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53"/>
  </p:notesMasterIdLst>
  <p:sldIdLst>
    <p:sldId id="1783" r:id="rId2"/>
    <p:sldId id="1816" r:id="rId3"/>
    <p:sldId id="1818" r:id="rId4"/>
    <p:sldId id="2360" r:id="rId5"/>
    <p:sldId id="2361" r:id="rId6"/>
    <p:sldId id="2362" r:id="rId7"/>
    <p:sldId id="2376" r:id="rId8"/>
    <p:sldId id="2377" r:id="rId9"/>
    <p:sldId id="2378" r:id="rId10"/>
    <p:sldId id="2380" r:id="rId11"/>
    <p:sldId id="2381" r:id="rId12"/>
    <p:sldId id="2392" r:id="rId13"/>
    <p:sldId id="2382" r:id="rId14"/>
    <p:sldId id="2383" r:id="rId15"/>
    <p:sldId id="2384" r:id="rId16"/>
    <p:sldId id="2364" r:id="rId17"/>
    <p:sldId id="2365" r:id="rId18"/>
    <p:sldId id="2366" r:id="rId19"/>
    <p:sldId id="2414" r:id="rId20"/>
    <p:sldId id="2385" r:id="rId21"/>
    <p:sldId id="2386" r:id="rId22"/>
    <p:sldId id="2387" r:id="rId23"/>
    <p:sldId id="2388" r:id="rId24"/>
    <p:sldId id="2389" r:id="rId25"/>
    <p:sldId id="2367" r:id="rId26"/>
    <p:sldId id="2390" r:id="rId27"/>
    <p:sldId id="2391" r:id="rId28"/>
    <p:sldId id="2409" r:id="rId29"/>
    <p:sldId id="2368" r:id="rId30"/>
    <p:sldId id="2393" r:id="rId31"/>
    <p:sldId id="2394" r:id="rId32"/>
    <p:sldId id="2395" r:id="rId33"/>
    <p:sldId id="2396" r:id="rId34"/>
    <p:sldId id="2397" r:id="rId35"/>
    <p:sldId id="2398" r:id="rId36"/>
    <p:sldId id="2399" r:id="rId37"/>
    <p:sldId id="2400" r:id="rId38"/>
    <p:sldId id="2401" r:id="rId39"/>
    <p:sldId id="2370" r:id="rId40"/>
    <p:sldId id="2371" r:id="rId41"/>
    <p:sldId id="2372" r:id="rId42"/>
    <p:sldId id="2373" r:id="rId43"/>
    <p:sldId id="2374" r:id="rId44"/>
    <p:sldId id="2411" r:id="rId45"/>
    <p:sldId id="2404" r:id="rId46"/>
    <p:sldId id="2408" r:id="rId47"/>
    <p:sldId id="2405" r:id="rId48"/>
    <p:sldId id="2406" r:id="rId49"/>
    <p:sldId id="2407" r:id="rId50"/>
    <p:sldId id="281" r:id="rId51"/>
    <p:sldId id="2359" r:id="rId52"/>
  </p:sldIdLst>
  <p:sldSz cx="12192000" cy="6858000"/>
  <p:notesSz cx="6858000" cy="9144000"/>
  <p:embeddedFontLst>
    <p:embeddedFont>
      <p:font typeface="Fira Sans Extra Condensed" panose="020B0503050000020004" pitchFamily="34" charset="0"/>
      <p:regular r:id="rId54"/>
      <p:bold r:id="rId55"/>
      <p:italic r:id="rId56"/>
      <p:boldItalic r:id="rId57"/>
    </p:embeddedFont>
    <p:embeddedFont>
      <p:font typeface="Roboto" panose="02000000000000000000" pitchFamily="2" charset="0"/>
      <p:regular r:id="rId58"/>
      <p:bold r:id="rId59"/>
      <p:italic r:id="rId60"/>
      <p:boldItalic r:id="rId6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67" autoAdjust="0"/>
    <p:restoredTop sz="85090"/>
  </p:normalViewPr>
  <p:slideViewPr>
    <p:cSldViewPr snapToGrid="0">
      <p:cViewPr varScale="1">
        <p:scale>
          <a:sx n="70" d="100"/>
          <a:sy n="70" d="100"/>
        </p:scale>
        <p:origin x="931" y="53"/>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2.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font" Target="fonts/font5.fntdata"/><Relationship Id="rId5" Type="http://schemas.openxmlformats.org/officeDocument/2006/relationships/slide" Target="slides/slide4.xml"/><Relationship Id="rId61" Type="http://schemas.openxmlformats.org/officeDocument/2006/relationships/font" Target="fonts/font8.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7.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21704-6579-8F9A-9EFF-A0AA9D7E05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C4DA23-5AD0-E9DA-3322-306B590E23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0970E0-86FA-002C-8749-C09BAFBA2314}"/>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45303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774EB-5FC6-EB5D-8C84-2239F97AE8B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57D379-D821-CAC6-FFFE-570B0A8F5B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B522EE-7E85-37B3-9A00-0FD6522E56C8}"/>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294425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C5923-B1EE-B25B-4DA0-13BC76F79A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BE9B78-B2F2-2BEE-84A7-70F9BEAEFA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8C9388-6760-FC61-30AF-2E1FF867BB97}"/>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91891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20562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C99836-A7C0-FFB7-6D51-7FBE609AC4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18BA09-B656-75FE-9A19-1684E0370D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159592-37C7-DEBD-2881-F09CD4D7481B}"/>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031424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23419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EB6C3-42FD-A761-3BA3-6A2E721C45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805C39-A70C-929D-C900-108591E563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8B1FEA-9466-D902-513D-BEEDB3AA8F1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3011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DC4F54-B2BD-E46D-E0B2-DC59AC76A7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8E2A3C-426F-9E71-0A9F-1A1C9A74D1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8E755-9F1A-906B-C87D-F3BA5132ABA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021392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39220684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8559A29F-DD00-8B24-D3E7-BDD89F78F9D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5EDE90DB-FD99-B789-F323-4BC18EFCBE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9C430E4-8957-7EC0-CD93-88E6248CB57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92499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41DBA-384C-131A-4940-2995936031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8FF605-06D9-6797-8BE2-5C768F69EB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C88C61-9F1E-B39B-5A48-41C62949B92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61433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D41929-F1A8-EE42-F612-FC7498BB6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81017E5-475B-F5BB-E565-613E539331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1A86F6-E6EF-2DB2-67F0-A9BA8ACC5E0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21287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5CA73-5CA1-AA34-E1D2-1A7478413A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2803BB-D96F-6373-DB73-781F6DF448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15C832-3699-0000-6083-AAABB42717E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35592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4EB3FC-B1DA-CA7D-2DDC-E03916D919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2D928F-4EC8-AC27-A531-AC896CBAF5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E9987-6119-7599-539C-5E9B6DAD392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28802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109E4-6358-7BEC-27B0-9235BF594A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13466B-262F-3C6F-DD7F-B90CC44754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51A43-921E-6169-11EC-4EA09D2F1D9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37149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781257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EC90AD70-BA41-F6D4-2830-D715189F265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89834" cy="6858000"/>
          </a:xfrm>
          <a:prstGeom prst="rect">
            <a:avLst/>
          </a:prstGeom>
        </p:spPr>
      </p:pic>
      <p:sp>
        <p:nvSpPr>
          <p:cNvPr id="7" name="AutoShape 2">
            <a:extLst>
              <a:ext uri="{FF2B5EF4-FFF2-40B4-BE49-F238E27FC236}">
                <a16:creationId xmlns:a16="http://schemas.microsoft.com/office/drawing/2014/main" id="{F7A01C04-700C-F7CF-B4F0-8CEFB1411349}"/>
              </a:ext>
            </a:extLst>
          </p:cNvPr>
          <p:cNvSpPr>
            <a:spLocks noChangeArrowheads="1"/>
          </p:cNvSpPr>
          <p:nvPr userDrawn="1"/>
        </p:nvSpPr>
        <p:spPr bwMode="auto">
          <a:xfrm>
            <a:off x="148864" y="215979"/>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8" name="Subtitle 2">
            <a:extLst>
              <a:ext uri="{FF2B5EF4-FFF2-40B4-BE49-F238E27FC236}">
                <a16:creationId xmlns:a16="http://schemas.microsoft.com/office/drawing/2014/main" id="{450A2126-F89D-A9AE-8A3D-B62A05EE7E6B}"/>
              </a:ext>
            </a:extLst>
          </p:cNvPr>
          <p:cNvSpPr>
            <a:spLocks noGrp="1"/>
          </p:cNvSpPr>
          <p:nvPr>
            <p:ph type="subTitle" idx="1" hasCustomPrompt="1"/>
          </p:nvPr>
        </p:nvSpPr>
        <p:spPr>
          <a:xfrm>
            <a:off x="839284" y="1300734"/>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11" name="Date Placeholder 3">
            <a:extLst>
              <a:ext uri="{FF2B5EF4-FFF2-40B4-BE49-F238E27FC236}">
                <a16:creationId xmlns:a16="http://schemas.microsoft.com/office/drawing/2014/main" id="{32913B15-726A-39C6-0F6B-924D1DA8F4E7}"/>
              </a:ext>
            </a:extLst>
          </p:cNvPr>
          <p:cNvSpPr>
            <a:spLocks noGrp="1"/>
          </p:cNvSpPr>
          <p:nvPr>
            <p:ph type="dt" sz="half" idx="10"/>
          </p:nvPr>
        </p:nvSpPr>
        <p:spPr>
          <a:xfrm>
            <a:off x="839283" y="6356350"/>
            <a:ext cx="2743200" cy="365125"/>
          </a:xfrm>
          <a:prstGeom prst="rect">
            <a:avLst/>
          </a:prstGeom>
        </p:spPr>
        <p:txBody>
          <a:bodyPr/>
          <a:lstStyle/>
          <a:p>
            <a:fld id="{31E3CAD9-E7AB-4E26-84DB-EF5CB779DEBB}" type="datetimeFigureOut">
              <a:rPr lang="en-US" smtClean="0"/>
              <a:t>9/30/2025</a:t>
            </a:fld>
            <a:endParaRPr lang="en-US"/>
          </a:p>
        </p:txBody>
      </p:sp>
      <p:sp>
        <p:nvSpPr>
          <p:cNvPr id="12" name="Footer Placeholder 4">
            <a:extLst>
              <a:ext uri="{FF2B5EF4-FFF2-40B4-BE49-F238E27FC236}">
                <a16:creationId xmlns:a16="http://schemas.microsoft.com/office/drawing/2014/main" id="{4AE07191-6393-C9C7-2BD9-22FA90C86A9B}"/>
              </a:ext>
            </a:extLst>
          </p:cNvPr>
          <p:cNvSpPr>
            <a:spLocks noGrp="1"/>
          </p:cNvSpPr>
          <p:nvPr>
            <p:ph type="ftr" sz="quarter" idx="11"/>
          </p:nvPr>
        </p:nvSpPr>
        <p:spPr>
          <a:xfrm>
            <a:off x="4039683"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13298360-CD61-86D5-9F81-71D3F1EFEF6F}"/>
              </a:ext>
            </a:extLst>
          </p:cNvPr>
          <p:cNvSpPr>
            <a:spLocks noGrp="1"/>
          </p:cNvSpPr>
          <p:nvPr>
            <p:ph type="sldNum" sz="quarter" idx="12"/>
          </p:nvPr>
        </p:nvSpPr>
        <p:spPr>
          <a:xfrm>
            <a:off x="8611683"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C75764B0-F8A5-3703-5AF4-A689915BA7FA}"/>
              </a:ext>
            </a:extLst>
          </p:cNvPr>
          <p:cNvSpPr/>
          <p:nvPr userDrawn="1"/>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15" name="Freeform 22">
            <a:extLst>
              <a:ext uri="{FF2B5EF4-FFF2-40B4-BE49-F238E27FC236}">
                <a16:creationId xmlns:a16="http://schemas.microsoft.com/office/drawing/2014/main" id="{FD0B3AF9-9078-EB39-5F8F-A396870E4CAB}"/>
              </a:ext>
            </a:extLst>
          </p:cNvPr>
          <p:cNvSpPr/>
          <p:nvPr userDrawn="1"/>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16" name="Picture 15">
            <a:extLst>
              <a:ext uri="{FF2B5EF4-FFF2-40B4-BE49-F238E27FC236}">
                <a16:creationId xmlns:a16="http://schemas.microsoft.com/office/drawing/2014/main" id="{85134B21-E55F-63FD-305E-8C821FEDE708}"/>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8710" y="314023"/>
            <a:ext cx="1138706" cy="446573"/>
          </a:xfrm>
          <a:prstGeom prst="rect">
            <a:avLst/>
          </a:prstGeom>
        </p:spPr>
      </p:pic>
      <p:pic>
        <p:nvPicPr>
          <p:cNvPr id="17" name="Picture 16">
            <a:extLst>
              <a:ext uri="{FF2B5EF4-FFF2-40B4-BE49-F238E27FC236}">
                <a16:creationId xmlns:a16="http://schemas.microsoft.com/office/drawing/2014/main" id="{A0326352-6BD7-A7D0-6D2B-E008BF970DB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userDrawn="1">
  <p:cSld name="TITLE_ONLY">
    <p:spTree>
      <p:nvGrpSpPr>
        <p:cNvPr id="1" name="Shape 20"/>
        <p:cNvGrpSpPr/>
        <p:nvPr/>
      </p:nvGrpSpPr>
      <p:grpSpPr>
        <a:xfrm>
          <a:off x="0" y="0"/>
          <a:ext cx="0" cy="0"/>
          <a:chOff x="0" y="0"/>
          <a:chExt cx="0" cy="0"/>
        </a:xfrm>
      </p:grpSpPr>
      <p:pic>
        <p:nvPicPr>
          <p:cNvPr id="4" name="Picture 8">
            <a:extLst>
              <a:ext uri="{FF2B5EF4-FFF2-40B4-BE49-F238E27FC236}">
                <a16:creationId xmlns:a16="http://schemas.microsoft.com/office/drawing/2014/main" id="{07FEB140-C39C-57BD-45C1-549F53310A0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D0C3D7E7-2FED-1529-D2F1-6CBB86FEFA5C}"/>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7DAE43AD-D718-3F1F-6536-0ABC55A88F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09720"/>
            <a:ext cx="1260953" cy="831363"/>
          </a:xfrm>
          <a:prstGeom prst="rect">
            <a:avLst/>
          </a:prstGeom>
        </p:spPr>
      </p:pic>
      <p:cxnSp>
        <p:nvCxnSpPr>
          <p:cNvPr id="8" name="Straight Connector 7">
            <a:extLst>
              <a:ext uri="{FF2B5EF4-FFF2-40B4-BE49-F238E27FC236}">
                <a16:creationId xmlns:a16="http://schemas.microsoft.com/office/drawing/2014/main" id="{9E122A3E-D90F-AC35-DD07-9D09477E1659}"/>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7A5A4FA-F89A-0B51-A36E-81AAFE71D2A9}"/>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BE894BAB-79F3-869F-58DA-154E9144C39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pic>
        <p:nvPicPr>
          <p:cNvPr id="2" name="Picture 8">
            <a:extLst>
              <a:ext uri="{FF2B5EF4-FFF2-40B4-BE49-F238E27FC236}">
                <a16:creationId xmlns:a16="http://schemas.microsoft.com/office/drawing/2014/main" id="{B632286D-A9BC-D188-6BBD-6929BF42FF1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EF3F137E-6F1C-A7B2-6056-42D9939E8F33}"/>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8A33A89A-F2E2-4314-A089-1BE82BB29B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09720"/>
            <a:ext cx="1260953" cy="831363"/>
          </a:xfrm>
          <a:prstGeom prst="rect">
            <a:avLst/>
          </a:prstGeom>
        </p:spPr>
      </p:pic>
      <p:cxnSp>
        <p:nvCxnSpPr>
          <p:cNvPr id="10" name="Straight Connector 9">
            <a:extLst>
              <a:ext uri="{FF2B5EF4-FFF2-40B4-BE49-F238E27FC236}">
                <a16:creationId xmlns:a16="http://schemas.microsoft.com/office/drawing/2014/main" id="{19711B45-2CB3-3ADB-05C5-5F00669A0D4C}"/>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214621D4-5446-3DAF-9313-2D0DBF878DBB}"/>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89B063B8-E5B2-A027-A5AE-6593DDD65B9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extLst>
      <p:ext uri="{BB962C8B-B14F-4D97-AF65-F5344CB8AC3E}">
        <p14:creationId xmlns:p14="http://schemas.microsoft.com/office/powerpoint/2010/main" val="40606659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6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png"/><Relationship Id="rId3" Type="http://schemas.openxmlformats.org/officeDocument/2006/relationships/image" Target="../media/image23.jpe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jpe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E3A0790-94A9-0D64-F197-1EA3CC275CDD}"/>
              </a:ext>
            </a:extLst>
          </p:cNvPr>
          <p:cNvSpPr txBox="1"/>
          <p:nvPr/>
        </p:nvSpPr>
        <p:spPr>
          <a:xfrm>
            <a:off x="961249" y="3800451"/>
            <a:ext cx="9989780" cy="1458604"/>
          </a:xfrm>
          <a:prstGeom prst="rect">
            <a:avLst/>
          </a:prstGeom>
          <a:noFill/>
        </p:spPr>
        <p:txBody>
          <a:bodyPr wrap="square">
            <a:spAutoFit/>
          </a:bodyPr>
          <a:lstStyle/>
          <a:p>
            <a:pPr>
              <a:lnSpc>
                <a:spcPct val="115000"/>
              </a:lnSpc>
              <a:spcAft>
                <a:spcPts val="1000"/>
              </a:spcAft>
              <a:defRPr/>
            </a:pPr>
            <a:r>
              <a:rPr lang="en-US" sz="2400" b="1" dirty="0" err="1">
                <a:solidFill>
                  <a:schemeClr val="accent1">
                    <a:lumMod val="50000"/>
                  </a:schemeClr>
                </a:solidFill>
              </a:rPr>
              <a:t>Hợp</a:t>
            </a:r>
            <a:r>
              <a:rPr lang="en-US" sz="2400" b="1" dirty="0">
                <a:solidFill>
                  <a:schemeClr val="accent1">
                    <a:lumMod val="50000"/>
                  </a:schemeClr>
                </a:solidFill>
              </a:rPr>
              <a:t> phần 8: </a:t>
            </a:r>
            <a:r>
              <a:rPr lang="vi-VN" sz="2400" b="1" dirty="0">
                <a:solidFill>
                  <a:schemeClr val="accent1">
                    <a:lumMod val="50000"/>
                  </a:schemeClr>
                </a:solidFill>
              </a:rPr>
              <a:t>Các cơ hội TKNL</a:t>
            </a:r>
            <a:r>
              <a:rPr lang="en-US" sz="2400" b="1" dirty="0">
                <a:solidFill>
                  <a:schemeClr val="accent1">
                    <a:lumMod val="50000"/>
                  </a:schemeClr>
                </a:solidFill>
              </a:rPr>
              <a:t> </a:t>
            </a:r>
            <a:r>
              <a:rPr lang="vi-VN" sz="2400" b="1" dirty="0">
                <a:solidFill>
                  <a:schemeClr val="accent1">
                    <a:lumMod val="50000"/>
                  </a:schemeClr>
                </a:solidFill>
              </a:rPr>
              <a:t>điển hình trong dây chuyền sản xuất trong các ngành công nghiệp </a:t>
            </a:r>
          </a:p>
          <a:p>
            <a:pPr>
              <a:lnSpc>
                <a:spcPct val="115000"/>
              </a:lnSpc>
              <a:spcAft>
                <a:spcPts val="1000"/>
              </a:spcAft>
              <a:defRPr/>
            </a:pPr>
            <a:r>
              <a:rPr lang="vi-VN" sz="2400" b="1" dirty="0">
                <a:solidFill>
                  <a:srgbClr val="00B0F0"/>
                </a:solidFill>
              </a:rPr>
              <a:t>Ngành thép</a:t>
            </a:r>
            <a:endParaRPr lang="en-US" altLang="en-US" sz="2400" b="1" kern="0" dirty="0">
              <a:solidFill>
                <a:srgbClr val="00B0F0"/>
              </a:solidFill>
              <a:latin typeface="+mn-lt"/>
              <a:ea typeface="+mj-ea"/>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2441111" y="605824"/>
            <a:ext cx="12026002" cy="2693963"/>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b="1" dirty="0">
                <a:latin typeface="+mn-lt"/>
              </a:rPr>
              <a:t>   DỰ ÁN THÚC ĐẨY TIẾT KIỆM NĂNG LƯỢNG </a:t>
            </a:r>
          </a:p>
          <a:p>
            <a:r>
              <a:rPr lang="en-US" sz="2400" b="1" dirty="0">
                <a:latin typeface="+mn-lt"/>
              </a:rPr>
              <a:t>TRONG CÁC NGÀNH CÔNG NGHIỆP VIỆT NAM</a:t>
            </a:r>
          </a:p>
        </p:txBody>
      </p:sp>
      <p:sp>
        <p:nvSpPr>
          <p:cNvPr id="365" name="Google Shape;46;p15">
            <a:extLst>
              <a:ext uri="{FF2B5EF4-FFF2-40B4-BE49-F238E27FC236}">
                <a16:creationId xmlns:a16="http://schemas.microsoft.com/office/drawing/2014/main" id="{49D1D104-C9D6-40FB-A7A6-C52722C66F99}"/>
              </a:ext>
            </a:extLst>
          </p:cNvPr>
          <p:cNvSpPr txBox="1">
            <a:spLocks noGrp="1"/>
          </p:cNvSpPr>
          <p:nvPr>
            <p:ph type="ctrTitle" idx="4294967295"/>
          </p:nvPr>
        </p:nvSpPr>
        <p:spPr>
          <a:xfrm>
            <a:off x="1061652" y="1835790"/>
            <a:ext cx="10068696" cy="2322512"/>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2800" b="1" dirty="0">
                <a:solidFill>
                  <a:schemeClr val="accent1">
                    <a:lumMod val="50000"/>
                  </a:schemeClr>
                </a:solidFill>
                <a:latin typeface="+mn-lt"/>
              </a:rPr>
              <a:t>KHÓA TẬP HUẤN TKNL DÀNH CHO </a:t>
            </a:r>
            <a:r>
              <a:rPr lang="en-US" sz="2800" b="1" dirty="0">
                <a:solidFill>
                  <a:schemeClr val="accent1">
                    <a:lumMod val="50000"/>
                  </a:schemeClr>
                </a:solidFill>
                <a:latin typeface="+mn-lt"/>
              </a:rPr>
              <a:t>CÁN BỘ KỸ THUẬT</a:t>
            </a:r>
            <a:endParaRPr sz="2800" b="1" dirty="0">
              <a:solidFill>
                <a:schemeClr val="accent1">
                  <a:lumMod val="50000"/>
                </a:schemeClr>
              </a:solidFill>
              <a:latin typeface="+mn-lt"/>
            </a:endParaRPr>
          </a:p>
        </p:txBody>
      </p:sp>
    </p:spTree>
    <p:extLst>
      <p:ext uri="{BB962C8B-B14F-4D97-AF65-F5344CB8AC3E}">
        <p14:creationId xmlns:p14="http://schemas.microsoft.com/office/powerpoint/2010/main" val="131530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E9B87-AB3A-B966-E30D-535FB0DE9DE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F46BBDEE-7292-C870-9C8F-62A5C2F89CBF}"/>
              </a:ext>
            </a:extLst>
          </p:cNvPr>
          <p:cNvSpPr txBox="1"/>
          <p:nvPr/>
        </p:nvSpPr>
        <p:spPr>
          <a:xfrm>
            <a:off x="836726" y="1162290"/>
            <a:ext cx="7588817"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1.1 </a:t>
            </a:r>
            <a:r>
              <a:rPr lang="en-US" sz="2800" b="1" dirty="0" err="1">
                <a:solidFill>
                  <a:schemeClr val="accent1">
                    <a:lumMod val="50000"/>
                  </a:schemeClr>
                </a:solidFill>
                <a:latin typeface="Arial" panose="020B0604020202020204" pitchFamily="34" charset="0"/>
                <a:cs typeface="Arial" panose="020B0604020202020204" pitchFamily="34" charset="0"/>
              </a:rPr>
              <a:t>Tối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ưu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hóa</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nguyên</a:t>
            </a:r>
            <a:r>
              <a:rPr lang="en-US" sz="2800" b="1" dirty="0">
                <a:solidFill>
                  <a:schemeClr val="accent1">
                    <a:lumMod val="50000"/>
                  </a:schemeClr>
                </a:solidFill>
                <a:latin typeface="Arial" panose="020B0604020202020204" pitchFamily="34" charset="0"/>
                <a:cs typeface="Arial" panose="020B0604020202020204" pitchFamily="34" charset="0"/>
              </a:rPr>
              <a:t> liệu đầu </a:t>
            </a:r>
            <a:r>
              <a:rPr lang="en-US" sz="2800" b="1" dirty="0" err="1">
                <a:solidFill>
                  <a:schemeClr val="accent1">
                    <a:lumMod val="50000"/>
                  </a:schemeClr>
                </a:solidFill>
                <a:latin typeface="Arial" panose="020B0604020202020204" pitchFamily="34" charset="0"/>
                <a:cs typeface="Arial" panose="020B0604020202020204" pitchFamily="34" charset="0"/>
              </a:rPr>
              <a:t>vào</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Box 2">
            <a:extLst>
              <a:ext uri="{FF2B5EF4-FFF2-40B4-BE49-F238E27FC236}">
                <a16:creationId xmlns:a16="http://schemas.microsoft.com/office/drawing/2014/main" id="{1FA7D449-9C70-06A1-4C4B-384857931AF6}"/>
              </a:ext>
            </a:extLst>
          </p:cNvPr>
          <p:cNvSpPr txBox="1"/>
          <p:nvPr/>
        </p:nvSpPr>
        <p:spPr>
          <a:xfrm>
            <a:off x="1262006" y="2116397"/>
            <a:ext cx="9667988" cy="2625206"/>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dirty="0"/>
              <a:t>Khuyến nghị triển khai</a:t>
            </a:r>
          </a:p>
          <a:p>
            <a:pPr>
              <a:lnSpc>
                <a:spcPct val="150000"/>
              </a:lnSpc>
              <a:buFont typeface="+mj-lt"/>
              <a:buAutoNum type="arabicPeriod"/>
            </a:pPr>
            <a:r>
              <a:rPr lang="vi-VN" dirty="0"/>
              <a:t>Sử dụng phần mềm mô phỏng lò cao (VD: </a:t>
            </a:r>
            <a:r>
              <a:rPr lang="vi-VN" b="1" dirty="0"/>
              <a:t>BF Simulator</a:t>
            </a:r>
            <a:r>
              <a:rPr lang="vi-VN" dirty="0"/>
              <a:t>, </a:t>
            </a:r>
            <a:r>
              <a:rPr lang="vi-VN" b="1" dirty="0"/>
              <a:t>FactSage</a:t>
            </a:r>
            <a:r>
              <a:rPr lang="vi-VN" dirty="0"/>
              <a:t>) để đánh giá thành phần tối ưu.</a:t>
            </a:r>
          </a:p>
          <a:p>
            <a:pPr>
              <a:lnSpc>
                <a:spcPct val="150000"/>
              </a:lnSpc>
              <a:buFont typeface="+mj-lt"/>
              <a:buAutoNum type="arabicPeriod"/>
            </a:pPr>
            <a:r>
              <a:rPr lang="vi-VN" dirty="0"/>
              <a:t>Đầu tư hệ thống </a:t>
            </a:r>
            <a:r>
              <a:rPr lang="vi-VN" b="1" dirty="0"/>
              <a:t>sấy nguyên liệu đầu vào</a:t>
            </a:r>
            <a:r>
              <a:rPr lang="vi-VN" dirty="0"/>
              <a:t> để giảm độ ẩm.</a:t>
            </a:r>
          </a:p>
          <a:p>
            <a:pPr>
              <a:lnSpc>
                <a:spcPct val="150000"/>
              </a:lnSpc>
              <a:buFont typeface="+mj-lt"/>
              <a:buAutoNum type="arabicPeriod"/>
            </a:pPr>
            <a:r>
              <a:rPr lang="vi-VN" dirty="0"/>
              <a:t>Kiểm tra định kỳ chất lượng nguyên liệu (Fe%, độ ẩm, cỡ hạt).</a:t>
            </a:r>
          </a:p>
          <a:p>
            <a:pPr>
              <a:lnSpc>
                <a:spcPct val="150000"/>
              </a:lnSpc>
              <a:buFont typeface="+mj-lt"/>
              <a:buAutoNum type="arabicPeriod"/>
            </a:pPr>
            <a:r>
              <a:rPr lang="vi-VN" dirty="0"/>
              <a:t>Tối ưu phối liệu bằng </a:t>
            </a:r>
            <a:r>
              <a:rPr lang="vi-VN" b="1" dirty="0"/>
              <a:t>AI hoặc thuật toán trộn nguyên liệu</a:t>
            </a:r>
            <a:r>
              <a:rPr lang="vi-VN" dirty="0"/>
              <a:t> theo thời gian thực.</a:t>
            </a:r>
          </a:p>
        </p:txBody>
      </p:sp>
    </p:spTree>
    <p:extLst>
      <p:ext uri="{BB962C8B-B14F-4D97-AF65-F5344CB8AC3E}">
        <p14:creationId xmlns:p14="http://schemas.microsoft.com/office/powerpoint/2010/main" val="4198894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FDBA3B-F8A7-C0FB-ECFF-8C39B1ACA9A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3AD4D6A0-300D-AB02-10D5-1C02DBEB2B93}"/>
              </a:ext>
            </a:extLst>
          </p:cNvPr>
          <p:cNvSpPr txBox="1"/>
          <p:nvPr/>
        </p:nvSpPr>
        <p:spPr>
          <a:xfrm>
            <a:off x="1023696" y="963716"/>
            <a:ext cx="9023818"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1.2 </a:t>
            </a:r>
            <a:r>
              <a:rPr lang="en-US" sz="2800" b="1" dirty="0" err="1">
                <a:solidFill>
                  <a:schemeClr val="accent1">
                    <a:lumMod val="50000"/>
                  </a:schemeClr>
                </a:solidFill>
                <a:latin typeface="Arial" panose="020B0604020202020204" pitchFamily="34" charset="0"/>
                <a:cs typeface="Arial" panose="020B0604020202020204" pitchFamily="34" charset="0"/>
              </a:rPr>
              <a:t>Cải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hiệu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suất</a:t>
            </a:r>
            <a:r>
              <a:rPr lang="en-US" sz="2800" b="1" dirty="0">
                <a:solidFill>
                  <a:schemeClr val="accent1">
                    <a:lumMod val="50000"/>
                  </a:schemeClr>
                </a:solidFill>
                <a:latin typeface="Arial" panose="020B0604020202020204" pitchFamily="34" charset="0"/>
                <a:cs typeface="Arial" panose="020B0604020202020204" pitchFamily="34" charset="0"/>
              </a:rPr>
              <a:t> khí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cao</a:t>
            </a:r>
            <a:r>
              <a:rPr lang="en-US" sz="2800" b="1" dirty="0">
                <a:solidFill>
                  <a:schemeClr val="accent1">
                    <a:lumMod val="50000"/>
                  </a:schemeClr>
                </a:solidFill>
                <a:latin typeface="Arial" panose="020B0604020202020204" pitchFamily="34" charset="0"/>
                <a:cs typeface="Arial" panose="020B0604020202020204" pitchFamily="34" charset="0"/>
              </a:rPr>
              <a:t> (Top gas recovery)</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2" name="Rectangle 1">
            <a:extLst>
              <a:ext uri="{FF2B5EF4-FFF2-40B4-BE49-F238E27FC236}">
                <a16:creationId xmlns:a16="http://schemas.microsoft.com/office/drawing/2014/main" id="{6394B77D-DB05-4944-6D03-555B71FE5316}"/>
              </a:ext>
            </a:extLst>
          </p:cNvPr>
          <p:cNvSpPr>
            <a:spLocks noChangeArrowheads="1"/>
          </p:cNvSpPr>
          <p:nvPr/>
        </p:nvSpPr>
        <p:spPr bwMode="auto">
          <a:xfrm>
            <a:off x="1023696" y="1670105"/>
            <a:ext cx="9023818" cy="2534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q"/>
              <a:tabLst/>
            </a:pPr>
            <a:r>
              <a:rPr kumimoji="0" lang="en-US" altLang="en-US" sz="1800" b="1" i="0" u="none" strike="noStrike" cap="none" normalizeH="0" baseline="0" dirty="0" err="1">
                <a:ln>
                  <a:noFill/>
                </a:ln>
                <a:solidFill>
                  <a:schemeClr val="tx1"/>
                </a:solidFill>
                <a:effectLst/>
                <a:latin typeface="Arial" panose="020B0604020202020204" pitchFamily="34" charset="0"/>
              </a:rPr>
              <a:t>Khái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quát</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về</a:t>
            </a:r>
            <a:r>
              <a:rPr kumimoji="0" lang="en-US" altLang="en-US" sz="1800" b="1" i="0" u="none" strike="noStrike" cap="none" normalizeH="0" baseline="0" dirty="0">
                <a:ln>
                  <a:noFill/>
                </a:ln>
                <a:solidFill>
                  <a:schemeClr val="tx1"/>
                </a:solidFill>
                <a:effectLst/>
                <a:latin typeface="Arial" panose="020B0604020202020204" pitchFamily="34" charset="0"/>
              </a:rPr>
              <a:t> khí </a:t>
            </a:r>
            <a:r>
              <a:rPr kumimoji="0" lang="en-US" altLang="en-US" sz="1800" b="1" i="0" u="none" strike="noStrike" cap="none" normalizeH="0" baseline="0" dirty="0" err="1">
                <a:ln>
                  <a:noFill/>
                </a:ln>
                <a:solidFill>
                  <a:schemeClr val="tx1"/>
                </a:solidFill>
                <a:effectLst/>
                <a:latin typeface="Arial" panose="020B0604020202020204" pitchFamily="34" charset="0"/>
              </a:rPr>
              <a:t>lò</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cao</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Thành phần BFG: ~20–25% CO, ~3–5% H₂, ~15–20% CO₂, </a:t>
            </a:r>
            <a:r>
              <a:rPr kumimoji="0" lang="en-US" altLang="en-US" sz="1800" b="0" i="0" u="none" strike="noStrike" cap="none" normalizeH="0" baseline="0" dirty="0" err="1">
                <a:ln>
                  <a:noFill/>
                </a:ln>
                <a:solidFill>
                  <a:schemeClr val="tx1"/>
                </a:solidFill>
                <a:effectLst/>
                <a:latin typeface="Arial" panose="020B0604020202020204" pitchFamily="34" charset="0"/>
              </a:rPr>
              <a:t>còn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lại</a:t>
            </a:r>
            <a:r>
              <a:rPr kumimoji="0" lang="en-US" altLang="en-US" sz="1800" b="0" i="0" u="none" strike="noStrike" cap="none" normalizeH="0" baseline="0" dirty="0">
                <a:ln>
                  <a:noFill/>
                </a:ln>
                <a:solidFill>
                  <a:schemeClr val="tx1"/>
                </a:solidFill>
                <a:effectLst/>
                <a:latin typeface="Arial" panose="020B0604020202020204" pitchFamily="34" charset="0"/>
              </a:rPr>
              <a:t> là N₂ </a:t>
            </a:r>
            <a:r>
              <a:rPr kumimoji="0" lang="en-US" altLang="en-US" sz="1800" b="0" i="0" u="none" strike="noStrike" cap="none" normalizeH="0" baseline="0" dirty="0" err="1">
                <a:ln>
                  <a:noFill/>
                </a:ln>
                <a:solidFill>
                  <a:schemeClr val="tx1"/>
                </a:solidFill>
                <a:effectLst/>
                <a:latin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rPr>
              <a:t> khí </a:t>
            </a:r>
            <a:r>
              <a:rPr kumimoji="0" lang="en-US" altLang="en-US" sz="1800" b="0" i="0" u="none" strike="noStrike" cap="none" normalizeH="0" baseline="0" dirty="0" err="1">
                <a:ln>
                  <a:noFill/>
                </a:ln>
                <a:solidFill>
                  <a:schemeClr val="tx1"/>
                </a:solidFill>
                <a:effectLst/>
                <a:latin typeface="Arial" panose="020B0604020202020204" pitchFamily="34" charset="0"/>
              </a:rPr>
              <a:t>trơ</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Giá</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trị</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rPr>
              <a:t>: ~3.000–4.000 kJ/Nm³ (</a:t>
            </a:r>
            <a:r>
              <a:rPr kumimoji="0" lang="en-US" altLang="en-US" sz="1800" b="0" i="0" u="none" strike="noStrike" cap="none" normalizeH="0" baseline="0" dirty="0" err="1">
                <a:ln>
                  <a:noFill/>
                </a:ln>
                <a:solidFill>
                  <a:schemeClr val="tx1"/>
                </a:solidFill>
                <a:effectLst/>
                <a:latin typeface="Arial" panose="020B0604020202020204" pitchFamily="34" charset="0"/>
              </a:rPr>
              <a:t>rất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thấp</a:t>
            </a:r>
            <a:r>
              <a:rPr kumimoji="0" lang="en-US" altLang="en-US" sz="1800" b="0" i="0" u="none" strike="noStrike" cap="none" normalizeH="0" baseline="0" dirty="0">
                <a:ln>
                  <a:noFill/>
                </a:ln>
                <a:solidFill>
                  <a:schemeClr val="tx1"/>
                </a:solidFill>
                <a:effectLst/>
                <a:latin typeface="Arial" panose="020B0604020202020204" pitchFamily="34" charset="0"/>
              </a:rPr>
              <a:t> so </a:t>
            </a:r>
            <a:r>
              <a:rPr kumimoji="0" lang="en-US" altLang="en-US" sz="1800" b="0" i="0" u="none" strike="noStrike" cap="none" normalizeH="0" baseline="0" dirty="0" err="1">
                <a:ln>
                  <a:noFill/>
                </a:ln>
                <a:solidFill>
                  <a:schemeClr val="tx1"/>
                </a:solidFill>
                <a:effectLst/>
                <a:latin typeface="Arial" panose="020B0604020202020204" pitchFamily="34" charset="0"/>
              </a:rPr>
              <a:t>với</a:t>
            </a:r>
            <a:r>
              <a:rPr kumimoji="0" lang="en-US" altLang="en-US" sz="1800" b="0" i="0" u="none" strike="noStrike" cap="none" normalizeH="0" baseline="0" dirty="0">
                <a:ln>
                  <a:noFill/>
                </a:ln>
                <a:solidFill>
                  <a:schemeClr val="tx1"/>
                </a:solidFill>
                <a:effectLst/>
                <a:latin typeface="Arial" panose="020B0604020202020204" pitchFamily="34" charset="0"/>
              </a:rPr>
              <a:t> khí </a:t>
            </a:r>
            <a:r>
              <a:rPr kumimoji="0" lang="en-US" altLang="en-US" sz="1800" b="0" i="0" u="none" strike="noStrike" cap="none" normalizeH="0" baseline="0" dirty="0" err="1">
                <a:ln>
                  <a:noFill/>
                </a:ln>
                <a:solidFill>
                  <a:schemeClr val="tx1"/>
                </a:solidFill>
                <a:effectLst/>
                <a:latin typeface="Arial" panose="020B0604020202020204" pitchFamily="34" charset="0"/>
              </a:rPr>
              <a:t>thiên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nhiên</a:t>
            </a:r>
            <a:r>
              <a:rPr kumimoji="0" lang="en-US" altLang="en-US" sz="1800" b="0" i="0" u="none" strike="noStrike" cap="none" normalizeH="0" baseline="0" dirty="0">
                <a:ln>
                  <a:noFill/>
                </a:ln>
                <a:solidFill>
                  <a:schemeClr val="tx1"/>
                </a:solidFill>
                <a:effectLst/>
                <a:latin typeface="Arial" panose="020B0604020202020204" pitchFamily="34" charset="0"/>
              </a:rPr>
              <a:t>: ~39.000 kJ/Nm³).</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Thường được </a:t>
            </a:r>
            <a:r>
              <a:rPr kumimoji="0" lang="en-US" altLang="en-US" sz="1800" b="0" i="0" u="none" strike="noStrike" cap="none" normalizeH="0" baseline="0" dirty="0" err="1">
                <a:ln>
                  <a:noFill/>
                </a:ln>
                <a:solidFill>
                  <a:schemeClr val="tx1"/>
                </a:solidFill>
                <a:effectLst/>
                <a:latin typeface="Arial" panose="020B0604020202020204" pitchFamily="34" charset="0"/>
              </a:rPr>
              <a:t>sử</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dụng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đốt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lại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tại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Nồi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hơi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sản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xuất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hơi</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tabLst/>
            </a:pP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a:t>
            </a:r>
            <a:r>
              <a:rPr kumimoji="0" lang="en-US" altLang="en-US" sz="1800" b="1" i="0" u="none" strike="noStrike" cap="none" normalizeH="0" baseline="0" dirty="0" err="1">
                <a:ln>
                  <a:noFill/>
                </a:ln>
                <a:solidFill>
                  <a:schemeClr val="tx1"/>
                </a:solidFill>
                <a:effectLst/>
                <a:latin typeface="Arial" panose="020B0604020202020204" pitchFamily="34" charset="0"/>
              </a:rPr>
              <a:t>ò</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nung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làm</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nóng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kim</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loại</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457200" marR="0" lvl="1" indent="0" algn="l" defTabSz="914400" rtl="0" eaLnBrk="0" fontAlgn="base" latinLnBrk="0" hangingPunct="0">
              <a:lnSpc>
                <a:spcPct val="15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rPr>
              <a:t>                                                Turbine</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phát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nếu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nén</a:t>
            </a:r>
            <a:r>
              <a:rPr kumimoji="0" lang="en-US" altLang="en-US" sz="1800" b="0" i="0" u="none" strike="noStrike" cap="none" normalizeH="0" baseline="0" dirty="0">
                <a:ln>
                  <a:noFill/>
                </a:ln>
                <a:solidFill>
                  <a:schemeClr val="tx1"/>
                </a:solidFill>
                <a:effectLst/>
                <a:latin typeface="Arial" panose="020B0604020202020204" pitchFamily="34" charset="0"/>
              </a:rPr>
              <a:t> đủ </a:t>
            </a:r>
            <a:r>
              <a:rPr kumimoji="0" lang="en-US" altLang="en-US" sz="1800" b="0" i="0" u="none" strike="noStrike" cap="none" normalizeH="0" baseline="0" dirty="0" err="1">
                <a:ln>
                  <a:noFill/>
                </a:ln>
                <a:solidFill>
                  <a:schemeClr val="tx1"/>
                </a:solidFill>
                <a:effectLst/>
                <a:latin typeface="Arial" panose="020B0604020202020204" pitchFamily="34" charset="0"/>
              </a:rPr>
              <a:t>áp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rPr>
              <a:t>).</a:t>
            </a:r>
          </a:p>
        </p:txBody>
      </p:sp>
      <p:sp>
        <p:nvSpPr>
          <p:cNvPr id="8" name="Rectangle 3">
            <a:extLst>
              <a:ext uri="{FF2B5EF4-FFF2-40B4-BE49-F238E27FC236}">
                <a16:creationId xmlns:a16="http://schemas.microsoft.com/office/drawing/2014/main" id="{B52F621D-0309-830A-055C-71791A594081}"/>
              </a:ext>
            </a:extLst>
          </p:cNvPr>
          <p:cNvSpPr>
            <a:spLocks noChangeArrowheads="1"/>
          </p:cNvSpPr>
          <p:nvPr/>
        </p:nvSpPr>
        <p:spPr bwMode="auto">
          <a:xfrm>
            <a:off x="1154324" y="4204132"/>
            <a:ext cx="9023818" cy="244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q"/>
              <a:tabLst/>
            </a:pPr>
            <a:r>
              <a:rPr kumimoji="0" lang="en-US" altLang="en-US" sz="1800" b="1" i="0" u="none" strike="noStrike" cap="none" normalizeH="0" baseline="0" dirty="0">
                <a:ln>
                  <a:noFill/>
                </a:ln>
                <a:solidFill>
                  <a:schemeClr val="tx1"/>
                </a:solidFill>
                <a:effectLst/>
                <a:latin typeface="Arial" panose="020B0604020202020204" pitchFamily="34" charset="0"/>
              </a:rPr>
              <a:t>Các </a:t>
            </a:r>
            <a:r>
              <a:rPr kumimoji="0" lang="en-US" altLang="en-US" sz="1800" b="1" i="0" u="none" strike="noStrike" cap="none" normalizeH="0" baseline="0" dirty="0" err="1">
                <a:ln>
                  <a:noFill/>
                </a:ln>
                <a:solidFill>
                  <a:schemeClr val="tx1"/>
                </a:solidFill>
                <a:effectLst/>
                <a:latin typeface="Arial" panose="020B0604020202020204" pitchFamily="34" charset="0"/>
              </a:rPr>
              <a:t>tồn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tại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phổ</a:t>
            </a:r>
            <a:r>
              <a:rPr kumimoji="0" lang="en-US" altLang="en-US" sz="1800" b="1" i="0" u="none" strike="noStrike" cap="none" normalizeH="0" baseline="0" dirty="0">
                <a:ln>
                  <a:noFill/>
                </a:ln>
                <a:solidFill>
                  <a:schemeClr val="tx1"/>
                </a:solidFill>
                <a:effectLst/>
                <a:latin typeface="Arial" panose="020B0604020202020204" pitchFamily="34" charset="0"/>
              </a:rPr>
              <a:t> biến cần </a:t>
            </a:r>
            <a:r>
              <a:rPr kumimoji="0" lang="en-US" altLang="en-US" sz="1800" b="1" i="0" u="none" strike="noStrike" cap="none" normalizeH="0" baseline="0" dirty="0" err="1">
                <a:ln>
                  <a:noFill/>
                </a:ln>
                <a:solidFill>
                  <a:schemeClr val="tx1"/>
                </a:solidFill>
                <a:effectLst/>
                <a:latin typeface="Arial" panose="020B0604020202020204" pitchFamily="34" charset="0"/>
              </a:rPr>
              <a:t>cải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thiện</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i="0" u="none" strike="noStrike" cap="none" normalizeH="0" baseline="0" dirty="0">
                <a:ln>
                  <a:noFill/>
                </a:ln>
                <a:solidFill>
                  <a:schemeClr val="tx1"/>
                </a:solidFill>
                <a:effectLst/>
                <a:latin typeface="Arial" panose="020B0604020202020204" pitchFamily="34" charset="0"/>
              </a:rPr>
              <a:t>Hiệu </a:t>
            </a:r>
            <a:r>
              <a:rPr kumimoji="0" lang="en-US" altLang="en-US" sz="1800" i="0" u="none" strike="noStrike" cap="none" normalizeH="0" baseline="0" dirty="0" err="1">
                <a:ln>
                  <a:noFill/>
                </a:ln>
                <a:solidFill>
                  <a:schemeClr val="tx1"/>
                </a:solidFill>
                <a:effectLst/>
                <a:latin typeface="Arial" panose="020B0604020202020204" pitchFamily="34" charset="0"/>
              </a:rPr>
              <a:t>suất</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thu</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hồi</a:t>
            </a:r>
            <a:r>
              <a:rPr kumimoji="0" lang="en-US" altLang="en-US" sz="1800" i="0" u="none" strike="noStrike" cap="none" normalizeH="0" baseline="0" dirty="0">
                <a:ln>
                  <a:noFill/>
                </a:ln>
                <a:solidFill>
                  <a:schemeClr val="tx1"/>
                </a:solidFill>
                <a:effectLst/>
                <a:latin typeface="Arial" panose="020B0604020202020204" pitchFamily="34" charset="0"/>
              </a:rPr>
              <a:t> khí </a:t>
            </a:r>
            <a:r>
              <a:rPr kumimoji="0" lang="en-US" altLang="en-US" sz="1800" i="0" u="none" strike="noStrike" cap="none" normalizeH="0" baseline="0" dirty="0" err="1">
                <a:ln>
                  <a:noFill/>
                </a:ln>
                <a:solidFill>
                  <a:schemeClr val="tx1"/>
                </a:solidFill>
                <a:effectLst/>
                <a:latin typeface="Arial" panose="020B0604020202020204" pitchFamily="34" charset="0"/>
              </a:rPr>
              <a:t>thấp</a:t>
            </a:r>
            <a:r>
              <a:rPr kumimoji="0" lang="en-US" altLang="en-US" sz="1800" i="0" u="none" strike="noStrike" cap="none" normalizeH="0" baseline="0" dirty="0">
                <a:ln>
                  <a:noFill/>
                </a:ln>
                <a:solidFill>
                  <a:schemeClr val="tx1"/>
                </a:solidFill>
                <a:effectLst/>
                <a:latin typeface="Arial" panose="020B0604020202020204" pitchFamily="34" charset="0"/>
              </a:rPr>
              <a:t> do </a:t>
            </a:r>
            <a:r>
              <a:rPr kumimoji="0" lang="en-US" altLang="en-US" sz="1800" i="0" u="none" strike="noStrike" cap="none" normalizeH="0" baseline="0" dirty="0" err="1">
                <a:ln>
                  <a:noFill/>
                </a:ln>
                <a:solidFill>
                  <a:schemeClr val="tx1"/>
                </a:solidFill>
                <a:effectLst/>
                <a:latin typeface="Arial" panose="020B0604020202020204" pitchFamily="34" charset="0"/>
              </a:rPr>
              <a:t>rò</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rỉ</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làm</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sạch</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kém</a:t>
            </a:r>
            <a:r>
              <a:rPr kumimoji="0" lang="en-US" altLang="en-US" sz="180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i="0" u="none" strike="noStrike" cap="none" normalizeH="0" baseline="0" dirty="0" err="1">
                <a:ln>
                  <a:noFill/>
                </a:ln>
                <a:solidFill>
                  <a:schemeClr val="tx1"/>
                </a:solidFill>
                <a:effectLst/>
                <a:latin typeface="Arial" panose="020B0604020202020204" pitchFamily="34" charset="0"/>
              </a:rPr>
              <a:t>Không</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tối</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ưu</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hệ</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thống</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cháy</a:t>
            </a:r>
            <a:r>
              <a:rPr kumimoji="0" lang="en-US" altLang="en-US" sz="1800" i="0" u="none" strike="noStrike" cap="none" normalizeH="0" baseline="0" dirty="0">
                <a:ln>
                  <a:noFill/>
                </a:ln>
                <a:solidFill>
                  <a:schemeClr val="tx1"/>
                </a:solidFill>
                <a:effectLst/>
                <a:latin typeface="Arial" panose="020B0604020202020204" pitchFamily="34" charset="0"/>
              </a:rPr>
              <a:t> (burner) → </a:t>
            </a:r>
            <a:r>
              <a:rPr kumimoji="0" lang="en-US" altLang="en-US" sz="1800" i="0" u="none" strike="noStrike" cap="none" normalizeH="0" baseline="0" dirty="0" err="1">
                <a:ln>
                  <a:noFill/>
                </a:ln>
                <a:solidFill>
                  <a:schemeClr val="tx1"/>
                </a:solidFill>
                <a:effectLst/>
                <a:latin typeface="Arial" panose="020B0604020202020204" pitchFamily="34" charset="0"/>
              </a:rPr>
              <a:t>đốt</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không</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hết</a:t>
            </a:r>
            <a:r>
              <a:rPr kumimoji="0" lang="en-US" altLang="en-US" sz="1800" i="0" u="none" strike="noStrike" cap="none" normalizeH="0" baseline="0" dirty="0">
                <a:ln>
                  <a:noFill/>
                </a:ln>
                <a:solidFill>
                  <a:schemeClr val="tx1"/>
                </a:solidFill>
                <a:effectLst/>
                <a:latin typeface="Arial" panose="020B0604020202020204" pitchFamily="34" charset="0"/>
              </a:rPr>
              <a:t> CO.</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i="0" u="none" strike="noStrike" cap="none" normalizeH="0" baseline="0" dirty="0" err="1">
                <a:ln>
                  <a:noFill/>
                </a:ln>
                <a:solidFill>
                  <a:schemeClr val="tx1"/>
                </a:solidFill>
                <a:effectLst/>
                <a:latin typeface="Arial" panose="020B0604020202020204" pitchFamily="34" charset="0"/>
              </a:rPr>
              <a:t>Không</a:t>
            </a:r>
            <a:r>
              <a:rPr kumimoji="0" lang="en-US" altLang="en-US" sz="1800" i="0" u="none" strike="noStrike" cap="none" normalizeH="0" baseline="0" dirty="0">
                <a:ln>
                  <a:noFill/>
                </a:ln>
                <a:solidFill>
                  <a:schemeClr val="tx1"/>
                </a:solidFill>
                <a:effectLst/>
                <a:latin typeface="Arial" panose="020B0604020202020204" pitchFamily="34" charset="0"/>
              </a:rPr>
              <a:t> đồng </a:t>
            </a:r>
            <a:r>
              <a:rPr kumimoji="0" lang="en-US" altLang="en-US" sz="1800" i="0" u="none" strike="noStrike" cap="none" normalizeH="0" baseline="0" dirty="0" err="1">
                <a:ln>
                  <a:noFill/>
                </a:ln>
                <a:solidFill>
                  <a:schemeClr val="tx1"/>
                </a:solidFill>
                <a:effectLst/>
                <a:latin typeface="Arial" panose="020B0604020202020204" pitchFamily="34" charset="0"/>
              </a:rPr>
              <a:t>bộ</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hóa</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giữa</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lượng</a:t>
            </a:r>
            <a:r>
              <a:rPr kumimoji="0" lang="en-US" altLang="en-US" sz="1800" i="0" u="none" strike="noStrike" cap="none" normalizeH="0" baseline="0" dirty="0">
                <a:ln>
                  <a:noFill/>
                </a:ln>
                <a:solidFill>
                  <a:schemeClr val="tx1"/>
                </a:solidFill>
                <a:effectLst/>
                <a:latin typeface="Arial" panose="020B0604020202020204" pitchFamily="34" charset="0"/>
              </a:rPr>
              <a:t> khí </a:t>
            </a:r>
            <a:r>
              <a:rPr kumimoji="0" lang="en-US" altLang="en-US" sz="1800" i="0" u="none" strike="noStrike" cap="none" normalizeH="0" baseline="0" dirty="0" err="1">
                <a:ln>
                  <a:noFill/>
                </a:ln>
                <a:solidFill>
                  <a:schemeClr val="tx1"/>
                </a:solidFill>
                <a:effectLst/>
                <a:latin typeface="Arial" panose="020B0604020202020204" pitchFamily="34" charset="0"/>
              </a:rPr>
              <a:t>sinh</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ra</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và</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nhu</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cầu</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sử</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dụng</a:t>
            </a:r>
            <a:r>
              <a:rPr kumimoji="0" lang="en-US" altLang="en-US" sz="180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i="0" u="none" strike="noStrike" cap="none" normalizeH="0" baseline="0" dirty="0" err="1">
                <a:ln>
                  <a:noFill/>
                </a:ln>
                <a:solidFill>
                  <a:schemeClr val="tx1"/>
                </a:solidFill>
                <a:effectLst/>
                <a:latin typeface="Arial" panose="020B0604020202020204" pitchFamily="34" charset="0"/>
              </a:rPr>
              <a:t>Thiếu</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hệ</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thống</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lưu</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trữ</a:t>
            </a:r>
            <a:r>
              <a:rPr kumimoji="0" lang="en-US" altLang="en-US" sz="1800" i="0" u="none" strike="noStrike" cap="none" normalizeH="0" baseline="0" dirty="0">
                <a:ln>
                  <a:noFill/>
                </a:ln>
                <a:solidFill>
                  <a:schemeClr val="tx1"/>
                </a:solidFill>
                <a:effectLst/>
                <a:latin typeface="Arial" panose="020B0604020202020204" pitchFamily="34" charset="0"/>
              </a:rPr>
              <a:t> khí </a:t>
            </a:r>
            <a:r>
              <a:rPr kumimoji="0" lang="en-US" altLang="en-US" sz="1800" i="0" u="none" strike="noStrike" cap="none" normalizeH="0" baseline="0" dirty="0" err="1">
                <a:ln>
                  <a:noFill/>
                </a:ln>
                <a:solidFill>
                  <a:schemeClr val="tx1"/>
                </a:solidFill>
                <a:effectLst/>
                <a:latin typeface="Arial" panose="020B0604020202020204" pitchFamily="34" charset="0"/>
              </a:rPr>
              <a:t>đệm</a:t>
            </a:r>
            <a:r>
              <a:rPr kumimoji="0" lang="en-US" altLang="en-US" sz="1800" i="0" u="none" strike="noStrike" cap="none" normalizeH="0" baseline="0" dirty="0">
                <a:ln>
                  <a:noFill/>
                </a:ln>
                <a:solidFill>
                  <a:schemeClr val="tx1"/>
                </a:solidFill>
                <a:effectLst/>
                <a:latin typeface="Arial" panose="020B0604020202020204" pitchFamily="34" charset="0"/>
              </a:rPr>
              <a:t> → khí </a:t>
            </a:r>
            <a:r>
              <a:rPr kumimoji="0" lang="en-US" altLang="en-US" sz="1800" i="0" u="none" strike="noStrike" cap="none" normalizeH="0" baseline="0" dirty="0" err="1">
                <a:ln>
                  <a:noFill/>
                </a:ln>
                <a:solidFill>
                  <a:schemeClr val="tx1"/>
                </a:solidFill>
                <a:effectLst/>
                <a:latin typeface="Arial" panose="020B0604020202020204" pitchFamily="34" charset="0"/>
              </a:rPr>
              <a:t>thừa</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bị</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xả</a:t>
            </a:r>
            <a:r>
              <a:rPr kumimoji="0" lang="en-US" altLang="en-US" sz="1800" i="0" u="none" strike="noStrike" cap="none" normalizeH="0" baseline="0" dirty="0">
                <a:ln>
                  <a:noFill/>
                </a:ln>
                <a:solidFill>
                  <a:schemeClr val="tx1"/>
                </a:solidFill>
                <a:effectLst/>
                <a:latin typeface="Arial" panose="020B0604020202020204" pitchFamily="34" charset="0"/>
              </a:rPr>
              <a:t> </a:t>
            </a:r>
            <a:r>
              <a:rPr kumimoji="0" lang="en-US" altLang="en-US" sz="1800" i="0" u="none" strike="noStrike" cap="none" normalizeH="0" baseline="0" dirty="0" err="1">
                <a:ln>
                  <a:noFill/>
                </a:ln>
                <a:solidFill>
                  <a:schemeClr val="tx1"/>
                </a:solidFill>
                <a:effectLst/>
                <a:latin typeface="Arial" panose="020B0604020202020204" pitchFamily="34" charset="0"/>
              </a:rPr>
              <a:t>bỏ</a:t>
            </a:r>
            <a:r>
              <a:rPr kumimoji="0" lang="en-US" altLang="en-US" sz="180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504091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5609A-8EF4-1732-8ADF-77306BB1CA5B}"/>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7E2FD8EA-04A6-FEAE-0CF8-37A8028811AC}"/>
              </a:ext>
            </a:extLst>
          </p:cNvPr>
          <p:cNvSpPr txBox="1"/>
          <p:nvPr/>
        </p:nvSpPr>
        <p:spPr>
          <a:xfrm>
            <a:off x="533839" y="1031178"/>
            <a:ext cx="9023818"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1.2 </a:t>
            </a:r>
            <a:r>
              <a:rPr lang="en-US" sz="2800" b="1" dirty="0" err="1">
                <a:solidFill>
                  <a:schemeClr val="accent1">
                    <a:lumMod val="50000"/>
                  </a:schemeClr>
                </a:solidFill>
                <a:latin typeface="Arial" panose="020B0604020202020204" pitchFamily="34" charset="0"/>
                <a:cs typeface="Arial" panose="020B0604020202020204" pitchFamily="34" charset="0"/>
              </a:rPr>
              <a:t>Cải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hiệu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suất</a:t>
            </a:r>
            <a:r>
              <a:rPr lang="en-US" sz="2800" b="1" dirty="0">
                <a:solidFill>
                  <a:schemeClr val="accent1">
                    <a:lumMod val="50000"/>
                  </a:schemeClr>
                </a:solidFill>
                <a:latin typeface="Arial" panose="020B0604020202020204" pitchFamily="34" charset="0"/>
                <a:cs typeface="Arial" panose="020B0604020202020204" pitchFamily="34" charset="0"/>
              </a:rPr>
              <a:t> khí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cao</a:t>
            </a:r>
            <a:r>
              <a:rPr lang="en-US" sz="2800" b="1" dirty="0">
                <a:solidFill>
                  <a:schemeClr val="accent1">
                    <a:lumMod val="50000"/>
                  </a:schemeClr>
                </a:solidFill>
                <a:latin typeface="Arial" panose="020B0604020202020204" pitchFamily="34" charset="0"/>
                <a:cs typeface="Arial" panose="020B0604020202020204" pitchFamily="34" charset="0"/>
              </a:rPr>
              <a:t> (Top gas recovery)</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4" name="TextBox 3">
            <a:extLst>
              <a:ext uri="{FF2B5EF4-FFF2-40B4-BE49-F238E27FC236}">
                <a16:creationId xmlns:a16="http://schemas.microsoft.com/office/drawing/2014/main" id="{DE291137-6614-61C4-378A-BCB4C3F31AC5}"/>
              </a:ext>
            </a:extLst>
          </p:cNvPr>
          <p:cNvSpPr txBox="1"/>
          <p:nvPr/>
        </p:nvSpPr>
        <p:spPr>
          <a:xfrm>
            <a:off x="623047" y="5094825"/>
            <a:ext cx="10099040" cy="1763175"/>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en-US" b="1" dirty="0" err="1"/>
              <a:t>Triển</a:t>
            </a:r>
            <a:r>
              <a:rPr lang="en-US" b="1" dirty="0"/>
              <a:t> khai </a:t>
            </a:r>
            <a:r>
              <a:rPr lang="en-US" b="1" dirty="0" err="1"/>
              <a:t>tại</a:t>
            </a:r>
            <a:r>
              <a:rPr lang="en-US" b="1" dirty="0"/>
              <a:t> Việt Nam</a:t>
            </a:r>
          </a:p>
          <a:p>
            <a:pPr marL="342900" indent="-342900">
              <a:lnSpc>
                <a:spcPct val="150000"/>
              </a:lnSpc>
              <a:buFont typeface="Arial" panose="020B0604020202020204" pitchFamily="34" charset="0"/>
              <a:buChar char="•"/>
            </a:pPr>
            <a:r>
              <a:rPr lang="en-US" b="1" dirty="0"/>
              <a:t>Formosa Hà Tĩnh</a:t>
            </a:r>
            <a:r>
              <a:rPr lang="en-US" dirty="0"/>
              <a:t>: đã </a:t>
            </a:r>
            <a:r>
              <a:rPr lang="en-US" dirty="0" err="1"/>
              <a:t>triển</a:t>
            </a:r>
            <a:r>
              <a:rPr lang="en-US" dirty="0"/>
              <a:t> khai </a:t>
            </a:r>
            <a:r>
              <a:rPr lang="en-US" dirty="0" err="1"/>
              <a:t>hệ</a:t>
            </a:r>
            <a:r>
              <a:rPr lang="en-US" dirty="0"/>
              <a:t> </a:t>
            </a:r>
            <a:r>
              <a:rPr lang="en-US" dirty="0" err="1"/>
              <a:t>thống</a:t>
            </a:r>
            <a:r>
              <a:rPr lang="en-US" dirty="0"/>
              <a:t> </a:t>
            </a:r>
            <a:r>
              <a:rPr lang="en-US" dirty="0" err="1"/>
              <a:t>phát</a:t>
            </a:r>
            <a:r>
              <a:rPr lang="en-US" dirty="0"/>
              <a:t> </a:t>
            </a:r>
            <a:r>
              <a:rPr lang="en-US" dirty="0" err="1"/>
              <a:t>điện</a:t>
            </a:r>
            <a:r>
              <a:rPr lang="en-US" dirty="0"/>
              <a:t> từ BFG (Gas Turbine + HRSG)</a:t>
            </a:r>
          </a:p>
          <a:p>
            <a:pPr marL="342900" indent="-342900">
              <a:lnSpc>
                <a:spcPct val="150000"/>
              </a:lnSpc>
              <a:buFont typeface="Arial" panose="020B0604020202020204" pitchFamily="34" charset="0"/>
              <a:buChar char="•"/>
            </a:pPr>
            <a:r>
              <a:rPr lang="en-US" b="1" dirty="0" err="1"/>
              <a:t>Hòa</a:t>
            </a:r>
            <a:r>
              <a:rPr lang="en-US" b="1" dirty="0"/>
              <a:t> </a:t>
            </a:r>
            <a:r>
              <a:rPr lang="en-US" b="1" dirty="0" err="1"/>
              <a:t>Phát</a:t>
            </a:r>
            <a:r>
              <a:rPr lang="en-US" b="1" dirty="0"/>
              <a:t> Dung </a:t>
            </a:r>
            <a:r>
              <a:rPr lang="en-US" b="1" dirty="0" err="1"/>
              <a:t>Quất</a:t>
            </a:r>
            <a:r>
              <a:rPr lang="en-US" dirty="0"/>
              <a:t>: </a:t>
            </a:r>
            <a:r>
              <a:rPr lang="en-US" dirty="0" err="1"/>
              <a:t>sử</a:t>
            </a:r>
            <a:r>
              <a:rPr lang="en-US" dirty="0"/>
              <a:t> </a:t>
            </a:r>
            <a:r>
              <a:rPr lang="en-US" dirty="0" err="1"/>
              <a:t>dụng</a:t>
            </a:r>
            <a:r>
              <a:rPr lang="en-US" dirty="0"/>
              <a:t> BFG </a:t>
            </a:r>
            <a:r>
              <a:rPr lang="en-US" dirty="0" err="1"/>
              <a:t>cho</a:t>
            </a:r>
            <a:r>
              <a:rPr lang="en-US" dirty="0"/>
              <a:t> </a:t>
            </a:r>
            <a:r>
              <a:rPr lang="en-US" dirty="0" err="1"/>
              <a:t>hệ</a:t>
            </a:r>
            <a:r>
              <a:rPr lang="en-US" dirty="0"/>
              <a:t> </a:t>
            </a:r>
            <a:r>
              <a:rPr lang="en-US" dirty="0" err="1"/>
              <a:t>thống</a:t>
            </a:r>
            <a:r>
              <a:rPr lang="en-US" dirty="0"/>
              <a:t> </a:t>
            </a:r>
            <a:r>
              <a:rPr lang="en-US" dirty="0" err="1"/>
              <a:t>sấy</a:t>
            </a:r>
            <a:r>
              <a:rPr lang="en-US" dirty="0"/>
              <a:t>, </a:t>
            </a:r>
            <a:r>
              <a:rPr lang="en-US" dirty="0" err="1"/>
              <a:t>thiêu</a:t>
            </a:r>
            <a:r>
              <a:rPr lang="en-US" dirty="0"/>
              <a:t> </a:t>
            </a:r>
            <a:r>
              <a:rPr lang="en-US" dirty="0" err="1"/>
              <a:t>kết</a:t>
            </a:r>
            <a:r>
              <a:rPr lang="en-US" dirty="0"/>
              <a:t> </a:t>
            </a:r>
            <a:r>
              <a:rPr lang="en-US" dirty="0" err="1"/>
              <a:t>và</a:t>
            </a:r>
            <a:r>
              <a:rPr lang="en-US" dirty="0"/>
              <a:t> </a:t>
            </a:r>
            <a:r>
              <a:rPr lang="en-US" dirty="0" err="1"/>
              <a:t>phát</a:t>
            </a:r>
            <a:r>
              <a:rPr lang="en-US" dirty="0"/>
              <a:t> </a:t>
            </a:r>
            <a:r>
              <a:rPr lang="en-US" dirty="0" err="1"/>
              <a:t>điện</a:t>
            </a:r>
            <a:endParaRPr lang="en-US" dirty="0"/>
          </a:p>
          <a:p>
            <a:pPr marL="342900" indent="-342900">
              <a:lnSpc>
                <a:spcPct val="150000"/>
              </a:lnSpc>
              <a:buFont typeface="Arial" panose="020B0604020202020204" pitchFamily="34" charset="0"/>
              <a:buChar char="•"/>
            </a:pPr>
            <a:r>
              <a:rPr lang="en-US" b="1" dirty="0"/>
              <a:t>TISCO</a:t>
            </a:r>
            <a:r>
              <a:rPr lang="en-US" dirty="0"/>
              <a:t>: </a:t>
            </a:r>
            <a:r>
              <a:rPr lang="en-US" dirty="0" err="1"/>
              <a:t>đang</a:t>
            </a:r>
            <a:r>
              <a:rPr lang="en-US" dirty="0"/>
              <a:t> </a:t>
            </a:r>
            <a:r>
              <a:rPr lang="en-US" dirty="0" err="1"/>
              <a:t>nghiên</a:t>
            </a:r>
            <a:r>
              <a:rPr lang="en-US" dirty="0"/>
              <a:t> </a:t>
            </a:r>
            <a:r>
              <a:rPr lang="en-US" dirty="0" err="1"/>
              <a:t>cứu</a:t>
            </a:r>
            <a:r>
              <a:rPr lang="en-US" dirty="0"/>
              <a:t> </a:t>
            </a:r>
            <a:r>
              <a:rPr lang="en-US" dirty="0" err="1"/>
              <a:t>nâng</a:t>
            </a:r>
            <a:r>
              <a:rPr lang="en-US" dirty="0"/>
              <a:t> </a:t>
            </a:r>
            <a:r>
              <a:rPr lang="en-US" dirty="0" err="1"/>
              <a:t>cấp</a:t>
            </a:r>
            <a:r>
              <a:rPr lang="en-US" dirty="0"/>
              <a:t> </a:t>
            </a:r>
            <a:r>
              <a:rPr lang="en-US" dirty="0" err="1"/>
              <a:t>hệ</a:t>
            </a:r>
            <a:r>
              <a:rPr lang="en-US" dirty="0"/>
              <a:t> </a:t>
            </a:r>
            <a:r>
              <a:rPr lang="en-US" dirty="0" err="1"/>
              <a:t>thống</a:t>
            </a:r>
            <a:r>
              <a:rPr lang="en-US" dirty="0"/>
              <a:t> </a:t>
            </a:r>
            <a:r>
              <a:rPr lang="en-US" dirty="0" err="1"/>
              <a:t>làm</a:t>
            </a:r>
            <a:r>
              <a:rPr lang="en-US" dirty="0"/>
              <a:t> </a:t>
            </a:r>
            <a:r>
              <a:rPr lang="en-US" dirty="0" err="1"/>
              <a:t>sạch</a:t>
            </a:r>
            <a:r>
              <a:rPr lang="en-US" dirty="0"/>
              <a:t> </a:t>
            </a:r>
            <a:r>
              <a:rPr lang="en-US" dirty="0" err="1"/>
              <a:t>và</a:t>
            </a:r>
            <a:r>
              <a:rPr lang="en-US" dirty="0"/>
              <a:t> </a:t>
            </a:r>
            <a:r>
              <a:rPr lang="en-US" dirty="0" err="1"/>
              <a:t>tái</a:t>
            </a:r>
            <a:r>
              <a:rPr lang="en-US" dirty="0"/>
              <a:t> </a:t>
            </a:r>
            <a:r>
              <a:rPr lang="en-US" dirty="0" err="1"/>
              <a:t>sử</a:t>
            </a:r>
            <a:r>
              <a:rPr lang="en-US" dirty="0"/>
              <a:t> </a:t>
            </a:r>
            <a:r>
              <a:rPr lang="en-US" dirty="0" err="1"/>
              <a:t>dụng</a:t>
            </a:r>
            <a:r>
              <a:rPr lang="en-US" dirty="0"/>
              <a:t> khí </a:t>
            </a:r>
            <a:r>
              <a:rPr lang="en-US" dirty="0" err="1"/>
              <a:t>lò</a:t>
            </a:r>
            <a:r>
              <a:rPr lang="en-US" dirty="0"/>
              <a:t> </a:t>
            </a:r>
            <a:r>
              <a:rPr lang="en-US" dirty="0" err="1"/>
              <a:t>cao</a:t>
            </a:r>
            <a:endParaRPr lang="en-US" dirty="0"/>
          </a:p>
        </p:txBody>
      </p:sp>
      <p:sp>
        <p:nvSpPr>
          <p:cNvPr id="7" name="TextBox 6">
            <a:extLst>
              <a:ext uri="{FF2B5EF4-FFF2-40B4-BE49-F238E27FC236}">
                <a16:creationId xmlns:a16="http://schemas.microsoft.com/office/drawing/2014/main" id="{9F78DF3B-FEFD-67D9-154C-FC4000A9733C}"/>
              </a:ext>
            </a:extLst>
          </p:cNvPr>
          <p:cNvSpPr txBox="1"/>
          <p:nvPr/>
        </p:nvSpPr>
        <p:spPr>
          <a:xfrm>
            <a:off x="623047" y="1754734"/>
            <a:ext cx="10490828" cy="3487237"/>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dirty="0"/>
              <a:t>Bối cảnh và vấn đề tồn tại</a:t>
            </a:r>
          </a:p>
          <a:p>
            <a:pPr marL="342900" indent="-342900">
              <a:lnSpc>
                <a:spcPct val="150000"/>
              </a:lnSpc>
              <a:buFont typeface="Arial" panose="020B0604020202020204" pitchFamily="34" charset="0"/>
              <a:buChar char="•"/>
            </a:pPr>
            <a:r>
              <a:rPr lang="vi-VN" dirty="0"/>
              <a:t>Khí lò cao (BFG – Blast Furnace Gas) chiếm khoảng </a:t>
            </a:r>
            <a:r>
              <a:rPr lang="vi-VN" b="1" dirty="0"/>
              <a:t>20–30% năng lượng đầu vào</a:t>
            </a:r>
            <a:r>
              <a:rPr lang="vi-VN" dirty="0"/>
              <a:t> trong quá trình luyện gang.</a:t>
            </a:r>
          </a:p>
          <a:p>
            <a:pPr marL="342900" indent="-342900">
              <a:lnSpc>
                <a:spcPct val="150000"/>
              </a:lnSpc>
              <a:buFont typeface="Arial" panose="020B0604020202020204" pitchFamily="34" charset="0"/>
              <a:buChar char="•"/>
            </a:pPr>
            <a:r>
              <a:rPr lang="vi-VN" dirty="0"/>
              <a:t>Nhiều nhà máy tại Việt Nam như </a:t>
            </a:r>
            <a:r>
              <a:rPr lang="vi-VN" b="1" dirty="0"/>
              <a:t>Hòa Phát</a:t>
            </a:r>
            <a:r>
              <a:rPr lang="vi-VN" dirty="0"/>
              <a:t>, </a:t>
            </a:r>
            <a:r>
              <a:rPr lang="vi-VN" b="1" dirty="0"/>
              <a:t>Formosa Hà Tĩnh</a:t>
            </a:r>
            <a:r>
              <a:rPr lang="vi-VN" dirty="0"/>
              <a:t>, </a:t>
            </a:r>
            <a:r>
              <a:rPr lang="vi-VN" b="1" dirty="0"/>
              <a:t>TISCO</a:t>
            </a:r>
            <a:r>
              <a:rPr lang="vi-VN" dirty="0"/>
              <a:t> chưa tận dụng hết tiềm năng nhiệt và năng lượng của BFG, dẫn đến:</a:t>
            </a:r>
          </a:p>
          <a:p>
            <a:pPr marL="800100" lvl="1" indent="-342900">
              <a:lnSpc>
                <a:spcPct val="150000"/>
              </a:lnSpc>
              <a:buFont typeface="Courier New" panose="02070309020205020404" pitchFamily="49" charset="0"/>
              <a:buChar char="o"/>
            </a:pPr>
            <a:r>
              <a:rPr lang="vi-VN" dirty="0"/>
              <a:t>Hiệu suất đốt thấp (nhiệt trị ~3.000–3.200 kcal/Nm³)</a:t>
            </a:r>
          </a:p>
          <a:p>
            <a:pPr marL="800100" lvl="1" indent="-342900">
              <a:lnSpc>
                <a:spcPct val="150000"/>
              </a:lnSpc>
              <a:buFont typeface="Courier New" panose="02070309020205020404" pitchFamily="49" charset="0"/>
              <a:buChar char="o"/>
            </a:pPr>
            <a:r>
              <a:rPr lang="vi-VN" dirty="0"/>
              <a:t>Khí dư bị đốt bỏ hoặc không được thu hồi tối ưu</a:t>
            </a:r>
          </a:p>
          <a:p>
            <a:pPr marL="800100" lvl="1" indent="-342900">
              <a:lnSpc>
                <a:spcPct val="150000"/>
              </a:lnSpc>
              <a:buFont typeface="Courier New" panose="02070309020205020404" pitchFamily="49" charset="0"/>
              <a:buChar char="o"/>
            </a:pPr>
            <a:r>
              <a:rPr lang="vi-VN" dirty="0"/>
              <a:t>Ô nhiễm môi trường và lãng phí chi phí nhiên liệu bổ sung</a:t>
            </a:r>
          </a:p>
        </p:txBody>
      </p:sp>
    </p:spTree>
    <p:extLst>
      <p:ext uri="{BB962C8B-B14F-4D97-AF65-F5344CB8AC3E}">
        <p14:creationId xmlns:p14="http://schemas.microsoft.com/office/powerpoint/2010/main" val="4112024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843E-80F4-6EF2-31B3-35821FECB31A}"/>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1EDB5564-DA36-2966-0587-B7100A221546}"/>
              </a:ext>
            </a:extLst>
          </p:cNvPr>
          <p:cNvSpPr txBox="1"/>
          <p:nvPr/>
        </p:nvSpPr>
        <p:spPr>
          <a:xfrm>
            <a:off x="740228" y="1137888"/>
            <a:ext cx="9023818"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1.2 </a:t>
            </a:r>
            <a:r>
              <a:rPr lang="en-US" sz="2800" b="1" dirty="0" err="1">
                <a:solidFill>
                  <a:schemeClr val="accent1">
                    <a:lumMod val="50000"/>
                  </a:schemeClr>
                </a:solidFill>
                <a:latin typeface="Arial" panose="020B0604020202020204" pitchFamily="34" charset="0"/>
                <a:cs typeface="Arial" panose="020B0604020202020204" pitchFamily="34" charset="0"/>
              </a:rPr>
              <a:t>Cải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hiệu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suất</a:t>
            </a:r>
            <a:r>
              <a:rPr lang="en-US" sz="2800" b="1" dirty="0">
                <a:solidFill>
                  <a:schemeClr val="accent1">
                    <a:lumMod val="50000"/>
                  </a:schemeClr>
                </a:solidFill>
                <a:latin typeface="Arial" panose="020B0604020202020204" pitchFamily="34" charset="0"/>
                <a:cs typeface="Arial" panose="020B0604020202020204" pitchFamily="34" charset="0"/>
              </a:rPr>
              <a:t> khí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cao</a:t>
            </a:r>
            <a:r>
              <a:rPr lang="en-US" sz="2800" b="1" dirty="0">
                <a:solidFill>
                  <a:schemeClr val="accent1">
                    <a:lumMod val="50000"/>
                  </a:schemeClr>
                </a:solidFill>
                <a:latin typeface="Arial" panose="020B0604020202020204" pitchFamily="34" charset="0"/>
                <a:cs typeface="Arial" panose="020B0604020202020204" pitchFamily="34" charset="0"/>
              </a:rPr>
              <a:t> (Top gas recovery)</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Rectangle 1">
            <a:extLst>
              <a:ext uri="{FF2B5EF4-FFF2-40B4-BE49-F238E27FC236}">
                <a16:creationId xmlns:a16="http://schemas.microsoft.com/office/drawing/2014/main" id="{04B8D466-B8F3-CE2E-C1A4-2508D64101BC}"/>
              </a:ext>
            </a:extLst>
          </p:cNvPr>
          <p:cNvSpPr>
            <a:spLocks noChangeArrowheads="1"/>
          </p:cNvSpPr>
          <p:nvPr/>
        </p:nvSpPr>
        <p:spPr bwMode="auto">
          <a:xfrm>
            <a:off x="740228" y="1936025"/>
            <a:ext cx="902381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US" altLang="en-US" sz="1800" b="1" i="0" u="none" strike="noStrike" cap="none" normalizeH="0" baseline="0" dirty="0" err="1">
                <a:ln>
                  <a:noFill/>
                </a:ln>
                <a:solidFill>
                  <a:schemeClr val="tx1"/>
                </a:solidFill>
                <a:effectLst/>
                <a:latin typeface="Arial" panose="020B0604020202020204" pitchFamily="34" charset="0"/>
              </a:rPr>
              <a:t>Giải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pháp</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cải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thiện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hiệu</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suất</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sử</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dụng</a:t>
            </a:r>
            <a:r>
              <a:rPr kumimoji="0" lang="en-US" altLang="en-US" sz="1800" b="1" i="0" u="none" strike="noStrike" cap="none" normalizeH="0" baseline="0" dirty="0">
                <a:ln>
                  <a:noFill/>
                </a:ln>
                <a:solidFill>
                  <a:schemeClr val="tx1"/>
                </a:solidFill>
                <a:effectLst/>
                <a:latin typeface="Arial" panose="020B0604020202020204" pitchFamily="34" charset="0"/>
              </a:rPr>
              <a:t> khí </a:t>
            </a:r>
            <a:r>
              <a:rPr kumimoji="0" lang="en-US" altLang="en-US" sz="1800" b="1" i="0" u="none" strike="noStrike" cap="none" normalizeH="0" baseline="0" dirty="0" err="1">
                <a:ln>
                  <a:noFill/>
                </a:ln>
                <a:solidFill>
                  <a:schemeClr val="tx1"/>
                </a:solidFill>
                <a:effectLst/>
                <a:latin typeface="Arial" panose="020B0604020202020204" pitchFamily="34" charset="0"/>
              </a:rPr>
              <a:t>lò</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cao</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1. </a:t>
            </a:r>
            <a:r>
              <a:rPr kumimoji="0" lang="en-US" altLang="en-US" sz="1800" b="1" i="0" u="none" strike="noStrike" cap="none" normalizeH="0" baseline="0" dirty="0" err="1">
                <a:ln>
                  <a:noFill/>
                </a:ln>
                <a:solidFill>
                  <a:schemeClr val="tx1"/>
                </a:solidFill>
                <a:effectLst/>
                <a:latin typeface="Arial" panose="020B0604020202020204" pitchFamily="34" charset="0"/>
              </a:rPr>
              <a:t>Tăng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tỷ</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lệ</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tái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sử</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dụng</a:t>
            </a:r>
            <a:r>
              <a:rPr kumimoji="0" lang="en-US" altLang="en-US" sz="1800" b="1" i="0" u="none" strike="noStrike" cap="none" normalizeH="0" baseline="0" dirty="0">
                <a:ln>
                  <a:noFill/>
                </a:ln>
                <a:solidFill>
                  <a:schemeClr val="tx1"/>
                </a:solidFill>
                <a:effectLst/>
                <a:latin typeface="Arial" panose="020B0604020202020204" pitchFamily="34" charset="0"/>
              </a:rPr>
              <a:t> khí</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Trước </a:t>
            </a:r>
            <a:r>
              <a:rPr kumimoji="0" lang="en-US" altLang="en-US" sz="1800" b="1" i="0" u="none" strike="noStrike" cap="none" normalizeH="0" baseline="0" dirty="0" err="1">
                <a:ln>
                  <a:noFill/>
                </a:ln>
                <a:solidFill>
                  <a:schemeClr val="tx1"/>
                </a:solidFill>
                <a:effectLst/>
                <a:latin typeface="Arial" panose="020B0604020202020204" pitchFamily="34" charset="0"/>
              </a:rPr>
              <a:t>cải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thiện</a:t>
            </a:r>
            <a:r>
              <a:rPr kumimoji="0" lang="en-US" altLang="en-US" sz="1800" b="1" i="0" u="none" strike="noStrike" cap="none" normalizeH="0" baseline="0" dirty="0">
                <a:ln>
                  <a:noFill/>
                </a:ln>
                <a:solidFill>
                  <a:schemeClr val="tx1"/>
                </a:solidFill>
                <a:effectLst/>
                <a:latin typeface="Arial" panose="020B0604020202020204" pitchFamily="34" charset="0"/>
              </a:rPr>
              <a:t>:</a:t>
            </a:r>
            <a:r>
              <a:rPr kumimoji="0" lang="en-US" altLang="en-US" sz="1800" b="0" i="0" u="none" strike="noStrike" cap="none" normalizeH="0" baseline="0" dirty="0">
                <a:ln>
                  <a:noFill/>
                </a:ln>
                <a:solidFill>
                  <a:schemeClr val="tx1"/>
                </a:solidFill>
                <a:effectLst/>
                <a:latin typeface="Arial" panose="020B0604020202020204" pitchFamily="34" charset="0"/>
              </a:rPr>
              <a:t> 60% </a:t>
            </a:r>
            <a:r>
              <a:rPr kumimoji="0" lang="en-US" altLang="en-US" sz="1800" b="0" i="0" u="none" strike="noStrike" cap="none" normalizeH="0" baseline="0" dirty="0" err="1">
                <a:ln>
                  <a:noFill/>
                </a:ln>
                <a:solidFill>
                  <a:schemeClr val="tx1"/>
                </a:solidFill>
                <a:effectLst/>
                <a:latin typeface="Arial" panose="020B0604020202020204" pitchFamily="34" charset="0"/>
              </a:rPr>
              <a:t>lượng</a:t>
            </a:r>
            <a:r>
              <a:rPr kumimoji="0" lang="en-US" altLang="en-US" sz="1800" b="0" i="0" u="none" strike="noStrike" cap="none" normalizeH="0" baseline="0" dirty="0">
                <a:ln>
                  <a:noFill/>
                </a:ln>
                <a:solidFill>
                  <a:schemeClr val="tx1"/>
                </a:solidFill>
                <a:effectLst/>
                <a:latin typeface="Arial" panose="020B0604020202020204" pitchFamily="34" charset="0"/>
              </a:rPr>
              <a:t> khí </a:t>
            </a:r>
            <a:r>
              <a:rPr kumimoji="0" lang="en-US" altLang="en-US" sz="1800" b="0" i="0" u="none" strike="noStrike" cap="none" normalizeH="0" baseline="0" dirty="0" err="1">
                <a:ln>
                  <a:noFill/>
                </a:ln>
                <a:solidFill>
                  <a:schemeClr val="tx1"/>
                </a:solidFill>
                <a:effectLst/>
                <a:latin typeface="Arial" panose="020B0604020202020204" pitchFamily="34" charset="0"/>
              </a:rPr>
              <a:t>sinh</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ra</a:t>
            </a:r>
            <a:r>
              <a:rPr kumimoji="0" lang="en-US" altLang="en-US" sz="1800" b="0" i="0" u="none" strike="noStrike" cap="none" normalizeH="0" baseline="0" dirty="0">
                <a:ln>
                  <a:noFill/>
                </a:ln>
                <a:solidFill>
                  <a:schemeClr val="tx1"/>
                </a:solidFill>
                <a:effectLst/>
                <a:latin typeface="Arial" panose="020B0604020202020204" pitchFamily="34" charset="0"/>
              </a:rPr>
              <a:t> được </a:t>
            </a:r>
            <a:r>
              <a:rPr kumimoji="0" lang="en-US" altLang="en-US" sz="1800" b="0" i="0" u="none" strike="noStrike" cap="none" normalizeH="0" baseline="0" dirty="0" err="1">
                <a:ln>
                  <a:noFill/>
                </a:ln>
                <a:solidFill>
                  <a:schemeClr val="tx1"/>
                </a:solidFill>
                <a:effectLst/>
                <a:latin typeface="Arial" panose="020B0604020202020204" pitchFamily="34" charset="0"/>
              </a:rPr>
              <a:t>tái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sử</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dụng</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rPr>
              <a:t>Sau </a:t>
            </a:r>
            <a:r>
              <a:rPr kumimoji="0" lang="en-US" altLang="en-US" sz="1800" b="1" i="0" u="none" strike="noStrike" cap="none" normalizeH="0" baseline="0" dirty="0" err="1">
                <a:ln>
                  <a:noFill/>
                </a:ln>
                <a:solidFill>
                  <a:schemeClr val="tx1"/>
                </a:solidFill>
                <a:effectLst/>
                <a:latin typeface="Arial" panose="020B0604020202020204" pitchFamily="34" charset="0"/>
              </a:rPr>
              <a:t>cải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thiện</a:t>
            </a:r>
            <a:r>
              <a:rPr kumimoji="0" lang="en-US" altLang="en-US" sz="1800" b="1" i="0" u="none" strike="noStrike" cap="none" normalizeH="0" baseline="0" dirty="0">
                <a:ln>
                  <a:noFill/>
                </a:ln>
                <a:solidFill>
                  <a:schemeClr val="tx1"/>
                </a:solidFill>
                <a:effectLst/>
                <a:latin typeface="Arial" panose="020B0604020202020204" pitchFamily="34" charset="0"/>
              </a:rPr>
              <a: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đạt</a:t>
            </a:r>
            <a:r>
              <a:rPr kumimoji="0" lang="en-US" altLang="en-US" sz="1800" b="0" i="0" u="none" strike="noStrike" cap="none" normalizeH="0" baseline="0" dirty="0">
                <a:ln>
                  <a:noFill/>
                </a:ln>
                <a:solidFill>
                  <a:schemeClr val="tx1"/>
                </a:solidFill>
                <a:effectLst/>
                <a:latin typeface="Arial" panose="020B0604020202020204" pitchFamily="34" charset="0"/>
              </a:rPr>
              <a:t> 85–90%.</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2. </a:t>
            </a:r>
            <a:r>
              <a:rPr kumimoji="0" lang="en-US" altLang="en-US" sz="1800" b="1" i="0" u="none" strike="noStrike" cap="none" normalizeH="0" baseline="0" dirty="0" err="1">
                <a:ln>
                  <a:noFill/>
                </a:ln>
                <a:solidFill>
                  <a:schemeClr val="tx1"/>
                </a:solidFill>
                <a:effectLst/>
                <a:latin typeface="Arial" panose="020B0604020202020204" pitchFamily="34" charset="0"/>
              </a:rPr>
              <a:t>Lắp</a:t>
            </a:r>
            <a:r>
              <a:rPr kumimoji="0" lang="en-US" altLang="en-US" sz="1800" b="1" i="0" u="none" strike="noStrike" cap="none" normalizeH="0" baseline="0" dirty="0">
                <a:ln>
                  <a:noFill/>
                </a:ln>
                <a:solidFill>
                  <a:schemeClr val="tx1"/>
                </a:solidFill>
                <a:effectLst/>
                <a:latin typeface="Arial" panose="020B0604020202020204" pitchFamily="34" charset="0"/>
              </a:rPr>
              <a:t> đặt </a:t>
            </a:r>
            <a:r>
              <a:rPr kumimoji="0" lang="en-US" altLang="en-US" sz="1800" b="1" i="0" u="none" strike="noStrike" cap="none" normalizeH="0" baseline="0" dirty="0" err="1">
                <a:ln>
                  <a:noFill/>
                </a:ln>
                <a:solidFill>
                  <a:schemeClr val="tx1"/>
                </a:solidFill>
                <a:effectLst/>
                <a:latin typeface="Arial" panose="020B0604020202020204" pitchFamily="34" charset="0"/>
              </a:rPr>
              <a:t>hệ</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thống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gia</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nhiệt</a:t>
            </a:r>
            <a:r>
              <a:rPr kumimoji="0" lang="en-US" altLang="en-US" sz="1800" b="1" i="0" u="none" strike="noStrike" cap="none" normalizeH="0" baseline="0" dirty="0">
                <a:ln>
                  <a:noFill/>
                </a:ln>
                <a:solidFill>
                  <a:schemeClr val="tx1"/>
                </a:solidFill>
                <a:effectLst/>
                <a:latin typeface="Arial" panose="020B0604020202020204" pitchFamily="34" charset="0"/>
              </a:rPr>
              <a:t> sơ </a:t>
            </a:r>
            <a:r>
              <a:rPr kumimoji="0" lang="en-US" altLang="en-US" sz="1800" b="1" i="0" u="none" strike="noStrike" cap="none" normalizeH="0" baseline="0" dirty="0" err="1">
                <a:ln>
                  <a:noFill/>
                </a:ln>
                <a:solidFill>
                  <a:schemeClr val="tx1"/>
                </a:solidFill>
                <a:effectLst/>
                <a:latin typeface="Arial" panose="020B0604020202020204" pitchFamily="34" charset="0"/>
              </a:rPr>
              <a:t>bộ</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gió</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nóng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sử</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dụng</a:t>
            </a:r>
            <a:r>
              <a:rPr kumimoji="0" lang="en-US" altLang="en-US" sz="1800" b="1" i="0" u="none" strike="noStrike" cap="none" normalizeH="0" baseline="0" dirty="0">
                <a:ln>
                  <a:noFill/>
                </a:ln>
                <a:solidFill>
                  <a:schemeClr val="tx1"/>
                </a:solidFill>
                <a:effectLst/>
                <a:latin typeface="Arial" panose="020B0604020202020204" pitchFamily="34" charset="0"/>
              </a:rPr>
              <a:t> BFG</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Tăng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hiệu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trao</a:t>
            </a:r>
            <a:r>
              <a:rPr kumimoji="0" lang="en-US" altLang="en-US" sz="1800" b="0" i="0" u="none" strike="noStrike" cap="none" normalizeH="0" baseline="0" dirty="0">
                <a:ln>
                  <a:noFill/>
                </a:ln>
                <a:solidFill>
                  <a:schemeClr val="tx1"/>
                </a:solidFill>
                <a:effectLst/>
                <a:latin typeface="Arial" panose="020B0604020202020204" pitchFamily="34" charset="0"/>
              </a:rPr>
              <a:t> đổi </a:t>
            </a:r>
            <a:r>
              <a:rPr kumimoji="0" lang="en-US" altLang="en-US" sz="1800" b="0" i="0" u="none" strike="noStrike" cap="none" normalizeH="0" baseline="0" dirty="0" err="1">
                <a:ln>
                  <a:noFill/>
                </a:ln>
                <a:solidFill>
                  <a:schemeClr val="tx1"/>
                </a:solidFill>
                <a:effectLst/>
                <a:latin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giảm</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tiêu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thụ</a:t>
            </a:r>
            <a:r>
              <a:rPr kumimoji="0" lang="en-US" altLang="en-US" sz="1800" b="0" i="0" u="none" strike="noStrike" cap="none" normalizeH="0" baseline="0" dirty="0">
                <a:ln>
                  <a:noFill/>
                </a:ln>
                <a:solidFill>
                  <a:schemeClr val="tx1"/>
                </a:solidFill>
                <a:effectLst/>
                <a:latin typeface="Arial" panose="020B0604020202020204" pitchFamily="34" charset="0"/>
              </a:rPr>
              <a:t> coke trong </a:t>
            </a:r>
            <a:r>
              <a:rPr kumimoji="0" lang="en-US" altLang="en-US" sz="1800" b="0" i="0" u="none" strike="noStrike" cap="none" normalizeH="0" baseline="0" dirty="0" err="1">
                <a:ln>
                  <a:noFill/>
                </a:ln>
                <a:solidFill>
                  <a:schemeClr val="tx1"/>
                </a:solidFill>
                <a:effectLst/>
                <a:latin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3. </a:t>
            </a:r>
            <a:r>
              <a:rPr kumimoji="0" lang="en-US" altLang="en-US" sz="1800" b="1" i="0" u="none" strike="noStrike" cap="none" normalizeH="0" baseline="0" dirty="0" err="1">
                <a:ln>
                  <a:noFill/>
                </a:ln>
                <a:solidFill>
                  <a:schemeClr val="tx1"/>
                </a:solidFill>
                <a:effectLst/>
                <a:latin typeface="Arial" panose="020B0604020202020204" pitchFamily="34" charset="0"/>
              </a:rPr>
              <a:t>Tích</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hợp</a:t>
            </a:r>
            <a:r>
              <a:rPr kumimoji="0" lang="en-US" altLang="en-US" sz="1800" b="1" i="0" u="none" strike="noStrike" cap="none" normalizeH="0" baseline="0" dirty="0">
                <a:ln>
                  <a:noFill/>
                </a:ln>
                <a:solidFill>
                  <a:schemeClr val="tx1"/>
                </a:solidFill>
                <a:effectLst/>
                <a:latin typeface="Arial" panose="020B0604020202020204" pitchFamily="34" charset="0"/>
              </a:rPr>
              <a:t> turbine khí (BFGT – Blast Furnace Gas Turbine)</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Cho </a:t>
            </a:r>
            <a:r>
              <a:rPr kumimoji="0" lang="en-US" altLang="en-US" sz="1800" b="0" i="0" u="none" strike="noStrike" cap="none" normalizeH="0" baseline="0" dirty="0" err="1">
                <a:ln>
                  <a:noFill/>
                </a:ln>
                <a:solidFill>
                  <a:schemeClr val="tx1"/>
                </a:solidFill>
                <a:effectLst/>
                <a:latin typeface="Arial" panose="020B0604020202020204" pitchFamily="34" charset="0"/>
              </a:rPr>
              <a:t>phép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phát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với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hiệu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rPr>
              <a:t> ~25–30%.</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4. </a:t>
            </a:r>
            <a:r>
              <a:rPr kumimoji="0" lang="en-US" altLang="en-US" sz="1800" b="1" i="0" u="none" strike="noStrike" cap="none" normalizeH="0" baseline="0" dirty="0" err="1">
                <a:ln>
                  <a:noFill/>
                </a:ln>
                <a:solidFill>
                  <a:schemeClr val="tx1"/>
                </a:solidFill>
                <a:effectLst/>
                <a:latin typeface="Arial" panose="020B0604020202020204" pitchFamily="34" charset="0"/>
              </a:rPr>
              <a:t>Tối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ưu</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hóa</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buồng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đốt</a:t>
            </a:r>
            <a:r>
              <a:rPr kumimoji="0" lang="en-US" altLang="en-US" sz="1800" b="1" i="0" u="none" strike="noStrike" cap="none" normalizeH="0" baseline="0" dirty="0">
                <a:ln>
                  <a:noFill/>
                </a:ln>
                <a:solidFill>
                  <a:schemeClr val="tx1"/>
                </a:solidFill>
                <a:effectLst/>
                <a:latin typeface="Arial" panose="020B0604020202020204" pitchFamily="34" charset="0"/>
              </a:rPr>
              <a:t> BFG</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Duy </a:t>
            </a:r>
            <a:r>
              <a:rPr kumimoji="0" lang="en-US" altLang="en-US" sz="1800" b="0" i="0" u="none" strike="noStrike" cap="none" normalizeH="0" baseline="0" dirty="0" err="1">
                <a:ln>
                  <a:noFill/>
                </a:ln>
                <a:solidFill>
                  <a:schemeClr val="tx1"/>
                </a:solidFill>
                <a:effectLst/>
                <a:latin typeface="Arial" panose="020B0604020202020204" pitchFamily="34" charset="0"/>
              </a:rPr>
              <a:t>trì</a:t>
            </a:r>
            <a:r>
              <a:rPr kumimoji="0" lang="en-US" altLang="en-US" sz="1800" b="0" i="0" u="none" strike="noStrike" cap="none" normalizeH="0" baseline="0" dirty="0">
                <a:ln>
                  <a:noFill/>
                </a:ln>
                <a:solidFill>
                  <a:schemeClr val="tx1"/>
                </a:solidFill>
                <a:effectLst/>
                <a:latin typeface="Arial" panose="020B0604020202020204" pitchFamily="34" charset="0"/>
              </a:rPr>
              <a:t> điều </a:t>
            </a:r>
            <a:r>
              <a:rPr kumimoji="0" lang="en-US" altLang="en-US" sz="1800" b="0" i="0" u="none" strike="noStrike" cap="none" normalizeH="0" baseline="0" dirty="0" err="1">
                <a:ln>
                  <a:noFill/>
                </a:ln>
                <a:solidFill>
                  <a:schemeClr val="tx1"/>
                </a:solidFill>
                <a:effectLst/>
                <a:latin typeface="Arial" panose="020B0604020202020204" pitchFamily="34" charset="0"/>
              </a:rPr>
              <a:t>kiện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đốt</a:t>
            </a:r>
            <a:r>
              <a:rPr kumimoji="0" lang="en-US" altLang="en-US" sz="1800" b="0" i="0" u="none" strike="noStrike" cap="none" normalizeH="0" baseline="0" dirty="0">
                <a:ln>
                  <a:noFill/>
                </a:ln>
                <a:solidFill>
                  <a:schemeClr val="tx1"/>
                </a:solidFill>
                <a:effectLst/>
                <a:latin typeface="Arial" panose="020B0604020202020204" pitchFamily="34" charset="0"/>
              </a:rPr>
              <a:t> ở </a:t>
            </a:r>
            <a:r>
              <a:rPr kumimoji="0" lang="en-US" altLang="en-US" sz="1800" b="0" i="0" u="none" strike="noStrike" cap="none" normalizeH="0" baseline="0" dirty="0" err="1">
                <a:ln>
                  <a:noFill/>
                </a:ln>
                <a:solidFill>
                  <a:schemeClr val="tx1"/>
                </a:solidFill>
                <a:effectLst/>
                <a:latin typeface="Arial" panose="020B0604020202020204" pitchFamily="34" charset="0"/>
              </a:rPr>
              <a:t>mức</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tối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ưu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tỷ</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lệ</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gió</a:t>
            </a:r>
            <a:r>
              <a:rPr kumimoji="0" lang="en-US" altLang="en-US" sz="1800" b="0" i="0" u="none" strike="noStrike" cap="none" normalizeH="0" baseline="0" dirty="0">
                <a:ln>
                  <a:noFill/>
                </a:ln>
                <a:solidFill>
                  <a:schemeClr val="tx1"/>
                </a:solidFill>
                <a:effectLst/>
                <a:latin typeface="Arial" panose="020B0604020202020204" pitchFamily="34" charset="0"/>
              </a:rPr>
              <a:t>/</a:t>
            </a:r>
            <a:r>
              <a:rPr kumimoji="0" lang="en-US" altLang="en-US" sz="1800" b="0" i="0" u="none" strike="noStrike" cap="none" normalizeH="0" baseline="0" dirty="0" err="1">
                <a:ln>
                  <a:noFill/>
                </a:ln>
                <a:solidFill>
                  <a:schemeClr val="tx1"/>
                </a:solidFill>
                <a:effectLst/>
                <a:latin typeface="Arial" panose="020B0604020202020204" pitchFamily="34" charset="0"/>
              </a:rPr>
              <a:t>chất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cháy</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độ</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áp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Tự</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động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hóa</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hệ</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thống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kiểm</a:t>
            </a:r>
            <a:r>
              <a:rPr kumimoji="0" lang="en-US" altLang="en-US" sz="1800" b="0" i="0" u="none" strike="noStrike" cap="none" normalizeH="0" baseline="0" dirty="0">
                <a:ln>
                  <a:noFill/>
                </a:ln>
                <a:solidFill>
                  <a:schemeClr val="tx1"/>
                </a:solidFill>
                <a:effectLst/>
                <a:latin typeface="Arial" panose="020B0604020202020204" pitchFamily="34" charset="0"/>
              </a:rPr>
              <a:t> soát </a:t>
            </a:r>
            <a:r>
              <a:rPr kumimoji="0" lang="en-US" altLang="en-US" sz="1800" b="0" i="0" u="none" strike="noStrike" cap="none" normalizeH="0" baseline="0" dirty="0" err="1">
                <a:ln>
                  <a:noFill/>
                </a:ln>
                <a:solidFill>
                  <a:schemeClr val="tx1"/>
                </a:solidFill>
                <a:effectLst/>
                <a:latin typeface="Arial" panose="020B0604020202020204" pitchFamily="34" charset="0"/>
              </a:rPr>
              <a:t>cháy</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bằng</a:t>
            </a:r>
            <a:r>
              <a:rPr kumimoji="0" lang="en-US" altLang="en-US" sz="1800" b="0" i="0" u="none" strike="noStrike" cap="none" normalizeH="0" baseline="0" dirty="0">
                <a:ln>
                  <a:noFill/>
                </a:ln>
                <a:solidFill>
                  <a:schemeClr val="tx1"/>
                </a:solidFill>
                <a:effectLst/>
                <a:latin typeface="Arial" panose="020B0604020202020204" pitchFamily="34" charset="0"/>
              </a:rPr>
              <a:t> PLC </a:t>
            </a:r>
            <a:r>
              <a:rPr kumimoji="0" lang="en-US" altLang="en-US" sz="1800" b="0" i="0" u="none" strike="noStrike" cap="none" normalizeH="0" baseline="0" dirty="0" err="1">
                <a:ln>
                  <a:noFill/>
                </a:ln>
                <a:solidFill>
                  <a:schemeClr val="tx1"/>
                </a:solidFill>
                <a:effectLst/>
                <a:latin typeface="Arial" panose="020B0604020202020204" pitchFamily="34" charset="0"/>
              </a:rPr>
              <a:t>hoặc</a:t>
            </a:r>
            <a:r>
              <a:rPr kumimoji="0" lang="en-US" altLang="en-US" sz="1800" b="0" i="0" u="none" strike="noStrike" cap="none" normalizeH="0" baseline="0" dirty="0">
                <a:ln>
                  <a:noFill/>
                </a:ln>
                <a:solidFill>
                  <a:schemeClr val="tx1"/>
                </a:solidFill>
                <a:effectLst/>
                <a:latin typeface="Arial" panose="020B0604020202020204" pitchFamily="34" charset="0"/>
              </a:rPr>
              <a:t> DCS.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94175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0B5A0-E7CB-E658-CED5-80D5DF4CF9D0}"/>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104C892-0B3B-09EC-6CBF-CDFAE64267B6}"/>
              </a:ext>
            </a:extLst>
          </p:cNvPr>
          <p:cNvSpPr txBox="1"/>
          <p:nvPr/>
        </p:nvSpPr>
        <p:spPr>
          <a:xfrm>
            <a:off x="664468" y="1007260"/>
            <a:ext cx="9023818"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1.2 </a:t>
            </a:r>
            <a:r>
              <a:rPr lang="en-US" sz="2800" b="1" dirty="0" err="1">
                <a:solidFill>
                  <a:schemeClr val="accent1">
                    <a:lumMod val="50000"/>
                  </a:schemeClr>
                </a:solidFill>
                <a:latin typeface="Arial" panose="020B0604020202020204" pitchFamily="34" charset="0"/>
                <a:cs typeface="Arial" panose="020B0604020202020204" pitchFamily="34" charset="0"/>
              </a:rPr>
              <a:t>Cải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hiệu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suất</a:t>
            </a:r>
            <a:r>
              <a:rPr lang="en-US" sz="2800" b="1" dirty="0">
                <a:solidFill>
                  <a:schemeClr val="accent1">
                    <a:lumMod val="50000"/>
                  </a:schemeClr>
                </a:solidFill>
                <a:latin typeface="Arial" panose="020B0604020202020204" pitchFamily="34" charset="0"/>
                <a:cs typeface="Arial" panose="020B0604020202020204" pitchFamily="34" charset="0"/>
              </a:rPr>
              <a:t> khí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cao</a:t>
            </a:r>
            <a:r>
              <a:rPr lang="en-US" sz="2800" b="1" dirty="0">
                <a:solidFill>
                  <a:schemeClr val="accent1">
                    <a:lumMod val="50000"/>
                  </a:schemeClr>
                </a:solidFill>
                <a:latin typeface="Arial" panose="020B0604020202020204" pitchFamily="34" charset="0"/>
                <a:cs typeface="Arial" panose="020B0604020202020204" pitchFamily="34" charset="0"/>
              </a:rPr>
              <a:t> (Top gas recovery)</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5" name="Rectangle 3">
            <a:extLst>
              <a:ext uri="{FF2B5EF4-FFF2-40B4-BE49-F238E27FC236}">
                <a16:creationId xmlns:a16="http://schemas.microsoft.com/office/drawing/2014/main" id="{D9BD17FC-8CA1-E33E-08E4-69F6FF444FAD}"/>
              </a:ext>
            </a:extLst>
          </p:cNvPr>
          <p:cNvSpPr>
            <a:spLocks noChangeArrowheads="1"/>
          </p:cNvSpPr>
          <p:nvPr/>
        </p:nvSpPr>
        <p:spPr bwMode="auto">
          <a:xfrm>
            <a:off x="664467" y="1760243"/>
            <a:ext cx="7957017" cy="244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q"/>
              <a:tabLst/>
            </a:pPr>
            <a:r>
              <a:rPr kumimoji="0" lang="en-US" altLang="en-US" sz="1800" b="1" i="0" u="none" strike="noStrike" cap="none" normalizeH="0" baseline="0" dirty="0" err="1">
                <a:ln>
                  <a:noFill/>
                </a:ln>
                <a:solidFill>
                  <a:schemeClr val="tx1"/>
                </a:solidFill>
                <a:effectLst/>
                <a:latin typeface="Arial" panose="020B0604020202020204" pitchFamily="34" charset="0"/>
              </a:rPr>
              <a:t>Tính</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toán</a:t>
            </a:r>
            <a:r>
              <a:rPr kumimoji="0" lang="en-US" altLang="en-US" sz="1800" b="1" i="0" u="none" strike="noStrike" cap="none" normalizeH="0" baseline="0" dirty="0">
                <a:ln>
                  <a:noFill/>
                </a:ln>
                <a:solidFill>
                  <a:schemeClr val="tx1"/>
                </a:solidFill>
                <a:effectLst/>
                <a:latin typeface="Arial" panose="020B0604020202020204" pitchFamily="34" charset="0"/>
              </a:rPr>
              <a:t> sơ </a:t>
            </a:r>
            <a:r>
              <a:rPr kumimoji="0" lang="en-US" altLang="en-US" sz="1800" b="1" i="0" u="none" strike="noStrike" cap="none" normalizeH="0" baseline="0" dirty="0" err="1">
                <a:ln>
                  <a:noFill/>
                </a:ln>
                <a:solidFill>
                  <a:schemeClr val="tx1"/>
                </a:solidFill>
                <a:effectLst/>
                <a:latin typeface="Arial" panose="020B0604020202020204" pitchFamily="34" charset="0"/>
              </a:rPr>
              <a:t>bộ</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tiềm</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năng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tiết</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kiệm</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800" b="1" i="0" u="none" strike="noStrike" cap="none" normalizeH="0" baseline="0" dirty="0" err="1">
                <a:ln>
                  <a:noFill/>
                </a:ln>
                <a:solidFill>
                  <a:schemeClr val="tx1"/>
                </a:solidFill>
                <a:effectLst/>
                <a:latin typeface="Arial" panose="020B0604020202020204" pitchFamily="34" charset="0"/>
              </a:rPr>
              <a:t>Giả</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định</a:t>
            </a:r>
            <a:r>
              <a:rPr kumimoji="0" lang="en-US" altLang="en-US" sz="1800" b="1" i="0" u="none" strike="noStrike" cap="none" normalizeH="0" baseline="0" dirty="0">
                <a:ln>
                  <a:noFill/>
                </a:ln>
                <a:solidFill>
                  <a:schemeClr val="tx1"/>
                </a:solidFill>
                <a:effectLst/>
                <a:latin typeface="Arial" panose="020B0604020202020204" pitchFamily="34" charset="0"/>
              </a:rPr>
              <a:t> đầu </a:t>
            </a:r>
            <a:r>
              <a:rPr kumimoji="0" lang="en-US" altLang="en-US" sz="1800" b="1" i="0" u="none" strike="noStrike" cap="none" normalizeH="0" baseline="0" dirty="0" err="1">
                <a:ln>
                  <a:noFill/>
                </a:ln>
                <a:solidFill>
                  <a:schemeClr val="tx1"/>
                </a:solidFill>
                <a:effectLst/>
                <a:latin typeface="Arial" panose="020B0604020202020204" pitchFamily="34" charset="0"/>
              </a:rPr>
              <a:t>vào</a:t>
            </a:r>
            <a:r>
              <a:rPr kumimoji="0" lang="en-US" altLang="en-US" sz="1800" b="1"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Lượng</a:t>
            </a:r>
            <a:r>
              <a:rPr kumimoji="0" lang="en-US" altLang="en-US" sz="1800" b="0" i="0" u="none" strike="noStrike" cap="none" normalizeH="0" baseline="0" dirty="0">
                <a:ln>
                  <a:noFill/>
                </a:ln>
                <a:solidFill>
                  <a:schemeClr val="tx1"/>
                </a:solidFill>
                <a:effectLst/>
                <a:latin typeface="Arial" panose="020B0604020202020204" pitchFamily="34" charset="0"/>
              </a:rPr>
              <a:t> khí </a:t>
            </a:r>
            <a:r>
              <a:rPr kumimoji="0" lang="en-US" altLang="en-US" sz="1800" b="0" i="0" u="none" strike="noStrike" cap="none" normalizeH="0" baseline="0" dirty="0" err="1">
                <a:ln>
                  <a:noFill/>
                </a:ln>
                <a:solidFill>
                  <a:schemeClr val="tx1"/>
                </a:solidFill>
                <a:effectLst/>
                <a:latin typeface="Arial" panose="020B0604020202020204" pitchFamily="34" charset="0"/>
              </a:rPr>
              <a:t>sinh</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ra</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a:ln>
                  <a:noFill/>
                </a:ln>
                <a:solidFill>
                  <a:schemeClr val="tx1"/>
                </a:solidFill>
                <a:effectLst/>
                <a:latin typeface="Arial" panose="020B0604020202020204" pitchFamily="34" charset="0"/>
              </a:rPr>
              <a:t>1.500 Nm³/</a:t>
            </a:r>
            <a:r>
              <a:rPr kumimoji="0" lang="en-US" altLang="en-US" sz="1800" b="1" i="0" u="none" strike="noStrike" cap="none" normalizeH="0" baseline="0" dirty="0" err="1">
                <a:ln>
                  <a:noFill/>
                </a:ln>
                <a:solidFill>
                  <a:schemeClr val="tx1"/>
                </a:solidFill>
                <a:effectLst/>
                <a:latin typeface="Arial" panose="020B0604020202020204" pitchFamily="34" charset="0"/>
              </a:rPr>
              <a:t>tấn</a:t>
            </a:r>
            <a:r>
              <a:rPr kumimoji="0" lang="en-US" altLang="en-US" sz="1800" b="1" i="0" u="none" strike="noStrike" cap="none" normalizeH="0" baseline="0" dirty="0">
                <a:ln>
                  <a:noFill/>
                </a:ln>
                <a:solidFill>
                  <a:schemeClr val="tx1"/>
                </a:solidFill>
                <a:effectLst/>
                <a:latin typeface="Arial" panose="020B0604020202020204" pitchFamily="34" charset="0"/>
              </a:rPr>
              <a:t> gang</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Nhà </a:t>
            </a:r>
            <a:r>
              <a:rPr kumimoji="0" lang="en-US" altLang="en-US" sz="1800" b="0" i="0" u="none" strike="noStrike" cap="none" normalizeH="0" baseline="0" dirty="0" err="1">
                <a:ln>
                  <a:noFill/>
                </a:ln>
                <a:solidFill>
                  <a:schemeClr val="tx1"/>
                </a:solidFill>
                <a:effectLst/>
                <a:latin typeface="Arial" panose="020B0604020202020204" pitchFamily="34" charset="0"/>
              </a:rPr>
              <a:t>máy</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sản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xuất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a:ln>
                  <a:noFill/>
                </a:ln>
                <a:solidFill>
                  <a:schemeClr val="tx1"/>
                </a:solidFill>
                <a:effectLst/>
                <a:latin typeface="Arial" panose="020B0604020202020204" pitchFamily="34" charset="0"/>
              </a:rPr>
              <a:t>1.000.000 </a:t>
            </a:r>
            <a:r>
              <a:rPr kumimoji="0" lang="en-US" altLang="en-US" sz="1800" b="1" i="0" u="none" strike="noStrike" cap="none" normalizeH="0" baseline="0" dirty="0" err="1">
                <a:ln>
                  <a:noFill/>
                </a:ln>
                <a:solidFill>
                  <a:schemeClr val="tx1"/>
                </a:solidFill>
                <a:effectLst/>
                <a:latin typeface="Arial" panose="020B0604020202020204" pitchFamily="34" charset="0"/>
              </a:rPr>
              <a:t>tấn</a:t>
            </a:r>
            <a:r>
              <a:rPr kumimoji="0" lang="en-US" altLang="en-US" sz="1800" b="1" i="0" u="none" strike="noStrike" cap="none" normalizeH="0" baseline="0" dirty="0">
                <a:ln>
                  <a:noFill/>
                </a:ln>
                <a:solidFill>
                  <a:schemeClr val="tx1"/>
                </a:solidFill>
                <a:effectLst/>
                <a:latin typeface="Arial" panose="020B0604020202020204" pitchFamily="34" charset="0"/>
              </a:rPr>
              <a:t> gang/</a:t>
            </a:r>
            <a:r>
              <a:rPr kumimoji="0" lang="en-US" altLang="en-US" sz="1800" b="1" i="0" u="none" strike="noStrike" cap="none" normalizeH="0" baseline="0" dirty="0" err="1">
                <a:ln>
                  <a:noFill/>
                </a:ln>
                <a:solidFill>
                  <a:schemeClr val="tx1"/>
                </a:solidFill>
                <a:effectLst/>
                <a:latin typeface="Arial" panose="020B0604020202020204" pitchFamily="34" charset="0"/>
              </a:rPr>
              <a:t>năm</a:t>
            </a:r>
            <a:r>
              <a:rPr kumimoji="0" lang="en-US" altLang="en-US" sz="1800" b="0" i="0" u="none" strike="noStrike" cap="none" normalizeH="0" baseline="0" dirty="0">
                <a:ln>
                  <a:noFill/>
                </a:ln>
                <a:solidFill>
                  <a:schemeClr val="tx1"/>
                </a:solidFill>
                <a:effectLst/>
                <a:latin typeface="Arial" panose="020B0604020202020204" pitchFamily="34" charset="0"/>
              </a:rPr>
              <a:t> → 1,5 </a:t>
            </a:r>
            <a:r>
              <a:rPr kumimoji="0" lang="en-US" altLang="en-US" sz="1800" b="0" i="0" u="none" strike="noStrike" cap="none" normalizeH="0" baseline="0" dirty="0" err="1">
                <a:ln>
                  <a:noFill/>
                </a:ln>
                <a:solidFill>
                  <a:schemeClr val="tx1"/>
                </a:solidFill>
                <a:effectLst/>
                <a:latin typeface="Arial" panose="020B0604020202020204" pitchFamily="34" charset="0"/>
              </a:rPr>
              <a:t>tỷ</a:t>
            </a:r>
            <a:r>
              <a:rPr kumimoji="0" lang="en-US" altLang="en-US" sz="1800" b="0" i="0" u="none" strike="noStrike" cap="none" normalizeH="0" baseline="0" dirty="0">
                <a:ln>
                  <a:noFill/>
                </a:ln>
                <a:solidFill>
                  <a:schemeClr val="tx1"/>
                </a:solidFill>
                <a:effectLst/>
                <a:latin typeface="Arial" panose="020B0604020202020204" pitchFamily="34" charset="0"/>
              </a:rPr>
              <a:t> Nm³/</a:t>
            </a:r>
            <a:r>
              <a:rPr kumimoji="0" lang="en-US" altLang="en-US" sz="1800" b="0" i="0" u="none" strike="noStrike" cap="none" normalizeH="0" baseline="0" dirty="0" err="1">
                <a:ln>
                  <a:noFill/>
                </a:ln>
                <a:solidFill>
                  <a:schemeClr val="tx1"/>
                </a:solidFill>
                <a:effectLst/>
                <a:latin typeface="Arial" panose="020B0604020202020204" pitchFamily="34" charset="0"/>
              </a:rPr>
              <a:t>năm</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Giá</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trị</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rPr>
              <a:t> BFG: </a:t>
            </a:r>
            <a:r>
              <a:rPr kumimoji="0" lang="en-US" altLang="en-US" sz="1800" b="1" i="0" u="none" strike="noStrike" cap="none" normalizeH="0" baseline="0" dirty="0">
                <a:ln>
                  <a:noFill/>
                </a:ln>
                <a:solidFill>
                  <a:schemeClr val="tx1"/>
                </a:solidFill>
                <a:effectLst/>
                <a:latin typeface="Arial" panose="020B0604020202020204" pitchFamily="34" charset="0"/>
              </a:rPr>
              <a:t>3.500 kJ/Nm³</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6E4741F5-F19A-BF90-B297-A4724DF587FB}"/>
              </a:ext>
            </a:extLst>
          </p:cNvPr>
          <p:cNvSpPr txBox="1"/>
          <p:nvPr/>
        </p:nvSpPr>
        <p:spPr>
          <a:xfrm>
            <a:off x="664468" y="4038600"/>
            <a:ext cx="11287176" cy="2103589"/>
          </a:xfrm>
          <a:prstGeom prst="rect">
            <a:avLst/>
          </a:prstGeom>
          <a:noFill/>
        </p:spPr>
        <p:txBody>
          <a:bodyPr wrap="square">
            <a:spAutoFit/>
          </a:bodyPr>
          <a:lstStyle/>
          <a:p>
            <a:pPr>
              <a:buNone/>
            </a:pPr>
            <a:r>
              <a:rPr lang="vi-VN" b="1" dirty="0"/>
              <a:t>1. Tổng năng lượng trong BFG/năm:</a:t>
            </a:r>
          </a:p>
          <a:p>
            <a:pPr>
              <a:buNone/>
            </a:pPr>
            <a:endParaRPr lang="en-US" b="1" dirty="0"/>
          </a:p>
          <a:p>
            <a:pPr>
              <a:buNone/>
            </a:pPr>
            <a:r>
              <a:rPr lang="vi-VN" b="1" dirty="0"/>
              <a:t>2. Trước cải thiện: 60% tái sử dụng → hiệu suất năng lượng:</a:t>
            </a:r>
            <a:r>
              <a:rPr lang="en-US" b="1" dirty="0"/>
              <a:t> </a:t>
            </a:r>
            <a:r>
              <a:rPr lang="vi-VN" dirty="0"/>
              <a:t>0,60×1.458=875GWh</a:t>
            </a:r>
            <a:endParaRPr lang="en-US" dirty="0"/>
          </a:p>
          <a:p>
            <a:pPr>
              <a:buNone/>
            </a:pPr>
            <a:endParaRPr lang="en-US" b="1" dirty="0"/>
          </a:p>
          <a:p>
            <a:pPr>
              <a:buNone/>
            </a:pPr>
            <a:r>
              <a:rPr lang="en-US" b="1" dirty="0"/>
              <a:t>3. </a:t>
            </a:r>
            <a:r>
              <a:rPr lang="vi-VN" b="1" dirty="0"/>
              <a:t>Sau cải thiện: 90% tái sử dụng → hiệu suất năng lượng:</a:t>
            </a:r>
            <a:r>
              <a:rPr lang="en-US" b="1" dirty="0"/>
              <a:t>     </a:t>
            </a:r>
            <a:r>
              <a:rPr lang="vi-VN" dirty="0"/>
              <a:t>0,90×1.458=1.312GWh</a:t>
            </a:r>
            <a:endParaRPr lang="en-US" dirty="0"/>
          </a:p>
          <a:p>
            <a:pPr>
              <a:buNone/>
            </a:pPr>
            <a:endParaRPr lang="en-US" b="1" dirty="0"/>
          </a:p>
          <a:p>
            <a:pPr>
              <a:buNone/>
            </a:pPr>
            <a:r>
              <a:rPr lang="en-US" b="1" dirty="0"/>
              <a:t>✅ </a:t>
            </a:r>
            <a:r>
              <a:rPr lang="vi-VN" b="1" dirty="0"/>
              <a:t>Chênh lệch năng lượng thu hồi thêm:</a:t>
            </a:r>
            <a:r>
              <a:rPr lang="en-US" dirty="0"/>
              <a:t> 1.312−875=437GWh/</a:t>
            </a:r>
            <a:r>
              <a:rPr lang="en-US" dirty="0" err="1"/>
              <a:t>năm</a:t>
            </a:r>
            <a:endParaRPr lang="vi-VN" b="1" dirty="0"/>
          </a:p>
        </p:txBody>
      </p:sp>
      <p:pic>
        <p:nvPicPr>
          <p:cNvPr id="8" name="Picture 7">
            <a:extLst>
              <a:ext uri="{FF2B5EF4-FFF2-40B4-BE49-F238E27FC236}">
                <a16:creationId xmlns:a16="http://schemas.microsoft.com/office/drawing/2014/main" id="{5F51E93A-8DEE-8CBC-3EAA-11626BE4F8A3}"/>
              </a:ext>
            </a:extLst>
          </p:cNvPr>
          <p:cNvPicPr>
            <a:picLocks noChangeAspect="1"/>
          </p:cNvPicPr>
          <p:nvPr/>
        </p:nvPicPr>
        <p:blipFill>
          <a:blip r:embed="rId3"/>
          <a:stretch>
            <a:fillRect/>
          </a:stretch>
        </p:blipFill>
        <p:spPr>
          <a:xfrm>
            <a:off x="4921212" y="4005943"/>
            <a:ext cx="7030431" cy="476316"/>
          </a:xfrm>
          <a:prstGeom prst="rect">
            <a:avLst/>
          </a:prstGeom>
        </p:spPr>
      </p:pic>
    </p:spTree>
    <p:extLst>
      <p:ext uri="{BB962C8B-B14F-4D97-AF65-F5344CB8AC3E}">
        <p14:creationId xmlns:p14="http://schemas.microsoft.com/office/powerpoint/2010/main" val="2050795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FD3C3-C58E-E67B-6720-9558A768CE7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7B85AE3-96B6-61AE-98D9-54521E5A7F73}"/>
              </a:ext>
            </a:extLst>
          </p:cNvPr>
          <p:cNvSpPr txBox="1"/>
          <p:nvPr/>
        </p:nvSpPr>
        <p:spPr>
          <a:xfrm>
            <a:off x="582660" y="1072575"/>
            <a:ext cx="9023818"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1.2 </a:t>
            </a:r>
            <a:r>
              <a:rPr lang="en-US" sz="2800" b="1" dirty="0" err="1">
                <a:solidFill>
                  <a:schemeClr val="accent1">
                    <a:lumMod val="50000"/>
                  </a:schemeClr>
                </a:solidFill>
                <a:latin typeface="Arial" panose="020B0604020202020204" pitchFamily="34" charset="0"/>
                <a:cs typeface="Arial" panose="020B0604020202020204" pitchFamily="34" charset="0"/>
              </a:rPr>
              <a:t>Cải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hiệu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suất</a:t>
            </a:r>
            <a:r>
              <a:rPr lang="en-US" sz="2800" b="1" dirty="0">
                <a:solidFill>
                  <a:schemeClr val="accent1">
                    <a:lumMod val="50000"/>
                  </a:schemeClr>
                </a:solidFill>
                <a:latin typeface="Arial" panose="020B0604020202020204" pitchFamily="34" charset="0"/>
                <a:cs typeface="Arial" panose="020B0604020202020204" pitchFamily="34" charset="0"/>
              </a:rPr>
              <a:t> khí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cao</a:t>
            </a:r>
            <a:r>
              <a:rPr lang="en-US" sz="2800" b="1" dirty="0">
                <a:solidFill>
                  <a:schemeClr val="accent1">
                    <a:lumMod val="50000"/>
                  </a:schemeClr>
                </a:solidFill>
                <a:latin typeface="Arial" panose="020B0604020202020204" pitchFamily="34" charset="0"/>
                <a:cs typeface="Arial" panose="020B0604020202020204" pitchFamily="34" charset="0"/>
              </a:rPr>
              <a:t> (Top gas recovery)</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9" name="TextBox 8">
            <a:extLst>
              <a:ext uri="{FF2B5EF4-FFF2-40B4-BE49-F238E27FC236}">
                <a16:creationId xmlns:a16="http://schemas.microsoft.com/office/drawing/2014/main" id="{6F506536-0EB5-1C6D-7989-D0EFC2C362A1}"/>
              </a:ext>
            </a:extLst>
          </p:cNvPr>
          <p:cNvSpPr txBox="1"/>
          <p:nvPr/>
        </p:nvSpPr>
        <p:spPr>
          <a:xfrm>
            <a:off x="952554" y="2026682"/>
            <a:ext cx="10515381" cy="1241622"/>
          </a:xfrm>
          <a:prstGeom prst="rect">
            <a:avLst/>
          </a:prstGeom>
          <a:noFill/>
        </p:spPr>
        <p:txBody>
          <a:bodyPr wrap="square">
            <a:spAutoFit/>
          </a:bodyPr>
          <a:lstStyle/>
          <a:p>
            <a:pPr marL="342900" indent="-342900">
              <a:buFont typeface="Wingdings" panose="05000000000000000000" pitchFamily="2" charset="2"/>
              <a:buChar char="q"/>
            </a:pPr>
            <a:r>
              <a:rPr lang="vi-VN" b="1" dirty="0"/>
              <a:t>Quy đổi tiết kiệm chi phí</a:t>
            </a:r>
          </a:p>
          <a:p>
            <a:pPr>
              <a:buNone/>
            </a:pPr>
            <a:r>
              <a:rPr lang="vi-VN" dirty="0"/>
              <a:t>Nếu chuyển đổi BFG sang phát điện (turbine BFG) với hiệu suất ~30%, ta thu được:</a:t>
            </a:r>
          </a:p>
          <a:p>
            <a:pPr>
              <a:buNone/>
            </a:pPr>
            <a:r>
              <a:rPr lang="vi-VN" dirty="0"/>
              <a:t>437 GWh×30%=131GWh điện quy đổi</a:t>
            </a:r>
            <a:r>
              <a:rPr lang="en-US" dirty="0"/>
              <a:t> </a:t>
            </a:r>
          </a:p>
          <a:p>
            <a:pPr>
              <a:buNone/>
            </a:pPr>
            <a:r>
              <a:rPr lang="vi-VN" dirty="0"/>
              <a:t>→ Với giá điện công nghiệp trung bình </a:t>
            </a:r>
            <a:r>
              <a:rPr lang="vi-VN" b="1" dirty="0"/>
              <a:t>0,08 USD/kWh</a:t>
            </a:r>
            <a:r>
              <a:rPr lang="vi-VN" dirty="0"/>
              <a:t>:</a:t>
            </a:r>
            <a:r>
              <a:rPr lang="en-US" dirty="0"/>
              <a:t> </a:t>
            </a:r>
            <a:r>
              <a:rPr lang="vi-VN" dirty="0"/>
              <a:t>131×106×0,08=10,48</a:t>
            </a:r>
            <a:r>
              <a:rPr lang="en-US" dirty="0"/>
              <a:t> </a:t>
            </a:r>
            <a:r>
              <a:rPr lang="vi-VN" dirty="0"/>
              <a:t>triệuUSD/n</a:t>
            </a:r>
            <a:r>
              <a:rPr lang="en-US" dirty="0" err="1"/>
              <a:t>ăm</a:t>
            </a:r>
            <a:endParaRPr lang="en-US" dirty="0"/>
          </a:p>
        </p:txBody>
      </p:sp>
      <p:graphicFrame>
        <p:nvGraphicFramePr>
          <p:cNvPr id="10" name="Table 9">
            <a:extLst>
              <a:ext uri="{FF2B5EF4-FFF2-40B4-BE49-F238E27FC236}">
                <a16:creationId xmlns:a16="http://schemas.microsoft.com/office/drawing/2014/main" id="{E0844556-DA7E-A61E-5B72-DA711E947CB1}"/>
              </a:ext>
            </a:extLst>
          </p:cNvPr>
          <p:cNvGraphicFramePr>
            <a:graphicFrameLocks noGrp="1"/>
          </p:cNvGraphicFramePr>
          <p:nvPr>
            <p:extLst>
              <p:ext uri="{D42A27DB-BD31-4B8C-83A1-F6EECF244321}">
                <p14:modId xmlns:p14="http://schemas.microsoft.com/office/powerpoint/2010/main" val="2002856368"/>
              </p:ext>
            </p:extLst>
          </p:nvPr>
        </p:nvGraphicFramePr>
        <p:xfrm>
          <a:off x="952554" y="3771590"/>
          <a:ext cx="10286891" cy="1879920"/>
        </p:xfrm>
        <a:graphic>
          <a:graphicData uri="http://schemas.openxmlformats.org/drawingml/2006/table">
            <a:tbl>
              <a:tblPr>
                <a:tableStyleId>{5940675A-B579-460E-94D1-54222C63F5DA}</a:tableStyleId>
              </a:tblPr>
              <a:tblGrid>
                <a:gridCol w="3791001">
                  <a:extLst>
                    <a:ext uri="{9D8B030D-6E8A-4147-A177-3AD203B41FA5}">
                      <a16:colId xmlns:a16="http://schemas.microsoft.com/office/drawing/2014/main" val="1248193790"/>
                    </a:ext>
                  </a:extLst>
                </a:gridCol>
                <a:gridCol w="2289573">
                  <a:extLst>
                    <a:ext uri="{9D8B030D-6E8A-4147-A177-3AD203B41FA5}">
                      <a16:colId xmlns:a16="http://schemas.microsoft.com/office/drawing/2014/main" val="1884084937"/>
                    </a:ext>
                  </a:extLst>
                </a:gridCol>
                <a:gridCol w="2278924">
                  <a:extLst>
                    <a:ext uri="{9D8B030D-6E8A-4147-A177-3AD203B41FA5}">
                      <a16:colId xmlns:a16="http://schemas.microsoft.com/office/drawing/2014/main" val="1372730438"/>
                    </a:ext>
                  </a:extLst>
                </a:gridCol>
                <a:gridCol w="1927393">
                  <a:extLst>
                    <a:ext uri="{9D8B030D-6E8A-4147-A177-3AD203B41FA5}">
                      <a16:colId xmlns:a16="http://schemas.microsoft.com/office/drawing/2014/main" val="3924573711"/>
                    </a:ext>
                  </a:extLst>
                </a:gridCol>
              </a:tblGrid>
              <a:tr h="0">
                <a:tc>
                  <a:txBody>
                    <a:bodyPr/>
                    <a:lstStyle/>
                    <a:p>
                      <a:r>
                        <a:rPr lang="en-US"/>
                        <a:t>Chỉ tiêu</a:t>
                      </a:r>
                    </a:p>
                  </a:txBody>
                  <a:tcPr anchor="ctr"/>
                </a:tc>
                <a:tc>
                  <a:txBody>
                    <a:bodyPr/>
                    <a:lstStyle/>
                    <a:p>
                      <a:r>
                        <a:rPr lang="vi-VN"/>
                        <a:t>Trước cải thiện</a:t>
                      </a:r>
                    </a:p>
                  </a:txBody>
                  <a:tcPr anchor="ctr"/>
                </a:tc>
                <a:tc>
                  <a:txBody>
                    <a:bodyPr/>
                    <a:lstStyle/>
                    <a:p>
                      <a:r>
                        <a:rPr lang="en-US"/>
                        <a:t>Sau cải thiện</a:t>
                      </a:r>
                    </a:p>
                  </a:txBody>
                  <a:tcPr anchor="ctr"/>
                </a:tc>
                <a:tc>
                  <a:txBody>
                    <a:bodyPr/>
                    <a:lstStyle/>
                    <a:p>
                      <a:r>
                        <a:rPr lang="en-US"/>
                        <a:t>Lợi ích</a:t>
                      </a:r>
                    </a:p>
                  </a:txBody>
                  <a:tcPr anchor="ctr"/>
                </a:tc>
                <a:extLst>
                  <a:ext uri="{0D108BD9-81ED-4DB2-BD59-A6C34878D82A}">
                    <a16:rowId xmlns:a16="http://schemas.microsoft.com/office/drawing/2014/main" val="987060565"/>
                  </a:ext>
                </a:extLst>
              </a:tr>
              <a:tr h="0">
                <a:tc>
                  <a:txBody>
                    <a:bodyPr/>
                    <a:lstStyle/>
                    <a:p>
                      <a:r>
                        <a:rPr lang="en-US" dirty="0" err="1"/>
                        <a:t>Tỷ</a:t>
                      </a:r>
                      <a:r>
                        <a:rPr lang="en-US" dirty="0"/>
                        <a:t> </a:t>
                      </a:r>
                      <a:r>
                        <a:rPr lang="en-US" dirty="0" err="1"/>
                        <a:t>lệ</a:t>
                      </a:r>
                      <a:r>
                        <a:rPr lang="en-US" dirty="0"/>
                        <a:t> </a:t>
                      </a:r>
                      <a:r>
                        <a:rPr lang="en-US" dirty="0" err="1"/>
                        <a:t>tái</a:t>
                      </a:r>
                      <a:r>
                        <a:rPr lang="en-US" dirty="0"/>
                        <a:t> </a:t>
                      </a:r>
                      <a:r>
                        <a:rPr lang="en-US" dirty="0" err="1"/>
                        <a:t>sử</a:t>
                      </a:r>
                      <a:r>
                        <a:rPr lang="en-US" dirty="0"/>
                        <a:t> </a:t>
                      </a:r>
                      <a:r>
                        <a:rPr lang="en-US" dirty="0" err="1"/>
                        <a:t>dụng</a:t>
                      </a:r>
                      <a:r>
                        <a:rPr lang="en-US" dirty="0"/>
                        <a:t> BFG</a:t>
                      </a:r>
                    </a:p>
                  </a:txBody>
                  <a:tcPr anchor="ctr"/>
                </a:tc>
                <a:tc>
                  <a:txBody>
                    <a:bodyPr/>
                    <a:lstStyle/>
                    <a:p>
                      <a:r>
                        <a:rPr lang="en-US" dirty="0"/>
                        <a:t>60%</a:t>
                      </a:r>
                    </a:p>
                  </a:txBody>
                  <a:tcPr anchor="ctr"/>
                </a:tc>
                <a:tc>
                  <a:txBody>
                    <a:bodyPr/>
                    <a:lstStyle/>
                    <a:p>
                      <a:r>
                        <a:rPr lang="en-US"/>
                        <a:t>90%</a:t>
                      </a:r>
                    </a:p>
                  </a:txBody>
                  <a:tcPr anchor="ctr"/>
                </a:tc>
                <a:tc>
                  <a:txBody>
                    <a:bodyPr/>
                    <a:lstStyle/>
                    <a:p>
                      <a:r>
                        <a:rPr lang="en-US" dirty="0"/>
                        <a:t>+30%</a:t>
                      </a:r>
                    </a:p>
                  </a:txBody>
                  <a:tcPr anchor="ctr"/>
                </a:tc>
                <a:extLst>
                  <a:ext uri="{0D108BD9-81ED-4DB2-BD59-A6C34878D82A}">
                    <a16:rowId xmlns:a16="http://schemas.microsoft.com/office/drawing/2014/main" val="1775493918"/>
                  </a:ext>
                </a:extLst>
              </a:tr>
              <a:tr h="0">
                <a:tc>
                  <a:txBody>
                    <a:bodyPr/>
                    <a:lstStyle/>
                    <a:p>
                      <a:r>
                        <a:rPr lang="vi-VN" dirty="0"/>
                        <a:t>Năng lượng tái sử dụng</a:t>
                      </a:r>
                    </a:p>
                  </a:txBody>
                  <a:tcPr anchor="ctr"/>
                </a:tc>
                <a:tc>
                  <a:txBody>
                    <a:bodyPr/>
                    <a:lstStyle/>
                    <a:p>
                      <a:r>
                        <a:rPr lang="en-US"/>
                        <a:t>875 GWh</a:t>
                      </a:r>
                    </a:p>
                  </a:txBody>
                  <a:tcPr anchor="ctr"/>
                </a:tc>
                <a:tc>
                  <a:txBody>
                    <a:bodyPr/>
                    <a:lstStyle/>
                    <a:p>
                      <a:r>
                        <a:rPr lang="en-US"/>
                        <a:t>1.312 GWh</a:t>
                      </a:r>
                    </a:p>
                  </a:txBody>
                  <a:tcPr anchor="ctr"/>
                </a:tc>
                <a:tc>
                  <a:txBody>
                    <a:bodyPr/>
                    <a:lstStyle/>
                    <a:p>
                      <a:r>
                        <a:rPr lang="en-US"/>
                        <a:t>+437 GWh</a:t>
                      </a:r>
                    </a:p>
                  </a:txBody>
                  <a:tcPr anchor="ctr"/>
                </a:tc>
                <a:extLst>
                  <a:ext uri="{0D108BD9-81ED-4DB2-BD59-A6C34878D82A}">
                    <a16:rowId xmlns:a16="http://schemas.microsoft.com/office/drawing/2014/main" val="3500070151"/>
                  </a:ext>
                </a:extLst>
              </a:tr>
              <a:tr h="0">
                <a:tc>
                  <a:txBody>
                    <a:bodyPr/>
                    <a:lstStyle/>
                    <a:p>
                      <a:r>
                        <a:rPr lang="en-US"/>
                        <a:t>Giá trị tiết kiệm điện</a:t>
                      </a:r>
                    </a:p>
                  </a:txBody>
                  <a:tcPr anchor="ctr"/>
                </a:tc>
                <a:tc>
                  <a:txBody>
                    <a:bodyPr/>
                    <a:lstStyle/>
                    <a:p>
                      <a:r>
                        <a:rPr lang="en-US" dirty="0"/>
                        <a:t>–</a:t>
                      </a:r>
                    </a:p>
                  </a:txBody>
                  <a:tcPr anchor="ctr"/>
                </a:tc>
                <a:tc>
                  <a:txBody>
                    <a:bodyPr/>
                    <a:lstStyle/>
                    <a:p>
                      <a:r>
                        <a:rPr lang="en-US"/>
                        <a:t>~10,5 triệu USD</a:t>
                      </a:r>
                    </a:p>
                  </a:txBody>
                  <a:tcPr anchor="ctr"/>
                </a:tc>
                <a:tc>
                  <a:txBody>
                    <a:bodyPr/>
                    <a:lstStyle/>
                    <a:p>
                      <a:r>
                        <a:rPr lang="en-US"/>
                        <a:t>–</a:t>
                      </a:r>
                    </a:p>
                  </a:txBody>
                  <a:tcPr anchor="ctr"/>
                </a:tc>
                <a:extLst>
                  <a:ext uri="{0D108BD9-81ED-4DB2-BD59-A6C34878D82A}">
                    <a16:rowId xmlns:a16="http://schemas.microsoft.com/office/drawing/2014/main" val="827157647"/>
                  </a:ext>
                </a:extLst>
              </a:tr>
              <a:tr h="0">
                <a:tc>
                  <a:txBody>
                    <a:bodyPr/>
                    <a:lstStyle/>
                    <a:p>
                      <a:r>
                        <a:rPr lang="en-US" dirty="0" err="1"/>
                        <a:t>Giảm</a:t>
                      </a:r>
                      <a:r>
                        <a:rPr lang="en-US" dirty="0"/>
                        <a:t> </a:t>
                      </a:r>
                      <a:r>
                        <a:rPr lang="en-US" dirty="0" err="1"/>
                        <a:t>phát</a:t>
                      </a:r>
                      <a:r>
                        <a:rPr lang="en-US" dirty="0"/>
                        <a:t> </a:t>
                      </a:r>
                      <a:r>
                        <a:rPr lang="en-US" dirty="0" err="1"/>
                        <a:t>thải</a:t>
                      </a:r>
                      <a:r>
                        <a:rPr lang="en-US" dirty="0"/>
                        <a:t> CO₂</a:t>
                      </a:r>
                    </a:p>
                  </a:txBody>
                  <a:tcPr anchor="ctr"/>
                </a:tc>
                <a:tc>
                  <a:txBody>
                    <a:bodyPr/>
                    <a:lstStyle/>
                    <a:p>
                      <a:r>
                        <a:rPr lang="en-US"/>
                        <a:t>–</a:t>
                      </a:r>
                    </a:p>
                  </a:txBody>
                  <a:tcPr anchor="ctr"/>
                </a:tc>
                <a:tc>
                  <a:txBody>
                    <a:bodyPr/>
                    <a:lstStyle/>
                    <a:p>
                      <a:r>
                        <a:rPr lang="en-US"/>
                        <a:t>~111.000 tấn/năm</a:t>
                      </a:r>
                    </a:p>
                  </a:txBody>
                  <a:tcPr anchor="ctr"/>
                </a:tc>
                <a:tc>
                  <a:txBody>
                    <a:bodyPr/>
                    <a:lstStyle/>
                    <a:p>
                      <a:r>
                        <a:rPr lang="en-US" dirty="0"/>
                        <a:t>–</a:t>
                      </a:r>
                    </a:p>
                  </a:txBody>
                  <a:tcPr anchor="ctr"/>
                </a:tc>
                <a:extLst>
                  <a:ext uri="{0D108BD9-81ED-4DB2-BD59-A6C34878D82A}">
                    <a16:rowId xmlns:a16="http://schemas.microsoft.com/office/drawing/2014/main" val="1497549054"/>
                  </a:ext>
                </a:extLst>
              </a:tr>
            </a:tbl>
          </a:graphicData>
        </a:graphic>
      </p:graphicFrame>
      <p:sp>
        <p:nvSpPr>
          <p:cNvPr id="12" name="TextBox 11">
            <a:extLst>
              <a:ext uri="{FF2B5EF4-FFF2-40B4-BE49-F238E27FC236}">
                <a16:creationId xmlns:a16="http://schemas.microsoft.com/office/drawing/2014/main" id="{05B6DF19-EA04-AAFC-070B-8EECC8F2D1A0}"/>
              </a:ext>
            </a:extLst>
          </p:cNvPr>
          <p:cNvSpPr txBox="1"/>
          <p:nvPr/>
        </p:nvSpPr>
        <p:spPr>
          <a:xfrm>
            <a:off x="952554" y="3268304"/>
            <a:ext cx="6096000" cy="379656"/>
          </a:xfrm>
          <a:prstGeom prst="rect">
            <a:avLst/>
          </a:prstGeom>
          <a:noFill/>
        </p:spPr>
        <p:txBody>
          <a:bodyPr wrap="square">
            <a:spAutoFit/>
          </a:bodyPr>
          <a:lstStyle/>
          <a:p>
            <a:pPr marL="342900" indent="-342900">
              <a:buFont typeface="Wingdings" panose="05000000000000000000" pitchFamily="2" charset="2"/>
              <a:buChar char="q"/>
            </a:pPr>
            <a:r>
              <a:rPr lang="en-US" b="1" dirty="0" err="1"/>
              <a:t>Tổng</a:t>
            </a:r>
            <a:r>
              <a:rPr lang="en-US" b="1" dirty="0"/>
              <a:t> </a:t>
            </a:r>
            <a:r>
              <a:rPr lang="en-US" b="1" dirty="0" err="1"/>
              <a:t>kết</a:t>
            </a:r>
            <a:r>
              <a:rPr lang="en-US" b="1" dirty="0"/>
              <a:t> </a:t>
            </a:r>
            <a:r>
              <a:rPr lang="en-US" b="1" dirty="0" err="1"/>
              <a:t>lợi</a:t>
            </a:r>
            <a:r>
              <a:rPr lang="en-US" b="1" dirty="0"/>
              <a:t> </a:t>
            </a:r>
            <a:r>
              <a:rPr lang="en-US" b="1" dirty="0" err="1"/>
              <a:t>ích</a:t>
            </a:r>
            <a:endParaRPr lang="en-US" dirty="0"/>
          </a:p>
        </p:txBody>
      </p:sp>
    </p:spTree>
    <p:extLst>
      <p:ext uri="{BB962C8B-B14F-4D97-AF65-F5344CB8AC3E}">
        <p14:creationId xmlns:p14="http://schemas.microsoft.com/office/powerpoint/2010/main" val="6458871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a:extLst>
              <a:ext uri="{FF2B5EF4-FFF2-40B4-BE49-F238E27FC236}">
                <a16:creationId xmlns:a16="http://schemas.microsoft.com/office/drawing/2014/main" id="{E352CF19-B26A-EDE3-D970-4D1D665E887A}"/>
              </a:ext>
            </a:extLst>
          </p:cNvPr>
          <p:cNvSpPr/>
          <p:nvPr/>
        </p:nvSpPr>
        <p:spPr>
          <a:xfrm>
            <a:off x="6237514" y="2391106"/>
            <a:ext cx="5773976" cy="3944380"/>
          </a:xfrm>
          <a:prstGeom prst="rect">
            <a:avLst/>
          </a:prstGeom>
          <a:noFill/>
          <a:ln/>
        </p:spPr>
        <p:txBody>
          <a:bodyPr wrap="square" lIns="0" tIns="0" rIns="0" bIns="0" rtlCol="0" anchor="t"/>
          <a:lstStyle/>
          <a:p>
            <a:pPr marL="285750" indent="-285750">
              <a:lnSpc>
                <a:spcPct val="150000"/>
              </a:lnSpc>
              <a:buFont typeface="Wingdings" panose="05000000000000000000" pitchFamily="2" charset="2"/>
              <a:buChar char="Ø"/>
            </a:pPr>
            <a:r>
              <a:rPr lang="en-US" sz="1800" dirty="0">
                <a:solidFill>
                  <a:schemeClr val="tx1"/>
                </a:solidFill>
                <a:latin typeface="Arial" panose="020B0604020202020204" pitchFamily="34" charset="0"/>
                <a:ea typeface="Source Serif Pro" pitchFamily="34" charset="-122"/>
                <a:cs typeface="Arial" panose="020B0604020202020204" pitchFamily="34" charset="0"/>
              </a:rPr>
              <a:t>Thay thế một phần than cốc bằng than nghiền mịn phun vào lò (PCI) giúp giảm chi phí và giảm phụ thuộc vào than cốc. Kết hợp phun khí tự nhiên (NGI - Natural Gas Injection) hoặc khí hydro để giảm phát thải CO₂. Mỗi 1kg than phun thay thế 1-1,2kg than cốc.</a:t>
            </a:r>
          </a:p>
          <a:p>
            <a:pPr marL="285750" indent="-285750">
              <a:lnSpc>
                <a:spcPct val="150000"/>
              </a:lnSpc>
              <a:buFont typeface="Wingdings" panose="05000000000000000000" pitchFamily="2" charset="2"/>
              <a:buChar char="Ø"/>
            </a:pPr>
            <a:r>
              <a:rPr lang="en-US" sz="1800" dirty="0">
                <a:solidFill>
                  <a:schemeClr val="tx1"/>
                </a:solidFill>
                <a:latin typeface="Arial" panose="020B0604020202020204" pitchFamily="34" charset="0"/>
                <a:ea typeface="Source Serif Pro" pitchFamily="34" charset="-122"/>
                <a:cs typeface="Arial" panose="020B0604020202020204" pitchFamily="34" charset="0"/>
              </a:rPr>
              <a:t>Tăng nồng độ oxy trong khí thổi (blast air) giúp đốt cháy hiệu quả hơn, giảm tiêu hao than. Kết hợp với công nghệ phun than (PCI) để tối ưu hiệu suất, giúp giảm 5-10% tiêu thụ nhiên liệu</a:t>
            </a:r>
            <a:endParaRPr lang="en-US" sz="1800" dirty="0">
              <a:solidFill>
                <a:schemeClr val="tx1"/>
              </a:solidFill>
            </a:endParaRPr>
          </a:p>
        </p:txBody>
      </p:sp>
      <p:sp>
        <p:nvSpPr>
          <p:cNvPr id="4" name="Text 2">
            <a:extLst>
              <a:ext uri="{FF2B5EF4-FFF2-40B4-BE49-F238E27FC236}">
                <a16:creationId xmlns:a16="http://schemas.microsoft.com/office/drawing/2014/main" id="{8D4283DC-B6ED-996E-FB30-AB735147F8F9}"/>
              </a:ext>
            </a:extLst>
          </p:cNvPr>
          <p:cNvSpPr/>
          <p:nvPr/>
        </p:nvSpPr>
        <p:spPr>
          <a:xfrm>
            <a:off x="6807566" y="5980107"/>
            <a:ext cx="5203924" cy="1209675"/>
          </a:xfrm>
          <a:prstGeom prst="rect">
            <a:avLst/>
          </a:prstGeom>
          <a:noFill/>
          <a:ln/>
        </p:spPr>
        <p:txBody>
          <a:bodyPr wrap="square" lIns="0" tIns="0" rIns="0" bIns="0" rtlCol="0" anchor="t"/>
          <a:lstStyle/>
          <a:p>
            <a:pPr>
              <a:lnSpc>
                <a:spcPts val="2375"/>
              </a:lnSpc>
            </a:pPr>
            <a:r>
              <a:rPr lang="en-US" sz="1800" dirty="0">
                <a:solidFill>
                  <a:schemeClr val="tx1"/>
                </a:solidFill>
                <a:latin typeface="Arial" panose="020B0604020202020204" pitchFamily="34" charset="0"/>
                <a:ea typeface="Source Serif Pro" pitchFamily="34" charset="-122"/>
                <a:cs typeface="Arial" panose="020B0604020202020204" pitchFamily="34" charset="0"/>
              </a:rPr>
              <a:t>.</a:t>
            </a:r>
            <a:endParaRPr lang="en-US" sz="1800" dirty="0">
              <a:solidFill>
                <a:schemeClr val="tx1"/>
              </a:solidFill>
            </a:endParaRPr>
          </a:p>
        </p:txBody>
      </p:sp>
      <p:sp>
        <p:nvSpPr>
          <p:cNvPr id="6" name="TextBox 5">
            <a:extLst>
              <a:ext uri="{FF2B5EF4-FFF2-40B4-BE49-F238E27FC236}">
                <a16:creationId xmlns:a16="http://schemas.microsoft.com/office/drawing/2014/main" id="{70EA9CCF-3A38-F3D7-7A6B-9A2C671E74FD}"/>
              </a:ext>
            </a:extLst>
          </p:cNvPr>
          <p:cNvSpPr txBox="1"/>
          <p:nvPr/>
        </p:nvSpPr>
        <p:spPr>
          <a:xfrm>
            <a:off x="711566" y="1024131"/>
            <a:ext cx="11039879" cy="1384995"/>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1.3 </a:t>
            </a:r>
            <a:r>
              <a:rPr lang="en-US" sz="2800" b="1" dirty="0" err="1">
                <a:solidFill>
                  <a:schemeClr val="accent1">
                    <a:lumMod val="50000"/>
                  </a:schemeClr>
                </a:solidFill>
                <a:latin typeface="Arial" panose="020B0604020202020204" pitchFamily="34" charset="0"/>
                <a:cs typeface="Arial" panose="020B0604020202020204" pitchFamily="34" charset="0"/>
              </a:rPr>
              <a:t>Tăng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cường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sử</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than </a:t>
            </a:r>
            <a:r>
              <a:rPr lang="en-US" sz="2800" b="1" dirty="0" err="1">
                <a:solidFill>
                  <a:schemeClr val="accent1">
                    <a:lumMod val="50000"/>
                  </a:schemeClr>
                </a:solidFill>
                <a:latin typeface="Arial" panose="020B0604020202020204" pitchFamily="34" charset="0"/>
                <a:cs typeface="Arial" panose="020B0604020202020204" pitchFamily="34" charset="0"/>
              </a:rPr>
              <a:t>phun</a:t>
            </a:r>
            <a:r>
              <a:rPr lang="en-US" sz="2800" b="1" dirty="0">
                <a:solidFill>
                  <a:schemeClr val="accent1">
                    <a:lumMod val="50000"/>
                  </a:schemeClr>
                </a:solidFill>
                <a:latin typeface="Arial" panose="020B0604020202020204" pitchFamily="34" charset="0"/>
                <a:cs typeface="Arial" panose="020B0604020202020204" pitchFamily="34" charset="0"/>
              </a:rPr>
              <a:t> (PCI)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làm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giàu</a:t>
            </a:r>
            <a:r>
              <a:rPr lang="en-US" sz="2800" b="1" dirty="0">
                <a:solidFill>
                  <a:schemeClr val="accent1">
                    <a:lumMod val="50000"/>
                  </a:schemeClr>
                </a:solidFill>
                <a:latin typeface="Arial" panose="020B0604020202020204" pitchFamily="34" charset="0"/>
                <a:cs typeface="Arial" panose="020B0604020202020204" pitchFamily="34" charset="0"/>
              </a:rPr>
              <a:t> Oxy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Box 6">
            <a:extLst>
              <a:ext uri="{FF2B5EF4-FFF2-40B4-BE49-F238E27FC236}">
                <a16:creationId xmlns:a16="http://schemas.microsoft.com/office/drawing/2014/main" id="{5DDBE1BB-8CBE-1224-0FD8-BE424B544AEA}"/>
              </a:ext>
            </a:extLst>
          </p:cNvPr>
          <p:cNvSpPr txBox="1"/>
          <p:nvPr/>
        </p:nvSpPr>
        <p:spPr>
          <a:xfrm>
            <a:off x="711566" y="2208871"/>
            <a:ext cx="5203924" cy="4780283"/>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dirty="0"/>
              <a:t>Bối cảnh công nghệ tại Việt Nam</a:t>
            </a:r>
          </a:p>
          <a:p>
            <a:pPr marL="342900" indent="-342900">
              <a:lnSpc>
                <a:spcPct val="150000"/>
              </a:lnSpc>
              <a:buFont typeface="Arial" panose="020B0604020202020204" pitchFamily="34" charset="0"/>
              <a:buChar char="•"/>
            </a:pPr>
            <a:r>
              <a:rPr lang="vi-VN" dirty="0"/>
              <a:t>Các nhà máy thép lớn như </a:t>
            </a:r>
            <a:r>
              <a:rPr lang="vi-VN" b="1" dirty="0"/>
              <a:t>Hòa Phát, Formosa Hà Tĩnh, TISCO</a:t>
            </a:r>
            <a:r>
              <a:rPr lang="vi-VN" dirty="0"/>
              <a:t>,... đang sử dụng công nghệ lò cao truyền thống để luyện gang.</a:t>
            </a:r>
          </a:p>
          <a:p>
            <a:pPr marL="342900" indent="-342900">
              <a:lnSpc>
                <a:spcPct val="150000"/>
              </a:lnSpc>
              <a:buFont typeface="Arial" panose="020B0604020202020204" pitchFamily="34" charset="0"/>
              <a:buChar char="•"/>
            </a:pPr>
            <a:r>
              <a:rPr lang="vi-VN" dirty="0"/>
              <a:t>Chi phí năng lượng và mục tiêu giảm phát thải CO₂ buộc doanh nghiệp phải cải tiến công nghệ.</a:t>
            </a:r>
          </a:p>
          <a:p>
            <a:pPr marL="342900" indent="-342900">
              <a:lnSpc>
                <a:spcPct val="150000"/>
              </a:lnSpc>
              <a:buFont typeface="Arial" panose="020B0604020202020204" pitchFamily="34" charset="0"/>
              <a:buChar char="•"/>
            </a:pPr>
            <a:r>
              <a:rPr lang="vi-VN" dirty="0"/>
              <a:t>Hai giải pháp phổ biến và khả thi nhất là </a:t>
            </a:r>
            <a:r>
              <a:rPr lang="vi-VN" b="1" dirty="0"/>
              <a:t>phun than mịn (PCI)</a:t>
            </a:r>
            <a:r>
              <a:rPr lang="vi-VN" dirty="0"/>
              <a:t> và </a:t>
            </a:r>
            <a:r>
              <a:rPr lang="vi-VN" b="1" dirty="0"/>
              <a:t>làm giàu O₂ trong gió nóng tuyêren</a:t>
            </a:r>
            <a:r>
              <a:rPr lang="vi-VN" dirty="0"/>
              <a:t>.</a:t>
            </a:r>
          </a:p>
        </p:txBody>
      </p:sp>
    </p:spTree>
    <p:extLst>
      <p:ext uri="{BB962C8B-B14F-4D97-AF65-F5344CB8AC3E}">
        <p14:creationId xmlns:p14="http://schemas.microsoft.com/office/powerpoint/2010/main" val="3123968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82362-E0A8-5B11-7D88-CB28267469F5}"/>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9E719ACC-E850-29CF-5692-9548FE4D0406}"/>
              </a:ext>
            </a:extLst>
          </p:cNvPr>
          <p:cNvSpPr txBox="1"/>
          <p:nvPr/>
        </p:nvSpPr>
        <p:spPr>
          <a:xfrm>
            <a:off x="537463" y="1151148"/>
            <a:ext cx="11190075" cy="1384995"/>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1.3 </a:t>
            </a:r>
            <a:r>
              <a:rPr lang="en-US" sz="2800" b="1" dirty="0" err="1">
                <a:solidFill>
                  <a:schemeClr val="accent1">
                    <a:lumMod val="50000"/>
                  </a:schemeClr>
                </a:solidFill>
                <a:latin typeface="Arial" panose="020B0604020202020204" pitchFamily="34" charset="0"/>
                <a:cs typeface="Arial" panose="020B0604020202020204" pitchFamily="34" charset="0"/>
              </a:rPr>
              <a:t>Tăng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cường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sử</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than </a:t>
            </a:r>
            <a:r>
              <a:rPr lang="en-US" sz="2800" b="1" dirty="0" err="1">
                <a:solidFill>
                  <a:schemeClr val="accent1">
                    <a:lumMod val="50000"/>
                  </a:schemeClr>
                </a:solidFill>
                <a:latin typeface="Arial" panose="020B0604020202020204" pitchFamily="34" charset="0"/>
                <a:cs typeface="Arial" panose="020B0604020202020204" pitchFamily="34" charset="0"/>
              </a:rPr>
              <a:t>phun</a:t>
            </a:r>
            <a:r>
              <a:rPr lang="en-US" sz="2800" b="1" dirty="0">
                <a:solidFill>
                  <a:schemeClr val="accent1">
                    <a:lumMod val="50000"/>
                  </a:schemeClr>
                </a:solidFill>
                <a:latin typeface="Arial" panose="020B0604020202020204" pitchFamily="34" charset="0"/>
                <a:cs typeface="Arial" panose="020B0604020202020204" pitchFamily="34" charset="0"/>
              </a:rPr>
              <a:t> (PCI)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làm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giàu</a:t>
            </a:r>
            <a:r>
              <a:rPr lang="en-US" sz="2800" b="1" dirty="0">
                <a:solidFill>
                  <a:schemeClr val="accent1">
                    <a:lumMod val="50000"/>
                  </a:schemeClr>
                </a:solidFill>
                <a:latin typeface="Arial" panose="020B0604020202020204" pitchFamily="34" charset="0"/>
                <a:cs typeface="Arial" panose="020B0604020202020204" pitchFamily="34" charset="0"/>
              </a:rPr>
              <a:t> Oxy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2" name="TextBox 1">
            <a:extLst>
              <a:ext uri="{FF2B5EF4-FFF2-40B4-BE49-F238E27FC236}">
                <a16:creationId xmlns:a16="http://schemas.microsoft.com/office/drawing/2014/main" id="{30F692A8-1B6A-AC2F-BB35-DA00FD2C1BF9}"/>
              </a:ext>
            </a:extLst>
          </p:cNvPr>
          <p:cNvSpPr txBox="1"/>
          <p:nvPr/>
        </p:nvSpPr>
        <p:spPr>
          <a:xfrm>
            <a:off x="875024" y="2162247"/>
            <a:ext cx="10779513" cy="2921056"/>
          </a:xfrm>
          <a:prstGeom prst="rect">
            <a:avLst/>
          </a:prstGeom>
          <a:noFill/>
        </p:spPr>
        <p:txBody>
          <a:bodyPr wrap="square">
            <a:spAutoFit/>
          </a:bodyPr>
          <a:lstStyle/>
          <a:p>
            <a:pPr marL="238115" indent="-238115">
              <a:lnSpc>
                <a:spcPct val="150000"/>
              </a:lnSpc>
              <a:buFont typeface="Wingdings" panose="05000000000000000000" pitchFamily="2" charset="2"/>
              <a:buChar char="q"/>
            </a:pPr>
            <a:r>
              <a:rPr lang="vi-VN" sz="1556" b="1" dirty="0"/>
              <a:t>Mục tiêu của giải pháp PCI</a:t>
            </a:r>
          </a:p>
          <a:p>
            <a:pPr marL="285750" indent="-285750">
              <a:lnSpc>
                <a:spcPct val="150000"/>
              </a:lnSpc>
              <a:buFont typeface="Arial" panose="020B0604020202020204" pitchFamily="34" charset="0"/>
              <a:buChar char="•"/>
            </a:pPr>
            <a:r>
              <a:rPr lang="vi-VN" sz="1556" b="1" dirty="0"/>
              <a:t>PCI (Pulverized Coal Injection)</a:t>
            </a:r>
            <a:r>
              <a:rPr lang="vi-VN" sz="1556" dirty="0"/>
              <a:t> là công nghệ </a:t>
            </a:r>
            <a:r>
              <a:rPr lang="vi-VN" sz="1556" b="1" dirty="0"/>
              <a:t>phun than mịn</a:t>
            </a:r>
            <a:r>
              <a:rPr lang="vi-VN" sz="1556" dirty="0"/>
              <a:t> vào trong lò cao thay vì sử dụng than cốc. Điều này giúp tiết kiệm chi phí nhiên liệu, giảm sử dụng than cốc và tăng hiệu quả sản xuất thép.</a:t>
            </a:r>
          </a:p>
          <a:p>
            <a:pPr marL="238115" indent="-238115">
              <a:lnSpc>
                <a:spcPct val="150000"/>
              </a:lnSpc>
              <a:buFont typeface="Wingdings" panose="05000000000000000000" pitchFamily="2" charset="2"/>
              <a:buChar char="q"/>
            </a:pPr>
            <a:r>
              <a:rPr lang="vi-VN" sz="1556" b="1" dirty="0"/>
              <a:t>Cơ chế hoạt động</a:t>
            </a:r>
          </a:p>
          <a:p>
            <a:pPr marL="285750" indent="-285750">
              <a:lnSpc>
                <a:spcPct val="150000"/>
              </a:lnSpc>
              <a:buFont typeface="Arial" panose="020B0604020202020204" pitchFamily="34" charset="0"/>
              <a:buChar char="•"/>
            </a:pPr>
            <a:r>
              <a:rPr lang="vi-VN" sz="1556" b="1" dirty="0"/>
              <a:t>Than mịn</a:t>
            </a:r>
            <a:r>
              <a:rPr lang="vi-VN" sz="1556" dirty="0"/>
              <a:t> (có kích thước nhỏ và được nghiền mịn) được </a:t>
            </a:r>
            <a:r>
              <a:rPr lang="vi-VN" sz="1556" b="1" dirty="0"/>
              <a:t>phun vào lò cao</a:t>
            </a:r>
            <a:r>
              <a:rPr lang="vi-VN" sz="1556" dirty="0"/>
              <a:t>, nơi nó tham gia vào quá trình phản ứng khử quặng sắt để tạo ra sắt và các hợp chất khác.</a:t>
            </a:r>
          </a:p>
          <a:p>
            <a:pPr marL="285750" indent="-285750">
              <a:lnSpc>
                <a:spcPct val="150000"/>
              </a:lnSpc>
              <a:buFont typeface="Arial" panose="020B0604020202020204" pitchFamily="34" charset="0"/>
              <a:buChar char="•"/>
            </a:pPr>
            <a:r>
              <a:rPr lang="vi-VN" sz="1556" b="1" dirty="0"/>
              <a:t>Than phun</a:t>
            </a:r>
            <a:r>
              <a:rPr lang="vi-VN" sz="1556" dirty="0"/>
              <a:t> sẽ thay thế một phần </a:t>
            </a:r>
            <a:r>
              <a:rPr lang="vi-VN" sz="1556" b="1" dirty="0"/>
              <a:t>than cốc</a:t>
            </a:r>
            <a:r>
              <a:rPr lang="vi-VN" sz="1556" dirty="0"/>
              <a:t>, cung cấp </a:t>
            </a:r>
            <a:r>
              <a:rPr lang="vi-VN" sz="1556" b="1" dirty="0"/>
              <a:t>carbon</a:t>
            </a:r>
            <a:r>
              <a:rPr lang="vi-VN" sz="1556" dirty="0"/>
              <a:t> cho các phản ứng trong lò cao mà không làm giảm chất lượng của thép.</a:t>
            </a:r>
          </a:p>
        </p:txBody>
      </p:sp>
      <p:sp>
        <p:nvSpPr>
          <p:cNvPr id="7" name="TextBox 6">
            <a:extLst>
              <a:ext uri="{FF2B5EF4-FFF2-40B4-BE49-F238E27FC236}">
                <a16:creationId xmlns:a16="http://schemas.microsoft.com/office/drawing/2014/main" id="{AB229B04-F641-65D7-ACF9-5F95DE29E8F2}"/>
              </a:ext>
            </a:extLst>
          </p:cNvPr>
          <p:cNvSpPr txBox="1"/>
          <p:nvPr/>
        </p:nvSpPr>
        <p:spPr>
          <a:xfrm>
            <a:off x="800682" y="5014354"/>
            <a:ext cx="10779513" cy="1843646"/>
          </a:xfrm>
          <a:prstGeom prst="rect">
            <a:avLst/>
          </a:prstGeom>
          <a:noFill/>
        </p:spPr>
        <p:txBody>
          <a:bodyPr wrap="square">
            <a:spAutoFit/>
          </a:bodyPr>
          <a:lstStyle/>
          <a:p>
            <a:pPr marL="238115" indent="-238115">
              <a:lnSpc>
                <a:spcPct val="150000"/>
              </a:lnSpc>
              <a:buFont typeface="Wingdings" panose="05000000000000000000" pitchFamily="2" charset="2"/>
              <a:buChar char="q"/>
            </a:pPr>
            <a:r>
              <a:rPr lang="vi-VN" sz="1556" b="1" dirty="0"/>
              <a:t>Nhược điểm và thách thức</a:t>
            </a:r>
          </a:p>
          <a:p>
            <a:pPr marL="285750" indent="-285750">
              <a:lnSpc>
                <a:spcPct val="150000"/>
              </a:lnSpc>
              <a:buFont typeface="Arial" panose="020B0604020202020204" pitchFamily="34" charset="0"/>
              <a:buChar char="•"/>
            </a:pPr>
            <a:r>
              <a:rPr lang="vi-VN" sz="1556" b="1" dirty="0"/>
              <a:t>Cần đầu tư vào thiết bị và cơ sở hạ tầng mới</a:t>
            </a:r>
            <a:r>
              <a:rPr lang="vi-VN" sz="1556" dirty="0"/>
              <a:t>: Cần nâng cấp hệ thống phun than, bộ lọc khí thải, và công nghệ điều khiển để đảm bảo hiệu quả khi sử dụng PCI.</a:t>
            </a:r>
          </a:p>
          <a:p>
            <a:pPr marL="285750" indent="-285750">
              <a:lnSpc>
                <a:spcPct val="150000"/>
              </a:lnSpc>
              <a:buFont typeface="Arial" panose="020B0604020202020204" pitchFamily="34" charset="0"/>
              <a:buChar char="•"/>
            </a:pPr>
            <a:r>
              <a:rPr lang="vi-VN" sz="1556" b="1" dirty="0"/>
              <a:t>Chất lượng than mịn</a:t>
            </a:r>
            <a:r>
              <a:rPr lang="vi-VN" sz="1556" dirty="0"/>
              <a:t> cần được kiểm soát chặt chẽ để tránh làm giảm chất lượng thép và gây tắc nghẽn trong hệ thống.</a:t>
            </a:r>
          </a:p>
        </p:txBody>
      </p:sp>
    </p:spTree>
    <p:extLst>
      <p:ext uri="{BB962C8B-B14F-4D97-AF65-F5344CB8AC3E}">
        <p14:creationId xmlns:p14="http://schemas.microsoft.com/office/powerpoint/2010/main" val="3320890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ACE6A-C18B-68C0-4D01-AB615C3365BB}"/>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A9DEB73C-866B-5A92-7C92-3E1656B28732}"/>
              </a:ext>
            </a:extLst>
          </p:cNvPr>
          <p:cNvSpPr txBox="1"/>
          <p:nvPr/>
        </p:nvSpPr>
        <p:spPr>
          <a:xfrm>
            <a:off x="579338" y="1053952"/>
            <a:ext cx="11190075" cy="1384995"/>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1.3 </a:t>
            </a:r>
            <a:r>
              <a:rPr lang="en-US" sz="2800" b="1" dirty="0" err="1">
                <a:solidFill>
                  <a:schemeClr val="accent1">
                    <a:lumMod val="50000"/>
                  </a:schemeClr>
                </a:solidFill>
                <a:latin typeface="Arial" panose="020B0604020202020204" pitchFamily="34" charset="0"/>
                <a:cs typeface="Arial" panose="020B0604020202020204" pitchFamily="34" charset="0"/>
              </a:rPr>
              <a:t>Tăng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cường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sử</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than </a:t>
            </a:r>
            <a:r>
              <a:rPr lang="en-US" sz="2800" b="1" dirty="0" err="1">
                <a:solidFill>
                  <a:schemeClr val="accent1">
                    <a:lumMod val="50000"/>
                  </a:schemeClr>
                </a:solidFill>
                <a:latin typeface="Arial" panose="020B0604020202020204" pitchFamily="34" charset="0"/>
                <a:cs typeface="Arial" panose="020B0604020202020204" pitchFamily="34" charset="0"/>
              </a:rPr>
              <a:t>phun</a:t>
            </a:r>
            <a:r>
              <a:rPr lang="en-US" sz="2800" b="1" dirty="0">
                <a:solidFill>
                  <a:schemeClr val="accent1">
                    <a:lumMod val="50000"/>
                  </a:schemeClr>
                </a:solidFill>
                <a:latin typeface="Arial" panose="020B0604020202020204" pitchFamily="34" charset="0"/>
                <a:cs typeface="Arial" panose="020B0604020202020204" pitchFamily="34" charset="0"/>
              </a:rPr>
              <a:t> (PCI)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làm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giàu</a:t>
            </a:r>
            <a:r>
              <a:rPr lang="en-US" sz="2800" b="1" dirty="0">
                <a:solidFill>
                  <a:schemeClr val="accent1">
                    <a:lumMod val="50000"/>
                  </a:schemeClr>
                </a:solidFill>
                <a:latin typeface="Arial" panose="020B0604020202020204" pitchFamily="34" charset="0"/>
                <a:cs typeface="Arial" panose="020B0604020202020204" pitchFamily="34" charset="0"/>
              </a:rPr>
              <a:t> Oxy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Box 2">
            <a:extLst>
              <a:ext uri="{FF2B5EF4-FFF2-40B4-BE49-F238E27FC236}">
                <a16:creationId xmlns:a16="http://schemas.microsoft.com/office/drawing/2014/main" id="{D5D11F35-A5C4-8E73-CFAA-10CD6DB439F4}"/>
              </a:ext>
            </a:extLst>
          </p:cNvPr>
          <p:cNvSpPr txBox="1"/>
          <p:nvPr/>
        </p:nvSpPr>
        <p:spPr>
          <a:xfrm>
            <a:off x="813110" y="2129632"/>
            <a:ext cx="10482146" cy="2561920"/>
          </a:xfrm>
          <a:prstGeom prst="rect">
            <a:avLst/>
          </a:prstGeom>
          <a:noFill/>
        </p:spPr>
        <p:txBody>
          <a:bodyPr wrap="square">
            <a:spAutoFit/>
          </a:bodyPr>
          <a:lstStyle/>
          <a:p>
            <a:pPr>
              <a:lnSpc>
                <a:spcPct val="150000"/>
              </a:lnSpc>
              <a:buNone/>
            </a:pPr>
            <a:r>
              <a:rPr lang="vi-VN" sz="1556" b="1" dirty="0"/>
              <a:t>Mục tiêu của giải pháp làm giàu oxy</a:t>
            </a:r>
          </a:p>
          <a:p>
            <a:pPr marL="285750" indent="-285750">
              <a:lnSpc>
                <a:spcPct val="150000"/>
              </a:lnSpc>
              <a:buFont typeface="Arial" panose="020B0604020202020204" pitchFamily="34" charset="0"/>
              <a:buChar char="•"/>
            </a:pPr>
            <a:r>
              <a:rPr lang="vi-VN" sz="1556" b="1" dirty="0"/>
              <a:t>Làm giàu oxy</a:t>
            </a:r>
            <a:r>
              <a:rPr lang="vi-VN" sz="1556" dirty="0"/>
              <a:t> (Oxygen Enrichment) là giải pháp sử dụng oxy tinh khiết để thay thế một phần không khí trong quá trình sản xuất thép. Điều này giúp tăng hiệu quả quá trình cháy và cải thiện hiệu suất của lò cao.</a:t>
            </a:r>
          </a:p>
          <a:p>
            <a:pPr>
              <a:lnSpc>
                <a:spcPct val="150000"/>
              </a:lnSpc>
              <a:buNone/>
            </a:pPr>
            <a:r>
              <a:rPr lang="vi-VN" sz="1556" b="1" dirty="0"/>
              <a:t>Cơ chế hoạt động</a:t>
            </a:r>
          </a:p>
          <a:p>
            <a:pPr marL="285750" indent="-285750">
              <a:lnSpc>
                <a:spcPct val="150000"/>
              </a:lnSpc>
              <a:buFont typeface="Arial" panose="020B0604020202020204" pitchFamily="34" charset="0"/>
              <a:buChar char="•"/>
            </a:pPr>
            <a:r>
              <a:rPr lang="vi-VN" sz="1556" b="1" dirty="0"/>
              <a:t>Oxy tinh khiết</a:t>
            </a:r>
            <a:r>
              <a:rPr lang="vi-VN" sz="1556" dirty="0"/>
              <a:t> được bơm vào lò cao thay cho không khí, làm tăng </a:t>
            </a:r>
            <a:r>
              <a:rPr lang="vi-VN" sz="1556" b="1" dirty="0"/>
              <a:t>nhiệt độ</a:t>
            </a:r>
            <a:r>
              <a:rPr lang="vi-VN" sz="1556" dirty="0"/>
              <a:t> và </a:t>
            </a:r>
            <a:r>
              <a:rPr lang="vi-VN" sz="1556" b="1" dirty="0"/>
              <a:t>tốc độ phản ứng</a:t>
            </a:r>
            <a:r>
              <a:rPr lang="vi-VN" sz="1556" dirty="0"/>
              <a:t> của quá trình lò cao.</a:t>
            </a:r>
          </a:p>
          <a:p>
            <a:pPr marL="285750" indent="-285750">
              <a:lnSpc>
                <a:spcPct val="150000"/>
              </a:lnSpc>
              <a:buFont typeface="Arial" panose="020B0604020202020204" pitchFamily="34" charset="0"/>
              <a:buChar char="•"/>
            </a:pPr>
            <a:r>
              <a:rPr lang="vi-VN" sz="1556" dirty="0"/>
              <a:t>Lượng oxy bổ sung giúp </a:t>
            </a:r>
            <a:r>
              <a:rPr lang="vi-VN" sz="1556" b="1" dirty="0"/>
              <a:t>tăng cường sự cháy</a:t>
            </a:r>
            <a:r>
              <a:rPr lang="vi-VN" sz="1556" dirty="0"/>
              <a:t>, </a:t>
            </a:r>
            <a:r>
              <a:rPr lang="vi-VN" sz="1556" b="1" dirty="0"/>
              <a:t>giảm lượng khí thải CO</a:t>
            </a:r>
            <a:r>
              <a:rPr lang="vi-VN" sz="1556" dirty="0"/>
              <a:t> và cải thiện hiệu suất carbon trong lò.</a:t>
            </a:r>
          </a:p>
        </p:txBody>
      </p:sp>
      <p:sp>
        <p:nvSpPr>
          <p:cNvPr id="4" name="TextBox 3">
            <a:extLst>
              <a:ext uri="{FF2B5EF4-FFF2-40B4-BE49-F238E27FC236}">
                <a16:creationId xmlns:a16="http://schemas.microsoft.com/office/drawing/2014/main" id="{154B6207-62F4-A8D8-3D7D-9DF4CEB1525D}"/>
              </a:ext>
            </a:extLst>
          </p:cNvPr>
          <p:cNvSpPr txBox="1"/>
          <p:nvPr/>
        </p:nvSpPr>
        <p:spPr>
          <a:xfrm>
            <a:off x="813109" y="4815236"/>
            <a:ext cx="10565781" cy="1484509"/>
          </a:xfrm>
          <a:prstGeom prst="rect">
            <a:avLst/>
          </a:prstGeom>
          <a:noFill/>
        </p:spPr>
        <p:txBody>
          <a:bodyPr wrap="square">
            <a:spAutoFit/>
          </a:bodyPr>
          <a:lstStyle/>
          <a:p>
            <a:pPr>
              <a:lnSpc>
                <a:spcPct val="150000"/>
              </a:lnSpc>
              <a:buNone/>
            </a:pPr>
            <a:r>
              <a:rPr lang="vi-VN" sz="1556" b="1" dirty="0"/>
              <a:t>Nhược điểm và thách thức</a:t>
            </a:r>
          </a:p>
          <a:p>
            <a:pPr marL="285750" indent="-285750">
              <a:lnSpc>
                <a:spcPct val="150000"/>
              </a:lnSpc>
              <a:buFont typeface="Arial" panose="020B0604020202020204" pitchFamily="34" charset="0"/>
              <a:buChar char="•"/>
            </a:pPr>
            <a:r>
              <a:rPr lang="vi-VN" sz="1556" b="1" dirty="0"/>
              <a:t>Đầu tư vào hệ thống oxy</a:t>
            </a:r>
            <a:r>
              <a:rPr lang="vi-VN" sz="1556" dirty="0"/>
              <a:t>: Cần có hệ thống làm giàu oxy có công suất phù hợp và hệ thống điều khiển chính xác, tăng chi phí đầu tư ban đầu.</a:t>
            </a:r>
          </a:p>
          <a:p>
            <a:pPr marL="285750" indent="-285750">
              <a:lnSpc>
                <a:spcPct val="150000"/>
              </a:lnSpc>
              <a:buFont typeface="Arial" panose="020B0604020202020204" pitchFamily="34" charset="0"/>
              <a:buChar char="•"/>
            </a:pPr>
            <a:r>
              <a:rPr lang="vi-VN" sz="1556" b="1" dirty="0"/>
              <a:t>Quản lý chất lượng oxy</a:t>
            </a:r>
            <a:r>
              <a:rPr lang="vi-VN" sz="1556" dirty="0"/>
              <a:t>: Oxy phải được kiểm soát chính xác để tránh các sự cố trong quá trình sản xuất.</a:t>
            </a:r>
          </a:p>
        </p:txBody>
      </p:sp>
    </p:spTree>
    <p:extLst>
      <p:ext uri="{BB962C8B-B14F-4D97-AF65-F5344CB8AC3E}">
        <p14:creationId xmlns:p14="http://schemas.microsoft.com/office/powerpoint/2010/main" val="129960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F0AF6-5D76-F846-8A60-C84BC67C2EF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5DFA402-83A6-05EE-9573-DCC543B42E08}"/>
              </a:ext>
            </a:extLst>
          </p:cNvPr>
          <p:cNvPicPr>
            <a:picLocks noChangeAspect="1"/>
          </p:cNvPicPr>
          <p:nvPr/>
        </p:nvPicPr>
        <p:blipFill>
          <a:blip r:embed="rId2"/>
          <a:stretch>
            <a:fillRect/>
          </a:stretch>
        </p:blipFill>
        <p:spPr>
          <a:xfrm rot="5400000">
            <a:off x="6951661" y="1135625"/>
            <a:ext cx="3012670" cy="6172025"/>
          </a:xfrm>
          <a:prstGeom prst="rect">
            <a:avLst/>
          </a:prstGeom>
        </p:spPr>
      </p:pic>
      <p:pic>
        <p:nvPicPr>
          <p:cNvPr id="7" name="Picture 6">
            <a:extLst>
              <a:ext uri="{FF2B5EF4-FFF2-40B4-BE49-F238E27FC236}">
                <a16:creationId xmlns:a16="http://schemas.microsoft.com/office/drawing/2014/main" id="{9D3EDFF4-EB93-17B8-E314-CFC1DA7FBB97}"/>
              </a:ext>
            </a:extLst>
          </p:cNvPr>
          <p:cNvPicPr>
            <a:picLocks noChangeAspect="1"/>
          </p:cNvPicPr>
          <p:nvPr/>
        </p:nvPicPr>
        <p:blipFill>
          <a:blip r:embed="rId3"/>
          <a:stretch>
            <a:fillRect/>
          </a:stretch>
        </p:blipFill>
        <p:spPr>
          <a:xfrm rot="10800000">
            <a:off x="2230761" y="1999973"/>
            <a:ext cx="2673448" cy="4729947"/>
          </a:xfrm>
          <a:prstGeom prst="rect">
            <a:avLst/>
          </a:prstGeom>
        </p:spPr>
      </p:pic>
      <p:sp>
        <p:nvSpPr>
          <p:cNvPr id="2" name="TextBox 1">
            <a:extLst>
              <a:ext uri="{FF2B5EF4-FFF2-40B4-BE49-F238E27FC236}">
                <a16:creationId xmlns:a16="http://schemas.microsoft.com/office/drawing/2014/main" id="{D654332B-1257-60B4-F8A6-38E6B63F0861}"/>
              </a:ext>
            </a:extLst>
          </p:cNvPr>
          <p:cNvSpPr txBox="1"/>
          <p:nvPr/>
        </p:nvSpPr>
        <p:spPr>
          <a:xfrm>
            <a:off x="500962" y="1051319"/>
            <a:ext cx="11190075" cy="1384995"/>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1.3 </a:t>
            </a:r>
            <a:r>
              <a:rPr lang="en-US" sz="2800" b="1" dirty="0" err="1">
                <a:solidFill>
                  <a:schemeClr val="accent1">
                    <a:lumMod val="50000"/>
                  </a:schemeClr>
                </a:solidFill>
                <a:latin typeface="Arial" panose="020B0604020202020204" pitchFamily="34" charset="0"/>
                <a:cs typeface="Arial" panose="020B0604020202020204" pitchFamily="34" charset="0"/>
              </a:rPr>
              <a:t>Tăng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cường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sử</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than </a:t>
            </a:r>
            <a:r>
              <a:rPr lang="en-US" sz="2800" b="1" dirty="0" err="1">
                <a:solidFill>
                  <a:schemeClr val="accent1">
                    <a:lumMod val="50000"/>
                  </a:schemeClr>
                </a:solidFill>
                <a:latin typeface="Arial" panose="020B0604020202020204" pitchFamily="34" charset="0"/>
                <a:cs typeface="Arial" panose="020B0604020202020204" pitchFamily="34" charset="0"/>
              </a:rPr>
              <a:t>phun</a:t>
            </a:r>
            <a:r>
              <a:rPr lang="en-US" sz="2800" b="1" dirty="0">
                <a:solidFill>
                  <a:schemeClr val="accent1">
                    <a:lumMod val="50000"/>
                  </a:schemeClr>
                </a:solidFill>
                <a:latin typeface="Arial" panose="020B0604020202020204" pitchFamily="34" charset="0"/>
                <a:cs typeface="Arial" panose="020B0604020202020204" pitchFamily="34" charset="0"/>
              </a:rPr>
              <a:t> (PCI)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làm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giàu</a:t>
            </a:r>
            <a:r>
              <a:rPr lang="en-US" sz="2800" b="1" dirty="0">
                <a:solidFill>
                  <a:schemeClr val="accent1">
                    <a:lumMod val="50000"/>
                  </a:schemeClr>
                </a:solidFill>
                <a:latin typeface="Arial" panose="020B0604020202020204" pitchFamily="34" charset="0"/>
                <a:cs typeface="Arial" panose="020B0604020202020204" pitchFamily="34" charset="0"/>
              </a:rPr>
              <a:t> Oxy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1066948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926A186F-927C-6D7B-CD36-BCB2CAF24D23}"/>
            </a:ext>
          </a:extLst>
        </p:cNvPr>
        <p:cNvGrpSpPr/>
        <p:nvPr/>
      </p:nvGrpSpPr>
      <p:grpSpPr>
        <a:xfrm>
          <a:off x="0" y="0"/>
          <a:ext cx="0" cy="0"/>
          <a:chOff x="0" y="0"/>
          <a:chExt cx="0" cy="0"/>
        </a:xfrm>
      </p:grpSpPr>
      <p:pic>
        <p:nvPicPr>
          <p:cNvPr id="5122" name="Picture 2" descr="Thép công nghiệp là gì? Các loại thép công nghiệp phổ biến">
            <a:extLst>
              <a:ext uri="{FF2B5EF4-FFF2-40B4-BE49-F238E27FC236}">
                <a16:creationId xmlns:a16="http://schemas.microsoft.com/office/drawing/2014/main" id="{83FBDA91-1036-8157-EF9A-773E33823E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46" y="0"/>
            <a:ext cx="13716002"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6450A46D-E095-4CBE-8826-E5459E8B6108}"/>
              </a:ext>
            </a:extLst>
          </p:cNvPr>
          <p:cNvSpPr>
            <a:spLocks noGrp="1"/>
          </p:cNvSpPr>
          <p:nvPr>
            <p:ph type="subTitle" idx="4294967295"/>
          </p:nvPr>
        </p:nvSpPr>
        <p:spPr>
          <a:xfrm>
            <a:off x="222420" y="5527342"/>
            <a:ext cx="7789465" cy="558006"/>
          </a:xfrm>
          <a:solidFill>
            <a:schemeClr val="bg1">
              <a:lumMod val="85000"/>
            </a:schemeClr>
          </a:solidFill>
        </p:spPr>
        <p:txBody>
          <a:bodyPr>
            <a:noAutofit/>
          </a:bodyPr>
          <a:lstStyle/>
          <a:p>
            <a:pPr marL="53975" indent="0"/>
            <a:r>
              <a:rPr lang="en-US" b="1" dirty="0" err="1"/>
              <a:t>Ngành</a:t>
            </a:r>
            <a:r>
              <a:rPr lang="en-US" b="1" dirty="0"/>
              <a:t> </a:t>
            </a:r>
            <a:r>
              <a:rPr lang="en-US" b="1" dirty="0" err="1"/>
              <a:t>Sản</a:t>
            </a:r>
            <a:r>
              <a:rPr lang="en-US" b="1" dirty="0"/>
              <a:t> </a:t>
            </a:r>
            <a:r>
              <a:rPr lang="en-US" b="1" dirty="0" err="1"/>
              <a:t>xuất</a:t>
            </a:r>
            <a:r>
              <a:rPr lang="en-US" b="1" dirty="0"/>
              <a:t> </a:t>
            </a:r>
            <a:r>
              <a:rPr lang="en-US" b="1" dirty="0" err="1"/>
              <a:t>phôi</a:t>
            </a:r>
            <a:r>
              <a:rPr lang="en-US" b="1" dirty="0"/>
              <a:t> </a:t>
            </a:r>
            <a:r>
              <a:rPr lang="en-US" b="1" dirty="0" err="1"/>
              <a:t>thép</a:t>
            </a:r>
            <a:r>
              <a:rPr lang="en-US" b="1" dirty="0"/>
              <a:t>, </a:t>
            </a:r>
            <a:r>
              <a:rPr lang="en-US" b="1" dirty="0" err="1"/>
              <a:t>thép</a:t>
            </a:r>
            <a:r>
              <a:rPr lang="en-US" b="1" dirty="0"/>
              <a:t> </a:t>
            </a:r>
            <a:r>
              <a:rPr lang="en-US" b="1" dirty="0" err="1"/>
              <a:t>ống</a:t>
            </a:r>
            <a:r>
              <a:rPr lang="en-US" b="1" dirty="0"/>
              <a:t>, </a:t>
            </a:r>
            <a:r>
              <a:rPr lang="en-US" b="1" dirty="0" err="1"/>
              <a:t>thép</a:t>
            </a:r>
            <a:r>
              <a:rPr lang="en-US" b="1" dirty="0"/>
              <a:t> </a:t>
            </a:r>
            <a:r>
              <a:rPr lang="en-US" b="1" dirty="0" err="1"/>
              <a:t>mạ</a:t>
            </a:r>
            <a:r>
              <a:rPr lang="en-US" b="1" dirty="0"/>
              <a:t> </a:t>
            </a:r>
            <a:r>
              <a:rPr lang="en-US" b="1" dirty="0" err="1"/>
              <a:t>kẽm</a:t>
            </a:r>
            <a:endParaRPr lang="en-US" b="1" dirty="0"/>
          </a:p>
        </p:txBody>
      </p:sp>
    </p:spTree>
    <p:extLst>
      <p:ext uri="{BB962C8B-B14F-4D97-AF65-F5344CB8AC3E}">
        <p14:creationId xmlns:p14="http://schemas.microsoft.com/office/powerpoint/2010/main" val="36366541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04E34-D7C0-E9E0-E7EE-F40C96BC9978}"/>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4988E15D-3426-61A6-A0C4-515E9DB776AE}"/>
              </a:ext>
            </a:extLst>
          </p:cNvPr>
          <p:cNvSpPr txBox="1"/>
          <p:nvPr/>
        </p:nvSpPr>
        <p:spPr>
          <a:xfrm>
            <a:off x="724009" y="1089843"/>
            <a:ext cx="10743981" cy="1384995"/>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1.3 </a:t>
            </a:r>
            <a:r>
              <a:rPr lang="en-US" sz="2800" b="1" dirty="0" err="1">
                <a:solidFill>
                  <a:schemeClr val="accent1">
                    <a:lumMod val="50000"/>
                  </a:schemeClr>
                </a:solidFill>
                <a:latin typeface="Arial" panose="020B0604020202020204" pitchFamily="34" charset="0"/>
                <a:cs typeface="Arial" panose="020B0604020202020204" pitchFamily="34" charset="0"/>
              </a:rPr>
              <a:t>Tăng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cường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sử</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than </a:t>
            </a:r>
            <a:r>
              <a:rPr lang="en-US" sz="2800" b="1" dirty="0" err="1">
                <a:solidFill>
                  <a:schemeClr val="accent1">
                    <a:lumMod val="50000"/>
                  </a:schemeClr>
                </a:solidFill>
                <a:latin typeface="Arial" panose="020B0604020202020204" pitchFamily="34" charset="0"/>
                <a:cs typeface="Arial" panose="020B0604020202020204" pitchFamily="34" charset="0"/>
              </a:rPr>
              <a:t>phun</a:t>
            </a:r>
            <a:r>
              <a:rPr lang="en-US" sz="2800" b="1" dirty="0">
                <a:solidFill>
                  <a:schemeClr val="accent1">
                    <a:lumMod val="50000"/>
                  </a:schemeClr>
                </a:solidFill>
                <a:latin typeface="Arial" panose="020B0604020202020204" pitchFamily="34" charset="0"/>
                <a:cs typeface="Arial" panose="020B0604020202020204" pitchFamily="34" charset="0"/>
              </a:rPr>
              <a:t> (PCI)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làm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giàu</a:t>
            </a:r>
            <a:r>
              <a:rPr lang="en-US" sz="2800" b="1" dirty="0">
                <a:solidFill>
                  <a:schemeClr val="accent1">
                    <a:lumMod val="50000"/>
                  </a:schemeClr>
                </a:solidFill>
                <a:latin typeface="Arial" panose="020B0604020202020204" pitchFamily="34" charset="0"/>
                <a:cs typeface="Arial" panose="020B0604020202020204" pitchFamily="34" charset="0"/>
              </a:rPr>
              <a:t> Oxy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5" name="Rectangle 1">
            <a:extLst>
              <a:ext uri="{FF2B5EF4-FFF2-40B4-BE49-F238E27FC236}">
                <a16:creationId xmlns:a16="http://schemas.microsoft.com/office/drawing/2014/main" id="{82294817-BCEB-8E20-9F0C-55A52B9A34B7}"/>
              </a:ext>
            </a:extLst>
          </p:cNvPr>
          <p:cNvSpPr>
            <a:spLocks noChangeArrowheads="1"/>
          </p:cNvSpPr>
          <p:nvPr/>
        </p:nvSpPr>
        <p:spPr bwMode="auto">
          <a:xfrm>
            <a:off x="850188" y="2185111"/>
            <a:ext cx="10491624"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q"/>
              <a:tabLst/>
            </a:pPr>
            <a:r>
              <a:rPr kumimoji="0" lang="en-US" altLang="en-US" sz="1800" b="1" i="0" u="none" strike="noStrike" cap="none" normalizeH="0" baseline="0" dirty="0" err="1">
                <a:ln>
                  <a:noFill/>
                </a:ln>
                <a:solidFill>
                  <a:schemeClr val="tx1"/>
                </a:solidFill>
                <a:effectLst/>
                <a:latin typeface="Arial" panose="020B0604020202020204" pitchFamily="34" charset="0"/>
              </a:rPr>
              <a:t>Phân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tích</a:t>
            </a:r>
            <a:r>
              <a:rPr kumimoji="0" lang="en-US" altLang="en-US" sz="1800" b="1" i="0" u="none" strike="noStrike" cap="none" normalizeH="0" baseline="0" dirty="0">
                <a:ln>
                  <a:noFill/>
                </a:ln>
                <a:solidFill>
                  <a:schemeClr val="tx1"/>
                </a:solidFill>
                <a:effectLst/>
                <a:latin typeface="Arial" panose="020B0604020202020204" pitchFamily="34" charset="0"/>
              </a:rPr>
              <a:t> kỹ thuật</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1. </a:t>
            </a:r>
            <a:r>
              <a:rPr kumimoji="0" lang="en-US" altLang="en-US" sz="1800" b="1" i="0" u="none" strike="noStrike" cap="none" normalizeH="0" baseline="0" dirty="0" err="1">
                <a:ln>
                  <a:noFill/>
                </a:ln>
                <a:solidFill>
                  <a:schemeClr val="tx1"/>
                </a:solidFill>
                <a:effectLst/>
                <a:latin typeface="Arial" panose="020B0604020202020204" pitchFamily="34" charset="0"/>
              </a:rPr>
              <a:t>Cơ</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sở</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của</a:t>
            </a:r>
            <a:r>
              <a:rPr kumimoji="0" lang="en-US" altLang="en-US" sz="1800" b="1" i="0" u="none" strike="noStrike" cap="none" normalizeH="0" baseline="0" dirty="0">
                <a:ln>
                  <a:noFill/>
                </a:ln>
                <a:solidFill>
                  <a:schemeClr val="tx1"/>
                </a:solidFill>
                <a:effectLst/>
                <a:latin typeface="Arial" panose="020B0604020202020204" pitchFamily="34" charset="0"/>
              </a:rPr>
              <a:t> công </a:t>
            </a:r>
            <a:r>
              <a:rPr kumimoji="0" lang="en-US" altLang="en-US" sz="1800" b="1" i="0" u="none" strike="noStrike" cap="none" normalizeH="0" baseline="0" dirty="0" err="1">
                <a:ln>
                  <a:noFill/>
                </a:ln>
                <a:solidFill>
                  <a:schemeClr val="tx1"/>
                </a:solidFill>
                <a:effectLst/>
                <a:latin typeface="Arial" panose="020B0604020202020204" pitchFamily="34" charset="0"/>
              </a:rPr>
              <a:t>nghệ</a:t>
            </a:r>
            <a:r>
              <a:rPr kumimoji="0" lang="en-US" altLang="en-US" sz="1800" b="1" i="0" u="none" strike="noStrike" cap="none" normalizeH="0" baseline="0" dirty="0">
                <a:ln>
                  <a:noFill/>
                </a:ln>
                <a:solidFill>
                  <a:schemeClr val="tx1"/>
                </a:solidFill>
                <a:effectLst/>
                <a:latin typeface="Arial" panose="020B0604020202020204" pitchFamily="34" charset="0"/>
              </a:rPr>
              <a:t> PCI:</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PCI là kỹ thuật </a:t>
            </a:r>
            <a:r>
              <a:rPr kumimoji="0" lang="en-US" altLang="en-US" sz="1800" b="0" i="0" u="none" strike="noStrike" cap="none" normalizeH="0" baseline="0" dirty="0" err="1">
                <a:ln>
                  <a:noFill/>
                </a:ln>
                <a:solidFill>
                  <a:schemeClr val="tx1"/>
                </a:solidFill>
                <a:effectLst/>
                <a:latin typeface="Arial" panose="020B0604020202020204" pitchFamily="34" charset="0"/>
              </a:rPr>
              <a:t>phun</a:t>
            </a:r>
            <a:r>
              <a:rPr kumimoji="0" lang="en-US" altLang="en-US" sz="1800" b="0" i="0" u="none" strike="noStrike" cap="none" normalizeH="0" baseline="0" dirty="0">
                <a:ln>
                  <a:noFill/>
                </a:ln>
                <a:solidFill>
                  <a:schemeClr val="tx1"/>
                </a:solidFill>
                <a:effectLst/>
                <a:latin typeface="Arial" panose="020B0604020202020204" pitchFamily="34" charset="0"/>
              </a:rPr>
              <a:t> than </a:t>
            </a:r>
            <a:r>
              <a:rPr kumimoji="0" lang="en-US" altLang="en-US" sz="1800" b="0" i="0" u="none" strike="noStrike" cap="none" normalizeH="0" baseline="0" dirty="0" err="1">
                <a:ln>
                  <a:noFill/>
                </a:ln>
                <a:solidFill>
                  <a:schemeClr val="tx1"/>
                </a:solidFill>
                <a:effectLst/>
                <a:latin typeface="Arial" panose="020B0604020202020204" pitchFamily="34" charset="0"/>
              </a:rPr>
              <a:t>mịn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vào</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vùng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tuyêren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của</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cao</a:t>
            </a:r>
            <a:r>
              <a:rPr kumimoji="0" lang="en-US" altLang="en-US" sz="1800" b="0" i="0" u="none" strike="noStrike" cap="none" normalizeH="0" baseline="0" dirty="0">
                <a:ln>
                  <a:noFill/>
                </a:ln>
                <a:solidFill>
                  <a:schemeClr val="tx1"/>
                </a:solidFill>
                <a:effectLst/>
                <a:latin typeface="Arial" panose="020B0604020202020204" pitchFamily="34" charset="0"/>
              </a:rPr>
              <a:t> để thay </a:t>
            </a:r>
            <a:r>
              <a:rPr kumimoji="0" lang="en-US" altLang="en-US" sz="1800" b="0" i="0" u="none" strike="noStrike" cap="none" normalizeH="0" baseline="0" dirty="0" err="1">
                <a:ln>
                  <a:noFill/>
                </a:ln>
                <a:solidFill>
                  <a:schemeClr val="tx1"/>
                </a:solidFill>
                <a:effectLst/>
                <a:latin typeface="Arial" panose="020B0604020202020204" pitchFamily="34" charset="0"/>
              </a:rPr>
              <a:t>thế</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một</a:t>
            </a:r>
            <a:r>
              <a:rPr kumimoji="0" lang="en-US" altLang="en-US" sz="1800" b="0" i="0" u="none" strike="noStrike" cap="none" normalizeH="0" baseline="0" dirty="0">
                <a:ln>
                  <a:noFill/>
                </a:ln>
                <a:solidFill>
                  <a:schemeClr val="tx1"/>
                </a:solidFill>
                <a:effectLst/>
                <a:latin typeface="Arial" panose="020B0604020202020204" pitchFamily="34" charset="0"/>
              </a:rPr>
              <a:t> phần coke </a:t>
            </a:r>
            <a:r>
              <a:rPr kumimoji="0" lang="en-US" altLang="en-US" sz="1800" b="0" i="0" u="none" strike="noStrike" cap="none" normalizeH="0" baseline="0" dirty="0" err="1">
                <a:ln>
                  <a:noFill/>
                </a:ln>
                <a:solidFill>
                  <a:schemeClr val="tx1"/>
                </a:solidFill>
                <a:effectLst/>
                <a:latin typeface="Arial" panose="020B0604020202020204" pitchFamily="34" charset="0"/>
              </a:rPr>
              <a:t>luyện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kim</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Than </a:t>
            </a:r>
            <a:r>
              <a:rPr kumimoji="0" lang="en-US" altLang="en-US" sz="1800" b="0" i="0" u="none" strike="noStrike" cap="none" normalizeH="0" baseline="0" dirty="0" err="1">
                <a:ln>
                  <a:noFill/>
                </a:ln>
                <a:solidFill>
                  <a:schemeClr val="tx1"/>
                </a:solidFill>
                <a:effectLst/>
                <a:latin typeface="Arial" panose="020B0604020202020204" pitchFamily="34" charset="0"/>
              </a:rPr>
              <a:t>phun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cháy</a:t>
            </a:r>
            <a:r>
              <a:rPr kumimoji="0" lang="en-US" altLang="en-US" sz="1800" b="0" i="0" u="none" strike="noStrike" cap="none" normalizeH="0" baseline="0" dirty="0">
                <a:ln>
                  <a:noFill/>
                </a:ln>
                <a:solidFill>
                  <a:schemeClr val="tx1"/>
                </a:solidFill>
                <a:effectLst/>
                <a:latin typeface="Arial" panose="020B0604020202020204" pitchFamily="34" charset="0"/>
              </a:rPr>
              <a:t> trong </a:t>
            </a:r>
            <a:r>
              <a:rPr kumimoji="0" lang="en-US" altLang="en-US" sz="1800" b="0" i="0" u="none" strike="noStrike" cap="none" normalizeH="0" baseline="0" dirty="0" err="1">
                <a:ln>
                  <a:noFill/>
                </a:ln>
                <a:solidFill>
                  <a:schemeClr val="tx1"/>
                </a:solidFill>
                <a:effectLst/>
                <a:latin typeface="Arial" panose="020B0604020202020204" pitchFamily="34" charset="0"/>
              </a:rPr>
              <a:t>môi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trường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giàu</a:t>
            </a:r>
            <a:r>
              <a:rPr kumimoji="0" lang="en-US" altLang="en-US" sz="1800" b="0" i="0" u="none" strike="noStrike" cap="none" normalizeH="0" baseline="0" dirty="0">
                <a:ln>
                  <a:noFill/>
                </a:ln>
                <a:solidFill>
                  <a:schemeClr val="tx1"/>
                </a:solidFill>
                <a:effectLst/>
                <a:latin typeface="Arial" panose="020B0604020202020204" pitchFamily="34" charset="0"/>
              </a:rPr>
              <a:t> oxy, </a:t>
            </a:r>
            <a:r>
              <a:rPr kumimoji="0" lang="en-US" altLang="en-US" sz="1800" b="0" i="0" u="none" strike="noStrike" cap="none" normalizeH="0" baseline="0" dirty="0" err="1">
                <a:ln>
                  <a:noFill/>
                </a:ln>
                <a:solidFill>
                  <a:schemeClr val="tx1"/>
                </a:solidFill>
                <a:effectLst/>
                <a:latin typeface="Arial" panose="020B0604020202020204" pitchFamily="34" charset="0"/>
              </a:rPr>
              <a:t>tạo</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rPr>
              <a:t> khí </a:t>
            </a:r>
            <a:r>
              <a:rPr kumimoji="0" lang="en-US" altLang="en-US" sz="1800" b="0" i="0" u="none" strike="noStrike" cap="none" normalizeH="0" baseline="0" dirty="0" err="1">
                <a:ln>
                  <a:noFill/>
                </a:ln>
                <a:solidFill>
                  <a:schemeClr val="tx1"/>
                </a:solidFill>
                <a:effectLst/>
                <a:latin typeface="Arial" panose="020B0604020202020204" pitchFamily="34" charset="0"/>
              </a:rPr>
              <a:t>khử</a:t>
            </a:r>
            <a:r>
              <a:rPr kumimoji="0" lang="en-US" altLang="en-US" sz="1800" b="0" i="0" u="none" strike="noStrike" cap="none" normalizeH="0" baseline="0" dirty="0">
                <a:ln>
                  <a:noFill/>
                </a:ln>
                <a:solidFill>
                  <a:schemeClr val="tx1"/>
                </a:solidFill>
                <a:effectLst/>
                <a:latin typeface="Arial" panose="020B0604020202020204" pitchFamily="34" charset="0"/>
              </a:rPr>
              <a:t> CO (</a:t>
            </a:r>
            <a:r>
              <a:rPr kumimoji="0" lang="en-US" altLang="en-US" sz="1800" b="0" i="0" u="none" strike="noStrike" cap="none" normalizeH="0" baseline="0" dirty="0" err="1">
                <a:ln>
                  <a:noFill/>
                </a:ln>
                <a:solidFill>
                  <a:schemeClr val="tx1"/>
                </a:solidFill>
                <a:effectLst/>
                <a:latin typeface="Arial" panose="020B0604020202020204" pitchFamily="34" charset="0"/>
              </a:rPr>
              <a:t>giống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như</a:t>
            </a:r>
            <a:r>
              <a:rPr kumimoji="0" lang="en-US" altLang="en-US" sz="1800" b="0" i="0" u="none" strike="noStrike" cap="none" normalizeH="0" baseline="0" dirty="0">
                <a:ln>
                  <a:noFill/>
                </a:ln>
                <a:solidFill>
                  <a:schemeClr val="tx1"/>
                </a:solidFill>
                <a:effectLst/>
                <a:latin typeface="Arial" panose="020B0604020202020204" pitchFamily="34" charset="0"/>
              </a:rPr>
              <a:t> coke).</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So </a:t>
            </a:r>
            <a:r>
              <a:rPr kumimoji="0" lang="en-US" altLang="en-US" sz="1800" b="0" i="0" u="none" strike="noStrike" cap="none" normalizeH="0" baseline="0" dirty="0" err="1">
                <a:ln>
                  <a:noFill/>
                </a:ln>
                <a:solidFill>
                  <a:schemeClr val="tx1"/>
                </a:solidFill>
                <a:effectLst/>
                <a:latin typeface="Arial" panose="020B0604020202020204" pitchFamily="34" charset="0"/>
              </a:rPr>
              <a:t>với</a:t>
            </a:r>
            <a:r>
              <a:rPr kumimoji="0" lang="en-US" altLang="en-US" sz="1800" b="0" i="0" u="none" strike="noStrike" cap="none" normalizeH="0" baseline="0" dirty="0">
                <a:ln>
                  <a:noFill/>
                </a:ln>
                <a:solidFill>
                  <a:schemeClr val="tx1"/>
                </a:solidFill>
                <a:effectLst/>
                <a:latin typeface="Arial" panose="020B0604020202020204" pitchFamily="34" charset="0"/>
              </a:rPr>
              <a:t> coke, than </a:t>
            </a:r>
            <a:r>
              <a:rPr kumimoji="0" lang="en-US" altLang="en-US" sz="1800" b="0" i="0" u="none" strike="noStrike" cap="none" normalizeH="0" baseline="0" dirty="0" err="1">
                <a:ln>
                  <a:noFill/>
                </a:ln>
                <a:solidFill>
                  <a:schemeClr val="tx1"/>
                </a:solidFill>
                <a:effectLst/>
                <a:latin typeface="Arial" panose="020B0604020202020204" pitchFamily="34" charset="0"/>
              </a:rPr>
              <a:t>phun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có</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giá</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thấp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hơn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hiệu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cháy</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cao</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nếu</a:t>
            </a:r>
            <a:r>
              <a:rPr kumimoji="0" lang="en-US" altLang="en-US" sz="1800" b="0" i="0" u="none" strike="noStrike" cap="none" normalizeH="0" baseline="0" dirty="0">
                <a:ln>
                  <a:noFill/>
                </a:ln>
                <a:solidFill>
                  <a:schemeClr val="tx1"/>
                </a:solidFill>
                <a:effectLst/>
                <a:latin typeface="Arial" panose="020B0604020202020204" pitchFamily="34" charset="0"/>
              </a:rPr>
              <a:t> được </a:t>
            </a:r>
            <a:r>
              <a:rPr kumimoji="0" lang="en-US" altLang="en-US" sz="1800" b="0" i="0" u="none" strike="noStrike" cap="none" normalizeH="0" baseline="0" dirty="0" err="1">
                <a:ln>
                  <a:noFill/>
                </a:ln>
                <a:solidFill>
                  <a:schemeClr val="tx1"/>
                </a:solidFill>
                <a:effectLst/>
                <a:latin typeface="Arial" panose="020B0604020202020204" pitchFamily="34" charset="0"/>
              </a:rPr>
              <a:t>tối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ưu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hóa</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2. </a:t>
            </a:r>
            <a:r>
              <a:rPr kumimoji="0" lang="en-US" altLang="en-US" sz="1800" b="1" i="0" u="none" strike="noStrike" cap="none" normalizeH="0" baseline="0" dirty="0" err="1">
                <a:ln>
                  <a:noFill/>
                </a:ln>
                <a:solidFill>
                  <a:schemeClr val="tx1"/>
                </a:solidFill>
                <a:effectLst/>
                <a:latin typeface="Arial" panose="020B0604020202020204" pitchFamily="34" charset="0"/>
              </a:rPr>
              <a:t>Ảnh</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hưởng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khi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tăng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tỷ</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lệ</a:t>
            </a:r>
            <a:r>
              <a:rPr kumimoji="0" lang="en-US" altLang="en-US" sz="1800" b="1" i="0" u="none" strike="noStrike" cap="none" normalizeH="0" baseline="0" dirty="0">
                <a:ln>
                  <a:noFill/>
                </a:ln>
                <a:solidFill>
                  <a:schemeClr val="tx1"/>
                </a:solidFill>
                <a:effectLst/>
                <a:latin typeface="Arial" panose="020B0604020202020204" pitchFamily="34" charset="0"/>
              </a:rPr>
              <a:t> PCI:</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Giảm</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tiêu</a:t>
            </a:r>
            <a:r>
              <a:rPr kumimoji="0" lang="en-US" altLang="en-US" sz="1800" b="0" i="0" u="none" strike="noStrike" cap="none" normalizeH="0" baseline="0" dirty="0">
                <a:ln>
                  <a:noFill/>
                </a:ln>
                <a:solidFill>
                  <a:schemeClr val="tx1"/>
                </a:solidFill>
                <a:effectLst/>
                <a:latin typeface="Arial" panose="020B0604020202020204" pitchFamily="34" charset="0"/>
              </a:rPr>
              <a:t> hao coke (coke rate).</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Giảm</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năng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lượng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tổng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thể</a:t>
            </a:r>
            <a:r>
              <a:rPr kumimoji="0" lang="en-US" altLang="en-US" sz="1800" b="0" i="0" u="none" strike="noStrike" cap="none" normalizeH="0" baseline="0" dirty="0">
                <a:ln>
                  <a:noFill/>
                </a:ln>
                <a:solidFill>
                  <a:schemeClr val="tx1"/>
                </a:solidFill>
                <a:effectLst/>
                <a:latin typeface="Arial" panose="020B0604020202020204" pitchFamily="34" charset="0"/>
              </a:rPr>
              <a:t> do PCI </a:t>
            </a:r>
            <a:r>
              <a:rPr kumimoji="0" lang="en-US" altLang="en-US" sz="1800" b="0" i="0" u="none" strike="noStrike" cap="none" normalizeH="0" baseline="0" dirty="0" err="1">
                <a:ln>
                  <a:noFill/>
                </a:ln>
                <a:solidFill>
                  <a:schemeClr val="tx1"/>
                </a:solidFill>
                <a:effectLst/>
                <a:latin typeface="Arial" panose="020B0604020202020204" pitchFamily="34" charset="0"/>
              </a:rPr>
              <a:t>có</a:t>
            </a:r>
            <a:r>
              <a:rPr kumimoji="0" lang="en-US" altLang="en-US" sz="1800" b="0" i="0" u="none" strike="noStrike" cap="none" normalizeH="0" baseline="0" dirty="0">
                <a:ln>
                  <a:noFill/>
                </a:ln>
                <a:solidFill>
                  <a:schemeClr val="tx1"/>
                </a:solidFill>
                <a:effectLst/>
                <a:latin typeface="Arial" panose="020B0604020202020204" pitchFamily="34" charset="0"/>
              </a:rPr>
              <a:t> chỉ </a:t>
            </a:r>
            <a:r>
              <a:rPr kumimoji="0" lang="en-US" altLang="en-US" sz="1800" b="0" i="0" u="none" strike="noStrike" cap="none" normalizeH="0" baseline="0" dirty="0" err="1">
                <a:ln>
                  <a:noFill/>
                </a:ln>
                <a:solidFill>
                  <a:schemeClr val="tx1"/>
                </a:solidFill>
                <a:effectLst/>
                <a:latin typeface="Arial" panose="020B0604020202020204" pitchFamily="34" charset="0"/>
              </a:rPr>
              <a:t>số</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trị</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cao</a:t>
            </a:r>
            <a:r>
              <a:rPr kumimoji="0" lang="en-US" altLang="en-US" sz="1800" b="0" i="0" u="none" strike="noStrike" cap="none" normalizeH="0" baseline="0" dirty="0">
                <a:ln>
                  <a:noFill/>
                </a:ln>
                <a:solidFill>
                  <a:schemeClr val="tx1"/>
                </a:solidFill>
                <a:effectLst/>
                <a:latin typeface="Arial" panose="020B0604020202020204" pitchFamily="34" charset="0"/>
              </a:rPr>
              <a:t> (24–28 MJ/kg).</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Giảm</a:t>
            </a:r>
            <a:r>
              <a:rPr kumimoji="0" lang="en-US" altLang="en-US" sz="1800" b="0" i="0" u="none" strike="noStrike" cap="none" normalizeH="0" baseline="0" dirty="0">
                <a:ln>
                  <a:noFill/>
                </a:ln>
                <a:solidFill>
                  <a:schemeClr val="tx1"/>
                </a:solidFill>
                <a:effectLst/>
                <a:latin typeface="Arial" panose="020B0604020202020204" pitchFamily="34" charset="0"/>
              </a:rPr>
              <a:t> chi </a:t>
            </a:r>
            <a:r>
              <a:rPr kumimoji="0" lang="en-US" altLang="en-US" sz="1800" b="0" i="0" u="none" strike="noStrike" cap="none" normalizeH="0" baseline="0" dirty="0" err="1">
                <a:ln>
                  <a:noFill/>
                </a:ln>
                <a:solidFill>
                  <a:schemeClr val="tx1"/>
                </a:solidFill>
                <a:effectLst/>
                <a:latin typeface="Arial" panose="020B0604020202020204" pitchFamily="34" charset="0"/>
              </a:rPr>
              <a:t>phí</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nhiên</a:t>
            </a:r>
            <a:r>
              <a:rPr kumimoji="0" lang="en-US" altLang="en-US" sz="1800" b="0" i="0" u="none" strike="noStrike" cap="none" normalizeH="0" baseline="0" dirty="0">
                <a:ln>
                  <a:noFill/>
                </a:ln>
                <a:solidFill>
                  <a:schemeClr val="tx1"/>
                </a:solidFill>
                <a:effectLst/>
                <a:latin typeface="Arial" panose="020B0604020202020204" pitchFamily="34" charset="0"/>
              </a:rPr>
              <a:t> liệu </a:t>
            </a:r>
            <a:r>
              <a:rPr kumimoji="0" lang="en-US" altLang="en-US" sz="1800" b="0" i="0" u="none" strike="noStrike" cap="none" normalizeH="0" baseline="0" dirty="0" err="1">
                <a:ln>
                  <a:noFill/>
                </a:ln>
                <a:solidFill>
                  <a:schemeClr val="tx1"/>
                </a:solidFill>
                <a:effectLst/>
                <a:latin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phát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thải</a:t>
            </a:r>
            <a:r>
              <a:rPr kumimoji="0" lang="en-US" altLang="en-US" sz="1800" b="0" i="0" u="none" strike="noStrike" cap="none" normalizeH="0" baseline="0" dirty="0">
                <a:ln>
                  <a:noFill/>
                </a:ln>
                <a:solidFill>
                  <a:schemeClr val="tx1"/>
                </a:solidFill>
                <a:effectLst/>
                <a:latin typeface="Arial" panose="020B0604020202020204" pitchFamily="34" charset="0"/>
              </a:rPr>
              <a:t> CO₂.</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a:ln>
                  <a:noFill/>
                </a:ln>
                <a:solidFill>
                  <a:schemeClr val="tx1"/>
                </a:solidFill>
                <a:effectLst/>
                <a:latin typeface="Arial" panose="020B0604020202020204" pitchFamily="34" charset="0"/>
              </a:rPr>
              <a:t>Tuy </a:t>
            </a:r>
            <a:r>
              <a:rPr kumimoji="0" lang="en-US" altLang="en-US" sz="1800" b="0" i="0" u="none" strike="noStrike" cap="none" normalizeH="0" baseline="0" dirty="0" err="1">
                <a:ln>
                  <a:noFill/>
                </a:ln>
                <a:solidFill>
                  <a:schemeClr val="tx1"/>
                </a:solidFill>
                <a:effectLst/>
                <a:latin typeface="Arial" panose="020B0604020202020204" pitchFamily="34" charset="0"/>
              </a:rPr>
              <a:t>nhiên</a:t>
            </a:r>
            <a:r>
              <a:rPr kumimoji="0" lang="en-US" altLang="en-US" sz="1800" b="0" i="0" u="none" strike="noStrike" cap="none" normalizeH="0" baseline="0" dirty="0">
                <a:ln>
                  <a:noFill/>
                </a:ln>
                <a:solidFill>
                  <a:schemeClr val="tx1"/>
                </a:solidFill>
                <a:effectLst/>
                <a:latin typeface="Arial" panose="020B0604020202020204" pitchFamily="34" charset="0"/>
              </a:rPr>
              <a:t>, cần </a:t>
            </a:r>
            <a:r>
              <a:rPr kumimoji="0" lang="en-US" altLang="en-US" sz="1800" b="0" i="0" u="none" strike="noStrike" cap="none" normalizeH="0" baseline="0" dirty="0" err="1">
                <a:ln>
                  <a:noFill/>
                </a:ln>
                <a:solidFill>
                  <a:schemeClr val="tx1"/>
                </a:solidFill>
                <a:effectLst/>
                <a:latin typeface="Arial" panose="020B0604020202020204" pitchFamily="34" charset="0"/>
              </a:rPr>
              <a:t>đảm</a:t>
            </a:r>
            <a:r>
              <a:rPr kumimoji="0" lang="en-US" altLang="en-US" sz="1800" b="0" i="0" u="none" strike="noStrike" cap="none" normalizeH="0" baseline="0" dirty="0">
                <a:ln>
                  <a:noFill/>
                </a:ln>
                <a:solidFill>
                  <a:schemeClr val="tx1"/>
                </a:solidFill>
                <a:effectLst/>
                <a:latin typeface="Arial" panose="020B0604020202020204" pitchFamily="34" charset="0"/>
              </a:rPr>
              <a:t> bảo </a:t>
            </a:r>
            <a:r>
              <a:rPr kumimoji="0" lang="en-US" altLang="en-US" sz="1800" b="0" i="0" u="none" strike="noStrike" cap="none" normalizeH="0" baseline="0" dirty="0" err="1">
                <a:ln>
                  <a:noFill/>
                </a:ln>
                <a:solidFill>
                  <a:schemeClr val="tx1"/>
                </a:solidFill>
                <a:effectLst/>
                <a:latin typeface="Arial" panose="020B0604020202020204" pitchFamily="34" charset="0"/>
              </a:rPr>
              <a:t>tốc</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độ</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cháy</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tránh</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ảnh</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hưởng</a:t>
            </a:r>
            <a:r>
              <a:rPr kumimoji="0" lang="en-US" altLang="en-US" sz="1800" b="0" i="0" u="none" strike="noStrike" cap="none" normalizeH="0" baseline="0" dirty="0">
                <a:ln>
                  <a:noFill/>
                </a:ln>
                <a:solidFill>
                  <a:schemeClr val="tx1"/>
                </a:solidFill>
                <a:effectLst/>
                <a:latin typeface="Arial" panose="020B0604020202020204" pitchFamily="34" charset="0"/>
              </a:rPr>
              <a:t> đến </a:t>
            </a:r>
            <a:r>
              <a:rPr kumimoji="0" lang="en-US" altLang="en-US" sz="1800" b="0" i="0" u="none" strike="noStrike" cap="none" normalizeH="0" baseline="0" dirty="0" err="1">
                <a:ln>
                  <a:noFill/>
                </a:ln>
                <a:solidFill>
                  <a:schemeClr val="tx1"/>
                </a:solidFill>
                <a:effectLst/>
                <a:latin typeface="Arial" panose="020B0604020202020204" pitchFamily="34" charset="0"/>
              </a:rPr>
              <a:t>ổn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định</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dòng</a:t>
            </a:r>
            <a:r>
              <a:rPr kumimoji="0" lang="en-US" altLang="en-US" sz="1800" b="0" i="0" u="none" strike="noStrike" cap="none" normalizeH="0" baseline="0" dirty="0">
                <a:ln>
                  <a:noFill/>
                </a:ln>
                <a:solidFill>
                  <a:schemeClr val="tx1"/>
                </a:solidFill>
                <a:effectLst/>
                <a:latin typeface="Arial" panose="020B0604020202020204" pitchFamily="34" charset="0"/>
              </a:rPr>
              <a:t> khí </a:t>
            </a:r>
            <a:r>
              <a:rPr kumimoji="0" lang="en-US" altLang="en-US" sz="1800" b="0" i="0" u="none" strike="noStrike" cap="none" normalizeH="0" baseline="0" dirty="0" err="1">
                <a:ln>
                  <a:noFill/>
                </a:ln>
                <a:solidFill>
                  <a:schemeClr val="tx1"/>
                </a:solidFill>
                <a:effectLst/>
                <a:latin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độ</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vùng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đỉnh</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596401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94B0B-E114-37A8-C445-B87963B4D9D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54D25BEE-4BBB-3C54-528E-26B6C40C01D9}"/>
              </a:ext>
            </a:extLst>
          </p:cNvPr>
          <p:cNvSpPr txBox="1"/>
          <p:nvPr/>
        </p:nvSpPr>
        <p:spPr>
          <a:xfrm>
            <a:off x="586066" y="995225"/>
            <a:ext cx="10776856" cy="1384995"/>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1.3 </a:t>
            </a:r>
            <a:r>
              <a:rPr lang="en-US" sz="2800" b="1" dirty="0" err="1">
                <a:solidFill>
                  <a:schemeClr val="accent1">
                    <a:lumMod val="50000"/>
                  </a:schemeClr>
                </a:solidFill>
                <a:latin typeface="Arial" panose="020B0604020202020204" pitchFamily="34" charset="0"/>
                <a:cs typeface="Arial" panose="020B0604020202020204" pitchFamily="34" charset="0"/>
              </a:rPr>
              <a:t>Tăng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cường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sử</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than </a:t>
            </a:r>
            <a:r>
              <a:rPr lang="en-US" sz="2800" b="1" dirty="0" err="1">
                <a:solidFill>
                  <a:schemeClr val="accent1">
                    <a:lumMod val="50000"/>
                  </a:schemeClr>
                </a:solidFill>
                <a:latin typeface="Arial" panose="020B0604020202020204" pitchFamily="34" charset="0"/>
                <a:cs typeface="Arial" panose="020B0604020202020204" pitchFamily="34" charset="0"/>
              </a:rPr>
              <a:t>phun</a:t>
            </a:r>
            <a:r>
              <a:rPr lang="en-US" sz="2800" b="1" dirty="0">
                <a:solidFill>
                  <a:schemeClr val="accent1">
                    <a:lumMod val="50000"/>
                  </a:schemeClr>
                </a:solidFill>
                <a:latin typeface="Arial" panose="020B0604020202020204" pitchFamily="34" charset="0"/>
                <a:cs typeface="Arial" panose="020B0604020202020204" pitchFamily="34" charset="0"/>
              </a:rPr>
              <a:t> (PCI)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làm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giàu</a:t>
            </a:r>
            <a:r>
              <a:rPr lang="en-US" sz="2800" b="1" dirty="0">
                <a:solidFill>
                  <a:schemeClr val="accent1">
                    <a:lumMod val="50000"/>
                  </a:schemeClr>
                </a:solidFill>
                <a:latin typeface="Arial" panose="020B0604020202020204" pitchFamily="34" charset="0"/>
                <a:cs typeface="Arial" panose="020B0604020202020204" pitchFamily="34" charset="0"/>
              </a:rPr>
              <a:t> Oxy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Box 2">
            <a:extLst>
              <a:ext uri="{FF2B5EF4-FFF2-40B4-BE49-F238E27FC236}">
                <a16:creationId xmlns:a16="http://schemas.microsoft.com/office/drawing/2014/main" id="{024FB725-B5C4-90C4-1EA8-1F84E29E49AC}"/>
              </a:ext>
            </a:extLst>
          </p:cNvPr>
          <p:cNvSpPr txBox="1"/>
          <p:nvPr/>
        </p:nvSpPr>
        <p:spPr>
          <a:xfrm>
            <a:off x="1090337" y="2030618"/>
            <a:ext cx="9405257" cy="3252878"/>
          </a:xfrm>
          <a:prstGeom prst="rect">
            <a:avLst/>
          </a:prstGeom>
          <a:noFill/>
        </p:spPr>
        <p:txBody>
          <a:bodyPr wrap="square">
            <a:spAutoFit/>
          </a:bodyPr>
          <a:lstStyle/>
          <a:p>
            <a:pPr marL="342900" indent="-342900">
              <a:buFont typeface="Wingdings" panose="05000000000000000000" pitchFamily="2" charset="2"/>
              <a:buChar char="q"/>
            </a:pPr>
            <a:r>
              <a:rPr lang="vi-VN" b="1" dirty="0"/>
              <a:t>Tính toán tiết kiệm năng lượng (giả định sơ bộ)</a:t>
            </a:r>
          </a:p>
          <a:p>
            <a:pPr>
              <a:buNone/>
            </a:pPr>
            <a:r>
              <a:rPr lang="vi-VN" dirty="0"/>
              <a:t>Giả sử:</a:t>
            </a:r>
          </a:p>
          <a:p>
            <a:pPr marL="342900" indent="-342900">
              <a:buFont typeface="Arial" panose="020B0604020202020204" pitchFamily="34" charset="0"/>
              <a:buChar char="•"/>
            </a:pPr>
            <a:r>
              <a:rPr lang="vi-VN" dirty="0"/>
              <a:t>Năng suất lò cao: 1.000.000 tấn gang/năm</a:t>
            </a:r>
          </a:p>
          <a:p>
            <a:pPr marL="342900" indent="-342900">
              <a:buFont typeface="Arial" panose="020B0604020202020204" pitchFamily="34" charset="0"/>
              <a:buChar char="•"/>
            </a:pPr>
            <a:r>
              <a:rPr lang="vi-VN" dirty="0"/>
              <a:t>Mức PCI hiện tại: 100 kg PCI/tấn gang</a:t>
            </a:r>
          </a:p>
          <a:p>
            <a:pPr marL="342900" indent="-342900">
              <a:buFont typeface="Arial" panose="020B0604020202020204" pitchFamily="34" charset="0"/>
              <a:buChar char="•"/>
            </a:pPr>
            <a:r>
              <a:rPr lang="vi-VN" dirty="0"/>
              <a:t>Tăng PCI lên: 180 kg PCI/tấn gang (tăng 80 kg)</a:t>
            </a:r>
          </a:p>
          <a:p>
            <a:pPr marL="342900" indent="-342900">
              <a:buFont typeface="Arial" panose="020B0604020202020204" pitchFamily="34" charset="0"/>
              <a:buChar char="•"/>
            </a:pPr>
            <a:r>
              <a:rPr lang="vi-VN" dirty="0"/>
              <a:t>Hệ số thay thế coke: 1 kg PCI thay thế ~1,2 kg coke</a:t>
            </a:r>
          </a:p>
          <a:p>
            <a:pPr marL="342900" indent="-342900">
              <a:buFont typeface="Arial" panose="020B0604020202020204" pitchFamily="34" charset="0"/>
              <a:buChar char="•"/>
            </a:pPr>
            <a:r>
              <a:rPr lang="vi-VN" dirty="0"/>
              <a:t>Nhiệt trị:</a:t>
            </a:r>
          </a:p>
          <a:p>
            <a:pPr marL="800100" lvl="1" indent="-342900">
              <a:buFont typeface="Courier New" panose="02070309020205020404" pitchFamily="49" charset="0"/>
              <a:buChar char="o"/>
            </a:pPr>
            <a:r>
              <a:rPr lang="vi-VN" dirty="0"/>
              <a:t>PCI: ~25 MJ/kg</a:t>
            </a:r>
          </a:p>
          <a:p>
            <a:pPr marL="800100" lvl="1" indent="-342900">
              <a:buFont typeface="Courier New" panose="02070309020205020404" pitchFamily="49" charset="0"/>
              <a:buChar char="o"/>
            </a:pPr>
            <a:r>
              <a:rPr lang="vi-VN" dirty="0"/>
              <a:t>Coke: ~29 MJ/kg</a:t>
            </a:r>
          </a:p>
          <a:p>
            <a:pPr>
              <a:buNone/>
            </a:pPr>
            <a:r>
              <a:rPr lang="vi-VN" b="1" dirty="0"/>
              <a:t>1. Lượng coke tiết kiệm:</a:t>
            </a:r>
            <a:r>
              <a:rPr lang="en-US" b="1" dirty="0"/>
              <a:t>      </a:t>
            </a:r>
            <a:r>
              <a:rPr lang="el-GR" dirty="0"/>
              <a:t>Δ</a:t>
            </a:r>
            <a:r>
              <a:rPr lang="vi-VN" dirty="0"/>
              <a:t>Coke=80×1,2=96 kg coke/t</a:t>
            </a:r>
            <a:r>
              <a:rPr lang="en-US" dirty="0" err="1"/>
              <a:t>ấn</a:t>
            </a:r>
            <a:r>
              <a:rPr lang="en-US" dirty="0"/>
              <a:t> gang</a:t>
            </a:r>
            <a:endParaRPr lang="en-US" b="1" dirty="0"/>
          </a:p>
          <a:p>
            <a:pPr>
              <a:buNone/>
            </a:pPr>
            <a:r>
              <a:rPr lang="vi-VN" b="1" dirty="0"/>
              <a:t>2. Lượng năng lượng tiết kiệm:</a:t>
            </a:r>
            <a:r>
              <a:rPr lang="en-US" b="1" dirty="0"/>
              <a:t> </a:t>
            </a:r>
            <a:endParaRPr lang="vi-VN" dirty="0"/>
          </a:p>
        </p:txBody>
      </p:sp>
      <p:pic>
        <p:nvPicPr>
          <p:cNvPr id="7" name="Picture 6">
            <a:extLst>
              <a:ext uri="{FF2B5EF4-FFF2-40B4-BE49-F238E27FC236}">
                <a16:creationId xmlns:a16="http://schemas.microsoft.com/office/drawing/2014/main" id="{AE661DA5-3930-45BD-80F9-8959AF669ADF}"/>
              </a:ext>
            </a:extLst>
          </p:cNvPr>
          <p:cNvPicPr>
            <a:picLocks noChangeAspect="1"/>
          </p:cNvPicPr>
          <p:nvPr/>
        </p:nvPicPr>
        <p:blipFill>
          <a:blip r:embed="rId3"/>
          <a:stretch>
            <a:fillRect/>
          </a:stretch>
        </p:blipFill>
        <p:spPr>
          <a:xfrm>
            <a:off x="2384562" y="5283496"/>
            <a:ext cx="7078063" cy="428685"/>
          </a:xfrm>
          <a:prstGeom prst="rect">
            <a:avLst/>
          </a:prstGeom>
        </p:spPr>
      </p:pic>
      <p:sp>
        <p:nvSpPr>
          <p:cNvPr id="9" name="TextBox 8">
            <a:extLst>
              <a:ext uri="{FF2B5EF4-FFF2-40B4-BE49-F238E27FC236}">
                <a16:creationId xmlns:a16="http://schemas.microsoft.com/office/drawing/2014/main" id="{43505566-5A68-6402-A978-9CE524D15177}"/>
              </a:ext>
            </a:extLst>
          </p:cNvPr>
          <p:cNvSpPr txBox="1"/>
          <p:nvPr/>
        </p:nvSpPr>
        <p:spPr>
          <a:xfrm>
            <a:off x="1090336" y="5712181"/>
            <a:ext cx="10885715" cy="954300"/>
          </a:xfrm>
          <a:prstGeom prst="rect">
            <a:avLst/>
          </a:prstGeom>
          <a:noFill/>
        </p:spPr>
        <p:txBody>
          <a:bodyPr wrap="square">
            <a:spAutoFit/>
          </a:bodyPr>
          <a:lstStyle/>
          <a:p>
            <a:pPr>
              <a:buNone/>
            </a:pPr>
            <a:r>
              <a:rPr lang="vi-VN" b="1" dirty="0"/>
              <a:t>3. Tổng năng lượng tiết kiệm mỗi năm:</a:t>
            </a:r>
            <a:r>
              <a:rPr lang="en-US" dirty="0"/>
              <a:t>	</a:t>
            </a:r>
          </a:p>
          <a:p>
            <a:pPr>
              <a:buNone/>
            </a:pPr>
            <a:endParaRPr lang="en-US" dirty="0"/>
          </a:p>
          <a:p>
            <a:pPr>
              <a:buNone/>
            </a:pPr>
            <a:r>
              <a:rPr lang="en-US" dirty="0"/>
              <a:t>	    </a:t>
            </a:r>
            <a:r>
              <a:rPr lang="vi-VN" dirty="0"/>
              <a:t>784 MJ×1.000.000=784.000.000 MJ=217.778 MWh/n</a:t>
            </a:r>
            <a:r>
              <a:rPr lang="en-US" dirty="0" err="1"/>
              <a:t>ăm</a:t>
            </a:r>
            <a:endParaRPr lang="en-US" dirty="0"/>
          </a:p>
        </p:txBody>
      </p:sp>
    </p:spTree>
    <p:extLst>
      <p:ext uri="{BB962C8B-B14F-4D97-AF65-F5344CB8AC3E}">
        <p14:creationId xmlns:p14="http://schemas.microsoft.com/office/powerpoint/2010/main" val="2867345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1154A-BA8D-4B92-580E-60D692E33B74}"/>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1845E2FA-043D-3396-F063-6D0B7B38CE29}"/>
              </a:ext>
            </a:extLst>
          </p:cNvPr>
          <p:cNvSpPr txBox="1"/>
          <p:nvPr/>
        </p:nvSpPr>
        <p:spPr>
          <a:xfrm>
            <a:off x="742433" y="1027881"/>
            <a:ext cx="10513397" cy="1384995"/>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1.3 </a:t>
            </a:r>
            <a:r>
              <a:rPr lang="en-US" sz="2800" b="1" dirty="0" err="1">
                <a:solidFill>
                  <a:schemeClr val="accent1">
                    <a:lumMod val="50000"/>
                  </a:schemeClr>
                </a:solidFill>
                <a:latin typeface="Arial" panose="020B0604020202020204" pitchFamily="34" charset="0"/>
                <a:cs typeface="Arial" panose="020B0604020202020204" pitchFamily="34" charset="0"/>
              </a:rPr>
              <a:t>Tăng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cường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sử</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than </a:t>
            </a:r>
            <a:r>
              <a:rPr lang="en-US" sz="2800" b="1" dirty="0" err="1">
                <a:solidFill>
                  <a:schemeClr val="accent1">
                    <a:lumMod val="50000"/>
                  </a:schemeClr>
                </a:solidFill>
                <a:latin typeface="Arial" panose="020B0604020202020204" pitchFamily="34" charset="0"/>
                <a:cs typeface="Arial" panose="020B0604020202020204" pitchFamily="34" charset="0"/>
              </a:rPr>
              <a:t>phun</a:t>
            </a:r>
            <a:r>
              <a:rPr lang="en-US" sz="2800" b="1" dirty="0">
                <a:solidFill>
                  <a:schemeClr val="accent1">
                    <a:lumMod val="50000"/>
                  </a:schemeClr>
                </a:solidFill>
                <a:latin typeface="Arial" panose="020B0604020202020204" pitchFamily="34" charset="0"/>
                <a:cs typeface="Arial" panose="020B0604020202020204" pitchFamily="34" charset="0"/>
              </a:rPr>
              <a:t> (PCI)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làm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giàu</a:t>
            </a:r>
            <a:r>
              <a:rPr lang="en-US" sz="2800" b="1" dirty="0">
                <a:solidFill>
                  <a:schemeClr val="accent1">
                    <a:lumMod val="50000"/>
                  </a:schemeClr>
                </a:solidFill>
                <a:latin typeface="Arial" panose="020B0604020202020204" pitchFamily="34" charset="0"/>
                <a:cs typeface="Arial" panose="020B0604020202020204" pitchFamily="34" charset="0"/>
              </a:rPr>
              <a:t> Oxy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4" name="TextBox 3">
            <a:extLst>
              <a:ext uri="{FF2B5EF4-FFF2-40B4-BE49-F238E27FC236}">
                <a16:creationId xmlns:a16="http://schemas.microsoft.com/office/drawing/2014/main" id="{ECB8C80C-A8F8-C115-8C21-8F035CCD21AD}"/>
              </a:ext>
            </a:extLst>
          </p:cNvPr>
          <p:cNvSpPr txBox="1"/>
          <p:nvPr/>
        </p:nvSpPr>
        <p:spPr>
          <a:xfrm>
            <a:off x="742433" y="2042763"/>
            <a:ext cx="10513396" cy="4349268"/>
          </a:xfrm>
          <a:prstGeom prst="rect">
            <a:avLst/>
          </a:prstGeom>
          <a:noFill/>
        </p:spPr>
        <p:txBody>
          <a:bodyPr wrap="square">
            <a:spAutoFit/>
          </a:bodyPr>
          <a:lstStyle/>
          <a:p>
            <a:pPr>
              <a:lnSpc>
                <a:spcPct val="150000"/>
              </a:lnSpc>
              <a:buNone/>
            </a:pPr>
            <a:r>
              <a:rPr lang="vi-VN" b="1" dirty="0"/>
              <a:t>I. Cơ sở kỹ thuật</a:t>
            </a:r>
          </a:p>
          <a:p>
            <a:pPr>
              <a:lnSpc>
                <a:spcPct val="150000"/>
              </a:lnSpc>
              <a:buNone/>
            </a:pPr>
            <a:r>
              <a:rPr lang="vi-VN" b="1" dirty="0"/>
              <a:t>1. Mục tiêu của làm giàu oxy:</a:t>
            </a:r>
            <a:endParaRPr lang="vi-VN" dirty="0"/>
          </a:p>
          <a:p>
            <a:pPr marL="342900" indent="-342900">
              <a:lnSpc>
                <a:spcPct val="150000"/>
              </a:lnSpc>
              <a:buFont typeface="Arial" panose="020B0604020202020204" pitchFamily="34" charset="0"/>
              <a:buChar char="•"/>
            </a:pPr>
            <a:r>
              <a:rPr lang="vi-VN" dirty="0"/>
              <a:t>Tăng nồng độ oxy trong gió nóng cấp vào tuyêren lò cao từ ~21% (không khí bình thường) lên 25–30% hoặc cao hơn.</a:t>
            </a:r>
          </a:p>
          <a:p>
            <a:pPr marL="342900" indent="-342900">
              <a:lnSpc>
                <a:spcPct val="150000"/>
              </a:lnSpc>
              <a:buFont typeface="Arial" panose="020B0604020202020204" pitchFamily="34" charset="0"/>
              <a:buChar char="•"/>
            </a:pPr>
            <a:r>
              <a:rPr lang="vi-VN" dirty="0"/>
              <a:t>Cải thiện tốc độ cháy của nhiên liệu, nâng cao nhiệt độ vùng tuyêren → cải thiện hiệu suất nhiệt và tốc độ phản ứng khử.</a:t>
            </a:r>
          </a:p>
          <a:p>
            <a:pPr>
              <a:lnSpc>
                <a:spcPct val="150000"/>
              </a:lnSpc>
              <a:buNone/>
            </a:pPr>
            <a:r>
              <a:rPr lang="vi-VN" b="1" dirty="0"/>
              <a:t>2. Các công nghệ cung cấp oxy:</a:t>
            </a:r>
            <a:endParaRPr lang="vi-VN" dirty="0"/>
          </a:p>
          <a:p>
            <a:pPr marL="342900" indent="-342900">
              <a:lnSpc>
                <a:spcPct val="150000"/>
              </a:lnSpc>
              <a:buFont typeface="Arial" panose="020B0604020202020204" pitchFamily="34" charset="0"/>
              <a:buChar char="•"/>
            </a:pPr>
            <a:r>
              <a:rPr lang="vi-VN" b="1" dirty="0"/>
              <a:t>PSA (Pressure Swing Adsorption)</a:t>
            </a:r>
            <a:r>
              <a:rPr lang="vi-VN" dirty="0"/>
              <a:t> – hiệu quả cho quy mô vừa, chi phí đầu tư thấp.</a:t>
            </a:r>
          </a:p>
          <a:p>
            <a:pPr marL="342900" indent="-342900">
              <a:lnSpc>
                <a:spcPct val="150000"/>
              </a:lnSpc>
              <a:buFont typeface="Arial" panose="020B0604020202020204" pitchFamily="34" charset="0"/>
              <a:buChar char="•"/>
            </a:pPr>
            <a:r>
              <a:rPr lang="vi-VN" b="1" dirty="0"/>
              <a:t>ASU (Air Separation Unit)</a:t>
            </a:r>
            <a:r>
              <a:rPr lang="vi-VN" dirty="0"/>
              <a:t> – tách khí qua chưng cất lạnh, dùng cho quy mô lớn.</a:t>
            </a:r>
          </a:p>
          <a:p>
            <a:pPr marL="342900" indent="-342900">
              <a:lnSpc>
                <a:spcPct val="150000"/>
              </a:lnSpc>
              <a:buFont typeface="Arial" panose="020B0604020202020204" pitchFamily="34" charset="0"/>
              <a:buChar char="•"/>
            </a:pPr>
            <a:r>
              <a:rPr lang="vi-VN" dirty="0"/>
              <a:t>Oxy tinh khiết có thể đạt 90–99%.</a:t>
            </a:r>
          </a:p>
        </p:txBody>
      </p:sp>
    </p:spTree>
    <p:extLst>
      <p:ext uri="{BB962C8B-B14F-4D97-AF65-F5344CB8AC3E}">
        <p14:creationId xmlns:p14="http://schemas.microsoft.com/office/powerpoint/2010/main" val="6382537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A3485C-540B-3AE3-6105-FE243A5B8818}"/>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1236E545-E70D-25A6-3109-30CAEA4BCEC2}"/>
              </a:ext>
            </a:extLst>
          </p:cNvPr>
          <p:cNvSpPr txBox="1"/>
          <p:nvPr/>
        </p:nvSpPr>
        <p:spPr>
          <a:xfrm>
            <a:off x="716252" y="944614"/>
            <a:ext cx="10889683" cy="1384995"/>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1.3 </a:t>
            </a:r>
            <a:r>
              <a:rPr lang="en-US" sz="2800" b="1" dirty="0" err="1">
                <a:solidFill>
                  <a:schemeClr val="accent1">
                    <a:lumMod val="50000"/>
                  </a:schemeClr>
                </a:solidFill>
                <a:latin typeface="Arial" panose="020B0604020202020204" pitchFamily="34" charset="0"/>
                <a:cs typeface="Arial" panose="020B0604020202020204" pitchFamily="34" charset="0"/>
              </a:rPr>
              <a:t>Tăng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cường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sử</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than </a:t>
            </a:r>
            <a:r>
              <a:rPr lang="en-US" sz="2800" b="1" dirty="0" err="1">
                <a:solidFill>
                  <a:schemeClr val="accent1">
                    <a:lumMod val="50000"/>
                  </a:schemeClr>
                </a:solidFill>
                <a:latin typeface="Arial" panose="020B0604020202020204" pitchFamily="34" charset="0"/>
                <a:cs typeface="Arial" panose="020B0604020202020204" pitchFamily="34" charset="0"/>
              </a:rPr>
              <a:t>phun</a:t>
            </a:r>
            <a:r>
              <a:rPr lang="en-US" sz="2800" b="1" dirty="0">
                <a:solidFill>
                  <a:schemeClr val="accent1">
                    <a:lumMod val="50000"/>
                  </a:schemeClr>
                </a:solidFill>
                <a:latin typeface="Arial" panose="020B0604020202020204" pitchFamily="34" charset="0"/>
                <a:cs typeface="Arial" panose="020B0604020202020204" pitchFamily="34" charset="0"/>
              </a:rPr>
              <a:t> (PCI)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làm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giàu</a:t>
            </a:r>
            <a:r>
              <a:rPr lang="en-US" sz="2800" b="1" dirty="0">
                <a:solidFill>
                  <a:schemeClr val="accent1">
                    <a:lumMod val="50000"/>
                  </a:schemeClr>
                </a:solidFill>
                <a:latin typeface="Arial" panose="020B0604020202020204" pitchFamily="34" charset="0"/>
                <a:cs typeface="Arial" panose="020B0604020202020204" pitchFamily="34" charset="0"/>
              </a:rPr>
              <a:t> Oxy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graphicFrame>
        <p:nvGraphicFramePr>
          <p:cNvPr id="2" name="Table 1">
            <a:extLst>
              <a:ext uri="{FF2B5EF4-FFF2-40B4-BE49-F238E27FC236}">
                <a16:creationId xmlns:a16="http://schemas.microsoft.com/office/drawing/2014/main" id="{EAC415CF-60BC-6A75-0E88-DF8F4604B5C1}"/>
              </a:ext>
            </a:extLst>
          </p:cNvPr>
          <p:cNvGraphicFramePr>
            <a:graphicFrameLocks noGrp="1"/>
          </p:cNvGraphicFramePr>
          <p:nvPr>
            <p:extLst>
              <p:ext uri="{D42A27DB-BD31-4B8C-83A1-F6EECF244321}">
                <p14:modId xmlns:p14="http://schemas.microsoft.com/office/powerpoint/2010/main" val="3623772136"/>
              </p:ext>
            </p:extLst>
          </p:nvPr>
        </p:nvGraphicFramePr>
        <p:xfrm>
          <a:off x="759796" y="2329609"/>
          <a:ext cx="10972800" cy="1879920"/>
        </p:xfrm>
        <a:graphic>
          <a:graphicData uri="http://schemas.openxmlformats.org/drawingml/2006/table">
            <a:tbl>
              <a:tblPr>
                <a:tableStyleId>{5940675A-B579-460E-94D1-54222C63F5DA}</a:tableStyleId>
              </a:tblPr>
              <a:tblGrid>
                <a:gridCol w="5486400">
                  <a:extLst>
                    <a:ext uri="{9D8B030D-6E8A-4147-A177-3AD203B41FA5}">
                      <a16:colId xmlns:a16="http://schemas.microsoft.com/office/drawing/2014/main" val="3314337488"/>
                    </a:ext>
                  </a:extLst>
                </a:gridCol>
                <a:gridCol w="5486400">
                  <a:extLst>
                    <a:ext uri="{9D8B030D-6E8A-4147-A177-3AD203B41FA5}">
                      <a16:colId xmlns:a16="http://schemas.microsoft.com/office/drawing/2014/main" val="3881053259"/>
                    </a:ext>
                  </a:extLst>
                </a:gridCol>
              </a:tblGrid>
              <a:tr h="0">
                <a:tc>
                  <a:txBody>
                    <a:bodyPr/>
                    <a:lstStyle/>
                    <a:p>
                      <a:r>
                        <a:rPr lang="en-US" b="1"/>
                        <a:t>Chỉ tiêu</a:t>
                      </a:r>
                      <a:endParaRPr lang="en-US"/>
                    </a:p>
                  </a:txBody>
                  <a:tcPr anchor="ctr"/>
                </a:tc>
                <a:tc>
                  <a:txBody>
                    <a:bodyPr/>
                    <a:lstStyle/>
                    <a:p>
                      <a:r>
                        <a:rPr lang="en-US" b="1"/>
                        <a:t>Giá trị tham khảo</a:t>
                      </a:r>
                      <a:endParaRPr lang="en-US"/>
                    </a:p>
                  </a:txBody>
                  <a:tcPr anchor="ctr"/>
                </a:tc>
                <a:extLst>
                  <a:ext uri="{0D108BD9-81ED-4DB2-BD59-A6C34878D82A}">
                    <a16:rowId xmlns:a16="http://schemas.microsoft.com/office/drawing/2014/main" val="3505209621"/>
                  </a:ext>
                </a:extLst>
              </a:tr>
              <a:tr h="0">
                <a:tc>
                  <a:txBody>
                    <a:bodyPr/>
                    <a:lstStyle/>
                    <a:p>
                      <a:r>
                        <a:rPr lang="en-US" dirty="0"/>
                        <a:t>Mức oxy làm giàu</a:t>
                      </a:r>
                    </a:p>
                  </a:txBody>
                  <a:tcPr anchor="ctr"/>
                </a:tc>
                <a:tc>
                  <a:txBody>
                    <a:bodyPr/>
                    <a:lstStyle/>
                    <a:p>
                      <a:r>
                        <a:rPr lang="en-US"/>
                        <a:t>25–30% O₂</a:t>
                      </a:r>
                    </a:p>
                  </a:txBody>
                  <a:tcPr anchor="ctr"/>
                </a:tc>
                <a:extLst>
                  <a:ext uri="{0D108BD9-81ED-4DB2-BD59-A6C34878D82A}">
                    <a16:rowId xmlns:a16="http://schemas.microsoft.com/office/drawing/2014/main" val="761437719"/>
                  </a:ext>
                </a:extLst>
              </a:tr>
              <a:tr h="0">
                <a:tc>
                  <a:txBody>
                    <a:bodyPr/>
                    <a:lstStyle/>
                    <a:p>
                      <a:r>
                        <a:rPr lang="en-US"/>
                        <a:t>Giảm tiêu hao coke</a:t>
                      </a:r>
                    </a:p>
                  </a:txBody>
                  <a:tcPr anchor="ctr"/>
                </a:tc>
                <a:tc>
                  <a:txBody>
                    <a:bodyPr/>
                    <a:lstStyle/>
                    <a:p>
                      <a:r>
                        <a:rPr lang="en-US"/>
                        <a:t>25–40 kg/tấn gang</a:t>
                      </a:r>
                    </a:p>
                  </a:txBody>
                  <a:tcPr anchor="ctr"/>
                </a:tc>
                <a:extLst>
                  <a:ext uri="{0D108BD9-81ED-4DB2-BD59-A6C34878D82A}">
                    <a16:rowId xmlns:a16="http://schemas.microsoft.com/office/drawing/2014/main" val="1306991795"/>
                  </a:ext>
                </a:extLst>
              </a:tr>
              <a:tr h="0">
                <a:tc>
                  <a:txBody>
                    <a:bodyPr/>
                    <a:lstStyle/>
                    <a:p>
                      <a:r>
                        <a:rPr lang="en-US"/>
                        <a:t>Tăng năng suất lò cao</a:t>
                      </a:r>
                    </a:p>
                  </a:txBody>
                  <a:tcPr anchor="ctr"/>
                </a:tc>
                <a:tc>
                  <a:txBody>
                    <a:bodyPr/>
                    <a:lstStyle/>
                    <a:p>
                      <a:r>
                        <a:rPr lang="en-US"/>
                        <a:t>5–10%</a:t>
                      </a:r>
                    </a:p>
                  </a:txBody>
                  <a:tcPr anchor="ctr"/>
                </a:tc>
                <a:extLst>
                  <a:ext uri="{0D108BD9-81ED-4DB2-BD59-A6C34878D82A}">
                    <a16:rowId xmlns:a16="http://schemas.microsoft.com/office/drawing/2014/main" val="2942847699"/>
                  </a:ext>
                </a:extLst>
              </a:tr>
              <a:tr h="0">
                <a:tc>
                  <a:txBody>
                    <a:bodyPr/>
                    <a:lstStyle/>
                    <a:p>
                      <a:r>
                        <a:rPr lang="en-US" dirty="0" err="1"/>
                        <a:t>Giảm</a:t>
                      </a:r>
                      <a:r>
                        <a:rPr lang="en-US" dirty="0"/>
                        <a:t> </a:t>
                      </a:r>
                      <a:r>
                        <a:rPr lang="en-US" dirty="0" err="1"/>
                        <a:t>phát</a:t>
                      </a:r>
                      <a:r>
                        <a:rPr lang="en-US" dirty="0"/>
                        <a:t> </a:t>
                      </a:r>
                      <a:r>
                        <a:rPr lang="en-US" dirty="0" err="1"/>
                        <a:t>thải</a:t>
                      </a:r>
                      <a:r>
                        <a:rPr lang="en-US" dirty="0"/>
                        <a:t> CO₂</a:t>
                      </a:r>
                    </a:p>
                  </a:txBody>
                  <a:tcPr anchor="ctr"/>
                </a:tc>
                <a:tc>
                  <a:txBody>
                    <a:bodyPr/>
                    <a:lstStyle/>
                    <a:p>
                      <a:r>
                        <a:rPr lang="en-US" dirty="0"/>
                        <a:t>50–120 kg CO₂/</a:t>
                      </a:r>
                      <a:r>
                        <a:rPr lang="en-US" dirty="0" err="1"/>
                        <a:t>tấn</a:t>
                      </a:r>
                      <a:r>
                        <a:rPr lang="en-US" dirty="0"/>
                        <a:t> gang</a:t>
                      </a:r>
                    </a:p>
                  </a:txBody>
                  <a:tcPr anchor="ctr"/>
                </a:tc>
                <a:extLst>
                  <a:ext uri="{0D108BD9-81ED-4DB2-BD59-A6C34878D82A}">
                    <a16:rowId xmlns:a16="http://schemas.microsoft.com/office/drawing/2014/main" val="3092148975"/>
                  </a:ext>
                </a:extLst>
              </a:tr>
            </a:tbl>
          </a:graphicData>
        </a:graphic>
      </p:graphicFrame>
      <p:sp>
        <p:nvSpPr>
          <p:cNvPr id="5" name="TextBox 4">
            <a:extLst>
              <a:ext uri="{FF2B5EF4-FFF2-40B4-BE49-F238E27FC236}">
                <a16:creationId xmlns:a16="http://schemas.microsoft.com/office/drawing/2014/main" id="{5946F166-F7C6-DB36-58B6-57C68A06224B}"/>
              </a:ext>
            </a:extLst>
          </p:cNvPr>
          <p:cNvSpPr txBox="1"/>
          <p:nvPr/>
        </p:nvSpPr>
        <p:spPr>
          <a:xfrm>
            <a:off x="759796" y="4431061"/>
            <a:ext cx="6095999" cy="2103589"/>
          </a:xfrm>
          <a:prstGeom prst="rect">
            <a:avLst/>
          </a:prstGeom>
          <a:noFill/>
        </p:spPr>
        <p:txBody>
          <a:bodyPr wrap="square">
            <a:spAutoFit/>
          </a:bodyPr>
          <a:lstStyle/>
          <a:p>
            <a:pPr>
              <a:buNone/>
            </a:pPr>
            <a:r>
              <a:rPr lang="vi-VN" b="1" dirty="0"/>
              <a:t>III. Tính toán hiệu quả tiết kiệm năng lượng</a:t>
            </a:r>
          </a:p>
          <a:p>
            <a:pPr>
              <a:buNone/>
            </a:pPr>
            <a:r>
              <a:rPr lang="vi-VN" b="1" dirty="0"/>
              <a:t>Giả định đầu vào:</a:t>
            </a:r>
            <a:endParaRPr lang="vi-VN" dirty="0"/>
          </a:p>
          <a:p>
            <a:pPr marL="342900" indent="-342900">
              <a:buFont typeface="Arial" panose="020B0604020202020204" pitchFamily="34" charset="0"/>
              <a:buChar char="•"/>
            </a:pPr>
            <a:r>
              <a:rPr lang="vi-VN" dirty="0"/>
              <a:t>Năng suất: 1.000.000 tấn gang/năm</a:t>
            </a:r>
          </a:p>
          <a:p>
            <a:pPr marL="342900" indent="-342900">
              <a:buFont typeface="Arial" panose="020B0604020202020204" pitchFamily="34" charset="0"/>
              <a:buChar char="•"/>
            </a:pPr>
            <a:r>
              <a:rPr lang="vi-VN" dirty="0"/>
              <a:t>Làm giàu oxy từ 21% → 28%</a:t>
            </a:r>
          </a:p>
          <a:p>
            <a:pPr marL="342900" indent="-342900">
              <a:buFont typeface="Arial" panose="020B0604020202020204" pitchFamily="34" charset="0"/>
              <a:buChar char="•"/>
            </a:pPr>
            <a:r>
              <a:rPr lang="vi-VN" dirty="0"/>
              <a:t>Giảm tiêu hao coke: ~35 kg/tấn gang</a:t>
            </a:r>
          </a:p>
          <a:p>
            <a:pPr marL="342900" indent="-342900">
              <a:buFont typeface="Arial" panose="020B0604020202020204" pitchFamily="34" charset="0"/>
              <a:buChar char="•"/>
            </a:pPr>
            <a:r>
              <a:rPr lang="vi-VN" dirty="0"/>
              <a:t>Nhiệt trị coke: ~29 MJ/kg</a:t>
            </a:r>
          </a:p>
          <a:p>
            <a:pPr marL="342900" indent="-342900">
              <a:buFont typeface="Arial" panose="020B0604020202020204" pitchFamily="34" charset="0"/>
              <a:buChar char="•"/>
            </a:pPr>
            <a:r>
              <a:rPr lang="vi-VN" dirty="0"/>
              <a:t>Hiệu suất hệ thống cấp oxy: ~0,7 kWh/Nm³</a:t>
            </a:r>
          </a:p>
        </p:txBody>
      </p:sp>
      <p:sp>
        <p:nvSpPr>
          <p:cNvPr id="8" name="TextBox 7">
            <a:extLst>
              <a:ext uri="{FF2B5EF4-FFF2-40B4-BE49-F238E27FC236}">
                <a16:creationId xmlns:a16="http://schemas.microsoft.com/office/drawing/2014/main" id="{BF6AA341-56CF-C44C-5D02-8D0F8752195F}"/>
              </a:ext>
            </a:extLst>
          </p:cNvPr>
          <p:cNvSpPr txBox="1"/>
          <p:nvPr/>
        </p:nvSpPr>
        <p:spPr>
          <a:xfrm>
            <a:off x="716252" y="1839187"/>
            <a:ext cx="6096000" cy="379656"/>
          </a:xfrm>
          <a:prstGeom prst="rect">
            <a:avLst/>
          </a:prstGeom>
          <a:noFill/>
        </p:spPr>
        <p:txBody>
          <a:bodyPr wrap="square">
            <a:spAutoFit/>
          </a:bodyPr>
          <a:lstStyle/>
          <a:p>
            <a:r>
              <a:rPr lang="vi-VN" dirty="0"/>
              <a:t>II</a:t>
            </a:r>
            <a:r>
              <a:rPr lang="en-US" dirty="0"/>
              <a:t>. </a:t>
            </a:r>
            <a:r>
              <a:rPr lang="vi-VN" dirty="0"/>
              <a:t>Lợi ích tiết kiệm năng lượng</a:t>
            </a:r>
            <a:endParaRPr lang="en-US" dirty="0"/>
          </a:p>
        </p:txBody>
      </p:sp>
    </p:spTree>
    <p:extLst>
      <p:ext uri="{BB962C8B-B14F-4D97-AF65-F5344CB8AC3E}">
        <p14:creationId xmlns:p14="http://schemas.microsoft.com/office/powerpoint/2010/main" val="2985691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0E8B4-1C8A-9F77-C483-B7AD9078E9B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58DB6EAF-BB0F-F10A-A95E-1FB902F29870}"/>
              </a:ext>
            </a:extLst>
          </p:cNvPr>
          <p:cNvSpPr txBox="1"/>
          <p:nvPr/>
        </p:nvSpPr>
        <p:spPr>
          <a:xfrm>
            <a:off x="645844" y="980568"/>
            <a:ext cx="10190794" cy="1384995"/>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1.3 </a:t>
            </a:r>
            <a:r>
              <a:rPr lang="en-US" sz="2800" b="1" dirty="0" err="1">
                <a:solidFill>
                  <a:schemeClr val="accent1">
                    <a:lumMod val="50000"/>
                  </a:schemeClr>
                </a:solidFill>
                <a:latin typeface="Arial" panose="020B0604020202020204" pitchFamily="34" charset="0"/>
                <a:cs typeface="Arial" panose="020B0604020202020204" pitchFamily="34" charset="0"/>
              </a:rPr>
              <a:t>Tăng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cường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sử</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than </a:t>
            </a:r>
            <a:r>
              <a:rPr lang="en-US" sz="2800" b="1" dirty="0" err="1">
                <a:solidFill>
                  <a:schemeClr val="accent1">
                    <a:lumMod val="50000"/>
                  </a:schemeClr>
                </a:solidFill>
                <a:latin typeface="Arial" panose="020B0604020202020204" pitchFamily="34" charset="0"/>
                <a:cs typeface="Arial" panose="020B0604020202020204" pitchFamily="34" charset="0"/>
              </a:rPr>
              <a:t>phun</a:t>
            </a:r>
            <a:r>
              <a:rPr lang="en-US" sz="2800" b="1" dirty="0">
                <a:solidFill>
                  <a:schemeClr val="accent1">
                    <a:lumMod val="50000"/>
                  </a:schemeClr>
                </a:solidFill>
                <a:latin typeface="Arial" panose="020B0604020202020204" pitchFamily="34" charset="0"/>
                <a:cs typeface="Arial" panose="020B0604020202020204" pitchFamily="34" charset="0"/>
              </a:rPr>
              <a:t> (PCI)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làm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giàu</a:t>
            </a:r>
            <a:r>
              <a:rPr lang="en-US" sz="2800" b="1" dirty="0">
                <a:solidFill>
                  <a:schemeClr val="accent1">
                    <a:lumMod val="50000"/>
                  </a:schemeClr>
                </a:solidFill>
                <a:latin typeface="Arial" panose="020B0604020202020204" pitchFamily="34" charset="0"/>
                <a:cs typeface="Arial" panose="020B0604020202020204" pitchFamily="34" charset="0"/>
              </a:rPr>
              <a:t> Oxy</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Rectangle 1">
            <a:extLst>
              <a:ext uri="{FF2B5EF4-FFF2-40B4-BE49-F238E27FC236}">
                <a16:creationId xmlns:a16="http://schemas.microsoft.com/office/drawing/2014/main" id="{5EB72D1D-08D2-888E-23D0-36B5F9E87797}"/>
              </a:ext>
            </a:extLst>
          </p:cNvPr>
          <p:cNvSpPr>
            <a:spLocks noChangeArrowheads="1"/>
          </p:cNvSpPr>
          <p:nvPr/>
        </p:nvSpPr>
        <p:spPr bwMode="auto">
          <a:xfrm>
            <a:off x="664462" y="2176798"/>
            <a:ext cx="1053253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Tx/>
              <a:buAutoNum type="arabicPeriod"/>
              <a:tabLst/>
            </a:pPr>
            <a:r>
              <a:rPr kumimoji="0" lang="en-US" altLang="en-US" sz="1800" b="1" i="0" u="none" strike="noStrike" cap="none" normalizeH="0" baseline="0" dirty="0" err="1">
                <a:ln>
                  <a:noFill/>
                </a:ln>
                <a:solidFill>
                  <a:schemeClr val="tx1"/>
                </a:solidFill>
                <a:effectLst/>
                <a:latin typeface="Arial" panose="020B0604020202020204" pitchFamily="34" charset="0"/>
              </a:rPr>
              <a:t>Tiết</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kiệm</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năng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lượng</a:t>
            </a:r>
            <a:r>
              <a:rPr kumimoji="0" lang="en-US" altLang="en-US" sz="1800" b="1" i="0" u="none" strike="noStrike" cap="none" normalizeH="0" baseline="0" dirty="0">
                <a:ln>
                  <a:noFill/>
                </a:ln>
                <a:solidFill>
                  <a:schemeClr val="tx1"/>
                </a:solidFill>
                <a:effectLst/>
                <a:latin typeface="Arial" panose="020B0604020202020204" pitchFamily="34" charset="0"/>
              </a:rPr>
              <a:t> từ </a:t>
            </a:r>
            <a:r>
              <a:rPr kumimoji="0" lang="en-US" altLang="en-US" sz="1800" b="1" i="0" u="none" strike="noStrike" cap="none" normalizeH="0" baseline="0" dirty="0" err="1">
                <a:ln>
                  <a:noFill/>
                </a:ln>
                <a:solidFill>
                  <a:schemeClr val="tx1"/>
                </a:solidFill>
                <a:effectLst/>
                <a:latin typeface="Arial" panose="020B0604020202020204" pitchFamily="34" charset="0"/>
              </a:rPr>
              <a:t>giảm</a:t>
            </a:r>
            <a:r>
              <a:rPr kumimoji="0" lang="en-US" altLang="en-US" sz="1800" b="1" i="0" u="none" strike="noStrike" cap="none" normalizeH="0" baseline="0" dirty="0">
                <a:ln>
                  <a:noFill/>
                </a:ln>
                <a:solidFill>
                  <a:schemeClr val="tx1"/>
                </a:solidFill>
                <a:effectLst/>
                <a:latin typeface="Arial" panose="020B0604020202020204" pitchFamily="34" charset="0"/>
              </a:rPr>
              <a:t> coke</a:t>
            </a:r>
          </a:p>
          <a:p>
            <a:pPr marL="342900" marR="0" lvl="0" indent="-342900" algn="l" defTabSz="914400" rtl="0" eaLnBrk="0" fontAlgn="base" latinLnBrk="0" hangingPunct="0">
              <a:lnSpc>
                <a:spcPct val="100000"/>
              </a:lnSpc>
              <a:spcBef>
                <a:spcPct val="0"/>
              </a:spcBef>
              <a:spcAft>
                <a:spcPct val="0"/>
              </a:spcAft>
              <a:buClrTx/>
              <a:buSzTx/>
              <a:buFontTx/>
              <a:buAutoNum type="arabicPeriod"/>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7" name="Rectangle 3">
            <a:extLst>
              <a:ext uri="{FF2B5EF4-FFF2-40B4-BE49-F238E27FC236}">
                <a16:creationId xmlns:a16="http://schemas.microsoft.com/office/drawing/2014/main" id="{91143B24-8AD9-11CF-651B-2B986C98ED22}"/>
              </a:ext>
            </a:extLst>
          </p:cNvPr>
          <p:cNvSpPr>
            <a:spLocks noChangeArrowheads="1"/>
          </p:cNvSpPr>
          <p:nvPr/>
        </p:nvSpPr>
        <p:spPr bwMode="auto">
          <a:xfrm>
            <a:off x="656004" y="3462676"/>
            <a:ext cx="10408911" cy="1200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2. </a:t>
            </a:r>
            <a:r>
              <a:rPr kumimoji="0" lang="en-US" altLang="en-US" sz="1800" b="1" i="0" u="none" strike="noStrike" cap="none" normalizeH="0" baseline="0" dirty="0" err="1">
                <a:ln>
                  <a:noFill/>
                </a:ln>
                <a:solidFill>
                  <a:schemeClr val="tx1"/>
                </a:solidFill>
                <a:effectLst/>
                <a:latin typeface="Arial" panose="020B0604020202020204" pitchFamily="34" charset="0"/>
              </a:rPr>
              <a:t>Năng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lượng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tiêu</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tốn</a:t>
            </a:r>
            <a:r>
              <a:rPr kumimoji="0" lang="en-US" altLang="en-US" sz="1800" b="1" i="0" u="none" strike="noStrike" cap="none" normalizeH="0" baseline="0" dirty="0">
                <a:ln>
                  <a:noFill/>
                </a:ln>
                <a:solidFill>
                  <a:schemeClr val="tx1"/>
                </a:solidFill>
                <a:effectLst/>
                <a:latin typeface="Arial" panose="020B0604020202020204" pitchFamily="34" charset="0"/>
              </a:rPr>
              <a:t> để </a:t>
            </a:r>
            <a:r>
              <a:rPr kumimoji="0" lang="en-US" altLang="en-US" sz="1800" b="1" i="0" u="none" strike="noStrike" cap="none" normalizeH="0" baseline="0" dirty="0" err="1">
                <a:ln>
                  <a:noFill/>
                </a:ln>
                <a:solidFill>
                  <a:schemeClr val="tx1"/>
                </a:solidFill>
                <a:effectLst/>
                <a:latin typeface="Arial" panose="020B0604020202020204" pitchFamily="34" charset="0"/>
              </a:rPr>
              <a:t>sản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xuất</a:t>
            </a:r>
            <a:r>
              <a:rPr kumimoji="0" lang="en-US" altLang="en-US" sz="1800" b="1" i="0" u="none" strike="noStrike" cap="none" normalizeH="0" baseline="0" dirty="0">
                <a:ln>
                  <a:noFill/>
                </a:ln>
                <a:solidFill>
                  <a:schemeClr val="tx1"/>
                </a:solidFill>
                <a:effectLst/>
                <a:latin typeface="Arial" panose="020B0604020202020204" pitchFamily="34" charset="0"/>
              </a:rPr>
              <a:t> Oxy (</a:t>
            </a:r>
            <a:r>
              <a:rPr kumimoji="0" lang="en-US" altLang="en-US" sz="1800" b="1" i="0" u="none" strike="noStrike" cap="none" normalizeH="0" baseline="0" dirty="0" err="1">
                <a:ln>
                  <a:noFill/>
                </a:ln>
                <a:solidFill>
                  <a:schemeClr val="tx1"/>
                </a:solidFill>
                <a:effectLst/>
                <a:latin typeface="Arial" panose="020B0604020202020204" pitchFamily="34" charset="0"/>
              </a:rPr>
              <a:t>ước</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tính</a:t>
            </a:r>
            <a:r>
              <a:rPr kumimoji="0" lang="en-US" altLang="en-US" sz="1800" b="1" i="0" u="none" strike="noStrike" cap="none" normalizeH="0" baseline="0" dirty="0">
                <a:ln>
                  <a:noFill/>
                </a:ln>
                <a:solidFill>
                  <a:schemeClr val="tx1"/>
                </a:solidFill>
                <a:effectLst/>
                <a:latin typeface="Arial" panose="020B0604020202020204" pitchFamily="34" charset="0"/>
              </a:rPr>
              <a:t>)</a:t>
            </a:r>
          </a:p>
          <a:p>
            <a:pPr>
              <a:lnSpc>
                <a:spcPct val="150000"/>
              </a:lnSpc>
              <a:buNone/>
            </a:pPr>
            <a:r>
              <a:rPr lang="en-US" sz="1600" dirty="0" err="1"/>
              <a:t>Giả</a:t>
            </a:r>
            <a:r>
              <a:rPr lang="en-US" sz="1600" dirty="0"/>
              <a:t> </a:t>
            </a:r>
            <a:r>
              <a:rPr lang="en-US" sz="1600" dirty="0" err="1"/>
              <a:t>sử</a:t>
            </a:r>
            <a:r>
              <a:rPr lang="en-US" sz="1600" dirty="0"/>
              <a:t> cần </a:t>
            </a:r>
            <a:r>
              <a:rPr lang="en-US" sz="1600" dirty="0" err="1"/>
              <a:t>cấp</a:t>
            </a:r>
            <a:r>
              <a:rPr lang="en-US" sz="1600" dirty="0"/>
              <a:t> </a:t>
            </a:r>
            <a:r>
              <a:rPr lang="en-US" sz="1600" dirty="0" err="1"/>
              <a:t>thêm</a:t>
            </a:r>
            <a:r>
              <a:rPr lang="en-US" sz="1600" dirty="0"/>
              <a:t> 60 Nm³ oxy/</a:t>
            </a:r>
            <a:r>
              <a:rPr lang="en-US" sz="1600" dirty="0" err="1"/>
              <a:t>tấn</a:t>
            </a:r>
            <a:r>
              <a:rPr lang="en-US" sz="1600" dirty="0"/>
              <a:t> gang (so </a:t>
            </a:r>
            <a:r>
              <a:rPr lang="en-US" sz="1600" dirty="0" err="1"/>
              <a:t>với</a:t>
            </a:r>
            <a:r>
              <a:rPr lang="en-US" sz="1600" dirty="0"/>
              <a:t> </a:t>
            </a:r>
            <a:r>
              <a:rPr lang="en-US" sz="1600" dirty="0" err="1"/>
              <a:t>không</a:t>
            </a:r>
            <a:r>
              <a:rPr lang="en-US" sz="1600" dirty="0"/>
              <a:t> khí)</a:t>
            </a:r>
          </a:p>
          <a:p>
            <a:pPr>
              <a:lnSpc>
                <a:spcPct val="150000"/>
              </a:lnSpc>
              <a:buNone/>
            </a:pPr>
            <a:r>
              <a:rPr lang="en-US" sz="1600" dirty="0" err="1"/>
              <a:t>Điện</a:t>
            </a:r>
            <a:r>
              <a:rPr lang="en-US" sz="1600" dirty="0"/>
              <a:t> </a:t>
            </a:r>
            <a:r>
              <a:rPr lang="en-US" sz="1600" dirty="0" err="1"/>
              <a:t>năng</a:t>
            </a:r>
            <a:r>
              <a:rPr lang="en-US" sz="1600" dirty="0"/>
              <a:t> </a:t>
            </a:r>
            <a:r>
              <a:rPr lang="en-US" sz="1600" dirty="0" err="1"/>
              <a:t>tiêu</a:t>
            </a:r>
            <a:r>
              <a:rPr lang="en-US" sz="1600" dirty="0"/>
              <a:t> </a:t>
            </a:r>
            <a:r>
              <a:rPr lang="en-US" sz="1600" dirty="0" err="1"/>
              <a:t>thụ</a:t>
            </a:r>
            <a:r>
              <a:rPr lang="en-US" sz="1600" dirty="0"/>
              <a:t>=60×0,7=42 kWh/</a:t>
            </a:r>
            <a:r>
              <a:rPr lang="en-US" sz="1600" dirty="0" err="1"/>
              <a:t>tấn</a:t>
            </a:r>
            <a:r>
              <a:rPr lang="en-US" sz="1600" dirty="0"/>
              <a:t> gang⇒42×1.000.000=42.000.000 kWh=42.000 MWh</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pic>
        <p:nvPicPr>
          <p:cNvPr id="12" name="Picture 11">
            <a:extLst>
              <a:ext uri="{FF2B5EF4-FFF2-40B4-BE49-F238E27FC236}">
                <a16:creationId xmlns:a16="http://schemas.microsoft.com/office/drawing/2014/main" id="{34EF995F-2A85-8AEC-1E03-9C4475E00832}"/>
              </a:ext>
            </a:extLst>
          </p:cNvPr>
          <p:cNvPicPr>
            <a:picLocks noChangeAspect="1"/>
          </p:cNvPicPr>
          <p:nvPr/>
        </p:nvPicPr>
        <p:blipFill>
          <a:blip r:embed="rId3"/>
          <a:stretch>
            <a:fillRect/>
          </a:stretch>
        </p:blipFill>
        <p:spPr>
          <a:xfrm>
            <a:off x="2516370" y="2554329"/>
            <a:ext cx="7830643" cy="914528"/>
          </a:xfrm>
          <a:prstGeom prst="rect">
            <a:avLst/>
          </a:prstGeom>
        </p:spPr>
      </p:pic>
      <p:sp>
        <p:nvSpPr>
          <p:cNvPr id="14" name="TextBox 13">
            <a:extLst>
              <a:ext uri="{FF2B5EF4-FFF2-40B4-BE49-F238E27FC236}">
                <a16:creationId xmlns:a16="http://schemas.microsoft.com/office/drawing/2014/main" id="{D8FB475F-A18A-CE47-1AA2-821D25246621}"/>
              </a:ext>
            </a:extLst>
          </p:cNvPr>
          <p:cNvSpPr txBox="1"/>
          <p:nvPr/>
        </p:nvSpPr>
        <p:spPr>
          <a:xfrm>
            <a:off x="645844" y="4779846"/>
            <a:ext cx="10605630" cy="666977"/>
          </a:xfrm>
          <a:prstGeom prst="rect">
            <a:avLst/>
          </a:prstGeom>
          <a:noFill/>
        </p:spPr>
        <p:txBody>
          <a:bodyPr wrap="square">
            <a:spAutoFit/>
          </a:bodyPr>
          <a:lstStyle/>
          <a:p>
            <a:pPr>
              <a:buNone/>
            </a:pPr>
            <a:r>
              <a:rPr lang="vi-VN" b="1" dirty="0"/>
              <a:t>3. Năng lượng tiết kiệm ròng</a:t>
            </a:r>
          </a:p>
          <a:p>
            <a:pPr>
              <a:buNone/>
            </a:pPr>
            <a:r>
              <a:rPr lang="en-US" dirty="0"/>
              <a:t>                                                 </a:t>
            </a:r>
            <a:r>
              <a:rPr lang="el-GR" dirty="0"/>
              <a:t>Δ</a:t>
            </a:r>
            <a:r>
              <a:rPr lang="vi-VN" dirty="0"/>
              <a:t>e</a:t>
            </a:r>
            <a:r>
              <a:rPr lang="en-US" dirty="0"/>
              <a:t> </a:t>
            </a:r>
            <a:r>
              <a:rPr lang="vi-VN" dirty="0"/>
              <a:t>r</a:t>
            </a:r>
            <a:r>
              <a:rPr lang="en-US" dirty="0"/>
              <a:t>ò</a:t>
            </a:r>
            <a:r>
              <a:rPr lang="vi-VN" dirty="0"/>
              <a:t>ng</a:t>
            </a:r>
            <a:r>
              <a:rPr lang="en-US" dirty="0"/>
              <a:t> </a:t>
            </a:r>
            <a:r>
              <a:rPr lang="vi-VN" dirty="0"/>
              <a:t>=</a:t>
            </a:r>
            <a:r>
              <a:rPr lang="en-US" dirty="0"/>
              <a:t> </a:t>
            </a:r>
            <a:r>
              <a:rPr lang="vi-VN" dirty="0"/>
              <a:t>281.944−42.000=</a:t>
            </a:r>
            <a:r>
              <a:rPr lang="en-US" dirty="0"/>
              <a:t> </a:t>
            </a:r>
            <a:r>
              <a:rPr lang="vi-VN" dirty="0"/>
              <a:t>239.944 MWh/</a:t>
            </a:r>
            <a:r>
              <a:rPr lang="en-US" dirty="0" err="1"/>
              <a:t>năm</a:t>
            </a:r>
            <a:endParaRPr lang="en-US" dirty="0"/>
          </a:p>
        </p:txBody>
      </p:sp>
    </p:spTree>
    <p:extLst>
      <p:ext uri="{BB962C8B-B14F-4D97-AF65-F5344CB8AC3E}">
        <p14:creationId xmlns:p14="http://schemas.microsoft.com/office/powerpoint/2010/main" val="16441332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9D9C9-90F2-B8F7-3231-61A6910A648A}"/>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7C606140-E30B-361A-6C76-C0EAAFDF2731}"/>
              </a:ext>
            </a:extLst>
          </p:cNvPr>
          <p:cNvSpPr txBox="1"/>
          <p:nvPr/>
        </p:nvSpPr>
        <p:spPr>
          <a:xfrm>
            <a:off x="658857" y="1002834"/>
            <a:ext cx="11190075" cy="523220"/>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1.4 </a:t>
            </a:r>
            <a:r>
              <a:rPr lang="en-US" sz="2800" b="1" dirty="0" err="1">
                <a:solidFill>
                  <a:schemeClr val="accent1">
                    <a:lumMod val="50000"/>
                  </a:schemeClr>
                </a:solidFill>
                <a:latin typeface="Arial" panose="020B0604020202020204" pitchFamily="34" charset="0"/>
                <a:cs typeface="Arial" panose="020B0604020202020204" pitchFamily="34" charset="0"/>
              </a:rPr>
              <a:t>Tận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nhiệt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thải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cao</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thế</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mới</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5" name="Text 1">
            <a:extLst>
              <a:ext uri="{FF2B5EF4-FFF2-40B4-BE49-F238E27FC236}">
                <a16:creationId xmlns:a16="http://schemas.microsoft.com/office/drawing/2014/main" id="{A8B8D47A-4127-3F05-AC4D-0EAE563E22B1}"/>
              </a:ext>
            </a:extLst>
          </p:cNvPr>
          <p:cNvSpPr/>
          <p:nvPr/>
        </p:nvSpPr>
        <p:spPr>
          <a:xfrm>
            <a:off x="6006363" y="1728887"/>
            <a:ext cx="5203924" cy="3775442"/>
          </a:xfrm>
          <a:prstGeom prst="rect">
            <a:avLst/>
          </a:prstGeom>
          <a:noFill/>
          <a:ln/>
        </p:spPr>
        <p:txBody>
          <a:bodyPr wrap="square" lIns="0" tIns="0" rIns="0" bIns="0" rtlCol="0" anchor="t"/>
          <a:lstStyle/>
          <a:p>
            <a:pPr marL="285750" indent="-285750">
              <a:lnSpc>
                <a:spcPts val="2375"/>
              </a:lnSpc>
              <a:buFont typeface="Arial" panose="020B0604020202020204" pitchFamily="34" charset="0"/>
              <a:buChar char="•"/>
            </a:pPr>
            <a:r>
              <a:rPr lang="en-US" sz="1800" dirty="0">
                <a:solidFill>
                  <a:schemeClr val="tx1"/>
                </a:solidFill>
                <a:latin typeface="Arial" panose="020B0604020202020204" pitchFamily="34" charset="0"/>
                <a:ea typeface="Source Serif Pro" pitchFamily="34" charset="-122"/>
                <a:cs typeface="Arial" panose="020B0604020202020204" pitchFamily="34" charset="0"/>
              </a:rPr>
              <a:t>Thu hồi nhiệt từ khí thải lò cao, xỉ nóng chảy để sấy nguyên liệu hoặc phát điện giúp giảm 5-15% năng lượng tổng thể. Sử dụng xỉ lò cao (slag) làm vật liệu xây dựng (xi măng, bê tông) giảm năng lượng tiêu thụ trong sản xuất vật liệu khác.</a:t>
            </a:r>
          </a:p>
          <a:p>
            <a:pPr marL="285750" indent="-285750">
              <a:lnSpc>
                <a:spcPts val="2375"/>
              </a:lnSpc>
              <a:buFont typeface="Arial" panose="020B0604020202020204" pitchFamily="34" charset="0"/>
              <a:buChar char="•"/>
            </a:pPr>
            <a:r>
              <a:rPr lang="en-US" sz="1800" dirty="0">
                <a:solidFill>
                  <a:schemeClr val="tx1"/>
                </a:solidFill>
                <a:latin typeface="Arial" panose="020B0604020202020204" pitchFamily="34" charset="0"/>
                <a:ea typeface="Source Serif Pro" pitchFamily="34" charset="-122"/>
                <a:cs typeface="Arial" panose="020B0604020202020204" pitchFamily="34" charset="0"/>
              </a:rPr>
              <a:t>Lò cao kết hợp hydro (Hydrogen-Based BF) thay thế một phần than cốc bằng hydro (H₂) để giảm phát thải CO₂. Lò cao hybrid (kết hợp điện hóa) sử dụng năng lượng tái tạo để hỗ trợ khử quặng, có tiềm năng giảm 20-50% phát thải CO₂ (khi kết hợp hydro xanh).</a:t>
            </a:r>
            <a:endParaRPr lang="en-US" sz="1800" dirty="0">
              <a:solidFill>
                <a:schemeClr val="tx1"/>
              </a:solidFill>
            </a:endParaRPr>
          </a:p>
          <a:p>
            <a:pPr>
              <a:lnSpc>
                <a:spcPts val="2375"/>
              </a:lnSpc>
            </a:pPr>
            <a:endParaRPr lang="en-US" sz="1800" dirty="0">
              <a:solidFill>
                <a:schemeClr val="tx1"/>
              </a:solidFill>
            </a:endParaRPr>
          </a:p>
        </p:txBody>
      </p:sp>
      <p:sp>
        <p:nvSpPr>
          <p:cNvPr id="7" name="Text 2">
            <a:extLst>
              <a:ext uri="{FF2B5EF4-FFF2-40B4-BE49-F238E27FC236}">
                <a16:creationId xmlns:a16="http://schemas.microsoft.com/office/drawing/2014/main" id="{B891BB78-2BEA-14AF-23EE-CBCB79652A3A}"/>
              </a:ext>
            </a:extLst>
          </p:cNvPr>
          <p:cNvSpPr/>
          <p:nvPr/>
        </p:nvSpPr>
        <p:spPr>
          <a:xfrm>
            <a:off x="6006363" y="3108623"/>
            <a:ext cx="5203924" cy="1512094"/>
          </a:xfrm>
          <a:prstGeom prst="rect">
            <a:avLst/>
          </a:prstGeom>
          <a:noFill/>
          <a:ln/>
        </p:spPr>
        <p:txBody>
          <a:bodyPr wrap="square" lIns="0" tIns="0" rIns="0" bIns="0" rtlCol="0" anchor="t"/>
          <a:lstStyle/>
          <a:p>
            <a:pPr>
              <a:lnSpc>
                <a:spcPts val="2375"/>
              </a:lnSpc>
            </a:pPr>
            <a:endParaRPr lang="en-US" sz="1800" dirty="0">
              <a:solidFill>
                <a:schemeClr val="tx1"/>
              </a:solidFill>
            </a:endParaRPr>
          </a:p>
        </p:txBody>
      </p:sp>
      <p:sp>
        <p:nvSpPr>
          <p:cNvPr id="8" name="TextBox 7">
            <a:extLst>
              <a:ext uri="{FF2B5EF4-FFF2-40B4-BE49-F238E27FC236}">
                <a16:creationId xmlns:a16="http://schemas.microsoft.com/office/drawing/2014/main" id="{908C856A-08BE-7F84-F973-3DBB26A0FD73}"/>
              </a:ext>
            </a:extLst>
          </p:cNvPr>
          <p:cNvSpPr txBox="1"/>
          <p:nvPr/>
        </p:nvSpPr>
        <p:spPr>
          <a:xfrm>
            <a:off x="6006363" y="6078668"/>
            <a:ext cx="3904658" cy="553998"/>
          </a:xfrm>
          <a:prstGeom prst="rect">
            <a:avLst/>
          </a:prstGeom>
          <a:noFill/>
        </p:spPr>
        <p:txBody>
          <a:bodyPr wrap="square">
            <a:spAutoFit/>
          </a:bodyPr>
          <a:lstStyle/>
          <a:p>
            <a:r>
              <a:rPr lang="en-US" sz="1500" b="1" dirty="0" err="1">
                <a:latin typeface="Arial" panose="020B0604020202020204" pitchFamily="34" charset="0"/>
                <a:ea typeface="DengXian" panose="02010600030101010101" pitchFamily="2" charset="-122"/>
                <a:cs typeface="Times New Roman" panose="02020603050405020304" pitchFamily="18" charset="0"/>
              </a:rPr>
              <a:t>Tiết</a:t>
            </a:r>
            <a:r>
              <a:rPr lang="en-US" sz="1500" b="1" dirty="0">
                <a:latin typeface="Arial" panose="020B0604020202020204" pitchFamily="34" charset="0"/>
                <a:ea typeface="DengXian" panose="02010600030101010101" pitchFamily="2" charset="-122"/>
                <a:cs typeface="Times New Roman" panose="02020603050405020304" pitchFamily="18" charset="0"/>
              </a:rPr>
              <a:t> </a:t>
            </a:r>
            <a:r>
              <a:rPr lang="en-US" sz="1500" b="1" dirty="0" err="1">
                <a:latin typeface="Arial" panose="020B0604020202020204" pitchFamily="34" charset="0"/>
                <a:ea typeface="DengXian" panose="02010600030101010101" pitchFamily="2" charset="-122"/>
                <a:cs typeface="Times New Roman" panose="02020603050405020304" pitchFamily="18" charset="0"/>
              </a:rPr>
              <a:t>kiệm</a:t>
            </a:r>
            <a:r>
              <a:rPr lang="en-US" sz="1500" b="1" dirty="0">
                <a:latin typeface="Arial" panose="020B0604020202020204" pitchFamily="34" charset="0"/>
                <a:ea typeface="DengXian" panose="02010600030101010101" pitchFamily="2" charset="-122"/>
                <a:cs typeface="Times New Roman" panose="02020603050405020304" pitchFamily="18" charset="0"/>
              </a:rPr>
              <a:t>: </a:t>
            </a:r>
            <a:r>
              <a:rPr lang="en-US" sz="1500" b="1" dirty="0" err="1">
                <a:latin typeface="Arial" panose="020B0604020202020204" pitchFamily="34" charset="0"/>
                <a:ea typeface="DengXian" panose="02010600030101010101" pitchFamily="2" charset="-122"/>
                <a:cs typeface="Times New Roman" panose="02020603050405020304" pitchFamily="18" charset="0"/>
              </a:rPr>
              <a:t>Giảm</a:t>
            </a:r>
            <a:r>
              <a:rPr lang="en-US" sz="1500" b="1" dirty="0">
                <a:latin typeface="Arial" panose="020B0604020202020204" pitchFamily="34" charset="0"/>
                <a:ea typeface="DengXian" panose="02010600030101010101" pitchFamily="2" charset="-122"/>
                <a:cs typeface="Times New Roman" panose="02020603050405020304" pitchFamily="18" charset="0"/>
              </a:rPr>
              <a:t> 5-15% </a:t>
            </a:r>
            <a:r>
              <a:rPr lang="en-US" sz="1500" b="1" dirty="0" err="1">
                <a:latin typeface="Arial" panose="020B0604020202020204" pitchFamily="34" charset="0"/>
                <a:ea typeface="DengXian" panose="02010600030101010101" pitchFamily="2" charset="-122"/>
                <a:cs typeface="Times New Roman" panose="02020603050405020304" pitchFamily="18" charset="0"/>
              </a:rPr>
              <a:t>năng</a:t>
            </a:r>
            <a:r>
              <a:rPr lang="en-US" sz="1500" b="1" dirty="0">
                <a:latin typeface="Arial" panose="020B0604020202020204" pitchFamily="34" charset="0"/>
                <a:ea typeface="DengXian" panose="02010600030101010101" pitchFamily="2" charset="-122"/>
                <a:cs typeface="Times New Roman" panose="02020603050405020304" pitchFamily="18" charset="0"/>
              </a:rPr>
              <a:t> </a:t>
            </a:r>
            <a:r>
              <a:rPr lang="en-US" sz="1500" b="1" dirty="0" err="1">
                <a:latin typeface="Arial" panose="020B0604020202020204" pitchFamily="34" charset="0"/>
                <a:ea typeface="DengXian" panose="02010600030101010101" pitchFamily="2" charset="-122"/>
                <a:cs typeface="Times New Roman" panose="02020603050405020304" pitchFamily="18" charset="0"/>
              </a:rPr>
              <a:t>lượng</a:t>
            </a:r>
            <a:r>
              <a:rPr lang="en-US" sz="1500" b="1" dirty="0">
                <a:latin typeface="Arial" panose="020B0604020202020204" pitchFamily="34" charset="0"/>
                <a:ea typeface="DengXian" panose="02010600030101010101" pitchFamily="2" charset="-122"/>
                <a:cs typeface="Times New Roman" panose="02020603050405020304" pitchFamily="18" charset="0"/>
              </a:rPr>
              <a:t> </a:t>
            </a:r>
            <a:r>
              <a:rPr lang="en-US" sz="1500" b="1" dirty="0" err="1">
                <a:latin typeface="Arial" panose="020B0604020202020204" pitchFamily="34" charset="0"/>
                <a:ea typeface="DengXian" panose="02010600030101010101" pitchFamily="2" charset="-122"/>
                <a:cs typeface="Times New Roman" panose="02020603050405020304" pitchFamily="18" charset="0"/>
              </a:rPr>
              <a:t>tổng</a:t>
            </a:r>
            <a:r>
              <a:rPr lang="en-US" sz="1500" b="1" dirty="0">
                <a:latin typeface="Arial" panose="020B0604020202020204" pitchFamily="34" charset="0"/>
                <a:ea typeface="DengXian" panose="02010600030101010101" pitchFamily="2" charset="-122"/>
                <a:cs typeface="Times New Roman" panose="02020603050405020304" pitchFamily="18" charset="0"/>
              </a:rPr>
              <a:t> </a:t>
            </a:r>
            <a:r>
              <a:rPr lang="en-US" sz="1500" b="1" dirty="0" err="1">
                <a:latin typeface="Arial" panose="020B0604020202020204" pitchFamily="34" charset="0"/>
                <a:ea typeface="DengXian" panose="02010600030101010101" pitchFamily="2" charset="-122"/>
                <a:cs typeface="Times New Roman" panose="02020603050405020304" pitchFamily="18" charset="0"/>
              </a:rPr>
              <a:t>thể</a:t>
            </a:r>
            <a:r>
              <a:rPr lang="en-US" sz="1500" b="1" dirty="0">
                <a:latin typeface="Arial" panose="020B0604020202020204" pitchFamily="34" charset="0"/>
                <a:ea typeface="DengXian" panose="02010600030101010101" pitchFamily="2" charset="-122"/>
                <a:cs typeface="Times New Roman" panose="02020603050405020304" pitchFamily="18" charset="0"/>
              </a:rPr>
              <a:t>.</a:t>
            </a:r>
            <a:endParaRPr lang="en-US" sz="1556" b="1" dirty="0"/>
          </a:p>
        </p:txBody>
      </p:sp>
      <p:pic>
        <p:nvPicPr>
          <p:cNvPr id="3" name="Picture 2" descr="A train on tracks near a factory&#10;&#10;AI-generated content may be incorrect.">
            <a:extLst>
              <a:ext uri="{FF2B5EF4-FFF2-40B4-BE49-F238E27FC236}">
                <a16:creationId xmlns:a16="http://schemas.microsoft.com/office/drawing/2014/main" id="{3BFF2847-230A-12AC-C95E-5B511BE04E74}"/>
              </a:ext>
            </a:extLst>
          </p:cNvPr>
          <p:cNvPicPr>
            <a:picLocks noChangeAspect="1"/>
          </p:cNvPicPr>
          <p:nvPr/>
        </p:nvPicPr>
        <p:blipFill>
          <a:blip r:embed="rId2"/>
          <a:srcRect l="10462" t="23882" r="7760" b="7553"/>
          <a:stretch/>
        </p:blipFill>
        <p:spPr>
          <a:xfrm>
            <a:off x="981713" y="1813223"/>
            <a:ext cx="4464640" cy="2807494"/>
          </a:xfrm>
          <a:prstGeom prst="rect">
            <a:avLst/>
          </a:prstGeom>
        </p:spPr>
      </p:pic>
      <p:sp>
        <p:nvSpPr>
          <p:cNvPr id="9" name="TextBox 8">
            <a:extLst>
              <a:ext uri="{FF2B5EF4-FFF2-40B4-BE49-F238E27FC236}">
                <a16:creationId xmlns:a16="http://schemas.microsoft.com/office/drawing/2014/main" id="{BADBF2A8-2B5A-7A9C-FBC8-A3AA0E896D75}"/>
              </a:ext>
            </a:extLst>
          </p:cNvPr>
          <p:cNvSpPr txBox="1"/>
          <p:nvPr/>
        </p:nvSpPr>
        <p:spPr>
          <a:xfrm>
            <a:off x="1290320" y="4851383"/>
            <a:ext cx="4404894" cy="379656"/>
          </a:xfrm>
          <a:prstGeom prst="rect">
            <a:avLst/>
          </a:prstGeom>
          <a:noFill/>
        </p:spPr>
        <p:txBody>
          <a:bodyPr wrap="square">
            <a:spAutoFit/>
          </a:bodyPr>
          <a:lstStyle/>
          <a:p>
            <a:r>
              <a:rPr lang="en-US" b="0" i="1" dirty="0" err="1">
                <a:solidFill>
                  <a:srgbClr val="333333"/>
                </a:solidFill>
                <a:effectLst/>
                <a:latin typeface="Arial" panose="020B0604020202020204" pitchFamily="34" charset="0"/>
              </a:rPr>
              <a:t>Lò</a:t>
            </a:r>
            <a:r>
              <a:rPr lang="en-US" b="0" i="1" dirty="0">
                <a:solidFill>
                  <a:srgbClr val="333333"/>
                </a:solidFill>
                <a:effectLst/>
                <a:latin typeface="Arial" panose="020B0604020202020204" pitchFamily="34" charset="0"/>
              </a:rPr>
              <a:t> </a:t>
            </a:r>
            <a:r>
              <a:rPr lang="en-US" b="0" i="1" dirty="0" err="1">
                <a:solidFill>
                  <a:srgbClr val="333333"/>
                </a:solidFill>
                <a:effectLst/>
                <a:latin typeface="Arial" panose="020B0604020202020204" pitchFamily="34" charset="0"/>
              </a:rPr>
              <a:t>cao</a:t>
            </a:r>
            <a:r>
              <a:rPr lang="en-US" b="0" i="1" dirty="0">
                <a:solidFill>
                  <a:srgbClr val="333333"/>
                </a:solidFill>
                <a:effectLst/>
                <a:latin typeface="Arial" panose="020B0604020202020204" pitchFamily="34" charset="0"/>
              </a:rPr>
              <a:t> </a:t>
            </a:r>
            <a:r>
              <a:rPr lang="en-US" b="0" i="1" dirty="0" err="1">
                <a:solidFill>
                  <a:srgbClr val="333333"/>
                </a:solidFill>
                <a:effectLst/>
                <a:latin typeface="Arial" panose="020B0604020202020204" pitchFamily="34" charset="0"/>
              </a:rPr>
              <a:t>số</a:t>
            </a:r>
            <a:r>
              <a:rPr lang="en-US" b="0" i="1" dirty="0">
                <a:solidFill>
                  <a:srgbClr val="333333"/>
                </a:solidFill>
                <a:effectLst/>
                <a:latin typeface="Arial" panose="020B0604020202020204" pitchFamily="34" charset="0"/>
              </a:rPr>
              <a:t> 1 </a:t>
            </a:r>
            <a:r>
              <a:rPr lang="en-US" b="0" i="1" dirty="0" err="1">
                <a:solidFill>
                  <a:srgbClr val="333333"/>
                </a:solidFill>
                <a:effectLst/>
                <a:latin typeface="Arial" panose="020B0604020202020204" pitchFamily="34" charset="0"/>
              </a:rPr>
              <a:t>tại</a:t>
            </a:r>
            <a:r>
              <a:rPr lang="en-US" b="0" i="1" dirty="0">
                <a:solidFill>
                  <a:srgbClr val="333333"/>
                </a:solidFill>
                <a:effectLst/>
                <a:latin typeface="Arial" panose="020B0604020202020204" pitchFamily="34" charset="0"/>
              </a:rPr>
              <a:t> </a:t>
            </a:r>
            <a:r>
              <a:rPr lang="en-US" b="0" i="1" dirty="0" err="1">
                <a:solidFill>
                  <a:srgbClr val="333333"/>
                </a:solidFill>
                <a:effectLst/>
                <a:latin typeface="Arial" panose="020B0604020202020204" pitchFamily="34" charset="0"/>
              </a:rPr>
              <a:t>Hòa</a:t>
            </a:r>
            <a:r>
              <a:rPr lang="en-US" b="0" i="1" dirty="0">
                <a:solidFill>
                  <a:srgbClr val="333333"/>
                </a:solidFill>
                <a:effectLst/>
                <a:latin typeface="Arial" panose="020B0604020202020204" pitchFamily="34" charset="0"/>
              </a:rPr>
              <a:t> </a:t>
            </a:r>
            <a:r>
              <a:rPr lang="en-US" b="0" i="1" dirty="0" err="1">
                <a:solidFill>
                  <a:srgbClr val="333333"/>
                </a:solidFill>
                <a:effectLst/>
                <a:latin typeface="Arial" panose="020B0604020202020204" pitchFamily="34" charset="0"/>
              </a:rPr>
              <a:t>Phát</a:t>
            </a:r>
            <a:r>
              <a:rPr lang="en-US" b="0" i="1" dirty="0">
                <a:solidFill>
                  <a:srgbClr val="333333"/>
                </a:solidFill>
                <a:effectLst/>
                <a:latin typeface="Arial" panose="020B0604020202020204" pitchFamily="34" charset="0"/>
              </a:rPr>
              <a:t> – Dung </a:t>
            </a:r>
            <a:r>
              <a:rPr lang="en-US" b="0" i="1" dirty="0" err="1">
                <a:solidFill>
                  <a:srgbClr val="333333"/>
                </a:solidFill>
                <a:effectLst/>
                <a:latin typeface="Arial" panose="020B0604020202020204" pitchFamily="34" charset="0"/>
              </a:rPr>
              <a:t>Quất</a:t>
            </a:r>
            <a:endParaRPr lang="en-US" dirty="0"/>
          </a:p>
        </p:txBody>
      </p:sp>
    </p:spTree>
    <p:extLst>
      <p:ext uri="{BB962C8B-B14F-4D97-AF65-F5344CB8AC3E}">
        <p14:creationId xmlns:p14="http://schemas.microsoft.com/office/powerpoint/2010/main" val="12187828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50CFC-DE6D-DE8B-2908-CEA8D32DC6E6}"/>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38BBD0C3-4BB3-3E37-E7DF-9E7B8F7FBB8B}"/>
              </a:ext>
            </a:extLst>
          </p:cNvPr>
          <p:cNvSpPr txBox="1"/>
          <p:nvPr/>
        </p:nvSpPr>
        <p:spPr>
          <a:xfrm>
            <a:off x="528228" y="1046618"/>
            <a:ext cx="11190075" cy="523220"/>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1.4 </a:t>
            </a:r>
            <a:r>
              <a:rPr lang="en-US" sz="2800" b="1" dirty="0" err="1">
                <a:solidFill>
                  <a:schemeClr val="accent1">
                    <a:lumMod val="50000"/>
                  </a:schemeClr>
                </a:solidFill>
                <a:latin typeface="Arial" panose="020B0604020202020204" pitchFamily="34" charset="0"/>
                <a:cs typeface="Arial" panose="020B0604020202020204" pitchFamily="34" charset="0"/>
              </a:rPr>
              <a:t>Tận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nhiệt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thải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cao</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thế</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mới</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14" name="Rectangle 8">
            <a:extLst>
              <a:ext uri="{FF2B5EF4-FFF2-40B4-BE49-F238E27FC236}">
                <a16:creationId xmlns:a16="http://schemas.microsoft.com/office/drawing/2014/main" id="{5288A7D0-4EC5-DC26-9D28-20EA77393CC9}"/>
              </a:ext>
            </a:extLst>
          </p:cNvPr>
          <p:cNvSpPr>
            <a:spLocks noChangeArrowheads="1"/>
          </p:cNvSpPr>
          <p:nvPr/>
        </p:nvSpPr>
        <p:spPr bwMode="auto">
          <a:xfrm>
            <a:off x="914308" y="1693915"/>
            <a:ext cx="10951212"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800" b="1" i="0" u="none" strike="noStrike" cap="none" normalizeH="0" baseline="0" dirty="0" err="1">
                <a:ln>
                  <a:noFill/>
                </a:ln>
                <a:solidFill>
                  <a:schemeClr val="tx1"/>
                </a:solidFill>
                <a:effectLst/>
                <a:latin typeface="Arial" panose="020B0604020202020204" pitchFamily="34" charset="0"/>
              </a:rPr>
              <a:t>Giải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pháp</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Tận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dụng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nhiệt</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thải</a:t>
            </a:r>
            <a:r>
              <a:rPr kumimoji="0" lang="en-US" altLang="en-US" sz="1800" b="1" i="0" u="none" strike="noStrike" cap="none" normalizeH="0" baseline="0" dirty="0">
                <a:ln>
                  <a:noFill/>
                </a:ln>
                <a:solidFill>
                  <a:schemeClr val="tx1"/>
                </a:solidFill>
                <a:effectLst/>
                <a:latin typeface="Arial" panose="020B0604020202020204" pitchFamily="34" charset="0"/>
              </a:rPr>
              <a:t> từ </a:t>
            </a:r>
            <a:r>
              <a:rPr kumimoji="0" lang="en-US" altLang="en-US" sz="1800" b="1" i="0" u="none" strike="noStrike" cap="none" normalizeH="0" baseline="0" dirty="0" err="1">
                <a:ln>
                  <a:noFill/>
                </a:ln>
                <a:solidFill>
                  <a:schemeClr val="tx1"/>
                </a:solidFill>
                <a:effectLst/>
                <a:latin typeface="Arial" panose="020B0604020202020204" pitchFamily="34" charset="0"/>
              </a:rPr>
              <a:t>lò</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cao</a:t>
            </a:r>
            <a:r>
              <a:rPr kumimoji="0" lang="en-US" altLang="en-US" sz="1800" b="1" i="0" u="none" strike="noStrike" cap="none" normalizeH="0" baseline="0" dirty="0">
                <a:ln>
                  <a:noFill/>
                </a:ln>
                <a:solidFill>
                  <a:schemeClr val="tx1"/>
                </a:solidFill>
                <a:effectLst/>
                <a:latin typeface="Arial" panose="020B0604020202020204" pitchFamily="34" charset="0"/>
              </a:rPr>
              <a:t> để </a:t>
            </a:r>
            <a:r>
              <a:rPr kumimoji="0" lang="en-US" altLang="en-US" sz="1800" b="1" i="0" u="none" strike="noStrike" cap="none" normalizeH="0" baseline="0" dirty="0" err="1">
                <a:ln>
                  <a:noFill/>
                </a:ln>
                <a:solidFill>
                  <a:schemeClr val="tx1"/>
                </a:solidFill>
                <a:effectLst/>
                <a:latin typeface="Arial" panose="020B0604020202020204" pitchFamily="34" charset="0"/>
              </a:rPr>
              <a:t>sấy</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nguyên</a:t>
            </a:r>
            <a:r>
              <a:rPr kumimoji="0" lang="en-US" altLang="en-US" sz="1800" b="1" i="0" u="none" strike="noStrike" cap="none" normalizeH="0" baseline="0" dirty="0">
                <a:ln>
                  <a:noFill/>
                </a:ln>
                <a:solidFill>
                  <a:schemeClr val="tx1"/>
                </a:solidFill>
                <a:effectLst/>
                <a:latin typeface="Arial" panose="020B0604020202020204" pitchFamily="34" charset="0"/>
              </a:rPr>
              <a:t> liệu </a:t>
            </a:r>
            <a:r>
              <a:rPr kumimoji="0" lang="en-US" altLang="en-US" sz="1800" b="1" i="0" u="none" strike="noStrike" cap="none" normalizeH="0" baseline="0" dirty="0" err="1">
                <a:ln>
                  <a:noFill/>
                </a:ln>
                <a:solidFill>
                  <a:schemeClr val="tx1"/>
                </a:solidFill>
                <a:effectLst/>
                <a:latin typeface="Arial" panose="020B0604020202020204" pitchFamily="34" charset="0"/>
              </a:rPr>
              <a:t>tại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Hòa</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Phát</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rPr>
              <a:t>1. </a:t>
            </a:r>
            <a:r>
              <a:rPr kumimoji="0" lang="en-US" altLang="en-US" sz="1800" b="1" i="0" u="none" strike="noStrike" cap="none" normalizeH="0" baseline="0" dirty="0" err="1">
                <a:ln>
                  <a:noFill/>
                </a:ln>
                <a:solidFill>
                  <a:schemeClr val="tx1"/>
                </a:solidFill>
                <a:effectLst/>
                <a:latin typeface="Arial" panose="020B0604020202020204" pitchFamily="34" charset="0"/>
              </a:rPr>
              <a:t>Bối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cảnh</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và</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nhu</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cầu</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Tập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đoàn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Hòa</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Phát</a:t>
            </a:r>
            <a:r>
              <a:rPr kumimoji="0" lang="en-US" altLang="en-US" sz="1800" b="0" i="0" u="none" strike="noStrike" cap="none" normalizeH="0" baseline="0" dirty="0">
                <a:ln>
                  <a:noFill/>
                </a:ln>
                <a:solidFill>
                  <a:schemeClr val="tx1"/>
                </a:solidFill>
                <a:effectLst/>
                <a:latin typeface="Arial" panose="020B0604020202020204" pitchFamily="34" charset="0"/>
              </a:rPr>
              <a:t> là </a:t>
            </a:r>
            <a:r>
              <a:rPr kumimoji="0" lang="en-US" altLang="en-US" sz="1800" b="0" i="0" u="none" strike="noStrike" cap="none" normalizeH="0" baseline="0" dirty="0" err="1">
                <a:ln>
                  <a:noFill/>
                </a:ln>
                <a:solidFill>
                  <a:schemeClr val="tx1"/>
                </a:solidFill>
                <a:effectLst/>
                <a:latin typeface="Arial" panose="020B0604020202020204" pitchFamily="34" charset="0"/>
              </a:rPr>
              <a:t>đơn</a:t>
            </a:r>
            <a:r>
              <a:rPr kumimoji="0" lang="en-US" altLang="en-US" sz="1800" b="0" i="0" u="none" strike="noStrike" cap="none" normalizeH="0" baseline="0" dirty="0">
                <a:ln>
                  <a:noFill/>
                </a:ln>
                <a:solidFill>
                  <a:schemeClr val="tx1"/>
                </a:solidFill>
                <a:effectLst/>
                <a:latin typeface="Arial" panose="020B0604020202020204" pitchFamily="34" charset="0"/>
              </a:rPr>
              <a:t> vị </a:t>
            </a:r>
            <a:r>
              <a:rPr kumimoji="0" lang="en-US" altLang="en-US" sz="1800" b="0" i="0" u="none" strike="noStrike" cap="none" normalizeH="0" baseline="0" dirty="0" err="1">
                <a:ln>
                  <a:noFill/>
                </a:ln>
                <a:solidFill>
                  <a:schemeClr val="tx1"/>
                </a:solidFill>
                <a:effectLst/>
                <a:latin typeface="Arial" panose="020B0604020202020204" pitchFamily="34" charset="0"/>
              </a:rPr>
              <a:t>sản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xuất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thép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lớn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nhất</a:t>
            </a:r>
            <a:r>
              <a:rPr kumimoji="0" lang="en-US" altLang="en-US" sz="1800" b="0" i="0" u="none" strike="noStrike" cap="none" normalizeH="0" baseline="0" dirty="0">
                <a:ln>
                  <a:noFill/>
                </a:ln>
                <a:solidFill>
                  <a:schemeClr val="tx1"/>
                </a:solidFill>
                <a:effectLst/>
                <a:latin typeface="Arial" panose="020B0604020202020204" pitchFamily="34" charset="0"/>
              </a:rPr>
              <a:t> Việt Nam, </a:t>
            </a:r>
            <a:r>
              <a:rPr kumimoji="0" lang="en-US" altLang="en-US" sz="1800" b="0" i="0" u="none" strike="noStrike" cap="none" normalizeH="0" baseline="0" dirty="0" err="1">
                <a:ln>
                  <a:noFill/>
                </a:ln>
                <a:solidFill>
                  <a:schemeClr val="tx1"/>
                </a:solidFill>
                <a:effectLst/>
                <a:latin typeface="Arial" panose="020B0604020202020204" pitchFamily="34" charset="0"/>
              </a:rPr>
              <a:t>sở</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hữu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nhiều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tổ</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hợp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luyện</a:t>
            </a:r>
            <a:r>
              <a:rPr kumimoji="0" lang="en-US" altLang="en-US" sz="1800" b="0" i="0" u="none" strike="noStrike" cap="none" normalizeH="0" baseline="0" dirty="0">
                <a:ln>
                  <a:noFill/>
                </a:ln>
                <a:solidFill>
                  <a:schemeClr val="tx1"/>
                </a:solidFill>
                <a:effectLst/>
                <a:latin typeface="Arial" panose="020B0604020202020204" pitchFamily="34" charset="0"/>
              </a:rPr>
              <a:t> gang </a:t>
            </a:r>
            <a:r>
              <a:rPr kumimoji="0" lang="en-US" altLang="en-US" sz="1800" b="0" i="0" u="none" strike="noStrike" cap="none" normalizeH="0" baseline="0" dirty="0" err="1">
                <a:ln>
                  <a:noFill/>
                </a:ln>
                <a:solidFill>
                  <a:schemeClr val="tx1"/>
                </a:solidFill>
                <a:effectLst/>
                <a:latin typeface="Arial" panose="020B0604020202020204" pitchFamily="34" charset="0"/>
              </a:rPr>
              <a:t>thép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tích</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hợp</a:t>
            </a:r>
            <a:r>
              <a:rPr kumimoji="0" lang="en-US" altLang="en-US" sz="1800" b="0" i="0" u="none" strike="noStrike" cap="none" normalizeH="0" baseline="0" dirty="0">
                <a:ln>
                  <a:noFill/>
                </a:ln>
                <a:solidFill>
                  <a:schemeClr val="tx1"/>
                </a:solidFill>
                <a:effectLst/>
                <a:latin typeface="Arial" panose="020B0604020202020204" pitchFamily="34" charset="0"/>
              </a:rPr>
              <a:t> (Dung </a:t>
            </a:r>
            <a:r>
              <a:rPr kumimoji="0" lang="en-US" altLang="en-US" sz="1800" b="0" i="0" u="none" strike="noStrike" cap="none" normalizeH="0" baseline="0" dirty="0" err="1">
                <a:ln>
                  <a:noFill/>
                </a:ln>
                <a:solidFill>
                  <a:schemeClr val="tx1"/>
                </a:solidFill>
                <a:effectLst/>
                <a:latin typeface="Arial" panose="020B0604020202020204" pitchFamily="34" charset="0"/>
              </a:rPr>
              <a:t>Quất</a:t>
            </a:r>
            <a:r>
              <a:rPr kumimoji="0" lang="en-US" altLang="en-US" sz="1800" b="0" i="0" u="none" strike="noStrike" cap="none" normalizeH="0" baseline="0" dirty="0">
                <a:ln>
                  <a:noFill/>
                </a:ln>
                <a:solidFill>
                  <a:schemeClr val="tx1"/>
                </a:solidFill>
                <a:effectLst/>
                <a:latin typeface="Arial" panose="020B0604020202020204" pitchFamily="34" charset="0"/>
              </a:rPr>
              <a:t>, Hải Dương…).</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Mỗi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tổ</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hợp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sử</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dụng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cao</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quy</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mô</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lớn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tạo</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ra</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lượng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thải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đáng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kể</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đặc</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biệt</a:t>
            </a:r>
            <a:r>
              <a:rPr kumimoji="0" lang="en-US" altLang="en-US" sz="1800" b="0" i="0" u="none" strike="noStrike" cap="none" normalizeH="0" baseline="0" dirty="0">
                <a:ln>
                  <a:noFill/>
                </a:ln>
                <a:solidFill>
                  <a:schemeClr val="tx1"/>
                </a:solidFill>
                <a:effectLst/>
                <a:latin typeface="Arial" panose="020B0604020202020204" pitchFamily="34" charset="0"/>
              </a:rPr>
              <a:t> từ </a:t>
            </a:r>
            <a:r>
              <a:rPr kumimoji="0" lang="en-US" altLang="en-US" sz="1800" b="1" i="0" u="none" strike="noStrike" cap="none" normalizeH="0" baseline="0" dirty="0">
                <a:ln>
                  <a:noFill/>
                </a:ln>
                <a:solidFill>
                  <a:schemeClr val="tx1"/>
                </a:solidFill>
                <a:effectLst/>
                <a:latin typeface="Arial" panose="020B0604020202020204" pitchFamily="34" charset="0"/>
              </a:rPr>
              <a:t>khí </a:t>
            </a:r>
            <a:r>
              <a:rPr kumimoji="0" lang="en-US" altLang="en-US" sz="1800" b="1" i="0" u="none" strike="noStrike" cap="none" normalizeH="0" baseline="0" dirty="0" err="1">
                <a:ln>
                  <a:noFill/>
                </a:ln>
                <a:solidFill>
                  <a:schemeClr val="tx1"/>
                </a:solidFill>
                <a:effectLst/>
                <a:latin typeface="Arial" panose="020B0604020202020204" pitchFamily="34" charset="0"/>
              </a:rPr>
              <a:t>lò</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cao</a:t>
            </a:r>
            <a:r>
              <a:rPr kumimoji="0" lang="en-US" altLang="en-US" sz="1800" b="1" i="0" u="none" strike="noStrike" cap="none" normalizeH="0" baseline="0" dirty="0">
                <a:ln>
                  <a:noFill/>
                </a:ln>
                <a:solidFill>
                  <a:schemeClr val="tx1"/>
                </a:solidFill>
                <a:effectLst/>
                <a:latin typeface="Arial" panose="020B0604020202020204" pitchFamily="34" charset="0"/>
              </a:rPr>
              <a:t> (BFG)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a:ln>
                  <a:noFill/>
                </a:ln>
                <a:solidFill>
                  <a:schemeClr val="tx1"/>
                </a:solidFill>
                <a:effectLst/>
                <a:latin typeface="Arial" panose="020B0604020202020204" pitchFamily="34" charset="0"/>
              </a:rPr>
              <a:t>khí </a:t>
            </a:r>
            <a:r>
              <a:rPr kumimoji="0" lang="en-US" altLang="en-US" sz="1800" b="1" i="0" u="none" strike="noStrike" cap="none" normalizeH="0" baseline="0" dirty="0" err="1">
                <a:ln>
                  <a:noFill/>
                </a:ln>
                <a:solidFill>
                  <a:schemeClr val="tx1"/>
                </a:solidFill>
                <a:effectLst/>
                <a:latin typeface="Arial" panose="020B0604020202020204" pitchFamily="34" charset="0"/>
              </a:rPr>
              <a:t>hoàn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nguyên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a:ln>
                  <a:noFill/>
                </a:ln>
                <a:solidFill>
                  <a:schemeClr val="tx1"/>
                </a:solidFill>
                <a:effectLst/>
                <a:latin typeface="Arial" panose="020B0604020202020204" pitchFamily="34" charset="0"/>
              </a:rPr>
              <a:t>khí </a:t>
            </a:r>
            <a:r>
              <a:rPr kumimoji="0" lang="en-US" altLang="en-US" sz="1800" b="1" i="0" u="none" strike="noStrike" cap="none" normalizeH="0" baseline="0" dirty="0" err="1">
                <a:ln>
                  <a:noFill/>
                </a:ln>
                <a:solidFill>
                  <a:schemeClr val="tx1"/>
                </a:solidFill>
                <a:effectLst/>
                <a:latin typeface="Arial" panose="020B0604020202020204" pitchFamily="34" charset="0"/>
              </a:rPr>
              <a:t>lò</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thiêu</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kết</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Việc</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sấy</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nguyên</a:t>
            </a:r>
            <a:r>
              <a:rPr kumimoji="0" lang="en-US" altLang="en-US" sz="1800" b="0" i="0" u="none" strike="noStrike" cap="none" normalizeH="0" baseline="0" dirty="0">
                <a:ln>
                  <a:noFill/>
                </a:ln>
                <a:solidFill>
                  <a:schemeClr val="tx1"/>
                </a:solidFill>
                <a:effectLst/>
                <a:latin typeface="Arial" panose="020B0604020202020204" pitchFamily="34" charset="0"/>
              </a:rPr>
              <a:t> liệu đầu </a:t>
            </a:r>
            <a:r>
              <a:rPr kumimoji="0" lang="en-US" altLang="en-US" sz="1800" b="0" i="0" u="none" strike="noStrike" cap="none" normalizeH="0" baseline="0" dirty="0" err="1">
                <a:ln>
                  <a:noFill/>
                </a:ln>
                <a:solidFill>
                  <a:schemeClr val="tx1"/>
                </a:solidFill>
                <a:effectLst/>
                <a:latin typeface="Arial" panose="020B0604020202020204" pitchFamily="34" charset="0"/>
              </a:rPr>
              <a:t>vào</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như</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quặng</a:t>
            </a:r>
            <a:r>
              <a:rPr kumimoji="0" lang="en-US" altLang="en-US" sz="1800" b="1" i="0" u="none" strike="noStrike" cap="none" normalizeH="0" baseline="0" dirty="0">
                <a:ln>
                  <a:noFill/>
                </a:ln>
                <a:solidFill>
                  <a:schemeClr val="tx1"/>
                </a:solidFill>
                <a:effectLst/>
                <a:latin typeface="Arial" panose="020B0604020202020204" pitchFamily="34" charset="0"/>
              </a:rPr>
              <a:t>, sinter, than </a:t>
            </a:r>
            <a:r>
              <a:rPr kumimoji="0" lang="en-US" altLang="en-US" sz="1800" b="1" i="0" u="none" strike="noStrike" cap="none" normalizeH="0" baseline="0" dirty="0" err="1">
                <a:ln>
                  <a:noFill/>
                </a:ln>
                <a:solidFill>
                  <a:schemeClr val="tx1"/>
                </a:solidFill>
                <a:effectLst/>
                <a:latin typeface="Arial" panose="020B0604020202020204" pitchFamily="34" charset="0"/>
              </a:rPr>
              <a:t>mịn</a:t>
            </a:r>
            <a:r>
              <a:rPr kumimoji="0" lang="en-US" altLang="en-US" sz="1800" b="0" i="0" u="none" strike="noStrike" cap="none" normalizeH="0" baseline="0" dirty="0">
                <a:ln>
                  <a:noFill/>
                </a:ln>
                <a:solidFill>
                  <a:schemeClr val="tx1"/>
                </a:solidFill>
                <a:effectLst/>
                <a:latin typeface="Arial" panose="020B0604020202020204" pitchFamily="34" charset="0"/>
              </a:rPr>
              <a:t> là </a:t>
            </a:r>
            <a:r>
              <a:rPr kumimoji="0" lang="en-US" altLang="en-US" sz="1800" b="0" i="0" u="none" strike="noStrike" cap="none" normalizeH="0" baseline="0" dirty="0" err="1">
                <a:ln>
                  <a:noFill/>
                </a:ln>
                <a:solidFill>
                  <a:schemeClr val="tx1"/>
                </a:solidFill>
                <a:effectLst/>
                <a:latin typeface="Arial" panose="020B0604020202020204" pitchFamily="34" charset="0"/>
              </a:rPr>
              <a:t>yêu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cầu</a:t>
            </a:r>
            <a:r>
              <a:rPr kumimoji="0" lang="en-US" altLang="en-US" sz="1800" b="0" i="0" u="none" strike="noStrike" cap="none" normalizeH="0" baseline="0" dirty="0">
                <a:ln>
                  <a:noFill/>
                </a:ln>
                <a:solidFill>
                  <a:schemeClr val="tx1"/>
                </a:solidFill>
                <a:effectLst/>
                <a:latin typeface="Arial" panose="020B0604020202020204" pitchFamily="34" charset="0"/>
              </a:rPr>
              <a:t> kỹ thuật </a:t>
            </a:r>
            <a:r>
              <a:rPr kumimoji="0" lang="en-US" altLang="en-US" sz="1800" b="0" i="0" u="none" strike="noStrike" cap="none" normalizeH="0" baseline="0" dirty="0" err="1">
                <a:ln>
                  <a:noFill/>
                </a:ln>
                <a:solidFill>
                  <a:schemeClr val="tx1"/>
                </a:solidFill>
                <a:effectLst/>
                <a:latin typeface="Arial" panose="020B0604020202020204" pitchFamily="34" charset="0"/>
              </a:rPr>
              <a:t>quan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trọng</a:t>
            </a:r>
            <a:r>
              <a:rPr kumimoji="0" lang="en-US" altLang="en-US" sz="1800" b="0" i="0" u="none" strike="noStrike" cap="none" normalizeH="0" baseline="0" dirty="0">
                <a:ln>
                  <a:noFill/>
                </a:ln>
                <a:solidFill>
                  <a:schemeClr val="tx1"/>
                </a:solidFill>
                <a:effectLst/>
                <a:latin typeface="Arial" panose="020B0604020202020204" pitchFamily="34" charset="0"/>
              </a:rPr>
              <a:t> để </a:t>
            </a:r>
            <a:r>
              <a:rPr kumimoji="0" lang="en-US" altLang="en-US" sz="1800" b="0" i="0" u="none" strike="noStrike" cap="none" normalizeH="0" baseline="0" dirty="0" err="1">
                <a:ln>
                  <a:noFill/>
                </a:ln>
                <a:solidFill>
                  <a:schemeClr val="tx1"/>
                </a:solidFill>
                <a:effectLst/>
                <a:latin typeface="Arial" panose="020B0604020202020204" pitchFamily="34" charset="0"/>
              </a:rPr>
              <a:t>đảm</a:t>
            </a:r>
            <a:r>
              <a:rPr kumimoji="0" lang="en-US" altLang="en-US" sz="1800" b="0" i="0" u="none" strike="noStrike" cap="none" normalizeH="0" baseline="0" dirty="0">
                <a:ln>
                  <a:noFill/>
                </a:ln>
                <a:solidFill>
                  <a:schemeClr val="tx1"/>
                </a:solidFill>
                <a:effectLst/>
                <a:latin typeface="Arial" panose="020B0604020202020204" pitchFamily="34" charset="0"/>
              </a:rPr>
              <a:t> bảo </a:t>
            </a:r>
            <a:r>
              <a:rPr kumimoji="0" lang="en-US" altLang="en-US" sz="1800" b="0" i="0" u="none" strike="noStrike" cap="none" normalizeH="0" baseline="0" dirty="0" err="1">
                <a:ln>
                  <a:noFill/>
                </a:ln>
                <a:solidFill>
                  <a:schemeClr val="tx1"/>
                </a:solidFill>
                <a:effectLst/>
                <a:latin typeface="Arial" panose="020B0604020202020204" pitchFamily="34" charset="0"/>
              </a:rPr>
              <a:t>hiệu</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độ</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ổn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định</a:t>
            </a:r>
            <a:r>
              <a:rPr kumimoji="0" lang="en-US" altLang="en-US" sz="1800" b="0" i="0" u="none" strike="noStrike" cap="none" normalizeH="0" baseline="0" dirty="0">
                <a:ln>
                  <a:noFill/>
                </a:ln>
                <a:solidFill>
                  <a:schemeClr val="tx1"/>
                </a:solidFill>
                <a:effectLst/>
                <a:latin typeface="Arial" panose="020B0604020202020204" pitchFamily="34" charset="0"/>
              </a:rPr>
              <a:t> trong </a:t>
            </a:r>
            <a:r>
              <a:rPr kumimoji="0" lang="en-US" altLang="en-US" sz="1800" b="0" i="0" u="none" strike="noStrike" cap="none" normalizeH="0" baseline="0" dirty="0" err="1">
                <a:ln>
                  <a:noFill/>
                </a:ln>
                <a:solidFill>
                  <a:schemeClr val="tx1"/>
                </a:solidFill>
                <a:effectLst/>
                <a:latin typeface="Arial" panose="020B0604020202020204" pitchFamily="34" charset="0"/>
              </a:rPr>
              <a:t>luyện</a:t>
            </a:r>
            <a:r>
              <a:rPr kumimoji="0" lang="en-US" altLang="en-US" sz="1800" b="0" i="0" u="none" strike="noStrike" cap="none" normalizeH="0" baseline="0" dirty="0">
                <a:ln>
                  <a:noFill/>
                </a:ln>
                <a:solidFill>
                  <a:schemeClr val="tx1"/>
                </a:solidFill>
                <a:effectLst/>
                <a:latin typeface="Arial" panose="020B0604020202020204" pitchFamily="34" charset="0"/>
              </a:rPr>
              <a:t> gang.</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 name="TextBox 17">
            <a:extLst>
              <a:ext uri="{FF2B5EF4-FFF2-40B4-BE49-F238E27FC236}">
                <a16:creationId xmlns:a16="http://schemas.microsoft.com/office/drawing/2014/main" id="{3ABC19E2-8688-F880-C3DE-2CF717AC422A}"/>
              </a:ext>
            </a:extLst>
          </p:cNvPr>
          <p:cNvSpPr txBox="1"/>
          <p:nvPr/>
        </p:nvSpPr>
        <p:spPr>
          <a:xfrm>
            <a:off x="914308" y="5146531"/>
            <a:ext cx="11094720" cy="1241622"/>
          </a:xfrm>
          <a:prstGeom prst="rect">
            <a:avLst/>
          </a:prstGeom>
          <a:noFill/>
        </p:spPr>
        <p:txBody>
          <a:bodyPr wrap="square">
            <a:spAutoFit/>
          </a:bodyPr>
          <a:lstStyle/>
          <a:p>
            <a:pPr>
              <a:buNone/>
            </a:pPr>
            <a:r>
              <a:rPr lang="en-US" b="1" dirty="0"/>
              <a:t>2. </a:t>
            </a:r>
            <a:r>
              <a:rPr lang="vi-VN" b="1" dirty="0"/>
              <a:t>Nguyên lý hoạt động</a:t>
            </a:r>
          </a:p>
          <a:p>
            <a:pPr marL="342900" indent="-342900">
              <a:buFont typeface="Arial" panose="020B0604020202020204" pitchFamily="34" charset="0"/>
              <a:buChar char="•"/>
            </a:pPr>
            <a:r>
              <a:rPr lang="vi-VN" dirty="0"/>
              <a:t>Thu hồi khí lò cao sau giai đoạn làm sạch và tách bụi, tận dụng nhiệt lượng dư (~150–200°C).</a:t>
            </a:r>
          </a:p>
          <a:p>
            <a:pPr marL="342900" indent="-342900">
              <a:buFont typeface="Arial" panose="020B0604020202020204" pitchFamily="34" charset="0"/>
              <a:buChar char="•"/>
            </a:pPr>
            <a:r>
              <a:rPr lang="vi-VN" dirty="0"/>
              <a:t>Dẫn khí nóng qua hệ thống trao đổi nhiệt khí–khí hoặc hệ thống sấy trực tiếp dạng tầng sôi/quay.</a:t>
            </a:r>
          </a:p>
          <a:p>
            <a:pPr marL="342900" indent="-342900">
              <a:buFont typeface="Arial" panose="020B0604020202020204" pitchFamily="34" charset="0"/>
              <a:buChar char="•"/>
            </a:pPr>
            <a:r>
              <a:rPr lang="vi-VN" dirty="0"/>
              <a:t>Nguyên liệu được sấy khô trước khi nạp vào lò thiêu kết, lò cao hoặc hệ thống phun than (PCI).</a:t>
            </a:r>
          </a:p>
        </p:txBody>
      </p:sp>
    </p:spTree>
    <p:extLst>
      <p:ext uri="{BB962C8B-B14F-4D97-AF65-F5344CB8AC3E}">
        <p14:creationId xmlns:p14="http://schemas.microsoft.com/office/powerpoint/2010/main" val="38861474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D560A-DCE6-9DCA-018F-AE4EAB682EC4}"/>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248594DA-BCA9-0A1E-8B9D-8769C0E7C588}"/>
              </a:ext>
            </a:extLst>
          </p:cNvPr>
          <p:cNvSpPr txBox="1"/>
          <p:nvPr/>
        </p:nvSpPr>
        <p:spPr>
          <a:xfrm>
            <a:off x="484685" y="963579"/>
            <a:ext cx="11190075" cy="523220"/>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1.4 </a:t>
            </a:r>
            <a:r>
              <a:rPr lang="en-US" sz="2800" b="1" dirty="0" err="1">
                <a:solidFill>
                  <a:schemeClr val="accent1">
                    <a:lumMod val="50000"/>
                  </a:schemeClr>
                </a:solidFill>
                <a:latin typeface="Arial" panose="020B0604020202020204" pitchFamily="34" charset="0"/>
                <a:cs typeface="Arial" panose="020B0604020202020204" pitchFamily="34" charset="0"/>
              </a:rPr>
              <a:t>Tận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dụng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nhiệt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thải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và</a:t>
            </a:r>
            <a:r>
              <a:rPr lang="en-US" sz="2800" b="1" dirty="0">
                <a:solidFill>
                  <a:schemeClr val="accent1">
                    <a:lumMod val="50000"/>
                  </a:schemeClr>
                </a:solidFill>
                <a:latin typeface="Arial" panose="020B0604020202020204" pitchFamily="34" charset="0"/>
                <a:cs typeface="Arial" panose="020B0604020202020204" pitchFamily="34" charset="0"/>
              </a:rPr>
              <a:t> công </a:t>
            </a:r>
            <a:r>
              <a:rPr lang="en-US" sz="2800" b="1" dirty="0" err="1">
                <a:solidFill>
                  <a:schemeClr val="accent1">
                    <a:lumMod val="50000"/>
                  </a:schemeClr>
                </a:solidFill>
                <a:latin typeface="Arial" panose="020B0604020202020204" pitchFamily="34" charset="0"/>
                <a:cs typeface="Arial" panose="020B0604020202020204" pitchFamily="34" charset="0"/>
              </a:rPr>
              <a:t>nghệ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cao</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thế</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hệ</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mới</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Box 2">
            <a:extLst>
              <a:ext uri="{FF2B5EF4-FFF2-40B4-BE49-F238E27FC236}">
                <a16:creationId xmlns:a16="http://schemas.microsoft.com/office/drawing/2014/main" id="{CAE3ECBB-2B17-697E-0300-BF90276B7CB2}"/>
              </a:ext>
            </a:extLst>
          </p:cNvPr>
          <p:cNvSpPr txBox="1"/>
          <p:nvPr/>
        </p:nvSpPr>
        <p:spPr>
          <a:xfrm>
            <a:off x="758371" y="1900889"/>
            <a:ext cx="8646160" cy="3056221"/>
          </a:xfrm>
          <a:prstGeom prst="rect">
            <a:avLst/>
          </a:prstGeom>
          <a:noFill/>
        </p:spPr>
        <p:txBody>
          <a:bodyPr wrap="square">
            <a:spAutoFit/>
          </a:bodyPr>
          <a:lstStyle/>
          <a:p>
            <a:pPr>
              <a:lnSpc>
                <a:spcPct val="150000"/>
              </a:lnSpc>
              <a:buNone/>
            </a:pPr>
            <a:r>
              <a:rPr lang="vi-VN" b="1" dirty="0"/>
              <a:t>Ước lượng hiệu quả tại nhà máy Hòa Phát Dung Quất</a:t>
            </a:r>
          </a:p>
          <a:p>
            <a:pPr marL="342900" indent="-342900">
              <a:lnSpc>
                <a:spcPct val="150000"/>
              </a:lnSpc>
              <a:buFont typeface="Arial" panose="020B0604020202020204" pitchFamily="34" charset="0"/>
              <a:buChar char="•"/>
            </a:pPr>
            <a:r>
              <a:rPr lang="vi-VN" dirty="0"/>
              <a:t>Số lò cao: 4 lò cao công suất ~1.200.000 tấn gang/năm/lò</a:t>
            </a:r>
          </a:p>
          <a:p>
            <a:pPr marL="342900" indent="-342900">
              <a:lnSpc>
                <a:spcPct val="150000"/>
              </a:lnSpc>
              <a:buFont typeface="Arial" panose="020B0604020202020204" pitchFamily="34" charset="0"/>
              <a:buChar char="•"/>
            </a:pPr>
            <a:r>
              <a:rPr lang="vi-VN" dirty="0"/>
              <a:t>Tổng nhiệt thải khả dụng: ~150 GJ/h toàn hệ thống</a:t>
            </a:r>
          </a:p>
          <a:p>
            <a:pPr marL="342900" indent="-342900">
              <a:lnSpc>
                <a:spcPct val="150000"/>
              </a:lnSpc>
              <a:buFont typeface="Arial" panose="020B0604020202020204" pitchFamily="34" charset="0"/>
              <a:buChar char="•"/>
            </a:pPr>
            <a:r>
              <a:rPr lang="vi-VN" dirty="0"/>
              <a:t>Năng lượng tiết kiệm: &gt; 180.000 MWh/năm</a:t>
            </a:r>
          </a:p>
          <a:p>
            <a:pPr marL="342900" indent="-342900">
              <a:lnSpc>
                <a:spcPct val="150000"/>
              </a:lnSpc>
              <a:buFont typeface="Arial" panose="020B0604020202020204" pitchFamily="34" charset="0"/>
              <a:buChar char="•"/>
            </a:pPr>
            <a:r>
              <a:rPr lang="vi-VN" dirty="0"/>
              <a:t>Giảm tiêu thụ nhiên liệu DO: ~15.000 tấn/năm</a:t>
            </a:r>
          </a:p>
          <a:p>
            <a:pPr marL="342900" indent="-342900">
              <a:lnSpc>
                <a:spcPct val="150000"/>
              </a:lnSpc>
              <a:buFont typeface="Arial" panose="020B0604020202020204" pitchFamily="34" charset="0"/>
              <a:buChar char="•"/>
            </a:pPr>
            <a:r>
              <a:rPr lang="vi-VN" dirty="0"/>
              <a:t>Giảm phát thải CO₂: ~46.500 tCO₂/năm</a:t>
            </a:r>
          </a:p>
          <a:p>
            <a:pPr marL="342900" indent="-342900">
              <a:lnSpc>
                <a:spcPct val="150000"/>
              </a:lnSpc>
              <a:buFont typeface="Arial" panose="020B0604020202020204" pitchFamily="34" charset="0"/>
              <a:buChar char="•"/>
            </a:pPr>
            <a:r>
              <a:rPr lang="vi-VN" dirty="0"/>
              <a:t>Tiết kiệm kinh tế: ~12–15 triệu USD/năm</a:t>
            </a:r>
          </a:p>
        </p:txBody>
      </p:sp>
      <p:pic>
        <p:nvPicPr>
          <p:cNvPr id="2" name="Picture 1" descr="A large factory with machinery&#10;&#10;AI-generated content may be incorrect.">
            <a:extLst>
              <a:ext uri="{FF2B5EF4-FFF2-40B4-BE49-F238E27FC236}">
                <a16:creationId xmlns:a16="http://schemas.microsoft.com/office/drawing/2014/main" id="{8D946C08-0E4F-AD96-F634-9BCD7DB83DE7}"/>
              </a:ext>
            </a:extLst>
          </p:cNvPr>
          <p:cNvPicPr>
            <a:picLocks noChangeAspect="1"/>
          </p:cNvPicPr>
          <p:nvPr/>
        </p:nvPicPr>
        <p:blipFill>
          <a:blip r:embed="rId3">
            <a:extLst>
              <a:ext uri="{28A0092B-C50C-407E-A947-70E740481C1C}">
                <a14:useLocalDpi xmlns:a14="http://schemas.microsoft.com/office/drawing/2010/main" val="0"/>
              </a:ext>
            </a:extLst>
          </a:blip>
          <a:srcRect r="8469"/>
          <a:stretch>
            <a:fillRect/>
          </a:stretch>
        </p:blipFill>
        <p:spPr>
          <a:xfrm>
            <a:off x="6643875" y="2270639"/>
            <a:ext cx="5070400" cy="3239214"/>
          </a:xfrm>
          <a:prstGeom prst="rect">
            <a:avLst/>
          </a:prstGeom>
        </p:spPr>
      </p:pic>
      <p:sp>
        <p:nvSpPr>
          <p:cNvPr id="4" name="TextBox 3">
            <a:extLst>
              <a:ext uri="{FF2B5EF4-FFF2-40B4-BE49-F238E27FC236}">
                <a16:creationId xmlns:a16="http://schemas.microsoft.com/office/drawing/2014/main" id="{731660A1-3F0C-17E8-5D50-1BA903C694DE}"/>
              </a:ext>
            </a:extLst>
          </p:cNvPr>
          <p:cNvSpPr txBox="1"/>
          <p:nvPr/>
        </p:nvSpPr>
        <p:spPr>
          <a:xfrm>
            <a:off x="6446890" y="5583797"/>
            <a:ext cx="5665316" cy="872034"/>
          </a:xfrm>
          <a:prstGeom prst="rect">
            <a:avLst/>
          </a:prstGeom>
          <a:noFill/>
        </p:spPr>
        <p:txBody>
          <a:bodyPr wrap="square">
            <a:spAutoFit/>
          </a:bodyPr>
          <a:lstStyle/>
          <a:p>
            <a:pPr>
              <a:lnSpc>
                <a:spcPct val="150000"/>
              </a:lnSpc>
            </a:pPr>
            <a:r>
              <a:rPr lang="vi-VN" i="1" dirty="0">
                <a:solidFill>
                  <a:srgbClr val="FF0000"/>
                </a:solidFill>
              </a:rPr>
              <a:t>Tua bin thu hồi năng lượng gió lò cao – Blast Furnace Power Recovery Turbine (BPRT)</a:t>
            </a:r>
            <a:r>
              <a:rPr lang="en-US" i="1" dirty="0">
                <a:solidFill>
                  <a:srgbClr val="FF0000"/>
                </a:solidFill>
              </a:rPr>
              <a:t> </a:t>
            </a:r>
            <a:r>
              <a:rPr lang="en-US" i="1" dirty="0" err="1">
                <a:solidFill>
                  <a:srgbClr val="FF0000"/>
                </a:solidFill>
              </a:rPr>
              <a:t>tại</a:t>
            </a:r>
            <a:r>
              <a:rPr lang="en-US" i="1" dirty="0">
                <a:solidFill>
                  <a:srgbClr val="FF0000"/>
                </a:solidFill>
              </a:rPr>
              <a:t> </a:t>
            </a:r>
            <a:r>
              <a:rPr lang="en-US" i="1" dirty="0" err="1">
                <a:solidFill>
                  <a:srgbClr val="FF0000"/>
                </a:solidFill>
              </a:rPr>
              <a:t>Hòa</a:t>
            </a:r>
            <a:r>
              <a:rPr lang="en-US" i="1" dirty="0">
                <a:solidFill>
                  <a:srgbClr val="FF0000"/>
                </a:solidFill>
              </a:rPr>
              <a:t> </a:t>
            </a:r>
            <a:r>
              <a:rPr lang="en-US" i="1" dirty="0" err="1">
                <a:solidFill>
                  <a:srgbClr val="FF0000"/>
                </a:solidFill>
              </a:rPr>
              <a:t>Phát</a:t>
            </a:r>
            <a:endParaRPr lang="en-US" i="1" dirty="0">
              <a:solidFill>
                <a:srgbClr val="FF0000"/>
              </a:solidFill>
            </a:endParaRPr>
          </a:p>
        </p:txBody>
      </p:sp>
    </p:spTree>
    <p:extLst>
      <p:ext uri="{BB962C8B-B14F-4D97-AF65-F5344CB8AC3E}">
        <p14:creationId xmlns:p14="http://schemas.microsoft.com/office/powerpoint/2010/main" val="30644040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3F2A4-946A-6914-CF08-A76208D49FA2}"/>
              </a:ext>
            </a:extLst>
          </p:cNvPr>
          <p:cNvSpPr>
            <a:spLocks noGrp="1"/>
          </p:cNvSpPr>
          <p:nvPr>
            <p:ph type="title" idx="4294967295"/>
          </p:nvPr>
        </p:nvSpPr>
        <p:spPr>
          <a:xfrm>
            <a:off x="4985657" y="1321518"/>
            <a:ext cx="10972800" cy="495200"/>
          </a:xfrm>
        </p:spPr>
        <p:txBody>
          <a:bodyPr>
            <a:noAutofit/>
          </a:bodyPr>
          <a:lstStyle/>
          <a:p>
            <a:r>
              <a:rPr lang="en-US" dirty="0">
                <a:solidFill>
                  <a:schemeClr val="accent1">
                    <a:lumMod val="50000"/>
                  </a:schemeClr>
                </a:solidFill>
                <a:latin typeface="+mn-lt"/>
              </a:rPr>
              <a:t>Thảo luận</a:t>
            </a:r>
          </a:p>
        </p:txBody>
      </p:sp>
      <p:sp>
        <p:nvSpPr>
          <p:cNvPr id="3" name="TextBox 2">
            <a:extLst>
              <a:ext uri="{FF2B5EF4-FFF2-40B4-BE49-F238E27FC236}">
                <a16:creationId xmlns:a16="http://schemas.microsoft.com/office/drawing/2014/main" id="{B5642BE4-B694-C7F5-76B3-8088F782BFDF}"/>
              </a:ext>
            </a:extLst>
          </p:cNvPr>
          <p:cNvSpPr txBox="1"/>
          <p:nvPr/>
        </p:nvSpPr>
        <p:spPr>
          <a:xfrm>
            <a:off x="1677437" y="2262292"/>
            <a:ext cx="9904963" cy="470129"/>
          </a:xfrm>
          <a:prstGeom prst="rect">
            <a:avLst/>
          </a:prstGeom>
          <a:noFill/>
        </p:spPr>
        <p:txBody>
          <a:bodyPr wrap="square">
            <a:spAutoFit/>
          </a:bodyPr>
          <a:lstStyle/>
          <a:p>
            <a:pPr>
              <a:lnSpc>
                <a:spcPct val="150000"/>
              </a:lnSpc>
            </a:pPr>
            <a:r>
              <a:rPr lang="en-US" dirty="0"/>
              <a:t>Đánh giá tính khả thi và khả thi của việc áp dụng các giải pháp trên vào nhà máy của bạn?</a:t>
            </a:r>
            <a:endParaRPr lang="en-US" dirty="0">
              <a:highlight>
                <a:srgbClr val="FFFF00"/>
              </a:highlight>
            </a:endParaRPr>
          </a:p>
        </p:txBody>
      </p:sp>
    </p:spTree>
    <p:extLst>
      <p:ext uri="{BB962C8B-B14F-4D97-AF65-F5344CB8AC3E}">
        <p14:creationId xmlns:p14="http://schemas.microsoft.com/office/powerpoint/2010/main" val="4131624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B68AA-2E2A-4010-2A7F-D1C321905781}"/>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1996E9F1-9DF6-E658-DFA8-42C7F9BADA74}"/>
              </a:ext>
            </a:extLst>
          </p:cNvPr>
          <p:cNvSpPr txBox="1"/>
          <p:nvPr/>
        </p:nvSpPr>
        <p:spPr>
          <a:xfrm>
            <a:off x="500962" y="997974"/>
            <a:ext cx="11190075"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2.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tiết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kiệm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lượng</a:t>
            </a:r>
            <a:r>
              <a:rPr lang="en-US" sz="2800" b="1" dirty="0">
                <a:solidFill>
                  <a:schemeClr val="accent1">
                    <a:lumMod val="50000"/>
                  </a:schemeClr>
                </a:solidFill>
                <a:latin typeface="Arial" panose="020B0604020202020204" pitchFamily="34" charset="0"/>
                <a:cs typeface="Arial" panose="020B0604020202020204" pitchFamily="34" charset="0"/>
              </a:rPr>
              <a:t> trong </a:t>
            </a:r>
            <a:r>
              <a:rPr lang="en-US" sz="2800" b="1" dirty="0" err="1">
                <a:solidFill>
                  <a:schemeClr val="accent1">
                    <a:lumMod val="50000"/>
                  </a:schemeClr>
                </a:solidFill>
                <a:latin typeface="Arial" panose="020B0604020202020204" pitchFamily="34" charset="0"/>
                <a:cs typeface="Arial" panose="020B0604020202020204" pitchFamily="34" charset="0"/>
              </a:rPr>
              <a:t>quy</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trình</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điện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hồ</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quang</a:t>
            </a:r>
            <a:r>
              <a:rPr lang="en-US" sz="2800" b="1" dirty="0">
                <a:solidFill>
                  <a:schemeClr val="accent1">
                    <a:lumMod val="50000"/>
                  </a:schemeClr>
                </a:solidFill>
                <a:latin typeface="Arial" panose="020B0604020202020204" pitchFamily="34" charset="0"/>
                <a:cs typeface="Arial" panose="020B0604020202020204" pitchFamily="34" charset="0"/>
              </a:rPr>
              <a:t> (EAF)</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 0">
            <a:extLst>
              <a:ext uri="{FF2B5EF4-FFF2-40B4-BE49-F238E27FC236}">
                <a16:creationId xmlns:a16="http://schemas.microsoft.com/office/drawing/2014/main" id="{7A23F540-6EEC-0BB2-9EA5-AFECC711DDF7}"/>
              </a:ext>
            </a:extLst>
          </p:cNvPr>
          <p:cNvSpPr/>
          <p:nvPr/>
        </p:nvSpPr>
        <p:spPr>
          <a:xfrm>
            <a:off x="690251" y="1971948"/>
            <a:ext cx="11229691" cy="1946909"/>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2.1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Tối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ưu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hóa</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nguyên</a:t>
            </a:r>
            <a:r>
              <a:rPr lang="en-US" sz="2000" dirty="0">
                <a:solidFill>
                  <a:srgbClr val="201B18"/>
                </a:solidFill>
                <a:latin typeface="Arial" panose="020B0604020202020204" pitchFamily="34" charset="0"/>
                <a:ea typeface="Platypi Medium" pitchFamily="34" charset="-122"/>
                <a:cs typeface="Arial" panose="020B0604020202020204" pitchFamily="34" charset="0"/>
              </a:rPr>
              <a:t> liệu đầu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vào</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cải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thiện</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hiệu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suất</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lò</a:t>
            </a:r>
            <a:r>
              <a:rPr lang="en-US" sz="2000" dirty="0">
                <a:solidFill>
                  <a:srgbClr val="201B18"/>
                </a:solidFill>
                <a:latin typeface="Arial" panose="020B0604020202020204" pitchFamily="34" charset="0"/>
                <a:ea typeface="Platypi Medium" pitchFamily="34" charset="-122"/>
                <a:cs typeface="Arial" panose="020B0604020202020204" pitchFamily="34" charset="0"/>
              </a:rPr>
              <a:t> EAF</a:t>
            </a:r>
            <a:endParaRPr lang="en-US" sz="2000" dirty="0"/>
          </a:p>
        </p:txBody>
      </p:sp>
      <p:sp>
        <p:nvSpPr>
          <p:cNvPr id="4" name="Text 1">
            <a:extLst>
              <a:ext uri="{FF2B5EF4-FFF2-40B4-BE49-F238E27FC236}">
                <a16:creationId xmlns:a16="http://schemas.microsoft.com/office/drawing/2014/main" id="{3F9EA64A-847B-46D7-C842-727D151C56CE}"/>
              </a:ext>
            </a:extLst>
          </p:cNvPr>
          <p:cNvSpPr/>
          <p:nvPr/>
        </p:nvSpPr>
        <p:spPr>
          <a:xfrm>
            <a:off x="6373501" y="2726263"/>
            <a:ext cx="5215334" cy="2089844"/>
          </a:xfrm>
          <a:prstGeom prst="rect">
            <a:avLst/>
          </a:prstGeom>
          <a:noFill/>
          <a:ln/>
        </p:spPr>
        <p:txBody>
          <a:bodyPr wrap="square" lIns="0" tIns="0" rIns="0" bIns="0" rtlCol="0" anchor="t"/>
          <a:lstStyle/>
          <a:p>
            <a:pPr marL="285750" indent="-285750">
              <a:lnSpc>
                <a:spcPts val="2333"/>
              </a:lnSpc>
              <a:buFont typeface="Arial" panose="020B0604020202020204" pitchFamily="34" charset="0"/>
              <a:buChar char="•"/>
            </a:pPr>
            <a:r>
              <a:rPr lang="en-US" sz="1600" dirty="0">
                <a:solidFill>
                  <a:schemeClr val="tx1"/>
                </a:solidFill>
                <a:latin typeface="Arial" panose="020B0604020202020204" pitchFamily="34" charset="0"/>
                <a:ea typeface="Source Serif Pro" pitchFamily="34" charset="-122"/>
                <a:cs typeface="Arial" panose="020B0604020202020204" pitchFamily="34" charset="0"/>
              </a:rPr>
              <a:t>Sử dụng phế liệu sạch (ít tạp chất như đồng, kẽm) giúp giảm thời gian nấu chảy và năng lượng tiêu thụ. Phối trộn DRI (Direct Reduced Iron) hoặc gang đúc (Hot Briquetted Iron - HBI) để tăng hiệu suất năng lượng. Sấy nóng phế liệu trước khi nạp, tận dụng nhiệt thải từ khí lò hoặc hệ thống làm nguội để sấy phế liệu, giảm năng lượng cần để nấu chảy, giúp tiết kiệm 5–15% điện năng.</a:t>
            </a:r>
          </a:p>
          <a:p>
            <a:pPr marL="285750" indent="-285750">
              <a:lnSpc>
                <a:spcPts val="2333"/>
              </a:lnSpc>
              <a:buFont typeface="Arial" panose="020B0604020202020204" pitchFamily="34" charset="0"/>
              <a:buChar char="•"/>
            </a:pPr>
            <a:r>
              <a:rPr lang="en-US" sz="1600" dirty="0">
                <a:solidFill>
                  <a:schemeClr val="tx1"/>
                </a:solidFill>
                <a:latin typeface="Arial" panose="020B0604020202020204" pitchFamily="34" charset="0"/>
                <a:ea typeface="Source Serif Pro" pitchFamily="34" charset="-122"/>
                <a:cs typeface="Arial" panose="020B0604020202020204" pitchFamily="34" charset="0"/>
              </a:rPr>
              <a:t>Phun oxy (Oxy-fuel burners) giúp tăng tốc độ nóng chảy, giảm thời gian nấu luyện. Sử dụng khí tự nhiên (NG) hoặc hydro (H₂) làm nhiên liệu bổ sung để giảm điện tiêu thụ. Hệ thống điều khiển tự động (AI, IoT) tối ưu dòng điện, điện áp, vị trí điện cực để giảm tổn thất năng lượng, giúp tiết kiệm 10–25% điện năng.</a:t>
            </a:r>
            <a:endParaRPr lang="en-US" sz="1600" dirty="0">
              <a:solidFill>
                <a:schemeClr val="tx1"/>
              </a:solidFill>
            </a:endParaRPr>
          </a:p>
          <a:p>
            <a:pPr>
              <a:lnSpc>
                <a:spcPts val="2333"/>
              </a:lnSpc>
            </a:pPr>
            <a:endParaRPr lang="en-US" sz="1600" dirty="0">
              <a:solidFill>
                <a:schemeClr val="tx1"/>
              </a:solidFill>
            </a:endParaRPr>
          </a:p>
        </p:txBody>
      </p:sp>
      <p:sp>
        <p:nvSpPr>
          <p:cNvPr id="9" name="Text 2">
            <a:extLst>
              <a:ext uri="{FF2B5EF4-FFF2-40B4-BE49-F238E27FC236}">
                <a16:creationId xmlns:a16="http://schemas.microsoft.com/office/drawing/2014/main" id="{E92CD233-6FAF-5718-3F91-D33A100C889B}"/>
              </a:ext>
            </a:extLst>
          </p:cNvPr>
          <p:cNvSpPr/>
          <p:nvPr/>
        </p:nvSpPr>
        <p:spPr>
          <a:xfrm>
            <a:off x="6373501" y="4983985"/>
            <a:ext cx="5215334" cy="1791295"/>
          </a:xfrm>
          <a:prstGeom prst="rect">
            <a:avLst/>
          </a:prstGeom>
          <a:noFill/>
          <a:ln/>
        </p:spPr>
        <p:txBody>
          <a:bodyPr wrap="square" lIns="0" tIns="0" rIns="0" bIns="0" rtlCol="0" anchor="t"/>
          <a:lstStyle/>
          <a:p>
            <a:pPr>
              <a:lnSpc>
                <a:spcPts val="2333"/>
              </a:lnSpc>
            </a:pPr>
            <a:endParaRPr lang="en-US" sz="1600" dirty="0">
              <a:solidFill>
                <a:schemeClr val="tx1"/>
              </a:solidFill>
            </a:endParaRPr>
          </a:p>
        </p:txBody>
      </p:sp>
      <p:pic>
        <p:nvPicPr>
          <p:cNvPr id="10" name="Picture 9">
            <a:extLst>
              <a:ext uri="{FF2B5EF4-FFF2-40B4-BE49-F238E27FC236}">
                <a16:creationId xmlns:a16="http://schemas.microsoft.com/office/drawing/2014/main" id="{A0599FA8-7093-1FBC-14E0-77B88EBE4B79}"/>
              </a:ext>
            </a:extLst>
          </p:cNvPr>
          <p:cNvPicPr>
            <a:picLocks noChangeAspect="1"/>
          </p:cNvPicPr>
          <p:nvPr/>
        </p:nvPicPr>
        <p:blipFill>
          <a:blip r:embed="rId2"/>
          <a:stretch>
            <a:fillRect/>
          </a:stretch>
        </p:blipFill>
        <p:spPr>
          <a:xfrm>
            <a:off x="1145242" y="2886321"/>
            <a:ext cx="4362930" cy="3272198"/>
          </a:xfrm>
          <a:prstGeom prst="rect">
            <a:avLst/>
          </a:prstGeom>
        </p:spPr>
      </p:pic>
    </p:spTree>
    <p:extLst>
      <p:ext uri="{BB962C8B-B14F-4D97-AF65-F5344CB8AC3E}">
        <p14:creationId xmlns:p14="http://schemas.microsoft.com/office/powerpoint/2010/main" val="5367966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idx="4294967295"/>
          </p:nvPr>
        </p:nvSpPr>
        <p:spPr>
          <a:xfrm>
            <a:off x="685800" y="1092919"/>
            <a:ext cx="10972800" cy="495200"/>
          </a:xfrm>
        </p:spPr>
        <p:txBody>
          <a:bodyPr>
            <a:noAutofit/>
          </a:bodyPr>
          <a:lstStyle/>
          <a:p>
            <a:r>
              <a:rPr lang="en-US" b="1" dirty="0">
                <a:solidFill>
                  <a:schemeClr val="accent1">
                    <a:lumMod val="50000"/>
                  </a:schemeClr>
                </a:solidFill>
                <a:latin typeface="+mn-lt"/>
              </a:rPr>
              <a:t>Nội dung</a:t>
            </a:r>
          </a:p>
        </p:txBody>
      </p:sp>
      <p:sp>
        <p:nvSpPr>
          <p:cNvPr id="4" name="TextBox 3">
            <a:extLst>
              <a:ext uri="{FF2B5EF4-FFF2-40B4-BE49-F238E27FC236}">
                <a16:creationId xmlns:a16="http://schemas.microsoft.com/office/drawing/2014/main" id="{FFC58027-3142-C3E4-F891-C2A111C0045B}"/>
              </a:ext>
            </a:extLst>
          </p:cNvPr>
          <p:cNvSpPr txBox="1"/>
          <p:nvPr/>
        </p:nvSpPr>
        <p:spPr>
          <a:xfrm>
            <a:off x="1005160" y="1789685"/>
            <a:ext cx="9760226" cy="1574214"/>
          </a:xfrm>
          <a:prstGeom prst="rect">
            <a:avLst/>
          </a:prstGeom>
          <a:noFill/>
        </p:spPr>
        <p:txBody>
          <a:bodyPr wrap="square">
            <a:spAutoFit/>
          </a:bodyPr>
          <a:lstStyle/>
          <a:p>
            <a:pPr>
              <a:lnSpc>
                <a:spcPct val="150000"/>
              </a:lnSpc>
            </a:pPr>
            <a:r>
              <a:rPr lang="en-US" sz="2000" dirty="0">
                <a:solidFill>
                  <a:schemeClr val="tx1"/>
                </a:solidFill>
              </a:rPr>
              <a:t>1. </a:t>
            </a:r>
            <a:r>
              <a:rPr lang="en-US" sz="2000" dirty="0" err="1">
                <a:solidFill>
                  <a:schemeClr val="tx1"/>
                </a:solidFill>
                <a:latin typeface="Arial" panose="020B0604020202020204" pitchFamily="34" charset="0"/>
                <a:cs typeface="Arial" panose="020B0604020202020204" pitchFamily="34" charset="0"/>
              </a:rPr>
              <a:t>Cơ</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hội</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tiết</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kiệm</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năng</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lượng</a:t>
            </a:r>
            <a:r>
              <a:rPr lang="en-US" sz="2000" dirty="0">
                <a:solidFill>
                  <a:schemeClr val="tx1"/>
                </a:solidFill>
                <a:latin typeface="Arial" panose="020B0604020202020204" pitchFamily="34" charset="0"/>
                <a:cs typeface="Arial" panose="020B0604020202020204" pitchFamily="34" charset="0"/>
              </a:rPr>
              <a:t> trong </a:t>
            </a:r>
            <a:r>
              <a:rPr lang="en-US" sz="2000" dirty="0" err="1">
                <a:solidFill>
                  <a:schemeClr val="tx1"/>
                </a:solidFill>
                <a:latin typeface="Arial" panose="020B0604020202020204" pitchFamily="34" charset="0"/>
                <a:cs typeface="Arial" panose="020B0604020202020204" pitchFamily="34" charset="0"/>
              </a:rPr>
              <a:t>quy</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trình</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lò</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cao</a:t>
            </a:r>
            <a:r>
              <a:rPr lang="en-US" sz="2000" dirty="0">
                <a:solidFill>
                  <a:schemeClr val="tx1"/>
                </a:solidFill>
                <a:latin typeface="Arial" panose="020B0604020202020204" pitchFamily="34" charset="0"/>
                <a:cs typeface="Arial" panose="020B0604020202020204" pitchFamily="34" charset="0"/>
              </a:rPr>
              <a:t> (BF</a:t>
            </a:r>
            <a:r>
              <a:rPr lang="en-US" sz="2000" dirty="0">
                <a:solidFill>
                  <a:schemeClr val="tx1"/>
                </a:solidFill>
                <a:latin typeface="Arial" panose="020B0604020202020204" pitchFamily="34" charset="0"/>
                <a:ea typeface="Platypi Medium" pitchFamily="34" charset="-122"/>
                <a:cs typeface="Arial" panose="020B0604020202020204" pitchFamily="34" charset="0"/>
              </a:rPr>
              <a:t>)</a:t>
            </a:r>
            <a:endParaRPr lang="en-US" sz="2000" dirty="0">
              <a:solidFill>
                <a:schemeClr val="tx1"/>
              </a:solidFill>
            </a:endParaRPr>
          </a:p>
          <a:p>
            <a:pPr>
              <a:defRPr/>
            </a:pPr>
            <a:r>
              <a:rPr lang="en-US" sz="2000" dirty="0">
                <a:solidFill>
                  <a:schemeClr val="tx1"/>
                </a:solidFill>
              </a:rPr>
              <a:t>2. </a:t>
            </a:r>
            <a:r>
              <a:rPr lang="en-US" sz="2000" dirty="0" err="1">
                <a:solidFill>
                  <a:schemeClr val="tx1"/>
                </a:solidFill>
                <a:latin typeface="Arial" panose="020B0604020202020204" pitchFamily="34" charset="0"/>
                <a:cs typeface="Arial" panose="020B0604020202020204" pitchFamily="34" charset="0"/>
              </a:rPr>
              <a:t>Cơ</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hội</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tiết</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kiệm</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năng</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lượng</a:t>
            </a:r>
            <a:r>
              <a:rPr lang="en-US" sz="2000" dirty="0">
                <a:solidFill>
                  <a:schemeClr val="tx1"/>
                </a:solidFill>
                <a:latin typeface="Arial" panose="020B0604020202020204" pitchFamily="34" charset="0"/>
                <a:cs typeface="Arial" panose="020B0604020202020204" pitchFamily="34" charset="0"/>
              </a:rPr>
              <a:t> trong </a:t>
            </a:r>
            <a:r>
              <a:rPr lang="en-US" sz="2000" dirty="0" err="1">
                <a:solidFill>
                  <a:schemeClr val="tx1"/>
                </a:solidFill>
                <a:latin typeface="Arial" panose="020B0604020202020204" pitchFamily="34" charset="0"/>
                <a:cs typeface="Arial" panose="020B0604020202020204" pitchFamily="34" charset="0"/>
              </a:rPr>
              <a:t>quy</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trình</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lò</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điện</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hồ</a:t>
            </a:r>
            <a:r>
              <a:rPr lang="en-US" sz="2000" dirty="0">
                <a:solidFill>
                  <a:schemeClr val="tx1"/>
                </a:solidFill>
                <a:latin typeface="Arial" panose="020B0604020202020204" pitchFamily="34" charset="0"/>
                <a:cs typeface="Arial" panose="020B0604020202020204" pitchFamily="34" charset="0"/>
              </a:rPr>
              <a:t> </a:t>
            </a:r>
            <a:r>
              <a:rPr lang="en-US" sz="2000" dirty="0" err="1">
                <a:solidFill>
                  <a:schemeClr val="tx1"/>
                </a:solidFill>
                <a:latin typeface="Arial" panose="020B0604020202020204" pitchFamily="34" charset="0"/>
                <a:cs typeface="Arial" panose="020B0604020202020204" pitchFamily="34" charset="0"/>
              </a:rPr>
              <a:t>quang</a:t>
            </a:r>
            <a:r>
              <a:rPr lang="en-US" sz="2000" dirty="0">
                <a:solidFill>
                  <a:schemeClr val="tx1"/>
                </a:solidFill>
                <a:latin typeface="Arial" panose="020B0604020202020204" pitchFamily="34" charset="0"/>
                <a:cs typeface="Arial" panose="020B0604020202020204" pitchFamily="34" charset="0"/>
              </a:rPr>
              <a:t> (EAF)</a:t>
            </a:r>
          </a:p>
          <a:p>
            <a:pPr>
              <a:defRPr/>
            </a:pPr>
            <a:r>
              <a:rPr kumimoji="0" lang="en-US" sz="200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Arial"/>
              </a:rPr>
              <a:t>3. Các </a:t>
            </a:r>
            <a:r>
              <a:rPr kumimoji="0" lang="en-US" sz="200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Arial"/>
              </a:rPr>
              <a:t>cơ</a:t>
            </a:r>
            <a:r>
              <a:rPr kumimoji="0" lang="en-US" sz="200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Arial"/>
              </a:rPr>
              <a:t> </a:t>
            </a:r>
            <a:r>
              <a:rPr kumimoji="0" lang="en-US" sz="2000" u="none" strike="noStrike" kern="0" cap="none" spc="0" normalizeH="0" baseline="0" noProof="0" dirty="0" err="1">
                <a:ln>
                  <a:noFill/>
                </a:ln>
                <a:solidFill>
                  <a:schemeClr val="tx1"/>
                </a:solidFill>
                <a:effectLst/>
                <a:uLnTx/>
                <a:uFillTx/>
                <a:latin typeface="Arial" panose="020B0604020202020204" pitchFamily="34" charset="0"/>
                <a:cs typeface="Arial" panose="020B0604020202020204" pitchFamily="34" charset="0"/>
                <a:sym typeface="Arial"/>
              </a:rPr>
              <a:t>hội</a:t>
            </a:r>
            <a:r>
              <a:rPr kumimoji="0" lang="en-US" sz="200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Arial"/>
              </a:rPr>
              <a:t> khác</a:t>
            </a:r>
          </a:p>
          <a:p>
            <a:pPr>
              <a:lnSpc>
                <a:spcPct val="150000"/>
              </a:lnSpc>
            </a:pPr>
            <a:endParaRPr lang="en-US" sz="2000" dirty="0"/>
          </a:p>
        </p:txBody>
      </p:sp>
    </p:spTree>
    <p:extLst>
      <p:ext uri="{BB962C8B-B14F-4D97-AF65-F5344CB8AC3E}">
        <p14:creationId xmlns:p14="http://schemas.microsoft.com/office/powerpoint/2010/main" val="42859622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CF6A9-5D9E-CA8E-7A95-3F684E5FB57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E18D0D45-1DE1-2F59-9105-4CB124049C0E}"/>
              </a:ext>
            </a:extLst>
          </p:cNvPr>
          <p:cNvSpPr txBox="1"/>
          <p:nvPr/>
        </p:nvSpPr>
        <p:spPr>
          <a:xfrm>
            <a:off x="522733" y="1111557"/>
            <a:ext cx="10522638"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2.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tiết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kiệm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lượng</a:t>
            </a:r>
            <a:r>
              <a:rPr lang="en-US" sz="2800" b="1" dirty="0">
                <a:solidFill>
                  <a:schemeClr val="accent1">
                    <a:lumMod val="50000"/>
                  </a:schemeClr>
                </a:solidFill>
                <a:latin typeface="Arial" panose="020B0604020202020204" pitchFamily="34" charset="0"/>
                <a:cs typeface="Arial" panose="020B0604020202020204" pitchFamily="34" charset="0"/>
              </a:rPr>
              <a:t> trong </a:t>
            </a:r>
            <a:r>
              <a:rPr lang="en-US" sz="2800" b="1" dirty="0" err="1">
                <a:solidFill>
                  <a:schemeClr val="accent1">
                    <a:lumMod val="50000"/>
                  </a:schemeClr>
                </a:solidFill>
                <a:latin typeface="Arial" panose="020B0604020202020204" pitchFamily="34" charset="0"/>
                <a:cs typeface="Arial" panose="020B0604020202020204" pitchFamily="34" charset="0"/>
              </a:rPr>
              <a:t>quy</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trình</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điện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hồ</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quang</a:t>
            </a:r>
            <a:r>
              <a:rPr lang="en-US" sz="2800" b="1" dirty="0">
                <a:solidFill>
                  <a:schemeClr val="accent1">
                    <a:lumMod val="50000"/>
                  </a:schemeClr>
                </a:solidFill>
                <a:latin typeface="Arial" panose="020B0604020202020204" pitchFamily="34" charset="0"/>
                <a:cs typeface="Arial" panose="020B0604020202020204" pitchFamily="34" charset="0"/>
              </a:rPr>
              <a:t> (EAF)</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 0">
            <a:extLst>
              <a:ext uri="{FF2B5EF4-FFF2-40B4-BE49-F238E27FC236}">
                <a16:creationId xmlns:a16="http://schemas.microsoft.com/office/drawing/2014/main" id="{61F50C10-D22B-BE6D-1B2B-B9118DD14BA4}"/>
              </a:ext>
            </a:extLst>
          </p:cNvPr>
          <p:cNvSpPr/>
          <p:nvPr/>
        </p:nvSpPr>
        <p:spPr>
          <a:xfrm>
            <a:off x="668479" y="2157005"/>
            <a:ext cx="11229691" cy="567327"/>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2.1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Tối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ưu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hóa</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nguyên</a:t>
            </a:r>
            <a:r>
              <a:rPr lang="en-US" sz="2000" dirty="0">
                <a:solidFill>
                  <a:srgbClr val="201B18"/>
                </a:solidFill>
                <a:latin typeface="Arial" panose="020B0604020202020204" pitchFamily="34" charset="0"/>
                <a:ea typeface="Platypi Medium" pitchFamily="34" charset="-122"/>
                <a:cs typeface="Arial" panose="020B0604020202020204" pitchFamily="34" charset="0"/>
              </a:rPr>
              <a:t> liệu đầu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vào</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cải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thiện</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hiệu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suất</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lò</a:t>
            </a:r>
            <a:r>
              <a:rPr lang="en-US" sz="2000" dirty="0">
                <a:solidFill>
                  <a:srgbClr val="201B18"/>
                </a:solidFill>
                <a:latin typeface="Arial" panose="020B0604020202020204" pitchFamily="34" charset="0"/>
                <a:ea typeface="Platypi Medium" pitchFamily="34" charset="-122"/>
                <a:cs typeface="Arial" panose="020B0604020202020204" pitchFamily="34" charset="0"/>
              </a:rPr>
              <a:t> EAF</a:t>
            </a:r>
            <a:endParaRPr lang="en-US" sz="2000" dirty="0"/>
          </a:p>
        </p:txBody>
      </p:sp>
      <p:sp>
        <p:nvSpPr>
          <p:cNvPr id="5" name="TextBox 4">
            <a:extLst>
              <a:ext uri="{FF2B5EF4-FFF2-40B4-BE49-F238E27FC236}">
                <a16:creationId xmlns:a16="http://schemas.microsoft.com/office/drawing/2014/main" id="{417463AD-5ACB-D01A-8A8F-5CFCC3AE69BA}"/>
              </a:ext>
            </a:extLst>
          </p:cNvPr>
          <p:cNvSpPr txBox="1"/>
          <p:nvPr/>
        </p:nvSpPr>
        <p:spPr>
          <a:xfrm>
            <a:off x="668478" y="2724332"/>
            <a:ext cx="11044329" cy="2390911"/>
          </a:xfrm>
          <a:prstGeom prst="rect">
            <a:avLst/>
          </a:prstGeom>
          <a:noFill/>
        </p:spPr>
        <p:txBody>
          <a:bodyPr wrap="square">
            <a:spAutoFit/>
          </a:bodyPr>
          <a:lstStyle/>
          <a:p>
            <a:pPr marL="342900" indent="-342900">
              <a:buFont typeface="Wingdings" panose="05000000000000000000" pitchFamily="2" charset="2"/>
              <a:buChar char="q"/>
            </a:pPr>
            <a:r>
              <a:rPr lang="vi-VN" b="1" dirty="0"/>
              <a:t>Bối cảnh công nghệ tại Việt Nam</a:t>
            </a:r>
          </a:p>
          <a:p>
            <a:pPr marL="342900" indent="-342900">
              <a:buFont typeface="Arial" panose="020B0604020202020204" pitchFamily="34" charset="0"/>
              <a:buChar char="•"/>
            </a:pPr>
            <a:r>
              <a:rPr lang="vi-VN" dirty="0"/>
              <a:t>Nhiều nhà máy thép như </a:t>
            </a:r>
            <a:r>
              <a:rPr lang="vi-VN" b="1" dirty="0"/>
              <a:t>Pomina, Vina Kyoei, Thép Miền Nam, Dana</a:t>
            </a:r>
            <a:r>
              <a:rPr lang="vi-VN" dirty="0"/>
              <a:t>,... đang sử dụng công nghệ lò EAF để luyện thép từ phế liệu.</a:t>
            </a:r>
          </a:p>
          <a:p>
            <a:pPr marL="342900" indent="-342900">
              <a:buFont typeface="Arial" panose="020B0604020202020204" pitchFamily="34" charset="0"/>
              <a:buChar char="•"/>
            </a:pPr>
            <a:r>
              <a:rPr lang="vi-VN" dirty="0"/>
              <a:t>Lò EAF chiếm 25–30% ngành thép Việt Nam, có lợi thế về phát thải CO₂ thấp hơn so với lò cao.</a:t>
            </a:r>
          </a:p>
          <a:p>
            <a:pPr marL="342900" indent="-342900">
              <a:buFont typeface="Arial" panose="020B0604020202020204" pitchFamily="34" charset="0"/>
              <a:buChar char="•"/>
            </a:pPr>
            <a:r>
              <a:rPr lang="vi-VN" dirty="0"/>
              <a:t>Tuy nhiên, hiệu suất vận hành còn chưa tối ưu do:</a:t>
            </a:r>
          </a:p>
          <a:p>
            <a:pPr marL="800100" lvl="1" indent="-342900">
              <a:buFont typeface="Courier New" panose="02070309020205020404" pitchFamily="49" charset="0"/>
              <a:buChar char="o"/>
            </a:pPr>
            <a:r>
              <a:rPr lang="vi-VN" dirty="0"/>
              <a:t>Nguyên liệu đầu vào chưa đồng đều (hàm lượng tạp chất cao)</a:t>
            </a:r>
          </a:p>
          <a:p>
            <a:pPr marL="800100" lvl="1" indent="-342900">
              <a:buFont typeface="Courier New" panose="02070309020205020404" pitchFamily="49" charset="0"/>
              <a:buChar char="o"/>
            </a:pPr>
            <a:r>
              <a:rPr lang="vi-VN" dirty="0"/>
              <a:t>Mất nhiệt trong quá trình nạp liệu và nung chảy</a:t>
            </a:r>
          </a:p>
          <a:p>
            <a:pPr marL="800100" lvl="1" indent="-342900">
              <a:buFont typeface="Courier New" panose="02070309020205020404" pitchFamily="49" charset="0"/>
              <a:buChar char="o"/>
            </a:pPr>
            <a:r>
              <a:rPr lang="vi-VN" dirty="0"/>
              <a:t>Chưa tận dụng triệt để nhiệt thải và khí sinh ra</a:t>
            </a:r>
          </a:p>
        </p:txBody>
      </p:sp>
      <p:sp>
        <p:nvSpPr>
          <p:cNvPr id="8" name="TextBox 7">
            <a:extLst>
              <a:ext uri="{FF2B5EF4-FFF2-40B4-BE49-F238E27FC236}">
                <a16:creationId xmlns:a16="http://schemas.microsoft.com/office/drawing/2014/main" id="{293BA159-9FD3-0BDB-79CE-F6017B167FD6}"/>
              </a:ext>
            </a:extLst>
          </p:cNvPr>
          <p:cNvSpPr txBox="1"/>
          <p:nvPr/>
        </p:nvSpPr>
        <p:spPr>
          <a:xfrm>
            <a:off x="749758" y="5206584"/>
            <a:ext cx="10295613" cy="1241622"/>
          </a:xfrm>
          <a:prstGeom prst="rect">
            <a:avLst/>
          </a:prstGeom>
          <a:noFill/>
        </p:spPr>
        <p:txBody>
          <a:bodyPr wrap="square">
            <a:spAutoFit/>
          </a:bodyPr>
          <a:lstStyle/>
          <a:p>
            <a:pPr marL="342900" indent="-342900">
              <a:buFont typeface="Wingdings" panose="05000000000000000000" pitchFamily="2" charset="2"/>
              <a:buChar char="q"/>
            </a:pPr>
            <a:r>
              <a:rPr lang="en-US" b="1" dirty="0" err="1"/>
              <a:t>Ứng</a:t>
            </a:r>
            <a:r>
              <a:rPr lang="en-US" b="1" dirty="0"/>
              <a:t> </a:t>
            </a:r>
            <a:r>
              <a:rPr lang="en-US" b="1" dirty="0" err="1"/>
              <a:t>dụng</a:t>
            </a:r>
            <a:r>
              <a:rPr lang="en-US" b="1" dirty="0"/>
              <a:t> </a:t>
            </a:r>
            <a:r>
              <a:rPr lang="en-US" b="1" dirty="0" err="1"/>
              <a:t>tại</a:t>
            </a:r>
            <a:r>
              <a:rPr lang="en-US" b="1" dirty="0"/>
              <a:t> Việt Nam</a:t>
            </a:r>
          </a:p>
          <a:p>
            <a:pPr marL="342900" indent="-342900">
              <a:buFont typeface="Arial" panose="020B0604020202020204" pitchFamily="34" charset="0"/>
              <a:buChar char="•"/>
            </a:pPr>
            <a:r>
              <a:rPr lang="en-US" b="1" dirty="0"/>
              <a:t>Pomina</a:t>
            </a:r>
            <a:r>
              <a:rPr lang="en-US" dirty="0"/>
              <a:t> </a:t>
            </a:r>
            <a:r>
              <a:rPr lang="en-US" dirty="0" err="1"/>
              <a:t>đang</a:t>
            </a:r>
            <a:r>
              <a:rPr lang="en-US" dirty="0"/>
              <a:t> </a:t>
            </a:r>
            <a:r>
              <a:rPr lang="en-US" dirty="0" err="1"/>
              <a:t>triển</a:t>
            </a:r>
            <a:r>
              <a:rPr lang="en-US" dirty="0"/>
              <a:t> khai </a:t>
            </a:r>
            <a:r>
              <a:rPr lang="en-US" dirty="0" err="1"/>
              <a:t>hệ</a:t>
            </a:r>
            <a:r>
              <a:rPr lang="en-US" dirty="0"/>
              <a:t> </a:t>
            </a:r>
            <a:r>
              <a:rPr lang="en-US" dirty="0" err="1"/>
              <a:t>thống</a:t>
            </a:r>
            <a:r>
              <a:rPr lang="en-US" dirty="0"/>
              <a:t> </a:t>
            </a:r>
            <a:r>
              <a:rPr lang="en-US" dirty="0" err="1"/>
              <a:t>thu</a:t>
            </a:r>
            <a:r>
              <a:rPr lang="en-US" dirty="0"/>
              <a:t> </a:t>
            </a:r>
            <a:r>
              <a:rPr lang="en-US" dirty="0" err="1"/>
              <a:t>hồi</a:t>
            </a:r>
            <a:r>
              <a:rPr lang="en-US" dirty="0"/>
              <a:t> </a:t>
            </a:r>
            <a:r>
              <a:rPr lang="en-US" dirty="0" err="1"/>
              <a:t>nhiệt</a:t>
            </a:r>
            <a:r>
              <a:rPr lang="en-US" dirty="0"/>
              <a:t> </a:t>
            </a:r>
            <a:r>
              <a:rPr lang="en-US" dirty="0" err="1"/>
              <a:t>và</a:t>
            </a:r>
            <a:r>
              <a:rPr lang="en-US" dirty="0"/>
              <a:t> </a:t>
            </a:r>
            <a:r>
              <a:rPr lang="en-US" dirty="0" err="1"/>
              <a:t>nâng</a:t>
            </a:r>
            <a:r>
              <a:rPr lang="en-US" dirty="0"/>
              <a:t> </a:t>
            </a:r>
            <a:r>
              <a:rPr lang="en-US" dirty="0" err="1"/>
              <a:t>cấp</a:t>
            </a:r>
            <a:r>
              <a:rPr lang="en-US" dirty="0"/>
              <a:t> phần </a:t>
            </a:r>
            <a:r>
              <a:rPr lang="en-US" dirty="0" err="1"/>
              <a:t>mềm</a:t>
            </a:r>
            <a:r>
              <a:rPr lang="en-US" dirty="0"/>
              <a:t> điều </a:t>
            </a:r>
            <a:r>
              <a:rPr lang="en-US" dirty="0" err="1"/>
              <a:t>khiển</a:t>
            </a:r>
            <a:r>
              <a:rPr lang="en-US" dirty="0"/>
              <a:t> </a:t>
            </a:r>
            <a:r>
              <a:rPr lang="en-US" dirty="0" err="1"/>
              <a:t>hồ</a:t>
            </a:r>
            <a:r>
              <a:rPr lang="en-US" dirty="0"/>
              <a:t> </a:t>
            </a:r>
            <a:r>
              <a:rPr lang="en-US" dirty="0" err="1"/>
              <a:t>quang</a:t>
            </a:r>
            <a:r>
              <a:rPr lang="en-US" dirty="0"/>
              <a:t>.</a:t>
            </a:r>
          </a:p>
          <a:p>
            <a:pPr marL="342900" indent="-342900">
              <a:buFont typeface="Arial" panose="020B0604020202020204" pitchFamily="34" charset="0"/>
              <a:buChar char="•"/>
            </a:pPr>
            <a:r>
              <a:rPr lang="en-US" b="1" dirty="0"/>
              <a:t>Vina Kyoei</a:t>
            </a:r>
            <a:r>
              <a:rPr lang="en-US" dirty="0"/>
              <a:t> </a:t>
            </a:r>
            <a:r>
              <a:rPr lang="en-US" dirty="0" err="1"/>
              <a:t>kết</a:t>
            </a:r>
            <a:r>
              <a:rPr lang="en-US" dirty="0"/>
              <a:t> </a:t>
            </a:r>
            <a:r>
              <a:rPr lang="en-US" dirty="0" err="1"/>
              <a:t>hợp</a:t>
            </a:r>
            <a:r>
              <a:rPr lang="en-US" dirty="0"/>
              <a:t> scrap + HBI (</a:t>
            </a:r>
            <a:r>
              <a:rPr lang="en-US" dirty="0" err="1"/>
              <a:t>sắt</a:t>
            </a:r>
            <a:r>
              <a:rPr lang="en-US" dirty="0"/>
              <a:t> </a:t>
            </a:r>
            <a:r>
              <a:rPr lang="en-US" dirty="0" err="1"/>
              <a:t>hoàn</a:t>
            </a:r>
            <a:r>
              <a:rPr lang="en-US" dirty="0"/>
              <a:t> </a:t>
            </a:r>
            <a:r>
              <a:rPr lang="en-US" dirty="0" err="1"/>
              <a:t>nguyên</a:t>
            </a:r>
            <a:r>
              <a:rPr lang="en-US" dirty="0"/>
              <a:t>) để </a:t>
            </a:r>
            <a:r>
              <a:rPr lang="en-US" dirty="0" err="1"/>
              <a:t>cải</a:t>
            </a:r>
            <a:r>
              <a:rPr lang="en-US" dirty="0"/>
              <a:t> </a:t>
            </a:r>
            <a:r>
              <a:rPr lang="en-US" dirty="0" err="1"/>
              <a:t>thiện</a:t>
            </a:r>
            <a:r>
              <a:rPr lang="en-US" dirty="0"/>
              <a:t> </a:t>
            </a:r>
            <a:r>
              <a:rPr lang="en-US" dirty="0" err="1"/>
              <a:t>độ</a:t>
            </a:r>
            <a:r>
              <a:rPr lang="en-US" dirty="0"/>
              <a:t> </a:t>
            </a:r>
            <a:r>
              <a:rPr lang="en-US" dirty="0" err="1"/>
              <a:t>ổn</a:t>
            </a:r>
            <a:r>
              <a:rPr lang="en-US" dirty="0"/>
              <a:t> </a:t>
            </a:r>
            <a:r>
              <a:rPr lang="en-US" dirty="0" err="1"/>
              <a:t>định</a:t>
            </a:r>
            <a:r>
              <a:rPr lang="en-US" dirty="0"/>
              <a:t> </a:t>
            </a:r>
            <a:r>
              <a:rPr lang="en-US" dirty="0" err="1"/>
              <a:t>luyện</a:t>
            </a:r>
            <a:r>
              <a:rPr lang="en-US" dirty="0"/>
              <a:t> </a:t>
            </a:r>
            <a:r>
              <a:rPr lang="en-US" dirty="0" err="1"/>
              <a:t>thép</a:t>
            </a:r>
            <a:r>
              <a:rPr lang="en-US" dirty="0"/>
              <a:t>.</a:t>
            </a:r>
          </a:p>
          <a:p>
            <a:pPr marL="342900" indent="-342900">
              <a:buFont typeface="Arial" panose="020B0604020202020204" pitchFamily="34" charset="0"/>
              <a:buChar char="•"/>
            </a:pPr>
            <a:r>
              <a:rPr lang="en-US" b="1" dirty="0"/>
              <a:t>Thép Việt Đức</a:t>
            </a:r>
            <a:r>
              <a:rPr lang="en-US" dirty="0"/>
              <a:t> </a:t>
            </a:r>
            <a:r>
              <a:rPr lang="en-US" dirty="0" err="1"/>
              <a:t>ứng</a:t>
            </a:r>
            <a:r>
              <a:rPr lang="en-US" dirty="0"/>
              <a:t> </a:t>
            </a:r>
            <a:r>
              <a:rPr lang="en-US" dirty="0" err="1"/>
              <a:t>dụng</a:t>
            </a:r>
            <a:r>
              <a:rPr lang="en-US" dirty="0"/>
              <a:t> </a:t>
            </a:r>
            <a:r>
              <a:rPr lang="en-US" dirty="0" err="1"/>
              <a:t>phun</a:t>
            </a:r>
            <a:r>
              <a:rPr lang="en-US" dirty="0"/>
              <a:t> oxy + </a:t>
            </a:r>
            <a:r>
              <a:rPr lang="en-US" dirty="0" err="1"/>
              <a:t>lò</a:t>
            </a:r>
            <a:r>
              <a:rPr lang="en-US" dirty="0"/>
              <a:t> </a:t>
            </a:r>
            <a:r>
              <a:rPr lang="en-US" dirty="0" err="1"/>
              <a:t>cảm</a:t>
            </a:r>
            <a:r>
              <a:rPr lang="en-US" dirty="0"/>
              <a:t> </a:t>
            </a:r>
            <a:r>
              <a:rPr lang="en-US" dirty="0" err="1"/>
              <a:t>ứng</a:t>
            </a:r>
            <a:r>
              <a:rPr lang="en-US" dirty="0"/>
              <a:t> </a:t>
            </a:r>
            <a:r>
              <a:rPr lang="en-US" dirty="0" err="1"/>
              <a:t>bổ</a:t>
            </a:r>
            <a:r>
              <a:rPr lang="en-US" dirty="0"/>
              <a:t> </a:t>
            </a:r>
            <a:r>
              <a:rPr lang="en-US" dirty="0" err="1"/>
              <a:t>trợ</a:t>
            </a:r>
            <a:r>
              <a:rPr lang="en-US" dirty="0"/>
              <a:t>.</a:t>
            </a:r>
          </a:p>
        </p:txBody>
      </p:sp>
    </p:spTree>
    <p:extLst>
      <p:ext uri="{BB962C8B-B14F-4D97-AF65-F5344CB8AC3E}">
        <p14:creationId xmlns:p14="http://schemas.microsoft.com/office/powerpoint/2010/main" val="5319662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6BF9C9-1283-12EA-6CEC-F948A7CEA81A}"/>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4AE32F80-95C1-A311-294B-AD10670AD210}"/>
              </a:ext>
            </a:extLst>
          </p:cNvPr>
          <p:cNvSpPr txBox="1"/>
          <p:nvPr/>
        </p:nvSpPr>
        <p:spPr>
          <a:xfrm>
            <a:off x="570508" y="1028726"/>
            <a:ext cx="10526267"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2.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tiết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kiệm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lượng</a:t>
            </a:r>
            <a:r>
              <a:rPr lang="en-US" sz="2800" b="1" dirty="0">
                <a:solidFill>
                  <a:schemeClr val="accent1">
                    <a:lumMod val="50000"/>
                  </a:schemeClr>
                </a:solidFill>
                <a:latin typeface="Arial" panose="020B0604020202020204" pitchFamily="34" charset="0"/>
                <a:cs typeface="Arial" panose="020B0604020202020204" pitchFamily="34" charset="0"/>
              </a:rPr>
              <a:t> trong </a:t>
            </a:r>
            <a:r>
              <a:rPr lang="en-US" sz="2800" b="1" dirty="0" err="1">
                <a:solidFill>
                  <a:schemeClr val="accent1">
                    <a:lumMod val="50000"/>
                  </a:schemeClr>
                </a:solidFill>
                <a:latin typeface="Arial" panose="020B0604020202020204" pitchFamily="34" charset="0"/>
                <a:cs typeface="Arial" panose="020B0604020202020204" pitchFamily="34" charset="0"/>
              </a:rPr>
              <a:t>quy</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trình</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điện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hồ</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quang</a:t>
            </a:r>
            <a:r>
              <a:rPr lang="en-US" sz="2800" b="1" dirty="0">
                <a:solidFill>
                  <a:schemeClr val="accent1">
                    <a:lumMod val="50000"/>
                  </a:schemeClr>
                </a:solidFill>
                <a:latin typeface="Arial" panose="020B0604020202020204" pitchFamily="34" charset="0"/>
                <a:cs typeface="Arial" panose="020B0604020202020204" pitchFamily="34" charset="0"/>
              </a:rPr>
              <a:t> (EAF)</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 0">
            <a:extLst>
              <a:ext uri="{FF2B5EF4-FFF2-40B4-BE49-F238E27FC236}">
                <a16:creationId xmlns:a16="http://schemas.microsoft.com/office/drawing/2014/main" id="{1F4628FC-8D40-F168-B489-1D20F80C0DA7}"/>
              </a:ext>
            </a:extLst>
          </p:cNvPr>
          <p:cNvSpPr/>
          <p:nvPr/>
        </p:nvSpPr>
        <p:spPr>
          <a:xfrm>
            <a:off x="570508" y="1982833"/>
            <a:ext cx="11229691" cy="567327"/>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2.1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Tối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ưu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hóa</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nguyên</a:t>
            </a:r>
            <a:r>
              <a:rPr lang="en-US" sz="2000" dirty="0">
                <a:solidFill>
                  <a:srgbClr val="201B18"/>
                </a:solidFill>
                <a:latin typeface="Arial" panose="020B0604020202020204" pitchFamily="34" charset="0"/>
                <a:ea typeface="Platypi Medium" pitchFamily="34" charset="-122"/>
                <a:cs typeface="Arial" panose="020B0604020202020204" pitchFamily="34" charset="0"/>
              </a:rPr>
              <a:t> liệu đầu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vào</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cải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thiện</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hiệu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suất</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lò</a:t>
            </a:r>
            <a:r>
              <a:rPr lang="en-US" sz="2000" dirty="0">
                <a:solidFill>
                  <a:srgbClr val="201B18"/>
                </a:solidFill>
                <a:latin typeface="Arial" panose="020B0604020202020204" pitchFamily="34" charset="0"/>
                <a:ea typeface="Platypi Medium" pitchFamily="34" charset="-122"/>
                <a:cs typeface="Arial" panose="020B0604020202020204" pitchFamily="34" charset="0"/>
              </a:rPr>
              <a:t> EAF</a:t>
            </a:r>
            <a:endParaRPr lang="en-US" sz="2000" dirty="0"/>
          </a:p>
        </p:txBody>
      </p:sp>
      <p:graphicFrame>
        <p:nvGraphicFramePr>
          <p:cNvPr id="2" name="Table 1">
            <a:extLst>
              <a:ext uri="{FF2B5EF4-FFF2-40B4-BE49-F238E27FC236}">
                <a16:creationId xmlns:a16="http://schemas.microsoft.com/office/drawing/2014/main" id="{E2DA1610-F21A-5B9C-2A0E-EBC444A399D7}"/>
              </a:ext>
            </a:extLst>
          </p:cNvPr>
          <p:cNvGraphicFramePr>
            <a:graphicFrameLocks noGrp="1"/>
          </p:cNvGraphicFramePr>
          <p:nvPr>
            <p:extLst>
              <p:ext uri="{D42A27DB-BD31-4B8C-83A1-F6EECF244321}">
                <p14:modId xmlns:p14="http://schemas.microsoft.com/office/powerpoint/2010/main" val="3199897663"/>
              </p:ext>
            </p:extLst>
          </p:nvPr>
        </p:nvGraphicFramePr>
        <p:xfrm>
          <a:off x="570508" y="2768376"/>
          <a:ext cx="11229690" cy="2540447"/>
        </p:xfrm>
        <a:graphic>
          <a:graphicData uri="http://schemas.openxmlformats.org/drawingml/2006/table">
            <a:tbl>
              <a:tblPr>
                <a:tableStyleId>{5940675A-B579-460E-94D1-54222C63F5DA}</a:tableStyleId>
              </a:tblPr>
              <a:tblGrid>
                <a:gridCol w="5053053">
                  <a:extLst>
                    <a:ext uri="{9D8B030D-6E8A-4147-A177-3AD203B41FA5}">
                      <a16:colId xmlns:a16="http://schemas.microsoft.com/office/drawing/2014/main" val="4024532732"/>
                    </a:ext>
                  </a:extLst>
                </a:gridCol>
                <a:gridCol w="6176637">
                  <a:extLst>
                    <a:ext uri="{9D8B030D-6E8A-4147-A177-3AD203B41FA5}">
                      <a16:colId xmlns:a16="http://schemas.microsoft.com/office/drawing/2014/main" val="350654489"/>
                    </a:ext>
                  </a:extLst>
                </a:gridCol>
              </a:tblGrid>
              <a:tr h="0">
                <a:tc>
                  <a:txBody>
                    <a:bodyPr/>
                    <a:lstStyle/>
                    <a:p>
                      <a:r>
                        <a:rPr lang="en-US" b="1" dirty="0" err="1"/>
                        <a:t>Nhóm</a:t>
                      </a:r>
                      <a:r>
                        <a:rPr lang="en-US" b="1" dirty="0"/>
                        <a:t> </a:t>
                      </a:r>
                      <a:r>
                        <a:rPr lang="en-US" b="1" dirty="0" err="1"/>
                        <a:t>giải</a:t>
                      </a:r>
                      <a:r>
                        <a:rPr lang="en-US" b="1" dirty="0"/>
                        <a:t> </a:t>
                      </a:r>
                      <a:r>
                        <a:rPr lang="en-US" b="1" dirty="0" err="1"/>
                        <a:t>pháp</a:t>
                      </a:r>
                      <a:endParaRPr lang="en-US" b="1" dirty="0"/>
                    </a:p>
                  </a:txBody>
                  <a:tcPr anchor="ctr"/>
                </a:tc>
                <a:tc>
                  <a:txBody>
                    <a:bodyPr/>
                    <a:lstStyle/>
                    <a:p>
                      <a:r>
                        <a:rPr lang="en-US" b="1" dirty="0"/>
                        <a:t>Nội dung </a:t>
                      </a:r>
                      <a:r>
                        <a:rPr lang="en-US" b="1" dirty="0" err="1"/>
                        <a:t>áp</a:t>
                      </a:r>
                      <a:r>
                        <a:rPr lang="en-US" b="1" dirty="0"/>
                        <a:t> </a:t>
                      </a:r>
                      <a:r>
                        <a:rPr lang="en-US" b="1" dirty="0" err="1"/>
                        <a:t>dụng</a:t>
                      </a:r>
                      <a:endParaRPr lang="en-US" b="1" dirty="0"/>
                    </a:p>
                  </a:txBody>
                  <a:tcPr anchor="ctr"/>
                </a:tc>
                <a:extLst>
                  <a:ext uri="{0D108BD9-81ED-4DB2-BD59-A6C34878D82A}">
                    <a16:rowId xmlns:a16="http://schemas.microsoft.com/office/drawing/2014/main" val="2459516156"/>
                  </a:ext>
                </a:extLst>
              </a:tr>
              <a:tr h="0">
                <a:tc>
                  <a:txBody>
                    <a:bodyPr/>
                    <a:lstStyle/>
                    <a:p>
                      <a:r>
                        <a:rPr lang="vi-VN" b="0" dirty="0"/>
                        <a:t>Tối ưu nguyên liệu đầu vào</a:t>
                      </a:r>
                    </a:p>
                  </a:txBody>
                  <a:tcPr anchor="ctr"/>
                </a:tc>
                <a:tc>
                  <a:txBody>
                    <a:bodyPr/>
                    <a:lstStyle/>
                    <a:p>
                      <a:r>
                        <a:rPr lang="vi-VN"/>
                        <a:t>Kiểm soát hàm lượng Si, Cu, S trong scrap, phân loại kỹ, sử dụng sắt hoàn nguyên (HBI, DRI)</a:t>
                      </a:r>
                    </a:p>
                  </a:txBody>
                  <a:tcPr anchor="ctr"/>
                </a:tc>
                <a:extLst>
                  <a:ext uri="{0D108BD9-81ED-4DB2-BD59-A6C34878D82A}">
                    <a16:rowId xmlns:a16="http://schemas.microsoft.com/office/drawing/2014/main" val="756914743"/>
                  </a:ext>
                </a:extLst>
              </a:tr>
              <a:tr h="0">
                <a:tc>
                  <a:txBody>
                    <a:bodyPr/>
                    <a:lstStyle/>
                    <a:p>
                      <a:r>
                        <a:rPr lang="en-US" b="0" dirty="0"/>
                        <a:t>Tiền gia nhiệt scrap(thép phế sạch) </a:t>
                      </a:r>
                    </a:p>
                  </a:txBody>
                  <a:tcPr anchor="ctr"/>
                </a:tc>
                <a:tc>
                  <a:txBody>
                    <a:bodyPr/>
                    <a:lstStyle/>
                    <a:p>
                      <a:r>
                        <a:rPr lang="vi-VN" dirty="0"/>
                        <a:t>Dùng khí nóng hoặc oxy để gia nhiệt trước khi nạp</a:t>
                      </a:r>
                    </a:p>
                  </a:txBody>
                  <a:tcPr anchor="ctr"/>
                </a:tc>
                <a:extLst>
                  <a:ext uri="{0D108BD9-81ED-4DB2-BD59-A6C34878D82A}">
                    <a16:rowId xmlns:a16="http://schemas.microsoft.com/office/drawing/2014/main" val="1799524035"/>
                  </a:ext>
                </a:extLst>
              </a:tr>
              <a:tr h="0">
                <a:tc>
                  <a:txBody>
                    <a:bodyPr/>
                    <a:lstStyle/>
                    <a:p>
                      <a:r>
                        <a:rPr lang="vi-VN" b="0" dirty="0"/>
                        <a:t>Phun oxy và cacbon tối ưu</a:t>
                      </a:r>
                    </a:p>
                  </a:txBody>
                  <a:tcPr anchor="ctr"/>
                </a:tc>
                <a:tc>
                  <a:txBody>
                    <a:bodyPr/>
                    <a:lstStyle/>
                    <a:p>
                      <a:r>
                        <a:rPr lang="en-US" dirty="0" err="1"/>
                        <a:t>Hỗ</a:t>
                      </a:r>
                      <a:r>
                        <a:rPr lang="en-US" dirty="0"/>
                        <a:t> </a:t>
                      </a:r>
                      <a:r>
                        <a:rPr lang="en-US" dirty="0" err="1"/>
                        <a:t>trợ</a:t>
                      </a:r>
                      <a:r>
                        <a:rPr lang="en-US" dirty="0"/>
                        <a:t> </a:t>
                      </a:r>
                      <a:r>
                        <a:rPr lang="en-US" dirty="0" err="1"/>
                        <a:t>quá</a:t>
                      </a:r>
                      <a:r>
                        <a:rPr lang="en-US" dirty="0"/>
                        <a:t> </a:t>
                      </a:r>
                      <a:r>
                        <a:rPr lang="en-US" dirty="0" err="1"/>
                        <a:t>trình</a:t>
                      </a:r>
                      <a:r>
                        <a:rPr lang="en-US" dirty="0"/>
                        <a:t> </a:t>
                      </a:r>
                      <a:r>
                        <a:rPr lang="en-US" dirty="0" err="1"/>
                        <a:t>khử</a:t>
                      </a:r>
                      <a:r>
                        <a:rPr lang="en-US" dirty="0"/>
                        <a:t>, </a:t>
                      </a:r>
                      <a:r>
                        <a:rPr lang="en-US" dirty="0" err="1"/>
                        <a:t>tăng</a:t>
                      </a:r>
                      <a:r>
                        <a:rPr lang="en-US" dirty="0"/>
                        <a:t> </a:t>
                      </a:r>
                      <a:r>
                        <a:rPr lang="en-US" dirty="0" err="1"/>
                        <a:t>tốc</a:t>
                      </a:r>
                      <a:r>
                        <a:rPr lang="en-US" dirty="0"/>
                        <a:t> </a:t>
                      </a:r>
                      <a:r>
                        <a:rPr lang="en-US" dirty="0" err="1"/>
                        <a:t>độ</a:t>
                      </a:r>
                      <a:r>
                        <a:rPr lang="en-US" dirty="0"/>
                        <a:t> </a:t>
                      </a:r>
                      <a:r>
                        <a:rPr lang="en-US" dirty="0" err="1"/>
                        <a:t>nấu</a:t>
                      </a:r>
                      <a:r>
                        <a:rPr lang="en-US" dirty="0"/>
                        <a:t> </a:t>
                      </a:r>
                      <a:r>
                        <a:rPr lang="en-US" dirty="0" err="1"/>
                        <a:t>chảy</a:t>
                      </a:r>
                      <a:endParaRPr lang="en-US" dirty="0"/>
                    </a:p>
                  </a:txBody>
                  <a:tcPr anchor="ctr"/>
                </a:tc>
                <a:extLst>
                  <a:ext uri="{0D108BD9-81ED-4DB2-BD59-A6C34878D82A}">
                    <a16:rowId xmlns:a16="http://schemas.microsoft.com/office/drawing/2014/main" val="3064866544"/>
                  </a:ext>
                </a:extLst>
              </a:tr>
              <a:tr h="0">
                <a:tc>
                  <a:txBody>
                    <a:bodyPr/>
                    <a:lstStyle/>
                    <a:p>
                      <a:r>
                        <a:rPr lang="en-US" b="0" dirty="0"/>
                        <a:t>Thu hồi nhiệt khí lò</a:t>
                      </a:r>
                    </a:p>
                  </a:txBody>
                  <a:tcPr anchor="ctr"/>
                </a:tc>
                <a:tc>
                  <a:txBody>
                    <a:bodyPr/>
                    <a:lstStyle/>
                    <a:p>
                      <a:r>
                        <a:rPr lang="en-US"/>
                        <a:t>Dùng để sấy scrap, hoặc phát điện ORC</a:t>
                      </a:r>
                    </a:p>
                  </a:txBody>
                  <a:tcPr anchor="ctr"/>
                </a:tc>
                <a:extLst>
                  <a:ext uri="{0D108BD9-81ED-4DB2-BD59-A6C34878D82A}">
                    <a16:rowId xmlns:a16="http://schemas.microsoft.com/office/drawing/2014/main" val="3833607873"/>
                  </a:ext>
                </a:extLst>
              </a:tr>
              <a:tr h="0">
                <a:tc>
                  <a:txBody>
                    <a:bodyPr/>
                    <a:lstStyle/>
                    <a:p>
                      <a:r>
                        <a:rPr lang="vi-VN" b="0" dirty="0"/>
                        <a:t>Tối ưu điện cực và cấu hình điện</a:t>
                      </a:r>
                    </a:p>
                  </a:txBody>
                  <a:tcPr anchor="ctr"/>
                </a:tc>
                <a:tc>
                  <a:txBody>
                    <a:bodyPr/>
                    <a:lstStyle/>
                    <a:p>
                      <a:r>
                        <a:rPr lang="en-US" dirty="0" err="1"/>
                        <a:t>Giảm</a:t>
                      </a:r>
                      <a:r>
                        <a:rPr lang="en-US" dirty="0"/>
                        <a:t> </a:t>
                      </a:r>
                      <a:r>
                        <a:rPr lang="en-US" dirty="0" err="1"/>
                        <a:t>tổn</a:t>
                      </a:r>
                      <a:r>
                        <a:rPr lang="en-US" dirty="0"/>
                        <a:t> </a:t>
                      </a:r>
                      <a:r>
                        <a:rPr lang="en-US" dirty="0" err="1"/>
                        <a:t>thất</a:t>
                      </a:r>
                      <a:r>
                        <a:rPr lang="en-US" dirty="0"/>
                        <a:t>, </a:t>
                      </a:r>
                      <a:r>
                        <a:rPr lang="en-US" dirty="0" err="1"/>
                        <a:t>kiểm</a:t>
                      </a:r>
                      <a:r>
                        <a:rPr lang="en-US" dirty="0"/>
                        <a:t> soát </a:t>
                      </a:r>
                      <a:r>
                        <a:rPr lang="en-US" dirty="0" err="1"/>
                        <a:t>hồ</a:t>
                      </a:r>
                      <a:r>
                        <a:rPr lang="en-US" dirty="0"/>
                        <a:t> </a:t>
                      </a:r>
                      <a:r>
                        <a:rPr lang="en-US" dirty="0" err="1"/>
                        <a:t>quang</a:t>
                      </a:r>
                      <a:r>
                        <a:rPr lang="en-US" dirty="0"/>
                        <a:t> </a:t>
                      </a:r>
                      <a:r>
                        <a:rPr lang="en-US" dirty="0" err="1"/>
                        <a:t>hiệu</a:t>
                      </a:r>
                      <a:r>
                        <a:rPr lang="en-US" dirty="0"/>
                        <a:t> </a:t>
                      </a:r>
                      <a:r>
                        <a:rPr lang="en-US" dirty="0" err="1"/>
                        <a:t>quả</a:t>
                      </a:r>
                      <a:endParaRPr lang="en-US" dirty="0"/>
                    </a:p>
                  </a:txBody>
                  <a:tcPr anchor="ctr"/>
                </a:tc>
                <a:extLst>
                  <a:ext uri="{0D108BD9-81ED-4DB2-BD59-A6C34878D82A}">
                    <a16:rowId xmlns:a16="http://schemas.microsoft.com/office/drawing/2014/main" val="2059767468"/>
                  </a:ext>
                </a:extLst>
              </a:tr>
            </a:tbl>
          </a:graphicData>
        </a:graphic>
      </p:graphicFrame>
    </p:spTree>
    <p:extLst>
      <p:ext uri="{BB962C8B-B14F-4D97-AF65-F5344CB8AC3E}">
        <p14:creationId xmlns:p14="http://schemas.microsoft.com/office/powerpoint/2010/main" val="8031425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2A503-BA67-6A58-36A9-BE11B9409090}"/>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3E998B0A-826F-1122-14C2-A626C202E03F}"/>
              </a:ext>
            </a:extLst>
          </p:cNvPr>
          <p:cNvSpPr txBox="1"/>
          <p:nvPr/>
        </p:nvSpPr>
        <p:spPr>
          <a:xfrm>
            <a:off x="679365" y="1097245"/>
            <a:ext cx="10500264"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2.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tiết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kiệm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lượng</a:t>
            </a:r>
            <a:r>
              <a:rPr lang="en-US" sz="2800" b="1" dirty="0">
                <a:solidFill>
                  <a:schemeClr val="accent1">
                    <a:lumMod val="50000"/>
                  </a:schemeClr>
                </a:solidFill>
                <a:latin typeface="Arial" panose="020B0604020202020204" pitchFamily="34" charset="0"/>
                <a:cs typeface="Arial" panose="020B0604020202020204" pitchFamily="34" charset="0"/>
              </a:rPr>
              <a:t> trong </a:t>
            </a:r>
            <a:r>
              <a:rPr lang="en-US" sz="2800" b="1" dirty="0" err="1">
                <a:solidFill>
                  <a:schemeClr val="accent1">
                    <a:lumMod val="50000"/>
                  </a:schemeClr>
                </a:solidFill>
                <a:latin typeface="Arial" panose="020B0604020202020204" pitchFamily="34" charset="0"/>
                <a:cs typeface="Arial" panose="020B0604020202020204" pitchFamily="34" charset="0"/>
              </a:rPr>
              <a:t>quy</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trình</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điện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hồ</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quang</a:t>
            </a:r>
            <a:r>
              <a:rPr lang="en-US" sz="2800" b="1" dirty="0">
                <a:solidFill>
                  <a:schemeClr val="accent1">
                    <a:lumMod val="50000"/>
                  </a:schemeClr>
                </a:solidFill>
                <a:latin typeface="Arial" panose="020B0604020202020204" pitchFamily="34" charset="0"/>
                <a:cs typeface="Arial" panose="020B0604020202020204" pitchFamily="34" charset="0"/>
              </a:rPr>
              <a:t> (EAF)</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 0">
            <a:extLst>
              <a:ext uri="{FF2B5EF4-FFF2-40B4-BE49-F238E27FC236}">
                <a16:creationId xmlns:a16="http://schemas.microsoft.com/office/drawing/2014/main" id="{AB507913-AABF-B9D8-30F2-19A1EE2EDDFF}"/>
              </a:ext>
            </a:extLst>
          </p:cNvPr>
          <p:cNvSpPr/>
          <p:nvPr/>
        </p:nvSpPr>
        <p:spPr>
          <a:xfrm>
            <a:off x="679365" y="2037262"/>
            <a:ext cx="11229691" cy="567327"/>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2.1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Tối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ưu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hóa</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nguyên</a:t>
            </a:r>
            <a:r>
              <a:rPr lang="en-US" sz="2000" dirty="0">
                <a:solidFill>
                  <a:srgbClr val="201B18"/>
                </a:solidFill>
                <a:latin typeface="Arial" panose="020B0604020202020204" pitchFamily="34" charset="0"/>
                <a:ea typeface="Platypi Medium" pitchFamily="34" charset="-122"/>
                <a:cs typeface="Arial" panose="020B0604020202020204" pitchFamily="34" charset="0"/>
              </a:rPr>
              <a:t> liệu đầu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vào</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cải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thiện</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hiệu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suất</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lò</a:t>
            </a:r>
            <a:r>
              <a:rPr lang="en-US" sz="2000" dirty="0">
                <a:solidFill>
                  <a:srgbClr val="201B18"/>
                </a:solidFill>
                <a:latin typeface="Arial" panose="020B0604020202020204" pitchFamily="34" charset="0"/>
                <a:ea typeface="Platypi Medium" pitchFamily="34" charset="-122"/>
                <a:cs typeface="Arial" panose="020B0604020202020204" pitchFamily="34" charset="0"/>
              </a:rPr>
              <a:t> EAF</a:t>
            </a:r>
            <a:endParaRPr lang="en-US" sz="2000" dirty="0"/>
          </a:p>
        </p:txBody>
      </p:sp>
      <p:sp>
        <p:nvSpPr>
          <p:cNvPr id="5" name="TextBox 4">
            <a:extLst>
              <a:ext uri="{FF2B5EF4-FFF2-40B4-BE49-F238E27FC236}">
                <a16:creationId xmlns:a16="http://schemas.microsoft.com/office/drawing/2014/main" id="{7041AE32-6114-3850-2155-97C21D722FD9}"/>
              </a:ext>
            </a:extLst>
          </p:cNvPr>
          <p:cNvSpPr txBox="1"/>
          <p:nvPr/>
        </p:nvSpPr>
        <p:spPr>
          <a:xfrm>
            <a:off x="984165" y="2704534"/>
            <a:ext cx="8497292" cy="3056221"/>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dirty="0"/>
              <a:t>Hiệu quả năng lượng và kinh tế (ước tính sơ bộ)</a:t>
            </a:r>
          </a:p>
          <a:p>
            <a:pPr>
              <a:lnSpc>
                <a:spcPct val="150000"/>
              </a:lnSpc>
              <a:buNone/>
            </a:pPr>
            <a:r>
              <a:rPr lang="vi-VN" dirty="0"/>
              <a:t>Giả định nhà máy luyện 500.000 tấn thép/năm:</a:t>
            </a:r>
          </a:p>
          <a:p>
            <a:pPr marL="342900" indent="-342900">
              <a:lnSpc>
                <a:spcPct val="150000"/>
              </a:lnSpc>
              <a:buFont typeface="Arial" panose="020B0604020202020204" pitchFamily="34" charset="0"/>
              <a:buChar char="•"/>
            </a:pPr>
            <a:r>
              <a:rPr lang="vi-VN" dirty="0"/>
              <a:t>Giảm tiêu hao điện: từ 650 → 580 kWh/tấn thép</a:t>
            </a:r>
          </a:p>
          <a:p>
            <a:pPr marL="342900" indent="-342900">
              <a:lnSpc>
                <a:spcPct val="150000"/>
              </a:lnSpc>
              <a:buFont typeface="Arial" panose="020B0604020202020204" pitchFamily="34" charset="0"/>
              <a:buChar char="•"/>
            </a:pPr>
            <a:r>
              <a:rPr lang="vi-VN" dirty="0"/>
              <a:t>Tiết kiệm: 70 kWh × 500.000 = </a:t>
            </a:r>
            <a:r>
              <a:rPr lang="vi-VN" b="1" dirty="0"/>
              <a:t>35 triệu kWh/năm</a:t>
            </a:r>
            <a:endParaRPr lang="vi-VN" dirty="0"/>
          </a:p>
          <a:p>
            <a:pPr marL="342900" indent="-342900">
              <a:lnSpc>
                <a:spcPct val="150000"/>
              </a:lnSpc>
              <a:buFont typeface="Arial" panose="020B0604020202020204" pitchFamily="34" charset="0"/>
              <a:buChar char="•"/>
            </a:pPr>
            <a:r>
              <a:rPr lang="vi-VN" dirty="0"/>
              <a:t>Giá điện trung bình: 0,1 USD/kWh → Tiết kiệm </a:t>
            </a:r>
            <a:r>
              <a:rPr lang="vi-VN" b="1" dirty="0"/>
              <a:t>~3,5 triệu USD/năm</a:t>
            </a:r>
            <a:endParaRPr lang="vi-VN" dirty="0"/>
          </a:p>
          <a:p>
            <a:pPr marL="342900" indent="-342900">
              <a:lnSpc>
                <a:spcPct val="150000"/>
              </a:lnSpc>
              <a:buFont typeface="Arial" panose="020B0604020202020204" pitchFamily="34" charset="0"/>
              <a:buChar char="•"/>
            </a:pPr>
            <a:r>
              <a:rPr lang="vi-VN" dirty="0"/>
              <a:t>Giảm tiêu hao điện cực: ~15–20%</a:t>
            </a:r>
          </a:p>
          <a:p>
            <a:pPr marL="342900" indent="-342900">
              <a:lnSpc>
                <a:spcPct val="150000"/>
              </a:lnSpc>
              <a:buFont typeface="Arial" panose="020B0604020202020204" pitchFamily="34" charset="0"/>
              <a:buChar char="•"/>
            </a:pPr>
            <a:r>
              <a:rPr lang="vi-VN" dirty="0"/>
              <a:t>Tăng năng suất lò: ~10–15%</a:t>
            </a:r>
          </a:p>
        </p:txBody>
      </p:sp>
    </p:spTree>
    <p:extLst>
      <p:ext uri="{BB962C8B-B14F-4D97-AF65-F5344CB8AC3E}">
        <p14:creationId xmlns:p14="http://schemas.microsoft.com/office/powerpoint/2010/main" val="341137164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FA880-DB0F-2D28-8A5B-F258376D5DC7}"/>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D0A60CF4-D5E9-A3AE-D1CC-3E55832D2505}"/>
              </a:ext>
            </a:extLst>
          </p:cNvPr>
          <p:cNvSpPr txBox="1"/>
          <p:nvPr/>
        </p:nvSpPr>
        <p:spPr>
          <a:xfrm>
            <a:off x="659893" y="1116294"/>
            <a:ext cx="10689552"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2.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tiết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kiệm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lượng</a:t>
            </a:r>
            <a:r>
              <a:rPr lang="en-US" sz="2800" b="1" dirty="0">
                <a:solidFill>
                  <a:schemeClr val="accent1">
                    <a:lumMod val="50000"/>
                  </a:schemeClr>
                </a:solidFill>
                <a:latin typeface="Arial" panose="020B0604020202020204" pitchFamily="34" charset="0"/>
                <a:cs typeface="Arial" panose="020B0604020202020204" pitchFamily="34" charset="0"/>
              </a:rPr>
              <a:t> trong </a:t>
            </a:r>
            <a:r>
              <a:rPr lang="en-US" sz="2800" b="1" dirty="0" err="1">
                <a:solidFill>
                  <a:schemeClr val="accent1">
                    <a:lumMod val="50000"/>
                  </a:schemeClr>
                </a:solidFill>
                <a:latin typeface="Arial" panose="020B0604020202020204" pitchFamily="34" charset="0"/>
                <a:cs typeface="Arial" panose="020B0604020202020204" pitchFamily="34" charset="0"/>
              </a:rPr>
              <a:t>quy</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trình</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điện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hồ</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quang</a:t>
            </a:r>
            <a:r>
              <a:rPr lang="en-US" sz="2800" b="1" dirty="0">
                <a:solidFill>
                  <a:schemeClr val="accent1">
                    <a:lumMod val="50000"/>
                  </a:schemeClr>
                </a:solidFill>
                <a:latin typeface="Arial" panose="020B0604020202020204" pitchFamily="34" charset="0"/>
                <a:cs typeface="Arial" panose="020B0604020202020204" pitchFamily="34" charset="0"/>
              </a:rPr>
              <a:t> (EAF)</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E4A69027-F8BE-16F4-F396-8922A0D04693}"/>
              </a:ext>
            </a:extLst>
          </p:cNvPr>
          <p:cNvSpPr/>
          <p:nvPr/>
        </p:nvSpPr>
        <p:spPr>
          <a:xfrm>
            <a:off x="661491" y="2070401"/>
            <a:ext cx="11229691" cy="1946909"/>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2.2 Thu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hồi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nhiệt</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thải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tối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ưu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hóa</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quy</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trình</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đúc</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liên</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tục</a:t>
            </a:r>
            <a:endParaRPr lang="en-US" sz="2000" dirty="0"/>
          </a:p>
        </p:txBody>
      </p:sp>
      <p:sp>
        <p:nvSpPr>
          <p:cNvPr id="3" name="TextBox 2">
            <a:extLst>
              <a:ext uri="{FF2B5EF4-FFF2-40B4-BE49-F238E27FC236}">
                <a16:creationId xmlns:a16="http://schemas.microsoft.com/office/drawing/2014/main" id="{5196B2D1-2FDC-51D7-DFAE-61E21A2E569D}"/>
              </a:ext>
            </a:extLst>
          </p:cNvPr>
          <p:cNvSpPr txBox="1"/>
          <p:nvPr/>
        </p:nvSpPr>
        <p:spPr>
          <a:xfrm>
            <a:off x="661490" y="2705259"/>
            <a:ext cx="6439194" cy="3056221"/>
          </a:xfrm>
          <a:prstGeom prst="rect">
            <a:avLst/>
          </a:prstGeom>
          <a:noFill/>
        </p:spPr>
        <p:txBody>
          <a:bodyPr wrap="square">
            <a:spAutoFit/>
          </a:bodyPr>
          <a:lstStyle/>
          <a:p>
            <a:pPr>
              <a:lnSpc>
                <a:spcPct val="150000"/>
              </a:lnSpc>
              <a:buNone/>
            </a:pPr>
            <a:r>
              <a:rPr lang="vi-VN" b="1" dirty="0"/>
              <a:t>Ứng dụng thực tế tại Việt Nam</a:t>
            </a:r>
          </a:p>
          <a:p>
            <a:pPr marL="342900" indent="-342900">
              <a:lnSpc>
                <a:spcPct val="150000"/>
              </a:lnSpc>
              <a:buFont typeface="Arial" panose="020B0604020202020204" pitchFamily="34" charset="0"/>
              <a:buChar char="•"/>
            </a:pPr>
            <a:r>
              <a:rPr lang="vi-VN" b="1" dirty="0"/>
              <a:t>Hòa Phát Dung Quất</a:t>
            </a:r>
            <a:r>
              <a:rPr lang="vi-VN" dirty="0"/>
              <a:t> đã tích hợp đúc – cán nóng, giảm thiểu tiêu thụ khí đốt và nâng hiệu suất toàn nhà máy.</a:t>
            </a:r>
          </a:p>
          <a:p>
            <a:pPr marL="342900" indent="-342900">
              <a:lnSpc>
                <a:spcPct val="150000"/>
              </a:lnSpc>
              <a:buFont typeface="Arial" panose="020B0604020202020204" pitchFamily="34" charset="0"/>
              <a:buChar char="•"/>
            </a:pPr>
            <a:r>
              <a:rPr lang="vi-VN" b="1" dirty="0"/>
              <a:t>Pomina</a:t>
            </a:r>
            <a:r>
              <a:rPr lang="vi-VN" dirty="0"/>
              <a:t> đang nghiên cứu sử dụng nhiệt phôi để sấy nguyên liệu đầu vào và tối ưu năng lượng lò nung.</a:t>
            </a:r>
          </a:p>
          <a:p>
            <a:pPr marL="342900" indent="-342900">
              <a:lnSpc>
                <a:spcPct val="150000"/>
              </a:lnSpc>
              <a:buFont typeface="Arial" panose="020B0604020202020204" pitchFamily="34" charset="0"/>
              <a:buChar char="•"/>
            </a:pPr>
            <a:r>
              <a:rPr lang="vi-VN" b="1" dirty="0"/>
              <a:t>Vina Kyoei</a:t>
            </a:r>
            <a:r>
              <a:rPr lang="vi-VN" dirty="0"/>
              <a:t> đầu tư hệ thống điều khiển đúc chính xác để giảm phế phẩm.</a:t>
            </a:r>
          </a:p>
        </p:txBody>
      </p:sp>
      <p:pic>
        <p:nvPicPr>
          <p:cNvPr id="9" name="Picture 8" descr="A factory with many buildings&#10;&#10;AI-generated content may be incorrect.">
            <a:extLst>
              <a:ext uri="{FF2B5EF4-FFF2-40B4-BE49-F238E27FC236}">
                <a16:creationId xmlns:a16="http://schemas.microsoft.com/office/drawing/2014/main" id="{EF9353C7-FC2C-4C03-F424-04218CB4D76F}"/>
              </a:ext>
            </a:extLst>
          </p:cNvPr>
          <p:cNvPicPr>
            <a:picLocks noChangeAspect="1"/>
          </p:cNvPicPr>
          <p:nvPr/>
        </p:nvPicPr>
        <p:blipFill>
          <a:blip r:embed="rId2"/>
          <a:stretch>
            <a:fillRect/>
          </a:stretch>
        </p:blipFill>
        <p:spPr>
          <a:xfrm>
            <a:off x="7289943" y="2703411"/>
            <a:ext cx="4411980" cy="2941320"/>
          </a:xfrm>
          <a:prstGeom prst="rect">
            <a:avLst/>
          </a:prstGeom>
        </p:spPr>
      </p:pic>
      <p:sp>
        <p:nvSpPr>
          <p:cNvPr id="11" name="TextBox 10">
            <a:extLst>
              <a:ext uri="{FF2B5EF4-FFF2-40B4-BE49-F238E27FC236}">
                <a16:creationId xmlns:a16="http://schemas.microsoft.com/office/drawing/2014/main" id="{08FC9D3C-DFA5-B556-9254-D373DB05A996}"/>
              </a:ext>
            </a:extLst>
          </p:cNvPr>
          <p:cNvSpPr txBox="1"/>
          <p:nvPr/>
        </p:nvSpPr>
        <p:spPr>
          <a:xfrm>
            <a:off x="8392886" y="5670919"/>
            <a:ext cx="2956559" cy="379656"/>
          </a:xfrm>
          <a:prstGeom prst="rect">
            <a:avLst/>
          </a:prstGeom>
          <a:noFill/>
        </p:spPr>
        <p:txBody>
          <a:bodyPr wrap="square">
            <a:spAutoFit/>
          </a:bodyPr>
          <a:lstStyle/>
          <a:p>
            <a:r>
              <a:rPr lang="en-US" b="0" i="1" dirty="0">
                <a:solidFill>
                  <a:srgbClr val="333333"/>
                </a:solidFill>
                <a:effectLst/>
                <a:latin typeface="Arial" panose="020B0604020202020204" pitchFamily="34" charset="0"/>
              </a:rPr>
              <a:t>Nhà </a:t>
            </a:r>
            <a:r>
              <a:rPr lang="en-US" b="0" i="1" dirty="0" err="1">
                <a:solidFill>
                  <a:srgbClr val="333333"/>
                </a:solidFill>
                <a:effectLst/>
                <a:latin typeface="Arial" panose="020B0604020202020204" pitchFamily="34" charset="0"/>
              </a:rPr>
              <a:t>máy</a:t>
            </a:r>
            <a:r>
              <a:rPr lang="en-US" b="0" i="1" dirty="0">
                <a:solidFill>
                  <a:srgbClr val="333333"/>
                </a:solidFill>
                <a:effectLst/>
                <a:latin typeface="Arial" panose="020B0604020202020204" pitchFamily="34" charset="0"/>
              </a:rPr>
              <a:t> </a:t>
            </a:r>
            <a:r>
              <a:rPr lang="en-US" b="0" i="1" dirty="0" err="1">
                <a:solidFill>
                  <a:srgbClr val="333333"/>
                </a:solidFill>
                <a:effectLst/>
                <a:latin typeface="Arial" panose="020B0604020202020204" pitchFamily="34" charset="0"/>
              </a:rPr>
              <a:t>thép</a:t>
            </a:r>
            <a:r>
              <a:rPr lang="en-US" b="0" i="1" dirty="0">
                <a:solidFill>
                  <a:srgbClr val="333333"/>
                </a:solidFill>
                <a:effectLst/>
                <a:latin typeface="Arial" panose="020B0604020202020204" pitchFamily="34" charset="0"/>
              </a:rPr>
              <a:t> Pomina</a:t>
            </a:r>
            <a:endParaRPr lang="en-US" dirty="0"/>
          </a:p>
        </p:txBody>
      </p:sp>
    </p:spTree>
    <p:extLst>
      <p:ext uri="{BB962C8B-B14F-4D97-AF65-F5344CB8AC3E}">
        <p14:creationId xmlns:p14="http://schemas.microsoft.com/office/powerpoint/2010/main" val="1860759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C9F386-E7DA-906D-4C53-B0820C203B34}"/>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0AFD7C2E-66B8-7A3A-B103-1A504F0B1AC5}"/>
              </a:ext>
            </a:extLst>
          </p:cNvPr>
          <p:cNvSpPr txBox="1"/>
          <p:nvPr/>
        </p:nvSpPr>
        <p:spPr>
          <a:xfrm>
            <a:off x="454273" y="1177248"/>
            <a:ext cx="11190075"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2.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tiết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kiệm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lượng</a:t>
            </a:r>
            <a:r>
              <a:rPr lang="en-US" sz="2800" b="1" dirty="0">
                <a:solidFill>
                  <a:schemeClr val="accent1">
                    <a:lumMod val="50000"/>
                  </a:schemeClr>
                </a:solidFill>
                <a:latin typeface="Arial" panose="020B0604020202020204" pitchFamily="34" charset="0"/>
                <a:cs typeface="Arial" panose="020B0604020202020204" pitchFamily="34" charset="0"/>
              </a:rPr>
              <a:t> trong </a:t>
            </a:r>
            <a:r>
              <a:rPr lang="en-US" sz="2800" b="1" dirty="0" err="1">
                <a:solidFill>
                  <a:schemeClr val="accent1">
                    <a:lumMod val="50000"/>
                  </a:schemeClr>
                </a:solidFill>
                <a:latin typeface="Arial" panose="020B0604020202020204" pitchFamily="34" charset="0"/>
                <a:cs typeface="Arial" panose="020B0604020202020204" pitchFamily="34" charset="0"/>
              </a:rPr>
              <a:t>quy</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trình</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điện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hồ</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quang</a:t>
            </a:r>
            <a:r>
              <a:rPr lang="en-US" sz="2800" b="1" dirty="0">
                <a:solidFill>
                  <a:schemeClr val="accent1">
                    <a:lumMod val="50000"/>
                  </a:schemeClr>
                </a:solidFill>
                <a:latin typeface="Arial" panose="020B0604020202020204" pitchFamily="34" charset="0"/>
                <a:cs typeface="Arial" panose="020B0604020202020204" pitchFamily="34" charset="0"/>
              </a:rPr>
              <a:t> (EAF)</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21CEA577-161A-8086-CE5F-4BF682EAEEAD}"/>
              </a:ext>
            </a:extLst>
          </p:cNvPr>
          <p:cNvSpPr/>
          <p:nvPr/>
        </p:nvSpPr>
        <p:spPr>
          <a:xfrm>
            <a:off x="508036" y="2048630"/>
            <a:ext cx="11229691" cy="1946909"/>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2.2 Thu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hồi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nhiệt</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thải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tối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ưu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hóa</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quy</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trình</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đúc</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liên</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tục</a:t>
            </a:r>
            <a:endParaRPr lang="en-US" sz="2000" dirty="0"/>
          </a:p>
        </p:txBody>
      </p:sp>
      <p:graphicFrame>
        <p:nvGraphicFramePr>
          <p:cNvPr id="2" name="Table 1">
            <a:extLst>
              <a:ext uri="{FF2B5EF4-FFF2-40B4-BE49-F238E27FC236}">
                <a16:creationId xmlns:a16="http://schemas.microsoft.com/office/drawing/2014/main" id="{61FD94BE-71BA-330A-642C-CE8FDD7DC26C}"/>
              </a:ext>
            </a:extLst>
          </p:cNvPr>
          <p:cNvGraphicFramePr>
            <a:graphicFrameLocks noGrp="1"/>
          </p:cNvGraphicFramePr>
          <p:nvPr>
            <p:extLst>
              <p:ext uri="{D42A27DB-BD31-4B8C-83A1-F6EECF244321}">
                <p14:modId xmlns:p14="http://schemas.microsoft.com/office/powerpoint/2010/main" val="4122637792"/>
              </p:ext>
            </p:extLst>
          </p:nvPr>
        </p:nvGraphicFramePr>
        <p:xfrm>
          <a:off x="643532" y="2862902"/>
          <a:ext cx="10904936" cy="3018092"/>
        </p:xfrm>
        <a:graphic>
          <a:graphicData uri="http://schemas.openxmlformats.org/drawingml/2006/table">
            <a:tbl>
              <a:tblPr>
                <a:tableStyleId>{5940675A-B579-460E-94D1-54222C63F5DA}</a:tableStyleId>
              </a:tblPr>
              <a:tblGrid>
                <a:gridCol w="4609680">
                  <a:extLst>
                    <a:ext uri="{9D8B030D-6E8A-4147-A177-3AD203B41FA5}">
                      <a16:colId xmlns:a16="http://schemas.microsoft.com/office/drawing/2014/main" val="815818820"/>
                    </a:ext>
                  </a:extLst>
                </a:gridCol>
                <a:gridCol w="6295256">
                  <a:extLst>
                    <a:ext uri="{9D8B030D-6E8A-4147-A177-3AD203B41FA5}">
                      <a16:colId xmlns:a16="http://schemas.microsoft.com/office/drawing/2014/main" val="2966377873"/>
                    </a:ext>
                  </a:extLst>
                </a:gridCol>
              </a:tblGrid>
              <a:tr h="0">
                <a:tc>
                  <a:txBody>
                    <a:bodyPr/>
                    <a:lstStyle/>
                    <a:p>
                      <a:r>
                        <a:rPr lang="en-US" b="1" dirty="0"/>
                        <a:t>Hạng mục</a:t>
                      </a:r>
                    </a:p>
                  </a:txBody>
                  <a:tcPr anchor="ctr"/>
                </a:tc>
                <a:tc>
                  <a:txBody>
                    <a:bodyPr/>
                    <a:lstStyle/>
                    <a:p>
                      <a:r>
                        <a:rPr lang="en-US" b="1" dirty="0" err="1"/>
                        <a:t>Giải</a:t>
                      </a:r>
                      <a:r>
                        <a:rPr lang="en-US" b="1" dirty="0"/>
                        <a:t> </a:t>
                      </a:r>
                      <a:r>
                        <a:rPr lang="en-US" b="1" dirty="0" err="1"/>
                        <a:t>pháp</a:t>
                      </a:r>
                      <a:r>
                        <a:rPr lang="en-US" b="1" dirty="0"/>
                        <a:t> kỹ thuật</a:t>
                      </a:r>
                    </a:p>
                  </a:txBody>
                  <a:tcPr anchor="ctr"/>
                </a:tc>
                <a:extLst>
                  <a:ext uri="{0D108BD9-81ED-4DB2-BD59-A6C34878D82A}">
                    <a16:rowId xmlns:a16="http://schemas.microsoft.com/office/drawing/2014/main" val="3121997607"/>
                  </a:ext>
                </a:extLst>
              </a:tr>
              <a:tr h="0">
                <a:tc>
                  <a:txBody>
                    <a:bodyPr/>
                    <a:lstStyle/>
                    <a:p>
                      <a:r>
                        <a:rPr lang="en-US" b="0" dirty="0"/>
                        <a:t>Thu hồi nhiệt thải phôi</a:t>
                      </a:r>
                    </a:p>
                  </a:txBody>
                  <a:tcPr anchor="ctr"/>
                </a:tc>
                <a:tc>
                  <a:txBody>
                    <a:bodyPr/>
                    <a:lstStyle/>
                    <a:p>
                      <a:r>
                        <a:rPr lang="en-US"/>
                        <a:t>Lắp đặt hệ thống thu nhiệt từ bức xạ phôi hoặc dùng khí nóng sấy nguyên liệu</a:t>
                      </a:r>
                    </a:p>
                  </a:txBody>
                  <a:tcPr anchor="ctr"/>
                </a:tc>
                <a:extLst>
                  <a:ext uri="{0D108BD9-81ED-4DB2-BD59-A6C34878D82A}">
                    <a16:rowId xmlns:a16="http://schemas.microsoft.com/office/drawing/2014/main" val="1827814559"/>
                  </a:ext>
                </a:extLst>
              </a:tr>
              <a:tr h="0">
                <a:tc>
                  <a:txBody>
                    <a:bodyPr/>
                    <a:lstStyle/>
                    <a:p>
                      <a:r>
                        <a:rPr lang="en-US" b="0" dirty="0"/>
                        <a:t> Tích hợp đúc – cán nóng liên tục (Hot Charging)</a:t>
                      </a:r>
                    </a:p>
                  </a:txBody>
                  <a:tcPr anchor="ctr"/>
                </a:tc>
                <a:tc>
                  <a:txBody>
                    <a:bodyPr/>
                    <a:lstStyle/>
                    <a:p>
                      <a:r>
                        <a:rPr lang="en-US"/>
                        <a:t>Chuyển phôi khi còn nóng (800–1.000°C) trực tiếp sang cán mà không tái gia nhiệt</a:t>
                      </a:r>
                    </a:p>
                  </a:txBody>
                  <a:tcPr anchor="ctr"/>
                </a:tc>
                <a:extLst>
                  <a:ext uri="{0D108BD9-81ED-4DB2-BD59-A6C34878D82A}">
                    <a16:rowId xmlns:a16="http://schemas.microsoft.com/office/drawing/2014/main" val="3717956112"/>
                  </a:ext>
                </a:extLst>
              </a:tr>
              <a:tr h="0">
                <a:tc>
                  <a:txBody>
                    <a:bodyPr/>
                    <a:lstStyle/>
                    <a:p>
                      <a:r>
                        <a:rPr lang="en-US" b="0" dirty="0"/>
                        <a:t>Điều khiển chính xác tốc độ đúc &amp; làm nguội</a:t>
                      </a:r>
                    </a:p>
                  </a:txBody>
                  <a:tcPr anchor="ctr"/>
                </a:tc>
                <a:tc>
                  <a:txBody>
                    <a:bodyPr/>
                    <a:lstStyle/>
                    <a:p>
                      <a:r>
                        <a:rPr lang="en-US" dirty="0" err="1"/>
                        <a:t>Cải</a:t>
                      </a:r>
                      <a:r>
                        <a:rPr lang="en-US" dirty="0"/>
                        <a:t> </a:t>
                      </a:r>
                      <a:r>
                        <a:rPr lang="en-US" dirty="0" err="1"/>
                        <a:t>thiện</a:t>
                      </a:r>
                      <a:r>
                        <a:rPr lang="en-US" dirty="0"/>
                        <a:t> </a:t>
                      </a:r>
                      <a:r>
                        <a:rPr lang="en-US" dirty="0" err="1"/>
                        <a:t>cấu</a:t>
                      </a:r>
                      <a:r>
                        <a:rPr lang="en-US" dirty="0"/>
                        <a:t> </a:t>
                      </a:r>
                      <a:r>
                        <a:rPr lang="en-US" dirty="0" err="1"/>
                        <a:t>trúc</a:t>
                      </a:r>
                      <a:r>
                        <a:rPr lang="en-US" dirty="0"/>
                        <a:t> </a:t>
                      </a:r>
                      <a:r>
                        <a:rPr lang="en-US" dirty="0" err="1"/>
                        <a:t>tinh</a:t>
                      </a:r>
                      <a:r>
                        <a:rPr lang="en-US" dirty="0"/>
                        <a:t> </a:t>
                      </a:r>
                      <a:r>
                        <a:rPr lang="en-US" dirty="0" err="1"/>
                        <a:t>thể</a:t>
                      </a:r>
                      <a:r>
                        <a:rPr lang="en-US" dirty="0"/>
                        <a:t>, </a:t>
                      </a:r>
                      <a:r>
                        <a:rPr lang="en-US" dirty="0" err="1"/>
                        <a:t>hạn</a:t>
                      </a:r>
                      <a:r>
                        <a:rPr lang="en-US" dirty="0"/>
                        <a:t> </a:t>
                      </a:r>
                      <a:r>
                        <a:rPr lang="en-US" dirty="0" err="1"/>
                        <a:t>chế</a:t>
                      </a:r>
                      <a:r>
                        <a:rPr lang="en-US" dirty="0"/>
                        <a:t> </a:t>
                      </a:r>
                      <a:r>
                        <a:rPr lang="en-US" dirty="0" err="1"/>
                        <a:t>nứt</a:t>
                      </a:r>
                      <a:r>
                        <a:rPr lang="en-US" dirty="0"/>
                        <a:t> </a:t>
                      </a:r>
                      <a:r>
                        <a:rPr lang="en-US" dirty="0" err="1"/>
                        <a:t>và</a:t>
                      </a:r>
                      <a:r>
                        <a:rPr lang="en-US" dirty="0"/>
                        <a:t> </a:t>
                      </a:r>
                      <a:r>
                        <a:rPr lang="en-US" dirty="0" err="1"/>
                        <a:t>khuyết</a:t>
                      </a:r>
                      <a:r>
                        <a:rPr lang="en-US" dirty="0"/>
                        <a:t> </a:t>
                      </a:r>
                      <a:r>
                        <a:rPr lang="en-US" dirty="0" err="1"/>
                        <a:t>tật</a:t>
                      </a:r>
                      <a:endParaRPr lang="en-US" dirty="0"/>
                    </a:p>
                  </a:txBody>
                  <a:tcPr anchor="ctr"/>
                </a:tc>
                <a:extLst>
                  <a:ext uri="{0D108BD9-81ED-4DB2-BD59-A6C34878D82A}">
                    <a16:rowId xmlns:a16="http://schemas.microsoft.com/office/drawing/2014/main" val="812383987"/>
                  </a:ext>
                </a:extLst>
              </a:tr>
              <a:tr h="0">
                <a:tc>
                  <a:txBody>
                    <a:bodyPr/>
                    <a:lstStyle/>
                    <a:p>
                      <a:r>
                        <a:rPr lang="vi-VN" b="0" dirty="0"/>
                        <a:t>Tối ưu tưới nước và làm nguội sơ bộ</a:t>
                      </a:r>
                    </a:p>
                  </a:txBody>
                  <a:tcPr anchor="ctr"/>
                </a:tc>
                <a:tc>
                  <a:txBody>
                    <a:bodyPr/>
                    <a:lstStyle/>
                    <a:p>
                      <a:r>
                        <a:rPr lang="en-US" dirty="0" err="1"/>
                        <a:t>Giảm</a:t>
                      </a:r>
                      <a:r>
                        <a:rPr lang="en-US" dirty="0"/>
                        <a:t> hao </a:t>
                      </a:r>
                      <a:r>
                        <a:rPr lang="en-US" dirty="0" err="1"/>
                        <a:t>hụt</a:t>
                      </a:r>
                      <a:r>
                        <a:rPr lang="en-US" dirty="0"/>
                        <a:t> </a:t>
                      </a:r>
                      <a:r>
                        <a:rPr lang="en-US" dirty="0" err="1"/>
                        <a:t>nhiệt</a:t>
                      </a:r>
                      <a:r>
                        <a:rPr lang="en-US" dirty="0"/>
                        <a:t> </a:t>
                      </a:r>
                      <a:r>
                        <a:rPr lang="en-US" dirty="0" err="1"/>
                        <a:t>không</a:t>
                      </a:r>
                      <a:r>
                        <a:rPr lang="en-US" dirty="0"/>
                        <a:t> cần thiết, </a:t>
                      </a:r>
                      <a:r>
                        <a:rPr lang="en-US" dirty="0" err="1"/>
                        <a:t>ổn</a:t>
                      </a:r>
                      <a:r>
                        <a:rPr lang="en-US" dirty="0"/>
                        <a:t> </a:t>
                      </a:r>
                      <a:r>
                        <a:rPr lang="en-US" dirty="0" err="1"/>
                        <a:t>định</a:t>
                      </a:r>
                      <a:r>
                        <a:rPr lang="en-US" dirty="0"/>
                        <a:t> </a:t>
                      </a:r>
                      <a:r>
                        <a:rPr lang="en-US" dirty="0" err="1"/>
                        <a:t>quá</a:t>
                      </a:r>
                      <a:r>
                        <a:rPr lang="en-US" dirty="0"/>
                        <a:t> </a:t>
                      </a:r>
                      <a:r>
                        <a:rPr lang="en-US" dirty="0" err="1"/>
                        <a:t>trình</a:t>
                      </a:r>
                      <a:r>
                        <a:rPr lang="en-US" dirty="0"/>
                        <a:t> </a:t>
                      </a:r>
                      <a:r>
                        <a:rPr lang="en-US" dirty="0" err="1"/>
                        <a:t>đông</a:t>
                      </a:r>
                      <a:r>
                        <a:rPr lang="en-US" dirty="0"/>
                        <a:t> </a:t>
                      </a:r>
                      <a:r>
                        <a:rPr lang="en-US" dirty="0" err="1"/>
                        <a:t>đặc</a:t>
                      </a:r>
                      <a:endParaRPr lang="en-US" dirty="0"/>
                    </a:p>
                  </a:txBody>
                  <a:tcPr anchor="ctr"/>
                </a:tc>
                <a:extLst>
                  <a:ext uri="{0D108BD9-81ED-4DB2-BD59-A6C34878D82A}">
                    <a16:rowId xmlns:a16="http://schemas.microsoft.com/office/drawing/2014/main" val="2390609303"/>
                  </a:ext>
                </a:extLst>
              </a:tr>
            </a:tbl>
          </a:graphicData>
        </a:graphic>
      </p:graphicFrame>
    </p:spTree>
    <p:extLst>
      <p:ext uri="{BB962C8B-B14F-4D97-AF65-F5344CB8AC3E}">
        <p14:creationId xmlns:p14="http://schemas.microsoft.com/office/powerpoint/2010/main" val="8023880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D36D8-04AF-5879-9A63-363F6829037F}"/>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868755DF-5F9E-8B3C-643F-F63C3ACB833E}"/>
              </a:ext>
            </a:extLst>
          </p:cNvPr>
          <p:cNvSpPr txBox="1"/>
          <p:nvPr/>
        </p:nvSpPr>
        <p:spPr>
          <a:xfrm>
            <a:off x="620706" y="1043480"/>
            <a:ext cx="10613352"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2.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tiết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kiệm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lượng</a:t>
            </a:r>
            <a:r>
              <a:rPr lang="en-US" sz="2800" b="1" dirty="0">
                <a:solidFill>
                  <a:schemeClr val="accent1">
                    <a:lumMod val="50000"/>
                  </a:schemeClr>
                </a:solidFill>
                <a:latin typeface="Arial" panose="020B0604020202020204" pitchFamily="34" charset="0"/>
                <a:cs typeface="Arial" panose="020B0604020202020204" pitchFamily="34" charset="0"/>
              </a:rPr>
              <a:t> trong </a:t>
            </a:r>
            <a:r>
              <a:rPr lang="en-US" sz="2800" b="1" dirty="0" err="1">
                <a:solidFill>
                  <a:schemeClr val="accent1">
                    <a:lumMod val="50000"/>
                  </a:schemeClr>
                </a:solidFill>
                <a:latin typeface="Arial" panose="020B0604020202020204" pitchFamily="34" charset="0"/>
                <a:cs typeface="Arial" panose="020B0604020202020204" pitchFamily="34" charset="0"/>
              </a:rPr>
              <a:t>quy</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trình</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điện</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hồ</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quang</a:t>
            </a:r>
            <a:r>
              <a:rPr lang="en-US" sz="2800" b="1" dirty="0">
                <a:solidFill>
                  <a:schemeClr val="accent1">
                    <a:lumMod val="50000"/>
                  </a:schemeClr>
                </a:solidFill>
                <a:latin typeface="Arial" panose="020B0604020202020204" pitchFamily="34" charset="0"/>
                <a:cs typeface="Arial" panose="020B0604020202020204" pitchFamily="34" charset="0"/>
              </a:rPr>
              <a:t> (EAF)</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DC44835B-1F4E-B27F-D0D9-5D4A31934D94}"/>
              </a:ext>
            </a:extLst>
          </p:cNvPr>
          <p:cNvSpPr/>
          <p:nvPr/>
        </p:nvSpPr>
        <p:spPr>
          <a:xfrm>
            <a:off x="737691" y="2157487"/>
            <a:ext cx="11229691" cy="1946909"/>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2.2 Thu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hồi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nhiệt</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thải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và</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tối</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ưu</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hóa</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quy</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trình</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đúc</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liên</a:t>
            </a:r>
            <a:r>
              <a:rPr lang="en-US" sz="2000" dirty="0">
                <a:solidFill>
                  <a:srgbClr val="201B18"/>
                </a:solidFill>
                <a:latin typeface="Arial" panose="020B0604020202020204" pitchFamily="34" charset="0"/>
                <a:ea typeface="Platypi Medium" pitchFamily="34" charset="-122"/>
                <a:cs typeface="Arial" panose="020B0604020202020204" pitchFamily="34" charset="0"/>
              </a:rPr>
              <a:t> </a:t>
            </a:r>
            <a:r>
              <a:rPr lang="en-US" sz="2000" dirty="0" err="1">
                <a:solidFill>
                  <a:srgbClr val="201B18"/>
                </a:solidFill>
                <a:latin typeface="Arial" panose="020B0604020202020204" pitchFamily="34" charset="0"/>
                <a:ea typeface="Platypi Medium" pitchFamily="34" charset="-122"/>
                <a:cs typeface="Arial" panose="020B0604020202020204" pitchFamily="34" charset="0"/>
              </a:rPr>
              <a:t>tục</a:t>
            </a:r>
            <a:endParaRPr lang="en-US" sz="2000" dirty="0"/>
          </a:p>
        </p:txBody>
      </p:sp>
      <p:sp>
        <p:nvSpPr>
          <p:cNvPr id="4" name="TextBox 3">
            <a:extLst>
              <a:ext uri="{FF2B5EF4-FFF2-40B4-BE49-F238E27FC236}">
                <a16:creationId xmlns:a16="http://schemas.microsoft.com/office/drawing/2014/main" id="{FB25CDDF-5F79-10F8-A85D-7B9F8FF3D61E}"/>
              </a:ext>
            </a:extLst>
          </p:cNvPr>
          <p:cNvSpPr txBox="1"/>
          <p:nvPr/>
        </p:nvSpPr>
        <p:spPr>
          <a:xfrm>
            <a:off x="737691" y="2791793"/>
            <a:ext cx="9031875" cy="2625206"/>
          </a:xfrm>
          <a:prstGeom prst="rect">
            <a:avLst/>
          </a:prstGeom>
          <a:noFill/>
        </p:spPr>
        <p:txBody>
          <a:bodyPr wrap="square">
            <a:spAutoFit/>
          </a:bodyPr>
          <a:lstStyle/>
          <a:p>
            <a:pPr>
              <a:lnSpc>
                <a:spcPct val="150000"/>
              </a:lnSpc>
              <a:buNone/>
            </a:pPr>
            <a:r>
              <a:rPr lang="vi-VN" b="1" dirty="0"/>
              <a:t>Hiệu quả tiết kiệm năng lượng (giả định 1 triệu tấn thép/năm)</a:t>
            </a:r>
          </a:p>
          <a:p>
            <a:pPr marL="342900" indent="-342900">
              <a:lnSpc>
                <a:spcPct val="150000"/>
              </a:lnSpc>
              <a:buFont typeface="Arial" panose="020B0604020202020204" pitchFamily="34" charset="0"/>
              <a:buChar char="•"/>
            </a:pPr>
            <a:r>
              <a:rPr lang="vi-VN" dirty="0"/>
              <a:t>Nhiệt tiết kiệm khi dùng hot charging (thay vì tái nung): ~80–100 m³ khí/tấn</a:t>
            </a:r>
          </a:p>
          <a:p>
            <a:pPr marL="342900" indent="-342900">
              <a:lnSpc>
                <a:spcPct val="150000"/>
              </a:lnSpc>
              <a:buFont typeface="Arial" panose="020B0604020202020204" pitchFamily="34" charset="0"/>
              <a:buChar char="•"/>
            </a:pPr>
            <a:r>
              <a:rPr lang="vi-VN" dirty="0"/>
              <a:t>Nhiệt trị tương đương: ~400–500 MJ/tấn thép</a:t>
            </a:r>
          </a:p>
          <a:p>
            <a:pPr marL="342900" indent="-342900">
              <a:lnSpc>
                <a:spcPct val="150000"/>
              </a:lnSpc>
              <a:buFont typeface="Arial" panose="020B0604020202020204" pitchFamily="34" charset="0"/>
              <a:buChar char="•"/>
            </a:pPr>
            <a:r>
              <a:rPr lang="vi-VN" dirty="0"/>
              <a:t>Tổng năng lượng tiết kiệm: ~139.000 MWh/năm</a:t>
            </a:r>
          </a:p>
          <a:p>
            <a:pPr marL="342900" indent="-342900">
              <a:lnSpc>
                <a:spcPct val="150000"/>
              </a:lnSpc>
              <a:buFont typeface="Arial" panose="020B0604020202020204" pitchFamily="34" charset="0"/>
              <a:buChar char="•"/>
            </a:pPr>
            <a:r>
              <a:rPr lang="vi-VN" dirty="0"/>
              <a:t>Giảm chi phí nhiên liệu: ~4–6 triệu USD/năm</a:t>
            </a:r>
          </a:p>
          <a:p>
            <a:pPr marL="342900" indent="-342900">
              <a:lnSpc>
                <a:spcPct val="150000"/>
              </a:lnSpc>
              <a:buFont typeface="Arial" panose="020B0604020202020204" pitchFamily="34" charset="0"/>
              <a:buChar char="•"/>
            </a:pPr>
            <a:r>
              <a:rPr lang="vi-VN" dirty="0"/>
              <a:t>Giảm phát thải CO₂: ~60.000–80.000 tCO₂/năm</a:t>
            </a:r>
          </a:p>
        </p:txBody>
      </p:sp>
    </p:spTree>
    <p:extLst>
      <p:ext uri="{BB962C8B-B14F-4D97-AF65-F5344CB8AC3E}">
        <p14:creationId xmlns:p14="http://schemas.microsoft.com/office/powerpoint/2010/main" val="38793039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a:extLst>
              <a:ext uri="{FF2B5EF4-FFF2-40B4-BE49-F238E27FC236}">
                <a16:creationId xmlns:a16="http://schemas.microsoft.com/office/drawing/2014/main" id="{0376A3B0-8C81-2402-843C-3F5192811E85}"/>
              </a:ext>
            </a:extLst>
          </p:cNvPr>
          <p:cNvSpPr txBox="1">
            <a:spLocks noGrp="1"/>
          </p:cNvSpPr>
          <p:nvPr>
            <p:ph type="title" idx="4294967295"/>
          </p:nvPr>
        </p:nvSpPr>
        <p:spPr>
          <a:xfrm>
            <a:off x="522515" y="859278"/>
            <a:ext cx="10972800" cy="615523"/>
          </a:xfrm>
          <a:prstGeom prst="rect">
            <a:avLst/>
          </a:prstGeom>
          <a:noFill/>
        </p:spPr>
        <p:txBody>
          <a:bodyPr wrap="square" rtlCol="0">
            <a:spAutoFit/>
          </a:bodyPr>
          <a:lstStyle/>
          <a:p>
            <a:r>
              <a:rPr lang="vi-VN" dirty="0">
                <a:solidFill>
                  <a:schemeClr val="accent1">
                    <a:lumMod val="50000"/>
                  </a:schemeClr>
                </a:solidFill>
                <a:latin typeface="+mn-lt"/>
              </a:rPr>
              <a:t>3. Cơ hội tiết kiệm năng lượng trong các hệ thống phụ trợ</a:t>
            </a:r>
            <a:endParaRPr lang="en-US" dirty="0">
              <a:solidFill>
                <a:schemeClr val="accent1">
                  <a:lumMod val="50000"/>
                </a:schemeClr>
              </a:solidFill>
              <a:latin typeface="+mn-lt"/>
            </a:endParaRPr>
          </a:p>
        </p:txBody>
      </p:sp>
      <p:sp>
        <p:nvSpPr>
          <p:cNvPr id="3" name="TextBox 2">
            <a:extLst>
              <a:ext uri="{FF2B5EF4-FFF2-40B4-BE49-F238E27FC236}">
                <a16:creationId xmlns:a16="http://schemas.microsoft.com/office/drawing/2014/main" id="{00E18EEB-1CC1-9667-DA5E-002EF16AC8B6}"/>
              </a:ext>
            </a:extLst>
          </p:cNvPr>
          <p:cNvSpPr txBox="1"/>
          <p:nvPr/>
        </p:nvSpPr>
        <p:spPr>
          <a:xfrm>
            <a:off x="522515" y="1762896"/>
            <a:ext cx="6098582" cy="400110"/>
          </a:xfrm>
          <a:prstGeom prst="rect">
            <a:avLst/>
          </a:prstGeom>
          <a:noFill/>
        </p:spPr>
        <p:txBody>
          <a:bodyPr wrap="square">
            <a:spAutoFit/>
          </a:bodyPr>
          <a:lstStyle/>
          <a:p>
            <a:pPr>
              <a:defRPr/>
            </a:pPr>
            <a:r>
              <a:rPr lang="en-US" altLang="en-US" sz="2000" b="1" dirty="0">
                <a:solidFill>
                  <a:schemeClr val="tx1"/>
                </a:solidFill>
              </a:rPr>
              <a:t>3.1 </a:t>
            </a:r>
            <a:r>
              <a:rPr lang="en-US" altLang="en-US" sz="2000" b="1" dirty="0" err="1">
                <a:solidFill>
                  <a:schemeClr val="tx1"/>
                </a:solidFill>
              </a:rPr>
              <a:t>Hệ</a:t>
            </a:r>
            <a:r>
              <a:rPr lang="en-US" altLang="en-US" sz="2000" b="1" dirty="0">
                <a:solidFill>
                  <a:schemeClr val="tx1"/>
                </a:solidFill>
              </a:rPr>
              <a:t> </a:t>
            </a:r>
            <a:r>
              <a:rPr lang="en-US" altLang="en-US" sz="2000" b="1" dirty="0" err="1">
                <a:solidFill>
                  <a:schemeClr val="tx1"/>
                </a:solidFill>
              </a:rPr>
              <a:t>thống</a:t>
            </a:r>
            <a:r>
              <a:rPr lang="en-US" altLang="en-US" sz="2000" b="1" dirty="0">
                <a:solidFill>
                  <a:schemeClr val="tx1"/>
                </a:solidFill>
              </a:rPr>
              <a:t> </a:t>
            </a:r>
            <a:r>
              <a:rPr lang="en-US" altLang="en-US" sz="2000" b="1" dirty="0" err="1">
                <a:solidFill>
                  <a:schemeClr val="tx1"/>
                </a:solidFill>
              </a:rPr>
              <a:t>khí</a:t>
            </a:r>
            <a:r>
              <a:rPr lang="en-US" altLang="en-US" sz="2000" b="1" dirty="0">
                <a:solidFill>
                  <a:schemeClr val="tx1"/>
                </a:solidFill>
              </a:rPr>
              <a:t> </a:t>
            </a:r>
            <a:r>
              <a:rPr lang="en-US" altLang="en-US" sz="2000" b="1" dirty="0" err="1">
                <a:solidFill>
                  <a:schemeClr val="tx1"/>
                </a:solidFill>
              </a:rPr>
              <a:t>nén</a:t>
            </a:r>
            <a:endParaRPr lang="en-US" sz="2000" dirty="0"/>
          </a:p>
        </p:txBody>
      </p:sp>
      <p:graphicFrame>
        <p:nvGraphicFramePr>
          <p:cNvPr id="2" name="Table 1">
            <a:extLst>
              <a:ext uri="{FF2B5EF4-FFF2-40B4-BE49-F238E27FC236}">
                <a16:creationId xmlns:a16="http://schemas.microsoft.com/office/drawing/2014/main" id="{D0E8E370-EFC2-4EAA-A14A-B907F5AB4DEC}"/>
              </a:ext>
            </a:extLst>
          </p:cNvPr>
          <p:cNvGraphicFramePr>
            <a:graphicFrameLocks noGrp="1"/>
          </p:cNvGraphicFramePr>
          <p:nvPr>
            <p:extLst>
              <p:ext uri="{D42A27DB-BD31-4B8C-83A1-F6EECF244321}">
                <p14:modId xmlns:p14="http://schemas.microsoft.com/office/powerpoint/2010/main" val="1896062889"/>
              </p:ext>
            </p:extLst>
          </p:nvPr>
        </p:nvGraphicFramePr>
        <p:xfrm>
          <a:off x="609600" y="2451101"/>
          <a:ext cx="10972800" cy="2631888"/>
        </p:xfrm>
        <a:graphic>
          <a:graphicData uri="http://schemas.openxmlformats.org/drawingml/2006/table">
            <a:tbl>
              <a:tblPr>
                <a:tableStyleId>{5940675A-B579-460E-94D1-54222C63F5DA}</a:tableStyleId>
              </a:tblPr>
              <a:tblGrid>
                <a:gridCol w="2814918">
                  <a:extLst>
                    <a:ext uri="{9D8B030D-6E8A-4147-A177-3AD203B41FA5}">
                      <a16:colId xmlns:a16="http://schemas.microsoft.com/office/drawing/2014/main" val="917159027"/>
                    </a:ext>
                  </a:extLst>
                </a:gridCol>
                <a:gridCol w="8157882">
                  <a:extLst>
                    <a:ext uri="{9D8B030D-6E8A-4147-A177-3AD203B41FA5}">
                      <a16:colId xmlns:a16="http://schemas.microsoft.com/office/drawing/2014/main" val="3078779860"/>
                    </a:ext>
                  </a:extLst>
                </a:gridCol>
              </a:tblGrid>
              <a:tr h="0">
                <a:tc>
                  <a:txBody>
                    <a:bodyPr/>
                    <a:lstStyle/>
                    <a:p>
                      <a:r>
                        <a:rPr lang="en-US" b="1" dirty="0"/>
                        <a:t>Hạng mục</a:t>
                      </a:r>
                      <a:endParaRPr lang="en-US" dirty="0"/>
                    </a:p>
                  </a:txBody>
                  <a:tcPr anchor="ctr"/>
                </a:tc>
                <a:tc>
                  <a:txBody>
                    <a:bodyPr/>
                    <a:lstStyle/>
                    <a:p>
                      <a:r>
                        <a:rPr lang="vi-VN" b="1"/>
                        <a:t>Cơ hội tiết kiệm năng lượng</a:t>
                      </a:r>
                      <a:endParaRPr lang="vi-VN"/>
                    </a:p>
                  </a:txBody>
                  <a:tcPr anchor="ctr"/>
                </a:tc>
                <a:extLst>
                  <a:ext uri="{0D108BD9-81ED-4DB2-BD59-A6C34878D82A}">
                    <a16:rowId xmlns:a16="http://schemas.microsoft.com/office/drawing/2014/main" val="3155306164"/>
                  </a:ext>
                </a:extLst>
              </a:tr>
              <a:tr h="0">
                <a:tc>
                  <a:txBody>
                    <a:bodyPr/>
                    <a:lstStyle/>
                    <a:p>
                      <a:r>
                        <a:rPr lang="en-US" b="1" dirty="0"/>
                        <a:t>Máy nén khí</a:t>
                      </a:r>
                      <a:endParaRPr lang="en-US" dirty="0"/>
                    </a:p>
                  </a:txBody>
                  <a:tcPr anchor="ctr"/>
                </a:tc>
                <a:tc>
                  <a:txBody>
                    <a:bodyPr/>
                    <a:lstStyle/>
                    <a:p>
                      <a:r>
                        <a:rPr lang="en-US"/>
                        <a:t>Thay thế bằng máy nén hiệu suất cao có điều khiển bằng biến tần (VSD)</a:t>
                      </a:r>
                    </a:p>
                  </a:txBody>
                  <a:tcPr anchor="ctr"/>
                </a:tc>
                <a:extLst>
                  <a:ext uri="{0D108BD9-81ED-4DB2-BD59-A6C34878D82A}">
                    <a16:rowId xmlns:a16="http://schemas.microsoft.com/office/drawing/2014/main" val="2536174646"/>
                  </a:ext>
                </a:extLst>
              </a:tr>
              <a:tr h="0">
                <a:tc>
                  <a:txBody>
                    <a:bodyPr/>
                    <a:lstStyle/>
                    <a:p>
                      <a:r>
                        <a:rPr lang="en-US" b="1"/>
                        <a:t>Rò rỉ khí nén</a:t>
                      </a:r>
                      <a:endParaRPr lang="en-US"/>
                    </a:p>
                  </a:txBody>
                  <a:tcPr anchor="ctr"/>
                </a:tc>
                <a:tc>
                  <a:txBody>
                    <a:bodyPr/>
                    <a:lstStyle/>
                    <a:p>
                      <a:r>
                        <a:rPr lang="en-US" dirty="0"/>
                        <a:t>Thực hiện kiểm tra rò rỉ định kỳ, lắp đặt thiết bị dò rò rỉ và khắc phục kịp thời</a:t>
                      </a:r>
                    </a:p>
                  </a:txBody>
                  <a:tcPr anchor="ctr"/>
                </a:tc>
                <a:extLst>
                  <a:ext uri="{0D108BD9-81ED-4DB2-BD59-A6C34878D82A}">
                    <a16:rowId xmlns:a16="http://schemas.microsoft.com/office/drawing/2014/main" val="3781370796"/>
                  </a:ext>
                </a:extLst>
              </a:tr>
              <a:tr h="0">
                <a:tc>
                  <a:txBody>
                    <a:bodyPr/>
                    <a:lstStyle/>
                    <a:p>
                      <a:r>
                        <a:rPr lang="en-US" b="1"/>
                        <a:t>Áp suất vận hành</a:t>
                      </a:r>
                      <a:endParaRPr lang="en-US"/>
                    </a:p>
                  </a:txBody>
                  <a:tcPr anchor="ctr"/>
                </a:tc>
                <a:tc>
                  <a:txBody>
                    <a:bodyPr/>
                    <a:lstStyle/>
                    <a:p>
                      <a:r>
                        <a:rPr lang="en-US"/>
                        <a:t>Giảm áp suất hệ thống (nếu phù hợp) để giảm tiêu thụ điện năng</a:t>
                      </a:r>
                    </a:p>
                  </a:txBody>
                  <a:tcPr anchor="ctr"/>
                </a:tc>
                <a:extLst>
                  <a:ext uri="{0D108BD9-81ED-4DB2-BD59-A6C34878D82A}">
                    <a16:rowId xmlns:a16="http://schemas.microsoft.com/office/drawing/2014/main" val="3191590599"/>
                  </a:ext>
                </a:extLst>
              </a:tr>
              <a:tr h="0">
                <a:tc>
                  <a:txBody>
                    <a:bodyPr/>
                    <a:lstStyle/>
                    <a:p>
                      <a:r>
                        <a:rPr lang="en-US" b="1"/>
                        <a:t>Chế độ vận hành</a:t>
                      </a:r>
                      <a:endParaRPr lang="en-US"/>
                    </a:p>
                  </a:txBody>
                  <a:tcPr anchor="ctr"/>
                </a:tc>
                <a:tc>
                  <a:txBody>
                    <a:bodyPr/>
                    <a:lstStyle/>
                    <a:p>
                      <a:r>
                        <a:rPr lang="vi-VN"/>
                        <a:t>Tối ưu hóa thời gian chạy máy nén dựa trên nhu cầu thực tế</a:t>
                      </a:r>
                    </a:p>
                  </a:txBody>
                  <a:tcPr anchor="ctr"/>
                </a:tc>
                <a:extLst>
                  <a:ext uri="{0D108BD9-81ED-4DB2-BD59-A6C34878D82A}">
                    <a16:rowId xmlns:a16="http://schemas.microsoft.com/office/drawing/2014/main" val="3910083481"/>
                  </a:ext>
                </a:extLst>
              </a:tr>
              <a:tr h="0">
                <a:tc>
                  <a:txBody>
                    <a:bodyPr/>
                    <a:lstStyle/>
                    <a:p>
                      <a:r>
                        <a:rPr lang="en-US" b="1"/>
                        <a:t>Nhiệt thải từ máy nén</a:t>
                      </a:r>
                      <a:endParaRPr lang="en-US"/>
                    </a:p>
                  </a:txBody>
                  <a:tcPr anchor="ctr"/>
                </a:tc>
                <a:tc>
                  <a:txBody>
                    <a:bodyPr/>
                    <a:lstStyle/>
                    <a:p>
                      <a:r>
                        <a:rPr lang="en-US"/>
                        <a:t>Thu hồi nhiệt từ khí xả của máy nén để sử dụng cho các mục đích khác</a:t>
                      </a:r>
                    </a:p>
                  </a:txBody>
                  <a:tcPr anchor="ctr"/>
                </a:tc>
                <a:extLst>
                  <a:ext uri="{0D108BD9-81ED-4DB2-BD59-A6C34878D82A}">
                    <a16:rowId xmlns:a16="http://schemas.microsoft.com/office/drawing/2014/main" val="774662254"/>
                  </a:ext>
                </a:extLst>
              </a:tr>
              <a:tr h="0">
                <a:tc>
                  <a:txBody>
                    <a:bodyPr/>
                    <a:lstStyle/>
                    <a:p>
                      <a:r>
                        <a:rPr lang="en-US" b="1"/>
                        <a:t>Phân phối áp suất</a:t>
                      </a:r>
                      <a:endParaRPr lang="en-US"/>
                    </a:p>
                  </a:txBody>
                  <a:tcPr anchor="ctr"/>
                </a:tc>
                <a:tc>
                  <a:txBody>
                    <a:bodyPr/>
                    <a:lstStyle/>
                    <a:p>
                      <a:r>
                        <a:rPr lang="vi-VN" dirty="0"/>
                        <a:t>Tối ưu hóa việc cấp áp suất khí nén cho từng khu vực sản xuất</a:t>
                      </a:r>
                    </a:p>
                  </a:txBody>
                  <a:tcPr anchor="ctr"/>
                </a:tc>
                <a:extLst>
                  <a:ext uri="{0D108BD9-81ED-4DB2-BD59-A6C34878D82A}">
                    <a16:rowId xmlns:a16="http://schemas.microsoft.com/office/drawing/2014/main" val="2073314283"/>
                  </a:ext>
                </a:extLst>
              </a:tr>
            </a:tbl>
          </a:graphicData>
        </a:graphic>
      </p:graphicFrame>
    </p:spTree>
    <p:extLst>
      <p:ext uri="{BB962C8B-B14F-4D97-AF65-F5344CB8AC3E}">
        <p14:creationId xmlns:p14="http://schemas.microsoft.com/office/powerpoint/2010/main" val="33159865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B8BCF-93C9-4575-0366-FAE7D8B1984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7EDD31E-0375-0AD6-C708-BF0C7290FDFB}"/>
              </a:ext>
            </a:extLst>
          </p:cNvPr>
          <p:cNvSpPr txBox="1"/>
          <p:nvPr/>
        </p:nvSpPr>
        <p:spPr>
          <a:xfrm>
            <a:off x="609600" y="1655843"/>
            <a:ext cx="6098582" cy="470129"/>
          </a:xfrm>
          <a:prstGeom prst="rect">
            <a:avLst/>
          </a:prstGeom>
          <a:noFill/>
        </p:spPr>
        <p:txBody>
          <a:bodyPr wrap="square">
            <a:spAutoFit/>
          </a:bodyPr>
          <a:lstStyle/>
          <a:p>
            <a:pPr lvl="0">
              <a:lnSpc>
                <a:spcPct val="150000"/>
              </a:lnSpc>
              <a:defRPr/>
            </a:pPr>
            <a:r>
              <a:rPr lang="vi-VN" altLang="en-US" b="1"/>
              <a:t>3. 2 Hệ thống bơm và quạt công nghiệp</a:t>
            </a:r>
            <a:endParaRPr kumimoji="0" lang="en-US" altLang="en-US" b="1" i="0" u="none" strike="noStrike" cap="none" normalizeH="0" baseline="0" dirty="0">
              <a:ln>
                <a:noFill/>
              </a:ln>
              <a:solidFill>
                <a:schemeClr val="tx1"/>
              </a:solidFill>
              <a:effectLst/>
            </a:endParaRPr>
          </a:p>
        </p:txBody>
      </p:sp>
      <p:sp>
        <p:nvSpPr>
          <p:cNvPr id="9" name="Title 27">
            <a:extLst>
              <a:ext uri="{FF2B5EF4-FFF2-40B4-BE49-F238E27FC236}">
                <a16:creationId xmlns:a16="http://schemas.microsoft.com/office/drawing/2014/main" id="{7EF869F1-87A5-284F-D113-644DA2994E19}"/>
              </a:ext>
            </a:extLst>
          </p:cNvPr>
          <p:cNvSpPr txBox="1">
            <a:spLocks noGrp="1"/>
          </p:cNvSpPr>
          <p:nvPr>
            <p:ph type="title" idx="4294967295"/>
          </p:nvPr>
        </p:nvSpPr>
        <p:spPr>
          <a:xfrm>
            <a:off x="697424" y="978328"/>
            <a:ext cx="10972800" cy="615523"/>
          </a:xfrm>
          <a:prstGeom prst="rect">
            <a:avLst/>
          </a:prstGeom>
          <a:noFill/>
        </p:spPr>
        <p:txBody>
          <a:bodyPr wrap="square" rtlCol="0">
            <a:spAutoFit/>
          </a:bodyPr>
          <a:lstStyle/>
          <a:p>
            <a:r>
              <a:rPr lang="vi-VN" dirty="0">
                <a:solidFill>
                  <a:schemeClr val="accent1">
                    <a:lumMod val="50000"/>
                  </a:schemeClr>
                </a:solidFill>
                <a:latin typeface="+mn-lt"/>
              </a:rPr>
              <a:t>3. Cơ hội tiết kiệm năng lượng trong các hệ thống phụ trợ</a:t>
            </a:r>
            <a:endParaRPr lang="en-US" dirty="0">
              <a:solidFill>
                <a:schemeClr val="accent1">
                  <a:lumMod val="50000"/>
                </a:schemeClr>
              </a:solidFill>
              <a:latin typeface="+mn-lt"/>
            </a:endParaRPr>
          </a:p>
        </p:txBody>
      </p:sp>
      <p:sp>
        <p:nvSpPr>
          <p:cNvPr id="10" name="TextBox 9">
            <a:extLst>
              <a:ext uri="{FF2B5EF4-FFF2-40B4-BE49-F238E27FC236}">
                <a16:creationId xmlns:a16="http://schemas.microsoft.com/office/drawing/2014/main" id="{0207D5DA-5FCF-5332-F9AD-887E7A954F96}"/>
              </a:ext>
            </a:extLst>
          </p:cNvPr>
          <p:cNvSpPr txBox="1"/>
          <p:nvPr/>
        </p:nvSpPr>
        <p:spPr>
          <a:xfrm>
            <a:off x="408214" y="4626967"/>
            <a:ext cx="6098582" cy="379656"/>
          </a:xfrm>
          <a:prstGeom prst="rect">
            <a:avLst/>
          </a:prstGeom>
          <a:noFill/>
        </p:spPr>
        <p:txBody>
          <a:bodyPr wrap="square">
            <a:spAutoFit/>
          </a:bodyPr>
          <a:lstStyle/>
          <a:p>
            <a:r>
              <a:rPr lang="en-US" b="1"/>
              <a:t>3.3 Hệ thống làm mát tuần hoàn</a:t>
            </a:r>
            <a:endParaRPr lang="en-VN" b="1" dirty="0"/>
          </a:p>
        </p:txBody>
      </p:sp>
      <p:graphicFrame>
        <p:nvGraphicFramePr>
          <p:cNvPr id="3" name="Table 2">
            <a:extLst>
              <a:ext uri="{FF2B5EF4-FFF2-40B4-BE49-F238E27FC236}">
                <a16:creationId xmlns:a16="http://schemas.microsoft.com/office/drawing/2014/main" id="{A26F6F76-6D3B-4D06-9F1E-31402FBE371C}"/>
              </a:ext>
            </a:extLst>
          </p:cNvPr>
          <p:cNvGraphicFramePr>
            <a:graphicFrameLocks noGrp="1"/>
          </p:cNvGraphicFramePr>
          <p:nvPr>
            <p:extLst>
              <p:ext uri="{D42A27DB-BD31-4B8C-83A1-F6EECF244321}">
                <p14:modId xmlns:p14="http://schemas.microsoft.com/office/powerpoint/2010/main" val="1999730544"/>
              </p:ext>
            </p:extLst>
          </p:nvPr>
        </p:nvGraphicFramePr>
        <p:xfrm>
          <a:off x="609600" y="2187964"/>
          <a:ext cx="10972800" cy="2449006"/>
        </p:xfrm>
        <a:graphic>
          <a:graphicData uri="http://schemas.openxmlformats.org/drawingml/2006/table">
            <a:tbl>
              <a:tblPr>
                <a:tableStyleId>{5940675A-B579-460E-94D1-54222C63F5DA}</a:tableStyleId>
              </a:tblPr>
              <a:tblGrid>
                <a:gridCol w="2857044">
                  <a:extLst>
                    <a:ext uri="{9D8B030D-6E8A-4147-A177-3AD203B41FA5}">
                      <a16:colId xmlns:a16="http://schemas.microsoft.com/office/drawing/2014/main" val="4117067945"/>
                    </a:ext>
                  </a:extLst>
                </a:gridCol>
                <a:gridCol w="8115756">
                  <a:extLst>
                    <a:ext uri="{9D8B030D-6E8A-4147-A177-3AD203B41FA5}">
                      <a16:colId xmlns:a16="http://schemas.microsoft.com/office/drawing/2014/main" val="494136696"/>
                    </a:ext>
                  </a:extLst>
                </a:gridCol>
              </a:tblGrid>
              <a:tr h="0">
                <a:tc>
                  <a:txBody>
                    <a:bodyPr/>
                    <a:lstStyle/>
                    <a:p>
                      <a:r>
                        <a:rPr lang="en-US" b="1"/>
                        <a:t>Hạng mục</a:t>
                      </a:r>
                      <a:endParaRPr lang="en-US"/>
                    </a:p>
                  </a:txBody>
                  <a:tcPr anchor="ctr"/>
                </a:tc>
                <a:tc>
                  <a:txBody>
                    <a:bodyPr/>
                    <a:lstStyle/>
                    <a:p>
                      <a:r>
                        <a:rPr lang="vi-VN" b="1"/>
                        <a:t>Cơ hội tiết kiệm năng lượng</a:t>
                      </a:r>
                      <a:endParaRPr lang="vi-VN"/>
                    </a:p>
                  </a:txBody>
                  <a:tcPr anchor="ctr"/>
                </a:tc>
                <a:extLst>
                  <a:ext uri="{0D108BD9-81ED-4DB2-BD59-A6C34878D82A}">
                    <a16:rowId xmlns:a16="http://schemas.microsoft.com/office/drawing/2014/main" val="212306643"/>
                  </a:ext>
                </a:extLst>
              </a:tr>
              <a:tr h="0">
                <a:tc>
                  <a:txBody>
                    <a:bodyPr/>
                    <a:lstStyle/>
                    <a:p>
                      <a:r>
                        <a:rPr lang="vi-VN" b="1"/>
                        <a:t>Động cơ điện</a:t>
                      </a:r>
                      <a:endParaRPr lang="vi-VN"/>
                    </a:p>
                  </a:txBody>
                  <a:tcPr anchor="ctr"/>
                </a:tc>
                <a:tc>
                  <a:txBody>
                    <a:bodyPr/>
                    <a:lstStyle/>
                    <a:p>
                      <a:r>
                        <a:rPr lang="vi-VN"/>
                        <a:t>Thay thế động cơ IE1/IE2 bằng động cơ hiệu suất cao (IE3, IE4)</a:t>
                      </a:r>
                    </a:p>
                  </a:txBody>
                  <a:tcPr anchor="ctr"/>
                </a:tc>
                <a:extLst>
                  <a:ext uri="{0D108BD9-81ED-4DB2-BD59-A6C34878D82A}">
                    <a16:rowId xmlns:a16="http://schemas.microsoft.com/office/drawing/2014/main" val="2437572766"/>
                  </a:ext>
                </a:extLst>
              </a:tr>
              <a:tr h="0">
                <a:tc>
                  <a:txBody>
                    <a:bodyPr/>
                    <a:lstStyle/>
                    <a:p>
                      <a:r>
                        <a:rPr lang="en-US" b="1"/>
                        <a:t>Điều khiển tải</a:t>
                      </a:r>
                      <a:endParaRPr lang="en-US"/>
                    </a:p>
                  </a:txBody>
                  <a:tcPr anchor="ctr"/>
                </a:tc>
                <a:tc>
                  <a:txBody>
                    <a:bodyPr/>
                    <a:lstStyle/>
                    <a:p>
                      <a:r>
                        <a:rPr lang="vi-VN"/>
                        <a:t>Áp dụng biến tần (VFD) để điều khiển bơm/quạt thay cho phương pháp tiết lưu cơ học</a:t>
                      </a:r>
                    </a:p>
                  </a:txBody>
                  <a:tcPr anchor="ctr"/>
                </a:tc>
                <a:extLst>
                  <a:ext uri="{0D108BD9-81ED-4DB2-BD59-A6C34878D82A}">
                    <a16:rowId xmlns:a16="http://schemas.microsoft.com/office/drawing/2014/main" val="1939656618"/>
                  </a:ext>
                </a:extLst>
              </a:tr>
              <a:tr h="0">
                <a:tc>
                  <a:txBody>
                    <a:bodyPr/>
                    <a:lstStyle/>
                    <a:p>
                      <a:r>
                        <a:rPr lang="vi-VN" b="1"/>
                        <a:t>Hệ thống đường ống</a:t>
                      </a:r>
                      <a:endParaRPr lang="vi-VN"/>
                    </a:p>
                  </a:txBody>
                  <a:tcPr anchor="ctr"/>
                </a:tc>
                <a:tc>
                  <a:txBody>
                    <a:bodyPr/>
                    <a:lstStyle/>
                    <a:p>
                      <a:r>
                        <a:rPr lang="vi-VN"/>
                        <a:t>Giảm tổn thất áp suất bằng cách cải thiện thiết kế đường ống, vệ sinh cánh quạt và bộ lọc</a:t>
                      </a:r>
                    </a:p>
                  </a:txBody>
                  <a:tcPr anchor="ctr"/>
                </a:tc>
                <a:extLst>
                  <a:ext uri="{0D108BD9-81ED-4DB2-BD59-A6C34878D82A}">
                    <a16:rowId xmlns:a16="http://schemas.microsoft.com/office/drawing/2014/main" val="1627356455"/>
                  </a:ext>
                </a:extLst>
              </a:tr>
              <a:tr h="0">
                <a:tc>
                  <a:txBody>
                    <a:bodyPr/>
                    <a:lstStyle/>
                    <a:p>
                      <a:r>
                        <a:rPr lang="en-US" b="1"/>
                        <a:t>Hệ số tải</a:t>
                      </a:r>
                      <a:endParaRPr lang="en-US"/>
                    </a:p>
                  </a:txBody>
                  <a:tcPr anchor="ctr"/>
                </a:tc>
                <a:tc>
                  <a:txBody>
                    <a:bodyPr/>
                    <a:lstStyle/>
                    <a:p>
                      <a:r>
                        <a:rPr lang="vi-VN" dirty="0"/>
                        <a:t>Loại bỏ hoặc tối ưu hóa các động cơ vận hành dưới 40% tải</a:t>
                      </a:r>
                    </a:p>
                  </a:txBody>
                  <a:tcPr anchor="ctr"/>
                </a:tc>
                <a:extLst>
                  <a:ext uri="{0D108BD9-81ED-4DB2-BD59-A6C34878D82A}">
                    <a16:rowId xmlns:a16="http://schemas.microsoft.com/office/drawing/2014/main" val="312051798"/>
                  </a:ext>
                </a:extLst>
              </a:tr>
            </a:tbl>
          </a:graphicData>
        </a:graphic>
      </p:graphicFrame>
      <p:graphicFrame>
        <p:nvGraphicFramePr>
          <p:cNvPr id="6" name="Table 5">
            <a:extLst>
              <a:ext uri="{FF2B5EF4-FFF2-40B4-BE49-F238E27FC236}">
                <a16:creationId xmlns:a16="http://schemas.microsoft.com/office/drawing/2014/main" id="{F56B30A2-50B0-49C9-961A-652A5541337D}"/>
              </a:ext>
            </a:extLst>
          </p:cNvPr>
          <p:cNvGraphicFramePr>
            <a:graphicFrameLocks noGrp="1"/>
          </p:cNvGraphicFramePr>
          <p:nvPr>
            <p:extLst>
              <p:ext uri="{D42A27DB-BD31-4B8C-83A1-F6EECF244321}">
                <p14:modId xmlns:p14="http://schemas.microsoft.com/office/powerpoint/2010/main" val="1900198254"/>
              </p:ext>
            </p:extLst>
          </p:nvPr>
        </p:nvGraphicFramePr>
        <p:xfrm>
          <a:off x="609600" y="5069521"/>
          <a:ext cx="10972800" cy="1788479"/>
        </p:xfrm>
        <a:graphic>
          <a:graphicData uri="http://schemas.openxmlformats.org/drawingml/2006/table">
            <a:tbl>
              <a:tblPr>
                <a:tableStyleId>{5940675A-B579-460E-94D1-54222C63F5DA}</a:tableStyleId>
              </a:tblPr>
              <a:tblGrid>
                <a:gridCol w="2890497">
                  <a:extLst>
                    <a:ext uri="{9D8B030D-6E8A-4147-A177-3AD203B41FA5}">
                      <a16:colId xmlns:a16="http://schemas.microsoft.com/office/drawing/2014/main" val="2999518072"/>
                    </a:ext>
                  </a:extLst>
                </a:gridCol>
                <a:gridCol w="8082303">
                  <a:extLst>
                    <a:ext uri="{9D8B030D-6E8A-4147-A177-3AD203B41FA5}">
                      <a16:colId xmlns:a16="http://schemas.microsoft.com/office/drawing/2014/main" val="1974019880"/>
                    </a:ext>
                  </a:extLst>
                </a:gridCol>
              </a:tblGrid>
              <a:tr h="0">
                <a:tc>
                  <a:txBody>
                    <a:bodyPr/>
                    <a:lstStyle/>
                    <a:p>
                      <a:r>
                        <a:rPr lang="en-US" b="1"/>
                        <a:t>Hạng mục</a:t>
                      </a:r>
                      <a:endParaRPr lang="en-US"/>
                    </a:p>
                  </a:txBody>
                  <a:tcPr anchor="ctr"/>
                </a:tc>
                <a:tc>
                  <a:txBody>
                    <a:bodyPr/>
                    <a:lstStyle/>
                    <a:p>
                      <a:r>
                        <a:rPr lang="vi-VN" b="1"/>
                        <a:t>Cơ hội tiết kiệm năng lượng</a:t>
                      </a:r>
                      <a:endParaRPr lang="vi-VN"/>
                    </a:p>
                  </a:txBody>
                  <a:tcPr anchor="ctr"/>
                </a:tc>
                <a:extLst>
                  <a:ext uri="{0D108BD9-81ED-4DB2-BD59-A6C34878D82A}">
                    <a16:rowId xmlns:a16="http://schemas.microsoft.com/office/drawing/2014/main" val="1187105617"/>
                  </a:ext>
                </a:extLst>
              </a:tr>
              <a:tr h="0">
                <a:tc>
                  <a:txBody>
                    <a:bodyPr/>
                    <a:lstStyle/>
                    <a:p>
                      <a:r>
                        <a:rPr lang="en-US" b="1"/>
                        <a:t>Tháp giải nhiệt</a:t>
                      </a:r>
                      <a:endParaRPr lang="en-US"/>
                    </a:p>
                  </a:txBody>
                  <a:tcPr anchor="ctr"/>
                </a:tc>
                <a:tc>
                  <a:txBody>
                    <a:bodyPr/>
                    <a:lstStyle/>
                    <a:p>
                      <a:r>
                        <a:rPr lang="vi-VN"/>
                        <a:t>Tối ưu hóa lưu lượng nước và tốc độ quạt bằng cách sử dụng biến tần (VSD)</a:t>
                      </a:r>
                    </a:p>
                  </a:txBody>
                  <a:tcPr anchor="ctr"/>
                </a:tc>
                <a:extLst>
                  <a:ext uri="{0D108BD9-81ED-4DB2-BD59-A6C34878D82A}">
                    <a16:rowId xmlns:a16="http://schemas.microsoft.com/office/drawing/2014/main" val="2088838927"/>
                  </a:ext>
                </a:extLst>
              </a:tr>
              <a:tr h="0">
                <a:tc>
                  <a:txBody>
                    <a:bodyPr/>
                    <a:lstStyle/>
                    <a:p>
                      <a:r>
                        <a:rPr lang="vi-VN" b="1"/>
                        <a:t>Bơm tuần hoàn nước</a:t>
                      </a:r>
                      <a:endParaRPr lang="vi-VN"/>
                    </a:p>
                  </a:txBody>
                  <a:tcPr anchor="ctr"/>
                </a:tc>
                <a:tc>
                  <a:txBody>
                    <a:bodyPr/>
                    <a:lstStyle/>
                    <a:p>
                      <a:r>
                        <a:rPr lang="vi-VN"/>
                        <a:t>Lắp đặt biến tần (VSD) và tối ưu hóa lưu lượng dựa trên tải nhiệt thực tế</a:t>
                      </a:r>
                    </a:p>
                  </a:txBody>
                  <a:tcPr anchor="ctr"/>
                </a:tc>
                <a:extLst>
                  <a:ext uri="{0D108BD9-81ED-4DB2-BD59-A6C34878D82A}">
                    <a16:rowId xmlns:a16="http://schemas.microsoft.com/office/drawing/2014/main" val="3729154705"/>
                  </a:ext>
                </a:extLst>
              </a:tr>
              <a:tr h="0">
                <a:tc>
                  <a:txBody>
                    <a:bodyPr/>
                    <a:lstStyle/>
                    <a:p>
                      <a:r>
                        <a:rPr lang="en-US" b="1"/>
                        <a:t>Nhiệt độ vận hành</a:t>
                      </a:r>
                      <a:endParaRPr lang="en-US"/>
                    </a:p>
                  </a:txBody>
                  <a:tcPr anchor="ctr"/>
                </a:tc>
                <a:tc>
                  <a:txBody>
                    <a:bodyPr/>
                    <a:lstStyle/>
                    <a:p>
                      <a:r>
                        <a:rPr lang="vi-VN" dirty="0"/>
                        <a:t>Tăng nhiệt độ nước đầu vào (nếu có thể) để giảm tiêu thụ điện năng</a:t>
                      </a:r>
                    </a:p>
                  </a:txBody>
                  <a:tcPr anchor="ctr"/>
                </a:tc>
                <a:extLst>
                  <a:ext uri="{0D108BD9-81ED-4DB2-BD59-A6C34878D82A}">
                    <a16:rowId xmlns:a16="http://schemas.microsoft.com/office/drawing/2014/main" val="4270330164"/>
                  </a:ext>
                </a:extLst>
              </a:tr>
            </a:tbl>
          </a:graphicData>
        </a:graphic>
      </p:graphicFrame>
    </p:spTree>
    <p:extLst>
      <p:ext uri="{BB962C8B-B14F-4D97-AF65-F5344CB8AC3E}">
        <p14:creationId xmlns:p14="http://schemas.microsoft.com/office/powerpoint/2010/main" val="18163624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02D7B-2EAA-79B0-515A-2C450D5AC447}"/>
            </a:ext>
          </a:extLst>
        </p:cNvPr>
        <p:cNvGrpSpPr/>
        <p:nvPr/>
      </p:nvGrpSpPr>
      <p:grpSpPr>
        <a:xfrm>
          <a:off x="0" y="0"/>
          <a:ext cx="0" cy="0"/>
          <a:chOff x="0" y="0"/>
          <a:chExt cx="0" cy="0"/>
        </a:xfrm>
      </p:grpSpPr>
      <p:sp>
        <p:nvSpPr>
          <p:cNvPr id="5" name="Title 27">
            <a:extLst>
              <a:ext uri="{FF2B5EF4-FFF2-40B4-BE49-F238E27FC236}">
                <a16:creationId xmlns:a16="http://schemas.microsoft.com/office/drawing/2014/main" id="{40F3F7AD-4883-1971-2BC1-8881809BF1BE}"/>
              </a:ext>
            </a:extLst>
          </p:cNvPr>
          <p:cNvSpPr txBox="1">
            <a:spLocks noGrp="1"/>
          </p:cNvSpPr>
          <p:nvPr>
            <p:ph type="title" idx="4294967295"/>
          </p:nvPr>
        </p:nvSpPr>
        <p:spPr>
          <a:xfrm>
            <a:off x="465594" y="938715"/>
            <a:ext cx="10972800" cy="615523"/>
          </a:xfrm>
          <a:prstGeom prst="rect">
            <a:avLst/>
          </a:prstGeom>
          <a:noFill/>
        </p:spPr>
        <p:txBody>
          <a:bodyPr wrap="square" rtlCol="0">
            <a:spAutoFit/>
          </a:bodyPr>
          <a:lstStyle/>
          <a:p>
            <a:r>
              <a:rPr lang="en-US" dirty="0">
                <a:solidFill>
                  <a:schemeClr val="accent1">
                    <a:lumMod val="50000"/>
                  </a:schemeClr>
                </a:solidFill>
                <a:latin typeface="+mn-lt"/>
              </a:rPr>
              <a:t>3. Energy Saving Opportunities in Auxiliary Systems</a:t>
            </a:r>
          </a:p>
        </p:txBody>
      </p:sp>
      <p:sp>
        <p:nvSpPr>
          <p:cNvPr id="11" name="TextBox 10">
            <a:extLst>
              <a:ext uri="{FF2B5EF4-FFF2-40B4-BE49-F238E27FC236}">
                <a16:creationId xmlns:a16="http://schemas.microsoft.com/office/drawing/2014/main" id="{FE645BFB-A5A9-40B9-69B5-6A84A64881BF}"/>
              </a:ext>
            </a:extLst>
          </p:cNvPr>
          <p:cNvSpPr txBox="1"/>
          <p:nvPr/>
        </p:nvSpPr>
        <p:spPr>
          <a:xfrm>
            <a:off x="607108" y="1609403"/>
            <a:ext cx="6098582" cy="400110"/>
          </a:xfrm>
          <a:prstGeom prst="rect">
            <a:avLst/>
          </a:prstGeom>
          <a:noFill/>
        </p:spPr>
        <p:txBody>
          <a:bodyPr wrap="square">
            <a:spAutoFit/>
          </a:bodyPr>
          <a:lstStyle/>
          <a:p>
            <a:r>
              <a:rPr lang="en-US" sz="2000" b="1" dirty="0"/>
              <a:t>3.4 </a:t>
            </a:r>
            <a:r>
              <a:rPr lang="en-US" sz="2000" b="1" dirty="0" err="1"/>
              <a:t>Hệ</a:t>
            </a:r>
            <a:r>
              <a:rPr lang="en-US" sz="2000" b="1" dirty="0"/>
              <a:t> </a:t>
            </a:r>
            <a:r>
              <a:rPr lang="en-US" sz="2000" b="1" dirty="0" err="1"/>
              <a:t>thống</a:t>
            </a:r>
            <a:r>
              <a:rPr lang="en-US" sz="2000" b="1" dirty="0"/>
              <a:t> </a:t>
            </a:r>
            <a:r>
              <a:rPr lang="en-US" sz="2000" b="1" dirty="0" err="1"/>
              <a:t>chiếu</a:t>
            </a:r>
            <a:r>
              <a:rPr lang="en-US" sz="2000" b="1" dirty="0"/>
              <a:t> </a:t>
            </a:r>
            <a:r>
              <a:rPr lang="en-US" sz="2000" b="1" dirty="0" err="1"/>
              <a:t>sáng</a:t>
            </a:r>
            <a:endParaRPr lang="en-VN" sz="2000" b="1" dirty="0"/>
          </a:p>
        </p:txBody>
      </p:sp>
      <p:sp>
        <p:nvSpPr>
          <p:cNvPr id="13" name="Rectangle 1">
            <a:extLst>
              <a:ext uri="{FF2B5EF4-FFF2-40B4-BE49-F238E27FC236}">
                <a16:creationId xmlns:a16="http://schemas.microsoft.com/office/drawing/2014/main" id="{BB8E40BA-0A22-BB5D-CF14-106721CB70E1}"/>
              </a:ext>
            </a:extLst>
          </p:cNvPr>
          <p:cNvSpPr>
            <a:spLocks noChangeArrowheads="1"/>
          </p:cNvSpPr>
          <p:nvPr/>
        </p:nvSpPr>
        <p:spPr bwMode="auto">
          <a:xfrm>
            <a:off x="810986" y="475147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VN"/>
          </a:p>
        </p:txBody>
      </p:sp>
      <p:sp>
        <p:nvSpPr>
          <p:cNvPr id="16" name="TextBox 15">
            <a:extLst>
              <a:ext uri="{FF2B5EF4-FFF2-40B4-BE49-F238E27FC236}">
                <a16:creationId xmlns:a16="http://schemas.microsoft.com/office/drawing/2014/main" id="{A5D9F7A3-90E2-7B1D-0F2E-ECCC3F3FDA03}"/>
              </a:ext>
            </a:extLst>
          </p:cNvPr>
          <p:cNvSpPr txBox="1"/>
          <p:nvPr/>
        </p:nvSpPr>
        <p:spPr>
          <a:xfrm>
            <a:off x="607108" y="3745128"/>
            <a:ext cx="6098582" cy="400110"/>
          </a:xfrm>
          <a:prstGeom prst="rect">
            <a:avLst/>
          </a:prstGeom>
          <a:noFill/>
        </p:spPr>
        <p:txBody>
          <a:bodyPr wrap="square">
            <a:spAutoFit/>
          </a:bodyPr>
          <a:lstStyle/>
          <a:p>
            <a:pPr>
              <a:buNone/>
            </a:pPr>
            <a:r>
              <a:rPr lang="vi-VN" sz="2000" b="1" dirty="0"/>
              <a:t>3.5 Hệ thống thu hồi hơi nước và nhiệt thải</a:t>
            </a:r>
            <a:endParaRPr lang="en-US" sz="2000" dirty="0"/>
          </a:p>
        </p:txBody>
      </p:sp>
      <p:graphicFrame>
        <p:nvGraphicFramePr>
          <p:cNvPr id="2" name="Table 1">
            <a:extLst>
              <a:ext uri="{FF2B5EF4-FFF2-40B4-BE49-F238E27FC236}">
                <a16:creationId xmlns:a16="http://schemas.microsoft.com/office/drawing/2014/main" id="{6CA1FC16-9F09-486C-961C-4BD33BCB0069}"/>
              </a:ext>
            </a:extLst>
          </p:cNvPr>
          <p:cNvGraphicFramePr>
            <a:graphicFrameLocks noGrp="1"/>
          </p:cNvGraphicFramePr>
          <p:nvPr>
            <p:extLst>
              <p:ext uri="{D42A27DB-BD31-4B8C-83A1-F6EECF244321}">
                <p14:modId xmlns:p14="http://schemas.microsoft.com/office/powerpoint/2010/main" val="3028391650"/>
              </p:ext>
            </p:extLst>
          </p:nvPr>
        </p:nvGraphicFramePr>
        <p:xfrm>
          <a:off x="607108" y="4400458"/>
          <a:ext cx="10972800" cy="1788479"/>
        </p:xfrm>
        <a:graphic>
          <a:graphicData uri="http://schemas.openxmlformats.org/drawingml/2006/table">
            <a:tbl>
              <a:tblPr>
                <a:tableStyleId>{5940675A-B579-460E-94D1-54222C63F5DA}</a:tableStyleId>
              </a:tblPr>
              <a:tblGrid>
                <a:gridCol w="2907057">
                  <a:extLst>
                    <a:ext uri="{9D8B030D-6E8A-4147-A177-3AD203B41FA5}">
                      <a16:colId xmlns:a16="http://schemas.microsoft.com/office/drawing/2014/main" val="1588775683"/>
                    </a:ext>
                  </a:extLst>
                </a:gridCol>
                <a:gridCol w="8065743">
                  <a:extLst>
                    <a:ext uri="{9D8B030D-6E8A-4147-A177-3AD203B41FA5}">
                      <a16:colId xmlns:a16="http://schemas.microsoft.com/office/drawing/2014/main" val="2066502160"/>
                    </a:ext>
                  </a:extLst>
                </a:gridCol>
              </a:tblGrid>
              <a:tr h="0">
                <a:tc>
                  <a:txBody>
                    <a:bodyPr/>
                    <a:lstStyle/>
                    <a:p>
                      <a:r>
                        <a:rPr lang="en-US" b="1"/>
                        <a:t>Hạng mục</a:t>
                      </a:r>
                      <a:endParaRPr lang="en-US"/>
                    </a:p>
                  </a:txBody>
                  <a:tcPr anchor="ctr"/>
                </a:tc>
                <a:tc>
                  <a:txBody>
                    <a:bodyPr/>
                    <a:lstStyle/>
                    <a:p>
                      <a:r>
                        <a:rPr lang="vi-VN" b="1"/>
                        <a:t>Cơ hội tiết kiệm năng lượng</a:t>
                      </a:r>
                      <a:endParaRPr lang="vi-VN"/>
                    </a:p>
                  </a:txBody>
                  <a:tcPr anchor="ctr"/>
                </a:tc>
                <a:extLst>
                  <a:ext uri="{0D108BD9-81ED-4DB2-BD59-A6C34878D82A}">
                    <a16:rowId xmlns:a16="http://schemas.microsoft.com/office/drawing/2014/main" val="4252605892"/>
                  </a:ext>
                </a:extLst>
              </a:tr>
              <a:tr h="0">
                <a:tc>
                  <a:txBody>
                    <a:bodyPr/>
                    <a:lstStyle/>
                    <a:p>
                      <a:r>
                        <a:rPr lang="vi-VN" b="1"/>
                        <a:t>Cách nhiệt đường ống</a:t>
                      </a:r>
                      <a:endParaRPr lang="vi-VN"/>
                    </a:p>
                  </a:txBody>
                  <a:tcPr anchor="ctr"/>
                </a:tc>
                <a:tc>
                  <a:txBody>
                    <a:bodyPr/>
                    <a:lstStyle/>
                    <a:p>
                      <a:r>
                        <a:rPr lang="en-US"/>
                        <a:t>Kiểm tra và cải thiện lớp cách nhiệt để giảm thất thoát nhiệt</a:t>
                      </a:r>
                    </a:p>
                  </a:txBody>
                  <a:tcPr anchor="ctr"/>
                </a:tc>
                <a:extLst>
                  <a:ext uri="{0D108BD9-81ED-4DB2-BD59-A6C34878D82A}">
                    <a16:rowId xmlns:a16="http://schemas.microsoft.com/office/drawing/2014/main" val="961174381"/>
                  </a:ext>
                </a:extLst>
              </a:tr>
              <a:tr h="0">
                <a:tc>
                  <a:txBody>
                    <a:bodyPr/>
                    <a:lstStyle/>
                    <a:p>
                      <a:r>
                        <a:rPr lang="vi-VN" b="1"/>
                        <a:t>Thu hồi nước ngưng</a:t>
                      </a:r>
                      <a:endParaRPr lang="vi-VN"/>
                    </a:p>
                  </a:txBody>
                  <a:tcPr anchor="ctr"/>
                </a:tc>
                <a:tc>
                  <a:txBody>
                    <a:bodyPr/>
                    <a:lstStyle/>
                    <a:p>
                      <a:r>
                        <a:rPr lang="vi-VN"/>
                        <a:t>Tăng tỷ lệ thu hồi nước ngưng để tiết kiệm nhiên liệu cho nồi hơi</a:t>
                      </a:r>
                    </a:p>
                  </a:txBody>
                  <a:tcPr anchor="ctr"/>
                </a:tc>
                <a:extLst>
                  <a:ext uri="{0D108BD9-81ED-4DB2-BD59-A6C34878D82A}">
                    <a16:rowId xmlns:a16="http://schemas.microsoft.com/office/drawing/2014/main" val="318162080"/>
                  </a:ext>
                </a:extLst>
              </a:tr>
              <a:tr h="0">
                <a:tc>
                  <a:txBody>
                    <a:bodyPr/>
                    <a:lstStyle/>
                    <a:p>
                      <a:r>
                        <a:rPr lang="en-US" b="1"/>
                        <a:t>Thu hồi nhiệt thải</a:t>
                      </a:r>
                      <a:endParaRPr lang="en-US"/>
                    </a:p>
                  </a:txBody>
                  <a:tcPr anchor="ctr"/>
                </a:tc>
                <a:tc>
                  <a:txBody>
                    <a:bodyPr/>
                    <a:lstStyle/>
                    <a:p>
                      <a:r>
                        <a:rPr lang="vi-VN" dirty="0"/>
                        <a:t>Tận dụng nhiệt dư từ lò cao, lò cốc và khí thải để sấy vật liệu, tạo hơi hoặc phát điện</a:t>
                      </a:r>
                    </a:p>
                  </a:txBody>
                  <a:tcPr anchor="ctr"/>
                </a:tc>
                <a:extLst>
                  <a:ext uri="{0D108BD9-81ED-4DB2-BD59-A6C34878D82A}">
                    <a16:rowId xmlns:a16="http://schemas.microsoft.com/office/drawing/2014/main" val="190301444"/>
                  </a:ext>
                </a:extLst>
              </a:tr>
            </a:tbl>
          </a:graphicData>
        </a:graphic>
      </p:graphicFrame>
      <p:graphicFrame>
        <p:nvGraphicFramePr>
          <p:cNvPr id="3" name="Table 2">
            <a:extLst>
              <a:ext uri="{FF2B5EF4-FFF2-40B4-BE49-F238E27FC236}">
                <a16:creationId xmlns:a16="http://schemas.microsoft.com/office/drawing/2014/main" id="{9B119A69-589A-49EC-8197-44335B7F9BCA}"/>
              </a:ext>
            </a:extLst>
          </p:cNvPr>
          <p:cNvGraphicFramePr>
            <a:graphicFrameLocks noGrp="1"/>
          </p:cNvGraphicFramePr>
          <p:nvPr>
            <p:extLst>
              <p:ext uri="{D42A27DB-BD31-4B8C-83A1-F6EECF244321}">
                <p14:modId xmlns:p14="http://schemas.microsoft.com/office/powerpoint/2010/main" val="2961599759"/>
              </p:ext>
            </p:extLst>
          </p:nvPr>
        </p:nvGraphicFramePr>
        <p:xfrm>
          <a:off x="607108" y="2227557"/>
          <a:ext cx="10972800" cy="1412495"/>
        </p:xfrm>
        <a:graphic>
          <a:graphicData uri="http://schemas.openxmlformats.org/drawingml/2006/table">
            <a:tbl>
              <a:tblPr>
                <a:tableStyleId>{5940675A-B579-460E-94D1-54222C63F5DA}</a:tableStyleId>
              </a:tblPr>
              <a:tblGrid>
                <a:gridCol w="2656045">
                  <a:extLst>
                    <a:ext uri="{9D8B030D-6E8A-4147-A177-3AD203B41FA5}">
                      <a16:colId xmlns:a16="http://schemas.microsoft.com/office/drawing/2014/main" val="4280464434"/>
                    </a:ext>
                  </a:extLst>
                </a:gridCol>
                <a:gridCol w="8316755">
                  <a:extLst>
                    <a:ext uri="{9D8B030D-6E8A-4147-A177-3AD203B41FA5}">
                      <a16:colId xmlns:a16="http://schemas.microsoft.com/office/drawing/2014/main" val="723991591"/>
                    </a:ext>
                  </a:extLst>
                </a:gridCol>
              </a:tblGrid>
              <a:tr h="0">
                <a:tc>
                  <a:txBody>
                    <a:bodyPr/>
                    <a:lstStyle/>
                    <a:p>
                      <a:r>
                        <a:rPr lang="en-US" b="1"/>
                        <a:t>Hạng mục</a:t>
                      </a:r>
                      <a:endParaRPr lang="en-US"/>
                    </a:p>
                  </a:txBody>
                  <a:tcPr anchor="ctr"/>
                </a:tc>
                <a:tc>
                  <a:txBody>
                    <a:bodyPr/>
                    <a:lstStyle/>
                    <a:p>
                      <a:r>
                        <a:rPr lang="vi-VN" b="1"/>
                        <a:t>Cơ hội tiết kiệm năng lượng</a:t>
                      </a:r>
                      <a:endParaRPr lang="vi-VN"/>
                    </a:p>
                  </a:txBody>
                  <a:tcPr anchor="ctr"/>
                </a:tc>
                <a:extLst>
                  <a:ext uri="{0D108BD9-81ED-4DB2-BD59-A6C34878D82A}">
                    <a16:rowId xmlns:a16="http://schemas.microsoft.com/office/drawing/2014/main" val="2236149964"/>
                  </a:ext>
                </a:extLst>
              </a:tr>
              <a:tr h="0">
                <a:tc>
                  <a:txBody>
                    <a:bodyPr/>
                    <a:lstStyle/>
                    <a:p>
                      <a:r>
                        <a:rPr lang="en-US" b="1"/>
                        <a:t>Loại đèn</a:t>
                      </a:r>
                      <a:endParaRPr lang="en-US"/>
                    </a:p>
                  </a:txBody>
                  <a:tcPr anchor="ctr"/>
                </a:tc>
                <a:tc>
                  <a:txBody>
                    <a:bodyPr/>
                    <a:lstStyle/>
                    <a:p>
                      <a:r>
                        <a:rPr lang="en-US"/>
                        <a:t>Thay thế đèn huỳnh quang/halogen bằng đèn LED hiệu suất cao</a:t>
                      </a:r>
                    </a:p>
                  </a:txBody>
                  <a:tcPr anchor="ctr"/>
                </a:tc>
                <a:extLst>
                  <a:ext uri="{0D108BD9-81ED-4DB2-BD59-A6C34878D82A}">
                    <a16:rowId xmlns:a16="http://schemas.microsoft.com/office/drawing/2014/main" val="1765785565"/>
                  </a:ext>
                </a:extLst>
              </a:tr>
              <a:tr h="0">
                <a:tc>
                  <a:txBody>
                    <a:bodyPr/>
                    <a:lstStyle/>
                    <a:p>
                      <a:r>
                        <a:rPr lang="en-US" b="1" dirty="0" err="1"/>
                        <a:t>Điều</a:t>
                      </a:r>
                      <a:r>
                        <a:rPr lang="en-US" b="1" dirty="0"/>
                        <a:t> </a:t>
                      </a:r>
                      <a:r>
                        <a:rPr lang="en-US" b="1" dirty="0" err="1"/>
                        <a:t>khiển</a:t>
                      </a:r>
                      <a:r>
                        <a:rPr lang="en-US" b="1" dirty="0"/>
                        <a:t> </a:t>
                      </a:r>
                      <a:r>
                        <a:rPr lang="en-US" b="1" dirty="0" err="1"/>
                        <a:t>chiếu</a:t>
                      </a:r>
                      <a:r>
                        <a:rPr lang="en-US" b="1" dirty="0"/>
                        <a:t> </a:t>
                      </a:r>
                      <a:r>
                        <a:rPr lang="en-US" b="1" dirty="0" err="1"/>
                        <a:t>sáng</a:t>
                      </a:r>
                      <a:endParaRPr lang="en-US" dirty="0"/>
                    </a:p>
                  </a:txBody>
                  <a:tcPr anchor="ctr"/>
                </a:tc>
                <a:tc>
                  <a:txBody>
                    <a:bodyPr/>
                    <a:lstStyle/>
                    <a:p>
                      <a:r>
                        <a:rPr lang="en-US" dirty="0"/>
                        <a:t>Lắp đặt cảm biến ánh sáng, cảm biến chuyển động và hệ thống điều khiển bật/tắt theo khu vực hoặc theo thời gian</a:t>
                      </a:r>
                    </a:p>
                  </a:txBody>
                  <a:tcPr anchor="ctr"/>
                </a:tc>
                <a:extLst>
                  <a:ext uri="{0D108BD9-81ED-4DB2-BD59-A6C34878D82A}">
                    <a16:rowId xmlns:a16="http://schemas.microsoft.com/office/drawing/2014/main" val="679665242"/>
                  </a:ext>
                </a:extLst>
              </a:tr>
            </a:tbl>
          </a:graphicData>
        </a:graphic>
      </p:graphicFrame>
    </p:spTree>
    <p:extLst>
      <p:ext uri="{BB962C8B-B14F-4D97-AF65-F5344CB8AC3E}">
        <p14:creationId xmlns:p14="http://schemas.microsoft.com/office/powerpoint/2010/main" val="38619556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B488A5-A93F-E01C-7AF6-01944551721A}"/>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3FF326D6-7511-3B0D-56B2-D1474842742D}"/>
              </a:ext>
            </a:extLst>
          </p:cNvPr>
          <p:cNvSpPr txBox="1"/>
          <p:nvPr/>
        </p:nvSpPr>
        <p:spPr>
          <a:xfrm>
            <a:off x="639300" y="990766"/>
            <a:ext cx="11190075" cy="523220"/>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4. Các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khác</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DEB9BB02-466D-3C6C-7C9E-7A0962E02C2A}"/>
              </a:ext>
            </a:extLst>
          </p:cNvPr>
          <p:cNvSpPr/>
          <p:nvPr/>
        </p:nvSpPr>
        <p:spPr>
          <a:xfrm>
            <a:off x="726805" y="1537002"/>
            <a:ext cx="11229691" cy="1946909"/>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4.1 Quản lý năng lượng hiệu quả</a:t>
            </a:r>
            <a:endParaRPr lang="en-US" sz="2000" dirty="0"/>
          </a:p>
        </p:txBody>
      </p:sp>
      <p:sp>
        <p:nvSpPr>
          <p:cNvPr id="2" name="TextBox 1">
            <a:extLst>
              <a:ext uri="{FF2B5EF4-FFF2-40B4-BE49-F238E27FC236}">
                <a16:creationId xmlns:a16="http://schemas.microsoft.com/office/drawing/2014/main" id="{3EBAC0F1-4A9E-6B36-BC80-521AAD8C765A}"/>
              </a:ext>
            </a:extLst>
          </p:cNvPr>
          <p:cNvSpPr txBox="1"/>
          <p:nvPr/>
        </p:nvSpPr>
        <p:spPr>
          <a:xfrm>
            <a:off x="5671237" y="1656707"/>
            <a:ext cx="6096000" cy="810607"/>
          </a:xfrm>
          <a:prstGeom prst="rect">
            <a:avLst/>
          </a:prstGeom>
          <a:noFill/>
        </p:spPr>
        <p:txBody>
          <a:bodyPr wrap="square">
            <a:spAutoFit/>
          </a:bodyPr>
          <a:lstStyle/>
          <a:p>
            <a:r>
              <a:rPr lang="vi-VN" sz="1556" dirty="0"/>
              <a:t>Lắp đặt hệ thống đo đếm năng lượng, áp dụng định mức tiêu thụ cho từng công đoạn và sử dụng biến tần để điều chỉnh động cơ giúp giảm tiêu hao điện năng từ 2,5-25%, tùy theo thiết bị.</a:t>
            </a:r>
          </a:p>
        </p:txBody>
      </p:sp>
      <p:grpSp>
        <p:nvGrpSpPr>
          <p:cNvPr id="3" name="Group 2">
            <a:extLst>
              <a:ext uri="{FF2B5EF4-FFF2-40B4-BE49-F238E27FC236}">
                <a16:creationId xmlns:a16="http://schemas.microsoft.com/office/drawing/2014/main" id="{C05B4BBB-259A-435A-6F61-71F3C278720C}"/>
              </a:ext>
            </a:extLst>
          </p:cNvPr>
          <p:cNvGrpSpPr/>
          <p:nvPr/>
        </p:nvGrpSpPr>
        <p:grpSpPr>
          <a:xfrm>
            <a:off x="1297859" y="2327305"/>
            <a:ext cx="4551251" cy="2313212"/>
            <a:chOff x="6480913" y="2773776"/>
            <a:chExt cx="5172536" cy="2628985"/>
          </a:xfrm>
        </p:grpSpPr>
        <p:pic>
          <p:nvPicPr>
            <p:cNvPr id="4" name="Picture 6" descr="Modbus and Modbus TCP Protocol / Protocol / Landing Pages / Homepage -  ProSoft Technology, Inc.">
              <a:extLst>
                <a:ext uri="{FF2B5EF4-FFF2-40B4-BE49-F238E27FC236}">
                  <a16:creationId xmlns:a16="http://schemas.microsoft.com/office/drawing/2014/main" id="{2CD99069-9341-5FD5-495A-F1F5FF2F3DC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0913" y="2773776"/>
              <a:ext cx="4912052" cy="262898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2A96C9F-DEDA-B3A5-AB3A-EBA9D8E3810B}"/>
                </a:ext>
              </a:extLst>
            </p:cNvPr>
            <p:cNvSpPr/>
            <p:nvPr/>
          </p:nvSpPr>
          <p:spPr>
            <a:xfrm>
              <a:off x="10103667" y="3183677"/>
              <a:ext cx="1475715" cy="90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pic>
          <p:nvPicPr>
            <p:cNvPr id="10" name="Picture 9" descr="Graphical user interface, website&#10;&#10;Description automatically generated">
              <a:extLst>
                <a:ext uri="{FF2B5EF4-FFF2-40B4-BE49-F238E27FC236}">
                  <a16:creationId xmlns:a16="http://schemas.microsoft.com/office/drawing/2014/main" id="{A103452D-BF4F-C996-DC55-5EDF0D13DE5A}"/>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310679" y="3284130"/>
              <a:ext cx="1342770" cy="1100953"/>
            </a:xfrm>
            <a:prstGeom prst="rect">
              <a:avLst/>
            </a:prstGeom>
          </p:spPr>
        </p:pic>
        <p:pic>
          <p:nvPicPr>
            <p:cNvPr id="11" name="Picture 6" descr="Modbus and Modbus TCP Protocol / Protocol / Landing Pages / Homepage -  ProSoft Technology, Inc.">
              <a:extLst>
                <a:ext uri="{FF2B5EF4-FFF2-40B4-BE49-F238E27FC236}">
                  <a16:creationId xmlns:a16="http://schemas.microsoft.com/office/drawing/2014/main" id="{B77E7F54-39F3-1985-723B-8CCB4E9978C3}"/>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711" t="47386" r="62618" b="48085"/>
            <a:stretch/>
          </p:blipFill>
          <p:spPr bwMode="auto">
            <a:xfrm>
              <a:off x="9470314" y="4226985"/>
              <a:ext cx="671513" cy="1190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a:extLst>
              <a:ext uri="{FF2B5EF4-FFF2-40B4-BE49-F238E27FC236}">
                <a16:creationId xmlns:a16="http://schemas.microsoft.com/office/drawing/2014/main" id="{F6CCF762-554B-E144-91C2-1847746994E2}"/>
              </a:ext>
            </a:extLst>
          </p:cNvPr>
          <p:cNvGrpSpPr/>
          <p:nvPr/>
        </p:nvGrpSpPr>
        <p:grpSpPr>
          <a:xfrm>
            <a:off x="536865" y="4762572"/>
            <a:ext cx="5635335" cy="1853959"/>
            <a:chOff x="5609068" y="3003571"/>
            <a:chExt cx="6231540" cy="2050103"/>
          </a:xfrm>
        </p:grpSpPr>
        <p:grpSp>
          <p:nvGrpSpPr>
            <p:cNvPr id="14" name="Group 13">
              <a:extLst>
                <a:ext uri="{FF2B5EF4-FFF2-40B4-BE49-F238E27FC236}">
                  <a16:creationId xmlns:a16="http://schemas.microsoft.com/office/drawing/2014/main" id="{A50718F5-81B0-E4E5-F7E4-6B26B36A553E}"/>
                </a:ext>
              </a:extLst>
            </p:cNvPr>
            <p:cNvGrpSpPr/>
            <p:nvPr/>
          </p:nvGrpSpPr>
          <p:grpSpPr>
            <a:xfrm>
              <a:off x="10047828" y="3399840"/>
              <a:ext cx="1792780" cy="1551175"/>
              <a:chOff x="8283741" y="842440"/>
              <a:chExt cx="1879106" cy="1625867"/>
            </a:xfrm>
          </p:grpSpPr>
          <p:pic>
            <p:nvPicPr>
              <p:cNvPr id="20" name="Picture 19" descr="https://www.circuitmeter.com/wp-content/uploads/2018/03/image-technology-CoolingDegreeDays-1024x886.png">
                <a:extLst>
                  <a:ext uri="{FF2B5EF4-FFF2-40B4-BE49-F238E27FC236}">
                    <a16:creationId xmlns:a16="http://schemas.microsoft.com/office/drawing/2014/main" id="{AEFFFD12-0572-DC55-31D8-67466B3FC88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83741" y="842440"/>
                <a:ext cx="1879106" cy="16258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Data dashboard là gì? 4 lý do doanh nghiệp nên sử dụng data dashboard |  Advertising Vietnam">
                <a:extLst>
                  <a:ext uri="{FF2B5EF4-FFF2-40B4-BE49-F238E27FC236}">
                    <a16:creationId xmlns:a16="http://schemas.microsoft.com/office/drawing/2014/main" id="{6EE20FC6-3D80-46E2-318A-F8BD03725CD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3243" y="928124"/>
                <a:ext cx="1699947" cy="9728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pic>
          <p:nvPicPr>
            <p:cNvPr id="15" name="Picture 8" descr="Merge Arrows Infographic Stock Illustration - Download Image Now -  Connection, Merging, Arrow Symbol - iStock">
              <a:extLst>
                <a:ext uri="{FF2B5EF4-FFF2-40B4-BE49-F238E27FC236}">
                  <a16:creationId xmlns:a16="http://schemas.microsoft.com/office/drawing/2014/main" id="{35676238-924D-6A65-E35A-3BEC1B0DC62F}"/>
                </a:ext>
              </a:extLst>
            </p:cNvPr>
            <p:cNvPicPr>
              <a:picLocks noChangeAspect="1" noChangeArrowheads="1"/>
            </p:cNvPicPr>
            <p:nvPr/>
          </p:nvPicPr>
          <p:blipFill rotWithShape="1">
            <a:blip r:embed="rId6" cstate="print">
              <a:clrChange>
                <a:clrFrom>
                  <a:srgbClr val="EFEEEC"/>
                </a:clrFrom>
                <a:clrTo>
                  <a:srgbClr val="EFEEEC">
                    <a:alpha val="0"/>
                  </a:srgbClr>
                </a:clrTo>
              </a:clrChange>
              <a:extLst>
                <a:ext uri="{28A0092B-C50C-407E-A947-70E740481C1C}">
                  <a14:useLocalDpi xmlns:a14="http://schemas.microsoft.com/office/drawing/2010/main" val="0"/>
                </a:ext>
              </a:extLst>
            </a:blip>
            <a:srcRect b="10026"/>
            <a:stretch/>
          </p:blipFill>
          <p:spPr bwMode="auto">
            <a:xfrm>
              <a:off x="6633969" y="3567989"/>
              <a:ext cx="1168913" cy="755401"/>
            </a:xfrm>
            <a:prstGeom prst="rect">
              <a:avLst/>
            </a:prstGeom>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EF1951F0-6E8E-5F83-91DA-8B23F22B153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5609068" y="3003571"/>
              <a:ext cx="1247757" cy="956033"/>
            </a:xfrm>
            <a:prstGeom prst="rect">
              <a:avLst/>
            </a:prstGeom>
          </p:spPr>
        </p:pic>
        <p:pic>
          <p:nvPicPr>
            <p:cNvPr id="17" name="Picture 8" descr="Đồng hồ đo Schneider METSEPM2130 96x96mm phân phối bởi Cty Lâm An">
              <a:extLst>
                <a:ext uri="{FF2B5EF4-FFF2-40B4-BE49-F238E27FC236}">
                  <a16:creationId xmlns:a16="http://schemas.microsoft.com/office/drawing/2014/main" id="{05355A25-4C60-3A0D-4C91-F4D451A729D2}"/>
                </a:ext>
              </a:extLst>
            </p:cNvPr>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722340" y="3829869"/>
              <a:ext cx="1021215" cy="122380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C18F8003-E8CA-3A68-4509-95CBE84A503D}"/>
                </a:ext>
              </a:extLst>
            </p:cNvPr>
            <p:cNvPicPr>
              <a:picLocks noChangeAspect="1"/>
            </p:cNvPicPr>
            <p:nvPr/>
          </p:nvPicPr>
          <p:blipFill rotWithShape="1">
            <a:blip r:embed="rId9">
              <a:clrChange>
                <a:clrFrom>
                  <a:srgbClr val="FFFFFF"/>
                </a:clrFrom>
                <a:clrTo>
                  <a:srgbClr val="FFFFFF">
                    <a:alpha val="0"/>
                  </a:srgbClr>
                </a:clrTo>
              </a:clrChange>
            </a:blip>
            <a:srcRect l="7689" r="14396"/>
            <a:stretch/>
          </p:blipFill>
          <p:spPr>
            <a:xfrm>
              <a:off x="7776200" y="3517087"/>
              <a:ext cx="1364457" cy="1095412"/>
            </a:xfrm>
            <a:prstGeom prst="rect">
              <a:avLst/>
            </a:prstGeom>
          </p:spPr>
        </p:pic>
        <p:pic>
          <p:nvPicPr>
            <p:cNvPr id="19" name="Picture 10" descr="Connectivity, Data, Connection, Arrows, Arrow icon">
              <a:extLst>
                <a:ext uri="{FF2B5EF4-FFF2-40B4-BE49-F238E27FC236}">
                  <a16:creationId xmlns:a16="http://schemas.microsoft.com/office/drawing/2014/main" id="{8043C6CD-816F-B4EA-8EF8-D101D0AE5B2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226047" y="3751456"/>
              <a:ext cx="603331" cy="603331"/>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TextBox 81">
            <a:extLst>
              <a:ext uri="{FF2B5EF4-FFF2-40B4-BE49-F238E27FC236}">
                <a16:creationId xmlns:a16="http://schemas.microsoft.com/office/drawing/2014/main" id="{FCFB38D1-81A4-9E44-10C4-E6B8B2FDF6C2}"/>
              </a:ext>
            </a:extLst>
          </p:cNvPr>
          <p:cNvSpPr txBox="1"/>
          <p:nvPr/>
        </p:nvSpPr>
        <p:spPr>
          <a:xfrm>
            <a:off x="9761731" y="3021719"/>
            <a:ext cx="1779315" cy="738664"/>
          </a:xfrm>
          <a:prstGeom prst="rect">
            <a:avLst/>
          </a:prstGeom>
          <a:solidFill>
            <a:schemeClr val="accent5">
              <a:lumMod val="40000"/>
              <a:lumOff val="60000"/>
            </a:schemeClr>
          </a:solidFill>
        </p:spPr>
        <p:txBody>
          <a:bodyPr wrap="square" lIns="91440" tIns="45720" rIns="91440" bIns="45720" rtlCol="0" anchor="t">
            <a:spAutoFit/>
          </a:bodyPr>
          <a:lstStyle>
            <a:defPPr>
              <a:defRPr lang="en-US"/>
            </a:defPPr>
            <a:lvl1pPr algn="ctr">
              <a:defRPr sz="1200" b="1" i="1">
                <a:latin typeface="Calibri"/>
                <a:ea typeface="Cambria"/>
                <a:cs typeface="Arial"/>
              </a:defRPr>
            </a:lvl1pPr>
          </a:lstStyle>
          <a:p>
            <a:r>
              <a:rPr lang="en-US" sz="1400" b="0" dirty="0">
                <a:latin typeface="Arial" panose="020B0604020202020204" pitchFamily="34" charset="0"/>
              </a:rPr>
              <a:t>Giao </a:t>
            </a:r>
            <a:r>
              <a:rPr lang="en-US" sz="1400" b="0" dirty="0" err="1">
                <a:latin typeface="Arial" panose="020B0604020202020204" pitchFamily="34" charset="0"/>
              </a:rPr>
              <a:t>diện</a:t>
            </a:r>
            <a:r>
              <a:rPr lang="en-US" sz="1400" b="0" dirty="0">
                <a:latin typeface="Arial" panose="020B0604020202020204" pitchFamily="34" charset="0"/>
              </a:rPr>
              <a:t> phần </a:t>
            </a:r>
            <a:r>
              <a:rPr lang="en-US" sz="1400" b="0" dirty="0" err="1">
                <a:latin typeface="Arial" panose="020B0604020202020204" pitchFamily="34" charset="0"/>
              </a:rPr>
              <a:t>mềm</a:t>
            </a:r>
            <a:endParaRPr lang="en-US" sz="1400" b="0" dirty="0">
              <a:latin typeface="Arial" panose="020B0604020202020204" pitchFamily="34" charset="0"/>
            </a:endParaRPr>
          </a:p>
          <a:p>
            <a:r>
              <a:rPr lang="en-US" sz="1400" b="0" dirty="0">
                <a:latin typeface="Arial" panose="020B0604020202020204" pitchFamily="34" charset="0"/>
              </a:rPr>
              <a:t>(</a:t>
            </a:r>
            <a:r>
              <a:rPr lang="en-US" sz="1400" b="0" dirty="0" err="1">
                <a:latin typeface="Arial" panose="020B0604020202020204" pitchFamily="34" charset="0"/>
              </a:rPr>
              <a:t>sử</a:t>
            </a:r>
            <a:r>
              <a:rPr lang="en-US" sz="1400" b="0" dirty="0">
                <a:latin typeface="Arial" panose="020B0604020202020204" pitchFamily="34" charset="0"/>
              </a:rPr>
              <a:t> </a:t>
            </a:r>
            <a:r>
              <a:rPr lang="en-US" sz="1400" b="0" dirty="0" err="1">
                <a:latin typeface="Arial" panose="020B0604020202020204" pitchFamily="34" charset="0"/>
              </a:rPr>
              <a:t>dụng</a:t>
            </a:r>
            <a:r>
              <a:rPr lang="en-US" sz="1400" b="0" dirty="0">
                <a:latin typeface="Arial" panose="020B0604020202020204" pitchFamily="34" charset="0"/>
              </a:rPr>
              <a:t> online)</a:t>
            </a:r>
          </a:p>
        </p:txBody>
      </p:sp>
      <p:sp>
        <p:nvSpPr>
          <p:cNvPr id="24" name="TextBox 81">
            <a:extLst>
              <a:ext uri="{FF2B5EF4-FFF2-40B4-BE49-F238E27FC236}">
                <a16:creationId xmlns:a16="http://schemas.microsoft.com/office/drawing/2014/main" id="{34E9F1A7-B120-41EE-4E2F-D7C275C1D91A}"/>
              </a:ext>
            </a:extLst>
          </p:cNvPr>
          <p:cNvSpPr txBox="1"/>
          <p:nvPr/>
        </p:nvSpPr>
        <p:spPr>
          <a:xfrm>
            <a:off x="9840977" y="5299091"/>
            <a:ext cx="1779315" cy="738664"/>
          </a:xfrm>
          <a:prstGeom prst="rect">
            <a:avLst/>
          </a:prstGeom>
          <a:solidFill>
            <a:schemeClr val="accent5">
              <a:lumMod val="40000"/>
              <a:lumOff val="60000"/>
            </a:schemeClr>
          </a:solidFill>
        </p:spPr>
        <p:txBody>
          <a:bodyPr wrap="square" lIns="91440" tIns="45720" rIns="91440" bIns="45720" rtlCol="0" anchor="t">
            <a:spAutoFit/>
          </a:bodyPr>
          <a:lstStyle>
            <a:defPPr>
              <a:defRPr lang="en-US"/>
            </a:defPPr>
            <a:lvl1pPr algn="ctr">
              <a:defRPr sz="1200" b="1" i="1">
                <a:latin typeface="Calibri"/>
                <a:ea typeface="Cambria"/>
                <a:cs typeface="Arial"/>
              </a:defRPr>
            </a:lvl1pPr>
          </a:lstStyle>
          <a:p>
            <a:r>
              <a:rPr lang="en-US" sz="1400" b="0" dirty="0">
                <a:latin typeface="Arial" panose="020B0604020202020204" pitchFamily="34" charset="0"/>
              </a:rPr>
              <a:t>Giao </a:t>
            </a:r>
            <a:r>
              <a:rPr lang="en-US" sz="1400" b="0" dirty="0" err="1">
                <a:latin typeface="Arial" panose="020B0604020202020204" pitchFamily="34" charset="0"/>
              </a:rPr>
              <a:t>diện</a:t>
            </a:r>
            <a:r>
              <a:rPr lang="en-US" sz="1400" b="0" dirty="0">
                <a:latin typeface="Arial" panose="020B0604020202020204" pitchFamily="34" charset="0"/>
              </a:rPr>
              <a:t> phần </a:t>
            </a:r>
            <a:r>
              <a:rPr lang="en-US" sz="1400" b="0" dirty="0" err="1">
                <a:latin typeface="Arial" panose="020B0604020202020204" pitchFamily="34" charset="0"/>
              </a:rPr>
              <a:t>mềm</a:t>
            </a:r>
            <a:endParaRPr lang="en-US" sz="1400" b="0" dirty="0">
              <a:latin typeface="Arial" panose="020B0604020202020204" pitchFamily="34" charset="0"/>
            </a:endParaRPr>
          </a:p>
          <a:p>
            <a:r>
              <a:rPr lang="en-US" sz="1400" b="0" dirty="0">
                <a:latin typeface="Arial" panose="020B0604020202020204" pitchFamily="34" charset="0"/>
              </a:rPr>
              <a:t>(</a:t>
            </a:r>
            <a:r>
              <a:rPr lang="en-US" sz="1400" b="0" dirty="0" err="1">
                <a:latin typeface="Arial" panose="020B0604020202020204" pitchFamily="34" charset="0"/>
              </a:rPr>
              <a:t>sử</a:t>
            </a:r>
            <a:r>
              <a:rPr lang="en-US" sz="1400" b="0" dirty="0">
                <a:latin typeface="Arial" panose="020B0604020202020204" pitchFamily="34" charset="0"/>
              </a:rPr>
              <a:t> </a:t>
            </a:r>
            <a:r>
              <a:rPr lang="en-US" sz="1400" b="0" dirty="0" err="1">
                <a:latin typeface="Arial" panose="020B0604020202020204" pitchFamily="34" charset="0"/>
              </a:rPr>
              <a:t>dụng</a:t>
            </a:r>
            <a:r>
              <a:rPr lang="en-US" sz="1400" b="0" dirty="0">
                <a:latin typeface="Arial" panose="020B0604020202020204" pitchFamily="34" charset="0"/>
              </a:rPr>
              <a:t> nội </a:t>
            </a:r>
            <a:r>
              <a:rPr lang="en-US" sz="1400" b="0" dirty="0" err="1">
                <a:latin typeface="Arial" panose="020B0604020202020204" pitchFamily="34" charset="0"/>
              </a:rPr>
              <a:t>bộ</a:t>
            </a:r>
            <a:r>
              <a:rPr lang="en-US" sz="1400" b="0" dirty="0">
                <a:latin typeface="Arial" panose="020B0604020202020204" pitchFamily="34" charset="0"/>
              </a:rPr>
              <a:t>)</a:t>
            </a:r>
          </a:p>
        </p:txBody>
      </p:sp>
      <p:pic>
        <p:nvPicPr>
          <p:cNvPr id="25" name="Picture 24">
            <a:extLst>
              <a:ext uri="{FF2B5EF4-FFF2-40B4-BE49-F238E27FC236}">
                <a16:creationId xmlns:a16="http://schemas.microsoft.com/office/drawing/2014/main" id="{89AB6AEF-C49B-E78A-AF04-986EC23BEBF3}"/>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190688" y="4843923"/>
            <a:ext cx="2233565" cy="1870973"/>
          </a:xfrm>
          <a:prstGeom prst="rect">
            <a:avLst/>
          </a:prstGeom>
        </p:spPr>
      </p:pic>
      <p:grpSp>
        <p:nvGrpSpPr>
          <p:cNvPr id="26" name="Group 25">
            <a:extLst>
              <a:ext uri="{FF2B5EF4-FFF2-40B4-BE49-F238E27FC236}">
                <a16:creationId xmlns:a16="http://schemas.microsoft.com/office/drawing/2014/main" id="{0F329891-91D7-0BF8-E2D0-316250235401}"/>
              </a:ext>
            </a:extLst>
          </p:cNvPr>
          <p:cNvGrpSpPr/>
          <p:nvPr/>
        </p:nvGrpSpPr>
        <p:grpSpPr>
          <a:xfrm>
            <a:off x="7034782" y="2548406"/>
            <a:ext cx="2430935" cy="1993065"/>
            <a:chOff x="9663961" y="714625"/>
            <a:chExt cx="2430935" cy="1993065"/>
          </a:xfrm>
        </p:grpSpPr>
        <p:pic>
          <p:nvPicPr>
            <p:cNvPr id="27" name="Picture 26">
              <a:extLst>
                <a:ext uri="{FF2B5EF4-FFF2-40B4-BE49-F238E27FC236}">
                  <a16:creationId xmlns:a16="http://schemas.microsoft.com/office/drawing/2014/main" id="{AE07ECB7-9740-E247-9D84-03F62CA9DD06}"/>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9663961" y="714625"/>
              <a:ext cx="2430935" cy="1993065"/>
            </a:xfrm>
            <a:prstGeom prst="rect">
              <a:avLst/>
            </a:prstGeom>
          </p:spPr>
        </p:pic>
        <p:pic>
          <p:nvPicPr>
            <p:cNvPr id="28" name="Picture 27">
              <a:extLst>
                <a:ext uri="{FF2B5EF4-FFF2-40B4-BE49-F238E27FC236}">
                  <a16:creationId xmlns:a16="http://schemas.microsoft.com/office/drawing/2014/main" id="{8913EC1B-5949-122A-7FBE-2083C8564499}"/>
                </a:ext>
              </a:extLst>
            </p:cNvPr>
            <p:cNvPicPr>
              <a:picLocks noChangeAspect="1"/>
            </p:cNvPicPr>
            <p:nvPr/>
          </p:nvPicPr>
          <p:blipFill>
            <a:blip r:embed="rId13"/>
            <a:stretch>
              <a:fillRect/>
            </a:stretch>
          </p:blipFill>
          <p:spPr>
            <a:xfrm>
              <a:off x="9749451" y="872845"/>
              <a:ext cx="2240735" cy="1240012"/>
            </a:xfrm>
            <a:prstGeom prst="rect">
              <a:avLst/>
            </a:prstGeom>
          </p:spPr>
        </p:pic>
      </p:grpSp>
    </p:spTree>
    <p:extLst>
      <p:ext uri="{BB962C8B-B14F-4D97-AF65-F5344CB8AC3E}">
        <p14:creationId xmlns:p14="http://schemas.microsoft.com/office/powerpoint/2010/main" val="40101276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1">
            <a:extLst>
              <a:ext uri="{FF2B5EF4-FFF2-40B4-BE49-F238E27FC236}">
                <a16:creationId xmlns:a16="http://schemas.microsoft.com/office/drawing/2014/main" id="{AF5FD818-F1F8-F073-9BFD-F363DF3CCF6E}"/>
              </a:ext>
            </a:extLst>
          </p:cNvPr>
          <p:cNvSpPr/>
          <p:nvPr/>
        </p:nvSpPr>
        <p:spPr>
          <a:xfrm>
            <a:off x="996800" y="1685703"/>
            <a:ext cx="5203924" cy="2527709"/>
          </a:xfrm>
          <a:prstGeom prst="rect">
            <a:avLst/>
          </a:prstGeom>
          <a:noFill/>
          <a:ln/>
        </p:spPr>
        <p:txBody>
          <a:bodyPr wrap="square" lIns="0" tIns="0" rIns="0" bIns="0" rtlCol="0" anchor="t"/>
          <a:lstStyle/>
          <a:p>
            <a:pPr algn="just">
              <a:lnSpc>
                <a:spcPts val="2375"/>
              </a:lnSpc>
            </a:pPr>
            <a:r>
              <a:rPr lang="en-US" sz="1800" dirty="0">
                <a:solidFill>
                  <a:schemeClr val="tx1"/>
                </a:solidFill>
                <a:latin typeface="Arial" panose="020B0604020202020204" pitchFamily="34" charset="0"/>
                <a:ea typeface="Source Serif Pro" pitchFamily="34" charset="-122"/>
                <a:cs typeface="Arial" panose="020B0604020202020204" pitchFamily="34" charset="0"/>
              </a:rPr>
              <a:t>Quy trình lò cao (BF) là một trong những quy trình sản xuất thép truyền thống. Để giảm chi phí và phát thải khí nhà kính, việc tiết kiệm năng lượng là vô cùng quan trọng. Các giải pháp bao gồm tối ưu hóa nguyên liệu đầu vào, cải thiện hiệu suất khí lò cao, tăng cường sử dụng than phun, và tận dụng nhiệt thải.</a:t>
            </a:r>
            <a:endParaRPr lang="en-US" sz="1800" dirty="0">
              <a:solidFill>
                <a:schemeClr val="tx1"/>
              </a:solidFill>
            </a:endParaRPr>
          </a:p>
        </p:txBody>
      </p:sp>
      <p:sp>
        <p:nvSpPr>
          <p:cNvPr id="4" name="Text 2">
            <a:extLst>
              <a:ext uri="{FF2B5EF4-FFF2-40B4-BE49-F238E27FC236}">
                <a16:creationId xmlns:a16="http://schemas.microsoft.com/office/drawing/2014/main" id="{21AAE555-896F-0EE8-0E49-AB6E32E2345C}"/>
              </a:ext>
            </a:extLst>
          </p:cNvPr>
          <p:cNvSpPr/>
          <p:nvPr/>
        </p:nvSpPr>
        <p:spPr>
          <a:xfrm>
            <a:off x="1119754" y="4207491"/>
            <a:ext cx="5203924" cy="1209675"/>
          </a:xfrm>
          <a:prstGeom prst="rect">
            <a:avLst/>
          </a:prstGeom>
          <a:noFill/>
          <a:ln/>
        </p:spPr>
        <p:txBody>
          <a:bodyPr wrap="square" lIns="0" tIns="0" rIns="0" bIns="0" rtlCol="0" anchor="t"/>
          <a:lstStyle/>
          <a:p>
            <a:pPr algn="just">
              <a:lnSpc>
                <a:spcPts val="2375"/>
              </a:lnSpc>
            </a:pPr>
            <a:r>
              <a:rPr lang="en-US" sz="1800" dirty="0">
                <a:solidFill>
                  <a:schemeClr val="tx1"/>
                </a:solidFill>
                <a:latin typeface="Arial" panose="020B0604020202020204" pitchFamily="34" charset="0"/>
                <a:ea typeface="Source Serif Pro" pitchFamily="34" charset="-122"/>
                <a:cs typeface="Arial" panose="020B0604020202020204" pitchFamily="34" charset="0"/>
              </a:rPr>
              <a:t>Việc sử dụng quặng sắt chất lượng cao, tăng cường sử dụng viên quặng và thiêu kết, phối trộn than cốc với than nhiệt phân có thể giúp </a:t>
            </a:r>
            <a:r>
              <a:rPr lang="en-US" sz="1800" b="1" dirty="0">
                <a:solidFill>
                  <a:schemeClr val="tx1"/>
                </a:solidFill>
                <a:latin typeface="Arial" panose="020B0604020202020204" pitchFamily="34" charset="0"/>
                <a:ea typeface="Source Serif Pro" pitchFamily="34" charset="-122"/>
                <a:cs typeface="Arial" panose="020B0604020202020204" pitchFamily="34" charset="0"/>
              </a:rPr>
              <a:t>giảm 10-15% tiêu thụ than cốc</a:t>
            </a:r>
            <a:r>
              <a:rPr lang="en-US" sz="1800" dirty="0">
                <a:solidFill>
                  <a:schemeClr val="tx1"/>
                </a:solidFill>
                <a:latin typeface="Arial" panose="020B0604020202020204" pitchFamily="34" charset="0"/>
                <a:ea typeface="Source Serif Pro" pitchFamily="34" charset="-122"/>
                <a:cs typeface="Arial" panose="020B0604020202020204" pitchFamily="34" charset="0"/>
              </a:rPr>
              <a:t>. Công </a:t>
            </a:r>
            <a:r>
              <a:rPr lang="en-US" sz="1800" dirty="0" err="1">
                <a:solidFill>
                  <a:schemeClr val="tx1"/>
                </a:solidFill>
                <a:latin typeface="Arial" panose="020B0604020202020204" pitchFamily="34" charset="0"/>
                <a:ea typeface="Source Serif Pro" pitchFamily="34" charset="-122"/>
                <a:cs typeface="Arial" panose="020B0604020202020204" pitchFamily="34" charset="0"/>
              </a:rPr>
              <a:t>nghệ</a:t>
            </a:r>
            <a:r>
              <a:rPr lang="en-US" sz="1800" dirty="0">
                <a:solidFill>
                  <a:schemeClr val="tx1"/>
                </a:solidFill>
                <a:latin typeface="Arial" panose="020B0604020202020204" pitchFamily="34" charset="0"/>
                <a:ea typeface="Source Serif Pro" pitchFamily="34" charset="-122"/>
                <a:cs typeface="Arial" panose="020B0604020202020204" pitchFamily="34" charset="0"/>
              </a:rPr>
              <a:t> TRT </a:t>
            </a:r>
            <a:r>
              <a:rPr lang="en-US" sz="1800" dirty="0" err="1">
                <a:solidFill>
                  <a:schemeClr val="tx1"/>
                </a:solidFill>
                <a:latin typeface="Arial" panose="020B0604020202020204" pitchFamily="34" charset="0"/>
                <a:ea typeface="Source Serif Pro" pitchFamily="34" charset="-122"/>
                <a:cs typeface="Arial" panose="020B0604020202020204" pitchFamily="34" charset="0"/>
              </a:rPr>
              <a:t>có</a:t>
            </a:r>
            <a:r>
              <a:rPr lang="en-US" sz="1800" dirty="0">
                <a:solidFill>
                  <a:schemeClr val="tx1"/>
                </a:solidFill>
                <a:latin typeface="Arial" panose="020B0604020202020204" pitchFamily="34" charset="0"/>
                <a:ea typeface="Source Serif Pro" pitchFamily="34" charset="-122"/>
                <a:cs typeface="Arial" panose="020B0604020202020204" pitchFamily="34" charset="0"/>
              </a:rPr>
              <a:t> </a:t>
            </a:r>
            <a:r>
              <a:rPr lang="en-US" sz="1800" dirty="0" err="1">
                <a:solidFill>
                  <a:schemeClr val="tx1"/>
                </a:solidFill>
                <a:latin typeface="Arial" panose="020B0604020202020204" pitchFamily="34" charset="0"/>
                <a:ea typeface="Source Serif Pro" pitchFamily="34" charset="-122"/>
                <a:cs typeface="Arial" panose="020B0604020202020204" pitchFamily="34" charset="0"/>
              </a:rPr>
              <a:t>thể</a:t>
            </a:r>
            <a:r>
              <a:rPr lang="en-US" sz="1800" dirty="0">
                <a:solidFill>
                  <a:schemeClr val="tx1"/>
                </a:solidFill>
                <a:latin typeface="Arial" panose="020B0604020202020204" pitchFamily="34" charset="0"/>
                <a:ea typeface="Source Serif Pro" pitchFamily="34" charset="-122"/>
                <a:cs typeface="Arial" panose="020B0604020202020204" pitchFamily="34" charset="0"/>
              </a:rPr>
              <a:t> </a:t>
            </a:r>
            <a:r>
              <a:rPr lang="en-US" sz="1800" dirty="0" err="1">
                <a:solidFill>
                  <a:schemeClr val="tx1"/>
                </a:solidFill>
                <a:latin typeface="Arial" panose="020B0604020202020204" pitchFamily="34" charset="0"/>
                <a:ea typeface="Source Serif Pro" pitchFamily="34" charset="-122"/>
                <a:cs typeface="Arial" panose="020B0604020202020204" pitchFamily="34" charset="0"/>
              </a:rPr>
              <a:t>thu</a:t>
            </a:r>
            <a:r>
              <a:rPr lang="en-US" sz="1800" dirty="0">
                <a:solidFill>
                  <a:schemeClr val="tx1"/>
                </a:solidFill>
                <a:latin typeface="Arial" panose="020B0604020202020204" pitchFamily="34" charset="0"/>
                <a:ea typeface="Source Serif Pro" pitchFamily="34" charset="-122"/>
                <a:cs typeface="Arial" panose="020B0604020202020204" pitchFamily="34" charset="0"/>
              </a:rPr>
              <a:t> </a:t>
            </a:r>
            <a:r>
              <a:rPr lang="en-US" sz="1800" dirty="0" err="1">
                <a:solidFill>
                  <a:schemeClr val="tx1"/>
                </a:solidFill>
                <a:latin typeface="Arial" panose="020B0604020202020204" pitchFamily="34" charset="0"/>
                <a:ea typeface="Source Serif Pro" pitchFamily="34" charset="-122"/>
                <a:cs typeface="Arial" panose="020B0604020202020204" pitchFamily="34" charset="0"/>
              </a:rPr>
              <a:t>hồi</a:t>
            </a:r>
            <a:r>
              <a:rPr lang="en-US" sz="1800" dirty="0">
                <a:solidFill>
                  <a:schemeClr val="tx1"/>
                </a:solidFill>
                <a:latin typeface="Arial" panose="020B0604020202020204" pitchFamily="34" charset="0"/>
                <a:ea typeface="Source Serif Pro" pitchFamily="34" charset="-122"/>
                <a:cs typeface="Arial" panose="020B0604020202020204" pitchFamily="34" charset="0"/>
              </a:rPr>
              <a:t> </a:t>
            </a:r>
            <a:r>
              <a:rPr lang="en-US" sz="1800" b="1" dirty="0">
                <a:solidFill>
                  <a:schemeClr val="tx1"/>
                </a:solidFill>
                <a:latin typeface="Arial" panose="020B0604020202020204" pitchFamily="34" charset="0"/>
                <a:ea typeface="Source Serif Pro" pitchFamily="34" charset="-122"/>
                <a:cs typeface="Arial" panose="020B0604020202020204" pitchFamily="34" charset="0"/>
              </a:rPr>
              <a:t>20-40 kWh/</a:t>
            </a:r>
            <a:r>
              <a:rPr lang="en-US" sz="1800" b="1" dirty="0" err="1">
                <a:solidFill>
                  <a:schemeClr val="tx1"/>
                </a:solidFill>
                <a:latin typeface="Arial" panose="020B0604020202020204" pitchFamily="34" charset="0"/>
                <a:ea typeface="Source Serif Pro" pitchFamily="34" charset="-122"/>
                <a:cs typeface="Arial" panose="020B0604020202020204" pitchFamily="34" charset="0"/>
              </a:rPr>
              <a:t>tấn</a:t>
            </a:r>
            <a:r>
              <a:rPr lang="en-US" sz="1800" b="1" dirty="0">
                <a:solidFill>
                  <a:schemeClr val="tx1"/>
                </a:solidFill>
                <a:latin typeface="Arial" panose="020B0604020202020204" pitchFamily="34" charset="0"/>
                <a:ea typeface="Source Serif Pro" pitchFamily="34" charset="-122"/>
                <a:cs typeface="Arial" panose="020B0604020202020204" pitchFamily="34" charset="0"/>
              </a:rPr>
              <a:t> gang</a:t>
            </a:r>
            <a:r>
              <a:rPr lang="en-US" sz="1800" dirty="0">
                <a:solidFill>
                  <a:schemeClr val="tx1"/>
                </a:solidFill>
                <a:latin typeface="Arial" panose="020B0604020202020204" pitchFamily="34" charset="0"/>
                <a:ea typeface="Source Serif Pro" pitchFamily="34" charset="-122"/>
                <a:cs typeface="Arial" panose="020B0604020202020204" pitchFamily="34" charset="0"/>
              </a:rPr>
              <a:t>.</a:t>
            </a:r>
            <a:endParaRPr lang="en-US" sz="1800" dirty="0">
              <a:solidFill>
                <a:schemeClr val="tx1"/>
              </a:solidFill>
            </a:endParaRPr>
          </a:p>
        </p:txBody>
      </p:sp>
      <p:sp>
        <p:nvSpPr>
          <p:cNvPr id="6" name="TextBox 5">
            <a:extLst>
              <a:ext uri="{FF2B5EF4-FFF2-40B4-BE49-F238E27FC236}">
                <a16:creationId xmlns:a16="http://schemas.microsoft.com/office/drawing/2014/main" id="{68B8A1F0-1FF4-3A15-8B9B-C399F0359B74}"/>
              </a:ext>
            </a:extLst>
          </p:cNvPr>
          <p:cNvSpPr txBox="1"/>
          <p:nvPr/>
        </p:nvSpPr>
        <p:spPr>
          <a:xfrm>
            <a:off x="629896" y="1027130"/>
            <a:ext cx="10017486" cy="954107"/>
          </a:xfrm>
          <a:prstGeom prst="rect">
            <a:avLst/>
          </a:prstGeom>
          <a:noFill/>
        </p:spPr>
        <p:txBody>
          <a:bodyPr wrap="non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tiết</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kiệm</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năng</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lượng</a:t>
            </a:r>
            <a:r>
              <a:rPr lang="en-US" sz="2800" b="1" dirty="0">
                <a:solidFill>
                  <a:schemeClr val="accent1">
                    <a:lumMod val="50000"/>
                  </a:schemeClr>
                </a:solidFill>
                <a:latin typeface="Arial" panose="020B0604020202020204" pitchFamily="34" charset="0"/>
                <a:cs typeface="Arial" panose="020B0604020202020204" pitchFamily="34" charset="0"/>
              </a:rPr>
              <a:t> trong </a:t>
            </a:r>
            <a:r>
              <a:rPr lang="en-US" sz="2800" b="1" dirty="0" err="1">
                <a:solidFill>
                  <a:schemeClr val="accent1">
                    <a:lumMod val="50000"/>
                  </a:schemeClr>
                </a:solidFill>
                <a:latin typeface="Arial" panose="020B0604020202020204" pitchFamily="34" charset="0"/>
                <a:cs typeface="Arial" panose="020B0604020202020204" pitchFamily="34" charset="0"/>
              </a:rPr>
              <a:t>quy</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trình</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lò</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cao</a:t>
            </a:r>
            <a:r>
              <a:rPr lang="en-US" sz="2800" b="1" dirty="0">
                <a:solidFill>
                  <a:schemeClr val="accent1">
                    <a:lumMod val="50000"/>
                  </a:schemeClr>
                </a:solidFill>
                <a:latin typeface="Arial" panose="020B0604020202020204" pitchFamily="34" charset="0"/>
                <a:cs typeface="Arial" panose="020B0604020202020204" pitchFamily="34" charset="0"/>
              </a:rPr>
              <a:t> (BF</a:t>
            </a:r>
            <a:r>
              <a:rPr lang="en-US" sz="2800" b="1" dirty="0">
                <a:solidFill>
                  <a:schemeClr val="accent1">
                    <a:lumMod val="50000"/>
                  </a:schemeClr>
                </a:solidFill>
                <a:latin typeface="Arial" panose="020B0604020202020204" pitchFamily="34" charset="0"/>
                <a:ea typeface="Platypi Medium" pitchFamily="34" charset="-122"/>
                <a:cs typeface="Arial" panose="020B0604020202020204" pitchFamily="34" charset="0"/>
              </a:rPr>
              <a:t>)</a:t>
            </a:r>
            <a:endParaRPr lang="en-US" sz="2800" b="1" dirty="0">
              <a:solidFill>
                <a:schemeClr val="accent1">
                  <a:lumMod val="50000"/>
                </a:schemeClr>
              </a:solidFil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pic>
        <p:nvPicPr>
          <p:cNvPr id="7" name="Picture 6" descr="A large factory with pipes and tanks&#10;&#10;AI-generated content may be incorrect.">
            <a:extLst>
              <a:ext uri="{FF2B5EF4-FFF2-40B4-BE49-F238E27FC236}">
                <a16:creationId xmlns:a16="http://schemas.microsoft.com/office/drawing/2014/main" id="{6BF406E6-04A3-F22D-B55F-B1C859420F49}"/>
              </a:ext>
            </a:extLst>
          </p:cNvPr>
          <p:cNvPicPr>
            <a:picLocks noChangeAspect="1"/>
          </p:cNvPicPr>
          <p:nvPr/>
        </p:nvPicPr>
        <p:blipFill>
          <a:blip r:embed="rId2"/>
          <a:stretch>
            <a:fillRect/>
          </a:stretch>
        </p:blipFill>
        <p:spPr>
          <a:xfrm>
            <a:off x="6784340" y="1807909"/>
            <a:ext cx="4206240" cy="2804160"/>
          </a:xfrm>
          <a:prstGeom prst="rect">
            <a:avLst/>
          </a:prstGeom>
        </p:spPr>
      </p:pic>
      <p:sp>
        <p:nvSpPr>
          <p:cNvPr id="9" name="TextBox 8">
            <a:extLst>
              <a:ext uri="{FF2B5EF4-FFF2-40B4-BE49-F238E27FC236}">
                <a16:creationId xmlns:a16="http://schemas.microsoft.com/office/drawing/2014/main" id="{16CD25F4-40E0-EB5B-AD01-1290B444A3A1}"/>
              </a:ext>
            </a:extLst>
          </p:cNvPr>
          <p:cNvSpPr txBox="1"/>
          <p:nvPr/>
        </p:nvSpPr>
        <p:spPr>
          <a:xfrm>
            <a:off x="6398260" y="4812329"/>
            <a:ext cx="5336540" cy="379656"/>
          </a:xfrm>
          <a:prstGeom prst="rect">
            <a:avLst/>
          </a:prstGeom>
          <a:noFill/>
        </p:spPr>
        <p:txBody>
          <a:bodyPr wrap="square">
            <a:spAutoFit/>
          </a:bodyPr>
          <a:lstStyle/>
          <a:p>
            <a:pPr algn="l">
              <a:spcAft>
                <a:spcPts val="1125"/>
              </a:spcAft>
            </a:pPr>
            <a:r>
              <a:rPr lang="en-US" b="1" i="0" dirty="0" err="1">
                <a:solidFill>
                  <a:srgbClr val="000000"/>
                </a:solidFill>
                <a:effectLst/>
                <a:latin typeface="Arial" panose="020B0604020202020204" pitchFamily="34" charset="0"/>
              </a:rPr>
              <a:t>Lò</a:t>
            </a:r>
            <a:r>
              <a:rPr lang="en-US" b="1" i="0" dirty="0">
                <a:solidFill>
                  <a:srgbClr val="000000"/>
                </a:solidFill>
                <a:effectLst/>
                <a:latin typeface="Arial" panose="020B0604020202020204" pitchFamily="34" charset="0"/>
              </a:rPr>
              <a:t> </a:t>
            </a:r>
            <a:r>
              <a:rPr lang="en-US" b="1" i="0" dirty="0" err="1">
                <a:solidFill>
                  <a:srgbClr val="000000"/>
                </a:solidFill>
                <a:effectLst/>
                <a:latin typeface="Arial" panose="020B0604020202020204" pitchFamily="34" charset="0"/>
              </a:rPr>
              <a:t>cao</a:t>
            </a:r>
            <a:r>
              <a:rPr lang="en-US" b="1" i="0" dirty="0">
                <a:solidFill>
                  <a:srgbClr val="000000"/>
                </a:solidFill>
                <a:effectLst/>
                <a:latin typeface="Arial" panose="020B0604020202020204" pitchFamily="34" charset="0"/>
              </a:rPr>
              <a:t> </a:t>
            </a:r>
            <a:r>
              <a:rPr lang="en-US" b="1" i="0" dirty="0" err="1">
                <a:solidFill>
                  <a:srgbClr val="000000"/>
                </a:solidFill>
                <a:effectLst/>
                <a:latin typeface="Arial" panose="020B0604020202020204" pitchFamily="34" charset="0"/>
              </a:rPr>
              <a:t>sản</a:t>
            </a:r>
            <a:r>
              <a:rPr lang="en-US" b="1" i="0" dirty="0">
                <a:solidFill>
                  <a:srgbClr val="000000"/>
                </a:solidFill>
                <a:effectLst/>
                <a:latin typeface="Arial" panose="020B0604020202020204" pitchFamily="34" charset="0"/>
              </a:rPr>
              <a:t> </a:t>
            </a:r>
            <a:r>
              <a:rPr lang="en-US" b="1" i="0" dirty="0" err="1">
                <a:solidFill>
                  <a:srgbClr val="000000"/>
                </a:solidFill>
                <a:effectLst/>
                <a:latin typeface="Arial" panose="020B0604020202020204" pitchFamily="34" charset="0"/>
              </a:rPr>
              <a:t>xuất</a:t>
            </a:r>
            <a:r>
              <a:rPr lang="en-US" b="1" i="0" dirty="0">
                <a:solidFill>
                  <a:srgbClr val="000000"/>
                </a:solidFill>
                <a:effectLst/>
                <a:latin typeface="Arial" panose="020B0604020202020204" pitchFamily="34" charset="0"/>
              </a:rPr>
              <a:t> </a:t>
            </a:r>
            <a:r>
              <a:rPr lang="en-US" b="1" i="0" dirty="0" err="1">
                <a:solidFill>
                  <a:srgbClr val="000000"/>
                </a:solidFill>
                <a:effectLst/>
                <a:latin typeface="Arial" panose="020B0604020202020204" pitchFamily="34" charset="0"/>
              </a:rPr>
              <a:t>thép</a:t>
            </a:r>
            <a:r>
              <a:rPr lang="en-US" b="1" i="0" dirty="0">
                <a:solidFill>
                  <a:srgbClr val="000000"/>
                </a:solidFill>
                <a:effectLst/>
                <a:latin typeface="Arial" panose="020B0604020202020204" pitchFamily="34" charset="0"/>
              </a:rPr>
              <a:t> </a:t>
            </a:r>
            <a:r>
              <a:rPr lang="en-US" b="1" i="0" dirty="0" err="1">
                <a:solidFill>
                  <a:srgbClr val="000000"/>
                </a:solidFill>
                <a:effectLst/>
                <a:latin typeface="Arial" panose="020B0604020202020204" pitchFamily="34" charset="0"/>
              </a:rPr>
              <a:t>của</a:t>
            </a:r>
            <a:r>
              <a:rPr lang="en-US" b="1" i="0" dirty="0">
                <a:solidFill>
                  <a:srgbClr val="000000"/>
                </a:solidFill>
                <a:effectLst/>
                <a:latin typeface="Arial" panose="020B0604020202020204" pitchFamily="34" charset="0"/>
              </a:rPr>
              <a:t> Formosa Hà Tĩnh</a:t>
            </a:r>
          </a:p>
        </p:txBody>
      </p:sp>
    </p:spTree>
    <p:extLst>
      <p:ext uri="{BB962C8B-B14F-4D97-AF65-F5344CB8AC3E}">
        <p14:creationId xmlns:p14="http://schemas.microsoft.com/office/powerpoint/2010/main" val="23803153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9B7BE-0551-6C0F-CC26-C8FC4E48B3F1}"/>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AC1A57B3-D002-BC2B-A2E4-19F1F9283F6C}"/>
              </a:ext>
            </a:extLst>
          </p:cNvPr>
          <p:cNvSpPr txBox="1"/>
          <p:nvPr/>
        </p:nvSpPr>
        <p:spPr>
          <a:xfrm>
            <a:off x="718248" y="1166182"/>
            <a:ext cx="11190075" cy="523220"/>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4. Các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khác</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442134FE-586A-4254-498F-3D035E080C23}"/>
              </a:ext>
            </a:extLst>
          </p:cNvPr>
          <p:cNvSpPr/>
          <p:nvPr/>
        </p:nvSpPr>
        <p:spPr>
          <a:xfrm>
            <a:off x="813891" y="1689402"/>
            <a:ext cx="11229691" cy="1946909"/>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4.1 Quản lý năng lượng hiệu quả</a:t>
            </a:r>
            <a:endParaRPr lang="en-US" sz="2000" dirty="0"/>
          </a:p>
        </p:txBody>
      </p:sp>
      <p:sp>
        <p:nvSpPr>
          <p:cNvPr id="5" name="Content Placeholder 4">
            <a:extLst>
              <a:ext uri="{FF2B5EF4-FFF2-40B4-BE49-F238E27FC236}">
                <a16:creationId xmlns:a16="http://schemas.microsoft.com/office/drawing/2014/main" id="{8CACE792-806B-52F2-A595-531E95F9C1DE}"/>
              </a:ext>
            </a:extLst>
          </p:cNvPr>
          <p:cNvSpPr txBox="1">
            <a:spLocks/>
          </p:cNvSpPr>
          <p:nvPr/>
        </p:nvSpPr>
        <p:spPr>
          <a:xfrm>
            <a:off x="813891" y="2391642"/>
            <a:ext cx="4909509" cy="322538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14295">
              <a:lnSpc>
                <a:spcPct val="130000"/>
              </a:lnSpc>
            </a:pPr>
            <a:r>
              <a:rPr lang="vi-VN" sz="1333" b="1" dirty="0">
                <a:latin typeface="Arial" panose="020B0604020202020204" pitchFamily="34" charset="0"/>
              </a:rPr>
              <a:t>Phân tích dữ liệu – Hiển thị &amp; Báo cáo</a:t>
            </a:r>
          </a:p>
          <a:p>
            <a:pPr marL="114295">
              <a:lnSpc>
                <a:spcPct val="130000"/>
              </a:lnSpc>
            </a:pPr>
            <a:r>
              <a:rPr lang="vi-VN" sz="1333" dirty="0">
                <a:latin typeface="Arial" panose="020B0604020202020204" pitchFamily="34" charset="0"/>
              </a:rPr>
              <a:t>Dữ liệu sau khi được thu thập sẽ được xử lý và phân tích thành thông tin rõ ràng cho người dùng về: cách thức tiêu thụ năng lượng của công trình. </a:t>
            </a:r>
          </a:p>
          <a:p>
            <a:pPr>
              <a:lnSpc>
                <a:spcPct val="130000"/>
              </a:lnSpc>
              <a:spcBef>
                <a:spcPts val="600"/>
              </a:spcBef>
            </a:pPr>
            <a:r>
              <a:rPr lang="vi-VN" sz="1333" i="1" dirty="0">
                <a:latin typeface="Arial" panose="020B0604020202020204" pitchFamily="34" charset="0"/>
              </a:rPr>
              <a:t>Dữ liệu được phân tích theo các khung giờ, ngày, tuần, tháng, v.v... Từ đó xác định các thời điểm tiêu thụ đỉnh và khu vực có tiềm năng tiết kiệm.</a:t>
            </a:r>
          </a:p>
          <a:p>
            <a:pPr marL="114295">
              <a:lnSpc>
                <a:spcPct val="130000"/>
              </a:lnSpc>
              <a:spcBef>
                <a:spcPts val="1200"/>
              </a:spcBef>
            </a:pPr>
            <a:r>
              <a:rPr lang="en-VN" sz="1333" dirty="0">
                <a:latin typeface="Arial" panose="020B0604020202020204" pitchFamily="34" charset="0"/>
              </a:rPr>
              <a:t>Thông tin được hiển thị trực quan bằng đồ thị, bảng biểu giúp người dùng dễ dàng nắm được xu hướng sử dụng, chi phí cũng như các thông tin quan trọng khác.</a:t>
            </a:r>
            <a:endParaRPr lang="vi-VN" sz="1333" dirty="0">
              <a:latin typeface="Arial" panose="020B0604020202020204" pitchFamily="34" charset="0"/>
            </a:endParaRPr>
          </a:p>
        </p:txBody>
      </p:sp>
      <p:sp>
        <p:nvSpPr>
          <p:cNvPr id="8" name="Rectangle 7">
            <a:extLst>
              <a:ext uri="{FF2B5EF4-FFF2-40B4-BE49-F238E27FC236}">
                <a16:creationId xmlns:a16="http://schemas.microsoft.com/office/drawing/2014/main" id="{9699A902-7D0E-E3CA-BFAF-6C33B2327BAC}"/>
              </a:ext>
            </a:extLst>
          </p:cNvPr>
          <p:cNvSpPr/>
          <p:nvPr/>
        </p:nvSpPr>
        <p:spPr>
          <a:xfrm>
            <a:off x="664248" y="2391642"/>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sz="1800" dirty="0"/>
          </a:p>
        </p:txBody>
      </p:sp>
      <p:pic>
        <p:nvPicPr>
          <p:cNvPr id="12" name="Picture 11">
            <a:extLst>
              <a:ext uri="{FF2B5EF4-FFF2-40B4-BE49-F238E27FC236}">
                <a16:creationId xmlns:a16="http://schemas.microsoft.com/office/drawing/2014/main" id="{38265F80-FF76-AB4D-9ACA-8F35017DE852}"/>
              </a:ext>
            </a:extLst>
          </p:cNvPr>
          <p:cNvPicPr>
            <a:picLocks noChangeAspect="1"/>
          </p:cNvPicPr>
          <p:nvPr/>
        </p:nvPicPr>
        <p:blipFill rotWithShape="1">
          <a:blip r:embed="rId2"/>
          <a:srcRect r="880"/>
          <a:stretch/>
        </p:blipFill>
        <p:spPr>
          <a:xfrm>
            <a:off x="6050304" y="1829825"/>
            <a:ext cx="5593719" cy="5128362"/>
          </a:xfrm>
          <a:prstGeom prst="rect">
            <a:avLst/>
          </a:prstGeom>
          <a:ln>
            <a:noFill/>
          </a:ln>
          <a:effectLst>
            <a:softEdge rad="0"/>
          </a:effectLst>
        </p:spPr>
      </p:pic>
    </p:spTree>
    <p:extLst>
      <p:ext uri="{BB962C8B-B14F-4D97-AF65-F5344CB8AC3E}">
        <p14:creationId xmlns:p14="http://schemas.microsoft.com/office/powerpoint/2010/main" val="16145503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CD72F-C852-89DC-7CF6-57F1B6D5A2E8}"/>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7FF90ACC-01F1-AA88-F051-7FD693018105}"/>
              </a:ext>
            </a:extLst>
          </p:cNvPr>
          <p:cNvSpPr txBox="1"/>
          <p:nvPr/>
        </p:nvSpPr>
        <p:spPr>
          <a:xfrm>
            <a:off x="598933" y="1149374"/>
            <a:ext cx="11190075" cy="523220"/>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4. Các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khác</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55D9C1C3-C512-4917-16BD-FC4B10B1A271}"/>
              </a:ext>
            </a:extLst>
          </p:cNvPr>
          <p:cNvSpPr/>
          <p:nvPr/>
        </p:nvSpPr>
        <p:spPr>
          <a:xfrm>
            <a:off x="717819" y="1754716"/>
            <a:ext cx="11229691" cy="1946909"/>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4.1 Quản lý năng lượng hiệu quả</a:t>
            </a:r>
            <a:endParaRPr lang="en-US" sz="2000" dirty="0"/>
          </a:p>
        </p:txBody>
      </p:sp>
      <p:sp>
        <p:nvSpPr>
          <p:cNvPr id="3" name="Content Placeholder 4">
            <a:extLst>
              <a:ext uri="{FF2B5EF4-FFF2-40B4-BE49-F238E27FC236}">
                <a16:creationId xmlns:a16="http://schemas.microsoft.com/office/drawing/2014/main" id="{62A31473-D2E2-87E5-B2E3-B8DC13292B2B}"/>
              </a:ext>
            </a:extLst>
          </p:cNvPr>
          <p:cNvSpPr txBox="1">
            <a:spLocks/>
          </p:cNvSpPr>
          <p:nvPr/>
        </p:nvSpPr>
        <p:spPr>
          <a:xfrm>
            <a:off x="825821" y="2585084"/>
            <a:ext cx="4909509" cy="44346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14295">
              <a:lnSpc>
                <a:spcPct val="130000"/>
              </a:lnSpc>
            </a:pPr>
            <a:r>
              <a:rPr lang="en-US" sz="1500" b="1" dirty="0" err="1">
                <a:latin typeface="Arial" panose="020B0604020202020204" pitchFamily="34" charset="0"/>
              </a:rPr>
              <a:t>Phát</a:t>
            </a:r>
            <a:r>
              <a:rPr lang="en-US" sz="1500" b="1" dirty="0">
                <a:latin typeface="Arial" panose="020B0604020202020204" pitchFamily="34" charset="0"/>
              </a:rPr>
              <a:t> </a:t>
            </a:r>
            <a:r>
              <a:rPr lang="en-US" sz="1500" b="1" dirty="0" err="1">
                <a:latin typeface="Arial" panose="020B0604020202020204" pitchFamily="34" charset="0"/>
              </a:rPr>
              <a:t>hiện</a:t>
            </a:r>
            <a:r>
              <a:rPr lang="en-US" sz="1500" b="1" dirty="0">
                <a:latin typeface="Arial" panose="020B0604020202020204" pitchFamily="34" charset="0"/>
              </a:rPr>
              <a:t> </a:t>
            </a:r>
            <a:r>
              <a:rPr lang="en-US" sz="1500" b="1" dirty="0" err="1">
                <a:latin typeface="Arial" panose="020B0604020202020204" pitchFamily="34" charset="0"/>
              </a:rPr>
              <a:t>và</a:t>
            </a:r>
            <a:r>
              <a:rPr lang="en-US" sz="1500" b="1" dirty="0">
                <a:latin typeface="Arial" panose="020B0604020202020204" pitchFamily="34" charset="0"/>
              </a:rPr>
              <a:t> </a:t>
            </a:r>
            <a:r>
              <a:rPr lang="en-US" sz="1500" b="1" dirty="0" err="1">
                <a:latin typeface="Arial" panose="020B0604020202020204" pitchFamily="34" charset="0"/>
              </a:rPr>
              <a:t>cảnh</a:t>
            </a:r>
            <a:r>
              <a:rPr lang="en-US" sz="1500" b="1" dirty="0">
                <a:latin typeface="Arial" panose="020B0604020202020204" pitchFamily="34" charset="0"/>
              </a:rPr>
              <a:t> báo </a:t>
            </a:r>
            <a:r>
              <a:rPr lang="en-US" sz="1500" b="1" dirty="0" err="1">
                <a:latin typeface="Arial" panose="020B0604020202020204" pitchFamily="34" charset="0"/>
              </a:rPr>
              <a:t>sự</a:t>
            </a:r>
            <a:r>
              <a:rPr lang="en-US" sz="1500" b="1" dirty="0">
                <a:latin typeface="Arial" panose="020B0604020202020204" pitchFamily="34" charset="0"/>
              </a:rPr>
              <a:t> </a:t>
            </a:r>
            <a:r>
              <a:rPr lang="en-US" sz="1500" b="1" dirty="0" err="1">
                <a:latin typeface="Arial" panose="020B0604020202020204" pitchFamily="34" charset="0"/>
              </a:rPr>
              <a:t>cố</a:t>
            </a:r>
            <a:endParaRPr lang="vi-VN" sz="1500" b="1" dirty="0">
              <a:latin typeface="Arial" panose="020B0604020202020204" pitchFamily="34" charset="0"/>
            </a:endParaRPr>
          </a:p>
          <a:p>
            <a:pPr marL="114295">
              <a:lnSpc>
                <a:spcPct val="130000"/>
              </a:lnSpc>
            </a:pPr>
            <a:r>
              <a:rPr lang="vi-VN" sz="1500" dirty="0">
                <a:latin typeface="Arial" panose="020B0604020202020204" pitchFamily="34" charset="0"/>
              </a:rPr>
              <a:t>Dữ liệu sau khi</a:t>
            </a:r>
            <a:r>
              <a:rPr lang="en-US" sz="1500" dirty="0">
                <a:latin typeface="Arial" panose="020B0604020202020204" pitchFamily="34" charset="0"/>
              </a:rPr>
              <a:t> được </a:t>
            </a:r>
            <a:r>
              <a:rPr lang="en-US" sz="1500" dirty="0" err="1">
                <a:latin typeface="Arial" panose="020B0604020202020204" pitchFamily="34" charset="0"/>
              </a:rPr>
              <a:t>thu</a:t>
            </a:r>
            <a:r>
              <a:rPr lang="en-US" sz="1500" dirty="0">
                <a:latin typeface="Arial" panose="020B0604020202020204" pitchFamily="34" charset="0"/>
              </a:rPr>
              <a:t> </a:t>
            </a:r>
            <a:r>
              <a:rPr lang="en-US" sz="1500" dirty="0" err="1">
                <a:latin typeface="Arial" panose="020B0604020202020204" pitchFamily="34" charset="0"/>
              </a:rPr>
              <a:t>thập</a:t>
            </a:r>
            <a:r>
              <a:rPr lang="en-US" sz="1500" dirty="0">
                <a:latin typeface="Arial" panose="020B0604020202020204" pitchFamily="34" charset="0"/>
              </a:rPr>
              <a:t> được </a:t>
            </a:r>
            <a:r>
              <a:rPr lang="en-US" sz="1500" dirty="0" err="1">
                <a:latin typeface="Arial" panose="020B0604020202020204" pitchFamily="34" charset="0"/>
              </a:rPr>
              <a:t>hệ</a:t>
            </a:r>
            <a:r>
              <a:rPr lang="en-US" sz="1500" dirty="0">
                <a:latin typeface="Arial" panose="020B0604020202020204" pitchFamily="34" charset="0"/>
              </a:rPr>
              <a:t> </a:t>
            </a:r>
            <a:r>
              <a:rPr lang="en-US" sz="1500" dirty="0" err="1">
                <a:latin typeface="Arial" panose="020B0604020202020204" pitchFamily="34" charset="0"/>
              </a:rPr>
              <a:t>thống</a:t>
            </a:r>
            <a:r>
              <a:rPr lang="en-US" sz="1500" dirty="0">
                <a:latin typeface="Arial" panose="020B0604020202020204" pitchFamily="34" charset="0"/>
              </a:rPr>
              <a:t> </a:t>
            </a:r>
            <a:r>
              <a:rPr lang="en-US" sz="1500" dirty="0" err="1">
                <a:latin typeface="Arial" panose="020B0604020202020204" pitchFamily="34" charset="0"/>
              </a:rPr>
              <a:t>phân</a:t>
            </a:r>
            <a:r>
              <a:rPr lang="en-US" sz="1500" dirty="0">
                <a:latin typeface="Arial" panose="020B0604020202020204" pitchFamily="34" charset="0"/>
              </a:rPr>
              <a:t> </a:t>
            </a:r>
            <a:r>
              <a:rPr lang="en-US" sz="1500" dirty="0" err="1">
                <a:latin typeface="Arial" panose="020B0604020202020204" pitchFamily="34" charset="0"/>
              </a:rPr>
              <a:t>tích</a:t>
            </a:r>
            <a:r>
              <a:rPr lang="en-US" sz="1500" dirty="0">
                <a:latin typeface="Arial" panose="020B0604020202020204" pitchFamily="34" charset="0"/>
              </a:rPr>
              <a:t> </a:t>
            </a:r>
            <a:r>
              <a:rPr lang="en-US" sz="1500" dirty="0" err="1">
                <a:latin typeface="Arial" panose="020B0604020202020204" pitchFamily="34" charset="0"/>
              </a:rPr>
              <a:t>và</a:t>
            </a:r>
            <a:r>
              <a:rPr lang="en-US" sz="1500" dirty="0">
                <a:latin typeface="Arial" panose="020B0604020202020204" pitchFamily="34" charset="0"/>
              </a:rPr>
              <a:t> </a:t>
            </a:r>
            <a:r>
              <a:rPr lang="en-US" sz="1500" dirty="0" err="1">
                <a:latin typeface="Arial" panose="020B0604020202020204" pitchFamily="34" charset="0"/>
              </a:rPr>
              <a:t>kiểm</a:t>
            </a:r>
            <a:r>
              <a:rPr lang="en-US" sz="1500" dirty="0">
                <a:latin typeface="Arial" panose="020B0604020202020204" pitchFamily="34" charset="0"/>
              </a:rPr>
              <a:t> tra </a:t>
            </a:r>
            <a:r>
              <a:rPr lang="en-US" sz="1500" dirty="0" err="1">
                <a:latin typeface="Arial" panose="020B0604020202020204" pitchFamily="34" charset="0"/>
              </a:rPr>
              <a:t>các</a:t>
            </a:r>
            <a:r>
              <a:rPr lang="en-US" sz="1500" dirty="0">
                <a:latin typeface="Arial" panose="020B0604020202020204" pitchFamily="34" charset="0"/>
              </a:rPr>
              <a:t> </a:t>
            </a:r>
            <a:r>
              <a:rPr lang="en-US" sz="1500" dirty="0" err="1">
                <a:latin typeface="Arial" panose="020B0604020202020204" pitchFamily="34" charset="0"/>
              </a:rPr>
              <a:t>sự</a:t>
            </a:r>
            <a:r>
              <a:rPr lang="en-US" sz="1500" dirty="0">
                <a:latin typeface="Arial" panose="020B0604020202020204" pitchFamily="34" charset="0"/>
              </a:rPr>
              <a:t> </a:t>
            </a:r>
            <a:r>
              <a:rPr lang="en-US" sz="1500" dirty="0" err="1">
                <a:latin typeface="Arial" panose="020B0604020202020204" pitchFamily="34" charset="0"/>
              </a:rPr>
              <a:t>cố</a:t>
            </a:r>
            <a:r>
              <a:rPr lang="en-US" sz="1500" dirty="0">
                <a:latin typeface="Arial" panose="020B0604020202020204" pitchFamily="34" charset="0"/>
              </a:rPr>
              <a:t> </a:t>
            </a:r>
            <a:r>
              <a:rPr lang="en-US" sz="1500" dirty="0" err="1">
                <a:latin typeface="Arial" panose="020B0604020202020204" pitchFamily="34" charset="0"/>
              </a:rPr>
              <a:t>phát</a:t>
            </a:r>
            <a:r>
              <a:rPr lang="en-US" sz="1500" dirty="0">
                <a:latin typeface="Arial" panose="020B0604020202020204" pitchFamily="34" charset="0"/>
              </a:rPr>
              <a:t> </a:t>
            </a:r>
            <a:r>
              <a:rPr lang="en-US" sz="1500" dirty="0" err="1">
                <a:latin typeface="Arial" panose="020B0604020202020204" pitchFamily="34" charset="0"/>
              </a:rPr>
              <a:t>sinh</a:t>
            </a:r>
            <a:r>
              <a:rPr lang="en-US" sz="1500" dirty="0">
                <a:latin typeface="Arial" panose="020B0604020202020204" pitchFamily="34" charset="0"/>
              </a:rPr>
              <a:t>. Các </a:t>
            </a:r>
            <a:r>
              <a:rPr lang="en-US" sz="1500" dirty="0" err="1">
                <a:latin typeface="Arial" panose="020B0604020202020204" pitchFamily="34" charset="0"/>
              </a:rPr>
              <a:t>sự</a:t>
            </a:r>
            <a:r>
              <a:rPr lang="en-US" sz="1500" dirty="0">
                <a:latin typeface="Arial" panose="020B0604020202020204" pitchFamily="34" charset="0"/>
              </a:rPr>
              <a:t> </a:t>
            </a:r>
            <a:r>
              <a:rPr lang="en-US" sz="1500" dirty="0" err="1">
                <a:latin typeface="Arial" panose="020B0604020202020204" pitchFamily="34" charset="0"/>
              </a:rPr>
              <a:t>cố</a:t>
            </a:r>
            <a:r>
              <a:rPr lang="en-US" sz="1500" dirty="0">
                <a:latin typeface="Arial" panose="020B0604020202020204" pitchFamily="34" charset="0"/>
              </a:rPr>
              <a:t> bao </a:t>
            </a:r>
            <a:r>
              <a:rPr lang="en-US" sz="1500" dirty="0" err="1">
                <a:latin typeface="Arial" panose="020B0604020202020204" pitchFamily="34" charset="0"/>
              </a:rPr>
              <a:t>gồm</a:t>
            </a:r>
            <a:r>
              <a:rPr lang="en-US" sz="1500" dirty="0">
                <a:latin typeface="Arial" panose="020B0604020202020204" pitchFamily="34" charset="0"/>
              </a:rPr>
              <a:t>:</a:t>
            </a:r>
          </a:p>
          <a:p>
            <a:pPr>
              <a:lnSpc>
                <a:spcPct val="130000"/>
              </a:lnSpc>
            </a:pPr>
            <a:r>
              <a:rPr lang="en-US" sz="1500" i="1" dirty="0" err="1">
                <a:latin typeface="Arial" panose="020B0604020202020204" pitchFamily="34" charset="0"/>
              </a:rPr>
              <a:t>Quá</a:t>
            </a:r>
            <a:r>
              <a:rPr lang="en-US" sz="1500" i="1" dirty="0">
                <a:latin typeface="Arial" panose="020B0604020202020204" pitchFamily="34" charset="0"/>
              </a:rPr>
              <a:t> </a:t>
            </a:r>
            <a:r>
              <a:rPr lang="en-US" sz="1500" i="1" dirty="0" err="1">
                <a:latin typeface="Arial" panose="020B0604020202020204" pitchFamily="34" charset="0"/>
              </a:rPr>
              <a:t>điện</a:t>
            </a:r>
            <a:r>
              <a:rPr lang="en-US" sz="1500" i="1" dirty="0">
                <a:latin typeface="Arial" panose="020B0604020202020204" pitchFamily="34" charset="0"/>
              </a:rPr>
              <a:t> </a:t>
            </a:r>
            <a:r>
              <a:rPr lang="en-US" sz="1500" i="1" dirty="0" err="1">
                <a:latin typeface="Arial" panose="020B0604020202020204" pitchFamily="34" charset="0"/>
              </a:rPr>
              <a:t>áp</a:t>
            </a:r>
            <a:endParaRPr lang="en-US" sz="1500" i="1" dirty="0">
              <a:latin typeface="Arial" panose="020B0604020202020204" pitchFamily="34" charset="0"/>
            </a:endParaRPr>
          </a:p>
          <a:p>
            <a:pPr>
              <a:lnSpc>
                <a:spcPct val="130000"/>
              </a:lnSpc>
            </a:pPr>
            <a:r>
              <a:rPr lang="en-US" sz="1500" i="1" dirty="0" err="1">
                <a:latin typeface="Arial" panose="020B0604020202020204" pitchFamily="34" charset="0"/>
              </a:rPr>
              <a:t>Quá</a:t>
            </a:r>
            <a:r>
              <a:rPr lang="en-US" sz="1500" i="1" dirty="0">
                <a:latin typeface="Arial" panose="020B0604020202020204" pitchFamily="34" charset="0"/>
              </a:rPr>
              <a:t> </a:t>
            </a:r>
            <a:r>
              <a:rPr lang="en-US" sz="1500" i="1" dirty="0" err="1">
                <a:latin typeface="Arial" panose="020B0604020202020204" pitchFamily="34" charset="0"/>
              </a:rPr>
              <a:t>dòng</a:t>
            </a:r>
            <a:r>
              <a:rPr lang="en-US" sz="1500" i="1" dirty="0">
                <a:latin typeface="Arial" panose="020B0604020202020204" pitchFamily="34" charset="0"/>
              </a:rPr>
              <a:t>, </a:t>
            </a:r>
            <a:r>
              <a:rPr lang="en-US" sz="1500" i="1" dirty="0" err="1">
                <a:latin typeface="Arial" panose="020B0604020202020204" pitchFamily="34" charset="0"/>
              </a:rPr>
              <a:t>quá</a:t>
            </a:r>
            <a:r>
              <a:rPr lang="en-US" sz="1500" i="1" dirty="0">
                <a:latin typeface="Arial" panose="020B0604020202020204" pitchFamily="34" charset="0"/>
              </a:rPr>
              <a:t> </a:t>
            </a:r>
            <a:r>
              <a:rPr lang="en-US" sz="1500" i="1" dirty="0" err="1">
                <a:latin typeface="Arial" panose="020B0604020202020204" pitchFamily="34" charset="0"/>
              </a:rPr>
              <a:t>tải</a:t>
            </a:r>
            <a:endParaRPr lang="en-US" sz="1500" i="1" dirty="0">
              <a:latin typeface="Arial" panose="020B0604020202020204" pitchFamily="34" charset="0"/>
            </a:endParaRPr>
          </a:p>
          <a:p>
            <a:pPr>
              <a:lnSpc>
                <a:spcPct val="130000"/>
              </a:lnSpc>
            </a:pPr>
            <a:r>
              <a:rPr lang="en-US" sz="1500" i="1" dirty="0" err="1">
                <a:latin typeface="Arial" panose="020B0604020202020204" pitchFamily="34" charset="0"/>
              </a:rPr>
              <a:t>Ngắn</a:t>
            </a:r>
            <a:r>
              <a:rPr lang="en-US" sz="1500" i="1" dirty="0">
                <a:latin typeface="Arial" panose="020B0604020202020204" pitchFamily="34" charset="0"/>
              </a:rPr>
              <a:t> </a:t>
            </a:r>
            <a:r>
              <a:rPr lang="en-US" sz="1500" i="1" dirty="0" err="1">
                <a:latin typeface="Arial" panose="020B0604020202020204" pitchFamily="34" charset="0"/>
              </a:rPr>
              <a:t>mạch</a:t>
            </a:r>
            <a:endParaRPr lang="en-US" sz="1500" i="1" dirty="0">
              <a:latin typeface="Arial" panose="020B0604020202020204" pitchFamily="34" charset="0"/>
            </a:endParaRPr>
          </a:p>
          <a:p>
            <a:pPr>
              <a:lnSpc>
                <a:spcPct val="130000"/>
              </a:lnSpc>
            </a:pPr>
            <a:r>
              <a:rPr lang="en-US" sz="1500" i="1" dirty="0">
                <a:latin typeface="Arial" panose="020B0604020202020204" pitchFamily="34" charset="0"/>
              </a:rPr>
              <a:t>….</a:t>
            </a:r>
          </a:p>
          <a:p>
            <a:pPr marL="114295">
              <a:lnSpc>
                <a:spcPct val="130000"/>
              </a:lnSpc>
            </a:pPr>
            <a:r>
              <a:rPr lang="en-US" sz="1500" dirty="0">
                <a:latin typeface="Arial" panose="020B0604020202020204" pitchFamily="34" charset="0"/>
              </a:rPr>
              <a:t>Các </a:t>
            </a:r>
            <a:r>
              <a:rPr lang="en-US" sz="1500" dirty="0" err="1">
                <a:latin typeface="Arial" panose="020B0604020202020204" pitchFamily="34" charset="0"/>
              </a:rPr>
              <a:t>sự</a:t>
            </a:r>
            <a:r>
              <a:rPr lang="en-US" sz="1500" dirty="0">
                <a:latin typeface="Arial" panose="020B0604020202020204" pitchFamily="34" charset="0"/>
              </a:rPr>
              <a:t> </a:t>
            </a:r>
            <a:r>
              <a:rPr lang="en-US" sz="1500" dirty="0" err="1">
                <a:latin typeface="Arial" panose="020B0604020202020204" pitchFamily="34" charset="0"/>
              </a:rPr>
              <a:t>cố</a:t>
            </a:r>
            <a:r>
              <a:rPr lang="en-US" sz="1500" dirty="0">
                <a:latin typeface="Arial" panose="020B0604020202020204" pitchFamily="34" charset="0"/>
              </a:rPr>
              <a:t> </a:t>
            </a:r>
            <a:r>
              <a:rPr lang="en-US" sz="1500" dirty="0" err="1">
                <a:latin typeface="Arial" panose="020B0604020202020204" pitchFamily="34" charset="0"/>
              </a:rPr>
              <a:t>sau</a:t>
            </a:r>
            <a:r>
              <a:rPr lang="en-US" sz="1500" dirty="0">
                <a:latin typeface="Arial" panose="020B0604020202020204" pitchFamily="34" charset="0"/>
              </a:rPr>
              <a:t> </a:t>
            </a:r>
            <a:r>
              <a:rPr lang="en-US" sz="1500" dirty="0" err="1">
                <a:latin typeface="Arial" panose="020B0604020202020204" pitchFamily="34" charset="0"/>
              </a:rPr>
              <a:t>khi</a:t>
            </a:r>
            <a:r>
              <a:rPr lang="en-US" sz="1500" dirty="0">
                <a:latin typeface="Arial" panose="020B0604020202020204" pitchFamily="34" charset="0"/>
              </a:rPr>
              <a:t> được </a:t>
            </a:r>
            <a:r>
              <a:rPr lang="en-US" sz="1500" dirty="0" err="1">
                <a:latin typeface="Arial" panose="020B0604020202020204" pitchFamily="34" charset="0"/>
              </a:rPr>
              <a:t>phát</a:t>
            </a:r>
            <a:r>
              <a:rPr lang="en-US" sz="1500" dirty="0">
                <a:latin typeface="Arial" panose="020B0604020202020204" pitchFamily="34" charset="0"/>
              </a:rPr>
              <a:t> </a:t>
            </a:r>
            <a:r>
              <a:rPr lang="en-US" sz="1500" dirty="0" err="1">
                <a:latin typeface="Arial" panose="020B0604020202020204" pitchFamily="34" charset="0"/>
              </a:rPr>
              <a:t>hiện</a:t>
            </a:r>
            <a:r>
              <a:rPr lang="en-US" sz="1500" dirty="0">
                <a:latin typeface="Arial" panose="020B0604020202020204" pitchFamily="34" charset="0"/>
              </a:rPr>
              <a:t> </a:t>
            </a:r>
            <a:r>
              <a:rPr lang="en-US" sz="1500" dirty="0" err="1">
                <a:latin typeface="Arial" panose="020B0604020202020204" pitchFamily="34" charset="0"/>
              </a:rPr>
              <a:t>sẽ</a:t>
            </a:r>
            <a:r>
              <a:rPr lang="en-US" sz="1500" dirty="0">
                <a:latin typeface="Arial" panose="020B0604020202020204" pitchFamily="34" charset="0"/>
              </a:rPr>
              <a:t> được </a:t>
            </a:r>
            <a:r>
              <a:rPr lang="en-US" sz="1500" dirty="0" err="1">
                <a:latin typeface="Arial" panose="020B0604020202020204" pitchFamily="34" charset="0"/>
              </a:rPr>
              <a:t>ghi</a:t>
            </a:r>
            <a:r>
              <a:rPr lang="en-US" sz="1500" dirty="0">
                <a:latin typeface="Arial" panose="020B0604020202020204" pitchFamily="34" charset="0"/>
              </a:rPr>
              <a:t> </a:t>
            </a:r>
            <a:r>
              <a:rPr lang="en-US" sz="1500" dirty="0" err="1">
                <a:latin typeface="Arial" panose="020B0604020202020204" pitchFamily="34" charset="0"/>
              </a:rPr>
              <a:t>nhận</a:t>
            </a:r>
            <a:r>
              <a:rPr lang="en-US" sz="1500" dirty="0">
                <a:latin typeface="Arial" panose="020B0604020202020204" pitchFamily="34" charset="0"/>
              </a:rPr>
              <a:t> </a:t>
            </a:r>
            <a:r>
              <a:rPr lang="en-US" sz="1500" dirty="0" err="1">
                <a:latin typeface="Arial" panose="020B0604020202020204" pitchFamily="34" charset="0"/>
              </a:rPr>
              <a:t>và</a:t>
            </a:r>
            <a:r>
              <a:rPr lang="en-US" sz="1500" dirty="0">
                <a:latin typeface="Arial" panose="020B0604020202020204" pitchFamily="34" charset="0"/>
              </a:rPr>
              <a:t> </a:t>
            </a:r>
            <a:r>
              <a:rPr lang="en-US" sz="1500" dirty="0" err="1">
                <a:latin typeface="Arial" panose="020B0604020202020204" pitchFamily="34" charset="0"/>
              </a:rPr>
              <a:t>tổng</a:t>
            </a:r>
            <a:r>
              <a:rPr lang="en-US" sz="1500" dirty="0">
                <a:latin typeface="Arial" panose="020B0604020202020204" pitchFamily="34" charset="0"/>
              </a:rPr>
              <a:t> </a:t>
            </a:r>
            <a:r>
              <a:rPr lang="en-US" sz="1500" dirty="0" err="1">
                <a:latin typeface="Arial" panose="020B0604020202020204" pitchFamily="34" charset="0"/>
              </a:rPr>
              <a:t>hợp</a:t>
            </a:r>
            <a:r>
              <a:rPr lang="en-US" sz="1500" dirty="0">
                <a:latin typeface="Arial" panose="020B0604020202020204" pitchFamily="34" charset="0"/>
              </a:rPr>
              <a:t> </a:t>
            </a:r>
            <a:r>
              <a:rPr lang="en-US" sz="1500" dirty="0" err="1">
                <a:latin typeface="Arial" panose="020B0604020202020204" pitchFamily="34" charset="0"/>
              </a:rPr>
              <a:t>lại</a:t>
            </a:r>
            <a:r>
              <a:rPr lang="en-US" sz="1500" dirty="0">
                <a:latin typeface="Arial" panose="020B0604020202020204" pitchFamily="34" charset="0"/>
              </a:rPr>
              <a:t> </a:t>
            </a:r>
            <a:r>
              <a:rPr lang="en-US" sz="1500" dirty="0" err="1">
                <a:latin typeface="Arial" panose="020B0604020202020204" pitchFamily="34" charset="0"/>
              </a:rPr>
              <a:t>cho</a:t>
            </a:r>
            <a:r>
              <a:rPr lang="en-US" sz="1500" dirty="0">
                <a:latin typeface="Arial" panose="020B0604020202020204" pitchFamily="34" charset="0"/>
              </a:rPr>
              <a:t> </a:t>
            </a:r>
            <a:r>
              <a:rPr lang="en-US" sz="1500" dirty="0" err="1">
                <a:latin typeface="Arial" panose="020B0604020202020204" pitchFamily="34" charset="0"/>
              </a:rPr>
              <a:t>người</a:t>
            </a:r>
            <a:r>
              <a:rPr lang="en-US" sz="1500" dirty="0">
                <a:latin typeface="Arial" panose="020B0604020202020204" pitchFamily="34" charset="0"/>
              </a:rPr>
              <a:t> </a:t>
            </a:r>
            <a:r>
              <a:rPr lang="en-US" sz="1500" dirty="0" err="1">
                <a:latin typeface="Arial" panose="020B0604020202020204" pitchFamily="34" charset="0"/>
              </a:rPr>
              <a:t>sử</a:t>
            </a:r>
            <a:r>
              <a:rPr lang="en-US" sz="1500" dirty="0">
                <a:latin typeface="Arial" panose="020B0604020202020204" pitchFamily="34" charset="0"/>
              </a:rPr>
              <a:t> </a:t>
            </a:r>
            <a:r>
              <a:rPr lang="en-US" sz="1500" dirty="0" err="1">
                <a:latin typeface="Arial" panose="020B0604020202020204" pitchFamily="34" charset="0"/>
              </a:rPr>
              <a:t>dụng</a:t>
            </a:r>
            <a:r>
              <a:rPr lang="en-US" sz="1500" dirty="0">
                <a:latin typeface="Arial" panose="020B0604020202020204" pitchFamily="34" charset="0"/>
              </a:rPr>
              <a:t>. </a:t>
            </a:r>
            <a:r>
              <a:rPr lang="en-US" sz="1500" dirty="0" err="1">
                <a:latin typeface="Arial" panose="020B0604020202020204" pitchFamily="34" charset="0"/>
              </a:rPr>
              <a:t>Giúp</a:t>
            </a:r>
            <a:r>
              <a:rPr lang="en-US" sz="1500" dirty="0">
                <a:latin typeface="Arial" panose="020B0604020202020204" pitchFamily="34" charset="0"/>
              </a:rPr>
              <a:t> </a:t>
            </a:r>
            <a:r>
              <a:rPr lang="en-US" sz="1500" dirty="0" err="1">
                <a:latin typeface="Arial" panose="020B0604020202020204" pitchFamily="34" charset="0"/>
              </a:rPr>
              <a:t>người</a:t>
            </a:r>
            <a:r>
              <a:rPr lang="en-US" sz="1500" dirty="0">
                <a:latin typeface="Arial" panose="020B0604020202020204" pitchFamily="34" charset="0"/>
              </a:rPr>
              <a:t> </a:t>
            </a:r>
            <a:r>
              <a:rPr lang="en-US" sz="1500" dirty="0" err="1">
                <a:latin typeface="Arial" panose="020B0604020202020204" pitchFamily="34" charset="0"/>
              </a:rPr>
              <a:t>dùng</a:t>
            </a:r>
            <a:r>
              <a:rPr lang="en-US" sz="1500" dirty="0">
                <a:latin typeface="Arial" panose="020B0604020202020204" pitchFamily="34" charset="0"/>
              </a:rPr>
              <a:t> </a:t>
            </a:r>
            <a:r>
              <a:rPr lang="en-US" sz="1500" dirty="0" err="1">
                <a:latin typeface="Arial" panose="020B0604020202020204" pitchFamily="34" charset="0"/>
              </a:rPr>
              <a:t>có</a:t>
            </a:r>
            <a:r>
              <a:rPr lang="en-US" sz="1500" dirty="0">
                <a:latin typeface="Arial" panose="020B0604020202020204" pitchFamily="34" charset="0"/>
              </a:rPr>
              <a:t> </a:t>
            </a:r>
            <a:r>
              <a:rPr lang="en-US" sz="1500" dirty="0" err="1">
                <a:latin typeface="Arial" panose="020B0604020202020204" pitchFamily="34" charset="0"/>
              </a:rPr>
              <a:t>thể</a:t>
            </a:r>
            <a:r>
              <a:rPr lang="en-US" sz="1500" dirty="0">
                <a:latin typeface="Arial" panose="020B0604020202020204" pitchFamily="34" charset="0"/>
              </a:rPr>
              <a:t> </a:t>
            </a:r>
            <a:r>
              <a:rPr lang="en-US" sz="1500" dirty="0" err="1">
                <a:latin typeface="Arial" panose="020B0604020202020204" pitchFamily="34" charset="0"/>
              </a:rPr>
              <a:t>nắm</a:t>
            </a:r>
            <a:r>
              <a:rPr lang="en-US" sz="1500" dirty="0">
                <a:latin typeface="Arial" panose="020B0604020202020204" pitchFamily="34" charset="0"/>
              </a:rPr>
              <a:t> </a:t>
            </a:r>
            <a:r>
              <a:rPr lang="en-US" sz="1500" dirty="0" err="1">
                <a:latin typeface="Arial" panose="020B0604020202020204" pitchFamily="34" charset="0"/>
              </a:rPr>
              <a:t>bắt</a:t>
            </a:r>
            <a:r>
              <a:rPr lang="en-US" sz="1500" dirty="0">
                <a:latin typeface="Arial" panose="020B0604020202020204" pitchFamily="34" charset="0"/>
              </a:rPr>
              <a:t> được </a:t>
            </a:r>
            <a:r>
              <a:rPr lang="en-US" sz="1500" dirty="0" err="1">
                <a:latin typeface="Arial" panose="020B0604020202020204" pitchFamily="34" charset="0"/>
              </a:rPr>
              <a:t>các</a:t>
            </a:r>
            <a:r>
              <a:rPr lang="en-US" sz="1500" dirty="0">
                <a:latin typeface="Arial" panose="020B0604020202020204" pitchFamily="34" charset="0"/>
              </a:rPr>
              <a:t> </a:t>
            </a:r>
            <a:r>
              <a:rPr lang="en-US" sz="1500" dirty="0" err="1">
                <a:latin typeface="Arial" panose="020B0604020202020204" pitchFamily="34" charset="0"/>
              </a:rPr>
              <a:t>sự</a:t>
            </a:r>
            <a:r>
              <a:rPr lang="en-US" sz="1500" dirty="0">
                <a:latin typeface="Arial" panose="020B0604020202020204" pitchFamily="34" charset="0"/>
              </a:rPr>
              <a:t> </a:t>
            </a:r>
            <a:r>
              <a:rPr lang="en-US" sz="1500" dirty="0" err="1">
                <a:latin typeface="Arial" panose="020B0604020202020204" pitchFamily="34" charset="0"/>
              </a:rPr>
              <a:t>cố</a:t>
            </a:r>
            <a:r>
              <a:rPr lang="en-US" sz="1500" dirty="0">
                <a:latin typeface="Arial" panose="020B0604020202020204" pitchFamily="34" charset="0"/>
              </a:rPr>
              <a:t> </a:t>
            </a:r>
            <a:r>
              <a:rPr lang="en-US" sz="1500" dirty="0" err="1">
                <a:latin typeface="Arial" panose="020B0604020202020204" pitchFamily="34" charset="0"/>
              </a:rPr>
              <a:t>phát</a:t>
            </a:r>
            <a:r>
              <a:rPr lang="en-US" sz="1500" dirty="0">
                <a:latin typeface="Arial" panose="020B0604020202020204" pitchFamily="34" charset="0"/>
              </a:rPr>
              <a:t> </a:t>
            </a:r>
            <a:r>
              <a:rPr lang="en-US" sz="1500" dirty="0" err="1">
                <a:latin typeface="Arial" panose="020B0604020202020204" pitchFamily="34" charset="0"/>
              </a:rPr>
              <a:t>sinh</a:t>
            </a:r>
            <a:r>
              <a:rPr lang="en-US" sz="1500" dirty="0">
                <a:latin typeface="Arial" panose="020B0604020202020204" pitchFamily="34" charset="0"/>
              </a:rPr>
              <a:t> </a:t>
            </a:r>
            <a:r>
              <a:rPr lang="en-US" sz="1500" dirty="0" err="1">
                <a:latin typeface="Arial" panose="020B0604020202020204" pitchFamily="34" charset="0"/>
              </a:rPr>
              <a:t>và</a:t>
            </a:r>
            <a:r>
              <a:rPr lang="en-US" sz="1500" dirty="0">
                <a:latin typeface="Arial" panose="020B0604020202020204" pitchFamily="34" charset="0"/>
              </a:rPr>
              <a:t> </a:t>
            </a:r>
            <a:r>
              <a:rPr lang="en-US" sz="1500" dirty="0" err="1">
                <a:latin typeface="Arial" panose="020B0604020202020204" pitchFamily="34" charset="0"/>
              </a:rPr>
              <a:t>đưa</a:t>
            </a:r>
            <a:r>
              <a:rPr lang="en-US" sz="1500" dirty="0">
                <a:latin typeface="Arial" panose="020B0604020202020204" pitchFamily="34" charset="0"/>
              </a:rPr>
              <a:t> </a:t>
            </a:r>
            <a:r>
              <a:rPr lang="en-US" sz="1500" dirty="0" err="1">
                <a:latin typeface="Arial" panose="020B0604020202020204" pitchFamily="34" charset="0"/>
              </a:rPr>
              <a:t>ra</a:t>
            </a:r>
            <a:r>
              <a:rPr lang="en-US" sz="1500" dirty="0">
                <a:latin typeface="Arial" panose="020B0604020202020204" pitchFamily="34" charset="0"/>
              </a:rPr>
              <a:t> </a:t>
            </a:r>
            <a:r>
              <a:rPr lang="en-US" sz="1500" dirty="0" err="1">
                <a:latin typeface="Arial" panose="020B0604020202020204" pitchFamily="34" charset="0"/>
              </a:rPr>
              <a:t>phương</a:t>
            </a:r>
            <a:r>
              <a:rPr lang="en-US" sz="1500" dirty="0">
                <a:latin typeface="Arial" panose="020B0604020202020204" pitchFamily="34" charset="0"/>
              </a:rPr>
              <a:t> </a:t>
            </a:r>
            <a:r>
              <a:rPr lang="en-US" sz="1500" dirty="0" err="1">
                <a:latin typeface="Arial" panose="020B0604020202020204" pitchFamily="34" charset="0"/>
              </a:rPr>
              <a:t>hướng</a:t>
            </a:r>
            <a:r>
              <a:rPr lang="en-US" sz="1500" dirty="0">
                <a:latin typeface="Arial" panose="020B0604020202020204" pitchFamily="34" charset="0"/>
              </a:rPr>
              <a:t> </a:t>
            </a:r>
            <a:r>
              <a:rPr lang="en-US" sz="1500" dirty="0" err="1">
                <a:latin typeface="Arial" panose="020B0604020202020204" pitchFamily="34" charset="0"/>
              </a:rPr>
              <a:t>xử</a:t>
            </a:r>
            <a:r>
              <a:rPr lang="en-US" sz="1500" dirty="0">
                <a:latin typeface="Arial" panose="020B0604020202020204" pitchFamily="34" charset="0"/>
              </a:rPr>
              <a:t> </a:t>
            </a:r>
            <a:r>
              <a:rPr lang="en-US" sz="1500" dirty="0" err="1">
                <a:latin typeface="Arial" panose="020B0604020202020204" pitchFamily="34" charset="0"/>
              </a:rPr>
              <a:t>lý</a:t>
            </a:r>
            <a:r>
              <a:rPr lang="en-US" sz="1500" dirty="0">
                <a:latin typeface="Arial" panose="020B0604020202020204" pitchFamily="34" charset="0"/>
              </a:rPr>
              <a:t> </a:t>
            </a:r>
            <a:r>
              <a:rPr lang="en-US" sz="1500" dirty="0" err="1">
                <a:latin typeface="Arial" panose="020B0604020202020204" pitchFamily="34" charset="0"/>
              </a:rPr>
              <a:t>hợp</a:t>
            </a:r>
            <a:r>
              <a:rPr lang="en-US" sz="1500" dirty="0">
                <a:latin typeface="Arial" panose="020B0604020202020204" pitchFamily="34" charset="0"/>
              </a:rPr>
              <a:t> </a:t>
            </a:r>
            <a:r>
              <a:rPr lang="en-US" sz="1500" dirty="0" err="1">
                <a:latin typeface="Arial" panose="020B0604020202020204" pitchFamily="34" charset="0"/>
              </a:rPr>
              <a:t>lý</a:t>
            </a:r>
            <a:endParaRPr lang="en-US" sz="1500" dirty="0">
              <a:latin typeface="Arial" panose="020B0604020202020204" pitchFamily="34" charset="0"/>
            </a:endParaRPr>
          </a:p>
          <a:p>
            <a:pPr marL="114295">
              <a:lnSpc>
                <a:spcPct val="130000"/>
              </a:lnSpc>
            </a:pPr>
            <a:endParaRPr lang="vi-VN" sz="1500" dirty="0">
              <a:latin typeface="Arial" panose="020B0604020202020204" pitchFamily="34" charset="0"/>
            </a:endParaRPr>
          </a:p>
        </p:txBody>
      </p:sp>
      <p:sp>
        <p:nvSpPr>
          <p:cNvPr id="4" name="Rectangle 3">
            <a:extLst>
              <a:ext uri="{FF2B5EF4-FFF2-40B4-BE49-F238E27FC236}">
                <a16:creationId xmlns:a16="http://schemas.microsoft.com/office/drawing/2014/main" id="{97857732-9E86-CB53-9638-CA5665624C73}"/>
              </a:ext>
            </a:extLst>
          </p:cNvPr>
          <p:cNvSpPr/>
          <p:nvPr/>
        </p:nvSpPr>
        <p:spPr>
          <a:xfrm>
            <a:off x="717819" y="2686922"/>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sz="1800"/>
          </a:p>
        </p:txBody>
      </p:sp>
      <p:pic>
        <p:nvPicPr>
          <p:cNvPr id="9" name="Picture 8">
            <a:extLst>
              <a:ext uri="{FF2B5EF4-FFF2-40B4-BE49-F238E27FC236}">
                <a16:creationId xmlns:a16="http://schemas.microsoft.com/office/drawing/2014/main" id="{EE2D4729-200B-140D-E20B-BA59C6FD0E0B}"/>
              </a:ext>
            </a:extLst>
          </p:cNvPr>
          <p:cNvPicPr>
            <a:picLocks noChangeAspect="1"/>
          </p:cNvPicPr>
          <p:nvPr/>
        </p:nvPicPr>
        <p:blipFill rotWithShape="1">
          <a:blip r:embed="rId3"/>
          <a:srcRect t="11730" b="47"/>
          <a:stretch/>
        </p:blipFill>
        <p:spPr>
          <a:xfrm>
            <a:off x="6332664" y="1877087"/>
            <a:ext cx="5372773" cy="5228120"/>
          </a:xfrm>
          <a:prstGeom prst="rect">
            <a:avLst/>
          </a:prstGeom>
          <a:ln>
            <a:noFill/>
          </a:ln>
          <a:effectLst>
            <a:softEdge rad="112500"/>
          </a:effectLst>
        </p:spPr>
      </p:pic>
    </p:spTree>
    <p:extLst>
      <p:ext uri="{BB962C8B-B14F-4D97-AF65-F5344CB8AC3E}">
        <p14:creationId xmlns:p14="http://schemas.microsoft.com/office/powerpoint/2010/main" val="18194046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9F333-76C3-D2F4-BD0B-9DECDC7B88B1}"/>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0968592C-554D-D5B9-5841-AA196427A78D}"/>
              </a:ext>
            </a:extLst>
          </p:cNvPr>
          <p:cNvSpPr txBox="1"/>
          <p:nvPr/>
        </p:nvSpPr>
        <p:spPr>
          <a:xfrm>
            <a:off x="522734" y="926876"/>
            <a:ext cx="11190075" cy="523220"/>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4. Các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khác</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B949EE7B-03F7-BCFB-80CB-B8FDF9A854FD}"/>
              </a:ext>
            </a:extLst>
          </p:cNvPr>
          <p:cNvSpPr/>
          <p:nvPr/>
        </p:nvSpPr>
        <p:spPr>
          <a:xfrm>
            <a:off x="630734" y="1645858"/>
            <a:ext cx="11229691" cy="1946909"/>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4.1 Quản lý năng lượng hiệu quả</a:t>
            </a:r>
            <a:endParaRPr lang="en-US" sz="2000" dirty="0"/>
          </a:p>
        </p:txBody>
      </p:sp>
      <p:sp>
        <p:nvSpPr>
          <p:cNvPr id="2" name="Content Placeholder 4">
            <a:extLst>
              <a:ext uri="{FF2B5EF4-FFF2-40B4-BE49-F238E27FC236}">
                <a16:creationId xmlns:a16="http://schemas.microsoft.com/office/drawing/2014/main" id="{B78FC229-FFA9-C813-1F0B-72631E78AB3A}"/>
              </a:ext>
            </a:extLst>
          </p:cNvPr>
          <p:cNvSpPr txBox="1">
            <a:spLocks/>
          </p:cNvSpPr>
          <p:nvPr/>
        </p:nvSpPr>
        <p:spPr>
          <a:xfrm>
            <a:off x="630734" y="2394136"/>
            <a:ext cx="4909509" cy="495372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114295">
              <a:lnSpc>
                <a:spcPct val="130000"/>
              </a:lnSpc>
            </a:pPr>
            <a:r>
              <a:rPr lang="en-AU" sz="1500" b="1" dirty="0">
                <a:latin typeface="Arial" panose="020B0604020202020204" pitchFamily="34" charset="0"/>
              </a:rPr>
              <a:t>Tính năng chuyên dụng – Quy trình quản lý theo tiêu chuẩn ISO50001</a:t>
            </a:r>
            <a:endParaRPr lang="vi-VN" sz="1500" b="1" dirty="0">
              <a:latin typeface="Arial" panose="020B0604020202020204" pitchFamily="34" charset="0"/>
            </a:endParaRPr>
          </a:p>
          <a:p>
            <a:pPr marL="114295">
              <a:lnSpc>
                <a:spcPct val="130000"/>
              </a:lnSpc>
            </a:pPr>
            <a:r>
              <a:rPr lang="en-AU" sz="1500" dirty="0">
                <a:latin typeface="Arial" panose="020B0604020202020204" pitchFamily="34" charset="0"/>
              </a:rPr>
              <a:t>Tính năng phục vụ cho tiêu chuẩn quản lý năng lượng được xây dựng theo hướng dẫn của Bộ Công Thương.</a:t>
            </a:r>
          </a:p>
          <a:p>
            <a:pPr>
              <a:lnSpc>
                <a:spcPct val="130000"/>
              </a:lnSpc>
              <a:spcBef>
                <a:spcPts val="600"/>
              </a:spcBef>
            </a:pPr>
            <a:r>
              <a:rPr lang="vi-VN" sz="1500" i="1" dirty="0">
                <a:latin typeface="Arial" panose="020B0604020202020204" pitchFamily="34" charset="0"/>
              </a:rPr>
              <a:t>Dữ liệu được </a:t>
            </a:r>
            <a:r>
              <a:rPr lang="en-AU" sz="1500" i="1" dirty="0">
                <a:latin typeface="Arial" panose="020B0604020202020204" pitchFamily="34" charset="0"/>
              </a:rPr>
              <a:t>thu thập và phân tích bám sát theo các hướng dẫn được đưa ra</a:t>
            </a:r>
            <a:endParaRPr lang="vi-VN" sz="1500" i="1" dirty="0">
              <a:latin typeface="Arial" panose="020B0604020202020204" pitchFamily="34" charset="0"/>
            </a:endParaRPr>
          </a:p>
          <a:p>
            <a:pPr marL="114295">
              <a:lnSpc>
                <a:spcPct val="130000"/>
              </a:lnSpc>
              <a:spcBef>
                <a:spcPts val="1200"/>
              </a:spcBef>
            </a:pPr>
            <a:r>
              <a:rPr lang="en-VN" sz="1500" dirty="0">
                <a:latin typeface="Arial" panose="020B0604020202020204" pitchFamily="34" charset="0"/>
              </a:rPr>
              <a:t>Thông tin được </a:t>
            </a:r>
            <a:r>
              <a:rPr lang="en-AU" sz="1500" dirty="0">
                <a:latin typeface="Arial" panose="020B0604020202020204" pitchFamily="34" charset="0"/>
              </a:rPr>
              <a:t>phân tích và hiển thị dưới dạng đồ thị trực quan, rõ dàng và đơn giản. Giúp khách hang phân tích và đánh giá được hiệu quả sử dụng năng lượng và kết quả của các giải pháp quản lý, nâng cấp được áp dụng</a:t>
            </a:r>
            <a:endParaRPr lang="vi-VN" sz="1500" dirty="0">
              <a:latin typeface="Arial" panose="020B0604020202020204" pitchFamily="34" charset="0"/>
            </a:endParaRPr>
          </a:p>
          <a:p>
            <a:pPr marL="114295">
              <a:lnSpc>
                <a:spcPct val="130000"/>
              </a:lnSpc>
            </a:pPr>
            <a:endParaRPr lang="vi-VN" sz="1500" dirty="0">
              <a:latin typeface="Arial" panose="020B0604020202020204" pitchFamily="34" charset="0"/>
            </a:endParaRPr>
          </a:p>
        </p:txBody>
      </p:sp>
      <p:sp>
        <p:nvSpPr>
          <p:cNvPr id="5" name="Rectangle 4">
            <a:extLst>
              <a:ext uri="{FF2B5EF4-FFF2-40B4-BE49-F238E27FC236}">
                <a16:creationId xmlns:a16="http://schemas.microsoft.com/office/drawing/2014/main" id="{2E7A022B-E80D-99DD-578B-2E2C34E16ADA}"/>
              </a:ext>
            </a:extLst>
          </p:cNvPr>
          <p:cNvSpPr/>
          <p:nvPr/>
        </p:nvSpPr>
        <p:spPr>
          <a:xfrm>
            <a:off x="522732" y="2495974"/>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sz="1800"/>
          </a:p>
        </p:txBody>
      </p:sp>
      <p:pic>
        <p:nvPicPr>
          <p:cNvPr id="11" name="Picture 10">
            <a:extLst>
              <a:ext uri="{FF2B5EF4-FFF2-40B4-BE49-F238E27FC236}">
                <a16:creationId xmlns:a16="http://schemas.microsoft.com/office/drawing/2014/main" id="{939B3DBF-F888-7744-E0F1-C8756A3B5A4C}"/>
              </a:ext>
            </a:extLst>
          </p:cNvPr>
          <p:cNvPicPr>
            <a:picLocks noChangeAspect="1"/>
          </p:cNvPicPr>
          <p:nvPr/>
        </p:nvPicPr>
        <p:blipFill>
          <a:blip r:embed="rId3"/>
          <a:stretch>
            <a:fillRect/>
          </a:stretch>
        </p:blipFill>
        <p:spPr>
          <a:xfrm>
            <a:off x="6433457" y="1866949"/>
            <a:ext cx="5368743" cy="5007271"/>
          </a:xfrm>
          <a:prstGeom prst="rect">
            <a:avLst/>
          </a:prstGeom>
          <a:ln>
            <a:noFill/>
          </a:ln>
          <a:effectLst>
            <a:softEdge rad="112500"/>
          </a:effectLst>
        </p:spPr>
      </p:pic>
    </p:spTree>
    <p:extLst>
      <p:ext uri="{BB962C8B-B14F-4D97-AF65-F5344CB8AC3E}">
        <p14:creationId xmlns:p14="http://schemas.microsoft.com/office/powerpoint/2010/main" val="35327273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62C26-E306-FF5B-2213-0C7979824BB9}"/>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6D52E1BE-E2BC-55B0-BDA3-4B4BCD1328DE}"/>
              </a:ext>
            </a:extLst>
          </p:cNvPr>
          <p:cNvSpPr txBox="1"/>
          <p:nvPr/>
        </p:nvSpPr>
        <p:spPr>
          <a:xfrm>
            <a:off x="544505" y="1035733"/>
            <a:ext cx="11190075" cy="523220"/>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4. Các </a:t>
            </a:r>
            <a:r>
              <a:rPr lang="en-US" sz="2800" b="1" dirty="0" err="1">
                <a:solidFill>
                  <a:schemeClr val="accent1">
                    <a:lumMod val="50000"/>
                  </a:schemeClr>
                </a:solidFill>
                <a:latin typeface="Arial" panose="020B0604020202020204" pitchFamily="34" charset="0"/>
                <a:cs typeface="Arial" panose="020B0604020202020204" pitchFamily="34" charset="0"/>
              </a:rPr>
              <a:t>cơ</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hội</a:t>
            </a:r>
            <a:r>
              <a:rPr lang="en-US" sz="2800" b="1" dirty="0">
                <a:solidFill>
                  <a:schemeClr val="accent1">
                    <a:lumMod val="50000"/>
                  </a:schemeClr>
                </a:solidFill>
                <a:latin typeface="Arial" panose="020B0604020202020204" pitchFamily="34" charset="0"/>
                <a:cs typeface="Arial" panose="020B0604020202020204" pitchFamily="34" charset="0"/>
              </a:rPr>
              <a:t> khác</a:t>
            </a: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DA8E4EFB-F439-7CB8-729E-D0801787FC6A}"/>
              </a:ext>
            </a:extLst>
          </p:cNvPr>
          <p:cNvSpPr/>
          <p:nvPr/>
        </p:nvSpPr>
        <p:spPr>
          <a:xfrm>
            <a:off x="652505" y="1754715"/>
            <a:ext cx="11229691" cy="1946909"/>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ea typeface="Platypi Medium" pitchFamily="34" charset="-122"/>
                <a:cs typeface="Arial" panose="020B0604020202020204" pitchFamily="34" charset="0"/>
              </a:rPr>
              <a:t>4.2 Chuyển đổi nhiên liệu</a:t>
            </a:r>
            <a:endParaRPr lang="en-US" sz="2000" dirty="0"/>
          </a:p>
        </p:txBody>
      </p:sp>
      <p:sp>
        <p:nvSpPr>
          <p:cNvPr id="3" name="TextBox 2">
            <a:extLst>
              <a:ext uri="{FF2B5EF4-FFF2-40B4-BE49-F238E27FC236}">
                <a16:creationId xmlns:a16="http://schemas.microsoft.com/office/drawing/2014/main" id="{30FC45D5-4FAF-A910-62B0-57A167D9950E}"/>
              </a:ext>
            </a:extLst>
          </p:cNvPr>
          <p:cNvSpPr txBox="1"/>
          <p:nvPr/>
        </p:nvSpPr>
        <p:spPr>
          <a:xfrm>
            <a:off x="728015" y="2368506"/>
            <a:ext cx="5411527" cy="1528880"/>
          </a:xfrm>
          <a:prstGeom prst="rect">
            <a:avLst/>
          </a:prstGeom>
          <a:noFill/>
        </p:spPr>
        <p:txBody>
          <a:bodyPr wrap="square">
            <a:spAutoFit/>
          </a:bodyPr>
          <a:lstStyle/>
          <a:p>
            <a:r>
              <a:rPr lang="vi-VN" sz="1556" dirty="0"/>
              <a:t>Một số nhà máy đã bắt đầu thay thế dầu đốt (FO) bằng khí tự nhiên (NG), giúp tiết kiệm chi phí nhiên liệu (khoảng 113.000 VND/tấn phôi) và giảm phát thải. Trong tương lai, việc sử dụng hydro xanh thay cho than trong luyện thép có thể là hướng đi tiềm năng, dù hiện tại còn hạn chế về chi phí và cơ sở hạ tầng.</a:t>
            </a:r>
          </a:p>
        </p:txBody>
      </p:sp>
      <p:sp>
        <p:nvSpPr>
          <p:cNvPr id="4" name="TextBox 3">
            <a:extLst>
              <a:ext uri="{FF2B5EF4-FFF2-40B4-BE49-F238E27FC236}">
                <a16:creationId xmlns:a16="http://schemas.microsoft.com/office/drawing/2014/main" id="{D5EDFC03-BFC6-93A4-460A-C4F17D09EBCA}"/>
              </a:ext>
            </a:extLst>
          </p:cNvPr>
          <p:cNvSpPr txBox="1"/>
          <p:nvPr/>
        </p:nvSpPr>
        <p:spPr>
          <a:xfrm>
            <a:off x="728015" y="4630920"/>
            <a:ext cx="5605574" cy="1528880"/>
          </a:xfrm>
          <a:prstGeom prst="rect">
            <a:avLst/>
          </a:prstGeom>
          <a:noFill/>
        </p:spPr>
        <p:txBody>
          <a:bodyPr wrap="square">
            <a:spAutoFit/>
          </a:bodyPr>
          <a:lstStyle/>
          <a:p>
            <a:r>
              <a:rPr lang="vi-VN" sz="1556" dirty="0"/>
              <a:t>Các doanh nghiệp thép có thể kết hợp sử dụng năng lượng mặt trời hoặc gió để giảm phụ thuộc vào lưới điện quốc gia, vốn chủ yếu dựa vào nhiên liệu hóa thạch. Điều này không chỉ tiết kiệm chi phí dài hạn mà còn đáp ứng xu hướng sản xuất thép xanh, phù hợp với các yêu cầu quốc tế như Cơ chế Điều chỉnh Biên giới Carbon (CBAM) của EU.</a:t>
            </a:r>
          </a:p>
        </p:txBody>
      </p:sp>
      <p:sp>
        <p:nvSpPr>
          <p:cNvPr id="9" name="Text 0">
            <a:extLst>
              <a:ext uri="{FF2B5EF4-FFF2-40B4-BE49-F238E27FC236}">
                <a16:creationId xmlns:a16="http://schemas.microsoft.com/office/drawing/2014/main" id="{8F8810F1-D60F-2691-F72C-F402FB7C2172}"/>
              </a:ext>
            </a:extLst>
          </p:cNvPr>
          <p:cNvSpPr/>
          <p:nvPr/>
        </p:nvSpPr>
        <p:spPr>
          <a:xfrm>
            <a:off x="652505" y="4027714"/>
            <a:ext cx="5204010" cy="587829"/>
          </a:xfrm>
          <a:prstGeom prst="rect">
            <a:avLst/>
          </a:prstGeom>
          <a:noFill/>
          <a:ln/>
        </p:spPr>
        <p:txBody>
          <a:bodyPr wrap="square" lIns="0" tIns="0" rIns="0" bIns="0" rtlCol="0" anchor="t"/>
          <a:lstStyle/>
          <a:p>
            <a:pPr>
              <a:lnSpc>
                <a:spcPts val="4583"/>
              </a:lnSpc>
            </a:pPr>
            <a:r>
              <a:rPr lang="en-US" sz="2000" dirty="0">
                <a:solidFill>
                  <a:srgbClr val="201B18"/>
                </a:solidFill>
                <a:latin typeface="Arial" panose="020B0604020202020204" pitchFamily="34" charset="0"/>
                <a:cs typeface="Arial" panose="020B0604020202020204" pitchFamily="34" charset="0"/>
              </a:rPr>
              <a:t>4.3 </a:t>
            </a:r>
            <a:r>
              <a:rPr lang="vi-VN" sz="2000" dirty="0">
                <a:solidFill>
                  <a:srgbClr val="201B18"/>
                </a:solidFill>
                <a:latin typeface="Arial" panose="020B0604020202020204" pitchFamily="34" charset="0"/>
                <a:cs typeface="Arial" panose="020B0604020202020204" pitchFamily="34" charset="0"/>
              </a:rPr>
              <a:t>Đầu tư vào năng lượng tái tạo</a:t>
            </a:r>
            <a:endParaRPr lang="en-US" sz="2000" dirty="0">
              <a:solidFill>
                <a:srgbClr val="201B18"/>
              </a:solidFill>
              <a:latin typeface="Arial" panose="020B0604020202020204" pitchFamily="34" charset="0"/>
              <a:cs typeface="Arial" panose="020B0604020202020204" pitchFamily="34" charset="0"/>
            </a:endParaRPr>
          </a:p>
          <a:p>
            <a:pPr>
              <a:lnSpc>
                <a:spcPts val="4583"/>
              </a:lnSpc>
            </a:pPr>
            <a:endParaRPr lang="en-US" sz="2000" dirty="0"/>
          </a:p>
        </p:txBody>
      </p:sp>
      <p:pic>
        <p:nvPicPr>
          <p:cNvPr id="12" name="Picture 11" descr="A collage of different images of different types of wind turbines&#10;&#10;AI-generated content may be incorrect.">
            <a:extLst>
              <a:ext uri="{FF2B5EF4-FFF2-40B4-BE49-F238E27FC236}">
                <a16:creationId xmlns:a16="http://schemas.microsoft.com/office/drawing/2014/main" id="{302323DC-79CC-6EFB-C631-2B28AD2EF970}"/>
              </a:ext>
            </a:extLst>
          </p:cNvPr>
          <p:cNvPicPr>
            <a:picLocks noChangeAspect="1"/>
          </p:cNvPicPr>
          <p:nvPr/>
        </p:nvPicPr>
        <p:blipFill>
          <a:blip r:embed="rId3"/>
          <a:stretch>
            <a:fillRect/>
          </a:stretch>
        </p:blipFill>
        <p:spPr>
          <a:xfrm>
            <a:off x="7279820" y="4700512"/>
            <a:ext cx="3486151" cy="1952245"/>
          </a:xfrm>
          <a:prstGeom prst="rect">
            <a:avLst/>
          </a:prstGeom>
        </p:spPr>
      </p:pic>
      <p:pic>
        <p:nvPicPr>
          <p:cNvPr id="14" name="Picture 13">
            <a:extLst>
              <a:ext uri="{FF2B5EF4-FFF2-40B4-BE49-F238E27FC236}">
                <a16:creationId xmlns:a16="http://schemas.microsoft.com/office/drawing/2014/main" id="{FD1481DF-9DA9-952F-1DA9-027E929B5EA9}"/>
              </a:ext>
            </a:extLst>
          </p:cNvPr>
          <p:cNvPicPr>
            <a:picLocks noChangeAspect="1"/>
          </p:cNvPicPr>
          <p:nvPr/>
        </p:nvPicPr>
        <p:blipFill>
          <a:blip r:embed="rId4"/>
          <a:srcRect r="2506"/>
          <a:stretch/>
        </p:blipFill>
        <p:spPr>
          <a:xfrm>
            <a:off x="7043057" y="1895628"/>
            <a:ext cx="4239044" cy="2414529"/>
          </a:xfrm>
          <a:prstGeom prst="rect">
            <a:avLst/>
          </a:prstGeom>
        </p:spPr>
      </p:pic>
    </p:spTree>
    <p:extLst>
      <p:ext uri="{BB962C8B-B14F-4D97-AF65-F5344CB8AC3E}">
        <p14:creationId xmlns:p14="http://schemas.microsoft.com/office/powerpoint/2010/main" val="23355254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3A2F93-4370-14A9-2FAE-9BC33F2479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E89B67-66FF-1DB1-78B9-CA8ACD81BC66}"/>
              </a:ext>
            </a:extLst>
          </p:cNvPr>
          <p:cNvSpPr>
            <a:spLocks noGrp="1"/>
          </p:cNvSpPr>
          <p:nvPr>
            <p:ph type="title" idx="4294967295"/>
          </p:nvPr>
        </p:nvSpPr>
        <p:spPr>
          <a:xfrm>
            <a:off x="718457" y="1332405"/>
            <a:ext cx="10972800" cy="495200"/>
          </a:xfrm>
        </p:spPr>
        <p:txBody>
          <a:bodyPr>
            <a:noAutofit/>
          </a:bodyPr>
          <a:lstStyle/>
          <a:p>
            <a:r>
              <a:rPr lang="en-US" dirty="0">
                <a:solidFill>
                  <a:schemeClr val="accent1">
                    <a:lumMod val="50000"/>
                  </a:schemeClr>
                </a:solidFill>
                <a:latin typeface="+mn-lt"/>
              </a:rPr>
              <a:t>Thảo luận</a:t>
            </a:r>
          </a:p>
        </p:txBody>
      </p:sp>
      <p:sp>
        <p:nvSpPr>
          <p:cNvPr id="3" name="TextBox 2">
            <a:extLst>
              <a:ext uri="{FF2B5EF4-FFF2-40B4-BE49-F238E27FC236}">
                <a16:creationId xmlns:a16="http://schemas.microsoft.com/office/drawing/2014/main" id="{1CB687C9-5FBB-B738-44D9-06247E488604}"/>
              </a:ext>
            </a:extLst>
          </p:cNvPr>
          <p:cNvSpPr txBox="1"/>
          <p:nvPr/>
        </p:nvSpPr>
        <p:spPr>
          <a:xfrm>
            <a:off x="923653" y="2199648"/>
            <a:ext cx="9904963" cy="958596"/>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2000" dirty="0"/>
              <a:t>Các giải pháp trên có thể áp dụng cho nhà máy của bạn không?
Đánh giá những thách thức nếu thực hiện các giải pháp trên</a:t>
            </a:r>
            <a:endParaRPr lang="en-US" dirty="0">
              <a:highlight>
                <a:srgbClr val="FFFF00"/>
              </a:highlight>
            </a:endParaRPr>
          </a:p>
        </p:txBody>
      </p:sp>
    </p:spTree>
    <p:extLst>
      <p:ext uri="{BB962C8B-B14F-4D97-AF65-F5344CB8AC3E}">
        <p14:creationId xmlns:p14="http://schemas.microsoft.com/office/powerpoint/2010/main" val="34222457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F271264-7D9C-5B1A-4E52-020561546D5E}"/>
              </a:ext>
            </a:extLst>
          </p:cNvPr>
          <p:cNvSpPr txBox="1"/>
          <p:nvPr/>
        </p:nvSpPr>
        <p:spPr>
          <a:xfrm>
            <a:off x="532917" y="946654"/>
            <a:ext cx="10471136" cy="523220"/>
          </a:xfrm>
          <a:prstGeom prst="rect">
            <a:avLst/>
          </a:prstGeom>
          <a:noFill/>
        </p:spPr>
        <p:txBody>
          <a:bodyPr wrap="none" rtlCol="0">
            <a:spAutoFit/>
          </a:bodyPr>
          <a:lstStyle/>
          <a:p>
            <a:r>
              <a:rPr lang="vi-VN" sz="2800" b="1" dirty="0">
                <a:solidFill>
                  <a:schemeClr val="accent1">
                    <a:lumMod val="50000"/>
                  </a:schemeClr>
                </a:solidFill>
              </a:rPr>
              <a:t>5. Các công cụ cho M&amp;V: Hiệu quả của các khoản đầu tư EE</a:t>
            </a:r>
            <a:endParaRPr lang="en-US" sz="2800" dirty="0">
              <a:solidFill>
                <a:schemeClr val="accent1">
                  <a:lumMod val="50000"/>
                </a:schemeClr>
              </a:solidFill>
            </a:endParaRPr>
          </a:p>
        </p:txBody>
      </p:sp>
      <p:sp>
        <p:nvSpPr>
          <p:cNvPr id="19" name="Rectangle 14">
            <a:extLst>
              <a:ext uri="{FF2B5EF4-FFF2-40B4-BE49-F238E27FC236}">
                <a16:creationId xmlns:a16="http://schemas.microsoft.com/office/drawing/2014/main" id="{B3F903CA-5FA3-1505-C78B-E439E6B7878D}"/>
              </a:ext>
            </a:extLst>
          </p:cNvPr>
          <p:cNvSpPr>
            <a:spLocks noChangeArrowheads="1"/>
          </p:cNvSpPr>
          <p:nvPr/>
        </p:nvSpPr>
        <p:spPr bwMode="auto">
          <a:xfrm>
            <a:off x="532917" y="1469874"/>
            <a:ext cx="10908233" cy="3918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r>
              <a:rPr lang="vi-VN" b="1" dirty="0"/>
              <a:t>Phân tích đường cơ sở năng lượng (Energy Baseline – EnB)</a:t>
            </a:r>
          </a:p>
          <a:p>
            <a:pPr>
              <a:lnSpc>
                <a:spcPct val="150000"/>
              </a:lnSpc>
            </a:pPr>
            <a:r>
              <a:rPr lang="vi-VN" b="1" dirty="0"/>
              <a:t>Mục tiêu:</a:t>
            </a:r>
            <a:r>
              <a:rPr lang="vi-VN" dirty="0"/>
              <a:t> Làm cơ sở so sánh trước và sau khi áp dụng các giải pháp tiết kiệm năng lượng.</a:t>
            </a:r>
            <a:br>
              <a:rPr lang="vi-VN" dirty="0"/>
            </a:br>
            <a:r>
              <a:rPr lang="vi-VN" b="1" dirty="0"/>
              <a:t>Phương pháp:</a:t>
            </a:r>
            <a:endParaRPr lang="vi-VN" dirty="0"/>
          </a:p>
          <a:p>
            <a:pPr marL="342900" indent="-342900">
              <a:lnSpc>
                <a:spcPct val="150000"/>
              </a:lnSpc>
              <a:buFont typeface="Arial" panose="020B0604020202020204" pitchFamily="34" charset="0"/>
              <a:buChar char="•"/>
            </a:pPr>
            <a:r>
              <a:rPr lang="vi-VN" dirty="0"/>
              <a:t>Sử dụng dữ liệu tiêu thụ năng lượng trong quá khứ (thường 1–3 năm).</a:t>
            </a:r>
          </a:p>
          <a:p>
            <a:pPr marL="342900" indent="-342900">
              <a:lnSpc>
                <a:spcPct val="150000"/>
              </a:lnSpc>
              <a:buFont typeface="Arial" panose="020B0604020202020204" pitchFamily="34" charset="0"/>
              <a:buChar char="•"/>
            </a:pPr>
            <a:r>
              <a:rPr lang="vi-VN" dirty="0"/>
              <a:t>Điều chỉnh theo sự biến động của sản lượng, điều kiện thời tiết và mức tải vận hành.</a:t>
            </a:r>
            <a:br>
              <a:rPr lang="vi-VN" dirty="0"/>
            </a:br>
            <a:r>
              <a:rPr lang="vi-VN" b="1" dirty="0"/>
              <a:t>Công cụ hỗ trợ:</a:t>
            </a:r>
            <a:endParaRPr lang="vi-VN" dirty="0"/>
          </a:p>
          <a:p>
            <a:pPr marL="342900" indent="-342900">
              <a:lnSpc>
                <a:spcPct val="150000"/>
              </a:lnSpc>
              <a:buFont typeface="Arial" panose="020B0604020202020204" pitchFamily="34" charset="0"/>
              <a:buChar char="•"/>
            </a:pPr>
            <a:r>
              <a:rPr lang="vi-VN" dirty="0"/>
              <a:t>Excel</a:t>
            </a:r>
          </a:p>
          <a:p>
            <a:pPr marL="342900" indent="-342900">
              <a:lnSpc>
                <a:spcPct val="150000"/>
              </a:lnSpc>
              <a:buFont typeface="Arial" panose="020B0604020202020204" pitchFamily="34" charset="0"/>
              <a:buChar char="•"/>
            </a:pPr>
            <a:r>
              <a:rPr lang="vi-VN" dirty="0"/>
              <a:t>Phần mềm ISO 50001</a:t>
            </a:r>
          </a:p>
          <a:p>
            <a:pPr marL="342900" indent="-342900">
              <a:lnSpc>
                <a:spcPct val="150000"/>
              </a:lnSpc>
              <a:buFont typeface="Arial" panose="020B0604020202020204" pitchFamily="34" charset="0"/>
              <a:buChar char="•"/>
            </a:pPr>
            <a:r>
              <a:rPr lang="vi-VN" dirty="0"/>
              <a:t>Phần mềm EnPI (Energy Performance Indicator) của Bộ Năng lượng Hoa Kỳ (DOE)</a:t>
            </a:r>
          </a:p>
        </p:txBody>
      </p:sp>
    </p:spTree>
    <p:extLst>
      <p:ext uri="{BB962C8B-B14F-4D97-AF65-F5344CB8AC3E}">
        <p14:creationId xmlns:p14="http://schemas.microsoft.com/office/powerpoint/2010/main" val="6809585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A362F-A8EB-BC43-5E15-D071D994BA7F}"/>
            </a:ext>
          </a:extLst>
        </p:cNvPr>
        <p:cNvGrpSpPr/>
        <p:nvPr/>
      </p:nvGrpSpPr>
      <p:grpSpPr>
        <a:xfrm>
          <a:off x="0" y="0"/>
          <a:ext cx="0" cy="0"/>
          <a:chOff x="0" y="0"/>
          <a:chExt cx="0" cy="0"/>
        </a:xfrm>
      </p:grpSpPr>
      <p:sp>
        <p:nvSpPr>
          <p:cNvPr id="18" name="TextBox 17">
            <a:extLst>
              <a:ext uri="{FF2B5EF4-FFF2-40B4-BE49-F238E27FC236}">
                <a16:creationId xmlns:a16="http://schemas.microsoft.com/office/drawing/2014/main" id="{D8979B6E-DF63-5EF3-FBC1-F686E96B8A5C}"/>
              </a:ext>
            </a:extLst>
          </p:cNvPr>
          <p:cNvSpPr txBox="1"/>
          <p:nvPr/>
        </p:nvSpPr>
        <p:spPr>
          <a:xfrm>
            <a:off x="641883" y="1068603"/>
            <a:ext cx="10471136" cy="523220"/>
          </a:xfrm>
          <a:prstGeom prst="rect">
            <a:avLst/>
          </a:prstGeom>
          <a:noFill/>
        </p:spPr>
        <p:txBody>
          <a:bodyPr wrap="none" rtlCol="0">
            <a:spAutoFit/>
          </a:bodyPr>
          <a:lstStyle/>
          <a:p>
            <a:r>
              <a:rPr lang="vi-VN" sz="2800" b="1">
                <a:solidFill>
                  <a:schemeClr val="accent1">
                    <a:lumMod val="50000"/>
                  </a:schemeClr>
                </a:solidFill>
              </a:rPr>
              <a:t>5. Các công cụ cho M&amp;V: Hiệu quả của các khoản đầu tư EE</a:t>
            </a:r>
            <a:endParaRPr lang="en-US" sz="2800" dirty="0">
              <a:solidFill>
                <a:schemeClr val="accent1">
                  <a:lumMod val="50000"/>
                </a:schemeClr>
              </a:solidFill>
            </a:endParaRPr>
          </a:p>
        </p:txBody>
      </p:sp>
      <p:sp>
        <p:nvSpPr>
          <p:cNvPr id="19" name="Rectangle 14">
            <a:extLst>
              <a:ext uri="{FF2B5EF4-FFF2-40B4-BE49-F238E27FC236}">
                <a16:creationId xmlns:a16="http://schemas.microsoft.com/office/drawing/2014/main" id="{01601497-B207-9278-E4A8-BF7408E42091}"/>
              </a:ext>
            </a:extLst>
          </p:cNvPr>
          <p:cNvSpPr>
            <a:spLocks noChangeArrowheads="1"/>
          </p:cNvSpPr>
          <p:nvPr/>
        </p:nvSpPr>
        <p:spPr bwMode="auto">
          <a:xfrm>
            <a:off x="641883" y="1591823"/>
            <a:ext cx="10908233" cy="4349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r>
              <a:rPr lang="vi-VN" b="1" dirty="0"/>
              <a:t>Phân tích chỉ số hiệu quả năng lượng (Energy Performance Indicator – EnPI)</a:t>
            </a:r>
          </a:p>
          <a:p>
            <a:pPr>
              <a:lnSpc>
                <a:spcPct val="150000"/>
              </a:lnSpc>
            </a:pPr>
            <a:r>
              <a:rPr lang="vi-VN" b="1" dirty="0"/>
              <a:t>Mục tiêu:</a:t>
            </a:r>
            <a:r>
              <a:rPr lang="vi-VN" dirty="0"/>
              <a:t> Giám sát liên tục mức tiêu thụ năng lượng so với sản lượng sản phẩm.</a:t>
            </a:r>
            <a:br>
              <a:rPr lang="vi-VN" dirty="0"/>
            </a:br>
            <a:r>
              <a:rPr lang="vi-VN" b="1" dirty="0"/>
              <a:t>Ví dụ chỉ số:</a:t>
            </a:r>
            <a:endParaRPr lang="vi-VN" dirty="0"/>
          </a:p>
          <a:p>
            <a:pPr marL="342900" indent="-342900">
              <a:lnSpc>
                <a:spcPct val="150000"/>
              </a:lnSpc>
              <a:buFont typeface="Arial" panose="020B0604020202020204" pitchFamily="34" charset="0"/>
              <a:buChar char="•"/>
            </a:pPr>
            <a:r>
              <a:rPr lang="vi-VN" dirty="0"/>
              <a:t>kWh/tấn thép</a:t>
            </a:r>
          </a:p>
          <a:p>
            <a:pPr marL="342900" indent="-342900">
              <a:lnSpc>
                <a:spcPct val="150000"/>
              </a:lnSpc>
              <a:buFont typeface="Arial" panose="020B0604020202020204" pitchFamily="34" charset="0"/>
              <a:buChar char="•"/>
            </a:pPr>
            <a:r>
              <a:rPr lang="vi-VN" dirty="0"/>
              <a:t>GJ/tấn clinker</a:t>
            </a:r>
          </a:p>
          <a:p>
            <a:pPr marL="342900" indent="-342900">
              <a:lnSpc>
                <a:spcPct val="150000"/>
              </a:lnSpc>
              <a:buFont typeface="Arial" panose="020B0604020202020204" pitchFamily="34" charset="0"/>
              <a:buChar char="•"/>
            </a:pPr>
            <a:r>
              <a:rPr lang="vi-VN" dirty="0"/>
              <a:t>TOE/tấn sản phẩm, v.v.</a:t>
            </a:r>
            <a:br>
              <a:rPr lang="vi-VN" dirty="0"/>
            </a:br>
            <a:r>
              <a:rPr lang="vi-VN" b="1" dirty="0"/>
              <a:t>Ứng dụng:</a:t>
            </a:r>
            <a:endParaRPr lang="vi-VN" dirty="0"/>
          </a:p>
          <a:p>
            <a:pPr marL="342900" indent="-342900">
              <a:lnSpc>
                <a:spcPct val="150000"/>
              </a:lnSpc>
              <a:buFont typeface="Arial" panose="020B0604020202020204" pitchFamily="34" charset="0"/>
              <a:buChar char="•"/>
            </a:pPr>
            <a:r>
              <a:rPr lang="vi-VN" dirty="0"/>
              <a:t>Đo lường hiệu quả đầu tư sau khi thực hiện các giải pháp tiết kiệm năng lượng (thông qua giảm suất tiêu hao năng lượng).</a:t>
            </a:r>
          </a:p>
          <a:p>
            <a:pPr marL="342900" indent="-342900">
              <a:lnSpc>
                <a:spcPct val="150000"/>
              </a:lnSpc>
              <a:buFont typeface="Arial" panose="020B0604020202020204" pitchFamily="34" charset="0"/>
              <a:buChar char="•"/>
            </a:pPr>
            <a:r>
              <a:rPr lang="vi-VN" dirty="0"/>
              <a:t>So sánh theo tháng/quý/năm.</a:t>
            </a:r>
          </a:p>
        </p:txBody>
      </p:sp>
    </p:spTree>
    <p:extLst>
      <p:ext uri="{BB962C8B-B14F-4D97-AF65-F5344CB8AC3E}">
        <p14:creationId xmlns:p14="http://schemas.microsoft.com/office/powerpoint/2010/main" val="19154292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C9406-E84F-BFA3-51B1-0DCE8F77294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D30A23DA-D232-286F-529A-D6E3D4B35F90}"/>
              </a:ext>
            </a:extLst>
          </p:cNvPr>
          <p:cNvSpPr txBox="1"/>
          <p:nvPr/>
        </p:nvSpPr>
        <p:spPr>
          <a:xfrm>
            <a:off x="970413" y="4016609"/>
            <a:ext cx="6096000" cy="379656"/>
          </a:xfrm>
          <a:prstGeom prst="rect">
            <a:avLst/>
          </a:prstGeom>
          <a:noFill/>
        </p:spPr>
        <p:txBody>
          <a:bodyPr wrap="square">
            <a:spAutoFit/>
          </a:bodyPr>
          <a:lstStyle>
            <a:defPPr marR="0" lvl="0" algn="l" rtl="0">
              <a:lnSpc>
                <a:spcPct val="100000"/>
              </a:lnSpc>
              <a:spcBef>
                <a:spcPts val="0"/>
              </a:spcBef>
              <a:spcAft>
                <a:spcPts val="0"/>
              </a:spcAft>
            </a:defPPr>
            <a:lvl1pPr>
              <a:buNone/>
              <a:defRPr b="1"/>
            </a:lvl1pPr>
          </a:lstStyle>
          <a:p>
            <a:pPr marL="285750" indent="-285750">
              <a:buFont typeface="Wingdings" pitchFamily="2" charset="2"/>
              <a:buChar char="q"/>
            </a:pPr>
            <a:r>
              <a:rPr lang="en-US" dirty="0"/>
              <a:t>Advanced Financial Analysis (NPV, IRR, LCOE)</a:t>
            </a:r>
          </a:p>
        </p:txBody>
      </p:sp>
      <p:sp>
        <p:nvSpPr>
          <p:cNvPr id="2" name="TextBox 1">
            <a:extLst>
              <a:ext uri="{FF2B5EF4-FFF2-40B4-BE49-F238E27FC236}">
                <a16:creationId xmlns:a16="http://schemas.microsoft.com/office/drawing/2014/main" id="{ACECEA19-AB2E-BC9D-4230-0357AD6C7757}"/>
              </a:ext>
            </a:extLst>
          </p:cNvPr>
          <p:cNvSpPr txBox="1"/>
          <p:nvPr/>
        </p:nvSpPr>
        <p:spPr>
          <a:xfrm>
            <a:off x="970413" y="1871126"/>
            <a:ext cx="10341428" cy="2031325"/>
          </a:xfrm>
          <a:prstGeom prst="rect">
            <a:avLst/>
          </a:prstGeom>
          <a:noFill/>
        </p:spPr>
        <p:txBody>
          <a:bodyPr wrap="square">
            <a:spAutoFit/>
          </a:bodyPr>
          <a:lstStyle/>
          <a:p>
            <a:pPr marL="285750" indent="-285750">
              <a:buFont typeface="Wingdings" pitchFamily="2" charset="2"/>
              <a:buChar char="q"/>
            </a:pPr>
            <a:r>
              <a:rPr lang="vi-VN" b="1" dirty="0"/>
              <a:t>Simple Payback Period – SPB)</a:t>
            </a:r>
          </a:p>
          <a:p>
            <a:pPr marL="285750" indent="-285750">
              <a:buFont typeface="Wingdings" pitchFamily="2" charset="2"/>
              <a:buChar char="Ø"/>
            </a:pPr>
            <a:r>
              <a:rPr lang="vi-VN" b="1" dirty="0"/>
              <a:t>Formula:</a:t>
            </a:r>
            <a:endParaRPr lang="en-US" dirty="0"/>
          </a:p>
          <a:p>
            <a:pPr>
              <a:buFont typeface="Arial" panose="020B0604020202020204" pitchFamily="34" charset="0"/>
              <a:buChar char="•"/>
            </a:pPr>
            <a:endParaRPr lang="en-US" dirty="0"/>
          </a:p>
          <a:p>
            <a:endParaRPr lang="vi-VN" b="1" dirty="0"/>
          </a:p>
          <a:p>
            <a:endParaRPr lang="vi-VN" b="1" dirty="0"/>
          </a:p>
          <a:p>
            <a:pPr marL="285750" indent="-285750">
              <a:buFont typeface="Wingdings" pitchFamily="2" charset="2"/>
              <a:buChar char="Ø"/>
            </a:pPr>
            <a:r>
              <a:rPr lang="vi-VN" dirty="0"/>
              <a:t>Meaning: Determine the payback time, help make investment decisions.</a:t>
            </a:r>
          </a:p>
          <a:p>
            <a:pPr marL="285750" indent="-285750">
              <a:buFont typeface="Wingdings" pitchFamily="2" charset="2"/>
              <a:buChar char="Ø"/>
            </a:pPr>
            <a:r>
              <a:rPr lang="vi-VN" dirty="0"/>
              <a:t>Recommendation: Solutions with SPB &lt; 3 years are usually preferred.</a:t>
            </a:r>
          </a:p>
        </p:txBody>
      </p:sp>
      <p:grpSp>
        <p:nvGrpSpPr>
          <p:cNvPr id="20" name="Group 19">
            <a:extLst>
              <a:ext uri="{FF2B5EF4-FFF2-40B4-BE49-F238E27FC236}">
                <a16:creationId xmlns:a16="http://schemas.microsoft.com/office/drawing/2014/main" id="{E148F30F-A257-CA51-795F-D7DD94F3C680}"/>
              </a:ext>
            </a:extLst>
          </p:cNvPr>
          <p:cNvGrpSpPr/>
          <p:nvPr/>
        </p:nvGrpSpPr>
        <p:grpSpPr>
          <a:xfrm>
            <a:off x="2801998" y="2364940"/>
            <a:ext cx="3631193" cy="822971"/>
            <a:chOff x="5579714" y="1369817"/>
            <a:chExt cx="3631193" cy="822971"/>
          </a:xfrm>
        </p:grpSpPr>
        <p:sp>
          <p:nvSpPr>
            <p:cNvPr id="11" name="TextBox 10">
              <a:extLst>
                <a:ext uri="{FF2B5EF4-FFF2-40B4-BE49-F238E27FC236}">
                  <a16:creationId xmlns:a16="http://schemas.microsoft.com/office/drawing/2014/main" id="{F64CCC32-5258-72F8-3230-4CDB022903EE}"/>
                </a:ext>
              </a:extLst>
            </p:cNvPr>
            <p:cNvSpPr txBox="1"/>
            <p:nvPr/>
          </p:nvSpPr>
          <p:spPr>
            <a:xfrm>
              <a:off x="5579714" y="1635630"/>
              <a:ext cx="999506" cy="369332"/>
            </a:xfrm>
            <a:prstGeom prst="rect">
              <a:avLst/>
            </a:prstGeom>
            <a:noFill/>
          </p:spPr>
          <p:txBody>
            <a:bodyPr wrap="square">
              <a:spAutoFit/>
            </a:bodyPr>
            <a:lstStyle/>
            <a:p>
              <a:r>
                <a:rPr lang="en-US" dirty="0"/>
                <a:t>SPB =</a:t>
              </a:r>
              <a:endParaRPr lang="en-VN" dirty="0"/>
            </a:p>
          </p:txBody>
        </p:sp>
        <p:sp>
          <p:nvSpPr>
            <p:cNvPr id="14" name="TextBox 13">
              <a:extLst>
                <a:ext uri="{FF2B5EF4-FFF2-40B4-BE49-F238E27FC236}">
                  <a16:creationId xmlns:a16="http://schemas.microsoft.com/office/drawing/2014/main" id="{3E3D5FC2-37A9-2C50-301F-F567E66BCB0B}"/>
                </a:ext>
              </a:extLst>
            </p:cNvPr>
            <p:cNvSpPr txBox="1"/>
            <p:nvPr/>
          </p:nvSpPr>
          <p:spPr>
            <a:xfrm>
              <a:off x="6579220" y="1369817"/>
              <a:ext cx="2352907" cy="369332"/>
            </a:xfrm>
            <a:prstGeom prst="rect">
              <a:avLst/>
            </a:prstGeom>
            <a:noFill/>
          </p:spPr>
          <p:txBody>
            <a:bodyPr wrap="square">
              <a:spAutoFit/>
            </a:bodyPr>
            <a:lstStyle/>
            <a:p>
              <a:r>
                <a:rPr lang="en-US" dirty="0"/>
                <a:t>Investment Cost​</a:t>
              </a:r>
              <a:endParaRPr lang="en-VN" dirty="0"/>
            </a:p>
          </p:txBody>
        </p:sp>
        <p:sp>
          <p:nvSpPr>
            <p:cNvPr id="16" name="TextBox 15">
              <a:extLst>
                <a:ext uri="{FF2B5EF4-FFF2-40B4-BE49-F238E27FC236}">
                  <a16:creationId xmlns:a16="http://schemas.microsoft.com/office/drawing/2014/main" id="{016E99F9-5A7B-403F-3512-B51977684286}"/>
                </a:ext>
              </a:extLst>
            </p:cNvPr>
            <p:cNvSpPr txBox="1"/>
            <p:nvPr/>
          </p:nvSpPr>
          <p:spPr>
            <a:xfrm>
              <a:off x="6579220" y="1823456"/>
              <a:ext cx="2631687" cy="369332"/>
            </a:xfrm>
            <a:prstGeom prst="rect">
              <a:avLst/>
            </a:prstGeom>
            <a:noFill/>
          </p:spPr>
          <p:txBody>
            <a:bodyPr wrap="square">
              <a:spAutoFit/>
            </a:bodyPr>
            <a:lstStyle/>
            <a:p>
              <a:r>
                <a:rPr lang="en-US" dirty="0"/>
                <a:t>Annual Cost Savings </a:t>
              </a:r>
              <a:endParaRPr lang="en-VN" dirty="0"/>
            </a:p>
          </p:txBody>
        </p:sp>
        <p:cxnSp>
          <p:nvCxnSpPr>
            <p:cNvPr id="19" name="Straight Connector 18">
              <a:extLst>
                <a:ext uri="{FF2B5EF4-FFF2-40B4-BE49-F238E27FC236}">
                  <a16:creationId xmlns:a16="http://schemas.microsoft.com/office/drawing/2014/main" id="{DB1F2751-F822-EDBF-CC07-F21AC2C2888F}"/>
                </a:ext>
              </a:extLst>
            </p:cNvPr>
            <p:cNvCxnSpPr/>
            <p:nvPr/>
          </p:nvCxnSpPr>
          <p:spPr>
            <a:xfrm>
              <a:off x="6579220" y="1769003"/>
              <a:ext cx="2196790" cy="0"/>
            </a:xfrm>
            <a:prstGeom prst="line">
              <a:avLst/>
            </a:prstGeom>
          </p:spPr>
          <p:style>
            <a:lnRef idx="2">
              <a:schemeClr val="dk1"/>
            </a:lnRef>
            <a:fillRef idx="0">
              <a:schemeClr val="dk1"/>
            </a:fillRef>
            <a:effectRef idx="1">
              <a:schemeClr val="dk1"/>
            </a:effectRef>
            <a:fontRef idx="minor">
              <a:schemeClr val="tx1"/>
            </a:fontRef>
          </p:style>
        </p:cxnSp>
      </p:grpSp>
      <p:sp>
        <p:nvSpPr>
          <p:cNvPr id="21" name="TextBox 20">
            <a:extLst>
              <a:ext uri="{FF2B5EF4-FFF2-40B4-BE49-F238E27FC236}">
                <a16:creationId xmlns:a16="http://schemas.microsoft.com/office/drawing/2014/main" id="{C3581574-A441-D64B-3427-65DA47C3176F}"/>
              </a:ext>
            </a:extLst>
          </p:cNvPr>
          <p:cNvSpPr txBox="1"/>
          <p:nvPr/>
        </p:nvSpPr>
        <p:spPr>
          <a:xfrm>
            <a:off x="511894" y="1106384"/>
            <a:ext cx="10471136" cy="523220"/>
          </a:xfrm>
          <a:prstGeom prst="rect">
            <a:avLst/>
          </a:prstGeom>
          <a:noFill/>
        </p:spPr>
        <p:txBody>
          <a:bodyPr wrap="none" rtlCol="0">
            <a:spAutoFit/>
          </a:bodyPr>
          <a:lstStyle/>
          <a:p>
            <a:r>
              <a:rPr lang="vi-VN" sz="2800" b="1" dirty="0">
                <a:solidFill>
                  <a:schemeClr val="accent1">
                    <a:lumMod val="50000"/>
                  </a:schemeClr>
                </a:solidFill>
              </a:rPr>
              <a:t>5. Các công cụ cho M&amp;V: Hiệu quả của các khoản đầu tư EE</a:t>
            </a:r>
            <a:endParaRPr lang="en-US" sz="2800" dirty="0">
              <a:solidFill>
                <a:schemeClr val="accent1">
                  <a:lumMod val="50000"/>
                </a:schemeClr>
              </a:solidFill>
            </a:endParaRPr>
          </a:p>
        </p:txBody>
      </p:sp>
      <p:graphicFrame>
        <p:nvGraphicFramePr>
          <p:cNvPr id="3" name="Table 2">
            <a:extLst>
              <a:ext uri="{FF2B5EF4-FFF2-40B4-BE49-F238E27FC236}">
                <a16:creationId xmlns:a16="http://schemas.microsoft.com/office/drawing/2014/main" id="{9B0E256C-F981-43E4-A112-6A956B22863D}"/>
              </a:ext>
            </a:extLst>
          </p:cNvPr>
          <p:cNvGraphicFramePr>
            <a:graphicFrameLocks noGrp="1"/>
          </p:cNvGraphicFramePr>
          <p:nvPr>
            <p:extLst>
              <p:ext uri="{D42A27DB-BD31-4B8C-83A1-F6EECF244321}">
                <p14:modId xmlns:p14="http://schemas.microsoft.com/office/powerpoint/2010/main" val="3609701605"/>
              </p:ext>
            </p:extLst>
          </p:nvPr>
        </p:nvGraphicFramePr>
        <p:xfrm>
          <a:off x="511894" y="4500435"/>
          <a:ext cx="10972800" cy="2357565"/>
        </p:xfrm>
        <a:graphic>
          <a:graphicData uri="http://schemas.openxmlformats.org/drawingml/2006/table">
            <a:tbl>
              <a:tblPr>
                <a:tableStyleId>{5940675A-B579-460E-94D1-54222C63F5DA}</a:tableStyleId>
              </a:tblPr>
              <a:tblGrid>
                <a:gridCol w="3657600">
                  <a:extLst>
                    <a:ext uri="{9D8B030D-6E8A-4147-A177-3AD203B41FA5}">
                      <a16:colId xmlns:a16="http://schemas.microsoft.com/office/drawing/2014/main" val="1812217364"/>
                    </a:ext>
                  </a:extLst>
                </a:gridCol>
                <a:gridCol w="3657600">
                  <a:extLst>
                    <a:ext uri="{9D8B030D-6E8A-4147-A177-3AD203B41FA5}">
                      <a16:colId xmlns:a16="http://schemas.microsoft.com/office/drawing/2014/main" val="607115445"/>
                    </a:ext>
                  </a:extLst>
                </a:gridCol>
                <a:gridCol w="3657600">
                  <a:extLst>
                    <a:ext uri="{9D8B030D-6E8A-4147-A177-3AD203B41FA5}">
                      <a16:colId xmlns:a16="http://schemas.microsoft.com/office/drawing/2014/main" val="3863075877"/>
                    </a:ext>
                  </a:extLst>
                </a:gridCol>
              </a:tblGrid>
              <a:tr h="0">
                <a:tc>
                  <a:txBody>
                    <a:bodyPr/>
                    <a:lstStyle/>
                    <a:p>
                      <a:r>
                        <a:rPr lang="en-US"/>
                        <a:t>Công cụ</a:t>
                      </a:r>
                    </a:p>
                  </a:txBody>
                  <a:tcPr anchor="ctr"/>
                </a:tc>
                <a:tc>
                  <a:txBody>
                    <a:bodyPr/>
                    <a:lstStyle/>
                    <a:p>
                      <a:r>
                        <a:rPr lang="en-US"/>
                        <a:t>Mô tả</a:t>
                      </a:r>
                    </a:p>
                  </a:txBody>
                  <a:tcPr anchor="ctr"/>
                </a:tc>
                <a:tc>
                  <a:txBody>
                    <a:bodyPr/>
                    <a:lstStyle/>
                    <a:p>
                      <a:r>
                        <a:rPr lang="en-US"/>
                        <a:t>Ý nghĩa</a:t>
                      </a:r>
                    </a:p>
                  </a:txBody>
                  <a:tcPr anchor="ctr"/>
                </a:tc>
                <a:extLst>
                  <a:ext uri="{0D108BD9-81ED-4DB2-BD59-A6C34878D82A}">
                    <a16:rowId xmlns:a16="http://schemas.microsoft.com/office/drawing/2014/main" val="2909047382"/>
                  </a:ext>
                </a:extLst>
              </a:tr>
              <a:tr h="0">
                <a:tc>
                  <a:txBody>
                    <a:bodyPr/>
                    <a:lstStyle/>
                    <a:p>
                      <a:r>
                        <a:rPr lang="en-US" b="1"/>
                        <a:t>NPV (Net Present Value)</a:t>
                      </a:r>
                      <a:endParaRPr lang="en-US"/>
                    </a:p>
                  </a:txBody>
                  <a:tcPr anchor="ctr"/>
                </a:tc>
                <a:tc>
                  <a:txBody>
                    <a:bodyPr/>
                    <a:lstStyle/>
                    <a:p>
                      <a:r>
                        <a:rPr lang="en-US"/>
                        <a:t>Giá trị hiện tại ròng của lợi ích tiết kiệm</a:t>
                      </a:r>
                    </a:p>
                  </a:txBody>
                  <a:tcPr anchor="ctr"/>
                </a:tc>
                <a:tc>
                  <a:txBody>
                    <a:bodyPr/>
                    <a:lstStyle/>
                    <a:p>
                      <a:r>
                        <a:rPr lang="vi-VN"/>
                        <a:t>NPV &gt; 0 → Nên đầu tư</a:t>
                      </a:r>
                    </a:p>
                  </a:txBody>
                  <a:tcPr anchor="ctr"/>
                </a:tc>
                <a:extLst>
                  <a:ext uri="{0D108BD9-81ED-4DB2-BD59-A6C34878D82A}">
                    <a16:rowId xmlns:a16="http://schemas.microsoft.com/office/drawing/2014/main" val="2356416417"/>
                  </a:ext>
                </a:extLst>
              </a:tr>
              <a:tr h="0">
                <a:tc>
                  <a:txBody>
                    <a:bodyPr/>
                    <a:lstStyle/>
                    <a:p>
                      <a:r>
                        <a:rPr lang="en-US" b="1"/>
                        <a:t>IRR (Internal Rate of Return)</a:t>
                      </a:r>
                      <a:endParaRPr lang="en-US"/>
                    </a:p>
                  </a:txBody>
                  <a:tcPr anchor="ctr"/>
                </a:tc>
                <a:tc>
                  <a:txBody>
                    <a:bodyPr/>
                    <a:lstStyle/>
                    <a:p>
                      <a:r>
                        <a:rPr lang="en-US"/>
                        <a:t>Tỷ suất hoàn vốn nội bộ của dự án</a:t>
                      </a:r>
                    </a:p>
                  </a:txBody>
                  <a:tcPr anchor="ctr"/>
                </a:tc>
                <a:tc>
                  <a:txBody>
                    <a:bodyPr/>
                    <a:lstStyle/>
                    <a:p>
                      <a:r>
                        <a:rPr lang="en-US"/>
                        <a:t>IRR &gt; chi phí vốn → Dự án hiệu quả</a:t>
                      </a:r>
                    </a:p>
                  </a:txBody>
                  <a:tcPr anchor="ctr"/>
                </a:tc>
                <a:extLst>
                  <a:ext uri="{0D108BD9-81ED-4DB2-BD59-A6C34878D82A}">
                    <a16:rowId xmlns:a16="http://schemas.microsoft.com/office/drawing/2014/main" val="4245168424"/>
                  </a:ext>
                </a:extLst>
              </a:tr>
              <a:tr h="0">
                <a:tc>
                  <a:txBody>
                    <a:bodyPr/>
                    <a:lstStyle/>
                    <a:p>
                      <a:r>
                        <a:rPr lang="en-US" b="1" dirty="0"/>
                        <a:t>LCOE (Levelized Cost of Energy)</a:t>
                      </a:r>
                      <a:endParaRPr lang="en-US" dirty="0"/>
                    </a:p>
                  </a:txBody>
                  <a:tcPr anchor="ctr"/>
                </a:tc>
                <a:tc>
                  <a:txBody>
                    <a:bodyPr/>
                    <a:lstStyle/>
                    <a:p>
                      <a:r>
                        <a:rPr lang="vi-VN"/>
                        <a:t>Chi phí năng lượng bình quân</a:t>
                      </a:r>
                    </a:p>
                  </a:txBody>
                  <a:tcPr anchor="ctr"/>
                </a:tc>
                <a:tc>
                  <a:txBody>
                    <a:bodyPr/>
                    <a:lstStyle/>
                    <a:p>
                      <a:r>
                        <a:rPr lang="en-US" dirty="0"/>
                        <a:t>So sánh chi phí giữa các công nghệ khác nhau</a:t>
                      </a:r>
                    </a:p>
                  </a:txBody>
                  <a:tcPr anchor="ctr"/>
                </a:tc>
                <a:extLst>
                  <a:ext uri="{0D108BD9-81ED-4DB2-BD59-A6C34878D82A}">
                    <a16:rowId xmlns:a16="http://schemas.microsoft.com/office/drawing/2014/main" val="3082491981"/>
                  </a:ext>
                </a:extLst>
              </a:tr>
            </a:tbl>
          </a:graphicData>
        </a:graphic>
      </p:graphicFrame>
    </p:spTree>
    <p:extLst>
      <p:ext uri="{BB962C8B-B14F-4D97-AF65-F5344CB8AC3E}">
        <p14:creationId xmlns:p14="http://schemas.microsoft.com/office/powerpoint/2010/main" val="34283479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8B93C-93B1-B577-42CD-ACDDCF286DD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845381D-2A37-AB17-4BA8-65FAD557B198}"/>
              </a:ext>
            </a:extLst>
          </p:cNvPr>
          <p:cNvSpPr txBox="1"/>
          <p:nvPr/>
        </p:nvSpPr>
        <p:spPr>
          <a:xfrm>
            <a:off x="1095990" y="1892943"/>
            <a:ext cx="10526486" cy="2103589"/>
          </a:xfrm>
          <a:prstGeom prst="rect">
            <a:avLst/>
          </a:prstGeom>
          <a:noFill/>
        </p:spPr>
        <p:txBody>
          <a:bodyPr wrap="square">
            <a:spAutoFit/>
          </a:bodyPr>
          <a:lstStyle/>
          <a:p>
            <a:r>
              <a:rPr lang="vi-VN" b="1" dirty="0"/>
              <a:t>Hệ thống giám sát và quản lý năng lượng (EMS – Energy Management System)</a:t>
            </a:r>
          </a:p>
          <a:p>
            <a:r>
              <a:rPr lang="vi-VN" b="1" dirty="0"/>
              <a:t>Mục tiêu:</a:t>
            </a:r>
            <a:r>
              <a:rPr lang="vi-VN" dirty="0"/>
              <a:t> Giám sát dữ liệu năng lượng theo thời gian thực.</a:t>
            </a:r>
            <a:br>
              <a:rPr lang="vi-VN" dirty="0"/>
            </a:br>
            <a:r>
              <a:rPr lang="vi-VN" b="1" dirty="0"/>
              <a:t>Chức năng:</a:t>
            </a:r>
            <a:endParaRPr lang="vi-VN" dirty="0"/>
          </a:p>
          <a:p>
            <a:pPr marL="342900" indent="-342900">
              <a:buFont typeface="Arial" panose="020B0604020202020204" pitchFamily="34" charset="0"/>
              <a:buChar char="•"/>
            </a:pPr>
            <a:r>
              <a:rPr lang="vi-VN" dirty="0"/>
              <a:t>Đo lường tiêu thụ điện, hơi, khí nén, nước và nhiên liệu.</a:t>
            </a:r>
          </a:p>
          <a:p>
            <a:pPr marL="342900" indent="-342900">
              <a:buFont typeface="Arial" panose="020B0604020202020204" pitchFamily="34" charset="0"/>
              <a:buChar char="•"/>
            </a:pPr>
            <a:r>
              <a:rPr lang="vi-VN" dirty="0"/>
              <a:t>So sánh với định mức (đường cơ sở, mục tiêu tiết kiệm năng lượng).</a:t>
            </a:r>
          </a:p>
          <a:p>
            <a:pPr marL="342900" indent="-342900">
              <a:buFont typeface="Arial" panose="020B0604020202020204" pitchFamily="34" charset="0"/>
              <a:buChar char="•"/>
            </a:pPr>
            <a:r>
              <a:rPr lang="vi-VN" dirty="0"/>
              <a:t>Cảnh báo bất thường (rò rỉ, vượt ngưỡng).</a:t>
            </a:r>
          </a:p>
          <a:p>
            <a:pPr marL="342900" indent="-342900">
              <a:buFont typeface="Arial" panose="020B0604020202020204" pitchFamily="34" charset="0"/>
              <a:buChar char="•"/>
            </a:pPr>
            <a:r>
              <a:rPr lang="vi-VN" dirty="0"/>
              <a:t>Tích hợp với: ISO 50001, báo cáo KPI nội bộ, kế hoạch giảm phát thải khí nhà kính (GHG)</a:t>
            </a:r>
          </a:p>
        </p:txBody>
      </p:sp>
      <p:sp>
        <p:nvSpPr>
          <p:cNvPr id="5" name="TextBox 4">
            <a:extLst>
              <a:ext uri="{FF2B5EF4-FFF2-40B4-BE49-F238E27FC236}">
                <a16:creationId xmlns:a16="http://schemas.microsoft.com/office/drawing/2014/main" id="{7783F0FC-9B3B-0828-6DA9-756D08DD7A09}"/>
              </a:ext>
            </a:extLst>
          </p:cNvPr>
          <p:cNvSpPr txBox="1"/>
          <p:nvPr/>
        </p:nvSpPr>
        <p:spPr>
          <a:xfrm>
            <a:off x="1095990" y="4069216"/>
            <a:ext cx="10910953" cy="2390911"/>
          </a:xfrm>
          <a:prstGeom prst="rect">
            <a:avLst/>
          </a:prstGeom>
          <a:noFill/>
        </p:spPr>
        <p:txBody>
          <a:bodyPr wrap="square">
            <a:spAutoFit/>
          </a:bodyPr>
          <a:lstStyle/>
          <a:p>
            <a:r>
              <a:rPr lang="vi-VN" b="1" dirty="0"/>
              <a:t>Đo lường &amp; Xác minh (M&amp;V – IPMVP)</a:t>
            </a:r>
          </a:p>
          <a:p>
            <a:r>
              <a:rPr lang="vi-VN" b="1" dirty="0"/>
              <a:t>Tiêu chuẩn tham chiếu:</a:t>
            </a:r>
            <a:r>
              <a:rPr lang="vi-VN" dirty="0"/>
              <a:t> IPMVP – International Performance Measurement and Verification Protocol.</a:t>
            </a:r>
            <a:br>
              <a:rPr lang="vi-VN" dirty="0"/>
            </a:br>
            <a:r>
              <a:rPr lang="vi-VN" b="1" dirty="0"/>
              <a:t>Mục đích:</a:t>
            </a:r>
            <a:r>
              <a:rPr lang="vi-VN" dirty="0"/>
              <a:t> Đảm bảo tính minh bạch trong đo lường tiết kiệm năng lượng.</a:t>
            </a:r>
            <a:br>
              <a:rPr lang="vi-VN" dirty="0"/>
            </a:br>
            <a:r>
              <a:rPr lang="vi-VN" b="1" dirty="0"/>
              <a:t>Các phương pháp M&amp;V phổ biến:</a:t>
            </a:r>
            <a:endParaRPr lang="vi-VN" dirty="0"/>
          </a:p>
          <a:p>
            <a:pPr marL="342900" indent="-342900">
              <a:buFont typeface="Arial" panose="020B0604020202020204" pitchFamily="34" charset="0"/>
              <a:buChar char="•"/>
            </a:pPr>
            <a:r>
              <a:rPr lang="vi-VN" b="1" dirty="0"/>
              <a:t>Option A:</a:t>
            </a:r>
            <a:r>
              <a:rPr lang="vi-VN" dirty="0"/>
              <a:t> Đo trước và sau, có ước tính.</a:t>
            </a:r>
          </a:p>
          <a:p>
            <a:pPr marL="342900" indent="-342900">
              <a:buFont typeface="Arial" panose="020B0604020202020204" pitchFamily="34" charset="0"/>
              <a:buChar char="•"/>
            </a:pPr>
            <a:r>
              <a:rPr lang="vi-VN" b="1" dirty="0"/>
              <a:t>Option B:</a:t>
            </a:r>
            <a:r>
              <a:rPr lang="vi-VN" dirty="0"/>
              <a:t> Đo trực tiếp, chi tiết các thông số.</a:t>
            </a:r>
          </a:p>
          <a:p>
            <a:pPr marL="342900" indent="-342900">
              <a:buFont typeface="Arial" panose="020B0604020202020204" pitchFamily="34" charset="0"/>
              <a:buChar char="•"/>
            </a:pPr>
            <a:r>
              <a:rPr lang="vi-VN" b="1" dirty="0"/>
              <a:t>Option C:</a:t>
            </a:r>
            <a:r>
              <a:rPr lang="vi-VN" dirty="0"/>
              <a:t> Phân tích toàn nhà máy dựa trên hóa đơn năng lượng.</a:t>
            </a:r>
          </a:p>
          <a:p>
            <a:pPr marL="342900" indent="-342900">
              <a:buFont typeface="Arial" panose="020B0604020202020204" pitchFamily="34" charset="0"/>
              <a:buChar char="•"/>
            </a:pPr>
            <a:r>
              <a:rPr lang="vi-VN" b="1" dirty="0"/>
              <a:t>Option D:</a:t>
            </a:r>
            <a:r>
              <a:rPr lang="vi-VN" dirty="0"/>
              <a:t> Mô hình hóa năng lượng.</a:t>
            </a:r>
          </a:p>
        </p:txBody>
      </p:sp>
      <p:sp>
        <p:nvSpPr>
          <p:cNvPr id="2" name="TextBox 1">
            <a:extLst>
              <a:ext uri="{FF2B5EF4-FFF2-40B4-BE49-F238E27FC236}">
                <a16:creationId xmlns:a16="http://schemas.microsoft.com/office/drawing/2014/main" id="{E50F4F15-B8AA-D535-92CE-77C2F628220B}"/>
              </a:ext>
            </a:extLst>
          </p:cNvPr>
          <p:cNvSpPr txBox="1"/>
          <p:nvPr/>
        </p:nvSpPr>
        <p:spPr>
          <a:xfrm>
            <a:off x="677816" y="1071771"/>
            <a:ext cx="10471136" cy="523220"/>
          </a:xfrm>
          <a:prstGeom prst="rect">
            <a:avLst/>
          </a:prstGeom>
          <a:noFill/>
        </p:spPr>
        <p:txBody>
          <a:bodyPr wrap="none" rtlCol="0">
            <a:spAutoFit/>
          </a:bodyPr>
          <a:lstStyle/>
          <a:p>
            <a:r>
              <a:rPr lang="vi-VN" sz="2800" b="1" dirty="0">
                <a:solidFill>
                  <a:schemeClr val="accent1">
                    <a:lumMod val="50000"/>
                  </a:schemeClr>
                </a:solidFill>
              </a:rPr>
              <a:t>5. Các công cụ cho M&amp;V: Hiệu quả của các khoản đầu tư EE</a:t>
            </a:r>
            <a:endParaRPr lang="en-US" sz="2800" dirty="0">
              <a:solidFill>
                <a:schemeClr val="accent1">
                  <a:lumMod val="50000"/>
                </a:schemeClr>
              </a:solidFill>
            </a:endParaRPr>
          </a:p>
        </p:txBody>
      </p:sp>
    </p:spTree>
    <p:extLst>
      <p:ext uri="{BB962C8B-B14F-4D97-AF65-F5344CB8AC3E}">
        <p14:creationId xmlns:p14="http://schemas.microsoft.com/office/powerpoint/2010/main" val="31080564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292C2-4C4D-E79B-7332-D8C34759CCEB}"/>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789B4FDB-2DDF-5E09-9A78-B7AFAED8FFA1}"/>
              </a:ext>
            </a:extLst>
          </p:cNvPr>
          <p:cNvSpPr>
            <a:spLocks noChangeArrowheads="1"/>
          </p:cNvSpPr>
          <p:nvPr/>
        </p:nvSpPr>
        <p:spPr bwMode="auto">
          <a:xfrm>
            <a:off x="794656" y="1707951"/>
            <a:ext cx="2861681"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en-US" b="1" dirty="0" err="1"/>
              <a:t>Gợi</a:t>
            </a:r>
            <a:r>
              <a:rPr lang="en-US" b="1" dirty="0"/>
              <a:t> ý </a:t>
            </a:r>
            <a:r>
              <a:rPr lang="en-US" b="1" dirty="0" err="1"/>
              <a:t>ứng</a:t>
            </a:r>
            <a:r>
              <a:rPr lang="en-US" b="1" dirty="0"/>
              <a:t> </a:t>
            </a:r>
            <a:r>
              <a:rPr lang="en-US" b="1" dirty="0" err="1"/>
              <a:t>dụng</a:t>
            </a:r>
            <a:r>
              <a:rPr lang="en-US" b="1" dirty="0"/>
              <a:t> </a:t>
            </a:r>
            <a:r>
              <a:rPr lang="en-US" b="1" dirty="0" err="1"/>
              <a:t>thực</a:t>
            </a:r>
            <a:r>
              <a:rPr lang="en-US" b="1" dirty="0"/>
              <a:t> </a:t>
            </a:r>
            <a:r>
              <a:rPr lang="en-US" b="1" dirty="0" err="1"/>
              <a:t>tế</a:t>
            </a:r>
            <a:endParaRPr lang="en-US" dirty="0"/>
          </a:p>
        </p:txBody>
      </p:sp>
      <p:sp>
        <p:nvSpPr>
          <p:cNvPr id="3" name="TextBox 2">
            <a:extLst>
              <a:ext uri="{FF2B5EF4-FFF2-40B4-BE49-F238E27FC236}">
                <a16:creationId xmlns:a16="http://schemas.microsoft.com/office/drawing/2014/main" id="{8266D49B-47C3-7D73-6A9D-203AE54E4139}"/>
              </a:ext>
            </a:extLst>
          </p:cNvPr>
          <p:cNvSpPr txBox="1"/>
          <p:nvPr/>
        </p:nvSpPr>
        <p:spPr>
          <a:xfrm>
            <a:off x="609600" y="1024054"/>
            <a:ext cx="10471136" cy="523220"/>
          </a:xfrm>
          <a:prstGeom prst="rect">
            <a:avLst/>
          </a:prstGeom>
          <a:noFill/>
        </p:spPr>
        <p:txBody>
          <a:bodyPr wrap="none" rtlCol="0">
            <a:spAutoFit/>
          </a:bodyPr>
          <a:lstStyle/>
          <a:p>
            <a:r>
              <a:rPr lang="vi-VN" sz="2800" b="1" dirty="0">
                <a:solidFill>
                  <a:schemeClr val="accent1">
                    <a:lumMod val="50000"/>
                  </a:schemeClr>
                </a:solidFill>
              </a:rPr>
              <a:t>5. Các công cụ cho M&amp;V: Hiệu quả của các khoản đầu tư EE</a:t>
            </a:r>
            <a:endParaRPr lang="en-US" sz="2800" dirty="0">
              <a:solidFill>
                <a:schemeClr val="accent1">
                  <a:lumMod val="50000"/>
                </a:schemeClr>
              </a:solidFill>
            </a:endParaRPr>
          </a:p>
        </p:txBody>
      </p:sp>
      <p:graphicFrame>
        <p:nvGraphicFramePr>
          <p:cNvPr id="2" name="Table 1">
            <a:extLst>
              <a:ext uri="{FF2B5EF4-FFF2-40B4-BE49-F238E27FC236}">
                <a16:creationId xmlns:a16="http://schemas.microsoft.com/office/drawing/2014/main" id="{238ADC5B-F08B-4767-85DC-42E76588FB41}"/>
              </a:ext>
            </a:extLst>
          </p:cNvPr>
          <p:cNvGraphicFramePr>
            <a:graphicFrameLocks noGrp="1"/>
          </p:cNvGraphicFramePr>
          <p:nvPr>
            <p:extLst>
              <p:ext uri="{D42A27DB-BD31-4B8C-83A1-F6EECF244321}">
                <p14:modId xmlns:p14="http://schemas.microsoft.com/office/powerpoint/2010/main" val="241087314"/>
              </p:ext>
            </p:extLst>
          </p:nvPr>
        </p:nvGraphicFramePr>
        <p:xfrm>
          <a:off x="609600" y="2248284"/>
          <a:ext cx="10972800" cy="2754757"/>
        </p:xfrm>
        <a:graphic>
          <a:graphicData uri="http://schemas.openxmlformats.org/drawingml/2006/table">
            <a:tbl>
              <a:tblPr>
                <a:tableStyleId>{5940675A-B579-460E-94D1-54222C63F5DA}</a:tableStyleId>
              </a:tblPr>
              <a:tblGrid>
                <a:gridCol w="5486400">
                  <a:extLst>
                    <a:ext uri="{9D8B030D-6E8A-4147-A177-3AD203B41FA5}">
                      <a16:colId xmlns:a16="http://schemas.microsoft.com/office/drawing/2014/main" val="2895876504"/>
                    </a:ext>
                  </a:extLst>
                </a:gridCol>
                <a:gridCol w="5486400">
                  <a:extLst>
                    <a:ext uri="{9D8B030D-6E8A-4147-A177-3AD203B41FA5}">
                      <a16:colId xmlns:a16="http://schemas.microsoft.com/office/drawing/2014/main" val="3714808895"/>
                    </a:ext>
                  </a:extLst>
                </a:gridCol>
              </a:tblGrid>
              <a:tr h="0">
                <a:tc>
                  <a:txBody>
                    <a:bodyPr/>
                    <a:lstStyle/>
                    <a:p>
                      <a:pPr>
                        <a:lnSpc>
                          <a:spcPct val="150000"/>
                        </a:lnSpc>
                      </a:pPr>
                      <a:r>
                        <a:rPr lang="en-US" b="1"/>
                        <a:t>Tình huống</a:t>
                      </a:r>
                    </a:p>
                  </a:txBody>
                  <a:tcPr anchor="ctr"/>
                </a:tc>
                <a:tc>
                  <a:txBody>
                    <a:bodyPr/>
                    <a:lstStyle/>
                    <a:p>
                      <a:pPr>
                        <a:lnSpc>
                          <a:spcPct val="150000"/>
                        </a:lnSpc>
                      </a:pPr>
                      <a:r>
                        <a:rPr lang="en-US" b="1" dirty="0"/>
                        <a:t>Công cụ khuyến nghị</a:t>
                      </a:r>
                    </a:p>
                  </a:txBody>
                  <a:tcPr anchor="ctr"/>
                </a:tc>
                <a:extLst>
                  <a:ext uri="{0D108BD9-81ED-4DB2-BD59-A6C34878D82A}">
                    <a16:rowId xmlns:a16="http://schemas.microsoft.com/office/drawing/2014/main" val="2549794929"/>
                  </a:ext>
                </a:extLst>
              </a:tr>
              <a:tr h="0">
                <a:tc>
                  <a:txBody>
                    <a:bodyPr/>
                    <a:lstStyle/>
                    <a:p>
                      <a:pPr>
                        <a:lnSpc>
                          <a:spcPct val="150000"/>
                        </a:lnSpc>
                      </a:pPr>
                      <a:r>
                        <a:rPr lang="en-US"/>
                        <a:t>Doanh nghiệp triển khai ISO 50001</a:t>
                      </a:r>
                    </a:p>
                  </a:txBody>
                  <a:tcPr anchor="ctr"/>
                </a:tc>
                <a:tc>
                  <a:txBody>
                    <a:bodyPr/>
                    <a:lstStyle/>
                    <a:p>
                      <a:pPr>
                        <a:lnSpc>
                          <a:spcPct val="150000"/>
                        </a:lnSpc>
                      </a:pPr>
                      <a:r>
                        <a:rPr lang="en-US"/>
                        <a:t>EnPI + EMS + M&amp;V</a:t>
                      </a:r>
                    </a:p>
                  </a:txBody>
                  <a:tcPr anchor="ctr"/>
                </a:tc>
                <a:extLst>
                  <a:ext uri="{0D108BD9-81ED-4DB2-BD59-A6C34878D82A}">
                    <a16:rowId xmlns:a16="http://schemas.microsoft.com/office/drawing/2014/main" val="2034000405"/>
                  </a:ext>
                </a:extLst>
              </a:tr>
              <a:tr h="0">
                <a:tc>
                  <a:txBody>
                    <a:bodyPr/>
                    <a:lstStyle/>
                    <a:p>
                      <a:pPr>
                        <a:lnSpc>
                          <a:spcPct val="150000"/>
                        </a:lnSpc>
                      </a:pPr>
                      <a:r>
                        <a:rPr lang="vi-VN"/>
                        <a:t>Báo cáo kết quả dự án đầu tư</a:t>
                      </a:r>
                    </a:p>
                  </a:txBody>
                  <a:tcPr anchor="ctr"/>
                </a:tc>
                <a:tc>
                  <a:txBody>
                    <a:bodyPr/>
                    <a:lstStyle/>
                    <a:p>
                      <a:pPr>
                        <a:lnSpc>
                          <a:spcPct val="150000"/>
                        </a:lnSpc>
                      </a:pPr>
                      <a:r>
                        <a:rPr lang="en-US"/>
                        <a:t>SPB, NPV, IRR</a:t>
                      </a:r>
                    </a:p>
                  </a:txBody>
                  <a:tcPr anchor="ctr"/>
                </a:tc>
                <a:extLst>
                  <a:ext uri="{0D108BD9-81ED-4DB2-BD59-A6C34878D82A}">
                    <a16:rowId xmlns:a16="http://schemas.microsoft.com/office/drawing/2014/main" val="1532474987"/>
                  </a:ext>
                </a:extLst>
              </a:tr>
              <a:tr h="0">
                <a:tc>
                  <a:txBody>
                    <a:bodyPr/>
                    <a:lstStyle/>
                    <a:p>
                      <a:pPr>
                        <a:lnSpc>
                          <a:spcPct val="150000"/>
                        </a:lnSpc>
                      </a:pPr>
                      <a:r>
                        <a:rPr lang="en-US"/>
                        <a:t>Giám sát tiết kiệm hàng tháng</a:t>
                      </a:r>
                    </a:p>
                  </a:txBody>
                  <a:tcPr anchor="ctr"/>
                </a:tc>
                <a:tc>
                  <a:txBody>
                    <a:bodyPr/>
                    <a:lstStyle/>
                    <a:p>
                      <a:pPr>
                        <a:lnSpc>
                          <a:spcPct val="150000"/>
                        </a:lnSpc>
                      </a:pPr>
                      <a:r>
                        <a:rPr lang="vi-VN"/>
                        <a:t>Biểu đồ KPI + đường cơ sở năng lượng</a:t>
                      </a:r>
                    </a:p>
                  </a:txBody>
                  <a:tcPr anchor="ctr"/>
                </a:tc>
                <a:extLst>
                  <a:ext uri="{0D108BD9-81ED-4DB2-BD59-A6C34878D82A}">
                    <a16:rowId xmlns:a16="http://schemas.microsoft.com/office/drawing/2014/main" val="608309149"/>
                  </a:ext>
                </a:extLst>
              </a:tr>
              <a:tr h="0">
                <a:tc>
                  <a:txBody>
                    <a:bodyPr/>
                    <a:lstStyle/>
                    <a:p>
                      <a:pPr>
                        <a:lnSpc>
                          <a:spcPct val="150000"/>
                        </a:lnSpc>
                      </a:pPr>
                      <a:r>
                        <a:rPr lang="en-US"/>
                        <a:t>Trình bày cho ban lãnh đạo</a:t>
                      </a:r>
                    </a:p>
                  </a:txBody>
                  <a:tcPr anchor="ctr"/>
                </a:tc>
                <a:tc>
                  <a:txBody>
                    <a:bodyPr/>
                    <a:lstStyle/>
                    <a:p>
                      <a:pPr>
                        <a:lnSpc>
                          <a:spcPct val="150000"/>
                        </a:lnSpc>
                      </a:pPr>
                      <a:r>
                        <a:rPr lang="en-US" dirty="0"/>
                        <a:t>Bảng điều khiển trực quan (EMS) + chỉ số SPB ngắn</a:t>
                      </a:r>
                    </a:p>
                  </a:txBody>
                  <a:tcPr anchor="ctr"/>
                </a:tc>
                <a:extLst>
                  <a:ext uri="{0D108BD9-81ED-4DB2-BD59-A6C34878D82A}">
                    <a16:rowId xmlns:a16="http://schemas.microsoft.com/office/drawing/2014/main" val="2727566133"/>
                  </a:ext>
                </a:extLst>
              </a:tr>
            </a:tbl>
          </a:graphicData>
        </a:graphic>
      </p:graphicFrame>
    </p:spTree>
    <p:extLst>
      <p:ext uri="{BB962C8B-B14F-4D97-AF65-F5344CB8AC3E}">
        <p14:creationId xmlns:p14="http://schemas.microsoft.com/office/powerpoint/2010/main" val="1469625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E58D9-C167-99D2-6043-D3755F37E80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DB5AE4F9-BA91-C092-E9F5-F81C6081F67E}"/>
              </a:ext>
            </a:extLst>
          </p:cNvPr>
          <p:cNvSpPr txBox="1"/>
          <p:nvPr/>
        </p:nvSpPr>
        <p:spPr>
          <a:xfrm>
            <a:off x="703194" y="1080605"/>
            <a:ext cx="6195927" cy="954107"/>
          </a:xfrm>
          <a:prstGeom prst="rect">
            <a:avLst/>
          </a:prstGeom>
          <a:noFill/>
        </p:spPr>
        <p:txBody>
          <a:bodyPr wrap="non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1.1 </a:t>
            </a:r>
            <a:r>
              <a:rPr lang="en-US" sz="2800" b="1" dirty="0" err="1">
                <a:solidFill>
                  <a:schemeClr val="accent1">
                    <a:lumMod val="50000"/>
                  </a:schemeClr>
                </a:solidFill>
                <a:latin typeface="Arial" panose="020B0604020202020204" pitchFamily="34" charset="0"/>
                <a:cs typeface="Arial" panose="020B0604020202020204" pitchFamily="34" charset="0"/>
              </a:rPr>
              <a:t>Tối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ưu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hóa</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nguyên</a:t>
            </a:r>
            <a:r>
              <a:rPr lang="en-US" sz="2800" b="1" dirty="0">
                <a:solidFill>
                  <a:schemeClr val="accent1">
                    <a:lumMod val="50000"/>
                  </a:schemeClr>
                </a:solidFill>
                <a:latin typeface="Arial" panose="020B0604020202020204" pitchFamily="34" charset="0"/>
                <a:cs typeface="Arial" panose="020B0604020202020204" pitchFamily="34" charset="0"/>
              </a:rPr>
              <a:t> liệu đầu </a:t>
            </a:r>
            <a:r>
              <a:rPr lang="en-US" sz="2800" b="1" dirty="0" err="1">
                <a:solidFill>
                  <a:schemeClr val="accent1">
                    <a:lumMod val="50000"/>
                  </a:schemeClr>
                </a:solidFill>
                <a:latin typeface="Arial" panose="020B0604020202020204" pitchFamily="34" charset="0"/>
                <a:cs typeface="Arial" panose="020B0604020202020204" pitchFamily="34" charset="0"/>
              </a:rPr>
              <a:t>vào</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2" name="Text 1">
            <a:extLst>
              <a:ext uri="{FF2B5EF4-FFF2-40B4-BE49-F238E27FC236}">
                <a16:creationId xmlns:a16="http://schemas.microsoft.com/office/drawing/2014/main" id="{8DB78746-8EB5-A4F5-B9AB-4821A29751D3}"/>
              </a:ext>
            </a:extLst>
          </p:cNvPr>
          <p:cNvSpPr/>
          <p:nvPr/>
        </p:nvSpPr>
        <p:spPr>
          <a:xfrm>
            <a:off x="1066992" y="2837643"/>
            <a:ext cx="10058015" cy="699523"/>
          </a:xfrm>
          <a:prstGeom prst="rect">
            <a:avLst/>
          </a:prstGeom>
          <a:noFill/>
          <a:ln/>
        </p:spPr>
        <p:txBody>
          <a:bodyPr wrap="square" lIns="0" tIns="0" rIns="0" bIns="0" rtlCol="0" anchor="t"/>
          <a:lstStyle/>
          <a:p>
            <a:pPr>
              <a:lnSpc>
                <a:spcPts val="2375"/>
              </a:lnSpc>
            </a:pPr>
            <a:endParaRPr lang="en-US" sz="1458" dirty="0"/>
          </a:p>
        </p:txBody>
      </p:sp>
      <p:sp>
        <p:nvSpPr>
          <p:cNvPr id="8" name="TextBox 7">
            <a:extLst>
              <a:ext uri="{FF2B5EF4-FFF2-40B4-BE49-F238E27FC236}">
                <a16:creationId xmlns:a16="http://schemas.microsoft.com/office/drawing/2014/main" id="{47C01B4E-0E0F-B828-B2A7-1C485C75E7A5}"/>
              </a:ext>
            </a:extLst>
          </p:cNvPr>
          <p:cNvSpPr txBox="1"/>
          <p:nvPr/>
        </p:nvSpPr>
        <p:spPr>
          <a:xfrm>
            <a:off x="703194" y="3537166"/>
            <a:ext cx="10853854" cy="2202783"/>
          </a:xfrm>
          <a:prstGeom prst="rect">
            <a:avLst/>
          </a:prstGeom>
          <a:noFill/>
        </p:spPr>
        <p:txBody>
          <a:bodyPr wrap="square">
            <a:spAutoFit/>
          </a:bodyPr>
          <a:lstStyle/>
          <a:p>
            <a:pPr marL="238115" indent="-238115">
              <a:lnSpc>
                <a:spcPct val="150000"/>
              </a:lnSpc>
              <a:buFont typeface="Wingdings" panose="05000000000000000000" pitchFamily="2" charset="2"/>
              <a:buChar char="q"/>
            </a:pPr>
            <a:r>
              <a:rPr lang="vi-VN" sz="1556" b="1" dirty="0"/>
              <a:t>Các nguyên liệu đầu vào trong lò cao</a:t>
            </a:r>
          </a:p>
          <a:p>
            <a:pPr>
              <a:lnSpc>
                <a:spcPct val="150000"/>
              </a:lnSpc>
              <a:buNone/>
            </a:pPr>
            <a:r>
              <a:rPr lang="vi-VN" sz="1556" dirty="0"/>
              <a:t>Nguyên liệu chính sử dụng trong lò cao sản xuất thép bao gồm:</a:t>
            </a:r>
          </a:p>
          <a:p>
            <a:pPr marL="285750" indent="-285750">
              <a:lnSpc>
                <a:spcPct val="150000"/>
              </a:lnSpc>
              <a:buFont typeface="Arial" panose="020B0604020202020204" pitchFamily="34" charset="0"/>
              <a:buChar char="•"/>
            </a:pPr>
            <a:r>
              <a:rPr lang="vi-VN" sz="1556" b="1" dirty="0"/>
              <a:t>Quặng sắt</a:t>
            </a:r>
            <a:r>
              <a:rPr lang="vi-VN" sz="1556" dirty="0"/>
              <a:t>: Là nguyên liệu chính, cung cấp sắt cho quá trình sản xuất thép.</a:t>
            </a:r>
          </a:p>
          <a:p>
            <a:pPr marL="285750" indent="-285750">
              <a:lnSpc>
                <a:spcPct val="150000"/>
              </a:lnSpc>
              <a:buFont typeface="Arial" panose="020B0604020202020204" pitchFamily="34" charset="0"/>
              <a:buChar char="•"/>
            </a:pPr>
            <a:r>
              <a:rPr lang="vi-VN" sz="1556" b="1" dirty="0"/>
              <a:t>Than cốc</a:t>
            </a:r>
            <a:r>
              <a:rPr lang="vi-VN" sz="1556" dirty="0"/>
              <a:t>: Cung cấp carbon cho phản ứng khử quặng sắt, giúp tạo ra sắt và nhiệt độ cao trong lò cao.</a:t>
            </a:r>
          </a:p>
          <a:p>
            <a:pPr marL="285750" indent="-285750">
              <a:lnSpc>
                <a:spcPct val="150000"/>
              </a:lnSpc>
              <a:buFont typeface="Arial" panose="020B0604020202020204" pitchFamily="34" charset="0"/>
              <a:buChar char="•"/>
            </a:pPr>
            <a:r>
              <a:rPr lang="vi-VN" sz="1556" b="1" dirty="0"/>
              <a:t>Vôi (CaO)</a:t>
            </a:r>
            <a:r>
              <a:rPr lang="vi-VN" sz="1556" dirty="0"/>
              <a:t>: Dùng để loại bỏ các tạp chất như silica trong quặng sắt.</a:t>
            </a:r>
          </a:p>
          <a:p>
            <a:pPr marL="285750" indent="-285750">
              <a:lnSpc>
                <a:spcPct val="150000"/>
              </a:lnSpc>
              <a:buFont typeface="Arial" panose="020B0604020202020204" pitchFamily="34" charset="0"/>
              <a:buChar char="•"/>
            </a:pPr>
            <a:r>
              <a:rPr lang="vi-VN" sz="1556" b="1" dirty="0"/>
              <a:t>Phụ gia</a:t>
            </a:r>
            <a:r>
              <a:rPr lang="vi-VN" sz="1556" dirty="0"/>
              <a:t>: Bao gồm các vật liệu như đá vôi, dolomit, các khoáng chất khác để điều chỉnh tính chất của thép.</a:t>
            </a:r>
          </a:p>
        </p:txBody>
      </p:sp>
      <p:sp>
        <p:nvSpPr>
          <p:cNvPr id="11" name="TextBox 10">
            <a:extLst>
              <a:ext uri="{FF2B5EF4-FFF2-40B4-BE49-F238E27FC236}">
                <a16:creationId xmlns:a16="http://schemas.microsoft.com/office/drawing/2014/main" id="{F9AB284F-964E-B905-3DEB-A0148574C051}"/>
              </a:ext>
            </a:extLst>
          </p:cNvPr>
          <p:cNvSpPr txBox="1"/>
          <p:nvPr/>
        </p:nvSpPr>
        <p:spPr>
          <a:xfrm>
            <a:off x="703194" y="1557659"/>
            <a:ext cx="11095130" cy="1763175"/>
          </a:xfrm>
          <a:prstGeom prst="rect">
            <a:avLst/>
          </a:prstGeom>
          <a:noFill/>
        </p:spPr>
        <p:txBody>
          <a:bodyPr wrap="square">
            <a:spAutoFit/>
          </a:bodyPr>
          <a:lstStyle/>
          <a:p>
            <a:pPr>
              <a:lnSpc>
                <a:spcPct val="150000"/>
              </a:lnSpc>
            </a:pPr>
            <a:r>
              <a:rPr lang="vi-VN" dirty="0"/>
              <a:t>Để tối ưu hóa nguyên liệu đầu vào</a:t>
            </a:r>
            <a:r>
              <a:rPr lang="en-US" dirty="0"/>
              <a:t>:</a:t>
            </a:r>
          </a:p>
          <a:p>
            <a:pPr marL="342900" indent="-342900">
              <a:lnSpc>
                <a:spcPct val="150000"/>
              </a:lnSpc>
              <a:buFontTx/>
              <a:buChar char="-"/>
            </a:pPr>
            <a:r>
              <a:rPr lang="en-US" dirty="0"/>
              <a:t>T</a:t>
            </a:r>
            <a:r>
              <a:rPr lang="vi-VN" dirty="0"/>
              <a:t>ập trung sử dụng quặng sắt chất lượng cao với hàm lượng Fe cao và tạp chất thấp. </a:t>
            </a:r>
            <a:endParaRPr lang="en-US" dirty="0"/>
          </a:p>
          <a:p>
            <a:pPr marL="342900" indent="-342900">
              <a:lnSpc>
                <a:spcPct val="150000"/>
              </a:lnSpc>
              <a:buFontTx/>
              <a:buChar char="-"/>
            </a:pPr>
            <a:r>
              <a:rPr lang="en-US" dirty="0"/>
              <a:t>T</a:t>
            </a:r>
            <a:r>
              <a:rPr lang="vi-VN" dirty="0"/>
              <a:t>ăng cường sử dụng viên và thiêu kết có độ xốp cao giúp nâng cao hiệu quả khử trong lò.</a:t>
            </a:r>
            <a:endParaRPr lang="en-US" dirty="0"/>
          </a:p>
          <a:p>
            <a:pPr marL="342900" indent="-342900">
              <a:lnSpc>
                <a:spcPct val="150000"/>
              </a:lnSpc>
              <a:buFontTx/>
              <a:buChar char="-"/>
            </a:pPr>
            <a:r>
              <a:rPr lang="en-US" dirty="0"/>
              <a:t>P</a:t>
            </a:r>
            <a:r>
              <a:rPr lang="vi-VN" dirty="0"/>
              <a:t>ha trộn than cốc với than phun bột (PCI) để giảm tiêu thụ than cốc. </a:t>
            </a:r>
          </a:p>
        </p:txBody>
      </p:sp>
    </p:spTree>
    <p:extLst>
      <p:ext uri="{BB962C8B-B14F-4D97-AF65-F5344CB8AC3E}">
        <p14:creationId xmlns:p14="http://schemas.microsoft.com/office/powerpoint/2010/main" val="28613409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0" y="939103"/>
            <a:ext cx="12192000" cy="590649"/>
          </a:xfrm>
          <a:prstGeom prst="rect">
            <a:avLst/>
          </a:prstGeom>
          <a:noFill/>
          <a:ln/>
        </p:spPr>
        <p:txBody>
          <a:bodyPr wrap="none" lIns="0" tIns="0" rIns="0" bIns="0" rtlCol="0" anchor="t"/>
          <a:lstStyle/>
          <a:p>
            <a:pPr algn="ctr">
              <a:lnSpc>
                <a:spcPts val="4625"/>
              </a:lnSpc>
            </a:pPr>
            <a:r>
              <a:rPr lang="vi-VN" sz="2667" b="1" dirty="0">
                <a:solidFill>
                  <a:schemeClr val="accent1">
                    <a:lumMod val="50000"/>
                  </a:schemeClr>
                </a:solidFill>
                <a:ea typeface="Platypi Medium" pitchFamily="34" charset="-122"/>
                <a:cs typeface="Platypi Medium" pitchFamily="34" charset="-120"/>
              </a:rPr>
              <a:t>5. KẾT LUẬN VÀ XU HƯỚNG TRONG TƯƠNG LAI</a:t>
            </a:r>
            <a:endParaRPr lang="en-US" sz="2667" b="1" dirty="0">
              <a:solidFill>
                <a:schemeClr val="accent1">
                  <a:lumMod val="50000"/>
                </a:schemeClr>
              </a:solidFill>
            </a:endParaRPr>
          </a:p>
        </p:txBody>
      </p:sp>
      <p:sp>
        <p:nvSpPr>
          <p:cNvPr id="3" name="Text 1"/>
          <p:cNvSpPr/>
          <p:nvPr/>
        </p:nvSpPr>
        <p:spPr>
          <a:xfrm>
            <a:off x="6270172" y="1644835"/>
            <a:ext cx="5500254" cy="5329938"/>
          </a:xfrm>
          <a:prstGeom prst="rect">
            <a:avLst/>
          </a:prstGeom>
          <a:noFill/>
          <a:ln/>
        </p:spPr>
        <p:txBody>
          <a:bodyPr wrap="square" lIns="0" tIns="0" rIns="0" bIns="0" rtlCol="0" anchor="t"/>
          <a:lstStyle/>
          <a:p>
            <a:pPr>
              <a:lnSpc>
                <a:spcPct val="150000"/>
              </a:lnSpc>
            </a:pPr>
            <a:r>
              <a:rPr lang="vi-VN" sz="1800" b="1" dirty="0"/>
              <a:t>Cơ hội tiết kiệm năng lượng</a:t>
            </a:r>
            <a:r>
              <a:rPr lang="vi-VN" sz="1800" dirty="0"/>
              <a:t> ở cả lò cao và lò điện hồ quang là rất lớn, bao gồm: tối ưu hóa nguyên liệu đầu vào, thu hồi nhiệt thải, phun than PCI, cũng như ứng dụng công nghệ hydro và công nghệ số. Các nhà máy thép Việt Nam đang dần triển khai những giải pháp này, tuy nhiên cần thêm sự hỗ trợ chính sách và đầu tư công nghệ để đạt hiệu quả tối đa.</a:t>
            </a:r>
          </a:p>
          <a:p>
            <a:pPr>
              <a:lnSpc>
                <a:spcPct val="150000"/>
              </a:lnSpc>
            </a:pPr>
            <a:r>
              <a:rPr lang="vi-VN" sz="1800" b="1" dirty="0"/>
              <a:t>Xu hướng tương lai</a:t>
            </a:r>
            <a:r>
              <a:rPr lang="vi-VN" sz="1800" dirty="0"/>
              <a:t> là kết hợp lò cao với công nghệ hydro, điện khí hóa và tái chế khí CO₂ để hướng tới sản xuất thép ít carbon. Lò điện hồ quang (EAF) sẽ kết hợp với hydro xanh, điện tái tạo và hệ thống thu hồi nhiệt toàn diện.</a:t>
            </a:r>
          </a:p>
        </p:txBody>
      </p:sp>
      <p:sp>
        <p:nvSpPr>
          <p:cNvPr id="6" name="TextBox 5">
            <a:extLst>
              <a:ext uri="{FF2B5EF4-FFF2-40B4-BE49-F238E27FC236}">
                <a16:creationId xmlns:a16="http://schemas.microsoft.com/office/drawing/2014/main" id="{F34A6152-4555-A8BE-D05E-23A8876B60E8}"/>
              </a:ext>
            </a:extLst>
          </p:cNvPr>
          <p:cNvSpPr txBox="1"/>
          <p:nvPr/>
        </p:nvSpPr>
        <p:spPr>
          <a:xfrm>
            <a:off x="551889" y="1644835"/>
            <a:ext cx="4894444" cy="4611519"/>
          </a:xfrm>
          <a:prstGeom prst="rect">
            <a:avLst/>
          </a:prstGeom>
          <a:noFill/>
        </p:spPr>
        <p:txBody>
          <a:bodyPr wrap="square">
            <a:spAutoFit/>
          </a:bodyPr>
          <a:lstStyle/>
          <a:p>
            <a:pPr>
              <a:lnSpc>
                <a:spcPct val="150000"/>
              </a:lnSpc>
            </a:pPr>
            <a:r>
              <a:rPr lang="vi-VN" sz="1800" dirty="0"/>
              <a:t>Hòa Phát và Formosa Hà Tĩnh đã triển khai một số giải pháp như:</a:t>
            </a:r>
          </a:p>
          <a:p>
            <a:pPr marL="342900" indent="-342900">
              <a:lnSpc>
                <a:spcPct val="150000"/>
              </a:lnSpc>
              <a:buFont typeface="Arial" panose="020B0604020202020204" pitchFamily="34" charset="0"/>
              <a:buChar char="•"/>
            </a:pPr>
            <a:r>
              <a:rPr lang="vi-VN" sz="1800" dirty="0"/>
              <a:t>Thu hồi khí lò cao (BFG) để phát điện.</a:t>
            </a:r>
          </a:p>
          <a:p>
            <a:pPr marL="342900" indent="-342900">
              <a:lnSpc>
                <a:spcPct val="150000"/>
              </a:lnSpc>
              <a:buFont typeface="Arial" panose="020B0604020202020204" pitchFamily="34" charset="0"/>
              <a:buChar char="•"/>
            </a:pPr>
            <a:r>
              <a:rPr lang="vi-VN" sz="1800" dirty="0"/>
              <a:t>Phun than PCI nhằm giảm tiêu hao than cốc.</a:t>
            </a:r>
          </a:p>
          <a:p>
            <a:pPr marL="342900" indent="-342900">
              <a:lnSpc>
                <a:spcPct val="150000"/>
              </a:lnSpc>
              <a:buFont typeface="Arial" panose="020B0604020202020204" pitchFamily="34" charset="0"/>
              <a:buChar char="•"/>
            </a:pPr>
            <a:r>
              <a:rPr lang="vi-VN" sz="1800" dirty="0"/>
              <a:t>Tận dụng xỉ lò cao làm vật liệu xây dựng.</a:t>
            </a:r>
          </a:p>
          <a:p>
            <a:pPr>
              <a:lnSpc>
                <a:spcPct val="150000"/>
              </a:lnSpc>
            </a:pPr>
            <a:r>
              <a:rPr lang="vi-VN" sz="1800" b="1" dirty="0"/>
              <a:t>Thách thức:</a:t>
            </a:r>
            <a:endParaRPr lang="vi-VN" sz="1800" dirty="0"/>
          </a:p>
          <a:p>
            <a:pPr marL="342900" indent="-342900">
              <a:lnSpc>
                <a:spcPct val="150000"/>
              </a:lnSpc>
              <a:buFont typeface="Arial" panose="020B0604020202020204" pitchFamily="34" charset="0"/>
              <a:buChar char="•"/>
            </a:pPr>
            <a:r>
              <a:rPr lang="vi-VN" sz="1800" dirty="0"/>
              <a:t>Chi phí đầu tư cao cho các công nghệ tiên tiến.</a:t>
            </a:r>
          </a:p>
          <a:p>
            <a:pPr marL="342900" indent="-342900">
              <a:lnSpc>
                <a:spcPct val="150000"/>
              </a:lnSpc>
              <a:buFont typeface="Arial" panose="020B0604020202020204" pitchFamily="34" charset="0"/>
              <a:buChar char="•"/>
            </a:pPr>
            <a:r>
              <a:rPr lang="vi-VN" sz="1800" dirty="0"/>
              <a:t>Thiếu nguồn hydro xanh hoặc năng lượng tái tạo với giá thành hợp lý.</a:t>
            </a:r>
          </a:p>
        </p:txBody>
      </p:sp>
    </p:spTree>
    <p:extLst>
      <p:ext uri="{BB962C8B-B14F-4D97-AF65-F5344CB8AC3E}">
        <p14:creationId xmlns:p14="http://schemas.microsoft.com/office/powerpoint/2010/main" val="29971705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Cảm ơn!</a:t>
            </a:r>
          </a:p>
        </p:txBody>
      </p:sp>
    </p:spTree>
    <p:extLst>
      <p:ext uri="{BB962C8B-B14F-4D97-AF65-F5344CB8AC3E}">
        <p14:creationId xmlns:p14="http://schemas.microsoft.com/office/powerpoint/2010/main" val="1574890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F2DE7-4094-E9DC-36B1-035D6B76E168}"/>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880AB44A-9BA2-608F-38EC-C5B948240EB4}"/>
              </a:ext>
            </a:extLst>
          </p:cNvPr>
          <p:cNvSpPr txBox="1"/>
          <p:nvPr/>
        </p:nvSpPr>
        <p:spPr>
          <a:xfrm>
            <a:off x="831694" y="1044125"/>
            <a:ext cx="7588817"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1.1 </a:t>
            </a:r>
            <a:r>
              <a:rPr lang="en-US" sz="2800" b="1" dirty="0" err="1">
                <a:solidFill>
                  <a:schemeClr val="accent1">
                    <a:lumMod val="50000"/>
                  </a:schemeClr>
                </a:solidFill>
                <a:latin typeface="Arial" panose="020B0604020202020204" pitchFamily="34" charset="0"/>
                <a:cs typeface="Arial" panose="020B0604020202020204" pitchFamily="34" charset="0"/>
              </a:rPr>
              <a:t>Tối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ưu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hóa</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nguyên</a:t>
            </a:r>
            <a:r>
              <a:rPr lang="en-US" sz="2800" b="1" dirty="0">
                <a:solidFill>
                  <a:schemeClr val="accent1">
                    <a:lumMod val="50000"/>
                  </a:schemeClr>
                </a:solidFill>
                <a:latin typeface="Arial" panose="020B0604020202020204" pitchFamily="34" charset="0"/>
                <a:cs typeface="Arial" panose="020B0604020202020204" pitchFamily="34" charset="0"/>
              </a:rPr>
              <a:t> liệu đầu </a:t>
            </a:r>
            <a:r>
              <a:rPr lang="en-US" sz="2800" b="1" dirty="0" err="1">
                <a:solidFill>
                  <a:schemeClr val="accent1">
                    <a:lumMod val="50000"/>
                  </a:schemeClr>
                </a:solidFill>
                <a:latin typeface="Arial" panose="020B0604020202020204" pitchFamily="34" charset="0"/>
                <a:cs typeface="Arial" panose="020B0604020202020204" pitchFamily="34" charset="0"/>
              </a:rPr>
              <a:t>vào</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4" name="TextBox 3">
            <a:extLst>
              <a:ext uri="{FF2B5EF4-FFF2-40B4-BE49-F238E27FC236}">
                <a16:creationId xmlns:a16="http://schemas.microsoft.com/office/drawing/2014/main" id="{FF6634B7-6437-C969-DACB-0C69E4A76DBC}"/>
              </a:ext>
            </a:extLst>
          </p:cNvPr>
          <p:cNvSpPr txBox="1"/>
          <p:nvPr/>
        </p:nvSpPr>
        <p:spPr>
          <a:xfrm>
            <a:off x="831694" y="1521179"/>
            <a:ext cx="10528611" cy="4357603"/>
          </a:xfrm>
          <a:prstGeom prst="rect">
            <a:avLst/>
          </a:prstGeom>
          <a:noFill/>
        </p:spPr>
        <p:txBody>
          <a:bodyPr wrap="square">
            <a:spAutoFit/>
          </a:bodyPr>
          <a:lstStyle/>
          <a:p>
            <a:pPr marL="238115" indent="-238115">
              <a:lnSpc>
                <a:spcPct val="150000"/>
              </a:lnSpc>
              <a:buFont typeface="Wingdings" panose="05000000000000000000" pitchFamily="2" charset="2"/>
              <a:buChar char="q"/>
            </a:pPr>
            <a:r>
              <a:rPr lang="vi-VN" sz="1556" b="1" dirty="0"/>
              <a:t>Giải pháp tối ưu hóa nguyên liệu đầu vào</a:t>
            </a:r>
          </a:p>
          <a:p>
            <a:pPr marL="285750" indent="-285750">
              <a:lnSpc>
                <a:spcPct val="150000"/>
              </a:lnSpc>
              <a:buFont typeface="Arial" panose="020B0604020202020204" pitchFamily="34" charset="0"/>
              <a:buChar char="•"/>
            </a:pPr>
            <a:r>
              <a:rPr lang="vi-VN" sz="1556" b="1" dirty="0"/>
              <a:t>Cải tiến chất lượng nguyên liệu</a:t>
            </a:r>
            <a:r>
              <a:rPr lang="vi-VN" sz="1556" dirty="0"/>
              <a:t>: Đảm bảo nguyên liệu đầu vào có chất lượng đồng đều, loại bỏ tạp chất không mong muốn, cải thiện độ mịn của nguyên liệu, giúp tăng hiệu quả phản ứng trong lò.</a:t>
            </a:r>
          </a:p>
          <a:p>
            <a:pPr marL="285750" indent="-285750">
              <a:lnSpc>
                <a:spcPct val="150000"/>
              </a:lnSpc>
              <a:buFont typeface="Arial" panose="020B0604020202020204" pitchFamily="34" charset="0"/>
              <a:buChar char="•"/>
            </a:pPr>
            <a:r>
              <a:rPr lang="vi-VN" sz="1556" b="1" dirty="0"/>
              <a:t>Điều chỉnh tỷ lệ phối trộn nguyên liệu</a:t>
            </a:r>
            <a:r>
              <a:rPr lang="vi-VN" sz="1556" dirty="0"/>
              <a:t>: Tỷ lệ giữa quặng sắt, than cốc và các phụ gia cần được điều chỉnh linh hoạt để tối ưu hóa hiệu suất lò cao, đảm bảo không thiếu hoặc thừa nguyên liệu, ảnh hưởng đến chi phí và chất lượng sản phẩm.</a:t>
            </a:r>
          </a:p>
          <a:p>
            <a:pPr marL="285750" indent="-285750">
              <a:lnSpc>
                <a:spcPct val="150000"/>
              </a:lnSpc>
              <a:buFont typeface="Arial" panose="020B0604020202020204" pitchFamily="34" charset="0"/>
              <a:buChar char="•"/>
            </a:pPr>
            <a:r>
              <a:rPr lang="vi-VN" sz="1556" b="1" dirty="0"/>
              <a:t>Sử dụng nguyên liệu thay thế</a:t>
            </a:r>
            <a:r>
              <a:rPr lang="vi-VN" sz="1556" dirty="0"/>
              <a:t>: Sử dụng các nguyên liệu thay thế như </a:t>
            </a:r>
            <a:r>
              <a:rPr lang="vi-VN" sz="1556" b="1" dirty="0"/>
              <a:t>than sinh học</a:t>
            </a:r>
            <a:r>
              <a:rPr lang="vi-VN" sz="1556" dirty="0"/>
              <a:t>, </a:t>
            </a:r>
            <a:r>
              <a:rPr lang="vi-VN" sz="1556" b="1" dirty="0"/>
              <a:t>rác thải công nghiệp</a:t>
            </a:r>
            <a:r>
              <a:rPr lang="vi-VN" sz="1556" dirty="0"/>
              <a:t>, hoặc </a:t>
            </a:r>
            <a:r>
              <a:rPr lang="vi-VN" sz="1556" b="1" dirty="0"/>
              <a:t>phế liệu thép</a:t>
            </a:r>
            <a:r>
              <a:rPr lang="vi-VN" sz="1556" dirty="0"/>
              <a:t> có thể giảm chi phí nguyên liệu đầu vào và giảm phát thải CO₂.</a:t>
            </a:r>
          </a:p>
          <a:p>
            <a:pPr marL="285750" indent="-285750">
              <a:lnSpc>
                <a:spcPct val="150000"/>
              </a:lnSpc>
              <a:buFont typeface="Arial" panose="020B0604020202020204" pitchFamily="34" charset="0"/>
              <a:buChar char="•"/>
            </a:pPr>
            <a:r>
              <a:rPr lang="vi-VN" sz="1556" b="1" dirty="0"/>
              <a:t>Tối ưu hóa dòng khí trong lò</a:t>
            </a:r>
            <a:r>
              <a:rPr lang="vi-VN" sz="1556" dirty="0"/>
              <a:t>: Cải tiến hệ thống cấp khí và kiểm soát nhiệt độ, để đảm bảo rằng toàn bộ nguyên liệu trong lò đều đạt được mức nhiệt cần thiết cho các phản ứng hóa học.</a:t>
            </a:r>
          </a:p>
          <a:p>
            <a:pPr marL="285750" indent="-285750">
              <a:lnSpc>
                <a:spcPct val="150000"/>
              </a:lnSpc>
              <a:buFont typeface="Arial" panose="020B0604020202020204" pitchFamily="34" charset="0"/>
              <a:buChar char="•"/>
            </a:pPr>
            <a:r>
              <a:rPr lang="vi-VN" sz="1556" b="1" dirty="0"/>
              <a:t>Tăng cường hệ thống tái chế khí thải</a:t>
            </a:r>
            <a:r>
              <a:rPr lang="vi-VN" sz="1556" dirty="0"/>
              <a:t>: Hệ thống khí thải từ lò cao có thể được tái sử dụng để cung cấp năng lượng cho các quá trình khác trong nhà máy, giảm phụ thuộc vào năng lượng bên ngoài.</a:t>
            </a:r>
          </a:p>
        </p:txBody>
      </p:sp>
    </p:spTree>
    <p:extLst>
      <p:ext uri="{BB962C8B-B14F-4D97-AF65-F5344CB8AC3E}">
        <p14:creationId xmlns:p14="http://schemas.microsoft.com/office/powerpoint/2010/main" val="3339674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CD8CF-7119-1839-C160-9FF658B52D93}"/>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E53D25A6-10BE-22DB-E196-65F875C11093}"/>
              </a:ext>
            </a:extLst>
          </p:cNvPr>
          <p:cNvSpPr txBox="1"/>
          <p:nvPr/>
        </p:nvSpPr>
        <p:spPr>
          <a:xfrm>
            <a:off x="1119754" y="1016273"/>
            <a:ext cx="7588817"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1.1 </a:t>
            </a:r>
            <a:r>
              <a:rPr lang="en-US" sz="2800" b="1" dirty="0" err="1">
                <a:solidFill>
                  <a:schemeClr val="accent1">
                    <a:lumMod val="50000"/>
                  </a:schemeClr>
                </a:solidFill>
                <a:latin typeface="Arial" panose="020B0604020202020204" pitchFamily="34" charset="0"/>
                <a:cs typeface="Arial" panose="020B0604020202020204" pitchFamily="34" charset="0"/>
              </a:rPr>
              <a:t>Tối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ưu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hóa</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nguyên</a:t>
            </a:r>
            <a:r>
              <a:rPr lang="en-US" sz="2800" b="1" dirty="0">
                <a:solidFill>
                  <a:schemeClr val="accent1">
                    <a:lumMod val="50000"/>
                  </a:schemeClr>
                </a:solidFill>
                <a:latin typeface="Arial" panose="020B0604020202020204" pitchFamily="34" charset="0"/>
                <a:cs typeface="Arial" panose="020B0604020202020204" pitchFamily="34" charset="0"/>
              </a:rPr>
              <a:t> liệu đầu </a:t>
            </a:r>
            <a:r>
              <a:rPr lang="en-US" sz="2800" b="1" dirty="0" err="1">
                <a:solidFill>
                  <a:schemeClr val="accent1">
                    <a:lumMod val="50000"/>
                  </a:schemeClr>
                </a:solidFill>
                <a:latin typeface="Arial" panose="020B0604020202020204" pitchFamily="34" charset="0"/>
                <a:cs typeface="Arial" panose="020B0604020202020204" pitchFamily="34" charset="0"/>
              </a:rPr>
              <a:t>vào</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Box 2">
            <a:extLst>
              <a:ext uri="{FF2B5EF4-FFF2-40B4-BE49-F238E27FC236}">
                <a16:creationId xmlns:a16="http://schemas.microsoft.com/office/drawing/2014/main" id="{DD4F91A6-1B00-6D8C-D211-32A31D5B90BD}"/>
              </a:ext>
            </a:extLst>
          </p:cNvPr>
          <p:cNvSpPr txBox="1"/>
          <p:nvPr/>
        </p:nvSpPr>
        <p:spPr>
          <a:xfrm>
            <a:off x="1119754" y="1649468"/>
            <a:ext cx="8839200" cy="4976812"/>
          </a:xfrm>
          <a:prstGeom prst="rect">
            <a:avLst/>
          </a:prstGeom>
          <a:noFill/>
        </p:spPr>
        <p:txBody>
          <a:bodyPr wrap="square">
            <a:spAutoFit/>
          </a:bodyPr>
          <a:lstStyle/>
          <a:p>
            <a:pPr marL="342900" indent="-342900">
              <a:buFont typeface="Wingdings" panose="05000000000000000000" pitchFamily="2" charset="2"/>
              <a:buChar char="q"/>
            </a:pPr>
            <a:r>
              <a:rPr lang="vi-VN" b="1" dirty="0"/>
              <a:t>Phân tích nguyên lý ảnh hưởng của nguyên liệu đầu vào</a:t>
            </a:r>
          </a:p>
          <a:p>
            <a:pPr>
              <a:buFont typeface="+mj-lt"/>
              <a:buAutoNum type="arabicPeriod"/>
            </a:pPr>
            <a:r>
              <a:rPr lang="vi-VN" b="1" dirty="0"/>
              <a:t>Quặng sắt:</a:t>
            </a:r>
            <a:endParaRPr lang="vi-VN" dirty="0"/>
          </a:p>
          <a:p>
            <a:pPr marL="742950" lvl="1" indent="-285750">
              <a:buFont typeface="+mj-lt"/>
              <a:buAutoNum type="arabicPeriod"/>
            </a:pPr>
            <a:r>
              <a:rPr lang="vi-VN" dirty="0"/>
              <a:t>Loại quặng (hạt mịn, quặng vón cục, viên quặng – pellet) ảnh hưởng đến độ thoáng của lò, khả năng hoàn nguyên và nhiệt tiêu hao.</a:t>
            </a:r>
          </a:p>
          <a:p>
            <a:pPr marL="742950" lvl="1" indent="-285750">
              <a:buFont typeface="+mj-lt"/>
              <a:buAutoNum type="arabicPeriod"/>
            </a:pPr>
            <a:r>
              <a:rPr lang="vi-VN" dirty="0"/>
              <a:t>Viên quặng hoặc quặng đã nung trước giúp giảm lượng nhiệt cần thiết để hoàn nguyên → giảm tiêu hao coke.</a:t>
            </a:r>
          </a:p>
          <a:p>
            <a:pPr>
              <a:buFont typeface="+mj-lt"/>
              <a:buAutoNum type="arabicPeriod"/>
            </a:pPr>
            <a:r>
              <a:rPr lang="vi-VN" b="1" dirty="0"/>
              <a:t>Than coke:</a:t>
            </a:r>
            <a:endParaRPr lang="vi-VN" dirty="0"/>
          </a:p>
          <a:p>
            <a:pPr marL="742950" lvl="1" indent="-285750">
              <a:buFont typeface="+mj-lt"/>
              <a:buAutoNum type="arabicPeriod"/>
            </a:pPr>
            <a:r>
              <a:rPr lang="vi-VN" dirty="0"/>
              <a:t>Than có chỉ số CSR (Coke Strength after Reaction) cao giúp giảm nứt gãy trong lò, tăng hiệu suất trao đổi nhiệt.</a:t>
            </a:r>
          </a:p>
          <a:p>
            <a:pPr marL="742950" lvl="1" indent="-285750">
              <a:buFont typeface="+mj-lt"/>
              <a:buAutoNum type="arabicPeriod"/>
            </a:pPr>
            <a:r>
              <a:rPr lang="vi-VN" dirty="0"/>
              <a:t>Tối ưu hóa kích cỡ coke cải thiện độ thông thoáng và hiệu suất nhiệt.</a:t>
            </a:r>
          </a:p>
          <a:p>
            <a:pPr>
              <a:buFont typeface="+mj-lt"/>
              <a:buAutoNum type="arabicPeriod"/>
            </a:pPr>
            <a:r>
              <a:rPr lang="vi-VN" b="1" dirty="0"/>
              <a:t>Đá vôi và phụ gia:</a:t>
            </a:r>
            <a:endParaRPr lang="vi-VN" dirty="0"/>
          </a:p>
          <a:p>
            <a:pPr marL="742950" lvl="1" indent="-285750">
              <a:buFont typeface="+mj-lt"/>
              <a:buAutoNum type="arabicPeriod"/>
            </a:pPr>
            <a:r>
              <a:rPr lang="vi-VN" dirty="0"/>
              <a:t>Loại đá vôi có độ tinh khiết cao (CaCO₃ &gt; 90%) giúp phản ứng khử tạp chất hiệu quả hơn → ít sinh nhiệt dư thừa.</a:t>
            </a:r>
          </a:p>
          <a:p>
            <a:pPr marL="742950" lvl="1" indent="-285750">
              <a:buFont typeface="+mj-lt"/>
              <a:buAutoNum type="arabicPeriod"/>
            </a:pPr>
            <a:r>
              <a:rPr lang="vi-VN" dirty="0"/>
              <a:t>Sử dụng phụ gia trợ chảy hợp lý làm giảm nhiệt độ chảy lỏng → tiết kiệm nhiệt.</a:t>
            </a:r>
          </a:p>
          <a:p>
            <a:pPr>
              <a:buFont typeface="+mj-lt"/>
              <a:buAutoNum type="arabicPeriod"/>
            </a:pPr>
            <a:r>
              <a:rPr lang="vi-VN" b="1" dirty="0"/>
              <a:t>Độ ẩm nguyên liệu:</a:t>
            </a:r>
            <a:endParaRPr lang="vi-VN" dirty="0"/>
          </a:p>
          <a:p>
            <a:pPr marL="742950" lvl="1" indent="-285750">
              <a:buFont typeface="+mj-lt"/>
              <a:buAutoNum type="arabicPeriod"/>
            </a:pPr>
            <a:r>
              <a:rPr lang="vi-VN" dirty="0"/>
              <a:t>Giảm độ ẩm trước khi đưa vào lò giúp giảm tổn thất nhiệt do bay hơi nước.</a:t>
            </a:r>
          </a:p>
        </p:txBody>
      </p:sp>
    </p:spTree>
    <p:extLst>
      <p:ext uri="{BB962C8B-B14F-4D97-AF65-F5344CB8AC3E}">
        <p14:creationId xmlns:p14="http://schemas.microsoft.com/office/powerpoint/2010/main" val="16062864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AEE1E8-B1F0-A107-25A8-C09E23EF88B2}"/>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DF0B9B6D-38A6-4BF7-56F4-E3016576D663}"/>
              </a:ext>
            </a:extLst>
          </p:cNvPr>
          <p:cNvSpPr txBox="1"/>
          <p:nvPr/>
        </p:nvSpPr>
        <p:spPr>
          <a:xfrm>
            <a:off x="1119754" y="1027158"/>
            <a:ext cx="7588817"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1.1 </a:t>
            </a:r>
            <a:r>
              <a:rPr lang="en-US" sz="2800" b="1" dirty="0" err="1">
                <a:solidFill>
                  <a:schemeClr val="accent1">
                    <a:lumMod val="50000"/>
                  </a:schemeClr>
                </a:solidFill>
                <a:latin typeface="Arial" panose="020B0604020202020204" pitchFamily="34" charset="0"/>
                <a:cs typeface="Arial" panose="020B0604020202020204" pitchFamily="34" charset="0"/>
              </a:rPr>
              <a:t>Tối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ưu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hóa</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nguyên</a:t>
            </a:r>
            <a:r>
              <a:rPr lang="en-US" sz="2800" b="1" dirty="0">
                <a:solidFill>
                  <a:schemeClr val="accent1">
                    <a:lumMod val="50000"/>
                  </a:schemeClr>
                </a:solidFill>
                <a:latin typeface="Arial" panose="020B0604020202020204" pitchFamily="34" charset="0"/>
                <a:cs typeface="Arial" panose="020B0604020202020204" pitchFamily="34" charset="0"/>
              </a:rPr>
              <a:t> liệu đầu </a:t>
            </a:r>
            <a:r>
              <a:rPr lang="en-US" sz="2800" b="1" dirty="0" err="1">
                <a:solidFill>
                  <a:schemeClr val="accent1">
                    <a:lumMod val="50000"/>
                  </a:schemeClr>
                </a:solidFill>
                <a:latin typeface="Arial" panose="020B0604020202020204" pitchFamily="34" charset="0"/>
                <a:cs typeface="Arial" panose="020B0604020202020204" pitchFamily="34" charset="0"/>
              </a:rPr>
              <a:t>vào</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graphicFrame>
        <p:nvGraphicFramePr>
          <p:cNvPr id="2" name="Table 1">
            <a:extLst>
              <a:ext uri="{FF2B5EF4-FFF2-40B4-BE49-F238E27FC236}">
                <a16:creationId xmlns:a16="http://schemas.microsoft.com/office/drawing/2014/main" id="{D7F5A1F5-965D-4972-3EDD-A7A38AF382B9}"/>
              </a:ext>
            </a:extLst>
          </p:cNvPr>
          <p:cNvGraphicFramePr>
            <a:graphicFrameLocks noGrp="1"/>
          </p:cNvGraphicFramePr>
          <p:nvPr>
            <p:extLst>
              <p:ext uri="{D42A27DB-BD31-4B8C-83A1-F6EECF244321}">
                <p14:modId xmlns:p14="http://schemas.microsoft.com/office/powerpoint/2010/main" val="784786239"/>
              </p:ext>
            </p:extLst>
          </p:nvPr>
        </p:nvGraphicFramePr>
        <p:xfrm>
          <a:off x="609600" y="3079966"/>
          <a:ext cx="10972800" cy="1879920"/>
        </p:xfrm>
        <a:graphic>
          <a:graphicData uri="http://schemas.openxmlformats.org/drawingml/2006/table">
            <a:tbl>
              <a:tblPr>
                <a:tableStyleId>{5940675A-B579-460E-94D1-54222C63F5DA}</a:tableStyleId>
              </a:tblPr>
              <a:tblGrid>
                <a:gridCol w="2743200">
                  <a:extLst>
                    <a:ext uri="{9D8B030D-6E8A-4147-A177-3AD203B41FA5}">
                      <a16:colId xmlns:a16="http://schemas.microsoft.com/office/drawing/2014/main" val="3642283618"/>
                    </a:ext>
                  </a:extLst>
                </a:gridCol>
                <a:gridCol w="2743200">
                  <a:extLst>
                    <a:ext uri="{9D8B030D-6E8A-4147-A177-3AD203B41FA5}">
                      <a16:colId xmlns:a16="http://schemas.microsoft.com/office/drawing/2014/main" val="4128305223"/>
                    </a:ext>
                  </a:extLst>
                </a:gridCol>
                <a:gridCol w="2428240">
                  <a:extLst>
                    <a:ext uri="{9D8B030D-6E8A-4147-A177-3AD203B41FA5}">
                      <a16:colId xmlns:a16="http://schemas.microsoft.com/office/drawing/2014/main" val="2528478102"/>
                    </a:ext>
                  </a:extLst>
                </a:gridCol>
                <a:gridCol w="3058160">
                  <a:extLst>
                    <a:ext uri="{9D8B030D-6E8A-4147-A177-3AD203B41FA5}">
                      <a16:colId xmlns:a16="http://schemas.microsoft.com/office/drawing/2014/main" val="3592456857"/>
                    </a:ext>
                  </a:extLst>
                </a:gridCol>
              </a:tblGrid>
              <a:tr h="0">
                <a:tc>
                  <a:txBody>
                    <a:bodyPr/>
                    <a:lstStyle/>
                    <a:p>
                      <a:r>
                        <a:rPr lang="en-US"/>
                        <a:t>Thành phần</a:t>
                      </a:r>
                    </a:p>
                  </a:txBody>
                  <a:tcPr anchor="ctr"/>
                </a:tc>
                <a:tc>
                  <a:txBody>
                    <a:bodyPr/>
                    <a:lstStyle/>
                    <a:p>
                      <a:r>
                        <a:rPr lang="vi-VN"/>
                        <a:t>Trước tối ưu (kg)</a:t>
                      </a:r>
                    </a:p>
                  </a:txBody>
                  <a:tcPr anchor="ctr"/>
                </a:tc>
                <a:tc>
                  <a:txBody>
                    <a:bodyPr/>
                    <a:lstStyle/>
                    <a:p>
                      <a:r>
                        <a:rPr lang="vi-VN"/>
                        <a:t>Sau tối ưu (kg)</a:t>
                      </a:r>
                    </a:p>
                  </a:txBody>
                  <a:tcPr anchor="ctr"/>
                </a:tc>
                <a:tc>
                  <a:txBody>
                    <a:bodyPr/>
                    <a:lstStyle/>
                    <a:p>
                      <a:r>
                        <a:rPr lang="en-US" dirty="0" err="1"/>
                        <a:t>Ghi</a:t>
                      </a:r>
                      <a:r>
                        <a:rPr lang="en-US" dirty="0"/>
                        <a:t> </a:t>
                      </a:r>
                      <a:r>
                        <a:rPr lang="en-US" dirty="0" err="1"/>
                        <a:t>chú</a:t>
                      </a:r>
                      <a:endParaRPr lang="en-US" dirty="0"/>
                    </a:p>
                  </a:txBody>
                  <a:tcPr anchor="ctr"/>
                </a:tc>
                <a:extLst>
                  <a:ext uri="{0D108BD9-81ED-4DB2-BD59-A6C34878D82A}">
                    <a16:rowId xmlns:a16="http://schemas.microsoft.com/office/drawing/2014/main" val="12724385"/>
                  </a:ext>
                </a:extLst>
              </a:tr>
              <a:tr h="0">
                <a:tc>
                  <a:txBody>
                    <a:bodyPr/>
                    <a:lstStyle/>
                    <a:p>
                      <a:r>
                        <a:rPr lang="en-US"/>
                        <a:t>Quặng sắt (58% Fe)</a:t>
                      </a:r>
                    </a:p>
                  </a:txBody>
                  <a:tcPr anchor="ctr"/>
                </a:tc>
                <a:tc>
                  <a:txBody>
                    <a:bodyPr/>
                    <a:lstStyle/>
                    <a:p>
                      <a:r>
                        <a:rPr lang="en-US" dirty="0"/>
                        <a:t>1600</a:t>
                      </a:r>
                    </a:p>
                  </a:txBody>
                  <a:tcPr anchor="ctr"/>
                </a:tc>
                <a:tc>
                  <a:txBody>
                    <a:bodyPr/>
                    <a:lstStyle/>
                    <a:p>
                      <a:r>
                        <a:rPr lang="en-US"/>
                        <a:t>1500</a:t>
                      </a:r>
                    </a:p>
                  </a:txBody>
                  <a:tcPr anchor="ctr"/>
                </a:tc>
                <a:tc>
                  <a:txBody>
                    <a:bodyPr/>
                    <a:lstStyle/>
                    <a:p>
                      <a:r>
                        <a:rPr lang="en-US" dirty="0" err="1"/>
                        <a:t>Tăng</a:t>
                      </a:r>
                      <a:r>
                        <a:rPr lang="en-US" dirty="0"/>
                        <a:t> </a:t>
                      </a:r>
                      <a:r>
                        <a:rPr lang="en-US" dirty="0" err="1"/>
                        <a:t>tỷ</a:t>
                      </a:r>
                      <a:r>
                        <a:rPr lang="en-US" dirty="0"/>
                        <a:t> </a:t>
                      </a:r>
                      <a:r>
                        <a:rPr lang="en-US" dirty="0" err="1"/>
                        <a:t>lệ</a:t>
                      </a:r>
                      <a:r>
                        <a:rPr lang="en-US" dirty="0"/>
                        <a:t> </a:t>
                      </a:r>
                      <a:r>
                        <a:rPr lang="en-US" dirty="0" err="1"/>
                        <a:t>viên</a:t>
                      </a:r>
                      <a:r>
                        <a:rPr lang="en-US" dirty="0"/>
                        <a:t> </a:t>
                      </a:r>
                      <a:r>
                        <a:rPr lang="en-US" dirty="0" err="1"/>
                        <a:t>quặng</a:t>
                      </a:r>
                      <a:endParaRPr lang="en-US" dirty="0"/>
                    </a:p>
                  </a:txBody>
                  <a:tcPr anchor="ctr"/>
                </a:tc>
                <a:extLst>
                  <a:ext uri="{0D108BD9-81ED-4DB2-BD59-A6C34878D82A}">
                    <a16:rowId xmlns:a16="http://schemas.microsoft.com/office/drawing/2014/main" val="17546939"/>
                  </a:ext>
                </a:extLst>
              </a:tr>
              <a:tr h="0">
                <a:tc>
                  <a:txBody>
                    <a:bodyPr/>
                    <a:lstStyle/>
                    <a:p>
                      <a:r>
                        <a:rPr lang="en-US"/>
                        <a:t>Coke</a:t>
                      </a:r>
                    </a:p>
                  </a:txBody>
                  <a:tcPr anchor="ctr"/>
                </a:tc>
                <a:tc>
                  <a:txBody>
                    <a:bodyPr/>
                    <a:lstStyle/>
                    <a:p>
                      <a:r>
                        <a:rPr lang="en-US"/>
                        <a:t>500</a:t>
                      </a:r>
                    </a:p>
                  </a:txBody>
                  <a:tcPr anchor="ctr"/>
                </a:tc>
                <a:tc>
                  <a:txBody>
                    <a:bodyPr/>
                    <a:lstStyle/>
                    <a:p>
                      <a:r>
                        <a:rPr lang="en-US"/>
                        <a:t>450</a:t>
                      </a:r>
                    </a:p>
                  </a:txBody>
                  <a:tcPr anchor="ctr"/>
                </a:tc>
                <a:tc>
                  <a:txBody>
                    <a:bodyPr/>
                    <a:lstStyle/>
                    <a:p>
                      <a:r>
                        <a:rPr lang="vi-VN" dirty="0"/>
                        <a:t>Do hoàn nguyên tốt hơn</a:t>
                      </a:r>
                    </a:p>
                  </a:txBody>
                  <a:tcPr anchor="ctr"/>
                </a:tc>
                <a:extLst>
                  <a:ext uri="{0D108BD9-81ED-4DB2-BD59-A6C34878D82A}">
                    <a16:rowId xmlns:a16="http://schemas.microsoft.com/office/drawing/2014/main" val="356457441"/>
                  </a:ext>
                </a:extLst>
              </a:tr>
              <a:tr h="0">
                <a:tc>
                  <a:txBody>
                    <a:bodyPr/>
                    <a:lstStyle/>
                    <a:p>
                      <a:r>
                        <a:rPr lang="en-US" dirty="0"/>
                        <a:t>Đá vôi</a:t>
                      </a:r>
                    </a:p>
                  </a:txBody>
                  <a:tcPr anchor="ctr"/>
                </a:tc>
                <a:tc>
                  <a:txBody>
                    <a:bodyPr/>
                    <a:lstStyle/>
                    <a:p>
                      <a:r>
                        <a:rPr lang="en-US"/>
                        <a:t>200</a:t>
                      </a:r>
                    </a:p>
                  </a:txBody>
                  <a:tcPr anchor="ctr"/>
                </a:tc>
                <a:tc>
                  <a:txBody>
                    <a:bodyPr/>
                    <a:lstStyle/>
                    <a:p>
                      <a:r>
                        <a:rPr lang="en-US"/>
                        <a:t>180</a:t>
                      </a:r>
                    </a:p>
                  </a:txBody>
                  <a:tcPr anchor="ctr"/>
                </a:tc>
                <a:tc>
                  <a:txBody>
                    <a:bodyPr/>
                    <a:lstStyle/>
                    <a:p>
                      <a:r>
                        <a:rPr lang="vi-VN" dirty="0"/>
                        <a:t>Tăng Ca</a:t>
                      </a:r>
                      <a:r>
                        <a:rPr lang="en-US" dirty="0"/>
                        <a:t>o</a:t>
                      </a:r>
                      <a:r>
                        <a:rPr lang="vi-VN" dirty="0"/>
                        <a:t> hiệu quả hơn</a:t>
                      </a:r>
                    </a:p>
                  </a:txBody>
                  <a:tcPr anchor="ctr"/>
                </a:tc>
                <a:extLst>
                  <a:ext uri="{0D108BD9-81ED-4DB2-BD59-A6C34878D82A}">
                    <a16:rowId xmlns:a16="http://schemas.microsoft.com/office/drawing/2014/main" val="1639879956"/>
                  </a:ext>
                </a:extLst>
              </a:tr>
              <a:tr h="0">
                <a:tc>
                  <a:txBody>
                    <a:bodyPr/>
                    <a:lstStyle/>
                    <a:p>
                      <a:r>
                        <a:rPr lang="en-US"/>
                        <a:t>Nhiệt tiêu hao</a:t>
                      </a:r>
                    </a:p>
                  </a:txBody>
                  <a:tcPr anchor="ctr"/>
                </a:tc>
                <a:tc>
                  <a:txBody>
                    <a:bodyPr/>
                    <a:lstStyle/>
                    <a:p>
                      <a:r>
                        <a:rPr lang="en-US"/>
                        <a:t>13 GJ</a:t>
                      </a:r>
                    </a:p>
                  </a:txBody>
                  <a:tcPr anchor="ctr"/>
                </a:tc>
                <a:tc>
                  <a:txBody>
                    <a:bodyPr/>
                    <a:lstStyle/>
                    <a:p>
                      <a:r>
                        <a:rPr lang="en-US" dirty="0"/>
                        <a:t>11.5 GJ</a:t>
                      </a:r>
                    </a:p>
                  </a:txBody>
                  <a:tcPr anchor="ctr"/>
                </a:tc>
                <a:tc>
                  <a:txBody>
                    <a:bodyPr/>
                    <a:lstStyle/>
                    <a:p>
                      <a:r>
                        <a:rPr lang="vi-VN" dirty="0"/>
                        <a:t>Do phản ứng hiệu quả hơn</a:t>
                      </a:r>
                    </a:p>
                  </a:txBody>
                  <a:tcPr anchor="ctr"/>
                </a:tc>
                <a:extLst>
                  <a:ext uri="{0D108BD9-81ED-4DB2-BD59-A6C34878D82A}">
                    <a16:rowId xmlns:a16="http://schemas.microsoft.com/office/drawing/2014/main" val="662379817"/>
                  </a:ext>
                </a:extLst>
              </a:tr>
            </a:tbl>
          </a:graphicData>
        </a:graphic>
      </p:graphicFrame>
      <p:sp>
        <p:nvSpPr>
          <p:cNvPr id="5" name="TextBox 4">
            <a:extLst>
              <a:ext uri="{FF2B5EF4-FFF2-40B4-BE49-F238E27FC236}">
                <a16:creationId xmlns:a16="http://schemas.microsoft.com/office/drawing/2014/main" id="{CFAD2A40-199B-1848-DFCC-BC4300B5C5E3}"/>
              </a:ext>
            </a:extLst>
          </p:cNvPr>
          <p:cNvSpPr txBox="1"/>
          <p:nvPr/>
        </p:nvSpPr>
        <p:spPr>
          <a:xfrm>
            <a:off x="609600" y="1981265"/>
            <a:ext cx="6096000" cy="954300"/>
          </a:xfrm>
          <a:prstGeom prst="rect">
            <a:avLst/>
          </a:prstGeom>
          <a:noFill/>
        </p:spPr>
        <p:txBody>
          <a:bodyPr wrap="square">
            <a:spAutoFit/>
          </a:bodyPr>
          <a:lstStyle/>
          <a:p>
            <a:pPr marL="342900" indent="-342900">
              <a:buFont typeface="Wingdings" panose="05000000000000000000" pitchFamily="2" charset="2"/>
              <a:buChar char="q"/>
            </a:pPr>
            <a:r>
              <a:rPr lang="vi-VN" b="1" dirty="0"/>
              <a:t>Tính toán sơ bộ tiềm năng tiết kiệm năng lượng</a:t>
            </a:r>
          </a:p>
          <a:p>
            <a:endParaRPr lang="en-US" b="1" dirty="0"/>
          </a:p>
          <a:p>
            <a:r>
              <a:rPr lang="vi-VN" b="1" dirty="0"/>
              <a:t>Giả định đầu vào cho 1 tấn gang:</a:t>
            </a:r>
          </a:p>
        </p:txBody>
      </p:sp>
    </p:spTree>
    <p:extLst>
      <p:ext uri="{BB962C8B-B14F-4D97-AF65-F5344CB8AC3E}">
        <p14:creationId xmlns:p14="http://schemas.microsoft.com/office/powerpoint/2010/main" val="38735578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49AD2-EF42-DA72-6166-12DAE80EC313}"/>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B4E990A0-F640-B04B-55DA-A1C9AB88F8E8}"/>
              </a:ext>
            </a:extLst>
          </p:cNvPr>
          <p:cNvSpPr txBox="1"/>
          <p:nvPr/>
        </p:nvSpPr>
        <p:spPr>
          <a:xfrm>
            <a:off x="1032669" y="1027159"/>
            <a:ext cx="7588817" cy="954107"/>
          </a:xfrm>
          <a:prstGeom prst="rect">
            <a:avLst/>
          </a:prstGeom>
          <a:noFill/>
        </p:spPr>
        <p:txBody>
          <a:bodyPr wrap="square" rtlCol="0">
            <a:spAutoFit/>
          </a:bodyPr>
          <a:lstStyle/>
          <a:p>
            <a:pPr>
              <a:defRPr/>
            </a:pPr>
            <a:r>
              <a:rPr lang="en-US" sz="2800" b="1" dirty="0">
                <a:solidFill>
                  <a:schemeClr val="accent1">
                    <a:lumMod val="50000"/>
                  </a:schemeClr>
                </a:solidFill>
                <a:latin typeface="Arial" panose="020B0604020202020204" pitchFamily="34" charset="0"/>
                <a:cs typeface="Arial" panose="020B0604020202020204" pitchFamily="34" charset="0"/>
              </a:rPr>
              <a:t>1.1 </a:t>
            </a:r>
            <a:r>
              <a:rPr lang="en-US" sz="2800" b="1" dirty="0" err="1">
                <a:solidFill>
                  <a:schemeClr val="accent1">
                    <a:lumMod val="50000"/>
                  </a:schemeClr>
                </a:solidFill>
                <a:latin typeface="Arial" panose="020B0604020202020204" pitchFamily="34" charset="0"/>
                <a:cs typeface="Arial" panose="020B0604020202020204" pitchFamily="34" charset="0"/>
              </a:rPr>
              <a:t>Tối</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ưu</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hóa</a:t>
            </a:r>
            <a:r>
              <a:rPr lang="en-US" sz="2800" b="1" dirty="0">
                <a:solidFill>
                  <a:schemeClr val="accent1">
                    <a:lumMod val="50000"/>
                  </a:schemeClr>
                </a:solidFill>
                <a:latin typeface="Arial" panose="020B0604020202020204" pitchFamily="34" charset="0"/>
                <a:cs typeface="Arial" panose="020B0604020202020204" pitchFamily="34" charset="0"/>
              </a:rPr>
              <a:t> </a:t>
            </a:r>
            <a:r>
              <a:rPr lang="en-US" sz="2800" b="1" dirty="0" err="1">
                <a:solidFill>
                  <a:schemeClr val="accent1">
                    <a:lumMod val="50000"/>
                  </a:schemeClr>
                </a:solidFill>
                <a:latin typeface="Arial" panose="020B0604020202020204" pitchFamily="34" charset="0"/>
                <a:cs typeface="Arial" panose="020B0604020202020204" pitchFamily="34" charset="0"/>
              </a:rPr>
              <a:t>nguyên</a:t>
            </a:r>
            <a:r>
              <a:rPr lang="en-US" sz="2800" b="1" dirty="0">
                <a:solidFill>
                  <a:schemeClr val="accent1">
                    <a:lumMod val="50000"/>
                  </a:schemeClr>
                </a:solidFill>
                <a:latin typeface="Arial" panose="020B0604020202020204" pitchFamily="34" charset="0"/>
                <a:cs typeface="Arial" panose="020B0604020202020204" pitchFamily="34" charset="0"/>
              </a:rPr>
              <a:t> liệu đầu </a:t>
            </a:r>
            <a:r>
              <a:rPr lang="en-US" sz="2800" b="1" dirty="0" err="1">
                <a:solidFill>
                  <a:schemeClr val="accent1">
                    <a:lumMod val="50000"/>
                  </a:schemeClr>
                </a:solidFill>
                <a:latin typeface="Arial" panose="020B0604020202020204" pitchFamily="34" charset="0"/>
                <a:cs typeface="Arial" panose="020B0604020202020204" pitchFamily="34" charset="0"/>
              </a:rPr>
              <a:t>vào</a:t>
            </a:r>
            <a:endParaRPr lang="en-US" sz="2800" dirty="0"/>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2800" b="1" u="none" strike="noStrike" kern="0" cap="none" spc="0" normalizeH="0" baseline="0" noProof="0" dirty="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4" name="TextBox 3">
            <a:extLst>
              <a:ext uri="{FF2B5EF4-FFF2-40B4-BE49-F238E27FC236}">
                <a16:creationId xmlns:a16="http://schemas.microsoft.com/office/drawing/2014/main" id="{6085F30D-3AD9-D40B-FB2C-82E208AABF00}"/>
              </a:ext>
            </a:extLst>
          </p:cNvPr>
          <p:cNvSpPr txBox="1"/>
          <p:nvPr/>
        </p:nvSpPr>
        <p:spPr>
          <a:xfrm>
            <a:off x="827315" y="1981266"/>
            <a:ext cx="10047514" cy="4402167"/>
          </a:xfrm>
          <a:prstGeom prst="rect">
            <a:avLst/>
          </a:prstGeom>
          <a:noFill/>
        </p:spPr>
        <p:txBody>
          <a:bodyPr wrap="square">
            <a:spAutoFit/>
          </a:bodyPr>
          <a:lstStyle/>
          <a:p>
            <a:pPr marL="342900" indent="-342900">
              <a:buFont typeface="Wingdings" panose="05000000000000000000" pitchFamily="2" charset="2"/>
              <a:buChar char="q"/>
            </a:pPr>
            <a:r>
              <a:rPr lang="vi-VN" b="1" dirty="0"/>
              <a:t>Tiết kiệm năng lượng:</a:t>
            </a:r>
          </a:p>
          <a:p>
            <a:pPr marL="342900" indent="-342900">
              <a:buFont typeface="Arial" panose="020B0604020202020204" pitchFamily="34" charset="0"/>
              <a:buChar char="•"/>
            </a:pPr>
            <a:r>
              <a:rPr lang="vi-VN" b="1" dirty="0"/>
              <a:t>Mức giảm năng lượng:</a:t>
            </a:r>
            <a:endParaRPr lang="en-US" b="1" dirty="0"/>
          </a:p>
          <a:p>
            <a:pPr>
              <a:buFont typeface="Arial" panose="020B0604020202020204" pitchFamily="34" charset="0"/>
              <a:buChar char="•"/>
            </a:pPr>
            <a:endParaRPr lang="en-US" b="1" dirty="0"/>
          </a:p>
          <a:p>
            <a:pPr>
              <a:buFont typeface="Arial" panose="020B0604020202020204" pitchFamily="34" charset="0"/>
              <a:buChar char="•"/>
            </a:pPr>
            <a:endParaRPr lang="vi-VN" dirty="0"/>
          </a:p>
          <a:p>
            <a:pPr marL="342900" indent="-342900">
              <a:buFont typeface="Arial" panose="020B0604020202020204" pitchFamily="34" charset="0"/>
              <a:buChar char="•"/>
            </a:pPr>
            <a:r>
              <a:rPr lang="vi-VN" b="1" dirty="0"/>
              <a:t>Tỷ lệ giảm:</a:t>
            </a:r>
            <a:r>
              <a:rPr lang="vi-VN" dirty="0"/>
              <a:t> ~11.5%</a:t>
            </a:r>
          </a:p>
          <a:p>
            <a:pPr>
              <a:buNone/>
            </a:pPr>
            <a:r>
              <a:rPr lang="vi-VN" b="1" dirty="0"/>
              <a:t>Tính ra tiền tiết kiệm (ví dụ):</a:t>
            </a:r>
          </a:p>
          <a:p>
            <a:pPr>
              <a:buNone/>
            </a:pPr>
            <a:r>
              <a:rPr lang="vi-VN" dirty="0"/>
              <a:t>Giả sử nhà máy sản xuất 1.000.000 tấn gang/năm:</a:t>
            </a:r>
          </a:p>
          <a:p>
            <a:pPr marL="342900" indent="-342900">
              <a:buFont typeface="Arial" panose="020B0604020202020204" pitchFamily="34" charset="0"/>
              <a:buChar char="•"/>
            </a:pPr>
            <a:r>
              <a:rPr lang="vi-VN" b="1" dirty="0"/>
              <a:t>Tiết kiệm năng lượng/năm:</a:t>
            </a:r>
            <a:endParaRPr lang="en-US" b="1" dirty="0"/>
          </a:p>
          <a:p>
            <a:pPr>
              <a:buFont typeface="Arial" panose="020B0604020202020204" pitchFamily="34" charset="0"/>
              <a:buChar char="•"/>
            </a:pPr>
            <a:endParaRPr lang="en-US" b="1" dirty="0"/>
          </a:p>
          <a:p>
            <a:pPr>
              <a:buFont typeface="Arial" panose="020B0604020202020204" pitchFamily="34" charset="0"/>
              <a:buChar char="•"/>
            </a:pPr>
            <a:endParaRPr lang="vi-VN" dirty="0"/>
          </a:p>
          <a:p>
            <a:pPr marL="342900" indent="-342900">
              <a:buFont typeface="Arial" panose="020B0604020202020204" pitchFamily="34" charset="0"/>
              <a:buChar char="•"/>
            </a:pPr>
            <a:r>
              <a:rPr lang="vi-VN" b="1" dirty="0"/>
              <a:t>Quy đổi ra chi phí nhiên liệu:</a:t>
            </a:r>
            <a:br>
              <a:rPr lang="vi-VN" dirty="0"/>
            </a:br>
            <a:r>
              <a:rPr lang="vi-VN" dirty="0"/>
              <a:t>Nếu coke giá 100 USD/tấn, 1 tấn coke = 28 GJ</a:t>
            </a:r>
            <a:endParaRPr lang="en-US" dirty="0"/>
          </a:p>
          <a:p>
            <a:pPr>
              <a:buFont typeface="Arial" panose="020B0604020202020204" pitchFamily="34" charset="0"/>
              <a:buChar char="•"/>
            </a:pPr>
            <a:endParaRPr lang="en-US" dirty="0"/>
          </a:p>
          <a:p>
            <a:pPr>
              <a:buFont typeface="Arial" panose="020B0604020202020204" pitchFamily="34" charset="0"/>
              <a:buChar char="•"/>
            </a:pPr>
            <a:endParaRPr lang="en-US" dirty="0"/>
          </a:p>
          <a:p>
            <a:r>
              <a:rPr lang="en-US" dirty="0"/>
              <a:t>						</a:t>
            </a:r>
            <a:r>
              <a:rPr lang="vi-VN" dirty="0"/>
              <a:t>→ </a:t>
            </a:r>
            <a:r>
              <a:rPr lang="vi-VN" b="1" dirty="0"/>
              <a:t>Tiết kiệm ~5,35 triệu USD/năm</a:t>
            </a:r>
            <a:endParaRPr lang="vi-VN" dirty="0"/>
          </a:p>
        </p:txBody>
      </p:sp>
      <p:pic>
        <p:nvPicPr>
          <p:cNvPr id="8" name="Picture 7">
            <a:extLst>
              <a:ext uri="{FF2B5EF4-FFF2-40B4-BE49-F238E27FC236}">
                <a16:creationId xmlns:a16="http://schemas.microsoft.com/office/drawing/2014/main" id="{EAF9454B-8E9F-8CD1-A095-6B4B1C3832BE}"/>
              </a:ext>
            </a:extLst>
          </p:cNvPr>
          <p:cNvPicPr>
            <a:picLocks noChangeAspect="1"/>
          </p:cNvPicPr>
          <p:nvPr/>
        </p:nvPicPr>
        <p:blipFill>
          <a:blip r:embed="rId2"/>
          <a:stretch>
            <a:fillRect/>
          </a:stretch>
        </p:blipFill>
        <p:spPr>
          <a:xfrm>
            <a:off x="2961913" y="2601654"/>
            <a:ext cx="5201376" cy="457264"/>
          </a:xfrm>
          <a:prstGeom prst="rect">
            <a:avLst/>
          </a:prstGeom>
        </p:spPr>
      </p:pic>
      <p:pic>
        <p:nvPicPr>
          <p:cNvPr id="10" name="Picture 9">
            <a:extLst>
              <a:ext uri="{FF2B5EF4-FFF2-40B4-BE49-F238E27FC236}">
                <a16:creationId xmlns:a16="http://schemas.microsoft.com/office/drawing/2014/main" id="{6677FABB-94C0-B363-8E0E-C4A7BE0CB6F7}"/>
              </a:ext>
            </a:extLst>
          </p:cNvPr>
          <p:cNvPicPr>
            <a:picLocks noChangeAspect="1"/>
          </p:cNvPicPr>
          <p:nvPr/>
        </p:nvPicPr>
        <p:blipFill>
          <a:blip r:embed="rId3"/>
          <a:stretch>
            <a:fillRect/>
          </a:stretch>
        </p:blipFill>
        <p:spPr>
          <a:xfrm>
            <a:off x="2851043" y="4292343"/>
            <a:ext cx="4791744" cy="428685"/>
          </a:xfrm>
          <a:prstGeom prst="rect">
            <a:avLst/>
          </a:prstGeom>
        </p:spPr>
      </p:pic>
      <p:pic>
        <p:nvPicPr>
          <p:cNvPr id="12" name="Picture 11">
            <a:extLst>
              <a:ext uri="{FF2B5EF4-FFF2-40B4-BE49-F238E27FC236}">
                <a16:creationId xmlns:a16="http://schemas.microsoft.com/office/drawing/2014/main" id="{09C218C1-8B66-6339-2A74-E03566D7C3F5}"/>
              </a:ext>
            </a:extLst>
          </p:cNvPr>
          <p:cNvPicPr>
            <a:picLocks noChangeAspect="1"/>
          </p:cNvPicPr>
          <p:nvPr/>
        </p:nvPicPr>
        <p:blipFill>
          <a:blip r:embed="rId4"/>
          <a:stretch>
            <a:fillRect/>
          </a:stretch>
        </p:blipFill>
        <p:spPr>
          <a:xfrm>
            <a:off x="2441304" y="5456029"/>
            <a:ext cx="7135221" cy="438211"/>
          </a:xfrm>
          <a:prstGeom prst="rect">
            <a:avLst/>
          </a:prstGeom>
        </p:spPr>
      </p:pic>
    </p:spTree>
    <p:extLst>
      <p:ext uri="{BB962C8B-B14F-4D97-AF65-F5344CB8AC3E}">
        <p14:creationId xmlns:p14="http://schemas.microsoft.com/office/powerpoint/2010/main" val="1463435097"/>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17008</TotalTime>
  <Words>6820</Words>
  <Application>Microsoft Office PowerPoint</Application>
  <PresentationFormat>Widescreen</PresentationFormat>
  <Paragraphs>515</Paragraphs>
  <Slides>51</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51</vt:i4>
      </vt:variant>
    </vt:vector>
  </HeadingPairs>
  <TitlesOfParts>
    <vt:vector size="58" baseType="lpstr">
      <vt:lpstr>Fira Sans Extra Condensed</vt:lpstr>
      <vt:lpstr>Wingdings</vt:lpstr>
      <vt:lpstr>Roboto</vt:lpstr>
      <vt:lpstr>Courier New</vt:lpstr>
      <vt:lpstr>Arial</vt:lpstr>
      <vt:lpstr>Platypi Medium</vt:lpstr>
      <vt:lpstr>Energy Saving Infographics by Slidesgo</vt:lpstr>
      <vt:lpstr>KHÓA TẬP HUẤN TKNL DÀNH CHO CÁN BỘ KỸ THUẬT</vt:lpstr>
      <vt:lpstr>PowerPoint Presentation</vt:lpstr>
      <vt:lpstr>Nội dung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Thảo luận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Cơ hội tiết kiệm năng lượng trong các hệ thống phụ trợ</vt:lpstr>
      <vt:lpstr>3. Cơ hội tiết kiệm năng lượng trong các hệ thống phụ trợ</vt:lpstr>
      <vt:lpstr>3. Energy Saving Opportunities in Auxiliary Systems</vt:lpstr>
      <vt:lpstr>PowerPoint Presentation</vt:lpstr>
      <vt:lpstr>PowerPoint Presentation</vt:lpstr>
      <vt:lpstr>PowerPoint Presentation</vt:lpstr>
      <vt:lpstr>PowerPoint Presentation</vt:lpstr>
      <vt:lpstr>PowerPoint Presentation</vt:lpstr>
      <vt:lpstr>Thảo luận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ADMIN</dc:creator>
  <cp:lastModifiedBy>Nguyen Thi Thuy Huong</cp:lastModifiedBy>
  <cp:revision>124</cp:revision>
  <dcterms:modified xsi:type="dcterms:W3CDTF">2025-09-30T09:19:35Z</dcterms:modified>
</cp:coreProperties>
</file>