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45"/>
  </p:notesMasterIdLst>
  <p:sldIdLst>
    <p:sldId id="1783" r:id="rId2"/>
    <p:sldId id="1818" r:id="rId3"/>
    <p:sldId id="1819" r:id="rId4"/>
    <p:sldId id="2361" r:id="rId5"/>
    <p:sldId id="2362" r:id="rId6"/>
    <p:sldId id="2360" r:id="rId7"/>
    <p:sldId id="2383" r:id="rId8"/>
    <p:sldId id="2384" r:id="rId9"/>
    <p:sldId id="2385" r:id="rId10"/>
    <p:sldId id="2363" r:id="rId11"/>
    <p:sldId id="2386" r:id="rId12"/>
    <p:sldId id="2388" r:id="rId13"/>
    <p:sldId id="2389" r:id="rId14"/>
    <p:sldId id="2364" r:id="rId15"/>
    <p:sldId id="2390" r:id="rId16"/>
    <p:sldId id="2407" r:id="rId17"/>
    <p:sldId id="2391" r:id="rId18"/>
    <p:sldId id="2392" r:id="rId19"/>
    <p:sldId id="2408" r:id="rId20"/>
    <p:sldId id="2365" r:id="rId21"/>
    <p:sldId id="2371" r:id="rId22"/>
    <p:sldId id="2372" r:id="rId23"/>
    <p:sldId id="2409" r:id="rId24"/>
    <p:sldId id="2373" r:id="rId25"/>
    <p:sldId id="2374" r:id="rId26"/>
    <p:sldId id="2375" r:id="rId27"/>
    <p:sldId id="2403" r:id="rId28"/>
    <p:sldId id="2376" r:id="rId29"/>
    <p:sldId id="1816" r:id="rId30"/>
    <p:sldId id="2379" r:id="rId31"/>
    <p:sldId id="2380" r:id="rId32"/>
    <p:sldId id="2381" r:id="rId33"/>
    <p:sldId id="2382" r:id="rId34"/>
    <p:sldId id="2396" r:id="rId35"/>
    <p:sldId id="2394" r:id="rId36"/>
    <p:sldId id="2397" r:id="rId37"/>
    <p:sldId id="2393" r:id="rId38"/>
    <p:sldId id="2398" r:id="rId39"/>
    <p:sldId id="2404" r:id="rId40"/>
    <p:sldId id="2405" r:id="rId41"/>
    <p:sldId id="2406" r:id="rId42"/>
    <p:sldId id="294" r:id="rId43"/>
    <p:sldId id="2359" r:id="rId44"/>
  </p:sldIdLst>
  <p:sldSz cx="12192000" cy="6858000"/>
  <p:notesSz cx="6858000" cy="9144000"/>
  <p:embeddedFontLst>
    <p:embeddedFont>
      <p:font typeface="Fira Sans Extra Condensed" panose="020B0503050000020004" pitchFamily="34" charset="0"/>
      <p:regular r:id="rId46"/>
      <p:bold r:id="rId47"/>
      <p:italic r:id="rId48"/>
      <p:boldItalic r:id="rId49"/>
    </p:embeddedFont>
    <p:embeddedFont>
      <p:font typeface="Roboto" panose="02000000000000000000" pitchFamily="2" charset="0"/>
      <p:regular r:id="rId50"/>
      <p:bold r:id="rId51"/>
      <p:italic r:id="rId52"/>
      <p:bold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2ACAA50-B3C0-4FEF-8DD3-66675128A787}">
  <a:tblStyle styleId="{12ACAA50-B3C0-4FEF-8DD3-66675128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98" autoAdjust="0"/>
    <p:restoredTop sz="85090"/>
  </p:normalViewPr>
  <p:slideViewPr>
    <p:cSldViewPr snapToGrid="0">
      <p:cViewPr varScale="1">
        <p:scale>
          <a:sx n="70" d="100"/>
          <a:sy n="70" d="100"/>
        </p:scale>
        <p:origin x="1296" y="38"/>
      </p:cViewPr>
      <p:guideLst/>
    </p:cSldViewPr>
  </p:slideViewPr>
  <p:notesTextViewPr>
    <p:cViewPr>
      <p:scale>
        <a:sx n="1" d="1"/>
        <a:sy n="1" d="1"/>
      </p:scale>
      <p:origin x="0" y="0"/>
    </p:cViewPr>
  </p:notesTextViewPr>
  <p:notesViewPr>
    <p:cSldViewPr snapToGrid="0">
      <p:cViewPr varScale="1">
        <p:scale>
          <a:sx n="87" d="100"/>
          <a:sy n="87" d="100"/>
        </p:scale>
        <p:origin x="3904" y="2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A4CE2A-C7C4-49A9-914B-5FFF4F727B99}"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7642E3DA-14F1-42A7-8910-E4F1EA8A8FFC}">
      <dgm:prSet phldrT="[Text]"/>
      <dgm:spPr/>
      <dgm:t>
        <a:bodyPr/>
        <a:lstStyle/>
        <a:p>
          <a:r>
            <a:rPr lang="en-US" dirty="0">
              <a:solidFill>
                <a:schemeClr val="tx1"/>
              </a:solidFill>
            </a:rPr>
            <a:t>Xe </a:t>
          </a:r>
          <a:r>
            <a:rPr lang="en-US" dirty="0" err="1">
              <a:solidFill>
                <a:schemeClr val="tx1"/>
              </a:solidFill>
            </a:rPr>
            <a:t>vào</a:t>
          </a:r>
          <a:r>
            <a:rPr lang="en-US" dirty="0">
              <a:solidFill>
                <a:schemeClr val="tx1"/>
              </a:solidFill>
            </a:rPr>
            <a:t> </a:t>
          </a:r>
          <a:r>
            <a:rPr lang="en-US" dirty="0" err="1">
              <a:solidFill>
                <a:schemeClr val="tx1"/>
              </a:solidFill>
            </a:rPr>
            <a:t>liệu</a:t>
          </a:r>
          <a:endParaRPr lang="en-US" dirty="0">
            <a:solidFill>
              <a:schemeClr val="tx1"/>
            </a:solidFill>
          </a:endParaRPr>
        </a:p>
      </dgm:t>
    </dgm:pt>
    <dgm:pt modelId="{38F9C38D-6099-4BDF-9D02-01539A8B8EC3}" type="parTrans" cxnId="{FB1A3DB1-77FE-4AA0-9B59-10C3EB73155B}">
      <dgm:prSet/>
      <dgm:spPr/>
      <dgm:t>
        <a:bodyPr/>
        <a:lstStyle/>
        <a:p>
          <a:endParaRPr lang="en-US"/>
        </a:p>
      </dgm:t>
    </dgm:pt>
    <dgm:pt modelId="{F83510B9-CDE5-4949-AF49-C953582B2C69}" type="sibTrans" cxnId="{FB1A3DB1-77FE-4AA0-9B59-10C3EB73155B}">
      <dgm:prSet/>
      <dgm:spPr/>
      <dgm:t>
        <a:bodyPr/>
        <a:lstStyle/>
        <a:p>
          <a:endParaRPr lang="en-US">
            <a:solidFill>
              <a:schemeClr val="tx1"/>
            </a:solidFill>
          </a:endParaRPr>
        </a:p>
      </dgm:t>
    </dgm:pt>
    <dgm:pt modelId="{324EB2D3-7C38-4AFB-B721-37FF40C01789}">
      <dgm:prSet phldrT="[Text]"/>
      <dgm:spPr/>
      <dgm:t>
        <a:bodyPr/>
        <a:lstStyle/>
        <a:p>
          <a:r>
            <a:rPr lang="en-US" dirty="0">
              <a:solidFill>
                <a:schemeClr val="tx1"/>
              </a:solidFill>
            </a:rPr>
            <a:t>Là </a:t>
          </a:r>
          <a:r>
            <a:rPr lang="en-US" dirty="0" err="1">
              <a:solidFill>
                <a:schemeClr val="tx1"/>
              </a:solidFill>
            </a:rPr>
            <a:t>phẳng</a:t>
          </a:r>
          <a:endParaRPr lang="en-US" dirty="0">
            <a:solidFill>
              <a:schemeClr val="tx1"/>
            </a:solidFill>
          </a:endParaRPr>
        </a:p>
      </dgm:t>
    </dgm:pt>
    <dgm:pt modelId="{E3303E50-D77D-4AA5-9CAF-A51DF72EECF6}" type="parTrans" cxnId="{6AAB86E3-1B0E-4FEB-B907-CEDCDD297075}">
      <dgm:prSet/>
      <dgm:spPr/>
      <dgm:t>
        <a:bodyPr/>
        <a:lstStyle/>
        <a:p>
          <a:endParaRPr lang="en-US"/>
        </a:p>
      </dgm:t>
    </dgm:pt>
    <dgm:pt modelId="{1B4F4566-A618-4AB2-A14C-AC66E40AF5FB}" type="sibTrans" cxnId="{6AAB86E3-1B0E-4FEB-B907-CEDCDD297075}">
      <dgm:prSet/>
      <dgm:spPr/>
      <dgm:t>
        <a:bodyPr/>
        <a:lstStyle/>
        <a:p>
          <a:endParaRPr lang="en-US">
            <a:solidFill>
              <a:schemeClr val="tx1"/>
            </a:solidFill>
          </a:endParaRPr>
        </a:p>
      </dgm:t>
    </dgm:pt>
    <dgm:pt modelId="{8137D3CB-3DF6-4454-B923-FE5CD6A7DBE0}">
      <dgm:prSet phldrT="[Text]"/>
      <dgm:spPr/>
      <dgm:t>
        <a:bodyPr/>
        <a:lstStyle/>
        <a:p>
          <a:r>
            <a:rPr lang="en-US" dirty="0" err="1">
              <a:solidFill>
                <a:schemeClr val="tx1"/>
              </a:solidFill>
            </a:rPr>
            <a:t>Hố</a:t>
          </a:r>
          <a:r>
            <a:rPr lang="en-US" dirty="0">
              <a:solidFill>
                <a:schemeClr val="tx1"/>
              </a:solidFill>
            </a:rPr>
            <a:t> </a:t>
          </a:r>
          <a:r>
            <a:rPr lang="en-US" dirty="0" err="1">
              <a:solidFill>
                <a:schemeClr val="tx1"/>
              </a:solidFill>
            </a:rPr>
            <a:t>bù</a:t>
          </a:r>
          <a:endParaRPr lang="en-US" dirty="0">
            <a:solidFill>
              <a:schemeClr val="tx1"/>
            </a:solidFill>
          </a:endParaRPr>
        </a:p>
      </dgm:t>
    </dgm:pt>
    <dgm:pt modelId="{8289DBE5-8373-409C-8474-62B1211183C4}" type="parTrans" cxnId="{B505804D-9407-42AE-9ECA-7ECEF443E2DB}">
      <dgm:prSet/>
      <dgm:spPr/>
      <dgm:t>
        <a:bodyPr/>
        <a:lstStyle/>
        <a:p>
          <a:endParaRPr lang="en-US"/>
        </a:p>
      </dgm:t>
    </dgm:pt>
    <dgm:pt modelId="{B1A8F900-A8F3-4290-B679-961917FF6828}" type="sibTrans" cxnId="{B505804D-9407-42AE-9ECA-7ECEF443E2DB}">
      <dgm:prSet/>
      <dgm:spPr/>
      <dgm:t>
        <a:bodyPr/>
        <a:lstStyle/>
        <a:p>
          <a:endParaRPr lang="en-US">
            <a:solidFill>
              <a:schemeClr val="tx1"/>
            </a:solidFill>
          </a:endParaRPr>
        </a:p>
      </dgm:t>
    </dgm:pt>
    <dgm:pt modelId="{F76B6D73-9C7C-4D98-8790-FD69C6A68DF3}">
      <dgm:prSet/>
      <dgm:spPr/>
      <dgm:t>
        <a:bodyPr/>
        <a:lstStyle/>
        <a:p>
          <a:r>
            <a:rPr lang="en-US" dirty="0">
              <a:solidFill>
                <a:schemeClr val="tx1"/>
              </a:solidFill>
            </a:rPr>
            <a:t>Dao </a:t>
          </a:r>
          <a:r>
            <a:rPr lang="en-US" dirty="0" err="1">
              <a:solidFill>
                <a:schemeClr val="tx1"/>
              </a:solidFill>
            </a:rPr>
            <a:t>xẻ</a:t>
          </a:r>
          <a:endParaRPr lang="en-US" dirty="0">
            <a:solidFill>
              <a:schemeClr val="tx1"/>
            </a:solidFill>
          </a:endParaRPr>
        </a:p>
      </dgm:t>
    </dgm:pt>
    <dgm:pt modelId="{006819ED-DE99-46E2-882A-736F454D46F9}" type="parTrans" cxnId="{D2701E8B-5E3D-429A-9834-2E52C44D740D}">
      <dgm:prSet/>
      <dgm:spPr/>
      <dgm:t>
        <a:bodyPr/>
        <a:lstStyle/>
        <a:p>
          <a:endParaRPr lang="en-US"/>
        </a:p>
      </dgm:t>
    </dgm:pt>
    <dgm:pt modelId="{2A3BCB1B-F8BB-468E-9EF3-668C25E3A52F}" type="sibTrans" cxnId="{D2701E8B-5E3D-429A-9834-2E52C44D740D}">
      <dgm:prSet/>
      <dgm:spPr/>
      <dgm:t>
        <a:bodyPr/>
        <a:lstStyle/>
        <a:p>
          <a:endParaRPr lang="en-US">
            <a:solidFill>
              <a:schemeClr val="tx1"/>
            </a:solidFill>
          </a:endParaRPr>
        </a:p>
      </dgm:t>
    </dgm:pt>
    <dgm:pt modelId="{E9009798-6955-4C2F-B3E1-B5812D82EF1A}">
      <dgm:prSet/>
      <dgm:spPr/>
      <dgm:t>
        <a:bodyPr/>
        <a:lstStyle/>
        <a:p>
          <a:r>
            <a:rPr lang="en-US" dirty="0" err="1">
              <a:solidFill>
                <a:schemeClr val="tx1"/>
              </a:solidFill>
            </a:rPr>
            <a:t>Hố</a:t>
          </a:r>
          <a:r>
            <a:rPr lang="en-US" dirty="0">
              <a:solidFill>
                <a:schemeClr val="tx1"/>
              </a:solidFill>
            </a:rPr>
            <a:t> </a:t>
          </a:r>
          <a:r>
            <a:rPr lang="en-US" dirty="0" err="1">
              <a:solidFill>
                <a:schemeClr val="tx1"/>
              </a:solidFill>
            </a:rPr>
            <a:t>bù</a:t>
          </a:r>
          <a:endParaRPr lang="en-US" dirty="0">
            <a:solidFill>
              <a:schemeClr val="tx1"/>
            </a:solidFill>
          </a:endParaRPr>
        </a:p>
      </dgm:t>
    </dgm:pt>
    <dgm:pt modelId="{5091301D-D293-4685-9846-D2C7701EA5FD}" type="parTrans" cxnId="{2CF97BDF-A3D5-4450-8B72-A01F734C365B}">
      <dgm:prSet/>
      <dgm:spPr/>
      <dgm:t>
        <a:bodyPr/>
        <a:lstStyle/>
        <a:p>
          <a:endParaRPr lang="en-US"/>
        </a:p>
      </dgm:t>
    </dgm:pt>
    <dgm:pt modelId="{8CD28CCD-06F0-47A3-9003-B2669C6B1838}" type="sibTrans" cxnId="{2CF97BDF-A3D5-4450-8B72-A01F734C365B}">
      <dgm:prSet/>
      <dgm:spPr/>
      <dgm:t>
        <a:bodyPr/>
        <a:lstStyle/>
        <a:p>
          <a:endParaRPr lang="en-US">
            <a:solidFill>
              <a:schemeClr val="tx1"/>
            </a:solidFill>
          </a:endParaRPr>
        </a:p>
      </dgm:t>
    </dgm:pt>
    <dgm:pt modelId="{0FE888E6-0F9C-4E4A-ACE5-A7F029EF8421}">
      <dgm:prSet/>
      <dgm:spPr/>
      <dgm:t>
        <a:bodyPr/>
        <a:lstStyle/>
        <a:p>
          <a:r>
            <a:rPr lang="en-US" dirty="0" err="1">
              <a:solidFill>
                <a:schemeClr val="tx1"/>
              </a:solidFill>
            </a:rPr>
            <a:t>Tạo</a:t>
          </a:r>
          <a:r>
            <a:rPr lang="en-US" dirty="0">
              <a:solidFill>
                <a:schemeClr val="tx1"/>
              </a:solidFill>
            </a:rPr>
            <a:t> </a:t>
          </a:r>
          <a:r>
            <a:rPr lang="en-US" dirty="0" err="1">
              <a:solidFill>
                <a:schemeClr val="tx1"/>
              </a:solidFill>
            </a:rPr>
            <a:t>căng</a:t>
          </a:r>
          <a:endParaRPr lang="en-US" dirty="0">
            <a:solidFill>
              <a:schemeClr val="tx1"/>
            </a:solidFill>
          </a:endParaRPr>
        </a:p>
      </dgm:t>
    </dgm:pt>
    <dgm:pt modelId="{BA122339-6DCC-4EDD-8583-F189DA01D07B}" type="parTrans" cxnId="{99801D30-1558-4B53-BF92-433E2FDCBF21}">
      <dgm:prSet/>
      <dgm:spPr/>
      <dgm:t>
        <a:bodyPr/>
        <a:lstStyle/>
        <a:p>
          <a:endParaRPr lang="en-US"/>
        </a:p>
      </dgm:t>
    </dgm:pt>
    <dgm:pt modelId="{814E8AAC-89A4-446C-8989-E119332959BC}" type="sibTrans" cxnId="{99801D30-1558-4B53-BF92-433E2FDCBF21}">
      <dgm:prSet/>
      <dgm:spPr/>
      <dgm:t>
        <a:bodyPr/>
        <a:lstStyle/>
        <a:p>
          <a:endParaRPr lang="en-US">
            <a:solidFill>
              <a:schemeClr val="tx1"/>
            </a:solidFill>
          </a:endParaRPr>
        </a:p>
      </dgm:t>
    </dgm:pt>
    <dgm:pt modelId="{6F92DEF9-179A-4CCB-8F71-A2D0ED1F352B}">
      <dgm:prSet/>
      <dgm:spPr/>
      <dgm:t>
        <a:bodyPr/>
        <a:lstStyle/>
        <a:p>
          <a:r>
            <a:rPr lang="en-US" dirty="0" err="1">
              <a:solidFill>
                <a:schemeClr val="tx1"/>
              </a:solidFill>
            </a:rPr>
            <a:t>Cuộn</a:t>
          </a:r>
          <a:r>
            <a:rPr lang="en-US" dirty="0">
              <a:solidFill>
                <a:schemeClr val="tx1"/>
              </a:solidFill>
            </a:rPr>
            <a:t> </a:t>
          </a:r>
          <a:r>
            <a:rPr lang="en-US" dirty="0" err="1">
              <a:solidFill>
                <a:schemeClr val="tx1"/>
              </a:solidFill>
            </a:rPr>
            <a:t>lại</a:t>
          </a:r>
          <a:endParaRPr lang="en-US" dirty="0">
            <a:solidFill>
              <a:schemeClr val="tx1"/>
            </a:solidFill>
          </a:endParaRPr>
        </a:p>
      </dgm:t>
    </dgm:pt>
    <dgm:pt modelId="{24D2B491-29DB-4A4F-83A0-8F329AC23BC3}" type="parTrans" cxnId="{4F7EEB4D-93C8-4E0E-9EEB-6D93E2FADFA0}">
      <dgm:prSet/>
      <dgm:spPr/>
      <dgm:t>
        <a:bodyPr/>
        <a:lstStyle/>
        <a:p>
          <a:endParaRPr lang="en-US"/>
        </a:p>
      </dgm:t>
    </dgm:pt>
    <dgm:pt modelId="{AC8B6055-C22C-4629-92EA-C0EF3FCA43EF}" type="sibTrans" cxnId="{4F7EEB4D-93C8-4E0E-9EEB-6D93E2FADFA0}">
      <dgm:prSet/>
      <dgm:spPr/>
      <dgm:t>
        <a:bodyPr/>
        <a:lstStyle/>
        <a:p>
          <a:endParaRPr lang="en-US">
            <a:solidFill>
              <a:schemeClr val="tx1"/>
            </a:solidFill>
          </a:endParaRPr>
        </a:p>
      </dgm:t>
    </dgm:pt>
    <dgm:pt modelId="{56D3217E-3F3B-46D1-A6B0-948863C1E31A}">
      <dgm:prSet/>
      <dgm:spPr/>
      <dgm:t>
        <a:bodyPr/>
        <a:lstStyle/>
        <a:p>
          <a:r>
            <a:rPr lang="en-US" dirty="0">
              <a:solidFill>
                <a:schemeClr val="tx1"/>
              </a:solidFill>
            </a:rPr>
            <a:t>Xe </a:t>
          </a:r>
          <a:r>
            <a:rPr lang="en-US" dirty="0" err="1">
              <a:solidFill>
                <a:schemeClr val="tx1"/>
              </a:solidFill>
            </a:rPr>
            <a:t>ra</a:t>
          </a:r>
          <a:r>
            <a:rPr lang="en-US" dirty="0">
              <a:solidFill>
                <a:schemeClr val="tx1"/>
              </a:solidFill>
            </a:rPr>
            <a:t> </a:t>
          </a:r>
          <a:r>
            <a:rPr lang="en-US" dirty="0" err="1">
              <a:solidFill>
                <a:schemeClr val="tx1"/>
              </a:solidFill>
            </a:rPr>
            <a:t>liệu</a:t>
          </a:r>
          <a:endParaRPr lang="en-US" dirty="0">
            <a:solidFill>
              <a:schemeClr val="tx1"/>
            </a:solidFill>
          </a:endParaRPr>
        </a:p>
      </dgm:t>
    </dgm:pt>
    <dgm:pt modelId="{7CCFD5B8-F2A1-48B9-BCFA-3458C6596FE8}" type="parTrans" cxnId="{EE06D3C0-6DCA-4C89-A7D1-3F21C2660405}">
      <dgm:prSet/>
      <dgm:spPr/>
      <dgm:t>
        <a:bodyPr/>
        <a:lstStyle/>
        <a:p>
          <a:endParaRPr lang="en-US"/>
        </a:p>
      </dgm:t>
    </dgm:pt>
    <dgm:pt modelId="{B4D5E28E-3B82-41CB-A214-1788F61173B2}" type="sibTrans" cxnId="{EE06D3C0-6DCA-4C89-A7D1-3F21C2660405}">
      <dgm:prSet/>
      <dgm:spPr/>
      <dgm:t>
        <a:bodyPr/>
        <a:lstStyle/>
        <a:p>
          <a:endParaRPr lang="en-US"/>
        </a:p>
      </dgm:t>
    </dgm:pt>
    <dgm:pt modelId="{27615371-F27B-4E62-83EC-6A40EB0BDA65}" type="pres">
      <dgm:prSet presAssocID="{8BA4CE2A-C7C4-49A9-914B-5FFF4F727B99}" presName="Name0" presStyleCnt="0">
        <dgm:presLayoutVars>
          <dgm:dir/>
          <dgm:resizeHandles val="exact"/>
        </dgm:presLayoutVars>
      </dgm:prSet>
      <dgm:spPr/>
    </dgm:pt>
    <dgm:pt modelId="{60106332-05FF-4271-87DE-9DF8F35F4556}" type="pres">
      <dgm:prSet presAssocID="{7642E3DA-14F1-42A7-8910-E4F1EA8A8FFC}" presName="node" presStyleLbl="node1" presStyleIdx="0" presStyleCnt="8">
        <dgm:presLayoutVars>
          <dgm:bulletEnabled val="1"/>
        </dgm:presLayoutVars>
      </dgm:prSet>
      <dgm:spPr/>
    </dgm:pt>
    <dgm:pt modelId="{3AC77BF1-E82F-41E9-A30E-EF4469A405F7}" type="pres">
      <dgm:prSet presAssocID="{F83510B9-CDE5-4949-AF49-C953582B2C69}" presName="sibTrans" presStyleLbl="sibTrans2D1" presStyleIdx="0" presStyleCnt="7"/>
      <dgm:spPr/>
    </dgm:pt>
    <dgm:pt modelId="{2C9BAD6A-CE02-47CF-A2CA-39F0AB087D70}" type="pres">
      <dgm:prSet presAssocID="{F83510B9-CDE5-4949-AF49-C953582B2C69}" presName="connectorText" presStyleLbl="sibTrans2D1" presStyleIdx="0" presStyleCnt="7"/>
      <dgm:spPr/>
    </dgm:pt>
    <dgm:pt modelId="{E2E64A1C-8133-4870-BC5B-46028EADC823}" type="pres">
      <dgm:prSet presAssocID="{324EB2D3-7C38-4AFB-B721-37FF40C01789}" presName="node" presStyleLbl="node1" presStyleIdx="1" presStyleCnt="8">
        <dgm:presLayoutVars>
          <dgm:bulletEnabled val="1"/>
        </dgm:presLayoutVars>
      </dgm:prSet>
      <dgm:spPr/>
    </dgm:pt>
    <dgm:pt modelId="{FC12BECB-5F15-417F-B5F0-585F6BED14F3}" type="pres">
      <dgm:prSet presAssocID="{1B4F4566-A618-4AB2-A14C-AC66E40AF5FB}" presName="sibTrans" presStyleLbl="sibTrans2D1" presStyleIdx="1" presStyleCnt="7"/>
      <dgm:spPr/>
    </dgm:pt>
    <dgm:pt modelId="{D2A9CB00-C8BB-44BE-913D-9178892E0CD8}" type="pres">
      <dgm:prSet presAssocID="{1B4F4566-A618-4AB2-A14C-AC66E40AF5FB}" presName="connectorText" presStyleLbl="sibTrans2D1" presStyleIdx="1" presStyleCnt="7"/>
      <dgm:spPr/>
    </dgm:pt>
    <dgm:pt modelId="{450A4770-5694-4566-81DB-5CAEAEE889FF}" type="pres">
      <dgm:prSet presAssocID="{8137D3CB-3DF6-4454-B923-FE5CD6A7DBE0}" presName="node" presStyleLbl="node1" presStyleIdx="2" presStyleCnt="8">
        <dgm:presLayoutVars>
          <dgm:bulletEnabled val="1"/>
        </dgm:presLayoutVars>
      </dgm:prSet>
      <dgm:spPr/>
    </dgm:pt>
    <dgm:pt modelId="{327C9F0D-084B-4F96-BFF4-82D4A990B221}" type="pres">
      <dgm:prSet presAssocID="{B1A8F900-A8F3-4290-B679-961917FF6828}" presName="sibTrans" presStyleLbl="sibTrans2D1" presStyleIdx="2" presStyleCnt="7"/>
      <dgm:spPr/>
    </dgm:pt>
    <dgm:pt modelId="{7132F18B-3D62-4518-B8E0-D7B31EA1E427}" type="pres">
      <dgm:prSet presAssocID="{B1A8F900-A8F3-4290-B679-961917FF6828}" presName="connectorText" presStyleLbl="sibTrans2D1" presStyleIdx="2" presStyleCnt="7"/>
      <dgm:spPr/>
    </dgm:pt>
    <dgm:pt modelId="{6510D33A-010D-4F56-8C52-0F42A22885CF}" type="pres">
      <dgm:prSet presAssocID="{F76B6D73-9C7C-4D98-8790-FD69C6A68DF3}" presName="node" presStyleLbl="node1" presStyleIdx="3" presStyleCnt="8">
        <dgm:presLayoutVars>
          <dgm:bulletEnabled val="1"/>
        </dgm:presLayoutVars>
      </dgm:prSet>
      <dgm:spPr/>
    </dgm:pt>
    <dgm:pt modelId="{4ED3F7E3-6B7F-4855-BA89-B860BE49DFA9}" type="pres">
      <dgm:prSet presAssocID="{2A3BCB1B-F8BB-468E-9EF3-668C25E3A52F}" presName="sibTrans" presStyleLbl="sibTrans2D1" presStyleIdx="3" presStyleCnt="7"/>
      <dgm:spPr/>
    </dgm:pt>
    <dgm:pt modelId="{7A396196-0B09-4BD7-B519-1E036BC4AB72}" type="pres">
      <dgm:prSet presAssocID="{2A3BCB1B-F8BB-468E-9EF3-668C25E3A52F}" presName="connectorText" presStyleLbl="sibTrans2D1" presStyleIdx="3" presStyleCnt="7"/>
      <dgm:spPr/>
    </dgm:pt>
    <dgm:pt modelId="{F04C58BB-BF9E-4CE0-948B-E81521CF44D7}" type="pres">
      <dgm:prSet presAssocID="{E9009798-6955-4C2F-B3E1-B5812D82EF1A}" presName="node" presStyleLbl="node1" presStyleIdx="4" presStyleCnt="8">
        <dgm:presLayoutVars>
          <dgm:bulletEnabled val="1"/>
        </dgm:presLayoutVars>
      </dgm:prSet>
      <dgm:spPr/>
    </dgm:pt>
    <dgm:pt modelId="{95F5488E-B5EB-4D88-9574-1BA7F09051A7}" type="pres">
      <dgm:prSet presAssocID="{8CD28CCD-06F0-47A3-9003-B2669C6B1838}" presName="sibTrans" presStyleLbl="sibTrans2D1" presStyleIdx="4" presStyleCnt="7"/>
      <dgm:spPr/>
    </dgm:pt>
    <dgm:pt modelId="{3D8353C3-E55F-440F-A5E5-806EF350BB01}" type="pres">
      <dgm:prSet presAssocID="{8CD28CCD-06F0-47A3-9003-B2669C6B1838}" presName="connectorText" presStyleLbl="sibTrans2D1" presStyleIdx="4" presStyleCnt="7"/>
      <dgm:spPr/>
    </dgm:pt>
    <dgm:pt modelId="{01302EC2-F035-4E07-A9ED-1C9310D91088}" type="pres">
      <dgm:prSet presAssocID="{0FE888E6-0F9C-4E4A-ACE5-A7F029EF8421}" presName="node" presStyleLbl="node1" presStyleIdx="5" presStyleCnt="8">
        <dgm:presLayoutVars>
          <dgm:bulletEnabled val="1"/>
        </dgm:presLayoutVars>
      </dgm:prSet>
      <dgm:spPr/>
    </dgm:pt>
    <dgm:pt modelId="{1033306D-0893-4D58-9D8D-335A2A282CC8}" type="pres">
      <dgm:prSet presAssocID="{814E8AAC-89A4-446C-8989-E119332959BC}" presName="sibTrans" presStyleLbl="sibTrans2D1" presStyleIdx="5" presStyleCnt="7"/>
      <dgm:spPr/>
    </dgm:pt>
    <dgm:pt modelId="{FFEE956D-2E60-4AAC-B511-4CD19CF1A0B7}" type="pres">
      <dgm:prSet presAssocID="{814E8AAC-89A4-446C-8989-E119332959BC}" presName="connectorText" presStyleLbl="sibTrans2D1" presStyleIdx="5" presStyleCnt="7"/>
      <dgm:spPr/>
    </dgm:pt>
    <dgm:pt modelId="{CB0FC582-131C-4231-B4DA-37667189A6F2}" type="pres">
      <dgm:prSet presAssocID="{6F92DEF9-179A-4CCB-8F71-A2D0ED1F352B}" presName="node" presStyleLbl="node1" presStyleIdx="6" presStyleCnt="8">
        <dgm:presLayoutVars>
          <dgm:bulletEnabled val="1"/>
        </dgm:presLayoutVars>
      </dgm:prSet>
      <dgm:spPr/>
    </dgm:pt>
    <dgm:pt modelId="{8BA82B4E-C428-4CD3-8B27-5E51E5926C2E}" type="pres">
      <dgm:prSet presAssocID="{AC8B6055-C22C-4629-92EA-C0EF3FCA43EF}" presName="sibTrans" presStyleLbl="sibTrans2D1" presStyleIdx="6" presStyleCnt="7"/>
      <dgm:spPr/>
    </dgm:pt>
    <dgm:pt modelId="{002922B8-E7E2-42FA-AC21-D8C53FDDC069}" type="pres">
      <dgm:prSet presAssocID="{AC8B6055-C22C-4629-92EA-C0EF3FCA43EF}" presName="connectorText" presStyleLbl="sibTrans2D1" presStyleIdx="6" presStyleCnt="7"/>
      <dgm:spPr/>
    </dgm:pt>
    <dgm:pt modelId="{67C8BB63-F05E-42DC-9248-4F5A776E3671}" type="pres">
      <dgm:prSet presAssocID="{56D3217E-3F3B-46D1-A6B0-948863C1E31A}" presName="node" presStyleLbl="node1" presStyleIdx="7" presStyleCnt="8">
        <dgm:presLayoutVars>
          <dgm:bulletEnabled val="1"/>
        </dgm:presLayoutVars>
      </dgm:prSet>
      <dgm:spPr/>
    </dgm:pt>
  </dgm:ptLst>
  <dgm:cxnLst>
    <dgm:cxn modelId="{5C783D02-8D31-4921-A1CC-48DC796F5C46}" type="presOf" srcId="{6F92DEF9-179A-4CCB-8F71-A2D0ED1F352B}" destId="{CB0FC582-131C-4231-B4DA-37667189A6F2}" srcOrd="0" destOrd="0" presId="urn:microsoft.com/office/officeart/2005/8/layout/process1"/>
    <dgm:cxn modelId="{E45CC605-E78D-49DB-B64A-9DE7A38F4A88}" type="presOf" srcId="{F83510B9-CDE5-4949-AF49-C953582B2C69}" destId="{2C9BAD6A-CE02-47CF-A2CA-39F0AB087D70}" srcOrd="1" destOrd="0" presId="urn:microsoft.com/office/officeart/2005/8/layout/process1"/>
    <dgm:cxn modelId="{472BF107-5E28-4AF7-8BA1-58E68615090F}" type="presOf" srcId="{E9009798-6955-4C2F-B3E1-B5812D82EF1A}" destId="{F04C58BB-BF9E-4CE0-948B-E81521CF44D7}" srcOrd="0" destOrd="0" presId="urn:microsoft.com/office/officeart/2005/8/layout/process1"/>
    <dgm:cxn modelId="{23C2A90A-8A37-4518-886B-D1FF74CECFF4}" type="presOf" srcId="{8CD28CCD-06F0-47A3-9003-B2669C6B1838}" destId="{95F5488E-B5EB-4D88-9574-1BA7F09051A7}" srcOrd="0" destOrd="0" presId="urn:microsoft.com/office/officeart/2005/8/layout/process1"/>
    <dgm:cxn modelId="{70EEB50E-E26F-4432-90B1-87B06A5E94B3}" type="presOf" srcId="{2A3BCB1B-F8BB-468E-9EF3-668C25E3A52F}" destId="{7A396196-0B09-4BD7-B519-1E036BC4AB72}" srcOrd="1" destOrd="0" presId="urn:microsoft.com/office/officeart/2005/8/layout/process1"/>
    <dgm:cxn modelId="{46828818-AA3B-46CE-B4AE-C6AD22FD23D3}" type="presOf" srcId="{1B4F4566-A618-4AB2-A14C-AC66E40AF5FB}" destId="{D2A9CB00-C8BB-44BE-913D-9178892E0CD8}" srcOrd="1" destOrd="0" presId="urn:microsoft.com/office/officeart/2005/8/layout/process1"/>
    <dgm:cxn modelId="{223B2029-B35A-47B0-A7CB-B645D3808879}" type="presOf" srcId="{8BA4CE2A-C7C4-49A9-914B-5FFF4F727B99}" destId="{27615371-F27B-4E62-83EC-6A40EB0BDA65}" srcOrd="0" destOrd="0" presId="urn:microsoft.com/office/officeart/2005/8/layout/process1"/>
    <dgm:cxn modelId="{99801D30-1558-4B53-BF92-433E2FDCBF21}" srcId="{8BA4CE2A-C7C4-49A9-914B-5FFF4F727B99}" destId="{0FE888E6-0F9C-4E4A-ACE5-A7F029EF8421}" srcOrd="5" destOrd="0" parTransId="{BA122339-6DCC-4EDD-8583-F189DA01D07B}" sibTransId="{814E8AAC-89A4-446C-8989-E119332959BC}"/>
    <dgm:cxn modelId="{45C97469-5514-46DE-9A6E-EAF55309615D}" type="presOf" srcId="{814E8AAC-89A4-446C-8989-E119332959BC}" destId="{1033306D-0893-4D58-9D8D-335A2A282CC8}" srcOrd="0" destOrd="0" presId="urn:microsoft.com/office/officeart/2005/8/layout/process1"/>
    <dgm:cxn modelId="{BC5FCB69-A320-4935-AAC2-B4A4BFC14126}" type="presOf" srcId="{2A3BCB1B-F8BB-468E-9EF3-668C25E3A52F}" destId="{4ED3F7E3-6B7F-4855-BA89-B860BE49DFA9}" srcOrd="0" destOrd="0" presId="urn:microsoft.com/office/officeart/2005/8/layout/process1"/>
    <dgm:cxn modelId="{723A0D6B-02E1-4643-8B68-58169AFE788C}" type="presOf" srcId="{0FE888E6-0F9C-4E4A-ACE5-A7F029EF8421}" destId="{01302EC2-F035-4E07-A9ED-1C9310D91088}" srcOrd="0" destOrd="0" presId="urn:microsoft.com/office/officeart/2005/8/layout/process1"/>
    <dgm:cxn modelId="{B505804D-9407-42AE-9ECA-7ECEF443E2DB}" srcId="{8BA4CE2A-C7C4-49A9-914B-5FFF4F727B99}" destId="{8137D3CB-3DF6-4454-B923-FE5CD6A7DBE0}" srcOrd="2" destOrd="0" parTransId="{8289DBE5-8373-409C-8474-62B1211183C4}" sibTransId="{B1A8F900-A8F3-4290-B679-961917FF6828}"/>
    <dgm:cxn modelId="{4F7EEB4D-93C8-4E0E-9EEB-6D93E2FADFA0}" srcId="{8BA4CE2A-C7C4-49A9-914B-5FFF4F727B99}" destId="{6F92DEF9-179A-4CCB-8F71-A2D0ED1F352B}" srcOrd="6" destOrd="0" parTransId="{24D2B491-29DB-4A4F-83A0-8F329AC23BC3}" sibTransId="{AC8B6055-C22C-4629-92EA-C0EF3FCA43EF}"/>
    <dgm:cxn modelId="{08209C74-01F3-4CF9-A520-F5579E444CA1}" type="presOf" srcId="{F83510B9-CDE5-4949-AF49-C953582B2C69}" destId="{3AC77BF1-E82F-41E9-A30E-EF4469A405F7}" srcOrd="0" destOrd="0" presId="urn:microsoft.com/office/officeart/2005/8/layout/process1"/>
    <dgm:cxn modelId="{90213779-B26B-4B41-AA03-ADDA42F7800B}" type="presOf" srcId="{8137D3CB-3DF6-4454-B923-FE5CD6A7DBE0}" destId="{450A4770-5694-4566-81DB-5CAEAEE889FF}" srcOrd="0" destOrd="0" presId="urn:microsoft.com/office/officeart/2005/8/layout/process1"/>
    <dgm:cxn modelId="{D2701E8B-5E3D-429A-9834-2E52C44D740D}" srcId="{8BA4CE2A-C7C4-49A9-914B-5FFF4F727B99}" destId="{F76B6D73-9C7C-4D98-8790-FD69C6A68DF3}" srcOrd="3" destOrd="0" parTransId="{006819ED-DE99-46E2-882A-736F454D46F9}" sibTransId="{2A3BCB1B-F8BB-468E-9EF3-668C25E3A52F}"/>
    <dgm:cxn modelId="{839D4C8F-DE19-4CF6-9D4E-5635B441142D}" type="presOf" srcId="{8CD28CCD-06F0-47A3-9003-B2669C6B1838}" destId="{3D8353C3-E55F-440F-A5E5-806EF350BB01}" srcOrd="1" destOrd="0" presId="urn:microsoft.com/office/officeart/2005/8/layout/process1"/>
    <dgm:cxn modelId="{35E0CD9F-AEB3-4F22-B3FC-7FA884C842D3}" type="presOf" srcId="{B1A8F900-A8F3-4290-B679-961917FF6828}" destId="{327C9F0D-084B-4F96-BFF4-82D4A990B221}" srcOrd="0" destOrd="0" presId="urn:microsoft.com/office/officeart/2005/8/layout/process1"/>
    <dgm:cxn modelId="{006539A4-1E7F-4FC8-B4DE-3B2AF2B2B218}" type="presOf" srcId="{7642E3DA-14F1-42A7-8910-E4F1EA8A8FFC}" destId="{60106332-05FF-4271-87DE-9DF8F35F4556}" srcOrd="0" destOrd="0" presId="urn:microsoft.com/office/officeart/2005/8/layout/process1"/>
    <dgm:cxn modelId="{E37CBCA8-6BB1-4A5F-B94B-424301F21C5D}" type="presOf" srcId="{F76B6D73-9C7C-4D98-8790-FD69C6A68DF3}" destId="{6510D33A-010D-4F56-8C52-0F42A22885CF}" srcOrd="0" destOrd="0" presId="urn:microsoft.com/office/officeart/2005/8/layout/process1"/>
    <dgm:cxn modelId="{FB1A3DB1-77FE-4AA0-9B59-10C3EB73155B}" srcId="{8BA4CE2A-C7C4-49A9-914B-5FFF4F727B99}" destId="{7642E3DA-14F1-42A7-8910-E4F1EA8A8FFC}" srcOrd="0" destOrd="0" parTransId="{38F9C38D-6099-4BDF-9D02-01539A8B8EC3}" sibTransId="{F83510B9-CDE5-4949-AF49-C953582B2C69}"/>
    <dgm:cxn modelId="{4E369EBA-E23E-4F54-8E6F-3C5F4BCA0C93}" type="presOf" srcId="{1B4F4566-A618-4AB2-A14C-AC66E40AF5FB}" destId="{FC12BECB-5F15-417F-B5F0-585F6BED14F3}" srcOrd="0" destOrd="0" presId="urn:microsoft.com/office/officeart/2005/8/layout/process1"/>
    <dgm:cxn modelId="{EE06D3C0-6DCA-4C89-A7D1-3F21C2660405}" srcId="{8BA4CE2A-C7C4-49A9-914B-5FFF4F727B99}" destId="{56D3217E-3F3B-46D1-A6B0-948863C1E31A}" srcOrd="7" destOrd="0" parTransId="{7CCFD5B8-F2A1-48B9-BCFA-3458C6596FE8}" sibTransId="{B4D5E28E-3B82-41CB-A214-1788F61173B2}"/>
    <dgm:cxn modelId="{6F1FC4CE-CF31-4BA4-B774-E946D114E964}" type="presOf" srcId="{AC8B6055-C22C-4629-92EA-C0EF3FCA43EF}" destId="{8BA82B4E-C428-4CD3-8B27-5E51E5926C2E}" srcOrd="0" destOrd="0" presId="urn:microsoft.com/office/officeart/2005/8/layout/process1"/>
    <dgm:cxn modelId="{57B43DD1-16FE-4B4E-883F-92BBCD4C6083}" type="presOf" srcId="{56D3217E-3F3B-46D1-A6B0-948863C1E31A}" destId="{67C8BB63-F05E-42DC-9248-4F5A776E3671}" srcOrd="0" destOrd="0" presId="urn:microsoft.com/office/officeart/2005/8/layout/process1"/>
    <dgm:cxn modelId="{142C21DF-8926-4129-A92D-A4E1768D937A}" type="presOf" srcId="{324EB2D3-7C38-4AFB-B721-37FF40C01789}" destId="{E2E64A1C-8133-4870-BC5B-46028EADC823}" srcOrd="0" destOrd="0" presId="urn:microsoft.com/office/officeart/2005/8/layout/process1"/>
    <dgm:cxn modelId="{2CF97BDF-A3D5-4450-8B72-A01F734C365B}" srcId="{8BA4CE2A-C7C4-49A9-914B-5FFF4F727B99}" destId="{E9009798-6955-4C2F-B3E1-B5812D82EF1A}" srcOrd="4" destOrd="0" parTransId="{5091301D-D293-4685-9846-D2C7701EA5FD}" sibTransId="{8CD28CCD-06F0-47A3-9003-B2669C6B1838}"/>
    <dgm:cxn modelId="{6AAB86E3-1B0E-4FEB-B907-CEDCDD297075}" srcId="{8BA4CE2A-C7C4-49A9-914B-5FFF4F727B99}" destId="{324EB2D3-7C38-4AFB-B721-37FF40C01789}" srcOrd="1" destOrd="0" parTransId="{E3303E50-D77D-4AA5-9CAF-A51DF72EECF6}" sibTransId="{1B4F4566-A618-4AB2-A14C-AC66E40AF5FB}"/>
    <dgm:cxn modelId="{C32861E5-090A-4749-B120-63D54065F416}" type="presOf" srcId="{B1A8F900-A8F3-4290-B679-961917FF6828}" destId="{7132F18B-3D62-4518-B8E0-D7B31EA1E427}" srcOrd="1" destOrd="0" presId="urn:microsoft.com/office/officeart/2005/8/layout/process1"/>
    <dgm:cxn modelId="{B592E9EB-5659-400F-8EC3-51E9E6B111F2}" type="presOf" srcId="{814E8AAC-89A4-446C-8989-E119332959BC}" destId="{FFEE956D-2E60-4AAC-B511-4CD19CF1A0B7}" srcOrd="1" destOrd="0" presId="urn:microsoft.com/office/officeart/2005/8/layout/process1"/>
    <dgm:cxn modelId="{DD157DFC-1063-459A-AC94-7C1AC69BFF89}" type="presOf" srcId="{AC8B6055-C22C-4629-92EA-C0EF3FCA43EF}" destId="{002922B8-E7E2-42FA-AC21-D8C53FDDC069}" srcOrd="1" destOrd="0" presId="urn:microsoft.com/office/officeart/2005/8/layout/process1"/>
    <dgm:cxn modelId="{89794C65-C203-43EA-9F91-5A0B8314BA59}" type="presParOf" srcId="{27615371-F27B-4E62-83EC-6A40EB0BDA65}" destId="{60106332-05FF-4271-87DE-9DF8F35F4556}" srcOrd="0" destOrd="0" presId="urn:microsoft.com/office/officeart/2005/8/layout/process1"/>
    <dgm:cxn modelId="{D97B5F05-5FD3-4A5C-A199-9373678A3CC5}" type="presParOf" srcId="{27615371-F27B-4E62-83EC-6A40EB0BDA65}" destId="{3AC77BF1-E82F-41E9-A30E-EF4469A405F7}" srcOrd="1" destOrd="0" presId="urn:microsoft.com/office/officeart/2005/8/layout/process1"/>
    <dgm:cxn modelId="{3BDC4D6C-6D85-4A56-AEC3-AA75DA4736BE}" type="presParOf" srcId="{3AC77BF1-E82F-41E9-A30E-EF4469A405F7}" destId="{2C9BAD6A-CE02-47CF-A2CA-39F0AB087D70}" srcOrd="0" destOrd="0" presId="urn:microsoft.com/office/officeart/2005/8/layout/process1"/>
    <dgm:cxn modelId="{3865DD59-C527-487A-9A63-087ECFAE4ABD}" type="presParOf" srcId="{27615371-F27B-4E62-83EC-6A40EB0BDA65}" destId="{E2E64A1C-8133-4870-BC5B-46028EADC823}" srcOrd="2" destOrd="0" presId="urn:microsoft.com/office/officeart/2005/8/layout/process1"/>
    <dgm:cxn modelId="{29EE058F-1407-4543-9CE7-824E4991B7D4}" type="presParOf" srcId="{27615371-F27B-4E62-83EC-6A40EB0BDA65}" destId="{FC12BECB-5F15-417F-B5F0-585F6BED14F3}" srcOrd="3" destOrd="0" presId="urn:microsoft.com/office/officeart/2005/8/layout/process1"/>
    <dgm:cxn modelId="{60A21E23-FBA4-4412-80CA-E85D53247200}" type="presParOf" srcId="{FC12BECB-5F15-417F-B5F0-585F6BED14F3}" destId="{D2A9CB00-C8BB-44BE-913D-9178892E0CD8}" srcOrd="0" destOrd="0" presId="urn:microsoft.com/office/officeart/2005/8/layout/process1"/>
    <dgm:cxn modelId="{782D8D19-0B93-47A3-A77D-8F88926E294D}" type="presParOf" srcId="{27615371-F27B-4E62-83EC-6A40EB0BDA65}" destId="{450A4770-5694-4566-81DB-5CAEAEE889FF}" srcOrd="4" destOrd="0" presId="urn:microsoft.com/office/officeart/2005/8/layout/process1"/>
    <dgm:cxn modelId="{86238313-5DD0-4B04-A4F6-FF51B775110A}" type="presParOf" srcId="{27615371-F27B-4E62-83EC-6A40EB0BDA65}" destId="{327C9F0D-084B-4F96-BFF4-82D4A990B221}" srcOrd="5" destOrd="0" presId="urn:microsoft.com/office/officeart/2005/8/layout/process1"/>
    <dgm:cxn modelId="{8B04F999-7EC7-4942-80D0-9388591E3E8D}" type="presParOf" srcId="{327C9F0D-084B-4F96-BFF4-82D4A990B221}" destId="{7132F18B-3D62-4518-B8E0-D7B31EA1E427}" srcOrd="0" destOrd="0" presId="urn:microsoft.com/office/officeart/2005/8/layout/process1"/>
    <dgm:cxn modelId="{29102C2B-D0E7-4AB2-84C4-C2BC25FCDDB3}" type="presParOf" srcId="{27615371-F27B-4E62-83EC-6A40EB0BDA65}" destId="{6510D33A-010D-4F56-8C52-0F42A22885CF}" srcOrd="6" destOrd="0" presId="urn:microsoft.com/office/officeart/2005/8/layout/process1"/>
    <dgm:cxn modelId="{F500DA6B-0433-4B3C-99FF-1D1BA08776DF}" type="presParOf" srcId="{27615371-F27B-4E62-83EC-6A40EB0BDA65}" destId="{4ED3F7E3-6B7F-4855-BA89-B860BE49DFA9}" srcOrd="7" destOrd="0" presId="urn:microsoft.com/office/officeart/2005/8/layout/process1"/>
    <dgm:cxn modelId="{244B28A8-59E3-4CF9-B6F4-89AD1851663B}" type="presParOf" srcId="{4ED3F7E3-6B7F-4855-BA89-B860BE49DFA9}" destId="{7A396196-0B09-4BD7-B519-1E036BC4AB72}" srcOrd="0" destOrd="0" presId="urn:microsoft.com/office/officeart/2005/8/layout/process1"/>
    <dgm:cxn modelId="{C6EABA6C-5E43-4339-85B3-AFCED41C94FA}" type="presParOf" srcId="{27615371-F27B-4E62-83EC-6A40EB0BDA65}" destId="{F04C58BB-BF9E-4CE0-948B-E81521CF44D7}" srcOrd="8" destOrd="0" presId="urn:microsoft.com/office/officeart/2005/8/layout/process1"/>
    <dgm:cxn modelId="{A40D2A46-617D-4E9C-B2CC-E12A65A7D317}" type="presParOf" srcId="{27615371-F27B-4E62-83EC-6A40EB0BDA65}" destId="{95F5488E-B5EB-4D88-9574-1BA7F09051A7}" srcOrd="9" destOrd="0" presId="urn:microsoft.com/office/officeart/2005/8/layout/process1"/>
    <dgm:cxn modelId="{4DB40CFF-B930-4C74-BC3A-7BF1B4569682}" type="presParOf" srcId="{95F5488E-B5EB-4D88-9574-1BA7F09051A7}" destId="{3D8353C3-E55F-440F-A5E5-806EF350BB01}" srcOrd="0" destOrd="0" presId="urn:microsoft.com/office/officeart/2005/8/layout/process1"/>
    <dgm:cxn modelId="{4A62EA1C-8017-43EE-82D6-C998BA2C8C82}" type="presParOf" srcId="{27615371-F27B-4E62-83EC-6A40EB0BDA65}" destId="{01302EC2-F035-4E07-A9ED-1C9310D91088}" srcOrd="10" destOrd="0" presId="urn:microsoft.com/office/officeart/2005/8/layout/process1"/>
    <dgm:cxn modelId="{FA06834C-068C-4B29-9001-9292FC91C9AE}" type="presParOf" srcId="{27615371-F27B-4E62-83EC-6A40EB0BDA65}" destId="{1033306D-0893-4D58-9D8D-335A2A282CC8}" srcOrd="11" destOrd="0" presId="urn:microsoft.com/office/officeart/2005/8/layout/process1"/>
    <dgm:cxn modelId="{C060DE62-88A4-4852-BB4B-DBC453C06EDB}" type="presParOf" srcId="{1033306D-0893-4D58-9D8D-335A2A282CC8}" destId="{FFEE956D-2E60-4AAC-B511-4CD19CF1A0B7}" srcOrd="0" destOrd="0" presId="urn:microsoft.com/office/officeart/2005/8/layout/process1"/>
    <dgm:cxn modelId="{484BB12A-9E10-47A3-8871-272607AB8D85}" type="presParOf" srcId="{27615371-F27B-4E62-83EC-6A40EB0BDA65}" destId="{CB0FC582-131C-4231-B4DA-37667189A6F2}" srcOrd="12" destOrd="0" presId="urn:microsoft.com/office/officeart/2005/8/layout/process1"/>
    <dgm:cxn modelId="{9D9894D2-FC63-4663-B3B2-111AE8CD4675}" type="presParOf" srcId="{27615371-F27B-4E62-83EC-6A40EB0BDA65}" destId="{8BA82B4E-C428-4CD3-8B27-5E51E5926C2E}" srcOrd="13" destOrd="0" presId="urn:microsoft.com/office/officeart/2005/8/layout/process1"/>
    <dgm:cxn modelId="{BE80FF9D-AF76-475B-8584-04EF08546BCE}" type="presParOf" srcId="{8BA82B4E-C428-4CD3-8B27-5E51E5926C2E}" destId="{002922B8-E7E2-42FA-AC21-D8C53FDDC069}" srcOrd="0" destOrd="0" presId="urn:microsoft.com/office/officeart/2005/8/layout/process1"/>
    <dgm:cxn modelId="{C4BC607B-6D49-469B-BAB2-7D17917F8EB9}" type="presParOf" srcId="{27615371-F27B-4E62-83EC-6A40EB0BDA65}" destId="{67C8BB63-F05E-42DC-9248-4F5A776E3671}" srcOrd="1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800" dirty="0">
              <a:solidFill>
                <a:schemeClr val="tx1"/>
              </a:solidFill>
            </a:rPr>
            <a:t>Xe </a:t>
          </a:r>
          <a:r>
            <a:rPr lang="en-US" sz="1800" dirty="0" err="1">
              <a:solidFill>
                <a:schemeClr val="tx1"/>
              </a:solidFill>
            </a:rPr>
            <a:t>vào</a:t>
          </a:r>
          <a:r>
            <a:rPr lang="en-US" sz="1800" dirty="0">
              <a:solidFill>
                <a:schemeClr val="tx1"/>
              </a:solidFill>
            </a:rPr>
            <a:t> </a:t>
          </a:r>
          <a:r>
            <a:rPr lang="en-US" sz="1800" dirty="0" err="1">
              <a:solidFill>
                <a:schemeClr val="tx1"/>
              </a:solidFill>
            </a:rPr>
            <a:t>liệu</a:t>
          </a:r>
          <a:endParaRPr lang="en-US" sz="1800" dirty="0">
            <a:solidFill>
              <a:schemeClr val="tx1"/>
            </a:solidFill>
          </a:endParaRPr>
        </a:p>
      </dgm:t>
    </dgm:pt>
    <dgm:pt modelId="{9732C7EA-9221-489D-A7D1-696F23D97D61}" type="parTrans" cxnId="{9E4D6D3A-E1FC-482B-B583-CC17F0B640F1}">
      <dgm:prSet/>
      <dgm:spPr/>
      <dgm:t>
        <a:bodyPr/>
        <a:lstStyle/>
        <a:p>
          <a:endParaRPr lang="en-US" sz="1800"/>
        </a:p>
      </dgm:t>
    </dgm:pt>
    <dgm:pt modelId="{2E037DBE-0BFB-435B-BE95-5CE832BA4A61}" type="sibTrans" cxnId="{9E4D6D3A-E1FC-482B-B583-CC17F0B640F1}">
      <dgm:prSet custT="1"/>
      <dgm:spPr/>
      <dgm:t>
        <a:bodyPr/>
        <a:lstStyle/>
        <a:p>
          <a:endParaRPr lang="en-US" sz="1800">
            <a:solidFill>
              <a:schemeClr val="tx1"/>
            </a:solidFill>
          </a:endParaRPr>
        </a:p>
      </dgm:t>
    </dgm:pt>
    <dgm:pt modelId="{B3531BE7-48DD-4A20-9C1F-D6EE904C6475}">
      <dgm:prSet phldrT="[Text]" custT="1"/>
      <dgm:spPr/>
      <dgm:t>
        <a:bodyPr/>
        <a:lstStyle/>
        <a:p>
          <a:r>
            <a:rPr lang="en-US" sz="1800" dirty="0" err="1">
              <a:solidFill>
                <a:schemeClr val="tx1"/>
              </a:solidFill>
            </a:rPr>
            <a:t>Lồng</a:t>
          </a:r>
          <a:r>
            <a:rPr lang="en-US" sz="1800" dirty="0">
              <a:solidFill>
                <a:schemeClr val="tx1"/>
              </a:solidFill>
            </a:rPr>
            <a:t> </a:t>
          </a:r>
          <a:r>
            <a:rPr lang="en-US" sz="1800" dirty="0" err="1">
              <a:solidFill>
                <a:schemeClr val="tx1"/>
              </a:solidFill>
            </a:rPr>
            <a:t>tích</a:t>
          </a:r>
          <a:r>
            <a:rPr lang="en-US" sz="1800" dirty="0">
              <a:solidFill>
                <a:schemeClr val="tx1"/>
              </a:solidFill>
            </a:rPr>
            <a:t> 1</a:t>
          </a:r>
        </a:p>
      </dgm:t>
    </dgm:pt>
    <dgm:pt modelId="{EC303407-A9B4-41E2-B75D-4ACB02FE90BF}" type="parTrans" cxnId="{626AEBBE-C2DD-4707-9BB3-9D91057303E8}">
      <dgm:prSet/>
      <dgm:spPr/>
      <dgm:t>
        <a:bodyPr/>
        <a:lstStyle/>
        <a:p>
          <a:endParaRPr lang="en-US" sz="1800"/>
        </a:p>
      </dgm:t>
    </dgm:pt>
    <dgm:pt modelId="{DC7532D2-FD38-489A-A693-70A7BD2BCA36}" type="sibTrans" cxnId="{626AEBBE-C2DD-4707-9BB3-9D91057303E8}">
      <dgm:prSet custT="1"/>
      <dgm:spPr/>
      <dgm:t>
        <a:bodyPr/>
        <a:lstStyle/>
        <a:p>
          <a:endParaRPr lang="en-US" sz="1800">
            <a:solidFill>
              <a:schemeClr val="tx1"/>
            </a:solidFill>
          </a:endParaRPr>
        </a:p>
      </dgm:t>
    </dgm:pt>
    <dgm:pt modelId="{1DB1FB78-F8BE-489D-B7D4-89FEA0694BAD}">
      <dgm:prSet phldrT="[Text]" custT="1"/>
      <dgm:spPr/>
      <dgm:t>
        <a:bodyPr/>
        <a:lstStyle/>
        <a:p>
          <a:r>
            <a:rPr lang="en-US" sz="1800" dirty="0" err="1">
              <a:solidFill>
                <a:schemeClr val="tx1"/>
              </a:solidFill>
            </a:rPr>
            <a:t>Máng</a:t>
          </a:r>
          <a:r>
            <a:rPr lang="en-US" sz="1800" dirty="0">
              <a:solidFill>
                <a:schemeClr val="tx1"/>
              </a:solidFill>
            </a:rPr>
            <a:t> </a:t>
          </a:r>
          <a:r>
            <a:rPr lang="en-US" sz="1800" dirty="0" err="1">
              <a:solidFill>
                <a:schemeClr val="tx1"/>
              </a:solidFill>
            </a:rPr>
            <a:t>tẩy</a:t>
          </a:r>
          <a:endParaRPr lang="en-US" sz="1800" dirty="0">
            <a:solidFill>
              <a:schemeClr val="tx1"/>
            </a:solidFill>
          </a:endParaRPr>
        </a:p>
      </dgm:t>
    </dgm:pt>
    <dgm:pt modelId="{009CFD50-E052-4E8C-B3F6-29DFA4F63ADF}" type="parTrans" cxnId="{96725F83-A1DA-4ECA-A9A0-E4DA106DD6C1}">
      <dgm:prSet/>
      <dgm:spPr/>
      <dgm:t>
        <a:bodyPr/>
        <a:lstStyle/>
        <a:p>
          <a:endParaRPr lang="en-US" sz="1800"/>
        </a:p>
      </dgm:t>
    </dgm:pt>
    <dgm:pt modelId="{CC38755A-4283-4C2B-8BBC-5A5D4B9482C0}" type="sibTrans" cxnId="{96725F83-A1DA-4ECA-A9A0-E4DA106DD6C1}">
      <dgm:prSet custT="1"/>
      <dgm:spPr/>
      <dgm:t>
        <a:bodyPr/>
        <a:lstStyle/>
        <a:p>
          <a:endParaRPr lang="en-US" sz="1800">
            <a:solidFill>
              <a:schemeClr val="tx1"/>
            </a:solidFill>
          </a:endParaRPr>
        </a:p>
      </dgm:t>
    </dgm:pt>
    <dgm:pt modelId="{7795C391-4F63-46FD-B31D-534452D22ADD}">
      <dgm:prSet custT="1"/>
      <dgm:spPr/>
      <dgm:t>
        <a:bodyPr/>
        <a:lstStyle/>
        <a:p>
          <a:r>
            <a:rPr lang="en-US" sz="1800" dirty="0" err="1">
              <a:solidFill>
                <a:schemeClr val="tx1"/>
              </a:solidFill>
            </a:rPr>
            <a:t>Máng</a:t>
          </a:r>
          <a:r>
            <a:rPr lang="en-US" sz="1800" dirty="0">
              <a:solidFill>
                <a:schemeClr val="tx1"/>
              </a:solidFill>
            </a:rPr>
            <a:t> </a:t>
          </a:r>
          <a:r>
            <a:rPr lang="en-US" sz="1800" dirty="0" err="1">
              <a:solidFill>
                <a:schemeClr val="tx1"/>
              </a:solidFill>
            </a:rPr>
            <a:t>rửa</a:t>
          </a:r>
          <a:endParaRPr lang="en-US" sz="1800" dirty="0">
            <a:solidFill>
              <a:schemeClr val="tx1"/>
            </a:solidFill>
          </a:endParaRPr>
        </a:p>
      </dgm:t>
    </dgm:pt>
    <dgm:pt modelId="{7F12DC6B-9DCC-41F5-B87C-E318C6BCC561}" type="parTrans" cxnId="{B61FA077-5157-4592-9C66-F52E62BC0F54}">
      <dgm:prSet/>
      <dgm:spPr/>
      <dgm:t>
        <a:bodyPr/>
        <a:lstStyle/>
        <a:p>
          <a:endParaRPr lang="en-US" sz="1800"/>
        </a:p>
      </dgm:t>
    </dgm:pt>
    <dgm:pt modelId="{7D6EA0B6-FCA3-4405-BF29-A0608785C5B3}" type="sibTrans" cxnId="{B61FA077-5157-4592-9C66-F52E62BC0F54}">
      <dgm:prSet custT="1"/>
      <dgm:spPr/>
      <dgm:t>
        <a:bodyPr/>
        <a:lstStyle/>
        <a:p>
          <a:endParaRPr lang="en-US" sz="1800">
            <a:solidFill>
              <a:schemeClr val="tx1"/>
            </a:solidFill>
          </a:endParaRPr>
        </a:p>
      </dgm:t>
    </dgm:pt>
    <dgm:pt modelId="{2645D394-5747-46F4-BC38-1316529B1F26}">
      <dgm:prSet custT="1"/>
      <dgm:spPr/>
      <dgm:t>
        <a:bodyPr/>
        <a:lstStyle/>
        <a:p>
          <a:r>
            <a:rPr lang="en-US" sz="1800" dirty="0" err="1">
              <a:solidFill>
                <a:schemeClr val="tx1"/>
              </a:solidFill>
            </a:rPr>
            <a:t>Sấy</a:t>
          </a:r>
          <a:endParaRPr lang="en-US" sz="1800" dirty="0">
            <a:solidFill>
              <a:schemeClr val="tx1"/>
            </a:solidFill>
          </a:endParaRPr>
        </a:p>
      </dgm:t>
    </dgm:pt>
    <dgm:pt modelId="{80E48E24-726E-42C0-989C-E1A39998070D}" type="parTrans" cxnId="{BCFE456F-86F8-41C7-8838-656C9AE950A6}">
      <dgm:prSet/>
      <dgm:spPr/>
      <dgm:t>
        <a:bodyPr/>
        <a:lstStyle/>
        <a:p>
          <a:endParaRPr lang="en-US" sz="1800"/>
        </a:p>
      </dgm:t>
    </dgm:pt>
    <dgm:pt modelId="{D56CA01D-CF9F-4E55-ADD2-EF0DC0BE01EE}" type="sibTrans" cxnId="{BCFE456F-86F8-41C7-8838-656C9AE950A6}">
      <dgm:prSet custT="1"/>
      <dgm:spPr/>
      <dgm:t>
        <a:bodyPr/>
        <a:lstStyle/>
        <a:p>
          <a:endParaRPr lang="en-US" sz="1800">
            <a:solidFill>
              <a:schemeClr val="tx1"/>
            </a:solidFill>
          </a:endParaRPr>
        </a:p>
      </dgm:t>
    </dgm:pt>
    <dgm:pt modelId="{1AD1BDD4-BF74-45A0-BC7B-E4C6C13141AA}">
      <dgm:prSet custT="1"/>
      <dgm:spPr/>
      <dgm:t>
        <a:bodyPr/>
        <a:lstStyle/>
        <a:p>
          <a:r>
            <a:rPr lang="en-US" sz="1800" dirty="0" err="1">
              <a:solidFill>
                <a:schemeClr val="tx1"/>
              </a:solidFill>
            </a:rPr>
            <a:t>Tạo</a:t>
          </a:r>
          <a:r>
            <a:rPr lang="en-US" sz="1800" dirty="0">
              <a:solidFill>
                <a:schemeClr val="tx1"/>
              </a:solidFill>
            </a:rPr>
            <a:t> </a:t>
          </a:r>
          <a:r>
            <a:rPr lang="en-US" sz="1800" dirty="0" err="1">
              <a:solidFill>
                <a:schemeClr val="tx1"/>
              </a:solidFill>
            </a:rPr>
            <a:t>căng</a:t>
          </a:r>
          <a:r>
            <a:rPr lang="en-US" sz="1800" dirty="0">
              <a:solidFill>
                <a:schemeClr val="tx1"/>
              </a:solidFill>
            </a:rPr>
            <a:t> 1</a:t>
          </a:r>
        </a:p>
      </dgm:t>
    </dgm:pt>
    <dgm:pt modelId="{6373C48F-0472-4B32-95F7-F52084B2974D}" type="parTrans" cxnId="{963BC617-4AA3-4542-8333-CCF2A26A5E7C}">
      <dgm:prSet/>
      <dgm:spPr/>
      <dgm:t>
        <a:bodyPr/>
        <a:lstStyle/>
        <a:p>
          <a:endParaRPr lang="en-US" sz="1800"/>
        </a:p>
      </dgm:t>
    </dgm:pt>
    <dgm:pt modelId="{72AA45C8-1E63-4070-BFA1-5C91033EF491}" type="sibTrans" cxnId="{963BC617-4AA3-4542-8333-CCF2A26A5E7C}">
      <dgm:prSet custT="1"/>
      <dgm:spPr/>
      <dgm:t>
        <a:bodyPr/>
        <a:lstStyle/>
        <a:p>
          <a:endParaRPr lang="en-US" sz="1800">
            <a:solidFill>
              <a:schemeClr val="tx1"/>
            </a:solidFill>
          </a:endParaRPr>
        </a:p>
      </dgm:t>
    </dgm:pt>
    <dgm:pt modelId="{364F09C0-FCC4-4D1B-8BF8-E250145B1825}">
      <dgm:prSet custT="1"/>
      <dgm:spPr/>
      <dgm:t>
        <a:bodyPr/>
        <a:lstStyle/>
        <a:p>
          <a:r>
            <a:rPr lang="en-US" sz="1800" dirty="0" err="1">
              <a:solidFill>
                <a:schemeClr val="tx1"/>
              </a:solidFill>
            </a:rPr>
            <a:t>Lồng</a:t>
          </a:r>
          <a:r>
            <a:rPr lang="en-US" sz="1800" dirty="0">
              <a:solidFill>
                <a:schemeClr val="tx1"/>
              </a:solidFill>
            </a:rPr>
            <a:t> </a:t>
          </a:r>
          <a:r>
            <a:rPr lang="en-US" sz="1800" dirty="0" err="1">
              <a:solidFill>
                <a:schemeClr val="tx1"/>
              </a:solidFill>
            </a:rPr>
            <a:t>tích</a:t>
          </a:r>
          <a:r>
            <a:rPr lang="en-US" sz="1800" dirty="0">
              <a:solidFill>
                <a:schemeClr val="tx1"/>
              </a:solidFill>
            </a:rPr>
            <a:t> 2</a:t>
          </a:r>
        </a:p>
      </dgm:t>
    </dgm:pt>
    <dgm:pt modelId="{6BBC35DC-504E-4B3A-BB5F-07598B97F521}" type="parTrans" cxnId="{471F4E7F-D170-4117-A074-9462A0057C5A}">
      <dgm:prSet/>
      <dgm:spPr/>
      <dgm:t>
        <a:bodyPr/>
        <a:lstStyle/>
        <a:p>
          <a:endParaRPr lang="en-US" sz="1800"/>
        </a:p>
      </dgm:t>
    </dgm:pt>
    <dgm:pt modelId="{53D8FF7E-ABFA-4CF6-ABC0-F6A188D67FAF}" type="sibTrans" cxnId="{471F4E7F-D170-4117-A074-9462A0057C5A}">
      <dgm:prSet custT="1"/>
      <dgm:spPr/>
      <dgm:t>
        <a:bodyPr/>
        <a:lstStyle/>
        <a:p>
          <a:endParaRPr lang="en-US" sz="1800">
            <a:solidFill>
              <a:schemeClr val="tx1"/>
            </a:solidFill>
          </a:endParaRPr>
        </a:p>
      </dgm:t>
    </dgm:pt>
    <dgm:pt modelId="{FED58A00-1294-4B76-A9A9-7EF9E5D56F92}">
      <dgm:prSet custT="1"/>
      <dgm:spPr/>
      <dgm:t>
        <a:bodyPr/>
        <a:lstStyle/>
        <a:p>
          <a:r>
            <a:rPr lang="en-US" sz="1800" dirty="0" err="1">
              <a:solidFill>
                <a:schemeClr val="tx1"/>
              </a:solidFill>
            </a:rPr>
            <a:t>Tạo</a:t>
          </a:r>
          <a:r>
            <a:rPr lang="en-US" sz="1800" dirty="0">
              <a:solidFill>
                <a:schemeClr val="tx1"/>
              </a:solidFill>
            </a:rPr>
            <a:t> </a:t>
          </a:r>
          <a:r>
            <a:rPr lang="en-US" sz="1800" dirty="0" err="1">
              <a:solidFill>
                <a:schemeClr val="tx1"/>
              </a:solidFill>
            </a:rPr>
            <a:t>căng</a:t>
          </a:r>
          <a:r>
            <a:rPr lang="en-US" sz="1800" dirty="0">
              <a:solidFill>
                <a:schemeClr val="tx1"/>
              </a:solidFill>
            </a:rPr>
            <a:t> 2</a:t>
          </a:r>
        </a:p>
      </dgm:t>
    </dgm:pt>
    <dgm:pt modelId="{06B1EBFE-7BFA-41A4-BB67-BF513E1A073C}" type="parTrans" cxnId="{564B24AB-B3DE-4561-97A7-49FA2856ED01}">
      <dgm:prSet/>
      <dgm:spPr/>
      <dgm:t>
        <a:bodyPr/>
        <a:lstStyle/>
        <a:p>
          <a:endParaRPr lang="en-US" sz="1800"/>
        </a:p>
      </dgm:t>
    </dgm:pt>
    <dgm:pt modelId="{5993C854-428D-4EB1-96E1-18508BBF20B8}" type="sibTrans" cxnId="{564B24AB-B3DE-4561-97A7-49FA2856ED01}">
      <dgm:prSet custT="1"/>
      <dgm:spPr/>
      <dgm:t>
        <a:bodyPr/>
        <a:lstStyle/>
        <a:p>
          <a:endParaRPr lang="en-US" sz="1800">
            <a:solidFill>
              <a:schemeClr val="tx1"/>
            </a:solidFill>
          </a:endParaRPr>
        </a:p>
      </dgm:t>
    </dgm:pt>
    <dgm:pt modelId="{7ADB0CD8-FECB-431E-AE75-F5B7EAAD8D14}">
      <dgm:prSet custT="1"/>
      <dgm:spPr/>
      <dgm:t>
        <a:bodyPr/>
        <a:lstStyle/>
        <a:p>
          <a:r>
            <a:rPr lang="en-US" sz="1800" dirty="0" err="1">
              <a:solidFill>
                <a:schemeClr val="tx1"/>
              </a:solidFill>
            </a:rPr>
            <a:t>Cuộn</a:t>
          </a:r>
          <a:r>
            <a:rPr lang="en-US" sz="1800" dirty="0">
              <a:solidFill>
                <a:schemeClr val="tx1"/>
              </a:solidFill>
            </a:rPr>
            <a:t> </a:t>
          </a:r>
          <a:r>
            <a:rPr lang="en-US" sz="1800" dirty="0" err="1">
              <a:solidFill>
                <a:schemeClr val="tx1"/>
              </a:solidFill>
            </a:rPr>
            <a:t>lại</a:t>
          </a:r>
          <a:endParaRPr lang="en-US" sz="1800" dirty="0">
            <a:solidFill>
              <a:schemeClr val="tx1"/>
            </a:solidFill>
          </a:endParaRPr>
        </a:p>
      </dgm:t>
    </dgm:pt>
    <dgm:pt modelId="{525BA75A-EF5E-487B-A2DF-95A233564B86}" type="parTrans" cxnId="{5CAC52D5-612B-4128-AA4D-57061BFD27CB}">
      <dgm:prSet/>
      <dgm:spPr/>
      <dgm:t>
        <a:bodyPr/>
        <a:lstStyle/>
        <a:p>
          <a:endParaRPr lang="en-US" sz="1800"/>
        </a:p>
      </dgm:t>
    </dgm:pt>
    <dgm:pt modelId="{776B6B5D-54FC-414B-819A-7A42CC965A2E}" type="sibTrans" cxnId="{5CAC52D5-612B-4128-AA4D-57061BFD27CB}">
      <dgm:prSet custT="1"/>
      <dgm:spPr/>
      <dgm:t>
        <a:bodyPr/>
        <a:lstStyle/>
        <a:p>
          <a:endParaRPr lang="en-US" sz="1800">
            <a:solidFill>
              <a:schemeClr val="tx1"/>
            </a:solidFill>
          </a:endParaRPr>
        </a:p>
      </dgm:t>
    </dgm:pt>
    <dgm:pt modelId="{BC473727-EAB5-4B5E-90F0-54A754643D65}">
      <dgm:prSet custT="1"/>
      <dgm:spPr/>
      <dgm:t>
        <a:bodyPr/>
        <a:lstStyle/>
        <a:p>
          <a:r>
            <a:rPr lang="en-US" sz="1800" dirty="0">
              <a:solidFill>
                <a:schemeClr val="tx1"/>
              </a:solidFill>
            </a:rPr>
            <a:t>Xe </a:t>
          </a:r>
          <a:r>
            <a:rPr lang="en-US" sz="1800" dirty="0" err="1">
              <a:solidFill>
                <a:schemeClr val="tx1"/>
              </a:solidFill>
            </a:rPr>
            <a:t>ra</a:t>
          </a:r>
          <a:r>
            <a:rPr lang="en-US" sz="1800" dirty="0">
              <a:solidFill>
                <a:schemeClr val="tx1"/>
              </a:solidFill>
            </a:rPr>
            <a:t> </a:t>
          </a:r>
          <a:r>
            <a:rPr lang="en-US" sz="1800" dirty="0" err="1">
              <a:solidFill>
                <a:schemeClr val="tx1"/>
              </a:solidFill>
            </a:rPr>
            <a:t>liệu</a:t>
          </a:r>
          <a:endParaRPr lang="en-US" sz="1800" dirty="0">
            <a:solidFill>
              <a:schemeClr val="tx1"/>
            </a:solidFill>
          </a:endParaRPr>
        </a:p>
      </dgm:t>
    </dgm:pt>
    <dgm:pt modelId="{D1324E32-8582-47DB-AFBB-4A47FF71D25D}" type="parTrans" cxnId="{0E258E75-B8FA-4E64-899C-61CA8E4EC3C5}">
      <dgm:prSet/>
      <dgm:spPr/>
      <dgm:t>
        <a:bodyPr/>
        <a:lstStyle/>
        <a:p>
          <a:endParaRPr lang="en-US" sz="1800"/>
        </a:p>
      </dgm:t>
    </dgm:pt>
    <dgm:pt modelId="{5E359F1D-4DA6-4B9F-A986-7F27D3102266}" type="sibTrans" cxnId="{0E258E75-B8FA-4E64-899C-61CA8E4EC3C5}">
      <dgm:prSet/>
      <dgm:spPr/>
      <dgm:t>
        <a:bodyPr/>
        <a:lstStyle/>
        <a:p>
          <a:endParaRPr lang="en-US" sz="1800"/>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10">
        <dgm:presLayoutVars>
          <dgm:bulletEnabled val="1"/>
        </dgm:presLayoutVars>
      </dgm:prSet>
      <dgm:spPr/>
    </dgm:pt>
    <dgm:pt modelId="{CC65F0A5-79FB-42A0-A52C-1CDBA7B8B9C8}" type="pres">
      <dgm:prSet presAssocID="{2E037DBE-0BFB-435B-BE95-5CE832BA4A61}" presName="sibTrans" presStyleLbl="sibTrans2D1" presStyleIdx="0" presStyleCnt="9"/>
      <dgm:spPr/>
    </dgm:pt>
    <dgm:pt modelId="{2622EAB7-EBDA-4D0F-BA36-4066E80E5F47}" type="pres">
      <dgm:prSet presAssocID="{2E037DBE-0BFB-435B-BE95-5CE832BA4A61}" presName="connectorText" presStyleLbl="sibTrans2D1" presStyleIdx="0" presStyleCnt="9"/>
      <dgm:spPr/>
    </dgm:pt>
    <dgm:pt modelId="{D902B850-D261-4B01-B0E0-7FC77D4CCAA6}" type="pres">
      <dgm:prSet presAssocID="{B3531BE7-48DD-4A20-9C1F-D6EE904C6475}" presName="node" presStyleLbl="node1" presStyleIdx="1" presStyleCnt="10">
        <dgm:presLayoutVars>
          <dgm:bulletEnabled val="1"/>
        </dgm:presLayoutVars>
      </dgm:prSet>
      <dgm:spPr/>
    </dgm:pt>
    <dgm:pt modelId="{409E9E4D-AEBE-49E3-B873-013DC9A473E7}" type="pres">
      <dgm:prSet presAssocID="{DC7532D2-FD38-489A-A693-70A7BD2BCA36}" presName="sibTrans" presStyleLbl="sibTrans2D1" presStyleIdx="1" presStyleCnt="9"/>
      <dgm:spPr/>
    </dgm:pt>
    <dgm:pt modelId="{274253FE-AB4B-4FB9-BB0E-8A1846C4B5D6}" type="pres">
      <dgm:prSet presAssocID="{DC7532D2-FD38-489A-A693-70A7BD2BCA36}" presName="connectorText" presStyleLbl="sibTrans2D1" presStyleIdx="1" presStyleCnt="9"/>
      <dgm:spPr/>
    </dgm:pt>
    <dgm:pt modelId="{C604155D-7963-44B0-9AB9-10A9D37F153A}" type="pres">
      <dgm:prSet presAssocID="{1DB1FB78-F8BE-489D-B7D4-89FEA0694BAD}" presName="node" presStyleLbl="node1" presStyleIdx="2" presStyleCnt="10">
        <dgm:presLayoutVars>
          <dgm:bulletEnabled val="1"/>
        </dgm:presLayoutVars>
      </dgm:prSet>
      <dgm:spPr/>
    </dgm:pt>
    <dgm:pt modelId="{0FA7D57E-FE84-4C1F-AE0C-234FAB4D6858}" type="pres">
      <dgm:prSet presAssocID="{CC38755A-4283-4C2B-8BBC-5A5D4B9482C0}" presName="sibTrans" presStyleLbl="sibTrans2D1" presStyleIdx="2" presStyleCnt="9"/>
      <dgm:spPr/>
    </dgm:pt>
    <dgm:pt modelId="{6E42DAE1-6854-464F-89CC-18000127ED3D}" type="pres">
      <dgm:prSet presAssocID="{CC38755A-4283-4C2B-8BBC-5A5D4B9482C0}" presName="connectorText" presStyleLbl="sibTrans2D1" presStyleIdx="2" presStyleCnt="9"/>
      <dgm:spPr/>
    </dgm:pt>
    <dgm:pt modelId="{2BB5162A-871F-406A-8294-D1D14CC5CEB9}" type="pres">
      <dgm:prSet presAssocID="{7795C391-4F63-46FD-B31D-534452D22ADD}" presName="node" presStyleLbl="node1" presStyleIdx="3" presStyleCnt="10">
        <dgm:presLayoutVars>
          <dgm:bulletEnabled val="1"/>
        </dgm:presLayoutVars>
      </dgm:prSet>
      <dgm:spPr/>
    </dgm:pt>
    <dgm:pt modelId="{99DFA008-5BD6-43AC-8BC7-F45FD5BCFBDB}" type="pres">
      <dgm:prSet presAssocID="{7D6EA0B6-FCA3-4405-BF29-A0608785C5B3}" presName="sibTrans" presStyleLbl="sibTrans2D1" presStyleIdx="3" presStyleCnt="9"/>
      <dgm:spPr/>
    </dgm:pt>
    <dgm:pt modelId="{80DDF5CB-D59D-430B-9033-2E5029F1A4A0}" type="pres">
      <dgm:prSet presAssocID="{7D6EA0B6-FCA3-4405-BF29-A0608785C5B3}" presName="connectorText" presStyleLbl="sibTrans2D1" presStyleIdx="3" presStyleCnt="9"/>
      <dgm:spPr/>
    </dgm:pt>
    <dgm:pt modelId="{F2C2217A-6371-4A1F-AB41-B26C0DC8DE9F}" type="pres">
      <dgm:prSet presAssocID="{2645D394-5747-46F4-BC38-1316529B1F26}" presName="node" presStyleLbl="node1" presStyleIdx="4" presStyleCnt="10">
        <dgm:presLayoutVars>
          <dgm:bulletEnabled val="1"/>
        </dgm:presLayoutVars>
      </dgm:prSet>
      <dgm:spPr/>
    </dgm:pt>
    <dgm:pt modelId="{69B85FE7-2E7B-47BF-9E5A-A23FDFD81F87}" type="pres">
      <dgm:prSet presAssocID="{D56CA01D-CF9F-4E55-ADD2-EF0DC0BE01EE}" presName="sibTrans" presStyleLbl="sibTrans2D1" presStyleIdx="4" presStyleCnt="9"/>
      <dgm:spPr/>
    </dgm:pt>
    <dgm:pt modelId="{47B95DEE-8FF4-48FC-8054-7067AFF832A6}" type="pres">
      <dgm:prSet presAssocID="{D56CA01D-CF9F-4E55-ADD2-EF0DC0BE01EE}" presName="connectorText" presStyleLbl="sibTrans2D1" presStyleIdx="4" presStyleCnt="9"/>
      <dgm:spPr/>
    </dgm:pt>
    <dgm:pt modelId="{F0BE5E63-2C76-488C-A831-E7A700A9F756}" type="pres">
      <dgm:prSet presAssocID="{1AD1BDD4-BF74-45A0-BC7B-E4C6C13141AA}" presName="node" presStyleLbl="node1" presStyleIdx="5" presStyleCnt="10">
        <dgm:presLayoutVars>
          <dgm:bulletEnabled val="1"/>
        </dgm:presLayoutVars>
      </dgm:prSet>
      <dgm:spPr/>
    </dgm:pt>
    <dgm:pt modelId="{F301749D-C667-4A60-A3B4-F9DF27BAC1AC}" type="pres">
      <dgm:prSet presAssocID="{72AA45C8-1E63-4070-BFA1-5C91033EF491}" presName="sibTrans" presStyleLbl="sibTrans2D1" presStyleIdx="5" presStyleCnt="9"/>
      <dgm:spPr/>
    </dgm:pt>
    <dgm:pt modelId="{424A0C4E-04F6-4546-94C1-148411F6BE84}" type="pres">
      <dgm:prSet presAssocID="{72AA45C8-1E63-4070-BFA1-5C91033EF491}" presName="connectorText" presStyleLbl="sibTrans2D1" presStyleIdx="5" presStyleCnt="9"/>
      <dgm:spPr/>
    </dgm:pt>
    <dgm:pt modelId="{8E46FD1F-49B4-4E1B-80CD-E10D852214C1}" type="pres">
      <dgm:prSet presAssocID="{364F09C0-FCC4-4D1B-8BF8-E250145B1825}" presName="node" presStyleLbl="node1" presStyleIdx="6" presStyleCnt="10">
        <dgm:presLayoutVars>
          <dgm:bulletEnabled val="1"/>
        </dgm:presLayoutVars>
      </dgm:prSet>
      <dgm:spPr/>
    </dgm:pt>
    <dgm:pt modelId="{30D1FE49-B44C-4F5D-8334-75C58446C1DA}" type="pres">
      <dgm:prSet presAssocID="{53D8FF7E-ABFA-4CF6-ABC0-F6A188D67FAF}" presName="sibTrans" presStyleLbl="sibTrans2D1" presStyleIdx="6" presStyleCnt="9"/>
      <dgm:spPr/>
    </dgm:pt>
    <dgm:pt modelId="{656BD841-06D2-4E49-90DE-02AED3CFC7EA}" type="pres">
      <dgm:prSet presAssocID="{53D8FF7E-ABFA-4CF6-ABC0-F6A188D67FAF}" presName="connectorText" presStyleLbl="sibTrans2D1" presStyleIdx="6" presStyleCnt="9"/>
      <dgm:spPr/>
    </dgm:pt>
    <dgm:pt modelId="{B40D4D09-D0AD-4F7D-898A-91947277A462}" type="pres">
      <dgm:prSet presAssocID="{FED58A00-1294-4B76-A9A9-7EF9E5D56F92}" presName="node" presStyleLbl="node1" presStyleIdx="7" presStyleCnt="10">
        <dgm:presLayoutVars>
          <dgm:bulletEnabled val="1"/>
        </dgm:presLayoutVars>
      </dgm:prSet>
      <dgm:spPr/>
    </dgm:pt>
    <dgm:pt modelId="{EF64F4F0-CFE9-4CCF-870A-475C0FFE25CD}" type="pres">
      <dgm:prSet presAssocID="{5993C854-428D-4EB1-96E1-18508BBF20B8}" presName="sibTrans" presStyleLbl="sibTrans2D1" presStyleIdx="7" presStyleCnt="9"/>
      <dgm:spPr/>
    </dgm:pt>
    <dgm:pt modelId="{5BDDC03B-45F2-4375-B3D3-AA6D2E37D0A0}" type="pres">
      <dgm:prSet presAssocID="{5993C854-428D-4EB1-96E1-18508BBF20B8}" presName="connectorText" presStyleLbl="sibTrans2D1" presStyleIdx="7" presStyleCnt="9"/>
      <dgm:spPr/>
    </dgm:pt>
    <dgm:pt modelId="{CFE28D7B-BC59-4143-8C8A-0E7B9C600B40}" type="pres">
      <dgm:prSet presAssocID="{7ADB0CD8-FECB-431E-AE75-F5B7EAAD8D14}" presName="node" presStyleLbl="node1" presStyleIdx="8" presStyleCnt="10">
        <dgm:presLayoutVars>
          <dgm:bulletEnabled val="1"/>
        </dgm:presLayoutVars>
      </dgm:prSet>
      <dgm:spPr/>
    </dgm:pt>
    <dgm:pt modelId="{305F08D3-B3C8-4FD3-932B-2C51A8E65129}" type="pres">
      <dgm:prSet presAssocID="{776B6B5D-54FC-414B-819A-7A42CC965A2E}" presName="sibTrans" presStyleLbl="sibTrans2D1" presStyleIdx="8" presStyleCnt="9"/>
      <dgm:spPr/>
    </dgm:pt>
    <dgm:pt modelId="{D09BF9F2-4AFB-4DF5-AAB9-CE97884805E7}" type="pres">
      <dgm:prSet presAssocID="{776B6B5D-54FC-414B-819A-7A42CC965A2E}" presName="connectorText" presStyleLbl="sibTrans2D1" presStyleIdx="8" presStyleCnt="9"/>
      <dgm:spPr/>
    </dgm:pt>
    <dgm:pt modelId="{FB19109E-FC94-43E1-BA4F-0A03E2CFF9BA}" type="pres">
      <dgm:prSet presAssocID="{BC473727-EAB5-4B5E-90F0-54A754643D65}" presName="node" presStyleLbl="node1" presStyleIdx="9" presStyleCnt="10">
        <dgm:presLayoutVars>
          <dgm:bulletEnabled val="1"/>
        </dgm:presLayoutVars>
      </dgm:prSet>
      <dgm:spPr/>
    </dgm:pt>
  </dgm:ptLst>
  <dgm:cxnLst>
    <dgm:cxn modelId="{1FA22D07-2339-4255-AA57-7B24D43CF4D3}" type="presOf" srcId="{FED58A00-1294-4B76-A9A9-7EF9E5D56F92}" destId="{B40D4D09-D0AD-4F7D-898A-91947277A462}" srcOrd="0" destOrd="0" presId="urn:microsoft.com/office/officeart/2005/8/layout/process1"/>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B3F20430-E396-4B21-9387-3E8BFE29DFEA}" type="presOf" srcId="{5993C854-428D-4EB1-96E1-18508BBF20B8}" destId="{5BDDC03B-45F2-4375-B3D3-AA6D2E37D0A0}" srcOrd="1"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2CF25153-F889-426D-B70B-297898AC1FB6}" type="presOf" srcId="{B3531BE7-48DD-4A20-9C1F-D6EE904C6475}" destId="{D902B850-D261-4B01-B0E0-7FC77D4CCAA6}" srcOrd="0" destOrd="0" presId="urn:microsoft.com/office/officeart/2005/8/layout/process1"/>
    <dgm:cxn modelId="{0E258E75-B8FA-4E64-899C-61CA8E4EC3C5}" srcId="{E18372A9-B195-4240-BDB2-17B4DD9F025B}" destId="{BC473727-EAB5-4B5E-90F0-54A754643D65}" srcOrd="9"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65D3C67F-30BE-4C66-9A33-8A08DADD9A24}" type="presOf" srcId="{776B6B5D-54FC-414B-819A-7A42CC965A2E}" destId="{D09BF9F2-4AFB-4DF5-AAB9-CE97884805E7}" srcOrd="1" destOrd="0" presId="urn:microsoft.com/office/officeart/2005/8/layout/process1"/>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A4F9D4A8-8E16-4789-A0EC-24CDA1576DC8}" type="presOf" srcId="{5993C854-428D-4EB1-96E1-18508BBF20B8}" destId="{EF64F4F0-CFE9-4CCF-870A-475C0FFE25CD}" srcOrd="0" destOrd="0" presId="urn:microsoft.com/office/officeart/2005/8/layout/process1"/>
    <dgm:cxn modelId="{564B24AB-B3DE-4561-97A7-49FA2856ED01}" srcId="{E18372A9-B195-4240-BDB2-17B4DD9F025B}" destId="{FED58A00-1294-4B76-A9A9-7EF9E5D56F92}" srcOrd="7" destOrd="0" parTransId="{06B1EBFE-7BFA-41A4-BB67-BF513E1A073C}" sibTransId="{5993C854-428D-4EB1-96E1-18508BBF20B8}"/>
    <dgm:cxn modelId="{5C019FB9-7D3B-4417-8425-A5683A6F8D90}" type="presOf" srcId="{7ADB0CD8-FECB-431E-AE75-F5B7EAAD8D14}" destId="{CFE28D7B-BC59-4143-8C8A-0E7B9C600B40}"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5CAC52D5-612B-4128-AA4D-57061BFD27CB}" srcId="{E18372A9-B195-4240-BDB2-17B4DD9F025B}" destId="{7ADB0CD8-FECB-431E-AE75-F5B7EAAD8D14}" srcOrd="8" destOrd="0" parTransId="{525BA75A-EF5E-487B-A2DF-95A233564B86}" sibTransId="{776B6B5D-54FC-414B-819A-7A42CC965A2E}"/>
    <dgm:cxn modelId="{826439DC-8DCD-49E8-91E6-512679F896A3}" type="presOf" srcId="{776B6B5D-54FC-414B-819A-7A42CC965A2E}" destId="{305F08D3-B3C8-4FD3-932B-2C51A8E65129}" srcOrd="0"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23BD2F01-A385-4826-BB0E-8A94A15159FF}" type="presParOf" srcId="{3812D4FC-A598-4EC7-8E7F-362894FCBCD3}" destId="{B40D4D09-D0AD-4F7D-898A-91947277A462}" srcOrd="14" destOrd="0" presId="urn:microsoft.com/office/officeart/2005/8/layout/process1"/>
    <dgm:cxn modelId="{A22E8815-6B62-440D-9ECF-F73D5E7B2665}" type="presParOf" srcId="{3812D4FC-A598-4EC7-8E7F-362894FCBCD3}" destId="{EF64F4F0-CFE9-4CCF-870A-475C0FFE25CD}" srcOrd="15" destOrd="0" presId="urn:microsoft.com/office/officeart/2005/8/layout/process1"/>
    <dgm:cxn modelId="{CE1B09A0-1E12-4D15-96F1-74E5925C1066}" type="presParOf" srcId="{EF64F4F0-CFE9-4CCF-870A-475C0FFE25CD}" destId="{5BDDC03B-45F2-4375-B3D3-AA6D2E37D0A0}" srcOrd="0" destOrd="0" presId="urn:microsoft.com/office/officeart/2005/8/layout/process1"/>
    <dgm:cxn modelId="{B034516E-4922-4B3D-BCB2-9FB31FF028E6}" type="presParOf" srcId="{3812D4FC-A598-4EC7-8E7F-362894FCBCD3}" destId="{CFE28D7B-BC59-4143-8C8A-0E7B9C600B40}" srcOrd="16" destOrd="0" presId="urn:microsoft.com/office/officeart/2005/8/layout/process1"/>
    <dgm:cxn modelId="{E912CE29-0E11-49CC-9C83-86A6EE635BAE}" type="presParOf" srcId="{3812D4FC-A598-4EC7-8E7F-362894FCBCD3}" destId="{305F08D3-B3C8-4FD3-932B-2C51A8E65129}" srcOrd="17" destOrd="0" presId="urn:microsoft.com/office/officeart/2005/8/layout/process1"/>
    <dgm:cxn modelId="{A0796CF7-617A-4C02-8E6F-236DDD7F61E9}" type="presParOf" srcId="{305F08D3-B3C8-4FD3-932B-2C51A8E65129}" destId="{D09BF9F2-4AFB-4DF5-AAB9-CE97884805E7}" srcOrd="0" destOrd="0" presId="urn:microsoft.com/office/officeart/2005/8/layout/process1"/>
    <dgm:cxn modelId="{ED297215-C9C0-4419-A37A-5275B874872A}" type="presParOf" srcId="{3812D4FC-A598-4EC7-8E7F-362894FCBCD3}" destId="{FB19109E-FC94-43E1-BA4F-0A03E2CFF9BA}" srcOrd="18"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600" dirty="0">
              <a:solidFill>
                <a:schemeClr val="tx1"/>
              </a:solidFill>
            </a:rPr>
            <a:t>Xe </a:t>
          </a:r>
          <a:r>
            <a:rPr lang="en-US" sz="1600" dirty="0" err="1">
              <a:solidFill>
                <a:schemeClr val="tx1"/>
              </a:solidFill>
            </a:rPr>
            <a:t>vào</a:t>
          </a:r>
          <a:r>
            <a:rPr lang="en-US" sz="1600" dirty="0">
              <a:solidFill>
                <a:schemeClr val="tx1"/>
              </a:solidFill>
            </a:rPr>
            <a:t> </a:t>
          </a:r>
          <a:r>
            <a:rPr lang="en-US" sz="1600" dirty="0" err="1">
              <a:solidFill>
                <a:schemeClr val="tx1"/>
              </a:solidFill>
            </a:rPr>
            <a:t>liệu</a:t>
          </a:r>
          <a:endParaRPr lang="en-US" sz="1600" dirty="0">
            <a:solidFill>
              <a:schemeClr val="tx1"/>
            </a:solidFill>
          </a:endParaRPr>
        </a:p>
      </dgm:t>
    </dgm:pt>
    <dgm:pt modelId="{9732C7EA-9221-489D-A7D1-696F23D97D61}" type="parTrans" cxnId="{9E4D6D3A-E1FC-482B-B583-CC17F0B640F1}">
      <dgm:prSet/>
      <dgm:spPr/>
      <dgm:t>
        <a:bodyPr/>
        <a:lstStyle/>
        <a:p>
          <a:endParaRPr lang="en-US" sz="1600"/>
        </a:p>
      </dgm:t>
    </dgm:pt>
    <dgm:pt modelId="{2E037DBE-0BFB-435B-BE95-5CE832BA4A61}" type="sibTrans" cxnId="{9E4D6D3A-E1FC-482B-B583-CC17F0B640F1}">
      <dgm:prSet custT="1"/>
      <dgm:spPr/>
      <dgm:t>
        <a:bodyPr/>
        <a:lstStyle/>
        <a:p>
          <a:endParaRPr lang="en-US" sz="1600">
            <a:solidFill>
              <a:schemeClr val="tx1"/>
            </a:solidFill>
          </a:endParaRPr>
        </a:p>
      </dgm:t>
    </dgm:pt>
    <dgm:pt modelId="{B3531BE7-48DD-4A20-9C1F-D6EE904C6475}">
      <dgm:prSet phldrT="[Text]" custT="1"/>
      <dgm:spPr/>
      <dgm:t>
        <a:bodyPr/>
        <a:lstStyle/>
        <a:p>
          <a:r>
            <a:rPr lang="en-US" sz="1600" dirty="0" err="1">
              <a:solidFill>
                <a:schemeClr val="tx1"/>
              </a:solidFill>
            </a:rPr>
            <a:t>Lồng</a:t>
          </a:r>
          <a:r>
            <a:rPr lang="en-US" sz="1600" dirty="0">
              <a:solidFill>
                <a:schemeClr val="tx1"/>
              </a:solidFill>
            </a:rPr>
            <a:t> </a:t>
          </a:r>
          <a:r>
            <a:rPr lang="en-US" sz="1600" dirty="0" err="1">
              <a:solidFill>
                <a:schemeClr val="tx1"/>
              </a:solidFill>
            </a:rPr>
            <a:t>tích</a:t>
          </a:r>
          <a:r>
            <a:rPr lang="en-US" sz="1600" dirty="0">
              <a:solidFill>
                <a:schemeClr val="tx1"/>
              </a:solidFill>
            </a:rPr>
            <a:t> </a:t>
          </a:r>
        </a:p>
      </dgm:t>
    </dgm:pt>
    <dgm:pt modelId="{EC303407-A9B4-41E2-B75D-4ACB02FE90BF}" type="parTrans" cxnId="{626AEBBE-C2DD-4707-9BB3-9D91057303E8}">
      <dgm:prSet/>
      <dgm:spPr/>
      <dgm:t>
        <a:bodyPr/>
        <a:lstStyle/>
        <a:p>
          <a:endParaRPr lang="en-US" sz="1600"/>
        </a:p>
      </dgm:t>
    </dgm:pt>
    <dgm:pt modelId="{DC7532D2-FD38-489A-A693-70A7BD2BCA36}" type="sibTrans" cxnId="{626AEBBE-C2DD-4707-9BB3-9D91057303E8}">
      <dgm:prSet custT="1"/>
      <dgm:spPr/>
      <dgm:t>
        <a:bodyPr/>
        <a:lstStyle/>
        <a:p>
          <a:endParaRPr lang="en-US" sz="1600">
            <a:solidFill>
              <a:schemeClr val="tx1"/>
            </a:solidFill>
          </a:endParaRPr>
        </a:p>
      </dgm:t>
    </dgm:pt>
    <dgm:pt modelId="{1DB1FB78-F8BE-489D-B7D4-89FEA0694BAD}">
      <dgm:prSet phldrT="[Text]" custT="1"/>
      <dgm:spPr/>
      <dgm:t>
        <a:bodyPr/>
        <a:lstStyle/>
        <a:p>
          <a:r>
            <a:rPr lang="en-US" sz="1600" dirty="0" err="1">
              <a:solidFill>
                <a:schemeClr val="tx1"/>
              </a:solidFill>
            </a:rPr>
            <a:t>Giá</a:t>
          </a:r>
          <a:r>
            <a:rPr lang="en-US" sz="1600" dirty="0">
              <a:solidFill>
                <a:schemeClr val="tx1"/>
              </a:solidFill>
            </a:rPr>
            <a:t> </a:t>
          </a:r>
          <a:r>
            <a:rPr lang="en-US" sz="1600" dirty="0" err="1">
              <a:solidFill>
                <a:schemeClr val="tx1"/>
              </a:solidFill>
            </a:rPr>
            <a:t>cán</a:t>
          </a:r>
          <a:r>
            <a:rPr lang="en-US" sz="1600" dirty="0">
              <a:solidFill>
                <a:schemeClr val="tx1"/>
              </a:solidFill>
            </a:rPr>
            <a:t> 1</a:t>
          </a:r>
        </a:p>
      </dgm:t>
    </dgm:pt>
    <dgm:pt modelId="{009CFD50-E052-4E8C-B3F6-29DFA4F63ADF}" type="parTrans" cxnId="{96725F83-A1DA-4ECA-A9A0-E4DA106DD6C1}">
      <dgm:prSet/>
      <dgm:spPr/>
      <dgm:t>
        <a:bodyPr/>
        <a:lstStyle/>
        <a:p>
          <a:endParaRPr lang="en-US" sz="1600"/>
        </a:p>
      </dgm:t>
    </dgm:pt>
    <dgm:pt modelId="{CC38755A-4283-4C2B-8BBC-5A5D4B9482C0}" type="sibTrans" cxnId="{96725F83-A1DA-4ECA-A9A0-E4DA106DD6C1}">
      <dgm:prSet custT="1"/>
      <dgm:spPr/>
      <dgm:t>
        <a:bodyPr/>
        <a:lstStyle/>
        <a:p>
          <a:endParaRPr lang="en-US" sz="1600">
            <a:solidFill>
              <a:schemeClr val="tx1"/>
            </a:solidFill>
          </a:endParaRPr>
        </a:p>
      </dgm:t>
    </dgm:pt>
    <dgm:pt modelId="{7795C391-4F63-46FD-B31D-534452D22ADD}">
      <dgm:prSet custT="1"/>
      <dgm:spPr/>
      <dgm:t>
        <a:bodyPr/>
        <a:lstStyle/>
        <a:p>
          <a:r>
            <a:rPr lang="en-US" sz="1600" dirty="0" err="1">
              <a:solidFill>
                <a:schemeClr val="tx1"/>
              </a:solidFill>
            </a:rPr>
            <a:t>Giá</a:t>
          </a:r>
          <a:r>
            <a:rPr lang="en-US" sz="1600" dirty="0">
              <a:solidFill>
                <a:schemeClr val="tx1"/>
              </a:solidFill>
            </a:rPr>
            <a:t> </a:t>
          </a:r>
          <a:r>
            <a:rPr lang="en-US" sz="1600" dirty="0" err="1">
              <a:solidFill>
                <a:schemeClr val="tx1"/>
              </a:solidFill>
            </a:rPr>
            <a:t>cán</a:t>
          </a:r>
          <a:r>
            <a:rPr lang="en-US" sz="1600" dirty="0">
              <a:solidFill>
                <a:schemeClr val="tx1"/>
              </a:solidFill>
            </a:rPr>
            <a:t> 2</a:t>
          </a:r>
        </a:p>
      </dgm:t>
    </dgm:pt>
    <dgm:pt modelId="{7F12DC6B-9DCC-41F5-B87C-E318C6BCC561}" type="parTrans" cxnId="{B61FA077-5157-4592-9C66-F52E62BC0F54}">
      <dgm:prSet/>
      <dgm:spPr/>
      <dgm:t>
        <a:bodyPr/>
        <a:lstStyle/>
        <a:p>
          <a:endParaRPr lang="en-US" sz="1600"/>
        </a:p>
      </dgm:t>
    </dgm:pt>
    <dgm:pt modelId="{7D6EA0B6-FCA3-4405-BF29-A0608785C5B3}" type="sibTrans" cxnId="{B61FA077-5157-4592-9C66-F52E62BC0F54}">
      <dgm:prSet custT="1"/>
      <dgm:spPr/>
      <dgm:t>
        <a:bodyPr/>
        <a:lstStyle/>
        <a:p>
          <a:endParaRPr lang="en-US" sz="1600">
            <a:solidFill>
              <a:schemeClr val="tx1"/>
            </a:solidFill>
          </a:endParaRPr>
        </a:p>
      </dgm:t>
    </dgm:pt>
    <dgm:pt modelId="{2645D394-5747-46F4-BC38-1316529B1F26}">
      <dgm:prSet custT="1"/>
      <dgm:spPr/>
      <dgm:t>
        <a:bodyPr/>
        <a:lstStyle/>
        <a:p>
          <a:r>
            <a:rPr lang="en-US" sz="1600" dirty="0" err="1">
              <a:solidFill>
                <a:schemeClr val="tx1"/>
              </a:solidFill>
            </a:rPr>
            <a:t>Giá</a:t>
          </a:r>
          <a:r>
            <a:rPr lang="en-US" sz="1600" dirty="0">
              <a:solidFill>
                <a:schemeClr val="tx1"/>
              </a:solidFill>
            </a:rPr>
            <a:t> </a:t>
          </a:r>
          <a:r>
            <a:rPr lang="en-US" sz="1600" dirty="0" err="1">
              <a:solidFill>
                <a:schemeClr val="tx1"/>
              </a:solidFill>
            </a:rPr>
            <a:t>cán</a:t>
          </a:r>
          <a:r>
            <a:rPr lang="en-US" sz="1600" dirty="0">
              <a:solidFill>
                <a:schemeClr val="tx1"/>
              </a:solidFill>
            </a:rPr>
            <a:t> 3</a:t>
          </a:r>
        </a:p>
      </dgm:t>
    </dgm:pt>
    <dgm:pt modelId="{80E48E24-726E-42C0-989C-E1A39998070D}" type="parTrans" cxnId="{BCFE456F-86F8-41C7-8838-656C9AE950A6}">
      <dgm:prSet/>
      <dgm:spPr/>
      <dgm:t>
        <a:bodyPr/>
        <a:lstStyle/>
        <a:p>
          <a:endParaRPr lang="en-US" sz="1600"/>
        </a:p>
      </dgm:t>
    </dgm:pt>
    <dgm:pt modelId="{D56CA01D-CF9F-4E55-ADD2-EF0DC0BE01EE}" type="sibTrans" cxnId="{BCFE456F-86F8-41C7-8838-656C9AE950A6}">
      <dgm:prSet custT="1"/>
      <dgm:spPr/>
      <dgm:t>
        <a:bodyPr/>
        <a:lstStyle/>
        <a:p>
          <a:endParaRPr lang="en-US" sz="1600">
            <a:solidFill>
              <a:schemeClr val="tx1"/>
            </a:solidFill>
          </a:endParaRPr>
        </a:p>
      </dgm:t>
    </dgm:pt>
    <dgm:pt modelId="{1AD1BDD4-BF74-45A0-BC7B-E4C6C13141AA}">
      <dgm:prSet custT="1"/>
      <dgm:spPr/>
      <dgm:t>
        <a:bodyPr/>
        <a:lstStyle/>
        <a:p>
          <a:r>
            <a:rPr lang="en-US" sz="1600" dirty="0" err="1">
              <a:solidFill>
                <a:schemeClr val="tx1"/>
              </a:solidFill>
            </a:rPr>
            <a:t>Giá</a:t>
          </a:r>
          <a:r>
            <a:rPr lang="en-US" sz="1600" dirty="0">
              <a:solidFill>
                <a:schemeClr val="tx1"/>
              </a:solidFill>
            </a:rPr>
            <a:t> </a:t>
          </a:r>
          <a:r>
            <a:rPr lang="en-US" sz="1600" dirty="0" err="1">
              <a:solidFill>
                <a:schemeClr val="tx1"/>
              </a:solidFill>
            </a:rPr>
            <a:t>cán</a:t>
          </a:r>
          <a:r>
            <a:rPr lang="en-US" sz="1600" dirty="0">
              <a:solidFill>
                <a:schemeClr val="tx1"/>
              </a:solidFill>
            </a:rPr>
            <a:t> 4</a:t>
          </a:r>
        </a:p>
      </dgm:t>
    </dgm:pt>
    <dgm:pt modelId="{6373C48F-0472-4B32-95F7-F52084B2974D}" type="parTrans" cxnId="{963BC617-4AA3-4542-8333-CCF2A26A5E7C}">
      <dgm:prSet/>
      <dgm:spPr/>
      <dgm:t>
        <a:bodyPr/>
        <a:lstStyle/>
        <a:p>
          <a:endParaRPr lang="en-US" sz="1600"/>
        </a:p>
      </dgm:t>
    </dgm:pt>
    <dgm:pt modelId="{72AA45C8-1E63-4070-BFA1-5C91033EF491}" type="sibTrans" cxnId="{963BC617-4AA3-4542-8333-CCF2A26A5E7C}">
      <dgm:prSet custT="1"/>
      <dgm:spPr/>
      <dgm:t>
        <a:bodyPr/>
        <a:lstStyle/>
        <a:p>
          <a:endParaRPr lang="en-US" sz="1600">
            <a:solidFill>
              <a:schemeClr val="tx1"/>
            </a:solidFill>
          </a:endParaRPr>
        </a:p>
      </dgm:t>
    </dgm:pt>
    <dgm:pt modelId="{364F09C0-FCC4-4D1B-8BF8-E250145B1825}">
      <dgm:prSet custT="1"/>
      <dgm:spPr/>
      <dgm:t>
        <a:bodyPr/>
        <a:lstStyle/>
        <a:p>
          <a:r>
            <a:rPr lang="en-US" sz="1600" dirty="0" err="1">
              <a:solidFill>
                <a:schemeClr val="tx1"/>
              </a:solidFill>
            </a:rPr>
            <a:t>Cuộn</a:t>
          </a:r>
          <a:r>
            <a:rPr lang="en-US" sz="1600" dirty="0">
              <a:solidFill>
                <a:schemeClr val="tx1"/>
              </a:solidFill>
            </a:rPr>
            <a:t> </a:t>
          </a:r>
          <a:r>
            <a:rPr lang="en-US" sz="1600" dirty="0" err="1">
              <a:solidFill>
                <a:schemeClr val="tx1"/>
              </a:solidFill>
            </a:rPr>
            <a:t>lại</a:t>
          </a:r>
          <a:endParaRPr lang="en-US" sz="1600" dirty="0">
            <a:solidFill>
              <a:schemeClr val="tx1"/>
            </a:solidFill>
          </a:endParaRPr>
        </a:p>
      </dgm:t>
    </dgm:pt>
    <dgm:pt modelId="{6BBC35DC-504E-4B3A-BB5F-07598B97F521}" type="parTrans" cxnId="{471F4E7F-D170-4117-A074-9462A0057C5A}">
      <dgm:prSet/>
      <dgm:spPr/>
      <dgm:t>
        <a:bodyPr/>
        <a:lstStyle/>
        <a:p>
          <a:endParaRPr lang="en-US" sz="1600"/>
        </a:p>
      </dgm:t>
    </dgm:pt>
    <dgm:pt modelId="{53D8FF7E-ABFA-4CF6-ABC0-F6A188D67FAF}" type="sibTrans" cxnId="{471F4E7F-D170-4117-A074-9462A0057C5A}">
      <dgm:prSet custT="1"/>
      <dgm:spPr/>
      <dgm:t>
        <a:bodyPr/>
        <a:lstStyle/>
        <a:p>
          <a:endParaRPr lang="en-US" sz="1600">
            <a:solidFill>
              <a:schemeClr val="tx1"/>
            </a:solidFill>
          </a:endParaRPr>
        </a:p>
      </dgm:t>
    </dgm:pt>
    <dgm:pt modelId="{BC473727-EAB5-4B5E-90F0-54A754643D65}">
      <dgm:prSet custT="1"/>
      <dgm:spPr/>
      <dgm:t>
        <a:bodyPr/>
        <a:lstStyle/>
        <a:p>
          <a:r>
            <a:rPr lang="en-US" sz="1600" dirty="0">
              <a:solidFill>
                <a:schemeClr val="tx1"/>
              </a:solidFill>
            </a:rPr>
            <a:t>Xe </a:t>
          </a:r>
          <a:r>
            <a:rPr lang="en-US" sz="1600" dirty="0" err="1">
              <a:solidFill>
                <a:schemeClr val="tx1"/>
              </a:solidFill>
            </a:rPr>
            <a:t>ra</a:t>
          </a:r>
          <a:r>
            <a:rPr lang="en-US" sz="1600" dirty="0">
              <a:solidFill>
                <a:schemeClr val="tx1"/>
              </a:solidFill>
            </a:rPr>
            <a:t> </a:t>
          </a:r>
          <a:r>
            <a:rPr lang="en-US" sz="1600" dirty="0" err="1">
              <a:solidFill>
                <a:schemeClr val="tx1"/>
              </a:solidFill>
            </a:rPr>
            <a:t>liệu</a:t>
          </a:r>
          <a:endParaRPr lang="en-US" sz="1600" dirty="0">
            <a:solidFill>
              <a:schemeClr val="tx1"/>
            </a:solidFill>
          </a:endParaRPr>
        </a:p>
      </dgm:t>
    </dgm:pt>
    <dgm:pt modelId="{D1324E32-8582-47DB-AFBB-4A47FF71D25D}" type="parTrans" cxnId="{0E258E75-B8FA-4E64-899C-61CA8E4EC3C5}">
      <dgm:prSet/>
      <dgm:spPr/>
      <dgm:t>
        <a:bodyPr/>
        <a:lstStyle/>
        <a:p>
          <a:endParaRPr lang="en-US" sz="1600"/>
        </a:p>
      </dgm:t>
    </dgm:pt>
    <dgm:pt modelId="{5E359F1D-4DA6-4B9F-A986-7F27D3102266}" type="sibTrans" cxnId="{0E258E75-B8FA-4E64-899C-61CA8E4EC3C5}">
      <dgm:prSet/>
      <dgm:spPr/>
      <dgm:t>
        <a:bodyPr/>
        <a:lstStyle/>
        <a:p>
          <a:endParaRPr lang="en-US" sz="1600"/>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8">
        <dgm:presLayoutVars>
          <dgm:bulletEnabled val="1"/>
        </dgm:presLayoutVars>
      </dgm:prSet>
      <dgm:spPr/>
    </dgm:pt>
    <dgm:pt modelId="{CC65F0A5-79FB-42A0-A52C-1CDBA7B8B9C8}" type="pres">
      <dgm:prSet presAssocID="{2E037DBE-0BFB-435B-BE95-5CE832BA4A61}" presName="sibTrans" presStyleLbl="sibTrans2D1" presStyleIdx="0" presStyleCnt="7"/>
      <dgm:spPr/>
    </dgm:pt>
    <dgm:pt modelId="{2622EAB7-EBDA-4D0F-BA36-4066E80E5F47}" type="pres">
      <dgm:prSet presAssocID="{2E037DBE-0BFB-435B-BE95-5CE832BA4A61}" presName="connectorText" presStyleLbl="sibTrans2D1" presStyleIdx="0" presStyleCnt="7"/>
      <dgm:spPr/>
    </dgm:pt>
    <dgm:pt modelId="{D902B850-D261-4B01-B0E0-7FC77D4CCAA6}" type="pres">
      <dgm:prSet presAssocID="{B3531BE7-48DD-4A20-9C1F-D6EE904C6475}" presName="node" presStyleLbl="node1" presStyleIdx="1" presStyleCnt="8">
        <dgm:presLayoutVars>
          <dgm:bulletEnabled val="1"/>
        </dgm:presLayoutVars>
      </dgm:prSet>
      <dgm:spPr/>
    </dgm:pt>
    <dgm:pt modelId="{409E9E4D-AEBE-49E3-B873-013DC9A473E7}" type="pres">
      <dgm:prSet presAssocID="{DC7532D2-FD38-489A-A693-70A7BD2BCA36}" presName="sibTrans" presStyleLbl="sibTrans2D1" presStyleIdx="1" presStyleCnt="7"/>
      <dgm:spPr/>
    </dgm:pt>
    <dgm:pt modelId="{274253FE-AB4B-4FB9-BB0E-8A1846C4B5D6}" type="pres">
      <dgm:prSet presAssocID="{DC7532D2-FD38-489A-A693-70A7BD2BCA36}" presName="connectorText" presStyleLbl="sibTrans2D1" presStyleIdx="1" presStyleCnt="7"/>
      <dgm:spPr/>
    </dgm:pt>
    <dgm:pt modelId="{C604155D-7963-44B0-9AB9-10A9D37F153A}" type="pres">
      <dgm:prSet presAssocID="{1DB1FB78-F8BE-489D-B7D4-89FEA0694BAD}" presName="node" presStyleLbl="node1" presStyleIdx="2" presStyleCnt="8">
        <dgm:presLayoutVars>
          <dgm:bulletEnabled val="1"/>
        </dgm:presLayoutVars>
      </dgm:prSet>
      <dgm:spPr/>
    </dgm:pt>
    <dgm:pt modelId="{0FA7D57E-FE84-4C1F-AE0C-234FAB4D6858}" type="pres">
      <dgm:prSet presAssocID="{CC38755A-4283-4C2B-8BBC-5A5D4B9482C0}" presName="sibTrans" presStyleLbl="sibTrans2D1" presStyleIdx="2" presStyleCnt="7"/>
      <dgm:spPr/>
    </dgm:pt>
    <dgm:pt modelId="{6E42DAE1-6854-464F-89CC-18000127ED3D}" type="pres">
      <dgm:prSet presAssocID="{CC38755A-4283-4C2B-8BBC-5A5D4B9482C0}" presName="connectorText" presStyleLbl="sibTrans2D1" presStyleIdx="2" presStyleCnt="7"/>
      <dgm:spPr/>
    </dgm:pt>
    <dgm:pt modelId="{2BB5162A-871F-406A-8294-D1D14CC5CEB9}" type="pres">
      <dgm:prSet presAssocID="{7795C391-4F63-46FD-B31D-534452D22ADD}" presName="node" presStyleLbl="node1" presStyleIdx="3" presStyleCnt="8">
        <dgm:presLayoutVars>
          <dgm:bulletEnabled val="1"/>
        </dgm:presLayoutVars>
      </dgm:prSet>
      <dgm:spPr/>
    </dgm:pt>
    <dgm:pt modelId="{99DFA008-5BD6-43AC-8BC7-F45FD5BCFBDB}" type="pres">
      <dgm:prSet presAssocID="{7D6EA0B6-FCA3-4405-BF29-A0608785C5B3}" presName="sibTrans" presStyleLbl="sibTrans2D1" presStyleIdx="3" presStyleCnt="7"/>
      <dgm:spPr/>
    </dgm:pt>
    <dgm:pt modelId="{80DDF5CB-D59D-430B-9033-2E5029F1A4A0}" type="pres">
      <dgm:prSet presAssocID="{7D6EA0B6-FCA3-4405-BF29-A0608785C5B3}" presName="connectorText" presStyleLbl="sibTrans2D1" presStyleIdx="3" presStyleCnt="7"/>
      <dgm:spPr/>
    </dgm:pt>
    <dgm:pt modelId="{F2C2217A-6371-4A1F-AB41-B26C0DC8DE9F}" type="pres">
      <dgm:prSet presAssocID="{2645D394-5747-46F4-BC38-1316529B1F26}" presName="node" presStyleLbl="node1" presStyleIdx="4" presStyleCnt="8">
        <dgm:presLayoutVars>
          <dgm:bulletEnabled val="1"/>
        </dgm:presLayoutVars>
      </dgm:prSet>
      <dgm:spPr/>
    </dgm:pt>
    <dgm:pt modelId="{69B85FE7-2E7B-47BF-9E5A-A23FDFD81F87}" type="pres">
      <dgm:prSet presAssocID="{D56CA01D-CF9F-4E55-ADD2-EF0DC0BE01EE}" presName="sibTrans" presStyleLbl="sibTrans2D1" presStyleIdx="4" presStyleCnt="7"/>
      <dgm:spPr/>
    </dgm:pt>
    <dgm:pt modelId="{47B95DEE-8FF4-48FC-8054-7067AFF832A6}" type="pres">
      <dgm:prSet presAssocID="{D56CA01D-CF9F-4E55-ADD2-EF0DC0BE01EE}" presName="connectorText" presStyleLbl="sibTrans2D1" presStyleIdx="4" presStyleCnt="7"/>
      <dgm:spPr/>
    </dgm:pt>
    <dgm:pt modelId="{F0BE5E63-2C76-488C-A831-E7A700A9F756}" type="pres">
      <dgm:prSet presAssocID="{1AD1BDD4-BF74-45A0-BC7B-E4C6C13141AA}" presName="node" presStyleLbl="node1" presStyleIdx="5" presStyleCnt="8">
        <dgm:presLayoutVars>
          <dgm:bulletEnabled val="1"/>
        </dgm:presLayoutVars>
      </dgm:prSet>
      <dgm:spPr/>
    </dgm:pt>
    <dgm:pt modelId="{F301749D-C667-4A60-A3B4-F9DF27BAC1AC}" type="pres">
      <dgm:prSet presAssocID="{72AA45C8-1E63-4070-BFA1-5C91033EF491}" presName="sibTrans" presStyleLbl="sibTrans2D1" presStyleIdx="5" presStyleCnt="7"/>
      <dgm:spPr/>
    </dgm:pt>
    <dgm:pt modelId="{424A0C4E-04F6-4546-94C1-148411F6BE84}" type="pres">
      <dgm:prSet presAssocID="{72AA45C8-1E63-4070-BFA1-5C91033EF491}" presName="connectorText" presStyleLbl="sibTrans2D1" presStyleIdx="5" presStyleCnt="7"/>
      <dgm:spPr/>
    </dgm:pt>
    <dgm:pt modelId="{8E46FD1F-49B4-4E1B-80CD-E10D852214C1}" type="pres">
      <dgm:prSet presAssocID="{364F09C0-FCC4-4D1B-8BF8-E250145B1825}" presName="node" presStyleLbl="node1" presStyleIdx="6" presStyleCnt="8">
        <dgm:presLayoutVars>
          <dgm:bulletEnabled val="1"/>
        </dgm:presLayoutVars>
      </dgm:prSet>
      <dgm:spPr/>
    </dgm:pt>
    <dgm:pt modelId="{30D1FE49-B44C-4F5D-8334-75C58446C1DA}" type="pres">
      <dgm:prSet presAssocID="{53D8FF7E-ABFA-4CF6-ABC0-F6A188D67FAF}" presName="sibTrans" presStyleLbl="sibTrans2D1" presStyleIdx="6" presStyleCnt="7"/>
      <dgm:spPr/>
    </dgm:pt>
    <dgm:pt modelId="{656BD841-06D2-4E49-90DE-02AED3CFC7EA}" type="pres">
      <dgm:prSet presAssocID="{53D8FF7E-ABFA-4CF6-ABC0-F6A188D67FAF}" presName="connectorText" presStyleLbl="sibTrans2D1" presStyleIdx="6" presStyleCnt="7"/>
      <dgm:spPr/>
    </dgm:pt>
    <dgm:pt modelId="{FB19109E-FC94-43E1-BA4F-0A03E2CFF9BA}" type="pres">
      <dgm:prSet presAssocID="{BC473727-EAB5-4B5E-90F0-54A754643D65}" presName="node" presStyleLbl="node1" presStyleIdx="7" presStyleCnt="8">
        <dgm:presLayoutVars>
          <dgm:bulletEnabled val="1"/>
        </dgm:presLayoutVars>
      </dgm:prSet>
      <dgm:spPr/>
    </dgm:pt>
  </dgm:ptLst>
  <dgm:cxnLst>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2CF25153-F889-426D-B70B-297898AC1FB6}" type="presOf" srcId="{B3531BE7-48DD-4A20-9C1F-D6EE904C6475}" destId="{D902B850-D261-4B01-B0E0-7FC77D4CCAA6}" srcOrd="0" destOrd="0" presId="urn:microsoft.com/office/officeart/2005/8/layout/process1"/>
    <dgm:cxn modelId="{0E258E75-B8FA-4E64-899C-61CA8E4EC3C5}" srcId="{E18372A9-B195-4240-BDB2-17B4DD9F025B}" destId="{BC473727-EAB5-4B5E-90F0-54A754643D65}" srcOrd="7"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ED297215-C9C0-4419-A37A-5275B874872A}" type="presParOf" srcId="{3812D4FC-A598-4EC7-8E7F-362894FCBCD3}" destId="{FB19109E-FC94-43E1-BA4F-0A03E2CFF9BA}" srcOrd="1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600" dirty="0">
              <a:solidFill>
                <a:schemeClr val="tx1"/>
              </a:solidFill>
            </a:rPr>
            <a:t>Xe </a:t>
          </a:r>
          <a:r>
            <a:rPr lang="en-US" sz="1600" dirty="0" err="1">
              <a:solidFill>
                <a:schemeClr val="tx1"/>
              </a:solidFill>
            </a:rPr>
            <a:t>vào</a:t>
          </a:r>
          <a:r>
            <a:rPr lang="en-US" sz="1600" dirty="0">
              <a:solidFill>
                <a:schemeClr val="tx1"/>
              </a:solidFill>
            </a:rPr>
            <a:t> </a:t>
          </a:r>
          <a:r>
            <a:rPr lang="en-US" sz="1600" dirty="0" err="1">
              <a:solidFill>
                <a:schemeClr val="tx1"/>
              </a:solidFill>
            </a:rPr>
            <a:t>liệu</a:t>
          </a:r>
          <a:endParaRPr lang="en-US" sz="1600" dirty="0">
            <a:solidFill>
              <a:schemeClr val="tx1"/>
            </a:solidFill>
          </a:endParaRPr>
        </a:p>
      </dgm:t>
    </dgm:pt>
    <dgm:pt modelId="{9732C7EA-9221-489D-A7D1-696F23D97D61}" type="parTrans" cxnId="{9E4D6D3A-E1FC-482B-B583-CC17F0B640F1}">
      <dgm:prSet/>
      <dgm:spPr/>
      <dgm:t>
        <a:bodyPr/>
        <a:lstStyle/>
        <a:p>
          <a:endParaRPr lang="en-US" sz="1600"/>
        </a:p>
      </dgm:t>
    </dgm:pt>
    <dgm:pt modelId="{2E037DBE-0BFB-435B-BE95-5CE832BA4A61}" type="sibTrans" cxnId="{9E4D6D3A-E1FC-482B-B583-CC17F0B640F1}">
      <dgm:prSet custT="1"/>
      <dgm:spPr/>
      <dgm:t>
        <a:bodyPr/>
        <a:lstStyle/>
        <a:p>
          <a:endParaRPr lang="en-US" sz="1600">
            <a:solidFill>
              <a:schemeClr val="tx1"/>
            </a:solidFill>
          </a:endParaRPr>
        </a:p>
      </dgm:t>
    </dgm:pt>
    <dgm:pt modelId="{B3531BE7-48DD-4A20-9C1F-D6EE904C6475}">
      <dgm:prSet phldrT="[Text]" custT="1"/>
      <dgm:spPr/>
      <dgm:t>
        <a:bodyPr/>
        <a:lstStyle/>
        <a:p>
          <a:r>
            <a:rPr lang="en-US" sz="1600" dirty="0" err="1">
              <a:solidFill>
                <a:schemeClr val="tx1"/>
              </a:solidFill>
            </a:rPr>
            <a:t>Hố</a:t>
          </a:r>
          <a:r>
            <a:rPr lang="en-US" sz="1600" dirty="0">
              <a:solidFill>
                <a:schemeClr val="tx1"/>
              </a:solidFill>
            </a:rPr>
            <a:t> </a:t>
          </a:r>
          <a:r>
            <a:rPr lang="en-US" sz="1600" dirty="0" err="1">
              <a:solidFill>
                <a:schemeClr val="tx1"/>
              </a:solidFill>
            </a:rPr>
            <a:t>bù</a:t>
          </a:r>
          <a:r>
            <a:rPr lang="en-US" sz="1600" dirty="0">
              <a:solidFill>
                <a:schemeClr val="tx1"/>
              </a:solidFill>
            </a:rPr>
            <a:t> 1</a:t>
          </a:r>
        </a:p>
      </dgm:t>
    </dgm:pt>
    <dgm:pt modelId="{EC303407-A9B4-41E2-B75D-4ACB02FE90BF}" type="parTrans" cxnId="{626AEBBE-C2DD-4707-9BB3-9D91057303E8}">
      <dgm:prSet/>
      <dgm:spPr/>
      <dgm:t>
        <a:bodyPr/>
        <a:lstStyle/>
        <a:p>
          <a:endParaRPr lang="en-US" sz="1600"/>
        </a:p>
      </dgm:t>
    </dgm:pt>
    <dgm:pt modelId="{DC7532D2-FD38-489A-A693-70A7BD2BCA36}" type="sibTrans" cxnId="{626AEBBE-C2DD-4707-9BB3-9D91057303E8}">
      <dgm:prSet custT="1"/>
      <dgm:spPr/>
      <dgm:t>
        <a:bodyPr/>
        <a:lstStyle/>
        <a:p>
          <a:endParaRPr lang="en-US" sz="1600">
            <a:solidFill>
              <a:schemeClr val="tx1"/>
            </a:solidFill>
          </a:endParaRPr>
        </a:p>
      </dgm:t>
    </dgm:pt>
    <dgm:pt modelId="{1DB1FB78-F8BE-489D-B7D4-89FEA0694BAD}">
      <dgm:prSet phldrT="[Text]" custT="1"/>
      <dgm:spPr/>
      <dgm:t>
        <a:bodyPr/>
        <a:lstStyle/>
        <a:p>
          <a:r>
            <a:rPr lang="en-US" sz="1600" dirty="0" err="1">
              <a:solidFill>
                <a:schemeClr val="tx1"/>
              </a:solidFill>
            </a:rPr>
            <a:t>Lò</a:t>
          </a:r>
          <a:r>
            <a:rPr lang="en-US" sz="1600" dirty="0">
              <a:solidFill>
                <a:schemeClr val="tx1"/>
              </a:solidFill>
            </a:rPr>
            <a:t> ủ</a:t>
          </a:r>
        </a:p>
      </dgm:t>
    </dgm:pt>
    <dgm:pt modelId="{009CFD50-E052-4E8C-B3F6-29DFA4F63ADF}" type="parTrans" cxnId="{96725F83-A1DA-4ECA-A9A0-E4DA106DD6C1}">
      <dgm:prSet/>
      <dgm:spPr/>
      <dgm:t>
        <a:bodyPr/>
        <a:lstStyle/>
        <a:p>
          <a:endParaRPr lang="en-US" sz="1600"/>
        </a:p>
      </dgm:t>
    </dgm:pt>
    <dgm:pt modelId="{CC38755A-4283-4C2B-8BBC-5A5D4B9482C0}" type="sibTrans" cxnId="{96725F83-A1DA-4ECA-A9A0-E4DA106DD6C1}">
      <dgm:prSet custT="1"/>
      <dgm:spPr/>
      <dgm:t>
        <a:bodyPr/>
        <a:lstStyle/>
        <a:p>
          <a:endParaRPr lang="en-US" sz="1600">
            <a:solidFill>
              <a:schemeClr val="tx1"/>
            </a:solidFill>
          </a:endParaRPr>
        </a:p>
      </dgm:t>
    </dgm:pt>
    <dgm:pt modelId="{7795C391-4F63-46FD-B31D-534452D22ADD}">
      <dgm:prSet custT="1"/>
      <dgm:spPr/>
      <dgm:t>
        <a:bodyPr/>
        <a:lstStyle/>
        <a:p>
          <a:r>
            <a:rPr lang="en-US" sz="1600" dirty="0" err="1">
              <a:solidFill>
                <a:schemeClr val="tx1"/>
              </a:solidFill>
            </a:rPr>
            <a:t>Làm</a:t>
          </a:r>
          <a:r>
            <a:rPr lang="en-US" sz="1600" dirty="0">
              <a:solidFill>
                <a:schemeClr val="tx1"/>
              </a:solidFill>
            </a:rPr>
            <a:t> </a:t>
          </a:r>
          <a:r>
            <a:rPr lang="en-US" sz="1600" dirty="0" err="1">
              <a:solidFill>
                <a:schemeClr val="tx1"/>
              </a:solidFill>
            </a:rPr>
            <a:t>mát</a:t>
          </a:r>
          <a:r>
            <a:rPr lang="en-US" sz="1600" dirty="0">
              <a:solidFill>
                <a:schemeClr val="tx1"/>
              </a:solidFill>
            </a:rPr>
            <a:t> </a:t>
          </a:r>
          <a:r>
            <a:rPr lang="en-US" sz="1600" dirty="0" err="1">
              <a:solidFill>
                <a:schemeClr val="tx1"/>
              </a:solidFill>
            </a:rPr>
            <a:t>nhanh</a:t>
          </a:r>
          <a:endParaRPr lang="en-US" sz="1600" dirty="0">
            <a:solidFill>
              <a:schemeClr val="tx1"/>
            </a:solidFill>
          </a:endParaRPr>
        </a:p>
      </dgm:t>
    </dgm:pt>
    <dgm:pt modelId="{7F12DC6B-9DCC-41F5-B87C-E318C6BCC561}" type="parTrans" cxnId="{B61FA077-5157-4592-9C66-F52E62BC0F54}">
      <dgm:prSet/>
      <dgm:spPr/>
      <dgm:t>
        <a:bodyPr/>
        <a:lstStyle/>
        <a:p>
          <a:endParaRPr lang="en-US" sz="1600"/>
        </a:p>
      </dgm:t>
    </dgm:pt>
    <dgm:pt modelId="{7D6EA0B6-FCA3-4405-BF29-A0608785C5B3}" type="sibTrans" cxnId="{B61FA077-5157-4592-9C66-F52E62BC0F54}">
      <dgm:prSet custT="1"/>
      <dgm:spPr/>
      <dgm:t>
        <a:bodyPr/>
        <a:lstStyle/>
        <a:p>
          <a:endParaRPr lang="en-US" sz="1600">
            <a:solidFill>
              <a:schemeClr val="tx1"/>
            </a:solidFill>
          </a:endParaRPr>
        </a:p>
      </dgm:t>
    </dgm:pt>
    <dgm:pt modelId="{2645D394-5747-46F4-BC38-1316529B1F26}">
      <dgm:prSet custT="1"/>
      <dgm:spPr/>
      <dgm:t>
        <a:bodyPr/>
        <a:lstStyle/>
        <a:p>
          <a:r>
            <a:rPr lang="en-US" sz="1600" dirty="0" err="1">
              <a:solidFill>
                <a:schemeClr val="tx1"/>
              </a:solidFill>
            </a:rPr>
            <a:t>Bể</a:t>
          </a:r>
          <a:r>
            <a:rPr lang="en-US" sz="1600" dirty="0">
              <a:solidFill>
                <a:schemeClr val="tx1"/>
              </a:solidFill>
            </a:rPr>
            <a:t> </a:t>
          </a:r>
          <a:r>
            <a:rPr lang="en-US" sz="1600" dirty="0" err="1">
              <a:solidFill>
                <a:schemeClr val="tx1"/>
              </a:solidFill>
            </a:rPr>
            <a:t>mạ</a:t>
          </a:r>
          <a:endParaRPr lang="en-US" sz="1600" dirty="0">
            <a:solidFill>
              <a:schemeClr val="tx1"/>
            </a:solidFill>
          </a:endParaRPr>
        </a:p>
      </dgm:t>
    </dgm:pt>
    <dgm:pt modelId="{80E48E24-726E-42C0-989C-E1A39998070D}" type="parTrans" cxnId="{BCFE456F-86F8-41C7-8838-656C9AE950A6}">
      <dgm:prSet/>
      <dgm:spPr/>
      <dgm:t>
        <a:bodyPr/>
        <a:lstStyle/>
        <a:p>
          <a:endParaRPr lang="en-US" sz="1600"/>
        </a:p>
      </dgm:t>
    </dgm:pt>
    <dgm:pt modelId="{D56CA01D-CF9F-4E55-ADD2-EF0DC0BE01EE}" type="sibTrans" cxnId="{BCFE456F-86F8-41C7-8838-656C9AE950A6}">
      <dgm:prSet custT="1"/>
      <dgm:spPr/>
      <dgm:t>
        <a:bodyPr/>
        <a:lstStyle/>
        <a:p>
          <a:endParaRPr lang="en-US" sz="1600">
            <a:solidFill>
              <a:schemeClr val="tx1"/>
            </a:solidFill>
          </a:endParaRPr>
        </a:p>
      </dgm:t>
    </dgm:pt>
    <dgm:pt modelId="{1AD1BDD4-BF74-45A0-BC7B-E4C6C13141AA}">
      <dgm:prSet custT="1"/>
      <dgm:spPr/>
      <dgm:t>
        <a:bodyPr/>
        <a:lstStyle/>
        <a:p>
          <a:r>
            <a:rPr lang="en-US" sz="1600" dirty="0" err="1">
              <a:solidFill>
                <a:schemeClr val="tx1"/>
              </a:solidFill>
            </a:rPr>
            <a:t>Tháp</a:t>
          </a:r>
          <a:r>
            <a:rPr lang="en-US" sz="1600" dirty="0">
              <a:solidFill>
                <a:schemeClr val="tx1"/>
              </a:solidFill>
            </a:rPr>
            <a:t> </a:t>
          </a:r>
          <a:r>
            <a:rPr lang="en-US" sz="1600" dirty="0" err="1">
              <a:solidFill>
                <a:schemeClr val="tx1"/>
              </a:solidFill>
            </a:rPr>
            <a:t>làm</a:t>
          </a:r>
          <a:r>
            <a:rPr lang="en-US" sz="1600" dirty="0">
              <a:solidFill>
                <a:schemeClr val="tx1"/>
              </a:solidFill>
            </a:rPr>
            <a:t> </a:t>
          </a:r>
          <a:r>
            <a:rPr lang="en-US" sz="1600" dirty="0" err="1">
              <a:solidFill>
                <a:schemeClr val="tx1"/>
              </a:solidFill>
            </a:rPr>
            <a:t>mát</a:t>
          </a:r>
          <a:r>
            <a:rPr lang="en-US" sz="1600" dirty="0">
              <a:solidFill>
                <a:schemeClr val="tx1"/>
              </a:solidFill>
            </a:rPr>
            <a:t> </a:t>
          </a:r>
          <a:r>
            <a:rPr lang="en-US" sz="1600" dirty="0" err="1">
              <a:solidFill>
                <a:schemeClr val="tx1"/>
              </a:solidFill>
            </a:rPr>
            <a:t>nhanh</a:t>
          </a:r>
          <a:endParaRPr lang="en-US" sz="1600" dirty="0">
            <a:solidFill>
              <a:schemeClr val="tx1"/>
            </a:solidFill>
          </a:endParaRPr>
        </a:p>
      </dgm:t>
    </dgm:pt>
    <dgm:pt modelId="{6373C48F-0472-4B32-95F7-F52084B2974D}" type="parTrans" cxnId="{963BC617-4AA3-4542-8333-CCF2A26A5E7C}">
      <dgm:prSet/>
      <dgm:spPr/>
      <dgm:t>
        <a:bodyPr/>
        <a:lstStyle/>
        <a:p>
          <a:endParaRPr lang="en-US" sz="1600"/>
        </a:p>
      </dgm:t>
    </dgm:pt>
    <dgm:pt modelId="{72AA45C8-1E63-4070-BFA1-5C91033EF491}" type="sibTrans" cxnId="{963BC617-4AA3-4542-8333-CCF2A26A5E7C}">
      <dgm:prSet custT="1"/>
      <dgm:spPr/>
      <dgm:t>
        <a:bodyPr/>
        <a:lstStyle/>
        <a:p>
          <a:endParaRPr lang="en-US" sz="1600">
            <a:solidFill>
              <a:schemeClr val="tx1"/>
            </a:solidFill>
          </a:endParaRPr>
        </a:p>
      </dgm:t>
    </dgm:pt>
    <dgm:pt modelId="{364F09C0-FCC4-4D1B-8BF8-E250145B1825}">
      <dgm:prSet custT="1"/>
      <dgm:spPr/>
      <dgm:t>
        <a:bodyPr/>
        <a:lstStyle/>
        <a:p>
          <a:r>
            <a:rPr lang="en-US" sz="1600" dirty="0" err="1">
              <a:solidFill>
                <a:schemeClr val="tx1"/>
              </a:solidFill>
            </a:rPr>
            <a:t>Hồ</a:t>
          </a:r>
          <a:r>
            <a:rPr lang="en-US" sz="1600" dirty="0">
              <a:solidFill>
                <a:schemeClr val="tx1"/>
              </a:solidFill>
            </a:rPr>
            <a:t> </a:t>
          </a:r>
          <a:r>
            <a:rPr lang="en-US" sz="1600" dirty="0" err="1">
              <a:solidFill>
                <a:schemeClr val="tx1"/>
              </a:solidFill>
            </a:rPr>
            <a:t>bù</a:t>
          </a:r>
          <a:r>
            <a:rPr lang="en-US" sz="1600" dirty="0">
              <a:solidFill>
                <a:schemeClr val="tx1"/>
              </a:solidFill>
            </a:rPr>
            <a:t> 2</a:t>
          </a:r>
        </a:p>
      </dgm:t>
    </dgm:pt>
    <dgm:pt modelId="{6BBC35DC-504E-4B3A-BB5F-07598B97F521}" type="parTrans" cxnId="{471F4E7F-D170-4117-A074-9462A0057C5A}">
      <dgm:prSet/>
      <dgm:spPr/>
      <dgm:t>
        <a:bodyPr/>
        <a:lstStyle/>
        <a:p>
          <a:endParaRPr lang="en-US" sz="1600"/>
        </a:p>
      </dgm:t>
    </dgm:pt>
    <dgm:pt modelId="{53D8FF7E-ABFA-4CF6-ABC0-F6A188D67FAF}" type="sibTrans" cxnId="{471F4E7F-D170-4117-A074-9462A0057C5A}">
      <dgm:prSet custT="1"/>
      <dgm:spPr/>
      <dgm:t>
        <a:bodyPr/>
        <a:lstStyle/>
        <a:p>
          <a:endParaRPr lang="en-US" sz="1600">
            <a:solidFill>
              <a:schemeClr val="tx1"/>
            </a:solidFill>
          </a:endParaRPr>
        </a:p>
      </dgm:t>
    </dgm:pt>
    <dgm:pt modelId="{BC473727-EAB5-4B5E-90F0-54A754643D65}">
      <dgm:prSet custT="1"/>
      <dgm:spPr/>
      <dgm:t>
        <a:bodyPr/>
        <a:lstStyle/>
        <a:p>
          <a:r>
            <a:rPr lang="en-US" sz="1600" dirty="0" err="1">
              <a:solidFill>
                <a:schemeClr val="tx1"/>
              </a:solidFill>
            </a:rPr>
            <a:t>Cuộn</a:t>
          </a:r>
          <a:r>
            <a:rPr lang="en-US" sz="1600" dirty="0">
              <a:solidFill>
                <a:schemeClr val="tx1"/>
              </a:solidFill>
            </a:rPr>
            <a:t> </a:t>
          </a:r>
          <a:r>
            <a:rPr lang="en-US" sz="1600" dirty="0" err="1">
              <a:solidFill>
                <a:schemeClr val="tx1"/>
              </a:solidFill>
            </a:rPr>
            <a:t>lại</a:t>
          </a:r>
          <a:endParaRPr lang="en-US" sz="1600" dirty="0">
            <a:solidFill>
              <a:schemeClr val="tx1"/>
            </a:solidFill>
          </a:endParaRPr>
        </a:p>
      </dgm:t>
    </dgm:pt>
    <dgm:pt modelId="{D1324E32-8582-47DB-AFBB-4A47FF71D25D}" type="parTrans" cxnId="{0E258E75-B8FA-4E64-899C-61CA8E4EC3C5}">
      <dgm:prSet/>
      <dgm:spPr/>
      <dgm:t>
        <a:bodyPr/>
        <a:lstStyle/>
        <a:p>
          <a:endParaRPr lang="en-US" sz="1600"/>
        </a:p>
      </dgm:t>
    </dgm:pt>
    <dgm:pt modelId="{5E359F1D-4DA6-4B9F-A986-7F27D3102266}" type="sibTrans" cxnId="{0E258E75-B8FA-4E64-899C-61CA8E4EC3C5}">
      <dgm:prSet custT="1"/>
      <dgm:spPr/>
      <dgm:t>
        <a:bodyPr/>
        <a:lstStyle/>
        <a:p>
          <a:endParaRPr lang="en-US" sz="1600">
            <a:solidFill>
              <a:schemeClr val="tx1"/>
            </a:solidFill>
          </a:endParaRPr>
        </a:p>
      </dgm:t>
    </dgm:pt>
    <dgm:pt modelId="{AF854F3E-6A34-4C75-86FC-327F0DFBCE52}">
      <dgm:prSet custT="1"/>
      <dgm:spPr/>
      <dgm:t>
        <a:bodyPr/>
        <a:lstStyle/>
        <a:p>
          <a:r>
            <a:rPr lang="en-US" sz="1600" dirty="0">
              <a:solidFill>
                <a:schemeClr val="tx1"/>
              </a:solidFill>
            </a:rPr>
            <a:t>Xe </a:t>
          </a:r>
          <a:r>
            <a:rPr lang="en-US" sz="1600" dirty="0" err="1">
              <a:solidFill>
                <a:schemeClr val="tx1"/>
              </a:solidFill>
            </a:rPr>
            <a:t>ra</a:t>
          </a:r>
          <a:r>
            <a:rPr lang="en-US" sz="1600" dirty="0">
              <a:solidFill>
                <a:schemeClr val="tx1"/>
              </a:solidFill>
            </a:rPr>
            <a:t> </a:t>
          </a:r>
          <a:r>
            <a:rPr lang="en-US" sz="1600" dirty="0" err="1">
              <a:solidFill>
                <a:schemeClr val="tx1"/>
              </a:solidFill>
            </a:rPr>
            <a:t>liệu</a:t>
          </a:r>
          <a:endParaRPr lang="en-US" sz="1600" dirty="0">
            <a:solidFill>
              <a:schemeClr val="tx1"/>
            </a:solidFill>
          </a:endParaRPr>
        </a:p>
      </dgm:t>
    </dgm:pt>
    <dgm:pt modelId="{2031D69B-89AF-45BB-B5CC-D5A7BA2CE3C6}" type="parTrans" cxnId="{2D377221-9048-465D-B3CC-AA437E7F455B}">
      <dgm:prSet/>
      <dgm:spPr/>
      <dgm:t>
        <a:bodyPr/>
        <a:lstStyle/>
        <a:p>
          <a:endParaRPr lang="en-US" sz="1600"/>
        </a:p>
      </dgm:t>
    </dgm:pt>
    <dgm:pt modelId="{65E36EF8-7384-41DA-A866-3C69A7758666}" type="sibTrans" cxnId="{2D377221-9048-465D-B3CC-AA437E7F455B}">
      <dgm:prSet/>
      <dgm:spPr/>
      <dgm:t>
        <a:bodyPr/>
        <a:lstStyle/>
        <a:p>
          <a:endParaRPr lang="en-US" sz="1600"/>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9">
        <dgm:presLayoutVars>
          <dgm:bulletEnabled val="1"/>
        </dgm:presLayoutVars>
      </dgm:prSet>
      <dgm:spPr/>
    </dgm:pt>
    <dgm:pt modelId="{CC65F0A5-79FB-42A0-A52C-1CDBA7B8B9C8}" type="pres">
      <dgm:prSet presAssocID="{2E037DBE-0BFB-435B-BE95-5CE832BA4A61}" presName="sibTrans" presStyleLbl="sibTrans2D1" presStyleIdx="0" presStyleCnt="8"/>
      <dgm:spPr/>
    </dgm:pt>
    <dgm:pt modelId="{2622EAB7-EBDA-4D0F-BA36-4066E80E5F47}" type="pres">
      <dgm:prSet presAssocID="{2E037DBE-0BFB-435B-BE95-5CE832BA4A61}" presName="connectorText" presStyleLbl="sibTrans2D1" presStyleIdx="0" presStyleCnt="8"/>
      <dgm:spPr/>
    </dgm:pt>
    <dgm:pt modelId="{D902B850-D261-4B01-B0E0-7FC77D4CCAA6}" type="pres">
      <dgm:prSet presAssocID="{B3531BE7-48DD-4A20-9C1F-D6EE904C6475}" presName="node" presStyleLbl="node1" presStyleIdx="1" presStyleCnt="9">
        <dgm:presLayoutVars>
          <dgm:bulletEnabled val="1"/>
        </dgm:presLayoutVars>
      </dgm:prSet>
      <dgm:spPr/>
    </dgm:pt>
    <dgm:pt modelId="{409E9E4D-AEBE-49E3-B873-013DC9A473E7}" type="pres">
      <dgm:prSet presAssocID="{DC7532D2-FD38-489A-A693-70A7BD2BCA36}" presName="sibTrans" presStyleLbl="sibTrans2D1" presStyleIdx="1" presStyleCnt="8"/>
      <dgm:spPr/>
    </dgm:pt>
    <dgm:pt modelId="{274253FE-AB4B-4FB9-BB0E-8A1846C4B5D6}" type="pres">
      <dgm:prSet presAssocID="{DC7532D2-FD38-489A-A693-70A7BD2BCA36}" presName="connectorText" presStyleLbl="sibTrans2D1" presStyleIdx="1" presStyleCnt="8"/>
      <dgm:spPr/>
    </dgm:pt>
    <dgm:pt modelId="{C604155D-7963-44B0-9AB9-10A9D37F153A}" type="pres">
      <dgm:prSet presAssocID="{1DB1FB78-F8BE-489D-B7D4-89FEA0694BAD}" presName="node" presStyleLbl="node1" presStyleIdx="2" presStyleCnt="9">
        <dgm:presLayoutVars>
          <dgm:bulletEnabled val="1"/>
        </dgm:presLayoutVars>
      </dgm:prSet>
      <dgm:spPr/>
    </dgm:pt>
    <dgm:pt modelId="{0FA7D57E-FE84-4C1F-AE0C-234FAB4D6858}" type="pres">
      <dgm:prSet presAssocID="{CC38755A-4283-4C2B-8BBC-5A5D4B9482C0}" presName="sibTrans" presStyleLbl="sibTrans2D1" presStyleIdx="2" presStyleCnt="8"/>
      <dgm:spPr/>
    </dgm:pt>
    <dgm:pt modelId="{6E42DAE1-6854-464F-89CC-18000127ED3D}" type="pres">
      <dgm:prSet presAssocID="{CC38755A-4283-4C2B-8BBC-5A5D4B9482C0}" presName="connectorText" presStyleLbl="sibTrans2D1" presStyleIdx="2" presStyleCnt="8"/>
      <dgm:spPr/>
    </dgm:pt>
    <dgm:pt modelId="{2BB5162A-871F-406A-8294-D1D14CC5CEB9}" type="pres">
      <dgm:prSet presAssocID="{7795C391-4F63-46FD-B31D-534452D22ADD}" presName="node" presStyleLbl="node1" presStyleIdx="3" presStyleCnt="9">
        <dgm:presLayoutVars>
          <dgm:bulletEnabled val="1"/>
        </dgm:presLayoutVars>
      </dgm:prSet>
      <dgm:spPr/>
    </dgm:pt>
    <dgm:pt modelId="{99DFA008-5BD6-43AC-8BC7-F45FD5BCFBDB}" type="pres">
      <dgm:prSet presAssocID="{7D6EA0B6-FCA3-4405-BF29-A0608785C5B3}" presName="sibTrans" presStyleLbl="sibTrans2D1" presStyleIdx="3" presStyleCnt="8"/>
      <dgm:spPr/>
    </dgm:pt>
    <dgm:pt modelId="{80DDF5CB-D59D-430B-9033-2E5029F1A4A0}" type="pres">
      <dgm:prSet presAssocID="{7D6EA0B6-FCA3-4405-BF29-A0608785C5B3}" presName="connectorText" presStyleLbl="sibTrans2D1" presStyleIdx="3" presStyleCnt="8"/>
      <dgm:spPr/>
    </dgm:pt>
    <dgm:pt modelId="{F2C2217A-6371-4A1F-AB41-B26C0DC8DE9F}" type="pres">
      <dgm:prSet presAssocID="{2645D394-5747-46F4-BC38-1316529B1F26}" presName="node" presStyleLbl="node1" presStyleIdx="4" presStyleCnt="9">
        <dgm:presLayoutVars>
          <dgm:bulletEnabled val="1"/>
        </dgm:presLayoutVars>
      </dgm:prSet>
      <dgm:spPr/>
    </dgm:pt>
    <dgm:pt modelId="{69B85FE7-2E7B-47BF-9E5A-A23FDFD81F87}" type="pres">
      <dgm:prSet presAssocID="{D56CA01D-CF9F-4E55-ADD2-EF0DC0BE01EE}" presName="sibTrans" presStyleLbl="sibTrans2D1" presStyleIdx="4" presStyleCnt="8"/>
      <dgm:spPr/>
    </dgm:pt>
    <dgm:pt modelId="{47B95DEE-8FF4-48FC-8054-7067AFF832A6}" type="pres">
      <dgm:prSet presAssocID="{D56CA01D-CF9F-4E55-ADD2-EF0DC0BE01EE}" presName="connectorText" presStyleLbl="sibTrans2D1" presStyleIdx="4" presStyleCnt="8"/>
      <dgm:spPr/>
    </dgm:pt>
    <dgm:pt modelId="{F0BE5E63-2C76-488C-A831-E7A700A9F756}" type="pres">
      <dgm:prSet presAssocID="{1AD1BDD4-BF74-45A0-BC7B-E4C6C13141AA}" presName="node" presStyleLbl="node1" presStyleIdx="5" presStyleCnt="9">
        <dgm:presLayoutVars>
          <dgm:bulletEnabled val="1"/>
        </dgm:presLayoutVars>
      </dgm:prSet>
      <dgm:spPr/>
    </dgm:pt>
    <dgm:pt modelId="{F301749D-C667-4A60-A3B4-F9DF27BAC1AC}" type="pres">
      <dgm:prSet presAssocID="{72AA45C8-1E63-4070-BFA1-5C91033EF491}" presName="sibTrans" presStyleLbl="sibTrans2D1" presStyleIdx="5" presStyleCnt="8"/>
      <dgm:spPr/>
    </dgm:pt>
    <dgm:pt modelId="{424A0C4E-04F6-4546-94C1-148411F6BE84}" type="pres">
      <dgm:prSet presAssocID="{72AA45C8-1E63-4070-BFA1-5C91033EF491}" presName="connectorText" presStyleLbl="sibTrans2D1" presStyleIdx="5" presStyleCnt="8"/>
      <dgm:spPr/>
    </dgm:pt>
    <dgm:pt modelId="{8E46FD1F-49B4-4E1B-80CD-E10D852214C1}" type="pres">
      <dgm:prSet presAssocID="{364F09C0-FCC4-4D1B-8BF8-E250145B1825}" presName="node" presStyleLbl="node1" presStyleIdx="6" presStyleCnt="9">
        <dgm:presLayoutVars>
          <dgm:bulletEnabled val="1"/>
        </dgm:presLayoutVars>
      </dgm:prSet>
      <dgm:spPr/>
    </dgm:pt>
    <dgm:pt modelId="{30D1FE49-B44C-4F5D-8334-75C58446C1DA}" type="pres">
      <dgm:prSet presAssocID="{53D8FF7E-ABFA-4CF6-ABC0-F6A188D67FAF}" presName="sibTrans" presStyleLbl="sibTrans2D1" presStyleIdx="6" presStyleCnt="8"/>
      <dgm:spPr/>
    </dgm:pt>
    <dgm:pt modelId="{656BD841-06D2-4E49-90DE-02AED3CFC7EA}" type="pres">
      <dgm:prSet presAssocID="{53D8FF7E-ABFA-4CF6-ABC0-F6A188D67FAF}" presName="connectorText" presStyleLbl="sibTrans2D1" presStyleIdx="6" presStyleCnt="8"/>
      <dgm:spPr/>
    </dgm:pt>
    <dgm:pt modelId="{FB19109E-FC94-43E1-BA4F-0A03E2CFF9BA}" type="pres">
      <dgm:prSet presAssocID="{BC473727-EAB5-4B5E-90F0-54A754643D65}" presName="node" presStyleLbl="node1" presStyleIdx="7" presStyleCnt="9">
        <dgm:presLayoutVars>
          <dgm:bulletEnabled val="1"/>
        </dgm:presLayoutVars>
      </dgm:prSet>
      <dgm:spPr/>
    </dgm:pt>
    <dgm:pt modelId="{008946B4-65CC-4D57-9FB5-78B40C1D6E7D}" type="pres">
      <dgm:prSet presAssocID="{5E359F1D-4DA6-4B9F-A986-7F27D3102266}" presName="sibTrans" presStyleLbl="sibTrans2D1" presStyleIdx="7" presStyleCnt="8"/>
      <dgm:spPr/>
    </dgm:pt>
    <dgm:pt modelId="{936A0319-1DF7-4307-8063-90BDB8498C9D}" type="pres">
      <dgm:prSet presAssocID="{5E359F1D-4DA6-4B9F-A986-7F27D3102266}" presName="connectorText" presStyleLbl="sibTrans2D1" presStyleIdx="7" presStyleCnt="8"/>
      <dgm:spPr/>
    </dgm:pt>
    <dgm:pt modelId="{4AE91EB4-E9F7-425D-8425-07B8547C334E}" type="pres">
      <dgm:prSet presAssocID="{AF854F3E-6A34-4C75-86FC-327F0DFBCE52}" presName="node" presStyleLbl="node1" presStyleIdx="8" presStyleCnt="9">
        <dgm:presLayoutVars>
          <dgm:bulletEnabled val="1"/>
        </dgm:presLayoutVars>
      </dgm:prSet>
      <dgm:spPr/>
    </dgm:pt>
  </dgm:ptLst>
  <dgm:cxnLst>
    <dgm:cxn modelId="{963BC617-4AA3-4542-8333-CCF2A26A5E7C}" srcId="{E18372A9-B195-4240-BDB2-17B4DD9F025B}" destId="{1AD1BDD4-BF74-45A0-BC7B-E4C6C13141AA}" srcOrd="5" destOrd="0" parTransId="{6373C48F-0472-4B32-95F7-F52084B2974D}" sibTransId="{72AA45C8-1E63-4070-BFA1-5C91033EF491}"/>
    <dgm:cxn modelId="{2D377221-9048-465D-B3CC-AA437E7F455B}" srcId="{E18372A9-B195-4240-BDB2-17B4DD9F025B}" destId="{AF854F3E-6A34-4C75-86FC-327F0DFBCE52}" srcOrd="8" destOrd="0" parTransId="{2031D69B-89AF-45BB-B5CC-D5A7BA2CE3C6}" sibTransId="{65E36EF8-7384-41DA-A866-3C69A7758666}"/>
    <dgm:cxn modelId="{7713652E-1E94-40D8-9835-883D52A7FE32}" type="presOf" srcId="{BC473727-EAB5-4B5E-90F0-54A754643D65}" destId="{FB19109E-FC94-43E1-BA4F-0A03E2CFF9BA}" srcOrd="0"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DBAA113F-098E-41E5-857B-378CAB604949}" type="presOf" srcId="{AF854F3E-6A34-4C75-86FC-327F0DFBCE52}" destId="{4AE91EB4-E9F7-425D-8425-07B8547C334E}"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D46A656F-60CD-4A7A-B9D0-74CB2626BF09}" type="presOf" srcId="{5E359F1D-4DA6-4B9F-A986-7F27D3102266}" destId="{936A0319-1DF7-4307-8063-90BDB8498C9D}" srcOrd="1"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E0B9A76F-BFCC-49BB-B4C2-A177286F404C}" type="presOf" srcId="{5E359F1D-4DA6-4B9F-A986-7F27D3102266}" destId="{008946B4-65CC-4D57-9FB5-78B40C1D6E7D}" srcOrd="0" destOrd="0" presId="urn:microsoft.com/office/officeart/2005/8/layout/process1"/>
    <dgm:cxn modelId="{2CF25153-F889-426D-B70B-297898AC1FB6}" type="presOf" srcId="{B3531BE7-48DD-4A20-9C1F-D6EE904C6475}" destId="{D902B850-D261-4B01-B0E0-7FC77D4CCAA6}" srcOrd="0" destOrd="0" presId="urn:microsoft.com/office/officeart/2005/8/layout/process1"/>
    <dgm:cxn modelId="{0E258E75-B8FA-4E64-899C-61CA8E4EC3C5}" srcId="{E18372A9-B195-4240-BDB2-17B4DD9F025B}" destId="{BC473727-EAB5-4B5E-90F0-54A754643D65}" srcOrd="7"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ED297215-C9C0-4419-A37A-5275B874872A}" type="presParOf" srcId="{3812D4FC-A598-4EC7-8E7F-362894FCBCD3}" destId="{FB19109E-FC94-43E1-BA4F-0A03E2CFF9BA}" srcOrd="14" destOrd="0" presId="urn:microsoft.com/office/officeart/2005/8/layout/process1"/>
    <dgm:cxn modelId="{4D48DF74-A7A3-4838-965D-A018781B4F0A}" type="presParOf" srcId="{3812D4FC-A598-4EC7-8E7F-362894FCBCD3}" destId="{008946B4-65CC-4D57-9FB5-78B40C1D6E7D}" srcOrd="15" destOrd="0" presId="urn:microsoft.com/office/officeart/2005/8/layout/process1"/>
    <dgm:cxn modelId="{AAFA46D1-4CB8-4850-9211-995A7FA1A86C}" type="presParOf" srcId="{008946B4-65CC-4D57-9FB5-78B40C1D6E7D}" destId="{936A0319-1DF7-4307-8063-90BDB8498C9D}" srcOrd="0" destOrd="0" presId="urn:microsoft.com/office/officeart/2005/8/layout/process1"/>
    <dgm:cxn modelId="{F97BA5C7-808C-46CA-BD97-6BA74735B428}" type="presParOf" srcId="{3812D4FC-A598-4EC7-8E7F-362894FCBCD3}" destId="{4AE91EB4-E9F7-425D-8425-07B8547C334E}" srcOrd="16" destOrd="0" presId="urn:microsoft.com/office/officeart/2005/8/layout/process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18372A9-B195-4240-BDB2-17B4DD9F025B}" type="doc">
      <dgm:prSet loTypeId="urn:microsoft.com/office/officeart/2005/8/layout/process1" loCatId="process" qsTypeId="urn:microsoft.com/office/officeart/2005/8/quickstyle/simple1" qsCatId="simple" csTypeId="urn:microsoft.com/office/officeart/2005/8/colors/accent1_2" csCatId="accent1" phldr="1"/>
      <dgm:spPr/>
    </dgm:pt>
    <dgm:pt modelId="{66285727-DA84-44D8-BD20-915182BCF82D}">
      <dgm:prSet phldrT="[Text]" custT="1"/>
      <dgm:spPr/>
      <dgm:t>
        <a:bodyPr/>
        <a:lstStyle/>
        <a:p>
          <a:r>
            <a:rPr lang="en-US" sz="1600" dirty="0">
              <a:solidFill>
                <a:schemeClr val="tx1"/>
              </a:solidFill>
            </a:rPr>
            <a:t>Tang </a:t>
          </a:r>
          <a:r>
            <a:rPr lang="en-US" sz="1600" dirty="0" err="1">
              <a:solidFill>
                <a:schemeClr val="tx1"/>
              </a:solidFill>
            </a:rPr>
            <a:t>mở</a:t>
          </a:r>
          <a:r>
            <a:rPr lang="en-US" sz="1600" dirty="0">
              <a:solidFill>
                <a:schemeClr val="tx1"/>
              </a:solidFill>
            </a:rPr>
            <a:t> </a:t>
          </a:r>
          <a:r>
            <a:rPr lang="en-US" sz="1600" dirty="0" err="1">
              <a:solidFill>
                <a:schemeClr val="tx1"/>
              </a:solidFill>
            </a:rPr>
            <a:t>cuộn</a:t>
          </a:r>
          <a:endParaRPr lang="en-US" sz="1600" dirty="0">
            <a:solidFill>
              <a:schemeClr val="tx1"/>
            </a:solidFill>
          </a:endParaRPr>
        </a:p>
      </dgm:t>
    </dgm:pt>
    <dgm:pt modelId="{9732C7EA-9221-489D-A7D1-696F23D97D61}" type="parTrans" cxnId="{9E4D6D3A-E1FC-482B-B583-CC17F0B640F1}">
      <dgm:prSet/>
      <dgm:spPr/>
      <dgm:t>
        <a:bodyPr/>
        <a:lstStyle/>
        <a:p>
          <a:endParaRPr lang="en-US" sz="1600"/>
        </a:p>
      </dgm:t>
    </dgm:pt>
    <dgm:pt modelId="{2E037DBE-0BFB-435B-BE95-5CE832BA4A61}" type="sibTrans" cxnId="{9E4D6D3A-E1FC-482B-B583-CC17F0B640F1}">
      <dgm:prSet custT="1"/>
      <dgm:spPr/>
      <dgm:t>
        <a:bodyPr/>
        <a:lstStyle/>
        <a:p>
          <a:endParaRPr lang="en-US" sz="1600">
            <a:solidFill>
              <a:schemeClr val="tx1"/>
            </a:solidFill>
          </a:endParaRPr>
        </a:p>
      </dgm:t>
    </dgm:pt>
    <dgm:pt modelId="{B3531BE7-48DD-4A20-9C1F-D6EE904C6475}">
      <dgm:prSet phldrT="[Text]" custT="1"/>
      <dgm:spPr/>
      <dgm:t>
        <a:bodyPr/>
        <a:lstStyle/>
        <a:p>
          <a:r>
            <a:rPr lang="en-US" sz="1600" dirty="0" err="1">
              <a:solidFill>
                <a:schemeClr val="tx1"/>
              </a:solidFill>
            </a:rPr>
            <a:t>Lồng</a:t>
          </a:r>
          <a:r>
            <a:rPr lang="en-US" sz="1600" dirty="0">
              <a:solidFill>
                <a:schemeClr val="tx1"/>
              </a:solidFill>
            </a:rPr>
            <a:t> </a:t>
          </a:r>
          <a:r>
            <a:rPr lang="en-US" sz="1600" dirty="0" err="1">
              <a:solidFill>
                <a:schemeClr val="tx1"/>
              </a:solidFill>
            </a:rPr>
            <a:t>tích</a:t>
          </a:r>
          <a:endParaRPr lang="en-US" sz="1600" dirty="0">
            <a:solidFill>
              <a:schemeClr val="tx1"/>
            </a:solidFill>
          </a:endParaRPr>
        </a:p>
      </dgm:t>
    </dgm:pt>
    <dgm:pt modelId="{EC303407-A9B4-41E2-B75D-4ACB02FE90BF}" type="parTrans" cxnId="{626AEBBE-C2DD-4707-9BB3-9D91057303E8}">
      <dgm:prSet/>
      <dgm:spPr/>
      <dgm:t>
        <a:bodyPr/>
        <a:lstStyle/>
        <a:p>
          <a:endParaRPr lang="en-US" sz="1600"/>
        </a:p>
      </dgm:t>
    </dgm:pt>
    <dgm:pt modelId="{DC7532D2-FD38-489A-A693-70A7BD2BCA36}" type="sibTrans" cxnId="{626AEBBE-C2DD-4707-9BB3-9D91057303E8}">
      <dgm:prSet custT="1"/>
      <dgm:spPr/>
      <dgm:t>
        <a:bodyPr/>
        <a:lstStyle/>
        <a:p>
          <a:endParaRPr lang="en-US" sz="1600">
            <a:solidFill>
              <a:schemeClr val="tx1"/>
            </a:solidFill>
          </a:endParaRPr>
        </a:p>
      </dgm:t>
    </dgm:pt>
    <dgm:pt modelId="{1DB1FB78-F8BE-489D-B7D4-89FEA0694BAD}">
      <dgm:prSet phldrT="[Text]" custT="1"/>
      <dgm:spPr/>
      <dgm:t>
        <a:bodyPr/>
        <a:lstStyle/>
        <a:p>
          <a:r>
            <a:rPr lang="en-US" sz="1600" dirty="0" err="1">
              <a:solidFill>
                <a:schemeClr val="tx1"/>
              </a:solidFill>
            </a:rPr>
            <a:t>Giàn</a:t>
          </a:r>
          <a:r>
            <a:rPr lang="en-US" sz="1600" dirty="0">
              <a:solidFill>
                <a:schemeClr val="tx1"/>
              </a:solidFill>
            </a:rPr>
            <a:t> </a:t>
          </a:r>
          <a:r>
            <a:rPr lang="en-US" sz="1600" dirty="0" err="1">
              <a:solidFill>
                <a:schemeClr val="tx1"/>
              </a:solidFill>
            </a:rPr>
            <a:t>khuôn</a:t>
          </a:r>
          <a:r>
            <a:rPr lang="en-US" sz="1600" dirty="0">
              <a:solidFill>
                <a:schemeClr val="tx1"/>
              </a:solidFill>
            </a:rPr>
            <a:t> </a:t>
          </a:r>
          <a:r>
            <a:rPr lang="en-US" sz="1600" dirty="0" err="1">
              <a:solidFill>
                <a:schemeClr val="tx1"/>
              </a:solidFill>
            </a:rPr>
            <a:t>định</a:t>
          </a:r>
          <a:r>
            <a:rPr lang="en-US" sz="1600" dirty="0">
              <a:solidFill>
                <a:schemeClr val="tx1"/>
              </a:solidFill>
            </a:rPr>
            <a:t> hình</a:t>
          </a:r>
        </a:p>
      </dgm:t>
    </dgm:pt>
    <dgm:pt modelId="{009CFD50-E052-4E8C-B3F6-29DFA4F63ADF}" type="parTrans" cxnId="{96725F83-A1DA-4ECA-A9A0-E4DA106DD6C1}">
      <dgm:prSet/>
      <dgm:spPr/>
      <dgm:t>
        <a:bodyPr/>
        <a:lstStyle/>
        <a:p>
          <a:endParaRPr lang="en-US" sz="1600"/>
        </a:p>
      </dgm:t>
    </dgm:pt>
    <dgm:pt modelId="{CC38755A-4283-4C2B-8BBC-5A5D4B9482C0}" type="sibTrans" cxnId="{96725F83-A1DA-4ECA-A9A0-E4DA106DD6C1}">
      <dgm:prSet custT="1"/>
      <dgm:spPr/>
      <dgm:t>
        <a:bodyPr/>
        <a:lstStyle/>
        <a:p>
          <a:endParaRPr lang="en-US" sz="1600">
            <a:solidFill>
              <a:schemeClr val="tx1"/>
            </a:solidFill>
          </a:endParaRPr>
        </a:p>
      </dgm:t>
    </dgm:pt>
    <dgm:pt modelId="{7795C391-4F63-46FD-B31D-534452D22ADD}">
      <dgm:prSet custT="1"/>
      <dgm:spPr/>
      <dgm:t>
        <a:bodyPr/>
        <a:lstStyle/>
        <a:p>
          <a:r>
            <a:rPr lang="en-US" sz="1600" dirty="0" err="1">
              <a:solidFill>
                <a:schemeClr val="tx1"/>
              </a:solidFill>
            </a:rPr>
            <a:t>Hàn</a:t>
          </a:r>
          <a:r>
            <a:rPr lang="en-US" sz="1600" dirty="0">
              <a:solidFill>
                <a:schemeClr val="tx1"/>
              </a:solidFill>
            </a:rPr>
            <a:t> </a:t>
          </a:r>
          <a:r>
            <a:rPr lang="en-US" sz="1600" dirty="0" err="1">
              <a:solidFill>
                <a:schemeClr val="tx1"/>
              </a:solidFill>
            </a:rPr>
            <a:t>cao</a:t>
          </a:r>
          <a:r>
            <a:rPr lang="en-US" sz="1600" dirty="0">
              <a:solidFill>
                <a:schemeClr val="tx1"/>
              </a:solidFill>
            </a:rPr>
            <a:t> </a:t>
          </a:r>
          <a:r>
            <a:rPr lang="en-US" sz="1600" dirty="0" err="1">
              <a:solidFill>
                <a:schemeClr val="tx1"/>
              </a:solidFill>
            </a:rPr>
            <a:t>tần</a:t>
          </a:r>
          <a:endParaRPr lang="en-US" sz="1600" dirty="0">
            <a:solidFill>
              <a:schemeClr val="tx1"/>
            </a:solidFill>
          </a:endParaRPr>
        </a:p>
      </dgm:t>
    </dgm:pt>
    <dgm:pt modelId="{7F12DC6B-9DCC-41F5-B87C-E318C6BCC561}" type="parTrans" cxnId="{B61FA077-5157-4592-9C66-F52E62BC0F54}">
      <dgm:prSet/>
      <dgm:spPr/>
      <dgm:t>
        <a:bodyPr/>
        <a:lstStyle/>
        <a:p>
          <a:endParaRPr lang="en-US" sz="1600"/>
        </a:p>
      </dgm:t>
    </dgm:pt>
    <dgm:pt modelId="{7D6EA0B6-FCA3-4405-BF29-A0608785C5B3}" type="sibTrans" cxnId="{B61FA077-5157-4592-9C66-F52E62BC0F54}">
      <dgm:prSet custT="1"/>
      <dgm:spPr/>
      <dgm:t>
        <a:bodyPr/>
        <a:lstStyle/>
        <a:p>
          <a:endParaRPr lang="en-US" sz="1600">
            <a:solidFill>
              <a:schemeClr val="tx1"/>
            </a:solidFill>
          </a:endParaRPr>
        </a:p>
      </dgm:t>
    </dgm:pt>
    <dgm:pt modelId="{2645D394-5747-46F4-BC38-1316529B1F26}">
      <dgm:prSet custT="1"/>
      <dgm:spPr/>
      <dgm:t>
        <a:bodyPr/>
        <a:lstStyle/>
        <a:p>
          <a:r>
            <a:rPr lang="en-US" sz="1600" dirty="0" err="1">
              <a:solidFill>
                <a:schemeClr val="tx1"/>
              </a:solidFill>
            </a:rPr>
            <a:t>Giàn</a:t>
          </a:r>
          <a:r>
            <a:rPr lang="en-US" sz="1600" dirty="0">
              <a:solidFill>
                <a:schemeClr val="tx1"/>
              </a:solidFill>
            </a:rPr>
            <a:t> </a:t>
          </a:r>
          <a:r>
            <a:rPr lang="en-US" sz="1600" dirty="0" err="1">
              <a:solidFill>
                <a:schemeClr val="tx1"/>
              </a:solidFill>
            </a:rPr>
            <a:t>khuôn</a:t>
          </a:r>
          <a:r>
            <a:rPr lang="en-US" sz="1600" dirty="0">
              <a:solidFill>
                <a:schemeClr val="tx1"/>
              </a:solidFill>
            </a:rPr>
            <a:t> </a:t>
          </a:r>
          <a:r>
            <a:rPr lang="en-US" sz="1600" dirty="0" err="1">
              <a:solidFill>
                <a:schemeClr val="tx1"/>
              </a:solidFill>
            </a:rPr>
            <a:t>thành</a:t>
          </a:r>
          <a:r>
            <a:rPr lang="en-US" sz="1600" dirty="0">
              <a:solidFill>
                <a:schemeClr val="tx1"/>
              </a:solidFill>
            </a:rPr>
            <a:t> hình</a:t>
          </a:r>
        </a:p>
      </dgm:t>
    </dgm:pt>
    <dgm:pt modelId="{80E48E24-726E-42C0-989C-E1A39998070D}" type="parTrans" cxnId="{BCFE456F-86F8-41C7-8838-656C9AE950A6}">
      <dgm:prSet/>
      <dgm:spPr/>
      <dgm:t>
        <a:bodyPr/>
        <a:lstStyle/>
        <a:p>
          <a:endParaRPr lang="en-US" sz="1600"/>
        </a:p>
      </dgm:t>
    </dgm:pt>
    <dgm:pt modelId="{D56CA01D-CF9F-4E55-ADD2-EF0DC0BE01EE}" type="sibTrans" cxnId="{BCFE456F-86F8-41C7-8838-656C9AE950A6}">
      <dgm:prSet custT="1"/>
      <dgm:spPr/>
      <dgm:t>
        <a:bodyPr/>
        <a:lstStyle/>
        <a:p>
          <a:endParaRPr lang="en-US" sz="1600">
            <a:solidFill>
              <a:schemeClr val="tx1"/>
            </a:solidFill>
          </a:endParaRPr>
        </a:p>
      </dgm:t>
    </dgm:pt>
    <dgm:pt modelId="{1AD1BDD4-BF74-45A0-BC7B-E4C6C13141AA}">
      <dgm:prSet custT="1"/>
      <dgm:spPr/>
      <dgm:t>
        <a:bodyPr/>
        <a:lstStyle/>
        <a:p>
          <a:r>
            <a:rPr lang="en-US" sz="1600" dirty="0" err="1">
              <a:solidFill>
                <a:schemeClr val="tx1"/>
              </a:solidFill>
            </a:rPr>
            <a:t>Bàn</a:t>
          </a:r>
          <a:r>
            <a:rPr lang="en-US" sz="1600" dirty="0">
              <a:solidFill>
                <a:schemeClr val="tx1"/>
              </a:solidFill>
            </a:rPr>
            <a:t> </a:t>
          </a:r>
          <a:r>
            <a:rPr lang="en-US" sz="1600" dirty="0" err="1">
              <a:solidFill>
                <a:schemeClr val="tx1"/>
              </a:solidFill>
            </a:rPr>
            <a:t>cắt</a:t>
          </a:r>
          <a:endParaRPr lang="en-US" sz="1600" dirty="0">
            <a:solidFill>
              <a:schemeClr val="tx1"/>
            </a:solidFill>
          </a:endParaRPr>
        </a:p>
      </dgm:t>
    </dgm:pt>
    <dgm:pt modelId="{6373C48F-0472-4B32-95F7-F52084B2974D}" type="parTrans" cxnId="{963BC617-4AA3-4542-8333-CCF2A26A5E7C}">
      <dgm:prSet/>
      <dgm:spPr/>
      <dgm:t>
        <a:bodyPr/>
        <a:lstStyle/>
        <a:p>
          <a:endParaRPr lang="en-US" sz="1600"/>
        </a:p>
      </dgm:t>
    </dgm:pt>
    <dgm:pt modelId="{72AA45C8-1E63-4070-BFA1-5C91033EF491}" type="sibTrans" cxnId="{963BC617-4AA3-4542-8333-CCF2A26A5E7C}">
      <dgm:prSet custT="1"/>
      <dgm:spPr/>
      <dgm:t>
        <a:bodyPr/>
        <a:lstStyle/>
        <a:p>
          <a:endParaRPr lang="en-US" sz="1600">
            <a:solidFill>
              <a:schemeClr val="tx1"/>
            </a:solidFill>
          </a:endParaRPr>
        </a:p>
      </dgm:t>
    </dgm:pt>
    <dgm:pt modelId="{364F09C0-FCC4-4D1B-8BF8-E250145B1825}">
      <dgm:prSet custT="1"/>
      <dgm:spPr/>
      <dgm:t>
        <a:bodyPr/>
        <a:lstStyle/>
        <a:p>
          <a:r>
            <a:rPr lang="en-US" sz="1600" dirty="0" err="1">
              <a:solidFill>
                <a:schemeClr val="tx1"/>
              </a:solidFill>
            </a:rPr>
            <a:t>Giàn</a:t>
          </a:r>
          <a:r>
            <a:rPr lang="en-US" sz="1600" dirty="0">
              <a:solidFill>
                <a:schemeClr val="tx1"/>
              </a:solidFill>
            </a:rPr>
            <a:t> </a:t>
          </a:r>
          <a:r>
            <a:rPr lang="en-US" sz="1600" dirty="0" err="1">
              <a:solidFill>
                <a:schemeClr val="tx1"/>
              </a:solidFill>
            </a:rPr>
            <a:t>thu</a:t>
          </a:r>
          <a:r>
            <a:rPr lang="en-US" sz="1600" dirty="0">
              <a:solidFill>
                <a:schemeClr val="tx1"/>
              </a:solidFill>
            </a:rPr>
            <a:t> </a:t>
          </a:r>
          <a:r>
            <a:rPr lang="en-US" sz="1600" dirty="0" err="1">
              <a:solidFill>
                <a:schemeClr val="tx1"/>
              </a:solidFill>
            </a:rPr>
            <a:t>ống</a:t>
          </a:r>
          <a:endParaRPr lang="en-US" sz="1600" dirty="0">
            <a:solidFill>
              <a:schemeClr val="tx1"/>
            </a:solidFill>
          </a:endParaRPr>
        </a:p>
      </dgm:t>
    </dgm:pt>
    <dgm:pt modelId="{6BBC35DC-504E-4B3A-BB5F-07598B97F521}" type="parTrans" cxnId="{471F4E7F-D170-4117-A074-9462A0057C5A}">
      <dgm:prSet/>
      <dgm:spPr/>
      <dgm:t>
        <a:bodyPr/>
        <a:lstStyle/>
        <a:p>
          <a:endParaRPr lang="en-US" sz="1600"/>
        </a:p>
      </dgm:t>
    </dgm:pt>
    <dgm:pt modelId="{53D8FF7E-ABFA-4CF6-ABC0-F6A188D67FAF}" type="sibTrans" cxnId="{471F4E7F-D170-4117-A074-9462A0057C5A}">
      <dgm:prSet custT="1"/>
      <dgm:spPr/>
      <dgm:t>
        <a:bodyPr/>
        <a:lstStyle/>
        <a:p>
          <a:endParaRPr lang="en-US" sz="1600">
            <a:solidFill>
              <a:schemeClr val="tx1"/>
            </a:solidFill>
          </a:endParaRPr>
        </a:p>
      </dgm:t>
    </dgm:pt>
    <dgm:pt modelId="{BC473727-EAB5-4B5E-90F0-54A754643D65}">
      <dgm:prSet custT="1"/>
      <dgm:spPr/>
      <dgm:t>
        <a:bodyPr/>
        <a:lstStyle/>
        <a:p>
          <a:r>
            <a:rPr lang="en-US" sz="1600" dirty="0" err="1">
              <a:solidFill>
                <a:schemeClr val="tx1"/>
              </a:solidFill>
            </a:rPr>
            <a:t>Đóng</a:t>
          </a:r>
          <a:r>
            <a:rPr lang="en-US" sz="1600" dirty="0">
              <a:solidFill>
                <a:schemeClr val="tx1"/>
              </a:solidFill>
            </a:rPr>
            <a:t> </a:t>
          </a:r>
          <a:r>
            <a:rPr lang="en-US" sz="1600" dirty="0" err="1">
              <a:solidFill>
                <a:schemeClr val="tx1"/>
              </a:solidFill>
            </a:rPr>
            <a:t>bó</a:t>
          </a:r>
          <a:endParaRPr lang="en-US" sz="1600" dirty="0">
            <a:solidFill>
              <a:schemeClr val="tx1"/>
            </a:solidFill>
          </a:endParaRPr>
        </a:p>
      </dgm:t>
    </dgm:pt>
    <dgm:pt modelId="{D1324E32-8582-47DB-AFBB-4A47FF71D25D}" type="parTrans" cxnId="{0E258E75-B8FA-4E64-899C-61CA8E4EC3C5}">
      <dgm:prSet/>
      <dgm:spPr/>
      <dgm:t>
        <a:bodyPr/>
        <a:lstStyle/>
        <a:p>
          <a:endParaRPr lang="en-US" sz="1600"/>
        </a:p>
      </dgm:t>
    </dgm:pt>
    <dgm:pt modelId="{5E359F1D-4DA6-4B9F-A986-7F27D3102266}" type="sibTrans" cxnId="{0E258E75-B8FA-4E64-899C-61CA8E4EC3C5}">
      <dgm:prSet custT="1"/>
      <dgm:spPr/>
      <dgm:t>
        <a:bodyPr/>
        <a:lstStyle/>
        <a:p>
          <a:endParaRPr lang="en-US" sz="1600">
            <a:solidFill>
              <a:schemeClr val="tx1"/>
            </a:solidFill>
          </a:endParaRPr>
        </a:p>
      </dgm:t>
    </dgm:pt>
    <dgm:pt modelId="{3812D4FC-A598-4EC7-8E7F-362894FCBCD3}" type="pres">
      <dgm:prSet presAssocID="{E18372A9-B195-4240-BDB2-17B4DD9F025B}" presName="Name0" presStyleCnt="0">
        <dgm:presLayoutVars>
          <dgm:dir/>
          <dgm:resizeHandles val="exact"/>
        </dgm:presLayoutVars>
      </dgm:prSet>
      <dgm:spPr/>
    </dgm:pt>
    <dgm:pt modelId="{EB2CC65D-AD69-4C40-AB53-A31DDCAC1546}" type="pres">
      <dgm:prSet presAssocID="{66285727-DA84-44D8-BD20-915182BCF82D}" presName="node" presStyleLbl="node1" presStyleIdx="0" presStyleCnt="8">
        <dgm:presLayoutVars>
          <dgm:bulletEnabled val="1"/>
        </dgm:presLayoutVars>
      </dgm:prSet>
      <dgm:spPr/>
    </dgm:pt>
    <dgm:pt modelId="{CC65F0A5-79FB-42A0-A52C-1CDBA7B8B9C8}" type="pres">
      <dgm:prSet presAssocID="{2E037DBE-0BFB-435B-BE95-5CE832BA4A61}" presName="sibTrans" presStyleLbl="sibTrans2D1" presStyleIdx="0" presStyleCnt="7"/>
      <dgm:spPr/>
    </dgm:pt>
    <dgm:pt modelId="{2622EAB7-EBDA-4D0F-BA36-4066E80E5F47}" type="pres">
      <dgm:prSet presAssocID="{2E037DBE-0BFB-435B-BE95-5CE832BA4A61}" presName="connectorText" presStyleLbl="sibTrans2D1" presStyleIdx="0" presStyleCnt="7"/>
      <dgm:spPr/>
    </dgm:pt>
    <dgm:pt modelId="{D902B850-D261-4B01-B0E0-7FC77D4CCAA6}" type="pres">
      <dgm:prSet presAssocID="{B3531BE7-48DD-4A20-9C1F-D6EE904C6475}" presName="node" presStyleLbl="node1" presStyleIdx="1" presStyleCnt="8">
        <dgm:presLayoutVars>
          <dgm:bulletEnabled val="1"/>
        </dgm:presLayoutVars>
      </dgm:prSet>
      <dgm:spPr/>
    </dgm:pt>
    <dgm:pt modelId="{409E9E4D-AEBE-49E3-B873-013DC9A473E7}" type="pres">
      <dgm:prSet presAssocID="{DC7532D2-FD38-489A-A693-70A7BD2BCA36}" presName="sibTrans" presStyleLbl="sibTrans2D1" presStyleIdx="1" presStyleCnt="7"/>
      <dgm:spPr/>
    </dgm:pt>
    <dgm:pt modelId="{274253FE-AB4B-4FB9-BB0E-8A1846C4B5D6}" type="pres">
      <dgm:prSet presAssocID="{DC7532D2-FD38-489A-A693-70A7BD2BCA36}" presName="connectorText" presStyleLbl="sibTrans2D1" presStyleIdx="1" presStyleCnt="7"/>
      <dgm:spPr/>
    </dgm:pt>
    <dgm:pt modelId="{C604155D-7963-44B0-9AB9-10A9D37F153A}" type="pres">
      <dgm:prSet presAssocID="{1DB1FB78-F8BE-489D-B7D4-89FEA0694BAD}" presName="node" presStyleLbl="node1" presStyleIdx="2" presStyleCnt="8" custScaleX="133999">
        <dgm:presLayoutVars>
          <dgm:bulletEnabled val="1"/>
        </dgm:presLayoutVars>
      </dgm:prSet>
      <dgm:spPr/>
    </dgm:pt>
    <dgm:pt modelId="{0FA7D57E-FE84-4C1F-AE0C-234FAB4D6858}" type="pres">
      <dgm:prSet presAssocID="{CC38755A-4283-4C2B-8BBC-5A5D4B9482C0}" presName="sibTrans" presStyleLbl="sibTrans2D1" presStyleIdx="2" presStyleCnt="7"/>
      <dgm:spPr/>
    </dgm:pt>
    <dgm:pt modelId="{6E42DAE1-6854-464F-89CC-18000127ED3D}" type="pres">
      <dgm:prSet presAssocID="{CC38755A-4283-4C2B-8BBC-5A5D4B9482C0}" presName="connectorText" presStyleLbl="sibTrans2D1" presStyleIdx="2" presStyleCnt="7"/>
      <dgm:spPr/>
    </dgm:pt>
    <dgm:pt modelId="{2BB5162A-871F-406A-8294-D1D14CC5CEB9}" type="pres">
      <dgm:prSet presAssocID="{7795C391-4F63-46FD-B31D-534452D22ADD}" presName="node" presStyleLbl="node1" presStyleIdx="3" presStyleCnt="8">
        <dgm:presLayoutVars>
          <dgm:bulletEnabled val="1"/>
        </dgm:presLayoutVars>
      </dgm:prSet>
      <dgm:spPr/>
    </dgm:pt>
    <dgm:pt modelId="{99DFA008-5BD6-43AC-8BC7-F45FD5BCFBDB}" type="pres">
      <dgm:prSet presAssocID="{7D6EA0B6-FCA3-4405-BF29-A0608785C5B3}" presName="sibTrans" presStyleLbl="sibTrans2D1" presStyleIdx="3" presStyleCnt="7"/>
      <dgm:spPr/>
    </dgm:pt>
    <dgm:pt modelId="{80DDF5CB-D59D-430B-9033-2E5029F1A4A0}" type="pres">
      <dgm:prSet presAssocID="{7D6EA0B6-FCA3-4405-BF29-A0608785C5B3}" presName="connectorText" presStyleLbl="sibTrans2D1" presStyleIdx="3" presStyleCnt="7"/>
      <dgm:spPr/>
    </dgm:pt>
    <dgm:pt modelId="{F2C2217A-6371-4A1F-AB41-B26C0DC8DE9F}" type="pres">
      <dgm:prSet presAssocID="{2645D394-5747-46F4-BC38-1316529B1F26}" presName="node" presStyleLbl="node1" presStyleIdx="4" presStyleCnt="8" custScaleX="128924">
        <dgm:presLayoutVars>
          <dgm:bulletEnabled val="1"/>
        </dgm:presLayoutVars>
      </dgm:prSet>
      <dgm:spPr/>
    </dgm:pt>
    <dgm:pt modelId="{69B85FE7-2E7B-47BF-9E5A-A23FDFD81F87}" type="pres">
      <dgm:prSet presAssocID="{D56CA01D-CF9F-4E55-ADD2-EF0DC0BE01EE}" presName="sibTrans" presStyleLbl="sibTrans2D1" presStyleIdx="4" presStyleCnt="7"/>
      <dgm:spPr/>
    </dgm:pt>
    <dgm:pt modelId="{47B95DEE-8FF4-48FC-8054-7067AFF832A6}" type="pres">
      <dgm:prSet presAssocID="{D56CA01D-CF9F-4E55-ADD2-EF0DC0BE01EE}" presName="connectorText" presStyleLbl="sibTrans2D1" presStyleIdx="4" presStyleCnt="7"/>
      <dgm:spPr/>
    </dgm:pt>
    <dgm:pt modelId="{F0BE5E63-2C76-488C-A831-E7A700A9F756}" type="pres">
      <dgm:prSet presAssocID="{1AD1BDD4-BF74-45A0-BC7B-E4C6C13141AA}" presName="node" presStyleLbl="node1" presStyleIdx="5" presStyleCnt="8">
        <dgm:presLayoutVars>
          <dgm:bulletEnabled val="1"/>
        </dgm:presLayoutVars>
      </dgm:prSet>
      <dgm:spPr/>
    </dgm:pt>
    <dgm:pt modelId="{F301749D-C667-4A60-A3B4-F9DF27BAC1AC}" type="pres">
      <dgm:prSet presAssocID="{72AA45C8-1E63-4070-BFA1-5C91033EF491}" presName="sibTrans" presStyleLbl="sibTrans2D1" presStyleIdx="5" presStyleCnt="7"/>
      <dgm:spPr/>
    </dgm:pt>
    <dgm:pt modelId="{424A0C4E-04F6-4546-94C1-148411F6BE84}" type="pres">
      <dgm:prSet presAssocID="{72AA45C8-1E63-4070-BFA1-5C91033EF491}" presName="connectorText" presStyleLbl="sibTrans2D1" presStyleIdx="5" presStyleCnt="7"/>
      <dgm:spPr/>
    </dgm:pt>
    <dgm:pt modelId="{8E46FD1F-49B4-4E1B-80CD-E10D852214C1}" type="pres">
      <dgm:prSet presAssocID="{364F09C0-FCC4-4D1B-8BF8-E250145B1825}" presName="node" presStyleLbl="node1" presStyleIdx="6" presStyleCnt="8">
        <dgm:presLayoutVars>
          <dgm:bulletEnabled val="1"/>
        </dgm:presLayoutVars>
      </dgm:prSet>
      <dgm:spPr/>
    </dgm:pt>
    <dgm:pt modelId="{30D1FE49-B44C-4F5D-8334-75C58446C1DA}" type="pres">
      <dgm:prSet presAssocID="{53D8FF7E-ABFA-4CF6-ABC0-F6A188D67FAF}" presName="sibTrans" presStyleLbl="sibTrans2D1" presStyleIdx="6" presStyleCnt="7"/>
      <dgm:spPr/>
    </dgm:pt>
    <dgm:pt modelId="{656BD841-06D2-4E49-90DE-02AED3CFC7EA}" type="pres">
      <dgm:prSet presAssocID="{53D8FF7E-ABFA-4CF6-ABC0-F6A188D67FAF}" presName="connectorText" presStyleLbl="sibTrans2D1" presStyleIdx="6" presStyleCnt="7"/>
      <dgm:spPr/>
    </dgm:pt>
    <dgm:pt modelId="{FB19109E-FC94-43E1-BA4F-0A03E2CFF9BA}" type="pres">
      <dgm:prSet presAssocID="{BC473727-EAB5-4B5E-90F0-54A754643D65}" presName="node" presStyleLbl="node1" presStyleIdx="7" presStyleCnt="8">
        <dgm:presLayoutVars>
          <dgm:bulletEnabled val="1"/>
        </dgm:presLayoutVars>
      </dgm:prSet>
      <dgm:spPr/>
    </dgm:pt>
  </dgm:ptLst>
  <dgm:cxnLst>
    <dgm:cxn modelId="{963BC617-4AA3-4542-8333-CCF2A26A5E7C}" srcId="{E18372A9-B195-4240-BDB2-17B4DD9F025B}" destId="{1AD1BDD4-BF74-45A0-BC7B-E4C6C13141AA}" srcOrd="5" destOrd="0" parTransId="{6373C48F-0472-4B32-95F7-F52084B2974D}" sibTransId="{72AA45C8-1E63-4070-BFA1-5C91033EF491}"/>
    <dgm:cxn modelId="{7713652E-1E94-40D8-9835-883D52A7FE32}" type="presOf" srcId="{BC473727-EAB5-4B5E-90F0-54A754643D65}" destId="{FB19109E-FC94-43E1-BA4F-0A03E2CFF9BA}" srcOrd="0" destOrd="0" presId="urn:microsoft.com/office/officeart/2005/8/layout/process1"/>
    <dgm:cxn modelId="{278BF232-3096-44F2-8938-6B8C5BF22410}" type="presOf" srcId="{364F09C0-FCC4-4D1B-8BF8-E250145B1825}" destId="{8E46FD1F-49B4-4E1B-80CD-E10D852214C1}" srcOrd="0" destOrd="0" presId="urn:microsoft.com/office/officeart/2005/8/layout/process1"/>
    <dgm:cxn modelId="{DD3BFA39-D26C-407B-8723-97B94064CAD1}" type="presOf" srcId="{D56CA01D-CF9F-4E55-ADD2-EF0DC0BE01EE}" destId="{47B95DEE-8FF4-48FC-8054-7067AFF832A6}" srcOrd="1" destOrd="0" presId="urn:microsoft.com/office/officeart/2005/8/layout/process1"/>
    <dgm:cxn modelId="{9E4D6D3A-E1FC-482B-B583-CC17F0B640F1}" srcId="{E18372A9-B195-4240-BDB2-17B4DD9F025B}" destId="{66285727-DA84-44D8-BD20-915182BCF82D}" srcOrd="0" destOrd="0" parTransId="{9732C7EA-9221-489D-A7D1-696F23D97D61}" sibTransId="{2E037DBE-0BFB-435B-BE95-5CE832BA4A61}"/>
    <dgm:cxn modelId="{A562903A-10B9-4578-916E-E04110C6D2BB}" type="presOf" srcId="{2645D394-5747-46F4-BC38-1316529B1F26}" destId="{F2C2217A-6371-4A1F-AB41-B26C0DC8DE9F}" srcOrd="0" destOrd="0" presId="urn:microsoft.com/office/officeart/2005/8/layout/process1"/>
    <dgm:cxn modelId="{D642123B-5A93-4542-9707-3F91F225B282}" type="presOf" srcId="{7D6EA0B6-FCA3-4405-BF29-A0608785C5B3}" destId="{99DFA008-5BD6-43AC-8BC7-F45FD5BCFBDB}" srcOrd="0" destOrd="0" presId="urn:microsoft.com/office/officeart/2005/8/layout/process1"/>
    <dgm:cxn modelId="{149A6569-2595-49DA-861B-ADDDA5C90659}" type="presOf" srcId="{DC7532D2-FD38-489A-A693-70A7BD2BCA36}" destId="{274253FE-AB4B-4FB9-BB0E-8A1846C4B5D6}" srcOrd="1" destOrd="0" presId="urn:microsoft.com/office/officeart/2005/8/layout/process1"/>
    <dgm:cxn modelId="{CF50314E-28CD-490A-8711-925E4D4A813B}" type="presOf" srcId="{DC7532D2-FD38-489A-A693-70A7BD2BCA36}" destId="{409E9E4D-AEBE-49E3-B873-013DC9A473E7}" srcOrd="0" destOrd="0" presId="urn:microsoft.com/office/officeart/2005/8/layout/process1"/>
    <dgm:cxn modelId="{BCFE456F-86F8-41C7-8838-656C9AE950A6}" srcId="{E18372A9-B195-4240-BDB2-17B4DD9F025B}" destId="{2645D394-5747-46F4-BC38-1316529B1F26}" srcOrd="4" destOrd="0" parTransId="{80E48E24-726E-42C0-989C-E1A39998070D}" sibTransId="{D56CA01D-CF9F-4E55-ADD2-EF0DC0BE01EE}"/>
    <dgm:cxn modelId="{2CF25153-F889-426D-B70B-297898AC1FB6}" type="presOf" srcId="{B3531BE7-48DD-4A20-9C1F-D6EE904C6475}" destId="{D902B850-D261-4B01-B0E0-7FC77D4CCAA6}" srcOrd="0" destOrd="0" presId="urn:microsoft.com/office/officeart/2005/8/layout/process1"/>
    <dgm:cxn modelId="{0E258E75-B8FA-4E64-899C-61CA8E4EC3C5}" srcId="{E18372A9-B195-4240-BDB2-17B4DD9F025B}" destId="{BC473727-EAB5-4B5E-90F0-54A754643D65}" srcOrd="7" destOrd="0" parTransId="{D1324E32-8582-47DB-AFBB-4A47FF71D25D}" sibTransId="{5E359F1D-4DA6-4B9F-A986-7F27D3102266}"/>
    <dgm:cxn modelId="{B61FA077-5157-4592-9C66-F52E62BC0F54}" srcId="{E18372A9-B195-4240-BDB2-17B4DD9F025B}" destId="{7795C391-4F63-46FD-B31D-534452D22ADD}" srcOrd="3" destOrd="0" parTransId="{7F12DC6B-9DCC-41F5-B87C-E318C6BCC561}" sibTransId="{7D6EA0B6-FCA3-4405-BF29-A0608785C5B3}"/>
    <dgm:cxn modelId="{471F4E7F-D170-4117-A074-9462A0057C5A}" srcId="{E18372A9-B195-4240-BDB2-17B4DD9F025B}" destId="{364F09C0-FCC4-4D1B-8BF8-E250145B1825}" srcOrd="6" destOrd="0" parTransId="{6BBC35DC-504E-4B3A-BB5F-07598B97F521}" sibTransId="{53D8FF7E-ABFA-4CF6-ABC0-F6A188D67FAF}"/>
    <dgm:cxn modelId="{96725F83-A1DA-4ECA-A9A0-E4DA106DD6C1}" srcId="{E18372A9-B195-4240-BDB2-17B4DD9F025B}" destId="{1DB1FB78-F8BE-489D-B7D4-89FEA0694BAD}" srcOrd="2" destOrd="0" parTransId="{009CFD50-E052-4E8C-B3F6-29DFA4F63ADF}" sibTransId="{CC38755A-4283-4C2B-8BBC-5A5D4B9482C0}"/>
    <dgm:cxn modelId="{120D3684-D8E0-451E-997C-9BA5FB93D196}" type="presOf" srcId="{CC38755A-4283-4C2B-8BBC-5A5D4B9482C0}" destId="{0FA7D57E-FE84-4C1F-AE0C-234FAB4D6858}" srcOrd="0" destOrd="0" presId="urn:microsoft.com/office/officeart/2005/8/layout/process1"/>
    <dgm:cxn modelId="{3EA5D88A-C43F-4144-8F7B-4ECB5B6EFA49}" type="presOf" srcId="{72AA45C8-1E63-4070-BFA1-5C91033EF491}" destId="{F301749D-C667-4A60-A3B4-F9DF27BAC1AC}" srcOrd="0" destOrd="0" presId="urn:microsoft.com/office/officeart/2005/8/layout/process1"/>
    <dgm:cxn modelId="{499F4C93-0F20-44BA-94DB-2007E64C98F9}" type="presOf" srcId="{53D8FF7E-ABFA-4CF6-ABC0-F6A188D67FAF}" destId="{30D1FE49-B44C-4F5D-8334-75C58446C1DA}" srcOrd="0" destOrd="0" presId="urn:microsoft.com/office/officeart/2005/8/layout/process1"/>
    <dgm:cxn modelId="{1A526E99-6CF4-4BFB-8786-F318F5F0EF1E}" type="presOf" srcId="{2E037DBE-0BFB-435B-BE95-5CE832BA4A61}" destId="{2622EAB7-EBDA-4D0F-BA36-4066E80E5F47}" srcOrd="1" destOrd="0" presId="urn:microsoft.com/office/officeart/2005/8/layout/process1"/>
    <dgm:cxn modelId="{947F82A0-2E57-405D-BDA9-450BC3C41C48}" type="presOf" srcId="{7D6EA0B6-FCA3-4405-BF29-A0608785C5B3}" destId="{80DDF5CB-D59D-430B-9033-2E5029F1A4A0}" srcOrd="1" destOrd="0" presId="urn:microsoft.com/office/officeart/2005/8/layout/process1"/>
    <dgm:cxn modelId="{08595DA1-E630-4EE0-9E05-9436A30C9B99}" type="presOf" srcId="{72AA45C8-1E63-4070-BFA1-5C91033EF491}" destId="{424A0C4E-04F6-4546-94C1-148411F6BE84}" srcOrd="1" destOrd="0" presId="urn:microsoft.com/office/officeart/2005/8/layout/process1"/>
    <dgm:cxn modelId="{C40776A1-7722-4DC5-B34C-5ADA3EAB333E}" type="presOf" srcId="{E18372A9-B195-4240-BDB2-17B4DD9F025B}" destId="{3812D4FC-A598-4EC7-8E7F-362894FCBCD3}" srcOrd="0" destOrd="0" presId="urn:microsoft.com/office/officeart/2005/8/layout/process1"/>
    <dgm:cxn modelId="{FBE2D4A8-A666-4697-A881-B988E39F052B}" type="presOf" srcId="{D56CA01D-CF9F-4E55-ADD2-EF0DC0BE01EE}" destId="{69B85FE7-2E7B-47BF-9E5A-A23FDFD81F87}" srcOrd="0" destOrd="0" presId="urn:microsoft.com/office/officeart/2005/8/layout/process1"/>
    <dgm:cxn modelId="{626AEBBE-C2DD-4707-9BB3-9D91057303E8}" srcId="{E18372A9-B195-4240-BDB2-17B4DD9F025B}" destId="{B3531BE7-48DD-4A20-9C1F-D6EE904C6475}" srcOrd="1" destOrd="0" parTransId="{EC303407-A9B4-41E2-B75D-4ACB02FE90BF}" sibTransId="{DC7532D2-FD38-489A-A693-70A7BD2BCA36}"/>
    <dgm:cxn modelId="{FFD402BF-F8CD-453A-96B2-045F89EB0C36}" type="presOf" srcId="{CC38755A-4283-4C2B-8BBC-5A5D4B9482C0}" destId="{6E42DAE1-6854-464F-89CC-18000127ED3D}" srcOrd="1" destOrd="0" presId="urn:microsoft.com/office/officeart/2005/8/layout/process1"/>
    <dgm:cxn modelId="{90ED1BCD-7BAE-4111-8BFD-1041E80C4937}" type="presOf" srcId="{53D8FF7E-ABFA-4CF6-ABC0-F6A188D67FAF}" destId="{656BD841-06D2-4E49-90DE-02AED3CFC7EA}" srcOrd="1" destOrd="0" presId="urn:microsoft.com/office/officeart/2005/8/layout/process1"/>
    <dgm:cxn modelId="{2E0EB5DD-2C9A-4ED5-B4A4-1B7AD893C6FC}" type="presOf" srcId="{1DB1FB78-F8BE-489D-B7D4-89FEA0694BAD}" destId="{C604155D-7963-44B0-9AB9-10A9D37F153A}" srcOrd="0" destOrd="0" presId="urn:microsoft.com/office/officeart/2005/8/layout/process1"/>
    <dgm:cxn modelId="{9866B5DF-1C8C-424E-A35D-4C370D181E28}" type="presOf" srcId="{1AD1BDD4-BF74-45A0-BC7B-E4C6C13141AA}" destId="{F0BE5E63-2C76-488C-A831-E7A700A9F756}" srcOrd="0" destOrd="0" presId="urn:microsoft.com/office/officeart/2005/8/layout/process1"/>
    <dgm:cxn modelId="{00652CF2-96AE-47BF-B3AD-43909A051EA9}" type="presOf" srcId="{2E037DBE-0BFB-435B-BE95-5CE832BA4A61}" destId="{CC65F0A5-79FB-42A0-A52C-1CDBA7B8B9C8}" srcOrd="0" destOrd="0" presId="urn:microsoft.com/office/officeart/2005/8/layout/process1"/>
    <dgm:cxn modelId="{194750F2-E7E9-41D5-AB1C-2D4800819AE6}" type="presOf" srcId="{7795C391-4F63-46FD-B31D-534452D22ADD}" destId="{2BB5162A-871F-406A-8294-D1D14CC5CEB9}" srcOrd="0" destOrd="0" presId="urn:microsoft.com/office/officeart/2005/8/layout/process1"/>
    <dgm:cxn modelId="{597696FF-ADFD-44FF-9C14-A40E332D46D0}" type="presOf" srcId="{66285727-DA84-44D8-BD20-915182BCF82D}" destId="{EB2CC65D-AD69-4C40-AB53-A31DDCAC1546}" srcOrd="0" destOrd="0" presId="urn:microsoft.com/office/officeart/2005/8/layout/process1"/>
    <dgm:cxn modelId="{E503AF5D-B2D3-449D-97D1-800F0A2758E9}" type="presParOf" srcId="{3812D4FC-A598-4EC7-8E7F-362894FCBCD3}" destId="{EB2CC65D-AD69-4C40-AB53-A31DDCAC1546}" srcOrd="0" destOrd="0" presId="urn:microsoft.com/office/officeart/2005/8/layout/process1"/>
    <dgm:cxn modelId="{C1837497-6FC8-4F87-84D9-24BDA3F9E27B}" type="presParOf" srcId="{3812D4FC-A598-4EC7-8E7F-362894FCBCD3}" destId="{CC65F0A5-79FB-42A0-A52C-1CDBA7B8B9C8}" srcOrd="1" destOrd="0" presId="urn:microsoft.com/office/officeart/2005/8/layout/process1"/>
    <dgm:cxn modelId="{419CCCE5-E7F0-426D-86A8-50A39DBB4EAB}" type="presParOf" srcId="{CC65F0A5-79FB-42A0-A52C-1CDBA7B8B9C8}" destId="{2622EAB7-EBDA-4D0F-BA36-4066E80E5F47}" srcOrd="0" destOrd="0" presId="urn:microsoft.com/office/officeart/2005/8/layout/process1"/>
    <dgm:cxn modelId="{475FA6F2-FF4F-4C72-9227-650FB31E4B6E}" type="presParOf" srcId="{3812D4FC-A598-4EC7-8E7F-362894FCBCD3}" destId="{D902B850-D261-4B01-B0E0-7FC77D4CCAA6}" srcOrd="2" destOrd="0" presId="urn:microsoft.com/office/officeart/2005/8/layout/process1"/>
    <dgm:cxn modelId="{5B077DE8-5B37-4EBB-8A3D-A9CD26B7FC97}" type="presParOf" srcId="{3812D4FC-A598-4EC7-8E7F-362894FCBCD3}" destId="{409E9E4D-AEBE-49E3-B873-013DC9A473E7}" srcOrd="3" destOrd="0" presId="urn:microsoft.com/office/officeart/2005/8/layout/process1"/>
    <dgm:cxn modelId="{60EDBC71-1C88-4B7D-98DD-496F5B4708AF}" type="presParOf" srcId="{409E9E4D-AEBE-49E3-B873-013DC9A473E7}" destId="{274253FE-AB4B-4FB9-BB0E-8A1846C4B5D6}" srcOrd="0" destOrd="0" presId="urn:microsoft.com/office/officeart/2005/8/layout/process1"/>
    <dgm:cxn modelId="{5A9B550D-DB82-4D4C-B3C5-B17134D46277}" type="presParOf" srcId="{3812D4FC-A598-4EC7-8E7F-362894FCBCD3}" destId="{C604155D-7963-44B0-9AB9-10A9D37F153A}" srcOrd="4" destOrd="0" presId="urn:microsoft.com/office/officeart/2005/8/layout/process1"/>
    <dgm:cxn modelId="{E0BB33CA-3A75-4CB9-BA23-B8B364DE96B4}" type="presParOf" srcId="{3812D4FC-A598-4EC7-8E7F-362894FCBCD3}" destId="{0FA7D57E-FE84-4C1F-AE0C-234FAB4D6858}" srcOrd="5" destOrd="0" presId="urn:microsoft.com/office/officeart/2005/8/layout/process1"/>
    <dgm:cxn modelId="{E21FC9C3-B21B-4AAB-889C-3B57E325E2E4}" type="presParOf" srcId="{0FA7D57E-FE84-4C1F-AE0C-234FAB4D6858}" destId="{6E42DAE1-6854-464F-89CC-18000127ED3D}" srcOrd="0" destOrd="0" presId="urn:microsoft.com/office/officeart/2005/8/layout/process1"/>
    <dgm:cxn modelId="{591CB849-8C7B-4D3D-BA38-8E7FD17BBC6E}" type="presParOf" srcId="{3812D4FC-A598-4EC7-8E7F-362894FCBCD3}" destId="{2BB5162A-871F-406A-8294-D1D14CC5CEB9}" srcOrd="6" destOrd="0" presId="urn:microsoft.com/office/officeart/2005/8/layout/process1"/>
    <dgm:cxn modelId="{20F156C0-22CC-40F9-8415-10F692AE300E}" type="presParOf" srcId="{3812D4FC-A598-4EC7-8E7F-362894FCBCD3}" destId="{99DFA008-5BD6-43AC-8BC7-F45FD5BCFBDB}" srcOrd="7" destOrd="0" presId="urn:microsoft.com/office/officeart/2005/8/layout/process1"/>
    <dgm:cxn modelId="{178F382B-69A7-424D-9CDC-353C5416887D}" type="presParOf" srcId="{99DFA008-5BD6-43AC-8BC7-F45FD5BCFBDB}" destId="{80DDF5CB-D59D-430B-9033-2E5029F1A4A0}" srcOrd="0" destOrd="0" presId="urn:microsoft.com/office/officeart/2005/8/layout/process1"/>
    <dgm:cxn modelId="{B3DAD396-E18C-4015-A2BA-AC1003478827}" type="presParOf" srcId="{3812D4FC-A598-4EC7-8E7F-362894FCBCD3}" destId="{F2C2217A-6371-4A1F-AB41-B26C0DC8DE9F}" srcOrd="8" destOrd="0" presId="urn:microsoft.com/office/officeart/2005/8/layout/process1"/>
    <dgm:cxn modelId="{BA818253-69E9-402C-97E3-F06198DAE9A1}" type="presParOf" srcId="{3812D4FC-A598-4EC7-8E7F-362894FCBCD3}" destId="{69B85FE7-2E7B-47BF-9E5A-A23FDFD81F87}" srcOrd="9" destOrd="0" presId="urn:microsoft.com/office/officeart/2005/8/layout/process1"/>
    <dgm:cxn modelId="{D9678873-E405-4C3D-8770-B9B2D469B99A}" type="presParOf" srcId="{69B85FE7-2E7B-47BF-9E5A-A23FDFD81F87}" destId="{47B95DEE-8FF4-48FC-8054-7067AFF832A6}" srcOrd="0" destOrd="0" presId="urn:microsoft.com/office/officeart/2005/8/layout/process1"/>
    <dgm:cxn modelId="{297920AF-FA14-4CDA-8F9C-B1AD15125360}" type="presParOf" srcId="{3812D4FC-A598-4EC7-8E7F-362894FCBCD3}" destId="{F0BE5E63-2C76-488C-A831-E7A700A9F756}" srcOrd="10" destOrd="0" presId="urn:microsoft.com/office/officeart/2005/8/layout/process1"/>
    <dgm:cxn modelId="{9D344E68-C958-4AE8-820E-F61AD65E8719}" type="presParOf" srcId="{3812D4FC-A598-4EC7-8E7F-362894FCBCD3}" destId="{F301749D-C667-4A60-A3B4-F9DF27BAC1AC}" srcOrd="11" destOrd="0" presId="urn:microsoft.com/office/officeart/2005/8/layout/process1"/>
    <dgm:cxn modelId="{819AD2F1-1B53-41E7-BB3B-ADAF4057A60D}" type="presParOf" srcId="{F301749D-C667-4A60-A3B4-F9DF27BAC1AC}" destId="{424A0C4E-04F6-4546-94C1-148411F6BE84}" srcOrd="0" destOrd="0" presId="urn:microsoft.com/office/officeart/2005/8/layout/process1"/>
    <dgm:cxn modelId="{B2A5BA19-4E93-4B6A-9549-FD877344A131}" type="presParOf" srcId="{3812D4FC-A598-4EC7-8E7F-362894FCBCD3}" destId="{8E46FD1F-49B4-4E1B-80CD-E10D852214C1}" srcOrd="12" destOrd="0" presId="urn:microsoft.com/office/officeart/2005/8/layout/process1"/>
    <dgm:cxn modelId="{5D44CB87-6E50-43C7-AD6D-EDCB692129EF}" type="presParOf" srcId="{3812D4FC-A598-4EC7-8E7F-362894FCBCD3}" destId="{30D1FE49-B44C-4F5D-8334-75C58446C1DA}" srcOrd="13" destOrd="0" presId="urn:microsoft.com/office/officeart/2005/8/layout/process1"/>
    <dgm:cxn modelId="{FFF6F2A0-1D59-4F7D-8028-66E5DC75E814}" type="presParOf" srcId="{30D1FE49-B44C-4F5D-8334-75C58446C1DA}" destId="{656BD841-06D2-4E49-90DE-02AED3CFC7EA}" srcOrd="0" destOrd="0" presId="urn:microsoft.com/office/officeart/2005/8/layout/process1"/>
    <dgm:cxn modelId="{ED297215-C9C0-4419-A37A-5275B874872A}" type="presParOf" srcId="{3812D4FC-A598-4EC7-8E7F-362894FCBCD3}" destId="{FB19109E-FC94-43E1-BA4F-0A03E2CFF9BA}" srcOrd="14" destOrd="0" presId="urn:microsoft.com/office/officeart/2005/8/layout/process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106332-05FF-4271-87DE-9DF8F35F4556}">
      <dsp:nvSpPr>
        <dsp:cNvPr id="0" name=""/>
        <dsp:cNvSpPr/>
      </dsp:nvSpPr>
      <dsp:spPr>
        <a:xfrm>
          <a:off x="3853"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vào</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23045" y="413102"/>
        <a:ext cx="1004823" cy="616880"/>
      </dsp:txXfrm>
    </dsp:sp>
    <dsp:sp modelId="{3AC77BF1-E82F-41E9-A30E-EF4469A405F7}">
      <dsp:nvSpPr>
        <dsp:cNvPr id="0" name=""/>
        <dsp:cNvSpPr/>
      </dsp:nvSpPr>
      <dsp:spPr>
        <a:xfrm>
          <a:off x="1151382"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1151382" y="643927"/>
        <a:ext cx="154812" cy="155229"/>
      </dsp:txXfrm>
    </dsp:sp>
    <dsp:sp modelId="{E2E64A1C-8133-4870-BC5B-46028EADC823}">
      <dsp:nvSpPr>
        <dsp:cNvPr id="0" name=""/>
        <dsp:cNvSpPr/>
      </dsp:nvSpPr>
      <dsp:spPr>
        <a:xfrm>
          <a:off x="1464344"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Là </a:t>
          </a:r>
          <a:r>
            <a:rPr lang="en-US" sz="1800" kern="1200" dirty="0" err="1">
              <a:solidFill>
                <a:schemeClr val="tx1"/>
              </a:solidFill>
            </a:rPr>
            <a:t>phẳng</a:t>
          </a:r>
          <a:endParaRPr lang="en-US" sz="1800" kern="1200" dirty="0">
            <a:solidFill>
              <a:schemeClr val="tx1"/>
            </a:solidFill>
          </a:endParaRPr>
        </a:p>
      </dsp:txBody>
      <dsp:txXfrm>
        <a:off x="1483536" y="413102"/>
        <a:ext cx="1004823" cy="616880"/>
      </dsp:txXfrm>
    </dsp:sp>
    <dsp:sp modelId="{FC12BECB-5F15-417F-B5F0-585F6BED14F3}">
      <dsp:nvSpPr>
        <dsp:cNvPr id="0" name=""/>
        <dsp:cNvSpPr/>
      </dsp:nvSpPr>
      <dsp:spPr>
        <a:xfrm>
          <a:off x="2611872"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2611872" y="643927"/>
        <a:ext cx="154812" cy="155229"/>
      </dsp:txXfrm>
    </dsp:sp>
    <dsp:sp modelId="{450A4770-5694-4566-81DB-5CAEAEE889FF}">
      <dsp:nvSpPr>
        <dsp:cNvPr id="0" name=""/>
        <dsp:cNvSpPr/>
      </dsp:nvSpPr>
      <dsp:spPr>
        <a:xfrm>
          <a:off x="2924835"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Hố</a:t>
          </a:r>
          <a:r>
            <a:rPr lang="en-US" sz="1800" kern="1200" dirty="0">
              <a:solidFill>
                <a:schemeClr val="tx1"/>
              </a:solidFill>
            </a:rPr>
            <a:t> </a:t>
          </a:r>
          <a:r>
            <a:rPr lang="en-US" sz="1800" kern="1200" dirty="0" err="1">
              <a:solidFill>
                <a:schemeClr val="tx1"/>
              </a:solidFill>
            </a:rPr>
            <a:t>bù</a:t>
          </a:r>
          <a:endParaRPr lang="en-US" sz="1800" kern="1200" dirty="0">
            <a:solidFill>
              <a:schemeClr val="tx1"/>
            </a:solidFill>
          </a:endParaRPr>
        </a:p>
      </dsp:txBody>
      <dsp:txXfrm>
        <a:off x="2944027" y="413102"/>
        <a:ext cx="1004823" cy="616880"/>
      </dsp:txXfrm>
    </dsp:sp>
    <dsp:sp modelId="{327C9F0D-084B-4F96-BFF4-82D4A990B221}">
      <dsp:nvSpPr>
        <dsp:cNvPr id="0" name=""/>
        <dsp:cNvSpPr/>
      </dsp:nvSpPr>
      <dsp:spPr>
        <a:xfrm>
          <a:off x="4072363"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4072363" y="643927"/>
        <a:ext cx="154812" cy="155229"/>
      </dsp:txXfrm>
    </dsp:sp>
    <dsp:sp modelId="{6510D33A-010D-4F56-8C52-0F42A22885CF}">
      <dsp:nvSpPr>
        <dsp:cNvPr id="0" name=""/>
        <dsp:cNvSpPr/>
      </dsp:nvSpPr>
      <dsp:spPr>
        <a:xfrm>
          <a:off x="4385326"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Dao </a:t>
          </a:r>
          <a:r>
            <a:rPr lang="en-US" sz="1800" kern="1200" dirty="0" err="1">
              <a:solidFill>
                <a:schemeClr val="tx1"/>
              </a:solidFill>
            </a:rPr>
            <a:t>xẻ</a:t>
          </a:r>
          <a:endParaRPr lang="en-US" sz="1800" kern="1200" dirty="0">
            <a:solidFill>
              <a:schemeClr val="tx1"/>
            </a:solidFill>
          </a:endParaRPr>
        </a:p>
      </dsp:txBody>
      <dsp:txXfrm>
        <a:off x="4404518" y="413102"/>
        <a:ext cx="1004823" cy="616880"/>
      </dsp:txXfrm>
    </dsp:sp>
    <dsp:sp modelId="{4ED3F7E3-6B7F-4855-BA89-B860BE49DFA9}">
      <dsp:nvSpPr>
        <dsp:cNvPr id="0" name=""/>
        <dsp:cNvSpPr/>
      </dsp:nvSpPr>
      <dsp:spPr>
        <a:xfrm>
          <a:off x="5532854"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5532854" y="643927"/>
        <a:ext cx="154812" cy="155229"/>
      </dsp:txXfrm>
    </dsp:sp>
    <dsp:sp modelId="{F04C58BB-BF9E-4CE0-948B-E81521CF44D7}">
      <dsp:nvSpPr>
        <dsp:cNvPr id="0" name=""/>
        <dsp:cNvSpPr/>
      </dsp:nvSpPr>
      <dsp:spPr>
        <a:xfrm>
          <a:off x="5845817"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Hố</a:t>
          </a:r>
          <a:r>
            <a:rPr lang="en-US" sz="1800" kern="1200" dirty="0">
              <a:solidFill>
                <a:schemeClr val="tx1"/>
              </a:solidFill>
            </a:rPr>
            <a:t> </a:t>
          </a:r>
          <a:r>
            <a:rPr lang="en-US" sz="1800" kern="1200" dirty="0" err="1">
              <a:solidFill>
                <a:schemeClr val="tx1"/>
              </a:solidFill>
            </a:rPr>
            <a:t>bù</a:t>
          </a:r>
          <a:endParaRPr lang="en-US" sz="1800" kern="1200" dirty="0">
            <a:solidFill>
              <a:schemeClr val="tx1"/>
            </a:solidFill>
          </a:endParaRPr>
        </a:p>
      </dsp:txBody>
      <dsp:txXfrm>
        <a:off x="5865009" y="413102"/>
        <a:ext cx="1004823" cy="616880"/>
      </dsp:txXfrm>
    </dsp:sp>
    <dsp:sp modelId="{95F5488E-B5EB-4D88-9574-1BA7F09051A7}">
      <dsp:nvSpPr>
        <dsp:cNvPr id="0" name=""/>
        <dsp:cNvSpPr/>
      </dsp:nvSpPr>
      <dsp:spPr>
        <a:xfrm>
          <a:off x="6993345"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6993345" y="643927"/>
        <a:ext cx="154812" cy="155229"/>
      </dsp:txXfrm>
    </dsp:sp>
    <dsp:sp modelId="{01302EC2-F035-4E07-A9ED-1C9310D91088}">
      <dsp:nvSpPr>
        <dsp:cNvPr id="0" name=""/>
        <dsp:cNvSpPr/>
      </dsp:nvSpPr>
      <dsp:spPr>
        <a:xfrm>
          <a:off x="7306307"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Tạo</a:t>
          </a:r>
          <a:r>
            <a:rPr lang="en-US" sz="1800" kern="1200" dirty="0">
              <a:solidFill>
                <a:schemeClr val="tx1"/>
              </a:solidFill>
            </a:rPr>
            <a:t> </a:t>
          </a:r>
          <a:r>
            <a:rPr lang="en-US" sz="1800" kern="1200" dirty="0" err="1">
              <a:solidFill>
                <a:schemeClr val="tx1"/>
              </a:solidFill>
            </a:rPr>
            <a:t>căng</a:t>
          </a:r>
          <a:endParaRPr lang="en-US" sz="1800" kern="1200" dirty="0">
            <a:solidFill>
              <a:schemeClr val="tx1"/>
            </a:solidFill>
          </a:endParaRPr>
        </a:p>
      </dsp:txBody>
      <dsp:txXfrm>
        <a:off x="7325499" y="413102"/>
        <a:ext cx="1004823" cy="616880"/>
      </dsp:txXfrm>
    </dsp:sp>
    <dsp:sp modelId="{1033306D-0893-4D58-9D8D-335A2A282CC8}">
      <dsp:nvSpPr>
        <dsp:cNvPr id="0" name=""/>
        <dsp:cNvSpPr/>
      </dsp:nvSpPr>
      <dsp:spPr>
        <a:xfrm>
          <a:off x="8453836"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8453836" y="643927"/>
        <a:ext cx="154812" cy="155229"/>
      </dsp:txXfrm>
    </dsp:sp>
    <dsp:sp modelId="{CB0FC582-131C-4231-B4DA-37667189A6F2}">
      <dsp:nvSpPr>
        <dsp:cNvPr id="0" name=""/>
        <dsp:cNvSpPr/>
      </dsp:nvSpPr>
      <dsp:spPr>
        <a:xfrm>
          <a:off x="8766798"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Cuộn</a:t>
          </a:r>
          <a:r>
            <a:rPr lang="en-US" sz="1800" kern="1200" dirty="0">
              <a:solidFill>
                <a:schemeClr val="tx1"/>
              </a:solidFill>
            </a:rPr>
            <a:t> </a:t>
          </a:r>
          <a:r>
            <a:rPr lang="en-US" sz="1800" kern="1200" dirty="0" err="1">
              <a:solidFill>
                <a:schemeClr val="tx1"/>
              </a:solidFill>
            </a:rPr>
            <a:t>lại</a:t>
          </a:r>
          <a:endParaRPr lang="en-US" sz="1800" kern="1200" dirty="0">
            <a:solidFill>
              <a:schemeClr val="tx1"/>
            </a:solidFill>
          </a:endParaRPr>
        </a:p>
      </dsp:txBody>
      <dsp:txXfrm>
        <a:off x="8785990" y="413102"/>
        <a:ext cx="1004823" cy="616880"/>
      </dsp:txXfrm>
    </dsp:sp>
    <dsp:sp modelId="{8BA82B4E-C428-4CD3-8B27-5E51E5926C2E}">
      <dsp:nvSpPr>
        <dsp:cNvPr id="0" name=""/>
        <dsp:cNvSpPr/>
      </dsp:nvSpPr>
      <dsp:spPr>
        <a:xfrm>
          <a:off x="9914327" y="592184"/>
          <a:ext cx="221160" cy="25871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solidFill>
              <a:schemeClr val="tx1"/>
            </a:solidFill>
          </a:endParaRPr>
        </a:p>
      </dsp:txBody>
      <dsp:txXfrm>
        <a:off x="9914327" y="643927"/>
        <a:ext cx="154812" cy="155229"/>
      </dsp:txXfrm>
    </dsp:sp>
    <dsp:sp modelId="{67C8BB63-F05E-42DC-9248-4F5A776E3671}">
      <dsp:nvSpPr>
        <dsp:cNvPr id="0" name=""/>
        <dsp:cNvSpPr/>
      </dsp:nvSpPr>
      <dsp:spPr>
        <a:xfrm>
          <a:off x="10227289" y="393910"/>
          <a:ext cx="1043207" cy="655264"/>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ra</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10246481" y="413102"/>
        <a:ext cx="1004823" cy="6168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3414"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vào</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28496" y="506922"/>
        <a:ext cx="806210" cy="849029"/>
      </dsp:txXfrm>
    </dsp:sp>
    <dsp:sp modelId="{CC65F0A5-79FB-42A0-A52C-1CDBA7B8B9C8}">
      <dsp:nvSpPr>
        <dsp:cNvPr id="0" name=""/>
        <dsp:cNvSpPr/>
      </dsp:nvSpPr>
      <dsp:spPr>
        <a:xfrm>
          <a:off x="945425"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945425" y="867722"/>
        <a:ext cx="127086" cy="127428"/>
      </dsp:txXfrm>
    </dsp:sp>
    <dsp:sp modelId="{D902B850-D261-4B01-B0E0-7FC77D4CCAA6}">
      <dsp:nvSpPr>
        <dsp:cNvPr id="0" name=""/>
        <dsp:cNvSpPr/>
      </dsp:nvSpPr>
      <dsp:spPr>
        <a:xfrm>
          <a:off x="1202338"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Lồng</a:t>
          </a:r>
          <a:r>
            <a:rPr lang="en-US" sz="1800" kern="1200" dirty="0">
              <a:solidFill>
                <a:schemeClr val="tx1"/>
              </a:solidFill>
            </a:rPr>
            <a:t> </a:t>
          </a:r>
          <a:r>
            <a:rPr lang="en-US" sz="1800" kern="1200" dirty="0" err="1">
              <a:solidFill>
                <a:schemeClr val="tx1"/>
              </a:solidFill>
            </a:rPr>
            <a:t>tích</a:t>
          </a:r>
          <a:r>
            <a:rPr lang="en-US" sz="1800" kern="1200" dirty="0">
              <a:solidFill>
                <a:schemeClr val="tx1"/>
              </a:solidFill>
            </a:rPr>
            <a:t> 1</a:t>
          </a:r>
        </a:p>
      </dsp:txBody>
      <dsp:txXfrm>
        <a:off x="1227420" y="506922"/>
        <a:ext cx="806210" cy="849029"/>
      </dsp:txXfrm>
    </dsp:sp>
    <dsp:sp modelId="{409E9E4D-AEBE-49E3-B873-013DC9A473E7}">
      <dsp:nvSpPr>
        <dsp:cNvPr id="0" name=""/>
        <dsp:cNvSpPr/>
      </dsp:nvSpPr>
      <dsp:spPr>
        <a:xfrm>
          <a:off x="2144350"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2144350" y="867722"/>
        <a:ext cx="127086" cy="127428"/>
      </dsp:txXfrm>
    </dsp:sp>
    <dsp:sp modelId="{C604155D-7963-44B0-9AB9-10A9D37F153A}">
      <dsp:nvSpPr>
        <dsp:cNvPr id="0" name=""/>
        <dsp:cNvSpPr/>
      </dsp:nvSpPr>
      <dsp:spPr>
        <a:xfrm>
          <a:off x="2401262"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Máng</a:t>
          </a:r>
          <a:r>
            <a:rPr lang="en-US" sz="1800" kern="1200" dirty="0">
              <a:solidFill>
                <a:schemeClr val="tx1"/>
              </a:solidFill>
            </a:rPr>
            <a:t> </a:t>
          </a:r>
          <a:r>
            <a:rPr lang="en-US" sz="1800" kern="1200" dirty="0" err="1">
              <a:solidFill>
                <a:schemeClr val="tx1"/>
              </a:solidFill>
            </a:rPr>
            <a:t>tẩy</a:t>
          </a:r>
          <a:endParaRPr lang="en-US" sz="1800" kern="1200" dirty="0">
            <a:solidFill>
              <a:schemeClr val="tx1"/>
            </a:solidFill>
          </a:endParaRPr>
        </a:p>
      </dsp:txBody>
      <dsp:txXfrm>
        <a:off x="2426344" y="506922"/>
        <a:ext cx="806210" cy="849029"/>
      </dsp:txXfrm>
    </dsp:sp>
    <dsp:sp modelId="{0FA7D57E-FE84-4C1F-AE0C-234FAB4D6858}">
      <dsp:nvSpPr>
        <dsp:cNvPr id="0" name=""/>
        <dsp:cNvSpPr/>
      </dsp:nvSpPr>
      <dsp:spPr>
        <a:xfrm>
          <a:off x="3343274"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3343274" y="867722"/>
        <a:ext cx="127086" cy="127428"/>
      </dsp:txXfrm>
    </dsp:sp>
    <dsp:sp modelId="{2BB5162A-871F-406A-8294-D1D14CC5CEB9}">
      <dsp:nvSpPr>
        <dsp:cNvPr id="0" name=""/>
        <dsp:cNvSpPr/>
      </dsp:nvSpPr>
      <dsp:spPr>
        <a:xfrm>
          <a:off x="3600186"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Máng</a:t>
          </a:r>
          <a:r>
            <a:rPr lang="en-US" sz="1800" kern="1200" dirty="0">
              <a:solidFill>
                <a:schemeClr val="tx1"/>
              </a:solidFill>
            </a:rPr>
            <a:t> </a:t>
          </a:r>
          <a:r>
            <a:rPr lang="en-US" sz="1800" kern="1200" dirty="0" err="1">
              <a:solidFill>
                <a:schemeClr val="tx1"/>
              </a:solidFill>
            </a:rPr>
            <a:t>rửa</a:t>
          </a:r>
          <a:endParaRPr lang="en-US" sz="1800" kern="1200" dirty="0">
            <a:solidFill>
              <a:schemeClr val="tx1"/>
            </a:solidFill>
          </a:endParaRPr>
        </a:p>
      </dsp:txBody>
      <dsp:txXfrm>
        <a:off x="3625268" y="506922"/>
        <a:ext cx="806210" cy="849029"/>
      </dsp:txXfrm>
    </dsp:sp>
    <dsp:sp modelId="{99DFA008-5BD6-43AC-8BC7-F45FD5BCFBDB}">
      <dsp:nvSpPr>
        <dsp:cNvPr id="0" name=""/>
        <dsp:cNvSpPr/>
      </dsp:nvSpPr>
      <dsp:spPr>
        <a:xfrm>
          <a:off x="4542198"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4542198" y="867722"/>
        <a:ext cx="127086" cy="127428"/>
      </dsp:txXfrm>
    </dsp:sp>
    <dsp:sp modelId="{F2C2217A-6371-4A1F-AB41-B26C0DC8DE9F}">
      <dsp:nvSpPr>
        <dsp:cNvPr id="0" name=""/>
        <dsp:cNvSpPr/>
      </dsp:nvSpPr>
      <dsp:spPr>
        <a:xfrm>
          <a:off x="4799110"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Sấy</a:t>
          </a:r>
          <a:endParaRPr lang="en-US" sz="1800" kern="1200" dirty="0">
            <a:solidFill>
              <a:schemeClr val="tx1"/>
            </a:solidFill>
          </a:endParaRPr>
        </a:p>
      </dsp:txBody>
      <dsp:txXfrm>
        <a:off x="4824192" y="506922"/>
        <a:ext cx="806210" cy="849029"/>
      </dsp:txXfrm>
    </dsp:sp>
    <dsp:sp modelId="{69B85FE7-2E7B-47BF-9E5A-A23FDFD81F87}">
      <dsp:nvSpPr>
        <dsp:cNvPr id="0" name=""/>
        <dsp:cNvSpPr/>
      </dsp:nvSpPr>
      <dsp:spPr>
        <a:xfrm>
          <a:off x="5741122"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5741122" y="867722"/>
        <a:ext cx="127086" cy="127428"/>
      </dsp:txXfrm>
    </dsp:sp>
    <dsp:sp modelId="{F0BE5E63-2C76-488C-A831-E7A700A9F756}">
      <dsp:nvSpPr>
        <dsp:cNvPr id="0" name=""/>
        <dsp:cNvSpPr/>
      </dsp:nvSpPr>
      <dsp:spPr>
        <a:xfrm>
          <a:off x="5998034"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Tạo</a:t>
          </a:r>
          <a:r>
            <a:rPr lang="en-US" sz="1800" kern="1200" dirty="0">
              <a:solidFill>
                <a:schemeClr val="tx1"/>
              </a:solidFill>
            </a:rPr>
            <a:t> </a:t>
          </a:r>
          <a:r>
            <a:rPr lang="en-US" sz="1800" kern="1200" dirty="0" err="1">
              <a:solidFill>
                <a:schemeClr val="tx1"/>
              </a:solidFill>
            </a:rPr>
            <a:t>căng</a:t>
          </a:r>
          <a:r>
            <a:rPr lang="en-US" sz="1800" kern="1200" dirty="0">
              <a:solidFill>
                <a:schemeClr val="tx1"/>
              </a:solidFill>
            </a:rPr>
            <a:t> 1</a:t>
          </a:r>
        </a:p>
      </dsp:txBody>
      <dsp:txXfrm>
        <a:off x="6023116" y="506922"/>
        <a:ext cx="806210" cy="849029"/>
      </dsp:txXfrm>
    </dsp:sp>
    <dsp:sp modelId="{F301749D-C667-4A60-A3B4-F9DF27BAC1AC}">
      <dsp:nvSpPr>
        <dsp:cNvPr id="0" name=""/>
        <dsp:cNvSpPr/>
      </dsp:nvSpPr>
      <dsp:spPr>
        <a:xfrm>
          <a:off x="6940046"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6940046" y="867722"/>
        <a:ext cx="127086" cy="127428"/>
      </dsp:txXfrm>
    </dsp:sp>
    <dsp:sp modelId="{8E46FD1F-49B4-4E1B-80CD-E10D852214C1}">
      <dsp:nvSpPr>
        <dsp:cNvPr id="0" name=""/>
        <dsp:cNvSpPr/>
      </dsp:nvSpPr>
      <dsp:spPr>
        <a:xfrm>
          <a:off x="7196959"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Lồng</a:t>
          </a:r>
          <a:r>
            <a:rPr lang="en-US" sz="1800" kern="1200" dirty="0">
              <a:solidFill>
                <a:schemeClr val="tx1"/>
              </a:solidFill>
            </a:rPr>
            <a:t> </a:t>
          </a:r>
          <a:r>
            <a:rPr lang="en-US" sz="1800" kern="1200" dirty="0" err="1">
              <a:solidFill>
                <a:schemeClr val="tx1"/>
              </a:solidFill>
            </a:rPr>
            <a:t>tích</a:t>
          </a:r>
          <a:r>
            <a:rPr lang="en-US" sz="1800" kern="1200" dirty="0">
              <a:solidFill>
                <a:schemeClr val="tx1"/>
              </a:solidFill>
            </a:rPr>
            <a:t> 2</a:t>
          </a:r>
        </a:p>
      </dsp:txBody>
      <dsp:txXfrm>
        <a:off x="7222041" y="506922"/>
        <a:ext cx="806210" cy="849029"/>
      </dsp:txXfrm>
    </dsp:sp>
    <dsp:sp modelId="{30D1FE49-B44C-4F5D-8334-75C58446C1DA}">
      <dsp:nvSpPr>
        <dsp:cNvPr id="0" name=""/>
        <dsp:cNvSpPr/>
      </dsp:nvSpPr>
      <dsp:spPr>
        <a:xfrm>
          <a:off x="8138970"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8138970" y="867722"/>
        <a:ext cx="127086" cy="127428"/>
      </dsp:txXfrm>
    </dsp:sp>
    <dsp:sp modelId="{B40D4D09-D0AD-4F7D-898A-91947277A462}">
      <dsp:nvSpPr>
        <dsp:cNvPr id="0" name=""/>
        <dsp:cNvSpPr/>
      </dsp:nvSpPr>
      <dsp:spPr>
        <a:xfrm>
          <a:off x="8395883"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Tạo</a:t>
          </a:r>
          <a:r>
            <a:rPr lang="en-US" sz="1800" kern="1200" dirty="0">
              <a:solidFill>
                <a:schemeClr val="tx1"/>
              </a:solidFill>
            </a:rPr>
            <a:t> </a:t>
          </a:r>
          <a:r>
            <a:rPr lang="en-US" sz="1800" kern="1200" dirty="0" err="1">
              <a:solidFill>
                <a:schemeClr val="tx1"/>
              </a:solidFill>
            </a:rPr>
            <a:t>căng</a:t>
          </a:r>
          <a:r>
            <a:rPr lang="en-US" sz="1800" kern="1200" dirty="0">
              <a:solidFill>
                <a:schemeClr val="tx1"/>
              </a:solidFill>
            </a:rPr>
            <a:t> 2</a:t>
          </a:r>
        </a:p>
      </dsp:txBody>
      <dsp:txXfrm>
        <a:off x="8420965" y="506922"/>
        <a:ext cx="806210" cy="849029"/>
      </dsp:txXfrm>
    </dsp:sp>
    <dsp:sp modelId="{EF64F4F0-CFE9-4CCF-870A-475C0FFE25CD}">
      <dsp:nvSpPr>
        <dsp:cNvPr id="0" name=""/>
        <dsp:cNvSpPr/>
      </dsp:nvSpPr>
      <dsp:spPr>
        <a:xfrm>
          <a:off x="9337895"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9337895" y="867722"/>
        <a:ext cx="127086" cy="127428"/>
      </dsp:txXfrm>
    </dsp:sp>
    <dsp:sp modelId="{CFE28D7B-BC59-4143-8C8A-0E7B9C600B40}">
      <dsp:nvSpPr>
        <dsp:cNvPr id="0" name=""/>
        <dsp:cNvSpPr/>
      </dsp:nvSpPr>
      <dsp:spPr>
        <a:xfrm>
          <a:off x="9594807"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1"/>
              </a:solidFill>
            </a:rPr>
            <a:t>Cuộn</a:t>
          </a:r>
          <a:r>
            <a:rPr lang="en-US" sz="1800" kern="1200" dirty="0">
              <a:solidFill>
                <a:schemeClr val="tx1"/>
              </a:solidFill>
            </a:rPr>
            <a:t> </a:t>
          </a:r>
          <a:r>
            <a:rPr lang="en-US" sz="1800" kern="1200" dirty="0" err="1">
              <a:solidFill>
                <a:schemeClr val="tx1"/>
              </a:solidFill>
            </a:rPr>
            <a:t>lại</a:t>
          </a:r>
          <a:endParaRPr lang="en-US" sz="1800" kern="1200" dirty="0">
            <a:solidFill>
              <a:schemeClr val="tx1"/>
            </a:solidFill>
          </a:endParaRPr>
        </a:p>
      </dsp:txBody>
      <dsp:txXfrm>
        <a:off x="9619889" y="506922"/>
        <a:ext cx="806210" cy="849029"/>
      </dsp:txXfrm>
    </dsp:sp>
    <dsp:sp modelId="{305F08D3-B3C8-4FD3-932B-2C51A8E65129}">
      <dsp:nvSpPr>
        <dsp:cNvPr id="0" name=""/>
        <dsp:cNvSpPr/>
      </dsp:nvSpPr>
      <dsp:spPr>
        <a:xfrm>
          <a:off x="10536819" y="825246"/>
          <a:ext cx="181551" cy="212380"/>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tx1"/>
            </a:solidFill>
          </a:endParaRPr>
        </a:p>
      </dsp:txBody>
      <dsp:txXfrm>
        <a:off x="10536819" y="867722"/>
        <a:ext cx="127086" cy="127428"/>
      </dsp:txXfrm>
    </dsp:sp>
    <dsp:sp modelId="{FB19109E-FC94-43E1-BA4F-0A03E2CFF9BA}">
      <dsp:nvSpPr>
        <dsp:cNvPr id="0" name=""/>
        <dsp:cNvSpPr/>
      </dsp:nvSpPr>
      <dsp:spPr>
        <a:xfrm>
          <a:off x="10793731" y="481840"/>
          <a:ext cx="856374" cy="8991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Xe </a:t>
          </a:r>
          <a:r>
            <a:rPr lang="en-US" sz="1800" kern="1200" dirty="0" err="1">
              <a:solidFill>
                <a:schemeClr val="tx1"/>
              </a:solidFill>
            </a:rPr>
            <a:t>ra</a:t>
          </a:r>
          <a:r>
            <a:rPr lang="en-US" sz="1800" kern="1200" dirty="0">
              <a:solidFill>
                <a:schemeClr val="tx1"/>
              </a:solidFill>
            </a:rPr>
            <a:t> </a:t>
          </a:r>
          <a:r>
            <a:rPr lang="en-US" sz="1800" kern="1200" dirty="0" err="1">
              <a:solidFill>
                <a:schemeClr val="tx1"/>
              </a:solidFill>
            </a:rPr>
            <a:t>liệu</a:t>
          </a:r>
          <a:endParaRPr lang="en-US" sz="1800" kern="1200" dirty="0">
            <a:solidFill>
              <a:schemeClr val="tx1"/>
            </a:solidFill>
          </a:endParaRPr>
        </a:p>
      </dsp:txBody>
      <dsp:txXfrm>
        <a:off x="10818813" y="506922"/>
        <a:ext cx="806210" cy="8490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3983"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Xe </a:t>
          </a:r>
          <a:r>
            <a:rPr lang="en-US" sz="1600" kern="1200" dirty="0" err="1">
              <a:solidFill>
                <a:schemeClr val="tx1"/>
              </a:solidFill>
            </a:rPr>
            <a:t>vào</a:t>
          </a:r>
          <a:r>
            <a:rPr lang="en-US" sz="1600" kern="1200" dirty="0">
              <a:solidFill>
                <a:schemeClr val="tx1"/>
              </a:solidFill>
            </a:rPr>
            <a:t> </a:t>
          </a:r>
          <a:r>
            <a:rPr lang="en-US" sz="1600" kern="1200" dirty="0" err="1">
              <a:solidFill>
                <a:schemeClr val="tx1"/>
              </a:solidFill>
            </a:rPr>
            <a:t>liệu</a:t>
          </a:r>
          <a:endParaRPr lang="en-US" sz="1600" kern="1200" dirty="0">
            <a:solidFill>
              <a:schemeClr val="tx1"/>
            </a:solidFill>
          </a:endParaRPr>
        </a:p>
      </dsp:txBody>
      <dsp:txXfrm>
        <a:off x="22932" y="322771"/>
        <a:ext cx="1040394" cy="609077"/>
      </dsp:txXfrm>
    </dsp:sp>
    <dsp:sp modelId="{CC65F0A5-79FB-42A0-A52C-1CDBA7B8B9C8}">
      <dsp:nvSpPr>
        <dsp:cNvPr id="0" name=""/>
        <dsp:cNvSpPr/>
      </dsp:nvSpPr>
      <dsp:spPr>
        <a:xfrm>
          <a:off x="1190104"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190104" y="547085"/>
        <a:ext cx="160018" cy="160450"/>
      </dsp:txXfrm>
    </dsp:sp>
    <dsp:sp modelId="{D902B850-D261-4B01-B0E0-7FC77D4CCAA6}">
      <dsp:nvSpPr>
        <dsp:cNvPr id="0" name=""/>
        <dsp:cNvSpPr/>
      </dsp:nvSpPr>
      <dsp:spPr>
        <a:xfrm>
          <a:off x="1513591"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Lồng</a:t>
          </a:r>
          <a:r>
            <a:rPr lang="en-US" sz="1600" kern="1200" dirty="0">
              <a:solidFill>
                <a:schemeClr val="tx1"/>
              </a:solidFill>
            </a:rPr>
            <a:t> </a:t>
          </a:r>
          <a:r>
            <a:rPr lang="en-US" sz="1600" kern="1200" dirty="0" err="1">
              <a:solidFill>
                <a:schemeClr val="tx1"/>
              </a:solidFill>
            </a:rPr>
            <a:t>tích</a:t>
          </a:r>
          <a:r>
            <a:rPr lang="en-US" sz="1600" kern="1200" dirty="0">
              <a:solidFill>
                <a:schemeClr val="tx1"/>
              </a:solidFill>
            </a:rPr>
            <a:t> </a:t>
          </a:r>
        </a:p>
      </dsp:txBody>
      <dsp:txXfrm>
        <a:off x="1532540" y="322771"/>
        <a:ext cx="1040394" cy="609077"/>
      </dsp:txXfrm>
    </dsp:sp>
    <dsp:sp modelId="{409E9E4D-AEBE-49E3-B873-013DC9A473E7}">
      <dsp:nvSpPr>
        <dsp:cNvPr id="0" name=""/>
        <dsp:cNvSpPr/>
      </dsp:nvSpPr>
      <dsp:spPr>
        <a:xfrm>
          <a:off x="2699713"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2699713" y="547085"/>
        <a:ext cx="160018" cy="160450"/>
      </dsp:txXfrm>
    </dsp:sp>
    <dsp:sp modelId="{C604155D-7963-44B0-9AB9-10A9D37F153A}">
      <dsp:nvSpPr>
        <dsp:cNvPr id="0" name=""/>
        <dsp:cNvSpPr/>
      </dsp:nvSpPr>
      <dsp:spPr>
        <a:xfrm>
          <a:off x="3023200"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Giá</a:t>
          </a:r>
          <a:r>
            <a:rPr lang="en-US" sz="1600" kern="1200" dirty="0">
              <a:solidFill>
                <a:schemeClr val="tx1"/>
              </a:solidFill>
            </a:rPr>
            <a:t> </a:t>
          </a:r>
          <a:r>
            <a:rPr lang="en-US" sz="1600" kern="1200" dirty="0" err="1">
              <a:solidFill>
                <a:schemeClr val="tx1"/>
              </a:solidFill>
            </a:rPr>
            <a:t>cán</a:t>
          </a:r>
          <a:r>
            <a:rPr lang="en-US" sz="1600" kern="1200" dirty="0">
              <a:solidFill>
                <a:schemeClr val="tx1"/>
              </a:solidFill>
            </a:rPr>
            <a:t> 1</a:t>
          </a:r>
        </a:p>
      </dsp:txBody>
      <dsp:txXfrm>
        <a:off x="3042149" y="322771"/>
        <a:ext cx="1040394" cy="609077"/>
      </dsp:txXfrm>
    </dsp:sp>
    <dsp:sp modelId="{0FA7D57E-FE84-4C1F-AE0C-234FAB4D6858}">
      <dsp:nvSpPr>
        <dsp:cNvPr id="0" name=""/>
        <dsp:cNvSpPr/>
      </dsp:nvSpPr>
      <dsp:spPr>
        <a:xfrm>
          <a:off x="4209321"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4209321" y="547085"/>
        <a:ext cx="160018" cy="160450"/>
      </dsp:txXfrm>
    </dsp:sp>
    <dsp:sp modelId="{2BB5162A-871F-406A-8294-D1D14CC5CEB9}">
      <dsp:nvSpPr>
        <dsp:cNvPr id="0" name=""/>
        <dsp:cNvSpPr/>
      </dsp:nvSpPr>
      <dsp:spPr>
        <a:xfrm>
          <a:off x="4532809"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Giá</a:t>
          </a:r>
          <a:r>
            <a:rPr lang="en-US" sz="1600" kern="1200" dirty="0">
              <a:solidFill>
                <a:schemeClr val="tx1"/>
              </a:solidFill>
            </a:rPr>
            <a:t> </a:t>
          </a:r>
          <a:r>
            <a:rPr lang="en-US" sz="1600" kern="1200" dirty="0" err="1">
              <a:solidFill>
                <a:schemeClr val="tx1"/>
              </a:solidFill>
            </a:rPr>
            <a:t>cán</a:t>
          </a:r>
          <a:r>
            <a:rPr lang="en-US" sz="1600" kern="1200" dirty="0">
              <a:solidFill>
                <a:schemeClr val="tx1"/>
              </a:solidFill>
            </a:rPr>
            <a:t> 2</a:t>
          </a:r>
        </a:p>
      </dsp:txBody>
      <dsp:txXfrm>
        <a:off x="4551758" y="322771"/>
        <a:ext cx="1040394" cy="609077"/>
      </dsp:txXfrm>
    </dsp:sp>
    <dsp:sp modelId="{99DFA008-5BD6-43AC-8BC7-F45FD5BCFBDB}">
      <dsp:nvSpPr>
        <dsp:cNvPr id="0" name=""/>
        <dsp:cNvSpPr/>
      </dsp:nvSpPr>
      <dsp:spPr>
        <a:xfrm>
          <a:off x="5718930"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5718930" y="547085"/>
        <a:ext cx="160018" cy="160450"/>
      </dsp:txXfrm>
    </dsp:sp>
    <dsp:sp modelId="{F2C2217A-6371-4A1F-AB41-B26C0DC8DE9F}">
      <dsp:nvSpPr>
        <dsp:cNvPr id="0" name=""/>
        <dsp:cNvSpPr/>
      </dsp:nvSpPr>
      <dsp:spPr>
        <a:xfrm>
          <a:off x="6042418"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Giá</a:t>
          </a:r>
          <a:r>
            <a:rPr lang="en-US" sz="1600" kern="1200" dirty="0">
              <a:solidFill>
                <a:schemeClr val="tx1"/>
              </a:solidFill>
            </a:rPr>
            <a:t> </a:t>
          </a:r>
          <a:r>
            <a:rPr lang="en-US" sz="1600" kern="1200" dirty="0" err="1">
              <a:solidFill>
                <a:schemeClr val="tx1"/>
              </a:solidFill>
            </a:rPr>
            <a:t>cán</a:t>
          </a:r>
          <a:r>
            <a:rPr lang="en-US" sz="1600" kern="1200" dirty="0">
              <a:solidFill>
                <a:schemeClr val="tx1"/>
              </a:solidFill>
            </a:rPr>
            <a:t> 3</a:t>
          </a:r>
        </a:p>
      </dsp:txBody>
      <dsp:txXfrm>
        <a:off x="6061367" y="322771"/>
        <a:ext cx="1040394" cy="609077"/>
      </dsp:txXfrm>
    </dsp:sp>
    <dsp:sp modelId="{69B85FE7-2E7B-47BF-9E5A-A23FDFD81F87}">
      <dsp:nvSpPr>
        <dsp:cNvPr id="0" name=""/>
        <dsp:cNvSpPr/>
      </dsp:nvSpPr>
      <dsp:spPr>
        <a:xfrm>
          <a:off x="7228539"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7228539" y="547085"/>
        <a:ext cx="160018" cy="160450"/>
      </dsp:txXfrm>
    </dsp:sp>
    <dsp:sp modelId="{F0BE5E63-2C76-488C-A831-E7A700A9F756}">
      <dsp:nvSpPr>
        <dsp:cNvPr id="0" name=""/>
        <dsp:cNvSpPr/>
      </dsp:nvSpPr>
      <dsp:spPr>
        <a:xfrm>
          <a:off x="7552027"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Giá</a:t>
          </a:r>
          <a:r>
            <a:rPr lang="en-US" sz="1600" kern="1200" dirty="0">
              <a:solidFill>
                <a:schemeClr val="tx1"/>
              </a:solidFill>
            </a:rPr>
            <a:t> </a:t>
          </a:r>
          <a:r>
            <a:rPr lang="en-US" sz="1600" kern="1200" dirty="0" err="1">
              <a:solidFill>
                <a:schemeClr val="tx1"/>
              </a:solidFill>
            </a:rPr>
            <a:t>cán</a:t>
          </a:r>
          <a:r>
            <a:rPr lang="en-US" sz="1600" kern="1200" dirty="0">
              <a:solidFill>
                <a:schemeClr val="tx1"/>
              </a:solidFill>
            </a:rPr>
            <a:t> 4</a:t>
          </a:r>
        </a:p>
      </dsp:txBody>
      <dsp:txXfrm>
        <a:off x="7570976" y="322771"/>
        <a:ext cx="1040394" cy="609077"/>
      </dsp:txXfrm>
    </dsp:sp>
    <dsp:sp modelId="{F301749D-C667-4A60-A3B4-F9DF27BAC1AC}">
      <dsp:nvSpPr>
        <dsp:cNvPr id="0" name=""/>
        <dsp:cNvSpPr/>
      </dsp:nvSpPr>
      <dsp:spPr>
        <a:xfrm>
          <a:off x="8738148"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8738148" y="547085"/>
        <a:ext cx="160018" cy="160450"/>
      </dsp:txXfrm>
    </dsp:sp>
    <dsp:sp modelId="{8E46FD1F-49B4-4E1B-80CD-E10D852214C1}">
      <dsp:nvSpPr>
        <dsp:cNvPr id="0" name=""/>
        <dsp:cNvSpPr/>
      </dsp:nvSpPr>
      <dsp:spPr>
        <a:xfrm>
          <a:off x="9061636"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Cuộn</a:t>
          </a:r>
          <a:r>
            <a:rPr lang="en-US" sz="1600" kern="1200" dirty="0">
              <a:solidFill>
                <a:schemeClr val="tx1"/>
              </a:solidFill>
            </a:rPr>
            <a:t> </a:t>
          </a:r>
          <a:r>
            <a:rPr lang="en-US" sz="1600" kern="1200" dirty="0" err="1">
              <a:solidFill>
                <a:schemeClr val="tx1"/>
              </a:solidFill>
            </a:rPr>
            <a:t>lại</a:t>
          </a:r>
          <a:endParaRPr lang="en-US" sz="1600" kern="1200" dirty="0">
            <a:solidFill>
              <a:schemeClr val="tx1"/>
            </a:solidFill>
          </a:endParaRPr>
        </a:p>
      </dsp:txBody>
      <dsp:txXfrm>
        <a:off x="9080585" y="322771"/>
        <a:ext cx="1040394" cy="609077"/>
      </dsp:txXfrm>
    </dsp:sp>
    <dsp:sp modelId="{30D1FE49-B44C-4F5D-8334-75C58446C1DA}">
      <dsp:nvSpPr>
        <dsp:cNvPr id="0" name=""/>
        <dsp:cNvSpPr/>
      </dsp:nvSpPr>
      <dsp:spPr>
        <a:xfrm>
          <a:off x="10247757" y="493602"/>
          <a:ext cx="228597" cy="26741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0247757" y="547085"/>
        <a:ext cx="160018" cy="160450"/>
      </dsp:txXfrm>
    </dsp:sp>
    <dsp:sp modelId="{FB19109E-FC94-43E1-BA4F-0A03E2CFF9BA}">
      <dsp:nvSpPr>
        <dsp:cNvPr id="0" name=""/>
        <dsp:cNvSpPr/>
      </dsp:nvSpPr>
      <dsp:spPr>
        <a:xfrm>
          <a:off x="10571244" y="303822"/>
          <a:ext cx="1078292" cy="6469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Xe </a:t>
          </a:r>
          <a:r>
            <a:rPr lang="en-US" sz="1600" kern="1200" dirty="0" err="1">
              <a:solidFill>
                <a:schemeClr val="tx1"/>
              </a:solidFill>
            </a:rPr>
            <a:t>ra</a:t>
          </a:r>
          <a:r>
            <a:rPr lang="en-US" sz="1600" kern="1200" dirty="0">
              <a:solidFill>
                <a:schemeClr val="tx1"/>
              </a:solidFill>
            </a:rPr>
            <a:t> </a:t>
          </a:r>
          <a:r>
            <a:rPr lang="en-US" sz="1600" kern="1200" dirty="0" err="1">
              <a:solidFill>
                <a:schemeClr val="tx1"/>
              </a:solidFill>
            </a:rPr>
            <a:t>liệu</a:t>
          </a:r>
          <a:endParaRPr lang="en-US" sz="1600" kern="1200" dirty="0">
            <a:solidFill>
              <a:schemeClr val="tx1"/>
            </a:solidFill>
          </a:endParaRPr>
        </a:p>
      </dsp:txBody>
      <dsp:txXfrm>
        <a:off x="10590193" y="322771"/>
        <a:ext cx="1040394" cy="60907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4125"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Xe </a:t>
          </a:r>
          <a:r>
            <a:rPr lang="en-US" sz="1600" kern="1200" dirty="0" err="1">
              <a:solidFill>
                <a:schemeClr val="tx1"/>
              </a:solidFill>
            </a:rPr>
            <a:t>vào</a:t>
          </a:r>
          <a:r>
            <a:rPr lang="en-US" sz="1600" kern="1200" dirty="0">
              <a:solidFill>
                <a:schemeClr val="tx1"/>
              </a:solidFill>
            </a:rPr>
            <a:t> </a:t>
          </a:r>
          <a:r>
            <a:rPr lang="en-US" sz="1600" kern="1200" dirty="0" err="1">
              <a:solidFill>
                <a:schemeClr val="tx1"/>
              </a:solidFill>
            </a:rPr>
            <a:t>liệu</a:t>
          </a:r>
          <a:endParaRPr lang="en-US" sz="1600" kern="1200" dirty="0">
            <a:solidFill>
              <a:schemeClr val="tx1"/>
            </a:solidFill>
          </a:endParaRPr>
        </a:p>
      </dsp:txBody>
      <dsp:txXfrm>
        <a:off x="27779" y="422373"/>
        <a:ext cx="907222" cy="760314"/>
      </dsp:txXfrm>
    </dsp:sp>
    <dsp:sp modelId="{CC65F0A5-79FB-42A0-A52C-1CDBA7B8B9C8}">
      <dsp:nvSpPr>
        <dsp:cNvPr id="0" name=""/>
        <dsp:cNvSpPr/>
      </dsp:nvSpPr>
      <dsp:spPr>
        <a:xfrm>
          <a:off x="1054108"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054108" y="731513"/>
        <a:ext cx="141652" cy="142033"/>
      </dsp:txXfrm>
    </dsp:sp>
    <dsp:sp modelId="{D902B850-D261-4B01-B0E0-7FC77D4CCAA6}">
      <dsp:nvSpPr>
        <dsp:cNvPr id="0" name=""/>
        <dsp:cNvSpPr/>
      </dsp:nvSpPr>
      <dsp:spPr>
        <a:xfrm>
          <a:off x="1340467"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Hố</a:t>
          </a:r>
          <a:r>
            <a:rPr lang="en-US" sz="1600" kern="1200" dirty="0">
              <a:solidFill>
                <a:schemeClr val="tx1"/>
              </a:solidFill>
            </a:rPr>
            <a:t> </a:t>
          </a:r>
          <a:r>
            <a:rPr lang="en-US" sz="1600" kern="1200" dirty="0" err="1">
              <a:solidFill>
                <a:schemeClr val="tx1"/>
              </a:solidFill>
            </a:rPr>
            <a:t>bù</a:t>
          </a:r>
          <a:r>
            <a:rPr lang="en-US" sz="1600" kern="1200" dirty="0">
              <a:solidFill>
                <a:schemeClr val="tx1"/>
              </a:solidFill>
            </a:rPr>
            <a:t> 1</a:t>
          </a:r>
        </a:p>
      </dsp:txBody>
      <dsp:txXfrm>
        <a:off x="1364121" y="422373"/>
        <a:ext cx="907222" cy="760314"/>
      </dsp:txXfrm>
    </dsp:sp>
    <dsp:sp modelId="{409E9E4D-AEBE-49E3-B873-013DC9A473E7}">
      <dsp:nvSpPr>
        <dsp:cNvPr id="0" name=""/>
        <dsp:cNvSpPr/>
      </dsp:nvSpPr>
      <dsp:spPr>
        <a:xfrm>
          <a:off x="2390451"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2390451" y="731513"/>
        <a:ext cx="141652" cy="142033"/>
      </dsp:txXfrm>
    </dsp:sp>
    <dsp:sp modelId="{C604155D-7963-44B0-9AB9-10A9D37F153A}">
      <dsp:nvSpPr>
        <dsp:cNvPr id="0" name=""/>
        <dsp:cNvSpPr/>
      </dsp:nvSpPr>
      <dsp:spPr>
        <a:xfrm>
          <a:off x="2676810"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Lò</a:t>
          </a:r>
          <a:r>
            <a:rPr lang="en-US" sz="1600" kern="1200" dirty="0">
              <a:solidFill>
                <a:schemeClr val="tx1"/>
              </a:solidFill>
            </a:rPr>
            <a:t> ủ</a:t>
          </a:r>
        </a:p>
      </dsp:txBody>
      <dsp:txXfrm>
        <a:off x="2700464" y="422373"/>
        <a:ext cx="907222" cy="760314"/>
      </dsp:txXfrm>
    </dsp:sp>
    <dsp:sp modelId="{0FA7D57E-FE84-4C1F-AE0C-234FAB4D6858}">
      <dsp:nvSpPr>
        <dsp:cNvPr id="0" name=""/>
        <dsp:cNvSpPr/>
      </dsp:nvSpPr>
      <dsp:spPr>
        <a:xfrm>
          <a:off x="3726793"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3726793" y="731513"/>
        <a:ext cx="141652" cy="142033"/>
      </dsp:txXfrm>
    </dsp:sp>
    <dsp:sp modelId="{2BB5162A-871F-406A-8294-D1D14CC5CEB9}">
      <dsp:nvSpPr>
        <dsp:cNvPr id="0" name=""/>
        <dsp:cNvSpPr/>
      </dsp:nvSpPr>
      <dsp:spPr>
        <a:xfrm>
          <a:off x="4013152"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Làm</a:t>
          </a:r>
          <a:r>
            <a:rPr lang="en-US" sz="1600" kern="1200" dirty="0">
              <a:solidFill>
                <a:schemeClr val="tx1"/>
              </a:solidFill>
            </a:rPr>
            <a:t> </a:t>
          </a:r>
          <a:r>
            <a:rPr lang="en-US" sz="1600" kern="1200" dirty="0" err="1">
              <a:solidFill>
                <a:schemeClr val="tx1"/>
              </a:solidFill>
            </a:rPr>
            <a:t>mát</a:t>
          </a:r>
          <a:r>
            <a:rPr lang="en-US" sz="1600" kern="1200" dirty="0">
              <a:solidFill>
                <a:schemeClr val="tx1"/>
              </a:solidFill>
            </a:rPr>
            <a:t> </a:t>
          </a:r>
          <a:r>
            <a:rPr lang="en-US" sz="1600" kern="1200" dirty="0" err="1">
              <a:solidFill>
                <a:schemeClr val="tx1"/>
              </a:solidFill>
            </a:rPr>
            <a:t>nhanh</a:t>
          </a:r>
          <a:endParaRPr lang="en-US" sz="1600" kern="1200" dirty="0">
            <a:solidFill>
              <a:schemeClr val="tx1"/>
            </a:solidFill>
          </a:endParaRPr>
        </a:p>
      </dsp:txBody>
      <dsp:txXfrm>
        <a:off x="4036806" y="422373"/>
        <a:ext cx="907222" cy="760314"/>
      </dsp:txXfrm>
    </dsp:sp>
    <dsp:sp modelId="{99DFA008-5BD6-43AC-8BC7-F45FD5BCFBDB}">
      <dsp:nvSpPr>
        <dsp:cNvPr id="0" name=""/>
        <dsp:cNvSpPr/>
      </dsp:nvSpPr>
      <dsp:spPr>
        <a:xfrm>
          <a:off x="5063135"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5063135" y="731513"/>
        <a:ext cx="141652" cy="142033"/>
      </dsp:txXfrm>
    </dsp:sp>
    <dsp:sp modelId="{F2C2217A-6371-4A1F-AB41-B26C0DC8DE9F}">
      <dsp:nvSpPr>
        <dsp:cNvPr id="0" name=""/>
        <dsp:cNvSpPr/>
      </dsp:nvSpPr>
      <dsp:spPr>
        <a:xfrm>
          <a:off x="5349494"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Bể</a:t>
          </a:r>
          <a:r>
            <a:rPr lang="en-US" sz="1600" kern="1200" dirty="0">
              <a:solidFill>
                <a:schemeClr val="tx1"/>
              </a:solidFill>
            </a:rPr>
            <a:t> </a:t>
          </a:r>
          <a:r>
            <a:rPr lang="en-US" sz="1600" kern="1200" dirty="0" err="1">
              <a:solidFill>
                <a:schemeClr val="tx1"/>
              </a:solidFill>
            </a:rPr>
            <a:t>mạ</a:t>
          </a:r>
          <a:endParaRPr lang="en-US" sz="1600" kern="1200" dirty="0">
            <a:solidFill>
              <a:schemeClr val="tx1"/>
            </a:solidFill>
          </a:endParaRPr>
        </a:p>
      </dsp:txBody>
      <dsp:txXfrm>
        <a:off x="5373148" y="422373"/>
        <a:ext cx="907222" cy="760314"/>
      </dsp:txXfrm>
    </dsp:sp>
    <dsp:sp modelId="{69B85FE7-2E7B-47BF-9E5A-A23FDFD81F87}">
      <dsp:nvSpPr>
        <dsp:cNvPr id="0" name=""/>
        <dsp:cNvSpPr/>
      </dsp:nvSpPr>
      <dsp:spPr>
        <a:xfrm>
          <a:off x="6399478"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6399478" y="731513"/>
        <a:ext cx="141652" cy="142033"/>
      </dsp:txXfrm>
    </dsp:sp>
    <dsp:sp modelId="{F0BE5E63-2C76-488C-A831-E7A700A9F756}">
      <dsp:nvSpPr>
        <dsp:cNvPr id="0" name=""/>
        <dsp:cNvSpPr/>
      </dsp:nvSpPr>
      <dsp:spPr>
        <a:xfrm>
          <a:off x="6685837"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Tháp</a:t>
          </a:r>
          <a:r>
            <a:rPr lang="en-US" sz="1600" kern="1200" dirty="0">
              <a:solidFill>
                <a:schemeClr val="tx1"/>
              </a:solidFill>
            </a:rPr>
            <a:t> </a:t>
          </a:r>
          <a:r>
            <a:rPr lang="en-US" sz="1600" kern="1200" dirty="0" err="1">
              <a:solidFill>
                <a:schemeClr val="tx1"/>
              </a:solidFill>
            </a:rPr>
            <a:t>làm</a:t>
          </a:r>
          <a:r>
            <a:rPr lang="en-US" sz="1600" kern="1200" dirty="0">
              <a:solidFill>
                <a:schemeClr val="tx1"/>
              </a:solidFill>
            </a:rPr>
            <a:t> </a:t>
          </a:r>
          <a:r>
            <a:rPr lang="en-US" sz="1600" kern="1200" dirty="0" err="1">
              <a:solidFill>
                <a:schemeClr val="tx1"/>
              </a:solidFill>
            </a:rPr>
            <a:t>mát</a:t>
          </a:r>
          <a:r>
            <a:rPr lang="en-US" sz="1600" kern="1200" dirty="0">
              <a:solidFill>
                <a:schemeClr val="tx1"/>
              </a:solidFill>
            </a:rPr>
            <a:t> </a:t>
          </a:r>
          <a:r>
            <a:rPr lang="en-US" sz="1600" kern="1200" dirty="0" err="1">
              <a:solidFill>
                <a:schemeClr val="tx1"/>
              </a:solidFill>
            </a:rPr>
            <a:t>nhanh</a:t>
          </a:r>
          <a:endParaRPr lang="en-US" sz="1600" kern="1200" dirty="0">
            <a:solidFill>
              <a:schemeClr val="tx1"/>
            </a:solidFill>
          </a:endParaRPr>
        </a:p>
      </dsp:txBody>
      <dsp:txXfrm>
        <a:off x="6709491" y="422373"/>
        <a:ext cx="907222" cy="760314"/>
      </dsp:txXfrm>
    </dsp:sp>
    <dsp:sp modelId="{F301749D-C667-4A60-A3B4-F9DF27BAC1AC}">
      <dsp:nvSpPr>
        <dsp:cNvPr id="0" name=""/>
        <dsp:cNvSpPr/>
      </dsp:nvSpPr>
      <dsp:spPr>
        <a:xfrm>
          <a:off x="7735820"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7735820" y="731513"/>
        <a:ext cx="141652" cy="142033"/>
      </dsp:txXfrm>
    </dsp:sp>
    <dsp:sp modelId="{8E46FD1F-49B4-4E1B-80CD-E10D852214C1}">
      <dsp:nvSpPr>
        <dsp:cNvPr id="0" name=""/>
        <dsp:cNvSpPr/>
      </dsp:nvSpPr>
      <dsp:spPr>
        <a:xfrm>
          <a:off x="8022179"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Hồ</a:t>
          </a:r>
          <a:r>
            <a:rPr lang="en-US" sz="1600" kern="1200" dirty="0">
              <a:solidFill>
                <a:schemeClr val="tx1"/>
              </a:solidFill>
            </a:rPr>
            <a:t> </a:t>
          </a:r>
          <a:r>
            <a:rPr lang="en-US" sz="1600" kern="1200" dirty="0" err="1">
              <a:solidFill>
                <a:schemeClr val="tx1"/>
              </a:solidFill>
            </a:rPr>
            <a:t>bù</a:t>
          </a:r>
          <a:r>
            <a:rPr lang="en-US" sz="1600" kern="1200" dirty="0">
              <a:solidFill>
                <a:schemeClr val="tx1"/>
              </a:solidFill>
            </a:rPr>
            <a:t> 2</a:t>
          </a:r>
        </a:p>
      </dsp:txBody>
      <dsp:txXfrm>
        <a:off x="8045833" y="422373"/>
        <a:ext cx="907222" cy="760314"/>
      </dsp:txXfrm>
    </dsp:sp>
    <dsp:sp modelId="{30D1FE49-B44C-4F5D-8334-75C58446C1DA}">
      <dsp:nvSpPr>
        <dsp:cNvPr id="0" name=""/>
        <dsp:cNvSpPr/>
      </dsp:nvSpPr>
      <dsp:spPr>
        <a:xfrm>
          <a:off x="9072162"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9072162" y="731513"/>
        <a:ext cx="141652" cy="142033"/>
      </dsp:txXfrm>
    </dsp:sp>
    <dsp:sp modelId="{FB19109E-FC94-43E1-BA4F-0A03E2CFF9BA}">
      <dsp:nvSpPr>
        <dsp:cNvPr id="0" name=""/>
        <dsp:cNvSpPr/>
      </dsp:nvSpPr>
      <dsp:spPr>
        <a:xfrm>
          <a:off x="9358521"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Cuộn</a:t>
          </a:r>
          <a:r>
            <a:rPr lang="en-US" sz="1600" kern="1200" dirty="0">
              <a:solidFill>
                <a:schemeClr val="tx1"/>
              </a:solidFill>
            </a:rPr>
            <a:t> </a:t>
          </a:r>
          <a:r>
            <a:rPr lang="en-US" sz="1600" kern="1200" dirty="0" err="1">
              <a:solidFill>
                <a:schemeClr val="tx1"/>
              </a:solidFill>
            </a:rPr>
            <a:t>lại</a:t>
          </a:r>
          <a:endParaRPr lang="en-US" sz="1600" kern="1200" dirty="0">
            <a:solidFill>
              <a:schemeClr val="tx1"/>
            </a:solidFill>
          </a:endParaRPr>
        </a:p>
      </dsp:txBody>
      <dsp:txXfrm>
        <a:off x="9382175" y="422373"/>
        <a:ext cx="907222" cy="760314"/>
      </dsp:txXfrm>
    </dsp:sp>
    <dsp:sp modelId="{008946B4-65CC-4D57-9FB5-78B40C1D6E7D}">
      <dsp:nvSpPr>
        <dsp:cNvPr id="0" name=""/>
        <dsp:cNvSpPr/>
      </dsp:nvSpPr>
      <dsp:spPr>
        <a:xfrm>
          <a:off x="10408505" y="684168"/>
          <a:ext cx="202360" cy="23672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0408505" y="731513"/>
        <a:ext cx="141652" cy="142033"/>
      </dsp:txXfrm>
    </dsp:sp>
    <dsp:sp modelId="{4AE91EB4-E9F7-425D-8425-07B8547C334E}">
      <dsp:nvSpPr>
        <dsp:cNvPr id="0" name=""/>
        <dsp:cNvSpPr/>
      </dsp:nvSpPr>
      <dsp:spPr>
        <a:xfrm>
          <a:off x="10694864" y="398719"/>
          <a:ext cx="954530" cy="80762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Xe </a:t>
          </a:r>
          <a:r>
            <a:rPr lang="en-US" sz="1600" kern="1200" dirty="0" err="1">
              <a:solidFill>
                <a:schemeClr val="tx1"/>
              </a:solidFill>
            </a:rPr>
            <a:t>ra</a:t>
          </a:r>
          <a:r>
            <a:rPr lang="en-US" sz="1600" kern="1200" dirty="0">
              <a:solidFill>
                <a:schemeClr val="tx1"/>
              </a:solidFill>
            </a:rPr>
            <a:t> </a:t>
          </a:r>
          <a:r>
            <a:rPr lang="en-US" sz="1600" kern="1200" dirty="0" err="1">
              <a:solidFill>
                <a:schemeClr val="tx1"/>
              </a:solidFill>
            </a:rPr>
            <a:t>liệu</a:t>
          </a:r>
          <a:endParaRPr lang="en-US" sz="1600" kern="1200" dirty="0">
            <a:solidFill>
              <a:schemeClr val="tx1"/>
            </a:solidFill>
          </a:endParaRPr>
        </a:p>
      </dsp:txBody>
      <dsp:txXfrm>
        <a:off x="10718518" y="422373"/>
        <a:ext cx="907222" cy="76031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2CC65D-AD69-4C40-AB53-A31DDCAC1546}">
      <dsp:nvSpPr>
        <dsp:cNvPr id="0" name=""/>
        <dsp:cNvSpPr/>
      </dsp:nvSpPr>
      <dsp:spPr>
        <a:xfrm>
          <a:off x="11851"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tx1"/>
              </a:solidFill>
            </a:rPr>
            <a:t>Tang </a:t>
          </a:r>
          <a:r>
            <a:rPr lang="en-US" sz="1600" kern="1200" dirty="0" err="1">
              <a:solidFill>
                <a:schemeClr val="tx1"/>
              </a:solidFill>
            </a:rPr>
            <a:t>mở</a:t>
          </a:r>
          <a:r>
            <a:rPr lang="en-US" sz="1600" kern="1200" dirty="0">
              <a:solidFill>
                <a:schemeClr val="tx1"/>
              </a:solidFill>
            </a:rPr>
            <a:t> </a:t>
          </a:r>
          <a:r>
            <a:rPr lang="en-US" sz="1600" kern="1200" dirty="0" err="1">
              <a:solidFill>
                <a:schemeClr val="tx1"/>
              </a:solidFill>
            </a:rPr>
            <a:t>cuộn</a:t>
          </a:r>
          <a:endParaRPr lang="en-US" sz="1600" kern="1200" dirty="0">
            <a:solidFill>
              <a:schemeClr val="tx1"/>
            </a:solidFill>
          </a:endParaRPr>
        </a:p>
      </dsp:txBody>
      <dsp:txXfrm>
        <a:off x="29750" y="292457"/>
        <a:ext cx="981752" cy="575328"/>
      </dsp:txXfrm>
    </dsp:sp>
    <dsp:sp modelId="{CC65F0A5-79FB-42A0-A52C-1CDBA7B8B9C8}">
      <dsp:nvSpPr>
        <dsp:cNvPr id="0" name=""/>
        <dsp:cNvSpPr/>
      </dsp:nvSpPr>
      <dsp:spPr>
        <a:xfrm>
          <a:off x="1131157"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131157" y="504415"/>
        <a:ext cx="151004" cy="151412"/>
      </dsp:txXfrm>
    </dsp:sp>
    <dsp:sp modelId="{D902B850-D261-4B01-B0E0-7FC77D4CCAA6}">
      <dsp:nvSpPr>
        <dsp:cNvPr id="0" name=""/>
        <dsp:cNvSpPr/>
      </dsp:nvSpPr>
      <dsp:spPr>
        <a:xfrm>
          <a:off x="1436422"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Lồng</a:t>
          </a:r>
          <a:r>
            <a:rPr lang="en-US" sz="1600" kern="1200" dirty="0">
              <a:solidFill>
                <a:schemeClr val="tx1"/>
              </a:solidFill>
            </a:rPr>
            <a:t> </a:t>
          </a:r>
          <a:r>
            <a:rPr lang="en-US" sz="1600" kern="1200" dirty="0" err="1">
              <a:solidFill>
                <a:schemeClr val="tx1"/>
              </a:solidFill>
            </a:rPr>
            <a:t>tích</a:t>
          </a:r>
          <a:endParaRPr lang="en-US" sz="1600" kern="1200" dirty="0">
            <a:solidFill>
              <a:schemeClr val="tx1"/>
            </a:solidFill>
          </a:endParaRPr>
        </a:p>
      </dsp:txBody>
      <dsp:txXfrm>
        <a:off x="1454321" y="292457"/>
        <a:ext cx="981752" cy="575328"/>
      </dsp:txXfrm>
    </dsp:sp>
    <dsp:sp modelId="{409E9E4D-AEBE-49E3-B873-013DC9A473E7}">
      <dsp:nvSpPr>
        <dsp:cNvPr id="0" name=""/>
        <dsp:cNvSpPr/>
      </dsp:nvSpPr>
      <dsp:spPr>
        <a:xfrm>
          <a:off x="2555727"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2555727" y="504415"/>
        <a:ext cx="151004" cy="151412"/>
      </dsp:txXfrm>
    </dsp:sp>
    <dsp:sp modelId="{C604155D-7963-44B0-9AB9-10A9D37F153A}">
      <dsp:nvSpPr>
        <dsp:cNvPr id="0" name=""/>
        <dsp:cNvSpPr/>
      </dsp:nvSpPr>
      <dsp:spPr>
        <a:xfrm>
          <a:off x="2860992" y="274558"/>
          <a:ext cx="1363507"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Giàn</a:t>
          </a:r>
          <a:r>
            <a:rPr lang="en-US" sz="1600" kern="1200" dirty="0">
              <a:solidFill>
                <a:schemeClr val="tx1"/>
              </a:solidFill>
            </a:rPr>
            <a:t> </a:t>
          </a:r>
          <a:r>
            <a:rPr lang="en-US" sz="1600" kern="1200" dirty="0" err="1">
              <a:solidFill>
                <a:schemeClr val="tx1"/>
              </a:solidFill>
            </a:rPr>
            <a:t>khuôn</a:t>
          </a:r>
          <a:r>
            <a:rPr lang="en-US" sz="1600" kern="1200" dirty="0">
              <a:solidFill>
                <a:schemeClr val="tx1"/>
              </a:solidFill>
            </a:rPr>
            <a:t> </a:t>
          </a:r>
          <a:r>
            <a:rPr lang="en-US" sz="1600" kern="1200" dirty="0" err="1">
              <a:solidFill>
                <a:schemeClr val="tx1"/>
              </a:solidFill>
            </a:rPr>
            <a:t>định</a:t>
          </a:r>
          <a:r>
            <a:rPr lang="en-US" sz="1600" kern="1200" dirty="0">
              <a:solidFill>
                <a:schemeClr val="tx1"/>
              </a:solidFill>
            </a:rPr>
            <a:t> hình</a:t>
          </a:r>
        </a:p>
      </dsp:txBody>
      <dsp:txXfrm>
        <a:off x="2878891" y="292457"/>
        <a:ext cx="1327709" cy="575328"/>
      </dsp:txXfrm>
    </dsp:sp>
    <dsp:sp modelId="{0FA7D57E-FE84-4C1F-AE0C-234FAB4D6858}">
      <dsp:nvSpPr>
        <dsp:cNvPr id="0" name=""/>
        <dsp:cNvSpPr/>
      </dsp:nvSpPr>
      <dsp:spPr>
        <a:xfrm>
          <a:off x="4326254"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4326254" y="504415"/>
        <a:ext cx="151004" cy="151412"/>
      </dsp:txXfrm>
    </dsp:sp>
    <dsp:sp modelId="{2BB5162A-871F-406A-8294-D1D14CC5CEB9}">
      <dsp:nvSpPr>
        <dsp:cNvPr id="0" name=""/>
        <dsp:cNvSpPr/>
      </dsp:nvSpPr>
      <dsp:spPr>
        <a:xfrm>
          <a:off x="4631519"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Hàn</a:t>
          </a:r>
          <a:r>
            <a:rPr lang="en-US" sz="1600" kern="1200" dirty="0">
              <a:solidFill>
                <a:schemeClr val="tx1"/>
              </a:solidFill>
            </a:rPr>
            <a:t> </a:t>
          </a:r>
          <a:r>
            <a:rPr lang="en-US" sz="1600" kern="1200" dirty="0" err="1">
              <a:solidFill>
                <a:schemeClr val="tx1"/>
              </a:solidFill>
            </a:rPr>
            <a:t>cao</a:t>
          </a:r>
          <a:r>
            <a:rPr lang="en-US" sz="1600" kern="1200" dirty="0">
              <a:solidFill>
                <a:schemeClr val="tx1"/>
              </a:solidFill>
            </a:rPr>
            <a:t> </a:t>
          </a:r>
          <a:r>
            <a:rPr lang="en-US" sz="1600" kern="1200" dirty="0" err="1">
              <a:solidFill>
                <a:schemeClr val="tx1"/>
              </a:solidFill>
            </a:rPr>
            <a:t>tần</a:t>
          </a:r>
          <a:endParaRPr lang="en-US" sz="1600" kern="1200" dirty="0">
            <a:solidFill>
              <a:schemeClr val="tx1"/>
            </a:solidFill>
          </a:endParaRPr>
        </a:p>
      </dsp:txBody>
      <dsp:txXfrm>
        <a:off x="4649418" y="292457"/>
        <a:ext cx="981752" cy="575328"/>
      </dsp:txXfrm>
    </dsp:sp>
    <dsp:sp modelId="{99DFA008-5BD6-43AC-8BC7-F45FD5BCFBDB}">
      <dsp:nvSpPr>
        <dsp:cNvPr id="0" name=""/>
        <dsp:cNvSpPr/>
      </dsp:nvSpPr>
      <dsp:spPr>
        <a:xfrm>
          <a:off x="5750825"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5750825" y="504415"/>
        <a:ext cx="151004" cy="151412"/>
      </dsp:txXfrm>
    </dsp:sp>
    <dsp:sp modelId="{F2C2217A-6371-4A1F-AB41-B26C0DC8DE9F}">
      <dsp:nvSpPr>
        <dsp:cNvPr id="0" name=""/>
        <dsp:cNvSpPr/>
      </dsp:nvSpPr>
      <dsp:spPr>
        <a:xfrm>
          <a:off x="6056090" y="274558"/>
          <a:ext cx="1311866"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Giàn</a:t>
          </a:r>
          <a:r>
            <a:rPr lang="en-US" sz="1600" kern="1200" dirty="0">
              <a:solidFill>
                <a:schemeClr val="tx1"/>
              </a:solidFill>
            </a:rPr>
            <a:t> </a:t>
          </a:r>
          <a:r>
            <a:rPr lang="en-US" sz="1600" kern="1200" dirty="0" err="1">
              <a:solidFill>
                <a:schemeClr val="tx1"/>
              </a:solidFill>
            </a:rPr>
            <a:t>khuôn</a:t>
          </a:r>
          <a:r>
            <a:rPr lang="en-US" sz="1600" kern="1200" dirty="0">
              <a:solidFill>
                <a:schemeClr val="tx1"/>
              </a:solidFill>
            </a:rPr>
            <a:t> </a:t>
          </a:r>
          <a:r>
            <a:rPr lang="en-US" sz="1600" kern="1200" dirty="0" err="1">
              <a:solidFill>
                <a:schemeClr val="tx1"/>
              </a:solidFill>
            </a:rPr>
            <a:t>thành</a:t>
          </a:r>
          <a:r>
            <a:rPr lang="en-US" sz="1600" kern="1200" dirty="0">
              <a:solidFill>
                <a:schemeClr val="tx1"/>
              </a:solidFill>
            </a:rPr>
            <a:t> hình</a:t>
          </a:r>
        </a:p>
      </dsp:txBody>
      <dsp:txXfrm>
        <a:off x="6073989" y="292457"/>
        <a:ext cx="1276068" cy="575328"/>
      </dsp:txXfrm>
    </dsp:sp>
    <dsp:sp modelId="{69B85FE7-2E7B-47BF-9E5A-A23FDFD81F87}">
      <dsp:nvSpPr>
        <dsp:cNvPr id="0" name=""/>
        <dsp:cNvSpPr/>
      </dsp:nvSpPr>
      <dsp:spPr>
        <a:xfrm>
          <a:off x="7469711"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7469711" y="504415"/>
        <a:ext cx="151004" cy="151412"/>
      </dsp:txXfrm>
    </dsp:sp>
    <dsp:sp modelId="{F0BE5E63-2C76-488C-A831-E7A700A9F756}">
      <dsp:nvSpPr>
        <dsp:cNvPr id="0" name=""/>
        <dsp:cNvSpPr/>
      </dsp:nvSpPr>
      <dsp:spPr>
        <a:xfrm>
          <a:off x="7774977"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Bàn</a:t>
          </a:r>
          <a:r>
            <a:rPr lang="en-US" sz="1600" kern="1200" dirty="0">
              <a:solidFill>
                <a:schemeClr val="tx1"/>
              </a:solidFill>
            </a:rPr>
            <a:t> </a:t>
          </a:r>
          <a:r>
            <a:rPr lang="en-US" sz="1600" kern="1200" dirty="0" err="1">
              <a:solidFill>
                <a:schemeClr val="tx1"/>
              </a:solidFill>
            </a:rPr>
            <a:t>cắt</a:t>
          </a:r>
          <a:endParaRPr lang="en-US" sz="1600" kern="1200" dirty="0">
            <a:solidFill>
              <a:schemeClr val="tx1"/>
            </a:solidFill>
          </a:endParaRPr>
        </a:p>
      </dsp:txBody>
      <dsp:txXfrm>
        <a:off x="7792876" y="292457"/>
        <a:ext cx="981752" cy="575328"/>
      </dsp:txXfrm>
    </dsp:sp>
    <dsp:sp modelId="{F301749D-C667-4A60-A3B4-F9DF27BAC1AC}">
      <dsp:nvSpPr>
        <dsp:cNvPr id="0" name=""/>
        <dsp:cNvSpPr/>
      </dsp:nvSpPr>
      <dsp:spPr>
        <a:xfrm>
          <a:off x="8894282"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8894282" y="504415"/>
        <a:ext cx="151004" cy="151412"/>
      </dsp:txXfrm>
    </dsp:sp>
    <dsp:sp modelId="{8E46FD1F-49B4-4E1B-80CD-E10D852214C1}">
      <dsp:nvSpPr>
        <dsp:cNvPr id="0" name=""/>
        <dsp:cNvSpPr/>
      </dsp:nvSpPr>
      <dsp:spPr>
        <a:xfrm>
          <a:off x="9199547"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Giàn</a:t>
          </a:r>
          <a:r>
            <a:rPr lang="en-US" sz="1600" kern="1200" dirty="0">
              <a:solidFill>
                <a:schemeClr val="tx1"/>
              </a:solidFill>
            </a:rPr>
            <a:t> </a:t>
          </a:r>
          <a:r>
            <a:rPr lang="en-US" sz="1600" kern="1200" dirty="0" err="1">
              <a:solidFill>
                <a:schemeClr val="tx1"/>
              </a:solidFill>
            </a:rPr>
            <a:t>thu</a:t>
          </a:r>
          <a:r>
            <a:rPr lang="en-US" sz="1600" kern="1200" dirty="0">
              <a:solidFill>
                <a:schemeClr val="tx1"/>
              </a:solidFill>
            </a:rPr>
            <a:t> </a:t>
          </a:r>
          <a:r>
            <a:rPr lang="en-US" sz="1600" kern="1200" dirty="0" err="1">
              <a:solidFill>
                <a:schemeClr val="tx1"/>
              </a:solidFill>
            </a:rPr>
            <a:t>ống</a:t>
          </a:r>
          <a:endParaRPr lang="en-US" sz="1600" kern="1200" dirty="0">
            <a:solidFill>
              <a:schemeClr val="tx1"/>
            </a:solidFill>
          </a:endParaRPr>
        </a:p>
      </dsp:txBody>
      <dsp:txXfrm>
        <a:off x="9217446" y="292457"/>
        <a:ext cx="981752" cy="575328"/>
      </dsp:txXfrm>
    </dsp:sp>
    <dsp:sp modelId="{30D1FE49-B44C-4F5D-8334-75C58446C1DA}">
      <dsp:nvSpPr>
        <dsp:cNvPr id="0" name=""/>
        <dsp:cNvSpPr/>
      </dsp:nvSpPr>
      <dsp:spPr>
        <a:xfrm>
          <a:off x="10318852" y="453945"/>
          <a:ext cx="215720" cy="25235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solidFill>
              <a:schemeClr val="tx1"/>
            </a:solidFill>
          </a:endParaRPr>
        </a:p>
      </dsp:txBody>
      <dsp:txXfrm>
        <a:off x="10318852" y="504415"/>
        <a:ext cx="151004" cy="151412"/>
      </dsp:txXfrm>
    </dsp:sp>
    <dsp:sp modelId="{FB19109E-FC94-43E1-BA4F-0A03E2CFF9BA}">
      <dsp:nvSpPr>
        <dsp:cNvPr id="0" name=""/>
        <dsp:cNvSpPr/>
      </dsp:nvSpPr>
      <dsp:spPr>
        <a:xfrm>
          <a:off x="10624117" y="274558"/>
          <a:ext cx="1017550" cy="611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err="1">
              <a:solidFill>
                <a:schemeClr val="tx1"/>
              </a:solidFill>
            </a:rPr>
            <a:t>Đóng</a:t>
          </a:r>
          <a:r>
            <a:rPr lang="en-US" sz="1600" kern="1200" dirty="0">
              <a:solidFill>
                <a:schemeClr val="tx1"/>
              </a:solidFill>
            </a:rPr>
            <a:t> </a:t>
          </a:r>
          <a:r>
            <a:rPr lang="en-US" sz="1600" kern="1200" dirty="0" err="1">
              <a:solidFill>
                <a:schemeClr val="tx1"/>
              </a:solidFill>
            </a:rPr>
            <a:t>bó</a:t>
          </a:r>
          <a:endParaRPr lang="en-US" sz="1600" kern="1200" dirty="0">
            <a:solidFill>
              <a:schemeClr val="tx1"/>
            </a:solidFill>
          </a:endParaRPr>
        </a:p>
      </dsp:txBody>
      <dsp:txXfrm>
        <a:off x="10642016" y="292457"/>
        <a:ext cx="981752" cy="575328"/>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ED19F9C8-95F5-4FC5-B735-9713E943AD1E}"/>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2751542E-AB46-4839-E346-53AD695DBBE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4DDF5E91-06DA-AE88-2218-777831D9D4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82607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A7129E-D5BD-9D58-AC71-40727C09DF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D325C1-0A18-C09B-4E23-9197011B31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49BE63B-B8A4-5AA6-94BC-D6544251B9F6}"/>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9415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42720C-4194-5DBE-6B95-145D88E3BE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F64C77-C7AB-79CE-5C01-6A4D13D063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1F80CF-643E-CC40-07F4-40639124F47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12191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42E798-521B-6917-0F17-8626C2C092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291B59A-D108-1B83-DF4E-828A8B72A6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B5A157A-B1E9-C965-FABB-E6B57167D05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28701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50D805-878E-90FB-C18C-460620D208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7CFE9BF-5972-FABE-B8A4-29319942EC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2479DD-29F0-03D8-1586-0FC6DC29E8F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8313BF7-9C9A-220F-9E06-77EA08812AC1}"/>
              </a:ext>
            </a:extLst>
          </p:cNvPr>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23</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15059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36512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E1421-07C7-26F6-403E-4D9DBE91CA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FDAB97-3799-5699-4F8E-15EF33BDBA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0C3E4F-D105-4CB6-625F-BA546E4707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63026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8559A29F-DD00-8B24-D3E7-BDD89F78F9D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5EDE90DB-FD99-B789-F323-4BC18EFCBE87}"/>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19C430E4-8957-7EC0-CD93-88E6248CB57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92499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016447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2D23E-8315-D23C-475B-5ED612CFBD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43F707F-547F-F1F2-BC55-72E9F7155C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DBAC10-E1B4-83C6-5386-FC84C9E2611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066778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092563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9E13-8F5B-1497-F228-76EDF0ADC3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581A39-DB19-30A9-60A4-4864658FBB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EA6463-7617-23BF-2EFD-27A0E60536A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330803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a:extLst>
            <a:ext uri="{FF2B5EF4-FFF2-40B4-BE49-F238E27FC236}">
              <a16:creationId xmlns:a16="http://schemas.microsoft.com/office/drawing/2014/main" id="{A2D8B00E-8A88-5696-6B57-B912BCEF0404}"/>
            </a:ext>
          </a:extLst>
        </p:cNvPr>
        <p:cNvGrpSpPr/>
        <p:nvPr/>
      </p:nvGrpSpPr>
      <p:grpSpPr>
        <a:xfrm>
          <a:off x="0" y="0"/>
          <a:ext cx="0" cy="0"/>
          <a:chOff x="0" y="0"/>
          <a:chExt cx="0" cy="0"/>
        </a:xfrm>
      </p:grpSpPr>
      <p:sp>
        <p:nvSpPr>
          <p:cNvPr id="43" name="Google Shape;43;p:notes">
            <a:extLst>
              <a:ext uri="{FF2B5EF4-FFF2-40B4-BE49-F238E27FC236}">
                <a16:creationId xmlns:a16="http://schemas.microsoft.com/office/drawing/2014/main" id="{018A6246-DA7C-46B8-FB8F-CB6CA0A556C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 name="Google Shape;44;p:notes">
            <a:extLst>
              <a:ext uri="{FF2B5EF4-FFF2-40B4-BE49-F238E27FC236}">
                <a16:creationId xmlns:a16="http://schemas.microsoft.com/office/drawing/2014/main" id="{FBBDE499-BD44-1FC6-E328-6783DEC69AF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79047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693889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8E9776-7FED-19EA-466B-88B0C499625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D2DA8B-A989-9319-BBD4-B118F736497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8D6AC1-5B05-14AE-386A-654711913493}"/>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69887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9971E-4157-047F-73CB-142A88DFE8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618F96-FDBC-087F-F754-1C8298070A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E61BA7-84B5-C85B-74D4-9C0CDE891B1C}"/>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750858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44448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66E8B-4F07-BB3F-F813-4FBBF5A028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EDD414-54BC-EAE4-DBC4-0C6888F0DF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EBB028-CE96-269D-C999-17A3BA21154E}"/>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90874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19511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C06816-EA43-DB2F-2920-9B73ECABCB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F1F8D8-EB8C-9E0F-E5A3-602C44FA9D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A14BA6-C295-365D-BB20-4A631E4071E9}"/>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140331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pic>
        <p:nvPicPr>
          <p:cNvPr id="6" name="Picture 5">
            <a:extLst>
              <a:ext uri="{FF2B5EF4-FFF2-40B4-BE49-F238E27FC236}">
                <a16:creationId xmlns:a16="http://schemas.microsoft.com/office/drawing/2014/main" id="{8AFC3F50-1FCA-1F87-C895-C42D5A88F9C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89834" cy="6858000"/>
          </a:xfrm>
          <a:prstGeom prst="rect">
            <a:avLst/>
          </a:prstGeom>
        </p:spPr>
      </p:pic>
      <p:sp>
        <p:nvSpPr>
          <p:cNvPr id="7" name="AutoShape 2">
            <a:extLst>
              <a:ext uri="{FF2B5EF4-FFF2-40B4-BE49-F238E27FC236}">
                <a16:creationId xmlns:a16="http://schemas.microsoft.com/office/drawing/2014/main" id="{6E63CDC3-1D79-E1B5-91B5-F11021D7235A}"/>
              </a:ext>
            </a:extLst>
          </p:cNvPr>
          <p:cNvSpPr>
            <a:spLocks noChangeArrowheads="1"/>
          </p:cNvSpPr>
          <p:nvPr userDrawn="1"/>
        </p:nvSpPr>
        <p:spPr bwMode="auto">
          <a:xfrm>
            <a:off x="148864" y="215979"/>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8" name="Subtitle 2">
            <a:extLst>
              <a:ext uri="{FF2B5EF4-FFF2-40B4-BE49-F238E27FC236}">
                <a16:creationId xmlns:a16="http://schemas.microsoft.com/office/drawing/2014/main" id="{1170EF9A-C61B-5B24-0337-61D26DF6D9D6}"/>
              </a:ext>
            </a:extLst>
          </p:cNvPr>
          <p:cNvSpPr>
            <a:spLocks noGrp="1"/>
          </p:cNvSpPr>
          <p:nvPr>
            <p:ph type="subTitle" idx="1" hasCustomPrompt="1"/>
          </p:nvPr>
        </p:nvSpPr>
        <p:spPr>
          <a:xfrm>
            <a:off x="839284" y="1300734"/>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11" name="Date Placeholder 3">
            <a:extLst>
              <a:ext uri="{FF2B5EF4-FFF2-40B4-BE49-F238E27FC236}">
                <a16:creationId xmlns:a16="http://schemas.microsoft.com/office/drawing/2014/main" id="{A7694B85-EA9D-8422-684E-5BF14A8E3AED}"/>
              </a:ext>
            </a:extLst>
          </p:cNvPr>
          <p:cNvSpPr>
            <a:spLocks noGrp="1"/>
          </p:cNvSpPr>
          <p:nvPr>
            <p:ph type="dt" sz="half" idx="10"/>
          </p:nvPr>
        </p:nvSpPr>
        <p:spPr>
          <a:xfrm>
            <a:off x="839283" y="6356350"/>
            <a:ext cx="2743200" cy="365125"/>
          </a:xfrm>
          <a:prstGeom prst="rect">
            <a:avLst/>
          </a:prstGeom>
        </p:spPr>
        <p:txBody>
          <a:bodyPr/>
          <a:lstStyle/>
          <a:p>
            <a:fld id="{31E3CAD9-E7AB-4E26-84DB-EF5CB779DEBB}" type="datetimeFigureOut">
              <a:rPr lang="en-US" smtClean="0"/>
              <a:t>9/30/2025</a:t>
            </a:fld>
            <a:endParaRPr lang="en-US"/>
          </a:p>
        </p:txBody>
      </p:sp>
      <p:sp>
        <p:nvSpPr>
          <p:cNvPr id="12" name="Footer Placeholder 4">
            <a:extLst>
              <a:ext uri="{FF2B5EF4-FFF2-40B4-BE49-F238E27FC236}">
                <a16:creationId xmlns:a16="http://schemas.microsoft.com/office/drawing/2014/main" id="{E4DD3A9D-7A44-CE20-FDAD-55C3358CB7ED}"/>
              </a:ext>
            </a:extLst>
          </p:cNvPr>
          <p:cNvSpPr>
            <a:spLocks noGrp="1"/>
          </p:cNvSpPr>
          <p:nvPr>
            <p:ph type="ftr" sz="quarter" idx="11"/>
          </p:nvPr>
        </p:nvSpPr>
        <p:spPr>
          <a:xfrm>
            <a:off x="4039683" y="6356350"/>
            <a:ext cx="4114800" cy="365125"/>
          </a:xfrm>
          <a:prstGeom prst="rect">
            <a:avLst/>
          </a:prstGeom>
        </p:spPr>
        <p:txBody>
          <a:bodyPr/>
          <a:lstStyle/>
          <a:p>
            <a:endParaRPr lang="en-US"/>
          </a:p>
        </p:txBody>
      </p:sp>
      <p:sp>
        <p:nvSpPr>
          <p:cNvPr id="13" name="Slide Number Placeholder 5">
            <a:extLst>
              <a:ext uri="{FF2B5EF4-FFF2-40B4-BE49-F238E27FC236}">
                <a16:creationId xmlns:a16="http://schemas.microsoft.com/office/drawing/2014/main" id="{CB40DCF2-D5E9-BE96-628C-A063436B89DE}"/>
              </a:ext>
            </a:extLst>
          </p:cNvPr>
          <p:cNvSpPr>
            <a:spLocks noGrp="1"/>
          </p:cNvSpPr>
          <p:nvPr>
            <p:ph type="sldNum" sz="quarter" idx="12"/>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14" name="Freeform 21">
            <a:extLst>
              <a:ext uri="{FF2B5EF4-FFF2-40B4-BE49-F238E27FC236}">
                <a16:creationId xmlns:a16="http://schemas.microsoft.com/office/drawing/2014/main" id="{E542F1F2-8329-7E09-7881-71CA59D83382}"/>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15" name="Freeform 22">
            <a:extLst>
              <a:ext uri="{FF2B5EF4-FFF2-40B4-BE49-F238E27FC236}">
                <a16:creationId xmlns:a16="http://schemas.microsoft.com/office/drawing/2014/main" id="{C82C28C7-C7FC-6EF7-5CD0-FE2541A547A8}"/>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16" name="Picture 15">
            <a:extLst>
              <a:ext uri="{FF2B5EF4-FFF2-40B4-BE49-F238E27FC236}">
                <a16:creationId xmlns:a16="http://schemas.microsoft.com/office/drawing/2014/main" id="{3D79FCA9-01EB-2505-F7BC-6C97FED63C8A}"/>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314023"/>
            <a:ext cx="1138706" cy="446573"/>
          </a:xfrm>
          <a:prstGeom prst="rect">
            <a:avLst/>
          </a:prstGeom>
        </p:spPr>
      </p:pic>
      <p:pic>
        <p:nvPicPr>
          <p:cNvPr id="17" name="Picture 16">
            <a:extLst>
              <a:ext uri="{FF2B5EF4-FFF2-40B4-BE49-F238E27FC236}">
                <a16:creationId xmlns:a16="http://schemas.microsoft.com/office/drawing/2014/main" id="{DA02603C-3148-6E61-730A-3CE10086610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userDrawn="1">
  <p:cSld name="TITLE_ONLY">
    <p:spTree>
      <p:nvGrpSpPr>
        <p:cNvPr id="1" name="Shape 20"/>
        <p:cNvGrpSpPr/>
        <p:nvPr/>
      </p:nvGrpSpPr>
      <p:grpSpPr>
        <a:xfrm>
          <a:off x="0" y="0"/>
          <a:ext cx="0" cy="0"/>
          <a:chOff x="0" y="0"/>
          <a:chExt cx="0" cy="0"/>
        </a:xfrm>
      </p:grpSpPr>
      <p:pic>
        <p:nvPicPr>
          <p:cNvPr id="4" name="Picture 8">
            <a:extLst>
              <a:ext uri="{FF2B5EF4-FFF2-40B4-BE49-F238E27FC236}">
                <a16:creationId xmlns:a16="http://schemas.microsoft.com/office/drawing/2014/main" id="{604CE3E6-A614-4E02-7277-65F31D5F781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F0E89EA8-F998-D03C-4A23-F08709873C15}"/>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25725B3A-8DFC-A6FF-4C72-A79CC38B7B5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8" name="Straight Connector 7">
            <a:extLst>
              <a:ext uri="{FF2B5EF4-FFF2-40B4-BE49-F238E27FC236}">
                <a16:creationId xmlns:a16="http://schemas.microsoft.com/office/drawing/2014/main" id="{89EF9E21-D7ED-FFF2-27B3-88F1969E799A}"/>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8F5E05D-F259-8CD2-09B2-F6F4A68F7902}"/>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C5781FFF-A8F5-F843-99AD-A558D220A3B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userDrawn="1">
  <p:cSld name="ONE_COLUMN_TEXT">
    <p:spTree>
      <p:nvGrpSpPr>
        <p:cNvPr id="1" name="Shape 22"/>
        <p:cNvGrpSpPr/>
        <p:nvPr/>
      </p:nvGrpSpPr>
      <p:grpSpPr>
        <a:xfrm>
          <a:off x="0" y="0"/>
          <a:ext cx="0" cy="0"/>
          <a:chOff x="0" y="0"/>
          <a:chExt cx="0" cy="0"/>
        </a:xfrm>
      </p:grpSpPr>
      <p:pic>
        <p:nvPicPr>
          <p:cNvPr id="6" name="Picture 8">
            <a:extLst>
              <a:ext uri="{FF2B5EF4-FFF2-40B4-BE49-F238E27FC236}">
                <a16:creationId xmlns:a16="http://schemas.microsoft.com/office/drawing/2014/main" id="{9F560F67-AC04-E792-21A5-9510A9FECBC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a:extLst>
              <a:ext uri="{FF2B5EF4-FFF2-40B4-BE49-F238E27FC236}">
                <a16:creationId xmlns:a16="http://schemas.microsoft.com/office/drawing/2014/main" id="{9A9C2196-D62E-55BF-6823-1061013811DF}"/>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ue and green logo&#10;&#10;Description automatically generated">
            <a:extLst>
              <a:ext uri="{FF2B5EF4-FFF2-40B4-BE49-F238E27FC236}">
                <a16:creationId xmlns:a16="http://schemas.microsoft.com/office/drawing/2014/main" id="{917C5E5F-F791-568C-7A1E-F6651D8D372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10" name="Straight Connector 9">
            <a:extLst>
              <a:ext uri="{FF2B5EF4-FFF2-40B4-BE49-F238E27FC236}">
                <a16:creationId xmlns:a16="http://schemas.microsoft.com/office/drawing/2014/main" id="{7ADF186C-D078-F8A2-F96A-50B56154399A}"/>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2894648-CF43-1AC8-1533-467CE69401EE}"/>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12" name="Picture 11">
            <a:extLst>
              <a:ext uri="{FF2B5EF4-FFF2-40B4-BE49-F238E27FC236}">
                <a16:creationId xmlns:a16="http://schemas.microsoft.com/office/drawing/2014/main" id="{5A4E3D76-7549-604F-C529-189E8C8736E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Slide 6 master">
    <p:spTree>
      <p:nvGrpSpPr>
        <p:cNvPr id="1" name=""/>
        <p:cNvGrpSpPr/>
        <p:nvPr/>
      </p:nvGrpSpPr>
      <p:grpSpPr>
        <a:xfrm>
          <a:off x="0" y="0"/>
          <a:ext cx="0" cy="0"/>
          <a:chOff x="0" y="0"/>
          <a:chExt cx="0" cy="0"/>
        </a:xfrm>
      </p:grpSpPr>
      <p:sp>
        <p:nvSpPr>
          <p:cNvPr id="2" name="Shape 0"/>
          <p:cNvSpPr/>
          <p:nvPr/>
        </p:nvSpPr>
        <p:spPr>
          <a:xfrm>
            <a:off x="0" y="0"/>
            <a:ext cx="12192000" cy="6858000"/>
          </a:xfrm>
          <a:prstGeom prst="rect">
            <a:avLst/>
          </a:prstGeom>
          <a:solidFill>
            <a:srgbClr val="DEEEE1"/>
          </a:solidFill>
          <a:ln/>
        </p:spPr>
      </p:sp>
      <p:sp>
        <p:nvSpPr>
          <p:cNvPr id="3" name="Shape 1"/>
          <p:cNvSpPr/>
          <p:nvPr/>
        </p:nvSpPr>
        <p:spPr>
          <a:xfrm>
            <a:off x="0" y="0"/>
            <a:ext cx="12192000" cy="6858000"/>
          </a:xfrm>
          <a:prstGeom prst="rect">
            <a:avLst/>
          </a:prstGeom>
          <a:solidFill>
            <a:srgbClr val="FAFFFA"/>
          </a:solidFill>
          <a:ln/>
        </p:spPr>
      </p:sp>
      <p:pic>
        <p:nvPicPr>
          <p:cNvPr id="4" name="Picture 8">
            <a:extLst>
              <a:ext uri="{FF2B5EF4-FFF2-40B4-BE49-F238E27FC236}">
                <a16:creationId xmlns:a16="http://schemas.microsoft.com/office/drawing/2014/main" id="{AF0F802A-0E32-F8A1-C57B-9C7B8AB28AB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42603631-A7EA-1A14-FC0B-69E289108007}"/>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blue and green logo&#10;&#10;Description automatically generated">
            <a:extLst>
              <a:ext uri="{FF2B5EF4-FFF2-40B4-BE49-F238E27FC236}">
                <a16:creationId xmlns:a16="http://schemas.microsoft.com/office/drawing/2014/main" id="{56431D92-A556-E149-0CDF-BAA67FBB6FA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7" name="Straight Connector 6">
            <a:extLst>
              <a:ext uri="{FF2B5EF4-FFF2-40B4-BE49-F238E27FC236}">
                <a16:creationId xmlns:a16="http://schemas.microsoft.com/office/drawing/2014/main" id="{130A91C1-1A25-5CD9-F877-061C6555C3A7}"/>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F27EF85-B1D0-26A5-91B8-CD9B6988345F}"/>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9" name="Picture 8">
            <a:extLst>
              <a:ext uri="{FF2B5EF4-FFF2-40B4-BE49-F238E27FC236}">
                <a16:creationId xmlns:a16="http://schemas.microsoft.com/office/drawing/2014/main" id="{B4F2795A-97E5-F66E-8276-DB47F1233BA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extLst>
      <p:ext uri="{BB962C8B-B14F-4D97-AF65-F5344CB8AC3E}">
        <p14:creationId xmlns:p14="http://schemas.microsoft.com/office/powerpoint/2010/main" val="127986964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lvl="0"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1pPr>
            <a:lvl2pPr lvl="1"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b="1">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1"/>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lvl="0"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67"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diagramData" Target="../diagrams/data5.xml"/><Relationship Id="rId2" Type="http://schemas.openxmlformats.org/officeDocument/2006/relationships/diagramData" Target="../diagrams/data3.xml"/><Relationship Id="rId16" Type="http://schemas.microsoft.com/office/2007/relationships/diagramDrawing" Target="../diagrams/drawing5.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5" Type="http://schemas.openxmlformats.org/officeDocument/2006/relationships/diagramColors" Target="../diagrams/colors5.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webp"/><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4079CC09-591A-6BEE-9329-1D5E68F9FFF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5E3A0790-94A9-0D64-F197-1EA3CC275CDD}"/>
              </a:ext>
            </a:extLst>
          </p:cNvPr>
          <p:cNvSpPr txBox="1"/>
          <p:nvPr/>
        </p:nvSpPr>
        <p:spPr>
          <a:xfrm>
            <a:off x="1777676" y="3854920"/>
            <a:ext cx="10675579" cy="830612"/>
          </a:xfrm>
          <a:prstGeom prst="rect">
            <a:avLst/>
          </a:prstGeom>
          <a:noFill/>
        </p:spPr>
        <p:txBody>
          <a:bodyPr wrap="square">
            <a:spAutoFit/>
          </a:bodyPr>
          <a:lstStyle/>
          <a:p>
            <a:pPr>
              <a:lnSpc>
                <a:spcPct val="115000"/>
              </a:lnSpc>
              <a:spcAft>
                <a:spcPts val="1000"/>
              </a:spcAft>
              <a:defRPr/>
            </a:pPr>
            <a:r>
              <a:rPr lang="en-US" sz="1800" b="1" dirty="0" err="1">
                <a:solidFill>
                  <a:schemeClr val="accent1">
                    <a:lumMod val="50000"/>
                  </a:schemeClr>
                </a:solidFill>
              </a:rPr>
              <a:t>Hợp</a:t>
            </a:r>
            <a:r>
              <a:rPr lang="en-US" sz="1800" b="1" dirty="0">
                <a:solidFill>
                  <a:schemeClr val="accent1">
                    <a:lumMod val="50000"/>
                  </a:schemeClr>
                </a:solidFill>
              </a:rPr>
              <a:t> phần 7: </a:t>
            </a:r>
            <a:r>
              <a:rPr lang="en-US" sz="1800" b="1" dirty="0" err="1">
                <a:solidFill>
                  <a:schemeClr val="accent1">
                    <a:lumMod val="50000"/>
                  </a:schemeClr>
                </a:solidFill>
              </a:rPr>
              <a:t>Đặc</a:t>
            </a:r>
            <a:r>
              <a:rPr lang="en-US" sz="1800" b="1" dirty="0">
                <a:solidFill>
                  <a:schemeClr val="accent1">
                    <a:lumMod val="50000"/>
                  </a:schemeClr>
                </a:solidFill>
              </a:rPr>
              <a:t> điểm </a:t>
            </a:r>
            <a:r>
              <a:rPr lang="en-US" sz="1800" b="1" dirty="0" err="1">
                <a:solidFill>
                  <a:schemeClr val="accent1">
                    <a:lumMod val="50000"/>
                  </a:schemeClr>
                </a:solidFill>
              </a:rPr>
              <a:t>dây</a:t>
            </a:r>
            <a:r>
              <a:rPr lang="en-US" sz="1800" b="1" dirty="0">
                <a:solidFill>
                  <a:schemeClr val="accent1">
                    <a:lumMod val="50000"/>
                  </a:schemeClr>
                </a:solidFill>
              </a:rPr>
              <a:t> </a:t>
            </a:r>
            <a:r>
              <a:rPr lang="en-US" sz="1800" b="1" dirty="0" err="1">
                <a:solidFill>
                  <a:schemeClr val="accent1">
                    <a:lumMod val="50000"/>
                  </a:schemeClr>
                </a:solidFill>
              </a:rPr>
              <a:t>chuyền</a:t>
            </a:r>
            <a:r>
              <a:rPr lang="en-US" sz="1800" b="1" dirty="0">
                <a:solidFill>
                  <a:schemeClr val="accent1">
                    <a:lumMod val="50000"/>
                  </a:schemeClr>
                </a:solidFill>
              </a:rPr>
              <a:t> công </a:t>
            </a:r>
            <a:r>
              <a:rPr lang="en-US" sz="1800" b="1" dirty="0" err="1">
                <a:solidFill>
                  <a:schemeClr val="accent1">
                    <a:lumMod val="50000"/>
                  </a:schemeClr>
                </a:solidFill>
              </a:rPr>
              <a:t>nghệ</a:t>
            </a:r>
            <a:r>
              <a:rPr lang="en-US" sz="1800" b="1" dirty="0">
                <a:solidFill>
                  <a:schemeClr val="accent1">
                    <a:lumMod val="50000"/>
                  </a:schemeClr>
                </a:solidFill>
              </a:rPr>
              <a:t> </a:t>
            </a:r>
            <a:r>
              <a:rPr lang="en-US" sz="1800" b="1" dirty="0" err="1">
                <a:solidFill>
                  <a:schemeClr val="accent1">
                    <a:lumMod val="50000"/>
                  </a:schemeClr>
                </a:solidFill>
              </a:rPr>
              <a:t>điển</a:t>
            </a:r>
            <a:r>
              <a:rPr lang="en-US" sz="1800" b="1" dirty="0">
                <a:solidFill>
                  <a:schemeClr val="accent1">
                    <a:lumMod val="50000"/>
                  </a:schemeClr>
                </a:solidFill>
              </a:rPr>
              <a:t> </a:t>
            </a:r>
            <a:r>
              <a:rPr lang="en-US" sz="1800" b="1" dirty="0" err="1">
                <a:solidFill>
                  <a:schemeClr val="accent1">
                    <a:lumMod val="50000"/>
                  </a:schemeClr>
                </a:solidFill>
              </a:rPr>
              <a:t>hình</a:t>
            </a:r>
            <a:r>
              <a:rPr lang="en-US" sz="1800" b="1" dirty="0">
                <a:solidFill>
                  <a:schemeClr val="accent1">
                    <a:lumMod val="50000"/>
                  </a:schemeClr>
                </a:solidFill>
              </a:rPr>
              <a:t> trong </a:t>
            </a:r>
            <a:r>
              <a:rPr lang="en-US" sz="1800" b="1" dirty="0" err="1">
                <a:solidFill>
                  <a:schemeClr val="accent1">
                    <a:lumMod val="50000"/>
                  </a:schemeClr>
                </a:solidFill>
              </a:rPr>
              <a:t>ngành</a:t>
            </a:r>
            <a:r>
              <a:rPr lang="en-US" sz="1800" b="1" dirty="0">
                <a:solidFill>
                  <a:schemeClr val="accent1">
                    <a:lumMod val="50000"/>
                  </a:schemeClr>
                </a:solidFill>
              </a:rPr>
              <a:t> </a:t>
            </a:r>
            <a:r>
              <a:rPr lang="en-US" sz="1800" b="1" dirty="0" err="1">
                <a:solidFill>
                  <a:schemeClr val="accent1">
                    <a:lumMod val="50000"/>
                  </a:schemeClr>
                </a:solidFill>
              </a:rPr>
              <a:t>sản</a:t>
            </a:r>
            <a:r>
              <a:rPr lang="en-US" sz="1800" b="1" dirty="0">
                <a:solidFill>
                  <a:schemeClr val="accent1">
                    <a:lumMod val="50000"/>
                  </a:schemeClr>
                </a:solidFill>
              </a:rPr>
              <a:t> </a:t>
            </a:r>
            <a:r>
              <a:rPr lang="en-US" sz="1800" b="1" dirty="0" err="1">
                <a:solidFill>
                  <a:schemeClr val="accent1">
                    <a:lumMod val="50000"/>
                  </a:schemeClr>
                </a:solidFill>
              </a:rPr>
              <a:t>xuất</a:t>
            </a:r>
            <a:r>
              <a:rPr lang="en-US" sz="1800" b="1" dirty="0">
                <a:solidFill>
                  <a:schemeClr val="accent1">
                    <a:lumMod val="50000"/>
                  </a:schemeClr>
                </a:solidFill>
              </a:rPr>
              <a:t> </a:t>
            </a:r>
            <a:r>
              <a:rPr lang="en-US" sz="1800" b="1" dirty="0" err="1">
                <a:solidFill>
                  <a:schemeClr val="accent1">
                    <a:lumMod val="50000"/>
                  </a:schemeClr>
                </a:solidFill>
              </a:rPr>
              <a:t>thép</a:t>
            </a:r>
            <a:endParaRPr lang="vi-VN" sz="1800" b="1" dirty="0">
              <a:solidFill>
                <a:schemeClr val="accent1">
                  <a:lumMod val="50000"/>
                </a:schemeClr>
              </a:solidFill>
            </a:endParaRPr>
          </a:p>
          <a:p>
            <a:pPr>
              <a:lnSpc>
                <a:spcPct val="115000"/>
              </a:lnSpc>
              <a:spcAft>
                <a:spcPts val="1000"/>
              </a:spcAft>
              <a:defRPr/>
            </a:pPr>
            <a:r>
              <a:rPr lang="vi-VN" sz="1800" b="1" dirty="0">
                <a:solidFill>
                  <a:srgbClr val="00B0F0"/>
                </a:solidFill>
              </a:rPr>
              <a:t>Ngành thép</a:t>
            </a:r>
            <a:endParaRPr lang="en-US" altLang="en-US" sz="1800" b="1" kern="0" dirty="0">
              <a:solidFill>
                <a:srgbClr val="00B0F0"/>
              </a:solidFill>
              <a:latin typeface="+mn-lt"/>
              <a:ea typeface="+mj-ea"/>
              <a:cs typeface="Arial" panose="020B0604020202020204" pitchFamily="34" charset="0"/>
            </a:endParaRPr>
          </a:p>
        </p:txBody>
      </p:sp>
      <p:sp>
        <p:nvSpPr>
          <p:cNvPr id="8" name="Google Shape;46;p15">
            <a:extLst>
              <a:ext uri="{FF2B5EF4-FFF2-40B4-BE49-F238E27FC236}">
                <a16:creationId xmlns:a16="http://schemas.microsoft.com/office/drawing/2014/main" id="{F77EB302-581A-80A2-3BFB-2E0A6D6403F6}"/>
              </a:ext>
            </a:extLst>
          </p:cNvPr>
          <p:cNvSpPr txBox="1">
            <a:spLocks/>
          </p:cNvSpPr>
          <p:nvPr/>
        </p:nvSpPr>
        <p:spPr>
          <a:xfrm>
            <a:off x="2364911" y="571751"/>
            <a:ext cx="11971573" cy="285724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b="1" dirty="0">
                <a:latin typeface="+mn-lt"/>
              </a:rPr>
              <a:t>  DỰ ÁN THÚC ĐẨY TIẾT KIỆM NĂNG LƯỢNG </a:t>
            </a:r>
          </a:p>
          <a:p>
            <a:r>
              <a:rPr lang="en-US" sz="2400" b="1" dirty="0">
                <a:latin typeface="+mn-lt"/>
              </a:rPr>
              <a:t>TRONG CÁC NGÀNH CÔNG NGHIỆP VIỆT NAM</a:t>
            </a:r>
          </a:p>
        </p:txBody>
      </p:sp>
      <p:sp>
        <p:nvSpPr>
          <p:cNvPr id="365" name="Google Shape;46;p15">
            <a:extLst>
              <a:ext uri="{FF2B5EF4-FFF2-40B4-BE49-F238E27FC236}">
                <a16:creationId xmlns:a16="http://schemas.microsoft.com/office/drawing/2014/main" id="{49D1D104-C9D6-40FB-A7A6-C52722C66F99}"/>
              </a:ext>
            </a:extLst>
          </p:cNvPr>
          <p:cNvSpPr txBox="1">
            <a:spLocks noGrp="1"/>
          </p:cNvSpPr>
          <p:nvPr>
            <p:ph type="ctrTitle" idx="4294967295"/>
          </p:nvPr>
        </p:nvSpPr>
        <p:spPr>
          <a:xfrm>
            <a:off x="972135" y="1531030"/>
            <a:ext cx="9957122" cy="2572883"/>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800" b="1" dirty="0">
                <a:solidFill>
                  <a:schemeClr val="accent1">
                    <a:lumMod val="50000"/>
                  </a:schemeClr>
                </a:solidFill>
                <a:latin typeface="+mn-lt"/>
              </a:rPr>
              <a:t>KHÓA TẬP HUẤN TKNL DÀNH CHO </a:t>
            </a:r>
            <a:r>
              <a:rPr lang="en-US" sz="2800" b="1" dirty="0">
                <a:solidFill>
                  <a:schemeClr val="accent1">
                    <a:lumMod val="50000"/>
                  </a:schemeClr>
                </a:solidFill>
                <a:latin typeface="+mn-lt"/>
              </a:rPr>
              <a:t>CÁN BỘ KỸ THUẬT</a:t>
            </a:r>
            <a:endParaRPr sz="2800" b="1" dirty="0">
              <a:solidFill>
                <a:schemeClr val="accent1">
                  <a:lumMod val="50000"/>
                </a:schemeClr>
              </a:solidFill>
              <a:latin typeface="+mn-lt"/>
            </a:endParaRPr>
          </a:p>
        </p:txBody>
      </p:sp>
    </p:spTree>
    <p:extLst>
      <p:ext uri="{BB962C8B-B14F-4D97-AF65-F5344CB8AC3E}">
        <p14:creationId xmlns:p14="http://schemas.microsoft.com/office/powerpoint/2010/main" val="131530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4F20D3-278D-3BAA-0FA5-0C3AB215A1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577EFD-5F90-3F04-A1BA-D9E1C857AF06}"/>
              </a:ext>
            </a:extLst>
          </p:cNvPr>
          <p:cNvSpPr txBox="1">
            <a:spLocks/>
          </p:cNvSpPr>
          <p:nvPr/>
        </p:nvSpPr>
        <p:spPr>
          <a:xfrm>
            <a:off x="708487" y="1154442"/>
            <a:ext cx="1015214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1.2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điện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hồ</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quang</a:t>
            </a:r>
            <a:r>
              <a:rPr lang="en-US" dirty="0">
                <a:solidFill>
                  <a:schemeClr val="accent1">
                    <a:lumMod val="50000"/>
                  </a:schemeClr>
                </a:solidFill>
                <a:latin typeface="Arial" panose="020B0604020202020204" pitchFamily="34" charset="0"/>
              </a:rPr>
              <a:t> (EAF)</a:t>
            </a:r>
          </a:p>
        </p:txBody>
      </p:sp>
      <p:sp>
        <p:nvSpPr>
          <p:cNvPr id="5" name="Text 3">
            <a:extLst>
              <a:ext uri="{FF2B5EF4-FFF2-40B4-BE49-F238E27FC236}">
                <a16:creationId xmlns:a16="http://schemas.microsoft.com/office/drawing/2014/main" id="{6CE262D8-FC5B-820A-A0AB-43EB3F5002DE}"/>
              </a:ext>
            </a:extLst>
          </p:cNvPr>
          <p:cNvSpPr/>
          <p:nvPr/>
        </p:nvSpPr>
        <p:spPr>
          <a:xfrm>
            <a:off x="708487" y="1948385"/>
            <a:ext cx="2881313" cy="295275"/>
          </a:xfrm>
          <a:prstGeom prst="rect">
            <a:avLst/>
          </a:prstGeom>
          <a:noFill/>
          <a:ln/>
        </p:spPr>
        <p:txBody>
          <a:bodyPr wrap="none" lIns="0" tIns="0" rIns="0" bIns="0" rtlCol="0" anchor="t"/>
          <a:lstStyle/>
          <a:p>
            <a:pPr>
              <a:lnSpc>
                <a:spcPts val="2292"/>
              </a:lnSpc>
            </a:pPr>
            <a:r>
              <a:rPr lang="en-US" sz="1833" b="1" dirty="0">
                <a:solidFill>
                  <a:srgbClr val="3B4540"/>
                </a:solidFill>
                <a:latin typeface="Arial" panose="020B0604020202020204" pitchFamily="34" charset="0"/>
                <a:ea typeface="Fraunces Extra Bold" pitchFamily="34" charset="-122"/>
                <a:cs typeface="Arial" panose="020B0604020202020204" pitchFamily="34" charset="0"/>
              </a:rPr>
              <a:t>Lò Điện Hồ Quang (EAF)</a:t>
            </a:r>
            <a:endParaRPr lang="en-US" sz="1833" dirty="0"/>
          </a:p>
        </p:txBody>
      </p:sp>
      <p:sp>
        <p:nvSpPr>
          <p:cNvPr id="7" name="TextBox 6">
            <a:extLst>
              <a:ext uri="{FF2B5EF4-FFF2-40B4-BE49-F238E27FC236}">
                <a16:creationId xmlns:a16="http://schemas.microsoft.com/office/drawing/2014/main" id="{1B250929-BE10-F5D5-863B-DEE77C1DADAA}"/>
              </a:ext>
            </a:extLst>
          </p:cNvPr>
          <p:cNvSpPr txBox="1"/>
          <p:nvPr/>
        </p:nvSpPr>
        <p:spPr>
          <a:xfrm>
            <a:off x="832237" y="2243660"/>
            <a:ext cx="6096000" cy="4614340"/>
          </a:xfrm>
          <a:prstGeom prst="rect">
            <a:avLst/>
          </a:prstGeom>
          <a:noFill/>
        </p:spPr>
        <p:txBody>
          <a:bodyPr wrap="square">
            <a:spAutoFit/>
          </a:bodyPr>
          <a:lstStyle/>
          <a:p>
            <a:pPr marL="285739" indent="-285739">
              <a:lnSpc>
                <a:spcPct val="115000"/>
              </a:lnSpc>
              <a:spcAft>
                <a:spcPts val="667"/>
              </a:spcAft>
              <a:buSzPts val="1000"/>
              <a:buFont typeface="Symbol" panose="05050102010706020507" pitchFamily="18" charset="2"/>
              <a:buChar char=""/>
              <a:tabLst>
                <a:tab pos="380985" algn="l"/>
              </a:tabLst>
            </a:pPr>
            <a:r>
              <a:rPr lang="en-US" sz="1800" b="1" kern="100" dirty="0">
                <a:latin typeface="Arial" panose="020B0604020202020204" pitchFamily="34" charset="0"/>
                <a:ea typeface="DengXian" panose="02010600030101010101" pitchFamily="2" charset="-122"/>
                <a:cs typeface="Times New Roman" panose="02020603050405020304" pitchFamily="18" charset="0"/>
              </a:rPr>
              <a:t>Nguyên liệu đầu </a:t>
            </a:r>
            <a:r>
              <a:rPr lang="en-US" sz="1800" b="1" kern="100" dirty="0" err="1">
                <a:latin typeface="Arial" panose="020B0604020202020204" pitchFamily="34" charset="0"/>
                <a:ea typeface="DengXian" panose="02010600030101010101" pitchFamily="2" charset="-122"/>
                <a:cs typeface="Times New Roman" panose="02020603050405020304" pitchFamily="18" charset="0"/>
              </a:rPr>
              <a:t>vào</a:t>
            </a:r>
            <a:r>
              <a:rPr lang="en-US" sz="1800" kern="100" dirty="0">
                <a:latin typeface="Arial" panose="020B0604020202020204" pitchFamily="34" charset="0"/>
                <a:ea typeface="DengXian" panose="02010600030101010101" pitchFamily="2" charset="-122"/>
                <a:cs typeface="Times New Roman" panose="02020603050405020304" pitchFamily="18" charset="0"/>
              </a:rPr>
              <a:t>: Thép </a:t>
            </a:r>
            <a:r>
              <a:rPr lang="en-US" sz="1800" kern="100" dirty="0" err="1">
                <a:latin typeface="Arial" panose="020B0604020202020204" pitchFamily="34" charset="0"/>
                <a:ea typeface="DengXian" panose="02010600030101010101" pitchFamily="2" charset="-122"/>
                <a:cs typeface="Times New Roman" panose="02020603050405020304" pitchFamily="18" charset="0"/>
              </a:rPr>
              <a:t>phế</a:t>
            </a:r>
            <a:r>
              <a:rPr lang="en-US" sz="1800" kern="100" dirty="0">
                <a:latin typeface="Arial" panose="020B0604020202020204" pitchFamily="34" charset="0"/>
                <a:ea typeface="DengXian" panose="02010600030101010101" pitchFamily="2" charset="-122"/>
                <a:cs typeface="Times New Roman" panose="02020603050405020304" pitchFamily="18" charset="0"/>
              </a:rPr>
              <a:t> liệu, gang </a:t>
            </a:r>
            <a:r>
              <a:rPr lang="en-US" sz="1800" kern="100" dirty="0" err="1">
                <a:latin typeface="Arial" panose="020B0604020202020204" pitchFamily="34" charset="0"/>
                <a:ea typeface="DengXian" panose="02010600030101010101" pitchFamily="2" charset="-122"/>
                <a:cs typeface="Times New Roman" panose="02020603050405020304" pitchFamily="18" charset="0"/>
              </a:rPr>
              <a:t>đúc</a:t>
            </a:r>
            <a:r>
              <a:rPr lang="en-US" sz="1800" kern="100" dirty="0">
                <a:latin typeface="Arial" panose="020B0604020202020204" pitchFamily="34" charset="0"/>
                <a:ea typeface="DengXian" panose="02010600030101010101" pitchFamily="2" charset="-122"/>
                <a:cs typeface="Times New Roman" panose="02020603050405020304" pitchFamily="18" charset="0"/>
              </a:rPr>
              <a:t>, DRI (</a:t>
            </a:r>
            <a:r>
              <a:rPr lang="en-US" sz="1800" kern="100" dirty="0" err="1">
                <a:latin typeface="Arial" panose="020B0604020202020204" pitchFamily="34" charset="0"/>
                <a:ea typeface="DengXian" panose="02010600030101010101" pitchFamily="2" charset="-122"/>
                <a:cs typeface="Times New Roman" panose="02020603050405020304" pitchFamily="18" charset="0"/>
              </a:rPr>
              <a:t>viên</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sắt</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khử</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trực</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tiếp</a:t>
            </a:r>
            <a:r>
              <a:rPr lang="en-US" sz="1800" kern="100" dirty="0">
                <a:latin typeface="Arial" panose="020B0604020202020204" pitchFamily="34" charset="0"/>
                <a:ea typeface="DengXian" panose="02010600030101010101" pitchFamily="2" charset="-122"/>
                <a:cs typeface="Times New Roman" panose="02020603050405020304" pitchFamily="18" charset="0"/>
              </a:rPr>
              <a:t>).</a:t>
            </a:r>
          </a:p>
          <a:p>
            <a:pPr marL="285739" indent="-285739">
              <a:lnSpc>
                <a:spcPct val="115000"/>
              </a:lnSpc>
              <a:spcAft>
                <a:spcPts val="667"/>
              </a:spcAft>
              <a:buSzPts val="1000"/>
              <a:buFont typeface="Symbol" panose="05050102010706020507" pitchFamily="18" charset="2"/>
              <a:buChar char=""/>
              <a:tabLst>
                <a:tab pos="380985" algn="l"/>
              </a:tabLst>
            </a:pPr>
            <a:r>
              <a:rPr lang="en-US" sz="1800" b="1" kern="100" dirty="0">
                <a:latin typeface="Arial" panose="020B0604020202020204" pitchFamily="34" charset="0"/>
                <a:ea typeface="DengXian" panose="02010600030101010101" pitchFamily="2" charset="-122"/>
                <a:cs typeface="Times New Roman" panose="02020603050405020304" pitchFamily="18" charset="0"/>
              </a:rPr>
              <a:t>Quy </a:t>
            </a:r>
            <a:r>
              <a:rPr lang="en-US" sz="1800" b="1" kern="100" dirty="0" err="1">
                <a:latin typeface="Arial" panose="020B0604020202020204" pitchFamily="34" charset="0"/>
                <a:ea typeface="DengXian" panose="02010600030101010101" pitchFamily="2" charset="-122"/>
                <a:cs typeface="Times New Roman" panose="02020603050405020304" pitchFamily="18" charset="0"/>
              </a:rPr>
              <a:t>trình</a:t>
            </a:r>
            <a:r>
              <a:rPr lang="en-US" sz="1800" kern="100" dirty="0">
                <a:latin typeface="Arial" panose="020B0604020202020204" pitchFamily="34" charset="0"/>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800" b="1" kern="100" dirty="0" err="1">
                <a:latin typeface="Arial" panose="020B0604020202020204" pitchFamily="34" charset="0"/>
                <a:ea typeface="DengXian" panose="02010600030101010101" pitchFamily="2" charset="-122"/>
                <a:cs typeface="Times New Roman" panose="02020603050405020304" pitchFamily="18" charset="0"/>
              </a:rPr>
              <a:t>Lò</a:t>
            </a:r>
            <a:r>
              <a:rPr lang="en-US" sz="1800" b="1" kern="100" dirty="0">
                <a:latin typeface="Arial" panose="020B0604020202020204" pitchFamily="34" charset="0"/>
                <a:ea typeface="DengXian" panose="02010600030101010101" pitchFamily="2" charset="-122"/>
                <a:cs typeface="Times New Roman" panose="02020603050405020304" pitchFamily="18" charset="0"/>
              </a:rPr>
              <a:t> </a:t>
            </a:r>
            <a:r>
              <a:rPr lang="en-US" sz="1800" b="1" kern="100" dirty="0" err="1">
                <a:latin typeface="Arial" panose="020B0604020202020204" pitchFamily="34" charset="0"/>
                <a:ea typeface="DengXian" panose="02010600030101010101" pitchFamily="2" charset="-122"/>
                <a:cs typeface="Times New Roman" panose="02020603050405020304" pitchFamily="18" charset="0"/>
              </a:rPr>
              <a:t>điện</a:t>
            </a:r>
            <a:r>
              <a:rPr lang="en-US" sz="1800" b="1" kern="100" dirty="0">
                <a:latin typeface="Arial" panose="020B0604020202020204" pitchFamily="34" charset="0"/>
                <a:ea typeface="DengXian" panose="02010600030101010101" pitchFamily="2" charset="-122"/>
                <a:cs typeface="Times New Roman" panose="02020603050405020304" pitchFamily="18" charset="0"/>
              </a:rPr>
              <a:t> (EAF)</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Thép</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phế</a:t>
            </a:r>
            <a:r>
              <a:rPr lang="en-US" sz="1800" kern="100" dirty="0">
                <a:latin typeface="Arial" panose="020B0604020202020204" pitchFamily="34" charset="0"/>
                <a:ea typeface="DengXian" panose="02010600030101010101" pitchFamily="2" charset="-122"/>
                <a:cs typeface="Times New Roman" panose="02020603050405020304" pitchFamily="18" charset="0"/>
              </a:rPr>
              <a:t> liệu được </a:t>
            </a:r>
            <a:r>
              <a:rPr lang="en-US" sz="1800" kern="100" dirty="0" err="1">
                <a:latin typeface="Arial" panose="020B0604020202020204" pitchFamily="34" charset="0"/>
                <a:ea typeface="DengXian" panose="02010600030101010101" pitchFamily="2" charset="-122"/>
                <a:cs typeface="Times New Roman" panose="02020603050405020304" pitchFamily="18" charset="0"/>
              </a:rPr>
              <a:t>nấu</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chảy</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bằng</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điện</a:t>
            </a:r>
            <a:r>
              <a:rPr lang="en-US" sz="1800" kern="100" dirty="0">
                <a:latin typeface="Arial" panose="020B0604020202020204" pitchFamily="34" charset="0"/>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800" b="1" kern="100" dirty="0">
                <a:latin typeface="Arial" panose="020B0604020202020204" pitchFamily="34" charset="0"/>
                <a:ea typeface="DengXian" panose="02010600030101010101" pitchFamily="2" charset="-122"/>
                <a:cs typeface="Times New Roman" panose="02020603050405020304" pitchFamily="18" charset="0"/>
              </a:rPr>
              <a:t>Tinh </a:t>
            </a:r>
            <a:r>
              <a:rPr lang="en-US" sz="1800" b="1" kern="100" dirty="0" err="1">
                <a:latin typeface="Arial" panose="020B0604020202020204" pitchFamily="34" charset="0"/>
                <a:ea typeface="DengXian" panose="02010600030101010101" pitchFamily="2" charset="-122"/>
                <a:cs typeface="Times New Roman" panose="02020603050405020304" pitchFamily="18" charset="0"/>
              </a:rPr>
              <a:t>luyện</a:t>
            </a:r>
            <a:r>
              <a:rPr lang="en-US" sz="1800" b="1" kern="100" dirty="0">
                <a:latin typeface="Arial" panose="020B0604020202020204" pitchFamily="34" charset="0"/>
                <a:ea typeface="DengXian" panose="02010600030101010101" pitchFamily="2" charset="-122"/>
                <a:cs typeface="Times New Roman" panose="02020603050405020304" pitchFamily="18" charset="0"/>
              </a:rPr>
              <a:t> (Ladle Furnace)</a:t>
            </a:r>
            <a:r>
              <a:rPr lang="en-US" sz="1800" kern="100" dirty="0">
                <a:latin typeface="Arial" panose="020B0604020202020204" pitchFamily="34" charset="0"/>
                <a:ea typeface="DengXian" panose="02010600030101010101" pitchFamily="2" charset="-122"/>
                <a:cs typeface="Times New Roman" panose="02020603050405020304" pitchFamily="18" charset="0"/>
              </a:rPr>
              <a:t>: Điều </a:t>
            </a:r>
            <a:r>
              <a:rPr lang="en-US" sz="1800" kern="100" dirty="0" err="1">
                <a:latin typeface="Arial" panose="020B0604020202020204" pitchFamily="34" charset="0"/>
                <a:ea typeface="DengXian" panose="02010600030101010101" pitchFamily="2" charset="-122"/>
                <a:cs typeface="Times New Roman" panose="02020603050405020304" pitchFamily="18" charset="0"/>
              </a:rPr>
              <a:t>chỉnh</a:t>
            </a:r>
            <a:r>
              <a:rPr lang="en-US" sz="1800" kern="100" dirty="0">
                <a:latin typeface="Arial" panose="020B0604020202020204" pitchFamily="34" charset="0"/>
                <a:ea typeface="DengXian" panose="02010600030101010101" pitchFamily="2" charset="-122"/>
                <a:cs typeface="Times New Roman" panose="02020603050405020304" pitchFamily="18" charset="0"/>
              </a:rPr>
              <a:t> thành phần </a:t>
            </a:r>
            <a:r>
              <a:rPr lang="en-US" sz="1800" kern="100" dirty="0" err="1">
                <a:latin typeface="Arial" panose="020B0604020202020204" pitchFamily="34" charset="0"/>
                <a:ea typeface="DengXian" panose="02010600030101010101" pitchFamily="2" charset="-122"/>
                <a:cs typeface="Times New Roman" panose="02020603050405020304" pitchFamily="18" charset="0"/>
              </a:rPr>
              <a:t>hóa</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học</a:t>
            </a:r>
            <a:r>
              <a:rPr lang="en-US" sz="1800" kern="100" dirty="0">
                <a:latin typeface="Arial" panose="020B0604020202020204" pitchFamily="34" charset="0"/>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800" b="1" kern="100" dirty="0" err="1">
                <a:latin typeface="Arial" panose="020B0604020202020204" pitchFamily="34" charset="0"/>
                <a:ea typeface="DengXian" panose="02010600030101010101" pitchFamily="2" charset="-122"/>
                <a:cs typeface="Times New Roman" panose="02020603050405020304" pitchFamily="18" charset="0"/>
              </a:rPr>
              <a:t>Đúc</a:t>
            </a:r>
            <a:r>
              <a:rPr lang="en-US" sz="1800" b="1" kern="100" dirty="0">
                <a:latin typeface="Arial" panose="020B0604020202020204" pitchFamily="34" charset="0"/>
                <a:ea typeface="DengXian" panose="02010600030101010101" pitchFamily="2" charset="-122"/>
                <a:cs typeface="Times New Roman" panose="02020603050405020304" pitchFamily="18" charset="0"/>
              </a:rPr>
              <a:t> </a:t>
            </a:r>
            <a:r>
              <a:rPr lang="en-US" sz="1800" b="1" kern="100" dirty="0" err="1">
                <a:latin typeface="Arial" panose="020B0604020202020204" pitchFamily="34" charset="0"/>
                <a:ea typeface="DengXian" panose="02010600030101010101" pitchFamily="2" charset="-122"/>
                <a:cs typeface="Times New Roman" panose="02020603050405020304" pitchFamily="18" charset="0"/>
              </a:rPr>
              <a:t>liên</a:t>
            </a:r>
            <a:r>
              <a:rPr lang="en-US" sz="1800" b="1" kern="100" dirty="0">
                <a:latin typeface="Arial" panose="020B0604020202020204" pitchFamily="34" charset="0"/>
                <a:ea typeface="DengXian" panose="02010600030101010101" pitchFamily="2" charset="-122"/>
                <a:cs typeface="Times New Roman" panose="02020603050405020304" pitchFamily="18" charset="0"/>
              </a:rPr>
              <a:t> </a:t>
            </a:r>
            <a:r>
              <a:rPr lang="en-US" sz="1800" b="1" kern="100" dirty="0" err="1">
                <a:latin typeface="Arial" panose="020B0604020202020204" pitchFamily="34" charset="0"/>
                <a:ea typeface="DengXian" panose="02010600030101010101" pitchFamily="2" charset="-122"/>
                <a:cs typeface="Times New Roman" panose="02020603050405020304" pitchFamily="18" charset="0"/>
              </a:rPr>
              <a:t>tục</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Tạo</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phôi</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thép</a:t>
            </a:r>
            <a:r>
              <a:rPr lang="en-US" sz="1800" kern="100" dirty="0">
                <a:latin typeface="Arial" panose="020B0604020202020204" pitchFamily="34" charset="0"/>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800" b="1" kern="100" dirty="0" err="1">
                <a:latin typeface="Arial" panose="020B0604020202020204" pitchFamily="34" charset="0"/>
                <a:ea typeface="DengXian" panose="02010600030101010101" pitchFamily="2" charset="-122"/>
                <a:cs typeface="Times New Roman" panose="02020603050405020304" pitchFamily="18" charset="0"/>
              </a:rPr>
              <a:t>Cán</a:t>
            </a:r>
            <a:r>
              <a:rPr lang="en-US" sz="1800" b="1" kern="100" dirty="0">
                <a:latin typeface="Arial" panose="020B0604020202020204" pitchFamily="34" charset="0"/>
                <a:ea typeface="DengXian" panose="02010600030101010101" pitchFamily="2" charset="-122"/>
                <a:cs typeface="Times New Roman" panose="02020603050405020304" pitchFamily="18" charset="0"/>
              </a:rPr>
              <a:t> </a:t>
            </a:r>
            <a:r>
              <a:rPr lang="en-US" sz="1800" b="1" kern="100" dirty="0" err="1">
                <a:latin typeface="Arial" panose="020B0604020202020204" pitchFamily="34" charset="0"/>
                <a:ea typeface="DengXian" panose="02010600030101010101" pitchFamily="2" charset="-122"/>
                <a:cs typeface="Times New Roman" panose="02020603050405020304" pitchFamily="18" charset="0"/>
              </a:rPr>
              <a:t>nóng</a:t>
            </a:r>
            <a:r>
              <a:rPr lang="en-US" sz="1800" b="1" kern="100" dirty="0">
                <a:latin typeface="Arial" panose="020B0604020202020204" pitchFamily="34" charset="0"/>
                <a:ea typeface="DengXian" panose="02010600030101010101" pitchFamily="2" charset="-122"/>
                <a:cs typeface="Times New Roman" panose="02020603050405020304" pitchFamily="18" charset="0"/>
              </a:rPr>
              <a:t>/</a:t>
            </a:r>
            <a:r>
              <a:rPr lang="en-US" sz="1800" b="1" kern="100" dirty="0" err="1">
                <a:latin typeface="Arial" panose="020B0604020202020204" pitchFamily="34" charset="0"/>
                <a:ea typeface="DengXian" panose="02010600030101010101" pitchFamily="2" charset="-122"/>
                <a:cs typeface="Times New Roman" panose="02020603050405020304" pitchFamily="18" charset="0"/>
              </a:rPr>
              <a:t>cán</a:t>
            </a:r>
            <a:r>
              <a:rPr lang="en-US" sz="1800" b="1" kern="100" dirty="0">
                <a:latin typeface="Arial" panose="020B0604020202020204" pitchFamily="34" charset="0"/>
                <a:ea typeface="DengXian" panose="02010600030101010101" pitchFamily="2" charset="-122"/>
                <a:cs typeface="Times New Roman" panose="02020603050405020304" pitchFamily="18" charset="0"/>
              </a:rPr>
              <a:t> </a:t>
            </a:r>
            <a:r>
              <a:rPr lang="en-US" sz="1800" b="1" kern="100" dirty="0" err="1">
                <a:latin typeface="Arial" panose="020B0604020202020204" pitchFamily="34" charset="0"/>
                <a:ea typeface="DengXian" panose="02010600030101010101" pitchFamily="2" charset="-122"/>
                <a:cs typeface="Times New Roman" panose="02020603050405020304" pitchFamily="18" charset="0"/>
              </a:rPr>
              <a:t>nguội</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Tương</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tự</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quy</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trình</a:t>
            </a:r>
            <a:r>
              <a:rPr lang="en-US" sz="1800" kern="100" dirty="0">
                <a:latin typeface="Arial" panose="020B0604020202020204" pitchFamily="34" charset="0"/>
                <a:ea typeface="DengXian" panose="02010600030101010101" pitchFamily="2" charset="-122"/>
                <a:cs typeface="Times New Roman" panose="02020603050405020304" pitchFamily="18" charset="0"/>
              </a:rPr>
              <a:t> BF-BOF.</a:t>
            </a:r>
          </a:p>
          <a:p>
            <a:pPr marL="285739" indent="-285739">
              <a:lnSpc>
                <a:spcPct val="115000"/>
              </a:lnSpc>
              <a:spcAft>
                <a:spcPts val="667"/>
              </a:spcAft>
              <a:buSzPts val="1000"/>
              <a:buFont typeface="Symbol" panose="05050102010706020507" pitchFamily="18" charset="2"/>
              <a:buChar char=""/>
              <a:tabLst>
                <a:tab pos="380985" algn="l"/>
              </a:tabLst>
            </a:pPr>
            <a:r>
              <a:rPr lang="en-US" sz="1800" b="1" kern="100" dirty="0" err="1">
                <a:latin typeface="Arial" panose="020B0604020202020204" pitchFamily="34" charset="0"/>
                <a:ea typeface="DengXian" panose="02010600030101010101" pitchFamily="2" charset="-122"/>
                <a:cs typeface="Times New Roman" panose="02020603050405020304" pitchFamily="18" charset="0"/>
              </a:rPr>
              <a:t>Ưu</a:t>
            </a:r>
            <a:r>
              <a:rPr lang="en-US" sz="1800" b="1" kern="100" dirty="0">
                <a:latin typeface="Arial" panose="020B0604020202020204" pitchFamily="34" charset="0"/>
                <a:ea typeface="DengXian" panose="02010600030101010101" pitchFamily="2" charset="-122"/>
                <a:cs typeface="Times New Roman" panose="02020603050405020304" pitchFamily="18" charset="0"/>
              </a:rPr>
              <a:t> điểm</a:t>
            </a:r>
            <a:r>
              <a:rPr lang="en-US" sz="1800" kern="100" dirty="0">
                <a:latin typeface="Arial" panose="020B0604020202020204" pitchFamily="34" charset="0"/>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800" kern="100" dirty="0">
                <a:latin typeface="Arial" panose="020B0604020202020204" pitchFamily="34" charset="0"/>
                <a:ea typeface="DengXian" panose="02010600030101010101" pitchFamily="2" charset="-122"/>
                <a:cs typeface="Times New Roman" panose="02020603050405020304" pitchFamily="18" charset="0"/>
              </a:rPr>
              <a:t>Linh </a:t>
            </a:r>
            <a:r>
              <a:rPr lang="en-US" sz="1800" kern="100" dirty="0" err="1">
                <a:latin typeface="Arial" panose="020B0604020202020204" pitchFamily="34" charset="0"/>
                <a:ea typeface="DengXian" panose="02010600030101010101" pitchFamily="2" charset="-122"/>
                <a:cs typeface="Times New Roman" panose="02020603050405020304" pitchFamily="18" charset="0"/>
              </a:rPr>
              <a:t>hoạt</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phù</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hợp</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với</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thị</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trường</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nhỏ</a:t>
            </a:r>
            <a:r>
              <a:rPr lang="en-US" sz="1800" kern="100" dirty="0">
                <a:latin typeface="Arial" panose="020B0604020202020204" pitchFamily="34" charset="0"/>
                <a:ea typeface="DengXian" panose="02010600030101010101" pitchFamily="2" charset="-122"/>
                <a:cs typeface="Times New Roman" panose="02020603050405020304" pitchFamily="18" charset="0"/>
              </a:rPr>
              <a:t>.</a:t>
            </a:r>
          </a:p>
          <a:p>
            <a:pPr marL="619100" lvl="1" indent="-238115">
              <a:lnSpc>
                <a:spcPct val="115000"/>
              </a:lnSpc>
              <a:spcAft>
                <a:spcPts val="667"/>
              </a:spcAft>
              <a:buSzPts val="1000"/>
              <a:buFont typeface="Courier New" panose="02070309020205020404" pitchFamily="49" charset="0"/>
              <a:buChar char="o"/>
              <a:tabLst>
                <a:tab pos="761970" algn="l"/>
              </a:tabLst>
            </a:pPr>
            <a:r>
              <a:rPr lang="en-US" sz="1800" kern="100" dirty="0" err="1">
                <a:latin typeface="Arial" panose="020B0604020202020204" pitchFamily="34" charset="0"/>
                <a:ea typeface="DengXian" panose="02010600030101010101" pitchFamily="2" charset="-122"/>
                <a:cs typeface="Times New Roman" panose="02020603050405020304" pitchFamily="18" charset="0"/>
              </a:rPr>
              <a:t>Giảm</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phát</a:t>
            </a:r>
            <a:r>
              <a:rPr lang="en-US" sz="1800" kern="100" dirty="0">
                <a:latin typeface="Arial" panose="020B0604020202020204" pitchFamily="34" charset="0"/>
                <a:ea typeface="DengXian" panose="02010600030101010101" pitchFamily="2" charset="-122"/>
                <a:cs typeface="Times New Roman" panose="02020603050405020304" pitchFamily="18" charset="0"/>
              </a:rPr>
              <a:t> </a:t>
            </a:r>
            <a:r>
              <a:rPr lang="en-US" sz="1800" kern="100" dirty="0" err="1">
                <a:latin typeface="Arial" panose="020B0604020202020204" pitchFamily="34" charset="0"/>
                <a:ea typeface="DengXian" panose="02010600030101010101" pitchFamily="2" charset="-122"/>
                <a:cs typeface="Times New Roman" panose="02020603050405020304" pitchFamily="18" charset="0"/>
              </a:rPr>
              <a:t>thải</a:t>
            </a:r>
            <a:r>
              <a:rPr lang="en-US" sz="1800" kern="100" dirty="0">
                <a:latin typeface="Arial" panose="020B0604020202020204" pitchFamily="34" charset="0"/>
                <a:ea typeface="DengXian" panose="02010600030101010101" pitchFamily="2" charset="-122"/>
                <a:cs typeface="Times New Roman" panose="02020603050405020304" pitchFamily="18" charset="0"/>
              </a:rPr>
              <a:t> so </a:t>
            </a:r>
            <a:r>
              <a:rPr lang="en-US" sz="1800" kern="100" dirty="0" err="1">
                <a:latin typeface="Arial" panose="020B0604020202020204" pitchFamily="34" charset="0"/>
                <a:ea typeface="DengXian" panose="02010600030101010101" pitchFamily="2" charset="-122"/>
                <a:cs typeface="Times New Roman" panose="02020603050405020304" pitchFamily="18" charset="0"/>
              </a:rPr>
              <a:t>với</a:t>
            </a:r>
            <a:r>
              <a:rPr lang="en-US" sz="1800" kern="100" dirty="0">
                <a:latin typeface="Arial" panose="020B0604020202020204" pitchFamily="34" charset="0"/>
                <a:ea typeface="DengXian" panose="02010600030101010101" pitchFamily="2" charset="-122"/>
                <a:cs typeface="Times New Roman" panose="02020603050405020304" pitchFamily="18" charset="0"/>
              </a:rPr>
              <a:t> BF-BOF.</a:t>
            </a:r>
          </a:p>
        </p:txBody>
      </p:sp>
      <p:pic>
        <p:nvPicPr>
          <p:cNvPr id="9" name="Picture 8" descr="A large metal cylinder with a hot light coming out of it&#10;&#10;AI-generated content may be incorrect.">
            <a:extLst>
              <a:ext uri="{FF2B5EF4-FFF2-40B4-BE49-F238E27FC236}">
                <a16:creationId xmlns:a16="http://schemas.microsoft.com/office/drawing/2014/main" id="{D5032B2C-0FC5-42D2-C158-B95568CC78DD}"/>
              </a:ext>
            </a:extLst>
          </p:cNvPr>
          <p:cNvPicPr>
            <a:picLocks noChangeAspect="1"/>
          </p:cNvPicPr>
          <p:nvPr/>
        </p:nvPicPr>
        <p:blipFill>
          <a:blip r:embed="rId2"/>
          <a:stretch>
            <a:fillRect/>
          </a:stretch>
        </p:blipFill>
        <p:spPr>
          <a:xfrm>
            <a:off x="7181850" y="3252169"/>
            <a:ext cx="4355260" cy="2451389"/>
          </a:xfrm>
          <a:prstGeom prst="rect">
            <a:avLst/>
          </a:prstGeom>
        </p:spPr>
      </p:pic>
    </p:spTree>
    <p:extLst>
      <p:ext uri="{BB962C8B-B14F-4D97-AF65-F5344CB8AC3E}">
        <p14:creationId xmlns:p14="http://schemas.microsoft.com/office/powerpoint/2010/main" val="22863082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365B91-0E0D-D5BC-F9B2-142F8B86A1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C05F39-2F7F-FB1F-7CC4-F35015C2532A}"/>
              </a:ext>
            </a:extLst>
          </p:cNvPr>
          <p:cNvSpPr txBox="1">
            <a:spLocks/>
          </p:cNvSpPr>
          <p:nvPr/>
        </p:nvSpPr>
        <p:spPr>
          <a:xfrm>
            <a:off x="305758" y="1165422"/>
            <a:ext cx="1015214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1.2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điện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hồ</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quang</a:t>
            </a:r>
            <a:r>
              <a:rPr lang="en-US" dirty="0">
                <a:solidFill>
                  <a:schemeClr val="accent1">
                    <a:lumMod val="50000"/>
                  </a:schemeClr>
                </a:solidFill>
                <a:latin typeface="Arial" panose="020B0604020202020204" pitchFamily="34" charset="0"/>
              </a:rPr>
              <a:t> (EAF)</a:t>
            </a:r>
          </a:p>
        </p:txBody>
      </p:sp>
      <p:sp>
        <p:nvSpPr>
          <p:cNvPr id="5" name="Text 3">
            <a:extLst>
              <a:ext uri="{FF2B5EF4-FFF2-40B4-BE49-F238E27FC236}">
                <a16:creationId xmlns:a16="http://schemas.microsoft.com/office/drawing/2014/main" id="{B330EC96-D7F9-75F2-0DA8-2B81AF455122}"/>
              </a:ext>
            </a:extLst>
          </p:cNvPr>
          <p:cNvSpPr/>
          <p:nvPr/>
        </p:nvSpPr>
        <p:spPr>
          <a:xfrm>
            <a:off x="698121" y="1933193"/>
            <a:ext cx="2881313" cy="295275"/>
          </a:xfrm>
          <a:prstGeom prst="rect">
            <a:avLst/>
          </a:prstGeom>
          <a:noFill/>
          <a:ln/>
        </p:spPr>
        <p:txBody>
          <a:bodyPr wrap="none" lIns="0" tIns="0" rIns="0" bIns="0" rtlCol="0" anchor="t"/>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1" i="0" u="none" strike="noStrike" cap="none" normalizeH="0" baseline="0" dirty="0">
                <a:ln>
                  <a:noFill/>
                </a:ln>
                <a:solidFill>
                  <a:schemeClr val="tx1"/>
                </a:solidFill>
                <a:effectLst/>
                <a:latin typeface="Arial" panose="020B0604020202020204" pitchFamily="34" charset="0"/>
              </a:rPr>
              <a:t>Các nhà </a:t>
            </a:r>
            <a:r>
              <a:rPr kumimoji="0" lang="en-US" altLang="en-US" sz="2000" b="1" i="0" u="none" strike="noStrike" cap="none" normalizeH="0" baseline="0" dirty="0" err="1">
                <a:ln>
                  <a:noFill/>
                </a:ln>
                <a:solidFill>
                  <a:schemeClr val="tx1"/>
                </a:solidFill>
                <a:effectLst/>
                <a:latin typeface="Arial" panose="020B0604020202020204" pitchFamily="34" charset="0"/>
              </a:rPr>
              <a:t>máy</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tiêu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biểu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sử</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dụng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lò</a:t>
            </a:r>
            <a:r>
              <a:rPr kumimoji="0" lang="en-US" altLang="en-US" sz="2000" b="1" i="0" u="none" strike="noStrike" cap="none" normalizeH="0" baseline="0" dirty="0">
                <a:ln>
                  <a:noFill/>
                </a:ln>
                <a:solidFill>
                  <a:schemeClr val="tx1"/>
                </a:solidFill>
                <a:effectLst/>
                <a:latin typeface="Arial" panose="020B0604020202020204" pitchFamily="34" charset="0"/>
              </a:rPr>
              <a:t> EAF </a:t>
            </a:r>
            <a:r>
              <a:rPr kumimoji="0" lang="en-US" altLang="en-US" sz="2000" b="1" i="0" u="none" strike="noStrike" cap="none" normalizeH="0" baseline="0" dirty="0" err="1">
                <a:ln>
                  <a:noFill/>
                </a:ln>
                <a:solidFill>
                  <a:schemeClr val="tx1"/>
                </a:solidFill>
                <a:effectLst/>
                <a:latin typeface="Arial" panose="020B0604020202020204" pitchFamily="34" charset="0"/>
              </a:rPr>
              <a:t>tại</a:t>
            </a:r>
            <a:r>
              <a:rPr kumimoji="0" lang="en-US" altLang="en-US" sz="2000" b="1" i="0" u="none" strike="noStrike" cap="none" normalizeH="0" baseline="0" dirty="0">
                <a:ln>
                  <a:noFill/>
                </a:ln>
                <a:solidFill>
                  <a:schemeClr val="tx1"/>
                </a:solidFill>
                <a:effectLst/>
                <a:latin typeface="Arial" panose="020B0604020202020204" pitchFamily="34" charset="0"/>
              </a:rPr>
              <a:t> Việt Nam</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4800" b="0" i="0" u="none" strike="noStrike" cap="none" normalizeH="0" baseline="0" dirty="0">
              <a:ln>
                <a:noFill/>
              </a:ln>
              <a:solidFill>
                <a:schemeClr val="tx1"/>
              </a:solidFill>
              <a:effectLst/>
              <a:latin typeface="Arial" panose="020B0604020202020204" pitchFamily="34" charset="0"/>
            </a:endParaRPr>
          </a:p>
          <a:p>
            <a:pPr>
              <a:lnSpc>
                <a:spcPts val="2292"/>
              </a:lnSpc>
            </a:pPr>
            <a:endParaRPr lang="en-US" sz="1833" dirty="0"/>
          </a:p>
        </p:txBody>
      </p:sp>
      <p:graphicFrame>
        <p:nvGraphicFramePr>
          <p:cNvPr id="3" name="Table 2">
            <a:extLst>
              <a:ext uri="{FF2B5EF4-FFF2-40B4-BE49-F238E27FC236}">
                <a16:creationId xmlns:a16="http://schemas.microsoft.com/office/drawing/2014/main" id="{5C9DA0F8-E7E1-4E09-3F71-B41A327C6255}"/>
              </a:ext>
            </a:extLst>
          </p:cNvPr>
          <p:cNvGraphicFramePr>
            <a:graphicFrameLocks noGrp="1"/>
          </p:cNvGraphicFramePr>
          <p:nvPr>
            <p:extLst>
              <p:ext uri="{D42A27DB-BD31-4B8C-83A1-F6EECF244321}">
                <p14:modId xmlns:p14="http://schemas.microsoft.com/office/powerpoint/2010/main" val="1324991261"/>
              </p:ext>
            </p:extLst>
          </p:nvPr>
        </p:nvGraphicFramePr>
        <p:xfrm>
          <a:off x="698121" y="2501039"/>
          <a:ext cx="10795758" cy="2286000"/>
        </p:xfrm>
        <a:graphic>
          <a:graphicData uri="http://schemas.openxmlformats.org/drawingml/2006/table">
            <a:tbl>
              <a:tblPr>
                <a:tableStyleId>{12ACAA50-B3C0-4FEF-8DD3-66675128A787}</a:tableStyleId>
              </a:tblPr>
              <a:tblGrid>
                <a:gridCol w="3598586">
                  <a:extLst>
                    <a:ext uri="{9D8B030D-6E8A-4147-A177-3AD203B41FA5}">
                      <a16:colId xmlns:a16="http://schemas.microsoft.com/office/drawing/2014/main" val="3648637068"/>
                    </a:ext>
                  </a:extLst>
                </a:gridCol>
                <a:gridCol w="3598586">
                  <a:extLst>
                    <a:ext uri="{9D8B030D-6E8A-4147-A177-3AD203B41FA5}">
                      <a16:colId xmlns:a16="http://schemas.microsoft.com/office/drawing/2014/main" val="2273621805"/>
                    </a:ext>
                  </a:extLst>
                </a:gridCol>
                <a:gridCol w="3598586">
                  <a:extLst>
                    <a:ext uri="{9D8B030D-6E8A-4147-A177-3AD203B41FA5}">
                      <a16:colId xmlns:a16="http://schemas.microsoft.com/office/drawing/2014/main" val="1082650312"/>
                    </a:ext>
                  </a:extLst>
                </a:gridCol>
              </a:tblGrid>
              <a:tr h="0">
                <a:tc>
                  <a:txBody>
                    <a:bodyPr/>
                    <a:lstStyle/>
                    <a:p>
                      <a:r>
                        <a:rPr lang="en-US" sz="2000" dirty="0"/>
                        <a:t>Nhà </a:t>
                      </a:r>
                      <a:r>
                        <a:rPr lang="en-US" sz="2000" dirty="0" err="1"/>
                        <a:t>máy</a:t>
                      </a:r>
                      <a:endParaRPr lang="en-US" sz="2000" dirty="0"/>
                    </a:p>
                  </a:txBody>
                  <a:tcPr anchor="ctr"/>
                </a:tc>
                <a:tc>
                  <a:txBody>
                    <a:bodyPr/>
                    <a:lstStyle/>
                    <a:p>
                      <a:r>
                        <a:rPr lang="en-US" sz="2000"/>
                        <a:t>Công suất</a:t>
                      </a:r>
                    </a:p>
                  </a:txBody>
                  <a:tcPr anchor="ctr"/>
                </a:tc>
                <a:tc>
                  <a:txBody>
                    <a:bodyPr/>
                    <a:lstStyle/>
                    <a:p>
                      <a:r>
                        <a:rPr lang="en-US" sz="2000" dirty="0"/>
                        <a:t>Công </a:t>
                      </a:r>
                      <a:r>
                        <a:rPr lang="en-US" sz="2000" dirty="0" err="1"/>
                        <a:t>nghệ</a:t>
                      </a:r>
                      <a:endParaRPr lang="en-US" sz="2000" dirty="0"/>
                    </a:p>
                  </a:txBody>
                  <a:tcPr anchor="ctr"/>
                </a:tc>
                <a:extLst>
                  <a:ext uri="{0D108BD9-81ED-4DB2-BD59-A6C34878D82A}">
                    <a16:rowId xmlns:a16="http://schemas.microsoft.com/office/drawing/2014/main" val="3057088196"/>
                  </a:ext>
                </a:extLst>
              </a:tr>
              <a:tr h="0">
                <a:tc>
                  <a:txBody>
                    <a:bodyPr/>
                    <a:lstStyle/>
                    <a:p>
                      <a:r>
                        <a:rPr lang="en-US" sz="2000"/>
                        <a:t>Pomina</a:t>
                      </a:r>
                    </a:p>
                  </a:txBody>
                  <a:tcPr anchor="ctr"/>
                </a:tc>
                <a:tc>
                  <a:txBody>
                    <a:bodyPr/>
                    <a:lstStyle/>
                    <a:p>
                      <a:r>
                        <a:rPr lang="en-US" sz="2000" dirty="0"/>
                        <a:t>~1 </a:t>
                      </a:r>
                      <a:r>
                        <a:rPr lang="en-US" sz="2000" dirty="0" err="1"/>
                        <a:t>triệu</a:t>
                      </a:r>
                      <a:r>
                        <a:rPr lang="en-US" sz="2000" dirty="0"/>
                        <a:t> </a:t>
                      </a:r>
                      <a:r>
                        <a:rPr lang="en-US" sz="2000" dirty="0" err="1"/>
                        <a:t>tấn</a:t>
                      </a:r>
                      <a:r>
                        <a:rPr lang="en-US" sz="2000" dirty="0"/>
                        <a:t>/</a:t>
                      </a:r>
                      <a:r>
                        <a:rPr lang="en-US" sz="2000" dirty="0" err="1"/>
                        <a:t>năm</a:t>
                      </a:r>
                      <a:endParaRPr lang="en-US" sz="2000" dirty="0"/>
                    </a:p>
                  </a:txBody>
                  <a:tcPr anchor="ctr"/>
                </a:tc>
                <a:tc>
                  <a:txBody>
                    <a:bodyPr/>
                    <a:lstStyle/>
                    <a:p>
                      <a:r>
                        <a:rPr lang="en-US" sz="2000"/>
                        <a:t>EAF + CCM (đúc liên tục)</a:t>
                      </a:r>
                    </a:p>
                  </a:txBody>
                  <a:tcPr anchor="ctr"/>
                </a:tc>
                <a:extLst>
                  <a:ext uri="{0D108BD9-81ED-4DB2-BD59-A6C34878D82A}">
                    <a16:rowId xmlns:a16="http://schemas.microsoft.com/office/drawing/2014/main" val="1832555172"/>
                  </a:ext>
                </a:extLst>
              </a:tr>
              <a:tr h="0">
                <a:tc>
                  <a:txBody>
                    <a:bodyPr/>
                    <a:lstStyle/>
                    <a:p>
                      <a:r>
                        <a:rPr lang="en-US" sz="2000"/>
                        <a:t>Vina Kyoei</a:t>
                      </a:r>
                    </a:p>
                  </a:txBody>
                  <a:tcPr anchor="ctr"/>
                </a:tc>
                <a:tc>
                  <a:txBody>
                    <a:bodyPr/>
                    <a:lstStyle/>
                    <a:p>
                      <a:r>
                        <a:rPr lang="en-US" sz="2000"/>
                        <a:t>~500.000 tấn/năm</a:t>
                      </a:r>
                    </a:p>
                  </a:txBody>
                  <a:tcPr anchor="ctr"/>
                </a:tc>
                <a:tc>
                  <a:txBody>
                    <a:bodyPr/>
                    <a:lstStyle/>
                    <a:p>
                      <a:r>
                        <a:rPr lang="en-US" sz="2000"/>
                        <a:t>EAF + DRI (hòa phối với scrap)</a:t>
                      </a:r>
                    </a:p>
                  </a:txBody>
                  <a:tcPr anchor="ctr"/>
                </a:tc>
                <a:extLst>
                  <a:ext uri="{0D108BD9-81ED-4DB2-BD59-A6C34878D82A}">
                    <a16:rowId xmlns:a16="http://schemas.microsoft.com/office/drawing/2014/main" val="2207738574"/>
                  </a:ext>
                </a:extLst>
              </a:tr>
              <a:tr h="0">
                <a:tc>
                  <a:txBody>
                    <a:bodyPr/>
                    <a:lstStyle/>
                    <a:p>
                      <a:r>
                        <a:rPr lang="en-US" sz="2000"/>
                        <a:t>Thép Miền Nam</a:t>
                      </a:r>
                    </a:p>
                  </a:txBody>
                  <a:tcPr anchor="ctr"/>
                </a:tc>
                <a:tc>
                  <a:txBody>
                    <a:bodyPr/>
                    <a:lstStyle/>
                    <a:p>
                      <a:r>
                        <a:rPr lang="en-US" sz="2000"/>
                        <a:t>~700.000 tấn/năm</a:t>
                      </a:r>
                    </a:p>
                  </a:txBody>
                  <a:tcPr anchor="ctr"/>
                </a:tc>
                <a:tc>
                  <a:txBody>
                    <a:bodyPr/>
                    <a:lstStyle/>
                    <a:p>
                      <a:r>
                        <a:rPr lang="en-US" sz="2000"/>
                        <a:t>EAF – công nghệ Nhật Bản</a:t>
                      </a:r>
                    </a:p>
                  </a:txBody>
                  <a:tcPr anchor="ctr"/>
                </a:tc>
                <a:extLst>
                  <a:ext uri="{0D108BD9-81ED-4DB2-BD59-A6C34878D82A}">
                    <a16:rowId xmlns:a16="http://schemas.microsoft.com/office/drawing/2014/main" val="2702347310"/>
                  </a:ext>
                </a:extLst>
              </a:tr>
              <a:tr h="0">
                <a:tc>
                  <a:txBody>
                    <a:bodyPr/>
                    <a:lstStyle/>
                    <a:p>
                      <a:r>
                        <a:rPr lang="en-US" sz="2000" dirty="0"/>
                        <a:t>Dana, Việt Đức, Thép SMC,...</a:t>
                      </a:r>
                    </a:p>
                  </a:txBody>
                  <a:tcPr anchor="ctr"/>
                </a:tc>
                <a:tc>
                  <a:txBody>
                    <a:bodyPr/>
                    <a:lstStyle/>
                    <a:p>
                      <a:r>
                        <a:rPr lang="en-US" sz="2000" dirty="0"/>
                        <a:t>200.000–600.000 </a:t>
                      </a:r>
                      <a:r>
                        <a:rPr lang="en-US" sz="2000" dirty="0" err="1"/>
                        <a:t>tấn</a:t>
                      </a:r>
                      <a:r>
                        <a:rPr lang="en-US" sz="2000" dirty="0"/>
                        <a:t>/</a:t>
                      </a:r>
                      <a:r>
                        <a:rPr lang="en-US" sz="2000" dirty="0" err="1"/>
                        <a:t>năm</a:t>
                      </a:r>
                      <a:endParaRPr lang="en-US" sz="2000" dirty="0"/>
                    </a:p>
                  </a:txBody>
                  <a:tcPr anchor="ctr"/>
                </a:tc>
                <a:tc>
                  <a:txBody>
                    <a:bodyPr/>
                    <a:lstStyle/>
                    <a:p>
                      <a:r>
                        <a:rPr lang="en-US" sz="2000" dirty="0" err="1"/>
                        <a:t>Lò</a:t>
                      </a:r>
                      <a:r>
                        <a:rPr lang="en-US" sz="2000" dirty="0"/>
                        <a:t> EAF – </a:t>
                      </a:r>
                      <a:r>
                        <a:rPr lang="en-US" sz="2000" dirty="0" err="1"/>
                        <a:t>trung</a:t>
                      </a:r>
                      <a:r>
                        <a:rPr lang="en-US" sz="2000" dirty="0"/>
                        <a:t> </a:t>
                      </a:r>
                      <a:r>
                        <a:rPr lang="en-US" sz="2000" dirty="0" err="1"/>
                        <a:t>bình</a:t>
                      </a:r>
                      <a:endParaRPr lang="en-US" sz="2000" dirty="0"/>
                    </a:p>
                  </a:txBody>
                  <a:tcPr anchor="ctr"/>
                </a:tc>
                <a:extLst>
                  <a:ext uri="{0D108BD9-81ED-4DB2-BD59-A6C34878D82A}">
                    <a16:rowId xmlns:a16="http://schemas.microsoft.com/office/drawing/2014/main" val="1416046237"/>
                  </a:ext>
                </a:extLst>
              </a:tr>
            </a:tbl>
          </a:graphicData>
        </a:graphic>
      </p:graphicFrame>
    </p:spTree>
    <p:extLst>
      <p:ext uri="{BB962C8B-B14F-4D97-AF65-F5344CB8AC3E}">
        <p14:creationId xmlns:p14="http://schemas.microsoft.com/office/powerpoint/2010/main" val="3404172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83B55-FD1E-5A5B-4943-F1BADF6C61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F97B63-D6B2-7D2B-03F3-866D4BC0EBE4}"/>
              </a:ext>
            </a:extLst>
          </p:cNvPr>
          <p:cNvSpPr txBox="1">
            <a:spLocks/>
          </p:cNvSpPr>
          <p:nvPr/>
        </p:nvSpPr>
        <p:spPr>
          <a:xfrm>
            <a:off x="829709" y="940556"/>
            <a:ext cx="1015214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latin typeface="Arial" panose="020B0604020202020204" pitchFamily="34" charset="0"/>
              </a:rPr>
              <a:t>1.2 Công </a:t>
            </a:r>
            <a:r>
              <a:rPr lang="en-US" sz="2400" dirty="0" err="1">
                <a:solidFill>
                  <a:schemeClr val="accent1">
                    <a:lumMod val="50000"/>
                  </a:schemeClr>
                </a:solidFill>
                <a:latin typeface="Arial" panose="020B0604020202020204" pitchFamily="34" charset="0"/>
              </a:rPr>
              <a:t>nghệ</a:t>
            </a:r>
            <a:r>
              <a:rPr lang="en-US" sz="2400" dirty="0">
                <a:solidFill>
                  <a:schemeClr val="accent1">
                    <a:lumMod val="50000"/>
                  </a:schemeClr>
                </a:solidFill>
                <a:latin typeface="Arial" panose="020B0604020202020204" pitchFamily="34" charset="0"/>
              </a:rPr>
              <a:t> </a:t>
            </a:r>
            <a:r>
              <a:rPr lang="en-US" sz="2400" dirty="0" err="1">
                <a:solidFill>
                  <a:schemeClr val="accent1">
                    <a:lumMod val="50000"/>
                  </a:schemeClr>
                </a:solidFill>
                <a:latin typeface="Arial" panose="020B0604020202020204" pitchFamily="34" charset="0"/>
              </a:rPr>
              <a:t>lò</a:t>
            </a:r>
            <a:r>
              <a:rPr lang="en-US" sz="2400" dirty="0">
                <a:solidFill>
                  <a:schemeClr val="accent1">
                    <a:lumMod val="50000"/>
                  </a:schemeClr>
                </a:solidFill>
                <a:latin typeface="Arial" panose="020B0604020202020204" pitchFamily="34" charset="0"/>
              </a:rPr>
              <a:t> </a:t>
            </a:r>
            <a:r>
              <a:rPr lang="en-US" sz="2400" dirty="0" err="1">
                <a:solidFill>
                  <a:schemeClr val="accent1">
                    <a:lumMod val="50000"/>
                  </a:schemeClr>
                </a:solidFill>
                <a:latin typeface="Arial" panose="020B0604020202020204" pitchFamily="34" charset="0"/>
              </a:rPr>
              <a:t>điện</a:t>
            </a:r>
            <a:r>
              <a:rPr lang="en-US" sz="2400" dirty="0">
                <a:solidFill>
                  <a:schemeClr val="accent1">
                    <a:lumMod val="50000"/>
                  </a:schemeClr>
                </a:solidFill>
                <a:latin typeface="Arial" panose="020B0604020202020204" pitchFamily="34" charset="0"/>
              </a:rPr>
              <a:t> </a:t>
            </a:r>
            <a:r>
              <a:rPr lang="en-US" sz="2400" dirty="0" err="1">
                <a:solidFill>
                  <a:schemeClr val="accent1">
                    <a:lumMod val="50000"/>
                  </a:schemeClr>
                </a:solidFill>
                <a:latin typeface="Arial" panose="020B0604020202020204" pitchFamily="34" charset="0"/>
              </a:rPr>
              <a:t>hồ</a:t>
            </a:r>
            <a:r>
              <a:rPr lang="en-US" sz="2400" dirty="0">
                <a:solidFill>
                  <a:schemeClr val="accent1">
                    <a:lumMod val="50000"/>
                  </a:schemeClr>
                </a:solidFill>
                <a:latin typeface="Arial" panose="020B0604020202020204" pitchFamily="34" charset="0"/>
              </a:rPr>
              <a:t> </a:t>
            </a:r>
            <a:r>
              <a:rPr lang="en-US" sz="2400" dirty="0" err="1">
                <a:solidFill>
                  <a:schemeClr val="accent1">
                    <a:lumMod val="50000"/>
                  </a:schemeClr>
                </a:solidFill>
                <a:latin typeface="Arial" panose="020B0604020202020204" pitchFamily="34" charset="0"/>
              </a:rPr>
              <a:t>quang</a:t>
            </a:r>
            <a:r>
              <a:rPr lang="en-US" sz="2400" dirty="0">
                <a:solidFill>
                  <a:schemeClr val="accent1">
                    <a:lumMod val="50000"/>
                  </a:schemeClr>
                </a:solidFill>
                <a:latin typeface="Arial" panose="020B0604020202020204" pitchFamily="34" charset="0"/>
              </a:rPr>
              <a:t> (EAF)</a:t>
            </a:r>
          </a:p>
        </p:txBody>
      </p:sp>
      <p:sp>
        <p:nvSpPr>
          <p:cNvPr id="5" name="Text 3">
            <a:extLst>
              <a:ext uri="{FF2B5EF4-FFF2-40B4-BE49-F238E27FC236}">
                <a16:creationId xmlns:a16="http://schemas.microsoft.com/office/drawing/2014/main" id="{A6FC3A90-CDDF-A2D4-4374-9FB5A63B4EA5}"/>
              </a:ext>
            </a:extLst>
          </p:cNvPr>
          <p:cNvSpPr/>
          <p:nvPr/>
        </p:nvSpPr>
        <p:spPr>
          <a:xfrm>
            <a:off x="690456" y="1404593"/>
            <a:ext cx="2881313" cy="295275"/>
          </a:xfrm>
          <a:prstGeom prst="rect">
            <a:avLst/>
          </a:prstGeom>
          <a:noFill/>
          <a:ln/>
        </p:spPr>
        <p:txBody>
          <a:bodyPr wrap="none" lIns="0" tIns="0" rIns="0" bIns="0" rtlCol="0" anchor="t"/>
          <a:lstStyle/>
          <a:p>
            <a:pPr marL="0" marR="0" lvl="0" indent="0" algn="l" defTabSz="914400" rtl="0" eaLnBrk="0" fontAlgn="base" latinLnBrk="0" hangingPunct="0">
              <a:lnSpc>
                <a:spcPct val="100000"/>
              </a:lnSpc>
              <a:spcBef>
                <a:spcPct val="0"/>
              </a:spcBef>
              <a:spcAft>
                <a:spcPct val="0"/>
              </a:spcAft>
              <a:buClrTx/>
              <a:buSzTx/>
              <a:buFontTx/>
              <a:buNone/>
              <a:tabLst/>
            </a:pPr>
            <a:r>
              <a:rPr lang="en-US" sz="2000" b="1" dirty="0" err="1"/>
              <a:t>Đặc</a:t>
            </a:r>
            <a:r>
              <a:rPr lang="en-US" sz="2000" b="1" dirty="0"/>
              <a:t> điểm kỹ thuật </a:t>
            </a:r>
            <a:r>
              <a:rPr lang="en-US" sz="2000" b="1" dirty="0" err="1"/>
              <a:t>chính</a:t>
            </a:r>
            <a:endParaRPr kumimoji="0" lang="en-US" altLang="en-US" sz="4800" b="1" i="0" u="none" strike="noStrike" cap="none" normalizeH="0" baseline="0" dirty="0">
              <a:ln>
                <a:noFill/>
              </a:ln>
              <a:solidFill>
                <a:schemeClr val="tx1"/>
              </a:solidFill>
              <a:effectLst/>
              <a:latin typeface="Arial" panose="020B0604020202020204" pitchFamily="34" charset="0"/>
            </a:endParaRPr>
          </a:p>
          <a:p>
            <a:pPr>
              <a:lnSpc>
                <a:spcPts val="2292"/>
              </a:lnSpc>
            </a:pPr>
            <a:endParaRPr lang="en-US" sz="1833" b="1" dirty="0"/>
          </a:p>
        </p:txBody>
      </p:sp>
      <p:graphicFrame>
        <p:nvGraphicFramePr>
          <p:cNvPr id="8" name="Table 7">
            <a:extLst>
              <a:ext uri="{FF2B5EF4-FFF2-40B4-BE49-F238E27FC236}">
                <a16:creationId xmlns:a16="http://schemas.microsoft.com/office/drawing/2014/main" id="{BB0A30F5-E2AA-1DAD-6CC5-9BB3610DAFE1}"/>
              </a:ext>
            </a:extLst>
          </p:cNvPr>
          <p:cNvGraphicFramePr>
            <a:graphicFrameLocks noGrp="1"/>
          </p:cNvGraphicFramePr>
          <p:nvPr>
            <p:extLst>
              <p:ext uri="{D42A27DB-BD31-4B8C-83A1-F6EECF244321}">
                <p14:modId xmlns:p14="http://schemas.microsoft.com/office/powerpoint/2010/main" val="446199925"/>
              </p:ext>
            </p:extLst>
          </p:nvPr>
        </p:nvGraphicFramePr>
        <p:xfrm>
          <a:off x="690456" y="1815412"/>
          <a:ext cx="10972800" cy="2916431"/>
        </p:xfrm>
        <a:graphic>
          <a:graphicData uri="http://schemas.openxmlformats.org/drawingml/2006/table">
            <a:tbl>
              <a:tblPr>
                <a:tableStyleId>{12ACAA50-B3C0-4FEF-8DD3-66675128A787}</a:tableStyleId>
              </a:tblPr>
              <a:tblGrid>
                <a:gridCol w="4691743">
                  <a:extLst>
                    <a:ext uri="{9D8B030D-6E8A-4147-A177-3AD203B41FA5}">
                      <a16:colId xmlns:a16="http://schemas.microsoft.com/office/drawing/2014/main" val="2219280455"/>
                    </a:ext>
                  </a:extLst>
                </a:gridCol>
                <a:gridCol w="6281057">
                  <a:extLst>
                    <a:ext uri="{9D8B030D-6E8A-4147-A177-3AD203B41FA5}">
                      <a16:colId xmlns:a16="http://schemas.microsoft.com/office/drawing/2014/main" val="1037255560"/>
                    </a:ext>
                  </a:extLst>
                </a:gridCol>
              </a:tblGrid>
              <a:tr h="0">
                <a:tc>
                  <a:txBody>
                    <a:bodyPr/>
                    <a:lstStyle/>
                    <a:p>
                      <a:r>
                        <a:rPr lang="en-US" b="1" dirty="0" err="1"/>
                        <a:t>Hạng</a:t>
                      </a:r>
                      <a:r>
                        <a:rPr lang="en-US" b="1" dirty="0"/>
                        <a:t> </a:t>
                      </a:r>
                      <a:r>
                        <a:rPr lang="en-US" b="1" dirty="0" err="1"/>
                        <a:t>mục</a:t>
                      </a:r>
                      <a:endParaRPr lang="en-US" b="1" dirty="0"/>
                    </a:p>
                  </a:txBody>
                  <a:tcPr anchor="ctr"/>
                </a:tc>
                <a:tc>
                  <a:txBody>
                    <a:bodyPr/>
                    <a:lstStyle/>
                    <a:p>
                      <a:r>
                        <a:rPr lang="en-US" b="1" dirty="0" err="1"/>
                        <a:t>Mô</a:t>
                      </a:r>
                      <a:r>
                        <a:rPr lang="en-US" b="1" dirty="0"/>
                        <a:t> </a:t>
                      </a:r>
                      <a:r>
                        <a:rPr lang="en-US" b="1" dirty="0" err="1"/>
                        <a:t>tả</a:t>
                      </a:r>
                      <a:endParaRPr lang="en-US" b="1" dirty="0"/>
                    </a:p>
                  </a:txBody>
                  <a:tcPr anchor="ctr"/>
                </a:tc>
                <a:extLst>
                  <a:ext uri="{0D108BD9-81ED-4DB2-BD59-A6C34878D82A}">
                    <a16:rowId xmlns:a16="http://schemas.microsoft.com/office/drawing/2014/main" val="1901723478"/>
                  </a:ext>
                </a:extLst>
              </a:tr>
              <a:tr h="0">
                <a:tc>
                  <a:txBody>
                    <a:bodyPr/>
                    <a:lstStyle/>
                    <a:p>
                      <a:r>
                        <a:rPr lang="en-US" b="0" dirty="0"/>
                        <a:t> Lò EAF</a:t>
                      </a:r>
                    </a:p>
                  </a:txBody>
                  <a:tcPr anchor="ctr"/>
                </a:tc>
                <a:tc>
                  <a:txBody>
                    <a:bodyPr/>
                    <a:lstStyle/>
                    <a:p>
                      <a:r>
                        <a:rPr lang="en-US"/>
                        <a:t>Dung tích 30–120 tấn/lò, thời gian luyện 50–90 phút/mẻ</a:t>
                      </a:r>
                    </a:p>
                  </a:txBody>
                  <a:tcPr anchor="ctr"/>
                </a:tc>
                <a:extLst>
                  <a:ext uri="{0D108BD9-81ED-4DB2-BD59-A6C34878D82A}">
                    <a16:rowId xmlns:a16="http://schemas.microsoft.com/office/drawing/2014/main" val="756431988"/>
                  </a:ext>
                </a:extLst>
              </a:tr>
              <a:tr h="0">
                <a:tc>
                  <a:txBody>
                    <a:bodyPr/>
                    <a:lstStyle/>
                    <a:p>
                      <a:r>
                        <a:rPr lang="en-US" b="0" dirty="0"/>
                        <a:t>Điện cực</a:t>
                      </a:r>
                    </a:p>
                  </a:txBody>
                  <a:tcPr anchor="ctr"/>
                </a:tc>
                <a:tc>
                  <a:txBody>
                    <a:bodyPr/>
                    <a:lstStyle/>
                    <a:p>
                      <a:r>
                        <a:rPr lang="vi-VN"/>
                        <a:t>Đường kính 300–600 mm, tiêu thụ 1,5–2,0 kg/tấn thép</a:t>
                      </a:r>
                    </a:p>
                  </a:txBody>
                  <a:tcPr anchor="ctr"/>
                </a:tc>
                <a:extLst>
                  <a:ext uri="{0D108BD9-81ED-4DB2-BD59-A6C34878D82A}">
                    <a16:rowId xmlns:a16="http://schemas.microsoft.com/office/drawing/2014/main" val="472988157"/>
                  </a:ext>
                </a:extLst>
              </a:tr>
              <a:tr h="0">
                <a:tc>
                  <a:txBody>
                    <a:bodyPr/>
                    <a:lstStyle/>
                    <a:p>
                      <a:r>
                        <a:rPr lang="en-US" b="0" dirty="0"/>
                        <a:t>Nguyên liệu</a:t>
                      </a:r>
                    </a:p>
                  </a:txBody>
                  <a:tcPr anchor="ctr"/>
                </a:tc>
                <a:tc>
                  <a:txBody>
                    <a:bodyPr/>
                    <a:lstStyle/>
                    <a:p>
                      <a:r>
                        <a:rPr lang="en-US"/>
                        <a:t>80–100% scrap, DRI, hoặc HBI</a:t>
                      </a:r>
                    </a:p>
                  </a:txBody>
                  <a:tcPr anchor="ctr"/>
                </a:tc>
                <a:extLst>
                  <a:ext uri="{0D108BD9-81ED-4DB2-BD59-A6C34878D82A}">
                    <a16:rowId xmlns:a16="http://schemas.microsoft.com/office/drawing/2014/main" val="4029316316"/>
                  </a:ext>
                </a:extLst>
              </a:tr>
              <a:tr h="0">
                <a:tc>
                  <a:txBody>
                    <a:bodyPr/>
                    <a:lstStyle/>
                    <a:p>
                      <a:r>
                        <a:rPr lang="en-US" b="0" dirty="0"/>
                        <a:t>Tinh luyện</a:t>
                      </a:r>
                    </a:p>
                  </a:txBody>
                  <a:tcPr anchor="ctr"/>
                </a:tc>
                <a:tc>
                  <a:txBody>
                    <a:bodyPr/>
                    <a:lstStyle/>
                    <a:p>
                      <a:r>
                        <a:rPr lang="en-US" dirty="0"/>
                        <a:t>Kết hợp LF (Ladle Furnace) để điều chỉnh thành phần hóa học</a:t>
                      </a:r>
                    </a:p>
                  </a:txBody>
                  <a:tcPr anchor="ctr"/>
                </a:tc>
                <a:extLst>
                  <a:ext uri="{0D108BD9-81ED-4DB2-BD59-A6C34878D82A}">
                    <a16:rowId xmlns:a16="http://schemas.microsoft.com/office/drawing/2014/main" val="3446810317"/>
                  </a:ext>
                </a:extLst>
              </a:tr>
              <a:tr h="0">
                <a:tc>
                  <a:txBody>
                    <a:bodyPr/>
                    <a:lstStyle/>
                    <a:p>
                      <a:r>
                        <a:rPr lang="en-US" b="0" dirty="0"/>
                        <a:t>Hệ thống làm mát</a:t>
                      </a:r>
                    </a:p>
                  </a:txBody>
                  <a:tcPr anchor="ctr"/>
                </a:tc>
                <a:tc>
                  <a:txBody>
                    <a:bodyPr/>
                    <a:lstStyle/>
                    <a:p>
                      <a:r>
                        <a:rPr lang="vi-VN"/>
                        <a:t>Dùng nước và khí → thu hồi nhiệt nếu tích hợp ORC</a:t>
                      </a:r>
                    </a:p>
                  </a:txBody>
                  <a:tcPr anchor="ctr"/>
                </a:tc>
                <a:extLst>
                  <a:ext uri="{0D108BD9-81ED-4DB2-BD59-A6C34878D82A}">
                    <a16:rowId xmlns:a16="http://schemas.microsoft.com/office/drawing/2014/main" val="2465092432"/>
                  </a:ext>
                </a:extLst>
              </a:tr>
              <a:tr h="0">
                <a:tc>
                  <a:txBody>
                    <a:bodyPr/>
                    <a:lstStyle/>
                    <a:p>
                      <a:r>
                        <a:rPr lang="en-US" b="0" dirty="0"/>
                        <a:t>Hệ thống lọc bụi</a:t>
                      </a:r>
                    </a:p>
                  </a:txBody>
                  <a:tcPr anchor="ctr"/>
                </a:tc>
                <a:tc>
                  <a:txBody>
                    <a:bodyPr/>
                    <a:lstStyle/>
                    <a:p>
                      <a:r>
                        <a:rPr lang="vi-VN" dirty="0"/>
                        <a:t>Túi vải hoặc tĩnh điện → đảm bảo tiêu chuẩn môi trường</a:t>
                      </a:r>
                    </a:p>
                  </a:txBody>
                  <a:tcPr anchor="ctr"/>
                </a:tc>
                <a:extLst>
                  <a:ext uri="{0D108BD9-81ED-4DB2-BD59-A6C34878D82A}">
                    <a16:rowId xmlns:a16="http://schemas.microsoft.com/office/drawing/2014/main" val="1548867620"/>
                  </a:ext>
                </a:extLst>
              </a:tr>
            </a:tbl>
          </a:graphicData>
        </a:graphic>
      </p:graphicFrame>
      <p:graphicFrame>
        <p:nvGraphicFramePr>
          <p:cNvPr id="3" name="Table 2">
            <a:extLst>
              <a:ext uri="{FF2B5EF4-FFF2-40B4-BE49-F238E27FC236}">
                <a16:creationId xmlns:a16="http://schemas.microsoft.com/office/drawing/2014/main" id="{70C77762-7FE3-05AD-BC6A-5E32CE985CFD}"/>
              </a:ext>
            </a:extLst>
          </p:cNvPr>
          <p:cNvGraphicFramePr>
            <a:graphicFrameLocks noGrp="1"/>
          </p:cNvGraphicFramePr>
          <p:nvPr>
            <p:extLst>
              <p:ext uri="{D42A27DB-BD31-4B8C-83A1-F6EECF244321}">
                <p14:modId xmlns:p14="http://schemas.microsoft.com/office/powerpoint/2010/main" val="3826254764"/>
              </p:ext>
            </p:extLst>
          </p:nvPr>
        </p:nvGraphicFramePr>
        <p:xfrm>
          <a:off x="829709" y="5111499"/>
          <a:ext cx="10972800" cy="1879920"/>
        </p:xfrm>
        <a:graphic>
          <a:graphicData uri="http://schemas.openxmlformats.org/drawingml/2006/table">
            <a:tbl>
              <a:tblPr>
                <a:tableStyleId>{12ACAA50-B3C0-4FEF-8DD3-66675128A787}</a:tableStyleId>
              </a:tblPr>
              <a:tblGrid>
                <a:gridCol w="4645806">
                  <a:extLst>
                    <a:ext uri="{9D8B030D-6E8A-4147-A177-3AD203B41FA5}">
                      <a16:colId xmlns:a16="http://schemas.microsoft.com/office/drawing/2014/main" val="3391210196"/>
                    </a:ext>
                  </a:extLst>
                </a:gridCol>
                <a:gridCol w="6326994">
                  <a:extLst>
                    <a:ext uri="{9D8B030D-6E8A-4147-A177-3AD203B41FA5}">
                      <a16:colId xmlns:a16="http://schemas.microsoft.com/office/drawing/2014/main" val="2686706448"/>
                    </a:ext>
                  </a:extLst>
                </a:gridCol>
              </a:tblGrid>
              <a:tr h="0">
                <a:tc>
                  <a:txBody>
                    <a:bodyPr/>
                    <a:lstStyle/>
                    <a:p>
                      <a:r>
                        <a:rPr lang="en-US"/>
                        <a:t>Chỉ tiêu</a:t>
                      </a:r>
                    </a:p>
                  </a:txBody>
                  <a:tcPr anchor="ctr"/>
                </a:tc>
                <a:tc>
                  <a:txBody>
                    <a:bodyPr/>
                    <a:lstStyle/>
                    <a:p>
                      <a:r>
                        <a:rPr lang="en-US"/>
                        <a:t>Giá trị tiêu biểu</a:t>
                      </a:r>
                    </a:p>
                  </a:txBody>
                  <a:tcPr anchor="ctr"/>
                </a:tc>
                <a:extLst>
                  <a:ext uri="{0D108BD9-81ED-4DB2-BD59-A6C34878D82A}">
                    <a16:rowId xmlns:a16="http://schemas.microsoft.com/office/drawing/2014/main" val="653736027"/>
                  </a:ext>
                </a:extLst>
              </a:tr>
              <a:tr h="0">
                <a:tc>
                  <a:txBody>
                    <a:bodyPr/>
                    <a:lstStyle/>
                    <a:p>
                      <a:r>
                        <a:rPr lang="en-US" dirty="0" err="1"/>
                        <a:t>Tiêu</a:t>
                      </a:r>
                      <a:r>
                        <a:rPr lang="en-US" dirty="0"/>
                        <a:t> hao </a:t>
                      </a:r>
                      <a:r>
                        <a:rPr lang="en-US" dirty="0" err="1"/>
                        <a:t>điện</a:t>
                      </a:r>
                      <a:r>
                        <a:rPr lang="en-US" dirty="0"/>
                        <a:t> </a:t>
                      </a:r>
                      <a:r>
                        <a:rPr lang="en-US" dirty="0" err="1"/>
                        <a:t>năng</a:t>
                      </a:r>
                      <a:endParaRPr lang="en-US" dirty="0"/>
                    </a:p>
                  </a:txBody>
                  <a:tcPr anchor="ctr"/>
                </a:tc>
                <a:tc>
                  <a:txBody>
                    <a:bodyPr/>
                    <a:lstStyle/>
                    <a:p>
                      <a:r>
                        <a:rPr lang="en-US"/>
                        <a:t>580–650 kWh/tấn thép</a:t>
                      </a:r>
                    </a:p>
                  </a:txBody>
                  <a:tcPr anchor="ctr"/>
                </a:tc>
                <a:extLst>
                  <a:ext uri="{0D108BD9-81ED-4DB2-BD59-A6C34878D82A}">
                    <a16:rowId xmlns:a16="http://schemas.microsoft.com/office/drawing/2014/main" val="986129857"/>
                  </a:ext>
                </a:extLst>
              </a:tr>
              <a:tr h="0">
                <a:tc>
                  <a:txBody>
                    <a:bodyPr/>
                    <a:lstStyle/>
                    <a:p>
                      <a:r>
                        <a:rPr lang="en-US" dirty="0" err="1"/>
                        <a:t>Phát</a:t>
                      </a:r>
                      <a:r>
                        <a:rPr lang="en-US" dirty="0"/>
                        <a:t> </a:t>
                      </a:r>
                      <a:r>
                        <a:rPr lang="en-US" dirty="0" err="1"/>
                        <a:t>thải</a:t>
                      </a:r>
                      <a:r>
                        <a:rPr lang="en-US" dirty="0"/>
                        <a:t> CO₂</a:t>
                      </a:r>
                    </a:p>
                  </a:txBody>
                  <a:tcPr anchor="ctr"/>
                </a:tc>
                <a:tc>
                  <a:txBody>
                    <a:bodyPr/>
                    <a:lstStyle/>
                    <a:p>
                      <a:r>
                        <a:rPr lang="vi-VN" dirty="0"/>
                        <a:t>~0,4–0,6 tCO₂/tấn (thấp hơn ~70% so với lò cao)</a:t>
                      </a:r>
                    </a:p>
                  </a:txBody>
                  <a:tcPr anchor="ctr"/>
                </a:tc>
                <a:extLst>
                  <a:ext uri="{0D108BD9-81ED-4DB2-BD59-A6C34878D82A}">
                    <a16:rowId xmlns:a16="http://schemas.microsoft.com/office/drawing/2014/main" val="117002985"/>
                  </a:ext>
                </a:extLst>
              </a:tr>
              <a:tr h="0">
                <a:tc>
                  <a:txBody>
                    <a:bodyPr/>
                    <a:lstStyle/>
                    <a:p>
                      <a:r>
                        <a:rPr lang="en-US"/>
                        <a:t>Tiêu hao điện cực</a:t>
                      </a:r>
                    </a:p>
                  </a:txBody>
                  <a:tcPr anchor="ctr"/>
                </a:tc>
                <a:tc>
                  <a:txBody>
                    <a:bodyPr/>
                    <a:lstStyle/>
                    <a:p>
                      <a:r>
                        <a:rPr lang="en-US" dirty="0"/>
                        <a:t>1,5–2,0 kg/</a:t>
                      </a:r>
                      <a:r>
                        <a:rPr lang="en-US" dirty="0" err="1"/>
                        <a:t>tấn</a:t>
                      </a:r>
                      <a:endParaRPr lang="en-US" dirty="0"/>
                    </a:p>
                  </a:txBody>
                  <a:tcPr anchor="ctr"/>
                </a:tc>
                <a:extLst>
                  <a:ext uri="{0D108BD9-81ED-4DB2-BD59-A6C34878D82A}">
                    <a16:rowId xmlns:a16="http://schemas.microsoft.com/office/drawing/2014/main" val="558824004"/>
                  </a:ext>
                </a:extLst>
              </a:tr>
              <a:tr h="0">
                <a:tc>
                  <a:txBody>
                    <a:bodyPr/>
                    <a:lstStyle/>
                    <a:p>
                      <a:r>
                        <a:rPr lang="en-US"/>
                        <a:t>Tỷ lệ thu hồi kim loại</a:t>
                      </a:r>
                    </a:p>
                  </a:txBody>
                  <a:tcPr anchor="ctr"/>
                </a:tc>
                <a:tc>
                  <a:txBody>
                    <a:bodyPr/>
                    <a:lstStyle/>
                    <a:p>
                      <a:r>
                        <a:rPr lang="en-US" dirty="0"/>
                        <a:t>90–95%</a:t>
                      </a:r>
                    </a:p>
                  </a:txBody>
                  <a:tcPr anchor="ctr"/>
                </a:tc>
                <a:extLst>
                  <a:ext uri="{0D108BD9-81ED-4DB2-BD59-A6C34878D82A}">
                    <a16:rowId xmlns:a16="http://schemas.microsoft.com/office/drawing/2014/main" val="2819386579"/>
                  </a:ext>
                </a:extLst>
              </a:tr>
            </a:tbl>
          </a:graphicData>
        </a:graphic>
      </p:graphicFrame>
      <p:sp>
        <p:nvSpPr>
          <p:cNvPr id="6" name="TextBox 5">
            <a:extLst>
              <a:ext uri="{FF2B5EF4-FFF2-40B4-BE49-F238E27FC236}">
                <a16:creationId xmlns:a16="http://schemas.microsoft.com/office/drawing/2014/main" id="{5EA3D9AF-2FCA-3CE2-3294-E0A324FC9E6B}"/>
              </a:ext>
            </a:extLst>
          </p:cNvPr>
          <p:cNvSpPr txBox="1"/>
          <p:nvPr/>
        </p:nvSpPr>
        <p:spPr>
          <a:xfrm>
            <a:off x="829709" y="4731843"/>
            <a:ext cx="6096000" cy="379656"/>
          </a:xfrm>
          <a:prstGeom prst="rect">
            <a:avLst/>
          </a:prstGeom>
          <a:noFill/>
        </p:spPr>
        <p:txBody>
          <a:bodyPr wrap="square">
            <a:spAutoFit/>
          </a:bodyPr>
          <a:lstStyle/>
          <a:p>
            <a:r>
              <a:rPr lang="vi-VN" b="1" dirty="0"/>
              <a:t>Hiệu quả năng lượng – môi trường</a:t>
            </a:r>
            <a:endParaRPr lang="en-US" b="1" dirty="0"/>
          </a:p>
        </p:txBody>
      </p:sp>
    </p:spTree>
    <p:extLst>
      <p:ext uri="{BB962C8B-B14F-4D97-AF65-F5344CB8AC3E}">
        <p14:creationId xmlns:p14="http://schemas.microsoft.com/office/powerpoint/2010/main" val="33228262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52068-1BD3-F509-A13A-B8FF4BD132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99865F-F44E-99F9-18FC-60C10E0AC714}"/>
              </a:ext>
            </a:extLst>
          </p:cNvPr>
          <p:cNvSpPr txBox="1">
            <a:spLocks/>
          </p:cNvSpPr>
          <p:nvPr/>
        </p:nvSpPr>
        <p:spPr>
          <a:xfrm>
            <a:off x="-1891721" y="1026412"/>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sz="2400" dirty="0">
                <a:solidFill>
                  <a:schemeClr val="accent1">
                    <a:lumMod val="50000"/>
                  </a:schemeClr>
                </a:solidFill>
                <a:latin typeface="Arial" panose="020B0604020202020204" pitchFamily="34" charset="0"/>
              </a:rPr>
              <a:t>2. Công </a:t>
            </a:r>
            <a:r>
              <a:rPr lang="en-US" sz="2400" dirty="0" err="1">
                <a:solidFill>
                  <a:schemeClr val="accent1">
                    <a:lumMod val="50000"/>
                  </a:schemeClr>
                </a:solidFill>
                <a:latin typeface="Arial" panose="020B0604020202020204" pitchFamily="34" charset="0"/>
              </a:rPr>
              <a:t>đoạn</a:t>
            </a:r>
            <a:r>
              <a:rPr lang="en-US" sz="2400" dirty="0">
                <a:solidFill>
                  <a:schemeClr val="accent1">
                    <a:lumMod val="50000"/>
                  </a:schemeClr>
                </a:solidFill>
                <a:latin typeface="Arial" panose="020B0604020202020204" pitchFamily="34" charset="0"/>
              </a:rPr>
              <a:t> </a:t>
            </a:r>
            <a:r>
              <a:rPr lang="en-US" sz="2400" dirty="0" err="1">
                <a:solidFill>
                  <a:schemeClr val="accent1">
                    <a:lumMod val="50000"/>
                  </a:schemeClr>
                </a:solidFill>
                <a:latin typeface="Arial" panose="020B0604020202020204" pitchFamily="34" charset="0"/>
              </a:rPr>
              <a:t>gia</a:t>
            </a:r>
            <a:r>
              <a:rPr lang="en-US" sz="2400" dirty="0">
                <a:solidFill>
                  <a:schemeClr val="accent1">
                    <a:lumMod val="50000"/>
                  </a:schemeClr>
                </a:solidFill>
                <a:latin typeface="Arial" panose="020B0604020202020204" pitchFamily="34" charset="0"/>
              </a:rPr>
              <a:t> công </a:t>
            </a:r>
            <a:r>
              <a:rPr lang="en-US" sz="2400" dirty="0" err="1">
                <a:solidFill>
                  <a:schemeClr val="accent1">
                    <a:lumMod val="50000"/>
                  </a:schemeClr>
                </a:solidFill>
                <a:latin typeface="Arial" panose="020B0604020202020204" pitchFamily="34" charset="0"/>
              </a:rPr>
              <a:t>và</a:t>
            </a:r>
            <a:r>
              <a:rPr lang="en-US" sz="2400" dirty="0">
                <a:solidFill>
                  <a:schemeClr val="accent1">
                    <a:lumMod val="50000"/>
                  </a:schemeClr>
                </a:solidFill>
                <a:latin typeface="Arial" panose="020B0604020202020204" pitchFamily="34" charset="0"/>
              </a:rPr>
              <a:t> </a:t>
            </a:r>
            <a:r>
              <a:rPr lang="en-US" sz="2400" dirty="0" err="1">
                <a:solidFill>
                  <a:schemeClr val="accent1">
                    <a:lumMod val="50000"/>
                  </a:schemeClr>
                </a:solidFill>
                <a:latin typeface="Arial" panose="020B0604020202020204" pitchFamily="34" charset="0"/>
              </a:rPr>
              <a:t>cán</a:t>
            </a:r>
            <a:endParaRPr lang="en-US" sz="2400" dirty="0">
              <a:solidFill>
                <a:schemeClr val="accent1">
                  <a:lumMod val="50000"/>
                </a:schemeClr>
              </a:solidFill>
              <a:latin typeface="Arial" panose="020B0604020202020204" pitchFamily="34" charset="0"/>
            </a:endParaRPr>
          </a:p>
        </p:txBody>
      </p:sp>
      <p:sp>
        <p:nvSpPr>
          <p:cNvPr id="9" name="TextBox 8">
            <a:extLst>
              <a:ext uri="{FF2B5EF4-FFF2-40B4-BE49-F238E27FC236}">
                <a16:creationId xmlns:a16="http://schemas.microsoft.com/office/drawing/2014/main" id="{BFDECB63-9A89-5085-0B6C-7B6FAC15C7C9}"/>
              </a:ext>
            </a:extLst>
          </p:cNvPr>
          <p:cNvSpPr txBox="1"/>
          <p:nvPr/>
        </p:nvSpPr>
        <p:spPr>
          <a:xfrm>
            <a:off x="849087" y="3568164"/>
            <a:ext cx="6350856" cy="2202783"/>
          </a:xfrm>
          <a:prstGeom prst="rect">
            <a:avLst/>
          </a:prstGeom>
          <a:noFill/>
        </p:spPr>
        <p:txBody>
          <a:bodyPr wrap="square">
            <a:spAutoFit/>
          </a:bodyPr>
          <a:lstStyle/>
          <a:p>
            <a:pPr>
              <a:lnSpc>
                <a:spcPct val="150000"/>
              </a:lnSpc>
              <a:buFont typeface="Arial" panose="020B0604020202020204" pitchFamily="34" charset="0"/>
              <a:buChar char="•"/>
            </a:pPr>
            <a:r>
              <a:rPr lang="vi-VN" sz="1556" dirty="0"/>
              <a:t>Đặc điểm: Sử dụng máy cán hiện đại với hệ thống điều chỉnh độ dày tự động (AGC) và đo bằng tia X, đảm bảo độ chính xác cao.</a:t>
            </a:r>
          </a:p>
          <a:p>
            <a:pPr>
              <a:lnSpc>
                <a:spcPct val="150000"/>
              </a:lnSpc>
              <a:buFont typeface="Arial" panose="020B0604020202020204" pitchFamily="34" charset="0"/>
              <a:buChar char="•"/>
            </a:pPr>
            <a:r>
              <a:rPr lang="vi-VN" sz="1556" dirty="0"/>
              <a:t>Công nghệ mạ kẽm (NOF - Non-Oxidizing Furnace) được áp dụng để tăng độ bền và khả năng chống ăn mòn cho thép cuộn cán nguội.</a:t>
            </a:r>
          </a:p>
          <a:p>
            <a:pPr>
              <a:lnSpc>
                <a:spcPct val="150000"/>
              </a:lnSpc>
              <a:buFont typeface="Arial" panose="020B0604020202020204" pitchFamily="34" charset="0"/>
              <a:buChar char="•"/>
            </a:pPr>
            <a:r>
              <a:rPr lang="vi-VN" sz="1556" dirty="0"/>
              <a:t>Các sản phẩm thép được xử lý nhiệt (ủ, tôi, ram) để cải thiện cấu trúc vi mô và đặc tính cơ học.</a:t>
            </a:r>
          </a:p>
        </p:txBody>
      </p:sp>
      <p:sp>
        <p:nvSpPr>
          <p:cNvPr id="10" name="TextBox 9">
            <a:extLst>
              <a:ext uri="{FF2B5EF4-FFF2-40B4-BE49-F238E27FC236}">
                <a16:creationId xmlns:a16="http://schemas.microsoft.com/office/drawing/2014/main" id="{CFF766D5-6170-E8C8-3BCD-F33C2AE47D75}"/>
              </a:ext>
            </a:extLst>
          </p:cNvPr>
          <p:cNvSpPr txBox="1"/>
          <p:nvPr/>
        </p:nvSpPr>
        <p:spPr>
          <a:xfrm>
            <a:off x="849087" y="1484706"/>
            <a:ext cx="6174114" cy="1125373"/>
          </a:xfrm>
          <a:prstGeom prst="rect">
            <a:avLst/>
          </a:prstGeom>
          <a:noFill/>
        </p:spPr>
        <p:txBody>
          <a:bodyPr wrap="square">
            <a:spAutoFit/>
          </a:bodyPr>
          <a:lstStyle/>
          <a:p>
            <a:pPr>
              <a:lnSpc>
                <a:spcPct val="150000"/>
              </a:lnSpc>
            </a:pPr>
            <a:r>
              <a:rPr lang="vi-VN" sz="1556" dirty="0"/>
              <a:t>Sau khi luyện thép, phôi thép (phôi thanh, phôi phiến, phôi bloom) được đưa vào các nhà máy cán nóng hoặc cán nguội để tạo ra sản phẩm cuối cùng như thép cuộn, thép thanh, thép hình, thép ống.</a:t>
            </a:r>
          </a:p>
        </p:txBody>
      </p:sp>
      <p:pic>
        <p:nvPicPr>
          <p:cNvPr id="4" name="Picture 3" descr="A close-up of a machine&#10;&#10;AI-generated content may be incorrect.">
            <a:extLst>
              <a:ext uri="{FF2B5EF4-FFF2-40B4-BE49-F238E27FC236}">
                <a16:creationId xmlns:a16="http://schemas.microsoft.com/office/drawing/2014/main" id="{6802A4D9-EFC3-F837-8EDB-47B7887B4320}"/>
              </a:ext>
            </a:extLst>
          </p:cNvPr>
          <p:cNvPicPr>
            <a:picLocks noChangeAspect="1"/>
          </p:cNvPicPr>
          <p:nvPr/>
        </p:nvPicPr>
        <p:blipFill>
          <a:blip r:embed="rId3"/>
          <a:stretch>
            <a:fillRect/>
          </a:stretch>
        </p:blipFill>
        <p:spPr>
          <a:xfrm>
            <a:off x="7688841" y="1393372"/>
            <a:ext cx="3262188" cy="2174792"/>
          </a:xfrm>
          <a:prstGeom prst="rect">
            <a:avLst/>
          </a:prstGeom>
        </p:spPr>
      </p:pic>
      <p:pic>
        <p:nvPicPr>
          <p:cNvPr id="6" name="Picture 5" descr="A factory with workers in a factory&#10;&#10;AI-generated content may be incorrect.">
            <a:extLst>
              <a:ext uri="{FF2B5EF4-FFF2-40B4-BE49-F238E27FC236}">
                <a16:creationId xmlns:a16="http://schemas.microsoft.com/office/drawing/2014/main" id="{B24DBCF5-F1EA-650B-6DC0-536AC2BC3391}"/>
              </a:ext>
            </a:extLst>
          </p:cNvPr>
          <p:cNvPicPr>
            <a:picLocks noChangeAspect="1"/>
          </p:cNvPicPr>
          <p:nvPr/>
        </p:nvPicPr>
        <p:blipFill>
          <a:blip r:embed="rId4"/>
          <a:srcRect l="4572" r="4143" b="11726"/>
          <a:stretch/>
        </p:blipFill>
        <p:spPr>
          <a:xfrm>
            <a:off x="7688842" y="3893840"/>
            <a:ext cx="3262187" cy="2103028"/>
          </a:xfrm>
          <a:prstGeom prst="rect">
            <a:avLst/>
          </a:prstGeom>
        </p:spPr>
      </p:pic>
    </p:spTree>
    <p:extLst>
      <p:ext uri="{BB962C8B-B14F-4D97-AF65-F5344CB8AC3E}">
        <p14:creationId xmlns:p14="http://schemas.microsoft.com/office/powerpoint/2010/main" val="17787685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87BE9-0F7C-CC95-E05E-D54F13359D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BCF4F2-A9EF-4F3F-6E52-AD839A5CB3E4}"/>
              </a:ext>
            </a:extLst>
          </p:cNvPr>
          <p:cNvSpPr txBox="1">
            <a:spLocks/>
          </p:cNvSpPr>
          <p:nvPr/>
        </p:nvSpPr>
        <p:spPr>
          <a:xfrm>
            <a:off x="655537" y="1026361"/>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2. Công </a:t>
            </a:r>
            <a:r>
              <a:rPr lang="en-US" dirty="0" err="1">
                <a:solidFill>
                  <a:schemeClr val="accent1">
                    <a:lumMod val="50000"/>
                  </a:schemeClr>
                </a:solidFill>
                <a:latin typeface="Arial" panose="020B0604020202020204" pitchFamily="34" charset="0"/>
              </a:rPr>
              <a:t>đoạn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gia</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cán</a:t>
            </a:r>
            <a:endParaRPr lang="en-US" dirty="0">
              <a:solidFill>
                <a:schemeClr val="accent1">
                  <a:lumMod val="50000"/>
                </a:schemeClr>
              </a:solidFill>
              <a:latin typeface="Arial" panose="020B0604020202020204" pitchFamily="34" charset="0"/>
            </a:endParaRPr>
          </a:p>
        </p:txBody>
      </p:sp>
      <p:graphicFrame>
        <p:nvGraphicFramePr>
          <p:cNvPr id="11" name="Table 10">
            <a:extLst>
              <a:ext uri="{FF2B5EF4-FFF2-40B4-BE49-F238E27FC236}">
                <a16:creationId xmlns:a16="http://schemas.microsoft.com/office/drawing/2014/main" id="{972281BE-4B75-B94E-2994-7EF6192B4F81}"/>
              </a:ext>
            </a:extLst>
          </p:cNvPr>
          <p:cNvGraphicFramePr>
            <a:graphicFrameLocks noGrp="1"/>
          </p:cNvGraphicFramePr>
          <p:nvPr>
            <p:extLst>
              <p:ext uri="{D42A27DB-BD31-4B8C-83A1-F6EECF244321}">
                <p14:modId xmlns:p14="http://schemas.microsoft.com/office/powerpoint/2010/main" val="3611412831"/>
              </p:ext>
            </p:extLst>
          </p:nvPr>
        </p:nvGraphicFramePr>
        <p:xfrm>
          <a:off x="575985" y="1737008"/>
          <a:ext cx="10514544" cy="1676400"/>
        </p:xfrm>
        <a:graphic>
          <a:graphicData uri="http://schemas.openxmlformats.org/drawingml/2006/table">
            <a:tbl>
              <a:tblPr>
                <a:tableStyleId>{12ACAA50-B3C0-4FEF-8DD3-66675128A787}</a:tableStyleId>
              </a:tblPr>
              <a:tblGrid>
                <a:gridCol w="3504848">
                  <a:extLst>
                    <a:ext uri="{9D8B030D-6E8A-4147-A177-3AD203B41FA5}">
                      <a16:colId xmlns:a16="http://schemas.microsoft.com/office/drawing/2014/main" val="3551401876"/>
                    </a:ext>
                  </a:extLst>
                </a:gridCol>
                <a:gridCol w="3504848">
                  <a:extLst>
                    <a:ext uri="{9D8B030D-6E8A-4147-A177-3AD203B41FA5}">
                      <a16:colId xmlns:a16="http://schemas.microsoft.com/office/drawing/2014/main" val="588709459"/>
                    </a:ext>
                  </a:extLst>
                </a:gridCol>
                <a:gridCol w="3504848">
                  <a:extLst>
                    <a:ext uri="{9D8B030D-6E8A-4147-A177-3AD203B41FA5}">
                      <a16:colId xmlns:a16="http://schemas.microsoft.com/office/drawing/2014/main" val="39383274"/>
                    </a:ext>
                  </a:extLst>
                </a:gridCol>
              </a:tblGrid>
              <a:tr h="304800">
                <a:tc>
                  <a:txBody>
                    <a:bodyPr/>
                    <a:lstStyle/>
                    <a:p>
                      <a:r>
                        <a:rPr lang="en-US" sz="1500" b="1"/>
                        <a:t>Loại cán</a:t>
                      </a:r>
                    </a:p>
                  </a:txBody>
                  <a:tcPr marL="76200" marR="76200" marT="38100" marB="38100" anchor="ctr"/>
                </a:tc>
                <a:tc>
                  <a:txBody>
                    <a:bodyPr/>
                    <a:lstStyle/>
                    <a:p>
                      <a:r>
                        <a:rPr lang="en-US" sz="1500" b="1" dirty="0" err="1"/>
                        <a:t>Nhiệt</a:t>
                      </a:r>
                      <a:r>
                        <a:rPr lang="en-US" sz="1500" b="1" dirty="0"/>
                        <a:t> </a:t>
                      </a:r>
                      <a:r>
                        <a:rPr lang="en-US" sz="1500" b="1" dirty="0" err="1"/>
                        <a:t>độ</a:t>
                      </a:r>
                      <a:r>
                        <a:rPr lang="en-US" sz="1500" b="1" dirty="0"/>
                        <a:t> </a:t>
                      </a:r>
                      <a:r>
                        <a:rPr lang="en-US" sz="1500" b="1" dirty="0" err="1"/>
                        <a:t>phôi</a:t>
                      </a:r>
                      <a:endParaRPr lang="en-US" sz="1500" b="1" dirty="0"/>
                    </a:p>
                  </a:txBody>
                  <a:tcPr marL="76200" marR="76200" marT="38100" marB="38100" anchor="ctr"/>
                </a:tc>
                <a:tc>
                  <a:txBody>
                    <a:bodyPr/>
                    <a:lstStyle/>
                    <a:p>
                      <a:r>
                        <a:rPr lang="en-US" sz="1500" b="1" dirty="0" err="1"/>
                        <a:t>Đặc</a:t>
                      </a:r>
                      <a:r>
                        <a:rPr lang="en-US" sz="1500" b="1" dirty="0"/>
                        <a:t> điểm</a:t>
                      </a:r>
                    </a:p>
                  </a:txBody>
                  <a:tcPr marL="76200" marR="76200" marT="38100" marB="38100" anchor="ctr"/>
                </a:tc>
                <a:extLst>
                  <a:ext uri="{0D108BD9-81ED-4DB2-BD59-A6C34878D82A}">
                    <a16:rowId xmlns:a16="http://schemas.microsoft.com/office/drawing/2014/main" val="3725922860"/>
                  </a:ext>
                </a:extLst>
              </a:tr>
              <a:tr h="533400">
                <a:tc>
                  <a:txBody>
                    <a:bodyPr/>
                    <a:lstStyle/>
                    <a:p>
                      <a:r>
                        <a:rPr lang="en-US" sz="1500" b="0"/>
                        <a:t>Cán nóng (Hot Rolling)</a:t>
                      </a:r>
                    </a:p>
                  </a:txBody>
                  <a:tcPr marL="76200" marR="76200" marT="38100" marB="38100" anchor="ctr"/>
                </a:tc>
                <a:tc>
                  <a:txBody>
                    <a:bodyPr/>
                    <a:lstStyle/>
                    <a:p>
                      <a:r>
                        <a:rPr lang="en-US" sz="1500"/>
                        <a:t>&gt; 900°C</a:t>
                      </a:r>
                    </a:p>
                  </a:txBody>
                  <a:tcPr marL="76200" marR="76200" marT="38100" marB="38100" anchor="ctr"/>
                </a:tc>
                <a:tc>
                  <a:txBody>
                    <a:bodyPr/>
                    <a:lstStyle/>
                    <a:p>
                      <a:r>
                        <a:rPr lang="en-US" sz="1500"/>
                        <a:t>Cán phôi khi còn đỏ nóng – dễ biến dạng, ít cần lực lớn</a:t>
                      </a:r>
                    </a:p>
                  </a:txBody>
                  <a:tcPr marL="76200" marR="76200" marT="38100" marB="38100" anchor="ctr"/>
                </a:tc>
                <a:extLst>
                  <a:ext uri="{0D108BD9-81ED-4DB2-BD59-A6C34878D82A}">
                    <a16:rowId xmlns:a16="http://schemas.microsoft.com/office/drawing/2014/main" val="3204368037"/>
                  </a:ext>
                </a:extLst>
              </a:tr>
              <a:tr h="533400">
                <a:tc>
                  <a:txBody>
                    <a:bodyPr/>
                    <a:lstStyle/>
                    <a:p>
                      <a:r>
                        <a:rPr lang="en-US" sz="1500" b="0"/>
                        <a:t>Cán nguội (Cold Rolling)</a:t>
                      </a:r>
                    </a:p>
                  </a:txBody>
                  <a:tcPr marL="76200" marR="76200" marT="38100" marB="38100" anchor="ctr"/>
                </a:tc>
                <a:tc>
                  <a:txBody>
                    <a:bodyPr/>
                    <a:lstStyle/>
                    <a:p>
                      <a:r>
                        <a:rPr lang="vi-VN" sz="1500" dirty="0"/>
                        <a:t>Nhiệt độ thường</a:t>
                      </a:r>
                    </a:p>
                  </a:txBody>
                  <a:tcPr marL="76200" marR="76200" marT="38100" marB="38100" anchor="ctr"/>
                </a:tc>
                <a:tc>
                  <a:txBody>
                    <a:bodyPr/>
                    <a:lstStyle/>
                    <a:p>
                      <a:r>
                        <a:rPr lang="en-US" sz="1500"/>
                        <a:t>Cán sản phẩm đã qua cán nóng – độ chính xác cao, bề mặt mịn</a:t>
                      </a:r>
                    </a:p>
                  </a:txBody>
                  <a:tcPr marL="76200" marR="76200" marT="38100" marB="38100" anchor="ctr"/>
                </a:tc>
                <a:extLst>
                  <a:ext uri="{0D108BD9-81ED-4DB2-BD59-A6C34878D82A}">
                    <a16:rowId xmlns:a16="http://schemas.microsoft.com/office/drawing/2014/main" val="3111733525"/>
                  </a:ext>
                </a:extLst>
              </a:tr>
              <a:tr h="304800">
                <a:tc>
                  <a:txBody>
                    <a:bodyPr/>
                    <a:lstStyle/>
                    <a:p>
                      <a:r>
                        <a:rPr lang="en-US" sz="1500" b="0" dirty="0" err="1"/>
                        <a:t>Cán</a:t>
                      </a:r>
                      <a:r>
                        <a:rPr lang="en-US" sz="1500" b="0" dirty="0"/>
                        <a:t> </a:t>
                      </a:r>
                      <a:r>
                        <a:rPr lang="en-US" sz="1500" b="0" dirty="0" err="1"/>
                        <a:t>trung</a:t>
                      </a:r>
                      <a:r>
                        <a:rPr lang="en-US" sz="1500" b="0" dirty="0"/>
                        <a:t> </a:t>
                      </a:r>
                      <a:r>
                        <a:rPr lang="en-US" sz="1500" b="0" dirty="0" err="1"/>
                        <a:t>gian</a:t>
                      </a:r>
                      <a:endParaRPr lang="en-US" sz="1500" b="0" dirty="0"/>
                    </a:p>
                  </a:txBody>
                  <a:tcPr marL="76200" marR="76200" marT="38100" marB="38100" anchor="ctr"/>
                </a:tc>
                <a:tc>
                  <a:txBody>
                    <a:bodyPr/>
                    <a:lstStyle/>
                    <a:p>
                      <a:r>
                        <a:rPr lang="en-US" sz="1500" dirty="0" err="1"/>
                        <a:t>Giữa</a:t>
                      </a:r>
                      <a:r>
                        <a:rPr lang="en-US" sz="1500" dirty="0"/>
                        <a:t> </a:t>
                      </a:r>
                      <a:r>
                        <a:rPr lang="en-US" sz="1500" dirty="0" err="1"/>
                        <a:t>nóng</a:t>
                      </a:r>
                      <a:r>
                        <a:rPr lang="en-US" sz="1500" dirty="0"/>
                        <a:t> </a:t>
                      </a:r>
                      <a:r>
                        <a:rPr lang="en-US" sz="1500" dirty="0" err="1"/>
                        <a:t>và</a:t>
                      </a:r>
                      <a:r>
                        <a:rPr lang="en-US" sz="1500" dirty="0"/>
                        <a:t> </a:t>
                      </a:r>
                      <a:r>
                        <a:rPr lang="en-US" sz="1500" dirty="0" err="1"/>
                        <a:t>nguội</a:t>
                      </a:r>
                      <a:endParaRPr lang="en-US" sz="1500" dirty="0"/>
                    </a:p>
                  </a:txBody>
                  <a:tcPr marL="76200" marR="76200" marT="38100" marB="38100" anchor="ctr"/>
                </a:tc>
                <a:tc>
                  <a:txBody>
                    <a:bodyPr/>
                    <a:lstStyle/>
                    <a:p>
                      <a:r>
                        <a:rPr lang="vi-VN" sz="1500" dirty="0"/>
                        <a:t>Ít phổ biến hơn</a:t>
                      </a:r>
                    </a:p>
                  </a:txBody>
                  <a:tcPr marL="76200" marR="76200" marT="38100" marB="38100" anchor="ctr"/>
                </a:tc>
                <a:extLst>
                  <a:ext uri="{0D108BD9-81ED-4DB2-BD59-A6C34878D82A}">
                    <a16:rowId xmlns:a16="http://schemas.microsoft.com/office/drawing/2014/main" val="4198604346"/>
                  </a:ext>
                </a:extLst>
              </a:tr>
            </a:tbl>
          </a:graphicData>
        </a:graphic>
      </p:graphicFrame>
      <p:sp>
        <p:nvSpPr>
          <p:cNvPr id="12" name="TextBox 11">
            <a:extLst>
              <a:ext uri="{FF2B5EF4-FFF2-40B4-BE49-F238E27FC236}">
                <a16:creationId xmlns:a16="http://schemas.microsoft.com/office/drawing/2014/main" id="{F1726559-30F4-A598-EA12-9609861B75DE}"/>
              </a:ext>
            </a:extLst>
          </p:cNvPr>
          <p:cNvSpPr txBox="1"/>
          <p:nvPr/>
        </p:nvSpPr>
        <p:spPr>
          <a:xfrm>
            <a:off x="2655157" y="3628856"/>
            <a:ext cx="7879243" cy="2202783"/>
          </a:xfrm>
          <a:prstGeom prst="rect">
            <a:avLst/>
          </a:prstGeom>
          <a:noFill/>
        </p:spPr>
        <p:txBody>
          <a:bodyPr wrap="square">
            <a:spAutoFit/>
          </a:bodyPr>
          <a:lstStyle/>
          <a:p>
            <a:pPr>
              <a:lnSpc>
                <a:spcPct val="150000"/>
              </a:lnSpc>
              <a:buNone/>
            </a:pPr>
            <a:r>
              <a:rPr lang="vi-VN" sz="1556" b="1" dirty="0"/>
              <a:t>Đặc điểm tiêu hao năng lượng</a:t>
            </a:r>
          </a:p>
          <a:p>
            <a:pPr>
              <a:lnSpc>
                <a:spcPct val="150000"/>
              </a:lnSpc>
              <a:buFont typeface="Arial" panose="020B0604020202020204" pitchFamily="34" charset="0"/>
              <a:buChar char="•"/>
            </a:pPr>
            <a:r>
              <a:rPr lang="vi-VN" sz="1556" b="1" dirty="0"/>
              <a:t>Nhiệt năng</a:t>
            </a:r>
            <a:r>
              <a:rPr lang="vi-VN" sz="1556" dirty="0"/>
              <a:t>: dùng cho lò nung phôi – chiếm 60–70% năng lượng công đoạn.</a:t>
            </a:r>
          </a:p>
          <a:p>
            <a:pPr>
              <a:lnSpc>
                <a:spcPct val="150000"/>
              </a:lnSpc>
              <a:buFont typeface="Arial" panose="020B0604020202020204" pitchFamily="34" charset="0"/>
              <a:buChar char="•"/>
            </a:pPr>
            <a:r>
              <a:rPr lang="vi-VN" sz="1556" b="1" dirty="0"/>
              <a:t>Điện năng</a:t>
            </a:r>
            <a:r>
              <a:rPr lang="vi-VN" sz="1556" dirty="0"/>
              <a:t>: vận hành motor trục cán, băng tải, hệ thống thủy lực.</a:t>
            </a:r>
          </a:p>
          <a:p>
            <a:pPr>
              <a:lnSpc>
                <a:spcPct val="150000"/>
              </a:lnSpc>
              <a:buFont typeface="Arial" panose="020B0604020202020204" pitchFamily="34" charset="0"/>
              <a:buChar char="•"/>
            </a:pPr>
            <a:r>
              <a:rPr lang="vi-VN" sz="1556" b="1" dirty="0"/>
              <a:t>Suất tiêu hao điển hình</a:t>
            </a:r>
            <a:r>
              <a:rPr lang="vi-VN" sz="1556" dirty="0"/>
              <a:t>:</a:t>
            </a:r>
          </a:p>
          <a:p>
            <a:pPr marL="619100" lvl="1" indent="-238115">
              <a:lnSpc>
                <a:spcPct val="150000"/>
              </a:lnSpc>
              <a:buFont typeface="Arial" panose="020B0604020202020204" pitchFamily="34" charset="0"/>
              <a:buChar char="•"/>
            </a:pPr>
            <a:r>
              <a:rPr lang="vi-VN" sz="1556" dirty="0"/>
              <a:t>Cán nóng: </a:t>
            </a:r>
            <a:r>
              <a:rPr lang="vi-VN" sz="1556" b="1" dirty="0"/>
              <a:t>2,5–3 GJ/tấn</a:t>
            </a:r>
            <a:endParaRPr lang="vi-VN" sz="1556" dirty="0"/>
          </a:p>
          <a:p>
            <a:pPr marL="619100" lvl="1" indent="-238115">
              <a:lnSpc>
                <a:spcPct val="150000"/>
              </a:lnSpc>
              <a:buFont typeface="Arial" panose="020B0604020202020204" pitchFamily="34" charset="0"/>
              <a:buChar char="•"/>
            </a:pPr>
            <a:r>
              <a:rPr lang="vi-VN" sz="1556" dirty="0"/>
              <a:t>Cán nguội: </a:t>
            </a:r>
            <a:r>
              <a:rPr lang="vi-VN" sz="1556" b="1" dirty="0"/>
              <a:t>1–1,5 GJ/tấn</a:t>
            </a:r>
            <a:endParaRPr lang="vi-VN" sz="1556" dirty="0"/>
          </a:p>
        </p:txBody>
      </p:sp>
    </p:spTree>
    <p:extLst>
      <p:ext uri="{BB962C8B-B14F-4D97-AF65-F5344CB8AC3E}">
        <p14:creationId xmlns:p14="http://schemas.microsoft.com/office/powerpoint/2010/main" val="10224259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042F0-DEB1-94E8-E4D2-BFE2152284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B9367C-334C-2D7C-D2C7-0024E252EEF0}"/>
              </a:ext>
            </a:extLst>
          </p:cNvPr>
          <p:cNvSpPr txBox="1">
            <a:spLocks/>
          </p:cNvSpPr>
          <p:nvPr/>
        </p:nvSpPr>
        <p:spPr>
          <a:xfrm>
            <a:off x="524908" y="1011399"/>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2. Công </a:t>
            </a:r>
            <a:r>
              <a:rPr lang="en-US" dirty="0" err="1">
                <a:solidFill>
                  <a:schemeClr val="accent1">
                    <a:lumMod val="50000"/>
                  </a:schemeClr>
                </a:solidFill>
                <a:latin typeface="Arial" panose="020B0604020202020204" pitchFamily="34" charset="0"/>
              </a:rPr>
              <a:t>đoạn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gia</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cán</a:t>
            </a:r>
            <a:endParaRPr lang="en-US" dirty="0">
              <a:solidFill>
                <a:schemeClr val="accent1">
                  <a:lumMod val="50000"/>
                </a:schemeClr>
              </a:solidFill>
              <a:latin typeface="Arial" panose="020B0604020202020204" pitchFamily="34" charset="0"/>
            </a:endParaRPr>
          </a:p>
        </p:txBody>
      </p:sp>
      <p:sp>
        <p:nvSpPr>
          <p:cNvPr id="4" name="TextBox 3">
            <a:extLst>
              <a:ext uri="{FF2B5EF4-FFF2-40B4-BE49-F238E27FC236}">
                <a16:creationId xmlns:a16="http://schemas.microsoft.com/office/drawing/2014/main" id="{86AA32A5-63ED-9CF2-8666-9FF2E9C313E6}"/>
              </a:ext>
            </a:extLst>
          </p:cNvPr>
          <p:cNvSpPr txBox="1"/>
          <p:nvPr/>
        </p:nvSpPr>
        <p:spPr>
          <a:xfrm>
            <a:off x="524908" y="1673536"/>
            <a:ext cx="11364686" cy="5264133"/>
          </a:xfrm>
          <a:prstGeom prst="rect">
            <a:avLst/>
          </a:prstGeom>
          <a:noFill/>
        </p:spPr>
        <p:txBody>
          <a:bodyPr wrap="square">
            <a:spAutoFit/>
          </a:bodyPr>
          <a:lstStyle/>
          <a:p>
            <a:pPr marL="285750" indent="-285750">
              <a:buFont typeface="Wingdings" panose="05000000000000000000" pitchFamily="2" charset="2"/>
              <a:buChar char="q"/>
            </a:pPr>
            <a:r>
              <a:rPr lang="vi-VN" sz="1800" b="1" dirty="0"/>
              <a:t>Quy trình công nghệ cán nóng</a:t>
            </a:r>
          </a:p>
          <a:p>
            <a:pPr>
              <a:buNone/>
            </a:pPr>
            <a:r>
              <a:rPr lang="vi-VN" sz="1800" dirty="0"/>
              <a:t>Quy trình cán nóng tại các nhà máy thép Việt Nam thường bao gồm các bước chính sau:</a:t>
            </a:r>
          </a:p>
          <a:p>
            <a:pPr>
              <a:buNone/>
            </a:pPr>
            <a:r>
              <a:rPr lang="vi-VN" sz="1800" b="1" dirty="0"/>
              <a:t>a. Nung phôi thép</a:t>
            </a:r>
          </a:p>
          <a:p>
            <a:pPr marL="285750" indent="-285750">
              <a:buFont typeface="Arial" panose="020B0604020202020204" pitchFamily="34" charset="0"/>
              <a:buChar char="•"/>
            </a:pPr>
            <a:r>
              <a:rPr lang="vi-VN" sz="1800" dirty="0"/>
              <a:t>Phôi được đưa vào </a:t>
            </a:r>
            <a:r>
              <a:rPr lang="vi-VN" sz="1800" b="1" dirty="0"/>
              <a:t>lò nung liên tục (walking beam furnace)</a:t>
            </a:r>
            <a:r>
              <a:rPr lang="vi-VN" sz="1800" dirty="0"/>
              <a:t> để đạt đến nhiệt độ cán (~1.200°C).</a:t>
            </a:r>
          </a:p>
          <a:p>
            <a:pPr marL="285750" indent="-285750">
              <a:buFont typeface="Arial" panose="020B0604020202020204" pitchFamily="34" charset="0"/>
              <a:buChar char="•"/>
            </a:pPr>
            <a:r>
              <a:rPr lang="vi-VN" sz="1800" dirty="0"/>
              <a:t>Quá trình này đảm bảo phôi có nhiệt độ đồng đều để cán dễ dàng, tránh nứt gãy hoặc hỏng sản phẩm.</a:t>
            </a:r>
          </a:p>
          <a:p>
            <a:r>
              <a:rPr lang="vi-VN" sz="1800" b="1" dirty="0"/>
              <a:t>b. Cán thô (Roughing Mill)</a:t>
            </a:r>
          </a:p>
          <a:p>
            <a:pPr marL="285750" indent="-285750">
              <a:buFont typeface="Arial" panose="020B0604020202020204" pitchFamily="34" charset="0"/>
              <a:buChar char="•"/>
            </a:pPr>
            <a:r>
              <a:rPr lang="vi-VN" sz="1800" dirty="0"/>
              <a:t>Phôi nóng được đưa qua các giá cán thô để giảm dần kích thước ban đầu.</a:t>
            </a:r>
          </a:p>
          <a:p>
            <a:pPr marL="285750" indent="-285750">
              <a:buFont typeface="Arial" panose="020B0604020202020204" pitchFamily="34" charset="0"/>
              <a:buChar char="•"/>
            </a:pPr>
            <a:r>
              <a:rPr lang="vi-VN" sz="1800" dirty="0"/>
              <a:t>Sản phẩm sau cán thô có dạng thanh dài, gọi là </a:t>
            </a:r>
            <a:r>
              <a:rPr lang="vi-VN" sz="1800" b="1" dirty="0"/>
              <a:t>thanh chuyển (transfer bar)</a:t>
            </a:r>
            <a:r>
              <a:rPr lang="vi-VN" sz="1800" dirty="0"/>
              <a:t>.</a:t>
            </a:r>
          </a:p>
          <a:p>
            <a:r>
              <a:rPr lang="vi-VN" sz="1800" b="1" dirty="0"/>
              <a:t>c. Cán tinh (Finishing Mill)</a:t>
            </a:r>
          </a:p>
          <a:p>
            <a:pPr marL="285750" indent="-285750">
              <a:buFont typeface="Arial" panose="020B0604020202020204" pitchFamily="34" charset="0"/>
              <a:buChar char="•"/>
            </a:pPr>
            <a:r>
              <a:rPr lang="vi-VN" sz="1800" dirty="0"/>
              <a:t>Thanh chuyển tiếp tục được cán trong hệ thống cán tinh để đạt kích thước và hình dạng mong muốn (tấm, cuộn, thanh...).</a:t>
            </a:r>
          </a:p>
          <a:p>
            <a:pPr marL="285750" indent="-285750">
              <a:buFont typeface="Arial" panose="020B0604020202020204" pitchFamily="34" charset="0"/>
              <a:buChar char="•"/>
            </a:pPr>
            <a:r>
              <a:rPr lang="vi-VN" sz="1800" dirty="0"/>
              <a:t>Ở giai đoạn này, tốc độ cán rất cao và cần hệ thống điều khiển tự động chính xác.</a:t>
            </a:r>
          </a:p>
          <a:p>
            <a:r>
              <a:rPr lang="vi-VN" sz="1800" b="1" dirty="0"/>
              <a:t>d. Làm mát (Cooling Bed hoặc Laminar Cooling)</a:t>
            </a:r>
          </a:p>
          <a:p>
            <a:pPr marL="285750" indent="-285750">
              <a:buFont typeface="Arial" panose="020B0604020202020204" pitchFamily="34" charset="0"/>
              <a:buChar char="•"/>
            </a:pPr>
            <a:r>
              <a:rPr lang="vi-VN" sz="1800" dirty="0"/>
              <a:t>Sau cán, sản phẩm thép được làm mát nhanh trên </a:t>
            </a:r>
            <a:r>
              <a:rPr lang="vi-VN" sz="1800" b="1" dirty="0"/>
              <a:t>giường làm mát (thép xây dựng)</a:t>
            </a:r>
            <a:r>
              <a:rPr lang="vi-VN" sz="1800" dirty="0"/>
              <a:t> hoặc </a:t>
            </a:r>
            <a:r>
              <a:rPr lang="vi-VN" sz="1800" b="1" dirty="0"/>
              <a:t>hệ thống làm mát cưỡng bức (thép cuộn cán nóng)</a:t>
            </a:r>
            <a:r>
              <a:rPr lang="vi-VN" sz="1800" dirty="0"/>
              <a:t>.</a:t>
            </a:r>
          </a:p>
          <a:p>
            <a:r>
              <a:rPr lang="vi-VN" sz="1800" b="1" dirty="0"/>
              <a:t>e. Cuộn và cắt</a:t>
            </a:r>
          </a:p>
          <a:p>
            <a:pPr marL="285750" indent="-285750">
              <a:buFont typeface="Arial" panose="020B0604020202020204" pitchFamily="34" charset="0"/>
              <a:buChar char="•"/>
            </a:pPr>
            <a:r>
              <a:rPr lang="vi-VN" sz="1800" dirty="0"/>
              <a:t>Với sản phẩm thép cuộn, vật liệu được cuộn lại bằng thiết bị cuộn.</a:t>
            </a:r>
          </a:p>
          <a:p>
            <a:pPr marL="285750" indent="-285750">
              <a:buFont typeface="Arial" panose="020B0604020202020204" pitchFamily="34" charset="0"/>
              <a:buChar char="•"/>
            </a:pPr>
            <a:r>
              <a:rPr lang="vi-VN" sz="1800" dirty="0"/>
              <a:t>Với sản phẩm thanh, thép được cắt theo chiều dài quy định và xếp thành bó.</a:t>
            </a:r>
          </a:p>
        </p:txBody>
      </p:sp>
    </p:spTree>
    <p:extLst>
      <p:ext uri="{BB962C8B-B14F-4D97-AF65-F5344CB8AC3E}">
        <p14:creationId xmlns:p14="http://schemas.microsoft.com/office/powerpoint/2010/main" val="28139892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BA65E-4478-63A5-193E-D02361E7B87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17F1BB-2EC4-1C05-70A6-9468F282A8C4}"/>
              </a:ext>
            </a:extLst>
          </p:cNvPr>
          <p:cNvSpPr txBox="1">
            <a:spLocks/>
          </p:cNvSpPr>
          <p:nvPr/>
        </p:nvSpPr>
        <p:spPr>
          <a:xfrm>
            <a:off x="-1550100" y="1157373"/>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2. Công </a:t>
            </a:r>
            <a:r>
              <a:rPr lang="en-US" dirty="0" err="1">
                <a:solidFill>
                  <a:schemeClr val="accent1">
                    <a:lumMod val="50000"/>
                  </a:schemeClr>
                </a:solidFill>
                <a:latin typeface="Arial" panose="020B0604020202020204" pitchFamily="34" charset="0"/>
              </a:rPr>
              <a:t>đoạn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gia</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cán</a:t>
            </a:r>
            <a:endParaRPr lang="en-US" dirty="0">
              <a:solidFill>
                <a:schemeClr val="accent1">
                  <a:lumMod val="50000"/>
                </a:schemeClr>
              </a:solidFill>
              <a:latin typeface="Arial" panose="020B0604020202020204" pitchFamily="34" charset="0"/>
            </a:endParaRPr>
          </a:p>
        </p:txBody>
      </p:sp>
      <p:pic>
        <p:nvPicPr>
          <p:cNvPr id="3" name="Picture 2" descr="A diagram of a process&#10;&#10;AI-generated content may be incorrect.">
            <a:extLst>
              <a:ext uri="{FF2B5EF4-FFF2-40B4-BE49-F238E27FC236}">
                <a16:creationId xmlns:a16="http://schemas.microsoft.com/office/drawing/2014/main" id="{185DA363-F8D9-FD28-447C-DD15505F4694}"/>
              </a:ext>
            </a:extLst>
          </p:cNvPr>
          <p:cNvPicPr>
            <a:picLocks noChangeAspect="1"/>
          </p:cNvPicPr>
          <p:nvPr/>
        </p:nvPicPr>
        <p:blipFill>
          <a:blip r:embed="rId3">
            <a:extLst>
              <a:ext uri="{28A0092B-C50C-407E-A947-70E740481C1C}">
                <a14:useLocalDpi xmlns:a14="http://schemas.microsoft.com/office/drawing/2010/main" val="0"/>
              </a:ext>
            </a:extLst>
          </a:blip>
          <a:srcRect l="2844" t="18866" r="2498" b="18298"/>
          <a:stretch>
            <a:fillRect/>
          </a:stretch>
        </p:blipFill>
        <p:spPr>
          <a:xfrm>
            <a:off x="941561" y="2034473"/>
            <a:ext cx="10308878" cy="4356532"/>
          </a:xfrm>
          <a:prstGeom prst="rect">
            <a:avLst/>
          </a:prstGeom>
        </p:spPr>
      </p:pic>
      <p:sp>
        <p:nvSpPr>
          <p:cNvPr id="5" name="TextBox 4">
            <a:extLst>
              <a:ext uri="{FF2B5EF4-FFF2-40B4-BE49-F238E27FC236}">
                <a16:creationId xmlns:a16="http://schemas.microsoft.com/office/drawing/2014/main" id="{6020EF6F-0BA4-8A03-299D-1D191BA1D9EA}"/>
              </a:ext>
            </a:extLst>
          </p:cNvPr>
          <p:cNvSpPr txBox="1"/>
          <p:nvPr/>
        </p:nvSpPr>
        <p:spPr>
          <a:xfrm>
            <a:off x="831661" y="3293473"/>
            <a:ext cx="2615369" cy="3477875"/>
          </a:xfrm>
          <a:prstGeom prst="rect">
            <a:avLst/>
          </a:prstGeom>
          <a:solidFill>
            <a:schemeClr val="accent1"/>
          </a:solidFill>
        </p:spPr>
        <p:txBody>
          <a:bodyPr wrap="square" rtlCol="0">
            <a:spAutoFit/>
          </a:bodyPr>
          <a:lstStyle/>
          <a:p>
            <a:r>
              <a:rPr lang="vi-VN" sz="2000" dirty="0"/>
              <a:t>Phôi được đưa vào </a:t>
            </a:r>
            <a:r>
              <a:rPr lang="vi-VN" sz="2000" b="1" dirty="0"/>
              <a:t>lò nung liên tục (walking beam furnace)</a:t>
            </a:r>
            <a:r>
              <a:rPr lang="vi-VN" sz="2000" dirty="0"/>
              <a:t> để đạt đến nhiệt độ cán (~1.200°C).</a:t>
            </a:r>
          </a:p>
          <a:p>
            <a:r>
              <a:rPr lang="vi-VN" sz="2000" dirty="0"/>
              <a:t>Quá trình này đảm bảo phôi có nhiệt độ đồng đều để cán dễ dàng, tránh nứt gãy hoặc hỏng sản phẩm</a:t>
            </a:r>
            <a:endParaRPr lang="en-US" dirty="0"/>
          </a:p>
        </p:txBody>
      </p:sp>
      <p:sp>
        <p:nvSpPr>
          <p:cNvPr id="9" name="TextBox 8">
            <a:extLst>
              <a:ext uri="{FF2B5EF4-FFF2-40B4-BE49-F238E27FC236}">
                <a16:creationId xmlns:a16="http://schemas.microsoft.com/office/drawing/2014/main" id="{223ABE69-1B7D-73A8-5D19-FD052843D899}"/>
              </a:ext>
            </a:extLst>
          </p:cNvPr>
          <p:cNvSpPr txBox="1"/>
          <p:nvPr/>
        </p:nvSpPr>
        <p:spPr>
          <a:xfrm>
            <a:off x="3644461" y="3293473"/>
            <a:ext cx="2396589" cy="317009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r>
              <a:rPr lang="vi-VN" sz="2000" dirty="0"/>
              <a:t>Phôi nóng được đưa qua các giá cán thô để giảm dần kích thước ban đầu.</a:t>
            </a:r>
          </a:p>
          <a:p>
            <a:r>
              <a:rPr lang="vi-VN" sz="2000" dirty="0"/>
              <a:t>Sản phẩm sau cán thô có dạng thanh dài, gọi là </a:t>
            </a:r>
            <a:r>
              <a:rPr lang="vi-VN" sz="2000" b="1" dirty="0"/>
              <a:t>thanh chuyển (transfer bar)</a:t>
            </a:r>
            <a:r>
              <a:rPr lang="vi-VN" sz="2000" dirty="0"/>
              <a:t>.</a:t>
            </a:r>
          </a:p>
        </p:txBody>
      </p:sp>
      <p:sp>
        <p:nvSpPr>
          <p:cNvPr id="11" name="TextBox 10">
            <a:extLst>
              <a:ext uri="{FF2B5EF4-FFF2-40B4-BE49-F238E27FC236}">
                <a16:creationId xmlns:a16="http://schemas.microsoft.com/office/drawing/2014/main" id="{27816DEA-5AA1-2E0C-36D9-0BF5F2163B1D}"/>
              </a:ext>
            </a:extLst>
          </p:cNvPr>
          <p:cNvSpPr txBox="1"/>
          <p:nvPr/>
        </p:nvSpPr>
        <p:spPr>
          <a:xfrm>
            <a:off x="6150950" y="3293473"/>
            <a:ext cx="2396589" cy="2554545"/>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a:spAutoFit/>
          </a:bodyPr>
          <a:lstStyle/>
          <a:p>
            <a:r>
              <a:rPr lang="vi-VN" sz="2000" dirty="0"/>
              <a:t>Sau cán, sản phẩm thép được làm mát nhanh trên </a:t>
            </a:r>
            <a:r>
              <a:rPr lang="vi-VN" sz="2000" b="1" dirty="0"/>
              <a:t>giường làm mát (thép xây dựng)</a:t>
            </a:r>
            <a:r>
              <a:rPr lang="vi-VN" sz="2000" dirty="0"/>
              <a:t> hoặc </a:t>
            </a:r>
            <a:r>
              <a:rPr lang="vi-VN" sz="2000" b="1" dirty="0"/>
              <a:t>hệ thống làm mát cưỡng bức (thép cuộn cán nóng)</a:t>
            </a:r>
            <a:r>
              <a:rPr lang="vi-VN" sz="2000" dirty="0"/>
              <a:t>.</a:t>
            </a:r>
            <a:endParaRPr lang="en-US" dirty="0"/>
          </a:p>
        </p:txBody>
      </p:sp>
      <p:sp>
        <p:nvSpPr>
          <p:cNvPr id="13" name="TextBox 12">
            <a:extLst>
              <a:ext uri="{FF2B5EF4-FFF2-40B4-BE49-F238E27FC236}">
                <a16:creationId xmlns:a16="http://schemas.microsoft.com/office/drawing/2014/main" id="{0AED42B5-7C73-B8FB-ED32-25F5DB8628B1}"/>
              </a:ext>
            </a:extLst>
          </p:cNvPr>
          <p:cNvSpPr txBox="1"/>
          <p:nvPr/>
        </p:nvSpPr>
        <p:spPr>
          <a:xfrm>
            <a:off x="8657440" y="3213462"/>
            <a:ext cx="2396589" cy="286232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r>
              <a:rPr lang="vi-VN" sz="2000" dirty="0"/>
              <a:t>Với sản phẩm thép cuộn, vật liệu được cuộn lại bằng thiết bị cuộn.</a:t>
            </a:r>
          </a:p>
          <a:p>
            <a:r>
              <a:rPr lang="vi-VN" sz="2000" dirty="0"/>
              <a:t>Với sản phẩm thanh, thép được cắt theo chiều dài quy định và xếp thành bó.</a:t>
            </a:r>
          </a:p>
        </p:txBody>
      </p:sp>
    </p:spTree>
    <p:extLst>
      <p:ext uri="{BB962C8B-B14F-4D97-AF65-F5344CB8AC3E}">
        <p14:creationId xmlns:p14="http://schemas.microsoft.com/office/powerpoint/2010/main" val="10661311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2D936-18EF-F057-AAE3-544FDA5D54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B367E78-6CE1-7151-035A-AF42836BE8F6}"/>
              </a:ext>
            </a:extLst>
          </p:cNvPr>
          <p:cNvSpPr txBox="1">
            <a:spLocks/>
          </p:cNvSpPr>
          <p:nvPr/>
        </p:nvSpPr>
        <p:spPr>
          <a:xfrm>
            <a:off x="-1434520" y="1070092"/>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2. Công </a:t>
            </a:r>
            <a:r>
              <a:rPr lang="en-US" dirty="0" err="1">
                <a:solidFill>
                  <a:schemeClr val="accent1">
                    <a:lumMod val="50000"/>
                  </a:schemeClr>
                </a:solidFill>
                <a:latin typeface="Arial" panose="020B0604020202020204" pitchFamily="34" charset="0"/>
              </a:rPr>
              <a:t>đoạn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gia</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cán</a:t>
            </a:r>
            <a:endParaRPr lang="en-US" dirty="0">
              <a:solidFill>
                <a:schemeClr val="accent1">
                  <a:lumMod val="50000"/>
                </a:schemeClr>
              </a:solidFill>
              <a:latin typeface="Arial" panose="020B0604020202020204" pitchFamily="34" charset="0"/>
            </a:endParaRPr>
          </a:p>
        </p:txBody>
      </p:sp>
      <p:sp>
        <p:nvSpPr>
          <p:cNvPr id="5" name="TextBox 4">
            <a:extLst>
              <a:ext uri="{FF2B5EF4-FFF2-40B4-BE49-F238E27FC236}">
                <a16:creationId xmlns:a16="http://schemas.microsoft.com/office/drawing/2014/main" id="{9F3AAD2F-574B-C09F-4751-4470C29B814D}"/>
              </a:ext>
            </a:extLst>
          </p:cNvPr>
          <p:cNvSpPr txBox="1"/>
          <p:nvPr/>
        </p:nvSpPr>
        <p:spPr>
          <a:xfrm>
            <a:off x="903514" y="1716445"/>
            <a:ext cx="9960429" cy="2625206"/>
          </a:xfrm>
          <a:prstGeom prst="rect">
            <a:avLst/>
          </a:prstGeom>
          <a:noFill/>
        </p:spPr>
        <p:txBody>
          <a:bodyPr wrap="square">
            <a:spAutoFit/>
          </a:bodyPr>
          <a:lstStyle/>
          <a:p>
            <a:pPr>
              <a:lnSpc>
                <a:spcPct val="150000"/>
              </a:lnSpc>
              <a:buNone/>
            </a:pPr>
            <a:r>
              <a:rPr lang="en-US" b="1" dirty="0" err="1"/>
              <a:t>Một</a:t>
            </a:r>
            <a:r>
              <a:rPr lang="en-US" b="1" dirty="0"/>
              <a:t> </a:t>
            </a:r>
            <a:r>
              <a:rPr lang="en-US" b="1" dirty="0" err="1"/>
              <a:t>số</a:t>
            </a:r>
            <a:r>
              <a:rPr lang="en-US" b="1" dirty="0"/>
              <a:t> nhà </a:t>
            </a:r>
            <a:r>
              <a:rPr lang="en-US" b="1" dirty="0" err="1"/>
              <a:t>máy</a:t>
            </a:r>
            <a:r>
              <a:rPr lang="en-US" b="1" dirty="0"/>
              <a:t> </a:t>
            </a:r>
            <a:r>
              <a:rPr lang="en-US" b="1" dirty="0" err="1"/>
              <a:t>thép</a:t>
            </a:r>
            <a:r>
              <a:rPr lang="en-US" b="1" dirty="0"/>
              <a:t> </a:t>
            </a:r>
            <a:r>
              <a:rPr lang="en-US" b="1" dirty="0" err="1"/>
              <a:t>tiêu</a:t>
            </a:r>
            <a:r>
              <a:rPr lang="en-US" b="1" dirty="0"/>
              <a:t> </a:t>
            </a:r>
            <a:r>
              <a:rPr lang="en-US" b="1" dirty="0" err="1"/>
              <a:t>biểu</a:t>
            </a:r>
            <a:r>
              <a:rPr lang="en-US" b="1" dirty="0"/>
              <a:t> </a:t>
            </a:r>
            <a:r>
              <a:rPr lang="en-US" b="1" dirty="0" err="1"/>
              <a:t>tại</a:t>
            </a:r>
            <a:r>
              <a:rPr lang="en-US" b="1" dirty="0"/>
              <a:t> Việt Nam </a:t>
            </a:r>
            <a:r>
              <a:rPr lang="en-US" b="1" dirty="0" err="1"/>
              <a:t>có</a:t>
            </a:r>
            <a:r>
              <a:rPr lang="en-US" b="1" dirty="0"/>
              <a:t> công </a:t>
            </a:r>
            <a:r>
              <a:rPr lang="en-US" b="1" dirty="0" err="1"/>
              <a:t>đoạn</a:t>
            </a:r>
            <a:r>
              <a:rPr lang="en-US" b="1" dirty="0"/>
              <a:t> </a:t>
            </a:r>
            <a:r>
              <a:rPr lang="en-US" b="1" dirty="0" err="1"/>
              <a:t>cán</a:t>
            </a:r>
            <a:r>
              <a:rPr lang="en-US" b="1" dirty="0"/>
              <a:t> </a:t>
            </a:r>
            <a:r>
              <a:rPr lang="en-US" b="1" dirty="0" err="1"/>
              <a:t>nóng</a:t>
            </a:r>
            <a:endParaRPr lang="en-US" b="1" dirty="0"/>
          </a:p>
          <a:p>
            <a:pPr marL="342900" indent="-342900">
              <a:lnSpc>
                <a:spcPct val="150000"/>
              </a:lnSpc>
              <a:buFont typeface="Arial" panose="020B0604020202020204" pitchFamily="34" charset="0"/>
              <a:buChar char="•"/>
            </a:pPr>
            <a:r>
              <a:rPr lang="en-US" dirty="0" err="1"/>
              <a:t>Tập</a:t>
            </a:r>
            <a:r>
              <a:rPr lang="en-US" dirty="0"/>
              <a:t> </a:t>
            </a:r>
            <a:r>
              <a:rPr lang="en-US" dirty="0" err="1"/>
              <a:t>đoàn</a:t>
            </a:r>
            <a:r>
              <a:rPr lang="en-US" dirty="0"/>
              <a:t> </a:t>
            </a:r>
            <a:r>
              <a:rPr lang="en-US" dirty="0" err="1"/>
              <a:t>Hòa</a:t>
            </a:r>
            <a:r>
              <a:rPr lang="en-US" dirty="0"/>
              <a:t> </a:t>
            </a:r>
            <a:r>
              <a:rPr lang="en-US" dirty="0" err="1"/>
              <a:t>Phát</a:t>
            </a:r>
            <a:r>
              <a:rPr lang="en-US" dirty="0"/>
              <a:t> – Nhà </a:t>
            </a:r>
            <a:r>
              <a:rPr lang="en-US" dirty="0" err="1"/>
              <a:t>máy</a:t>
            </a:r>
            <a:r>
              <a:rPr lang="en-US" dirty="0"/>
              <a:t> </a:t>
            </a:r>
            <a:r>
              <a:rPr lang="en-US" dirty="0" err="1"/>
              <a:t>thép</a:t>
            </a:r>
            <a:r>
              <a:rPr lang="en-US" dirty="0"/>
              <a:t> Dung </a:t>
            </a:r>
            <a:r>
              <a:rPr lang="en-US" dirty="0" err="1"/>
              <a:t>Quất</a:t>
            </a:r>
            <a:r>
              <a:rPr lang="en-US" dirty="0"/>
              <a:t>: </a:t>
            </a:r>
            <a:r>
              <a:rPr lang="en-US" dirty="0" err="1"/>
              <a:t>Sản</a:t>
            </a:r>
            <a:r>
              <a:rPr lang="en-US" dirty="0"/>
              <a:t> </a:t>
            </a:r>
            <a:r>
              <a:rPr lang="en-US" dirty="0" err="1"/>
              <a:t>xuất</a:t>
            </a:r>
            <a:r>
              <a:rPr lang="en-US" dirty="0"/>
              <a:t> HRC </a:t>
            </a:r>
            <a:r>
              <a:rPr lang="en-US" dirty="0" err="1"/>
              <a:t>quy</a:t>
            </a:r>
            <a:r>
              <a:rPr lang="en-US" dirty="0"/>
              <a:t> </a:t>
            </a:r>
            <a:r>
              <a:rPr lang="en-US" dirty="0" err="1"/>
              <a:t>mô</a:t>
            </a:r>
            <a:r>
              <a:rPr lang="en-US" dirty="0"/>
              <a:t> </a:t>
            </a:r>
            <a:r>
              <a:rPr lang="en-US" dirty="0" err="1"/>
              <a:t>lớn</a:t>
            </a:r>
            <a:r>
              <a:rPr lang="en-US" dirty="0"/>
              <a:t>.</a:t>
            </a:r>
          </a:p>
          <a:p>
            <a:pPr marL="342900" indent="-342900">
              <a:lnSpc>
                <a:spcPct val="150000"/>
              </a:lnSpc>
              <a:buFont typeface="Arial" panose="020B0604020202020204" pitchFamily="34" charset="0"/>
              <a:buChar char="•"/>
            </a:pPr>
            <a:r>
              <a:rPr lang="en-US" dirty="0"/>
              <a:t>Công ty Thép Formosa Hà Tĩnh: Quy </a:t>
            </a:r>
            <a:r>
              <a:rPr lang="en-US" dirty="0" err="1"/>
              <a:t>trình</a:t>
            </a:r>
            <a:r>
              <a:rPr lang="en-US" dirty="0"/>
              <a:t> </a:t>
            </a:r>
            <a:r>
              <a:rPr lang="en-US" dirty="0" err="1"/>
              <a:t>khép</a:t>
            </a:r>
            <a:r>
              <a:rPr lang="en-US" dirty="0"/>
              <a:t> </a:t>
            </a:r>
            <a:r>
              <a:rPr lang="en-US" dirty="0" err="1"/>
              <a:t>kín</a:t>
            </a:r>
            <a:r>
              <a:rPr lang="en-US" dirty="0"/>
              <a:t> từ </a:t>
            </a:r>
            <a:r>
              <a:rPr lang="en-US" dirty="0" err="1"/>
              <a:t>luyện</a:t>
            </a:r>
            <a:r>
              <a:rPr lang="en-US" dirty="0"/>
              <a:t> gang – </a:t>
            </a:r>
            <a:r>
              <a:rPr lang="en-US" dirty="0" err="1"/>
              <a:t>luyện</a:t>
            </a:r>
            <a:r>
              <a:rPr lang="en-US" dirty="0"/>
              <a:t> </a:t>
            </a:r>
            <a:r>
              <a:rPr lang="en-US" dirty="0" err="1"/>
              <a:t>thép</a:t>
            </a:r>
            <a:r>
              <a:rPr lang="en-US" dirty="0"/>
              <a:t> – </a:t>
            </a:r>
            <a:r>
              <a:rPr lang="en-US" dirty="0" err="1"/>
              <a:t>cán</a:t>
            </a:r>
            <a:r>
              <a:rPr lang="en-US" dirty="0"/>
              <a:t> </a:t>
            </a:r>
            <a:r>
              <a:rPr lang="en-US" dirty="0" err="1"/>
              <a:t>nóng</a:t>
            </a:r>
            <a:r>
              <a:rPr lang="en-US" dirty="0"/>
              <a:t> – </a:t>
            </a:r>
            <a:r>
              <a:rPr lang="en-US" dirty="0" err="1"/>
              <a:t>cán</a:t>
            </a:r>
            <a:r>
              <a:rPr lang="en-US" dirty="0"/>
              <a:t> </a:t>
            </a:r>
            <a:r>
              <a:rPr lang="en-US" dirty="0" err="1"/>
              <a:t>nguội</a:t>
            </a:r>
            <a:r>
              <a:rPr lang="en-US" dirty="0"/>
              <a:t>.</a:t>
            </a:r>
          </a:p>
          <a:p>
            <a:pPr marL="342900" indent="-342900">
              <a:lnSpc>
                <a:spcPct val="150000"/>
              </a:lnSpc>
              <a:buFont typeface="Arial" panose="020B0604020202020204" pitchFamily="34" charset="0"/>
              <a:buChar char="•"/>
            </a:pPr>
            <a:r>
              <a:rPr lang="en-US" dirty="0"/>
              <a:t>Công ty Thép </a:t>
            </a:r>
            <a:r>
              <a:rPr lang="en-US" dirty="0" err="1"/>
              <a:t>Miền</a:t>
            </a:r>
            <a:r>
              <a:rPr lang="en-US" dirty="0"/>
              <a:t> Nam – VNSTEEL: </a:t>
            </a:r>
            <a:r>
              <a:rPr lang="en-US" dirty="0" err="1"/>
              <a:t>Cán</a:t>
            </a:r>
            <a:r>
              <a:rPr lang="en-US" dirty="0"/>
              <a:t> </a:t>
            </a:r>
            <a:r>
              <a:rPr lang="en-US" dirty="0" err="1"/>
              <a:t>các</a:t>
            </a:r>
            <a:r>
              <a:rPr lang="en-US" dirty="0"/>
              <a:t> </a:t>
            </a:r>
            <a:r>
              <a:rPr lang="en-US" dirty="0" err="1"/>
              <a:t>sản</a:t>
            </a:r>
            <a:r>
              <a:rPr lang="en-US" dirty="0"/>
              <a:t> </a:t>
            </a:r>
            <a:r>
              <a:rPr lang="en-US" dirty="0" err="1"/>
              <a:t>phẩm</a:t>
            </a:r>
            <a:r>
              <a:rPr lang="en-US" dirty="0"/>
              <a:t> </a:t>
            </a:r>
            <a:r>
              <a:rPr lang="en-US" dirty="0" err="1"/>
              <a:t>thép</a:t>
            </a:r>
            <a:r>
              <a:rPr lang="en-US" dirty="0"/>
              <a:t> </a:t>
            </a:r>
            <a:r>
              <a:rPr lang="en-US" dirty="0" err="1"/>
              <a:t>xây</a:t>
            </a:r>
            <a:r>
              <a:rPr lang="en-US" dirty="0"/>
              <a:t> </a:t>
            </a:r>
            <a:r>
              <a:rPr lang="en-US" dirty="0" err="1"/>
              <a:t>dựng</a:t>
            </a:r>
            <a:r>
              <a:rPr lang="en-US" dirty="0"/>
              <a:t>.</a:t>
            </a:r>
          </a:p>
          <a:p>
            <a:pPr marL="342900" indent="-342900">
              <a:lnSpc>
                <a:spcPct val="150000"/>
              </a:lnSpc>
              <a:buFont typeface="Arial" panose="020B0604020202020204" pitchFamily="34" charset="0"/>
              <a:buChar char="•"/>
            </a:pPr>
            <a:r>
              <a:rPr lang="en-US" dirty="0"/>
              <a:t>Công ty CP Thép Pomina: </a:t>
            </a:r>
            <a:r>
              <a:rPr lang="en-US" dirty="0" err="1"/>
              <a:t>Sở</a:t>
            </a:r>
            <a:r>
              <a:rPr lang="en-US" dirty="0"/>
              <a:t> </a:t>
            </a:r>
            <a:r>
              <a:rPr lang="en-US" dirty="0" err="1"/>
              <a:t>hữu</a:t>
            </a:r>
            <a:r>
              <a:rPr lang="en-US" dirty="0"/>
              <a:t> </a:t>
            </a:r>
            <a:r>
              <a:rPr lang="en-US" dirty="0" err="1"/>
              <a:t>dây</a:t>
            </a:r>
            <a:r>
              <a:rPr lang="en-US" dirty="0"/>
              <a:t> </a:t>
            </a:r>
            <a:r>
              <a:rPr lang="en-US" dirty="0" err="1"/>
              <a:t>chuyền</a:t>
            </a:r>
            <a:r>
              <a:rPr lang="en-US" dirty="0"/>
              <a:t> </a:t>
            </a:r>
            <a:r>
              <a:rPr lang="en-US" dirty="0" err="1"/>
              <a:t>cán</a:t>
            </a:r>
            <a:r>
              <a:rPr lang="en-US" dirty="0"/>
              <a:t> </a:t>
            </a:r>
            <a:r>
              <a:rPr lang="en-US" dirty="0" err="1"/>
              <a:t>hiện</a:t>
            </a:r>
            <a:r>
              <a:rPr lang="en-US" dirty="0"/>
              <a:t> </a:t>
            </a:r>
            <a:r>
              <a:rPr lang="en-US" dirty="0" err="1"/>
              <a:t>đại</a:t>
            </a:r>
            <a:r>
              <a:rPr lang="en-US" dirty="0"/>
              <a:t> </a:t>
            </a:r>
            <a:r>
              <a:rPr lang="en-US" dirty="0" err="1"/>
              <a:t>phục</a:t>
            </a:r>
            <a:r>
              <a:rPr lang="en-US" dirty="0"/>
              <a:t> </a:t>
            </a:r>
            <a:r>
              <a:rPr lang="en-US" dirty="0" err="1"/>
              <a:t>vụ</a:t>
            </a:r>
            <a:r>
              <a:rPr lang="en-US" dirty="0"/>
              <a:t> </a:t>
            </a:r>
            <a:r>
              <a:rPr lang="en-US" dirty="0" err="1"/>
              <a:t>sản</a:t>
            </a:r>
            <a:r>
              <a:rPr lang="en-US" dirty="0"/>
              <a:t> </a:t>
            </a:r>
            <a:r>
              <a:rPr lang="en-US" dirty="0" err="1"/>
              <a:t>xuất</a:t>
            </a:r>
            <a:r>
              <a:rPr lang="en-US" dirty="0"/>
              <a:t> </a:t>
            </a:r>
            <a:r>
              <a:rPr lang="en-US" dirty="0" err="1"/>
              <a:t>thép</a:t>
            </a:r>
            <a:r>
              <a:rPr lang="en-US" dirty="0"/>
              <a:t> </a:t>
            </a:r>
            <a:r>
              <a:rPr lang="en-US" dirty="0" err="1"/>
              <a:t>thanh</a:t>
            </a:r>
            <a:r>
              <a:rPr lang="en-US" dirty="0"/>
              <a:t>.</a:t>
            </a:r>
          </a:p>
        </p:txBody>
      </p:sp>
      <p:sp>
        <p:nvSpPr>
          <p:cNvPr id="7" name="TextBox 6">
            <a:extLst>
              <a:ext uri="{FF2B5EF4-FFF2-40B4-BE49-F238E27FC236}">
                <a16:creationId xmlns:a16="http://schemas.microsoft.com/office/drawing/2014/main" id="{5F0E3346-66E2-85EE-94C9-EA1E22E1657A}"/>
              </a:ext>
            </a:extLst>
          </p:cNvPr>
          <p:cNvSpPr txBox="1"/>
          <p:nvPr/>
        </p:nvSpPr>
        <p:spPr>
          <a:xfrm>
            <a:off x="903514" y="4232794"/>
            <a:ext cx="10559144" cy="2625206"/>
          </a:xfrm>
          <a:prstGeom prst="rect">
            <a:avLst/>
          </a:prstGeom>
          <a:noFill/>
        </p:spPr>
        <p:txBody>
          <a:bodyPr wrap="square">
            <a:spAutoFit/>
          </a:bodyPr>
          <a:lstStyle/>
          <a:p>
            <a:pPr>
              <a:lnSpc>
                <a:spcPct val="150000"/>
              </a:lnSpc>
              <a:buNone/>
            </a:pPr>
            <a:r>
              <a:rPr lang="vi-VN" b="1" dirty="0"/>
              <a:t>Một số nhà máy tiêu biểu có công đoạn cán nguội tại Việt Nam</a:t>
            </a:r>
          </a:p>
          <a:p>
            <a:pPr marL="342900" indent="-342900">
              <a:lnSpc>
                <a:spcPct val="150000"/>
              </a:lnSpc>
              <a:buFont typeface="Arial" panose="020B0604020202020204" pitchFamily="34" charset="0"/>
              <a:buChar char="•"/>
            </a:pPr>
            <a:r>
              <a:rPr lang="vi-VN" dirty="0"/>
              <a:t>Công ty TNHH Tôn Hoa Sen: Cán nguội kết hợp dây chuyền mạ kẽm và mạ màu.</a:t>
            </a:r>
          </a:p>
          <a:p>
            <a:pPr marL="342900" indent="-342900">
              <a:lnSpc>
                <a:spcPct val="150000"/>
              </a:lnSpc>
              <a:buFont typeface="Arial" panose="020B0604020202020204" pitchFamily="34" charset="0"/>
              <a:buChar char="•"/>
            </a:pPr>
            <a:r>
              <a:rPr lang="vi-VN" dirty="0"/>
              <a:t>Công ty CP Tôn Đông Á: Cung cấp CRC, GI, GL chất lượng cao.</a:t>
            </a:r>
          </a:p>
          <a:p>
            <a:pPr marL="342900" indent="-342900">
              <a:lnSpc>
                <a:spcPct val="150000"/>
              </a:lnSpc>
              <a:buFont typeface="Arial" panose="020B0604020202020204" pitchFamily="34" charset="0"/>
              <a:buChar char="•"/>
            </a:pPr>
            <a:r>
              <a:rPr lang="vi-VN" dirty="0"/>
              <a:t>Công ty Thép POSCO - Việt Nam (Bà Rịa - Vũng Tàu): Dây chuyền cán nguội hiện đại, sản xuất sản phẩm thép cho ngành công nghiệp xuất khẩu.</a:t>
            </a:r>
          </a:p>
          <a:p>
            <a:pPr marL="342900" indent="-342900">
              <a:lnSpc>
                <a:spcPct val="150000"/>
              </a:lnSpc>
              <a:buFont typeface="Arial" panose="020B0604020202020204" pitchFamily="34" charset="0"/>
              <a:buChar char="•"/>
            </a:pPr>
            <a:r>
              <a:rPr lang="vi-VN" dirty="0"/>
              <a:t>Tập đoàn Hòa Phát: Đầu tư dây chuyền cán nguội hiện đại phục vụ ngành tôn mạ.</a:t>
            </a:r>
          </a:p>
        </p:txBody>
      </p:sp>
    </p:spTree>
    <p:extLst>
      <p:ext uri="{BB962C8B-B14F-4D97-AF65-F5344CB8AC3E}">
        <p14:creationId xmlns:p14="http://schemas.microsoft.com/office/powerpoint/2010/main" val="30144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0E089-3C7B-4666-8173-9B9C1805ED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8B670BD-D1B7-7BEF-93DF-34B0C4FFFAB3}"/>
              </a:ext>
            </a:extLst>
          </p:cNvPr>
          <p:cNvSpPr txBox="1">
            <a:spLocks/>
          </p:cNvSpPr>
          <p:nvPr/>
        </p:nvSpPr>
        <p:spPr>
          <a:xfrm>
            <a:off x="-1706663" y="1110525"/>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2. Công </a:t>
            </a:r>
            <a:r>
              <a:rPr lang="en-US" dirty="0" err="1">
                <a:solidFill>
                  <a:schemeClr val="accent1">
                    <a:lumMod val="50000"/>
                  </a:schemeClr>
                </a:solidFill>
                <a:latin typeface="Arial" panose="020B0604020202020204" pitchFamily="34" charset="0"/>
              </a:rPr>
              <a:t>đoạn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gia</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cán</a:t>
            </a:r>
            <a:endParaRPr lang="en-US" dirty="0">
              <a:solidFill>
                <a:schemeClr val="accent1">
                  <a:lumMod val="50000"/>
                </a:schemeClr>
              </a:solidFill>
              <a:latin typeface="Arial" panose="020B0604020202020204" pitchFamily="34" charset="0"/>
            </a:endParaRPr>
          </a:p>
        </p:txBody>
      </p:sp>
      <p:sp>
        <p:nvSpPr>
          <p:cNvPr id="4" name="TextBox 3">
            <a:extLst>
              <a:ext uri="{FF2B5EF4-FFF2-40B4-BE49-F238E27FC236}">
                <a16:creationId xmlns:a16="http://schemas.microsoft.com/office/drawing/2014/main" id="{871F6FAB-7FC5-5494-7F11-149433411954}"/>
              </a:ext>
            </a:extLst>
          </p:cNvPr>
          <p:cNvSpPr txBox="1"/>
          <p:nvPr/>
        </p:nvSpPr>
        <p:spPr>
          <a:xfrm>
            <a:off x="459594" y="1758125"/>
            <a:ext cx="11971892" cy="4976812"/>
          </a:xfrm>
          <a:prstGeom prst="rect">
            <a:avLst/>
          </a:prstGeom>
          <a:noFill/>
        </p:spPr>
        <p:txBody>
          <a:bodyPr wrap="square">
            <a:spAutoFit/>
          </a:bodyPr>
          <a:lstStyle/>
          <a:p>
            <a:pPr marL="342900" indent="-342900">
              <a:buFont typeface="Wingdings" panose="05000000000000000000" pitchFamily="2" charset="2"/>
              <a:buChar char="q"/>
            </a:pPr>
            <a:r>
              <a:rPr lang="vi-VN" b="1" dirty="0"/>
              <a:t>Quy trình công nghệ cán nguội</a:t>
            </a:r>
          </a:p>
          <a:p>
            <a:pPr>
              <a:buNone/>
            </a:pPr>
            <a:r>
              <a:rPr lang="vi-VN" dirty="0"/>
              <a:t>Quy trình cán nguội tiêu chuẩn trong các nhà máy thép Việt Nam thường bao gồm các bước sau:</a:t>
            </a:r>
          </a:p>
          <a:p>
            <a:pPr>
              <a:buNone/>
            </a:pPr>
            <a:r>
              <a:rPr lang="vi-VN" b="1" dirty="0"/>
              <a:t>a. Tẩy gỉ (Pickling)</a:t>
            </a:r>
          </a:p>
          <a:p>
            <a:pPr marL="342900" indent="-342900">
              <a:buFont typeface="Arial" panose="020B0604020202020204" pitchFamily="34" charset="0"/>
              <a:buChar char="•"/>
            </a:pPr>
            <a:r>
              <a:rPr lang="vi-VN" dirty="0"/>
              <a:t>HRC được tẩy sạch lớp oxit sắt (gỉ sét) bằng axit (HCl hoặc H₂SO₄) để chuẩn bị cho công đoạn cán nguội.</a:t>
            </a:r>
          </a:p>
          <a:p>
            <a:pPr marL="342900" indent="-342900">
              <a:buFont typeface="Arial" panose="020B0604020202020204" pitchFamily="34" charset="0"/>
              <a:buChar char="•"/>
            </a:pPr>
            <a:r>
              <a:rPr lang="vi-VN" dirty="0"/>
              <a:t>Đảm bảo bề mặt thép sạch, không lẫn tạp chất ảnh hưởng đến chất lượng cán và mạ sau này.</a:t>
            </a:r>
          </a:p>
          <a:p>
            <a:pPr>
              <a:buNone/>
            </a:pPr>
            <a:r>
              <a:rPr lang="vi-VN" b="1" dirty="0"/>
              <a:t>b. Cán nguội (Cold Rolling Mill)</a:t>
            </a:r>
          </a:p>
          <a:p>
            <a:pPr marL="342900" indent="-342900">
              <a:buFont typeface="Arial" panose="020B0604020202020204" pitchFamily="34" charset="0"/>
              <a:buChar char="•"/>
            </a:pPr>
            <a:r>
              <a:rPr lang="vi-VN" dirty="0"/>
              <a:t>Cuộn thép sau tẩy gỉ được đưa vào máy cán nguội (thường là </a:t>
            </a:r>
            <a:r>
              <a:rPr lang="vi-VN" b="1" dirty="0"/>
              <a:t>cán 4 trục hoặc 6 trục</a:t>
            </a:r>
            <a:r>
              <a:rPr lang="vi-VN" dirty="0"/>
              <a:t>).</a:t>
            </a:r>
          </a:p>
          <a:p>
            <a:pPr marL="342900" indent="-342900">
              <a:buFont typeface="Arial" panose="020B0604020202020204" pitchFamily="34" charset="0"/>
              <a:buChar char="•"/>
            </a:pPr>
            <a:r>
              <a:rPr lang="vi-VN" dirty="0"/>
              <a:t>Độ dày được giảm từ 1,5 – 3 mm xuống còn </a:t>
            </a:r>
            <a:r>
              <a:rPr lang="vi-VN" b="1" dirty="0"/>
              <a:t>0,15 – 1,5 mm</a:t>
            </a:r>
            <a:r>
              <a:rPr lang="vi-VN" dirty="0"/>
              <a:t>, với độ chính xác cao.</a:t>
            </a:r>
          </a:p>
          <a:p>
            <a:pPr marL="342900" indent="-342900">
              <a:buFont typeface="Arial" panose="020B0604020202020204" pitchFamily="34" charset="0"/>
              <a:buChar char="•"/>
            </a:pPr>
            <a:r>
              <a:rPr lang="vi-VN" dirty="0"/>
              <a:t>Tăng độ cứng và ứng suất bên trong vật liệu.</a:t>
            </a:r>
          </a:p>
          <a:p>
            <a:pPr>
              <a:buNone/>
            </a:pPr>
            <a:r>
              <a:rPr lang="vi-VN" b="1" dirty="0"/>
              <a:t>c. Ủ mềm (Annealing)</a:t>
            </a:r>
          </a:p>
          <a:p>
            <a:pPr marL="342900" indent="-342900">
              <a:buFont typeface="Arial" panose="020B0604020202020204" pitchFamily="34" charset="0"/>
              <a:buChar char="•"/>
            </a:pPr>
            <a:r>
              <a:rPr lang="vi-VN" dirty="0"/>
              <a:t>Sau cán, thép có độ cứng cao và khó gia công. Quá trình </a:t>
            </a:r>
            <a:r>
              <a:rPr lang="vi-VN" b="1" dirty="0"/>
              <a:t>ủ mềm trong lò (Batch Annealing hoặc Continuous Annealing)</a:t>
            </a:r>
            <a:r>
              <a:rPr lang="vi-VN" dirty="0"/>
              <a:t> giúp phục hồi độ dẻo, ổn định cấu trúc tinh thể.</a:t>
            </a:r>
          </a:p>
          <a:p>
            <a:pPr>
              <a:buNone/>
            </a:pPr>
            <a:r>
              <a:rPr lang="vi-VN" b="1" dirty="0"/>
              <a:t>d. Cán làm phẳng/da (Skin-pass hoặc Temper rolling)</a:t>
            </a:r>
          </a:p>
          <a:p>
            <a:pPr marL="342900" indent="-342900">
              <a:buFont typeface="Arial" panose="020B0604020202020204" pitchFamily="34" charset="0"/>
              <a:buChar char="•"/>
            </a:pPr>
            <a:r>
              <a:rPr lang="vi-VN" dirty="0"/>
              <a:t>Tăng độ bóng, đồng nhất độ dày, loại bỏ nếp gấp nhỏ.</a:t>
            </a:r>
          </a:p>
          <a:p>
            <a:pPr marL="342900" indent="-342900">
              <a:buFont typeface="Arial" panose="020B0604020202020204" pitchFamily="34" charset="0"/>
              <a:buChar char="•"/>
            </a:pPr>
            <a:r>
              <a:rPr lang="vi-VN" dirty="0"/>
              <a:t>Tăng khả năng bám dính khi mạ kẽm hoặc sơn phủ.</a:t>
            </a:r>
          </a:p>
          <a:p>
            <a:pPr>
              <a:buNone/>
            </a:pPr>
            <a:r>
              <a:rPr lang="vi-VN" b="1" dirty="0"/>
              <a:t>e. Cắt biên, cuộn lại và kiểm tra chất lượng</a:t>
            </a:r>
          </a:p>
          <a:p>
            <a:pPr marL="342900" indent="-342900">
              <a:buFont typeface="Arial" panose="020B0604020202020204" pitchFamily="34" charset="0"/>
              <a:buChar char="•"/>
            </a:pPr>
            <a:r>
              <a:rPr lang="vi-VN" dirty="0"/>
              <a:t>Cuộn thành phẩm được cắt mép, cuộn lại đúng quy cách, dán nhãn và chuyển đến kho thành phẩm.</a:t>
            </a:r>
          </a:p>
        </p:txBody>
      </p:sp>
    </p:spTree>
    <p:extLst>
      <p:ext uri="{BB962C8B-B14F-4D97-AF65-F5344CB8AC3E}">
        <p14:creationId xmlns:p14="http://schemas.microsoft.com/office/powerpoint/2010/main" val="34505156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B88207B-037B-BD74-B961-AF9ADA6C9E42}"/>
              </a:ext>
            </a:extLst>
          </p:cNvPr>
          <p:cNvSpPr txBox="1">
            <a:spLocks/>
          </p:cNvSpPr>
          <p:nvPr/>
        </p:nvSpPr>
        <p:spPr>
          <a:xfrm>
            <a:off x="-1488099" y="1187684"/>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2. Công </a:t>
            </a:r>
            <a:r>
              <a:rPr lang="en-US" dirty="0" err="1">
                <a:solidFill>
                  <a:schemeClr val="accent1">
                    <a:lumMod val="50000"/>
                  </a:schemeClr>
                </a:solidFill>
                <a:latin typeface="Arial" panose="020B0604020202020204" pitchFamily="34" charset="0"/>
              </a:rPr>
              <a:t>đoạn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gia</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cán</a:t>
            </a:r>
            <a:endParaRPr lang="en-US" dirty="0">
              <a:solidFill>
                <a:schemeClr val="accent1">
                  <a:lumMod val="50000"/>
                </a:schemeClr>
              </a:solidFill>
              <a:latin typeface="Arial" panose="020B0604020202020204" pitchFamily="34" charset="0"/>
            </a:endParaRPr>
          </a:p>
        </p:txBody>
      </p:sp>
      <p:pic>
        <p:nvPicPr>
          <p:cNvPr id="4" name="Picture 3" descr="A diagram of a rolling process&#10;&#10;AI-generated content may be incorrect.">
            <a:extLst>
              <a:ext uri="{FF2B5EF4-FFF2-40B4-BE49-F238E27FC236}">
                <a16:creationId xmlns:a16="http://schemas.microsoft.com/office/drawing/2014/main" id="{B467E167-361A-3531-0004-963763C3D008}"/>
              </a:ext>
            </a:extLst>
          </p:cNvPr>
          <p:cNvPicPr>
            <a:picLocks noChangeAspect="1"/>
          </p:cNvPicPr>
          <p:nvPr/>
        </p:nvPicPr>
        <p:blipFill>
          <a:blip r:embed="rId2">
            <a:extLst>
              <a:ext uri="{28A0092B-C50C-407E-A947-70E740481C1C}">
                <a14:useLocalDpi xmlns:a14="http://schemas.microsoft.com/office/drawing/2010/main" val="0"/>
              </a:ext>
            </a:extLst>
          </a:blip>
          <a:srcRect t="17589" b="14184"/>
          <a:stretch>
            <a:fillRect/>
          </a:stretch>
        </p:blipFill>
        <p:spPr>
          <a:xfrm>
            <a:off x="1097891" y="1879754"/>
            <a:ext cx="10287000" cy="4679004"/>
          </a:xfrm>
          <a:prstGeom prst="rect">
            <a:avLst/>
          </a:prstGeom>
        </p:spPr>
      </p:pic>
      <p:sp>
        <p:nvSpPr>
          <p:cNvPr id="6" name="TextBox 5">
            <a:extLst>
              <a:ext uri="{FF2B5EF4-FFF2-40B4-BE49-F238E27FC236}">
                <a16:creationId xmlns:a16="http://schemas.microsoft.com/office/drawing/2014/main" id="{C9F87272-CAE8-A257-670B-84A08198673E}"/>
              </a:ext>
            </a:extLst>
          </p:cNvPr>
          <p:cNvSpPr txBox="1"/>
          <p:nvPr/>
        </p:nvSpPr>
        <p:spPr>
          <a:xfrm>
            <a:off x="954338" y="2869179"/>
            <a:ext cx="2230005" cy="3827523"/>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r>
              <a:rPr lang="vi-VN" dirty="0"/>
              <a:t>HRC được tẩy sạch lớp oxit sắt (gỉ sét) bằng axit (HCl hoặc H₂SO₄) để chuẩn bị cho công đoạn cán nguội.</a:t>
            </a:r>
          </a:p>
          <a:p>
            <a:r>
              <a:rPr lang="vi-VN" dirty="0"/>
              <a:t>Đảm bảo bề mặt thép sạch, không lẫn tạp chất ảnh hưở</a:t>
            </a:r>
            <a:r>
              <a:rPr lang="vi-VN" b="1" dirty="0"/>
              <a:t>n</a:t>
            </a:r>
            <a:r>
              <a:rPr lang="vi-VN" dirty="0"/>
              <a:t>g đến chất lượng cán và mạ sau này.</a:t>
            </a:r>
          </a:p>
        </p:txBody>
      </p:sp>
      <p:sp>
        <p:nvSpPr>
          <p:cNvPr id="8" name="TextBox 7">
            <a:extLst>
              <a:ext uri="{FF2B5EF4-FFF2-40B4-BE49-F238E27FC236}">
                <a16:creationId xmlns:a16="http://schemas.microsoft.com/office/drawing/2014/main" id="{88224170-B2F7-E8E5-F260-AFDD22CA8A7B}"/>
              </a:ext>
            </a:extLst>
          </p:cNvPr>
          <p:cNvSpPr txBox="1"/>
          <p:nvPr/>
        </p:nvSpPr>
        <p:spPr>
          <a:xfrm>
            <a:off x="3184343" y="2869179"/>
            <a:ext cx="2403157" cy="3827523"/>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r>
              <a:rPr lang="vi-VN" dirty="0"/>
              <a:t>Cuộn thép sau tẩy gỉ được đưa vào máy cán nguội (thường là </a:t>
            </a:r>
            <a:r>
              <a:rPr lang="vi-VN" b="1" dirty="0"/>
              <a:t>cán 4 trục hoặc 6 trục</a:t>
            </a:r>
            <a:r>
              <a:rPr lang="vi-VN" dirty="0"/>
              <a:t>).</a:t>
            </a:r>
          </a:p>
          <a:p>
            <a:r>
              <a:rPr lang="vi-VN" dirty="0"/>
              <a:t>Độ dày được giảm từ 1,5 – 3 mm xuống còn </a:t>
            </a:r>
            <a:r>
              <a:rPr lang="vi-VN" b="1" dirty="0"/>
              <a:t>0,15 – 1,5 mm</a:t>
            </a:r>
            <a:r>
              <a:rPr lang="vi-VN" dirty="0"/>
              <a:t>, với độ chính xác cao.</a:t>
            </a:r>
          </a:p>
          <a:p>
            <a:r>
              <a:rPr lang="vi-VN" dirty="0"/>
              <a:t>Tăng độ cứng và ứng suất bên trong vật liệu.</a:t>
            </a:r>
          </a:p>
        </p:txBody>
      </p:sp>
      <p:sp>
        <p:nvSpPr>
          <p:cNvPr id="10" name="TextBox 9">
            <a:extLst>
              <a:ext uri="{FF2B5EF4-FFF2-40B4-BE49-F238E27FC236}">
                <a16:creationId xmlns:a16="http://schemas.microsoft.com/office/drawing/2014/main" id="{65B37FAE-0559-92AF-0C07-D9110E38292C}"/>
              </a:ext>
            </a:extLst>
          </p:cNvPr>
          <p:cNvSpPr txBox="1"/>
          <p:nvPr/>
        </p:nvSpPr>
        <p:spPr>
          <a:xfrm>
            <a:off x="5667509" y="2869179"/>
            <a:ext cx="2039577" cy="3827523"/>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r>
              <a:rPr lang="vi-VN" dirty="0"/>
              <a:t>Sau cán, thép có độ cứng cao và khó gia công. Quá trình </a:t>
            </a:r>
            <a:r>
              <a:rPr lang="vi-VN" b="1" dirty="0"/>
              <a:t>ủ mềm trong lò (Batch Annealing hoặc Continuous Annealing)</a:t>
            </a:r>
            <a:r>
              <a:rPr lang="vi-VN" dirty="0"/>
              <a:t> giúp phục hồi độ dẻo, ổn định cấu trúc tinh thể</a:t>
            </a:r>
            <a:endParaRPr lang="en-US" dirty="0"/>
          </a:p>
          <a:p>
            <a:endParaRPr lang="en-US" dirty="0"/>
          </a:p>
          <a:p>
            <a:endParaRPr lang="en-US" dirty="0"/>
          </a:p>
        </p:txBody>
      </p:sp>
      <p:sp>
        <p:nvSpPr>
          <p:cNvPr id="12" name="TextBox 11">
            <a:extLst>
              <a:ext uri="{FF2B5EF4-FFF2-40B4-BE49-F238E27FC236}">
                <a16:creationId xmlns:a16="http://schemas.microsoft.com/office/drawing/2014/main" id="{70520822-ED52-369D-8E3A-9CFF02DB08FE}"/>
              </a:ext>
            </a:extLst>
          </p:cNvPr>
          <p:cNvSpPr txBox="1"/>
          <p:nvPr/>
        </p:nvSpPr>
        <p:spPr>
          <a:xfrm>
            <a:off x="7984621" y="4872283"/>
            <a:ext cx="2991445" cy="1816266"/>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pPr marL="342900" indent="-342900">
              <a:buFont typeface="Arial" panose="020B0604020202020204" pitchFamily="34" charset="0"/>
              <a:buChar char="•"/>
            </a:pPr>
            <a:r>
              <a:rPr lang="vi-VN" dirty="0"/>
              <a:t>Cuộn thành phẩm được cắt mép, cuộn lại đúng quy cách, dán nhãn và chuyển đến kho thành phẩm.</a:t>
            </a:r>
            <a:endParaRPr lang="en-US" dirty="0"/>
          </a:p>
          <a:p>
            <a:pPr marL="342900" indent="-342900">
              <a:buFont typeface="Arial" panose="020B0604020202020204" pitchFamily="34" charset="0"/>
              <a:buChar char="•"/>
            </a:pPr>
            <a:endParaRPr lang="vi-VN" dirty="0"/>
          </a:p>
        </p:txBody>
      </p:sp>
      <p:sp>
        <p:nvSpPr>
          <p:cNvPr id="14" name="TextBox 13">
            <a:extLst>
              <a:ext uri="{FF2B5EF4-FFF2-40B4-BE49-F238E27FC236}">
                <a16:creationId xmlns:a16="http://schemas.microsoft.com/office/drawing/2014/main" id="{186B0C4C-F40A-A731-8C68-6D36387836E0}"/>
              </a:ext>
            </a:extLst>
          </p:cNvPr>
          <p:cNvSpPr txBox="1"/>
          <p:nvPr/>
        </p:nvSpPr>
        <p:spPr>
          <a:xfrm>
            <a:off x="7980078" y="2768694"/>
            <a:ext cx="2995988" cy="210358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txBody>
          <a:bodyPr wrap="square">
            <a:spAutoFit/>
          </a:bodyPr>
          <a:lstStyle/>
          <a:p>
            <a:pPr marL="342900" indent="-342900">
              <a:buFont typeface="Arial" panose="020B0604020202020204" pitchFamily="34" charset="0"/>
              <a:buChar char="•"/>
            </a:pPr>
            <a:r>
              <a:rPr lang="vi-VN" dirty="0"/>
              <a:t>Tăng độ bóng, đồng nhất độ dày, loại bỏ nếp gấp nhỏ.</a:t>
            </a:r>
          </a:p>
          <a:p>
            <a:pPr marL="342900" indent="-342900">
              <a:buFont typeface="Arial" panose="020B0604020202020204" pitchFamily="34" charset="0"/>
              <a:buChar char="•"/>
            </a:pPr>
            <a:r>
              <a:rPr lang="vi-VN" dirty="0"/>
              <a:t>Tăng khả năng bám dính khi mạ kẽm hoặc sơn phủ.</a:t>
            </a:r>
            <a:endParaRPr lang="en-US" dirty="0"/>
          </a:p>
          <a:p>
            <a:pPr marL="342900" indent="-342900">
              <a:buFont typeface="Arial" panose="020B0604020202020204" pitchFamily="34" charset="0"/>
              <a:buChar char="•"/>
            </a:pPr>
            <a:endParaRPr lang="vi-VN" dirty="0"/>
          </a:p>
        </p:txBody>
      </p:sp>
    </p:spTree>
    <p:extLst>
      <p:ext uri="{BB962C8B-B14F-4D97-AF65-F5344CB8AC3E}">
        <p14:creationId xmlns:p14="http://schemas.microsoft.com/office/powerpoint/2010/main" val="2739794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234387-A9F3-36A2-F56A-84C9C1C634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8D3BBF0-2663-E361-20B8-4FC7565F4CB1}"/>
              </a:ext>
            </a:extLst>
          </p:cNvPr>
          <p:cNvSpPr>
            <a:spLocks noGrp="1"/>
          </p:cNvSpPr>
          <p:nvPr>
            <p:ph type="title" idx="4294967295"/>
          </p:nvPr>
        </p:nvSpPr>
        <p:spPr>
          <a:xfrm>
            <a:off x="776559" y="1267090"/>
            <a:ext cx="10972800" cy="495200"/>
          </a:xfrm>
        </p:spPr>
        <p:txBody>
          <a:bodyPr>
            <a:noAutofit/>
          </a:bodyPr>
          <a:lstStyle/>
          <a:p>
            <a:r>
              <a:rPr lang="en-US" b="1" dirty="0">
                <a:solidFill>
                  <a:schemeClr val="accent1">
                    <a:lumMod val="50000"/>
                  </a:schemeClr>
                </a:solidFill>
                <a:latin typeface="+mn-lt"/>
              </a:rPr>
              <a:t>Nội dung</a:t>
            </a:r>
          </a:p>
        </p:txBody>
      </p:sp>
      <p:sp>
        <p:nvSpPr>
          <p:cNvPr id="4" name="TextBox 3">
            <a:extLst>
              <a:ext uri="{FF2B5EF4-FFF2-40B4-BE49-F238E27FC236}">
                <a16:creationId xmlns:a16="http://schemas.microsoft.com/office/drawing/2014/main" id="{FFC58027-3142-C3E4-F891-C2A111C0045B}"/>
              </a:ext>
            </a:extLst>
          </p:cNvPr>
          <p:cNvSpPr txBox="1"/>
          <p:nvPr/>
        </p:nvSpPr>
        <p:spPr>
          <a:xfrm>
            <a:off x="776559" y="1920314"/>
            <a:ext cx="9760226" cy="958596"/>
          </a:xfrm>
          <a:prstGeom prst="rect">
            <a:avLst/>
          </a:prstGeom>
          <a:noFill/>
        </p:spPr>
        <p:txBody>
          <a:bodyPr wrap="square">
            <a:spAutoFit/>
          </a:bodyPr>
          <a:lstStyle/>
          <a:p>
            <a:pPr marL="571500" indent="-571500">
              <a:lnSpc>
                <a:spcPct val="150000"/>
              </a:lnSpc>
              <a:buFont typeface="+mj-lt"/>
              <a:buAutoNum type="arabicPeriod"/>
            </a:pPr>
            <a:r>
              <a:rPr lang="en-US" sz="2000" dirty="0" err="1"/>
              <a:t>Đặc</a:t>
            </a:r>
            <a:r>
              <a:rPr lang="en-US" sz="2000" dirty="0"/>
              <a:t> điểm công </a:t>
            </a:r>
            <a:r>
              <a:rPr lang="en-US" sz="2000" dirty="0" err="1"/>
              <a:t>nghệ</a:t>
            </a:r>
            <a:r>
              <a:rPr lang="en-US" sz="2000" dirty="0"/>
              <a:t> </a:t>
            </a:r>
            <a:r>
              <a:rPr lang="en-US" sz="2000" dirty="0" err="1"/>
              <a:t>sản</a:t>
            </a:r>
            <a:r>
              <a:rPr lang="en-US" sz="2000" dirty="0"/>
              <a:t> </a:t>
            </a:r>
            <a:r>
              <a:rPr lang="en-US" sz="2000" dirty="0" err="1"/>
              <a:t>xuất</a:t>
            </a:r>
            <a:r>
              <a:rPr lang="en-US" sz="2000" dirty="0"/>
              <a:t> </a:t>
            </a:r>
            <a:r>
              <a:rPr lang="en-US" sz="2000" dirty="0" err="1"/>
              <a:t>thép</a:t>
            </a:r>
            <a:r>
              <a:rPr lang="en-US" sz="2000" dirty="0"/>
              <a:t> </a:t>
            </a:r>
            <a:r>
              <a:rPr lang="en-US" sz="2000" dirty="0" err="1"/>
              <a:t>phôi</a:t>
            </a:r>
            <a:endParaRPr lang="en-US" sz="2000" dirty="0"/>
          </a:p>
          <a:p>
            <a:pPr marL="571500" indent="-571500">
              <a:lnSpc>
                <a:spcPct val="150000"/>
              </a:lnSpc>
              <a:buFont typeface="+mj-lt"/>
              <a:buAutoNum type="arabicPeriod"/>
            </a:pPr>
            <a:r>
              <a:rPr lang="en-US" sz="2000" dirty="0" err="1"/>
              <a:t>Đặc</a:t>
            </a:r>
            <a:r>
              <a:rPr lang="en-US" sz="2000" dirty="0"/>
              <a:t> điểm công </a:t>
            </a:r>
            <a:r>
              <a:rPr lang="en-US" sz="2000" dirty="0" err="1"/>
              <a:t>nghệ</a:t>
            </a:r>
            <a:r>
              <a:rPr lang="en-US" sz="2000" dirty="0"/>
              <a:t> </a:t>
            </a:r>
            <a:r>
              <a:rPr lang="en-US" sz="2000" dirty="0" err="1"/>
              <a:t>sản</a:t>
            </a:r>
            <a:r>
              <a:rPr lang="en-US" sz="2000" dirty="0"/>
              <a:t> </a:t>
            </a:r>
            <a:r>
              <a:rPr lang="en-US" sz="2000" dirty="0" err="1"/>
              <a:t>xuất</a:t>
            </a:r>
            <a:r>
              <a:rPr lang="en-US" sz="2000" dirty="0"/>
              <a:t> </a:t>
            </a:r>
            <a:r>
              <a:rPr lang="en-US" sz="2000" dirty="0" err="1"/>
              <a:t>thép</a:t>
            </a:r>
            <a:r>
              <a:rPr lang="en-US" sz="2000" dirty="0"/>
              <a:t> </a:t>
            </a:r>
            <a:r>
              <a:rPr lang="en-US" sz="2000" dirty="0" err="1"/>
              <a:t>ống</a:t>
            </a:r>
            <a:endParaRPr lang="en-US" sz="2000" dirty="0"/>
          </a:p>
        </p:txBody>
      </p:sp>
    </p:spTree>
    <p:extLst>
      <p:ext uri="{BB962C8B-B14F-4D97-AF65-F5344CB8AC3E}">
        <p14:creationId xmlns:p14="http://schemas.microsoft.com/office/powerpoint/2010/main" val="4285962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F19E50-6FC1-696A-C49F-FE1F63E495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E12A6C-0AF0-30D6-8D3C-C0DC96DE207B}"/>
              </a:ext>
            </a:extLst>
          </p:cNvPr>
          <p:cNvSpPr txBox="1">
            <a:spLocks/>
          </p:cNvSpPr>
          <p:nvPr/>
        </p:nvSpPr>
        <p:spPr>
          <a:xfrm>
            <a:off x="-1504001" y="1156395"/>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3. </a:t>
            </a:r>
            <a:r>
              <a:rPr lang="en-US" dirty="0" err="1">
                <a:solidFill>
                  <a:schemeClr val="accent1">
                    <a:lumMod val="50000"/>
                  </a:schemeClr>
                </a:solidFill>
                <a:latin typeface="Arial" panose="020B0604020202020204" pitchFamily="34" charset="0"/>
              </a:rPr>
              <a:t>Tính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khép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kín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đồng </a:t>
            </a:r>
            <a:r>
              <a:rPr lang="en-US" dirty="0" err="1">
                <a:solidFill>
                  <a:schemeClr val="accent1">
                    <a:lumMod val="50000"/>
                  </a:schemeClr>
                </a:solidFill>
                <a:latin typeface="Arial" panose="020B0604020202020204" pitchFamily="34" charset="0"/>
              </a:rPr>
              <a:t>bộ</a:t>
            </a:r>
            <a:r>
              <a:rPr lang="en-US" dirty="0">
                <a:solidFill>
                  <a:schemeClr val="accent1">
                    <a:lumMod val="50000"/>
                  </a:schemeClr>
                </a:solidFill>
                <a:latin typeface="Arial" panose="020B0604020202020204" pitchFamily="34" charset="0"/>
              </a:rPr>
              <a:t> </a:t>
            </a:r>
          </a:p>
        </p:txBody>
      </p:sp>
      <p:sp>
        <p:nvSpPr>
          <p:cNvPr id="3" name="Shape 1">
            <a:extLst>
              <a:ext uri="{FF2B5EF4-FFF2-40B4-BE49-F238E27FC236}">
                <a16:creationId xmlns:a16="http://schemas.microsoft.com/office/drawing/2014/main" id="{8E02B8E7-0227-BEA2-20C6-A5F28BCE716A}"/>
              </a:ext>
            </a:extLst>
          </p:cNvPr>
          <p:cNvSpPr/>
          <p:nvPr/>
        </p:nvSpPr>
        <p:spPr>
          <a:xfrm>
            <a:off x="781235" y="1840607"/>
            <a:ext cx="3496965" cy="2298799"/>
          </a:xfrm>
          <a:prstGeom prst="roundRect">
            <a:avLst>
              <a:gd name="adj" fmla="val 7400"/>
            </a:avLst>
          </a:prstGeom>
          <a:solidFill>
            <a:srgbClr val="E8F3E8"/>
          </a:solidFill>
          <a:ln/>
        </p:spPr>
        <p:txBody>
          <a:bodyPr/>
          <a:lstStyle/>
          <a:p>
            <a:endParaRPr lang="en-US" sz="1556"/>
          </a:p>
        </p:txBody>
      </p:sp>
      <p:sp>
        <p:nvSpPr>
          <p:cNvPr id="4" name="Text 2">
            <a:extLst>
              <a:ext uri="{FF2B5EF4-FFF2-40B4-BE49-F238E27FC236}">
                <a16:creationId xmlns:a16="http://schemas.microsoft.com/office/drawing/2014/main" id="{3191CDCF-BF98-F5A3-5DA2-BC9B49F210A5}"/>
              </a:ext>
            </a:extLst>
          </p:cNvPr>
          <p:cNvSpPr/>
          <p:nvPr/>
        </p:nvSpPr>
        <p:spPr>
          <a:xfrm>
            <a:off x="970247" y="2029619"/>
            <a:ext cx="2949773"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Tối Ưu Hóa Chuỗi Giá Trị</a:t>
            </a:r>
            <a:endParaRPr lang="en-US" sz="1833" dirty="0"/>
          </a:p>
        </p:txBody>
      </p:sp>
      <p:sp>
        <p:nvSpPr>
          <p:cNvPr id="5" name="Text 3">
            <a:extLst>
              <a:ext uri="{FF2B5EF4-FFF2-40B4-BE49-F238E27FC236}">
                <a16:creationId xmlns:a16="http://schemas.microsoft.com/office/drawing/2014/main" id="{098120DA-97FC-3844-CC77-5B43735166EC}"/>
              </a:ext>
            </a:extLst>
          </p:cNvPr>
          <p:cNvSpPr/>
          <p:nvPr/>
        </p:nvSpPr>
        <p:spPr>
          <a:xfrm>
            <a:off x="970246" y="2438301"/>
            <a:ext cx="3118942" cy="1512094"/>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Các dây chuyền công nghệ lớn được thiết kế đồng bộ từ khâu xử lý nguyên liệu đến luyện gang, luyện thép và cán thép thành phẩm.</a:t>
            </a:r>
            <a:endParaRPr lang="en-US" sz="1458" dirty="0"/>
          </a:p>
        </p:txBody>
      </p:sp>
      <p:sp>
        <p:nvSpPr>
          <p:cNvPr id="6" name="Shape 4">
            <a:extLst>
              <a:ext uri="{FF2B5EF4-FFF2-40B4-BE49-F238E27FC236}">
                <a16:creationId xmlns:a16="http://schemas.microsoft.com/office/drawing/2014/main" id="{4BB90249-EE57-316F-98DA-0338DFCF1BB1}"/>
              </a:ext>
            </a:extLst>
          </p:cNvPr>
          <p:cNvSpPr/>
          <p:nvPr/>
        </p:nvSpPr>
        <p:spPr>
          <a:xfrm>
            <a:off x="4467211" y="1840607"/>
            <a:ext cx="3496965" cy="2298799"/>
          </a:xfrm>
          <a:prstGeom prst="roundRect">
            <a:avLst>
              <a:gd name="adj" fmla="val 7400"/>
            </a:avLst>
          </a:prstGeom>
          <a:solidFill>
            <a:srgbClr val="E8F3E8"/>
          </a:solidFill>
          <a:ln/>
        </p:spPr>
        <p:txBody>
          <a:bodyPr/>
          <a:lstStyle/>
          <a:p>
            <a:endParaRPr lang="en-US" sz="1556"/>
          </a:p>
        </p:txBody>
      </p:sp>
      <p:sp>
        <p:nvSpPr>
          <p:cNvPr id="7" name="Text 5">
            <a:extLst>
              <a:ext uri="{FF2B5EF4-FFF2-40B4-BE49-F238E27FC236}">
                <a16:creationId xmlns:a16="http://schemas.microsoft.com/office/drawing/2014/main" id="{BFBEE757-457C-65C3-B299-6FDA59B4B634}"/>
              </a:ext>
            </a:extLst>
          </p:cNvPr>
          <p:cNvSpPr/>
          <p:nvPr/>
        </p:nvSpPr>
        <p:spPr>
          <a:xfrm>
            <a:off x="4656223" y="2029619"/>
            <a:ext cx="2362696"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Giảm Lãng Phí</a:t>
            </a:r>
            <a:endParaRPr lang="en-US" sz="1833" dirty="0"/>
          </a:p>
        </p:txBody>
      </p:sp>
      <p:sp>
        <p:nvSpPr>
          <p:cNvPr id="8" name="Text 6">
            <a:extLst>
              <a:ext uri="{FF2B5EF4-FFF2-40B4-BE49-F238E27FC236}">
                <a16:creationId xmlns:a16="http://schemas.microsoft.com/office/drawing/2014/main" id="{D5EBC6AB-EEDB-6A07-3AAE-5A75EA8916AB}"/>
              </a:ext>
            </a:extLst>
          </p:cNvPr>
          <p:cNvSpPr/>
          <p:nvPr/>
        </p:nvSpPr>
        <p:spPr>
          <a:xfrm>
            <a:off x="4656223" y="2438301"/>
            <a:ext cx="3118942" cy="1209675"/>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Tính khép kín giúp giảm lãng phí và tăng hiệu suất sản xuất. Khí CO từ lò cao được thu hồi để tái sử dụng làm nhiên liệu.</a:t>
            </a:r>
            <a:endParaRPr lang="en-US" sz="1458" dirty="0"/>
          </a:p>
        </p:txBody>
      </p:sp>
      <p:sp>
        <p:nvSpPr>
          <p:cNvPr id="13" name="Shape 7">
            <a:extLst>
              <a:ext uri="{FF2B5EF4-FFF2-40B4-BE49-F238E27FC236}">
                <a16:creationId xmlns:a16="http://schemas.microsoft.com/office/drawing/2014/main" id="{1B113D9F-3B2D-620C-5640-97DB8F462CD4}"/>
              </a:ext>
            </a:extLst>
          </p:cNvPr>
          <p:cNvSpPr/>
          <p:nvPr/>
        </p:nvSpPr>
        <p:spPr>
          <a:xfrm>
            <a:off x="8153187" y="1840607"/>
            <a:ext cx="3496965" cy="2298799"/>
          </a:xfrm>
          <a:prstGeom prst="roundRect">
            <a:avLst>
              <a:gd name="adj" fmla="val 7400"/>
            </a:avLst>
          </a:prstGeom>
          <a:solidFill>
            <a:srgbClr val="E8F3E8"/>
          </a:solidFill>
          <a:ln/>
        </p:spPr>
        <p:txBody>
          <a:bodyPr/>
          <a:lstStyle/>
          <a:p>
            <a:endParaRPr lang="en-US" sz="1556"/>
          </a:p>
        </p:txBody>
      </p:sp>
      <p:sp>
        <p:nvSpPr>
          <p:cNvPr id="14" name="Text 8">
            <a:extLst>
              <a:ext uri="{FF2B5EF4-FFF2-40B4-BE49-F238E27FC236}">
                <a16:creationId xmlns:a16="http://schemas.microsoft.com/office/drawing/2014/main" id="{672839D8-C43A-E832-81EC-A70945ED4EAF}"/>
              </a:ext>
            </a:extLst>
          </p:cNvPr>
          <p:cNvSpPr/>
          <p:nvPr/>
        </p:nvSpPr>
        <p:spPr>
          <a:xfrm>
            <a:off x="8342200" y="2029619"/>
            <a:ext cx="2362696"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Hiệu Quả Sản Xuất</a:t>
            </a:r>
            <a:endParaRPr lang="en-US" sz="1833" dirty="0"/>
          </a:p>
        </p:txBody>
      </p:sp>
      <p:sp>
        <p:nvSpPr>
          <p:cNvPr id="15" name="Text 9">
            <a:extLst>
              <a:ext uri="{FF2B5EF4-FFF2-40B4-BE49-F238E27FC236}">
                <a16:creationId xmlns:a16="http://schemas.microsoft.com/office/drawing/2014/main" id="{13EFD13D-D010-28D9-C89B-69EC3460B967}"/>
              </a:ext>
            </a:extLst>
          </p:cNvPr>
          <p:cNvSpPr/>
          <p:nvPr/>
        </p:nvSpPr>
        <p:spPr>
          <a:xfrm>
            <a:off x="8342200" y="2438301"/>
            <a:ext cx="3118942" cy="907257"/>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Việc tích hợp các công đoạn sản xuất giúp tối ưu hóa quy trình và giảm chi phí sản xuất.</a:t>
            </a:r>
            <a:endParaRPr lang="en-US" sz="1458" dirty="0"/>
          </a:p>
        </p:txBody>
      </p:sp>
      <p:pic>
        <p:nvPicPr>
          <p:cNvPr id="16" name="Image 0" descr="preencoded.png"/>
          <p:cNvPicPr>
            <a:picLocks noChangeAspect="1"/>
          </p:cNvPicPr>
          <p:nvPr/>
        </p:nvPicPr>
        <p:blipFill>
          <a:blip r:embed="rId2"/>
          <a:stretch>
            <a:fillRect/>
          </a:stretch>
        </p:blipFill>
        <p:spPr>
          <a:xfrm>
            <a:off x="847571" y="4328418"/>
            <a:ext cx="10802581" cy="1588547"/>
          </a:xfrm>
          <a:prstGeom prst="rect">
            <a:avLst/>
          </a:prstGeom>
        </p:spPr>
      </p:pic>
    </p:spTree>
    <p:extLst>
      <p:ext uri="{BB962C8B-B14F-4D97-AF65-F5344CB8AC3E}">
        <p14:creationId xmlns:p14="http://schemas.microsoft.com/office/powerpoint/2010/main" val="17093059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D631D-90CA-044F-C860-062DA75A79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8DE3FB-D9E7-2F69-A747-5B04240B540D}"/>
              </a:ext>
            </a:extLst>
          </p:cNvPr>
          <p:cNvSpPr txBox="1">
            <a:spLocks/>
          </p:cNvSpPr>
          <p:nvPr/>
        </p:nvSpPr>
        <p:spPr>
          <a:xfrm>
            <a:off x="-1097113" y="1169023"/>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4. </a:t>
            </a:r>
            <a:r>
              <a:rPr lang="en-US" dirty="0" err="1">
                <a:solidFill>
                  <a:schemeClr val="accent1">
                    <a:lumMod val="50000"/>
                  </a:schemeClr>
                </a:solidFill>
                <a:latin typeface="Arial" panose="020B0604020202020204" pitchFamily="34" charset="0"/>
              </a:rPr>
              <a:t>Ứng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dụng</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tiên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tiến</a:t>
            </a:r>
            <a:endParaRPr lang="en-US" dirty="0">
              <a:solidFill>
                <a:schemeClr val="accent1">
                  <a:lumMod val="50000"/>
                </a:schemeClr>
              </a:solidFill>
              <a:latin typeface="Arial" panose="020B0604020202020204" pitchFamily="34" charset="0"/>
            </a:endParaRPr>
          </a:p>
        </p:txBody>
      </p:sp>
      <p:pic>
        <p:nvPicPr>
          <p:cNvPr id="9" name="Image 0" descr="preencoded.png"/>
          <p:cNvPicPr>
            <a:picLocks noChangeAspect="1"/>
          </p:cNvPicPr>
          <p:nvPr/>
        </p:nvPicPr>
        <p:blipFill>
          <a:blip r:embed="rId2"/>
          <a:stretch>
            <a:fillRect/>
          </a:stretch>
        </p:blipFill>
        <p:spPr>
          <a:xfrm>
            <a:off x="846547" y="2006329"/>
            <a:ext cx="3133329" cy="4699993"/>
          </a:xfrm>
          <a:prstGeom prst="rect">
            <a:avLst/>
          </a:prstGeom>
        </p:spPr>
      </p:pic>
      <p:pic>
        <p:nvPicPr>
          <p:cNvPr id="10" name="Image 1" descr="preencoded.png"/>
          <p:cNvPicPr>
            <a:picLocks noChangeAspect="1"/>
          </p:cNvPicPr>
          <p:nvPr/>
        </p:nvPicPr>
        <p:blipFill>
          <a:blip r:embed="rId3"/>
          <a:stretch>
            <a:fillRect/>
          </a:stretch>
        </p:blipFill>
        <p:spPr>
          <a:xfrm>
            <a:off x="5222606" y="2770782"/>
            <a:ext cx="472480" cy="472480"/>
          </a:xfrm>
          <a:prstGeom prst="rect">
            <a:avLst/>
          </a:prstGeom>
        </p:spPr>
      </p:pic>
      <p:sp>
        <p:nvSpPr>
          <p:cNvPr id="11" name="Text 1"/>
          <p:cNvSpPr/>
          <p:nvPr/>
        </p:nvSpPr>
        <p:spPr>
          <a:xfrm>
            <a:off x="5222606" y="3432274"/>
            <a:ext cx="1909961" cy="590550"/>
          </a:xfrm>
          <a:prstGeom prst="rect">
            <a:avLst/>
          </a:prstGeom>
          <a:noFill/>
          <a:ln/>
        </p:spPr>
        <p:txBody>
          <a:bodyPr wrap="squar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Nhập Khẩu Công Nghệ</a:t>
            </a:r>
            <a:endParaRPr lang="en-US" sz="1833" dirty="0"/>
          </a:p>
        </p:txBody>
      </p:sp>
      <p:sp>
        <p:nvSpPr>
          <p:cNvPr id="12" name="Text 2"/>
          <p:cNvSpPr/>
          <p:nvPr/>
        </p:nvSpPr>
        <p:spPr>
          <a:xfrm>
            <a:off x="5222606" y="4136231"/>
            <a:ext cx="1909961" cy="2721769"/>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Nhiều dây chuyền sản xuất thép tại Việt Nam được nhập khẩu từ các quốc gia có nền công nghiệp thép phát triển như Ý, Nhật Bản, hoặc Hàn Quốc.</a:t>
            </a:r>
            <a:endParaRPr lang="en-US" sz="1458" dirty="0"/>
          </a:p>
        </p:txBody>
      </p:sp>
      <p:pic>
        <p:nvPicPr>
          <p:cNvPr id="17" name="Image 2" descr="preencoded.png"/>
          <p:cNvPicPr>
            <a:picLocks noChangeAspect="1"/>
          </p:cNvPicPr>
          <p:nvPr/>
        </p:nvPicPr>
        <p:blipFill>
          <a:blip r:embed="rId4"/>
          <a:stretch>
            <a:fillRect/>
          </a:stretch>
        </p:blipFill>
        <p:spPr>
          <a:xfrm>
            <a:off x="7416034" y="2770782"/>
            <a:ext cx="472480" cy="472480"/>
          </a:xfrm>
          <a:prstGeom prst="rect">
            <a:avLst/>
          </a:prstGeom>
        </p:spPr>
      </p:pic>
      <p:sp>
        <p:nvSpPr>
          <p:cNvPr id="18" name="Text 3"/>
          <p:cNvSpPr/>
          <p:nvPr/>
        </p:nvSpPr>
        <p:spPr>
          <a:xfrm>
            <a:off x="7416034" y="3432274"/>
            <a:ext cx="1910060"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Tự Động Hóa</a:t>
            </a:r>
            <a:endParaRPr lang="en-US" sz="1833" dirty="0"/>
          </a:p>
        </p:txBody>
      </p:sp>
      <p:sp>
        <p:nvSpPr>
          <p:cNvPr id="19" name="Text 4"/>
          <p:cNvSpPr/>
          <p:nvPr/>
        </p:nvSpPr>
        <p:spPr>
          <a:xfrm>
            <a:off x="7416034" y="3840956"/>
            <a:ext cx="1910060" cy="1814513"/>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Dây chuyền cán thép sử dụng công nghệ tự động hóa cao, đảm bảo độ chính xác và chất lượng sản phẩm.</a:t>
            </a:r>
            <a:endParaRPr lang="en-US" sz="1458" dirty="0"/>
          </a:p>
        </p:txBody>
      </p:sp>
      <p:pic>
        <p:nvPicPr>
          <p:cNvPr id="20" name="Image 3" descr="preencoded.png"/>
          <p:cNvPicPr>
            <a:picLocks noChangeAspect="1"/>
          </p:cNvPicPr>
          <p:nvPr/>
        </p:nvPicPr>
        <p:blipFill>
          <a:blip r:embed="rId5"/>
          <a:stretch>
            <a:fillRect/>
          </a:stretch>
        </p:blipFill>
        <p:spPr>
          <a:xfrm>
            <a:off x="9609562" y="2770782"/>
            <a:ext cx="472480" cy="472480"/>
          </a:xfrm>
          <a:prstGeom prst="rect">
            <a:avLst/>
          </a:prstGeom>
        </p:spPr>
      </p:pic>
      <p:sp>
        <p:nvSpPr>
          <p:cNvPr id="21" name="Text 5"/>
          <p:cNvSpPr/>
          <p:nvPr/>
        </p:nvSpPr>
        <p:spPr>
          <a:xfrm>
            <a:off x="9609563" y="3432274"/>
            <a:ext cx="1909961"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Độ Chính Xác</a:t>
            </a:r>
            <a:endParaRPr lang="en-US" sz="1833" dirty="0"/>
          </a:p>
        </p:txBody>
      </p:sp>
      <p:sp>
        <p:nvSpPr>
          <p:cNvPr id="22" name="Text 6"/>
          <p:cNvSpPr/>
          <p:nvPr/>
        </p:nvSpPr>
        <p:spPr>
          <a:xfrm>
            <a:off x="9609563" y="3840956"/>
            <a:ext cx="1909961" cy="1512094"/>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Công nghệ tiên tiến giúp sản xuất thép với độ chính xác cao, đáp ứng các tiêu chuẩn quốc tế.</a:t>
            </a:r>
            <a:endParaRPr lang="en-US" sz="1458" dirty="0"/>
          </a:p>
        </p:txBody>
      </p:sp>
    </p:spTree>
    <p:extLst>
      <p:ext uri="{BB962C8B-B14F-4D97-AF65-F5344CB8AC3E}">
        <p14:creationId xmlns:p14="http://schemas.microsoft.com/office/powerpoint/2010/main" val="2034096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76CB44-D76C-2CEA-5F29-EE01A3C5B0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1413802-BAFC-B9A3-3888-37FD0B086377}"/>
              </a:ext>
            </a:extLst>
          </p:cNvPr>
          <p:cNvSpPr txBox="1">
            <a:spLocks/>
          </p:cNvSpPr>
          <p:nvPr/>
        </p:nvSpPr>
        <p:spPr>
          <a:xfrm>
            <a:off x="-454805" y="1116609"/>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5. </a:t>
            </a:r>
            <a:r>
              <a:rPr lang="en-US" dirty="0" err="1">
                <a:solidFill>
                  <a:schemeClr val="accent1">
                    <a:lumMod val="50000"/>
                  </a:schemeClr>
                </a:solidFill>
                <a:latin typeface="Arial" panose="020B0604020202020204" pitchFamily="34" charset="0"/>
              </a:rPr>
              <a:t>Hướng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tới</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sản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xuất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xanh</a:t>
            </a:r>
            <a:endParaRPr lang="en-US" dirty="0">
              <a:solidFill>
                <a:schemeClr val="accent1">
                  <a:lumMod val="50000"/>
                </a:schemeClr>
              </a:solidFill>
              <a:latin typeface="Arial" panose="020B0604020202020204" pitchFamily="34" charset="0"/>
            </a:endParaRPr>
          </a:p>
        </p:txBody>
      </p:sp>
      <p:sp>
        <p:nvSpPr>
          <p:cNvPr id="3" name="Text 1">
            <a:extLst>
              <a:ext uri="{FF2B5EF4-FFF2-40B4-BE49-F238E27FC236}">
                <a16:creationId xmlns:a16="http://schemas.microsoft.com/office/drawing/2014/main" id="{B89025FE-5009-F9B6-2F65-28246A6DE08D}"/>
              </a:ext>
            </a:extLst>
          </p:cNvPr>
          <p:cNvSpPr/>
          <p:nvPr/>
        </p:nvSpPr>
        <p:spPr>
          <a:xfrm>
            <a:off x="1547714" y="2233414"/>
            <a:ext cx="2362696" cy="295275"/>
          </a:xfrm>
          <a:prstGeom prst="rect">
            <a:avLst/>
          </a:prstGeom>
          <a:noFill/>
          <a:ln/>
        </p:spPr>
        <p:txBody>
          <a:bodyPr wrap="none" lIns="0" tIns="0" rIns="0" bIns="0" rtlCol="0" anchor="t"/>
          <a:lstStyle/>
          <a:p>
            <a:pPr algn="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Giảm Phát Thải</a:t>
            </a:r>
            <a:endParaRPr lang="en-US" sz="1833" dirty="0"/>
          </a:p>
        </p:txBody>
      </p:sp>
      <p:sp>
        <p:nvSpPr>
          <p:cNvPr id="4" name="Text 2">
            <a:extLst>
              <a:ext uri="{FF2B5EF4-FFF2-40B4-BE49-F238E27FC236}">
                <a16:creationId xmlns:a16="http://schemas.microsoft.com/office/drawing/2014/main" id="{1EB398B3-91B0-38C0-648E-B918D14075E4}"/>
              </a:ext>
            </a:extLst>
          </p:cNvPr>
          <p:cNvSpPr/>
          <p:nvPr/>
        </p:nvSpPr>
        <p:spPr>
          <a:xfrm>
            <a:off x="661492" y="2642096"/>
            <a:ext cx="3248918" cy="1209675"/>
          </a:xfrm>
          <a:prstGeom prst="rect">
            <a:avLst/>
          </a:prstGeom>
          <a:noFill/>
          <a:ln/>
        </p:spPr>
        <p:txBody>
          <a:bodyPr wrap="square" lIns="0" tIns="0" rIns="0" bIns="0" rtlCol="0" anchor="t"/>
          <a:lstStyle/>
          <a:p>
            <a:pPr algn="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Ngành thép Việt Nam đang điều chỉnh dây chuyền công nghệ để giảm phát thải, đáp ứng các tiêu chuẩn quốc tế.</a:t>
            </a:r>
            <a:endParaRPr lang="en-US" sz="1458" dirty="0"/>
          </a:p>
        </p:txBody>
      </p:sp>
      <p:pic>
        <p:nvPicPr>
          <p:cNvPr id="5" name="Image 0" descr="preencoded.png">
            <a:extLst>
              <a:ext uri="{FF2B5EF4-FFF2-40B4-BE49-F238E27FC236}">
                <a16:creationId xmlns:a16="http://schemas.microsoft.com/office/drawing/2014/main" id="{2A8139B5-1E6C-6C01-EB0E-C6A95F1704E5}"/>
              </a:ext>
            </a:extLst>
          </p:cNvPr>
          <p:cNvPicPr>
            <a:picLocks noChangeAspect="1"/>
          </p:cNvPicPr>
          <p:nvPr/>
        </p:nvPicPr>
        <p:blipFill>
          <a:blip r:embed="rId2"/>
          <a:stretch>
            <a:fillRect/>
          </a:stretch>
        </p:blipFill>
        <p:spPr>
          <a:xfrm>
            <a:off x="4193878" y="2011264"/>
            <a:ext cx="3804146" cy="3804146"/>
          </a:xfrm>
          <a:prstGeom prst="rect">
            <a:avLst/>
          </a:prstGeom>
        </p:spPr>
      </p:pic>
      <p:pic>
        <p:nvPicPr>
          <p:cNvPr id="6" name="Image 1" descr="preencoded.png">
            <a:extLst>
              <a:ext uri="{FF2B5EF4-FFF2-40B4-BE49-F238E27FC236}">
                <a16:creationId xmlns:a16="http://schemas.microsoft.com/office/drawing/2014/main" id="{03B9244A-985E-F57D-D4CE-B38BDE9C9489}"/>
              </a:ext>
            </a:extLst>
          </p:cNvPr>
          <p:cNvPicPr>
            <a:picLocks noChangeAspect="1"/>
          </p:cNvPicPr>
          <p:nvPr/>
        </p:nvPicPr>
        <p:blipFill>
          <a:blip r:embed="rId3"/>
          <a:stretch>
            <a:fillRect/>
          </a:stretch>
        </p:blipFill>
        <p:spPr>
          <a:xfrm>
            <a:off x="5013028" y="2794992"/>
            <a:ext cx="282773" cy="353517"/>
          </a:xfrm>
          <a:prstGeom prst="rect">
            <a:avLst/>
          </a:prstGeom>
        </p:spPr>
      </p:pic>
      <p:sp>
        <p:nvSpPr>
          <p:cNvPr id="7" name="Text 3">
            <a:extLst>
              <a:ext uri="{FF2B5EF4-FFF2-40B4-BE49-F238E27FC236}">
                <a16:creationId xmlns:a16="http://schemas.microsoft.com/office/drawing/2014/main" id="{82E36755-DA0F-55B8-78B3-75953D40E7CD}"/>
              </a:ext>
            </a:extLst>
          </p:cNvPr>
          <p:cNvSpPr/>
          <p:nvPr/>
        </p:nvSpPr>
        <p:spPr>
          <a:xfrm>
            <a:off x="8281492" y="2535833"/>
            <a:ext cx="2362696"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Năng Lượng Tái Tạo</a:t>
            </a:r>
            <a:endParaRPr lang="en-US" sz="1833" dirty="0"/>
          </a:p>
        </p:txBody>
      </p:sp>
      <p:sp>
        <p:nvSpPr>
          <p:cNvPr id="8" name="Text 4">
            <a:extLst>
              <a:ext uri="{FF2B5EF4-FFF2-40B4-BE49-F238E27FC236}">
                <a16:creationId xmlns:a16="http://schemas.microsoft.com/office/drawing/2014/main" id="{45963C12-0A07-69BE-ABDA-A1BF7D676900}"/>
              </a:ext>
            </a:extLst>
          </p:cNvPr>
          <p:cNvSpPr/>
          <p:nvPr/>
        </p:nvSpPr>
        <p:spPr>
          <a:xfrm>
            <a:off x="8281492" y="2944515"/>
            <a:ext cx="3249018" cy="604838"/>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Sử dụng năng lượng tái tạo để giảm lượng khí thải carbon.</a:t>
            </a:r>
            <a:endParaRPr lang="en-US" sz="1458" dirty="0"/>
          </a:p>
        </p:txBody>
      </p:sp>
      <p:pic>
        <p:nvPicPr>
          <p:cNvPr id="13" name="Image 2" descr="preencoded.png">
            <a:extLst>
              <a:ext uri="{FF2B5EF4-FFF2-40B4-BE49-F238E27FC236}">
                <a16:creationId xmlns:a16="http://schemas.microsoft.com/office/drawing/2014/main" id="{D5AE7D0C-1F69-76C8-C2BB-47AE63A54892}"/>
              </a:ext>
            </a:extLst>
          </p:cNvPr>
          <p:cNvPicPr>
            <a:picLocks noChangeAspect="1"/>
          </p:cNvPicPr>
          <p:nvPr/>
        </p:nvPicPr>
        <p:blipFill>
          <a:blip r:embed="rId4"/>
          <a:stretch>
            <a:fillRect/>
          </a:stretch>
        </p:blipFill>
        <p:spPr>
          <a:xfrm>
            <a:off x="4193878" y="2011264"/>
            <a:ext cx="3804146" cy="3804146"/>
          </a:xfrm>
          <a:prstGeom prst="rect">
            <a:avLst/>
          </a:prstGeom>
        </p:spPr>
      </p:pic>
      <p:pic>
        <p:nvPicPr>
          <p:cNvPr id="14" name="Image 3" descr="preencoded.png">
            <a:extLst>
              <a:ext uri="{FF2B5EF4-FFF2-40B4-BE49-F238E27FC236}">
                <a16:creationId xmlns:a16="http://schemas.microsoft.com/office/drawing/2014/main" id="{20672D7B-254E-E0D1-6EBD-371DC71F6A08}"/>
              </a:ext>
            </a:extLst>
          </p:cNvPr>
          <p:cNvPicPr>
            <a:picLocks noChangeAspect="1"/>
          </p:cNvPicPr>
          <p:nvPr/>
        </p:nvPicPr>
        <p:blipFill>
          <a:blip r:embed="rId5"/>
          <a:stretch>
            <a:fillRect/>
          </a:stretch>
        </p:blipFill>
        <p:spPr>
          <a:xfrm>
            <a:off x="6896001" y="2794992"/>
            <a:ext cx="282773" cy="353517"/>
          </a:xfrm>
          <a:prstGeom prst="rect">
            <a:avLst/>
          </a:prstGeom>
        </p:spPr>
      </p:pic>
      <p:sp>
        <p:nvSpPr>
          <p:cNvPr id="15" name="Text 5">
            <a:extLst>
              <a:ext uri="{FF2B5EF4-FFF2-40B4-BE49-F238E27FC236}">
                <a16:creationId xmlns:a16="http://schemas.microsoft.com/office/drawing/2014/main" id="{78784ED0-8B06-52CA-96E3-64D03B7E5E99}"/>
              </a:ext>
            </a:extLst>
          </p:cNvPr>
          <p:cNvSpPr/>
          <p:nvPr/>
        </p:nvSpPr>
        <p:spPr>
          <a:xfrm>
            <a:off x="8281492" y="4579640"/>
            <a:ext cx="2362696"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Khí Hóa Than</a:t>
            </a:r>
            <a:endParaRPr lang="en-US" sz="1833" dirty="0"/>
          </a:p>
        </p:txBody>
      </p:sp>
      <p:sp>
        <p:nvSpPr>
          <p:cNvPr id="16" name="Text 6">
            <a:extLst>
              <a:ext uri="{FF2B5EF4-FFF2-40B4-BE49-F238E27FC236}">
                <a16:creationId xmlns:a16="http://schemas.microsoft.com/office/drawing/2014/main" id="{93ECA872-E703-0E1A-5E99-04B9977D0E45}"/>
              </a:ext>
            </a:extLst>
          </p:cNvPr>
          <p:cNvSpPr/>
          <p:nvPr/>
        </p:nvSpPr>
        <p:spPr>
          <a:xfrm>
            <a:off x="8281492" y="4988322"/>
            <a:ext cx="3249018" cy="604838"/>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Sử dụng khí hóa than thay cho dầu FO để giảm ô nhiễm.</a:t>
            </a:r>
            <a:endParaRPr lang="en-US" sz="1458" dirty="0"/>
          </a:p>
        </p:txBody>
      </p:sp>
      <p:pic>
        <p:nvPicPr>
          <p:cNvPr id="23" name="Image 4" descr="preencoded.png">
            <a:extLst>
              <a:ext uri="{FF2B5EF4-FFF2-40B4-BE49-F238E27FC236}">
                <a16:creationId xmlns:a16="http://schemas.microsoft.com/office/drawing/2014/main" id="{AF317ABA-CC53-FAF6-5F22-55E04805187D}"/>
              </a:ext>
            </a:extLst>
          </p:cNvPr>
          <p:cNvPicPr>
            <a:picLocks noChangeAspect="1"/>
          </p:cNvPicPr>
          <p:nvPr/>
        </p:nvPicPr>
        <p:blipFill>
          <a:blip r:embed="rId6"/>
          <a:stretch>
            <a:fillRect/>
          </a:stretch>
        </p:blipFill>
        <p:spPr>
          <a:xfrm>
            <a:off x="4193878" y="2011264"/>
            <a:ext cx="3804146" cy="3804146"/>
          </a:xfrm>
          <a:prstGeom prst="rect">
            <a:avLst/>
          </a:prstGeom>
        </p:spPr>
      </p:pic>
      <p:pic>
        <p:nvPicPr>
          <p:cNvPr id="24" name="Image 5" descr="preencoded.png">
            <a:extLst>
              <a:ext uri="{FF2B5EF4-FFF2-40B4-BE49-F238E27FC236}">
                <a16:creationId xmlns:a16="http://schemas.microsoft.com/office/drawing/2014/main" id="{4C6EF283-57E5-E579-6932-4ADE34E4DD87}"/>
              </a:ext>
            </a:extLst>
          </p:cNvPr>
          <p:cNvPicPr>
            <a:picLocks noChangeAspect="1"/>
          </p:cNvPicPr>
          <p:nvPr/>
        </p:nvPicPr>
        <p:blipFill>
          <a:blip r:embed="rId7"/>
          <a:stretch>
            <a:fillRect/>
          </a:stretch>
        </p:blipFill>
        <p:spPr>
          <a:xfrm>
            <a:off x="6896001" y="4677966"/>
            <a:ext cx="282773" cy="353517"/>
          </a:xfrm>
          <a:prstGeom prst="rect">
            <a:avLst/>
          </a:prstGeom>
        </p:spPr>
      </p:pic>
      <p:sp>
        <p:nvSpPr>
          <p:cNvPr id="25" name="Text 7">
            <a:extLst>
              <a:ext uri="{FF2B5EF4-FFF2-40B4-BE49-F238E27FC236}">
                <a16:creationId xmlns:a16="http://schemas.microsoft.com/office/drawing/2014/main" id="{F47E8399-36AA-ABEB-DFF0-6F9FD0CE8E39}"/>
              </a:ext>
            </a:extLst>
          </p:cNvPr>
          <p:cNvSpPr/>
          <p:nvPr/>
        </p:nvSpPr>
        <p:spPr>
          <a:xfrm>
            <a:off x="1547714" y="4579640"/>
            <a:ext cx="2362696" cy="295275"/>
          </a:xfrm>
          <a:prstGeom prst="rect">
            <a:avLst/>
          </a:prstGeom>
          <a:noFill/>
          <a:ln/>
        </p:spPr>
        <p:txBody>
          <a:bodyPr wrap="none" lIns="0" tIns="0" rIns="0" bIns="0" rtlCol="0" anchor="t"/>
          <a:lstStyle/>
          <a:p>
            <a:pPr algn="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Tái Chế Phế Liệu</a:t>
            </a:r>
            <a:endParaRPr lang="en-US" sz="1833" dirty="0"/>
          </a:p>
        </p:txBody>
      </p:sp>
      <p:sp>
        <p:nvSpPr>
          <p:cNvPr id="26" name="Text 8">
            <a:extLst>
              <a:ext uri="{FF2B5EF4-FFF2-40B4-BE49-F238E27FC236}">
                <a16:creationId xmlns:a16="http://schemas.microsoft.com/office/drawing/2014/main" id="{3455E584-2DD4-A11B-109D-1A64D441CDDB}"/>
              </a:ext>
            </a:extLst>
          </p:cNvPr>
          <p:cNvSpPr/>
          <p:nvPr/>
        </p:nvSpPr>
        <p:spPr>
          <a:xfrm>
            <a:off x="661492" y="4988322"/>
            <a:ext cx="3248918" cy="604838"/>
          </a:xfrm>
          <a:prstGeom prst="rect">
            <a:avLst/>
          </a:prstGeom>
          <a:noFill/>
          <a:ln/>
        </p:spPr>
        <p:txBody>
          <a:bodyPr wrap="square" lIns="0" tIns="0" rIns="0" bIns="0" rtlCol="0" anchor="t"/>
          <a:lstStyle/>
          <a:p>
            <a:pPr algn="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Tăng cường tái chế phế liệu thép trong dây chuyền EAF.</a:t>
            </a:r>
            <a:endParaRPr lang="en-US" sz="1458" dirty="0"/>
          </a:p>
        </p:txBody>
      </p:sp>
      <p:pic>
        <p:nvPicPr>
          <p:cNvPr id="27" name="Image 6" descr="preencoded.png">
            <a:extLst>
              <a:ext uri="{FF2B5EF4-FFF2-40B4-BE49-F238E27FC236}">
                <a16:creationId xmlns:a16="http://schemas.microsoft.com/office/drawing/2014/main" id="{C0059DB6-3BE4-393D-4D9F-EE228F08AD41}"/>
              </a:ext>
            </a:extLst>
          </p:cNvPr>
          <p:cNvPicPr>
            <a:picLocks noChangeAspect="1"/>
          </p:cNvPicPr>
          <p:nvPr/>
        </p:nvPicPr>
        <p:blipFill>
          <a:blip r:embed="rId8"/>
          <a:stretch>
            <a:fillRect/>
          </a:stretch>
        </p:blipFill>
        <p:spPr>
          <a:xfrm>
            <a:off x="4193878" y="2011264"/>
            <a:ext cx="3804146" cy="3804146"/>
          </a:xfrm>
          <a:prstGeom prst="rect">
            <a:avLst/>
          </a:prstGeom>
        </p:spPr>
      </p:pic>
      <p:pic>
        <p:nvPicPr>
          <p:cNvPr id="28" name="Image 7" descr="preencoded.png">
            <a:extLst>
              <a:ext uri="{FF2B5EF4-FFF2-40B4-BE49-F238E27FC236}">
                <a16:creationId xmlns:a16="http://schemas.microsoft.com/office/drawing/2014/main" id="{D6FA2864-5BE7-5B20-1159-39414E27838D}"/>
              </a:ext>
            </a:extLst>
          </p:cNvPr>
          <p:cNvPicPr>
            <a:picLocks noChangeAspect="1"/>
          </p:cNvPicPr>
          <p:nvPr/>
        </p:nvPicPr>
        <p:blipFill>
          <a:blip r:embed="rId9"/>
          <a:stretch>
            <a:fillRect/>
          </a:stretch>
        </p:blipFill>
        <p:spPr>
          <a:xfrm>
            <a:off x="5013028" y="4677966"/>
            <a:ext cx="282773" cy="353517"/>
          </a:xfrm>
          <a:prstGeom prst="rect">
            <a:avLst/>
          </a:prstGeom>
        </p:spPr>
      </p:pic>
    </p:spTree>
    <p:extLst>
      <p:ext uri="{BB962C8B-B14F-4D97-AF65-F5344CB8AC3E}">
        <p14:creationId xmlns:p14="http://schemas.microsoft.com/office/powerpoint/2010/main" val="17400918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BA5C98-A0A9-D8AF-F9EF-3DB2895044DC}"/>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57A09CC-53D8-FFB8-7D31-94B20B5F8BF1}"/>
              </a:ext>
            </a:extLst>
          </p:cNvPr>
          <p:cNvPicPr>
            <a:picLocks noChangeAspect="1"/>
          </p:cNvPicPr>
          <p:nvPr/>
        </p:nvPicPr>
        <p:blipFill>
          <a:blip r:embed="rId3"/>
          <a:stretch>
            <a:fillRect/>
          </a:stretch>
        </p:blipFill>
        <p:spPr>
          <a:xfrm>
            <a:off x="1962813" y="1279350"/>
            <a:ext cx="5845314" cy="5325731"/>
          </a:xfrm>
          <a:prstGeom prst="rect">
            <a:avLst/>
          </a:prstGeom>
        </p:spPr>
      </p:pic>
      <p:sp>
        <p:nvSpPr>
          <p:cNvPr id="10" name="TextBox 9">
            <a:extLst>
              <a:ext uri="{FF2B5EF4-FFF2-40B4-BE49-F238E27FC236}">
                <a16:creationId xmlns:a16="http://schemas.microsoft.com/office/drawing/2014/main" id="{304BD35C-081F-7C45-0B6E-158CD9AF8769}"/>
              </a:ext>
            </a:extLst>
          </p:cNvPr>
          <p:cNvSpPr txBox="1"/>
          <p:nvPr/>
        </p:nvSpPr>
        <p:spPr>
          <a:xfrm>
            <a:off x="7915132" y="2327622"/>
            <a:ext cx="3275790" cy="646331"/>
          </a:xfrm>
          <a:prstGeom prst="rect">
            <a:avLst/>
          </a:prstGeom>
          <a:noFill/>
        </p:spPr>
        <p:txBody>
          <a:bodyPr wrap="square">
            <a:spAutoFit/>
          </a:bodyPr>
          <a:lstStyle/>
          <a:p>
            <a:r>
              <a:rPr lang="en-US" b="1" i="0" dirty="0">
                <a:solidFill>
                  <a:srgbClr val="222222"/>
                </a:solidFill>
                <a:effectLst/>
                <a:latin typeface="Inter"/>
              </a:rPr>
              <a:t>- C</a:t>
            </a:r>
            <a:r>
              <a:rPr lang="vi-VN" b="1" i="0" dirty="0">
                <a:solidFill>
                  <a:srgbClr val="222222"/>
                </a:solidFill>
                <a:effectLst/>
                <a:latin typeface="Inter"/>
              </a:rPr>
              <a:t>ác nhà máy sẽ dùng khí hydro xanh để nung chảy quặng sắt.</a:t>
            </a:r>
            <a:endParaRPr lang="en-US" b="1" dirty="0"/>
          </a:p>
        </p:txBody>
      </p:sp>
      <p:sp>
        <p:nvSpPr>
          <p:cNvPr id="14" name="TextBox 13">
            <a:extLst>
              <a:ext uri="{FF2B5EF4-FFF2-40B4-BE49-F238E27FC236}">
                <a16:creationId xmlns:a16="http://schemas.microsoft.com/office/drawing/2014/main" id="{02C6CB8B-BE83-EE5A-7260-1AD5B6813437}"/>
              </a:ext>
            </a:extLst>
          </p:cNvPr>
          <p:cNvSpPr txBox="1"/>
          <p:nvPr/>
        </p:nvSpPr>
        <p:spPr>
          <a:xfrm>
            <a:off x="7915132" y="3524762"/>
            <a:ext cx="3826154" cy="2031325"/>
          </a:xfrm>
          <a:prstGeom prst="rect">
            <a:avLst/>
          </a:prstGeom>
          <a:noFill/>
        </p:spPr>
        <p:txBody>
          <a:bodyPr wrap="square">
            <a:spAutoFit/>
          </a:bodyPr>
          <a:lstStyle/>
          <a:p>
            <a:r>
              <a:rPr lang="en-US" b="1" i="0" dirty="0">
                <a:solidFill>
                  <a:srgbClr val="222222"/>
                </a:solidFill>
                <a:effectLst/>
                <a:latin typeface="Inter"/>
              </a:rPr>
              <a:t>- </a:t>
            </a:r>
            <a:r>
              <a:rPr lang="en-US" b="1" i="0" dirty="0" err="1">
                <a:solidFill>
                  <a:srgbClr val="222222"/>
                </a:solidFill>
                <a:effectLst/>
                <a:latin typeface="Inter"/>
              </a:rPr>
              <a:t>Sử</a:t>
            </a:r>
            <a:r>
              <a:rPr lang="en-US" b="1" i="0" dirty="0">
                <a:solidFill>
                  <a:srgbClr val="222222"/>
                </a:solidFill>
                <a:effectLst/>
                <a:latin typeface="Inter"/>
              </a:rPr>
              <a:t> </a:t>
            </a:r>
            <a:r>
              <a:rPr lang="en-US" b="1" i="0" dirty="0" err="1">
                <a:solidFill>
                  <a:srgbClr val="222222"/>
                </a:solidFill>
                <a:effectLst/>
                <a:latin typeface="Inter"/>
              </a:rPr>
              <a:t>dụng</a:t>
            </a:r>
            <a:r>
              <a:rPr lang="en-US" b="1" i="0" dirty="0">
                <a:solidFill>
                  <a:srgbClr val="222222"/>
                </a:solidFill>
                <a:effectLst/>
                <a:latin typeface="Inter"/>
              </a:rPr>
              <a:t> l</a:t>
            </a:r>
            <a:r>
              <a:rPr lang="vi-VN" b="1" i="0" dirty="0">
                <a:solidFill>
                  <a:srgbClr val="222222"/>
                </a:solidFill>
                <a:effectLst/>
                <a:latin typeface="Inter"/>
              </a:rPr>
              <a:t>ò đốt sinh khối.</a:t>
            </a:r>
            <a:endParaRPr lang="en-US" b="1" i="0" dirty="0">
              <a:solidFill>
                <a:srgbClr val="222222"/>
              </a:solidFill>
              <a:effectLst/>
              <a:latin typeface="Inter"/>
            </a:endParaRPr>
          </a:p>
          <a:p>
            <a:r>
              <a:rPr lang="vi-VN" b="1" i="0" dirty="0">
                <a:solidFill>
                  <a:srgbClr val="222222"/>
                </a:solidFill>
                <a:effectLst/>
                <a:latin typeface="Inter"/>
              </a:rPr>
              <a:t>Nhiên liệu cho lò đốt này là khí sinh học (CO; H2; CH4,…) được tạo ra bởi quá trình phản ứng nhiệt phân trong môi trường yếm khí của các nguyên liệu như gỗ, trấu, phụ phẩm nông nghiệp,…</a:t>
            </a:r>
            <a:endParaRPr lang="en-US" b="1" dirty="0"/>
          </a:p>
        </p:txBody>
      </p:sp>
      <p:sp>
        <p:nvSpPr>
          <p:cNvPr id="3" name="Title 1">
            <a:extLst>
              <a:ext uri="{FF2B5EF4-FFF2-40B4-BE49-F238E27FC236}">
                <a16:creationId xmlns:a16="http://schemas.microsoft.com/office/drawing/2014/main" id="{C12F8F4A-6B75-EA26-5DED-DF74825DC39E}"/>
              </a:ext>
            </a:extLst>
          </p:cNvPr>
          <p:cNvSpPr txBox="1">
            <a:spLocks/>
          </p:cNvSpPr>
          <p:nvPr/>
        </p:nvSpPr>
        <p:spPr>
          <a:xfrm>
            <a:off x="546680" y="347371"/>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5. </a:t>
            </a:r>
            <a:r>
              <a:rPr lang="en-US" dirty="0" err="1">
                <a:solidFill>
                  <a:schemeClr val="accent1">
                    <a:lumMod val="50000"/>
                  </a:schemeClr>
                </a:solidFill>
                <a:latin typeface="Arial" panose="020B0604020202020204" pitchFamily="34" charset="0"/>
              </a:rPr>
              <a:t>Hướng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tới</a:t>
            </a:r>
            <a:r>
              <a:rPr lang="en-US" dirty="0">
                <a:solidFill>
                  <a:schemeClr val="accent1">
                    <a:lumMod val="50000"/>
                  </a:schemeClr>
                </a:solidFill>
                <a:latin typeface="Arial" panose="020B0604020202020204" pitchFamily="34" charset="0"/>
              </a:rPr>
              <a:t>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sản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xuất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xanh</a:t>
            </a:r>
            <a:endParaRPr lang="en-US"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27027626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05AE8B-6D10-377D-86DC-BE06C75B2B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D6D847-62A5-FFA8-4D01-0B91DA0DE2AA}"/>
              </a:ext>
            </a:extLst>
          </p:cNvPr>
          <p:cNvSpPr txBox="1">
            <a:spLocks/>
          </p:cNvSpPr>
          <p:nvPr/>
        </p:nvSpPr>
        <p:spPr>
          <a:xfrm>
            <a:off x="546680" y="347371"/>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6. </a:t>
            </a:r>
            <a:r>
              <a:rPr lang="en-US" dirty="0" err="1">
                <a:solidFill>
                  <a:schemeClr val="accent1">
                    <a:lumMod val="50000"/>
                  </a:schemeClr>
                </a:solidFill>
                <a:latin typeface="Arial" panose="020B0604020202020204" pitchFamily="34" charset="0"/>
              </a:rPr>
              <a:t>Tự</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động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hóa</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kiêm</a:t>
            </a:r>
            <a:r>
              <a:rPr lang="en-US" dirty="0">
                <a:solidFill>
                  <a:schemeClr val="accent1">
                    <a:lumMod val="50000"/>
                  </a:schemeClr>
                </a:solidFill>
                <a:latin typeface="Arial" panose="020B0604020202020204" pitchFamily="34" charset="0"/>
              </a:rPr>
              <a:t> soát </a:t>
            </a:r>
            <a:r>
              <a:rPr lang="en-US" dirty="0" err="1">
                <a:solidFill>
                  <a:schemeClr val="accent1">
                    <a:lumMod val="50000"/>
                  </a:schemeClr>
                </a:solidFill>
                <a:latin typeface="Arial" panose="020B0604020202020204" pitchFamily="34" charset="0"/>
              </a:rPr>
              <a:t>chất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lượng</a:t>
            </a:r>
            <a:endParaRPr lang="en-US" dirty="0">
              <a:solidFill>
                <a:schemeClr val="accent1">
                  <a:lumMod val="50000"/>
                </a:schemeClr>
              </a:solidFill>
              <a:latin typeface="Arial" panose="020B0604020202020204" pitchFamily="34" charset="0"/>
            </a:endParaRPr>
          </a:p>
        </p:txBody>
      </p:sp>
      <p:sp>
        <p:nvSpPr>
          <p:cNvPr id="9" name="Text 1">
            <a:extLst>
              <a:ext uri="{FF2B5EF4-FFF2-40B4-BE49-F238E27FC236}">
                <a16:creationId xmlns:a16="http://schemas.microsoft.com/office/drawing/2014/main" id="{712045D4-91B0-4810-6453-9C655C205D20}"/>
              </a:ext>
            </a:extLst>
          </p:cNvPr>
          <p:cNvSpPr/>
          <p:nvPr/>
        </p:nvSpPr>
        <p:spPr>
          <a:xfrm>
            <a:off x="2754214" y="1590732"/>
            <a:ext cx="3086398" cy="561777"/>
          </a:xfrm>
          <a:prstGeom prst="rect">
            <a:avLst/>
          </a:prstGeom>
          <a:noFill/>
          <a:ln/>
        </p:spPr>
        <p:txBody>
          <a:bodyPr wrap="none" lIns="0" tIns="0" rIns="0" bIns="0" rtlCol="0" anchor="t"/>
          <a:lstStyle/>
          <a:p>
            <a:pPr algn="ctr">
              <a:lnSpc>
                <a:spcPts val="4416"/>
              </a:lnSpc>
            </a:pPr>
            <a:r>
              <a:rPr lang="en-US" sz="4416" b="1" dirty="0">
                <a:solidFill>
                  <a:srgbClr val="405449"/>
                </a:solidFill>
                <a:latin typeface="Arial" panose="020B0604020202020204" pitchFamily="34" charset="0"/>
                <a:ea typeface="Fraunces Extra Bold" pitchFamily="34" charset="-122"/>
                <a:cs typeface="Arial" panose="020B0604020202020204" pitchFamily="34" charset="0"/>
              </a:rPr>
              <a:t>100%</a:t>
            </a:r>
            <a:endParaRPr lang="en-US" sz="4416" dirty="0"/>
          </a:p>
        </p:txBody>
      </p:sp>
      <p:sp>
        <p:nvSpPr>
          <p:cNvPr id="10" name="Text 2">
            <a:extLst>
              <a:ext uri="{FF2B5EF4-FFF2-40B4-BE49-F238E27FC236}">
                <a16:creationId xmlns:a16="http://schemas.microsoft.com/office/drawing/2014/main" id="{1B589203-60EE-9CDF-C98F-C2A3F6B79A50}"/>
              </a:ext>
            </a:extLst>
          </p:cNvPr>
          <p:cNvSpPr/>
          <p:nvPr/>
        </p:nvSpPr>
        <p:spPr>
          <a:xfrm>
            <a:off x="3233242" y="2365334"/>
            <a:ext cx="2128243" cy="266006"/>
          </a:xfrm>
          <a:prstGeom prst="rect">
            <a:avLst/>
          </a:prstGeom>
          <a:noFill/>
          <a:ln/>
        </p:spPr>
        <p:txBody>
          <a:bodyPr wrap="none" lIns="0" tIns="0" rIns="0" bIns="0" rtlCol="0" anchor="t"/>
          <a:lstStyle/>
          <a:p>
            <a:pPr algn="ctr">
              <a:lnSpc>
                <a:spcPts val="2083"/>
              </a:lnSpc>
            </a:pPr>
            <a:r>
              <a:rPr lang="en-US" sz="1667" b="1" dirty="0">
                <a:solidFill>
                  <a:srgbClr val="405449"/>
                </a:solidFill>
                <a:latin typeface="Arial" panose="020B0604020202020204" pitchFamily="34" charset="0"/>
                <a:ea typeface="Fraunces Extra Bold" pitchFamily="34" charset="-122"/>
                <a:cs typeface="Arial" panose="020B0604020202020204" pitchFamily="34" charset="0"/>
              </a:rPr>
              <a:t>Tự Động Hóa</a:t>
            </a:r>
            <a:endParaRPr lang="en-US" sz="1667" dirty="0"/>
          </a:p>
        </p:txBody>
      </p:sp>
      <p:sp>
        <p:nvSpPr>
          <p:cNvPr id="11" name="Text 3">
            <a:extLst>
              <a:ext uri="{FF2B5EF4-FFF2-40B4-BE49-F238E27FC236}">
                <a16:creationId xmlns:a16="http://schemas.microsoft.com/office/drawing/2014/main" id="{E14D10A2-7057-3747-E7C1-2F38675963D7}"/>
              </a:ext>
            </a:extLst>
          </p:cNvPr>
          <p:cNvSpPr/>
          <p:nvPr/>
        </p:nvSpPr>
        <p:spPr>
          <a:xfrm>
            <a:off x="2754214" y="2733435"/>
            <a:ext cx="3086398" cy="544711"/>
          </a:xfrm>
          <a:prstGeom prst="rect">
            <a:avLst/>
          </a:prstGeom>
          <a:noFill/>
          <a:ln/>
        </p:spPr>
        <p:txBody>
          <a:bodyPr wrap="square" lIns="0" tIns="0" rIns="0" bIns="0" rtlCol="0" anchor="t"/>
          <a:lstStyle/>
          <a:p>
            <a:pPr algn="ctr">
              <a:lnSpc>
                <a:spcPts val="2125"/>
              </a:lnSpc>
            </a:pPr>
            <a:r>
              <a:rPr lang="en-US" sz="1333" dirty="0">
                <a:solidFill>
                  <a:srgbClr val="405449"/>
                </a:solidFill>
                <a:latin typeface="Arial" panose="020B0604020202020204" pitchFamily="34" charset="0"/>
                <a:ea typeface="Nobile" pitchFamily="34" charset="-122"/>
                <a:cs typeface="Arial" panose="020B0604020202020204" pitchFamily="34" charset="0"/>
              </a:rPr>
              <a:t>Dây chuyền công nghệ hiện đại tích hợp hệ thống tự động hóa (PLC).</a:t>
            </a:r>
            <a:endParaRPr lang="en-US" sz="1333" dirty="0"/>
          </a:p>
        </p:txBody>
      </p:sp>
      <p:sp>
        <p:nvSpPr>
          <p:cNvPr id="12" name="Text 4">
            <a:extLst>
              <a:ext uri="{FF2B5EF4-FFF2-40B4-BE49-F238E27FC236}">
                <a16:creationId xmlns:a16="http://schemas.microsoft.com/office/drawing/2014/main" id="{B6E887A2-5E78-E167-2DBC-EB5E86156718}"/>
              </a:ext>
            </a:extLst>
          </p:cNvPr>
          <p:cNvSpPr/>
          <p:nvPr/>
        </p:nvSpPr>
        <p:spPr>
          <a:xfrm>
            <a:off x="6096000" y="1590732"/>
            <a:ext cx="3086398" cy="561777"/>
          </a:xfrm>
          <a:prstGeom prst="rect">
            <a:avLst/>
          </a:prstGeom>
          <a:noFill/>
          <a:ln/>
        </p:spPr>
        <p:txBody>
          <a:bodyPr wrap="none" lIns="0" tIns="0" rIns="0" bIns="0" rtlCol="0" anchor="t"/>
          <a:lstStyle/>
          <a:p>
            <a:pPr algn="ctr">
              <a:lnSpc>
                <a:spcPts val="4416"/>
              </a:lnSpc>
            </a:pPr>
            <a:r>
              <a:rPr lang="en-US" sz="4416" b="1" dirty="0">
                <a:solidFill>
                  <a:srgbClr val="405449"/>
                </a:solidFill>
                <a:latin typeface="Arial" panose="020B0604020202020204" pitchFamily="34" charset="0"/>
                <a:ea typeface="Fraunces Extra Bold" pitchFamily="34" charset="-122"/>
                <a:cs typeface="Arial" panose="020B0604020202020204" pitchFamily="34" charset="0"/>
              </a:rPr>
              <a:t>Tiên Tiến</a:t>
            </a:r>
            <a:endParaRPr lang="en-US" sz="4416" dirty="0"/>
          </a:p>
        </p:txBody>
      </p:sp>
      <p:sp>
        <p:nvSpPr>
          <p:cNvPr id="17" name="Text 5">
            <a:extLst>
              <a:ext uri="{FF2B5EF4-FFF2-40B4-BE49-F238E27FC236}">
                <a16:creationId xmlns:a16="http://schemas.microsoft.com/office/drawing/2014/main" id="{692C25EE-68E2-0FF8-B6E8-5E74D8A54A03}"/>
              </a:ext>
            </a:extLst>
          </p:cNvPr>
          <p:cNvSpPr/>
          <p:nvPr/>
        </p:nvSpPr>
        <p:spPr>
          <a:xfrm>
            <a:off x="6575029" y="2365334"/>
            <a:ext cx="2128243" cy="266006"/>
          </a:xfrm>
          <a:prstGeom prst="rect">
            <a:avLst/>
          </a:prstGeom>
          <a:noFill/>
          <a:ln/>
        </p:spPr>
        <p:txBody>
          <a:bodyPr wrap="none" lIns="0" tIns="0" rIns="0" bIns="0" rtlCol="0" anchor="t"/>
          <a:lstStyle/>
          <a:p>
            <a:pPr algn="ctr">
              <a:lnSpc>
                <a:spcPts val="2083"/>
              </a:lnSpc>
            </a:pPr>
            <a:r>
              <a:rPr lang="en-US" sz="1667" b="1" dirty="0">
                <a:solidFill>
                  <a:srgbClr val="405449"/>
                </a:solidFill>
                <a:latin typeface="Arial" panose="020B0604020202020204" pitchFamily="34" charset="0"/>
                <a:ea typeface="Fraunces Extra Bold" pitchFamily="34" charset="-122"/>
                <a:cs typeface="Arial" panose="020B0604020202020204" pitchFamily="34" charset="0"/>
              </a:rPr>
              <a:t>Thiết Bị Đo Lường</a:t>
            </a:r>
            <a:endParaRPr lang="en-US" sz="1667" dirty="0"/>
          </a:p>
        </p:txBody>
      </p:sp>
      <p:sp>
        <p:nvSpPr>
          <p:cNvPr id="18" name="Text 6">
            <a:extLst>
              <a:ext uri="{FF2B5EF4-FFF2-40B4-BE49-F238E27FC236}">
                <a16:creationId xmlns:a16="http://schemas.microsoft.com/office/drawing/2014/main" id="{B23D403B-079C-84ED-B656-CAC3FE3BB044}"/>
              </a:ext>
            </a:extLst>
          </p:cNvPr>
          <p:cNvSpPr/>
          <p:nvPr/>
        </p:nvSpPr>
        <p:spPr>
          <a:xfrm>
            <a:off x="6096000" y="2733435"/>
            <a:ext cx="3086398" cy="544711"/>
          </a:xfrm>
          <a:prstGeom prst="rect">
            <a:avLst/>
          </a:prstGeom>
          <a:noFill/>
          <a:ln/>
        </p:spPr>
        <p:txBody>
          <a:bodyPr wrap="square" lIns="0" tIns="0" rIns="0" bIns="0" rtlCol="0" anchor="t"/>
          <a:lstStyle/>
          <a:p>
            <a:pPr algn="ctr">
              <a:lnSpc>
                <a:spcPts val="2125"/>
              </a:lnSpc>
            </a:pPr>
            <a:r>
              <a:rPr lang="en-US" sz="1333" dirty="0">
                <a:solidFill>
                  <a:srgbClr val="405449"/>
                </a:solidFill>
                <a:latin typeface="Arial" panose="020B0604020202020204" pitchFamily="34" charset="0"/>
                <a:ea typeface="Nobile" pitchFamily="34" charset="-122"/>
                <a:cs typeface="Arial" panose="020B0604020202020204" pitchFamily="34" charset="0"/>
              </a:rPr>
              <a:t>Sử dụng thiết bị đo lường tiên tiến (như tia X đo độ dày).</a:t>
            </a:r>
            <a:endParaRPr lang="en-US" sz="1333" dirty="0"/>
          </a:p>
        </p:txBody>
      </p:sp>
      <p:sp>
        <p:nvSpPr>
          <p:cNvPr id="19" name="Text 7">
            <a:extLst>
              <a:ext uri="{FF2B5EF4-FFF2-40B4-BE49-F238E27FC236}">
                <a16:creationId xmlns:a16="http://schemas.microsoft.com/office/drawing/2014/main" id="{DA6DCD1B-FD1D-81DA-4E7A-111EC8E6DC83}"/>
              </a:ext>
            </a:extLst>
          </p:cNvPr>
          <p:cNvSpPr/>
          <p:nvPr/>
        </p:nvSpPr>
        <p:spPr>
          <a:xfrm>
            <a:off x="4425058" y="3874053"/>
            <a:ext cx="3086398" cy="561777"/>
          </a:xfrm>
          <a:prstGeom prst="rect">
            <a:avLst/>
          </a:prstGeom>
          <a:noFill/>
          <a:ln/>
        </p:spPr>
        <p:txBody>
          <a:bodyPr wrap="none" lIns="0" tIns="0" rIns="0" bIns="0" rtlCol="0" anchor="t"/>
          <a:lstStyle/>
          <a:p>
            <a:pPr algn="ctr">
              <a:lnSpc>
                <a:spcPts val="4416"/>
              </a:lnSpc>
            </a:pPr>
            <a:r>
              <a:rPr lang="en-US" sz="4416" b="1" dirty="0">
                <a:solidFill>
                  <a:srgbClr val="405449"/>
                </a:solidFill>
                <a:latin typeface="Arial" panose="020B0604020202020204" pitchFamily="34" charset="0"/>
                <a:ea typeface="Fraunces Extra Bold" pitchFamily="34" charset="-122"/>
                <a:cs typeface="Arial" panose="020B0604020202020204" pitchFamily="34" charset="0"/>
              </a:rPr>
              <a:t>Quốc Tế</a:t>
            </a:r>
            <a:endParaRPr lang="en-US" sz="4416" dirty="0"/>
          </a:p>
        </p:txBody>
      </p:sp>
      <p:sp>
        <p:nvSpPr>
          <p:cNvPr id="20" name="Text 8">
            <a:extLst>
              <a:ext uri="{FF2B5EF4-FFF2-40B4-BE49-F238E27FC236}">
                <a16:creationId xmlns:a16="http://schemas.microsoft.com/office/drawing/2014/main" id="{90F7634B-678D-288B-04F7-7FF8BB9F32B9}"/>
              </a:ext>
            </a:extLst>
          </p:cNvPr>
          <p:cNvSpPr/>
          <p:nvPr/>
        </p:nvSpPr>
        <p:spPr>
          <a:xfrm>
            <a:off x="4904086" y="4648654"/>
            <a:ext cx="2128243" cy="266006"/>
          </a:xfrm>
          <a:prstGeom prst="rect">
            <a:avLst/>
          </a:prstGeom>
          <a:noFill/>
          <a:ln/>
        </p:spPr>
        <p:txBody>
          <a:bodyPr wrap="none" lIns="0" tIns="0" rIns="0" bIns="0" rtlCol="0" anchor="t"/>
          <a:lstStyle/>
          <a:p>
            <a:pPr algn="ctr">
              <a:lnSpc>
                <a:spcPts val="2083"/>
              </a:lnSpc>
            </a:pPr>
            <a:r>
              <a:rPr lang="en-US" sz="1667" b="1" dirty="0">
                <a:solidFill>
                  <a:srgbClr val="405449"/>
                </a:solidFill>
                <a:latin typeface="Arial" panose="020B0604020202020204" pitchFamily="34" charset="0"/>
                <a:ea typeface="Fraunces Extra Bold" pitchFamily="34" charset="-122"/>
                <a:cs typeface="Arial" panose="020B0604020202020204" pitchFamily="34" charset="0"/>
              </a:rPr>
              <a:t>Tiêu Chuẩn</a:t>
            </a:r>
            <a:endParaRPr lang="en-US" sz="1667" dirty="0"/>
          </a:p>
        </p:txBody>
      </p:sp>
      <p:sp>
        <p:nvSpPr>
          <p:cNvPr id="21" name="Text 9">
            <a:extLst>
              <a:ext uri="{FF2B5EF4-FFF2-40B4-BE49-F238E27FC236}">
                <a16:creationId xmlns:a16="http://schemas.microsoft.com/office/drawing/2014/main" id="{4F90778B-1A06-1753-DEE7-42B88A2CAA12}"/>
              </a:ext>
            </a:extLst>
          </p:cNvPr>
          <p:cNvSpPr/>
          <p:nvPr/>
        </p:nvSpPr>
        <p:spPr>
          <a:xfrm>
            <a:off x="4425058" y="5016756"/>
            <a:ext cx="3086398" cy="544711"/>
          </a:xfrm>
          <a:prstGeom prst="rect">
            <a:avLst/>
          </a:prstGeom>
          <a:noFill/>
          <a:ln/>
        </p:spPr>
        <p:txBody>
          <a:bodyPr wrap="square" lIns="0" tIns="0" rIns="0" bIns="0" rtlCol="0" anchor="t"/>
          <a:lstStyle/>
          <a:p>
            <a:pPr algn="ctr">
              <a:lnSpc>
                <a:spcPts val="2125"/>
              </a:lnSpc>
            </a:pPr>
            <a:r>
              <a:rPr lang="en-US" sz="1333" dirty="0">
                <a:solidFill>
                  <a:srgbClr val="405449"/>
                </a:solidFill>
                <a:latin typeface="Arial" panose="020B0604020202020204" pitchFamily="34" charset="0"/>
                <a:ea typeface="Nobile" pitchFamily="34" charset="-122"/>
                <a:cs typeface="Arial" panose="020B0604020202020204" pitchFamily="34" charset="0"/>
              </a:rPr>
              <a:t>Đảm bảo sản phẩm đạt tiêu chuẩn quốc tế (JIS, ASTM, TCVN).</a:t>
            </a:r>
            <a:endParaRPr lang="en-US" sz="1333" dirty="0"/>
          </a:p>
        </p:txBody>
      </p:sp>
    </p:spTree>
    <p:extLst>
      <p:ext uri="{BB962C8B-B14F-4D97-AF65-F5344CB8AC3E}">
        <p14:creationId xmlns:p14="http://schemas.microsoft.com/office/powerpoint/2010/main" val="10174392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EAB98-2B46-A5B8-0E0B-E924163785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5196E98-D4CD-7B83-CA47-5250C073EB4C}"/>
              </a:ext>
            </a:extLst>
          </p:cNvPr>
          <p:cNvSpPr txBox="1">
            <a:spLocks/>
          </p:cNvSpPr>
          <p:nvPr/>
        </p:nvSpPr>
        <p:spPr>
          <a:xfrm>
            <a:off x="546680" y="347371"/>
            <a:ext cx="9468177"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7. Quy mô đa dạng</a:t>
            </a:r>
          </a:p>
        </p:txBody>
      </p:sp>
      <p:sp>
        <p:nvSpPr>
          <p:cNvPr id="3" name="Text 3">
            <a:extLst>
              <a:ext uri="{FF2B5EF4-FFF2-40B4-BE49-F238E27FC236}">
                <a16:creationId xmlns:a16="http://schemas.microsoft.com/office/drawing/2014/main" id="{70C3326C-7C51-5490-14BD-51112DE717E0}"/>
              </a:ext>
            </a:extLst>
          </p:cNvPr>
          <p:cNvSpPr/>
          <p:nvPr/>
        </p:nvSpPr>
        <p:spPr>
          <a:xfrm>
            <a:off x="3479552" y="1809757"/>
            <a:ext cx="2362696"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Doanh Nghiệp Lớn</a:t>
            </a:r>
            <a:endParaRPr lang="en-US" sz="1833" dirty="0"/>
          </a:p>
        </p:txBody>
      </p:sp>
      <p:sp>
        <p:nvSpPr>
          <p:cNvPr id="4" name="Text 4">
            <a:extLst>
              <a:ext uri="{FF2B5EF4-FFF2-40B4-BE49-F238E27FC236}">
                <a16:creationId xmlns:a16="http://schemas.microsoft.com/office/drawing/2014/main" id="{DA9221D0-050F-2455-300F-620160AE8D91}"/>
              </a:ext>
            </a:extLst>
          </p:cNvPr>
          <p:cNvSpPr/>
          <p:nvPr/>
        </p:nvSpPr>
        <p:spPr>
          <a:xfrm>
            <a:off x="3479552" y="2218439"/>
            <a:ext cx="5232896" cy="302419"/>
          </a:xfrm>
          <a:prstGeom prst="rect">
            <a:avLst/>
          </a:prstGeom>
          <a:noFill/>
          <a:ln/>
        </p:spPr>
        <p:txBody>
          <a:bodyPr wrap="non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Sở hữu dây chuyền công suất lớn (hàng triệu tấn/năm).</a:t>
            </a:r>
            <a:endParaRPr lang="en-US" sz="1458" dirty="0"/>
          </a:p>
        </p:txBody>
      </p:sp>
      <p:sp>
        <p:nvSpPr>
          <p:cNvPr id="5" name="Shape 5">
            <a:extLst>
              <a:ext uri="{FF2B5EF4-FFF2-40B4-BE49-F238E27FC236}">
                <a16:creationId xmlns:a16="http://schemas.microsoft.com/office/drawing/2014/main" id="{77FD2069-181D-9E01-7AE7-F5CFDF97FFBD}"/>
              </a:ext>
            </a:extLst>
          </p:cNvPr>
          <p:cNvSpPr/>
          <p:nvPr/>
        </p:nvSpPr>
        <p:spPr>
          <a:xfrm>
            <a:off x="2806870" y="2880618"/>
            <a:ext cx="8868668" cy="12700"/>
          </a:xfrm>
          <a:prstGeom prst="roundRect">
            <a:avLst>
              <a:gd name="adj" fmla="val 1339536"/>
            </a:avLst>
          </a:prstGeom>
          <a:solidFill>
            <a:srgbClr val="CED9CE"/>
          </a:solidFill>
          <a:ln/>
        </p:spPr>
        <p:txBody>
          <a:bodyPr/>
          <a:lstStyle/>
          <a:p>
            <a:endParaRPr lang="en-US" sz="1556"/>
          </a:p>
        </p:txBody>
      </p:sp>
      <p:sp>
        <p:nvSpPr>
          <p:cNvPr id="6" name="Text 8">
            <a:extLst>
              <a:ext uri="{FF2B5EF4-FFF2-40B4-BE49-F238E27FC236}">
                <a16:creationId xmlns:a16="http://schemas.microsoft.com/office/drawing/2014/main" id="{2D358A2E-F73D-FADD-514E-CC5104CC45E8}"/>
              </a:ext>
            </a:extLst>
          </p:cNvPr>
          <p:cNvSpPr/>
          <p:nvPr/>
        </p:nvSpPr>
        <p:spPr>
          <a:xfrm>
            <a:off x="4712962" y="3176786"/>
            <a:ext cx="2362696"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Nhà Máy Nhỏ</a:t>
            </a:r>
            <a:endParaRPr lang="en-US" sz="1833" dirty="0"/>
          </a:p>
        </p:txBody>
      </p:sp>
      <p:sp>
        <p:nvSpPr>
          <p:cNvPr id="7" name="Text 9">
            <a:extLst>
              <a:ext uri="{FF2B5EF4-FFF2-40B4-BE49-F238E27FC236}">
                <a16:creationId xmlns:a16="http://schemas.microsoft.com/office/drawing/2014/main" id="{2BA87253-2DE8-12EA-9111-DAD87455D29A}"/>
              </a:ext>
            </a:extLst>
          </p:cNvPr>
          <p:cNvSpPr/>
          <p:nvPr/>
        </p:nvSpPr>
        <p:spPr>
          <a:xfrm>
            <a:off x="4712962" y="3585469"/>
            <a:ext cx="6509643" cy="302419"/>
          </a:xfrm>
          <a:prstGeom prst="rect">
            <a:avLst/>
          </a:prstGeom>
          <a:noFill/>
          <a:ln/>
        </p:spPr>
        <p:txBody>
          <a:bodyPr wrap="non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Tập trung vào sản xuất thép đặc thù hoặc phục vụ nhu cầu địa phương.</a:t>
            </a:r>
            <a:endParaRPr lang="en-US" sz="1458" dirty="0"/>
          </a:p>
        </p:txBody>
      </p:sp>
      <p:sp>
        <p:nvSpPr>
          <p:cNvPr id="8" name="Shape 10">
            <a:extLst>
              <a:ext uri="{FF2B5EF4-FFF2-40B4-BE49-F238E27FC236}">
                <a16:creationId xmlns:a16="http://schemas.microsoft.com/office/drawing/2014/main" id="{C8083479-9159-C9D1-8BB7-6C59302EAFA4}"/>
              </a:ext>
            </a:extLst>
          </p:cNvPr>
          <p:cNvSpPr/>
          <p:nvPr/>
        </p:nvSpPr>
        <p:spPr>
          <a:xfrm>
            <a:off x="4618406" y="4064198"/>
            <a:ext cx="7057132" cy="12700"/>
          </a:xfrm>
          <a:prstGeom prst="roundRect">
            <a:avLst>
              <a:gd name="adj" fmla="val 1339536"/>
            </a:avLst>
          </a:prstGeom>
          <a:solidFill>
            <a:srgbClr val="CED9CE"/>
          </a:solidFill>
          <a:ln/>
        </p:spPr>
        <p:txBody>
          <a:bodyPr/>
          <a:lstStyle/>
          <a:p>
            <a:endParaRPr lang="en-US" sz="1556"/>
          </a:p>
        </p:txBody>
      </p:sp>
      <p:sp>
        <p:nvSpPr>
          <p:cNvPr id="13" name="Text 13">
            <a:extLst>
              <a:ext uri="{FF2B5EF4-FFF2-40B4-BE49-F238E27FC236}">
                <a16:creationId xmlns:a16="http://schemas.microsoft.com/office/drawing/2014/main" id="{313CE45F-BAEC-F47B-8A56-7597AE456096}"/>
              </a:ext>
            </a:extLst>
          </p:cNvPr>
          <p:cNvSpPr/>
          <p:nvPr/>
        </p:nvSpPr>
        <p:spPr>
          <a:xfrm>
            <a:off x="5636291" y="4650086"/>
            <a:ext cx="2362696" cy="295275"/>
          </a:xfrm>
          <a:prstGeom prst="rect">
            <a:avLst/>
          </a:prstGeom>
          <a:noFill/>
          <a:ln/>
        </p:spPr>
        <p:txBody>
          <a:bodyPr wrap="none" lIns="0" tIns="0" rIns="0" bIns="0" rtlCol="0" anchor="t"/>
          <a:lstStyle/>
          <a:p>
            <a:pPr>
              <a:lnSpc>
                <a:spcPts val="2292"/>
              </a:lnSpc>
            </a:pPr>
            <a:r>
              <a:rPr lang="en-US" sz="1833" b="1" dirty="0">
                <a:solidFill>
                  <a:srgbClr val="405449"/>
                </a:solidFill>
                <a:latin typeface="Arial" panose="020B0604020202020204" pitchFamily="34" charset="0"/>
                <a:ea typeface="Fraunces Extra Bold" pitchFamily="34" charset="-122"/>
                <a:cs typeface="Arial" panose="020B0604020202020204" pitchFamily="34" charset="0"/>
              </a:rPr>
              <a:t>Công Suất Thiết Kế</a:t>
            </a:r>
            <a:endParaRPr lang="en-US" sz="1833" dirty="0"/>
          </a:p>
        </p:txBody>
      </p:sp>
      <p:sp>
        <p:nvSpPr>
          <p:cNvPr id="14" name="Text 14">
            <a:extLst>
              <a:ext uri="{FF2B5EF4-FFF2-40B4-BE49-F238E27FC236}">
                <a16:creationId xmlns:a16="http://schemas.microsoft.com/office/drawing/2014/main" id="{46119C25-B669-FA0E-317F-2DC07717EEA7}"/>
              </a:ext>
            </a:extLst>
          </p:cNvPr>
          <p:cNvSpPr/>
          <p:nvPr/>
        </p:nvSpPr>
        <p:spPr>
          <a:xfrm>
            <a:off x="5636291" y="5058768"/>
            <a:ext cx="5021362" cy="302419"/>
          </a:xfrm>
          <a:prstGeom prst="rect">
            <a:avLst/>
          </a:prstGeom>
          <a:noFill/>
          <a:ln/>
        </p:spPr>
        <p:txBody>
          <a:bodyPr wrap="non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Dao động từ 250.000 tấn/năm đến 8 triệu tấn/năm.</a:t>
            </a:r>
            <a:endParaRPr lang="en-US" sz="1458" dirty="0"/>
          </a:p>
        </p:txBody>
      </p:sp>
      <p:pic>
        <p:nvPicPr>
          <p:cNvPr id="15" name="Picture 14" descr="A large warehouse with large rolls of steel&#10;&#10;AI-generated content may be incorrect.">
            <a:extLst>
              <a:ext uri="{FF2B5EF4-FFF2-40B4-BE49-F238E27FC236}">
                <a16:creationId xmlns:a16="http://schemas.microsoft.com/office/drawing/2014/main" id="{7C1428B0-768D-78BB-E8A8-5EAC03C6A068}"/>
              </a:ext>
            </a:extLst>
          </p:cNvPr>
          <p:cNvPicPr>
            <a:picLocks noChangeAspect="1"/>
          </p:cNvPicPr>
          <p:nvPr/>
        </p:nvPicPr>
        <p:blipFill>
          <a:blip r:embed="rId3"/>
          <a:stretch>
            <a:fillRect/>
          </a:stretch>
        </p:blipFill>
        <p:spPr>
          <a:xfrm>
            <a:off x="1001997" y="1551123"/>
            <a:ext cx="1804873" cy="1204543"/>
          </a:xfrm>
          <a:prstGeom prst="rect">
            <a:avLst/>
          </a:prstGeom>
        </p:spPr>
      </p:pic>
      <p:pic>
        <p:nvPicPr>
          <p:cNvPr id="16" name="Picture 15" descr="A person working on a machine&#10;&#10;AI-generated content may be incorrect.">
            <a:extLst>
              <a:ext uri="{FF2B5EF4-FFF2-40B4-BE49-F238E27FC236}">
                <a16:creationId xmlns:a16="http://schemas.microsoft.com/office/drawing/2014/main" id="{01963983-7DDC-6E3F-ABF4-B5DA01C93145}"/>
              </a:ext>
            </a:extLst>
          </p:cNvPr>
          <p:cNvPicPr>
            <a:picLocks noChangeAspect="1"/>
          </p:cNvPicPr>
          <p:nvPr/>
        </p:nvPicPr>
        <p:blipFill>
          <a:blip r:embed="rId4"/>
          <a:stretch>
            <a:fillRect/>
          </a:stretch>
        </p:blipFill>
        <p:spPr>
          <a:xfrm>
            <a:off x="1001997" y="2931977"/>
            <a:ext cx="1837604" cy="1220986"/>
          </a:xfrm>
          <a:prstGeom prst="rect">
            <a:avLst/>
          </a:prstGeom>
        </p:spPr>
      </p:pic>
      <p:pic>
        <p:nvPicPr>
          <p:cNvPr id="22" name="Picture 21">
            <a:extLst>
              <a:ext uri="{FF2B5EF4-FFF2-40B4-BE49-F238E27FC236}">
                <a16:creationId xmlns:a16="http://schemas.microsoft.com/office/drawing/2014/main" id="{EA418146-7696-4071-8C3F-F8539879B717}"/>
              </a:ext>
            </a:extLst>
          </p:cNvPr>
          <p:cNvPicPr>
            <a:picLocks noChangeAspect="1"/>
          </p:cNvPicPr>
          <p:nvPr/>
        </p:nvPicPr>
        <p:blipFill>
          <a:blip r:embed="rId5"/>
          <a:stretch>
            <a:fillRect/>
          </a:stretch>
        </p:blipFill>
        <p:spPr>
          <a:xfrm>
            <a:off x="1001997" y="4420396"/>
            <a:ext cx="3961009" cy="1302143"/>
          </a:xfrm>
          <a:prstGeom prst="rect">
            <a:avLst/>
          </a:prstGeom>
        </p:spPr>
      </p:pic>
    </p:spTree>
    <p:extLst>
      <p:ext uri="{BB962C8B-B14F-4D97-AF65-F5344CB8AC3E}">
        <p14:creationId xmlns:p14="http://schemas.microsoft.com/office/powerpoint/2010/main" val="3607311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8FE80-2AD0-51CF-43A0-FA918E3AFC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659224-744E-E085-A289-95BBC3959382}"/>
              </a:ext>
            </a:extLst>
          </p:cNvPr>
          <p:cNvSpPr txBox="1">
            <a:spLocks/>
          </p:cNvSpPr>
          <p:nvPr/>
        </p:nvSpPr>
        <p:spPr>
          <a:xfrm>
            <a:off x="437217" y="1045396"/>
            <a:ext cx="1038318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t>8. </a:t>
            </a:r>
            <a:r>
              <a:rPr lang="vi-VN" dirty="0"/>
              <a:t>Bảng so sánh suất tiêu hao năng lượng theo công nghệ</a:t>
            </a:r>
            <a:endParaRPr lang="en-US" dirty="0"/>
          </a:p>
        </p:txBody>
      </p:sp>
      <p:graphicFrame>
        <p:nvGraphicFramePr>
          <p:cNvPr id="10" name="Table 9">
            <a:extLst>
              <a:ext uri="{FF2B5EF4-FFF2-40B4-BE49-F238E27FC236}">
                <a16:creationId xmlns:a16="http://schemas.microsoft.com/office/drawing/2014/main" id="{83CCE8E0-6F09-5FEE-36A0-EA825A52D8E0}"/>
              </a:ext>
            </a:extLst>
          </p:cNvPr>
          <p:cNvGraphicFramePr>
            <a:graphicFrameLocks noGrp="1"/>
          </p:cNvGraphicFramePr>
          <p:nvPr>
            <p:extLst>
              <p:ext uri="{D42A27DB-BD31-4B8C-83A1-F6EECF244321}">
                <p14:modId xmlns:p14="http://schemas.microsoft.com/office/powerpoint/2010/main" val="190932889"/>
              </p:ext>
            </p:extLst>
          </p:nvPr>
        </p:nvGraphicFramePr>
        <p:xfrm>
          <a:off x="964377" y="5612588"/>
          <a:ext cx="10514544" cy="1117956"/>
        </p:xfrm>
        <a:graphic>
          <a:graphicData uri="http://schemas.openxmlformats.org/drawingml/2006/table">
            <a:tbl>
              <a:tblPr>
                <a:tableStyleId>{12ACAA50-B3C0-4FEF-8DD3-66675128A787}</a:tableStyleId>
              </a:tblPr>
              <a:tblGrid>
                <a:gridCol w="3504848">
                  <a:extLst>
                    <a:ext uri="{9D8B030D-6E8A-4147-A177-3AD203B41FA5}">
                      <a16:colId xmlns:a16="http://schemas.microsoft.com/office/drawing/2014/main" val="4035161059"/>
                    </a:ext>
                  </a:extLst>
                </a:gridCol>
                <a:gridCol w="3504848">
                  <a:extLst>
                    <a:ext uri="{9D8B030D-6E8A-4147-A177-3AD203B41FA5}">
                      <a16:colId xmlns:a16="http://schemas.microsoft.com/office/drawing/2014/main" val="2043414477"/>
                    </a:ext>
                  </a:extLst>
                </a:gridCol>
                <a:gridCol w="3504848">
                  <a:extLst>
                    <a:ext uri="{9D8B030D-6E8A-4147-A177-3AD203B41FA5}">
                      <a16:colId xmlns:a16="http://schemas.microsoft.com/office/drawing/2014/main" val="3468379478"/>
                    </a:ext>
                  </a:extLst>
                </a:gridCol>
              </a:tblGrid>
              <a:tr h="325972">
                <a:tc>
                  <a:txBody>
                    <a:bodyPr/>
                    <a:lstStyle/>
                    <a:p>
                      <a:r>
                        <a:rPr lang="en-US" sz="1600"/>
                        <a:t>Công nghệ</a:t>
                      </a:r>
                    </a:p>
                  </a:txBody>
                  <a:tcPr marL="76200" marR="76200" marT="38100" marB="38100" anchor="ctr"/>
                </a:tc>
                <a:tc>
                  <a:txBody>
                    <a:bodyPr/>
                    <a:lstStyle/>
                    <a:p>
                      <a:r>
                        <a:rPr lang="en-US" sz="1600" dirty="0" err="1"/>
                        <a:t>Mức</a:t>
                      </a:r>
                      <a:r>
                        <a:rPr lang="en-US" sz="1600" dirty="0"/>
                        <a:t> thực </a:t>
                      </a:r>
                      <a:r>
                        <a:rPr lang="en-US" sz="1600" dirty="0" err="1"/>
                        <a:t>tế</a:t>
                      </a:r>
                      <a:r>
                        <a:rPr lang="en-US" sz="1600" dirty="0"/>
                        <a:t> Việt Nam</a:t>
                      </a:r>
                    </a:p>
                  </a:txBody>
                  <a:tcPr marL="76200" marR="76200" marT="38100" marB="38100" anchor="ctr"/>
                </a:tc>
                <a:tc>
                  <a:txBody>
                    <a:bodyPr/>
                    <a:lstStyle/>
                    <a:p>
                      <a:r>
                        <a:rPr lang="en-US" sz="1600"/>
                        <a:t>Mức tiên tiến (EU, Nhật)</a:t>
                      </a:r>
                    </a:p>
                  </a:txBody>
                  <a:tcPr marL="76200" marR="76200" marT="38100" marB="38100" anchor="ctr"/>
                </a:tc>
                <a:extLst>
                  <a:ext uri="{0D108BD9-81ED-4DB2-BD59-A6C34878D82A}">
                    <a16:rowId xmlns:a16="http://schemas.microsoft.com/office/drawing/2014/main" val="2206095821"/>
                  </a:ext>
                </a:extLst>
              </a:tr>
              <a:tr h="325972">
                <a:tc>
                  <a:txBody>
                    <a:bodyPr/>
                    <a:lstStyle/>
                    <a:p>
                      <a:r>
                        <a:rPr lang="en-US" sz="1600"/>
                        <a:t>BF – BOF</a:t>
                      </a:r>
                    </a:p>
                  </a:txBody>
                  <a:tcPr marL="76200" marR="76200" marT="38100" marB="38100" anchor="ctr"/>
                </a:tc>
                <a:tc>
                  <a:txBody>
                    <a:bodyPr/>
                    <a:lstStyle/>
                    <a:p>
                      <a:r>
                        <a:rPr lang="en-US" sz="1600"/>
                        <a:t>22–28 GJ/tấn thép</a:t>
                      </a:r>
                    </a:p>
                  </a:txBody>
                  <a:tcPr marL="76200" marR="76200" marT="38100" marB="38100" anchor="ctr"/>
                </a:tc>
                <a:tc>
                  <a:txBody>
                    <a:bodyPr/>
                    <a:lstStyle/>
                    <a:p>
                      <a:r>
                        <a:rPr lang="en-US" sz="1600"/>
                        <a:t>18–20 GJ/tấn</a:t>
                      </a:r>
                    </a:p>
                  </a:txBody>
                  <a:tcPr marL="76200" marR="76200" marT="38100" marB="38100" anchor="ctr"/>
                </a:tc>
                <a:extLst>
                  <a:ext uri="{0D108BD9-81ED-4DB2-BD59-A6C34878D82A}">
                    <a16:rowId xmlns:a16="http://schemas.microsoft.com/office/drawing/2014/main" val="677994500"/>
                  </a:ext>
                </a:extLst>
              </a:tr>
              <a:tr h="466012">
                <a:tc>
                  <a:txBody>
                    <a:bodyPr/>
                    <a:lstStyle/>
                    <a:p>
                      <a:r>
                        <a:rPr lang="en-US" sz="1600" dirty="0"/>
                        <a:t>EAF</a:t>
                      </a:r>
                    </a:p>
                  </a:txBody>
                  <a:tcPr marL="76200" marR="76200" marT="38100" marB="38100" anchor="ctr"/>
                </a:tc>
                <a:tc>
                  <a:txBody>
                    <a:bodyPr/>
                    <a:lstStyle/>
                    <a:p>
                      <a:r>
                        <a:rPr lang="en-US" sz="1600" dirty="0"/>
                        <a:t>500–650 kWh/tấn</a:t>
                      </a:r>
                    </a:p>
                  </a:txBody>
                  <a:tcPr marL="76200" marR="76200" marT="38100" marB="38100" anchor="ctr"/>
                </a:tc>
                <a:tc>
                  <a:txBody>
                    <a:bodyPr/>
                    <a:lstStyle/>
                    <a:p>
                      <a:r>
                        <a:rPr lang="en-US" sz="1600" dirty="0"/>
                        <a:t>&lt; 400 kWh/</a:t>
                      </a:r>
                      <a:r>
                        <a:rPr lang="en-US" sz="1600" dirty="0" err="1"/>
                        <a:t>tấn</a:t>
                      </a:r>
                      <a:endParaRPr lang="en-US" sz="1600" dirty="0"/>
                    </a:p>
                  </a:txBody>
                  <a:tcPr marL="76200" marR="76200" marT="38100" marB="38100" anchor="ctr"/>
                </a:tc>
                <a:extLst>
                  <a:ext uri="{0D108BD9-81ED-4DB2-BD59-A6C34878D82A}">
                    <a16:rowId xmlns:a16="http://schemas.microsoft.com/office/drawing/2014/main" val="3394885151"/>
                  </a:ext>
                </a:extLst>
              </a:tr>
            </a:tbl>
          </a:graphicData>
        </a:graphic>
      </p:graphicFrame>
      <p:sp>
        <p:nvSpPr>
          <p:cNvPr id="11" name="Rectangle 1">
            <a:extLst>
              <a:ext uri="{FF2B5EF4-FFF2-40B4-BE49-F238E27FC236}">
                <a16:creationId xmlns:a16="http://schemas.microsoft.com/office/drawing/2014/main" id="{7A44D764-3A67-ED96-C9E1-48B14A95F7CD}"/>
              </a:ext>
            </a:extLst>
          </p:cNvPr>
          <p:cNvSpPr>
            <a:spLocks noChangeArrowheads="1"/>
          </p:cNvSpPr>
          <p:nvPr/>
        </p:nvSpPr>
        <p:spPr bwMode="auto">
          <a:xfrm>
            <a:off x="883530" y="5000682"/>
            <a:ext cx="5690646" cy="564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3810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1667" dirty="0">
                <a:solidFill>
                  <a:schemeClr val="tx1"/>
                </a:solidFill>
                <a:latin typeface="Arial" panose="020B0604020202020204" pitchFamily="34" charset="0"/>
              </a:rPr>
              <a:t>So </a:t>
            </a:r>
            <a:r>
              <a:rPr lang="en-US" altLang="en-US" sz="1667" dirty="0" err="1">
                <a:solidFill>
                  <a:schemeClr val="tx1"/>
                </a:solidFill>
                <a:latin typeface="Arial" panose="020B0604020202020204" pitchFamily="34" charset="0"/>
              </a:rPr>
              <a:t>sánh</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với</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mức</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tiên</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tiến</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quốc</a:t>
            </a:r>
            <a:r>
              <a:rPr lang="en-US" altLang="en-US" sz="1667" dirty="0">
                <a:solidFill>
                  <a:schemeClr val="tx1"/>
                </a:solidFill>
                <a:latin typeface="Arial" panose="020B0604020202020204" pitchFamily="34" charset="0"/>
              </a:rPr>
              <a:t> </a:t>
            </a:r>
            <a:r>
              <a:rPr lang="en-US" altLang="en-US" sz="1667" dirty="0" err="1">
                <a:solidFill>
                  <a:schemeClr val="tx1"/>
                </a:solidFill>
                <a:latin typeface="Arial" panose="020B0604020202020204" pitchFamily="34" charset="0"/>
              </a:rPr>
              <a:t>tế</a:t>
            </a:r>
            <a:r>
              <a:rPr lang="en-US" altLang="en-US" sz="1667" dirty="0">
                <a:solidFill>
                  <a:schemeClr val="tx1"/>
                </a:solidFill>
                <a:latin typeface="Arial" panose="020B0604020202020204" pitchFamily="34" charset="0"/>
              </a:rPr>
              <a:t> (benchmark)</a:t>
            </a:r>
          </a:p>
          <a:p>
            <a:pPr defTabSz="761970" eaLnBrk="0" fontAlgn="base" hangingPunct="0">
              <a:spcBef>
                <a:spcPct val="0"/>
              </a:spcBef>
              <a:spcAft>
                <a:spcPct val="0"/>
              </a:spcAft>
              <a:buClrTx/>
            </a:pPr>
            <a:endParaRPr lang="en-US" altLang="en-US" sz="1500" dirty="0">
              <a:solidFill>
                <a:schemeClr val="tx1"/>
              </a:solidFill>
              <a:latin typeface="Arial" panose="020B0604020202020204" pitchFamily="34" charset="0"/>
            </a:endParaRPr>
          </a:p>
        </p:txBody>
      </p:sp>
      <p:graphicFrame>
        <p:nvGraphicFramePr>
          <p:cNvPr id="5" name="Table 4">
            <a:extLst>
              <a:ext uri="{FF2B5EF4-FFF2-40B4-BE49-F238E27FC236}">
                <a16:creationId xmlns:a16="http://schemas.microsoft.com/office/drawing/2014/main" id="{6D611873-732A-44BA-BFEC-8F434500A3E8}"/>
              </a:ext>
            </a:extLst>
          </p:cNvPr>
          <p:cNvGraphicFramePr>
            <a:graphicFrameLocks noGrp="1"/>
          </p:cNvGraphicFramePr>
          <p:nvPr>
            <p:extLst>
              <p:ext uri="{D42A27DB-BD31-4B8C-83A1-F6EECF244321}">
                <p14:modId xmlns:p14="http://schemas.microsoft.com/office/powerpoint/2010/main" val="2899762255"/>
              </p:ext>
            </p:extLst>
          </p:nvPr>
        </p:nvGraphicFramePr>
        <p:xfrm>
          <a:off x="340179" y="1908777"/>
          <a:ext cx="11423876" cy="3415656"/>
        </p:xfrm>
        <a:graphic>
          <a:graphicData uri="http://schemas.openxmlformats.org/drawingml/2006/table">
            <a:tbl>
              <a:tblPr>
                <a:tableStyleId>{12ACAA50-B3C0-4FEF-8DD3-66675128A787}</a:tableStyleId>
              </a:tblPr>
              <a:tblGrid>
                <a:gridCol w="1943100">
                  <a:extLst>
                    <a:ext uri="{9D8B030D-6E8A-4147-A177-3AD203B41FA5}">
                      <a16:colId xmlns:a16="http://schemas.microsoft.com/office/drawing/2014/main" val="2619002137"/>
                    </a:ext>
                  </a:extLst>
                </a:gridCol>
                <a:gridCol w="2438400">
                  <a:extLst>
                    <a:ext uri="{9D8B030D-6E8A-4147-A177-3AD203B41FA5}">
                      <a16:colId xmlns:a16="http://schemas.microsoft.com/office/drawing/2014/main" val="2007422503"/>
                    </a:ext>
                  </a:extLst>
                </a:gridCol>
                <a:gridCol w="2667000">
                  <a:extLst>
                    <a:ext uri="{9D8B030D-6E8A-4147-A177-3AD203B41FA5}">
                      <a16:colId xmlns:a16="http://schemas.microsoft.com/office/drawing/2014/main" val="1542335737"/>
                    </a:ext>
                  </a:extLst>
                </a:gridCol>
                <a:gridCol w="4375376">
                  <a:extLst>
                    <a:ext uri="{9D8B030D-6E8A-4147-A177-3AD203B41FA5}">
                      <a16:colId xmlns:a16="http://schemas.microsoft.com/office/drawing/2014/main" val="2959962539"/>
                    </a:ext>
                  </a:extLst>
                </a:gridCol>
              </a:tblGrid>
              <a:tr h="499882">
                <a:tc>
                  <a:txBody>
                    <a:bodyPr/>
                    <a:lstStyle/>
                    <a:p>
                      <a:r>
                        <a:rPr lang="en-US" sz="1600" b="1"/>
                        <a:t>Công nghệ sản xuất thép</a:t>
                      </a:r>
                      <a:endParaRPr lang="en-US" sz="1600"/>
                    </a:p>
                  </a:txBody>
                  <a:tcPr marL="76953" marR="76953" marT="38476" marB="38476" anchor="ctr"/>
                </a:tc>
                <a:tc>
                  <a:txBody>
                    <a:bodyPr/>
                    <a:lstStyle/>
                    <a:p>
                      <a:r>
                        <a:rPr lang="en-US" sz="1600" b="1"/>
                        <a:t>Nguyên liệu chính</a:t>
                      </a:r>
                      <a:endParaRPr lang="en-US" sz="1600"/>
                    </a:p>
                  </a:txBody>
                  <a:tcPr marL="76953" marR="76953" marT="38476" marB="38476" anchor="ctr"/>
                </a:tc>
                <a:tc>
                  <a:txBody>
                    <a:bodyPr/>
                    <a:lstStyle/>
                    <a:p>
                      <a:r>
                        <a:rPr lang="vi-VN" sz="1600" b="1"/>
                        <a:t>Suất tiêu hao năng lượng</a:t>
                      </a:r>
                      <a:endParaRPr lang="vi-VN" sz="1600"/>
                    </a:p>
                  </a:txBody>
                  <a:tcPr marL="76953" marR="76953" marT="38476" marB="38476" anchor="ctr"/>
                </a:tc>
                <a:tc>
                  <a:txBody>
                    <a:bodyPr/>
                    <a:lstStyle/>
                    <a:p>
                      <a:r>
                        <a:rPr lang="en-US" sz="1600" b="1"/>
                        <a:t>Ghi chú</a:t>
                      </a:r>
                      <a:endParaRPr lang="en-US" sz="1600"/>
                    </a:p>
                  </a:txBody>
                  <a:tcPr marL="76953" marR="76953" marT="38476" marB="38476" anchor="ctr"/>
                </a:tc>
                <a:extLst>
                  <a:ext uri="{0D108BD9-81ED-4DB2-BD59-A6C34878D82A}">
                    <a16:rowId xmlns:a16="http://schemas.microsoft.com/office/drawing/2014/main" val="687931593"/>
                  </a:ext>
                </a:extLst>
              </a:tr>
              <a:tr h="499882">
                <a:tc>
                  <a:txBody>
                    <a:bodyPr/>
                    <a:lstStyle/>
                    <a:p>
                      <a:r>
                        <a:rPr lang="en-US" sz="1600" b="1"/>
                        <a:t>Lò cao – Lò thổi oxy (BF–BOF)</a:t>
                      </a:r>
                      <a:endParaRPr lang="en-US" sz="1600"/>
                    </a:p>
                  </a:txBody>
                  <a:tcPr marL="76953" marR="76953" marT="38476" marB="38476" anchor="ctr"/>
                </a:tc>
                <a:tc>
                  <a:txBody>
                    <a:bodyPr/>
                    <a:lstStyle/>
                    <a:p>
                      <a:r>
                        <a:rPr lang="en-US" sz="1600"/>
                        <a:t>Quặng sắt, than cốc</a:t>
                      </a:r>
                    </a:p>
                  </a:txBody>
                  <a:tcPr marL="76953" marR="76953" marT="38476" marB="38476" anchor="ctr"/>
                </a:tc>
                <a:tc>
                  <a:txBody>
                    <a:bodyPr/>
                    <a:lstStyle/>
                    <a:p>
                      <a:r>
                        <a:rPr lang="en-US" sz="1600"/>
                        <a:t>20–30 GJ/tấn thép (~5.500–8.300 kWh/tấn)</a:t>
                      </a:r>
                    </a:p>
                  </a:txBody>
                  <a:tcPr marL="76953" marR="76953" marT="38476" marB="38476" anchor="ctr"/>
                </a:tc>
                <a:tc>
                  <a:txBody>
                    <a:bodyPr/>
                    <a:lstStyle/>
                    <a:p>
                      <a:r>
                        <a:rPr lang="en-US" sz="1600"/>
                        <a:t>Công nghệ truyền thống, phát thải CO₂ cao</a:t>
                      </a:r>
                    </a:p>
                  </a:txBody>
                  <a:tcPr marL="76953" marR="76953" marT="38476" marB="38476" anchor="ctr"/>
                </a:tc>
                <a:extLst>
                  <a:ext uri="{0D108BD9-81ED-4DB2-BD59-A6C34878D82A}">
                    <a16:rowId xmlns:a16="http://schemas.microsoft.com/office/drawing/2014/main" val="1480384629"/>
                  </a:ext>
                </a:extLst>
              </a:tr>
              <a:tr h="592496">
                <a:tc>
                  <a:txBody>
                    <a:bodyPr/>
                    <a:lstStyle/>
                    <a:p>
                      <a:r>
                        <a:rPr lang="en-US" sz="1600" b="1"/>
                        <a:t>Lò điện hồ quang (EAF)</a:t>
                      </a:r>
                      <a:endParaRPr lang="en-US" sz="1600"/>
                    </a:p>
                  </a:txBody>
                  <a:tcPr marL="76953" marR="76953" marT="38476" marB="38476" anchor="ctr"/>
                </a:tc>
                <a:tc>
                  <a:txBody>
                    <a:bodyPr/>
                    <a:lstStyle/>
                    <a:p>
                      <a:r>
                        <a:rPr lang="en-US" sz="1600"/>
                        <a:t>Thép phế</a:t>
                      </a:r>
                    </a:p>
                  </a:txBody>
                  <a:tcPr marL="76953" marR="76953" marT="38476" marB="38476" anchor="ctr"/>
                </a:tc>
                <a:tc>
                  <a:txBody>
                    <a:bodyPr/>
                    <a:lstStyle/>
                    <a:p>
                      <a:r>
                        <a:rPr lang="en-US" sz="1600"/>
                        <a:t>350–650 kWh/tấn</a:t>
                      </a:r>
                    </a:p>
                  </a:txBody>
                  <a:tcPr marL="76953" marR="76953" marT="38476" marB="38476" anchor="ctr"/>
                </a:tc>
                <a:tc>
                  <a:txBody>
                    <a:bodyPr/>
                    <a:lstStyle/>
                    <a:p>
                      <a:r>
                        <a:rPr lang="vi-VN" sz="1600"/>
                        <a:t>Tiêu thụ nhiều điện, phát thải CO₂ thấp hơn, thân thiện môi trường hơn</a:t>
                      </a:r>
                    </a:p>
                  </a:txBody>
                  <a:tcPr marL="76953" marR="76953" marT="38476" marB="38476" anchor="ctr"/>
                </a:tc>
                <a:extLst>
                  <a:ext uri="{0D108BD9-81ED-4DB2-BD59-A6C34878D82A}">
                    <a16:rowId xmlns:a16="http://schemas.microsoft.com/office/drawing/2014/main" val="3224409322"/>
                  </a:ext>
                </a:extLst>
              </a:tr>
              <a:tr h="499882">
                <a:tc>
                  <a:txBody>
                    <a:bodyPr/>
                    <a:lstStyle/>
                    <a:p>
                      <a:r>
                        <a:rPr lang="en-US" sz="1600" b="1"/>
                        <a:t>Lò cảm ứng (IF)</a:t>
                      </a:r>
                      <a:endParaRPr lang="en-US" sz="1600"/>
                    </a:p>
                  </a:txBody>
                  <a:tcPr marL="76953" marR="76953" marT="38476" marB="38476" anchor="ctr"/>
                </a:tc>
                <a:tc>
                  <a:txBody>
                    <a:bodyPr/>
                    <a:lstStyle/>
                    <a:p>
                      <a:r>
                        <a:rPr lang="en-US" sz="1600"/>
                        <a:t>Thép phế</a:t>
                      </a:r>
                    </a:p>
                  </a:txBody>
                  <a:tcPr marL="76953" marR="76953" marT="38476" marB="38476" anchor="ctr"/>
                </a:tc>
                <a:tc>
                  <a:txBody>
                    <a:bodyPr/>
                    <a:lstStyle/>
                    <a:p>
                      <a:r>
                        <a:rPr lang="en-US" sz="1600"/>
                        <a:t>550–750 kWh/tấn</a:t>
                      </a:r>
                    </a:p>
                  </a:txBody>
                  <a:tcPr marL="76953" marR="76953" marT="38476" marB="38476" anchor="ctr"/>
                </a:tc>
                <a:tc>
                  <a:txBody>
                    <a:bodyPr/>
                    <a:lstStyle/>
                    <a:p>
                      <a:r>
                        <a:rPr lang="vi-VN" sz="1600"/>
                        <a:t>Thường dùng trong các nhà máy nhỏ, hiệu suất thấp hơn EAF</a:t>
                      </a:r>
                    </a:p>
                  </a:txBody>
                  <a:tcPr marL="76953" marR="76953" marT="38476" marB="38476" anchor="ctr"/>
                </a:tc>
                <a:extLst>
                  <a:ext uri="{0D108BD9-81ED-4DB2-BD59-A6C34878D82A}">
                    <a16:rowId xmlns:a16="http://schemas.microsoft.com/office/drawing/2014/main" val="2939568324"/>
                  </a:ext>
                </a:extLst>
              </a:tr>
              <a:tr h="499882">
                <a:tc>
                  <a:txBody>
                    <a:bodyPr/>
                    <a:lstStyle/>
                    <a:p>
                      <a:r>
                        <a:rPr lang="en-US" sz="1600" b="1"/>
                        <a:t>Hòa Phát (BF hiện đại)</a:t>
                      </a:r>
                      <a:endParaRPr lang="en-US" sz="1600"/>
                    </a:p>
                  </a:txBody>
                  <a:tcPr marL="76953" marR="76953" marT="38476" marB="38476" anchor="ctr"/>
                </a:tc>
                <a:tc>
                  <a:txBody>
                    <a:bodyPr/>
                    <a:lstStyle/>
                    <a:p>
                      <a:r>
                        <a:rPr lang="en-US" sz="1600"/>
                        <a:t>Quặng sắt, than cốc</a:t>
                      </a:r>
                    </a:p>
                  </a:txBody>
                  <a:tcPr marL="76953" marR="76953" marT="38476" marB="38476" anchor="ctr"/>
                </a:tc>
                <a:tc>
                  <a:txBody>
                    <a:bodyPr/>
                    <a:lstStyle/>
                    <a:p>
                      <a:r>
                        <a:rPr lang="en-US" sz="1600"/>
                        <a:t>~20–22 GJ/tấn gang (~5.500–6.100 kWh)</a:t>
                      </a:r>
                    </a:p>
                  </a:txBody>
                  <a:tcPr marL="76953" marR="76953" marT="38476" marB="38476" anchor="ctr"/>
                </a:tc>
                <a:tc>
                  <a:txBody>
                    <a:bodyPr/>
                    <a:lstStyle/>
                    <a:p>
                      <a:r>
                        <a:rPr lang="en-US" sz="1600"/>
                        <a:t>Có thu hồi nhiệt từ lò, đạt chứng nhận ISO 50001</a:t>
                      </a:r>
                    </a:p>
                  </a:txBody>
                  <a:tcPr marL="76953" marR="76953" marT="38476" marB="38476" anchor="ctr"/>
                </a:tc>
                <a:extLst>
                  <a:ext uri="{0D108BD9-81ED-4DB2-BD59-A6C34878D82A}">
                    <a16:rowId xmlns:a16="http://schemas.microsoft.com/office/drawing/2014/main" val="4109998095"/>
                  </a:ext>
                </a:extLst>
              </a:tr>
              <a:tr h="499882">
                <a:tc>
                  <a:txBody>
                    <a:bodyPr/>
                    <a:lstStyle/>
                    <a:p>
                      <a:r>
                        <a:rPr lang="en-US" sz="1600" b="1"/>
                        <a:t>Pomina (EAF cải tiến)</a:t>
                      </a:r>
                      <a:endParaRPr lang="en-US" sz="1600"/>
                    </a:p>
                  </a:txBody>
                  <a:tcPr marL="76953" marR="76953" marT="38476" marB="38476" anchor="ctr"/>
                </a:tc>
                <a:tc>
                  <a:txBody>
                    <a:bodyPr/>
                    <a:lstStyle/>
                    <a:p>
                      <a:r>
                        <a:rPr lang="en-US" sz="1600"/>
                        <a:t>Thép phế</a:t>
                      </a:r>
                    </a:p>
                  </a:txBody>
                  <a:tcPr marL="76953" marR="76953" marT="38476" marB="38476" anchor="ctr"/>
                </a:tc>
                <a:tc>
                  <a:txBody>
                    <a:bodyPr/>
                    <a:lstStyle/>
                    <a:p>
                      <a:r>
                        <a:rPr lang="en-US" sz="1600"/>
                        <a:t>~500–550 kWh/tấn</a:t>
                      </a:r>
                    </a:p>
                  </a:txBody>
                  <a:tcPr marL="76953" marR="76953" marT="38476" marB="38476" anchor="ctr"/>
                </a:tc>
                <a:tc>
                  <a:txBody>
                    <a:bodyPr/>
                    <a:lstStyle/>
                    <a:p>
                      <a:r>
                        <a:rPr lang="vi-VN" sz="1600" dirty="0"/>
                        <a:t>Tích hợp hệ thống giám sát năng lượng, tối ưu hóa sử dụng điện cực</a:t>
                      </a:r>
                    </a:p>
                  </a:txBody>
                  <a:tcPr marL="76953" marR="76953" marT="38476" marB="38476" anchor="ctr"/>
                </a:tc>
                <a:extLst>
                  <a:ext uri="{0D108BD9-81ED-4DB2-BD59-A6C34878D82A}">
                    <a16:rowId xmlns:a16="http://schemas.microsoft.com/office/drawing/2014/main" val="2324217359"/>
                  </a:ext>
                </a:extLst>
              </a:tr>
            </a:tbl>
          </a:graphicData>
        </a:graphic>
      </p:graphicFrame>
    </p:spTree>
    <p:extLst>
      <p:ext uri="{BB962C8B-B14F-4D97-AF65-F5344CB8AC3E}">
        <p14:creationId xmlns:p14="http://schemas.microsoft.com/office/powerpoint/2010/main" val="29334943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519F8-601B-E69D-43EE-6C57401CC959}"/>
              </a:ext>
            </a:extLst>
          </p:cNvPr>
          <p:cNvSpPr>
            <a:spLocks noGrp="1"/>
          </p:cNvSpPr>
          <p:nvPr>
            <p:ph type="title" idx="4294967295"/>
          </p:nvPr>
        </p:nvSpPr>
        <p:spPr>
          <a:xfrm>
            <a:off x="4963886" y="1354176"/>
            <a:ext cx="10972800" cy="495200"/>
          </a:xfrm>
        </p:spPr>
        <p:txBody>
          <a:bodyPr>
            <a:noAutofit/>
          </a:bodyPr>
          <a:lstStyle/>
          <a:p>
            <a:r>
              <a:rPr lang="en-US" dirty="0">
                <a:solidFill>
                  <a:schemeClr val="accent1">
                    <a:lumMod val="50000"/>
                  </a:schemeClr>
                </a:solidFill>
                <a:latin typeface="+mn-lt"/>
              </a:rPr>
              <a:t>Thảo luận</a:t>
            </a:r>
          </a:p>
        </p:txBody>
      </p:sp>
      <p:sp>
        <p:nvSpPr>
          <p:cNvPr id="3" name="Text 4">
            <a:extLst>
              <a:ext uri="{FF2B5EF4-FFF2-40B4-BE49-F238E27FC236}">
                <a16:creationId xmlns:a16="http://schemas.microsoft.com/office/drawing/2014/main" id="{739813F2-255F-BC45-3E52-4DB13A3F2DDA}"/>
              </a:ext>
            </a:extLst>
          </p:cNvPr>
          <p:cNvSpPr/>
          <p:nvPr/>
        </p:nvSpPr>
        <p:spPr>
          <a:xfrm>
            <a:off x="385083" y="2244059"/>
            <a:ext cx="9847490" cy="2369881"/>
          </a:xfrm>
          <a:prstGeom prst="rect">
            <a:avLst/>
          </a:prstGeom>
          <a:noFill/>
          <a:ln/>
        </p:spPr>
        <p:txBody>
          <a:bodyPr wrap="none" lIns="0" tIns="0" rIns="0" bIns="0" rtlCol="0" anchor="t"/>
          <a:lstStyle/>
          <a:p>
            <a:pPr>
              <a:lnSpc>
                <a:spcPct val="150000"/>
              </a:lnSpc>
            </a:pPr>
            <a:r>
              <a:rPr lang="vi-VN" sz="2400" dirty="0"/>
              <a:t>Nhà máy của bạn đã áp dụng những giải pháp nào để giảm thiểu tiêu thụ năng lượng?</a:t>
            </a:r>
            <a:endParaRPr lang="en-US" sz="2400" dirty="0"/>
          </a:p>
          <a:p>
            <a:pPr>
              <a:lnSpc>
                <a:spcPct val="150000"/>
              </a:lnSpc>
            </a:pPr>
            <a:r>
              <a:rPr lang="vi-VN" sz="2400" dirty="0"/>
              <a:t>Vui lòng chia sẻ những kinh nghiệm mà nhà máy của bạn đã áp dụng..</a:t>
            </a:r>
            <a:endParaRPr lang="en-US" sz="2400" dirty="0"/>
          </a:p>
        </p:txBody>
      </p:sp>
    </p:spTree>
    <p:extLst>
      <p:ext uri="{BB962C8B-B14F-4D97-AF65-F5344CB8AC3E}">
        <p14:creationId xmlns:p14="http://schemas.microsoft.com/office/powerpoint/2010/main" val="32360854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a:extLst>
              <a:ext uri="{FF2B5EF4-FFF2-40B4-BE49-F238E27FC236}">
                <a16:creationId xmlns:a16="http://schemas.microsoft.com/office/drawing/2014/main" id="{61A68FCE-080C-9457-F7A6-7ACFD7F46689}"/>
              </a:ext>
            </a:extLst>
          </p:cNvPr>
          <p:cNvSpPr>
            <a:spLocks noChangeArrowheads="1"/>
          </p:cNvSpPr>
          <p:nvPr/>
        </p:nvSpPr>
        <p:spPr bwMode="gray">
          <a:xfrm>
            <a:off x="1942163" y="2247900"/>
            <a:ext cx="8307674" cy="2362200"/>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r>
              <a:rPr lang="en-US" sz="2800" dirty="0">
                <a:solidFill>
                  <a:schemeClr val="accent1">
                    <a:lumMod val="50000"/>
                  </a:schemeClr>
                </a:solidFill>
                <a:latin typeface="Arial" panose="020B0604020202020204" pitchFamily="34" charset="0"/>
                <a:cs typeface="Arial" panose="020B0604020202020204" pitchFamily="34" charset="0"/>
              </a:rPr>
              <a:t>2. </a:t>
            </a:r>
            <a:r>
              <a:rPr lang="en-US" sz="2800" dirty="0" err="1">
                <a:solidFill>
                  <a:schemeClr val="accent1">
                    <a:lumMod val="50000"/>
                  </a:schemeClr>
                </a:solidFill>
                <a:latin typeface="Arial" panose="020B0604020202020204" pitchFamily="34" charset="0"/>
                <a:cs typeface="Arial" panose="020B0604020202020204" pitchFamily="34" charset="0"/>
              </a:rPr>
              <a:t>Đặc</a:t>
            </a:r>
            <a:r>
              <a:rPr lang="en-US" sz="2800" dirty="0">
                <a:solidFill>
                  <a:schemeClr val="accent1">
                    <a:lumMod val="50000"/>
                  </a:schemeClr>
                </a:solidFill>
                <a:latin typeface="Arial" panose="020B0604020202020204" pitchFamily="34" charset="0"/>
                <a:cs typeface="Arial" panose="020B0604020202020204" pitchFamily="34" charset="0"/>
              </a:rPr>
              <a:t> điểm công </a:t>
            </a:r>
            <a:r>
              <a:rPr lang="en-US" sz="2800" dirty="0" err="1">
                <a:solidFill>
                  <a:schemeClr val="accent1">
                    <a:lumMod val="50000"/>
                  </a:schemeClr>
                </a:solidFill>
                <a:latin typeface="Arial" panose="020B0604020202020204" pitchFamily="34" charset="0"/>
                <a:cs typeface="Arial" panose="020B0604020202020204" pitchFamily="34" charset="0"/>
              </a:rPr>
              <a:t>nghệ</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sản</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xuất</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thép</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ống</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47321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926A186F-927C-6D7B-CD36-BCB2CAF24D23}"/>
            </a:ext>
          </a:extLst>
        </p:cNvPr>
        <p:cNvGrpSpPr/>
        <p:nvPr/>
      </p:nvGrpSpPr>
      <p:grpSpPr>
        <a:xfrm>
          <a:off x="0" y="0"/>
          <a:ext cx="0" cy="0"/>
          <a:chOff x="0" y="0"/>
          <a:chExt cx="0" cy="0"/>
        </a:xfrm>
      </p:grpSpPr>
      <p:pic>
        <p:nvPicPr>
          <p:cNvPr id="5122" name="Picture 2" descr="Thép công nghiệp là gì? Các loại thép công nghiệp phổ biến">
            <a:extLst>
              <a:ext uri="{FF2B5EF4-FFF2-40B4-BE49-F238E27FC236}">
                <a16:creationId xmlns:a16="http://schemas.microsoft.com/office/drawing/2014/main" id="{83FBDA91-1036-8157-EF9A-773E33823E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546" y="0"/>
            <a:ext cx="13716002"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a:extLst>
              <a:ext uri="{FF2B5EF4-FFF2-40B4-BE49-F238E27FC236}">
                <a16:creationId xmlns:a16="http://schemas.microsoft.com/office/drawing/2014/main" id="{6450A46D-E095-4CBE-8826-E5459E8B6108}"/>
              </a:ext>
            </a:extLst>
          </p:cNvPr>
          <p:cNvSpPr>
            <a:spLocks noGrp="1"/>
          </p:cNvSpPr>
          <p:nvPr>
            <p:ph type="subTitle" idx="4294967295"/>
          </p:nvPr>
        </p:nvSpPr>
        <p:spPr>
          <a:xfrm>
            <a:off x="222421" y="5527342"/>
            <a:ext cx="6533221" cy="558006"/>
          </a:xfrm>
          <a:solidFill>
            <a:schemeClr val="bg1">
              <a:lumMod val="85000"/>
            </a:schemeClr>
          </a:solidFill>
        </p:spPr>
        <p:txBody>
          <a:bodyPr>
            <a:noAutofit/>
          </a:bodyPr>
          <a:lstStyle/>
          <a:p>
            <a:pPr marL="53975" indent="0"/>
            <a:r>
              <a:rPr lang="en-US" b="1" dirty="0" err="1"/>
              <a:t>Ngành</a:t>
            </a:r>
            <a:r>
              <a:rPr lang="en-US" b="1" dirty="0"/>
              <a:t> </a:t>
            </a:r>
            <a:r>
              <a:rPr lang="en-US" b="1" dirty="0" err="1"/>
              <a:t>Sản</a:t>
            </a:r>
            <a:r>
              <a:rPr lang="en-US" b="1" dirty="0"/>
              <a:t> </a:t>
            </a:r>
            <a:r>
              <a:rPr lang="en-US" b="1" dirty="0" err="1"/>
              <a:t>xuất</a:t>
            </a:r>
            <a:r>
              <a:rPr lang="en-US" b="1" dirty="0"/>
              <a:t> </a:t>
            </a:r>
            <a:r>
              <a:rPr lang="en-US" b="1" dirty="0" err="1"/>
              <a:t>Thép</a:t>
            </a:r>
            <a:r>
              <a:rPr lang="en-US" b="1" dirty="0"/>
              <a:t> </a:t>
            </a:r>
            <a:r>
              <a:rPr lang="en-US" b="1" dirty="0" err="1"/>
              <a:t>ống</a:t>
            </a:r>
            <a:r>
              <a:rPr lang="en-US" b="1" dirty="0"/>
              <a:t>, </a:t>
            </a:r>
            <a:r>
              <a:rPr lang="en-US" b="1" dirty="0" err="1"/>
              <a:t>thép</a:t>
            </a:r>
            <a:r>
              <a:rPr lang="en-US" b="1" dirty="0"/>
              <a:t> </a:t>
            </a:r>
            <a:r>
              <a:rPr lang="en-US" b="1" dirty="0" err="1"/>
              <a:t>mạ</a:t>
            </a:r>
            <a:r>
              <a:rPr lang="en-US" b="1" dirty="0"/>
              <a:t> </a:t>
            </a:r>
            <a:r>
              <a:rPr lang="en-US" b="1" dirty="0" err="1"/>
              <a:t>kẽm</a:t>
            </a:r>
            <a:endParaRPr lang="en-US" b="1" dirty="0"/>
          </a:p>
        </p:txBody>
      </p:sp>
    </p:spTree>
    <p:extLst>
      <p:ext uri="{BB962C8B-B14F-4D97-AF65-F5344CB8AC3E}">
        <p14:creationId xmlns:p14="http://schemas.microsoft.com/office/powerpoint/2010/main" val="3636654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a:extLst>
              <a:ext uri="{FF2B5EF4-FFF2-40B4-BE49-F238E27FC236}">
                <a16:creationId xmlns:a16="http://schemas.microsoft.com/office/drawing/2014/main" id="{A8E20E5C-0839-1E7A-673E-79B8F5D65A47}"/>
              </a:ext>
            </a:extLst>
          </p:cNvPr>
          <p:cNvSpPr>
            <a:spLocks noChangeArrowheads="1"/>
          </p:cNvSpPr>
          <p:nvPr/>
        </p:nvSpPr>
        <p:spPr bwMode="gray">
          <a:xfrm>
            <a:off x="1942163" y="2247900"/>
            <a:ext cx="8307674" cy="2362200"/>
          </a:xfrm>
          <a:prstGeom prst="roundRect">
            <a:avLst>
              <a:gd name="adj" fmla="val 10889"/>
            </a:avLst>
          </a:prstGeom>
          <a:gradFill rotWithShape="1">
            <a:gsLst>
              <a:gs pos="0">
                <a:srgbClr val="DDDDDD">
                  <a:gamma/>
                  <a:tint val="51373"/>
                  <a:invGamma/>
                </a:srgbClr>
              </a:gs>
              <a:gs pos="100000">
                <a:srgbClr val="DDDDDD"/>
              </a:gs>
            </a:gsLst>
            <a:lin ang="2700000" scaled="1"/>
          </a:gradFill>
          <a:ln w="38100">
            <a:solidFill>
              <a:srgbClr val="FFFFFF"/>
            </a:solidFill>
            <a:round/>
            <a:headEnd/>
            <a:tailEnd/>
          </a:ln>
          <a:effectLst>
            <a:outerShdw dist="135003" dir="2928844" algn="ctr" rotWithShape="0">
              <a:srgbClr val="000000">
                <a:alpha val="50000"/>
              </a:srgbClr>
            </a:outerShdw>
          </a:effectLst>
        </p:spPr>
        <p:txBody>
          <a:bodyPr wrap="none" anchor="ctr"/>
          <a:lstStyle/>
          <a:p>
            <a:pPr algn="ctr"/>
            <a:r>
              <a:rPr lang="en-US" sz="2800" dirty="0">
                <a:solidFill>
                  <a:schemeClr val="accent1">
                    <a:lumMod val="50000"/>
                  </a:schemeClr>
                </a:solidFill>
                <a:latin typeface="Arial" panose="020B0604020202020204" pitchFamily="34" charset="0"/>
                <a:cs typeface="Arial" panose="020B0604020202020204" pitchFamily="34" charset="0"/>
              </a:rPr>
              <a:t>1. </a:t>
            </a:r>
            <a:r>
              <a:rPr lang="en-US" sz="2800" dirty="0" err="1">
                <a:solidFill>
                  <a:schemeClr val="accent1">
                    <a:lumMod val="50000"/>
                  </a:schemeClr>
                </a:solidFill>
                <a:latin typeface="Arial" panose="020B0604020202020204" pitchFamily="34" charset="0"/>
                <a:cs typeface="Arial" panose="020B0604020202020204" pitchFamily="34" charset="0"/>
              </a:rPr>
              <a:t>Đặc</a:t>
            </a:r>
            <a:r>
              <a:rPr lang="en-US" sz="2800" dirty="0">
                <a:solidFill>
                  <a:schemeClr val="accent1">
                    <a:lumMod val="50000"/>
                  </a:schemeClr>
                </a:solidFill>
                <a:latin typeface="Arial" panose="020B0604020202020204" pitchFamily="34" charset="0"/>
                <a:cs typeface="Arial" panose="020B0604020202020204" pitchFamily="34" charset="0"/>
              </a:rPr>
              <a:t> điểm công </a:t>
            </a:r>
            <a:r>
              <a:rPr lang="en-US" sz="2800" dirty="0" err="1">
                <a:solidFill>
                  <a:schemeClr val="accent1">
                    <a:lumMod val="50000"/>
                  </a:schemeClr>
                </a:solidFill>
                <a:latin typeface="Arial" panose="020B0604020202020204" pitchFamily="34" charset="0"/>
                <a:cs typeface="Arial" panose="020B0604020202020204" pitchFamily="34" charset="0"/>
              </a:rPr>
              <a:t>nghệ</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sản</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xuất</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thép</a:t>
            </a:r>
            <a:r>
              <a:rPr lang="en-US" sz="2800" dirty="0">
                <a:solidFill>
                  <a:schemeClr val="accent1">
                    <a:lumMod val="50000"/>
                  </a:schemeClr>
                </a:solidFill>
                <a:latin typeface="Arial" panose="020B0604020202020204" pitchFamily="34" charset="0"/>
                <a:cs typeface="Arial" panose="020B0604020202020204" pitchFamily="34" charset="0"/>
              </a:rPr>
              <a:t> </a:t>
            </a:r>
            <a:r>
              <a:rPr lang="en-US" sz="2800" dirty="0" err="1">
                <a:solidFill>
                  <a:schemeClr val="accent1">
                    <a:lumMod val="50000"/>
                  </a:schemeClr>
                </a:solidFill>
                <a:latin typeface="Arial" panose="020B0604020202020204" pitchFamily="34" charset="0"/>
                <a:cs typeface="Arial" panose="020B0604020202020204" pitchFamily="34" charset="0"/>
              </a:rPr>
              <a:t>phôi</a:t>
            </a:r>
            <a:endParaRPr lang="en-US" sz="2800"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6688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C7B7EC-D6AD-D90E-1F77-9E414B9150EE}"/>
              </a:ext>
            </a:extLst>
          </p:cNvPr>
          <p:cNvSpPr txBox="1"/>
          <p:nvPr/>
        </p:nvSpPr>
        <p:spPr>
          <a:xfrm>
            <a:off x="458824" y="1487642"/>
            <a:ext cx="3518912" cy="369332"/>
          </a:xfrm>
          <a:prstGeom prst="rect">
            <a:avLst/>
          </a:prstGeom>
          <a:noFill/>
        </p:spPr>
        <p:txBody>
          <a:bodyPr wrap="none" rtlCol="0">
            <a:spAutoFit/>
          </a:bodyPr>
          <a:lstStyle/>
          <a:p>
            <a:pPr marL="342900" indent="-342900">
              <a:buFont typeface="Arial" panose="020B0604020202020204" pitchFamily="34" charset="0"/>
              <a:buChar char="•"/>
            </a:pPr>
            <a:r>
              <a:rPr lang="en-US" sz="1800" b="1" dirty="0">
                <a:latin typeface="Arial" panose="020B0604020202020204" pitchFamily="34" charset="0"/>
                <a:cs typeface="Arial" panose="020B0604020202020204" pitchFamily="34" charset="0"/>
              </a:rPr>
              <a:t>Qui </a:t>
            </a:r>
            <a:r>
              <a:rPr lang="en-US" sz="1800" b="1" dirty="0" err="1">
                <a:latin typeface="Arial" panose="020B0604020202020204" pitchFamily="34" charset="0"/>
                <a:cs typeface="Arial" panose="020B0604020202020204" pitchFamily="34" charset="0"/>
              </a:rPr>
              <a:t>trình</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xả</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băng</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cán</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nóng</a:t>
            </a:r>
            <a:endParaRPr lang="en-US" sz="1800" b="1" dirty="0">
              <a:latin typeface="Arial" panose="020B0604020202020204" pitchFamily="34" charset="0"/>
              <a:cs typeface="Arial" panose="020B0604020202020204" pitchFamily="34" charset="0"/>
            </a:endParaRPr>
          </a:p>
        </p:txBody>
      </p:sp>
      <p:graphicFrame>
        <p:nvGraphicFramePr>
          <p:cNvPr id="4" name="Diagram 3">
            <a:extLst>
              <a:ext uri="{FF2B5EF4-FFF2-40B4-BE49-F238E27FC236}">
                <a16:creationId xmlns:a16="http://schemas.microsoft.com/office/drawing/2014/main" id="{D6A889CE-0134-9DCF-2EA5-4625DD5BFC3D}"/>
              </a:ext>
            </a:extLst>
          </p:cNvPr>
          <p:cNvGraphicFramePr/>
          <p:nvPr>
            <p:extLst>
              <p:ext uri="{D42A27DB-BD31-4B8C-83A1-F6EECF244321}">
                <p14:modId xmlns:p14="http://schemas.microsoft.com/office/powerpoint/2010/main" val="232858918"/>
              </p:ext>
            </p:extLst>
          </p:nvPr>
        </p:nvGraphicFramePr>
        <p:xfrm>
          <a:off x="458824" y="2062484"/>
          <a:ext cx="11274351" cy="14430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475E5A3B-7C41-E34D-584E-342F6B130B9F}"/>
              </a:ext>
            </a:extLst>
          </p:cNvPr>
          <p:cNvSpPr txBox="1"/>
          <p:nvPr/>
        </p:nvSpPr>
        <p:spPr>
          <a:xfrm>
            <a:off x="458824" y="3711079"/>
            <a:ext cx="2159566"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Qui </a:t>
            </a:r>
            <a:r>
              <a:rPr kumimoji="0" lang="en-US" sz="1800" b="1"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trình</a:t>
            </a: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lang="en-US" sz="1800" b="1" dirty="0" err="1">
                <a:latin typeface="Arial" panose="020B0604020202020204" pitchFamily="34" charset="0"/>
                <a:cs typeface="Arial" panose="020B0604020202020204" pitchFamily="34" charset="0"/>
              </a:rPr>
              <a:t>tẩy</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gỉ</a:t>
            </a:r>
            <a:endPar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6" name="Diagram 5">
            <a:extLst>
              <a:ext uri="{FF2B5EF4-FFF2-40B4-BE49-F238E27FC236}">
                <a16:creationId xmlns:a16="http://schemas.microsoft.com/office/drawing/2014/main" id="{7BDB446F-AD94-1E4B-A2AA-45D7FC7799A0}"/>
              </a:ext>
            </a:extLst>
          </p:cNvPr>
          <p:cNvGraphicFramePr/>
          <p:nvPr>
            <p:extLst>
              <p:ext uri="{D42A27DB-BD31-4B8C-83A1-F6EECF244321}">
                <p14:modId xmlns:p14="http://schemas.microsoft.com/office/powerpoint/2010/main" val="2595823448"/>
              </p:ext>
            </p:extLst>
          </p:nvPr>
        </p:nvGraphicFramePr>
        <p:xfrm>
          <a:off x="458824" y="4285921"/>
          <a:ext cx="11653520" cy="186287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itle 1">
            <a:extLst>
              <a:ext uri="{FF2B5EF4-FFF2-40B4-BE49-F238E27FC236}">
                <a16:creationId xmlns:a16="http://schemas.microsoft.com/office/drawing/2014/main" id="{FC7081AB-89DE-B678-31F4-A42F43EDF1FD}"/>
              </a:ext>
            </a:extLst>
          </p:cNvPr>
          <p:cNvSpPr txBox="1">
            <a:spLocks/>
          </p:cNvSpPr>
          <p:nvPr/>
        </p:nvSpPr>
        <p:spPr>
          <a:xfrm>
            <a:off x="632996" y="929508"/>
            <a:ext cx="1038318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t>2.1 </a:t>
            </a:r>
            <a:r>
              <a:rPr lang="en-US" dirty="0" err="1"/>
              <a:t>Dây</a:t>
            </a:r>
            <a:r>
              <a:rPr lang="en-US" dirty="0"/>
              <a:t> </a:t>
            </a:r>
            <a:r>
              <a:rPr lang="en-US" dirty="0" err="1"/>
              <a:t>chuyền</a:t>
            </a:r>
            <a:r>
              <a:rPr lang="en-US" dirty="0"/>
              <a:t> </a:t>
            </a:r>
            <a:r>
              <a:rPr lang="en-US" dirty="0" err="1"/>
              <a:t>sản</a:t>
            </a:r>
            <a:r>
              <a:rPr lang="en-US" dirty="0"/>
              <a:t> </a:t>
            </a:r>
            <a:r>
              <a:rPr lang="en-US" dirty="0" err="1"/>
              <a:t>xuất</a:t>
            </a:r>
            <a:endParaRPr lang="en-US" dirty="0"/>
          </a:p>
        </p:txBody>
      </p:sp>
    </p:spTree>
    <p:extLst>
      <p:ext uri="{BB962C8B-B14F-4D97-AF65-F5344CB8AC3E}">
        <p14:creationId xmlns:p14="http://schemas.microsoft.com/office/powerpoint/2010/main" val="8960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18F77B-6685-F3FA-3460-54DDB7C115FD}"/>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310E0EA7-9668-50FA-E3CF-B61E5514DE82}"/>
              </a:ext>
            </a:extLst>
          </p:cNvPr>
          <p:cNvSpPr txBox="1">
            <a:spLocks/>
          </p:cNvSpPr>
          <p:nvPr/>
        </p:nvSpPr>
        <p:spPr>
          <a:xfrm>
            <a:off x="532421" y="975222"/>
            <a:ext cx="10383184"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t>2.1 </a:t>
            </a:r>
            <a:r>
              <a:rPr lang="en-US" dirty="0" err="1"/>
              <a:t>Dây</a:t>
            </a:r>
            <a:r>
              <a:rPr lang="en-US" dirty="0"/>
              <a:t> </a:t>
            </a:r>
            <a:r>
              <a:rPr lang="en-US" dirty="0" err="1"/>
              <a:t>chuyền</a:t>
            </a:r>
            <a:r>
              <a:rPr lang="en-US" dirty="0"/>
              <a:t> </a:t>
            </a:r>
            <a:r>
              <a:rPr lang="en-US" dirty="0" err="1"/>
              <a:t>sản</a:t>
            </a:r>
            <a:r>
              <a:rPr lang="en-US" dirty="0"/>
              <a:t> </a:t>
            </a:r>
            <a:r>
              <a:rPr lang="en-US" dirty="0" err="1"/>
              <a:t>xuất</a:t>
            </a:r>
            <a:endParaRPr lang="en-US" dirty="0"/>
          </a:p>
        </p:txBody>
      </p:sp>
      <p:sp>
        <p:nvSpPr>
          <p:cNvPr id="2" name="TextBox 1">
            <a:extLst>
              <a:ext uri="{FF2B5EF4-FFF2-40B4-BE49-F238E27FC236}">
                <a16:creationId xmlns:a16="http://schemas.microsoft.com/office/drawing/2014/main" id="{39AD42C6-A24D-9F82-A389-1D535DC2A51C}"/>
              </a:ext>
            </a:extLst>
          </p:cNvPr>
          <p:cNvSpPr txBox="1"/>
          <p:nvPr/>
        </p:nvSpPr>
        <p:spPr>
          <a:xfrm>
            <a:off x="532421" y="1387052"/>
            <a:ext cx="2646878"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Qui </a:t>
            </a:r>
            <a:r>
              <a:rPr kumimoji="0" lang="en-US" sz="1800" b="1"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trình</a:t>
            </a: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lang="en-US" sz="1800" b="1" dirty="0" err="1">
                <a:latin typeface="Arial" panose="020B0604020202020204" pitchFamily="34" charset="0"/>
                <a:cs typeface="Arial" panose="020B0604020202020204" pitchFamily="34" charset="0"/>
              </a:rPr>
              <a:t>cán</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nguội</a:t>
            </a:r>
            <a:endPar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8" name="Diagram 7">
            <a:extLst>
              <a:ext uri="{FF2B5EF4-FFF2-40B4-BE49-F238E27FC236}">
                <a16:creationId xmlns:a16="http://schemas.microsoft.com/office/drawing/2014/main" id="{E1239FAC-7563-E05A-00A1-E313A7A02CFB}"/>
              </a:ext>
            </a:extLst>
          </p:cNvPr>
          <p:cNvGraphicFramePr/>
          <p:nvPr/>
        </p:nvGraphicFramePr>
        <p:xfrm>
          <a:off x="269240" y="1820130"/>
          <a:ext cx="11653520" cy="12546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2F6C1FAA-C464-ED20-3A61-C97BD11B0CD1}"/>
              </a:ext>
            </a:extLst>
          </p:cNvPr>
          <p:cNvSpPr txBox="1"/>
          <p:nvPr/>
        </p:nvSpPr>
        <p:spPr>
          <a:xfrm>
            <a:off x="532421" y="3039052"/>
            <a:ext cx="2172390"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Qui </a:t>
            </a:r>
            <a:r>
              <a:rPr kumimoji="0" lang="en-US" sz="180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trình</a:t>
            </a:r>
            <a:r>
              <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lang="en-US" sz="1800" dirty="0" err="1">
                <a:latin typeface="Arial" panose="020B0604020202020204" pitchFamily="34" charset="0"/>
                <a:cs typeface="Arial" panose="020B0604020202020204" pitchFamily="34" charset="0"/>
              </a:rPr>
              <a:t>mạ</a:t>
            </a:r>
            <a:r>
              <a:rPr lang="en-US" sz="1800" dirty="0">
                <a:latin typeface="Arial" panose="020B0604020202020204" pitchFamily="34" charset="0"/>
                <a:cs typeface="Arial" panose="020B0604020202020204" pitchFamily="34" charset="0"/>
              </a:rPr>
              <a:t> </a:t>
            </a:r>
            <a:r>
              <a:rPr lang="en-US" sz="1800" dirty="0" err="1">
                <a:latin typeface="Arial" panose="020B0604020202020204" pitchFamily="34" charset="0"/>
                <a:cs typeface="Arial" panose="020B0604020202020204" pitchFamily="34" charset="0"/>
              </a:rPr>
              <a:t>dải</a:t>
            </a:r>
            <a:endParaRPr kumimoji="0" lang="en-US" sz="180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10" name="Diagram 9">
            <a:extLst>
              <a:ext uri="{FF2B5EF4-FFF2-40B4-BE49-F238E27FC236}">
                <a16:creationId xmlns:a16="http://schemas.microsoft.com/office/drawing/2014/main" id="{5C8DD61D-9E93-853E-98AD-31AD75BB554E}"/>
              </a:ext>
            </a:extLst>
          </p:cNvPr>
          <p:cNvGraphicFramePr/>
          <p:nvPr/>
        </p:nvGraphicFramePr>
        <p:xfrm>
          <a:off x="269240" y="3202244"/>
          <a:ext cx="11653520" cy="160506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TextBox 10">
            <a:extLst>
              <a:ext uri="{FF2B5EF4-FFF2-40B4-BE49-F238E27FC236}">
                <a16:creationId xmlns:a16="http://schemas.microsoft.com/office/drawing/2014/main" id="{01478B2A-089D-CD0F-FE12-1C1604032FA4}"/>
              </a:ext>
            </a:extLst>
          </p:cNvPr>
          <p:cNvSpPr txBox="1"/>
          <p:nvPr/>
        </p:nvSpPr>
        <p:spPr>
          <a:xfrm>
            <a:off x="659258" y="4724747"/>
            <a:ext cx="2441694" cy="369332"/>
          </a:xfrm>
          <a:prstGeom prst="rect">
            <a:avLst/>
          </a:prstGeom>
          <a:noFill/>
        </p:spPr>
        <p:txBody>
          <a:bodyPr wrap="none" rtlCol="0">
            <a:spAutoFit/>
          </a:bodyPr>
          <a:lstStyle/>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Qui </a:t>
            </a:r>
            <a:r>
              <a:rPr kumimoji="0" lang="en-US" sz="1800" b="1"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sym typeface="Arial"/>
              </a:rPr>
              <a:t>trình</a:t>
            </a:r>
            <a:r>
              <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r>
              <a:rPr lang="en-US" sz="1800" b="1" dirty="0" err="1">
                <a:latin typeface="Arial" panose="020B0604020202020204" pitchFamily="34" charset="0"/>
                <a:cs typeface="Arial" panose="020B0604020202020204" pitchFamily="34" charset="0"/>
              </a:rPr>
              <a:t>làm</a:t>
            </a:r>
            <a:r>
              <a:rPr lang="en-US"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ống</a:t>
            </a:r>
            <a:endParaRPr kumimoji="0" lang="en-US" sz="1800" b="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12" name="Diagram 11">
            <a:extLst>
              <a:ext uri="{FF2B5EF4-FFF2-40B4-BE49-F238E27FC236}">
                <a16:creationId xmlns:a16="http://schemas.microsoft.com/office/drawing/2014/main" id="{82D8AC88-4B12-C8AD-220C-F222BA50A7CF}"/>
              </a:ext>
            </a:extLst>
          </p:cNvPr>
          <p:cNvGraphicFramePr/>
          <p:nvPr/>
        </p:nvGraphicFramePr>
        <p:xfrm>
          <a:off x="269240" y="5011521"/>
          <a:ext cx="11653520" cy="116024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4306219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CB769-6AA8-B60A-9A2A-5D8637DA31DD}"/>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6E731266-1AF0-F247-E13A-4DFA3A400968}"/>
              </a:ext>
            </a:extLst>
          </p:cNvPr>
          <p:cNvSpPr txBox="1">
            <a:spLocks/>
          </p:cNvSpPr>
          <p:nvPr/>
        </p:nvSpPr>
        <p:spPr>
          <a:xfrm>
            <a:off x="366586" y="1257437"/>
            <a:ext cx="10383184" cy="378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solidFill>
                  <a:schemeClr val="accent1">
                    <a:lumMod val="50000"/>
                  </a:schemeClr>
                </a:solidFill>
                <a:latin typeface="Arial" panose="020B0604020202020204" pitchFamily="34" charset="0"/>
              </a:rPr>
              <a:t>2.2 Quy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xử</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lý</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nhiệt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bề</a:t>
            </a:r>
            <a:r>
              <a:rPr lang="en-US" dirty="0">
                <a:solidFill>
                  <a:schemeClr val="accent1">
                    <a:lumMod val="50000"/>
                  </a:schemeClr>
                </a:solidFill>
                <a:latin typeface="Arial" panose="020B0604020202020204" pitchFamily="34" charset="0"/>
              </a:rPr>
              <a:t> mặt</a:t>
            </a:r>
          </a:p>
          <a:p>
            <a:endParaRPr lang="en-US" dirty="0"/>
          </a:p>
        </p:txBody>
      </p:sp>
      <p:sp>
        <p:nvSpPr>
          <p:cNvPr id="3" name="Text 1"/>
          <p:cNvSpPr/>
          <p:nvPr/>
        </p:nvSpPr>
        <p:spPr>
          <a:xfrm>
            <a:off x="892076" y="1870959"/>
            <a:ext cx="2362696" cy="295275"/>
          </a:xfrm>
          <a:prstGeom prst="rect">
            <a:avLst/>
          </a:prstGeom>
          <a:noFill/>
          <a:ln/>
        </p:spPr>
        <p:txBody>
          <a:bodyPr wrap="none" lIns="0" tIns="0" rIns="0" bIns="0" rtlCol="0" anchor="t"/>
          <a:lstStyle/>
          <a:p>
            <a:pPr>
              <a:lnSpc>
                <a:spcPts val="2292"/>
              </a:lnSpc>
            </a:pPr>
            <a:r>
              <a:rPr lang="en-US" sz="1833" b="1" dirty="0">
                <a:solidFill>
                  <a:srgbClr val="3B4540"/>
                </a:solidFill>
                <a:latin typeface="Arial" panose="020B0604020202020204" pitchFamily="34" charset="0"/>
                <a:ea typeface="Fraunces Extra Bold" pitchFamily="34" charset="-122"/>
                <a:cs typeface="Arial" panose="020B0604020202020204" pitchFamily="34" charset="0"/>
              </a:rPr>
              <a:t>Xử Lý Nhiệt</a:t>
            </a:r>
            <a:endParaRPr lang="en-US" sz="1833" dirty="0"/>
          </a:p>
        </p:txBody>
      </p:sp>
      <p:sp>
        <p:nvSpPr>
          <p:cNvPr id="4" name="Text 2"/>
          <p:cNvSpPr/>
          <p:nvPr/>
        </p:nvSpPr>
        <p:spPr>
          <a:xfrm>
            <a:off x="892076" y="2355246"/>
            <a:ext cx="5203924" cy="604838"/>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Quá trình xử lý nhiệt (ủ, tôi, ram) được thực hiện kỹ lưỡng để cải thiện tính chất cơ học của thép.</a:t>
            </a:r>
            <a:endParaRPr lang="en-US" sz="1458" dirty="0"/>
          </a:p>
        </p:txBody>
      </p:sp>
      <p:sp>
        <p:nvSpPr>
          <p:cNvPr id="5" name="Text 3"/>
          <p:cNvSpPr/>
          <p:nvPr/>
        </p:nvSpPr>
        <p:spPr>
          <a:xfrm>
            <a:off x="6563518" y="1870959"/>
            <a:ext cx="2362696" cy="295275"/>
          </a:xfrm>
          <a:prstGeom prst="rect">
            <a:avLst/>
          </a:prstGeom>
          <a:noFill/>
          <a:ln/>
        </p:spPr>
        <p:txBody>
          <a:bodyPr wrap="none" lIns="0" tIns="0" rIns="0" bIns="0" rtlCol="0" anchor="t"/>
          <a:lstStyle/>
          <a:p>
            <a:pPr>
              <a:lnSpc>
                <a:spcPts val="2292"/>
              </a:lnSpc>
            </a:pPr>
            <a:r>
              <a:rPr lang="en-US" sz="1833" b="1" dirty="0">
                <a:solidFill>
                  <a:srgbClr val="3B4540"/>
                </a:solidFill>
                <a:latin typeface="Arial" panose="020B0604020202020204" pitchFamily="34" charset="0"/>
                <a:ea typeface="Fraunces Extra Bold" pitchFamily="34" charset="-122"/>
                <a:cs typeface="Arial" panose="020B0604020202020204" pitchFamily="34" charset="0"/>
              </a:rPr>
              <a:t>Mạ Bề Mặt</a:t>
            </a:r>
            <a:endParaRPr lang="en-US" sz="1833" dirty="0"/>
          </a:p>
        </p:txBody>
      </p:sp>
      <p:sp>
        <p:nvSpPr>
          <p:cNvPr id="6" name="Text 4"/>
          <p:cNvSpPr/>
          <p:nvPr/>
        </p:nvSpPr>
        <p:spPr>
          <a:xfrm>
            <a:off x="6563518" y="2355246"/>
            <a:ext cx="5203924" cy="604838"/>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Công nghệ mạ bề mặt (mạ kẽm) để tăng độ bền và khả năng chống ăn mòn.</a:t>
            </a:r>
            <a:endParaRPr lang="en-US" sz="1458" dirty="0"/>
          </a:p>
        </p:txBody>
      </p:sp>
      <p:graphicFrame>
        <p:nvGraphicFramePr>
          <p:cNvPr id="13" name="Table 12">
            <a:extLst>
              <a:ext uri="{FF2B5EF4-FFF2-40B4-BE49-F238E27FC236}">
                <a16:creationId xmlns:a16="http://schemas.microsoft.com/office/drawing/2014/main" id="{2693D420-53A1-DED1-3080-145947A1ABD5}"/>
              </a:ext>
            </a:extLst>
          </p:cNvPr>
          <p:cNvGraphicFramePr>
            <a:graphicFrameLocks noGrp="1"/>
          </p:cNvGraphicFramePr>
          <p:nvPr>
            <p:extLst>
              <p:ext uri="{D42A27DB-BD31-4B8C-83A1-F6EECF244321}">
                <p14:modId xmlns:p14="http://schemas.microsoft.com/office/powerpoint/2010/main" val="1524484480"/>
              </p:ext>
            </p:extLst>
          </p:nvPr>
        </p:nvGraphicFramePr>
        <p:xfrm>
          <a:off x="992705" y="3582570"/>
          <a:ext cx="10514544" cy="1828800"/>
        </p:xfrm>
        <a:graphic>
          <a:graphicData uri="http://schemas.openxmlformats.org/drawingml/2006/table">
            <a:tbl>
              <a:tblPr>
                <a:tableStyleId>{12ACAA50-B3C0-4FEF-8DD3-66675128A787}</a:tableStyleId>
              </a:tblPr>
              <a:tblGrid>
                <a:gridCol w="3504848">
                  <a:extLst>
                    <a:ext uri="{9D8B030D-6E8A-4147-A177-3AD203B41FA5}">
                      <a16:colId xmlns:a16="http://schemas.microsoft.com/office/drawing/2014/main" val="641959763"/>
                    </a:ext>
                  </a:extLst>
                </a:gridCol>
                <a:gridCol w="3504848">
                  <a:extLst>
                    <a:ext uri="{9D8B030D-6E8A-4147-A177-3AD203B41FA5}">
                      <a16:colId xmlns:a16="http://schemas.microsoft.com/office/drawing/2014/main" val="3428152953"/>
                    </a:ext>
                  </a:extLst>
                </a:gridCol>
                <a:gridCol w="3504848">
                  <a:extLst>
                    <a:ext uri="{9D8B030D-6E8A-4147-A177-3AD203B41FA5}">
                      <a16:colId xmlns:a16="http://schemas.microsoft.com/office/drawing/2014/main" val="695129993"/>
                    </a:ext>
                  </a:extLst>
                </a:gridCol>
              </a:tblGrid>
              <a:tr h="304800">
                <a:tc>
                  <a:txBody>
                    <a:bodyPr/>
                    <a:lstStyle/>
                    <a:p>
                      <a:r>
                        <a:rPr lang="en-US" sz="1500" b="1" dirty="0"/>
                        <a:t>Quy </a:t>
                      </a:r>
                      <a:r>
                        <a:rPr lang="en-US" sz="1500" b="1" dirty="0" err="1"/>
                        <a:t>trình</a:t>
                      </a:r>
                      <a:endParaRPr lang="en-US" sz="1500" b="1" dirty="0"/>
                    </a:p>
                  </a:txBody>
                  <a:tcPr marL="76200" marR="76200" marT="38100" marB="38100" anchor="ctr"/>
                </a:tc>
                <a:tc>
                  <a:txBody>
                    <a:bodyPr/>
                    <a:lstStyle/>
                    <a:p>
                      <a:r>
                        <a:rPr lang="en-US" sz="1500" b="1" dirty="0" err="1"/>
                        <a:t>Mục</a:t>
                      </a:r>
                      <a:r>
                        <a:rPr lang="en-US" sz="1500" b="1" dirty="0"/>
                        <a:t> </a:t>
                      </a:r>
                      <a:r>
                        <a:rPr lang="en-US" sz="1500" b="1" dirty="0" err="1"/>
                        <a:t>tiêu</a:t>
                      </a:r>
                      <a:endParaRPr lang="en-US" sz="1500" b="1" dirty="0"/>
                    </a:p>
                  </a:txBody>
                  <a:tcPr marL="76200" marR="76200" marT="38100" marB="38100" anchor="ctr"/>
                </a:tc>
                <a:tc>
                  <a:txBody>
                    <a:bodyPr/>
                    <a:lstStyle/>
                    <a:p>
                      <a:r>
                        <a:rPr lang="en-US" sz="1500" b="1" dirty="0" err="1"/>
                        <a:t>Đặc</a:t>
                      </a:r>
                      <a:r>
                        <a:rPr lang="en-US" sz="1500" b="1" dirty="0"/>
                        <a:t> điểm</a:t>
                      </a:r>
                    </a:p>
                  </a:txBody>
                  <a:tcPr marL="76200" marR="76200" marT="38100" marB="38100" anchor="ctr"/>
                </a:tc>
                <a:extLst>
                  <a:ext uri="{0D108BD9-81ED-4DB2-BD59-A6C34878D82A}">
                    <a16:rowId xmlns:a16="http://schemas.microsoft.com/office/drawing/2014/main" val="2810626200"/>
                  </a:ext>
                </a:extLst>
              </a:tr>
              <a:tr h="304800">
                <a:tc>
                  <a:txBody>
                    <a:bodyPr/>
                    <a:lstStyle/>
                    <a:p>
                      <a:r>
                        <a:rPr lang="en-US" sz="1500" b="0" dirty="0"/>
                        <a:t>Ủ (Annealing)</a:t>
                      </a:r>
                    </a:p>
                  </a:txBody>
                  <a:tcPr marL="76200" marR="76200" marT="38100" marB="38100" anchor="ctr"/>
                </a:tc>
                <a:tc>
                  <a:txBody>
                    <a:bodyPr/>
                    <a:lstStyle/>
                    <a:p>
                      <a:r>
                        <a:rPr lang="en-US" sz="1500"/>
                        <a:t>Giảm độ cứng, tăng độ dẻo</a:t>
                      </a:r>
                    </a:p>
                  </a:txBody>
                  <a:tcPr marL="76200" marR="76200" marT="38100" marB="38100" anchor="ctr"/>
                </a:tc>
                <a:tc>
                  <a:txBody>
                    <a:bodyPr/>
                    <a:lstStyle/>
                    <a:p>
                      <a:r>
                        <a:rPr lang="en-US" sz="1500"/>
                        <a:t>Làm nguội chậm trong lò</a:t>
                      </a:r>
                    </a:p>
                  </a:txBody>
                  <a:tcPr marL="76200" marR="76200" marT="38100" marB="38100" anchor="ctr"/>
                </a:tc>
                <a:extLst>
                  <a:ext uri="{0D108BD9-81ED-4DB2-BD59-A6C34878D82A}">
                    <a16:rowId xmlns:a16="http://schemas.microsoft.com/office/drawing/2014/main" val="1803791143"/>
                  </a:ext>
                </a:extLst>
              </a:tr>
              <a:tr h="304800">
                <a:tc>
                  <a:txBody>
                    <a:bodyPr/>
                    <a:lstStyle/>
                    <a:p>
                      <a:r>
                        <a:rPr lang="en-US" sz="1500" b="0"/>
                        <a:t>Tôi (Quenching)</a:t>
                      </a:r>
                    </a:p>
                  </a:txBody>
                  <a:tcPr marL="76200" marR="76200" marT="38100" marB="38100" anchor="ctr"/>
                </a:tc>
                <a:tc>
                  <a:txBody>
                    <a:bodyPr/>
                    <a:lstStyle/>
                    <a:p>
                      <a:r>
                        <a:rPr lang="en-US" sz="1500"/>
                        <a:t>Tăng độ cứng</a:t>
                      </a:r>
                    </a:p>
                  </a:txBody>
                  <a:tcPr marL="76200" marR="76200" marT="38100" marB="38100" anchor="ctr"/>
                </a:tc>
                <a:tc>
                  <a:txBody>
                    <a:bodyPr/>
                    <a:lstStyle/>
                    <a:p>
                      <a:r>
                        <a:rPr lang="en-US" sz="1500"/>
                        <a:t>Làm nguội nhanh sau khi nung</a:t>
                      </a:r>
                    </a:p>
                  </a:txBody>
                  <a:tcPr marL="76200" marR="76200" marT="38100" marB="38100" anchor="ctr"/>
                </a:tc>
                <a:extLst>
                  <a:ext uri="{0D108BD9-81ED-4DB2-BD59-A6C34878D82A}">
                    <a16:rowId xmlns:a16="http://schemas.microsoft.com/office/drawing/2014/main" val="1068194116"/>
                  </a:ext>
                </a:extLst>
              </a:tr>
              <a:tr h="304800">
                <a:tc>
                  <a:txBody>
                    <a:bodyPr/>
                    <a:lstStyle/>
                    <a:p>
                      <a:r>
                        <a:rPr lang="en-US" sz="1500" b="0"/>
                        <a:t>Ram (Tempering)</a:t>
                      </a:r>
                    </a:p>
                  </a:txBody>
                  <a:tcPr marL="76200" marR="76200" marT="38100" marB="38100" anchor="ctr"/>
                </a:tc>
                <a:tc>
                  <a:txBody>
                    <a:bodyPr/>
                    <a:lstStyle/>
                    <a:p>
                      <a:r>
                        <a:rPr lang="en-US" sz="1500"/>
                        <a:t>Khử giòn sau tôi</a:t>
                      </a:r>
                    </a:p>
                  </a:txBody>
                  <a:tcPr marL="76200" marR="76200" marT="38100" marB="38100" anchor="ctr"/>
                </a:tc>
                <a:tc>
                  <a:txBody>
                    <a:bodyPr/>
                    <a:lstStyle/>
                    <a:p>
                      <a:r>
                        <a:rPr lang="en-US" sz="1500"/>
                        <a:t>Nung lại ở nhiệt độ thấp (150–650°C)</a:t>
                      </a:r>
                    </a:p>
                  </a:txBody>
                  <a:tcPr marL="76200" marR="76200" marT="38100" marB="38100" anchor="ctr"/>
                </a:tc>
                <a:extLst>
                  <a:ext uri="{0D108BD9-81ED-4DB2-BD59-A6C34878D82A}">
                    <a16:rowId xmlns:a16="http://schemas.microsoft.com/office/drawing/2014/main" val="1301130148"/>
                  </a:ext>
                </a:extLst>
              </a:tr>
              <a:tr h="304800">
                <a:tc>
                  <a:txBody>
                    <a:bodyPr/>
                    <a:lstStyle/>
                    <a:p>
                      <a:r>
                        <a:rPr lang="vi-VN" sz="1500" b="0"/>
                        <a:t>Thường hóa (Normalizing)</a:t>
                      </a:r>
                    </a:p>
                  </a:txBody>
                  <a:tcPr marL="76200" marR="76200" marT="38100" marB="38100" anchor="ctr"/>
                </a:tc>
                <a:tc>
                  <a:txBody>
                    <a:bodyPr/>
                    <a:lstStyle/>
                    <a:p>
                      <a:r>
                        <a:rPr lang="en-US" sz="1500"/>
                        <a:t>Cải thiện vi cấu trúc</a:t>
                      </a:r>
                    </a:p>
                  </a:txBody>
                  <a:tcPr marL="76200" marR="76200" marT="38100" marB="38100" anchor="ctr"/>
                </a:tc>
                <a:tc>
                  <a:txBody>
                    <a:bodyPr/>
                    <a:lstStyle/>
                    <a:p>
                      <a:r>
                        <a:rPr lang="en-US" sz="1500"/>
                        <a:t>Làm nguội trong không khí</a:t>
                      </a:r>
                    </a:p>
                  </a:txBody>
                  <a:tcPr marL="76200" marR="76200" marT="38100" marB="38100" anchor="ctr"/>
                </a:tc>
                <a:extLst>
                  <a:ext uri="{0D108BD9-81ED-4DB2-BD59-A6C34878D82A}">
                    <a16:rowId xmlns:a16="http://schemas.microsoft.com/office/drawing/2014/main" val="4108056521"/>
                  </a:ext>
                </a:extLst>
              </a:tr>
              <a:tr h="304800">
                <a:tc>
                  <a:txBody>
                    <a:bodyPr/>
                    <a:lstStyle/>
                    <a:p>
                      <a:r>
                        <a:rPr lang="en-US" sz="1500" b="0" dirty="0" err="1"/>
                        <a:t>Thấm</a:t>
                      </a:r>
                      <a:r>
                        <a:rPr lang="en-US" sz="1500" b="0" dirty="0"/>
                        <a:t> (Carburizing, Nitriding)</a:t>
                      </a:r>
                    </a:p>
                  </a:txBody>
                  <a:tcPr marL="76200" marR="76200" marT="38100" marB="38100" anchor="ctr"/>
                </a:tc>
                <a:tc>
                  <a:txBody>
                    <a:bodyPr/>
                    <a:lstStyle/>
                    <a:p>
                      <a:r>
                        <a:rPr lang="en-US" sz="1500"/>
                        <a:t>Tăng độ cứng bề mặt</a:t>
                      </a:r>
                    </a:p>
                  </a:txBody>
                  <a:tcPr marL="76200" marR="76200" marT="38100" marB="38100" anchor="ctr"/>
                </a:tc>
                <a:tc>
                  <a:txBody>
                    <a:bodyPr/>
                    <a:lstStyle/>
                    <a:p>
                      <a:r>
                        <a:rPr lang="en-US" sz="1500" dirty="0" err="1"/>
                        <a:t>Kết</a:t>
                      </a:r>
                      <a:r>
                        <a:rPr lang="en-US" sz="1500" dirty="0"/>
                        <a:t> </a:t>
                      </a:r>
                      <a:r>
                        <a:rPr lang="en-US" sz="1500" dirty="0" err="1"/>
                        <a:t>hợp</a:t>
                      </a:r>
                      <a:r>
                        <a:rPr lang="en-US" sz="1500" dirty="0"/>
                        <a:t> </a:t>
                      </a:r>
                      <a:r>
                        <a:rPr lang="en-US" sz="1500" dirty="0" err="1"/>
                        <a:t>hóa</a:t>
                      </a:r>
                      <a:r>
                        <a:rPr lang="en-US" sz="1500" dirty="0"/>
                        <a:t> </a:t>
                      </a:r>
                      <a:r>
                        <a:rPr lang="en-US" sz="1500" dirty="0" err="1"/>
                        <a:t>học</a:t>
                      </a:r>
                      <a:r>
                        <a:rPr lang="en-US" sz="1500" dirty="0"/>
                        <a:t> </a:t>
                      </a:r>
                      <a:r>
                        <a:rPr lang="en-US" sz="1500" dirty="0" err="1"/>
                        <a:t>và</a:t>
                      </a:r>
                      <a:r>
                        <a:rPr lang="en-US" sz="1500" dirty="0"/>
                        <a:t> </a:t>
                      </a:r>
                      <a:r>
                        <a:rPr lang="en-US" sz="1500" dirty="0" err="1"/>
                        <a:t>nhiệt</a:t>
                      </a:r>
                      <a:endParaRPr lang="en-US" sz="1500" dirty="0"/>
                    </a:p>
                  </a:txBody>
                  <a:tcPr marL="76200" marR="76200" marT="38100" marB="38100" anchor="ctr"/>
                </a:tc>
                <a:extLst>
                  <a:ext uri="{0D108BD9-81ED-4DB2-BD59-A6C34878D82A}">
                    <a16:rowId xmlns:a16="http://schemas.microsoft.com/office/drawing/2014/main" val="3481707984"/>
                  </a:ext>
                </a:extLst>
              </a:tr>
            </a:tbl>
          </a:graphicData>
        </a:graphic>
      </p:graphicFrame>
      <p:sp>
        <p:nvSpPr>
          <p:cNvPr id="14" name="Rectangle 1">
            <a:extLst>
              <a:ext uri="{FF2B5EF4-FFF2-40B4-BE49-F238E27FC236}">
                <a16:creationId xmlns:a16="http://schemas.microsoft.com/office/drawing/2014/main" id="{FC0BCBBD-3240-82F7-B879-3A385FCE1E3E}"/>
              </a:ext>
            </a:extLst>
          </p:cNvPr>
          <p:cNvSpPr>
            <a:spLocks noChangeArrowheads="1"/>
          </p:cNvSpPr>
          <p:nvPr/>
        </p:nvSpPr>
        <p:spPr bwMode="auto">
          <a:xfrm>
            <a:off x="830589" y="3149127"/>
            <a:ext cx="4727589" cy="589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3810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1833" b="1" dirty="0">
                <a:solidFill>
                  <a:srgbClr val="3B4540"/>
                </a:solidFill>
                <a:latin typeface="Arial" panose="020B0604020202020204" pitchFamily="34" charset="0"/>
              </a:rPr>
              <a:t>Các </a:t>
            </a:r>
            <a:r>
              <a:rPr lang="en-US" altLang="en-US" sz="1833" b="1" dirty="0" err="1">
                <a:solidFill>
                  <a:srgbClr val="3B4540"/>
                </a:solidFill>
                <a:latin typeface="Arial" panose="020B0604020202020204" pitchFamily="34" charset="0"/>
              </a:rPr>
              <a:t>quy</a:t>
            </a:r>
            <a:r>
              <a:rPr lang="en-US" altLang="en-US" sz="1833" b="1" dirty="0">
                <a:solidFill>
                  <a:srgbClr val="3B4540"/>
                </a:solidFill>
                <a:latin typeface="Arial" panose="020B0604020202020204" pitchFamily="34" charset="0"/>
              </a:rPr>
              <a:t> </a:t>
            </a:r>
            <a:r>
              <a:rPr lang="en-US" altLang="en-US" sz="1833" b="1" dirty="0" err="1">
                <a:solidFill>
                  <a:srgbClr val="3B4540"/>
                </a:solidFill>
                <a:latin typeface="Arial" panose="020B0604020202020204" pitchFamily="34" charset="0"/>
              </a:rPr>
              <a:t>trình</a:t>
            </a:r>
            <a:r>
              <a:rPr lang="en-US" altLang="en-US" sz="1833" b="1" dirty="0">
                <a:solidFill>
                  <a:srgbClr val="3B4540"/>
                </a:solidFill>
                <a:latin typeface="Arial" panose="020B0604020202020204" pitchFamily="34" charset="0"/>
              </a:rPr>
              <a:t> </a:t>
            </a:r>
            <a:r>
              <a:rPr lang="en-US" altLang="en-US" sz="1833" b="1" dirty="0" err="1">
                <a:solidFill>
                  <a:srgbClr val="3B4540"/>
                </a:solidFill>
                <a:latin typeface="Arial" panose="020B0604020202020204" pitchFamily="34" charset="0"/>
              </a:rPr>
              <a:t>xử</a:t>
            </a:r>
            <a:r>
              <a:rPr lang="en-US" altLang="en-US" sz="1833" b="1" dirty="0">
                <a:solidFill>
                  <a:srgbClr val="3B4540"/>
                </a:solidFill>
                <a:latin typeface="Arial" panose="020B0604020202020204" pitchFamily="34" charset="0"/>
              </a:rPr>
              <a:t> </a:t>
            </a:r>
            <a:r>
              <a:rPr lang="en-US" altLang="en-US" sz="1833" b="1" dirty="0" err="1">
                <a:solidFill>
                  <a:srgbClr val="3B4540"/>
                </a:solidFill>
                <a:latin typeface="Arial" panose="020B0604020202020204" pitchFamily="34" charset="0"/>
              </a:rPr>
              <a:t>lý</a:t>
            </a:r>
            <a:r>
              <a:rPr lang="en-US" altLang="en-US" sz="1833" b="1" dirty="0">
                <a:solidFill>
                  <a:srgbClr val="3B4540"/>
                </a:solidFill>
                <a:latin typeface="Arial" panose="020B0604020202020204" pitchFamily="34" charset="0"/>
              </a:rPr>
              <a:t> </a:t>
            </a:r>
            <a:r>
              <a:rPr lang="en-US" altLang="en-US" sz="1833" b="1" dirty="0" err="1">
                <a:solidFill>
                  <a:srgbClr val="3B4540"/>
                </a:solidFill>
                <a:latin typeface="Arial" panose="020B0604020202020204" pitchFamily="34" charset="0"/>
              </a:rPr>
              <a:t>nhiệt</a:t>
            </a:r>
            <a:r>
              <a:rPr lang="en-US" altLang="en-US" sz="1833" b="1" dirty="0">
                <a:solidFill>
                  <a:srgbClr val="3B4540"/>
                </a:solidFill>
                <a:latin typeface="Arial" panose="020B0604020202020204" pitchFamily="34" charset="0"/>
              </a:rPr>
              <a:t> </a:t>
            </a:r>
            <a:r>
              <a:rPr lang="en-US" altLang="en-US" sz="1833" b="1" dirty="0" err="1">
                <a:solidFill>
                  <a:srgbClr val="3B4540"/>
                </a:solidFill>
                <a:latin typeface="Arial" panose="020B0604020202020204" pitchFamily="34" charset="0"/>
              </a:rPr>
              <a:t>điển</a:t>
            </a:r>
            <a:r>
              <a:rPr lang="en-US" altLang="en-US" sz="1833" b="1" dirty="0">
                <a:solidFill>
                  <a:srgbClr val="3B4540"/>
                </a:solidFill>
                <a:latin typeface="Arial" panose="020B0604020202020204" pitchFamily="34" charset="0"/>
              </a:rPr>
              <a:t> </a:t>
            </a:r>
            <a:r>
              <a:rPr lang="en-US" altLang="en-US" sz="1833" b="1" dirty="0" err="1">
                <a:solidFill>
                  <a:srgbClr val="3B4540"/>
                </a:solidFill>
                <a:latin typeface="Arial" panose="020B0604020202020204" pitchFamily="34" charset="0"/>
              </a:rPr>
              <a:t>hình</a:t>
            </a:r>
            <a:endParaRPr lang="en-US" altLang="en-US" sz="1833" b="1" dirty="0">
              <a:solidFill>
                <a:srgbClr val="3B4540"/>
              </a:solidFill>
              <a:latin typeface="Arial" panose="020B0604020202020204" pitchFamily="34" charset="0"/>
            </a:endParaRPr>
          </a:p>
          <a:p>
            <a:pPr defTabSz="761970" eaLnBrk="0" fontAlgn="base" hangingPunct="0">
              <a:spcBef>
                <a:spcPct val="0"/>
              </a:spcBef>
              <a:spcAft>
                <a:spcPct val="0"/>
              </a:spcAft>
              <a:buClrTx/>
            </a:pPr>
            <a:endParaRPr lang="en-US" altLang="en-US" sz="1500" dirty="0">
              <a:solidFill>
                <a:schemeClr val="tx1"/>
              </a:solidFill>
              <a:latin typeface="Arial" panose="020B0604020202020204" pitchFamily="34" charset="0"/>
            </a:endParaRPr>
          </a:p>
        </p:txBody>
      </p:sp>
    </p:spTree>
    <p:extLst>
      <p:ext uri="{BB962C8B-B14F-4D97-AF65-F5344CB8AC3E}">
        <p14:creationId xmlns:p14="http://schemas.microsoft.com/office/powerpoint/2010/main" val="29644825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C1FE1-E7BE-895C-E239-9E539D16BB50}"/>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DC30858E-5758-D6AB-D0D5-63A3B0FD0E01}"/>
              </a:ext>
            </a:extLst>
          </p:cNvPr>
          <p:cNvSpPr txBox="1">
            <a:spLocks/>
          </p:cNvSpPr>
          <p:nvPr/>
        </p:nvSpPr>
        <p:spPr>
          <a:xfrm>
            <a:off x="589133" y="1377430"/>
            <a:ext cx="10383184" cy="378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solidFill>
                  <a:schemeClr val="accent1">
                    <a:lumMod val="50000"/>
                  </a:schemeClr>
                </a:solidFill>
                <a:latin typeface="Arial" panose="020B0604020202020204" pitchFamily="34" charset="0"/>
              </a:rPr>
              <a:t>2.2 Quy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xử</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lý</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nhiệt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bề</a:t>
            </a:r>
            <a:r>
              <a:rPr lang="en-US" dirty="0">
                <a:solidFill>
                  <a:schemeClr val="accent1">
                    <a:lumMod val="50000"/>
                  </a:schemeClr>
                </a:solidFill>
                <a:latin typeface="Arial" panose="020B0604020202020204" pitchFamily="34" charset="0"/>
              </a:rPr>
              <a:t> mặt</a:t>
            </a:r>
          </a:p>
          <a:p>
            <a:endParaRPr lang="en-US" dirty="0"/>
          </a:p>
        </p:txBody>
      </p:sp>
      <p:sp>
        <p:nvSpPr>
          <p:cNvPr id="2" name="Text 3">
            <a:extLst>
              <a:ext uri="{FF2B5EF4-FFF2-40B4-BE49-F238E27FC236}">
                <a16:creationId xmlns:a16="http://schemas.microsoft.com/office/drawing/2014/main" id="{781F6F71-A012-AE32-8419-624E9D536100}"/>
              </a:ext>
            </a:extLst>
          </p:cNvPr>
          <p:cNvSpPr/>
          <p:nvPr/>
        </p:nvSpPr>
        <p:spPr>
          <a:xfrm>
            <a:off x="589137" y="1848029"/>
            <a:ext cx="2362696" cy="295275"/>
          </a:xfrm>
          <a:prstGeom prst="rect">
            <a:avLst/>
          </a:prstGeom>
          <a:noFill/>
          <a:ln/>
        </p:spPr>
        <p:txBody>
          <a:bodyPr wrap="none" lIns="0" tIns="0" rIns="0" bIns="0" rtlCol="0" anchor="t"/>
          <a:lstStyle/>
          <a:p>
            <a:pPr>
              <a:lnSpc>
                <a:spcPts val="2292"/>
              </a:lnSpc>
            </a:pPr>
            <a:r>
              <a:rPr lang="en-US" sz="1833" b="1" dirty="0">
                <a:solidFill>
                  <a:srgbClr val="3B4540"/>
                </a:solidFill>
                <a:latin typeface="Arial" panose="020B0604020202020204" pitchFamily="34" charset="0"/>
                <a:ea typeface="Fraunces Extra Bold" pitchFamily="34" charset="-122"/>
                <a:cs typeface="Arial" panose="020B0604020202020204" pitchFamily="34" charset="0"/>
              </a:rPr>
              <a:t>Mạ Bề Mặt</a:t>
            </a:r>
            <a:endParaRPr lang="en-US" sz="1833" dirty="0"/>
          </a:p>
        </p:txBody>
      </p:sp>
      <p:sp>
        <p:nvSpPr>
          <p:cNvPr id="8" name="Text 4">
            <a:extLst>
              <a:ext uri="{FF2B5EF4-FFF2-40B4-BE49-F238E27FC236}">
                <a16:creationId xmlns:a16="http://schemas.microsoft.com/office/drawing/2014/main" id="{75DBFEAA-B2F4-5EBA-9EFB-CA20035B9D17}"/>
              </a:ext>
            </a:extLst>
          </p:cNvPr>
          <p:cNvSpPr/>
          <p:nvPr/>
        </p:nvSpPr>
        <p:spPr>
          <a:xfrm>
            <a:off x="589137" y="2107868"/>
            <a:ext cx="10056928" cy="604838"/>
          </a:xfrm>
          <a:prstGeom prst="rect">
            <a:avLst/>
          </a:prstGeom>
          <a:noFill/>
          <a:ln/>
        </p:spPr>
        <p:txBody>
          <a:bodyPr wrap="square" lIns="0" tIns="0" rIns="0" bIns="0" rtlCol="0" anchor="t"/>
          <a:lstStyle/>
          <a:p>
            <a:pPr>
              <a:lnSpc>
                <a:spcPts val="2375"/>
              </a:lnSpc>
            </a:pPr>
            <a:r>
              <a:rPr lang="en-US" sz="1458" dirty="0">
                <a:solidFill>
                  <a:schemeClr val="tx1"/>
                </a:solidFill>
                <a:latin typeface="Arial" panose="020B0604020202020204" pitchFamily="34" charset="0"/>
                <a:ea typeface="Nobile" pitchFamily="34" charset="-122"/>
                <a:cs typeface="Arial" panose="020B0604020202020204" pitchFamily="34" charset="0"/>
              </a:rPr>
              <a:t>Công nghệ mạ bề mặt (mạ kẽm) để tăng độ bền và khả năng chống ăn mòn.</a:t>
            </a:r>
            <a:endParaRPr lang="en-US" sz="1458" dirty="0">
              <a:solidFill>
                <a:schemeClr val="tx1"/>
              </a:solidFill>
            </a:endParaRPr>
          </a:p>
        </p:txBody>
      </p:sp>
      <p:sp>
        <p:nvSpPr>
          <p:cNvPr id="9" name="Rectangle 12">
            <a:extLst>
              <a:ext uri="{FF2B5EF4-FFF2-40B4-BE49-F238E27FC236}">
                <a16:creationId xmlns:a16="http://schemas.microsoft.com/office/drawing/2014/main" id="{C30AE0FD-D3A7-499F-8AB1-D795CCA498CF}"/>
              </a:ext>
            </a:extLst>
          </p:cNvPr>
          <p:cNvSpPr>
            <a:spLocks noChangeArrowheads="1"/>
          </p:cNvSpPr>
          <p:nvPr/>
        </p:nvSpPr>
        <p:spPr bwMode="auto">
          <a:xfrm>
            <a:off x="589134" y="2293813"/>
            <a:ext cx="5129583" cy="184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8464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1.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Tẩy</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dầu</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(Degreasing)</a:t>
            </a:r>
            <a:endParaRPr lang="en-US" altLang="en-US" sz="1600" dirty="0">
              <a:solidFill>
                <a:schemeClr val="tx1"/>
              </a:solidFill>
            </a:endParaRP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Mục</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tiêu</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Loại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bỏ</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dầu</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mỡ</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bụi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bẩn</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trên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bề</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mặt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thép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Phương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pháp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Dùng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dung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dịch</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kiềm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(NaOH)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hoặc</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dung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môi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hữu</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cơ</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Lưu ý</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Nếu không làm sạch kỹ, lớp mạ sẽ không bám dính chắc.</a:t>
            </a:r>
            <a:endParaRPr lang="en-US" altLang="en-US" sz="1600" dirty="0">
              <a:solidFill>
                <a:schemeClr val="tx1"/>
              </a:solidFill>
            </a:endParaRPr>
          </a:p>
        </p:txBody>
      </p:sp>
      <p:sp>
        <p:nvSpPr>
          <p:cNvPr id="10" name="Rectangle 14">
            <a:extLst>
              <a:ext uri="{FF2B5EF4-FFF2-40B4-BE49-F238E27FC236}">
                <a16:creationId xmlns:a16="http://schemas.microsoft.com/office/drawing/2014/main" id="{589E7EA6-4DE2-F4D9-3C32-E83701CB6ECB}"/>
              </a:ext>
            </a:extLst>
          </p:cNvPr>
          <p:cNvSpPr>
            <a:spLocks noChangeArrowheads="1"/>
          </p:cNvSpPr>
          <p:nvPr/>
        </p:nvSpPr>
        <p:spPr bwMode="auto">
          <a:xfrm>
            <a:off x="589133" y="3864620"/>
            <a:ext cx="5129583" cy="1601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8464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2.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Tẩy</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gỉ</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(Pickling)</a:t>
            </a:r>
            <a:endParaRPr lang="en-US" altLang="en-US" sz="1600" dirty="0">
              <a:solidFill>
                <a:schemeClr val="tx1"/>
              </a:solidFill>
            </a:endParaRP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Mục</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tiêu</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Loại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bỏ</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lớp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gỉ</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sắt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oxit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sắt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khỏi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bề</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mặt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thép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Phương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pháp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Ngâm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trong dung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dịch</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axit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loãng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thường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là </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HCl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hoặc</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H₂SO₄</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Thời gian tẩy</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5–20 phút, tùy độ dày lớp gỉ.</a:t>
            </a:r>
            <a:endParaRPr lang="en-US" altLang="en-US" sz="1600" dirty="0">
              <a:solidFill>
                <a:schemeClr val="tx1"/>
              </a:solidFill>
              <a:latin typeface="Arial" panose="020B0604020202020204" pitchFamily="34" charset="0"/>
            </a:endParaRPr>
          </a:p>
        </p:txBody>
      </p:sp>
      <p:sp>
        <p:nvSpPr>
          <p:cNvPr id="11" name="Rectangle 16">
            <a:extLst>
              <a:ext uri="{FF2B5EF4-FFF2-40B4-BE49-F238E27FC236}">
                <a16:creationId xmlns:a16="http://schemas.microsoft.com/office/drawing/2014/main" id="{DD9CCA59-E044-923B-A72D-C3E54DAC993F}"/>
              </a:ext>
            </a:extLst>
          </p:cNvPr>
          <p:cNvSpPr>
            <a:spLocks noChangeArrowheads="1"/>
          </p:cNvSpPr>
          <p:nvPr/>
        </p:nvSpPr>
        <p:spPr bwMode="auto">
          <a:xfrm>
            <a:off x="589135" y="5312315"/>
            <a:ext cx="5129583" cy="13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3810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3.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Rửa</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nước</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(Water Rinse)</a:t>
            </a:r>
            <a:endParaRPr lang="en-US" altLang="en-US" sz="1600" dirty="0">
              <a:solidFill>
                <a:schemeClr val="tx1"/>
              </a:solidFill>
            </a:endParaRP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Mục</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tiêu</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Loại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bỏ</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axit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dư</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sau</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bước</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tẩy</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gỉ</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Rửa</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bằng</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nước</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sạch</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và</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để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ráo</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trước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khi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chuyển</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bước</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tiếp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theo.</a:t>
            </a:r>
            <a:endParaRPr lang="en-US" altLang="en-US" sz="1600" dirty="0">
              <a:solidFill>
                <a:schemeClr val="tx1"/>
              </a:solidFill>
            </a:endParaRPr>
          </a:p>
          <a:p>
            <a:pPr defTabSz="761970" eaLnBrk="0" fontAlgn="base" hangingPunct="0">
              <a:spcBef>
                <a:spcPct val="0"/>
              </a:spcBef>
              <a:spcAft>
                <a:spcPct val="0"/>
              </a:spcAft>
              <a:buClrTx/>
            </a:pPr>
            <a:endParaRPr lang="en-US" altLang="en-US" sz="1600" dirty="0">
              <a:solidFill>
                <a:schemeClr val="tx1"/>
              </a:solidFill>
              <a:latin typeface="Arial" panose="020B0604020202020204" pitchFamily="34" charset="0"/>
            </a:endParaRPr>
          </a:p>
        </p:txBody>
      </p:sp>
      <p:sp>
        <p:nvSpPr>
          <p:cNvPr id="12" name="Rectangle 17">
            <a:extLst>
              <a:ext uri="{FF2B5EF4-FFF2-40B4-BE49-F238E27FC236}">
                <a16:creationId xmlns:a16="http://schemas.microsoft.com/office/drawing/2014/main" id="{08C04EEC-BB84-FA80-6C7D-C1FF9C80E82E}"/>
              </a:ext>
            </a:extLst>
          </p:cNvPr>
          <p:cNvSpPr>
            <a:spLocks noChangeArrowheads="1"/>
          </p:cNvSpPr>
          <p:nvPr/>
        </p:nvSpPr>
        <p:spPr bwMode="auto">
          <a:xfrm>
            <a:off x="6074229" y="2705691"/>
            <a:ext cx="5921848" cy="1355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8464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4.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Hoạt</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hóa</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(Fluxing)</a:t>
            </a:r>
            <a:endParaRPr lang="en-US" altLang="en-US" sz="1600" dirty="0">
              <a:solidFill>
                <a:schemeClr val="tx1"/>
              </a:solidFill>
            </a:endParaRP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Mục</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tiêu</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Tạo</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lớp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phủ</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mỏng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ZnCl</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₂ –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NH₄Cl</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để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hỗ</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trợ</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bám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kẽm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tốt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hơn</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chống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oxy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hóa</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tạm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thời.</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Phương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pháp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Nhúng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trong dung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dịch</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muối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flux.</a:t>
            </a:r>
            <a:endParaRPr lang="en-US" altLang="en-US" sz="1600" dirty="0">
              <a:solidFill>
                <a:schemeClr val="tx1"/>
              </a:solidFill>
            </a:endParaRPr>
          </a:p>
          <a:p>
            <a:pPr defTabSz="761970" eaLnBrk="0" fontAlgn="base" hangingPunct="0">
              <a:spcBef>
                <a:spcPct val="0"/>
              </a:spcBef>
              <a:spcAft>
                <a:spcPct val="0"/>
              </a:spcAft>
              <a:buClrTx/>
            </a:pPr>
            <a:endParaRPr lang="en-US" altLang="en-US" sz="1600" dirty="0">
              <a:solidFill>
                <a:schemeClr val="tx1"/>
              </a:solidFill>
              <a:latin typeface="Arial" panose="020B0604020202020204" pitchFamily="34" charset="0"/>
            </a:endParaRPr>
          </a:p>
        </p:txBody>
      </p:sp>
      <p:sp>
        <p:nvSpPr>
          <p:cNvPr id="15" name="Rectangle 19">
            <a:extLst>
              <a:ext uri="{FF2B5EF4-FFF2-40B4-BE49-F238E27FC236}">
                <a16:creationId xmlns:a16="http://schemas.microsoft.com/office/drawing/2014/main" id="{3D854923-A93A-AE6A-CCF9-F749F257A31E}"/>
              </a:ext>
            </a:extLst>
          </p:cNvPr>
          <p:cNvSpPr>
            <a:spLocks noChangeArrowheads="1"/>
          </p:cNvSpPr>
          <p:nvPr/>
        </p:nvSpPr>
        <p:spPr bwMode="auto">
          <a:xfrm>
            <a:off x="6148571" y="3787731"/>
            <a:ext cx="5921848" cy="1601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8464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5.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Mạ</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kẽm</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(Hot-dip Galvanizing)</a:t>
            </a:r>
            <a:endParaRPr lang="en-US" altLang="en-US" sz="1600" dirty="0">
              <a:solidFill>
                <a:schemeClr val="tx1"/>
              </a:solidFill>
            </a:endParaRP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Mục</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tiêu</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Nhúng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thép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vào</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bể</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kẽm</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nóng</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chảy</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(~450°C).</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Phản</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ứng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Kẽm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và</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sắt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tạo</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liên</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kết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kim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loại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hợp</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kim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Fe-Zn,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chống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ăn</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mòn</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rất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tốt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Thời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gian</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nhúng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tùy</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độ</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dày</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sản</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phẩm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a:t>
            </a:r>
            <a:endParaRPr lang="en-US" altLang="en-US" sz="1600" dirty="0">
              <a:solidFill>
                <a:schemeClr val="tx1"/>
              </a:solidFill>
            </a:endParaRPr>
          </a:p>
          <a:p>
            <a:pPr defTabSz="761970" eaLnBrk="0" fontAlgn="base" hangingPunct="0">
              <a:spcBef>
                <a:spcPct val="0"/>
              </a:spcBef>
              <a:spcAft>
                <a:spcPct val="0"/>
              </a:spcAft>
              <a:buClrTx/>
            </a:pPr>
            <a:endParaRPr lang="en-US" altLang="en-US" sz="1600" dirty="0">
              <a:solidFill>
                <a:schemeClr val="tx1"/>
              </a:solidFill>
              <a:latin typeface="Arial" panose="020B0604020202020204" pitchFamily="34" charset="0"/>
            </a:endParaRPr>
          </a:p>
        </p:txBody>
      </p:sp>
      <p:sp>
        <p:nvSpPr>
          <p:cNvPr id="16" name="Rectangle 21">
            <a:extLst>
              <a:ext uri="{FF2B5EF4-FFF2-40B4-BE49-F238E27FC236}">
                <a16:creationId xmlns:a16="http://schemas.microsoft.com/office/drawing/2014/main" id="{F6DC254C-1958-CA2D-8871-7CB56BFD29E6}"/>
              </a:ext>
            </a:extLst>
          </p:cNvPr>
          <p:cNvSpPr>
            <a:spLocks noChangeArrowheads="1"/>
          </p:cNvSpPr>
          <p:nvPr/>
        </p:nvSpPr>
        <p:spPr bwMode="auto">
          <a:xfrm>
            <a:off x="6148571" y="5303728"/>
            <a:ext cx="5921848" cy="1554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6200" tIns="38100" rIns="76200" bIns="38100" numCol="1" anchor="ctr" anchorCtr="0" compatLnSpc="1">
            <a:prstTxWarp prst="textNoShape">
              <a:avLst/>
            </a:prstTxWarp>
            <a:spAutoFit/>
          </a:bodyPr>
          <a:lstStyle/>
          <a:p>
            <a:pPr defTabSz="761970" eaLnBrk="0" fontAlgn="base" hangingPunct="0">
              <a:spcBef>
                <a:spcPct val="0"/>
              </a:spcBef>
              <a:spcAft>
                <a:spcPct val="0"/>
              </a:spcAft>
              <a:buClrTx/>
            </a:pP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6.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Làm</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nguội</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và</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kiểm</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tra</a:t>
            </a:r>
            <a:endParaRPr lang="en-US" altLang="en-US" sz="1600" dirty="0">
              <a:solidFill>
                <a:schemeClr val="tx1"/>
              </a:solidFill>
            </a:endParaRP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Làm</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nguội</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bằng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không</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khí,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nước</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hoặc</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dung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dịch</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đặc</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biệt</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Kiểm</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tra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lớp</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b="1"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mạ</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độ</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dày</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độ</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bám</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bề</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mặt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theo</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tiêu</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chuẩn</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JIS, ASTM </a:t>
            </a:r>
            <a:r>
              <a:rPr lang="en-US" altLang="en-US" sz="1600" dirty="0" err="1">
                <a:solidFill>
                  <a:schemeClr val="tx1"/>
                </a:solidFill>
                <a:latin typeface="Arial" panose="020B0604020202020204" pitchFamily="34" charset="0"/>
                <a:ea typeface="DengXian" panose="02010600030101010101" pitchFamily="2" charset="-122"/>
                <a:cs typeface="Times New Roman" panose="02020603050405020304" pitchFamily="18" charset="0"/>
              </a:rPr>
              <a:t>hoặc</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TCVN).</a:t>
            </a:r>
          </a:p>
          <a:p>
            <a:pPr marL="285750" indent="-285750" defTabSz="761970" eaLnBrk="0" fontAlgn="base" hangingPunct="0">
              <a:spcBef>
                <a:spcPct val="0"/>
              </a:spcBef>
              <a:spcAft>
                <a:spcPct val="0"/>
              </a:spcAft>
              <a:buClrTx/>
              <a:buFont typeface="Arial" panose="020B0604020202020204" pitchFamily="34" charset="0"/>
              <a:buChar char="•"/>
            </a:pP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Có thể </a:t>
            </a:r>
            <a:r>
              <a:rPr lang="en-US" altLang="en-US" sz="1600" b="1" dirty="0">
                <a:solidFill>
                  <a:schemeClr val="tx1"/>
                </a:solidFill>
                <a:latin typeface="Arial" panose="020B0604020202020204" pitchFamily="34" charset="0"/>
                <a:ea typeface="DengXian" panose="02010600030101010101" pitchFamily="2" charset="-122"/>
                <a:cs typeface="Times New Roman" panose="02020603050405020304" pitchFamily="18" charset="0"/>
              </a:rPr>
              <a:t>passivate (thụ động hóa)</a:t>
            </a:r>
            <a:r>
              <a:rPr lang="en-US" altLang="en-US" sz="1600" dirty="0">
                <a:solidFill>
                  <a:schemeClr val="tx1"/>
                </a:solidFill>
                <a:latin typeface="Arial" panose="020B0604020202020204" pitchFamily="34" charset="0"/>
                <a:ea typeface="DengXian" panose="02010600030101010101" pitchFamily="2" charset="-122"/>
                <a:cs typeface="Times New Roman" panose="02020603050405020304" pitchFamily="18" charset="0"/>
              </a:rPr>
              <a:t> để tăng khả năng chống gỉ (nếu cần).</a:t>
            </a:r>
            <a:endParaRPr lang="en-US" altLang="en-US" sz="1600" dirty="0">
              <a:solidFill>
                <a:schemeClr val="tx1"/>
              </a:solidFill>
            </a:endParaRPr>
          </a:p>
        </p:txBody>
      </p:sp>
    </p:spTree>
    <p:extLst>
      <p:ext uri="{BB962C8B-B14F-4D97-AF65-F5344CB8AC3E}">
        <p14:creationId xmlns:p14="http://schemas.microsoft.com/office/powerpoint/2010/main" val="2065414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762383-BF90-9907-A2C3-FEDFA7E0883E}"/>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882FF5CE-CAF5-7BB1-C64B-705FC8ED82A9}"/>
              </a:ext>
            </a:extLst>
          </p:cNvPr>
          <p:cNvSpPr txBox="1">
            <a:spLocks/>
          </p:cNvSpPr>
          <p:nvPr/>
        </p:nvSpPr>
        <p:spPr>
          <a:xfrm>
            <a:off x="535024" y="1202031"/>
            <a:ext cx="10383184" cy="378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solidFill>
                  <a:schemeClr val="accent1">
                    <a:lumMod val="50000"/>
                  </a:schemeClr>
                </a:solidFill>
                <a:latin typeface="Arial" panose="020B0604020202020204" pitchFamily="34" charset="0"/>
              </a:rPr>
              <a:t>2.2. Quy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sản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xuất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hàn</a:t>
            </a:r>
            <a:endParaRPr lang="en-US" dirty="0"/>
          </a:p>
        </p:txBody>
      </p:sp>
      <p:sp>
        <p:nvSpPr>
          <p:cNvPr id="4" name="TextBox 3">
            <a:extLst>
              <a:ext uri="{FF2B5EF4-FFF2-40B4-BE49-F238E27FC236}">
                <a16:creationId xmlns:a16="http://schemas.microsoft.com/office/drawing/2014/main" id="{79A14A6D-BBB7-2547-75F2-FF6FE67F664B}"/>
              </a:ext>
            </a:extLst>
          </p:cNvPr>
          <p:cNvSpPr txBox="1"/>
          <p:nvPr/>
        </p:nvSpPr>
        <p:spPr>
          <a:xfrm>
            <a:off x="915293" y="1936940"/>
            <a:ext cx="11069878" cy="3918252"/>
          </a:xfrm>
          <a:prstGeom prst="rect">
            <a:avLst/>
          </a:prstGeom>
          <a:noFill/>
        </p:spPr>
        <p:txBody>
          <a:bodyPr wrap="square">
            <a:spAutoFit/>
          </a:bodyPr>
          <a:lstStyle/>
          <a:p>
            <a:pPr marL="342900" indent="-342900">
              <a:lnSpc>
                <a:spcPct val="150000"/>
              </a:lnSpc>
              <a:buFont typeface="Wingdings" panose="05000000000000000000" pitchFamily="2" charset="2"/>
              <a:buChar char="q"/>
            </a:pPr>
            <a:r>
              <a:rPr lang="vi-VN" b="1" dirty="0"/>
              <a:t>Quy trình công nghệ sản xuất thép ống hàn (Electric Resistance Welding – ERW)</a:t>
            </a:r>
          </a:p>
          <a:p>
            <a:pPr>
              <a:lnSpc>
                <a:spcPct val="150000"/>
              </a:lnSpc>
              <a:buNone/>
            </a:pPr>
            <a:r>
              <a:rPr lang="vi-VN" dirty="0"/>
              <a:t>Công nghệ </a:t>
            </a:r>
            <a:r>
              <a:rPr lang="vi-VN" b="1" dirty="0"/>
              <a:t>ống hàn điện trở (ERW)</a:t>
            </a:r>
            <a:r>
              <a:rPr lang="vi-VN" dirty="0"/>
              <a:t> là phổ biến nhất tại Việt Nam hiện nay. Quy trình tiêu chuẩn gồm:</a:t>
            </a:r>
          </a:p>
          <a:p>
            <a:pPr>
              <a:lnSpc>
                <a:spcPct val="150000"/>
              </a:lnSpc>
              <a:buNone/>
            </a:pPr>
            <a:r>
              <a:rPr lang="vi-VN" b="1" dirty="0"/>
              <a:t>a. Xẻ băng (Slitting)</a:t>
            </a:r>
          </a:p>
          <a:p>
            <a:pPr marL="342900" indent="-342900">
              <a:lnSpc>
                <a:spcPct val="150000"/>
              </a:lnSpc>
              <a:buFont typeface="Arial" panose="020B0604020202020204" pitchFamily="34" charset="0"/>
              <a:buChar char="•"/>
            </a:pPr>
            <a:r>
              <a:rPr lang="vi-VN" dirty="0"/>
              <a:t>Thép cuộn được xẻ thành băng với chiều rộng phù hợp từng loại ống.</a:t>
            </a:r>
          </a:p>
          <a:p>
            <a:pPr>
              <a:lnSpc>
                <a:spcPct val="150000"/>
              </a:lnSpc>
              <a:buNone/>
            </a:pPr>
            <a:r>
              <a:rPr lang="vi-VN" b="1" dirty="0"/>
              <a:t>b. Tạo hình ống (Forming)</a:t>
            </a:r>
          </a:p>
          <a:p>
            <a:pPr marL="342900" indent="-342900">
              <a:lnSpc>
                <a:spcPct val="150000"/>
              </a:lnSpc>
              <a:buFont typeface="Arial" panose="020B0604020202020204" pitchFamily="34" charset="0"/>
              <a:buChar char="•"/>
            </a:pPr>
            <a:r>
              <a:rPr lang="vi-VN" dirty="0"/>
              <a:t>Băng thép được đưa vào dàn con lăn tạo hình để cuộn dần thành hình tròn (hoặc vuông, chữ nhật).</a:t>
            </a:r>
          </a:p>
          <a:p>
            <a:pPr>
              <a:lnSpc>
                <a:spcPct val="150000"/>
              </a:lnSpc>
              <a:buNone/>
            </a:pPr>
            <a:r>
              <a:rPr lang="vi-VN" b="1" dirty="0"/>
              <a:t>c. Hàn mép (Welding)</a:t>
            </a:r>
          </a:p>
          <a:p>
            <a:pPr marL="342900" indent="-342900">
              <a:lnSpc>
                <a:spcPct val="150000"/>
              </a:lnSpc>
              <a:buFont typeface="Arial" panose="020B0604020202020204" pitchFamily="34" charset="0"/>
              <a:buChar char="•"/>
            </a:pPr>
            <a:r>
              <a:rPr lang="vi-VN" dirty="0"/>
              <a:t>Mép hai đầu băng thép được </a:t>
            </a:r>
            <a:r>
              <a:rPr lang="vi-VN" b="1" dirty="0"/>
              <a:t>hàn điện trở cao tần (HF-ERW)</a:t>
            </a:r>
            <a:r>
              <a:rPr lang="vi-VN" dirty="0"/>
              <a:t>.</a:t>
            </a:r>
          </a:p>
          <a:p>
            <a:pPr marL="342900" indent="-342900">
              <a:lnSpc>
                <a:spcPct val="150000"/>
              </a:lnSpc>
              <a:buFont typeface="Arial" panose="020B0604020202020204" pitchFamily="34" charset="0"/>
              <a:buChar char="•"/>
            </a:pPr>
            <a:r>
              <a:rPr lang="vi-VN" dirty="0"/>
              <a:t>Không dùng vật liệu hàn, mối hàn được ép chặt, liên kết chắc chắn.</a:t>
            </a:r>
          </a:p>
        </p:txBody>
      </p:sp>
    </p:spTree>
    <p:extLst>
      <p:ext uri="{BB962C8B-B14F-4D97-AF65-F5344CB8AC3E}">
        <p14:creationId xmlns:p14="http://schemas.microsoft.com/office/powerpoint/2010/main" val="38352584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065A46-79D7-546B-C401-67216EB184E4}"/>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B068BF0D-97C3-D071-7659-FFFB4F9E8675}"/>
              </a:ext>
            </a:extLst>
          </p:cNvPr>
          <p:cNvSpPr txBox="1">
            <a:spLocks/>
          </p:cNvSpPr>
          <p:nvPr/>
        </p:nvSpPr>
        <p:spPr>
          <a:xfrm>
            <a:off x="528852" y="1242869"/>
            <a:ext cx="10383184" cy="378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solidFill>
                  <a:schemeClr val="accent1">
                    <a:lumMod val="50000"/>
                  </a:schemeClr>
                </a:solidFill>
                <a:latin typeface="Arial" panose="020B0604020202020204" pitchFamily="34" charset="0"/>
              </a:rPr>
              <a:t>2.2 Quy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sản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xuất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hàn</a:t>
            </a:r>
            <a:endParaRPr lang="en-US" dirty="0"/>
          </a:p>
        </p:txBody>
      </p:sp>
      <p:sp>
        <p:nvSpPr>
          <p:cNvPr id="5" name="TextBox 4">
            <a:extLst>
              <a:ext uri="{FF2B5EF4-FFF2-40B4-BE49-F238E27FC236}">
                <a16:creationId xmlns:a16="http://schemas.microsoft.com/office/drawing/2014/main" id="{B49BE378-6FF9-D2F2-C294-0AE1D363C65D}"/>
              </a:ext>
            </a:extLst>
          </p:cNvPr>
          <p:cNvSpPr txBox="1"/>
          <p:nvPr/>
        </p:nvSpPr>
        <p:spPr>
          <a:xfrm>
            <a:off x="772887" y="1860741"/>
            <a:ext cx="9720942" cy="5211298"/>
          </a:xfrm>
          <a:prstGeom prst="rect">
            <a:avLst/>
          </a:prstGeom>
          <a:noFill/>
        </p:spPr>
        <p:txBody>
          <a:bodyPr wrap="square">
            <a:spAutoFit/>
          </a:bodyPr>
          <a:lstStyle/>
          <a:p>
            <a:pPr>
              <a:lnSpc>
                <a:spcPct val="150000"/>
              </a:lnSpc>
              <a:buNone/>
            </a:pPr>
            <a:r>
              <a:rPr lang="vi-VN" b="1" dirty="0"/>
              <a:t>d. Làm nguội – làm sạch mối hàn</a:t>
            </a:r>
          </a:p>
          <a:p>
            <a:pPr marL="342900" indent="-342900">
              <a:lnSpc>
                <a:spcPct val="150000"/>
              </a:lnSpc>
              <a:buFont typeface="Arial" panose="020B0604020202020204" pitchFamily="34" charset="0"/>
              <a:buChar char="•"/>
              <a:tabLst>
                <a:tab pos="3143250" algn="l"/>
              </a:tabLst>
            </a:pPr>
            <a:r>
              <a:rPr lang="vi-VN" dirty="0"/>
              <a:t>Làm nguội bằng nước hoặc không khí.</a:t>
            </a:r>
          </a:p>
          <a:p>
            <a:pPr marL="342900" indent="-342900">
              <a:lnSpc>
                <a:spcPct val="150000"/>
              </a:lnSpc>
              <a:buFont typeface="Arial" panose="020B0604020202020204" pitchFamily="34" charset="0"/>
              <a:buChar char="•"/>
              <a:tabLst>
                <a:tab pos="3143250" algn="l"/>
              </a:tabLst>
            </a:pPr>
            <a:r>
              <a:rPr lang="vi-VN" dirty="0"/>
              <a:t>Cạo sạch phần dư mối hàn trong/ngoài bằng dao gạt hoặc máy tiện.</a:t>
            </a:r>
          </a:p>
          <a:p>
            <a:pPr>
              <a:lnSpc>
                <a:spcPct val="150000"/>
              </a:lnSpc>
              <a:buNone/>
            </a:pPr>
            <a:r>
              <a:rPr lang="vi-VN" b="1" dirty="0"/>
              <a:t>e. Định hình lại (Sizing)</a:t>
            </a:r>
          </a:p>
          <a:p>
            <a:pPr marL="342900" indent="-342900">
              <a:lnSpc>
                <a:spcPct val="150000"/>
              </a:lnSpc>
              <a:buFont typeface="Arial" panose="020B0604020202020204" pitchFamily="34" charset="0"/>
              <a:buChar char="•"/>
              <a:tabLst>
                <a:tab pos="2971800" algn="l"/>
              </a:tabLst>
            </a:pPr>
            <a:r>
              <a:rPr lang="vi-VN" dirty="0"/>
              <a:t>Đưa ống qua các dàn con lăn chỉnh hình và cân chỉnh kích thước.</a:t>
            </a:r>
          </a:p>
          <a:p>
            <a:pPr>
              <a:lnSpc>
                <a:spcPct val="150000"/>
              </a:lnSpc>
              <a:buNone/>
            </a:pPr>
            <a:r>
              <a:rPr lang="vi-VN" b="1" dirty="0"/>
              <a:t>f. Cắt và kiểm tra</a:t>
            </a:r>
          </a:p>
          <a:p>
            <a:pPr marL="342900" indent="-342900">
              <a:lnSpc>
                <a:spcPct val="150000"/>
              </a:lnSpc>
              <a:buFont typeface="Arial" panose="020B0604020202020204" pitchFamily="34" charset="0"/>
              <a:buChar char="•"/>
            </a:pPr>
            <a:r>
              <a:rPr lang="vi-VN" dirty="0"/>
              <a:t>Cắt theo chiều dài tiêu chuẩn (thường 6m), kiểm tra ngoại quan và kích thước.</a:t>
            </a:r>
          </a:p>
          <a:p>
            <a:pPr marL="342900" indent="-342900">
              <a:lnSpc>
                <a:spcPct val="150000"/>
              </a:lnSpc>
              <a:buFont typeface="Arial" panose="020B0604020202020204" pitchFamily="34" charset="0"/>
              <a:buChar char="•"/>
            </a:pPr>
            <a:r>
              <a:rPr lang="vi-VN" dirty="0"/>
              <a:t>Có thể kiểm tra siêu âm (UT) hoặc thủy lực (hydro test) với sản phẩm yêu cầu cao.</a:t>
            </a:r>
            <a:endParaRPr lang="en-US" dirty="0"/>
          </a:p>
          <a:p>
            <a:pPr>
              <a:lnSpc>
                <a:spcPct val="150000"/>
              </a:lnSpc>
              <a:buNone/>
            </a:pPr>
            <a:r>
              <a:rPr lang="vi-VN" b="1" dirty="0"/>
              <a:t>g. Mạ kẽm hoặc sơn (nếu có)</a:t>
            </a:r>
          </a:p>
          <a:p>
            <a:pPr marL="342900" indent="-342900">
              <a:lnSpc>
                <a:spcPct val="150000"/>
              </a:lnSpc>
              <a:buFont typeface="Arial" panose="020B0604020202020204" pitchFamily="34" charset="0"/>
              <a:buChar char="•"/>
            </a:pPr>
            <a:r>
              <a:rPr lang="vi-VN" dirty="0"/>
              <a:t>Một số nhà máy kết hợp dây chuyền mạ kẽm nhúng nóng hoặc mạ kẽm điện phân để nâng cao độ bền sản phẩm.</a:t>
            </a:r>
          </a:p>
          <a:p>
            <a:pPr>
              <a:lnSpc>
                <a:spcPct val="150000"/>
              </a:lnSpc>
              <a:buFont typeface="Arial" panose="020B0604020202020204" pitchFamily="34" charset="0"/>
              <a:buChar char="•"/>
            </a:pPr>
            <a:endParaRPr lang="vi-VN" dirty="0"/>
          </a:p>
        </p:txBody>
      </p:sp>
      <p:pic>
        <p:nvPicPr>
          <p:cNvPr id="13" name="Picture 12" descr="A large factory with machines&#10;&#10;AI-generated content may be incorrect.">
            <a:extLst>
              <a:ext uri="{FF2B5EF4-FFF2-40B4-BE49-F238E27FC236}">
                <a16:creationId xmlns:a16="http://schemas.microsoft.com/office/drawing/2014/main" id="{303CE5F8-ED08-7204-BD4D-849307DA2D56}"/>
              </a:ext>
            </a:extLst>
          </p:cNvPr>
          <p:cNvPicPr>
            <a:picLocks noChangeAspect="1"/>
          </p:cNvPicPr>
          <p:nvPr/>
        </p:nvPicPr>
        <p:blipFill>
          <a:blip r:embed="rId3"/>
          <a:srcRect l="9142" t="9904" r="12000" b="18909"/>
          <a:stretch/>
        </p:blipFill>
        <p:spPr>
          <a:xfrm>
            <a:off x="8599057" y="2155369"/>
            <a:ext cx="3149249" cy="1894115"/>
          </a:xfrm>
          <a:prstGeom prst="rect">
            <a:avLst/>
          </a:prstGeom>
        </p:spPr>
      </p:pic>
    </p:spTree>
    <p:extLst>
      <p:ext uri="{BB962C8B-B14F-4D97-AF65-F5344CB8AC3E}">
        <p14:creationId xmlns:p14="http://schemas.microsoft.com/office/powerpoint/2010/main" val="17548253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ADC6D3-4CC7-92CF-3C76-9EC8D5308364}"/>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73F2C9E9-5C34-1C71-C2CF-CC953B3958B6}"/>
              </a:ext>
            </a:extLst>
          </p:cNvPr>
          <p:cNvSpPr txBox="1">
            <a:spLocks/>
          </p:cNvSpPr>
          <p:nvPr/>
        </p:nvSpPr>
        <p:spPr>
          <a:xfrm>
            <a:off x="339081" y="1245574"/>
            <a:ext cx="10383184" cy="378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solidFill>
                  <a:schemeClr val="accent1">
                    <a:lumMod val="50000"/>
                  </a:schemeClr>
                </a:solidFill>
                <a:latin typeface="Arial" panose="020B0604020202020204" pitchFamily="34" charset="0"/>
              </a:rPr>
              <a:t>2.2 Quy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sản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xuất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hàn</a:t>
            </a:r>
            <a:endParaRPr lang="en-US" dirty="0"/>
          </a:p>
        </p:txBody>
      </p:sp>
      <p:graphicFrame>
        <p:nvGraphicFramePr>
          <p:cNvPr id="2" name="Table 1">
            <a:extLst>
              <a:ext uri="{FF2B5EF4-FFF2-40B4-BE49-F238E27FC236}">
                <a16:creationId xmlns:a16="http://schemas.microsoft.com/office/drawing/2014/main" id="{B2A9D282-D5BB-0A2C-AE18-7AC10FA3E24B}"/>
              </a:ext>
            </a:extLst>
          </p:cNvPr>
          <p:cNvGraphicFramePr>
            <a:graphicFrameLocks noGrp="1"/>
          </p:cNvGraphicFramePr>
          <p:nvPr>
            <p:extLst>
              <p:ext uri="{D42A27DB-BD31-4B8C-83A1-F6EECF244321}">
                <p14:modId xmlns:p14="http://schemas.microsoft.com/office/powerpoint/2010/main" val="630970728"/>
              </p:ext>
            </p:extLst>
          </p:nvPr>
        </p:nvGraphicFramePr>
        <p:xfrm>
          <a:off x="751114" y="2548744"/>
          <a:ext cx="10972800" cy="2073022"/>
        </p:xfrm>
        <a:graphic>
          <a:graphicData uri="http://schemas.openxmlformats.org/drawingml/2006/table">
            <a:tbl>
              <a:tblPr>
                <a:tableStyleId>{12ACAA50-B3C0-4FEF-8DD3-66675128A787}</a:tableStyleId>
              </a:tblPr>
              <a:tblGrid>
                <a:gridCol w="3657600">
                  <a:extLst>
                    <a:ext uri="{9D8B030D-6E8A-4147-A177-3AD203B41FA5}">
                      <a16:colId xmlns:a16="http://schemas.microsoft.com/office/drawing/2014/main" val="1664493395"/>
                    </a:ext>
                  </a:extLst>
                </a:gridCol>
                <a:gridCol w="3657600">
                  <a:extLst>
                    <a:ext uri="{9D8B030D-6E8A-4147-A177-3AD203B41FA5}">
                      <a16:colId xmlns:a16="http://schemas.microsoft.com/office/drawing/2014/main" val="1371349223"/>
                    </a:ext>
                  </a:extLst>
                </a:gridCol>
                <a:gridCol w="3657600">
                  <a:extLst>
                    <a:ext uri="{9D8B030D-6E8A-4147-A177-3AD203B41FA5}">
                      <a16:colId xmlns:a16="http://schemas.microsoft.com/office/drawing/2014/main" val="4197217913"/>
                    </a:ext>
                  </a:extLst>
                </a:gridCol>
              </a:tblGrid>
              <a:tr h="0">
                <a:tc>
                  <a:txBody>
                    <a:bodyPr/>
                    <a:lstStyle/>
                    <a:p>
                      <a:r>
                        <a:rPr lang="en-US" b="1"/>
                        <a:t>Hạng mục</a:t>
                      </a:r>
                    </a:p>
                  </a:txBody>
                  <a:tcPr anchor="ctr"/>
                </a:tc>
                <a:tc>
                  <a:txBody>
                    <a:bodyPr/>
                    <a:lstStyle/>
                    <a:p>
                      <a:r>
                        <a:rPr lang="en-US" b="1"/>
                        <a:t>Mức tiêu thụ điển hình</a:t>
                      </a:r>
                    </a:p>
                  </a:txBody>
                  <a:tcPr anchor="ctr"/>
                </a:tc>
                <a:tc>
                  <a:txBody>
                    <a:bodyPr/>
                    <a:lstStyle/>
                    <a:p>
                      <a:r>
                        <a:rPr lang="en-US" b="1" dirty="0" err="1"/>
                        <a:t>Ghi</a:t>
                      </a:r>
                      <a:r>
                        <a:rPr lang="en-US" b="1" dirty="0"/>
                        <a:t> </a:t>
                      </a:r>
                      <a:r>
                        <a:rPr lang="en-US" b="1" dirty="0" err="1"/>
                        <a:t>chú</a:t>
                      </a:r>
                      <a:endParaRPr lang="en-US" b="1" dirty="0"/>
                    </a:p>
                  </a:txBody>
                  <a:tcPr anchor="ctr"/>
                </a:tc>
                <a:extLst>
                  <a:ext uri="{0D108BD9-81ED-4DB2-BD59-A6C34878D82A}">
                    <a16:rowId xmlns:a16="http://schemas.microsoft.com/office/drawing/2014/main" val="2870646679"/>
                  </a:ext>
                </a:extLst>
              </a:tr>
              <a:tr h="0">
                <a:tc>
                  <a:txBody>
                    <a:bodyPr/>
                    <a:lstStyle/>
                    <a:p>
                      <a:r>
                        <a:rPr lang="en-US"/>
                        <a:t>Tổng suất tiêu hao điện năng</a:t>
                      </a:r>
                    </a:p>
                  </a:txBody>
                  <a:tcPr anchor="ctr"/>
                </a:tc>
                <a:tc>
                  <a:txBody>
                    <a:bodyPr/>
                    <a:lstStyle/>
                    <a:p>
                      <a:r>
                        <a:rPr lang="en-US"/>
                        <a:t>80 – 150 kWh/tấn thép ống</a:t>
                      </a:r>
                    </a:p>
                  </a:txBody>
                  <a:tcPr anchor="ctr"/>
                </a:tc>
                <a:tc>
                  <a:txBody>
                    <a:bodyPr/>
                    <a:lstStyle/>
                    <a:p>
                      <a:r>
                        <a:rPr lang="vi-VN" dirty="0"/>
                        <a:t>Phụ thuộc vào độ dày, kích thước</a:t>
                      </a:r>
                    </a:p>
                  </a:txBody>
                  <a:tcPr anchor="ctr"/>
                </a:tc>
                <a:extLst>
                  <a:ext uri="{0D108BD9-81ED-4DB2-BD59-A6C34878D82A}">
                    <a16:rowId xmlns:a16="http://schemas.microsoft.com/office/drawing/2014/main" val="686451333"/>
                  </a:ext>
                </a:extLst>
              </a:tr>
              <a:tr h="0">
                <a:tc>
                  <a:txBody>
                    <a:bodyPr/>
                    <a:lstStyle/>
                    <a:p>
                      <a:r>
                        <a:rPr lang="en-US"/>
                        <a:t>Suất tiêu hao điện riêng cho hàn</a:t>
                      </a:r>
                    </a:p>
                  </a:txBody>
                  <a:tcPr anchor="ctr"/>
                </a:tc>
                <a:tc>
                  <a:txBody>
                    <a:bodyPr/>
                    <a:lstStyle/>
                    <a:p>
                      <a:r>
                        <a:rPr lang="en-US"/>
                        <a:t>20 – 40 kWh/tấn</a:t>
                      </a:r>
                    </a:p>
                  </a:txBody>
                  <a:tcPr anchor="ctr"/>
                </a:tc>
                <a:tc>
                  <a:txBody>
                    <a:bodyPr/>
                    <a:lstStyle/>
                    <a:p>
                      <a:r>
                        <a:rPr lang="en-US"/>
                        <a:t>Hàn điện trở cao tần</a:t>
                      </a:r>
                    </a:p>
                  </a:txBody>
                  <a:tcPr anchor="ctr"/>
                </a:tc>
                <a:extLst>
                  <a:ext uri="{0D108BD9-81ED-4DB2-BD59-A6C34878D82A}">
                    <a16:rowId xmlns:a16="http://schemas.microsoft.com/office/drawing/2014/main" val="1846650787"/>
                  </a:ext>
                </a:extLst>
              </a:tr>
              <a:tr h="0">
                <a:tc>
                  <a:txBody>
                    <a:bodyPr/>
                    <a:lstStyle/>
                    <a:p>
                      <a:r>
                        <a:rPr lang="en-US"/>
                        <a:t>Hệ số tiêu hao tổng (TOE/tấn SP)</a:t>
                      </a:r>
                    </a:p>
                  </a:txBody>
                  <a:tcPr anchor="ctr"/>
                </a:tc>
                <a:tc>
                  <a:txBody>
                    <a:bodyPr/>
                    <a:lstStyle/>
                    <a:p>
                      <a:r>
                        <a:rPr lang="en-US"/>
                        <a:t>0.015 – 0.035 TOE/tấn</a:t>
                      </a:r>
                    </a:p>
                  </a:txBody>
                  <a:tcPr anchor="ctr"/>
                </a:tc>
                <a:tc>
                  <a:txBody>
                    <a:bodyPr/>
                    <a:lstStyle/>
                    <a:p>
                      <a:r>
                        <a:rPr lang="vi-VN" dirty="0"/>
                        <a:t>Tương đương 63 – 147 kWh/tấn</a:t>
                      </a:r>
                    </a:p>
                  </a:txBody>
                  <a:tcPr anchor="ctr"/>
                </a:tc>
                <a:extLst>
                  <a:ext uri="{0D108BD9-81ED-4DB2-BD59-A6C34878D82A}">
                    <a16:rowId xmlns:a16="http://schemas.microsoft.com/office/drawing/2014/main" val="4088497016"/>
                  </a:ext>
                </a:extLst>
              </a:tr>
            </a:tbl>
          </a:graphicData>
        </a:graphic>
      </p:graphicFrame>
      <p:sp>
        <p:nvSpPr>
          <p:cNvPr id="4" name="TextBox 3">
            <a:extLst>
              <a:ext uri="{FF2B5EF4-FFF2-40B4-BE49-F238E27FC236}">
                <a16:creationId xmlns:a16="http://schemas.microsoft.com/office/drawing/2014/main" id="{85EF5D51-AFAB-84F8-B1F4-018610BE3B3B}"/>
              </a:ext>
            </a:extLst>
          </p:cNvPr>
          <p:cNvSpPr txBox="1"/>
          <p:nvPr/>
        </p:nvSpPr>
        <p:spPr>
          <a:xfrm>
            <a:off x="751114" y="2036300"/>
            <a:ext cx="6096000" cy="379656"/>
          </a:xfrm>
          <a:prstGeom prst="rect">
            <a:avLst/>
          </a:prstGeom>
          <a:noFill/>
        </p:spPr>
        <p:txBody>
          <a:bodyPr wrap="square">
            <a:spAutoFit/>
          </a:bodyPr>
          <a:lstStyle/>
          <a:p>
            <a:pPr marL="342900" indent="-342900">
              <a:buFont typeface="Wingdings" panose="05000000000000000000" pitchFamily="2" charset="2"/>
              <a:buChar char="q"/>
            </a:pPr>
            <a:r>
              <a:rPr lang="vi-VN" b="1" dirty="0"/>
              <a:t>Suất tiêu hao năng lượng tham khảo</a:t>
            </a:r>
            <a:endParaRPr lang="en-US" b="1" dirty="0"/>
          </a:p>
        </p:txBody>
      </p:sp>
      <p:sp>
        <p:nvSpPr>
          <p:cNvPr id="8" name="TextBox 7">
            <a:extLst>
              <a:ext uri="{FF2B5EF4-FFF2-40B4-BE49-F238E27FC236}">
                <a16:creationId xmlns:a16="http://schemas.microsoft.com/office/drawing/2014/main" id="{8C7C43EE-18CA-AB6F-8743-677FC18687EE}"/>
              </a:ext>
            </a:extLst>
          </p:cNvPr>
          <p:cNvSpPr txBox="1"/>
          <p:nvPr/>
        </p:nvSpPr>
        <p:spPr>
          <a:xfrm>
            <a:off x="1175658" y="4807228"/>
            <a:ext cx="9361714" cy="379656"/>
          </a:xfrm>
          <a:prstGeom prst="rect">
            <a:avLst/>
          </a:prstGeom>
          <a:noFill/>
        </p:spPr>
        <p:txBody>
          <a:bodyPr wrap="square">
            <a:spAutoFit/>
          </a:bodyPr>
          <a:lstStyle/>
          <a:p>
            <a:r>
              <a:rPr lang="en-US" dirty="0"/>
              <a:t>(*TOE: </a:t>
            </a:r>
            <a:r>
              <a:rPr lang="en-US" dirty="0" err="1"/>
              <a:t>Tonne</a:t>
            </a:r>
            <a:r>
              <a:rPr lang="en-US" dirty="0"/>
              <a:t> of Oil Equivalent – </a:t>
            </a:r>
            <a:r>
              <a:rPr lang="en-US" dirty="0" err="1"/>
              <a:t>Tấn</a:t>
            </a:r>
            <a:r>
              <a:rPr lang="en-US" dirty="0"/>
              <a:t> </a:t>
            </a:r>
            <a:r>
              <a:rPr lang="en-US" dirty="0" err="1"/>
              <a:t>dầu</a:t>
            </a:r>
            <a:r>
              <a:rPr lang="en-US" dirty="0"/>
              <a:t> </a:t>
            </a:r>
            <a:r>
              <a:rPr lang="en-US" dirty="0" err="1"/>
              <a:t>quy</a:t>
            </a:r>
            <a:r>
              <a:rPr lang="en-US" dirty="0"/>
              <a:t> đổi, 1 TOE ≈ 4.187 GJ ≈ 1.163 MWh)</a:t>
            </a:r>
          </a:p>
        </p:txBody>
      </p:sp>
    </p:spTree>
    <p:extLst>
      <p:ext uri="{BB962C8B-B14F-4D97-AF65-F5344CB8AC3E}">
        <p14:creationId xmlns:p14="http://schemas.microsoft.com/office/powerpoint/2010/main" val="8771296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AF6B29C-B0A5-108B-2710-026B2732CCFB}"/>
              </a:ext>
            </a:extLst>
          </p:cNvPr>
          <p:cNvGraphicFramePr>
            <a:graphicFrameLocks noGrp="1"/>
          </p:cNvGraphicFramePr>
          <p:nvPr>
            <p:extLst>
              <p:ext uri="{D42A27DB-BD31-4B8C-83A1-F6EECF244321}">
                <p14:modId xmlns:p14="http://schemas.microsoft.com/office/powerpoint/2010/main" val="1843010068"/>
              </p:ext>
            </p:extLst>
          </p:nvPr>
        </p:nvGraphicFramePr>
        <p:xfrm>
          <a:off x="740229" y="2576599"/>
          <a:ext cx="10972800" cy="3678619"/>
        </p:xfrm>
        <a:graphic>
          <a:graphicData uri="http://schemas.openxmlformats.org/drawingml/2006/table">
            <a:tbl>
              <a:tblPr>
                <a:tableStyleId>{5940675A-B579-460E-94D1-54222C63F5DA}</a:tableStyleId>
              </a:tblPr>
              <a:tblGrid>
                <a:gridCol w="3657600">
                  <a:extLst>
                    <a:ext uri="{9D8B030D-6E8A-4147-A177-3AD203B41FA5}">
                      <a16:colId xmlns:a16="http://schemas.microsoft.com/office/drawing/2014/main" val="4118622206"/>
                    </a:ext>
                  </a:extLst>
                </a:gridCol>
                <a:gridCol w="3657600">
                  <a:extLst>
                    <a:ext uri="{9D8B030D-6E8A-4147-A177-3AD203B41FA5}">
                      <a16:colId xmlns:a16="http://schemas.microsoft.com/office/drawing/2014/main" val="2293394263"/>
                    </a:ext>
                  </a:extLst>
                </a:gridCol>
                <a:gridCol w="3657600">
                  <a:extLst>
                    <a:ext uri="{9D8B030D-6E8A-4147-A177-3AD203B41FA5}">
                      <a16:colId xmlns:a16="http://schemas.microsoft.com/office/drawing/2014/main" val="372446090"/>
                    </a:ext>
                  </a:extLst>
                </a:gridCol>
              </a:tblGrid>
              <a:tr h="0">
                <a:tc>
                  <a:txBody>
                    <a:bodyPr/>
                    <a:lstStyle/>
                    <a:p>
                      <a:r>
                        <a:rPr lang="en-US"/>
                        <a:t>Hệ thống</a:t>
                      </a:r>
                    </a:p>
                  </a:txBody>
                  <a:tcPr anchor="ctr"/>
                </a:tc>
                <a:tc>
                  <a:txBody>
                    <a:bodyPr/>
                    <a:lstStyle/>
                    <a:p>
                      <a:r>
                        <a:rPr lang="en-US"/>
                        <a:t>Mô tả</a:t>
                      </a:r>
                    </a:p>
                  </a:txBody>
                  <a:tcPr anchor="ctr"/>
                </a:tc>
                <a:tc>
                  <a:txBody>
                    <a:bodyPr/>
                    <a:lstStyle/>
                    <a:p>
                      <a:r>
                        <a:rPr lang="en-US"/>
                        <a:t>Khả năng tiết kiệm (%)</a:t>
                      </a:r>
                    </a:p>
                  </a:txBody>
                  <a:tcPr anchor="ctr"/>
                </a:tc>
                <a:extLst>
                  <a:ext uri="{0D108BD9-81ED-4DB2-BD59-A6C34878D82A}">
                    <a16:rowId xmlns:a16="http://schemas.microsoft.com/office/drawing/2014/main" val="91507599"/>
                  </a:ext>
                </a:extLst>
              </a:tr>
              <a:tr h="0">
                <a:tc>
                  <a:txBody>
                    <a:bodyPr/>
                    <a:lstStyle/>
                    <a:p>
                      <a:r>
                        <a:rPr lang="en-US"/>
                        <a:t>Máy hàn cao tần HF</a:t>
                      </a:r>
                    </a:p>
                  </a:txBody>
                  <a:tcPr anchor="ctr"/>
                </a:tc>
                <a:tc>
                  <a:txBody>
                    <a:bodyPr/>
                    <a:lstStyle/>
                    <a:p>
                      <a:r>
                        <a:rPr lang="en-US"/>
                        <a:t>Tiêu tốn điện lớn, nhất là ở tải cao</a:t>
                      </a:r>
                    </a:p>
                  </a:txBody>
                  <a:tcPr anchor="ctr"/>
                </a:tc>
                <a:tc>
                  <a:txBody>
                    <a:bodyPr/>
                    <a:lstStyle/>
                    <a:p>
                      <a:r>
                        <a:rPr lang="en-US"/>
                        <a:t>10–15% nếu thay bằng IGBT</a:t>
                      </a:r>
                    </a:p>
                  </a:txBody>
                  <a:tcPr anchor="ctr"/>
                </a:tc>
                <a:extLst>
                  <a:ext uri="{0D108BD9-81ED-4DB2-BD59-A6C34878D82A}">
                    <a16:rowId xmlns:a16="http://schemas.microsoft.com/office/drawing/2014/main" val="2338042800"/>
                  </a:ext>
                </a:extLst>
              </a:tr>
              <a:tr h="0">
                <a:tc>
                  <a:txBody>
                    <a:bodyPr/>
                    <a:lstStyle/>
                    <a:p>
                      <a:r>
                        <a:rPr lang="en-US"/>
                        <a:t>Hệ thống truyền động (motor)</a:t>
                      </a:r>
                    </a:p>
                  </a:txBody>
                  <a:tcPr anchor="ctr"/>
                </a:tc>
                <a:tc>
                  <a:txBody>
                    <a:bodyPr/>
                    <a:lstStyle/>
                    <a:p>
                      <a:r>
                        <a:rPr lang="vi-VN"/>
                        <a:t>Động cơ cũ, chạy liên tục không tải</a:t>
                      </a:r>
                    </a:p>
                  </a:txBody>
                  <a:tcPr anchor="ctr"/>
                </a:tc>
                <a:tc>
                  <a:txBody>
                    <a:bodyPr/>
                    <a:lstStyle/>
                    <a:p>
                      <a:r>
                        <a:rPr lang="en-US"/>
                        <a:t>10–30% nếu dùng biến tần</a:t>
                      </a:r>
                    </a:p>
                  </a:txBody>
                  <a:tcPr anchor="ctr"/>
                </a:tc>
                <a:extLst>
                  <a:ext uri="{0D108BD9-81ED-4DB2-BD59-A6C34878D82A}">
                    <a16:rowId xmlns:a16="http://schemas.microsoft.com/office/drawing/2014/main" val="107123064"/>
                  </a:ext>
                </a:extLst>
              </a:tr>
              <a:tr h="0">
                <a:tc>
                  <a:txBody>
                    <a:bodyPr/>
                    <a:lstStyle/>
                    <a:p>
                      <a:r>
                        <a:rPr lang="en-US"/>
                        <a:t>Hệ thống làm mát</a:t>
                      </a:r>
                    </a:p>
                  </a:txBody>
                  <a:tcPr anchor="ctr"/>
                </a:tc>
                <a:tc>
                  <a:txBody>
                    <a:bodyPr/>
                    <a:lstStyle/>
                    <a:p>
                      <a:r>
                        <a:rPr lang="vi-VN" dirty="0"/>
                        <a:t>Dùng bơm và quạt liên tục, không theo tải</a:t>
                      </a:r>
                    </a:p>
                  </a:txBody>
                  <a:tcPr anchor="ctr"/>
                </a:tc>
                <a:tc>
                  <a:txBody>
                    <a:bodyPr/>
                    <a:lstStyle/>
                    <a:p>
                      <a:r>
                        <a:rPr lang="vi-VN"/>
                        <a:t>10–20% nếu tối ưu bơm/quạt</a:t>
                      </a:r>
                    </a:p>
                  </a:txBody>
                  <a:tcPr anchor="ctr"/>
                </a:tc>
                <a:extLst>
                  <a:ext uri="{0D108BD9-81ED-4DB2-BD59-A6C34878D82A}">
                    <a16:rowId xmlns:a16="http://schemas.microsoft.com/office/drawing/2014/main" val="2950121748"/>
                  </a:ext>
                </a:extLst>
              </a:tr>
              <a:tr h="0">
                <a:tc>
                  <a:txBody>
                    <a:bodyPr/>
                    <a:lstStyle/>
                    <a:p>
                      <a:r>
                        <a:rPr lang="vi-VN"/>
                        <a:t>Xưởng xẻ băng</a:t>
                      </a:r>
                    </a:p>
                  </a:txBody>
                  <a:tcPr anchor="ctr"/>
                </a:tc>
                <a:tc>
                  <a:txBody>
                    <a:bodyPr/>
                    <a:lstStyle/>
                    <a:p>
                      <a:r>
                        <a:rPr lang="en-US"/>
                        <a:t>Dùng nhiều motor, khởi động trực tiếp</a:t>
                      </a:r>
                    </a:p>
                  </a:txBody>
                  <a:tcPr anchor="ctr"/>
                </a:tc>
                <a:tc>
                  <a:txBody>
                    <a:bodyPr/>
                    <a:lstStyle/>
                    <a:p>
                      <a:r>
                        <a:rPr lang="vi-VN"/>
                        <a:t>5–15% nếu tối ưu trình tự khởi động</a:t>
                      </a:r>
                    </a:p>
                  </a:txBody>
                  <a:tcPr anchor="ctr"/>
                </a:tc>
                <a:extLst>
                  <a:ext uri="{0D108BD9-81ED-4DB2-BD59-A6C34878D82A}">
                    <a16:rowId xmlns:a16="http://schemas.microsoft.com/office/drawing/2014/main" val="800196358"/>
                  </a:ext>
                </a:extLst>
              </a:tr>
              <a:tr h="0">
                <a:tc>
                  <a:txBody>
                    <a:bodyPr/>
                    <a:lstStyle/>
                    <a:p>
                      <a:r>
                        <a:rPr lang="en-US"/>
                        <a:t>Khí nén, chiếu sáng</a:t>
                      </a:r>
                    </a:p>
                  </a:txBody>
                  <a:tcPr anchor="ctr"/>
                </a:tc>
                <a:tc>
                  <a:txBody>
                    <a:bodyPr/>
                    <a:lstStyle/>
                    <a:p>
                      <a:r>
                        <a:rPr lang="vi-VN"/>
                        <a:t>Rò rỉ khí, bóng cũ, chiếu sáng dư thừa</a:t>
                      </a:r>
                    </a:p>
                  </a:txBody>
                  <a:tcPr anchor="ctr"/>
                </a:tc>
                <a:tc>
                  <a:txBody>
                    <a:bodyPr/>
                    <a:lstStyle/>
                    <a:p>
                      <a:r>
                        <a:rPr lang="en-US" dirty="0"/>
                        <a:t>5–10% </a:t>
                      </a:r>
                      <a:r>
                        <a:rPr lang="en-US" dirty="0" err="1"/>
                        <a:t>nếu</a:t>
                      </a:r>
                      <a:r>
                        <a:rPr lang="en-US" dirty="0"/>
                        <a:t> </a:t>
                      </a:r>
                      <a:r>
                        <a:rPr lang="en-US" dirty="0" err="1"/>
                        <a:t>dùng</a:t>
                      </a:r>
                      <a:r>
                        <a:rPr lang="en-US" dirty="0"/>
                        <a:t> LED, </a:t>
                      </a:r>
                      <a:r>
                        <a:rPr lang="en-US" dirty="0" err="1"/>
                        <a:t>kiểm</a:t>
                      </a:r>
                      <a:r>
                        <a:rPr lang="en-US" dirty="0"/>
                        <a:t> soát khí </a:t>
                      </a:r>
                      <a:r>
                        <a:rPr lang="en-US" dirty="0" err="1"/>
                        <a:t>nén</a:t>
                      </a:r>
                      <a:endParaRPr lang="en-US" dirty="0"/>
                    </a:p>
                  </a:txBody>
                  <a:tcPr anchor="ctr"/>
                </a:tc>
                <a:extLst>
                  <a:ext uri="{0D108BD9-81ED-4DB2-BD59-A6C34878D82A}">
                    <a16:rowId xmlns:a16="http://schemas.microsoft.com/office/drawing/2014/main" val="1589685814"/>
                  </a:ext>
                </a:extLst>
              </a:tr>
            </a:tbl>
          </a:graphicData>
        </a:graphic>
      </p:graphicFrame>
      <p:sp>
        <p:nvSpPr>
          <p:cNvPr id="4" name="Rectangle 1">
            <a:extLst>
              <a:ext uri="{FF2B5EF4-FFF2-40B4-BE49-F238E27FC236}">
                <a16:creationId xmlns:a16="http://schemas.microsoft.com/office/drawing/2014/main" id="{D65B9D22-C106-0364-2938-5E2D82ACFA18}"/>
              </a:ext>
            </a:extLst>
          </p:cNvPr>
          <p:cNvSpPr>
            <a:spLocks noChangeArrowheads="1"/>
          </p:cNvSpPr>
          <p:nvPr/>
        </p:nvSpPr>
        <p:spPr bwMode="auto">
          <a:xfrm>
            <a:off x="631371" y="1924799"/>
            <a:ext cx="613954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US" altLang="en-US" sz="2000" b="1" i="0" u="none" strike="noStrike" cap="none" normalizeH="0" baseline="0" dirty="0" err="1">
                <a:ln>
                  <a:noFill/>
                </a:ln>
                <a:solidFill>
                  <a:schemeClr val="tx1"/>
                </a:solidFill>
                <a:effectLst/>
                <a:latin typeface="Arial" panose="020B0604020202020204" pitchFamily="34" charset="0"/>
              </a:rPr>
              <a:t>Phân</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tích</a:t>
            </a:r>
            <a:r>
              <a:rPr kumimoji="0" lang="en-US" altLang="en-US" sz="2000" b="1" i="0" u="none" strike="noStrike" cap="none" normalizeH="0" baseline="0" dirty="0">
                <a:ln>
                  <a:noFill/>
                </a:ln>
                <a:solidFill>
                  <a:schemeClr val="tx1"/>
                </a:solidFill>
                <a:effectLst/>
                <a:latin typeface="Arial" panose="020B0604020202020204" pitchFamily="34" charset="0"/>
              </a:rPr>
              <a:t> điểm </a:t>
            </a:r>
            <a:r>
              <a:rPr kumimoji="0" lang="en-US" altLang="en-US" sz="2000" b="1" i="0" u="none" strike="noStrike" cap="none" normalizeH="0" baseline="0" dirty="0" err="1">
                <a:ln>
                  <a:noFill/>
                </a:ln>
                <a:solidFill>
                  <a:schemeClr val="tx1"/>
                </a:solidFill>
                <a:effectLst/>
                <a:latin typeface="Arial" panose="020B0604020202020204" pitchFamily="34" charset="0"/>
              </a:rPr>
              <a:t>nóng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tiêu</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thụ</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năng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lượng</a:t>
            </a:r>
            <a:endParaRPr kumimoji="0" lang="en-US" altLang="en-US" sz="2000" b="1"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5" name="Title 1">
            <a:extLst>
              <a:ext uri="{FF2B5EF4-FFF2-40B4-BE49-F238E27FC236}">
                <a16:creationId xmlns:a16="http://schemas.microsoft.com/office/drawing/2014/main" id="{E3F46AD1-7DC5-652B-9000-4C56C6F99038}"/>
              </a:ext>
            </a:extLst>
          </p:cNvPr>
          <p:cNvSpPr txBox="1">
            <a:spLocks/>
          </p:cNvSpPr>
          <p:nvPr/>
        </p:nvSpPr>
        <p:spPr>
          <a:xfrm>
            <a:off x="306424" y="1191145"/>
            <a:ext cx="10383184" cy="378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solidFill>
                  <a:schemeClr val="accent1">
                    <a:lumMod val="50000"/>
                  </a:schemeClr>
                </a:solidFill>
                <a:latin typeface="Arial" panose="020B0604020202020204" pitchFamily="34" charset="0"/>
              </a:rPr>
              <a:t>2.2 Quy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sản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xuất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hàn</a:t>
            </a:r>
            <a:endParaRPr lang="en-US" dirty="0"/>
          </a:p>
        </p:txBody>
      </p:sp>
    </p:spTree>
    <p:extLst>
      <p:ext uri="{BB962C8B-B14F-4D97-AF65-F5344CB8AC3E}">
        <p14:creationId xmlns:p14="http://schemas.microsoft.com/office/powerpoint/2010/main" val="36543401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FEE67F-D28B-747E-5EE6-687B6E402A87}"/>
            </a:ext>
          </a:extLst>
        </p:cNvPr>
        <p:cNvGrpSpPr/>
        <p:nvPr/>
      </p:nvGrpSpPr>
      <p:grpSpPr>
        <a:xfrm>
          <a:off x="0" y="0"/>
          <a:ext cx="0" cy="0"/>
          <a:chOff x="0" y="0"/>
          <a:chExt cx="0" cy="0"/>
        </a:xfrm>
      </p:grpSpPr>
      <p:sp>
        <p:nvSpPr>
          <p:cNvPr id="4" name="Rectangle 1">
            <a:extLst>
              <a:ext uri="{FF2B5EF4-FFF2-40B4-BE49-F238E27FC236}">
                <a16:creationId xmlns:a16="http://schemas.microsoft.com/office/drawing/2014/main" id="{0B563A6D-51C9-E054-5EA6-91B26E5CC299}"/>
              </a:ext>
            </a:extLst>
          </p:cNvPr>
          <p:cNvSpPr>
            <a:spLocks noChangeArrowheads="1"/>
          </p:cNvSpPr>
          <p:nvPr/>
        </p:nvSpPr>
        <p:spPr bwMode="auto">
          <a:xfrm>
            <a:off x="631371" y="1903028"/>
            <a:ext cx="613954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buFont typeface="Wingdings" panose="05000000000000000000" pitchFamily="2" charset="2"/>
              <a:buChar char="q"/>
            </a:pPr>
            <a:r>
              <a:rPr lang="vi-VN" sz="2000" b="1" dirty="0"/>
              <a:t>Giải pháp tiết kiệm năng lượng đề xuất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a:ln>
                <a:noFill/>
              </a:ln>
              <a:solidFill>
                <a:schemeClr val="tx1"/>
              </a:solidFill>
              <a:effectLst/>
              <a:latin typeface="Arial" panose="020B0604020202020204" pitchFamily="34" charset="0"/>
            </a:endParaRPr>
          </a:p>
        </p:txBody>
      </p:sp>
      <p:sp>
        <p:nvSpPr>
          <p:cNvPr id="5" name="Title 1">
            <a:extLst>
              <a:ext uri="{FF2B5EF4-FFF2-40B4-BE49-F238E27FC236}">
                <a16:creationId xmlns:a16="http://schemas.microsoft.com/office/drawing/2014/main" id="{DE4A6623-CDDA-1C49-E507-347785AD4D91}"/>
              </a:ext>
            </a:extLst>
          </p:cNvPr>
          <p:cNvSpPr txBox="1">
            <a:spLocks/>
          </p:cNvSpPr>
          <p:nvPr/>
        </p:nvSpPr>
        <p:spPr>
          <a:xfrm>
            <a:off x="306424" y="1169374"/>
            <a:ext cx="10383184" cy="378386"/>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RPr/>
            </a:defPPr>
            <a:lvl1pPr algn="ctr">
              <a:buClr>
                <a:schemeClr val="dk1"/>
              </a:buClr>
              <a:buSzPts val="2800"/>
              <a:buFont typeface="Fira Sans Extra Condensed"/>
              <a:buNone/>
              <a:defRPr sz="2800" b="1">
                <a:solidFill>
                  <a:schemeClr val="accent1">
                    <a:lumMod val="50000"/>
                  </a:schemeClr>
                </a:solidFill>
                <a:latin typeface="Arial" panose="020B0604020202020204" pitchFamily="34" charset="0"/>
                <a:ea typeface="Fira Sans Extra Condensed"/>
                <a:cs typeface="Arial" panose="020B0604020202020204" pitchFamily="34" charset="0"/>
              </a:defRPr>
            </a:lvl1pPr>
            <a:lvl2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2pPr>
            <a:lvl3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3pPr>
            <a:lvl4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4pPr>
            <a:lvl5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5pPr>
            <a:lvl6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6pPr>
            <a:lvl7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7pPr>
            <a:lvl8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8pPr>
            <a:lvl9pPr>
              <a:buClr>
                <a:schemeClr val="dk1"/>
              </a:buClr>
              <a:buSzPts val="2800"/>
              <a:buFont typeface="Fira Sans Extra Condensed"/>
              <a:buNone/>
              <a:defRPr sz="2800" b="1">
                <a:solidFill>
                  <a:schemeClr val="dk1"/>
                </a:solidFill>
                <a:latin typeface="Fira Sans Extra Condensed"/>
                <a:ea typeface="Fira Sans Extra Condensed"/>
                <a:cs typeface="Fira Sans Extra Condensed"/>
              </a:defRPr>
            </a:lvl9pPr>
          </a:lstStyle>
          <a:p>
            <a:r>
              <a:rPr lang="en-US" dirty="0">
                <a:solidFill>
                  <a:schemeClr val="accent1">
                    <a:lumMod val="50000"/>
                  </a:schemeClr>
                </a:solidFill>
                <a:latin typeface="Arial" panose="020B0604020202020204" pitchFamily="34" charset="0"/>
              </a:rPr>
              <a:t>     2.2 Quy </a:t>
            </a:r>
            <a:r>
              <a:rPr lang="en-US" dirty="0" err="1">
                <a:solidFill>
                  <a:schemeClr val="accent1">
                    <a:lumMod val="50000"/>
                  </a:schemeClr>
                </a:solidFill>
                <a:latin typeface="Arial" panose="020B0604020202020204" pitchFamily="34" charset="0"/>
              </a:rPr>
              <a:t>trình</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sản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xuất</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thép</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hàn</a:t>
            </a:r>
            <a:endParaRPr lang="en-US" dirty="0"/>
          </a:p>
        </p:txBody>
      </p:sp>
      <p:sp>
        <p:nvSpPr>
          <p:cNvPr id="6" name="TextBox 5">
            <a:extLst>
              <a:ext uri="{FF2B5EF4-FFF2-40B4-BE49-F238E27FC236}">
                <a16:creationId xmlns:a16="http://schemas.microsoft.com/office/drawing/2014/main" id="{8340C684-C5B3-A46A-5779-B2592F33335C}"/>
              </a:ext>
            </a:extLst>
          </p:cNvPr>
          <p:cNvSpPr txBox="1"/>
          <p:nvPr/>
        </p:nvSpPr>
        <p:spPr>
          <a:xfrm>
            <a:off x="631371" y="2436743"/>
            <a:ext cx="11179629" cy="3487237"/>
          </a:xfrm>
          <a:prstGeom prst="rect">
            <a:avLst/>
          </a:prstGeom>
          <a:noFill/>
        </p:spPr>
        <p:txBody>
          <a:bodyPr wrap="square">
            <a:spAutoFit/>
          </a:bodyPr>
          <a:lstStyle/>
          <a:p>
            <a:pPr algn="just">
              <a:lnSpc>
                <a:spcPct val="150000"/>
              </a:lnSpc>
              <a:buFont typeface="+mj-lt"/>
              <a:buAutoNum type="arabicPeriod"/>
            </a:pPr>
            <a:r>
              <a:rPr lang="vi-VN" b="1" dirty="0"/>
              <a:t>Thay thế máy hàn cao tần sử dụng IGBT inverter</a:t>
            </a:r>
            <a:r>
              <a:rPr lang="vi-VN" dirty="0"/>
              <a:t> – hiệu suất cao hơn so với máy dùng tụ sắt từ.</a:t>
            </a:r>
          </a:p>
          <a:p>
            <a:pPr algn="just">
              <a:lnSpc>
                <a:spcPct val="150000"/>
              </a:lnSpc>
              <a:buFont typeface="+mj-lt"/>
              <a:buAutoNum type="arabicPeriod"/>
            </a:pPr>
            <a:r>
              <a:rPr lang="vi-VN" b="1" dirty="0"/>
              <a:t>Ứng dụng biến tần VFD cho toàn bộ hệ thống motor truyền động</a:t>
            </a:r>
            <a:r>
              <a:rPr lang="vi-VN" dirty="0"/>
              <a:t> – tiết kiệm điện rõ rệt khi giảm tải.</a:t>
            </a:r>
          </a:p>
          <a:p>
            <a:pPr algn="just">
              <a:lnSpc>
                <a:spcPct val="150000"/>
              </a:lnSpc>
              <a:buFont typeface="+mj-lt"/>
              <a:buAutoNum type="arabicPeriod"/>
            </a:pPr>
            <a:r>
              <a:rPr lang="vi-VN" b="1" dirty="0"/>
              <a:t>Cài đặt hệ thống SCADA giám sát và tối ưu năng lượng</a:t>
            </a:r>
            <a:r>
              <a:rPr lang="vi-VN" dirty="0"/>
              <a:t> – phân tích điện tiêu thụ theo từng công đoạn.</a:t>
            </a:r>
          </a:p>
          <a:p>
            <a:pPr algn="just">
              <a:lnSpc>
                <a:spcPct val="150000"/>
              </a:lnSpc>
              <a:buFont typeface="+mj-lt"/>
              <a:buAutoNum type="arabicPeriod"/>
            </a:pPr>
            <a:r>
              <a:rPr lang="vi-VN" b="1" dirty="0"/>
              <a:t>Bảo trì định kỳ hệ thống làm mát và khí nén</a:t>
            </a:r>
            <a:r>
              <a:rPr lang="vi-VN" dirty="0"/>
              <a:t> – giảm tổn thất năng lượng và hao hụt nước.</a:t>
            </a:r>
          </a:p>
          <a:p>
            <a:pPr algn="just">
              <a:lnSpc>
                <a:spcPct val="150000"/>
              </a:lnSpc>
              <a:buFont typeface="+mj-lt"/>
              <a:buAutoNum type="arabicPeriod"/>
            </a:pPr>
            <a:r>
              <a:rPr lang="vi-VN" b="1" dirty="0"/>
              <a:t>Cải tạo chiếu sáng bằng LED và cảm biến chuyển động</a:t>
            </a:r>
            <a:r>
              <a:rPr lang="vi-VN" dirty="0"/>
              <a:t> – tiết kiệm 30–60% điện chiếu sáng.</a:t>
            </a:r>
          </a:p>
          <a:p>
            <a:pPr algn="just">
              <a:lnSpc>
                <a:spcPct val="150000"/>
              </a:lnSpc>
              <a:buFont typeface="+mj-lt"/>
              <a:buAutoNum type="arabicPeriod"/>
            </a:pPr>
            <a:r>
              <a:rPr lang="vi-VN" b="1" dirty="0"/>
              <a:t>Phân tích suất tiêu hao trên đơn vị sản phẩm theo ca/ngày</a:t>
            </a:r>
            <a:r>
              <a:rPr lang="vi-VN" dirty="0"/>
              <a:t> để phát hiện bất thường, lãng phí.</a:t>
            </a:r>
          </a:p>
        </p:txBody>
      </p:sp>
    </p:spTree>
    <p:extLst>
      <p:ext uri="{BB962C8B-B14F-4D97-AF65-F5344CB8AC3E}">
        <p14:creationId xmlns:p14="http://schemas.microsoft.com/office/powerpoint/2010/main" val="1970033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230AC2-DA24-C2FA-E385-6D59CDB7A35C}"/>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6E3C9179-794A-5464-5BEC-CEB9ACD8D243}"/>
              </a:ext>
            </a:extLst>
          </p:cNvPr>
          <p:cNvSpPr/>
          <p:nvPr/>
        </p:nvSpPr>
        <p:spPr>
          <a:xfrm>
            <a:off x="908297" y="1797345"/>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rPr>
              <a:t>3.1 Hệ thống cung cấp nhiệt và lò</a:t>
            </a:r>
            <a:endParaRPr lang="en-US" b="1" dirty="0">
              <a:solidFill>
                <a:schemeClr val="tx1"/>
              </a:solidFill>
              <a:highlight>
                <a:srgbClr val="FFFF00"/>
              </a:highlight>
            </a:endParaRPr>
          </a:p>
        </p:txBody>
      </p:sp>
      <p:sp>
        <p:nvSpPr>
          <p:cNvPr id="10" name="Content Placeholder 2">
            <a:extLst>
              <a:ext uri="{FF2B5EF4-FFF2-40B4-BE49-F238E27FC236}">
                <a16:creationId xmlns:a16="http://schemas.microsoft.com/office/drawing/2014/main" id="{BD83C201-6855-9C52-1F73-A1B56BB62492}"/>
              </a:ext>
            </a:extLst>
          </p:cNvPr>
          <p:cNvSpPr txBox="1">
            <a:spLocks/>
          </p:cNvSpPr>
          <p:nvPr/>
        </p:nvSpPr>
        <p:spPr>
          <a:xfrm>
            <a:off x="908297" y="2406640"/>
            <a:ext cx="7304315" cy="106670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Wingdings" pitchFamily="2" charset="2"/>
              <a:buChar char="Ø"/>
              <a:defRPr sz="1800"/>
            </a:pPr>
            <a:r>
              <a:rPr lang="vi-VN" sz="1800" dirty="0"/>
              <a:t>Lò cảm ứng (thép phôi) / Lò sưởi (thép ống cán nóng): Tăng nhiệt độ của phôi hoặc cuộn lên 1200–1300°C.
Thiết bị phụ trợ: Thiết bị đốt, bộ điều khiển nhiệt, ống khói – quạt hút.</a:t>
            </a:r>
            <a:endParaRPr lang="en-US" sz="1800" dirty="0">
              <a:highlight>
                <a:srgbClr val="FFFF00"/>
              </a:highlight>
            </a:endParaRPr>
          </a:p>
        </p:txBody>
      </p:sp>
      <p:sp>
        <p:nvSpPr>
          <p:cNvPr id="12" name="Rectangle: Rounded Corners 11">
            <a:extLst>
              <a:ext uri="{FF2B5EF4-FFF2-40B4-BE49-F238E27FC236}">
                <a16:creationId xmlns:a16="http://schemas.microsoft.com/office/drawing/2014/main" id="{26B9B330-49A3-4CE9-4DA0-4990D22071E8}"/>
              </a:ext>
            </a:extLst>
          </p:cNvPr>
          <p:cNvSpPr/>
          <p:nvPr/>
        </p:nvSpPr>
        <p:spPr>
          <a:xfrm>
            <a:off x="908297" y="3610290"/>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b="1">
                <a:solidFill>
                  <a:schemeClr val="tx1"/>
                </a:solidFill>
              </a:rPr>
              <a:t>3.2 Hệ thống thủy lực – bôi trơn</a:t>
            </a:r>
            <a:endParaRPr lang="en-US" b="1" dirty="0">
              <a:solidFill>
                <a:schemeClr val="tx1"/>
              </a:solidFill>
            </a:endParaRPr>
          </a:p>
        </p:txBody>
      </p:sp>
      <p:sp>
        <p:nvSpPr>
          <p:cNvPr id="16" name="Rectangle: Rounded Corners 15">
            <a:extLst>
              <a:ext uri="{FF2B5EF4-FFF2-40B4-BE49-F238E27FC236}">
                <a16:creationId xmlns:a16="http://schemas.microsoft.com/office/drawing/2014/main" id="{E9C4A013-EE39-0877-62ED-93CFFFFD998D}"/>
              </a:ext>
            </a:extLst>
          </p:cNvPr>
          <p:cNvSpPr/>
          <p:nvPr/>
        </p:nvSpPr>
        <p:spPr>
          <a:xfrm>
            <a:off x="1071582" y="5144519"/>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b="1">
                <a:solidFill>
                  <a:schemeClr val="tx1"/>
                </a:solidFill>
              </a:rPr>
              <a:t>3.3 Hệ thống cấp nước và làm mát</a:t>
            </a:r>
            <a:endParaRPr lang="en-US" b="1" dirty="0">
              <a:solidFill>
                <a:schemeClr val="tx1"/>
              </a:solidFill>
            </a:endParaRPr>
          </a:p>
        </p:txBody>
      </p:sp>
      <p:sp>
        <p:nvSpPr>
          <p:cNvPr id="17" name="Content Placeholder 2">
            <a:extLst>
              <a:ext uri="{FF2B5EF4-FFF2-40B4-BE49-F238E27FC236}">
                <a16:creationId xmlns:a16="http://schemas.microsoft.com/office/drawing/2014/main" id="{D0346217-B497-5593-E955-30A5989868FD}"/>
              </a:ext>
            </a:extLst>
          </p:cNvPr>
          <p:cNvSpPr txBox="1">
            <a:spLocks/>
          </p:cNvSpPr>
          <p:nvPr/>
        </p:nvSpPr>
        <p:spPr>
          <a:xfrm>
            <a:off x="908297" y="5793775"/>
            <a:ext cx="8427292" cy="92669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Wingdings" pitchFamily="2" charset="2"/>
              <a:buChar char="Ø"/>
              <a:defRPr sz="1800"/>
            </a:pPr>
            <a:r>
              <a:rPr lang="vi-VN" sz="1800"/>
              <a:t>Hệ thống tuần hoàn nước làm mát: Làm mát phôi, lò, động cơ lớn.
Hệ thống xử lý nước đầu vào: Loại bỏ cặn bẩn, ion – bảo vệ thiết bị nhiệt.</a:t>
            </a:r>
            <a:endParaRPr lang="vi-VN" sz="1800" dirty="0">
              <a:highlight>
                <a:srgbClr val="FFFF00"/>
              </a:highlight>
            </a:endParaRPr>
          </a:p>
        </p:txBody>
      </p:sp>
      <p:pic>
        <p:nvPicPr>
          <p:cNvPr id="18" name="Picture 17" descr="A machine in a factory&#10;&#10;AI-generated content may be incorrect.">
            <a:extLst>
              <a:ext uri="{FF2B5EF4-FFF2-40B4-BE49-F238E27FC236}">
                <a16:creationId xmlns:a16="http://schemas.microsoft.com/office/drawing/2014/main" id="{74881191-A9CC-940F-BCD5-6938F0097C3A}"/>
              </a:ext>
            </a:extLst>
          </p:cNvPr>
          <p:cNvPicPr>
            <a:picLocks noChangeAspect="1"/>
          </p:cNvPicPr>
          <p:nvPr/>
        </p:nvPicPr>
        <p:blipFill>
          <a:blip r:embed="rId2"/>
          <a:stretch>
            <a:fillRect/>
          </a:stretch>
        </p:blipFill>
        <p:spPr>
          <a:xfrm>
            <a:off x="9007664" y="1943896"/>
            <a:ext cx="2356081" cy="1767060"/>
          </a:xfrm>
          <a:prstGeom prst="rect">
            <a:avLst/>
          </a:prstGeom>
        </p:spPr>
      </p:pic>
      <p:pic>
        <p:nvPicPr>
          <p:cNvPr id="20" name="Picture 19">
            <a:extLst>
              <a:ext uri="{FF2B5EF4-FFF2-40B4-BE49-F238E27FC236}">
                <a16:creationId xmlns:a16="http://schemas.microsoft.com/office/drawing/2014/main" id="{4A341989-E82B-5624-981F-EFA9CC35D615}"/>
              </a:ext>
            </a:extLst>
          </p:cNvPr>
          <p:cNvPicPr>
            <a:picLocks noChangeAspect="1"/>
          </p:cNvPicPr>
          <p:nvPr/>
        </p:nvPicPr>
        <p:blipFill>
          <a:blip r:embed="rId3"/>
          <a:stretch>
            <a:fillRect/>
          </a:stretch>
        </p:blipFill>
        <p:spPr>
          <a:xfrm>
            <a:off x="8987611" y="4026715"/>
            <a:ext cx="2323735" cy="1767060"/>
          </a:xfrm>
          <a:prstGeom prst="rect">
            <a:avLst/>
          </a:prstGeom>
        </p:spPr>
      </p:pic>
      <p:sp>
        <p:nvSpPr>
          <p:cNvPr id="5" name="Title 1">
            <a:extLst>
              <a:ext uri="{FF2B5EF4-FFF2-40B4-BE49-F238E27FC236}">
                <a16:creationId xmlns:a16="http://schemas.microsoft.com/office/drawing/2014/main" id="{6D2D557C-E2C7-431C-98CE-BCC73D925A2A}"/>
              </a:ext>
            </a:extLst>
          </p:cNvPr>
          <p:cNvSpPr>
            <a:spLocks noGrp="1"/>
          </p:cNvSpPr>
          <p:nvPr>
            <p:ph type="title" idx="4294967295"/>
          </p:nvPr>
        </p:nvSpPr>
        <p:spPr>
          <a:xfrm>
            <a:off x="587829" y="1049376"/>
            <a:ext cx="10972800" cy="495200"/>
          </a:xfrm>
        </p:spPr>
        <p:txBody>
          <a:bodyPr>
            <a:noAutofit/>
          </a:bodyPr>
          <a:lstStyle/>
          <a:p>
            <a:r>
              <a:rPr lang="en-US" b="1" dirty="0">
                <a:solidFill>
                  <a:schemeClr val="accent1">
                    <a:lumMod val="50000"/>
                  </a:schemeClr>
                </a:solidFill>
                <a:latin typeface="Arial" panose="020B0604020202020204" pitchFamily="34" charset="0"/>
              </a:rPr>
              <a:t>3. UTILITY SYSTEM</a:t>
            </a:r>
          </a:p>
        </p:txBody>
      </p:sp>
      <p:sp>
        <p:nvSpPr>
          <p:cNvPr id="15" name="Content Placeholder 2">
            <a:extLst>
              <a:ext uri="{FF2B5EF4-FFF2-40B4-BE49-F238E27FC236}">
                <a16:creationId xmlns:a16="http://schemas.microsoft.com/office/drawing/2014/main" id="{3A54560A-1652-5883-E100-E51620B91387}"/>
              </a:ext>
            </a:extLst>
          </p:cNvPr>
          <p:cNvSpPr txBox="1">
            <a:spLocks/>
          </p:cNvSpPr>
          <p:nvPr/>
        </p:nvSpPr>
        <p:spPr>
          <a:xfrm>
            <a:off x="908297" y="4328350"/>
            <a:ext cx="8540504" cy="84803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Wingdings" pitchFamily="2" charset="2"/>
              <a:buChar char="Ø"/>
              <a:defRPr sz="1800"/>
            </a:pPr>
            <a:r>
              <a:rPr lang="vi-VN" sz="1800"/>
              <a:t>Hệ thống thủy lực: Cung cấp lực điều khiển cho các thiết bị cơ khí.
Hệ thống bôi trơn: Giảm ma sát, tăng tuổi thọ cho thiết bị quay.</a:t>
            </a:r>
            <a:endParaRPr lang="vi-VN" sz="1800" dirty="0">
              <a:highlight>
                <a:srgbClr val="FFFF00"/>
              </a:highlight>
            </a:endParaRPr>
          </a:p>
        </p:txBody>
      </p:sp>
    </p:spTree>
    <p:extLst>
      <p:ext uri="{BB962C8B-B14F-4D97-AF65-F5344CB8AC3E}">
        <p14:creationId xmlns:p14="http://schemas.microsoft.com/office/powerpoint/2010/main" val="2782421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EAABCB-6F14-4B49-DBDA-5A3104F0934D}"/>
            </a:ext>
          </a:extLst>
        </p:cNvPr>
        <p:cNvGrpSpPr/>
        <p:nvPr/>
      </p:nvGrpSpPr>
      <p:grpSpPr>
        <a:xfrm>
          <a:off x="0" y="0"/>
          <a:ext cx="0" cy="0"/>
          <a:chOff x="0" y="0"/>
          <a:chExt cx="0" cy="0"/>
        </a:xfrm>
      </p:grpSpPr>
      <p:sp>
        <p:nvSpPr>
          <p:cNvPr id="3" name="Text 1"/>
          <p:cNvSpPr/>
          <p:nvPr/>
        </p:nvSpPr>
        <p:spPr>
          <a:xfrm>
            <a:off x="496221" y="1936830"/>
            <a:ext cx="2362696" cy="295275"/>
          </a:xfrm>
          <a:prstGeom prst="rect">
            <a:avLst/>
          </a:prstGeom>
          <a:noFill/>
          <a:ln/>
        </p:spPr>
        <p:txBody>
          <a:bodyPr wrap="none" lIns="0" tIns="0" rIns="0" bIns="0" rtlCol="0" anchor="t"/>
          <a:lstStyle/>
          <a:p>
            <a:pPr>
              <a:lnSpc>
                <a:spcPts val="2292"/>
              </a:lnSpc>
            </a:pPr>
            <a:r>
              <a:rPr lang="en-US" sz="1833" b="1" dirty="0">
                <a:solidFill>
                  <a:srgbClr val="3B4540"/>
                </a:solidFill>
                <a:latin typeface="Arial" panose="020B0604020202020204" pitchFamily="34" charset="0"/>
                <a:ea typeface="Fraunces Extra Bold" pitchFamily="34" charset="-122"/>
                <a:cs typeface="Arial" panose="020B0604020202020204" pitchFamily="34" charset="0"/>
              </a:rPr>
              <a:t>Lò Cao (BOF)</a:t>
            </a:r>
            <a:endParaRPr lang="en-US" sz="1833" dirty="0"/>
          </a:p>
        </p:txBody>
      </p:sp>
      <p:sp>
        <p:nvSpPr>
          <p:cNvPr id="2" name="Text 2"/>
          <p:cNvSpPr/>
          <p:nvPr/>
        </p:nvSpPr>
        <p:spPr>
          <a:xfrm>
            <a:off x="496221" y="2421116"/>
            <a:ext cx="5203924" cy="1209675"/>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Công nghệ lò cao, như của Tập đoàn Hòa Phát, là dây chuyền khép kín từ quặng sắt đến thép thành phẩm. Ưu điểm là tiêu thụ điện năng thấp và sản xuất thép chất lượng cao, ít tạp chất.</a:t>
            </a:r>
            <a:endParaRPr lang="en-US" sz="1458" dirty="0"/>
          </a:p>
        </p:txBody>
      </p:sp>
      <p:sp>
        <p:nvSpPr>
          <p:cNvPr id="5" name="Text 3"/>
          <p:cNvSpPr/>
          <p:nvPr/>
        </p:nvSpPr>
        <p:spPr>
          <a:xfrm>
            <a:off x="496221" y="3826144"/>
            <a:ext cx="2881313" cy="295275"/>
          </a:xfrm>
          <a:prstGeom prst="rect">
            <a:avLst/>
          </a:prstGeom>
          <a:noFill/>
          <a:ln/>
        </p:spPr>
        <p:txBody>
          <a:bodyPr wrap="none" lIns="0" tIns="0" rIns="0" bIns="0" rtlCol="0" anchor="t"/>
          <a:lstStyle/>
          <a:p>
            <a:pPr>
              <a:lnSpc>
                <a:spcPts val="2292"/>
              </a:lnSpc>
            </a:pPr>
            <a:r>
              <a:rPr lang="en-US" sz="1833" b="1" dirty="0">
                <a:solidFill>
                  <a:srgbClr val="3B4540"/>
                </a:solidFill>
                <a:latin typeface="Arial" panose="020B0604020202020204" pitchFamily="34" charset="0"/>
                <a:ea typeface="Fraunces Extra Bold" pitchFamily="34" charset="-122"/>
                <a:cs typeface="Arial" panose="020B0604020202020204" pitchFamily="34" charset="0"/>
              </a:rPr>
              <a:t>Lò Điện Hồ Quang (EAF)</a:t>
            </a:r>
            <a:endParaRPr lang="en-US" sz="1833" dirty="0"/>
          </a:p>
        </p:txBody>
      </p:sp>
      <p:sp>
        <p:nvSpPr>
          <p:cNvPr id="6" name="Text 4"/>
          <p:cNvSpPr/>
          <p:nvPr/>
        </p:nvSpPr>
        <p:spPr>
          <a:xfrm>
            <a:off x="496221" y="4492036"/>
            <a:ext cx="5203924" cy="907257"/>
          </a:xfrm>
          <a:prstGeom prst="rect">
            <a:avLst/>
          </a:prstGeom>
          <a:noFill/>
          <a:ln/>
        </p:spPr>
        <p:txBody>
          <a:bodyPr wrap="square" lIns="0" tIns="0" rIns="0" bIns="0" rtlCol="0" anchor="t"/>
          <a:lstStyle/>
          <a:p>
            <a:pPr>
              <a:lnSpc>
                <a:spcPts val="2375"/>
              </a:lnSpc>
            </a:pPr>
            <a:r>
              <a:rPr lang="en-US" sz="1458" dirty="0">
                <a:solidFill>
                  <a:srgbClr val="405449"/>
                </a:solidFill>
                <a:latin typeface="Arial" panose="020B0604020202020204" pitchFamily="34" charset="0"/>
                <a:ea typeface="Nobile" pitchFamily="34" charset="-122"/>
                <a:cs typeface="Arial" panose="020B0604020202020204" pitchFamily="34" charset="0"/>
              </a:rPr>
              <a:t>Công nghệ EAF phổ biến ở các doanh nghiệp vừa và nhỏ, tận dụng phế liệu thép tái chế, giúp giảm chi phí nguyên liệu và phù hợp với xu hướng phát triển bền vững.</a:t>
            </a:r>
            <a:endParaRPr lang="en-US" sz="1458" dirty="0"/>
          </a:p>
        </p:txBody>
      </p:sp>
      <p:pic>
        <p:nvPicPr>
          <p:cNvPr id="10" name="Picture 9" descr="A diagram of a factory&#10;&#10;AI-generated content may be incorrect.">
            <a:extLst>
              <a:ext uri="{FF2B5EF4-FFF2-40B4-BE49-F238E27FC236}">
                <a16:creationId xmlns:a16="http://schemas.microsoft.com/office/drawing/2014/main" id="{4B775D11-5723-D0A4-E8B0-2DB26F0172BE}"/>
              </a:ext>
            </a:extLst>
          </p:cNvPr>
          <p:cNvPicPr>
            <a:picLocks noChangeAspect="1"/>
          </p:cNvPicPr>
          <p:nvPr/>
        </p:nvPicPr>
        <p:blipFill>
          <a:blip r:embed="rId2"/>
          <a:stretch>
            <a:fillRect/>
          </a:stretch>
        </p:blipFill>
        <p:spPr>
          <a:xfrm>
            <a:off x="6250452" y="1642157"/>
            <a:ext cx="5575956" cy="4181967"/>
          </a:xfrm>
          <a:prstGeom prst="rect">
            <a:avLst/>
          </a:prstGeom>
        </p:spPr>
      </p:pic>
      <p:sp>
        <p:nvSpPr>
          <p:cNvPr id="7" name="Title 1">
            <a:extLst>
              <a:ext uri="{FF2B5EF4-FFF2-40B4-BE49-F238E27FC236}">
                <a16:creationId xmlns:a16="http://schemas.microsoft.com/office/drawing/2014/main" id="{18488A24-DF23-C7A2-AEAF-CF01AB790AB9}"/>
              </a:ext>
            </a:extLst>
          </p:cNvPr>
          <p:cNvSpPr txBox="1">
            <a:spLocks/>
          </p:cNvSpPr>
          <p:nvPr/>
        </p:nvSpPr>
        <p:spPr>
          <a:xfrm>
            <a:off x="0" y="951604"/>
            <a:ext cx="1015214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1.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cao</a:t>
            </a:r>
            <a:r>
              <a:rPr lang="en-US" dirty="0">
                <a:solidFill>
                  <a:schemeClr val="accent1">
                    <a:lumMod val="50000"/>
                  </a:schemeClr>
                </a:solidFill>
                <a:latin typeface="Arial" panose="020B0604020202020204" pitchFamily="34" charset="0"/>
              </a:rPr>
              <a:t> (BOF) </a:t>
            </a:r>
            <a:r>
              <a:rPr lang="en-US" dirty="0" err="1">
                <a:solidFill>
                  <a:schemeClr val="accent1">
                    <a:lumMod val="50000"/>
                  </a:schemeClr>
                </a:solidFill>
                <a:latin typeface="Arial" panose="020B0604020202020204" pitchFamily="34" charset="0"/>
              </a:rPr>
              <a:t>và</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điện</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hồ</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quang</a:t>
            </a:r>
            <a:r>
              <a:rPr lang="en-US" dirty="0">
                <a:solidFill>
                  <a:schemeClr val="accent1">
                    <a:lumMod val="50000"/>
                  </a:schemeClr>
                </a:solidFill>
                <a:latin typeface="Arial" panose="020B0604020202020204" pitchFamily="34" charset="0"/>
              </a:rPr>
              <a:t> (EAF)</a:t>
            </a:r>
          </a:p>
        </p:txBody>
      </p:sp>
    </p:spTree>
    <p:extLst>
      <p:ext uri="{BB962C8B-B14F-4D97-AF65-F5344CB8AC3E}">
        <p14:creationId xmlns:p14="http://schemas.microsoft.com/office/powerpoint/2010/main" val="33961148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7949ED-2E86-446D-8409-8E407176341B}"/>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CC90BA02-D2FE-B66F-9F05-E5B7F1860C78}"/>
              </a:ext>
            </a:extLst>
          </p:cNvPr>
          <p:cNvSpPr txBox="1">
            <a:spLocks/>
          </p:cNvSpPr>
          <p:nvPr/>
        </p:nvSpPr>
        <p:spPr>
          <a:xfrm>
            <a:off x="1330708" y="2199206"/>
            <a:ext cx="7979229" cy="87999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Wingdings" pitchFamily="2" charset="2"/>
              <a:buChar char="Ø"/>
              <a:defRPr sz="1800"/>
            </a:pPr>
            <a:r>
              <a:rPr lang="en-US" sz="1800"/>
              <a:t>Trạm biến áp và tủ phân phối: Cung cấp điện cho toàn bộ nhà máy.
Hệ thống điều khiển SCADA/PLC: Tự động hóa, giám sát quá trình.</a:t>
            </a:r>
            <a:endParaRPr lang="en-US" sz="1800" dirty="0"/>
          </a:p>
        </p:txBody>
      </p:sp>
      <p:sp>
        <p:nvSpPr>
          <p:cNvPr id="7" name="Rectangle: Rounded Corners 6">
            <a:extLst>
              <a:ext uri="{FF2B5EF4-FFF2-40B4-BE49-F238E27FC236}">
                <a16:creationId xmlns:a16="http://schemas.microsoft.com/office/drawing/2014/main" id="{75905312-45B5-D28F-6403-A17B569547D9}"/>
              </a:ext>
            </a:extLst>
          </p:cNvPr>
          <p:cNvSpPr/>
          <p:nvPr/>
        </p:nvSpPr>
        <p:spPr>
          <a:xfrm>
            <a:off x="1356490" y="1705889"/>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a:solidFill>
                  <a:schemeClr val="tx1"/>
                </a:solidFill>
              </a:rPr>
              <a:t>3.4 Hệ thống điện - điều khiển</a:t>
            </a:r>
            <a:endParaRPr lang="en-US" b="1" dirty="0">
              <a:solidFill>
                <a:schemeClr val="tx1"/>
              </a:solidFill>
            </a:endParaRPr>
          </a:p>
        </p:txBody>
      </p:sp>
      <p:sp>
        <p:nvSpPr>
          <p:cNvPr id="8" name="Rectangle: Rounded Corners 7">
            <a:extLst>
              <a:ext uri="{FF2B5EF4-FFF2-40B4-BE49-F238E27FC236}">
                <a16:creationId xmlns:a16="http://schemas.microsoft.com/office/drawing/2014/main" id="{E31F50BF-8B5C-224F-10E2-BDA49302ECC7}"/>
              </a:ext>
            </a:extLst>
          </p:cNvPr>
          <p:cNvSpPr/>
          <p:nvPr/>
        </p:nvSpPr>
        <p:spPr>
          <a:xfrm>
            <a:off x="1330708" y="2961690"/>
            <a:ext cx="4425704"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a:solidFill>
                  <a:schemeClr val="tx1"/>
                </a:solidFill>
              </a:rPr>
              <a:t>3.5 Hệ thống nhiên liệu và khí đốt</a:t>
            </a:r>
            <a:endParaRPr lang="en-US" b="1" dirty="0">
              <a:solidFill>
                <a:schemeClr val="tx1"/>
              </a:solidFill>
            </a:endParaRPr>
          </a:p>
        </p:txBody>
      </p:sp>
      <p:sp>
        <p:nvSpPr>
          <p:cNvPr id="13" name="Content Placeholder 2">
            <a:extLst>
              <a:ext uri="{FF2B5EF4-FFF2-40B4-BE49-F238E27FC236}">
                <a16:creationId xmlns:a16="http://schemas.microsoft.com/office/drawing/2014/main" id="{1666E433-43FA-82A8-7996-0F6359A28DFB}"/>
              </a:ext>
            </a:extLst>
          </p:cNvPr>
          <p:cNvSpPr txBox="1">
            <a:spLocks/>
          </p:cNvSpPr>
          <p:nvPr/>
        </p:nvSpPr>
        <p:spPr>
          <a:xfrm>
            <a:off x="1304926" y="3563416"/>
            <a:ext cx="7492038" cy="65225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Wingdings" pitchFamily="2" charset="2"/>
              <a:buChar char="Ø"/>
              <a:defRPr sz="1800"/>
            </a:pPr>
            <a:r>
              <a:rPr lang="vi-VN" sz="1800" dirty="0"/>
              <a:t>Hệ thống cấp khí: Cung cấp khí NG, CO/H2, khí lò cao.
Hệ thống cung cấp oxy, khí trơ: Dùng trong luyện thép và hàn.</a:t>
            </a:r>
          </a:p>
        </p:txBody>
      </p:sp>
      <p:pic>
        <p:nvPicPr>
          <p:cNvPr id="14" name="Picture 13" descr="A large white metal object in a room&#10;&#10;Description automatically generated">
            <a:extLst>
              <a:ext uri="{FF2B5EF4-FFF2-40B4-BE49-F238E27FC236}">
                <a16:creationId xmlns:a16="http://schemas.microsoft.com/office/drawing/2014/main" id="{7F9873B7-B67E-30C1-8D9B-1F01AE30B541}"/>
              </a:ext>
            </a:extLst>
          </p:cNvPr>
          <p:cNvPicPr>
            <a:picLocks noChangeAspect="1"/>
          </p:cNvPicPr>
          <p:nvPr/>
        </p:nvPicPr>
        <p:blipFill>
          <a:blip r:embed="rId2"/>
          <a:stretch>
            <a:fillRect/>
          </a:stretch>
        </p:blipFill>
        <p:spPr>
          <a:xfrm>
            <a:off x="8851852" y="1705889"/>
            <a:ext cx="2156716" cy="1616823"/>
          </a:xfrm>
          <a:prstGeom prst="rect">
            <a:avLst/>
          </a:prstGeom>
        </p:spPr>
      </p:pic>
      <p:sp>
        <p:nvSpPr>
          <p:cNvPr id="18" name="Rectangle: Rounded Corners 17">
            <a:extLst>
              <a:ext uri="{FF2B5EF4-FFF2-40B4-BE49-F238E27FC236}">
                <a16:creationId xmlns:a16="http://schemas.microsoft.com/office/drawing/2014/main" id="{2080A7E5-0609-EB32-1E26-FCDD3DADC125}"/>
              </a:ext>
            </a:extLst>
          </p:cNvPr>
          <p:cNvSpPr/>
          <p:nvPr/>
        </p:nvSpPr>
        <p:spPr>
          <a:xfrm>
            <a:off x="1335148" y="4222765"/>
            <a:ext cx="6396017"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a:solidFill>
                  <a:schemeClr val="tx1"/>
                </a:solidFill>
              </a:rPr>
              <a:t>3.6 Hệ thống nén khí</a:t>
            </a:r>
            <a:endParaRPr lang="en-US" b="1" dirty="0">
              <a:solidFill>
                <a:schemeClr val="tx1"/>
              </a:solidFill>
            </a:endParaRPr>
          </a:p>
        </p:txBody>
      </p:sp>
      <p:sp>
        <p:nvSpPr>
          <p:cNvPr id="19" name="Content Placeholder 2">
            <a:extLst>
              <a:ext uri="{FF2B5EF4-FFF2-40B4-BE49-F238E27FC236}">
                <a16:creationId xmlns:a16="http://schemas.microsoft.com/office/drawing/2014/main" id="{E7E921B9-308B-029F-8C56-989A735C8503}"/>
              </a:ext>
            </a:extLst>
          </p:cNvPr>
          <p:cNvSpPr txBox="1">
            <a:spLocks/>
          </p:cNvSpPr>
          <p:nvPr/>
        </p:nvSpPr>
        <p:spPr>
          <a:xfrm>
            <a:off x="1304926" y="4781619"/>
            <a:ext cx="7663543" cy="40104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Wingdings" pitchFamily="2" charset="2"/>
              <a:buChar char="Ø"/>
              <a:defRPr sz="1800"/>
            </a:pPr>
            <a:r>
              <a:rPr lang="vi-VN" sz="1800"/>
              <a:t>Cung cấp khí nén cho bộ truyền động, van, thiết bị vệ sinh.</a:t>
            </a:r>
            <a:endParaRPr lang="vi-VN" sz="1800" dirty="0"/>
          </a:p>
        </p:txBody>
      </p:sp>
      <p:pic>
        <p:nvPicPr>
          <p:cNvPr id="21" name="Picture 20" descr="A room with pipes and tanks&#10;&#10;AI-generated content may be incorrect.">
            <a:extLst>
              <a:ext uri="{FF2B5EF4-FFF2-40B4-BE49-F238E27FC236}">
                <a16:creationId xmlns:a16="http://schemas.microsoft.com/office/drawing/2014/main" id="{6C0B27FE-2B9D-5A4A-B9FC-18891EC99815}"/>
              </a:ext>
            </a:extLst>
          </p:cNvPr>
          <p:cNvPicPr>
            <a:picLocks noChangeAspect="1"/>
          </p:cNvPicPr>
          <p:nvPr/>
        </p:nvPicPr>
        <p:blipFill>
          <a:blip r:embed="rId3"/>
          <a:stretch>
            <a:fillRect/>
          </a:stretch>
        </p:blipFill>
        <p:spPr>
          <a:xfrm>
            <a:off x="8851852" y="3482941"/>
            <a:ext cx="2210367" cy="1528588"/>
          </a:xfrm>
          <a:prstGeom prst="rect">
            <a:avLst/>
          </a:prstGeom>
        </p:spPr>
      </p:pic>
      <p:sp>
        <p:nvSpPr>
          <p:cNvPr id="22" name="Rectangle: Rounded Corners 21">
            <a:extLst>
              <a:ext uri="{FF2B5EF4-FFF2-40B4-BE49-F238E27FC236}">
                <a16:creationId xmlns:a16="http://schemas.microsoft.com/office/drawing/2014/main" id="{0CE0FC69-5625-B121-2A3F-DEEECD0DFD9E}"/>
              </a:ext>
            </a:extLst>
          </p:cNvPr>
          <p:cNvSpPr/>
          <p:nvPr/>
        </p:nvSpPr>
        <p:spPr>
          <a:xfrm>
            <a:off x="1330708" y="5205659"/>
            <a:ext cx="6396018"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vi-VN" b="1">
                <a:solidFill>
                  <a:schemeClr val="tx1"/>
                </a:solidFill>
              </a:rPr>
              <a:t>3.7 Hệ thống thông gió – chân không – xử lý khí trơ</a:t>
            </a:r>
            <a:endParaRPr lang="en-US" b="1" dirty="0">
              <a:solidFill>
                <a:schemeClr val="tx1"/>
              </a:solidFill>
            </a:endParaRPr>
          </a:p>
        </p:txBody>
      </p:sp>
      <p:sp>
        <p:nvSpPr>
          <p:cNvPr id="23" name="Content Placeholder 2">
            <a:extLst>
              <a:ext uri="{FF2B5EF4-FFF2-40B4-BE49-F238E27FC236}">
                <a16:creationId xmlns:a16="http://schemas.microsoft.com/office/drawing/2014/main" id="{07A08588-F1E7-91B9-6233-D668CE734360}"/>
              </a:ext>
            </a:extLst>
          </p:cNvPr>
          <p:cNvSpPr txBox="1">
            <a:spLocks/>
          </p:cNvSpPr>
          <p:nvPr/>
        </p:nvSpPr>
        <p:spPr>
          <a:xfrm>
            <a:off x="1304926" y="5833507"/>
            <a:ext cx="7336498" cy="936897"/>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Wingdings" pitchFamily="2" charset="2"/>
              <a:buChar char="Ø"/>
              <a:defRPr sz="1800"/>
            </a:pPr>
            <a:r>
              <a:rPr lang="en-US" sz="1800"/>
              <a:t>Hệ thống hút bụi: Hút khói bụi từ lò, thợ hàn, máy cán.
Hệ thống xử lý khí thải: SO2, NOx, CO, xử lý bụi mịn.</a:t>
            </a:r>
            <a:endParaRPr lang="en-US" sz="1800" dirty="0"/>
          </a:p>
        </p:txBody>
      </p:sp>
      <p:pic>
        <p:nvPicPr>
          <p:cNvPr id="24" name="Picture 23">
            <a:extLst>
              <a:ext uri="{FF2B5EF4-FFF2-40B4-BE49-F238E27FC236}">
                <a16:creationId xmlns:a16="http://schemas.microsoft.com/office/drawing/2014/main" id="{A683249A-3FAC-FD65-CAD2-FFC9337E37CA}"/>
              </a:ext>
            </a:extLst>
          </p:cNvPr>
          <p:cNvPicPr>
            <a:picLocks noChangeAspect="1"/>
          </p:cNvPicPr>
          <p:nvPr/>
        </p:nvPicPr>
        <p:blipFill>
          <a:blip r:embed="rId4"/>
          <a:stretch>
            <a:fillRect/>
          </a:stretch>
        </p:blipFill>
        <p:spPr>
          <a:xfrm>
            <a:off x="8922694" y="5375999"/>
            <a:ext cx="2085874" cy="1710315"/>
          </a:xfrm>
          <a:prstGeom prst="rect">
            <a:avLst/>
          </a:prstGeom>
        </p:spPr>
      </p:pic>
      <p:sp>
        <p:nvSpPr>
          <p:cNvPr id="5" name="Title 1">
            <a:extLst>
              <a:ext uri="{FF2B5EF4-FFF2-40B4-BE49-F238E27FC236}">
                <a16:creationId xmlns:a16="http://schemas.microsoft.com/office/drawing/2014/main" id="{B64997DA-0A68-1C0D-4BD3-F9FFDD11A1FA}"/>
              </a:ext>
            </a:extLst>
          </p:cNvPr>
          <p:cNvSpPr>
            <a:spLocks noGrp="1"/>
          </p:cNvSpPr>
          <p:nvPr>
            <p:ph type="title" idx="4294967295"/>
          </p:nvPr>
        </p:nvSpPr>
        <p:spPr>
          <a:xfrm>
            <a:off x="620486" y="984062"/>
            <a:ext cx="10972800" cy="495200"/>
          </a:xfrm>
        </p:spPr>
        <p:txBody>
          <a:bodyPr>
            <a:noAutofit/>
          </a:bodyPr>
          <a:lstStyle/>
          <a:p>
            <a:r>
              <a:rPr lang="en-US" b="1" dirty="0">
                <a:solidFill>
                  <a:schemeClr val="accent1">
                    <a:lumMod val="50000"/>
                  </a:schemeClr>
                </a:solidFill>
                <a:latin typeface="Arial" panose="020B0604020202020204" pitchFamily="34" charset="0"/>
              </a:rPr>
              <a:t>3. ENERGY SUPPLY SYSTEM</a:t>
            </a:r>
          </a:p>
        </p:txBody>
      </p:sp>
    </p:spTree>
    <p:extLst>
      <p:ext uri="{BB962C8B-B14F-4D97-AF65-F5344CB8AC3E}">
        <p14:creationId xmlns:p14="http://schemas.microsoft.com/office/powerpoint/2010/main" val="27810472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0D7512-9547-B5DB-C7E5-7DA24657EA8C}"/>
            </a:ext>
          </a:extLst>
        </p:cNvPr>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8DCD7CEB-49AF-4768-30BC-969AFBF62932}"/>
              </a:ext>
            </a:extLst>
          </p:cNvPr>
          <p:cNvSpPr/>
          <p:nvPr/>
        </p:nvSpPr>
        <p:spPr>
          <a:xfrm>
            <a:off x="793903" y="1853872"/>
            <a:ext cx="6428675"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3.8 Hệ thống phòng thí nghiệm – Thử nghiệm</a:t>
            </a:r>
          </a:p>
        </p:txBody>
      </p:sp>
      <p:sp>
        <p:nvSpPr>
          <p:cNvPr id="11" name="Content Placeholder 2">
            <a:extLst>
              <a:ext uri="{FF2B5EF4-FFF2-40B4-BE49-F238E27FC236}">
                <a16:creationId xmlns:a16="http://schemas.microsoft.com/office/drawing/2014/main" id="{1F491221-D207-6A18-0D15-AF9E2C030B36}"/>
              </a:ext>
            </a:extLst>
          </p:cNvPr>
          <p:cNvSpPr txBox="1">
            <a:spLocks/>
          </p:cNvSpPr>
          <p:nvPr/>
        </p:nvSpPr>
        <p:spPr>
          <a:xfrm>
            <a:off x="793903" y="2425759"/>
            <a:ext cx="8317440" cy="495200"/>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mn-lt"/>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marL="285750" indent="-285750">
              <a:buFont typeface="Wingdings" pitchFamily="2" charset="2"/>
              <a:buChar char="Ø"/>
              <a:defRPr sz="1800"/>
            </a:pPr>
            <a:r>
              <a:rPr lang="vi-VN" sz="1800" dirty="0"/>
              <a:t>Đảm bảo chất lượng sản phẩm: kiểm tra hóa học, cơ học, siêu âm,...</a:t>
            </a:r>
          </a:p>
        </p:txBody>
      </p:sp>
      <p:sp>
        <p:nvSpPr>
          <p:cNvPr id="17" name="Rectangle: Rounded Corners 16">
            <a:extLst>
              <a:ext uri="{FF2B5EF4-FFF2-40B4-BE49-F238E27FC236}">
                <a16:creationId xmlns:a16="http://schemas.microsoft.com/office/drawing/2014/main" id="{9ECA22F2-CBDA-AF44-1929-DA9F10D4B809}"/>
              </a:ext>
            </a:extLst>
          </p:cNvPr>
          <p:cNvSpPr/>
          <p:nvPr/>
        </p:nvSpPr>
        <p:spPr>
          <a:xfrm>
            <a:off x="793903" y="2867537"/>
            <a:ext cx="6428675" cy="535857"/>
          </a:xfrm>
          <a:prstGeom prst="round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b="1" dirty="0">
                <a:solidFill>
                  <a:schemeClr val="tx1"/>
                </a:solidFill>
              </a:rPr>
              <a:t>3.9 Các hệ thống khác</a:t>
            </a:r>
          </a:p>
        </p:txBody>
      </p:sp>
      <p:sp>
        <p:nvSpPr>
          <p:cNvPr id="6" name="Title 1">
            <a:extLst>
              <a:ext uri="{FF2B5EF4-FFF2-40B4-BE49-F238E27FC236}">
                <a16:creationId xmlns:a16="http://schemas.microsoft.com/office/drawing/2014/main" id="{2287A9E3-2498-5C47-1722-4F8FFF90B290}"/>
              </a:ext>
            </a:extLst>
          </p:cNvPr>
          <p:cNvSpPr>
            <a:spLocks noGrp="1"/>
          </p:cNvSpPr>
          <p:nvPr>
            <p:ph type="title" idx="4294967295"/>
          </p:nvPr>
        </p:nvSpPr>
        <p:spPr>
          <a:xfrm>
            <a:off x="576943" y="1038490"/>
            <a:ext cx="10972800" cy="495200"/>
          </a:xfrm>
        </p:spPr>
        <p:txBody>
          <a:bodyPr>
            <a:noAutofit/>
          </a:bodyPr>
          <a:lstStyle/>
          <a:p>
            <a:r>
              <a:rPr lang="en-US" b="1" dirty="0">
                <a:solidFill>
                  <a:schemeClr val="accent1">
                    <a:lumMod val="50000"/>
                  </a:schemeClr>
                </a:solidFill>
                <a:latin typeface="Arial" panose="020B0604020202020204" pitchFamily="34" charset="0"/>
              </a:rPr>
              <a:t>3. ENERGY SUPPLY SYSTEM</a:t>
            </a:r>
          </a:p>
        </p:txBody>
      </p:sp>
      <p:graphicFrame>
        <p:nvGraphicFramePr>
          <p:cNvPr id="7" name="Table 6">
            <a:extLst>
              <a:ext uri="{FF2B5EF4-FFF2-40B4-BE49-F238E27FC236}">
                <a16:creationId xmlns:a16="http://schemas.microsoft.com/office/drawing/2014/main" id="{A75A96BE-43BF-7A8B-6B59-7FAEE8A502E0}"/>
              </a:ext>
            </a:extLst>
          </p:cNvPr>
          <p:cNvGraphicFramePr>
            <a:graphicFrameLocks noGrp="1"/>
          </p:cNvGraphicFramePr>
          <p:nvPr>
            <p:extLst>
              <p:ext uri="{D42A27DB-BD31-4B8C-83A1-F6EECF244321}">
                <p14:modId xmlns:p14="http://schemas.microsoft.com/office/powerpoint/2010/main" val="2136811560"/>
              </p:ext>
            </p:extLst>
          </p:nvPr>
        </p:nvGraphicFramePr>
        <p:xfrm>
          <a:off x="793903" y="3781132"/>
          <a:ext cx="10972800" cy="1879920"/>
        </p:xfrm>
        <a:graphic>
          <a:graphicData uri="http://schemas.openxmlformats.org/drawingml/2006/table">
            <a:tbl>
              <a:tblPr/>
              <a:tblGrid>
                <a:gridCol w="3928320">
                  <a:extLst>
                    <a:ext uri="{9D8B030D-6E8A-4147-A177-3AD203B41FA5}">
                      <a16:colId xmlns:a16="http://schemas.microsoft.com/office/drawing/2014/main" val="783219543"/>
                    </a:ext>
                  </a:extLst>
                </a:gridCol>
                <a:gridCol w="7044480">
                  <a:extLst>
                    <a:ext uri="{9D8B030D-6E8A-4147-A177-3AD203B41FA5}">
                      <a16:colId xmlns:a16="http://schemas.microsoft.com/office/drawing/2014/main" val="1097120373"/>
                    </a:ext>
                  </a:extLst>
                </a:gridCol>
              </a:tblGrid>
              <a:tr h="0">
                <a:tc>
                  <a:txBody>
                    <a:bodyPr/>
                    <a:lstStyle/>
                    <a:p>
                      <a:pPr>
                        <a:buNone/>
                      </a:pPr>
                      <a:r>
                        <a:rPr lang="en-US" b="1" dirty="0"/>
                        <a:t>Hệ thống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b="1" dirty="0"/>
                        <a:t>Chức năng chính</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89965318"/>
                  </a:ext>
                </a:extLst>
              </a:tr>
              <a:tr h="0">
                <a:tc>
                  <a:txBody>
                    <a:bodyPr/>
                    <a:lstStyle/>
                    <a:p>
                      <a:pPr>
                        <a:buNone/>
                      </a:pPr>
                      <a:r>
                        <a:rPr lang="en-US" dirty="0"/>
                        <a:t>Hệ thống phòng cháy chữa cháy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dirty="0"/>
                        <a:t>Cảnh báo cháy nổ, dập lửa bằng nước, bọt, khí CO₂</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71067015"/>
                  </a:ext>
                </a:extLst>
              </a:tr>
              <a:tr h="0">
                <a:tc>
                  <a:txBody>
                    <a:bodyPr/>
                    <a:lstStyle/>
                    <a:p>
                      <a:pPr>
                        <a:buNone/>
                      </a:pPr>
                      <a:r>
                        <a:rPr lang="en-US" dirty="0"/>
                        <a:t>Hệ thống cân bằng tải nhiệt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vi-VN" dirty="0"/>
                        <a:t>Tận dụng nhiệt dư thừa – trao đổi nhiệt giữa các phân xưởng</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43976237"/>
                  </a:ext>
                </a:extLst>
              </a:tr>
              <a:tr h="0">
                <a:tc>
                  <a:txBody>
                    <a:bodyPr/>
                    <a:lstStyle/>
                    <a:p>
                      <a:pPr>
                        <a:buNone/>
                      </a:pPr>
                      <a:r>
                        <a:rPr lang="en-US" dirty="0"/>
                        <a:t>Hệ thống giao thông nội bộ</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Xe nâng, xe đẩy, cần cẩu để vận chuyển phôi, thép cuộn, v.v.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7758974"/>
                  </a:ext>
                </a:extLst>
              </a:tr>
              <a:tr h="0">
                <a:tc>
                  <a:txBody>
                    <a:bodyPr/>
                    <a:lstStyle/>
                    <a:p>
                      <a:pPr>
                        <a:buNone/>
                      </a:pPr>
                      <a:r>
                        <a:rPr lang="vi-VN" dirty="0"/>
                        <a:t>Hệ thống lưu trữ và đóng gói</a:t>
                      </a:r>
                      <a:endParaRPr 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dirty="0"/>
                        <a:t>Bảo quản và vận chuyển phôi/ống thép cho khách hàng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43206050"/>
                  </a:ext>
                </a:extLst>
              </a:tr>
            </a:tbl>
          </a:graphicData>
        </a:graphic>
      </p:graphicFrame>
    </p:spTree>
    <p:extLst>
      <p:ext uri="{BB962C8B-B14F-4D97-AF65-F5344CB8AC3E}">
        <p14:creationId xmlns:p14="http://schemas.microsoft.com/office/powerpoint/2010/main" val="13483862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175B6-E262-05A2-FBB4-7C7DA0C11219}"/>
              </a:ext>
            </a:extLst>
          </p:cNvPr>
          <p:cNvSpPr>
            <a:spLocks noGrp="1"/>
          </p:cNvSpPr>
          <p:nvPr>
            <p:ph type="title" idx="4294967295"/>
          </p:nvPr>
        </p:nvSpPr>
        <p:spPr>
          <a:xfrm>
            <a:off x="4446691" y="1071147"/>
            <a:ext cx="10972800" cy="495200"/>
          </a:xfrm>
        </p:spPr>
        <p:txBody>
          <a:bodyPr>
            <a:noAutofit/>
          </a:bodyPr>
          <a:lstStyle/>
          <a:p>
            <a:r>
              <a:rPr lang="en-VN" dirty="0">
                <a:solidFill>
                  <a:schemeClr val="accent1">
                    <a:lumMod val="50000"/>
                  </a:schemeClr>
                </a:solidFill>
                <a:latin typeface="+mn-lt"/>
              </a:rPr>
              <a:t>Q&amp;A </a:t>
            </a:r>
          </a:p>
        </p:txBody>
      </p:sp>
      <p:sp>
        <p:nvSpPr>
          <p:cNvPr id="4" name="TextBox 3">
            <a:extLst>
              <a:ext uri="{FF2B5EF4-FFF2-40B4-BE49-F238E27FC236}">
                <a16:creationId xmlns:a16="http://schemas.microsoft.com/office/drawing/2014/main" id="{80FEF906-A19C-B91E-0C24-C1F939056A5A}"/>
              </a:ext>
            </a:extLst>
          </p:cNvPr>
          <p:cNvSpPr txBox="1"/>
          <p:nvPr/>
        </p:nvSpPr>
        <p:spPr>
          <a:xfrm>
            <a:off x="897948" y="1795540"/>
            <a:ext cx="10396104" cy="2805320"/>
          </a:xfrm>
          <a:prstGeom prst="rect">
            <a:avLst/>
          </a:prstGeom>
          <a:noFill/>
        </p:spPr>
        <p:txBody>
          <a:bodyPr wrap="square">
            <a:spAutoFit/>
          </a:bodyPr>
          <a:lstStyle/>
          <a:p>
            <a:pPr>
              <a:lnSpc>
                <a:spcPct val="150000"/>
              </a:lnSpc>
              <a:buNone/>
            </a:pPr>
            <a:r>
              <a:rPr lang="vi-VN" sz="2000" dirty="0"/>
              <a:t>1: Sự khác biệt giữa BOF và EAF trong sản xuất thép là gì?
2: Tại sao nhiều quốc gia chuyển từ BOF sang EAF?
3: Sự khác biệt giữa cán nóng và cán nguội trong gia công thép là gì?
4: Những thách thức về môi trường của công nghệ thép cũ là gì?</a:t>
            </a:r>
            <a:endParaRPr lang="en-US" sz="2000" dirty="0"/>
          </a:p>
          <a:p>
            <a:pPr>
              <a:lnSpc>
                <a:spcPct val="150000"/>
              </a:lnSpc>
            </a:pPr>
            <a:endParaRPr lang="en-US" sz="2000" dirty="0"/>
          </a:p>
          <a:p>
            <a:pPr>
              <a:lnSpc>
                <a:spcPct val="150000"/>
              </a:lnSpc>
              <a:buNone/>
            </a:pPr>
            <a:endParaRPr lang="en-US" sz="2000" dirty="0"/>
          </a:p>
        </p:txBody>
      </p:sp>
    </p:spTree>
    <p:extLst>
      <p:ext uri="{BB962C8B-B14F-4D97-AF65-F5344CB8AC3E}">
        <p14:creationId xmlns:p14="http://schemas.microsoft.com/office/powerpoint/2010/main" val="591221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
          <a:extLst>
            <a:ext uri="{FF2B5EF4-FFF2-40B4-BE49-F238E27FC236}">
              <a16:creationId xmlns:a16="http://schemas.microsoft.com/office/drawing/2014/main" id="{0233A686-9F9E-16D5-49DE-511275AD662A}"/>
            </a:ext>
          </a:extLst>
        </p:cNvPr>
        <p:cNvGrpSpPr/>
        <p:nvPr/>
      </p:nvGrpSpPr>
      <p:grpSpPr>
        <a:xfrm>
          <a:off x="0" y="0"/>
          <a:ext cx="0" cy="0"/>
          <a:chOff x="0" y="0"/>
          <a:chExt cx="0" cy="0"/>
        </a:xfrm>
      </p:grpSpPr>
      <p:grpSp>
        <p:nvGrpSpPr>
          <p:cNvPr id="48" name="Google Shape;48;p15">
            <a:extLst>
              <a:ext uri="{FF2B5EF4-FFF2-40B4-BE49-F238E27FC236}">
                <a16:creationId xmlns:a16="http://schemas.microsoft.com/office/drawing/2014/main" id="{F858F9F5-80BC-256E-6B39-BEAA9CFB4895}"/>
              </a:ext>
            </a:extLst>
          </p:cNvPr>
          <p:cNvGrpSpPr/>
          <p:nvPr/>
        </p:nvGrpSpPr>
        <p:grpSpPr>
          <a:xfrm>
            <a:off x="6102673" y="1155628"/>
            <a:ext cx="5486761" cy="4546744"/>
            <a:chOff x="1079350" y="238125"/>
            <a:chExt cx="5461275" cy="4525625"/>
          </a:xfrm>
        </p:grpSpPr>
        <p:sp>
          <p:nvSpPr>
            <p:cNvPr id="49" name="Google Shape;49;p15">
              <a:extLst>
                <a:ext uri="{FF2B5EF4-FFF2-40B4-BE49-F238E27FC236}">
                  <a16:creationId xmlns:a16="http://schemas.microsoft.com/office/drawing/2014/main" id="{6AD74FC0-0F05-8BD2-7429-3D509B64F572}"/>
                </a:ext>
              </a:extLst>
            </p:cNvPr>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0" name="Google Shape;50;p15">
              <a:extLst>
                <a:ext uri="{FF2B5EF4-FFF2-40B4-BE49-F238E27FC236}">
                  <a16:creationId xmlns:a16="http://schemas.microsoft.com/office/drawing/2014/main" id="{98193548-ECE9-A2EA-916F-2D2B234FA21F}"/>
                </a:ext>
              </a:extLst>
            </p:cNvPr>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51" name="Google Shape;51;p15">
              <a:extLst>
                <a:ext uri="{FF2B5EF4-FFF2-40B4-BE49-F238E27FC236}">
                  <a16:creationId xmlns:a16="http://schemas.microsoft.com/office/drawing/2014/main" id="{9BBCF16B-1B5B-96BF-EFF5-F44761D66E99}"/>
                </a:ext>
              </a:extLst>
            </p:cNvPr>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endParaRPr sz="2489"/>
            </a:p>
          </p:txBody>
        </p:sp>
        <p:sp>
          <p:nvSpPr>
            <p:cNvPr id="52" name="Google Shape;52;p15">
              <a:extLst>
                <a:ext uri="{FF2B5EF4-FFF2-40B4-BE49-F238E27FC236}">
                  <a16:creationId xmlns:a16="http://schemas.microsoft.com/office/drawing/2014/main" id="{7A1839E1-6746-87C7-8B40-DDBDC91D50E6}"/>
                </a:ext>
              </a:extLst>
            </p:cNvPr>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53" name="Google Shape;53;p15">
              <a:extLst>
                <a:ext uri="{FF2B5EF4-FFF2-40B4-BE49-F238E27FC236}">
                  <a16:creationId xmlns:a16="http://schemas.microsoft.com/office/drawing/2014/main" id="{359FBBFC-8467-4A89-A124-8774AFEB56A9}"/>
                </a:ext>
              </a:extLst>
            </p:cNvPr>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54" name="Google Shape;54;p15">
              <a:extLst>
                <a:ext uri="{FF2B5EF4-FFF2-40B4-BE49-F238E27FC236}">
                  <a16:creationId xmlns:a16="http://schemas.microsoft.com/office/drawing/2014/main" id="{C051F442-6334-C180-168A-D54206DCD3DA}"/>
                </a:ext>
              </a:extLst>
            </p:cNvPr>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5" name="Google Shape;55;p15">
              <a:extLst>
                <a:ext uri="{FF2B5EF4-FFF2-40B4-BE49-F238E27FC236}">
                  <a16:creationId xmlns:a16="http://schemas.microsoft.com/office/drawing/2014/main" id="{45C017BB-4A84-8E42-06D1-EC67571D9871}"/>
                </a:ext>
              </a:extLst>
            </p:cNvPr>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6" name="Google Shape;56;p15">
              <a:extLst>
                <a:ext uri="{FF2B5EF4-FFF2-40B4-BE49-F238E27FC236}">
                  <a16:creationId xmlns:a16="http://schemas.microsoft.com/office/drawing/2014/main" id="{186D1CF6-0587-29C5-F435-55CD6319C07D}"/>
                </a:ext>
              </a:extLst>
            </p:cNvPr>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7" name="Google Shape;57;p15">
              <a:extLst>
                <a:ext uri="{FF2B5EF4-FFF2-40B4-BE49-F238E27FC236}">
                  <a16:creationId xmlns:a16="http://schemas.microsoft.com/office/drawing/2014/main" id="{B13C3498-DD75-BF62-8DC5-406681F4D3BB}"/>
                </a:ext>
              </a:extLst>
            </p:cNvPr>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8" name="Google Shape;58;p15">
              <a:extLst>
                <a:ext uri="{FF2B5EF4-FFF2-40B4-BE49-F238E27FC236}">
                  <a16:creationId xmlns:a16="http://schemas.microsoft.com/office/drawing/2014/main" id="{12C33D09-133F-C73F-F19B-ED922478D14D}"/>
                </a:ext>
              </a:extLst>
            </p:cNvPr>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59" name="Google Shape;59;p15">
              <a:extLst>
                <a:ext uri="{FF2B5EF4-FFF2-40B4-BE49-F238E27FC236}">
                  <a16:creationId xmlns:a16="http://schemas.microsoft.com/office/drawing/2014/main" id="{40CA5F6F-A0FB-3961-5DA8-A3B622090EFA}"/>
                </a:ext>
              </a:extLst>
            </p:cNvPr>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0" name="Google Shape;60;p15">
              <a:extLst>
                <a:ext uri="{FF2B5EF4-FFF2-40B4-BE49-F238E27FC236}">
                  <a16:creationId xmlns:a16="http://schemas.microsoft.com/office/drawing/2014/main" id="{A3AFD96D-C35A-7E4C-9F77-9AC144ECB828}"/>
                </a:ext>
              </a:extLst>
            </p:cNvPr>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1" name="Google Shape;61;p15">
              <a:extLst>
                <a:ext uri="{FF2B5EF4-FFF2-40B4-BE49-F238E27FC236}">
                  <a16:creationId xmlns:a16="http://schemas.microsoft.com/office/drawing/2014/main" id="{EDBA855C-4889-81F6-78D5-DFBB7DFC3641}"/>
                </a:ext>
              </a:extLst>
            </p:cNvPr>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2" name="Google Shape;62;p15">
              <a:extLst>
                <a:ext uri="{FF2B5EF4-FFF2-40B4-BE49-F238E27FC236}">
                  <a16:creationId xmlns:a16="http://schemas.microsoft.com/office/drawing/2014/main" id="{609285CE-E36E-49D1-5924-C3C5DA72C3FF}"/>
                </a:ext>
              </a:extLst>
            </p:cNvPr>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3" name="Google Shape;63;p15">
              <a:extLst>
                <a:ext uri="{FF2B5EF4-FFF2-40B4-BE49-F238E27FC236}">
                  <a16:creationId xmlns:a16="http://schemas.microsoft.com/office/drawing/2014/main" id="{58E5444B-7E69-A891-A2F6-0A3AC6F23781}"/>
                </a:ext>
              </a:extLst>
            </p:cNvPr>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4" name="Google Shape;64;p15">
              <a:extLst>
                <a:ext uri="{FF2B5EF4-FFF2-40B4-BE49-F238E27FC236}">
                  <a16:creationId xmlns:a16="http://schemas.microsoft.com/office/drawing/2014/main" id="{617C7931-535D-50E7-9D88-C9F13D074436}"/>
                </a:ext>
              </a:extLst>
            </p:cNvPr>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5" name="Google Shape;65;p15">
              <a:extLst>
                <a:ext uri="{FF2B5EF4-FFF2-40B4-BE49-F238E27FC236}">
                  <a16:creationId xmlns:a16="http://schemas.microsoft.com/office/drawing/2014/main" id="{ECA397D4-C0B6-7A4E-FE0C-7FD627003B0C}"/>
                </a:ext>
              </a:extLst>
            </p:cNvPr>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66" name="Google Shape;66;p15">
              <a:extLst>
                <a:ext uri="{FF2B5EF4-FFF2-40B4-BE49-F238E27FC236}">
                  <a16:creationId xmlns:a16="http://schemas.microsoft.com/office/drawing/2014/main" id="{D728D495-0AD4-80BE-5936-90F6A683F023}"/>
                </a:ext>
              </a:extLst>
            </p:cNvPr>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67" name="Google Shape;67;p15">
              <a:extLst>
                <a:ext uri="{FF2B5EF4-FFF2-40B4-BE49-F238E27FC236}">
                  <a16:creationId xmlns:a16="http://schemas.microsoft.com/office/drawing/2014/main" id="{16AEA904-B618-B928-7923-EFA91A843DE5}"/>
                </a:ext>
              </a:extLst>
            </p:cNvPr>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68" name="Google Shape;68;p15">
              <a:extLst>
                <a:ext uri="{FF2B5EF4-FFF2-40B4-BE49-F238E27FC236}">
                  <a16:creationId xmlns:a16="http://schemas.microsoft.com/office/drawing/2014/main" id="{6DBF6338-6342-B109-FC25-A47CF44F04B6}"/>
                </a:ext>
              </a:extLst>
            </p:cNvPr>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69" name="Google Shape;69;p15">
              <a:extLst>
                <a:ext uri="{FF2B5EF4-FFF2-40B4-BE49-F238E27FC236}">
                  <a16:creationId xmlns:a16="http://schemas.microsoft.com/office/drawing/2014/main" id="{DEF697D8-9AFB-A3A4-0995-FE2E264006C5}"/>
                </a:ext>
              </a:extLst>
            </p:cNvPr>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0" name="Google Shape;70;p15">
              <a:extLst>
                <a:ext uri="{FF2B5EF4-FFF2-40B4-BE49-F238E27FC236}">
                  <a16:creationId xmlns:a16="http://schemas.microsoft.com/office/drawing/2014/main" id="{2C105734-9980-07D9-9056-26081C1F3245}"/>
                </a:ext>
              </a:extLst>
            </p:cNvPr>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1" name="Google Shape;71;p15">
              <a:extLst>
                <a:ext uri="{FF2B5EF4-FFF2-40B4-BE49-F238E27FC236}">
                  <a16:creationId xmlns:a16="http://schemas.microsoft.com/office/drawing/2014/main" id="{A42D6B70-97C6-6E63-BBE4-CB337671BF6B}"/>
                </a:ext>
              </a:extLst>
            </p:cNvPr>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2" name="Google Shape;72;p15">
              <a:extLst>
                <a:ext uri="{FF2B5EF4-FFF2-40B4-BE49-F238E27FC236}">
                  <a16:creationId xmlns:a16="http://schemas.microsoft.com/office/drawing/2014/main" id="{FCB62343-1AEE-1962-ECBC-29F74684F301}"/>
                </a:ext>
              </a:extLst>
            </p:cNvPr>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3" name="Google Shape;73;p15">
              <a:extLst>
                <a:ext uri="{FF2B5EF4-FFF2-40B4-BE49-F238E27FC236}">
                  <a16:creationId xmlns:a16="http://schemas.microsoft.com/office/drawing/2014/main" id="{E74F1125-B520-48F3-DAEA-0421CA54380A}"/>
                </a:ext>
              </a:extLst>
            </p:cNvPr>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4" name="Google Shape;74;p15">
              <a:extLst>
                <a:ext uri="{FF2B5EF4-FFF2-40B4-BE49-F238E27FC236}">
                  <a16:creationId xmlns:a16="http://schemas.microsoft.com/office/drawing/2014/main" id="{DB7196E2-CA89-27FA-6EC1-8A60D98CA659}"/>
                </a:ext>
              </a:extLst>
            </p:cNvPr>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5" name="Google Shape;75;p15">
              <a:extLst>
                <a:ext uri="{FF2B5EF4-FFF2-40B4-BE49-F238E27FC236}">
                  <a16:creationId xmlns:a16="http://schemas.microsoft.com/office/drawing/2014/main" id="{8AAF1B38-CA29-589D-8A31-3F1CFAD4F6A7}"/>
                </a:ext>
              </a:extLst>
            </p:cNvPr>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6" name="Google Shape;76;p15">
              <a:extLst>
                <a:ext uri="{FF2B5EF4-FFF2-40B4-BE49-F238E27FC236}">
                  <a16:creationId xmlns:a16="http://schemas.microsoft.com/office/drawing/2014/main" id="{87B8EBFA-5C51-7E3E-2490-E4435E9168CD}"/>
                </a:ext>
              </a:extLst>
            </p:cNvPr>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7" name="Google Shape;77;p15">
              <a:extLst>
                <a:ext uri="{FF2B5EF4-FFF2-40B4-BE49-F238E27FC236}">
                  <a16:creationId xmlns:a16="http://schemas.microsoft.com/office/drawing/2014/main" id="{EDB797C4-50E1-ACD8-1DE6-DA4BAFA01895}"/>
                </a:ext>
              </a:extLst>
            </p:cNvPr>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8" name="Google Shape;78;p15">
              <a:extLst>
                <a:ext uri="{FF2B5EF4-FFF2-40B4-BE49-F238E27FC236}">
                  <a16:creationId xmlns:a16="http://schemas.microsoft.com/office/drawing/2014/main" id="{8A191AD8-C1F4-BE68-40C9-6046BDB420DA}"/>
                </a:ext>
              </a:extLst>
            </p:cNvPr>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79" name="Google Shape;79;p15">
              <a:extLst>
                <a:ext uri="{FF2B5EF4-FFF2-40B4-BE49-F238E27FC236}">
                  <a16:creationId xmlns:a16="http://schemas.microsoft.com/office/drawing/2014/main" id="{85C15861-D3A4-0267-4F8E-D6EB287AADA4}"/>
                </a:ext>
              </a:extLst>
            </p:cNvPr>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80" name="Google Shape;80;p15">
              <a:extLst>
                <a:ext uri="{FF2B5EF4-FFF2-40B4-BE49-F238E27FC236}">
                  <a16:creationId xmlns:a16="http://schemas.microsoft.com/office/drawing/2014/main" id="{E47FD89C-DFE4-DF95-536C-4EBA32DA998A}"/>
                </a:ext>
              </a:extLst>
            </p:cNvPr>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1" name="Google Shape;81;p15">
              <a:extLst>
                <a:ext uri="{FF2B5EF4-FFF2-40B4-BE49-F238E27FC236}">
                  <a16:creationId xmlns:a16="http://schemas.microsoft.com/office/drawing/2014/main" id="{2584985C-FAFD-01DA-A2E9-C75736179B04}"/>
                </a:ext>
              </a:extLst>
            </p:cNvPr>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2" name="Google Shape;82;p15">
              <a:extLst>
                <a:ext uri="{FF2B5EF4-FFF2-40B4-BE49-F238E27FC236}">
                  <a16:creationId xmlns:a16="http://schemas.microsoft.com/office/drawing/2014/main" id="{4A13E4C8-C388-2105-4F82-A5FA58607F73}"/>
                </a:ext>
              </a:extLst>
            </p:cNvPr>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3" name="Google Shape;83;p15">
              <a:extLst>
                <a:ext uri="{FF2B5EF4-FFF2-40B4-BE49-F238E27FC236}">
                  <a16:creationId xmlns:a16="http://schemas.microsoft.com/office/drawing/2014/main" id="{88FB01BD-1BC9-134D-150F-520FAFD40CE1}"/>
                </a:ext>
              </a:extLst>
            </p:cNvPr>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4" name="Google Shape;84;p15">
              <a:extLst>
                <a:ext uri="{FF2B5EF4-FFF2-40B4-BE49-F238E27FC236}">
                  <a16:creationId xmlns:a16="http://schemas.microsoft.com/office/drawing/2014/main" id="{1BEDAA8E-F53F-63D9-DDEE-C4D225F39FCE}"/>
                </a:ext>
              </a:extLst>
            </p:cNvPr>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5" name="Google Shape;85;p15">
              <a:extLst>
                <a:ext uri="{FF2B5EF4-FFF2-40B4-BE49-F238E27FC236}">
                  <a16:creationId xmlns:a16="http://schemas.microsoft.com/office/drawing/2014/main" id="{D9AC169F-090F-2FEF-F3E1-509A9C5596C7}"/>
                </a:ext>
              </a:extLst>
            </p:cNvPr>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6" name="Google Shape;86;p15">
              <a:extLst>
                <a:ext uri="{FF2B5EF4-FFF2-40B4-BE49-F238E27FC236}">
                  <a16:creationId xmlns:a16="http://schemas.microsoft.com/office/drawing/2014/main" id="{49B6E404-98AA-22B6-A982-6BF6E6C8390F}"/>
                </a:ext>
              </a:extLst>
            </p:cNvPr>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7" name="Google Shape;87;p15">
              <a:extLst>
                <a:ext uri="{FF2B5EF4-FFF2-40B4-BE49-F238E27FC236}">
                  <a16:creationId xmlns:a16="http://schemas.microsoft.com/office/drawing/2014/main" id="{0F7EB5F7-237B-85FD-0309-F72B8EC7F3C2}"/>
                </a:ext>
              </a:extLst>
            </p:cNvPr>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88" name="Google Shape;88;p15">
              <a:extLst>
                <a:ext uri="{FF2B5EF4-FFF2-40B4-BE49-F238E27FC236}">
                  <a16:creationId xmlns:a16="http://schemas.microsoft.com/office/drawing/2014/main" id="{50DC965A-D730-5C58-D9F5-B2B222392F03}"/>
                </a:ext>
              </a:extLst>
            </p:cNvPr>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89" name="Google Shape;89;p15">
              <a:extLst>
                <a:ext uri="{FF2B5EF4-FFF2-40B4-BE49-F238E27FC236}">
                  <a16:creationId xmlns:a16="http://schemas.microsoft.com/office/drawing/2014/main" id="{3D33E54D-E960-1BE2-D96C-ED7246B17C4C}"/>
                </a:ext>
              </a:extLst>
            </p:cNvPr>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0" name="Google Shape;90;p15">
              <a:extLst>
                <a:ext uri="{FF2B5EF4-FFF2-40B4-BE49-F238E27FC236}">
                  <a16:creationId xmlns:a16="http://schemas.microsoft.com/office/drawing/2014/main" id="{8A8E6957-739E-CDDC-225B-980AB4D3547A}"/>
                </a:ext>
              </a:extLst>
            </p:cNvPr>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1" name="Google Shape;91;p15">
              <a:extLst>
                <a:ext uri="{FF2B5EF4-FFF2-40B4-BE49-F238E27FC236}">
                  <a16:creationId xmlns:a16="http://schemas.microsoft.com/office/drawing/2014/main" id="{2179DA42-9DF6-F37B-DE71-4856A159A23E}"/>
                </a:ext>
              </a:extLst>
            </p:cNvPr>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2" name="Google Shape;92;p15">
              <a:extLst>
                <a:ext uri="{FF2B5EF4-FFF2-40B4-BE49-F238E27FC236}">
                  <a16:creationId xmlns:a16="http://schemas.microsoft.com/office/drawing/2014/main" id="{EBDD59DF-0268-AC10-0C15-08393E113BAF}"/>
                </a:ext>
              </a:extLst>
            </p:cNvPr>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3" name="Google Shape;93;p15">
              <a:extLst>
                <a:ext uri="{FF2B5EF4-FFF2-40B4-BE49-F238E27FC236}">
                  <a16:creationId xmlns:a16="http://schemas.microsoft.com/office/drawing/2014/main" id="{68E6050D-A2C2-2445-8A2F-17813207EAEE}"/>
                </a:ext>
              </a:extLst>
            </p:cNvPr>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4" name="Google Shape;94;p15">
              <a:extLst>
                <a:ext uri="{FF2B5EF4-FFF2-40B4-BE49-F238E27FC236}">
                  <a16:creationId xmlns:a16="http://schemas.microsoft.com/office/drawing/2014/main" id="{9C4AFA68-C8E9-CCB5-D584-779E57C3F945}"/>
                </a:ext>
              </a:extLst>
            </p:cNvPr>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5" name="Google Shape;95;p15">
              <a:extLst>
                <a:ext uri="{FF2B5EF4-FFF2-40B4-BE49-F238E27FC236}">
                  <a16:creationId xmlns:a16="http://schemas.microsoft.com/office/drawing/2014/main" id="{8C599EE8-B8DF-926B-895A-7834EE1A82CE}"/>
                </a:ext>
              </a:extLst>
            </p:cNvPr>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6" name="Google Shape;96;p15">
              <a:extLst>
                <a:ext uri="{FF2B5EF4-FFF2-40B4-BE49-F238E27FC236}">
                  <a16:creationId xmlns:a16="http://schemas.microsoft.com/office/drawing/2014/main" id="{8EBDCDA5-1DA2-03EC-E92C-06562824A67D}"/>
                </a:ext>
              </a:extLst>
            </p:cNvPr>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7" name="Google Shape;97;p15">
              <a:extLst>
                <a:ext uri="{FF2B5EF4-FFF2-40B4-BE49-F238E27FC236}">
                  <a16:creationId xmlns:a16="http://schemas.microsoft.com/office/drawing/2014/main" id="{27B1E59C-EC2E-9493-4DCF-9E4FEF3E323D}"/>
                </a:ext>
              </a:extLst>
            </p:cNvPr>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8" name="Google Shape;98;p15">
              <a:extLst>
                <a:ext uri="{FF2B5EF4-FFF2-40B4-BE49-F238E27FC236}">
                  <a16:creationId xmlns:a16="http://schemas.microsoft.com/office/drawing/2014/main" id="{C4AA307C-EDD3-E12D-633C-511EBA2C2F3E}"/>
                </a:ext>
              </a:extLst>
            </p:cNvPr>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99" name="Google Shape;99;p15">
              <a:extLst>
                <a:ext uri="{FF2B5EF4-FFF2-40B4-BE49-F238E27FC236}">
                  <a16:creationId xmlns:a16="http://schemas.microsoft.com/office/drawing/2014/main" id="{DECDC7C8-ABBD-216A-BE93-2B0A353B4A44}"/>
                </a:ext>
              </a:extLst>
            </p:cNvPr>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100" name="Google Shape;100;p15">
              <a:extLst>
                <a:ext uri="{FF2B5EF4-FFF2-40B4-BE49-F238E27FC236}">
                  <a16:creationId xmlns:a16="http://schemas.microsoft.com/office/drawing/2014/main" id="{BE8FBAA3-C14B-F2E8-B332-BE7CEC048F42}"/>
                </a:ext>
              </a:extLst>
            </p:cNvPr>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1" name="Google Shape;101;p15">
              <a:extLst>
                <a:ext uri="{FF2B5EF4-FFF2-40B4-BE49-F238E27FC236}">
                  <a16:creationId xmlns:a16="http://schemas.microsoft.com/office/drawing/2014/main" id="{1DE66112-D454-BBD5-B623-C3FB3BB3438B}"/>
                </a:ext>
              </a:extLst>
            </p:cNvPr>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2" name="Google Shape;102;p15">
              <a:extLst>
                <a:ext uri="{FF2B5EF4-FFF2-40B4-BE49-F238E27FC236}">
                  <a16:creationId xmlns:a16="http://schemas.microsoft.com/office/drawing/2014/main" id="{0212B744-33BA-E23A-6652-DD33E64CB5B1}"/>
                </a:ext>
              </a:extLst>
            </p:cNvPr>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3" name="Google Shape;103;p15">
              <a:extLst>
                <a:ext uri="{FF2B5EF4-FFF2-40B4-BE49-F238E27FC236}">
                  <a16:creationId xmlns:a16="http://schemas.microsoft.com/office/drawing/2014/main" id="{CEC11DCF-ED88-78D2-0E4E-0EF544EBC35D}"/>
                </a:ext>
              </a:extLst>
            </p:cNvPr>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4" name="Google Shape;104;p15">
              <a:extLst>
                <a:ext uri="{FF2B5EF4-FFF2-40B4-BE49-F238E27FC236}">
                  <a16:creationId xmlns:a16="http://schemas.microsoft.com/office/drawing/2014/main" id="{5173CFA6-2EE8-718C-50B5-7D1CE96E65D7}"/>
                </a:ext>
              </a:extLst>
            </p:cNvPr>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5" name="Google Shape;105;p15">
              <a:extLst>
                <a:ext uri="{FF2B5EF4-FFF2-40B4-BE49-F238E27FC236}">
                  <a16:creationId xmlns:a16="http://schemas.microsoft.com/office/drawing/2014/main" id="{59AE12F2-D213-91D6-01BD-6C1ECFAF7E43}"/>
                </a:ext>
              </a:extLst>
            </p:cNvPr>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6" name="Google Shape;106;p15">
              <a:extLst>
                <a:ext uri="{FF2B5EF4-FFF2-40B4-BE49-F238E27FC236}">
                  <a16:creationId xmlns:a16="http://schemas.microsoft.com/office/drawing/2014/main" id="{DBC257E2-F1EE-0200-D8CE-C5986A4CF02B}"/>
                </a:ext>
              </a:extLst>
            </p:cNvPr>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7" name="Google Shape;107;p15">
              <a:extLst>
                <a:ext uri="{FF2B5EF4-FFF2-40B4-BE49-F238E27FC236}">
                  <a16:creationId xmlns:a16="http://schemas.microsoft.com/office/drawing/2014/main" id="{3FC9F793-1917-FB5B-FD97-BBC3A0B9E6B1}"/>
                </a:ext>
              </a:extLst>
            </p:cNvPr>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8" name="Google Shape;108;p15">
              <a:extLst>
                <a:ext uri="{FF2B5EF4-FFF2-40B4-BE49-F238E27FC236}">
                  <a16:creationId xmlns:a16="http://schemas.microsoft.com/office/drawing/2014/main" id="{8F38A7F6-D0FF-94A4-6F94-DDDEA12D0152}"/>
                </a:ext>
              </a:extLst>
            </p:cNvPr>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09" name="Google Shape;109;p15">
              <a:extLst>
                <a:ext uri="{FF2B5EF4-FFF2-40B4-BE49-F238E27FC236}">
                  <a16:creationId xmlns:a16="http://schemas.microsoft.com/office/drawing/2014/main" id="{1EB08D3D-8302-E35E-C20D-45FF553CB136}"/>
                </a:ext>
              </a:extLst>
            </p:cNvPr>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10" name="Google Shape;110;p15">
              <a:extLst>
                <a:ext uri="{FF2B5EF4-FFF2-40B4-BE49-F238E27FC236}">
                  <a16:creationId xmlns:a16="http://schemas.microsoft.com/office/drawing/2014/main" id="{02011AF9-43AA-9486-5BF5-599ACDCDB087}"/>
                </a:ext>
              </a:extLst>
            </p:cNvPr>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11" name="Google Shape;111;p15">
              <a:extLst>
                <a:ext uri="{FF2B5EF4-FFF2-40B4-BE49-F238E27FC236}">
                  <a16:creationId xmlns:a16="http://schemas.microsoft.com/office/drawing/2014/main" id="{76470DD2-9D37-B01A-23B6-A12A784F88A8}"/>
                </a:ext>
              </a:extLst>
            </p:cNvPr>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12" name="Google Shape;112;p15">
              <a:extLst>
                <a:ext uri="{FF2B5EF4-FFF2-40B4-BE49-F238E27FC236}">
                  <a16:creationId xmlns:a16="http://schemas.microsoft.com/office/drawing/2014/main" id="{5EA04A3F-236C-0804-7864-1E2BFC99CD6C}"/>
                </a:ext>
              </a:extLst>
            </p:cNvPr>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3" name="Google Shape;113;p15">
              <a:extLst>
                <a:ext uri="{FF2B5EF4-FFF2-40B4-BE49-F238E27FC236}">
                  <a16:creationId xmlns:a16="http://schemas.microsoft.com/office/drawing/2014/main" id="{1FA0B450-CB1E-9E03-D2BA-B86B6886265A}"/>
                </a:ext>
              </a:extLst>
            </p:cNvPr>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4" name="Google Shape;114;p15">
              <a:extLst>
                <a:ext uri="{FF2B5EF4-FFF2-40B4-BE49-F238E27FC236}">
                  <a16:creationId xmlns:a16="http://schemas.microsoft.com/office/drawing/2014/main" id="{66014A4E-2FD0-84B9-C649-E2CB52554B80}"/>
                </a:ext>
              </a:extLst>
            </p:cNvPr>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5" name="Google Shape;115;p15">
              <a:extLst>
                <a:ext uri="{FF2B5EF4-FFF2-40B4-BE49-F238E27FC236}">
                  <a16:creationId xmlns:a16="http://schemas.microsoft.com/office/drawing/2014/main" id="{D21D1486-7988-0440-DA4B-B9D6282618D5}"/>
                </a:ext>
              </a:extLst>
            </p:cNvPr>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6" name="Google Shape;116;p15">
              <a:extLst>
                <a:ext uri="{FF2B5EF4-FFF2-40B4-BE49-F238E27FC236}">
                  <a16:creationId xmlns:a16="http://schemas.microsoft.com/office/drawing/2014/main" id="{D80C9D0C-690D-2864-37B6-8600F20DC343}"/>
                </a:ext>
              </a:extLst>
            </p:cNvPr>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7" name="Google Shape;117;p15">
              <a:extLst>
                <a:ext uri="{FF2B5EF4-FFF2-40B4-BE49-F238E27FC236}">
                  <a16:creationId xmlns:a16="http://schemas.microsoft.com/office/drawing/2014/main" id="{DA1B04F7-BEB9-8594-BD71-4E519A5F9EA1}"/>
                </a:ext>
              </a:extLst>
            </p:cNvPr>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8" name="Google Shape;118;p15">
              <a:extLst>
                <a:ext uri="{FF2B5EF4-FFF2-40B4-BE49-F238E27FC236}">
                  <a16:creationId xmlns:a16="http://schemas.microsoft.com/office/drawing/2014/main" id="{4C3AB2C3-C989-9E09-CEDC-4539A8664E27}"/>
                </a:ext>
              </a:extLst>
            </p:cNvPr>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19" name="Google Shape;119;p15">
              <a:extLst>
                <a:ext uri="{FF2B5EF4-FFF2-40B4-BE49-F238E27FC236}">
                  <a16:creationId xmlns:a16="http://schemas.microsoft.com/office/drawing/2014/main" id="{A9C78FCB-B977-5BAD-7328-20B4E21D8AF2}"/>
                </a:ext>
              </a:extLst>
            </p:cNvPr>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0" name="Google Shape;120;p15">
              <a:extLst>
                <a:ext uri="{FF2B5EF4-FFF2-40B4-BE49-F238E27FC236}">
                  <a16:creationId xmlns:a16="http://schemas.microsoft.com/office/drawing/2014/main" id="{2BF34062-83F9-F6C0-1C4C-40F3088BEBF2}"/>
                </a:ext>
              </a:extLst>
            </p:cNvPr>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1" name="Google Shape;121;p15">
              <a:extLst>
                <a:ext uri="{FF2B5EF4-FFF2-40B4-BE49-F238E27FC236}">
                  <a16:creationId xmlns:a16="http://schemas.microsoft.com/office/drawing/2014/main" id="{2F9FD241-5568-A4AC-8B95-9831D4CFBB05}"/>
                </a:ext>
              </a:extLst>
            </p:cNvPr>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2" name="Google Shape;122;p15">
              <a:extLst>
                <a:ext uri="{FF2B5EF4-FFF2-40B4-BE49-F238E27FC236}">
                  <a16:creationId xmlns:a16="http://schemas.microsoft.com/office/drawing/2014/main" id="{7A6CC45E-BDA5-2EA5-7E61-AFE924FBBCFC}"/>
                </a:ext>
              </a:extLst>
            </p:cNvPr>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23" name="Google Shape;123;p15">
              <a:extLst>
                <a:ext uri="{FF2B5EF4-FFF2-40B4-BE49-F238E27FC236}">
                  <a16:creationId xmlns:a16="http://schemas.microsoft.com/office/drawing/2014/main" id="{D9C9132E-1450-F566-0E9C-89739A985683}"/>
                </a:ext>
              </a:extLst>
            </p:cNvPr>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24" name="Google Shape;124;p15">
              <a:extLst>
                <a:ext uri="{FF2B5EF4-FFF2-40B4-BE49-F238E27FC236}">
                  <a16:creationId xmlns:a16="http://schemas.microsoft.com/office/drawing/2014/main" id="{706C815E-468F-A349-1581-FB0FB0EBA671}"/>
                </a:ext>
              </a:extLst>
            </p:cNvPr>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5" name="Google Shape;125;p15">
              <a:extLst>
                <a:ext uri="{FF2B5EF4-FFF2-40B4-BE49-F238E27FC236}">
                  <a16:creationId xmlns:a16="http://schemas.microsoft.com/office/drawing/2014/main" id="{F562174F-CBC4-7173-083E-A261C7CB21F3}"/>
                </a:ext>
              </a:extLst>
            </p:cNvPr>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6" name="Google Shape;126;p15">
              <a:extLst>
                <a:ext uri="{FF2B5EF4-FFF2-40B4-BE49-F238E27FC236}">
                  <a16:creationId xmlns:a16="http://schemas.microsoft.com/office/drawing/2014/main" id="{AD91D83A-630F-5378-2595-F57F87DD699D}"/>
                </a:ext>
              </a:extLst>
            </p:cNvPr>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7" name="Google Shape;127;p15">
              <a:extLst>
                <a:ext uri="{FF2B5EF4-FFF2-40B4-BE49-F238E27FC236}">
                  <a16:creationId xmlns:a16="http://schemas.microsoft.com/office/drawing/2014/main" id="{94FF5952-8AF6-DE5E-0B1B-F8878A71F528}"/>
                </a:ext>
              </a:extLst>
            </p:cNvPr>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8" name="Google Shape;128;p15">
              <a:extLst>
                <a:ext uri="{FF2B5EF4-FFF2-40B4-BE49-F238E27FC236}">
                  <a16:creationId xmlns:a16="http://schemas.microsoft.com/office/drawing/2014/main" id="{04FE91FA-EFD5-638A-63BC-F3DB8E2F899B}"/>
                </a:ext>
              </a:extLst>
            </p:cNvPr>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29" name="Google Shape;129;p15">
              <a:extLst>
                <a:ext uri="{FF2B5EF4-FFF2-40B4-BE49-F238E27FC236}">
                  <a16:creationId xmlns:a16="http://schemas.microsoft.com/office/drawing/2014/main" id="{2DCD4B95-43E1-1957-2083-C14748886143}"/>
                </a:ext>
              </a:extLst>
            </p:cNvPr>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0" name="Google Shape;130;p15">
              <a:extLst>
                <a:ext uri="{FF2B5EF4-FFF2-40B4-BE49-F238E27FC236}">
                  <a16:creationId xmlns:a16="http://schemas.microsoft.com/office/drawing/2014/main" id="{0C624AA5-EFA9-6DDC-40E9-3E61D3F7D099}"/>
                </a:ext>
              </a:extLst>
            </p:cNvPr>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1" name="Google Shape;131;p15">
              <a:extLst>
                <a:ext uri="{FF2B5EF4-FFF2-40B4-BE49-F238E27FC236}">
                  <a16:creationId xmlns:a16="http://schemas.microsoft.com/office/drawing/2014/main" id="{3D8A3584-7717-2BAF-270C-76CF90C7203E}"/>
                </a:ext>
              </a:extLst>
            </p:cNvPr>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2" name="Google Shape;132;p15">
              <a:extLst>
                <a:ext uri="{FF2B5EF4-FFF2-40B4-BE49-F238E27FC236}">
                  <a16:creationId xmlns:a16="http://schemas.microsoft.com/office/drawing/2014/main" id="{1958D3F2-9A41-D8F2-FAEB-C083F069B215}"/>
                </a:ext>
              </a:extLst>
            </p:cNvPr>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3" name="Google Shape;133;p15">
              <a:extLst>
                <a:ext uri="{FF2B5EF4-FFF2-40B4-BE49-F238E27FC236}">
                  <a16:creationId xmlns:a16="http://schemas.microsoft.com/office/drawing/2014/main" id="{8EA0D121-3DE0-0F1C-4BF1-519469E9D4AE}"/>
                </a:ext>
              </a:extLst>
            </p:cNvPr>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34" name="Google Shape;134;p15">
              <a:extLst>
                <a:ext uri="{FF2B5EF4-FFF2-40B4-BE49-F238E27FC236}">
                  <a16:creationId xmlns:a16="http://schemas.microsoft.com/office/drawing/2014/main" id="{1011A392-78E9-166B-ED07-7C34519317FE}"/>
                </a:ext>
              </a:extLst>
            </p:cNvPr>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35" name="Google Shape;135;p15">
              <a:extLst>
                <a:ext uri="{FF2B5EF4-FFF2-40B4-BE49-F238E27FC236}">
                  <a16:creationId xmlns:a16="http://schemas.microsoft.com/office/drawing/2014/main" id="{FD4B3B09-0920-2E0F-5365-D0EF315B46A0}"/>
                </a:ext>
              </a:extLst>
            </p:cNvPr>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36" name="Google Shape;136;p15">
              <a:extLst>
                <a:ext uri="{FF2B5EF4-FFF2-40B4-BE49-F238E27FC236}">
                  <a16:creationId xmlns:a16="http://schemas.microsoft.com/office/drawing/2014/main" id="{DAC0B640-38F0-457D-9E49-70220AB20D15}"/>
                </a:ext>
              </a:extLst>
            </p:cNvPr>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7" name="Google Shape;137;p15">
              <a:extLst>
                <a:ext uri="{FF2B5EF4-FFF2-40B4-BE49-F238E27FC236}">
                  <a16:creationId xmlns:a16="http://schemas.microsoft.com/office/drawing/2014/main" id="{95E18B96-033B-B063-23FE-8AF46C6B257C}"/>
                </a:ext>
              </a:extLst>
            </p:cNvPr>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8" name="Google Shape;138;p15">
              <a:extLst>
                <a:ext uri="{FF2B5EF4-FFF2-40B4-BE49-F238E27FC236}">
                  <a16:creationId xmlns:a16="http://schemas.microsoft.com/office/drawing/2014/main" id="{1D0D3155-E728-5399-9E0B-1E308FC5AAAE}"/>
                </a:ext>
              </a:extLst>
            </p:cNvPr>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39" name="Google Shape;139;p15">
              <a:extLst>
                <a:ext uri="{FF2B5EF4-FFF2-40B4-BE49-F238E27FC236}">
                  <a16:creationId xmlns:a16="http://schemas.microsoft.com/office/drawing/2014/main" id="{64C28AC3-BF68-4EFF-BC64-CD2EA734837D}"/>
                </a:ext>
              </a:extLst>
            </p:cNvPr>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0" name="Google Shape;140;p15">
              <a:extLst>
                <a:ext uri="{FF2B5EF4-FFF2-40B4-BE49-F238E27FC236}">
                  <a16:creationId xmlns:a16="http://schemas.microsoft.com/office/drawing/2014/main" id="{6F992CF4-DE5D-503E-BC12-875D9A3017CE}"/>
                </a:ext>
              </a:extLst>
            </p:cNvPr>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1" name="Google Shape;141;p15">
              <a:extLst>
                <a:ext uri="{FF2B5EF4-FFF2-40B4-BE49-F238E27FC236}">
                  <a16:creationId xmlns:a16="http://schemas.microsoft.com/office/drawing/2014/main" id="{771606BD-7F5C-3932-E0AA-EFA6E933CAA7}"/>
                </a:ext>
              </a:extLst>
            </p:cNvPr>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2" name="Google Shape;142;p15">
              <a:extLst>
                <a:ext uri="{FF2B5EF4-FFF2-40B4-BE49-F238E27FC236}">
                  <a16:creationId xmlns:a16="http://schemas.microsoft.com/office/drawing/2014/main" id="{219A7DBE-6888-C312-877C-8FA7807B98A9}"/>
                </a:ext>
              </a:extLst>
            </p:cNvPr>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3" name="Google Shape;143;p15">
              <a:extLst>
                <a:ext uri="{FF2B5EF4-FFF2-40B4-BE49-F238E27FC236}">
                  <a16:creationId xmlns:a16="http://schemas.microsoft.com/office/drawing/2014/main" id="{8E4E67FF-9C97-3FDE-1109-7FEEB71B1F60}"/>
                </a:ext>
              </a:extLst>
            </p:cNvPr>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4" name="Google Shape;144;p15">
              <a:extLst>
                <a:ext uri="{FF2B5EF4-FFF2-40B4-BE49-F238E27FC236}">
                  <a16:creationId xmlns:a16="http://schemas.microsoft.com/office/drawing/2014/main" id="{DA178217-81FE-C4CA-56F0-C2D5AEB270B1}"/>
                </a:ext>
              </a:extLst>
            </p:cNvPr>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5" name="Google Shape;145;p15">
              <a:extLst>
                <a:ext uri="{FF2B5EF4-FFF2-40B4-BE49-F238E27FC236}">
                  <a16:creationId xmlns:a16="http://schemas.microsoft.com/office/drawing/2014/main" id="{8D2425A5-08CE-DDDC-57DB-BAD70678F2B9}"/>
                </a:ext>
              </a:extLst>
            </p:cNvPr>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6" name="Google Shape;146;p15">
              <a:extLst>
                <a:ext uri="{FF2B5EF4-FFF2-40B4-BE49-F238E27FC236}">
                  <a16:creationId xmlns:a16="http://schemas.microsoft.com/office/drawing/2014/main" id="{946323F5-44F2-F598-F555-E75E77ED93FF}"/>
                </a:ext>
              </a:extLst>
            </p:cNvPr>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47" name="Google Shape;147;p15">
              <a:extLst>
                <a:ext uri="{FF2B5EF4-FFF2-40B4-BE49-F238E27FC236}">
                  <a16:creationId xmlns:a16="http://schemas.microsoft.com/office/drawing/2014/main" id="{72985D67-5848-F3B6-F433-32917F9179D7}"/>
                </a:ext>
              </a:extLst>
            </p:cNvPr>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48" name="Google Shape;148;p15">
              <a:extLst>
                <a:ext uri="{FF2B5EF4-FFF2-40B4-BE49-F238E27FC236}">
                  <a16:creationId xmlns:a16="http://schemas.microsoft.com/office/drawing/2014/main" id="{E9CA75C4-F28D-89F8-154C-B80B974E0C6D}"/>
                </a:ext>
              </a:extLst>
            </p:cNvPr>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49" name="Google Shape;149;p15">
              <a:extLst>
                <a:ext uri="{FF2B5EF4-FFF2-40B4-BE49-F238E27FC236}">
                  <a16:creationId xmlns:a16="http://schemas.microsoft.com/office/drawing/2014/main" id="{C11D2E4D-3BD6-0308-60BC-767564B319B6}"/>
                </a:ext>
              </a:extLst>
            </p:cNvPr>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0" name="Google Shape;150;p15">
              <a:extLst>
                <a:ext uri="{FF2B5EF4-FFF2-40B4-BE49-F238E27FC236}">
                  <a16:creationId xmlns:a16="http://schemas.microsoft.com/office/drawing/2014/main" id="{B0EFC24F-A81C-C274-D80B-79C8443E219C}"/>
                </a:ext>
              </a:extLst>
            </p:cNvPr>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1" name="Google Shape;151;p15">
              <a:extLst>
                <a:ext uri="{FF2B5EF4-FFF2-40B4-BE49-F238E27FC236}">
                  <a16:creationId xmlns:a16="http://schemas.microsoft.com/office/drawing/2014/main" id="{5C7A1FF9-2080-90A2-74A0-15709991ACA7}"/>
                </a:ext>
              </a:extLst>
            </p:cNvPr>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2" name="Google Shape;152;p15">
              <a:extLst>
                <a:ext uri="{FF2B5EF4-FFF2-40B4-BE49-F238E27FC236}">
                  <a16:creationId xmlns:a16="http://schemas.microsoft.com/office/drawing/2014/main" id="{4AD9A857-7938-409D-7227-27B459841801}"/>
                </a:ext>
              </a:extLst>
            </p:cNvPr>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3" name="Google Shape;153;p15">
              <a:extLst>
                <a:ext uri="{FF2B5EF4-FFF2-40B4-BE49-F238E27FC236}">
                  <a16:creationId xmlns:a16="http://schemas.microsoft.com/office/drawing/2014/main" id="{6C136DFA-B2A0-AB0C-33FC-610EA7390EB7}"/>
                </a:ext>
              </a:extLst>
            </p:cNvPr>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4" name="Google Shape;154;p15">
              <a:extLst>
                <a:ext uri="{FF2B5EF4-FFF2-40B4-BE49-F238E27FC236}">
                  <a16:creationId xmlns:a16="http://schemas.microsoft.com/office/drawing/2014/main" id="{E669A1E2-F171-5CB5-508F-E3B64D4903F1}"/>
                </a:ext>
              </a:extLst>
            </p:cNvPr>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5" name="Google Shape;155;p15">
              <a:extLst>
                <a:ext uri="{FF2B5EF4-FFF2-40B4-BE49-F238E27FC236}">
                  <a16:creationId xmlns:a16="http://schemas.microsoft.com/office/drawing/2014/main" id="{4CF47CD2-B5F1-B70F-63D2-D664DCB80E28}"/>
                </a:ext>
              </a:extLst>
            </p:cNvPr>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6" name="Google Shape;156;p15">
              <a:extLst>
                <a:ext uri="{FF2B5EF4-FFF2-40B4-BE49-F238E27FC236}">
                  <a16:creationId xmlns:a16="http://schemas.microsoft.com/office/drawing/2014/main" id="{D8BBDF15-8122-035F-FC0A-31E358A67C70}"/>
                </a:ext>
              </a:extLst>
            </p:cNvPr>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7" name="Google Shape;157;p15">
              <a:extLst>
                <a:ext uri="{FF2B5EF4-FFF2-40B4-BE49-F238E27FC236}">
                  <a16:creationId xmlns:a16="http://schemas.microsoft.com/office/drawing/2014/main" id="{5DE78DE8-7AA8-3020-3835-CE1E0B324B96}"/>
                </a:ext>
              </a:extLst>
            </p:cNvPr>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8" name="Google Shape;158;p15">
              <a:extLst>
                <a:ext uri="{FF2B5EF4-FFF2-40B4-BE49-F238E27FC236}">
                  <a16:creationId xmlns:a16="http://schemas.microsoft.com/office/drawing/2014/main" id="{4DC3DFFD-4DE0-3A7A-04BA-DE6976D223EF}"/>
                </a:ext>
              </a:extLst>
            </p:cNvPr>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59" name="Google Shape;159;p15">
              <a:extLst>
                <a:ext uri="{FF2B5EF4-FFF2-40B4-BE49-F238E27FC236}">
                  <a16:creationId xmlns:a16="http://schemas.microsoft.com/office/drawing/2014/main" id="{4FE332E5-0B19-8E05-39A1-B8D2D00647FD}"/>
                </a:ext>
              </a:extLst>
            </p:cNvPr>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160" name="Google Shape;160;p15">
              <a:extLst>
                <a:ext uri="{FF2B5EF4-FFF2-40B4-BE49-F238E27FC236}">
                  <a16:creationId xmlns:a16="http://schemas.microsoft.com/office/drawing/2014/main" id="{1AA5B35D-8C81-8AFF-ACEE-DBF7867A7849}"/>
                </a:ext>
              </a:extLst>
            </p:cNvPr>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61" name="Google Shape;161;p15">
              <a:extLst>
                <a:ext uri="{FF2B5EF4-FFF2-40B4-BE49-F238E27FC236}">
                  <a16:creationId xmlns:a16="http://schemas.microsoft.com/office/drawing/2014/main" id="{8BB26665-4818-4FC6-72FF-DA35AD46502D}"/>
                </a:ext>
              </a:extLst>
            </p:cNvPr>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62" name="Google Shape;162;p15">
              <a:extLst>
                <a:ext uri="{FF2B5EF4-FFF2-40B4-BE49-F238E27FC236}">
                  <a16:creationId xmlns:a16="http://schemas.microsoft.com/office/drawing/2014/main" id="{B836C33F-CDCA-BE90-9281-4C50F3A25E50}"/>
                </a:ext>
              </a:extLst>
            </p:cNvPr>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3" name="Google Shape;163;p15">
              <a:extLst>
                <a:ext uri="{FF2B5EF4-FFF2-40B4-BE49-F238E27FC236}">
                  <a16:creationId xmlns:a16="http://schemas.microsoft.com/office/drawing/2014/main" id="{2B943165-B445-55DA-8AC9-202157ABEEF5}"/>
                </a:ext>
              </a:extLst>
            </p:cNvPr>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4" name="Google Shape;164;p15">
              <a:extLst>
                <a:ext uri="{FF2B5EF4-FFF2-40B4-BE49-F238E27FC236}">
                  <a16:creationId xmlns:a16="http://schemas.microsoft.com/office/drawing/2014/main" id="{4E467EE1-A524-03C0-D97C-C7E3C2AAB9A6}"/>
                </a:ext>
              </a:extLst>
            </p:cNvPr>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5" name="Google Shape;165;p15">
              <a:extLst>
                <a:ext uri="{FF2B5EF4-FFF2-40B4-BE49-F238E27FC236}">
                  <a16:creationId xmlns:a16="http://schemas.microsoft.com/office/drawing/2014/main" id="{A11ABD0C-C074-A745-3179-3544F9A3C31E}"/>
                </a:ext>
              </a:extLst>
            </p:cNvPr>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6" name="Google Shape;166;p15">
              <a:extLst>
                <a:ext uri="{FF2B5EF4-FFF2-40B4-BE49-F238E27FC236}">
                  <a16:creationId xmlns:a16="http://schemas.microsoft.com/office/drawing/2014/main" id="{AF8217C9-AC03-4E89-449C-18AC3B14DDED}"/>
                </a:ext>
              </a:extLst>
            </p:cNvPr>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7" name="Google Shape;167;p15">
              <a:extLst>
                <a:ext uri="{FF2B5EF4-FFF2-40B4-BE49-F238E27FC236}">
                  <a16:creationId xmlns:a16="http://schemas.microsoft.com/office/drawing/2014/main" id="{F013EBAD-8356-04F1-43DE-DD26B03A09D7}"/>
                </a:ext>
              </a:extLst>
            </p:cNvPr>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8" name="Google Shape;168;p15">
              <a:extLst>
                <a:ext uri="{FF2B5EF4-FFF2-40B4-BE49-F238E27FC236}">
                  <a16:creationId xmlns:a16="http://schemas.microsoft.com/office/drawing/2014/main" id="{02A9B4C9-81CA-BC1E-E5E6-79715F31B7AF}"/>
                </a:ext>
              </a:extLst>
            </p:cNvPr>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69" name="Google Shape;169;p15">
              <a:extLst>
                <a:ext uri="{FF2B5EF4-FFF2-40B4-BE49-F238E27FC236}">
                  <a16:creationId xmlns:a16="http://schemas.microsoft.com/office/drawing/2014/main" id="{46C984E6-993A-3A95-94F3-78C3B3C8DD1D}"/>
                </a:ext>
              </a:extLst>
            </p:cNvPr>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0" name="Google Shape;170;p15">
              <a:extLst>
                <a:ext uri="{FF2B5EF4-FFF2-40B4-BE49-F238E27FC236}">
                  <a16:creationId xmlns:a16="http://schemas.microsoft.com/office/drawing/2014/main" id="{4D3E2139-9572-4A5A-9220-6272D455A1B6}"/>
                </a:ext>
              </a:extLst>
            </p:cNvPr>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1" name="Google Shape;171;p15">
              <a:extLst>
                <a:ext uri="{FF2B5EF4-FFF2-40B4-BE49-F238E27FC236}">
                  <a16:creationId xmlns:a16="http://schemas.microsoft.com/office/drawing/2014/main" id="{573D2147-B4FC-6B8B-85F3-3B494EE026EC}"/>
                </a:ext>
              </a:extLst>
            </p:cNvPr>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2" name="Google Shape;172;p15">
              <a:extLst>
                <a:ext uri="{FF2B5EF4-FFF2-40B4-BE49-F238E27FC236}">
                  <a16:creationId xmlns:a16="http://schemas.microsoft.com/office/drawing/2014/main" id="{2729D3DC-51DB-A94F-7ED2-518FDE046815}"/>
                </a:ext>
              </a:extLst>
            </p:cNvPr>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3" name="Google Shape;173;p15">
              <a:extLst>
                <a:ext uri="{FF2B5EF4-FFF2-40B4-BE49-F238E27FC236}">
                  <a16:creationId xmlns:a16="http://schemas.microsoft.com/office/drawing/2014/main" id="{9DEF2938-60FE-6FFC-24AB-77B7FD373F9B}"/>
                </a:ext>
              </a:extLst>
            </p:cNvPr>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74" name="Google Shape;174;p15">
              <a:extLst>
                <a:ext uri="{FF2B5EF4-FFF2-40B4-BE49-F238E27FC236}">
                  <a16:creationId xmlns:a16="http://schemas.microsoft.com/office/drawing/2014/main" id="{01347A48-162F-B39A-99A9-11A452E222B2}"/>
                </a:ext>
              </a:extLst>
            </p:cNvPr>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endParaRPr sz="2489"/>
            </a:p>
          </p:txBody>
        </p:sp>
        <p:sp>
          <p:nvSpPr>
            <p:cNvPr id="175" name="Google Shape;175;p15">
              <a:extLst>
                <a:ext uri="{FF2B5EF4-FFF2-40B4-BE49-F238E27FC236}">
                  <a16:creationId xmlns:a16="http://schemas.microsoft.com/office/drawing/2014/main" id="{BFC1B48E-04C8-15D1-4EE1-424E07627CBA}"/>
                </a:ext>
              </a:extLst>
            </p:cNvPr>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176" name="Google Shape;176;p15">
              <a:extLst>
                <a:ext uri="{FF2B5EF4-FFF2-40B4-BE49-F238E27FC236}">
                  <a16:creationId xmlns:a16="http://schemas.microsoft.com/office/drawing/2014/main" id="{F5BEA5F5-B169-FDDC-275B-144A25E9D35A}"/>
                </a:ext>
              </a:extLst>
            </p:cNvPr>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7" name="Google Shape;177;p15">
              <a:extLst>
                <a:ext uri="{FF2B5EF4-FFF2-40B4-BE49-F238E27FC236}">
                  <a16:creationId xmlns:a16="http://schemas.microsoft.com/office/drawing/2014/main" id="{3161582D-D687-3394-F8C3-04CD40901F16}"/>
                </a:ext>
              </a:extLst>
            </p:cNvPr>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8" name="Google Shape;178;p15">
              <a:extLst>
                <a:ext uri="{FF2B5EF4-FFF2-40B4-BE49-F238E27FC236}">
                  <a16:creationId xmlns:a16="http://schemas.microsoft.com/office/drawing/2014/main" id="{C23CADAD-8854-BFDA-71B4-269159401235}"/>
                </a:ext>
              </a:extLst>
            </p:cNvPr>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79" name="Google Shape;179;p15">
              <a:extLst>
                <a:ext uri="{FF2B5EF4-FFF2-40B4-BE49-F238E27FC236}">
                  <a16:creationId xmlns:a16="http://schemas.microsoft.com/office/drawing/2014/main" id="{2CA095A0-FE93-B78C-4FAE-64F213A56944}"/>
                </a:ext>
              </a:extLst>
            </p:cNvPr>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0" name="Google Shape;180;p15">
              <a:extLst>
                <a:ext uri="{FF2B5EF4-FFF2-40B4-BE49-F238E27FC236}">
                  <a16:creationId xmlns:a16="http://schemas.microsoft.com/office/drawing/2014/main" id="{3D3DCAD2-0556-CDCD-0B1D-4C28569226B0}"/>
                </a:ext>
              </a:extLst>
            </p:cNvPr>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1" name="Google Shape;181;p15">
              <a:extLst>
                <a:ext uri="{FF2B5EF4-FFF2-40B4-BE49-F238E27FC236}">
                  <a16:creationId xmlns:a16="http://schemas.microsoft.com/office/drawing/2014/main" id="{03D38A33-30BC-986F-A44C-A845BC62A5EC}"/>
                </a:ext>
              </a:extLst>
            </p:cNvPr>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2" name="Google Shape;182;p15">
              <a:extLst>
                <a:ext uri="{FF2B5EF4-FFF2-40B4-BE49-F238E27FC236}">
                  <a16:creationId xmlns:a16="http://schemas.microsoft.com/office/drawing/2014/main" id="{FE8B0E69-113A-886C-25F6-873D417EDACC}"/>
                </a:ext>
              </a:extLst>
            </p:cNvPr>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3" name="Google Shape;183;p15">
              <a:extLst>
                <a:ext uri="{FF2B5EF4-FFF2-40B4-BE49-F238E27FC236}">
                  <a16:creationId xmlns:a16="http://schemas.microsoft.com/office/drawing/2014/main" id="{8C500632-EF48-D426-DB15-100B40E26E4F}"/>
                </a:ext>
              </a:extLst>
            </p:cNvPr>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4" name="Google Shape;184;p15">
              <a:extLst>
                <a:ext uri="{FF2B5EF4-FFF2-40B4-BE49-F238E27FC236}">
                  <a16:creationId xmlns:a16="http://schemas.microsoft.com/office/drawing/2014/main" id="{5C8DF4BC-FCBA-BEF1-5BB1-4D603A4C51C9}"/>
                </a:ext>
              </a:extLst>
            </p:cNvPr>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5" name="Google Shape;185;p15">
              <a:extLst>
                <a:ext uri="{FF2B5EF4-FFF2-40B4-BE49-F238E27FC236}">
                  <a16:creationId xmlns:a16="http://schemas.microsoft.com/office/drawing/2014/main" id="{318827A5-2179-42CB-234D-D0256B4B3630}"/>
                </a:ext>
              </a:extLst>
            </p:cNvPr>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186" name="Google Shape;186;p15">
              <a:extLst>
                <a:ext uri="{FF2B5EF4-FFF2-40B4-BE49-F238E27FC236}">
                  <a16:creationId xmlns:a16="http://schemas.microsoft.com/office/drawing/2014/main" id="{BF566EFA-8E66-2BCE-A02E-B9C8E824CCC9}"/>
                </a:ext>
              </a:extLst>
            </p:cNvPr>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187" name="Google Shape;187;p15">
              <a:extLst>
                <a:ext uri="{FF2B5EF4-FFF2-40B4-BE49-F238E27FC236}">
                  <a16:creationId xmlns:a16="http://schemas.microsoft.com/office/drawing/2014/main" id="{9FBEA60C-115E-2C81-529B-79E3E40D26C0}"/>
                </a:ext>
              </a:extLst>
            </p:cNvPr>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188" name="Google Shape;188;p15">
              <a:extLst>
                <a:ext uri="{FF2B5EF4-FFF2-40B4-BE49-F238E27FC236}">
                  <a16:creationId xmlns:a16="http://schemas.microsoft.com/office/drawing/2014/main" id="{4F246315-E404-0FBD-5251-C04EDABD45D4}"/>
                </a:ext>
              </a:extLst>
            </p:cNvPr>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89" name="Google Shape;189;p15">
              <a:extLst>
                <a:ext uri="{FF2B5EF4-FFF2-40B4-BE49-F238E27FC236}">
                  <a16:creationId xmlns:a16="http://schemas.microsoft.com/office/drawing/2014/main" id="{06AA4827-62D6-C168-09E0-318BC100726A}"/>
                </a:ext>
              </a:extLst>
            </p:cNvPr>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0" name="Google Shape;190;p15">
              <a:extLst>
                <a:ext uri="{FF2B5EF4-FFF2-40B4-BE49-F238E27FC236}">
                  <a16:creationId xmlns:a16="http://schemas.microsoft.com/office/drawing/2014/main" id="{4B46C51D-8868-CEE6-6AAF-F62AC8B1AACE}"/>
                </a:ext>
              </a:extLst>
            </p:cNvPr>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1" name="Google Shape;191;p15">
              <a:extLst>
                <a:ext uri="{FF2B5EF4-FFF2-40B4-BE49-F238E27FC236}">
                  <a16:creationId xmlns:a16="http://schemas.microsoft.com/office/drawing/2014/main" id="{E2D6E4BB-D252-8842-011A-1B54A8309B1C}"/>
                </a:ext>
              </a:extLst>
            </p:cNvPr>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2" name="Google Shape;192;p15">
              <a:extLst>
                <a:ext uri="{FF2B5EF4-FFF2-40B4-BE49-F238E27FC236}">
                  <a16:creationId xmlns:a16="http://schemas.microsoft.com/office/drawing/2014/main" id="{88619959-942B-DF4E-F218-B3EFE70CFA01}"/>
                </a:ext>
              </a:extLst>
            </p:cNvPr>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3" name="Google Shape;193;p15">
              <a:extLst>
                <a:ext uri="{FF2B5EF4-FFF2-40B4-BE49-F238E27FC236}">
                  <a16:creationId xmlns:a16="http://schemas.microsoft.com/office/drawing/2014/main" id="{70C4288F-D1E2-23EB-0604-C2BBB1B7B0F0}"/>
                </a:ext>
              </a:extLst>
            </p:cNvPr>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4" name="Google Shape;194;p15">
              <a:extLst>
                <a:ext uri="{FF2B5EF4-FFF2-40B4-BE49-F238E27FC236}">
                  <a16:creationId xmlns:a16="http://schemas.microsoft.com/office/drawing/2014/main" id="{8477D8D5-8264-F77B-AAE8-31D3D240F9C0}"/>
                </a:ext>
              </a:extLst>
            </p:cNvPr>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5" name="Google Shape;195;p15">
              <a:extLst>
                <a:ext uri="{FF2B5EF4-FFF2-40B4-BE49-F238E27FC236}">
                  <a16:creationId xmlns:a16="http://schemas.microsoft.com/office/drawing/2014/main" id="{D8C66606-BFFE-E241-196D-E788BA6004BF}"/>
                </a:ext>
              </a:extLst>
            </p:cNvPr>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6" name="Google Shape;196;p15">
              <a:extLst>
                <a:ext uri="{FF2B5EF4-FFF2-40B4-BE49-F238E27FC236}">
                  <a16:creationId xmlns:a16="http://schemas.microsoft.com/office/drawing/2014/main" id="{F4C71242-EF1D-CE6D-D3D3-EB6660936672}"/>
                </a:ext>
              </a:extLst>
            </p:cNvPr>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7" name="Google Shape;197;p15">
              <a:extLst>
                <a:ext uri="{FF2B5EF4-FFF2-40B4-BE49-F238E27FC236}">
                  <a16:creationId xmlns:a16="http://schemas.microsoft.com/office/drawing/2014/main" id="{839950CB-7458-9FFD-FE1B-FDE7CAFC52C6}"/>
                </a:ext>
              </a:extLst>
            </p:cNvPr>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8" name="Google Shape;198;p15">
              <a:extLst>
                <a:ext uri="{FF2B5EF4-FFF2-40B4-BE49-F238E27FC236}">
                  <a16:creationId xmlns:a16="http://schemas.microsoft.com/office/drawing/2014/main" id="{6171CC89-CB25-C39A-0174-70FD6E11605B}"/>
                </a:ext>
              </a:extLst>
            </p:cNvPr>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endParaRPr sz="2489"/>
            </a:p>
          </p:txBody>
        </p:sp>
        <p:sp>
          <p:nvSpPr>
            <p:cNvPr id="199" name="Google Shape;199;p15">
              <a:extLst>
                <a:ext uri="{FF2B5EF4-FFF2-40B4-BE49-F238E27FC236}">
                  <a16:creationId xmlns:a16="http://schemas.microsoft.com/office/drawing/2014/main" id="{5A4ADEFC-B13C-42DF-BC37-36D7FBA4E9B6}"/>
                </a:ext>
              </a:extLst>
            </p:cNvPr>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00" name="Google Shape;200;p15">
              <a:extLst>
                <a:ext uri="{FF2B5EF4-FFF2-40B4-BE49-F238E27FC236}">
                  <a16:creationId xmlns:a16="http://schemas.microsoft.com/office/drawing/2014/main" id="{327BCF71-DC2A-B42A-0D46-89280BEA1690}"/>
                </a:ext>
              </a:extLst>
            </p:cNvPr>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01" name="Google Shape;201;p15">
              <a:extLst>
                <a:ext uri="{FF2B5EF4-FFF2-40B4-BE49-F238E27FC236}">
                  <a16:creationId xmlns:a16="http://schemas.microsoft.com/office/drawing/2014/main" id="{367AD85D-76E8-A145-C5D7-299178FF8A7F}"/>
                </a:ext>
              </a:extLst>
            </p:cNvPr>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2" name="Google Shape;202;p15">
              <a:extLst>
                <a:ext uri="{FF2B5EF4-FFF2-40B4-BE49-F238E27FC236}">
                  <a16:creationId xmlns:a16="http://schemas.microsoft.com/office/drawing/2014/main" id="{E9B7B804-3755-A634-2352-59872CE254A7}"/>
                </a:ext>
              </a:extLst>
            </p:cNvPr>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3" name="Google Shape;203;p15">
              <a:extLst>
                <a:ext uri="{FF2B5EF4-FFF2-40B4-BE49-F238E27FC236}">
                  <a16:creationId xmlns:a16="http://schemas.microsoft.com/office/drawing/2014/main" id="{5ED23DF3-7F00-6715-0202-3EA1B5BB4D84}"/>
                </a:ext>
              </a:extLst>
            </p:cNvPr>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4" name="Google Shape;204;p15">
              <a:extLst>
                <a:ext uri="{FF2B5EF4-FFF2-40B4-BE49-F238E27FC236}">
                  <a16:creationId xmlns:a16="http://schemas.microsoft.com/office/drawing/2014/main" id="{2239A69C-1829-B4ED-D80A-5A24232D2FE2}"/>
                </a:ext>
              </a:extLst>
            </p:cNvPr>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5" name="Google Shape;205;p15">
              <a:extLst>
                <a:ext uri="{FF2B5EF4-FFF2-40B4-BE49-F238E27FC236}">
                  <a16:creationId xmlns:a16="http://schemas.microsoft.com/office/drawing/2014/main" id="{D7320E8D-64A6-C2A9-0CB9-36DB326B1C4D}"/>
                </a:ext>
              </a:extLst>
            </p:cNvPr>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6" name="Google Shape;206;p15">
              <a:extLst>
                <a:ext uri="{FF2B5EF4-FFF2-40B4-BE49-F238E27FC236}">
                  <a16:creationId xmlns:a16="http://schemas.microsoft.com/office/drawing/2014/main" id="{5DE5FEB7-AFDD-490C-B832-E616A4F6A794}"/>
                </a:ext>
              </a:extLst>
            </p:cNvPr>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7" name="Google Shape;207;p15">
              <a:extLst>
                <a:ext uri="{FF2B5EF4-FFF2-40B4-BE49-F238E27FC236}">
                  <a16:creationId xmlns:a16="http://schemas.microsoft.com/office/drawing/2014/main" id="{AC7A4C7F-2C96-D2A4-6EB1-F7500D37CBE6}"/>
                </a:ext>
              </a:extLst>
            </p:cNvPr>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8" name="Google Shape;208;p15">
              <a:extLst>
                <a:ext uri="{FF2B5EF4-FFF2-40B4-BE49-F238E27FC236}">
                  <a16:creationId xmlns:a16="http://schemas.microsoft.com/office/drawing/2014/main" id="{C9A6DF74-EF8F-00ED-6373-A58E4D1DD152}"/>
                </a:ext>
              </a:extLst>
            </p:cNvPr>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09" name="Google Shape;209;p15">
              <a:extLst>
                <a:ext uri="{FF2B5EF4-FFF2-40B4-BE49-F238E27FC236}">
                  <a16:creationId xmlns:a16="http://schemas.microsoft.com/office/drawing/2014/main" id="{D0B20288-1696-4815-8BE4-2440DDB1533C}"/>
                </a:ext>
              </a:extLst>
            </p:cNvPr>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0" name="Google Shape;210;p15">
              <a:extLst>
                <a:ext uri="{FF2B5EF4-FFF2-40B4-BE49-F238E27FC236}">
                  <a16:creationId xmlns:a16="http://schemas.microsoft.com/office/drawing/2014/main" id="{F0A5FF7D-80EA-F4D0-9468-61B2EF2F1237}"/>
                </a:ext>
              </a:extLst>
            </p:cNvPr>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1" name="Google Shape;211;p15">
              <a:extLst>
                <a:ext uri="{FF2B5EF4-FFF2-40B4-BE49-F238E27FC236}">
                  <a16:creationId xmlns:a16="http://schemas.microsoft.com/office/drawing/2014/main" id="{58E447A8-CB6F-A89B-2AAA-B8D8B23FCDB9}"/>
                </a:ext>
              </a:extLst>
            </p:cNvPr>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2" name="Google Shape;212;p15">
              <a:extLst>
                <a:ext uri="{FF2B5EF4-FFF2-40B4-BE49-F238E27FC236}">
                  <a16:creationId xmlns:a16="http://schemas.microsoft.com/office/drawing/2014/main" id="{E4ADFD50-8AAA-03FA-CDD6-A9518700E489}"/>
                </a:ext>
              </a:extLst>
            </p:cNvPr>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endParaRPr sz="2489"/>
            </a:p>
          </p:txBody>
        </p:sp>
        <p:sp>
          <p:nvSpPr>
            <p:cNvPr id="213" name="Google Shape;213;p15">
              <a:extLst>
                <a:ext uri="{FF2B5EF4-FFF2-40B4-BE49-F238E27FC236}">
                  <a16:creationId xmlns:a16="http://schemas.microsoft.com/office/drawing/2014/main" id="{8AD52D81-D77E-5A5D-6801-F2F2D4E36288}"/>
                </a:ext>
              </a:extLst>
            </p:cNvPr>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14" name="Google Shape;214;p15">
              <a:extLst>
                <a:ext uri="{FF2B5EF4-FFF2-40B4-BE49-F238E27FC236}">
                  <a16:creationId xmlns:a16="http://schemas.microsoft.com/office/drawing/2014/main" id="{C6FEB334-50F6-3B27-617A-9DE2C0BE319E}"/>
                </a:ext>
              </a:extLst>
            </p:cNvPr>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5" name="Google Shape;215;p15">
              <a:extLst>
                <a:ext uri="{FF2B5EF4-FFF2-40B4-BE49-F238E27FC236}">
                  <a16:creationId xmlns:a16="http://schemas.microsoft.com/office/drawing/2014/main" id="{0F73A81A-41CC-1EF3-3D2A-AF8B45D4B8FE}"/>
                </a:ext>
              </a:extLst>
            </p:cNvPr>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6" name="Google Shape;216;p15">
              <a:extLst>
                <a:ext uri="{FF2B5EF4-FFF2-40B4-BE49-F238E27FC236}">
                  <a16:creationId xmlns:a16="http://schemas.microsoft.com/office/drawing/2014/main" id="{3B36DF28-F1E3-1B27-1474-4FE0B89B23E7}"/>
                </a:ext>
              </a:extLst>
            </p:cNvPr>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7" name="Google Shape;217;p15">
              <a:extLst>
                <a:ext uri="{FF2B5EF4-FFF2-40B4-BE49-F238E27FC236}">
                  <a16:creationId xmlns:a16="http://schemas.microsoft.com/office/drawing/2014/main" id="{CD39BB78-BE90-2A96-EE23-107740D6425E}"/>
                </a:ext>
              </a:extLst>
            </p:cNvPr>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8" name="Google Shape;218;p15">
              <a:extLst>
                <a:ext uri="{FF2B5EF4-FFF2-40B4-BE49-F238E27FC236}">
                  <a16:creationId xmlns:a16="http://schemas.microsoft.com/office/drawing/2014/main" id="{0112003B-5DA8-EFFF-617F-5F98A4424122}"/>
                </a:ext>
              </a:extLst>
            </p:cNvPr>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19" name="Google Shape;219;p15">
              <a:extLst>
                <a:ext uri="{FF2B5EF4-FFF2-40B4-BE49-F238E27FC236}">
                  <a16:creationId xmlns:a16="http://schemas.microsoft.com/office/drawing/2014/main" id="{53E44F30-A00D-0567-0E1E-4D5158264A20}"/>
                </a:ext>
              </a:extLst>
            </p:cNvPr>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0" name="Google Shape;220;p15">
              <a:extLst>
                <a:ext uri="{FF2B5EF4-FFF2-40B4-BE49-F238E27FC236}">
                  <a16:creationId xmlns:a16="http://schemas.microsoft.com/office/drawing/2014/main" id="{7B3332A5-FC88-D9E9-18E2-C2D51F802811}"/>
                </a:ext>
              </a:extLst>
            </p:cNvPr>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1" name="Google Shape;221;p15">
              <a:extLst>
                <a:ext uri="{FF2B5EF4-FFF2-40B4-BE49-F238E27FC236}">
                  <a16:creationId xmlns:a16="http://schemas.microsoft.com/office/drawing/2014/main" id="{C66C3E87-F76D-19D3-B8E5-62FAEF0244AF}"/>
                </a:ext>
              </a:extLst>
            </p:cNvPr>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222" name="Google Shape;222;p15">
              <a:extLst>
                <a:ext uri="{FF2B5EF4-FFF2-40B4-BE49-F238E27FC236}">
                  <a16:creationId xmlns:a16="http://schemas.microsoft.com/office/drawing/2014/main" id="{DE2749DB-073C-D72D-44BA-F68F51AD681F}"/>
                </a:ext>
              </a:extLst>
            </p:cNvPr>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3" name="Google Shape;223;p15">
              <a:extLst>
                <a:ext uri="{FF2B5EF4-FFF2-40B4-BE49-F238E27FC236}">
                  <a16:creationId xmlns:a16="http://schemas.microsoft.com/office/drawing/2014/main" id="{8B29A4AE-C1F9-FB0E-5C4C-4EBCF23E366F}"/>
                </a:ext>
              </a:extLst>
            </p:cNvPr>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4" name="Google Shape;224;p15">
              <a:extLst>
                <a:ext uri="{FF2B5EF4-FFF2-40B4-BE49-F238E27FC236}">
                  <a16:creationId xmlns:a16="http://schemas.microsoft.com/office/drawing/2014/main" id="{6454CFCE-5B3A-F54C-BEC3-D3B86F6E7ABD}"/>
                </a:ext>
              </a:extLst>
            </p:cNvPr>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5" name="Google Shape;225;p15">
              <a:extLst>
                <a:ext uri="{FF2B5EF4-FFF2-40B4-BE49-F238E27FC236}">
                  <a16:creationId xmlns:a16="http://schemas.microsoft.com/office/drawing/2014/main" id="{AA726767-A294-94A6-4674-2EAAC9ECCB71}"/>
                </a:ext>
              </a:extLst>
            </p:cNvPr>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6" name="Google Shape;226;p15">
              <a:extLst>
                <a:ext uri="{FF2B5EF4-FFF2-40B4-BE49-F238E27FC236}">
                  <a16:creationId xmlns:a16="http://schemas.microsoft.com/office/drawing/2014/main" id="{8F70F7B9-FA08-052D-0F14-182CF09D420B}"/>
                </a:ext>
              </a:extLst>
            </p:cNvPr>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7" name="Google Shape;227;p15">
              <a:extLst>
                <a:ext uri="{FF2B5EF4-FFF2-40B4-BE49-F238E27FC236}">
                  <a16:creationId xmlns:a16="http://schemas.microsoft.com/office/drawing/2014/main" id="{92965702-E8E3-6A26-14CC-9831AD2E43BD}"/>
                </a:ext>
              </a:extLst>
            </p:cNvPr>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8" name="Google Shape;228;p15">
              <a:extLst>
                <a:ext uri="{FF2B5EF4-FFF2-40B4-BE49-F238E27FC236}">
                  <a16:creationId xmlns:a16="http://schemas.microsoft.com/office/drawing/2014/main" id="{309975B5-6910-20B3-BC7B-EF0A4B2ACE8E}"/>
                </a:ext>
              </a:extLst>
            </p:cNvPr>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29" name="Google Shape;229;p15">
              <a:extLst>
                <a:ext uri="{FF2B5EF4-FFF2-40B4-BE49-F238E27FC236}">
                  <a16:creationId xmlns:a16="http://schemas.microsoft.com/office/drawing/2014/main" id="{74AD4875-35B5-52B8-0875-AC6A0A40199D}"/>
                </a:ext>
              </a:extLst>
            </p:cNvPr>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0" name="Google Shape;230;p15">
              <a:extLst>
                <a:ext uri="{FF2B5EF4-FFF2-40B4-BE49-F238E27FC236}">
                  <a16:creationId xmlns:a16="http://schemas.microsoft.com/office/drawing/2014/main" id="{6B879420-2833-274A-B058-7CA3F54A2619}"/>
                </a:ext>
              </a:extLst>
            </p:cNvPr>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1" name="Google Shape;231;p15">
              <a:extLst>
                <a:ext uri="{FF2B5EF4-FFF2-40B4-BE49-F238E27FC236}">
                  <a16:creationId xmlns:a16="http://schemas.microsoft.com/office/drawing/2014/main" id="{054BDD6B-B4C3-C7C9-E4E1-461D27406501}"/>
                </a:ext>
              </a:extLst>
            </p:cNvPr>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2" name="Google Shape;232;p15">
              <a:extLst>
                <a:ext uri="{FF2B5EF4-FFF2-40B4-BE49-F238E27FC236}">
                  <a16:creationId xmlns:a16="http://schemas.microsoft.com/office/drawing/2014/main" id="{41458617-9CC0-87F8-56A5-4F39952D2A79}"/>
                </a:ext>
              </a:extLst>
            </p:cNvPr>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33" name="Google Shape;233;p15">
              <a:extLst>
                <a:ext uri="{FF2B5EF4-FFF2-40B4-BE49-F238E27FC236}">
                  <a16:creationId xmlns:a16="http://schemas.microsoft.com/office/drawing/2014/main" id="{81099500-2361-5380-500C-E0DAA5C44223}"/>
                </a:ext>
              </a:extLst>
            </p:cNvPr>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4" name="Google Shape;234;p15">
              <a:extLst>
                <a:ext uri="{FF2B5EF4-FFF2-40B4-BE49-F238E27FC236}">
                  <a16:creationId xmlns:a16="http://schemas.microsoft.com/office/drawing/2014/main" id="{515CAC3A-8781-D867-4728-6D4B763BD262}"/>
                </a:ext>
              </a:extLst>
            </p:cNvPr>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35" name="Google Shape;235;p15">
              <a:extLst>
                <a:ext uri="{FF2B5EF4-FFF2-40B4-BE49-F238E27FC236}">
                  <a16:creationId xmlns:a16="http://schemas.microsoft.com/office/drawing/2014/main" id="{C0D6BA49-D353-E1AF-BDD8-34ACCD25CA71}"/>
                </a:ext>
              </a:extLst>
            </p:cNvPr>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6" name="Google Shape;236;p15">
              <a:extLst>
                <a:ext uri="{FF2B5EF4-FFF2-40B4-BE49-F238E27FC236}">
                  <a16:creationId xmlns:a16="http://schemas.microsoft.com/office/drawing/2014/main" id="{3B2C9D1E-0BF9-9B91-992D-4E8331A9B1FD}"/>
                </a:ext>
              </a:extLst>
            </p:cNvPr>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7" name="Google Shape;237;p15">
              <a:extLst>
                <a:ext uri="{FF2B5EF4-FFF2-40B4-BE49-F238E27FC236}">
                  <a16:creationId xmlns:a16="http://schemas.microsoft.com/office/drawing/2014/main" id="{EF85281D-B043-3637-966E-B838167DEF96}"/>
                </a:ext>
              </a:extLst>
            </p:cNvPr>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8" name="Google Shape;238;p15">
              <a:extLst>
                <a:ext uri="{FF2B5EF4-FFF2-40B4-BE49-F238E27FC236}">
                  <a16:creationId xmlns:a16="http://schemas.microsoft.com/office/drawing/2014/main" id="{E6BBAA61-1871-4549-EDAA-4C57DB848FB0}"/>
                </a:ext>
              </a:extLst>
            </p:cNvPr>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39" name="Google Shape;239;p15">
              <a:extLst>
                <a:ext uri="{FF2B5EF4-FFF2-40B4-BE49-F238E27FC236}">
                  <a16:creationId xmlns:a16="http://schemas.microsoft.com/office/drawing/2014/main" id="{7C9302DB-A058-A13F-1BF8-FFB6113B5CCE}"/>
                </a:ext>
              </a:extLst>
            </p:cNvPr>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0" name="Google Shape;240;p15">
              <a:extLst>
                <a:ext uri="{FF2B5EF4-FFF2-40B4-BE49-F238E27FC236}">
                  <a16:creationId xmlns:a16="http://schemas.microsoft.com/office/drawing/2014/main" id="{AEC2C19C-D0BB-22D0-A2CC-3DAE58CE4824}"/>
                </a:ext>
              </a:extLst>
            </p:cNvPr>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endParaRPr sz="2489"/>
            </a:p>
          </p:txBody>
        </p:sp>
        <p:sp>
          <p:nvSpPr>
            <p:cNvPr id="241" name="Google Shape;241;p15">
              <a:extLst>
                <a:ext uri="{FF2B5EF4-FFF2-40B4-BE49-F238E27FC236}">
                  <a16:creationId xmlns:a16="http://schemas.microsoft.com/office/drawing/2014/main" id="{1A7405BC-DB0C-4516-2630-CC5A1BC6F0BF}"/>
                </a:ext>
              </a:extLst>
            </p:cNvPr>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2" name="Google Shape;242;p15">
              <a:extLst>
                <a:ext uri="{FF2B5EF4-FFF2-40B4-BE49-F238E27FC236}">
                  <a16:creationId xmlns:a16="http://schemas.microsoft.com/office/drawing/2014/main" id="{5F746458-CFF7-FBDD-8771-26074A3A50F8}"/>
                </a:ext>
              </a:extLst>
            </p:cNvPr>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43" name="Google Shape;243;p15">
              <a:extLst>
                <a:ext uri="{FF2B5EF4-FFF2-40B4-BE49-F238E27FC236}">
                  <a16:creationId xmlns:a16="http://schemas.microsoft.com/office/drawing/2014/main" id="{391992E4-D3C6-CF7D-8CEE-D6960463DE14}"/>
                </a:ext>
              </a:extLst>
            </p:cNvPr>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4" name="Google Shape;244;p15">
              <a:extLst>
                <a:ext uri="{FF2B5EF4-FFF2-40B4-BE49-F238E27FC236}">
                  <a16:creationId xmlns:a16="http://schemas.microsoft.com/office/drawing/2014/main" id="{BCEEE47C-7183-287C-C56B-822A9471339B}"/>
                </a:ext>
              </a:extLst>
            </p:cNvPr>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endParaRPr sz="2489"/>
            </a:p>
          </p:txBody>
        </p:sp>
        <p:sp>
          <p:nvSpPr>
            <p:cNvPr id="245" name="Google Shape;245;p15">
              <a:extLst>
                <a:ext uri="{FF2B5EF4-FFF2-40B4-BE49-F238E27FC236}">
                  <a16:creationId xmlns:a16="http://schemas.microsoft.com/office/drawing/2014/main" id="{4A1ED6B8-B7DE-5C85-9B41-BE27A6519B79}"/>
                </a:ext>
              </a:extLst>
            </p:cNvPr>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6" name="Google Shape;246;p15">
              <a:extLst>
                <a:ext uri="{FF2B5EF4-FFF2-40B4-BE49-F238E27FC236}">
                  <a16:creationId xmlns:a16="http://schemas.microsoft.com/office/drawing/2014/main" id="{5C67F49C-69AC-B61F-DE65-8BB3B52DE917}"/>
                </a:ext>
              </a:extLst>
            </p:cNvPr>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7" name="Google Shape;247;p15">
              <a:extLst>
                <a:ext uri="{FF2B5EF4-FFF2-40B4-BE49-F238E27FC236}">
                  <a16:creationId xmlns:a16="http://schemas.microsoft.com/office/drawing/2014/main" id="{C44EEB47-90C5-2132-645A-01C3889ACA18}"/>
                </a:ext>
              </a:extLst>
            </p:cNvPr>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48" name="Google Shape;248;p15">
              <a:extLst>
                <a:ext uri="{FF2B5EF4-FFF2-40B4-BE49-F238E27FC236}">
                  <a16:creationId xmlns:a16="http://schemas.microsoft.com/office/drawing/2014/main" id="{35187900-7D22-215C-0F1B-689F8A3AAE46}"/>
                </a:ext>
              </a:extLst>
            </p:cNvPr>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49" name="Google Shape;249;p15">
              <a:extLst>
                <a:ext uri="{FF2B5EF4-FFF2-40B4-BE49-F238E27FC236}">
                  <a16:creationId xmlns:a16="http://schemas.microsoft.com/office/drawing/2014/main" id="{3A9CC8EA-4A38-6077-CC6B-8831E1118160}"/>
                </a:ext>
              </a:extLst>
            </p:cNvPr>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0" name="Google Shape;250;p15">
              <a:extLst>
                <a:ext uri="{FF2B5EF4-FFF2-40B4-BE49-F238E27FC236}">
                  <a16:creationId xmlns:a16="http://schemas.microsoft.com/office/drawing/2014/main" id="{A8D2FA48-9E9C-7FA2-CD93-25540E455214}"/>
                </a:ext>
              </a:extLst>
            </p:cNvPr>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1" name="Google Shape;251;p15">
              <a:extLst>
                <a:ext uri="{FF2B5EF4-FFF2-40B4-BE49-F238E27FC236}">
                  <a16:creationId xmlns:a16="http://schemas.microsoft.com/office/drawing/2014/main" id="{EFE623CE-FF6A-0930-88EF-1290D6276259}"/>
                </a:ext>
              </a:extLst>
            </p:cNvPr>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2" name="Google Shape;252;p15">
              <a:extLst>
                <a:ext uri="{FF2B5EF4-FFF2-40B4-BE49-F238E27FC236}">
                  <a16:creationId xmlns:a16="http://schemas.microsoft.com/office/drawing/2014/main" id="{1268C8D9-9EE0-E24A-C6E4-E487DA061820}"/>
                </a:ext>
              </a:extLst>
            </p:cNvPr>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3" name="Google Shape;253;p15">
              <a:extLst>
                <a:ext uri="{FF2B5EF4-FFF2-40B4-BE49-F238E27FC236}">
                  <a16:creationId xmlns:a16="http://schemas.microsoft.com/office/drawing/2014/main" id="{21D5E4D3-1953-5E98-A475-A71F57A95808}"/>
                </a:ext>
              </a:extLst>
            </p:cNvPr>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4" name="Google Shape;254;p15">
              <a:extLst>
                <a:ext uri="{FF2B5EF4-FFF2-40B4-BE49-F238E27FC236}">
                  <a16:creationId xmlns:a16="http://schemas.microsoft.com/office/drawing/2014/main" id="{ACB41E0D-E9F3-F3F7-4749-3D0A4385A330}"/>
                </a:ext>
              </a:extLst>
            </p:cNvPr>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5" name="Google Shape;255;p15">
              <a:extLst>
                <a:ext uri="{FF2B5EF4-FFF2-40B4-BE49-F238E27FC236}">
                  <a16:creationId xmlns:a16="http://schemas.microsoft.com/office/drawing/2014/main" id="{A2CF6AE0-8392-448F-509C-B8A3D7D25ED7}"/>
                </a:ext>
              </a:extLst>
            </p:cNvPr>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6" name="Google Shape;256;p15">
              <a:extLst>
                <a:ext uri="{FF2B5EF4-FFF2-40B4-BE49-F238E27FC236}">
                  <a16:creationId xmlns:a16="http://schemas.microsoft.com/office/drawing/2014/main" id="{F7D2F0B9-DFC3-79DD-D341-C2ED6B4C6BE2}"/>
                </a:ext>
              </a:extLst>
            </p:cNvPr>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57" name="Google Shape;257;p15">
              <a:extLst>
                <a:ext uri="{FF2B5EF4-FFF2-40B4-BE49-F238E27FC236}">
                  <a16:creationId xmlns:a16="http://schemas.microsoft.com/office/drawing/2014/main" id="{F0F9533F-F14F-B401-77A7-8C01DC07841D}"/>
                </a:ext>
              </a:extLst>
            </p:cNvPr>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58" name="Google Shape;258;p15">
              <a:extLst>
                <a:ext uri="{FF2B5EF4-FFF2-40B4-BE49-F238E27FC236}">
                  <a16:creationId xmlns:a16="http://schemas.microsoft.com/office/drawing/2014/main" id="{A789A560-6C05-766F-8B0C-DA2B5D09E433}"/>
                </a:ext>
              </a:extLst>
            </p:cNvPr>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59" name="Google Shape;259;p15">
              <a:extLst>
                <a:ext uri="{FF2B5EF4-FFF2-40B4-BE49-F238E27FC236}">
                  <a16:creationId xmlns:a16="http://schemas.microsoft.com/office/drawing/2014/main" id="{FBBEB223-A4F2-C899-0ED0-CBEFFFC4F6ED}"/>
                </a:ext>
              </a:extLst>
            </p:cNvPr>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0" name="Google Shape;260;p15">
              <a:extLst>
                <a:ext uri="{FF2B5EF4-FFF2-40B4-BE49-F238E27FC236}">
                  <a16:creationId xmlns:a16="http://schemas.microsoft.com/office/drawing/2014/main" id="{1E0F4A53-F32B-27EC-9CFA-6A2C62A07CB0}"/>
                </a:ext>
              </a:extLst>
            </p:cNvPr>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1" name="Google Shape;261;p15">
              <a:extLst>
                <a:ext uri="{FF2B5EF4-FFF2-40B4-BE49-F238E27FC236}">
                  <a16:creationId xmlns:a16="http://schemas.microsoft.com/office/drawing/2014/main" id="{090B091C-7AD0-D349-B28B-01F116C0D6D7}"/>
                </a:ext>
              </a:extLst>
            </p:cNvPr>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2" name="Google Shape;262;p15">
              <a:extLst>
                <a:ext uri="{FF2B5EF4-FFF2-40B4-BE49-F238E27FC236}">
                  <a16:creationId xmlns:a16="http://schemas.microsoft.com/office/drawing/2014/main" id="{B5A1D8A1-ED41-1970-EDBE-C8B4C4AD7BBC}"/>
                </a:ext>
              </a:extLst>
            </p:cNvPr>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3" name="Google Shape;263;p15">
              <a:extLst>
                <a:ext uri="{FF2B5EF4-FFF2-40B4-BE49-F238E27FC236}">
                  <a16:creationId xmlns:a16="http://schemas.microsoft.com/office/drawing/2014/main" id="{9628A3C1-108A-75C5-1A49-3BC635091D2B}"/>
                </a:ext>
              </a:extLst>
            </p:cNvPr>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264" name="Google Shape;264;p15">
              <a:extLst>
                <a:ext uri="{FF2B5EF4-FFF2-40B4-BE49-F238E27FC236}">
                  <a16:creationId xmlns:a16="http://schemas.microsoft.com/office/drawing/2014/main" id="{C64810D0-D36F-EF67-4FCD-5E8AE8D4EC65}"/>
                </a:ext>
              </a:extLst>
            </p:cNvPr>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endParaRPr sz="2489"/>
            </a:p>
          </p:txBody>
        </p:sp>
        <p:sp>
          <p:nvSpPr>
            <p:cNvPr id="265" name="Google Shape;265;p15">
              <a:extLst>
                <a:ext uri="{FF2B5EF4-FFF2-40B4-BE49-F238E27FC236}">
                  <a16:creationId xmlns:a16="http://schemas.microsoft.com/office/drawing/2014/main" id="{F01C09E3-FD1F-ED09-57AA-9B893AC139FE}"/>
                </a:ext>
              </a:extLst>
            </p:cNvPr>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6" name="Google Shape;266;p15">
              <a:extLst>
                <a:ext uri="{FF2B5EF4-FFF2-40B4-BE49-F238E27FC236}">
                  <a16:creationId xmlns:a16="http://schemas.microsoft.com/office/drawing/2014/main" id="{C5FF545D-B7AE-EB0C-46A2-BB5ADFE3B9A9}"/>
                </a:ext>
              </a:extLst>
            </p:cNvPr>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7" name="Google Shape;267;p15">
              <a:extLst>
                <a:ext uri="{FF2B5EF4-FFF2-40B4-BE49-F238E27FC236}">
                  <a16:creationId xmlns:a16="http://schemas.microsoft.com/office/drawing/2014/main" id="{7EF217B9-0162-65D3-8B53-18CC8C9BE702}"/>
                </a:ext>
              </a:extLst>
            </p:cNvPr>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8" name="Google Shape;268;p15">
              <a:extLst>
                <a:ext uri="{FF2B5EF4-FFF2-40B4-BE49-F238E27FC236}">
                  <a16:creationId xmlns:a16="http://schemas.microsoft.com/office/drawing/2014/main" id="{5E1622D9-EBBD-4ABC-B12E-73E3E4AAAEAB}"/>
                </a:ext>
              </a:extLst>
            </p:cNvPr>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269" name="Google Shape;269;p15">
              <a:extLst>
                <a:ext uri="{FF2B5EF4-FFF2-40B4-BE49-F238E27FC236}">
                  <a16:creationId xmlns:a16="http://schemas.microsoft.com/office/drawing/2014/main" id="{21686D5A-FE61-983B-A02B-D1BAC812F018}"/>
                </a:ext>
              </a:extLst>
            </p:cNvPr>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endParaRPr sz="2489"/>
            </a:p>
          </p:txBody>
        </p:sp>
        <p:sp>
          <p:nvSpPr>
            <p:cNvPr id="270" name="Google Shape;270;p15">
              <a:extLst>
                <a:ext uri="{FF2B5EF4-FFF2-40B4-BE49-F238E27FC236}">
                  <a16:creationId xmlns:a16="http://schemas.microsoft.com/office/drawing/2014/main" id="{E4F65826-CACA-6003-5EDA-AA9B569DC3B8}"/>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endParaRPr sz="2489"/>
            </a:p>
          </p:txBody>
        </p:sp>
        <p:sp>
          <p:nvSpPr>
            <p:cNvPr id="271" name="Google Shape;271;p15">
              <a:extLst>
                <a:ext uri="{FF2B5EF4-FFF2-40B4-BE49-F238E27FC236}">
                  <a16:creationId xmlns:a16="http://schemas.microsoft.com/office/drawing/2014/main" id="{46E6868B-4298-9BF4-6CA1-EC2EC83EB66C}"/>
                </a:ext>
              </a:extLst>
            </p:cNvPr>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2" name="Google Shape;272;p15">
              <a:extLst>
                <a:ext uri="{FF2B5EF4-FFF2-40B4-BE49-F238E27FC236}">
                  <a16:creationId xmlns:a16="http://schemas.microsoft.com/office/drawing/2014/main" id="{EBB873A2-5FAB-D1E1-9311-5E7AA6C93212}"/>
                </a:ext>
              </a:extLst>
            </p:cNvPr>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endParaRPr sz="2489"/>
            </a:p>
          </p:txBody>
        </p:sp>
        <p:sp>
          <p:nvSpPr>
            <p:cNvPr id="273" name="Google Shape;273;p15">
              <a:extLst>
                <a:ext uri="{FF2B5EF4-FFF2-40B4-BE49-F238E27FC236}">
                  <a16:creationId xmlns:a16="http://schemas.microsoft.com/office/drawing/2014/main" id="{3DB53C69-0979-5266-4658-A7F8BA53CB82}"/>
                </a:ext>
              </a:extLst>
            </p:cNvPr>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endParaRPr sz="2489"/>
            </a:p>
          </p:txBody>
        </p:sp>
        <p:sp>
          <p:nvSpPr>
            <p:cNvPr id="274" name="Google Shape;274;p15">
              <a:extLst>
                <a:ext uri="{FF2B5EF4-FFF2-40B4-BE49-F238E27FC236}">
                  <a16:creationId xmlns:a16="http://schemas.microsoft.com/office/drawing/2014/main" id="{665F0E97-13BF-2A9F-3D42-A3B439E61FB7}"/>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endParaRPr sz="2489"/>
            </a:p>
          </p:txBody>
        </p:sp>
        <p:sp>
          <p:nvSpPr>
            <p:cNvPr id="275" name="Google Shape;275;p15">
              <a:extLst>
                <a:ext uri="{FF2B5EF4-FFF2-40B4-BE49-F238E27FC236}">
                  <a16:creationId xmlns:a16="http://schemas.microsoft.com/office/drawing/2014/main" id="{E9076836-CA0D-6BD4-ADCC-9DA39AB21792}"/>
                </a:ext>
              </a:extLst>
            </p:cNvPr>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6" name="Google Shape;276;p15">
              <a:extLst>
                <a:ext uri="{FF2B5EF4-FFF2-40B4-BE49-F238E27FC236}">
                  <a16:creationId xmlns:a16="http://schemas.microsoft.com/office/drawing/2014/main" id="{CF2B2756-CF0D-4495-DE9B-BEB0C30A45B4}"/>
                </a:ext>
              </a:extLst>
            </p:cNvPr>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endParaRPr sz="2489"/>
            </a:p>
          </p:txBody>
        </p:sp>
        <p:sp>
          <p:nvSpPr>
            <p:cNvPr id="277" name="Google Shape;277;p15">
              <a:extLst>
                <a:ext uri="{FF2B5EF4-FFF2-40B4-BE49-F238E27FC236}">
                  <a16:creationId xmlns:a16="http://schemas.microsoft.com/office/drawing/2014/main" id="{DC6D829A-E3F8-DAB2-132E-6A0B38D047A9}"/>
                </a:ext>
              </a:extLst>
            </p:cNvPr>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8" name="Google Shape;278;p15">
              <a:extLst>
                <a:ext uri="{FF2B5EF4-FFF2-40B4-BE49-F238E27FC236}">
                  <a16:creationId xmlns:a16="http://schemas.microsoft.com/office/drawing/2014/main" id="{F06852B2-98F2-1A56-71EB-D92905C24388}"/>
                </a:ext>
              </a:extLst>
            </p:cNvPr>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endParaRPr sz="2489"/>
            </a:p>
          </p:txBody>
        </p:sp>
        <p:sp>
          <p:nvSpPr>
            <p:cNvPr id="279" name="Google Shape;279;p15">
              <a:extLst>
                <a:ext uri="{FF2B5EF4-FFF2-40B4-BE49-F238E27FC236}">
                  <a16:creationId xmlns:a16="http://schemas.microsoft.com/office/drawing/2014/main" id="{9EB395AC-7FF5-FC50-AD11-A141242DAA0F}"/>
                </a:ext>
              </a:extLst>
            </p:cNvPr>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0" name="Google Shape;280;p15">
              <a:extLst>
                <a:ext uri="{FF2B5EF4-FFF2-40B4-BE49-F238E27FC236}">
                  <a16:creationId xmlns:a16="http://schemas.microsoft.com/office/drawing/2014/main" id="{FB8E6D1F-8638-B0E0-1545-313BF4947E81}"/>
                </a:ext>
              </a:extLst>
            </p:cNvPr>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1" name="Google Shape;281;p15">
              <a:extLst>
                <a:ext uri="{FF2B5EF4-FFF2-40B4-BE49-F238E27FC236}">
                  <a16:creationId xmlns:a16="http://schemas.microsoft.com/office/drawing/2014/main" id="{67A68107-CB38-C293-273B-387381128AE8}"/>
                </a:ext>
              </a:extLst>
            </p:cNvPr>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282" name="Google Shape;282;p15">
              <a:extLst>
                <a:ext uri="{FF2B5EF4-FFF2-40B4-BE49-F238E27FC236}">
                  <a16:creationId xmlns:a16="http://schemas.microsoft.com/office/drawing/2014/main" id="{B48452A6-1B5B-F542-4489-884F54725C82}"/>
                </a:ext>
              </a:extLst>
            </p:cNvPr>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3" name="Google Shape;283;p15">
              <a:extLst>
                <a:ext uri="{FF2B5EF4-FFF2-40B4-BE49-F238E27FC236}">
                  <a16:creationId xmlns:a16="http://schemas.microsoft.com/office/drawing/2014/main" id="{5178A393-4E04-28C4-76CA-91AB165CEFEE}"/>
                </a:ext>
              </a:extLst>
            </p:cNvPr>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4" name="Google Shape;284;p15">
              <a:extLst>
                <a:ext uri="{FF2B5EF4-FFF2-40B4-BE49-F238E27FC236}">
                  <a16:creationId xmlns:a16="http://schemas.microsoft.com/office/drawing/2014/main" id="{A1E31542-0A18-C85F-D4BA-7F314B3F1BE7}"/>
                </a:ext>
              </a:extLst>
            </p:cNvPr>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5" name="Google Shape;285;p15">
              <a:extLst>
                <a:ext uri="{FF2B5EF4-FFF2-40B4-BE49-F238E27FC236}">
                  <a16:creationId xmlns:a16="http://schemas.microsoft.com/office/drawing/2014/main" id="{72AB58BB-C5CB-6CAA-79BB-9528E90C66AC}"/>
                </a:ext>
              </a:extLst>
            </p:cNvPr>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6" name="Google Shape;286;p15">
              <a:extLst>
                <a:ext uri="{FF2B5EF4-FFF2-40B4-BE49-F238E27FC236}">
                  <a16:creationId xmlns:a16="http://schemas.microsoft.com/office/drawing/2014/main" id="{30724A44-7979-A050-B16E-3C082980A159}"/>
                </a:ext>
              </a:extLst>
            </p:cNvPr>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7" name="Google Shape;287;p15">
              <a:extLst>
                <a:ext uri="{FF2B5EF4-FFF2-40B4-BE49-F238E27FC236}">
                  <a16:creationId xmlns:a16="http://schemas.microsoft.com/office/drawing/2014/main" id="{BE950E0D-FB88-FDE4-D000-2D37ADCFF13F}"/>
                </a:ext>
              </a:extLst>
            </p:cNvPr>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8" name="Google Shape;288;p15">
              <a:extLst>
                <a:ext uri="{FF2B5EF4-FFF2-40B4-BE49-F238E27FC236}">
                  <a16:creationId xmlns:a16="http://schemas.microsoft.com/office/drawing/2014/main" id="{9A74C087-B35E-5F39-2BB6-25927568175C}"/>
                </a:ext>
              </a:extLst>
            </p:cNvPr>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89" name="Google Shape;289;p15">
              <a:extLst>
                <a:ext uri="{FF2B5EF4-FFF2-40B4-BE49-F238E27FC236}">
                  <a16:creationId xmlns:a16="http://schemas.microsoft.com/office/drawing/2014/main" id="{ABBEE19C-2836-97D4-0359-8BD3EC738775}"/>
                </a:ext>
              </a:extLst>
            </p:cNvPr>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0" name="Google Shape;290;p15">
              <a:extLst>
                <a:ext uri="{FF2B5EF4-FFF2-40B4-BE49-F238E27FC236}">
                  <a16:creationId xmlns:a16="http://schemas.microsoft.com/office/drawing/2014/main" id="{B73762F3-EE93-2264-EB01-DD98F16CC846}"/>
                </a:ext>
              </a:extLst>
            </p:cNvPr>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1" name="Google Shape;291;p15">
              <a:extLst>
                <a:ext uri="{FF2B5EF4-FFF2-40B4-BE49-F238E27FC236}">
                  <a16:creationId xmlns:a16="http://schemas.microsoft.com/office/drawing/2014/main" id="{589C0ED7-2ECC-76D2-D948-E5FFBB037A0B}"/>
                </a:ext>
              </a:extLst>
            </p:cNvPr>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2" name="Google Shape;292;p15">
              <a:extLst>
                <a:ext uri="{FF2B5EF4-FFF2-40B4-BE49-F238E27FC236}">
                  <a16:creationId xmlns:a16="http://schemas.microsoft.com/office/drawing/2014/main" id="{BC6E9E8C-E6A7-6238-A9BE-19F868EC0542}"/>
                </a:ext>
              </a:extLst>
            </p:cNvPr>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3" name="Google Shape;293;p15">
              <a:extLst>
                <a:ext uri="{FF2B5EF4-FFF2-40B4-BE49-F238E27FC236}">
                  <a16:creationId xmlns:a16="http://schemas.microsoft.com/office/drawing/2014/main" id="{60FC092D-FDDA-B3EA-E361-5BFECBE0D623}"/>
                </a:ext>
              </a:extLst>
            </p:cNvPr>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4" name="Google Shape;294;p15">
              <a:extLst>
                <a:ext uri="{FF2B5EF4-FFF2-40B4-BE49-F238E27FC236}">
                  <a16:creationId xmlns:a16="http://schemas.microsoft.com/office/drawing/2014/main" id="{373EF3CC-F1D4-692C-47F0-DB82FCEEB70F}"/>
                </a:ext>
              </a:extLst>
            </p:cNvPr>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5" name="Google Shape;295;p15">
              <a:extLst>
                <a:ext uri="{FF2B5EF4-FFF2-40B4-BE49-F238E27FC236}">
                  <a16:creationId xmlns:a16="http://schemas.microsoft.com/office/drawing/2014/main" id="{0A648576-8204-39CD-5BE7-2946C527B837}"/>
                </a:ext>
              </a:extLst>
            </p:cNvPr>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6" name="Google Shape;296;p15">
              <a:extLst>
                <a:ext uri="{FF2B5EF4-FFF2-40B4-BE49-F238E27FC236}">
                  <a16:creationId xmlns:a16="http://schemas.microsoft.com/office/drawing/2014/main" id="{B8DB17E4-38EA-8018-8288-5AB2EFFC910C}"/>
                </a:ext>
              </a:extLst>
            </p:cNvPr>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7" name="Google Shape;297;p15">
              <a:extLst>
                <a:ext uri="{FF2B5EF4-FFF2-40B4-BE49-F238E27FC236}">
                  <a16:creationId xmlns:a16="http://schemas.microsoft.com/office/drawing/2014/main" id="{853B34D1-F576-5B3E-987E-D6895F38A2A8}"/>
                </a:ext>
              </a:extLst>
            </p:cNvPr>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endParaRPr sz="2489"/>
            </a:p>
          </p:txBody>
        </p:sp>
        <p:sp>
          <p:nvSpPr>
            <p:cNvPr id="298" name="Google Shape;298;p15">
              <a:extLst>
                <a:ext uri="{FF2B5EF4-FFF2-40B4-BE49-F238E27FC236}">
                  <a16:creationId xmlns:a16="http://schemas.microsoft.com/office/drawing/2014/main" id="{EEA45DA1-ACFE-91BD-760E-56B20DBD7266}"/>
                </a:ext>
              </a:extLst>
            </p:cNvPr>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299" name="Google Shape;299;p15">
              <a:extLst>
                <a:ext uri="{FF2B5EF4-FFF2-40B4-BE49-F238E27FC236}">
                  <a16:creationId xmlns:a16="http://schemas.microsoft.com/office/drawing/2014/main" id="{8B6740BB-5795-289F-D73C-024B7351CD9D}"/>
                </a:ext>
              </a:extLst>
            </p:cNvPr>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0" name="Google Shape;300;p15">
              <a:extLst>
                <a:ext uri="{FF2B5EF4-FFF2-40B4-BE49-F238E27FC236}">
                  <a16:creationId xmlns:a16="http://schemas.microsoft.com/office/drawing/2014/main" id="{920B7B03-1368-5F78-B307-15819E11619A}"/>
                </a:ext>
              </a:extLst>
            </p:cNvPr>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1" name="Google Shape;301;p15">
              <a:extLst>
                <a:ext uri="{FF2B5EF4-FFF2-40B4-BE49-F238E27FC236}">
                  <a16:creationId xmlns:a16="http://schemas.microsoft.com/office/drawing/2014/main" id="{5B13334A-02A9-3F1B-0C08-495901903325}"/>
                </a:ext>
              </a:extLst>
            </p:cNvPr>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2" name="Google Shape;302;p15">
              <a:extLst>
                <a:ext uri="{FF2B5EF4-FFF2-40B4-BE49-F238E27FC236}">
                  <a16:creationId xmlns:a16="http://schemas.microsoft.com/office/drawing/2014/main" id="{F4425AAA-2258-88D0-A5A2-8FF774621489}"/>
                </a:ext>
              </a:extLst>
            </p:cNvPr>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3" name="Google Shape;303;p15">
              <a:extLst>
                <a:ext uri="{FF2B5EF4-FFF2-40B4-BE49-F238E27FC236}">
                  <a16:creationId xmlns:a16="http://schemas.microsoft.com/office/drawing/2014/main" id="{49668AB3-090F-BFE1-CCED-652CE1544211}"/>
                </a:ext>
              </a:extLst>
            </p:cNvPr>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4" name="Google Shape;304;p15">
              <a:extLst>
                <a:ext uri="{FF2B5EF4-FFF2-40B4-BE49-F238E27FC236}">
                  <a16:creationId xmlns:a16="http://schemas.microsoft.com/office/drawing/2014/main" id="{2B4C2E1F-1BC3-1BCC-32DE-E000756C3B31}"/>
                </a:ext>
              </a:extLst>
            </p:cNvPr>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5" name="Google Shape;305;p15">
              <a:extLst>
                <a:ext uri="{FF2B5EF4-FFF2-40B4-BE49-F238E27FC236}">
                  <a16:creationId xmlns:a16="http://schemas.microsoft.com/office/drawing/2014/main" id="{759AC5FB-66FC-DFD7-C466-0FB2A9F5C7BA}"/>
                </a:ext>
              </a:extLst>
            </p:cNvPr>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6" name="Google Shape;306;p15">
              <a:extLst>
                <a:ext uri="{FF2B5EF4-FFF2-40B4-BE49-F238E27FC236}">
                  <a16:creationId xmlns:a16="http://schemas.microsoft.com/office/drawing/2014/main" id="{88DA41D1-8957-9191-2D26-D3C3A57E001C}"/>
                </a:ext>
              </a:extLst>
            </p:cNvPr>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07" name="Google Shape;307;p15">
              <a:extLst>
                <a:ext uri="{FF2B5EF4-FFF2-40B4-BE49-F238E27FC236}">
                  <a16:creationId xmlns:a16="http://schemas.microsoft.com/office/drawing/2014/main" id="{5C0B5598-76F0-EAC1-419B-705BAC4062A4}"/>
                </a:ext>
              </a:extLst>
            </p:cNvPr>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8" name="Google Shape;308;p15">
              <a:extLst>
                <a:ext uri="{FF2B5EF4-FFF2-40B4-BE49-F238E27FC236}">
                  <a16:creationId xmlns:a16="http://schemas.microsoft.com/office/drawing/2014/main" id="{D0FD213D-FDF9-50E1-C60F-06BB95CD0DEB}"/>
                </a:ext>
              </a:extLst>
            </p:cNvPr>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09" name="Google Shape;309;p15">
              <a:extLst>
                <a:ext uri="{FF2B5EF4-FFF2-40B4-BE49-F238E27FC236}">
                  <a16:creationId xmlns:a16="http://schemas.microsoft.com/office/drawing/2014/main" id="{87531F11-F411-7D0D-9465-AAF1285EBA34}"/>
                </a:ext>
              </a:extLst>
            </p:cNvPr>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0" name="Google Shape;310;p15">
              <a:extLst>
                <a:ext uri="{FF2B5EF4-FFF2-40B4-BE49-F238E27FC236}">
                  <a16:creationId xmlns:a16="http://schemas.microsoft.com/office/drawing/2014/main" id="{5DCF8AE9-734C-787A-F246-E440D9C64EBE}"/>
                </a:ext>
              </a:extLst>
            </p:cNvPr>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1" name="Google Shape;311;p15">
              <a:extLst>
                <a:ext uri="{FF2B5EF4-FFF2-40B4-BE49-F238E27FC236}">
                  <a16:creationId xmlns:a16="http://schemas.microsoft.com/office/drawing/2014/main" id="{923FBB4C-07FC-2DC3-DF00-2BE8AB678123}"/>
                </a:ext>
              </a:extLst>
            </p:cNvPr>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2" name="Google Shape;312;p15">
              <a:extLst>
                <a:ext uri="{FF2B5EF4-FFF2-40B4-BE49-F238E27FC236}">
                  <a16:creationId xmlns:a16="http://schemas.microsoft.com/office/drawing/2014/main" id="{FC71BEE2-C8B4-9477-80ED-5E93843941D1}"/>
                </a:ext>
              </a:extLst>
            </p:cNvPr>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3" name="Google Shape;313;p15">
              <a:extLst>
                <a:ext uri="{FF2B5EF4-FFF2-40B4-BE49-F238E27FC236}">
                  <a16:creationId xmlns:a16="http://schemas.microsoft.com/office/drawing/2014/main" id="{07A0C833-3206-216B-C59E-846B62FD0BC8}"/>
                </a:ext>
              </a:extLst>
            </p:cNvPr>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4" name="Google Shape;314;p15">
              <a:extLst>
                <a:ext uri="{FF2B5EF4-FFF2-40B4-BE49-F238E27FC236}">
                  <a16:creationId xmlns:a16="http://schemas.microsoft.com/office/drawing/2014/main" id="{92A9C1FF-2FCE-BE07-1323-4097F1EC4F5C}"/>
                </a:ext>
              </a:extLst>
            </p:cNvPr>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5" name="Google Shape;315;p15">
              <a:extLst>
                <a:ext uri="{FF2B5EF4-FFF2-40B4-BE49-F238E27FC236}">
                  <a16:creationId xmlns:a16="http://schemas.microsoft.com/office/drawing/2014/main" id="{CB0373C5-01C9-9CB2-4A2A-B0186238A915}"/>
                </a:ext>
              </a:extLst>
            </p:cNvPr>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6" name="Google Shape;316;p15">
              <a:extLst>
                <a:ext uri="{FF2B5EF4-FFF2-40B4-BE49-F238E27FC236}">
                  <a16:creationId xmlns:a16="http://schemas.microsoft.com/office/drawing/2014/main" id="{9BEE5209-813E-5705-2999-4292EA52B7EF}"/>
                </a:ext>
              </a:extLst>
            </p:cNvPr>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7" name="Google Shape;317;p15">
              <a:extLst>
                <a:ext uri="{FF2B5EF4-FFF2-40B4-BE49-F238E27FC236}">
                  <a16:creationId xmlns:a16="http://schemas.microsoft.com/office/drawing/2014/main" id="{0D1CBD0B-46ED-87F3-82EB-8E932020BDF9}"/>
                </a:ext>
              </a:extLst>
            </p:cNvPr>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8" name="Google Shape;318;p15">
              <a:extLst>
                <a:ext uri="{FF2B5EF4-FFF2-40B4-BE49-F238E27FC236}">
                  <a16:creationId xmlns:a16="http://schemas.microsoft.com/office/drawing/2014/main" id="{81004B10-1731-9B13-2B7D-EB15199B2FB9}"/>
                </a:ext>
              </a:extLst>
            </p:cNvPr>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19" name="Google Shape;319;p15">
              <a:extLst>
                <a:ext uri="{FF2B5EF4-FFF2-40B4-BE49-F238E27FC236}">
                  <a16:creationId xmlns:a16="http://schemas.microsoft.com/office/drawing/2014/main" id="{BDFEEF81-6B38-D7CD-C731-0D8FA4A2EE66}"/>
                </a:ext>
              </a:extLst>
            </p:cNvPr>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0" name="Google Shape;320;p15">
              <a:extLst>
                <a:ext uri="{FF2B5EF4-FFF2-40B4-BE49-F238E27FC236}">
                  <a16:creationId xmlns:a16="http://schemas.microsoft.com/office/drawing/2014/main" id="{F3B54919-CDF8-FCA2-8590-97ECE65BCDF6}"/>
                </a:ext>
              </a:extLst>
            </p:cNvPr>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1" name="Google Shape;321;p15">
              <a:extLst>
                <a:ext uri="{FF2B5EF4-FFF2-40B4-BE49-F238E27FC236}">
                  <a16:creationId xmlns:a16="http://schemas.microsoft.com/office/drawing/2014/main" id="{9CB25776-70FF-3260-C306-2763829D6519}"/>
                </a:ext>
              </a:extLst>
            </p:cNvPr>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endParaRPr sz="2489"/>
            </a:p>
          </p:txBody>
        </p:sp>
        <p:sp>
          <p:nvSpPr>
            <p:cNvPr id="322" name="Google Shape;322;p15">
              <a:extLst>
                <a:ext uri="{FF2B5EF4-FFF2-40B4-BE49-F238E27FC236}">
                  <a16:creationId xmlns:a16="http://schemas.microsoft.com/office/drawing/2014/main" id="{70653FA2-57BD-3B52-F6A0-96224AEE3512}"/>
                </a:ext>
              </a:extLst>
            </p:cNvPr>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3" name="Google Shape;323;p15">
              <a:extLst>
                <a:ext uri="{FF2B5EF4-FFF2-40B4-BE49-F238E27FC236}">
                  <a16:creationId xmlns:a16="http://schemas.microsoft.com/office/drawing/2014/main" id="{8A997783-C601-F96E-CC5D-193407808F61}"/>
                </a:ext>
              </a:extLst>
            </p:cNvPr>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endParaRPr sz="2489"/>
            </a:p>
          </p:txBody>
        </p:sp>
        <p:sp>
          <p:nvSpPr>
            <p:cNvPr id="324" name="Google Shape;324;p15">
              <a:extLst>
                <a:ext uri="{FF2B5EF4-FFF2-40B4-BE49-F238E27FC236}">
                  <a16:creationId xmlns:a16="http://schemas.microsoft.com/office/drawing/2014/main" id="{8CA71FC3-933A-4A27-358D-D926F145FAE0}"/>
                </a:ext>
              </a:extLst>
            </p:cNvPr>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5" name="Google Shape;325;p15">
              <a:extLst>
                <a:ext uri="{FF2B5EF4-FFF2-40B4-BE49-F238E27FC236}">
                  <a16:creationId xmlns:a16="http://schemas.microsoft.com/office/drawing/2014/main" id="{540BCB6F-F976-3A8C-5AC9-31D898368693}"/>
                </a:ext>
              </a:extLst>
            </p:cNvPr>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26" name="Google Shape;326;p15">
              <a:extLst>
                <a:ext uri="{FF2B5EF4-FFF2-40B4-BE49-F238E27FC236}">
                  <a16:creationId xmlns:a16="http://schemas.microsoft.com/office/drawing/2014/main" id="{EE75633B-43A0-21EB-2919-ACB8626C1628}"/>
                </a:ext>
              </a:extLst>
            </p:cNvPr>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7" name="Google Shape;327;p15">
              <a:extLst>
                <a:ext uri="{FF2B5EF4-FFF2-40B4-BE49-F238E27FC236}">
                  <a16:creationId xmlns:a16="http://schemas.microsoft.com/office/drawing/2014/main" id="{04951685-9F0B-0281-CD16-563460822970}"/>
                </a:ext>
              </a:extLst>
            </p:cNvPr>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28" name="Google Shape;328;p15">
              <a:extLst>
                <a:ext uri="{FF2B5EF4-FFF2-40B4-BE49-F238E27FC236}">
                  <a16:creationId xmlns:a16="http://schemas.microsoft.com/office/drawing/2014/main" id="{CA69CB96-1070-4E0D-DC83-14F3217CF192}"/>
                </a:ext>
              </a:extLst>
            </p:cNvPr>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29" name="Google Shape;329;p15">
              <a:extLst>
                <a:ext uri="{FF2B5EF4-FFF2-40B4-BE49-F238E27FC236}">
                  <a16:creationId xmlns:a16="http://schemas.microsoft.com/office/drawing/2014/main" id="{C7ADE7F9-6067-941F-923B-E2D8919E1C8C}"/>
                </a:ext>
              </a:extLst>
            </p:cNvPr>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0" name="Google Shape;330;p15">
              <a:extLst>
                <a:ext uri="{FF2B5EF4-FFF2-40B4-BE49-F238E27FC236}">
                  <a16:creationId xmlns:a16="http://schemas.microsoft.com/office/drawing/2014/main" id="{DFF633F3-D721-F3D1-D9DF-355AA1825572}"/>
                </a:ext>
              </a:extLst>
            </p:cNvPr>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1" name="Google Shape;331;p15">
              <a:extLst>
                <a:ext uri="{FF2B5EF4-FFF2-40B4-BE49-F238E27FC236}">
                  <a16:creationId xmlns:a16="http://schemas.microsoft.com/office/drawing/2014/main" id="{6CD02D1C-EED2-66C5-CC08-B8AEDC0D95C0}"/>
                </a:ext>
              </a:extLst>
            </p:cNvPr>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2" name="Google Shape;332;p15">
              <a:extLst>
                <a:ext uri="{FF2B5EF4-FFF2-40B4-BE49-F238E27FC236}">
                  <a16:creationId xmlns:a16="http://schemas.microsoft.com/office/drawing/2014/main" id="{E73B867D-2EC6-DB10-840D-D2400AC18D91}"/>
                </a:ext>
              </a:extLst>
            </p:cNvPr>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33" name="Google Shape;333;p15">
              <a:extLst>
                <a:ext uri="{FF2B5EF4-FFF2-40B4-BE49-F238E27FC236}">
                  <a16:creationId xmlns:a16="http://schemas.microsoft.com/office/drawing/2014/main" id="{0628C7A2-20AF-9148-8B30-BF73CD40A0AE}"/>
                </a:ext>
              </a:extLst>
            </p:cNvPr>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4" name="Google Shape;334;p15">
              <a:extLst>
                <a:ext uri="{FF2B5EF4-FFF2-40B4-BE49-F238E27FC236}">
                  <a16:creationId xmlns:a16="http://schemas.microsoft.com/office/drawing/2014/main" id="{F77B6C7E-5C2B-9B90-18FD-456912406A07}"/>
                </a:ext>
              </a:extLst>
            </p:cNvPr>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5" name="Google Shape;335;p15">
              <a:extLst>
                <a:ext uri="{FF2B5EF4-FFF2-40B4-BE49-F238E27FC236}">
                  <a16:creationId xmlns:a16="http://schemas.microsoft.com/office/drawing/2014/main" id="{F6351D80-45EA-01A9-BA88-DEF9C64AEFB2}"/>
                </a:ext>
              </a:extLst>
            </p:cNvPr>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6" name="Google Shape;336;p15">
              <a:extLst>
                <a:ext uri="{FF2B5EF4-FFF2-40B4-BE49-F238E27FC236}">
                  <a16:creationId xmlns:a16="http://schemas.microsoft.com/office/drawing/2014/main" id="{D3A793EE-3704-0337-A261-55D0CF0DCF60}"/>
                </a:ext>
              </a:extLst>
            </p:cNvPr>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37" name="Google Shape;337;p15">
              <a:extLst>
                <a:ext uri="{FF2B5EF4-FFF2-40B4-BE49-F238E27FC236}">
                  <a16:creationId xmlns:a16="http://schemas.microsoft.com/office/drawing/2014/main" id="{1C8C3735-6094-5F53-0C92-E7E55944BBB3}"/>
                </a:ext>
              </a:extLst>
            </p:cNvPr>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38" name="Google Shape;338;p15">
              <a:extLst>
                <a:ext uri="{FF2B5EF4-FFF2-40B4-BE49-F238E27FC236}">
                  <a16:creationId xmlns:a16="http://schemas.microsoft.com/office/drawing/2014/main" id="{B569EDCA-9D53-3E16-83F6-AE18994A6E41}"/>
                </a:ext>
              </a:extLst>
            </p:cNvPr>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39" name="Google Shape;339;p15">
              <a:extLst>
                <a:ext uri="{FF2B5EF4-FFF2-40B4-BE49-F238E27FC236}">
                  <a16:creationId xmlns:a16="http://schemas.microsoft.com/office/drawing/2014/main" id="{0D958948-7B96-FDA5-431E-C60DAA0934E2}"/>
                </a:ext>
              </a:extLst>
            </p:cNvPr>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0" name="Google Shape;340;p15">
              <a:extLst>
                <a:ext uri="{FF2B5EF4-FFF2-40B4-BE49-F238E27FC236}">
                  <a16:creationId xmlns:a16="http://schemas.microsoft.com/office/drawing/2014/main" id="{6F966B6E-4EE3-7B5E-FAE1-E204021993B0}"/>
                </a:ext>
              </a:extLst>
            </p:cNvPr>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1" name="Google Shape;341;p15">
              <a:extLst>
                <a:ext uri="{FF2B5EF4-FFF2-40B4-BE49-F238E27FC236}">
                  <a16:creationId xmlns:a16="http://schemas.microsoft.com/office/drawing/2014/main" id="{D897FA53-0311-4C8B-3D4D-1ED5D3E221B4}"/>
                </a:ext>
              </a:extLst>
            </p:cNvPr>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42" name="Google Shape;342;p15">
              <a:extLst>
                <a:ext uri="{FF2B5EF4-FFF2-40B4-BE49-F238E27FC236}">
                  <a16:creationId xmlns:a16="http://schemas.microsoft.com/office/drawing/2014/main" id="{96051CBB-83F4-DD2B-40B6-078F0A4362E4}"/>
                </a:ext>
              </a:extLst>
            </p:cNvPr>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3" name="Google Shape;343;p15">
              <a:extLst>
                <a:ext uri="{FF2B5EF4-FFF2-40B4-BE49-F238E27FC236}">
                  <a16:creationId xmlns:a16="http://schemas.microsoft.com/office/drawing/2014/main" id="{7D37E372-B813-DB0B-2EF1-8BF6B0CCC84D}"/>
                </a:ext>
              </a:extLst>
            </p:cNvPr>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4" name="Google Shape;344;p15">
              <a:extLst>
                <a:ext uri="{FF2B5EF4-FFF2-40B4-BE49-F238E27FC236}">
                  <a16:creationId xmlns:a16="http://schemas.microsoft.com/office/drawing/2014/main" id="{2AA92E88-8DFA-4BD6-C519-EB07979F0A56}"/>
                </a:ext>
              </a:extLst>
            </p:cNvPr>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5" name="Google Shape;345;p15">
              <a:extLst>
                <a:ext uri="{FF2B5EF4-FFF2-40B4-BE49-F238E27FC236}">
                  <a16:creationId xmlns:a16="http://schemas.microsoft.com/office/drawing/2014/main" id="{C6E14FF1-1600-57F6-3F7B-6EA0E8BCC5C0}"/>
                </a:ext>
              </a:extLst>
            </p:cNvPr>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6" name="Google Shape;346;p15">
              <a:extLst>
                <a:ext uri="{FF2B5EF4-FFF2-40B4-BE49-F238E27FC236}">
                  <a16:creationId xmlns:a16="http://schemas.microsoft.com/office/drawing/2014/main" id="{BBBEBE26-3A53-FE90-C3C8-99F454D9D562}"/>
                </a:ext>
              </a:extLst>
            </p:cNvPr>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47" name="Google Shape;347;p15">
              <a:extLst>
                <a:ext uri="{FF2B5EF4-FFF2-40B4-BE49-F238E27FC236}">
                  <a16:creationId xmlns:a16="http://schemas.microsoft.com/office/drawing/2014/main" id="{18A4D3A9-57D0-DBD5-A5B4-7C27AA5E6DFF}"/>
                </a:ext>
              </a:extLst>
            </p:cNvPr>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48" name="Google Shape;348;p15">
              <a:extLst>
                <a:ext uri="{FF2B5EF4-FFF2-40B4-BE49-F238E27FC236}">
                  <a16:creationId xmlns:a16="http://schemas.microsoft.com/office/drawing/2014/main" id="{5845D33B-EBA0-F289-9A1B-8C3F3E765CEF}"/>
                </a:ext>
              </a:extLst>
            </p:cNvPr>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49" name="Google Shape;349;p15">
              <a:extLst>
                <a:ext uri="{FF2B5EF4-FFF2-40B4-BE49-F238E27FC236}">
                  <a16:creationId xmlns:a16="http://schemas.microsoft.com/office/drawing/2014/main" id="{31C85841-C924-7DEA-A414-35443A8A798B}"/>
                </a:ext>
              </a:extLst>
            </p:cNvPr>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0" name="Google Shape;350;p15">
              <a:extLst>
                <a:ext uri="{FF2B5EF4-FFF2-40B4-BE49-F238E27FC236}">
                  <a16:creationId xmlns:a16="http://schemas.microsoft.com/office/drawing/2014/main" id="{666B3DD9-9374-FCDC-070F-BAF93A9434C0}"/>
                </a:ext>
              </a:extLst>
            </p:cNvPr>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51" name="Google Shape;351;p15">
              <a:extLst>
                <a:ext uri="{FF2B5EF4-FFF2-40B4-BE49-F238E27FC236}">
                  <a16:creationId xmlns:a16="http://schemas.microsoft.com/office/drawing/2014/main" id="{60513737-AED2-BCAA-1DD3-1ADBD66B9B43}"/>
                </a:ext>
              </a:extLst>
            </p:cNvPr>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2" name="Google Shape;352;p15">
              <a:extLst>
                <a:ext uri="{FF2B5EF4-FFF2-40B4-BE49-F238E27FC236}">
                  <a16:creationId xmlns:a16="http://schemas.microsoft.com/office/drawing/2014/main" id="{AEB4F03F-3D2D-8882-11FC-77BAA6FE9B3E}"/>
                </a:ext>
              </a:extLst>
            </p:cNvPr>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3" name="Google Shape;353;p15">
              <a:extLst>
                <a:ext uri="{FF2B5EF4-FFF2-40B4-BE49-F238E27FC236}">
                  <a16:creationId xmlns:a16="http://schemas.microsoft.com/office/drawing/2014/main" id="{2139780E-9E57-979F-77FC-B5BCBD82F5BD}"/>
                </a:ext>
              </a:extLst>
            </p:cNvPr>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4" name="Google Shape;354;p15">
              <a:extLst>
                <a:ext uri="{FF2B5EF4-FFF2-40B4-BE49-F238E27FC236}">
                  <a16:creationId xmlns:a16="http://schemas.microsoft.com/office/drawing/2014/main" id="{2113DBB7-C4E7-8CF7-6897-F84CDB71144E}"/>
                </a:ext>
              </a:extLst>
            </p:cNvPr>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5" name="Google Shape;355;p15">
              <a:extLst>
                <a:ext uri="{FF2B5EF4-FFF2-40B4-BE49-F238E27FC236}">
                  <a16:creationId xmlns:a16="http://schemas.microsoft.com/office/drawing/2014/main" id="{D84D394A-88C7-8703-901A-4E4AF241B6CA}"/>
                </a:ext>
              </a:extLst>
            </p:cNvPr>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endParaRPr sz="2489"/>
            </a:p>
          </p:txBody>
        </p:sp>
        <p:sp>
          <p:nvSpPr>
            <p:cNvPr id="356" name="Google Shape;356;p15">
              <a:extLst>
                <a:ext uri="{FF2B5EF4-FFF2-40B4-BE49-F238E27FC236}">
                  <a16:creationId xmlns:a16="http://schemas.microsoft.com/office/drawing/2014/main" id="{908E9358-0961-5687-E68B-C25F3F1A70A4}"/>
                </a:ext>
              </a:extLst>
            </p:cNvPr>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endParaRPr sz="2489"/>
            </a:p>
          </p:txBody>
        </p:sp>
        <p:sp>
          <p:nvSpPr>
            <p:cNvPr id="357" name="Google Shape;357;p15">
              <a:extLst>
                <a:ext uri="{FF2B5EF4-FFF2-40B4-BE49-F238E27FC236}">
                  <a16:creationId xmlns:a16="http://schemas.microsoft.com/office/drawing/2014/main" id="{1217232A-A93D-22A6-1F82-38038D2E0841}"/>
                </a:ext>
              </a:extLst>
            </p:cNvPr>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8" name="Google Shape;358;p15">
              <a:extLst>
                <a:ext uri="{FF2B5EF4-FFF2-40B4-BE49-F238E27FC236}">
                  <a16:creationId xmlns:a16="http://schemas.microsoft.com/office/drawing/2014/main" id="{17E25E46-7E5A-21B8-F154-0B54C8EC690C}"/>
                </a:ext>
              </a:extLst>
            </p:cNvPr>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59" name="Google Shape;359;p15">
              <a:extLst>
                <a:ext uri="{FF2B5EF4-FFF2-40B4-BE49-F238E27FC236}">
                  <a16:creationId xmlns:a16="http://schemas.microsoft.com/office/drawing/2014/main" id="{EDF9359E-4E48-434C-68FA-46929F97FE0C}"/>
                </a:ext>
              </a:extLst>
            </p:cNvPr>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endParaRPr sz="2489"/>
            </a:p>
          </p:txBody>
        </p:sp>
        <p:sp>
          <p:nvSpPr>
            <p:cNvPr id="360" name="Google Shape;360;p15">
              <a:extLst>
                <a:ext uri="{FF2B5EF4-FFF2-40B4-BE49-F238E27FC236}">
                  <a16:creationId xmlns:a16="http://schemas.microsoft.com/office/drawing/2014/main" id="{BF7F6AC3-1F2C-18AA-A373-25D548B91AA4}"/>
                </a:ext>
              </a:extLst>
            </p:cNvPr>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endParaRPr sz="2489"/>
            </a:p>
          </p:txBody>
        </p:sp>
        <p:sp>
          <p:nvSpPr>
            <p:cNvPr id="361" name="Google Shape;361;p15">
              <a:extLst>
                <a:ext uri="{FF2B5EF4-FFF2-40B4-BE49-F238E27FC236}">
                  <a16:creationId xmlns:a16="http://schemas.microsoft.com/office/drawing/2014/main" id="{F27658A3-2E8E-0F85-9767-B336A80C656E}"/>
                </a:ext>
              </a:extLst>
            </p:cNvPr>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2" name="Google Shape;362;p15">
              <a:extLst>
                <a:ext uri="{FF2B5EF4-FFF2-40B4-BE49-F238E27FC236}">
                  <a16:creationId xmlns:a16="http://schemas.microsoft.com/office/drawing/2014/main" id="{BC358CEA-288C-7645-7C4A-C35DC51E8869}"/>
                </a:ext>
              </a:extLst>
            </p:cNvPr>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sp>
          <p:nvSpPr>
            <p:cNvPr id="363" name="Google Shape;363;p15">
              <a:extLst>
                <a:ext uri="{FF2B5EF4-FFF2-40B4-BE49-F238E27FC236}">
                  <a16:creationId xmlns:a16="http://schemas.microsoft.com/office/drawing/2014/main" id="{8BDA2315-8C5D-D5DE-AC3E-1915376327F3}"/>
                </a:ext>
              </a:extLst>
            </p:cNvPr>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endParaRPr sz="2489"/>
            </a:p>
          </p:txBody>
        </p:sp>
      </p:grpSp>
      <p:sp>
        <p:nvSpPr>
          <p:cNvPr id="8" name="Google Shape;46;p15">
            <a:extLst>
              <a:ext uri="{FF2B5EF4-FFF2-40B4-BE49-F238E27FC236}">
                <a16:creationId xmlns:a16="http://schemas.microsoft.com/office/drawing/2014/main" id="{048ABF96-2C23-14D6-E8E9-5E3133C725B1}"/>
              </a:ext>
            </a:extLst>
          </p:cNvPr>
          <p:cNvSpPr txBox="1">
            <a:spLocks/>
          </p:cNvSpPr>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5200"/>
              <a:buFont typeface="Fira Sans Extra Condensed"/>
              <a:buNone/>
              <a:defRPr sz="6400" b="0"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5200"/>
              <a:buFont typeface="Fira Sans Extra Condensed"/>
              <a:buNone/>
              <a:defRPr sz="6933" b="1" i="0" u="none" strike="noStrike" cap="none">
                <a:solidFill>
                  <a:schemeClr val="dk1"/>
                </a:solidFill>
                <a:latin typeface="Fira Sans Extra Condensed"/>
                <a:ea typeface="Fira Sans Extra Condensed"/>
                <a:cs typeface="Fira Sans Extra Condensed"/>
                <a:sym typeface="Fira Sans Extra Condensed"/>
              </a:defRPr>
            </a:lvl9pPr>
          </a:lstStyle>
          <a:p>
            <a:pPr algn="ctr"/>
            <a:r>
              <a:rPr lang="en-US" sz="4800" b="1" dirty="0">
                <a:solidFill>
                  <a:schemeClr val="accent1">
                    <a:lumMod val="50000"/>
                  </a:schemeClr>
                </a:solidFill>
              </a:rPr>
              <a:t>Cảm ơn!</a:t>
            </a:r>
          </a:p>
        </p:txBody>
      </p:sp>
    </p:spTree>
    <p:extLst>
      <p:ext uri="{BB962C8B-B14F-4D97-AF65-F5344CB8AC3E}">
        <p14:creationId xmlns:p14="http://schemas.microsoft.com/office/powerpoint/2010/main" val="15748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87D32C-33C7-6E22-1954-2E26907DC8F9}"/>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C2CE0894-EC3C-4774-9898-F4A2B9145562}"/>
              </a:ext>
            </a:extLst>
          </p:cNvPr>
          <p:cNvSpPr txBox="1">
            <a:spLocks/>
          </p:cNvSpPr>
          <p:nvPr/>
        </p:nvSpPr>
        <p:spPr>
          <a:xfrm>
            <a:off x="557567" y="1005709"/>
            <a:ext cx="10152148"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a:solidFill>
                  <a:schemeClr val="accent1">
                    <a:lumMod val="50000"/>
                  </a:schemeClr>
                </a:solidFill>
                <a:latin typeface="Arial" panose="020B0604020202020204" pitchFamily="34" charset="0"/>
              </a:rPr>
              <a:t>1.1 Công </a:t>
            </a:r>
            <a:r>
              <a:rPr lang="en-US" dirty="0" err="1">
                <a:solidFill>
                  <a:schemeClr val="accent1">
                    <a:lumMod val="50000"/>
                  </a:schemeClr>
                </a:solidFill>
                <a:latin typeface="Arial" panose="020B0604020202020204" pitchFamily="34" charset="0"/>
              </a:rPr>
              <a:t>nghệ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cao</a:t>
            </a:r>
            <a:r>
              <a:rPr lang="en-US" dirty="0">
                <a:solidFill>
                  <a:schemeClr val="accent1">
                    <a:lumMod val="50000"/>
                  </a:schemeClr>
                </a:solidFill>
                <a:latin typeface="Arial" panose="020B0604020202020204" pitchFamily="34" charset="0"/>
              </a:rPr>
              <a:t> (BOF)</a:t>
            </a:r>
          </a:p>
        </p:txBody>
      </p:sp>
      <p:sp>
        <p:nvSpPr>
          <p:cNvPr id="4" name="Text 1">
            <a:extLst>
              <a:ext uri="{FF2B5EF4-FFF2-40B4-BE49-F238E27FC236}">
                <a16:creationId xmlns:a16="http://schemas.microsoft.com/office/drawing/2014/main" id="{E8DEE62A-18A9-21F0-F8EB-22BA8C169F57}"/>
              </a:ext>
            </a:extLst>
          </p:cNvPr>
          <p:cNvSpPr/>
          <p:nvPr/>
        </p:nvSpPr>
        <p:spPr>
          <a:xfrm>
            <a:off x="869117" y="1722357"/>
            <a:ext cx="2362696" cy="295275"/>
          </a:xfrm>
          <a:prstGeom prst="rect">
            <a:avLst/>
          </a:prstGeom>
          <a:noFill/>
          <a:ln/>
        </p:spPr>
        <p:txBody>
          <a:bodyPr wrap="none" lIns="0" tIns="0" rIns="0" bIns="0" rtlCol="0" anchor="t"/>
          <a:lstStyle/>
          <a:p>
            <a:pPr>
              <a:lnSpc>
                <a:spcPts val="2292"/>
              </a:lnSpc>
            </a:pPr>
            <a:r>
              <a:rPr lang="en-US" sz="1833" b="1" dirty="0">
                <a:solidFill>
                  <a:srgbClr val="3B4540"/>
                </a:solidFill>
                <a:latin typeface="Arial" panose="020B0604020202020204" pitchFamily="34" charset="0"/>
                <a:ea typeface="Fraunces Extra Bold" pitchFamily="34" charset="-122"/>
                <a:cs typeface="Arial" panose="020B0604020202020204" pitchFamily="34" charset="0"/>
              </a:rPr>
              <a:t>Lò Cao (BOF)</a:t>
            </a:r>
            <a:endParaRPr lang="en-US" sz="1833" dirty="0"/>
          </a:p>
        </p:txBody>
      </p:sp>
      <p:sp>
        <p:nvSpPr>
          <p:cNvPr id="8" name="TextBox 7">
            <a:extLst>
              <a:ext uri="{FF2B5EF4-FFF2-40B4-BE49-F238E27FC236}">
                <a16:creationId xmlns:a16="http://schemas.microsoft.com/office/drawing/2014/main" id="{BDCA74FD-6CC1-A8C5-F1B3-49D193AF0359}"/>
              </a:ext>
            </a:extLst>
          </p:cNvPr>
          <p:cNvSpPr txBox="1"/>
          <p:nvPr/>
        </p:nvSpPr>
        <p:spPr>
          <a:xfrm>
            <a:off x="2809577" y="1722357"/>
            <a:ext cx="7742353" cy="571182"/>
          </a:xfrm>
          <a:prstGeom prst="rect">
            <a:avLst/>
          </a:prstGeom>
          <a:noFill/>
        </p:spPr>
        <p:txBody>
          <a:bodyPr wrap="square">
            <a:spAutoFit/>
          </a:bodyPr>
          <a:lstStyle/>
          <a:p>
            <a:r>
              <a:rPr lang="vi-VN" sz="1556" dirty="0"/>
              <a:t>Sản xuất khép kín từ quặng sắt đến thép thành phẩm, giúp kiểm soát chất lượng tốt hơn và giảm phụ thuộc vào phế liệu.</a:t>
            </a:r>
          </a:p>
        </p:txBody>
      </p:sp>
      <p:sp>
        <p:nvSpPr>
          <p:cNvPr id="9" name="TextBox 8">
            <a:extLst>
              <a:ext uri="{FF2B5EF4-FFF2-40B4-BE49-F238E27FC236}">
                <a16:creationId xmlns:a16="http://schemas.microsoft.com/office/drawing/2014/main" id="{E1BAFE71-C4E2-83A0-B8FF-01B81F06D8D2}"/>
              </a:ext>
            </a:extLst>
          </p:cNvPr>
          <p:cNvSpPr txBox="1"/>
          <p:nvPr/>
        </p:nvSpPr>
        <p:spPr>
          <a:xfrm>
            <a:off x="683263" y="2530269"/>
            <a:ext cx="6495587" cy="4163832"/>
          </a:xfrm>
          <a:prstGeom prst="rect">
            <a:avLst/>
          </a:prstGeom>
          <a:noFill/>
        </p:spPr>
        <p:txBody>
          <a:bodyPr wrap="square">
            <a:spAutoFit/>
          </a:bodyPr>
          <a:lstStyle/>
          <a:p>
            <a:pPr algn="l">
              <a:buNone/>
            </a:pPr>
            <a:r>
              <a:rPr lang="vi-VN" sz="1556" b="1" dirty="0">
                <a:solidFill>
                  <a:srgbClr val="373737"/>
                </a:solidFill>
                <a:latin typeface="Arial" panose="020B0604020202020204" pitchFamily="34" charset="0"/>
              </a:rPr>
              <a:t>Nguyên liệu đầu vào cho sản xuất thép</a:t>
            </a:r>
          </a:p>
          <a:p>
            <a:pPr algn="l">
              <a:buNone/>
            </a:pPr>
            <a:r>
              <a:rPr lang="en-US" sz="1556" b="1" dirty="0">
                <a:solidFill>
                  <a:srgbClr val="373737"/>
                </a:solidFill>
                <a:latin typeface="Arial" panose="020B0604020202020204" pitchFamily="34" charset="0"/>
              </a:rPr>
              <a:t>- </a:t>
            </a:r>
            <a:r>
              <a:rPr lang="vi-VN" sz="1556" b="1" dirty="0">
                <a:solidFill>
                  <a:srgbClr val="373737"/>
                </a:solidFill>
                <a:latin typeface="Arial" panose="020B0604020202020204" pitchFamily="34" charset="0"/>
              </a:rPr>
              <a:t>Quặng sắt</a:t>
            </a:r>
          </a:p>
          <a:p>
            <a:pPr>
              <a:lnSpc>
                <a:spcPts val="1875"/>
              </a:lnSpc>
              <a:spcAft>
                <a:spcPts val="437"/>
              </a:spcAft>
            </a:pPr>
            <a:r>
              <a:rPr lang="vi-VN" sz="1556" dirty="0">
                <a:solidFill>
                  <a:srgbClr val="171717"/>
                </a:solidFill>
                <a:latin typeface="Arial" panose="020B0604020202020204" pitchFamily="34" charset="0"/>
              </a:rPr>
              <a:t>Quặng sắt là nguồn cung cấp sắt chính bao gồm hematit (Fe2O3) và magnetit (Fe3O4). Sau khi khai thác, quặng sắt được tinh chế để tạo ra quặng tinh, đảm bảo đủ hàm lượng sắt cần thiết.</a:t>
            </a:r>
          </a:p>
          <a:p>
            <a:pPr algn="l">
              <a:buNone/>
            </a:pPr>
            <a:r>
              <a:rPr lang="en-US" sz="1556" b="1" dirty="0">
                <a:solidFill>
                  <a:srgbClr val="373737"/>
                </a:solidFill>
                <a:latin typeface="Arial" panose="020B0604020202020204" pitchFamily="34" charset="0"/>
              </a:rPr>
              <a:t>- </a:t>
            </a:r>
            <a:r>
              <a:rPr lang="vi-VN" sz="1556" b="1" dirty="0">
                <a:solidFill>
                  <a:srgbClr val="373737"/>
                </a:solidFill>
                <a:latin typeface="Arial" panose="020B0604020202020204" pitchFamily="34" charset="0"/>
              </a:rPr>
              <a:t>Than cốc</a:t>
            </a:r>
          </a:p>
          <a:p>
            <a:pPr>
              <a:lnSpc>
                <a:spcPts val="1875"/>
              </a:lnSpc>
              <a:spcAft>
                <a:spcPts val="437"/>
              </a:spcAft>
            </a:pPr>
            <a:r>
              <a:rPr lang="vi-VN" sz="1556" dirty="0">
                <a:solidFill>
                  <a:srgbClr val="171717"/>
                </a:solidFill>
                <a:latin typeface="Arial" panose="020B0604020202020204" pitchFamily="34" charset="0"/>
              </a:rPr>
              <a:t>Than cốc là nguyên liệu thiết yếu trong quy trình luyện gang, được sản xuất từ than đá qua quá trình nung trong điều kiện thiếu oxy. Than cốc cung cấp nhiệt lượng và đóng vai trò như chất khử trong quá trình khử oxit sắt trong lò cao.</a:t>
            </a:r>
          </a:p>
          <a:p>
            <a:pPr algn="l">
              <a:buNone/>
            </a:pPr>
            <a:r>
              <a:rPr lang="en-US" sz="1556" b="1" dirty="0">
                <a:solidFill>
                  <a:srgbClr val="373737"/>
                </a:solidFill>
                <a:latin typeface="Arial" panose="020B0604020202020204" pitchFamily="34" charset="0"/>
              </a:rPr>
              <a:t>- </a:t>
            </a:r>
            <a:r>
              <a:rPr lang="vi-VN" sz="1556" b="1" dirty="0">
                <a:solidFill>
                  <a:srgbClr val="373737"/>
                </a:solidFill>
                <a:latin typeface="Arial" panose="020B0604020202020204" pitchFamily="34" charset="0"/>
              </a:rPr>
              <a:t>Đá vôi</a:t>
            </a:r>
          </a:p>
          <a:p>
            <a:pPr>
              <a:lnSpc>
                <a:spcPts val="1875"/>
              </a:lnSpc>
              <a:spcAft>
                <a:spcPts val="437"/>
              </a:spcAft>
            </a:pPr>
            <a:r>
              <a:rPr lang="vi-VN" sz="1556" dirty="0">
                <a:solidFill>
                  <a:srgbClr val="171717"/>
                </a:solidFill>
                <a:latin typeface="Arial" panose="020B0604020202020204" pitchFamily="34" charset="0"/>
              </a:rPr>
              <a:t>Đá vôi (được biến đổi thành vôi sống trong lò cao) </a:t>
            </a:r>
            <a:endParaRPr lang="en-US" sz="1556" dirty="0">
              <a:solidFill>
                <a:srgbClr val="171717"/>
              </a:solidFill>
              <a:latin typeface="Arial" panose="020B0604020202020204" pitchFamily="34" charset="0"/>
            </a:endParaRPr>
          </a:p>
          <a:p>
            <a:pPr>
              <a:lnSpc>
                <a:spcPts val="1875"/>
              </a:lnSpc>
              <a:spcAft>
                <a:spcPts val="437"/>
              </a:spcAft>
            </a:pPr>
            <a:r>
              <a:rPr lang="en-US" sz="1556" b="1" dirty="0">
                <a:solidFill>
                  <a:srgbClr val="373737"/>
                </a:solidFill>
                <a:latin typeface="Arial" panose="020B0604020202020204" pitchFamily="34" charset="0"/>
              </a:rPr>
              <a:t>- </a:t>
            </a:r>
            <a:r>
              <a:rPr lang="vi-VN" sz="1556" b="1" dirty="0">
                <a:solidFill>
                  <a:srgbClr val="373737"/>
                </a:solidFill>
                <a:latin typeface="Arial" panose="020B0604020202020204" pitchFamily="34" charset="0"/>
              </a:rPr>
              <a:t>Thép phế liệu</a:t>
            </a:r>
          </a:p>
          <a:p>
            <a:pPr algn="l">
              <a:buNone/>
            </a:pPr>
            <a:r>
              <a:rPr lang="vi-VN" sz="1556" b="1" dirty="0">
                <a:solidFill>
                  <a:srgbClr val="373737"/>
                </a:solidFill>
                <a:latin typeface="Arial" panose="020B0604020202020204" pitchFamily="34" charset="0"/>
              </a:rPr>
              <a:t>Các nguyên tố hợp kim</a:t>
            </a:r>
          </a:p>
          <a:p>
            <a:pPr>
              <a:lnSpc>
                <a:spcPts val="1875"/>
              </a:lnSpc>
              <a:spcAft>
                <a:spcPts val="437"/>
              </a:spcAft>
            </a:pPr>
            <a:r>
              <a:rPr lang="vi-VN" sz="1556" dirty="0">
                <a:solidFill>
                  <a:srgbClr val="171717"/>
                </a:solidFill>
                <a:latin typeface="Arial" panose="020B0604020202020204" pitchFamily="34" charset="0"/>
              </a:rPr>
              <a:t>Các nguyên tố hợp kim như mangan, niken, crom, và molypden </a:t>
            </a:r>
            <a:r>
              <a:rPr lang="en-US" sz="1556" dirty="0">
                <a:solidFill>
                  <a:srgbClr val="171717"/>
                </a:solidFill>
                <a:latin typeface="Arial" panose="020B0604020202020204" pitchFamily="34" charset="0"/>
              </a:rPr>
              <a:t>dung </a:t>
            </a:r>
            <a:r>
              <a:rPr lang="vi-VN" sz="1556" dirty="0">
                <a:solidFill>
                  <a:srgbClr val="171717"/>
                </a:solidFill>
                <a:latin typeface="Arial" panose="020B0604020202020204" pitchFamily="34" charset="0"/>
              </a:rPr>
              <a:t>để tăng tính chất cơ học, độ bền và khả năng chị mài mòn của thép.</a:t>
            </a:r>
          </a:p>
        </p:txBody>
      </p:sp>
      <p:pic>
        <p:nvPicPr>
          <p:cNvPr id="11" name="Picture 10">
            <a:extLst>
              <a:ext uri="{FF2B5EF4-FFF2-40B4-BE49-F238E27FC236}">
                <a16:creationId xmlns:a16="http://schemas.microsoft.com/office/drawing/2014/main" id="{6EAD6423-FDEF-D52D-62CB-4A9748860A2F}"/>
              </a:ext>
            </a:extLst>
          </p:cNvPr>
          <p:cNvPicPr>
            <a:picLocks noChangeAspect="1"/>
          </p:cNvPicPr>
          <p:nvPr/>
        </p:nvPicPr>
        <p:blipFill>
          <a:blip r:embed="rId2"/>
          <a:srcRect t="62395"/>
          <a:stretch/>
        </p:blipFill>
        <p:spPr>
          <a:xfrm>
            <a:off x="7293164" y="5087203"/>
            <a:ext cx="4357658" cy="1683711"/>
          </a:xfrm>
          <a:prstGeom prst="rect">
            <a:avLst/>
          </a:prstGeom>
        </p:spPr>
      </p:pic>
      <p:pic>
        <p:nvPicPr>
          <p:cNvPr id="3" name="Picture 2" descr="A large factory with pipes and tanks&#10;&#10;AI-generated content may be incorrect.">
            <a:extLst>
              <a:ext uri="{FF2B5EF4-FFF2-40B4-BE49-F238E27FC236}">
                <a16:creationId xmlns:a16="http://schemas.microsoft.com/office/drawing/2014/main" id="{906F37BA-47BC-57BE-43A8-3AF2F9EA80E0}"/>
              </a:ext>
            </a:extLst>
          </p:cNvPr>
          <p:cNvPicPr>
            <a:picLocks noChangeAspect="1"/>
          </p:cNvPicPr>
          <p:nvPr/>
        </p:nvPicPr>
        <p:blipFill>
          <a:blip r:embed="rId3"/>
          <a:stretch>
            <a:fillRect/>
          </a:stretch>
        </p:blipFill>
        <p:spPr>
          <a:xfrm>
            <a:off x="7499195" y="2293539"/>
            <a:ext cx="3853544" cy="2569029"/>
          </a:xfrm>
          <a:prstGeom prst="rect">
            <a:avLst/>
          </a:prstGeom>
        </p:spPr>
      </p:pic>
    </p:spTree>
    <p:extLst>
      <p:ext uri="{BB962C8B-B14F-4D97-AF65-F5344CB8AC3E}">
        <p14:creationId xmlns:p14="http://schemas.microsoft.com/office/powerpoint/2010/main" val="30960134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2CE1660-7E69-E938-CD91-0B06BAD570F1}"/>
              </a:ext>
            </a:extLst>
          </p:cNvPr>
          <p:cNvSpPr txBox="1">
            <a:spLocks/>
          </p:cNvSpPr>
          <p:nvPr/>
        </p:nvSpPr>
        <p:spPr>
          <a:xfrm>
            <a:off x="1335224" y="1234659"/>
            <a:ext cx="813406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err="1">
                <a:solidFill>
                  <a:schemeClr val="accent1">
                    <a:lumMod val="50000"/>
                  </a:schemeClr>
                </a:solidFill>
                <a:latin typeface="Arial" panose="020B0604020202020204" pitchFamily="34" charset="0"/>
              </a:rPr>
              <a:t>Đặc</a:t>
            </a:r>
            <a:r>
              <a:rPr lang="en-US" dirty="0">
                <a:solidFill>
                  <a:schemeClr val="accent1">
                    <a:lumMod val="50000"/>
                  </a:schemeClr>
                </a:solidFill>
                <a:latin typeface="Arial" panose="020B0604020202020204" pitchFamily="34" charset="0"/>
              </a:rPr>
              <a:t> điểm </a:t>
            </a:r>
            <a:r>
              <a:rPr lang="en-US" dirty="0" err="1">
                <a:solidFill>
                  <a:schemeClr val="accent1">
                    <a:lumMod val="50000"/>
                  </a:schemeClr>
                </a:solidFill>
                <a:latin typeface="Arial" panose="020B0604020202020204" pitchFamily="34" charset="0"/>
              </a:rPr>
              <a:t>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cao</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tại</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Hòa</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Phát</a:t>
            </a:r>
            <a:endParaRPr lang="en-US" dirty="0">
              <a:solidFill>
                <a:schemeClr val="accent1">
                  <a:lumMod val="50000"/>
                </a:schemeClr>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BA447AFA-BB62-CE24-EF1F-5A9B8418D882}"/>
              </a:ext>
            </a:extLst>
          </p:cNvPr>
          <p:cNvGraphicFramePr>
            <a:graphicFrameLocks noGrp="1"/>
          </p:cNvGraphicFramePr>
          <p:nvPr>
            <p:extLst>
              <p:ext uri="{D42A27DB-BD31-4B8C-83A1-F6EECF244321}">
                <p14:modId xmlns:p14="http://schemas.microsoft.com/office/powerpoint/2010/main" val="2194473296"/>
              </p:ext>
            </p:extLst>
          </p:nvPr>
        </p:nvGraphicFramePr>
        <p:xfrm>
          <a:off x="1004803" y="3903719"/>
          <a:ext cx="10182393" cy="2560320"/>
        </p:xfrm>
        <a:graphic>
          <a:graphicData uri="http://schemas.openxmlformats.org/drawingml/2006/table">
            <a:tbl>
              <a:tblPr>
                <a:tableStyleId>{12ACAA50-B3C0-4FEF-8DD3-66675128A787}</a:tableStyleId>
              </a:tblPr>
              <a:tblGrid>
                <a:gridCol w="3163018">
                  <a:extLst>
                    <a:ext uri="{9D8B030D-6E8A-4147-A177-3AD203B41FA5}">
                      <a16:colId xmlns:a16="http://schemas.microsoft.com/office/drawing/2014/main" val="3236510067"/>
                    </a:ext>
                  </a:extLst>
                </a:gridCol>
                <a:gridCol w="7019375">
                  <a:extLst>
                    <a:ext uri="{9D8B030D-6E8A-4147-A177-3AD203B41FA5}">
                      <a16:colId xmlns:a16="http://schemas.microsoft.com/office/drawing/2014/main" val="2272998882"/>
                    </a:ext>
                  </a:extLst>
                </a:gridCol>
              </a:tblGrid>
              <a:tr h="313320">
                <a:tc>
                  <a:txBody>
                    <a:bodyPr/>
                    <a:lstStyle/>
                    <a:p>
                      <a:endParaRPr lang="en-US" sz="1500" b="1" u="sng" dirty="0"/>
                    </a:p>
                  </a:txBody>
                  <a:tcPr marL="76200" marR="76200" marT="38100" marB="38100" anchor="ctr"/>
                </a:tc>
                <a:tc>
                  <a:txBody>
                    <a:bodyPr/>
                    <a:lstStyle/>
                    <a:p>
                      <a:r>
                        <a:rPr lang="en-US" sz="1600" b="1" u="sng" dirty="0"/>
                        <a:t>Thông tin</a:t>
                      </a:r>
                    </a:p>
                  </a:txBody>
                  <a:tcPr marL="76200" marR="76200" marT="38100" marB="38100" anchor="ctr"/>
                </a:tc>
                <a:extLst>
                  <a:ext uri="{0D108BD9-81ED-4DB2-BD59-A6C34878D82A}">
                    <a16:rowId xmlns:a16="http://schemas.microsoft.com/office/drawing/2014/main" val="2111794668"/>
                  </a:ext>
                </a:extLst>
              </a:tr>
              <a:tr h="313320">
                <a:tc>
                  <a:txBody>
                    <a:bodyPr/>
                    <a:lstStyle/>
                    <a:p>
                      <a:r>
                        <a:rPr lang="vi-VN" sz="1500" b="1" dirty="0"/>
                        <a:t>Số lượng lò cao</a:t>
                      </a:r>
                      <a:endParaRPr lang="vi-VN" sz="1500" dirty="0"/>
                    </a:p>
                  </a:txBody>
                  <a:tcPr marL="76200" marR="76200" marT="38100" marB="38100" anchor="ctr"/>
                </a:tc>
                <a:tc>
                  <a:txBody>
                    <a:bodyPr/>
                    <a:lstStyle/>
                    <a:p>
                      <a:r>
                        <a:rPr lang="en-US" sz="1600" dirty="0" err="1"/>
                        <a:t>Hòa</a:t>
                      </a:r>
                      <a:r>
                        <a:rPr lang="en-US" sz="1600" dirty="0"/>
                        <a:t> </a:t>
                      </a:r>
                      <a:r>
                        <a:rPr lang="en-US" sz="1600" dirty="0" err="1"/>
                        <a:t>Phát</a:t>
                      </a:r>
                      <a:r>
                        <a:rPr lang="en-US" sz="1600" dirty="0"/>
                        <a:t> Dung </a:t>
                      </a:r>
                      <a:r>
                        <a:rPr lang="en-US" sz="1600" dirty="0" err="1"/>
                        <a:t>Quất</a:t>
                      </a:r>
                      <a:r>
                        <a:rPr lang="en-US" sz="1600" dirty="0"/>
                        <a:t> </a:t>
                      </a:r>
                      <a:r>
                        <a:rPr lang="en-US" sz="1600" dirty="0" err="1"/>
                        <a:t>có</a:t>
                      </a:r>
                      <a:r>
                        <a:rPr lang="en-US" sz="1600" dirty="0"/>
                        <a:t> </a:t>
                      </a:r>
                      <a:r>
                        <a:rPr lang="en-US" sz="1600" b="1" dirty="0"/>
                        <a:t>4 </a:t>
                      </a:r>
                      <a:r>
                        <a:rPr lang="en-US" sz="1600" b="1" dirty="0" err="1"/>
                        <a:t>lò</a:t>
                      </a:r>
                      <a:r>
                        <a:rPr lang="en-US" sz="1600" b="1" dirty="0"/>
                        <a:t> </a:t>
                      </a:r>
                      <a:r>
                        <a:rPr lang="en-US" sz="1600" b="1" dirty="0" err="1"/>
                        <a:t>cao</a:t>
                      </a:r>
                      <a:r>
                        <a:rPr lang="en-US" sz="1600" dirty="0"/>
                        <a:t>, </a:t>
                      </a:r>
                      <a:r>
                        <a:rPr lang="en-US" sz="1600" dirty="0" err="1"/>
                        <a:t>mỗi</a:t>
                      </a:r>
                      <a:r>
                        <a:rPr lang="en-US" sz="1600" dirty="0"/>
                        <a:t> </a:t>
                      </a:r>
                      <a:r>
                        <a:rPr lang="en-US" sz="1600" dirty="0" err="1"/>
                        <a:t>lò</a:t>
                      </a:r>
                      <a:r>
                        <a:rPr lang="en-US" sz="1600" dirty="0"/>
                        <a:t> ~1.080 m³</a:t>
                      </a:r>
                    </a:p>
                  </a:txBody>
                  <a:tcPr marL="76200" marR="76200" marT="38100" marB="38100" anchor="ctr"/>
                </a:tc>
                <a:extLst>
                  <a:ext uri="{0D108BD9-81ED-4DB2-BD59-A6C34878D82A}">
                    <a16:rowId xmlns:a16="http://schemas.microsoft.com/office/drawing/2014/main" val="2780373811"/>
                  </a:ext>
                </a:extLst>
              </a:tr>
              <a:tr h="313320">
                <a:tc>
                  <a:txBody>
                    <a:bodyPr/>
                    <a:lstStyle/>
                    <a:p>
                      <a:r>
                        <a:rPr lang="en-US" sz="1500" b="1" dirty="0"/>
                        <a:t>Công </a:t>
                      </a:r>
                      <a:r>
                        <a:rPr lang="en-US" sz="1500" b="1" dirty="0" err="1"/>
                        <a:t>suất</a:t>
                      </a:r>
                      <a:endParaRPr lang="en-US" sz="1500" dirty="0"/>
                    </a:p>
                  </a:txBody>
                  <a:tcPr marL="76200" marR="76200" marT="38100" marB="38100" anchor="ctr"/>
                </a:tc>
                <a:tc>
                  <a:txBody>
                    <a:bodyPr/>
                    <a:lstStyle/>
                    <a:p>
                      <a:r>
                        <a:rPr lang="en-US" sz="1600" dirty="0" err="1"/>
                        <a:t>Tổng</a:t>
                      </a:r>
                      <a:r>
                        <a:rPr lang="en-US" sz="1600" dirty="0"/>
                        <a:t> công </a:t>
                      </a:r>
                      <a:r>
                        <a:rPr lang="en-US" sz="1600" dirty="0" err="1"/>
                        <a:t>suất</a:t>
                      </a:r>
                      <a:r>
                        <a:rPr lang="en-US" sz="1600" dirty="0"/>
                        <a:t> ~5 </a:t>
                      </a:r>
                      <a:r>
                        <a:rPr lang="en-US" sz="1600" dirty="0" err="1"/>
                        <a:t>triệu</a:t>
                      </a:r>
                      <a:r>
                        <a:rPr lang="en-US" sz="1600" dirty="0"/>
                        <a:t> </a:t>
                      </a:r>
                      <a:r>
                        <a:rPr lang="en-US" sz="1600" dirty="0" err="1"/>
                        <a:t>tấn</a:t>
                      </a:r>
                      <a:r>
                        <a:rPr lang="en-US" sz="1600" dirty="0"/>
                        <a:t> gang/</a:t>
                      </a:r>
                      <a:r>
                        <a:rPr lang="en-US" sz="1600" dirty="0" err="1"/>
                        <a:t>năm</a:t>
                      </a:r>
                      <a:endParaRPr lang="en-US" sz="1600" dirty="0"/>
                    </a:p>
                  </a:txBody>
                  <a:tcPr marL="76200" marR="76200" marT="38100" marB="38100" anchor="ctr"/>
                </a:tc>
                <a:extLst>
                  <a:ext uri="{0D108BD9-81ED-4DB2-BD59-A6C34878D82A}">
                    <a16:rowId xmlns:a16="http://schemas.microsoft.com/office/drawing/2014/main" val="1316160255"/>
                  </a:ext>
                </a:extLst>
              </a:tr>
              <a:tr h="313320">
                <a:tc>
                  <a:txBody>
                    <a:bodyPr/>
                    <a:lstStyle/>
                    <a:p>
                      <a:r>
                        <a:rPr lang="en-US" sz="1500" b="1"/>
                        <a:t>Nguyên liệu đầu vào</a:t>
                      </a:r>
                      <a:endParaRPr lang="en-US" sz="1500"/>
                    </a:p>
                  </a:txBody>
                  <a:tcPr marL="76200" marR="76200" marT="38100" marB="38100" anchor="ctr"/>
                </a:tc>
                <a:tc>
                  <a:txBody>
                    <a:bodyPr/>
                    <a:lstStyle/>
                    <a:p>
                      <a:r>
                        <a:rPr lang="en-US" sz="1600" dirty="0" err="1"/>
                        <a:t>Quặng</a:t>
                      </a:r>
                      <a:r>
                        <a:rPr lang="en-US" sz="1600" dirty="0"/>
                        <a:t> </a:t>
                      </a:r>
                      <a:r>
                        <a:rPr lang="en-US" sz="1600" dirty="0" err="1"/>
                        <a:t>sắt</a:t>
                      </a:r>
                      <a:r>
                        <a:rPr lang="en-US" sz="1600" dirty="0"/>
                        <a:t>, than </a:t>
                      </a:r>
                      <a:r>
                        <a:rPr lang="en-US" sz="1600" dirty="0" err="1"/>
                        <a:t>cốc</a:t>
                      </a:r>
                      <a:r>
                        <a:rPr lang="en-US" sz="1600" dirty="0"/>
                        <a:t>, </a:t>
                      </a:r>
                      <a:r>
                        <a:rPr lang="en-US" sz="1600" dirty="0" err="1"/>
                        <a:t>đá</a:t>
                      </a:r>
                      <a:r>
                        <a:rPr lang="en-US" sz="1600" dirty="0"/>
                        <a:t> </a:t>
                      </a:r>
                      <a:r>
                        <a:rPr lang="en-US" sz="1600" dirty="0" err="1"/>
                        <a:t>vôi</a:t>
                      </a:r>
                      <a:endParaRPr lang="en-US" sz="1600" dirty="0"/>
                    </a:p>
                  </a:txBody>
                  <a:tcPr marL="76200" marR="76200" marT="38100" marB="38100" anchor="ctr"/>
                </a:tc>
                <a:extLst>
                  <a:ext uri="{0D108BD9-81ED-4DB2-BD59-A6C34878D82A}">
                    <a16:rowId xmlns:a16="http://schemas.microsoft.com/office/drawing/2014/main" val="2466682058"/>
                  </a:ext>
                </a:extLst>
              </a:tr>
              <a:tr h="313320">
                <a:tc>
                  <a:txBody>
                    <a:bodyPr/>
                    <a:lstStyle/>
                    <a:p>
                      <a:r>
                        <a:rPr lang="en-US" sz="1500" b="1"/>
                        <a:t>Nhiệt độ hoạt động</a:t>
                      </a:r>
                      <a:endParaRPr lang="en-US" sz="1500"/>
                    </a:p>
                  </a:txBody>
                  <a:tcPr marL="76200" marR="76200" marT="38100" marB="38100" anchor="ctr"/>
                </a:tc>
                <a:tc>
                  <a:txBody>
                    <a:bodyPr/>
                    <a:lstStyle/>
                    <a:p>
                      <a:r>
                        <a:rPr lang="en-US" sz="1600" dirty="0"/>
                        <a:t>~1.800–2.200°C</a:t>
                      </a:r>
                    </a:p>
                  </a:txBody>
                  <a:tcPr marL="76200" marR="76200" marT="38100" marB="38100" anchor="ctr"/>
                </a:tc>
                <a:extLst>
                  <a:ext uri="{0D108BD9-81ED-4DB2-BD59-A6C34878D82A}">
                    <a16:rowId xmlns:a16="http://schemas.microsoft.com/office/drawing/2014/main" val="1447749057"/>
                  </a:ext>
                </a:extLst>
              </a:tr>
              <a:tr h="313320">
                <a:tc>
                  <a:txBody>
                    <a:bodyPr/>
                    <a:lstStyle/>
                    <a:p>
                      <a:r>
                        <a:rPr lang="en-US" sz="1500" b="1"/>
                        <a:t>Công nghệ kiểm soát</a:t>
                      </a:r>
                      <a:endParaRPr lang="en-US" sz="1500"/>
                    </a:p>
                  </a:txBody>
                  <a:tcPr marL="76200" marR="76200" marT="38100" marB="38100" anchor="ctr"/>
                </a:tc>
                <a:tc>
                  <a:txBody>
                    <a:bodyPr/>
                    <a:lstStyle/>
                    <a:p>
                      <a:r>
                        <a:rPr lang="en-US" sz="1600"/>
                        <a:t>Hệ thống </a:t>
                      </a:r>
                      <a:r>
                        <a:rPr lang="en-US" sz="1600" b="1"/>
                        <a:t>tự động hóa – điều khiển PLC/SCADA</a:t>
                      </a:r>
                      <a:r>
                        <a:rPr lang="en-US" sz="1600"/>
                        <a:t> hiện đại</a:t>
                      </a:r>
                    </a:p>
                  </a:txBody>
                  <a:tcPr marL="76200" marR="76200" marT="38100" marB="38100" anchor="ctr"/>
                </a:tc>
                <a:extLst>
                  <a:ext uri="{0D108BD9-81ED-4DB2-BD59-A6C34878D82A}">
                    <a16:rowId xmlns:a16="http://schemas.microsoft.com/office/drawing/2014/main" val="1413627804"/>
                  </a:ext>
                </a:extLst>
              </a:tr>
              <a:tr h="313320">
                <a:tc>
                  <a:txBody>
                    <a:bodyPr/>
                    <a:lstStyle/>
                    <a:p>
                      <a:r>
                        <a:rPr lang="en-US" sz="1500" b="1"/>
                        <a:t>Xử lý khí thải</a:t>
                      </a:r>
                      <a:endParaRPr lang="en-US" sz="1500"/>
                    </a:p>
                  </a:txBody>
                  <a:tcPr marL="76200" marR="76200" marT="38100" marB="38100" anchor="ctr"/>
                </a:tc>
                <a:tc>
                  <a:txBody>
                    <a:bodyPr/>
                    <a:lstStyle/>
                    <a:p>
                      <a:r>
                        <a:rPr lang="en-US" sz="1600" dirty="0" err="1"/>
                        <a:t>Có</a:t>
                      </a:r>
                      <a:r>
                        <a:rPr lang="en-US" sz="1600" dirty="0"/>
                        <a:t> </a:t>
                      </a:r>
                      <a:r>
                        <a:rPr lang="en-US" sz="1600" dirty="0" err="1"/>
                        <a:t>hệ</a:t>
                      </a:r>
                      <a:r>
                        <a:rPr lang="en-US" sz="1600" dirty="0"/>
                        <a:t> </a:t>
                      </a:r>
                      <a:r>
                        <a:rPr lang="en-US" sz="1600" dirty="0" err="1"/>
                        <a:t>thống</a:t>
                      </a:r>
                      <a:r>
                        <a:rPr lang="en-US" sz="1600" dirty="0"/>
                        <a:t> </a:t>
                      </a:r>
                      <a:r>
                        <a:rPr lang="en-US" sz="1600" b="1" dirty="0" err="1"/>
                        <a:t>thu</a:t>
                      </a:r>
                      <a:r>
                        <a:rPr lang="en-US" sz="1600" b="1" dirty="0"/>
                        <a:t> </a:t>
                      </a:r>
                      <a:r>
                        <a:rPr lang="en-US" sz="1600" b="1" dirty="0" err="1"/>
                        <a:t>hồi</a:t>
                      </a:r>
                      <a:r>
                        <a:rPr lang="en-US" sz="1600" b="1" dirty="0"/>
                        <a:t> </a:t>
                      </a:r>
                      <a:r>
                        <a:rPr lang="en-US" sz="1600" b="1" dirty="0" err="1"/>
                        <a:t>bụi</a:t>
                      </a:r>
                      <a:r>
                        <a:rPr lang="en-US" sz="1600" b="1" dirty="0"/>
                        <a:t>, </a:t>
                      </a:r>
                      <a:r>
                        <a:rPr lang="en-US" sz="1600" b="1" dirty="0" err="1"/>
                        <a:t>xử</a:t>
                      </a:r>
                      <a:r>
                        <a:rPr lang="en-US" sz="1600" b="1" dirty="0"/>
                        <a:t> </a:t>
                      </a:r>
                      <a:r>
                        <a:rPr lang="en-US" sz="1600" b="1" dirty="0" err="1"/>
                        <a:t>lý</a:t>
                      </a:r>
                      <a:r>
                        <a:rPr lang="en-US" sz="1600" b="1" dirty="0"/>
                        <a:t> khí CO, SO₂, NOx</a:t>
                      </a:r>
                      <a:endParaRPr lang="en-US" sz="1600" dirty="0"/>
                    </a:p>
                  </a:txBody>
                  <a:tcPr marL="76200" marR="76200" marT="38100" marB="38100" anchor="ctr"/>
                </a:tc>
                <a:extLst>
                  <a:ext uri="{0D108BD9-81ED-4DB2-BD59-A6C34878D82A}">
                    <a16:rowId xmlns:a16="http://schemas.microsoft.com/office/drawing/2014/main" val="1949294486"/>
                  </a:ext>
                </a:extLst>
              </a:tr>
              <a:tr h="313320">
                <a:tc>
                  <a:txBody>
                    <a:bodyPr/>
                    <a:lstStyle/>
                    <a:p>
                      <a:r>
                        <a:rPr lang="vi-VN" sz="1500" b="1" dirty="0"/>
                        <a:t>Thu hồi năng lượng</a:t>
                      </a:r>
                      <a:endParaRPr lang="vi-VN" sz="1500" dirty="0"/>
                    </a:p>
                  </a:txBody>
                  <a:tcPr marL="76200" marR="76200" marT="38100" marB="38100" anchor="ctr"/>
                </a:tc>
                <a:tc>
                  <a:txBody>
                    <a:bodyPr/>
                    <a:lstStyle/>
                    <a:p>
                      <a:r>
                        <a:rPr lang="en-US" sz="1600" dirty="0" err="1"/>
                        <a:t>Có</a:t>
                      </a:r>
                      <a:r>
                        <a:rPr lang="en-US" sz="1600" dirty="0"/>
                        <a:t> </a:t>
                      </a:r>
                      <a:r>
                        <a:rPr lang="en-US" sz="1600" dirty="0" err="1"/>
                        <a:t>tích</a:t>
                      </a:r>
                      <a:r>
                        <a:rPr lang="en-US" sz="1600" dirty="0"/>
                        <a:t> </a:t>
                      </a:r>
                      <a:r>
                        <a:rPr lang="en-US" sz="1600" dirty="0" err="1"/>
                        <a:t>hợp</a:t>
                      </a:r>
                      <a:r>
                        <a:rPr lang="en-US" sz="1600" dirty="0"/>
                        <a:t> </a:t>
                      </a:r>
                      <a:r>
                        <a:rPr lang="en-US" sz="1600" dirty="0" err="1"/>
                        <a:t>hệ</a:t>
                      </a:r>
                      <a:r>
                        <a:rPr lang="en-US" sz="1600" dirty="0"/>
                        <a:t> </a:t>
                      </a:r>
                      <a:r>
                        <a:rPr lang="en-US" sz="1600" dirty="0" err="1"/>
                        <a:t>thống</a:t>
                      </a:r>
                      <a:r>
                        <a:rPr lang="en-US" sz="1600" dirty="0"/>
                        <a:t> </a:t>
                      </a:r>
                      <a:r>
                        <a:rPr lang="en-US" sz="1600" b="1" dirty="0" err="1"/>
                        <a:t>thu</a:t>
                      </a:r>
                      <a:r>
                        <a:rPr lang="en-US" sz="1600" b="1" dirty="0"/>
                        <a:t> </a:t>
                      </a:r>
                      <a:r>
                        <a:rPr lang="en-US" sz="1600" b="1" dirty="0" err="1"/>
                        <a:t>hồi</a:t>
                      </a:r>
                      <a:r>
                        <a:rPr lang="en-US" sz="1600" b="1" dirty="0"/>
                        <a:t> </a:t>
                      </a:r>
                      <a:r>
                        <a:rPr lang="en-US" sz="1600" b="1" dirty="0" err="1"/>
                        <a:t>nhiệt</a:t>
                      </a:r>
                      <a:r>
                        <a:rPr lang="en-US" sz="1600" b="1" dirty="0"/>
                        <a:t> khí </a:t>
                      </a:r>
                      <a:r>
                        <a:rPr lang="en-US" sz="1600" b="1" dirty="0" err="1"/>
                        <a:t>lò</a:t>
                      </a:r>
                      <a:r>
                        <a:rPr lang="en-US" sz="1600" b="1" dirty="0"/>
                        <a:t> (WHR)</a:t>
                      </a:r>
                      <a:r>
                        <a:rPr lang="en-US" sz="1600" dirty="0"/>
                        <a:t> để </a:t>
                      </a:r>
                      <a:r>
                        <a:rPr lang="en-US" sz="1600" dirty="0" err="1"/>
                        <a:t>phát</a:t>
                      </a:r>
                      <a:r>
                        <a:rPr lang="en-US" sz="1600" dirty="0"/>
                        <a:t> </a:t>
                      </a:r>
                      <a:r>
                        <a:rPr lang="en-US" sz="1600" dirty="0" err="1"/>
                        <a:t>điện</a:t>
                      </a:r>
                      <a:r>
                        <a:rPr lang="en-US" sz="1600" dirty="0"/>
                        <a:t> nội </a:t>
                      </a:r>
                      <a:r>
                        <a:rPr lang="en-US" sz="1600" dirty="0" err="1"/>
                        <a:t>bộ</a:t>
                      </a:r>
                      <a:endParaRPr lang="en-US" sz="1600" dirty="0"/>
                    </a:p>
                  </a:txBody>
                  <a:tcPr marL="76200" marR="76200" marT="38100" marB="38100" anchor="ctr"/>
                </a:tc>
                <a:extLst>
                  <a:ext uri="{0D108BD9-81ED-4DB2-BD59-A6C34878D82A}">
                    <a16:rowId xmlns:a16="http://schemas.microsoft.com/office/drawing/2014/main" val="1167888875"/>
                  </a:ext>
                </a:extLst>
              </a:tr>
            </a:tbl>
          </a:graphicData>
        </a:graphic>
      </p:graphicFrame>
      <p:sp>
        <p:nvSpPr>
          <p:cNvPr id="10" name="TextBox 9">
            <a:extLst>
              <a:ext uri="{FF2B5EF4-FFF2-40B4-BE49-F238E27FC236}">
                <a16:creationId xmlns:a16="http://schemas.microsoft.com/office/drawing/2014/main" id="{D3856284-CDAB-3608-0ED3-DE941C6D161C}"/>
              </a:ext>
            </a:extLst>
          </p:cNvPr>
          <p:cNvSpPr txBox="1"/>
          <p:nvPr/>
        </p:nvSpPr>
        <p:spPr>
          <a:xfrm>
            <a:off x="662167" y="2159846"/>
            <a:ext cx="5433832" cy="1528880"/>
          </a:xfrm>
          <a:prstGeom prst="rect">
            <a:avLst/>
          </a:prstGeom>
          <a:noFill/>
        </p:spPr>
        <p:txBody>
          <a:bodyPr wrap="square">
            <a:spAutoFit/>
          </a:bodyPr>
          <a:lstStyle/>
          <a:p>
            <a:pPr>
              <a:buNone/>
            </a:pPr>
            <a:r>
              <a:rPr lang="vi-VN" sz="1556" b="1" dirty="0"/>
              <a:t>Công nghệ lò cao – lò chuyển BOF (BF-BOF route)</a:t>
            </a:r>
          </a:p>
          <a:p>
            <a:pPr>
              <a:buNone/>
            </a:pPr>
            <a:r>
              <a:rPr lang="vi-VN" sz="1556" dirty="0"/>
              <a:t>Nhà máy Hòa Phát Dung Quất sử dụng </a:t>
            </a:r>
            <a:r>
              <a:rPr lang="vi-VN" sz="1556" b="1" dirty="0"/>
              <a:t>quy trình luyện thép truyền thống từ quặng</a:t>
            </a:r>
            <a:r>
              <a:rPr lang="vi-VN" sz="1556" dirty="0"/>
              <a:t> với ba khâu chính:</a:t>
            </a:r>
          </a:p>
          <a:p>
            <a:pPr>
              <a:buFont typeface="Arial" panose="020B0604020202020204" pitchFamily="34" charset="0"/>
              <a:buChar char="•"/>
            </a:pPr>
            <a:r>
              <a:rPr lang="vi-VN" sz="1556" b="1" dirty="0"/>
              <a:t>Luyện gang bằng lò cao</a:t>
            </a:r>
            <a:endParaRPr lang="vi-VN" sz="1556" dirty="0"/>
          </a:p>
          <a:p>
            <a:pPr>
              <a:buFont typeface="Arial" panose="020B0604020202020204" pitchFamily="34" charset="0"/>
              <a:buChar char="•"/>
            </a:pPr>
            <a:r>
              <a:rPr lang="vi-VN" sz="1556" b="1" dirty="0"/>
              <a:t>Luyện thép từ gang lỏng bằng lò chuyển (BOF)</a:t>
            </a:r>
            <a:endParaRPr lang="vi-VN" sz="1556" dirty="0"/>
          </a:p>
          <a:p>
            <a:pPr>
              <a:buFont typeface="Arial" panose="020B0604020202020204" pitchFamily="34" charset="0"/>
              <a:buChar char="•"/>
            </a:pPr>
            <a:r>
              <a:rPr lang="vi-VN" sz="1556" b="1" dirty="0"/>
              <a:t>Cán thép thành phẩm</a:t>
            </a:r>
            <a:endParaRPr lang="vi-VN" sz="1556" dirty="0"/>
          </a:p>
        </p:txBody>
      </p:sp>
      <p:sp>
        <p:nvSpPr>
          <p:cNvPr id="11" name="TextBox 10">
            <a:extLst>
              <a:ext uri="{FF2B5EF4-FFF2-40B4-BE49-F238E27FC236}">
                <a16:creationId xmlns:a16="http://schemas.microsoft.com/office/drawing/2014/main" id="{0C9DE75D-4EBE-81C2-D303-E479469CE53A}"/>
              </a:ext>
            </a:extLst>
          </p:cNvPr>
          <p:cNvSpPr txBox="1"/>
          <p:nvPr/>
        </p:nvSpPr>
        <p:spPr>
          <a:xfrm>
            <a:off x="6470893" y="2184276"/>
            <a:ext cx="4544122" cy="1289456"/>
          </a:xfrm>
          <a:prstGeom prst="rect">
            <a:avLst/>
          </a:prstGeom>
          <a:noFill/>
        </p:spPr>
        <p:txBody>
          <a:bodyPr wrap="square">
            <a:spAutoFit/>
          </a:bodyPr>
          <a:lstStyle/>
          <a:p>
            <a:pPr>
              <a:buNone/>
            </a:pPr>
            <a:r>
              <a:rPr lang="vi-VN" sz="1556" b="1" dirty="0"/>
              <a:t>✅ Ưu điểm:</a:t>
            </a:r>
          </a:p>
          <a:p>
            <a:pPr>
              <a:buFont typeface="Arial" panose="020B0604020202020204" pitchFamily="34" charset="0"/>
              <a:buChar char="•"/>
            </a:pPr>
            <a:r>
              <a:rPr lang="vi-VN" sz="1556" dirty="0"/>
              <a:t>Sản xuất được thép chất lượng cao.</a:t>
            </a:r>
          </a:p>
          <a:p>
            <a:pPr>
              <a:buFont typeface="Arial" panose="020B0604020202020204" pitchFamily="34" charset="0"/>
              <a:buChar char="•"/>
            </a:pPr>
            <a:r>
              <a:rPr lang="vi-VN" sz="1556" dirty="0"/>
              <a:t>Chủ động nguyên liệu (quặng, than cốc).</a:t>
            </a:r>
          </a:p>
          <a:p>
            <a:pPr>
              <a:buFont typeface="Arial" panose="020B0604020202020204" pitchFamily="34" charset="0"/>
              <a:buChar char="•"/>
            </a:pPr>
            <a:r>
              <a:rPr lang="vi-VN" sz="1556" dirty="0"/>
              <a:t>Phù hợp cho sản lượng lớn, quy mô công nghiệp.</a:t>
            </a:r>
          </a:p>
        </p:txBody>
      </p:sp>
    </p:spTree>
    <p:extLst>
      <p:ext uri="{BB962C8B-B14F-4D97-AF65-F5344CB8AC3E}">
        <p14:creationId xmlns:p14="http://schemas.microsoft.com/office/powerpoint/2010/main" val="887518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rain on tracks near a factory&#10;&#10;AI-generated content may be incorrect.">
            <a:extLst>
              <a:ext uri="{FF2B5EF4-FFF2-40B4-BE49-F238E27FC236}">
                <a16:creationId xmlns:a16="http://schemas.microsoft.com/office/drawing/2014/main" id="{1CFEE6F4-6F79-C0E8-C73F-CE7442509B4F}"/>
              </a:ext>
            </a:extLst>
          </p:cNvPr>
          <p:cNvPicPr>
            <a:picLocks noChangeAspect="1"/>
          </p:cNvPicPr>
          <p:nvPr/>
        </p:nvPicPr>
        <p:blipFill>
          <a:blip r:embed="rId3"/>
          <a:srcRect l="10548" t="23688" r="3586" b="6186"/>
          <a:stretch/>
        </p:blipFill>
        <p:spPr>
          <a:xfrm>
            <a:off x="6096000" y="1926159"/>
            <a:ext cx="5429843" cy="3325941"/>
          </a:xfrm>
          <a:prstGeom prst="rect">
            <a:avLst/>
          </a:prstGeom>
        </p:spPr>
      </p:pic>
      <p:sp>
        <p:nvSpPr>
          <p:cNvPr id="8" name="TextBox 7">
            <a:extLst>
              <a:ext uri="{FF2B5EF4-FFF2-40B4-BE49-F238E27FC236}">
                <a16:creationId xmlns:a16="http://schemas.microsoft.com/office/drawing/2014/main" id="{2FC458B4-D86B-78D3-C456-6EDB15BBCD6C}"/>
              </a:ext>
            </a:extLst>
          </p:cNvPr>
          <p:cNvSpPr txBox="1"/>
          <p:nvPr/>
        </p:nvSpPr>
        <p:spPr>
          <a:xfrm>
            <a:off x="3702570" y="5531370"/>
            <a:ext cx="5606322" cy="461665"/>
          </a:xfrm>
          <a:prstGeom prst="rect">
            <a:avLst/>
          </a:prstGeom>
          <a:noFill/>
        </p:spPr>
        <p:txBody>
          <a:bodyPr wrap="square">
            <a:spAutoFit/>
          </a:bodyPr>
          <a:lstStyle/>
          <a:p>
            <a:r>
              <a:rPr lang="en-US" sz="2400" b="1" dirty="0">
                <a:solidFill>
                  <a:schemeClr val="accent1">
                    <a:lumMod val="50000"/>
                  </a:schemeClr>
                </a:solidFill>
                <a:latin typeface="Arial" panose="020B0604020202020204" pitchFamily="34" charset="0"/>
              </a:rPr>
              <a:t>Hệ thống lò cao tại Hòa Phát</a:t>
            </a:r>
            <a:endParaRPr lang="en-US" sz="2400" b="1" dirty="0"/>
          </a:p>
        </p:txBody>
      </p:sp>
      <p:pic>
        <p:nvPicPr>
          <p:cNvPr id="12" name="Picture 11" descr="A large factory with blue buildings&#10;&#10;AI-generated content may be incorrect.">
            <a:extLst>
              <a:ext uri="{FF2B5EF4-FFF2-40B4-BE49-F238E27FC236}">
                <a16:creationId xmlns:a16="http://schemas.microsoft.com/office/drawing/2014/main" id="{DFAFC32B-3DFF-53FB-E4DB-24B590B9F220}"/>
              </a:ext>
            </a:extLst>
          </p:cNvPr>
          <p:cNvPicPr>
            <a:picLocks noChangeAspect="1"/>
          </p:cNvPicPr>
          <p:nvPr/>
        </p:nvPicPr>
        <p:blipFill>
          <a:blip r:embed="rId4"/>
          <a:srcRect r="4295" b="25279"/>
          <a:stretch/>
        </p:blipFill>
        <p:spPr>
          <a:xfrm>
            <a:off x="821506" y="1926159"/>
            <a:ext cx="5052585" cy="3325941"/>
          </a:xfrm>
          <a:prstGeom prst="rect">
            <a:avLst/>
          </a:prstGeom>
        </p:spPr>
      </p:pic>
      <p:sp>
        <p:nvSpPr>
          <p:cNvPr id="13" name="Title 1">
            <a:extLst>
              <a:ext uri="{FF2B5EF4-FFF2-40B4-BE49-F238E27FC236}">
                <a16:creationId xmlns:a16="http://schemas.microsoft.com/office/drawing/2014/main" id="{15378D10-5532-8851-7352-911EEEC0FFB2}"/>
              </a:ext>
            </a:extLst>
          </p:cNvPr>
          <p:cNvSpPr txBox="1">
            <a:spLocks/>
          </p:cNvSpPr>
          <p:nvPr/>
        </p:nvSpPr>
        <p:spPr>
          <a:xfrm>
            <a:off x="1807058" y="1043724"/>
            <a:ext cx="813406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err="1">
                <a:solidFill>
                  <a:schemeClr val="accent1">
                    <a:lumMod val="50000"/>
                  </a:schemeClr>
                </a:solidFill>
                <a:latin typeface="Arial" panose="020B0604020202020204" pitchFamily="34" charset="0"/>
              </a:rPr>
              <a:t>Đặc</a:t>
            </a:r>
            <a:r>
              <a:rPr lang="en-US" dirty="0">
                <a:solidFill>
                  <a:schemeClr val="accent1">
                    <a:lumMod val="50000"/>
                  </a:schemeClr>
                </a:solidFill>
                <a:latin typeface="Arial" panose="020B0604020202020204" pitchFamily="34" charset="0"/>
              </a:rPr>
              <a:t> điểm </a:t>
            </a:r>
            <a:r>
              <a:rPr lang="en-US" dirty="0" err="1">
                <a:solidFill>
                  <a:schemeClr val="accent1">
                    <a:lumMod val="50000"/>
                  </a:schemeClr>
                </a:solidFill>
                <a:latin typeface="Arial" panose="020B0604020202020204" pitchFamily="34" charset="0"/>
              </a:rPr>
              <a:t>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cao</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tại</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Hòa</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Phát</a:t>
            </a:r>
            <a:endParaRPr lang="en-US" dirty="0">
              <a:solidFill>
                <a:schemeClr val="accent1">
                  <a:lumMod val="50000"/>
                </a:schemeClr>
              </a:solidFill>
              <a:latin typeface="Arial" panose="020B0604020202020204" pitchFamily="34" charset="0"/>
            </a:endParaRPr>
          </a:p>
        </p:txBody>
      </p:sp>
    </p:spTree>
    <p:extLst>
      <p:ext uri="{BB962C8B-B14F-4D97-AF65-F5344CB8AC3E}">
        <p14:creationId xmlns:p14="http://schemas.microsoft.com/office/powerpoint/2010/main" val="3943642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5F8FF-B081-42A2-ACF1-E779B9B9692F}"/>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344B49A0-2229-43C0-ED9D-707FAA6DD4E1}"/>
              </a:ext>
            </a:extLst>
          </p:cNvPr>
          <p:cNvSpPr txBox="1">
            <a:spLocks/>
          </p:cNvSpPr>
          <p:nvPr/>
        </p:nvSpPr>
        <p:spPr>
          <a:xfrm>
            <a:off x="1719972" y="1005198"/>
            <a:ext cx="813406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err="1">
                <a:solidFill>
                  <a:schemeClr val="accent1">
                    <a:lumMod val="50000"/>
                  </a:schemeClr>
                </a:solidFill>
                <a:latin typeface="Arial" panose="020B0604020202020204" pitchFamily="34" charset="0"/>
              </a:rPr>
              <a:t>Đặc</a:t>
            </a:r>
            <a:r>
              <a:rPr lang="en-US" dirty="0">
                <a:solidFill>
                  <a:schemeClr val="accent1">
                    <a:lumMod val="50000"/>
                  </a:schemeClr>
                </a:solidFill>
                <a:latin typeface="Arial" panose="020B0604020202020204" pitchFamily="34" charset="0"/>
              </a:rPr>
              <a:t> điểm </a:t>
            </a:r>
            <a:r>
              <a:rPr lang="en-US" dirty="0" err="1">
                <a:solidFill>
                  <a:schemeClr val="accent1">
                    <a:lumMod val="50000"/>
                  </a:schemeClr>
                </a:solidFill>
                <a:latin typeface="Arial" panose="020B0604020202020204" pitchFamily="34" charset="0"/>
              </a:rPr>
              <a:t>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cao</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tại</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Hòa</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Phát</a:t>
            </a:r>
            <a:endParaRPr lang="en-US" dirty="0">
              <a:solidFill>
                <a:schemeClr val="accent1">
                  <a:lumMod val="50000"/>
                </a:schemeClr>
              </a:solidFill>
              <a:latin typeface="Arial" panose="020B0604020202020204" pitchFamily="34" charset="0"/>
            </a:endParaRPr>
          </a:p>
        </p:txBody>
      </p:sp>
      <p:graphicFrame>
        <p:nvGraphicFramePr>
          <p:cNvPr id="2" name="Table 1">
            <a:extLst>
              <a:ext uri="{FF2B5EF4-FFF2-40B4-BE49-F238E27FC236}">
                <a16:creationId xmlns:a16="http://schemas.microsoft.com/office/drawing/2014/main" id="{C6EA89FD-CDA8-A016-0D44-87ADE69749F1}"/>
              </a:ext>
            </a:extLst>
          </p:cNvPr>
          <p:cNvGraphicFramePr>
            <a:graphicFrameLocks noGrp="1"/>
          </p:cNvGraphicFramePr>
          <p:nvPr>
            <p:extLst>
              <p:ext uri="{D42A27DB-BD31-4B8C-83A1-F6EECF244321}">
                <p14:modId xmlns:p14="http://schemas.microsoft.com/office/powerpoint/2010/main" val="2085181965"/>
              </p:ext>
            </p:extLst>
          </p:nvPr>
        </p:nvGraphicFramePr>
        <p:xfrm>
          <a:off x="962760" y="1988591"/>
          <a:ext cx="10787742" cy="2255904"/>
        </p:xfrm>
        <a:graphic>
          <a:graphicData uri="http://schemas.openxmlformats.org/drawingml/2006/table">
            <a:tbl>
              <a:tblPr/>
              <a:tblGrid>
                <a:gridCol w="3510297">
                  <a:extLst>
                    <a:ext uri="{9D8B030D-6E8A-4147-A177-3AD203B41FA5}">
                      <a16:colId xmlns:a16="http://schemas.microsoft.com/office/drawing/2014/main" val="3167149032"/>
                    </a:ext>
                  </a:extLst>
                </a:gridCol>
                <a:gridCol w="7277445">
                  <a:extLst>
                    <a:ext uri="{9D8B030D-6E8A-4147-A177-3AD203B41FA5}">
                      <a16:colId xmlns:a16="http://schemas.microsoft.com/office/drawing/2014/main" val="3864495817"/>
                    </a:ext>
                  </a:extLst>
                </a:gridCol>
              </a:tblGrid>
              <a:tr h="0">
                <a:tc>
                  <a:txBody>
                    <a:bodyPr/>
                    <a:lstStyle/>
                    <a:p>
                      <a:r>
                        <a:rPr lang="en-US" b="1"/>
                        <a:t>Công đoạn</a:t>
                      </a:r>
                    </a:p>
                  </a:txBody>
                  <a:tcPr anchor="ctr">
                    <a:lnL>
                      <a:noFill/>
                    </a:lnL>
                    <a:lnR>
                      <a:noFill/>
                    </a:lnR>
                    <a:lnT>
                      <a:noFill/>
                    </a:lnT>
                    <a:lnB>
                      <a:noFill/>
                    </a:lnB>
                    <a:noFill/>
                  </a:tcPr>
                </a:tc>
                <a:tc>
                  <a:txBody>
                    <a:bodyPr/>
                    <a:lstStyle/>
                    <a:p>
                      <a:r>
                        <a:rPr lang="en-US" b="1" dirty="0" err="1"/>
                        <a:t>Mô</a:t>
                      </a:r>
                      <a:r>
                        <a:rPr lang="en-US" b="1" dirty="0"/>
                        <a:t> </a:t>
                      </a:r>
                      <a:r>
                        <a:rPr lang="en-US" b="1" dirty="0" err="1"/>
                        <a:t>tả</a:t>
                      </a:r>
                      <a:endParaRPr lang="en-US" b="1" dirty="0"/>
                    </a:p>
                  </a:txBody>
                  <a:tcPr anchor="ctr">
                    <a:lnL>
                      <a:noFill/>
                    </a:lnL>
                    <a:lnR>
                      <a:noFill/>
                    </a:lnR>
                    <a:lnT>
                      <a:noFill/>
                    </a:lnT>
                    <a:lnB>
                      <a:noFill/>
                    </a:lnB>
                    <a:noFill/>
                  </a:tcPr>
                </a:tc>
                <a:extLst>
                  <a:ext uri="{0D108BD9-81ED-4DB2-BD59-A6C34878D82A}">
                    <a16:rowId xmlns:a16="http://schemas.microsoft.com/office/drawing/2014/main" val="3921554417"/>
                  </a:ext>
                </a:extLst>
              </a:tr>
              <a:tr h="0">
                <a:tc>
                  <a:txBody>
                    <a:bodyPr/>
                    <a:lstStyle/>
                    <a:p>
                      <a:r>
                        <a:rPr lang="en-US" b="0"/>
                        <a:t>Thiêu kết (Sintering)</a:t>
                      </a:r>
                    </a:p>
                  </a:txBody>
                  <a:tcPr anchor="ctr">
                    <a:lnL>
                      <a:noFill/>
                    </a:lnL>
                    <a:lnR>
                      <a:noFill/>
                    </a:lnR>
                    <a:lnT>
                      <a:noFill/>
                    </a:lnT>
                    <a:lnB>
                      <a:noFill/>
                    </a:lnB>
                    <a:noFill/>
                  </a:tcPr>
                </a:tc>
                <a:tc>
                  <a:txBody>
                    <a:bodyPr/>
                    <a:lstStyle/>
                    <a:p>
                      <a:r>
                        <a:rPr lang="vi-VN"/>
                        <a:t>Trộn quặng mịn, than cốc, phụ gia → tạo lớp sinter đưa vào lò cao</a:t>
                      </a:r>
                    </a:p>
                  </a:txBody>
                  <a:tcPr anchor="ctr">
                    <a:lnL>
                      <a:noFill/>
                    </a:lnL>
                    <a:lnR>
                      <a:noFill/>
                    </a:lnR>
                    <a:lnT>
                      <a:noFill/>
                    </a:lnT>
                    <a:lnB>
                      <a:noFill/>
                    </a:lnB>
                    <a:noFill/>
                  </a:tcPr>
                </a:tc>
                <a:extLst>
                  <a:ext uri="{0D108BD9-81ED-4DB2-BD59-A6C34878D82A}">
                    <a16:rowId xmlns:a16="http://schemas.microsoft.com/office/drawing/2014/main" val="825075588"/>
                  </a:ext>
                </a:extLst>
              </a:tr>
              <a:tr h="0">
                <a:tc>
                  <a:txBody>
                    <a:bodyPr/>
                    <a:lstStyle/>
                    <a:p>
                      <a:r>
                        <a:rPr lang="en-US" b="0" dirty="0" err="1"/>
                        <a:t>Lò</a:t>
                      </a:r>
                      <a:r>
                        <a:rPr lang="en-US" b="0" dirty="0"/>
                        <a:t> </a:t>
                      </a:r>
                      <a:r>
                        <a:rPr lang="en-US" b="0" dirty="0" err="1"/>
                        <a:t>cao</a:t>
                      </a:r>
                      <a:r>
                        <a:rPr lang="en-US" b="0" dirty="0"/>
                        <a:t> (Blast Furnace)</a:t>
                      </a:r>
                    </a:p>
                  </a:txBody>
                  <a:tcPr anchor="ctr">
                    <a:lnL>
                      <a:noFill/>
                    </a:lnL>
                    <a:lnR>
                      <a:noFill/>
                    </a:lnR>
                    <a:lnT>
                      <a:noFill/>
                    </a:lnT>
                    <a:lnB>
                      <a:noFill/>
                    </a:lnB>
                    <a:noFill/>
                  </a:tcPr>
                </a:tc>
                <a:tc>
                  <a:txBody>
                    <a:bodyPr/>
                    <a:lstStyle/>
                    <a:p>
                      <a:r>
                        <a:rPr lang="en-US" dirty="0"/>
                        <a:t>Nung ở ~2.000°C, </a:t>
                      </a:r>
                      <a:r>
                        <a:rPr lang="en-US" dirty="0" err="1"/>
                        <a:t>dùng</a:t>
                      </a:r>
                      <a:r>
                        <a:rPr lang="en-US" dirty="0"/>
                        <a:t> coke </a:t>
                      </a:r>
                      <a:r>
                        <a:rPr lang="en-US" dirty="0" err="1"/>
                        <a:t>và</a:t>
                      </a:r>
                      <a:r>
                        <a:rPr lang="en-US" dirty="0"/>
                        <a:t> </a:t>
                      </a:r>
                      <a:r>
                        <a:rPr lang="en-US" dirty="0" err="1"/>
                        <a:t>gió</a:t>
                      </a:r>
                      <a:r>
                        <a:rPr lang="en-US" dirty="0"/>
                        <a:t> </a:t>
                      </a:r>
                      <a:r>
                        <a:rPr lang="en-US" dirty="0" err="1"/>
                        <a:t>nóng</a:t>
                      </a:r>
                      <a:r>
                        <a:rPr lang="en-US" dirty="0"/>
                        <a:t> → </a:t>
                      </a:r>
                      <a:r>
                        <a:rPr lang="en-US" dirty="0" err="1"/>
                        <a:t>tạo</a:t>
                      </a:r>
                      <a:r>
                        <a:rPr lang="en-US" dirty="0"/>
                        <a:t> gang </a:t>
                      </a:r>
                      <a:r>
                        <a:rPr lang="en-US" dirty="0" err="1"/>
                        <a:t>lỏng</a:t>
                      </a:r>
                      <a:endParaRPr lang="en-US" dirty="0"/>
                    </a:p>
                  </a:txBody>
                  <a:tcPr anchor="ctr">
                    <a:lnL>
                      <a:noFill/>
                    </a:lnL>
                    <a:lnR>
                      <a:noFill/>
                    </a:lnR>
                    <a:lnT>
                      <a:noFill/>
                    </a:lnT>
                    <a:lnB>
                      <a:noFill/>
                    </a:lnB>
                    <a:noFill/>
                  </a:tcPr>
                </a:tc>
                <a:extLst>
                  <a:ext uri="{0D108BD9-81ED-4DB2-BD59-A6C34878D82A}">
                    <a16:rowId xmlns:a16="http://schemas.microsoft.com/office/drawing/2014/main" val="2249697308"/>
                  </a:ext>
                </a:extLst>
              </a:tr>
              <a:tr h="0">
                <a:tc>
                  <a:txBody>
                    <a:bodyPr/>
                    <a:lstStyle/>
                    <a:p>
                      <a:r>
                        <a:rPr lang="en-US" b="0" dirty="0" err="1"/>
                        <a:t>Lò</a:t>
                      </a:r>
                      <a:r>
                        <a:rPr lang="en-US" b="0" dirty="0"/>
                        <a:t> </a:t>
                      </a:r>
                      <a:r>
                        <a:rPr lang="en-US" b="0" dirty="0" err="1"/>
                        <a:t>chuyển</a:t>
                      </a:r>
                      <a:r>
                        <a:rPr lang="en-US" b="0" dirty="0"/>
                        <a:t> (BOF)</a:t>
                      </a:r>
                    </a:p>
                  </a:txBody>
                  <a:tcPr anchor="ctr">
                    <a:lnL>
                      <a:noFill/>
                    </a:lnL>
                    <a:lnR>
                      <a:noFill/>
                    </a:lnR>
                    <a:lnT>
                      <a:noFill/>
                    </a:lnT>
                    <a:lnB>
                      <a:noFill/>
                    </a:lnB>
                    <a:noFill/>
                  </a:tcPr>
                </a:tc>
                <a:tc>
                  <a:txBody>
                    <a:bodyPr/>
                    <a:lstStyle/>
                    <a:p>
                      <a:r>
                        <a:rPr lang="en-US"/>
                        <a:t>Thổi oxy vào gang lỏng → khử C, Si, Mn → thành thép thô</a:t>
                      </a:r>
                    </a:p>
                  </a:txBody>
                  <a:tcPr anchor="ctr">
                    <a:lnL>
                      <a:noFill/>
                    </a:lnL>
                    <a:lnR>
                      <a:noFill/>
                    </a:lnR>
                    <a:lnT>
                      <a:noFill/>
                    </a:lnT>
                    <a:lnB>
                      <a:noFill/>
                    </a:lnB>
                    <a:noFill/>
                  </a:tcPr>
                </a:tc>
                <a:extLst>
                  <a:ext uri="{0D108BD9-81ED-4DB2-BD59-A6C34878D82A}">
                    <a16:rowId xmlns:a16="http://schemas.microsoft.com/office/drawing/2014/main" val="2742150377"/>
                  </a:ext>
                </a:extLst>
              </a:tr>
              <a:tr h="0">
                <a:tc>
                  <a:txBody>
                    <a:bodyPr/>
                    <a:lstStyle/>
                    <a:p>
                      <a:r>
                        <a:rPr lang="en-US" b="0" dirty="0" err="1"/>
                        <a:t>Đúc</a:t>
                      </a:r>
                      <a:r>
                        <a:rPr lang="en-US" b="0" dirty="0"/>
                        <a:t> </a:t>
                      </a:r>
                      <a:r>
                        <a:rPr lang="en-US" b="0" dirty="0" err="1"/>
                        <a:t>liên</a:t>
                      </a:r>
                      <a:r>
                        <a:rPr lang="en-US" b="0" dirty="0"/>
                        <a:t> </a:t>
                      </a:r>
                      <a:r>
                        <a:rPr lang="en-US" b="0" dirty="0" err="1"/>
                        <a:t>tục</a:t>
                      </a:r>
                      <a:r>
                        <a:rPr lang="en-US" b="0" dirty="0"/>
                        <a:t> (CC)</a:t>
                      </a:r>
                    </a:p>
                  </a:txBody>
                  <a:tcPr anchor="ctr">
                    <a:lnL>
                      <a:noFill/>
                    </a:lnL>
                    <a:lnR>
                      <a:noFill/>
                    </a:lnR>
                    <a:lnT>
                      <a:noFill/>
                    </a:lnT>
                    <a:lnB>
                      <a:noFill/>
                    </a:lnB>
                    <a:noFill/>
                  </a:tcPr>
                </a:tc>
                <a:tc>
                  <a:txBody>
                    <a:bodyPr/>
                    <a:lstStyle/>
                    <a:p>
                      <a:r>
                        <a:rPr lang="en-US"/>
                        <a:t>Đúc gang thành phôi vuông hoặc tấm, chuẩn bị cho cán</a:t>
                      </a:r>
                    </a:p>
                  </a:txBody>
                  <a:tcPr anchor="ctr">
                    <a:lnL>
                      <a:noFill/>
                    </a:lnL>
                    <a:lnR>
                      <a:noFill/>
                    </a:lnR>
                    <a:lnT>
                      <a:noFill/>
                    </a:lnT>
                    <a:lnB>
                      <a:noFill/>
                    </a:lnB>
                    <a:noFill/>
                  </a:tcPr>
                </a:tc>
                <a:extLst>
                  <a:ext uri="{0D108BD9-81ED-4DB2-BD59-A6C34878D82A}">
                    <a16:rowId xmlns:a16="http://schemas.microsoft.com/office/drawing/2014/main" val="3165534425"/>
                  </a:ext>
                </a:extLst>
              </a:tr>
              <a:tr h="0">
                <a:tc>
                  <a:txBody>
                    <a:bodyPr/>
                    <a:lstStyle/>
                    <a:p>
                      <a:r>
                        <a:rPr lang="en-US" b="0" dirty="0" err="1"/>
                        <a:t>Cán</a:t>
                      </a:r>
                      <a:r>
                        <a:rPr lang="en-US" b="0" dirty="0"/>
                        <a:t> (Rolling)</a:t>
                      </a:r>
                    </a:p>
                  </a:txBody>
                  <a:tcPr anchor="ctr">
                    <a:lnL>
                      <a:noFill/>
                    </a:lnL>
                    <a:lnR>
                      <a:noFill/>
                    </a:lnR>
                    <a:lnT>
                      <a:noFill/>
                    </a:lnT>
                    <a:lnB>
                      <a:noFill/>
                    </a:lnB>
                    <a:noFill/>
                  </a:tcPr>
                </a:tc>
                <a:tc>
                  <a:txBody>
                    <a:bodyPr/>
                    <a:lstStyle/>
                    <a:p>
                      <a:r>
                        <a:rPr lang="en-US" dirty="0" err="1"/>
                        <a:t>Cán</a:t>
                      </a:r>
                      <a:r>
                        <a:rPr lang="en-US" dirty="0"/>
                        <a:t> </a:t>
                      </a:r>
                      <a:r>
                        <a:rPr lang="en-US" dirty="0" err="1"/>
                        <a:t>nóng</a:t>
                      </a:r>
                      <a:r>
                        <a:rPr lang="en-US" dirty="0"/>
                        <a:t> thành </a:t>
                      </a:r>
                      <a:r>
                        <a:rPr lang="en-US" dirty="0" err="1"/>
                        <a:t>thép</a:t>
                      </a:r>
                      <a:r>
                        <a:rPr lang="en-US" dirty="0"/>
                        <a:t> </a:t>
                      </a:r>
                      <a:r>
                        <a:rPr lang="en-US" dirty="0" err="1"/>
                        <a:t>cuộn</a:t>
                      </a:r>
                      <a:r>
                        <a:rPr lang="en-US" dirty="0"/>
                        <a:t>, </a:t>
                      </a:r>
                      <a:r>
                        <a:rPr lang="en-US" dirty="0" err="1"/>
                        <a:t>thép</a:t>
                      </a:r>
                      <a:r>
                        <a:rPr lang="en-US" dirty="0"/>
                        <a:t> </a:t>
                      </a:r>
                      <a:r>
                        <a:rPr lang="en-US" dirty="0" err="1"/>
                        <a:t>thanh</a:t>
                      </a:r>
                      <a:r>
                        <a:rPr lang="en-US" dirty="0"/>
                        <a:t>, </a:t>
                      </a:r>
                      <a:r>
                        <a:rPr lang="en-US" dirty="0" err="1"/>
                        <a:t>ống</a:t>
                      </a:r>
                      <a:r>
                        <a:rPr lang="en-US" dirty="0"/>
                        <a:t> </a:t>
                      </a:r>
                      <a:r>
                        <a:rPr lang="en-US" dirty="0" err="1"/>
                        <a:t>thép</a:t>
                      </a:r>
                      <a:r>
                        <a:rPr lang="en-US" dirty="0"/>
                        <a:t>...</a:t>
                      </a:r>
                    </a:p>
                  </a:txBody>
                  <a:tcPr anchor="ctr">
                    <a:lnL>
                      <a:noFill/>
                    </a:lnL>
                    <a:lnR>
                      <a:noFill/>
                    </a:lnR>
                    <a:lnT>
                      <a:noFill/>
                    </a:lnT>
                    <a:lnB>
                      <a:noFill/>
                    </a:lnB>
                    <a:noFill/>
                  </a:tcPr>
                </a:tc>
                <a:extLst>
                  <a:ext uri="{0D108BD9-81ED-4DB2-BD59-A6C34878D82A}">
                    <a16:rowId xmlns:a16="http://schemas.microsoft.com/office/drawing/2014/main" val="3983688753"/>
                  </a:ext>
                </a:extLst>
              </a:tr>
            </a:tbl>
          </a:graphicData>
        </a:graphic>
      </p:graphicFrame>
      <p:sp>
        <p:nvSpPr>
          <p:cNvPr id="5" name="TextBox 4">
            <a:extLst>
              <a:ext uri="{FF2B5EF4-FFF2-40B4-BE49-F238E27FC236}">
                <a16:creationId xmlns:a16="http://schemas.microsoft.com/office/drawing/2014/main" id="{C3597709-2FA2-62EB-70A2-7DA893D49C41}"/>
              </a:ext>
            </a:extLst>
          </p:cNvPr>
          <p:cNvSpPr txBox="1"/>
          <p:nvPr/>
        </p:nvSpPr>
        <p:spPr>
          <a:xfrm>
            <a:off x="776453" y="1500398"/>
            <a:ext cx="4279335" cy="379656"/>
          </a:xfrm>
          <a:prstGeom prst="rect">
            <a:avLst/>
          </a:prstGeom>
          <a:noFill/>
        </p:spPr>
        <p:txBody>
          <a:bodyPr wrap="square">
            <a:spAutoFit/>
          </a:bodyPr>
          <a:lstStyle/>
          <a:p>
            <a:pPr marL="457200" indent="-457200">
              <a:buFont typeface="Wingdings" panose="05000000000000000000" pitchFamily="2" charset="2"/>
              <a:buChar char="q"/>
            </a:pPr>
            <a:r>
              <a:rPr lang="en-US" dirty="0"/>
              <a:t>Các công </a:t>
            </a:r>
            <a:r>
              <a:rPr lang="en-US" dirty="0" err="1"/>
              <a:t>đoạn</a:t>
            </a:r>
            <a:r>
              <a:rPr lang="en-US" dirty="0"/>
              <a:t> </a:t>
            </a:r>
            <a:r>
              <a:rPr lang="en-US" dirty="0" err="1"/>
              <a:t>chính</a:t>
            </a:r>
            <a:endParaRPr lang="en-US" dirty="0"/>
          </a:p>
        </p:txBody>
      </p:sp>
      <p:sp>
        <p:nvSpPr>
          <p:cNvPr id="7" name="TextBox 6">
            <a:extLst>
              <a:ext uri="{FF2B5EF4-FFF2-40B4-BE49-F238E27FC236}">
                <a16:creationId xmlns:a16="http://schemas.microsoft.com/office/drawing/2014/main" id="{97A9C115-7BBB-82D1-7E97-B31A5FE2A9D2}"/>
              </a:ext>
            </a:extLst>
          </p:cNvPr>
          <p:cNvSpPr txBox="1"/>
          <p:nvPr/>
        </p:nvSpPr>
        <p:spPr>
          <a:xfrm>
            <a:off x="776453" y="4376551"/>
            <a:ext cx="10974049" cy="2481449"/>
          </a:xfrm>
          <a:prstGeom prst="rect">
            <a:avLst/>
          </a:prstGeom>
          <a:noFill/>
        </p:spPr>
        <p:txBody>
          <a:bodyPr wrap="square">
            <a:spAutoFit/>
          </a:bodyPr>
          <a:lstStyle/>
          <a:p>
            <a:pPr marL="342900" indent="-342900">
              <a:buFont typeface="Wingdings" panose="05000000000000000000" pitchFamily="2" charset="2"/>
              <a:buChar char="q"/>
            </a:pPr>
            <a:r>
              <a:rPr lang="vi-VN" b="1" dirty="0"/>
              <a:t>Đặc điểm công nghệ nổi bật</a:t>
            </a:r>
          </a:p>
          <a:p>
            <a:pPr>
              <a:lnSpc>
                <a:spcPct val="150000"/>
              </a:lnSpc>
              <a:buFont typeface="Arial" panose="020B0604020202020204" pitchFamily="34" charset="0"/>
              <a:buChar char="•"/>
            </a:pPr>
            <a:r>
              <a:rPr lang="en-US" dirty="0"/>
              <a:t>✅ </a:t>
            </a:r>
            <a:r>
              <a:rPr lang="vi-VN" dirty="0"/>
              <a:t>Hệ thống phun than mịn (PCI): Giảm tiêu hao coke, tiết kiệm chi phí nhiên liệu</a:t>
            </a:r>
          </a:p>
          <a:p>
            <a:pPr>
              <a:lnSpc>
                <a:spcPct val="150000"/>
              </a:lnSpc>
              <a:buFont typeface="Arial" panose="020B0604020202020204" pitchFamily="34" charset="0"/>
              <a:buChar char="•"/>
            </a:pPr>
            <a:r>
              <a:rPr lang="en-US" dirty="0"/>
              <a:t>✅ </a:t>
            </a:r>
            <a:r>
              <a:rPr lang="vi-VN" dirty="0"/>
              <a:t>Công nghệ làm giàu Oxy: Tăng hiệu suất cháy và tốc độ luyện gang</a:t>
            </a:r>
          </a:p>
          <a:p>
            <a:pPr>
              <a:lnSpc>
                <a:spcPct val="150000"/>
              </a:lnSpc>
              <a:buFont typeface="Arial" panose="020B0604020202020204" pitchFamily="34" charset="0"/>
              <a:buChar char="•"/>
            </a:pPr>
            <a:r>
              <a:rPr lang="en-US" dirty="0"/>
              <a:t>✅ </a:t>
            </a:r>
            <a:r>
              <a:rPr lang="vi-VN" dirty="0"/>
              <a:t>Thu hồi khí lò cao (BFG): Sử dụng để sấy nguyên liệu, phát điện và làm nhiên liệu cho lò thiêu kết</a:t>
            </a:r>
          </a:p>
          <a:p>
            <a:pPr>
              <a:lnSpc>
                <a:spcPct val="150000"/>
              </a:lnSpc>
              <a:buFont typeface="Arial" panose="020B0604020202020204" pitchFamily="34" charset="0"/>
              <a:buChar char="•"/>
            </a:pPr>
            <a:r>
              <a:rPr lang="en-US" dirty="0"/>
              <a:t>✅ </a:t>
            </a:r>
            <a:r>
              <a:rPr lang="vi-VN" dirty="0"/>
              <a:t>Tự động hóa SCADA – DCS: Giám sát vận hành toàn bộ dây chuyền</a:t>
            </a:r>
          </a:p>
          <a:p>
            <a:pPr>
              <a:lnSpc>
                <a:spcPct val="150000"/>
              </a:lnSpc>
              <a:buFont typeface="Arial" panose="020B0604020202020204" pitchFamily="34" charset="0"/>
              <a:buChar char="•"/>
            </a:pPr>
            <a:r>
              <a:rPr lang="en-US" dirty="0"/>
              <a:t>✅ </a:t>
            </a:r>
            <a:r>
              <a:rPr lang="vi-VN" dirty="0"/>
              <a:t>Đúc liên tục &amp; cán nóng liền mạch: Tận dụng nhiệt phôi → tiết kiệm năng lượng</a:t>
            </a:r>
          </a:p>
        </p:txBody>
      </p:sp>
    </p:spTree>
    <p:extLst>
      <p:ext uri="{BB962C8B-B14F-4D97-AF65-F5344CB8AC3E}">
        <p14:creationId xmlns:p14="http://schemas.microsoft.com/office/powerpoint/2010/main" val="2607054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808D6-906B-D843-B532-BE0D209DE0A5}"/>
            </a:ext>
          </a:extLst>
        </p:cNvPr>
        <p:cNvGrpSpPr/>
        <p:nvPr/>
      </p:nvGrpSpPr>
      <p:grpSpPr>
        <a:xfrm>
          <a:off x="0" y="0"/>
          <a:ext cx="0" cy="0"/>
          <a:chOff x="0" y="0"/>
          <a:chExt cx="0" cy="0"/>
        </a:xfrm>
      </p:grpSpPr>
      <p:sp>
        <p:nvSpPr>
          <p:cNvPr id="13" name="Title 1">
            <a:extLst>
              <a:ext uri="{FF2B5EF4-FFF2-40B4-BE49-F238E27FC236}">
                <a16:creationId xmlns:a16="http://schemas.microsoft.com/office/drawing/2014/main" id="{45064FAF-9AF0-81D4-698F-98766D594B65}"/>
              </a:ext>
            </a:extLst>
          </p:cNvPr>
          <p:cNvSpPr txBox="1">
            <a:spLocks/>
          </p:cNvSpPr>
          <p:nvPr/>
        </p:nvSpPr>
        <p:spPr>
          <a:xfrm>
            <a:off x="1589344" y="1193472"/>
            <a:ext cx="8134066" cy="4952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en-US" dirty="0" err="1">
                <a:solidFill>
                  <a:schemeClr val="accent1">
                    <a:lumMod val="50000"/>
                  </a:schemeClr>
                </a:solidFill>
                <a:latin typeface="Arial" panose="020B0604020202020204" pitchFamily="34" charset="0"/>
              </a:rPr>
              <a:t>Đặc</a:t>
            </a:r>
            <a:r>
              <a:rPr lang="en-US" dirty="0">
                <a:solidFill>
                  <a:schemeClr val="accent1">
                    <a:lumMod val="50000"/>
                  </a:schemeClr>
                </a:solidFill>
                <a:latin typeface="Arial" panose="020B0604020202020204" pitchFamily="34" charset="0"/>
              </a:rPr>
              <a:t> điểm </a:t>
            </a:r>
            <a:r>
              <a:rPr lang="en-US" dirty="0" err="1">
                <a:solidFill>
                  <a:schemeClr val="accent1">
                    <a:lumMod val="50000"/>
                  </a:schemeClr>
                </a:solidFill>
                <a:latin typeface="Arial" panose="020B0604020202020204" pitchFamily="34" charset="0"/>
              </a:rPr>
              <a:t>hệ</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thống</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lò</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cao</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tại</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Hòa</a:t>
            </a:r>
            <a:r>
              <a:rPr lang="en-US" dirty="0">
                <a:solidFill>
                  <a:schemeClr val="accent1">
                    <a:lumMod val="50000"/>
                  </a:schemeClr>
                </a:solidFill>
                <a:latin typeface="Arial" panose="020B0604020202020204" pitchFamily="34" charset="0"/>
              </a:rPr>
              <a:t> </a:t>
            </a:r>
            <a:r>
              <a:rPr lang="en-US" dirty="0" err="1">
                <a:solidFill>
                  <a:schemeClr val="accent1">
                    <a:lumMod val="50000"/>
                  </a:schemeClr>
                </a:solidFill>
                <a:latin typeface="Arial" panose="020B0604020202020204" pitchFamily="34" charset="0"/>
              </a:rPr>
              <a:t>Phát</a:t>
            </a:r>
            <a:endParaRPr lang="en-US" dirty="0">
              <a:solidFill>
                <a:schemeClr val="accent1">
                  <a:lumMod val="50000"/>
                </a:schemeClr>
              </a:solidFill>
              <a:latin typeface="Arial" panose="020B0604020202020204" pitchFamily="34" charset="0"/>
            </a:endParaRPr>
          </a:p>
        </p:txBody>
      </p:sp>
      <p:sp>
        <p:nvSpPr>
          <p:cNvPr id="5" name="TextBox 4">
            <a:extLst>
              <a:ext uri="{FF2B5EF4-FFF2-40B4-BE49-F238E27FC236}">
                <a16:creationId xmlns:a16="http://schemas.microsoft.com/office/drawing/2014/main" id="{1111C444-A7A3-6645-1D18-B7BF55F3EC2E}"/>
              </a:ext>
            </a:extLst>
          </p:cNvPr>
          <p:cNvSpPr txBox="1"/>
          <p:nvPr/>
        </p:nvSpPr>
        <p:spPr>
          <a:xfrm>
            <a:off x="469638" y="2136327"/>
            <a:ext cx="5848915" cy="400110"/>
          </a:xfrm>
          <a:prstGeom prst="rect">
            <a:avLst/>
          </a:prstGeom>
          <a:noFill/>
        </p:spPr>
        <p:txBody>
          <a:bodyPr wrap="square">
            <a:spAutoFit/>
          </a:bodyPr>
          <a:lstStyle/>
          <a:p>
            <a:pPr marL="342900" marR="0" lvl="0" indent="-342900" algn="l" defTabSz="914400" rtl="0" eaLnBrk="0" fontAlgn="base" latinLnBrk="0" hangingPunct="0">
              <a:lnSpc>
                <a:spcPct val="100000"/>
              </a:lnSpc>
              <a:spcBef>
                <a:spcPct val="0"/>
              </a:spcBef>
              <a:spcAft>
                <a:spcPct val="0"/>
              </a:spcAft>
              <a:buClrTx/>
              <a:buSzTx/>
              <a:buFont typeface="Wingdings" panose="05000000000000000000" pitchFamily="2" charset="2"/>
              <a:buChar char="q"/>
              <a:tabLst/>
            </a:pPr>
            <a:r>
              <a:rPr kumimoji="0" lang="en-US" altLang="en-US" sz="2000" b="1" i="0" u="none" strike="noStrike" cap="none" normalizeH="0" baseline="0" dirty="0">
                <a:ln>
                  <a:noFill/>
                </a:ln>
                <a:solidFill>
                  <a:schemeClr val="tx1"/>
                </a:solidFill>
                <a:effectLst/>
                <a:latin typeface="Arial" panose="020B0604020202020204" pitchFamily="34" charset="0"/>
              </a:rPr>
              <a:t>Hiệu </a:t>
            </a:r>
            <a:r>
              <a:rPr kumimoji="0" lang="en-US" altLang="en-US" sz="2000" b="1" i="0" u="none" strike="noStrike" cap="none" normalizeH="0" baseline="0" dirty="0" err="1">
                <a:ln>
                  <a:noFill/>
                </a:ln>
                <a:solidFill>
                  <a:schemeClr val="tx1"/>
                </a:solidFill>
                <a:effectLst/>
                <a:latin typeface="Arial" panose="020B0604020202020204" pitchFamily="34" charset="0"/>
              </a:rPr>
              <a:t>quả</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môi</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trường</a:t>
            </a:r>
            <a:r>
              <a:rPr kumimoji="0" lang="en-US" altLang="en-US" sz="2000" b="1" i="0" u="none" strike="noStrike" cap="none" normalizeH="0" baseline="0" dirty="0">
                <a:ln>
                  <a:noFill/>
                </a:ln>
                <a:solidFill>
                  <a:schemeClr val="tx1"/>
                </a:solidFill>
                <a:effectLst/>
                <a:latin typeface="Arial" panose="020B0604020202020204" pitchFamily="34" charset="0"/>
              </a:rPr>
              <a:t> &amp; </a:t>
            </a:r>
            <a:r>
              <a:rPr kumimoji="0" lang="en-US" altLang="en-US" sz="2000" b="1" i="0" u="none" strike="noStrike" cap="none" normalizeH="0" baseline="0" dirty="0" err="1">
                <a:ln>
                  <a:noFill/>
                </a:ln>
                <a:solidFill>
                  <a:schemeClr val="tx1"/>
                </a:solidFill>
                <a:effectLst/>
                <a:latin typeface="Arial" panose="020B0604020202020204" pitchFamily="34" charset="0"/>
              </a:rPr>
              <a:t>năng</a:t>
            </a:r>
            <a:r>
              <a:rPr kumimoji="0" lang="en-US" altLang="en-US" sz="2000" b="1" i="0" u="none" strike="noStrike" cap="none" normalizeH="0" baseline="0" dirty="0">
                <a:ln>
                  <a:noFill/>
                </a:ln>
                <a:solidFill>
                  <a:schemeClr val="tx1"/>
                </a:solidFill>
                <a:effectLst/>
                <a:latin typeface="Arial" panose="020B0604020202020204" pitchFamily="34" charset="0"/>
              </a:rPr>
              <a:t> </a:t>
            </a:r>
            <a:r>
              <a:rPr kumimoji="0" lang="en-US" altLang="en-US" sz="2000" b="1" i="0" u="none" strike="noStrike" cap="none" normalizeH="0" baseline="0" dirty="0" err="1">
                <a:ln>
                  <a:noFill/>
                </a:ln>
                <a:solidFill>
                  <a:schemeClr val="tx1"/>
                </a:solidFill>
                <a:effectLst/>
                <a:latin typeface="Arial" panose="020B0604020202020204" pitchFamily="34" charset="0"/>
              </a:rPr>
              <a:t>lượng</a:t>
            </a:r>
            <a:endParaRPr kumimoji="0" lang="en-US" altLang="en-US" sz="2000" b="1" i="0" u="none" strike="noStrike" cap="none" normalizeH="0" baseline="0" dirty="0">
              <a:ln>
                <a:noFill/>
              </a:ln>
              <a:solidFill>
                <a:schemeClr val="tx1"/>
              </a:solidFill>
              <a:effectLst/>
              <a:latin typeface="Arial" panose="020B0604020202020204" pitchFamily="34" charset="0"/>
            </a:endParaRPr>
          </a:p>
        </p:txBody>
      </p:sp>
      <p:graphicFrame>
        <p:nvGraphicFramePr>
          <p:cNvPr id="3" name="Table 2">
            <a:extLst>
              <a:ext uri="{FF2B5EF4-FFF2-40B4-BE49-F238E27FC236}">
                <a16:creationId xmlns:a16="http://schemas.microsoft.com/office/drawing/2014/main" id="{3E29A04B-BEE2-FAF0-D93B-8136FD032B78}"/>
              </a:ext>
            </a:extLst>
          </p:cNvPr>
          <p:cNvGraphicFramePr>
            <a:graphicFrameLocks noGrp="1"/>
          </p:cNvGraphicFramePr>
          <p:nvPr>
            <p:extLst>
              <p:ext uri="{D42A27DB-BD31-4B8C-83A1-F6EECF244321}">
                <p14:modId xmlns:p14="http://schemas.microsoft.com/office/powerpoint/2010/main" val="1988176318"/>
              </p:ext>
            </p:extLst>
          </p:nvPr>
        </p:nvGraphicFramePr>
        <p:xfrm>
          <a:off x="609600" y="2984092"/>
          <a:ext cx="10972800" cy="2327910"/>
        </p:xfrm>
        <a:graphic>
          <a:graphicData uri="http://schemas.openxmlformats.org/drawingml/2006/table">
            <a:tbl>
              <a:tblPr>
                <a:tableStyleId>{12ACAA50-B3C0-4FEF-8DD3-66675128A787}</a:tableStyleId>
              </a:tblPr>
              <a:tblGrid>
                <a:gridCol w="5486400">
                  <a:extLst>
                    <a:ext uri="{9D8B030D-6E8A-4147-A177-3AD203B41FA5}">
                      <a16:colId xmlns:a16="http://schemas.microsoft.com/office/drawing/2014/main" val="389894204"/>
                    </a:ext>
                  </a:extLst>
                </a:gridCol>
                <a:gridCol w="5486400">
                  <a:extLst>
                    <a:ext uri="{9D8B030D-6E8A-4147-A177-3AD203B41FA5}">
                      <a16:colId xmlns:a16="http://schemas.microsoft.com/office/drawing/2014/main" val="2794283903"/>
                    </a:ext>
                  </a:extLst>
                </a:gridCol>
              </a:tblGrid>
              <a:tr h="0">
                <a:tc>
                  <a:txBody>
                    <a:bodyPr/>
                    <a:lstStyle/>
                    <a:p>
                      <a:pPr>
                        <a:lnSpc>
                          <a:spcPct val="150000"/>
                        </a:lnSpc>
                      </a:pPr>
                      <a:r>
                        <a:rPr lang="en-US" b="1" dirty="0"/>
                        <a:t>Chỉ </a:t>
                      </a:r>
                      <a:r>
                        <a:rPr lang="en-US" b="1" dirty="0" err="1"/>
                        <a:t>tiêu</a:t>
                      </a:r>
                      <a:endParaRPr lang="en-US" b="1" dirty="0"/>
                    </a:p>
                  </a:txBody>
                  <a:tcPr anchor="ctr"/>
                </a:tc>
                <a:tc>
                  <a:txBody>
                    <a:bodyPr/>
                    <a:lstStyle/>
                    <a:p>
                      <a:pPr>
                        <a:lnSpc>
                          <a:spcPct val="150000"/>
                        </a:lnSpc>
                      </a:pPr>
                      <a:r>
                        <a:rPr lang="en-US" b="1" dirty="0" err="1"/>
                        <a:t>Giá</a:t>
                      </a:r>
                      <a:r>
                        <a:rPr lang="en-US" b="1" dirty="0"/>
                        <a:t> </a:t>
                      </a:r>
                      <a:r>
                        <a:rPr lang="en-US" b="1" dirty="0" err="1"/>
                        <a:t>trị</a:t>
                      </a:r>
                      <a:r>
                        <a:rPr lang="en-US" b="1" dirty="0"/>
                        <a:t> </a:t>
                      </a:r>
                      <a:r>
                        <a:rPr lang="en-US" b="1" dirty="0" err="1"/>
                        <a:t>tiêu</a:t>
                      </a:r>
                      <a:r>
                        <a:rPr lang="en-US" b="1" dirty="0"/>
                        <a:t> </a:t>
                      </a:r>
                      <a:r>
                        <a:rPr lang="en-US" b="1" dirty="0" err="1"/>
                        <a:t>biểu</a:t>
                      </a:r>
                      <a:endParaRPr lang="en-US" b="1" dirty="0"/>
                    </a:p>
                  </a:txBody>
                  <a:tcPr anchor="ctr"/>
                </a:tc>
                <a:extLst>
                  <a:ext uri="{0D108BD9-81ED-4DB2-BD59-A6C34878D82A}">
                    <a16:rowId xmlns:a16="http://schemas.microsoft.com/office/drawing/2014/main" val="261632485"/>
                  </a:ext>
                </a:extLst>
              </a:tr>
              <a:tr h="0">
                <a:tc>
                  <a:txBody>
                    <a:bodyPr/>
                    <a:lstStyle/>
                    <a:p>
                      <a:pPr>
                        <a:lnSpc>
                          <a:spcPct val="150000"/>
                        </a:lnSpc>
                      </a:pPr>
                      <a:r>
                        <a:rPr lang="en-US"/>
                        <a:t>Suất tiêu hao coke</a:t>
                      </a:r>
                    </a:p>
                  </a:txBody>
                  <a:tcPr anchor="ctr"/>
                </a:tc>
                <a:tc>
                  <a:txBody>
                    <a:bodyPr/>
                    <a:lstStyle/>
                    <a:p>
                      <a:pPr>
                        <a:lnSpc>
                          <a:spcPct val="150000"/>
                        </a:lnSpc>
                      </a:pPr>
                      <a:r>
                        <a:rPr lang="en-US" dirty="0"/>
                        <a:t>~450–480 kg/</a:t>
                      </a:r>
                      <a:r>
                        <a:rPr lang="en-US" dirty="0" err="1"/>
                        <a:t>tấn</a:t>
                      </a:r>
                      <a:r>
                        <a:rPr lang="en-US" dirty="0"/>
                        <a:t> gang (</a:t>
                      </a:r>
                      <a:r>
                        <a:rPr lang="en-US" dirty="0" err="1"/>
                        <a:t>giảm</a:t>
                      </a:r>
                      <a:r>
                        <a:rPr lang="en-US" dirty="0"/>
                        <a:t> </a:t>
                      </a:r>
                      <a:r>
                        <a:rPr lang="en-US" dirty="0" err="1"/>
                        <a:t>nhờ</a:t>
                      </a:r>
                      <a:r>
                        <a:rPr lang="en-US" dirty="0"/>
                        <a:t> PCI)</a:t>
                      </a:r>
                    </a:p>
                  </a:txBody>
                  <a:tcPr anchor="ctr"/>
                </a:tc>
                <a:extLst>
                  <a:ext uri="{0D108BD9-81ED-4DB2-BD59-A6C34878D82A}">
                    <a16:rowId xmlns:a16="http://schemas.microsoft.com/office/drawing/2014/main" val="2916352443"/>
                  </a:ext>
                </a:extLst>
              </a:tr>
              <a:tr h="0">
                <a:tc>
                  <a:txBody>
                    <a:bodyPr/>
                    <a:lstStyle/>
                    <a:p>
                      <a:pPr>
                        <a:lnSpc>
                          <a:spcPct val="150000"/>
                        </a:lnSpc>
                      </a:pPr>
                      <a:r>
                        <a:rPr lang="en-US" dirty="0" err="1"/>
                        <a:t>Nhiệt</a:t>
                      </a:r>
                      <a:r>
                        <a:rPr lang="en-US" dirty="0"/>
                        <a:t> </a:t>
                      </a:r>
                      <a:r>
                        <a:rPr lang="en-US" dirty="0" err="1"/>
                        <a:t>năng</a:t>
                      </a:r>
                      <a:r>
                        <a:rPr lang="en-US" dirty="0"/>
                        <a:t> </a:t>
                      </a:r>
                      <a:r>
                        <a:rPr lang="en-US" dirty="0" err="1"/>
                        <a:t>tiết</a:t>
                      </a:r>
                      <a:r>
                        <a:rPr lang="en-US" dirty="0"/>
                        <a:t> </a:t>
                      </a:r>
                      <a:r>
                        <a:rPr lang="en-US" dirty="0" err="1"/>
                        <a:t>kiệm</a:t>
                      </a:r>
                      <a:endParaRPr lang="en-US" dirty="0"/>
                    </a:p>
                  </a:txBody>
                  <a:tcPr anchor="ctr"/>
                </a:tc>
                <a:tc>
                  <a:txBody>
                    <a:bodyPr/>
                    <a:lstStyle/>
                    <a:p>
                      <a:pPr>
                        <a:lnSpc>
                          <a:spcPct val="150000"/>
                        </a:lnSpc>
                      </a:pPr>
                      <a:r>
                        <a:rPr lang="en-US"/>
                        <a:t>&gt; 200.000 MWh/năm nhờ thu hồi nhiệt &amp; khí</a:t>
                      </a:r>
                    </a:p>
                  </a:txBody>
                  <a:tcPr anchor="ctr"/>
                </a:tc>
                <a:extLst>
                  <a:ext uri="{0D108BD9-81ED-4DB2-BD59-A6C34878D82A}">
                    <a16:rowId xmlns:a16="http://schemas.microsoft.com/office/drawing/2014/main" val="78864609"/>
                  </a:ext>
                </a:extLst>
              </a:tr>
              <a:tr h="0">
                <a:tc>
                  <a:txBody>
                    <a:bodyPr/>
                    <a:lstStyle/>
                    <a:p>
                      <a:pPr>
                        <a:lnSpc>
                          <a:spcPct val="150000"/>
                        </a:lnSpc>
                      </a:pPr>
                      <a:r>
                        <a:rPr lang="en-US" dirty="0" err="1"/>
                        <a:t>Giảm</a:t>
                      </a:r>
                      <a:r>
                        <a:rPr lang="en-US" dirty="0"/>
                        <a:t> </a:t>
                      </a:r>
                      <a:r>
                        <a:rPr lang="en-US" dirty="0" err="1"/>
                        <a:t>phát</a:t>
                      </a:r>
                      <a:r>
                        <a:rPr lang="en-US" dirty="0"/>
                        <a:t> </a:t>
                      </a:r>
                      <a:r>
                        <a:rPr lang="en-US" dirty="0" err="1"/>
                        <a:t>thải</a:t>
                      </a:r>
                      <a:r>
                        <a:rPr lang="en-US" dirty="0"/>
                        <a:t> CO₂</a:t>
                      </a:r>
                    </a:p>
                  </a:txBody>
                  <a:tcPr anchor="ctr"/>
                </a:tc>
                <a:tc>
                  <a:txBody>
                    <a:bodyPr/>
                    <a:lstStyle/>
                    <a:p>
                      <a:pPr>
                        <a:lnSpc>
                          <a:spcPct val="150000"/>
                        </a:lnSpc>
                      </a:pPr>
                      <a:r>
                        <a:rPr lang="en-US" dirty="0"/>
                        <a:t>~300.000 </a:t>
                      </a:r>
                      <a:r>
                        <a:rPr lang="en-US" dirty="0" err="1"/>
                        <a:t>tCO</a:t>
                      </a:r>
                      <a:r>
                        <a:rPr lang="en-US" dirty="0"/>
                        <a:t>₂/</a:t>
                      </a:r>
                      <a:r>
                        <a:rPr lang="en-US" dirty="0" err="1"/>
                        <a:t>năm</a:t>
                      </a:r>
                      <a:r>
                        <a:rPr lang="en-US" dirty="0"/>
                        <a:t> </a:t>
                      </a:r>
                      <a:r>
                        <a:rPr lang="en-US" dirty="0" err="1"/>
                        <a:t>nhờ</a:t>
                      </a:r>
                      <a:r>
                        <a:rPr lang="en-US" dirty="0"/>
                        <a:t> </a:t>
                      </a:r>
                      <a:r>
                        <a:rPr lang="en-US" dirty="0" err="1"/>
                        <a:t>các</a:t>
                      </a:r>
                      <a:r>
                        <a:rPr lang="en-US" dirty="0"/>
                        <a:t> </a:t>
                      </a:r>
                      <a:r>
                        <a:rPr lang="en-US" dirty="0" err="1"/>
                        <a:t>giải</a:t>
                      </a:r>
                      <a:r>
                        <a:rPr lang="en-US" dirty="0"/>
                        <a:t> </a:t>
                      </a:r>
                      <a:r>
                        <a:rPr lang="en-US" dirty="0" err="1"/>
                        <a:t>pháp</a:t>
                      </a:r>
                      <a:r>
                        <a:rPr lang="en-US" dirty="0"/>
                        <a:t> oxy + PCI</a:t>
                      </a:r>
                    </a:p>
                  </a:txBody>
                  <a:tcPr anchor="ctr"/>
                </a:tc>
                <a:extLst>
                  <a:ext uri="{0D108BD9-81ED-4DB2-BD59-A6C34878D82A}">
                    <a16:rowId xmlns:a16="http://schemas.microsoft.com/office/drawing/2014/main" val="1089509581"/>
                  </a:ext>
                </a:extLst>
              </a:tr>
              <a:tr h="0">
                <a:tc>
                  <a:txBody>
                    <a:bodyPr/>
                    <a:lstStyle/>
                    <a:p>
                      <a:pPr>
                        <a:lnSpc>
                          <a:spcPct val="150000"/>
                        </a:lnSpc>
                      </a:pPr>
                      <a:r>
                        <a:rPr lang="vi-VN" dirty="0"/>
                        <a:t>Tỷ lệ khí lò cao được sử dụng lại</a:t>
                      </a:r>
                    </a:p>
                  </a:txBody>
                  <a:tcPr anchor="ctr"/>
                </a:tc>
                <a:tc>
                  <a:txBody>
                    <a:bodyPr/>
                    <a:lstStyle/>
                    <a:p>
                      <a:pPr>
                        <a:lnSpc>
                          <a:spcPct val="150000"/>
                        </a:lnSpc>
                      </a:pPr>
                      <a:r>
                        <a:rPr lang="en-US" dirty="0"/>
                        <a:t>&gt; 90%</a:t>
                      </a:r>
                    </a:p>
                  </a:txBody>
                  <a:tcPr anchor="ctr"/>
                </a:tc>
                <a:extLst>
                  <a:ext uri="{0D108BD9-81ED-4DB2-BD59-A6C34878D82A}">
                    <a16:rowId xmlns:a16="http://schemas.microsoft.com/office/drawing/2014/main" val="194639964"/>
                  </a:ext>
                </a:extLst>
              </a:tr>
            </a:tbl>
          </a:graphicData>
        </a:graphic>
      </p:graphicFrame>
    </p:spTree>
    <p:extLst>
      <p:ext uri="{BB962C8B-B14F-4D97-AF65-F5344CB8AC3E}">
        <p14:creationId xmlns:p14="http://schemas.microsoft.com/office/powerpoint/2010/main" val="2266391386"/>
      </p:ext>
    </p:extLst>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16786</TotalTime>
  <Words>5294</Words>
  <Application>Microsoft Office PowerPoint</Application>
  <PresentationFormat>Widescreen</PresentationFormat>
  <Paragraphs>509</Paragraphs>
  <Slides>43</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43</vt:i4>
      </vt:variant>
    </vt:vector>
  </HeadingPairs>
  <TitlesOfParts>
    <vt:vector size="52" baseType="lpstr">
      <vt:lpstr>Inter</vt:lpstr>
      <vt:lpstr>Aptos</vt:lpstr>
      <vt:lpstr>Wingdings</vt:lpstr>
      <vt:lpstr>Courier New</vt:lpstr>
      <vt:lpstr>Fira Sans Extra Condensed</vt:lpstr>
      <vt:lpstr>Roboto</vt:lpstr>
      <vt:lpstr>Symbol</vt:lpstr>
      <vt:lpstr>Arial</vt:lpstr>
      <vt:lpstr>Energy Saving Infographics by Slidesgo</vt:lpstr>
      <vt:lpstr>KHÓA TẬP HUẤN TKNL DÀNH CHO CÁN BỘ KỸ THUẬT</vt:lpstr>
      <vt:lpstr>Nội dung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Thảo luận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 UTILITY SYSTEM</vt:lpstr>
      <vt:lpstr>3. ENERGY SUPPLY SYSTEM</vt:lpstr>
      <vt:lpstr>3. ENERGY SUPPLY SYSTEM</vt:lpstr>
      <vt:lpstr>Q&amp;A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IEs</dc:title>
  <dc:creator>ADMIN</dc:creator>
  <cp:lastModifiedBy>Nguyen Thi Thuy Huong</cp:lastModifiedBy>
  <cp:revision>118</cp:revision>
  <dcterms:modified xsi:type="dcterms:W3CDTF">2025-09-30T03:36:00Z</dcterms:modified>
</cp:coreProperties>
</file>