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5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6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7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  <p:sldMasterId id="2147483710" r:id="rId3"/>
    <p:sldMasterId id="2147483729" r:id="rId4"/>
    <p:sldMasterId id="2147483748" r:id="rId5"/>
    <p:sldMasterId id="2147483767" r:id="rId6"/>
    <p:sldMasterId id="2147483786" r:id="rId7"/>
    <p:sldMasterId id="2147483805" r:id="rId8"/>
  </p:sldMasterIdLst>
  <p:notesMasterIdLst>
    <p:notesMasterId r:id="rId48"/>
  </p:notesMasterIdLst>
  <p:sldIdLst>
    <p:sldId id="281" r:id="rId9"/>
    <p:sldId id="282" r:id="rId10"/>
    <p:sldId id="283" r:id="rId11"/>
    <p:sldId id="260" r:id="rId12"/>
    <p:sldId id="261" r:id="rId13"/>
    <p:sldId id="262" r:id="rId14"/>
    <p:sldId id="263" r:id="rId15"/>
    <p:sldId id="264" r:id="rId16"/>
    <p:sldId id="2386" r:id="rId17"/>
    <p:sldId id="2387" r:id="rId18"/>
    <p:sldId id="2388" r:id="rId19"/>
    <p:sldId id="265" r:id="rId20"/>
    <p:sldId id="2389" r:id="rId21"/>
    <p:sldId id="2390" r:id="rId22"/>
    <p:sldId id="284" r:id="rId23"/>
    <p:sldId id="2391" r:id="rId24"/>
    <p:sldId id="2392" r:id="rId25"/>
    <p:sldId id="2393" r:id="rId26"/>
    <p:sldId id="285" r:id="rId27"/>
    <p:sldId id="286" r:id="rId28"/>
    <p:sldId id="287" r:id="rId29"/>
    <p:sldId id="288" r:id="rId30"/>
    <p:sldId id="289" r:id="rId31"/>
    <p:sldId id="272" r:id="rId32"/>
    <p:sldId id="2403" r:id="rId33"/>
    <p:sldId id="273" r:id="rId34"/>
    <p:sldId id="290" r:id="rId35"/>
    <p:sldId id="291" r:id="rId36"/>
    <p:sldId id="276" r:id="rId37"/>
    <p:sldId id="277" r:id="rId38"/>
    <p:sldId id="2396" r:id="rId39"/>
    <p:sldId id="2394" r:id="rId40"/>
    <p:sldId id="2397" r:id="rId41"/>
    <p:sldId id="2404" r:id="rId42"/>
    <p:sldId id="2383" r:id="rId43"/>
    <p:sldId id="2384" r:id="rId44"/>
    <p:sldId id="2385" r:id="rId45"/>
    <p:sldId id="294" r:id="rId46"/>
    <p:sldId id="28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22" autoAdjust="0"/>
    <p:restoredTop sz="94660"/>
  </p:normalViewPr>
  <p:slideViewPr>
    <p:cSldViewPr snapToGrid="0">
      <p:cViewPr varScale="1">
        <p:scale>
          <a:sx n="81" d="100"/>
          <a:sy n="81" d="100"/>
        </p:scale>
        <p:origin x="216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A4CE2A-C7C4-49A9-914B-5FFF4F727B9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42E3DA-14F1-42A7-8910-E4F1EA8A8FFC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38F9C38D-6099-4BDF-9D02-01539A8B8EC3}" type="parTrans" cxnId="{FB1A3DB1-77FE-4AA0-9B59-10C3EB7315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3510B9-CDE5-4949-AF49-C953582B2C69}" type="sibTrans" cxnId="{FB1A3DB1-77FE-4AA0-9B59-10C3EB73155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24EB2D3-7C38-4AFB-B721-37FF40C01789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Flattening</a:t>
          </a:r>
          <a:endParaRPr lang="en-US" sz="1200" dirty="0">
            <a:solidFill>
              <a:schemeClr val="tx1"/>
            </a:solidFill>
          </a:endParaRPr>
        </a:p>
      </dgm:t>
    </dgm:pt>
    <dgm:pt modelId="{E3303E50-D77D-4AA5-9CAF-A51DF72EECF6}" type="parTrans" cxnId="{6AAB86E3-1B0E-4FEB-B907-CEDCDD2970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B4F4566-A618-4AB2-A14C-AC66E40AF5FB}" type="sibTrans" cxnId="{6AAB86E3-1B0E-4FEB-B907-CEDCDD297075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8137D3CB-3DF6-4454-B923-FE5CD6A7DBE0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Roughing Mill</a:t>
          </a:r>
          <a:endParaRPr lang="en-US" sz="1200" dirty="0">
            <a:solidFill>
              <a:schemeClr val="tx1"/>
            </a:solidFill>
          </a:endParaRPr>
        </a:p>
      </dgm:t>
    </dgm:pt>
    <dgm:pt modelId="{8289DBE5-8373-409C-8474-62B1211183C4}" type="parTrans" cxnId="{B505804D-9407-42AE-9ECA-7ECEF443E2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1A8F900-A8F3-4290-B679-961917FF6828}" type="sibTrans" cxnId="{B505804D-9407-42AE-9ECA-7ECEF443E2D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76B6D73-9C7C-4D98-8790-FD69C6A68DF3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Slitting</a:t>
          </a:r>
          <a:endParaRPr lang="en-US" sz="1200" dirty="0">
            <a:solidFill>
              <a:schemeClr val="tx1"/>
            </a:solidFill>
          </a:endParaRPr>
        </a:p>
      </dgm:t>
    </dgm:pt>
    <dgm:pt modelId="{006819ED-DE99-46E2-882A-736F454D46F9}" type="parTrans" cxnId="{D2701E8B-5E3D-429A-9834-2E52C44D740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A3BCB1B-F8BB-468E-9EF3-668C25E3A52F}" type="sibTrans" cxnId="{D2701E8B-5E3D-429A-9834-2E52C44D740D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E9009798-6955-4C2F-B3E1-B5812D82EF1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Roughing Mill</a:t>
          </a:r>
          <a:endParaRPr lang="en-US" sz="1200" dirty="0">
            <a:solidFill>
              <a:schemeClr val="tx1"/>
            </a:solidFill>
          </a:endParaRPr>
        </a:p>
      </dgm:t>
    </dgm:pt>
    <dgm:pt modelId="{5091301D-D293-4685-9846-D2C7701EA5FD}" type="parTrans" cxnId="{2CF97BDF-A3D5-4450-8B72-A01F734C36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CD28CCD-06F0-47A3-9003-B2669C6B1838}" type="sibTrans" cxnId="{2CF97BDF-A3D5-4450-8B72-A01F734C365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0FE888E6-0F9C-4E4A-ACE5-A7F029EF8421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Tensioning</a:t>
          </a:r>
          <a:endParaRPr lang="en-US" sz="1200" dirty="0">
            <a:solidFill>
              <a:schemeClr val="tx1"/>
            </a:solidFill>
          </a:endParaRPr>
        </a:p>
      </dgm:t>
    </dgm:pt>
    <dgm:pt modelId="{BA122339-6DCC-4EDD-8583-F189DA01D07B}" type="parTrans" cxnId="{99801D30-1558-4B53-BF92-433E2FDCBF2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14E8AAC-89A4-446C-8989-E119332959BC}" type="sibTrans" cxnId="{99801D30-1558-4B53-BF92-433E2FDCBF2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6F92DEF9-179A-4CCB-8F71-A2D0ED1F352B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24D2B491-29DB-4A4F-83A0-8F329AC23BC3}" type="parTrans" cxnId="{4F7EEB4D-93C8-4E0E-9EEB-6D93E2FADF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8B6055-C22C-4629-92EA-C0EF3FCA43EF}" type="sibTrans" cxnId="{4F7EEB4D-93C8-4E0E-9EEB-6D93E2FADFA0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56D3217E-3F3B-46D1-A6B0-948863C1E31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7CCFD5B8-F2A1-48B9-BCFA-3458C6596FE8}" type="parTrans" cxnId="{EE06D3C0-6DCA-4C89-A7D1-3F21C266040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D5E28E-3B82-41CB-A214-1788F61173B2}" type="sibTrans" cxnId="{EE06D3C0-6DCA-4C89-A7D1-3F21C266040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615371-F27B-4E62-83EC-6A40EB0BDA65}" type="pres">
      <dgm:prSet presAssocID="{8BA4CE2A-C7C4-49A9-914B-5FFF4F727B99}" presName="Name0" presStyleCnt="0">
        <dgm:presLayoutVars>
          <dgm:dir/>
          <dgm:resizeHandles val="exact"/>
        </dgm:presLayoutVars>
      </dgm:prSet>
      <dgm:spPr/>
    </dgm:pt>
    <dgm:pt modelId="{60106332-05FF-4271-87DE-9DF8F35F4556}" type="pres">
      <dgm:prSet presAssocID="{7642E3DA-14F1-42A7-8910-E4F1EA8A8FFC}" presName="node" presStyleLbl="node1" presStyleIdx="0" presStyleCnt="8">
        <dgm:presLayoutVars>
          <dgm:bulletEnabled val="1"/>
        </dgm:presLayoutVars>
      </dgm:prSet>
      <dgm:spPr/>
    </dgm:pt>
    <dgm:pt modelId="{3AC77BF1-E82F-41E9-A30E-EF4469A405F7}" type="pres">
      <dgm:prSet presAssocID="{F83510B9-CDE5-4949-AF49-C953582B2C69}" presName="sibTrans" presStyleLbl="sibTrans2D1" presStyleIdx="0" presStyleCnt="7"/>
      <dgm:spPr/>
    </dgm:pt>
    <dgm:pt modelId="{2C9BAD6A-CE02-47CF-A2CA-39F0AB087D70}" type="pres">
      <dgm:prSet presAssocID="{F83510B9-CDE5-4949-AF49-C953582B2C69}" presName="connectorText" presStyleLbl="sibTrans2D1" presStyleIdx="0" presStyleCnt="7"/>
      <dgm:spPr/>
    </dgm:pt>
    <dgm:pt modelId="{E2E64A1C-8133-4870-BC5B-46028EADC823}" type="pres">
      <dgm:prSet presAssocID="{324EB2D3-7C38-4AFB-B721-37FF40C01789}" presName="node" presStyleLbl="node1" presStyleIdx="1" presStyleCnt="8">
        <dgm:presLayoutVars>
          <dgm:bulletEnabled val="1"/>
        </dgm:presLayoutVars>
      </dgm:prSet>
      <dgm:spPr/>
    </dgm:pt>
    <dgm:pt modelId="{FC12BECB-5F15-417F-B5F0-585F6BED14F3}" type="pres">
      <dgm:prSet presAssocID="{1B4F4566-A618-4AB2-A14C-AC66E40AF5FB}" presName="sibTrans" presStyleLbl="sibTrans2D1" presStyleIdx="1" presStyleCnt="7"/>
      <dgm:spPr/>
    </dgm:pt>
    <dgm:pt modelId="{D2A9CB00-C8BB-44BE-913D-9178892E0CD8}" type="pres">
      <dgm:prSet presAssocID="{1B4F4566-A618-4AB2-A14C-AC66E40AF5FB}" presName="connectorText" presStyleLbl="sibTrans2D1" presStyleIdx="1" presStyleCnt="7"/>
      <dgm:spPr/>
    </dgm:pt>
    <dgm:pt modelId="{450A4770-5694-4566-81DB-5CAEAEE889FF}" type="pres">
      <dgm:prSet presAssocID="{8137D3CB-3DF6-4454-B923-FE5CD6A7DBE0}" presName="node" presStyleLbl="node1" presStyleIdx="2" presStyleCnt="8">
        <dgm:presLayoutVars>
          <dgm:bulletEnabled val="1"/>
        </dgm:presLayoutVars>
      </dgm:prSet>
      <dgm:spPr/>
    </dgm:pt>
    <dgm:pt modelId="{327C9F0D-084B-4F96-BFF4-82D4A990B221}" type="pres">
      <dgm:prSet presAssocID="{B1A8F900-A8F3-4290-B679-961917FF6828}" presName="sibTrans" presStyleLbl="sibTrans2D1" presStyleIdx="2" presStyleCnt="7"/>
      <dgm:spPr/>
    </dgm:pt>
    <dgm:pt modelId="{7132F18B-3D62-4518-B8E0-D7B31EA1E427}" type="pres">
      <dgm:prSet presAssocID="{B1A8F900-A8F3-4290-B679-961917FF6828}" presName="connectorText" presStyleLbl="sibTrans2D1" presStyleIdx="2" presStyleCnt="7"/>
      <dgm:spPr/>
    </dgm:pt>
    <dgm:pt modelId="{6510D33A-010D-4F56-8C52-0F42A22885CF}" type="pres">
      <dgm:prSet presAssocID="{F76B6D73-9C7C-4D98-8790-FD69C6A68DF3}" presName="node" presStyleLbl="node1" presStyleIdx="3" presStyleCnt="8">
        <dgm:presLayoutVars>
          <dgm:bulletEnabled val="1"/>
        </dgm:presLayoutVars>
      </dgm:prSet>
      <dgm:spPr/>
    </dgm:pt>
    <dgm:pt modelId="{4ED3F7E3-6B7F-4855-BA89-B860BE49DFA9}" type="pres">
      <dgm:prSet presAssocID="{2A3BCB1B-F8BB-468E-9EF3-668C25E3A52F}" presName="sibTrans" presStyleLbl="sibTrans2D1" presStyleIdx="3" presStyleCnt="7"/>
      <dgm:spPr/>
    </dgm:pt>
    <dgm:pt modelId="{7A396196-0B09-4BD7-B519-1E036BC4AB72}" type="pres">
      <dgm:prSet presAssocID="{2A3BCB1B-F8BB-468E-9EF3-668C25E3A52F}" presName="connectorText" presStyleLbl="sibTrans2D1" presStyleIdx="3" presStyleCnt="7"/>
      <dgm:spPr/>
    </dgm:pt>
    <dgm:pt modelId="{F04C58BB-BF9E-4CE0-948B-E81521CF44D7}" type="pres">
      <dgm:prSet presAssocID="{E9009798-6955-4C2F-B3E1-B5812D82EF1A}" presName="node" presStyleLbl="node1" presStyleIdx="4" presStyleCnt="8">
        <dgm:presLayoutVars>
          <dgm:bulletEnabled val="1"/>
        </dgm:presLayoutVars>
      </dgm:prSet>
      <dgm:spPr/>
    </dgm:pt>
    <dgm:pt modelId="{95F5488E-B5EB-4D88-9574-1BA7F09051A7}" type="pres">
      <dgm:prSet presAssocID="{8CD28CCD-06F0-47A3-9003-B2669C6B1838}" presName="sibTrans" presStyleLbl="sibTrans2D1" presStyleIdx="4" presStyleCnt="7"/>
      <dgm:spPr/>
    </dgm:pt>
    <dgm:pt modelId="{3D8353C3-E55F-440F-A5E5-806EF350BB01}" type="pres">
      <dgm:prSet presAssocID="{8CD28CCD-06F0-47A3-9003-B2669C6B1838}" presName="connectorText" presStyleLbl="sibTrans2D1" presStyleIdx="4" presStyleCnt="7"/>
      <dgm:spPr/>
    </dgm:pt>
    <dgm:pt modelId="{01302EC2-F035-4E07-A9ED-1C9310D91088}" type="pres">
      <dgm:prSet presAssocID="{0FE888E6-0F9C-4E4A-ACE5-A7F029EF8421}" presName="node" presStyleLbl="node1" presStyleIdx="5" presStyleCnt="8">
        <dgm:presLayoutVars>
          <dgm:bulletEnabled val="1"/>
        </dgm:presLayoutVars>
      </dgm:prSet>
      <dgm:spPr/>
    </dgm:pt>
    <dgm:pt modelId="{1033306D-0893-4D58-9D8D-335A2A282CC8}" type="pres">
      <dgm:prSet presAssocID="{814E8AAC-89A4-446C-8989-E119332959BC}" presName="sibTrans" presStyleLbl="sibTrans2D1" presStyleIdx="5" presStyleCnt="7"/>
      <dgm:spPr/>
    </dgm:pt>
    <dgm:pt modelId="{FFEE956D-2E60-4AAC-B511-4CD19CF1A0B7}" type="pres">
      <dgm:prSet presAssocID="{814E8AAC-89A4-446C-8989-E119332959BC}" presName="connectorText" presStyleLbl="sibTrans2D1" presStyleIdx="5" presStyleCnt="7"/>
      <dgm:spPr/>
    </dgm:pt>
    <dgm:pt modelId="{CB0FC582-131C-4231-B4DA-37667189A6F2}" type="pres">
      <dgm:prSet presAssocID="{6F92DEF9-179A-4CCB-8F71-A2D0ED1F352B}" presName="node" presStyleLbl="node1" presStyleIdx="6" presStyleCnt="8">
        <dgm:presLayoutVars>
          <dgm:bulletEnabled val="1"/>
        </dgm:presLayoutVars>
      </dgm:prSet>
      <dgm:spPr/>
    </dgm:pt>
    <dgm:pt modelId="{8BA82B4E-C428-4CD3-8B27-5E51E5926C2E}" type="pres">
      <dgm:prSet presAssocID="{AC8B6055-C22C-4629-92EA-C0EF3FCA43EF}" presName="sibTrans" presStyleLbl="sibTrans2D1" presStyleIdx="6" presStyleCnt="7"/>
      <dgm:spPr/>
    </dgm:pt>
    <dgm:pt modelId="{002922B8-E7E2-42FA-AC21-D8C53FDDC069}" type="pres">
      <dgm:prSet presAssocID="{AC8B6055-C22C-4629-92EA-C0EF3FCA43EF}" presName="connectorText" presStyleLbl="sibTrans2D1" presStyleIdx="6" presStyleCnt="7"/>
      <dgm:spPr/>
    </dgm:pt>
    <dgm:pt modelId="{67C8BB63-F05E-42DC-9248-4F5A776E3671}" type="pres">
      <dgm:prSet presAssocID="{56D3217E-3F3B-46D1-A6B0-948863C1E31A}" presName="node" presStyleLbl="node1" presStyleIdx="7" presStyleCnt="8">
        <dgm:presLayoutVars>
          <dgm:bulletEnabled val="1"/>
        </dgm:presLayoutVars>
      </dgm:prSet>
      <dgm:spPr/>
    </dgm:pt>
  </dgm:ptLst>
  <dgm:cxnLst>
    <dgm:cxn modelId="{5C783D02-8D31-4921-A1CC-48DC796F5C46}" type="presOf" srcId="{6F92DEF9-179A-4CCB-8F71-A2D0ED1F352B}" destId="{CB0FC582-131C-4231-B4DA-37667189A6F2}" srcOrd="0" destOrd="0" presId="urn:microsoft.com/office/officeart/2005/8/layout/process1"/>
    <dgm:cxn modelId="{E45CC605-E78D-49DB-B64A-9DE7A38F4A88}" type="presOf" srcId="{F83510B9-CDE5-4949-AF49-C953582B2C69}" destId="{2C9BAD6A-CE02-47CF-A2CA-39F0AB087D70}" srcOrd="1" destOrd="0" presId="urn:microsoft.com/office/officeart/2005/8/layout/process1"/>
    <dgm:cxn modelId="{472BF107-5E28-4AF7-8BA1-58E68615090F}" type="presOf" srcId="{E9009798-6955-4C2F-B3E1-B5812D82EF1A}" destId="{F04C58BB-BF9E-4CE0-948B-E81521CF44D7}" srcOrd="0" destOrd="0" presId="urn:microsoft.com/office/officeart/2005/8/layout/process1"/>
    <dgm:cxn modelId="{23C2A90A-8A37-4518-886B-D1FF74CECFF4}" type="presOf" srcId="{8CD28CCD-06F0-47A3-9003-B2669C6B1838}" destId="{95F5488E-B5EB-4D88-9574-1BA7F09051A7}" srcOrd="0" destOrd="0" presId="urn:microsoft.com/office/officeart/2005/8/layout/process1"/>
    <dgm:cxn modelId="{70EEB50E-E26F-4432-90B1-87B06A5E94B3}" type="presOf" srcId="{2A3BCB1B-F8BB-468E-9EF3-668C25E3A52F}" destId="{7A396196-0B09-4BD7-B519-1E036BC4AB72}" srcOrd="1" destOrd="0" presId="urn:microsoft.com/office/officeart/2005/8/layout/process1"/>
    <dgm:cxn modelId="{46828818-AA3B-46CE-B4AE-C6AD22FD23D3}" type="presOf" srcId="{1B4F4566-A618-4AB2-A14C-AC66E40AF5FB}" destId="{D2A9CB00-C8BB-44BE-913D-9178892E0CD8}" srcOrd="1" destOrd="0" presId="urn:microsoft.com/office/officeart/2005/8/layout/process1"/>
    <dgm:cxn modelId="{223B2029-B35A-47B0-A7CB-B645D3808879}" type="presOf" srcId="{8BA4CE2A-C7C4-49A9-914B-5FFF4F727B99}" destId="{27615371-F27B-4E62-83EC-6A40EB0BDA65}" srcOrd="0" destOrd="0" presId="urn:microsoft.com/office/officeart/2005/8/layout/process1"/>
    <dgm:cxn modelId="{99801D30-1558-4B53-BF92-433E2FDCBF21}" srcId="{8BA4CE2A-C7C4-49A9-914B-5FFF4F727B99}" destId="{0FE888E6-0F9C-4E4A-ACE5-A7F029EF8421}" srcOrd="5" destOrd="0" parTransId="{BA122339-6DCC-4EDD-8583-F189DA01D07B}" sibTransId="{814E8AAC-89A4-446C-8989-E119332959BC}"/>
    <dgm:cxn modelId="{B505804D-9407-42AE-9ECA-7ECEF443E2DB}" srcId="{8BA4CE2A-C7C4-49A9-914B-5FFF4F727B99}" destId="{8137D3CB-3DF6-4454-B923-FE5CD6A7DBE0}" srcOrd="2" destOrd="0" parTransId="{8289DBE5-8373-409C-8474-62B1211183C4}" sibTransId="{B1A8F900-A8F3-4290-B679-961917FF6828}"/>
    <dgm:cxn modelId="{4F7EEB4D-93C8-4E0E-9EEB-6D93E2FADFA0}" srcId="{8BA4CE2A-C7C4-49A9-914B-5FFF4F727B99}" destId="{6F92DEF9-179A-4CCB-8F71-A2D0ED1F352B}" srcOrd="6" destOrd="0" parTransId="{24D2B491-29DB-4A4F-83A0-8F329AC23BC3}" sibTransId="{AC8B6055-C22C-4629-92EA-C0EF3FCA43EF}"/>
    <dgm:cxn modelId="{45C97469-5514-46DE-9A6E-EAF55309615D}" type="presOf" srcId="{814E8AAC-89A4-446C-8989-E119332959BC}" destId="{1033306D-0893-4D58-9D8D-335A2A282CC8}" srcOrd="0" destOrd="0" presId="urn:microsoft.com/office/officeart/2005/8/layout/process1"/>
    <dgm:cxn modelId="{BC5FCB69-A320-4935-AAC2-B4A4BFC14126}" type="presOf" srcId="{2A3BCB1B-F8BB-468E-9EF3-668C25E3A52F}" destId="{4ED3F7E3-6B7F-4855-BA89-B860BE49DFA9}" srcOrd="0" destOrd="0" presId="urn:microsoft.com/office/officeart/2005/8/layout/process1"/>
    <dgm:cxn modelId="{723A0D6B-02E1-4643-8B68-58169AFE788C}" type="presOf" srcId="{0FE888E6-0F9C-4E4A-ACE5-A7F029EF8421}" destId="{01302EC2-F035-4E07-A9ED-1C9310D91088}" srcOrd="0" destOrd="0" presId="urn:microsoft.com/office/officeart/2005/8/layout/process1"/>
    <dgm:cxn modelId="{08209C74-01F3-4CF9-A520-F5579E444CA1}" type="presOf" srcId="{F83510B9-CDE5-4949-AF49-C953582B2C69}" destId="{3AC77BF1-E82F-41E9-A30E-EF4469A405F7}" srcOrd="0" destOrd="0" presId="urn:microsoft.com/office/officeart/2005/8/layout/process1"/>
    <dgm:cxn modelId="{90213779-B26B-4B41-AA03-ADDA42F7800B}" type="presOf" srcId="{8137D3CB-3DF6-4454-B923-FE5CD6A7DBE0}" destId="{450A4770-5694-4566-81DB-5CAEAEE889FF}" srcOrd="0" destOrd="0" presId="urn:microsoft.com/office/officeart/2005/8/layout/process1"/>
    <dgm:cxn modelId="{D2701E8B-5E3D-429A-9834-2E52C44D740D}" srcId="{8BA4CE2A-C7C4-49A9-914B-5FFF4F727B99}" destId="{F76B6D73-9C7C-4D98-8790-FD69C6A68DF3}" srcOrd="3" destOrd="0" parTransId="{006819ED-DE99-46E2-882A-736F454D46F9}" sibTransId="{2A3BCB1B-F8BB-468E-9EF3-668C25E3A52F}"/>
    <dgm:cxn modelId="{839D4C8F-DE19-4CF6-9D4E-5635B441142D}" type="presOf" srcId="{8CD28CCD-06F0-47A3-9003-B2669C6B1838}" destId="{3D8353C3-E55F-440F-A5E5-806EF350BB01}" srcOrd="1" destOrd="0" presId="urn:microsoft.com/office/officeart/2005/8/layout/process1"/>
    <dgm:cxn modelId="{35E0CD9F-AEB3-4F22-B3FC-7FA884C842D3}" type="presOf" srcId="{B1A8F900-A8F3-4290-B679-961917FF6828}" destId="{327C9F0D-084B-4F96-BFF4-82D4A990B221}" srcOrd="0" destOrd="0" presId="urn:microsoft.com/office/officeart/2005/8/layout/process1"/>
    <dgm:cxn modelId="{006539A4-1E7F-4FC8-B4DE-3B2AF2B2B218}" type="presOf" srcId="{7642E3DA-14F1-42A7-8910-E4F1EA8A8FFC}" destId="{60106332-05FF-4271-87DE-9DF8F35F4556}" srcOrd="0" destOrd="0" presId="urn:microsoft.com/office/officeart/2005/8/layout/process1"/>
    <dgm:cxn modelId="{E37CBCA8-6BB1-4A5F-B94B-424301F21C5D}" type="presOf" srcId="{F76B6D73-9C7C-4D98-8790-FD69C6A68DF3}" destId="{6510D33A-010D-4F56-8C52-0F42A22885CF}" srcOrd="0" destOrd="0" presId="urn:microsoft.com/office/officeart/2005/8/layout/process1"/>
    <dgm:cxn modelId="{FB1A3DB1-77FE-4AA0-9B59-10C3EB73155B}" srcId="{8BA4CE2A-C7C4-49A9-914B-5FFF4F727B99}" destId="{7642E3DA-14F1-42A7-8910-E4F1EA8A8FFC}" srcOrd="0" destOrd="0" parTransId="{38F9C38D-6099-4BDF-9D02-01539A8B8EC3}" sibTransId="{F83510B9-CDE5-4949-AF49-C953582B2C69}"/>
    <dgm:cxn modelId="{4E369EBA-E23E-4F54-8E6F-3C5F4BCA0C93}" type="presOf" srcId="{1B4F4566-A618-4AB2-A14C-AC66E40AF5FB}" destId="{FC12BECB-5F15-417F-B5F0-585F6BED14F3}" srcOrd="0" destOrd="0" presId="urn:microsoft.com/office/officeart/2005/8/layout/process1"/>
    <dgm:cxn modelId="{EE06D3C0-6DCA-4C89-A7D1-3F21C2660405}" srcId="{8BA4CE2A-C7C4-49A9-914B-5FFF4F727B99}" destId="{56D3217E-3F3B-46D1-A6B0-948863C1E31A}" srcOrd="7" destOrd="0" parTransId="{7CCFD5B8-F2A1-48B9-BCFA-3458C6596FE8}" sibTransId="{B4D5E28E-3B82-41CB-A214-1788F61173B2}"/>
    <dgm:cxn modelId="{6F1FC4CE-CF31-4BA4-B774-E946D114E964}" type="presOf" srcId="{AC8B6055-C22C-4629-92EA-C0EF3FCA43EF}" destId="{8BA82B4E-C428-4CD3-8B27-5E51E5926C2E}" srcOrd="0" destOrd="0" presId="urn:microsoft.com/office/officeart/2005/8/layout/process1"/>
    <dgm:cxn modelId="{57B43DD1-16FE-4B4E-883F-92BBCD4C6083}" type="presOf" srcId="{56D3217E-3F3B-46D1-A6B0-948863C1E31A}" destId="{67C8BB63-F05E-42DC-9248-4F5A776E3671}" srcOrd="0" destOrd="0" presId="urn:microsoft.com/office/officeart/2005/8/layout/process1"/>
    <dgm:cxn modelId="{142C21DF-8926-4129-A92D-A4E1768D937A}" type="presOf" srcId="{324EB2D3-7C38-4AFB-B721-37FF40C01789}" destId="{E2E64A1C-8133-4870-BC5B-46028EADC823}" srcOrd="0" destOrd="0" presId="urn:microsoft.com/office/officeart/2005/8/layout/process1"/>
    <dgm:cxn modelId="{2CF97BDF-A3D5-4450-8B72-A01F734C365B}" srcId="{8BA4CE2A-C7C4-49A9-914B-5FFF4F727B99}" destId="{E9009798-6955-4C2F-B3E1-B5812D82EF1A}" srcOrd="4" destOrd="0" parTransId="{5091301D-D293-4685-9846-D2C7701EA5FD}" sibTransId="{8CD28CCD-06F0-47A3-9003-B2669C6B1838}"/>
    <dgm:cxn modelId="{6AAB86E3-1B0E-4FEB-B907-CEDCDD297075}" srcId="{8BA4CE2A-C7C4-49A9-914B-5FFF4F727B99}" destId="{324EB2D3-7C38-4AFB-B721-37FF40C01789}" srcOrd="1" destOrd="0" parTransId="{E3303E50-D77D-4AA5-9CAF-A51DF72EECF6}" sibTransId="{1B4F4566-A618-4AB2-A14C-AC66E40AF5FB}"/>
    <dgm:cxn modelId="{C32861E5-090A-4749-B120-63D54065F416}" type="presOf" srcId="{B1A8F900-A8F3-4290-B679-961917FF6828}" destId="{7132F18B-3D62-4518-B8E0-D7B31EA1E427}" srcOrd="1" destOrd="0" presId="urn:microsoft.com/office/officeart/2005/8/layout/process1"/>
    <dgm:cxn modelId="{B592E9EB-5659-400F-8EC3-51E9E6B111F2}" type="presOf" srcId="{814E8AAC-89A4-446C-8989-E119332959BC}" destId="{FFEE956D-2E60-4AAC-B511-4CD19CF1A0B7}" srcOrd="1" destOrd="0" presId="urn:microsoft.com/office/officeart/2005/8/layout/process1"/>
    <dgm:cxn modelId="{DD157DFC-1063-459A-AC94-7C1AC69BFF89}" type="presOf" srcId="{AC8B6055-C22C-4629-92EA-C0EF3FCA43EF}" destId="{002922B8-E7E2-42FA-AC21-D8C53FDDC069}" srcOrd="1" destOrd="0" presId="urn:microsoft.com/office/officeart/2005/8/layout/process1"/>
    <dgm:cxn modelId="{89794C65-C203-43EA-9F91-5A0B8314BA59}" type="presParOf" srcId="{27615371-F27B-4E62-83EC-6A40EB0BDA65}" destId="{60106332-05FF-4271-87DE-9DF8F35F4556}" srcOrd="0" destOrd="0" presId="urn:microsoft.com/office/officeart/2005/8/layout/process1"/>
    <dgm:cxn modelId="{D97B5F05-5FD3-4A5C-A199-9373678A3CC5}" type="presParOf" srcId="{27615371-F27B-4E62-83EC-6A40EB0BDA65}" destId="{3AC77BF1-E82F-41E9-A30E-EF4469A405F7}" srcOrd="1" destOrd="0" presId="urn:microsoft.com/office/officeart/2005/8/layout/process1"/>
    <dgm:cxn modelId="{3BDC4D6C-6D85-4A56-AEC3-AA75DA4736BE}" type="presParOf" srcId="{3AC77BF1-E82F-41E9-A30E-EF4469A405F7}" destId="{2C9BAD6A-CE02-47CF-A2CA-39F0AB087D70}" srcOrd="0" destOrd="0" presId="urn:microsoft.com/office/officeart/2005/8/layout/process1"/>
    <dgm:cxn modelId="{3865DD59-C527-487A-9A63-087ECFAE4ABD}" type="presParOf" srcId="{27615371-F27B-4E62-83EC-6A40EB0BDA65}" destId="{E2E64A1C-8133-4870-BC5B-46028EADC823}" srcOrd="2" destOrd="0" presId="urn:microsoft.com/office/officeart/2005/8/layout/process1"/>
    <dgm:cxn modelId="{29EE058F-1407-4543-9CE7-824E4991B7D4}" type="presParOf" srcId="{27615371-F27B-4E62-83EC-6A40EB0BDA65}" destId="{FC12BECB-5F15-417F-B5F0-585F6BED14F3}" srcOrd="3" destOrd="0" presId="urn:microsoft.com/office/officeart/2005/8/layout/process1"/>
    <dgm:cxn modelId="{60A21E23-FBA4-4412-80CA-E85D53247200}" type="presParOf" srcId="{FC12BECB-5F15-417F-B5F0-585F6BED14F3}" destId="{D2A9CB00-C8BB-44BE-913D-9178892E0CD8}" srcOrd="0" destOrd="0" presId="urn:microsoft.com/office/officeart/2005/8/layout/process1"/>
    <dgm:cxn modelId="{782D8D19-0B93-47A3-A77D-8F88926E294D}" type="presParOf" srcId="{27615371-F27B-4E62-83EC-6A40EB0BDA65}" destId="{450A4770-5694-4566-81DB-5CAEAEE889FF}" srcOrd="4" destOrd="0" presId="urn:microsoft.com/office/officeart/2005/8/layout/process1"/>
    <dgm:cxn modelId="{86238313-5DD0-4B04-A4F6-FF51B775110A}" type="presParOf" srcId="{27615371-F27B-4E62-83EC-6A40EB0BDA65}" destId="{327C9F0D-084B-4F96-BFF4-82D4A990B221}" srcOrd="5" destOrd="0" presId="urn:microsoft.com/office/officeart/2005/8/layout/process1"/>
    <dgm:cxn modelId="{8B04F999-7EC7-4942-80D0-9388591E3E8D}" type="presParOf" srcId="{327C9F0D-084B-4F96-BFF4-82D4A990B221}" destId="{7132F18B-3D62-4518-B8E0-D7B31EA1E427}" srcOrd="0" destOrd="0" presId="urn:microsoft.com/office/officeart/2005/8/layout/process1"/>
    <dgm:cxn modelId="{29102C2B-D0E7-4AB2-84C4-C2BC25FCDDB3}" type="presParOf" srcId="{27615371-F27B-4E62-83EC-6A40EB0BDA65}" destId="{6510D33A-010D-4F56-8C52-0F42A22885CF}" srcOrd="6" destOrd="0" presId="urn:microsoft.com/office/officeart/2005/8/layout/process1"/>
    <dgm:cxn modelId="{F500DA6B-0433-4B3C-99FF-1D1BA08776DF}" type="presParOf" srcId="{27615371-F27B-4E62-83EC-6A40EB0BDA65}" destId="{4ED3F7E3-6B7F-4855-BA89-B860BE49DFA9}" srcOrd="7" destOrd="0" presId="urn:microsoft.com/office/officeart/2005/8/layout/process1"/>
    <dgm:cxn modelId="{244B28A8-59E3-4CF9-B6F4-89AD1851663B}" type="presParOf" srcId="{4ED3F7E3-6B7F-4855-BA89-B860BE49DFA9}" destId="{7A396196-0B09-4BD7-B519-1E036BC4AB72}" srcOrd="0" destOrd="0" presId="urn:microsoft.com/office/officeart/2005/8/layout/process1"/>
    <dgm:cxn modelId="{C6EABA6C-5E43-4339-85B3-AFCED41C94FA}" type="presParOf" srcId="{27615371-F27B-4E62-83EC-6A40EB0BDA65}" destId="{F04C58BB-BF9E-4CE0-948B-E81521CF44D7}" srcOrd="8" destOrd="0" presId="urn:microsoft.com/office/officeart/2005/8/layout/process1"/>
    <dgm:cxn modelId="{A40D2A46-617D-4E9C-B2CC-E12A65A7D317}" type="presParOf" srcId="{27615371-F27B-4E62-83EC-6A40EB0BDA65}" destId="{95F5488E-B5EB-4D88-9574-1BA7F09051A7}" srcOrd="9" destOrd="0" presId="urn:microsoft.com/office/officeart/2005/8/layout/process1"/>
    <dgm:cxn modelId="{4DB40CFF-B930-4C74-BC3A-7BF1B4569682}" type="presParOf" srcId="{95F5488E-B5EB-4D88-9574-1BA7F09051A7}" destId="{3D8353C3-E55F-440F-A5E5-806EF350BB01}" srcOrd="0" destOrd="0" presId="urn:microsoft.com/office/officeart/2005/8/layout/process1"/>
    <dgm:cxn modelId="{4A62EA1C-8017-43EE-82D6-C998BA2C8C82}" type="presParOf" srcId="{27615371-F27B-4E62-83EC-6A40EB0BDA65}" destId="{01302EC2-F035-4E07-A9ED-1C9310D91088}" srcOrd="10" destOrd="0" presId="urn:microsoft.com/office/officeart/2005/8/layout/process1"/>
    <dgm:cxn modelId="{FA06834C-068C-4B29-9001-9292FC91C9AE}" type="presParOf" srcId="{27615371-F27B-4E62-83EC-6A40EB0BDA65}" destId="{1033306D-0893-4D58-9D8D-335A2A282CC8}" srcOrd="11" destOrd="0" presId="urn:microsoft.com/office/officeart/2005/8/layout/process1"/>
    <dgm:cxn modelId="{C060DE62-88A4-4852-BB4B-DBC453C06EDB}" type="presParOf" srcId="{1033306D-0893-4D58-9D8D-335A2A282CC8}" destId="{FFEE956D-2E60-4AAC-B511-4CD19CF1A0B7}" srcOrd="0" destOrd="0" presId="urn:microsoft.com/office/officeart/2005/8/layout/process1"/>
    <dgm:cxn modelId="{484BB12A-9E10-47A3-8871-272607AB8D85}" type="presParOf" srcId="{27615371-F27B-4E62-83EC-6A40EB0BDA65}" destId="{CB0FC582-131C-4231-B4DA-37667189A6F2}" srcOrd="12" destOrd="0" presId="urn:microsoft.com/office/officeart/2005/8/layout/process1"/>
    <dgm:cxn modelId="{9D9894D2-FC63-4663-B3B2-111AE8CD4675}" type="presParOf" srcId="{27615371-F27B-4E62-83EC-6A40EB0BDA65}" destId="{8BA82B4E-C428-4CD3-8B27-5E51E5926C2E}" srcOrd="13" destOrd="0" presId="urn:microsoft.com/office/officeart/2005/8/layout/process1"/>
    <dgm:cxn modelId="{BE80FF9D-AF76-475B-8584-04EF08546BCE}" type="presParOf" srcId="{8BA82B4E-C428-4CD3-8B27-5E51E5926C2E}" destId="{002922B8-E7E2-42FA-AC21-D8C53FDDC069}" srcOrd="0" destOrd="0" presId="urn:microsoft.com/office/officeart/2005/8/layout/process1"/>
    <dgm:cxn modelId="{C4BC607B-6D49-469B-BAB2-7D17917F8EB9}" type="presParOf" srcId="{27615371-F27B-4E62-83EC-6A40EB0BDA65}" destId="{67C8BB63-F05E-42DC-9248-4F5A776E3671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 1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Pickling Trough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Rinsing Trough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Drying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Tensioning 1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Pickling Tank 2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ED58A00-1294-4B76-A9A9-7EF9E5D56F92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Tensioning 2</a:t>
          </a:r>
          <a:endParaRPr lang="en-US" sz="1200" dirty="0">
            <a:solidFill>
              <a:schemeClr val="tx1"/>
            </a:solidFill>
          </a:endParaRPr>
        </a:p>
      </dgm:t>
    </dgm:pt>
    <dgm:pt modelId="{06B1EBFE-7BFA-41A4-BB67-BF513E1A073C}" type="parTrans" cxnId="{564B24AB-B3DE-4561-97A7-49FA2856ED0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993C854-428D-4EB1-96E1-18508BBF20B8}" type="sibTrans" cxnId="{564B24AB-B3DE-4561-97A7-49FA2856ED0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ADB0CD8-FECB-431E-AE75-F5B7EAAD8D14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9.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525BA75A-EF5E-487B-A2DF-95A233564B86}" type="parTrans" cxnId="{5CAC52D5-612B-4128-AA4D-57061BFD27C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76B6B5D-54FC-414B-819A-7A42CC965A2E}" type="sibTrans" cxnId="{5CAC52D5-612B-4128-AA4D-57061BFD27C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10.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10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9"/>
      <dgm:spPr/>
    </dgm:pt>
    <dgm:pt modelId="{2622EAB7-EBDA-4D0F-BA36-4066E80E5F47}" type="pres">
      <dgm:prSet presAssocID="{2E037DBE-0BFB-435B-BE95-5CE832BA4A61}" presName="connectorText" presStyleLbl="sibTrans2D1" presStyleIdx="0" presStyleCnt="9"/>
      <dgm:spPr/>
    </dgm:pt>
    <dgm:pt modelId="{D902B850-D261-4B01-B0E0-7FC77D4CCAA6}" type="pres">
      <dgm:prSet presAssocID="{B3531BE7-48DD-4A20-9C1F-D6EE904C6475}" presName="node" presStyleLbl="node1" presStyleIdx="1" presStyleCnt="10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9"/>
      <dgm:spPr/>
    </dgm:pt>
    <dgm:pt modelId="{274253FE-AB4B-4FB9-BB0E-8A1846C4B5D6}" type="pres">
      <dgm:prSet presAssocID="{DC7532D2-FD38-489A-A693-70A7BD2BCA36}" presName="connectorText" presStyleLbl="sibTrans2D1" presStyleIdx="1" presStyleCnt="9"/>
      <dgm:spPr/>
    </dgm:pt>
    <dgm:pt modelId="{C604155D-7963-44B0-9AB9-10A9D37F153A}" type="pres">
      <dgm:prSet presAssocID="{1DB1FB78-F8BE-489D-B7D4-89FEA0694BAD}" presName="node" presStyleLbl="node1" presStyleIdx="2" presStyleCnt="10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9"/>
      <dgm:spPr/>
    </dgm:pt>
    <dgm:pt modelId="{6E42DAE1-6854-464F-89CC-18000127ED3D}" type="pres">
      <dgm:prSet presAssocID="{CC38755A-4283-4C2B-8BBC-5A5D4B9482C0}" presName="connectorText" presStyleLbl="sibTrans2D1" presStyleIdx="2" presStyleCnt="9"/>
      <dgm:spPr/>
    </dgm:pt>
    <dgm:pt modelId="{2BB5162A-871F-406A-8294-D1D14CC5CEB9}" type="pres">
      <dgm:prSet presAssocID="{7795C391-4F63-46FD-B31D-534452D22ADD}" presName="node" presStyleLbl="node1" presStyleIdx="3" presStyleCnt="10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9"/>
      <dgm:spPr/>
    </dgm:pt>
    <dgm:pt modelId="{80DDF5CB-D59D-430B-9033-2E5029F1A4A0}" type="pres">
      <dgm:prSet presAssocID="{7D6EA0B6-FCA3-4405-BF29-A0608785C5B3}" presName="connectorText" presStyleLbl="sibTrans2D1" presStyleIdx="3" presStyleCnt="9"/>
      <dgm:spPr/>
    </dgm:pt>
    <dgm:pt modelId="{F2C2217A-6371-4A1F-AB41-B26C0DC8DE9F}" type="pres">
      <dgm:prSet presAssocID="{2645D394-5747-46F4-BC38-1316529B1F26}" presName="node" presStyleLbl="node1" presStyleIdx="4" presStyleCnt="10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9"/>
      <dgm:spPr/>
    </dgm:pt>
    <dgm:pt modelId="{47B95DEE-8FF4-48FC-8054-7067AFF832A6}" type="pres">
      <dgm:prSet presAssocID="{D56CA01D-CF9F-4E55-ADD2-EF0DC0BE01EE}" presName="connectorText" presStyleLbl="sibTrans2D1" presStyleIdx="4" presStyleCnt="9"/>
      <dgm:spPr/>
    </dgm:pt>
    <dgm:pt modelId="{F0BE5E63-2C76-488C-A831-E7A700A9F756}" type="pres">
      <dgm:prSet presAssocID="{1AD1BDD4-BF74-45A0-BC7B-E4C6C13141AA}" presName="node" presStyleLbl="node1" presStyleIdx="5" presStyleCnt="10" custScaleX="124446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9"/>
      <dgm:spPr/>
    </dgm:pt>
    <dgm:pt modelId="{424A0C4E-04F6-4546-94C1-148411F6BE84}" type="pres">
      <dgm:prSet presAssocID="{72AA45C8-1E63-4070-BFA1-5C91033EF491}" presName="connectorText" presStyleLbl="sibTrans2D1" presStyleIdx="5" presStyleCnt="9"/>
      <dgm:spPr/>
    </dgm:pt>
    <dgm:pt modelId="{8E46FD1F-49B4-4E1B-80CD-E10D852214C1}" type="pres">
      <dgm:prSet presAssocID="{364F09C0-FCC4-4D1B-8BF8-E250145B1825}" presName="node" presStyleLbl="node1" presStyleIdx="6" presStyleCnt="10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9"/>
      <dgm:spPr/>
    </dgm:pt>
    <dgm:pt modelId="{656BD841-06D2-4E49-90DE-02AED3CFC7EA}" type="pres">
      <dgm:prSet presAssocID="{53D8FF7E-ABFA-4CF6-ABC0-F6A188D67FAF}" presName="connectorText" presStyleLbl="sibTrans2D1" presStyleIdx="6" presStyleCnt="9"/>
      <dgm:spPr/>
    </dgm:pt>
    <dgm:pt modelId="{B40D4D09-D0AD-4F7D-898A-91947277A462}" type="pres">
      <dgm:prSet presAssocID="{FED58A00-1294-4B76-A9A9-7EF9E5D56F92}" presName="node" presStyleLbl="node1" presStyleIdx="7" presStyleCnt="10" custScaleX="113889">
        <dgm:presLayoutVars>
          <dgm:bulletEnabled val="1"/>
        </dgm:presLayoutVars>
      </dgm:prSet>
      <dgm:spPr/>
    </dgm:pt>
    <dgm:pt modelId="{EF64F4F0-CFE9-4CCF-870A-475C0FFE25CD}" type="pres">
      <dgm:prSet presAssocID="{5993C854-428D-4EB1-96E1-18508BBF20B8}" presName="sibTrans" presStyleLbl="sibTrans2D1" presStyleIdx="7" presStyleCnt="9"/>
      <dgm:spPr/>
    </dgm:pt>
    <dgm:pt modelId="{5BDDC03B-45F2-4375-B3D3-AA6D2E37D0A0}" type="pres">
      <dgm:prSet presAssocID="{5993C854-428D-4EB1-96E1-18508BBF20B8}" presName="connectorText" presStyleLbl="sibTrans2D1" presStyleIdx="7" presStyleCnt="9"/>
      <dgm:spPr/>
    </dgm:pt>
    <dgm:pt modelId="{CFE28D7B-BC59-4143-8C8A-0E7B9C600B40}" type="pres">
      <dgm:prSet presAssocID="{7ADB0CD8-FECB-431E-AE75-F5B7EAAD8D14}" presName="node" presStyleLbl="node1" presStyleIdx="8" presStyleCnt="10">
        <dgm:presLayoutVars>
          <dgm:bulletEnabled val="1"/>
        </dgm:presLayoutVars>
      </dgm:prSet>
      <dgm:spPr/>
    </dgm:pt>
    <dgm:pt modelId="{305F08D3-B3C8-4FD3-932B-2C51A8E65129}" type="pres">
      <dgm:prSet presAssocID="{776B6B5D-54FC-414B-819A-7A42CC965A2E}" presName="sibTrans" presStyleLbl="sibTrans2D1" presStyleIdx="8" presStyleCnt="9"/>
      <dgm:spPr/>
    </dgm:pt>
    <dgm:pt modelId="{D09BF9F2-4AFB-4DF5-AAB9-CE97884805E7}" type="pres">
      <dgm:prSet presAssocID="{776B6B5D-54FC-414B-819A-7A42CC965A2E}" presName="connectorText" presStyleLbl="sibTrans2D1" presStyleIdx="8" presStyleCnt="9"/>
      <dgm:spPr/>
    </dgm:pt>
    <dgm:pt modelId="{FB19109E-FC94-43E1-BA4F-0A03E2CFF9BA}" type="pres">
      <dgm:prSet presAssocID="{BC473727-EAB5-4B5E-90F0-54A754643D65}" presName="node" presStyleLbl="node1" presStyleIdx="9" presStyleCnt="10" custScaleX="148757">
        <dgm:presLayoutVars>
          <dgm:bulletEnabled val="1"/>
        </dgm:presLayoutVars>
      </dgm:prSet>
      <dgm:spPr/>
    </dgm:pt>
  </dgm:ptLst>
  <dgm:cxnLst>
    <dgm:cxn modelId="{1FA22D07-2339-4255-AA57-7B24D43CF4D3}" type="presOf" srcId="{FED58A00-1294-4B76-A9A9-7EF9E5D56F92}" destId="{B40D4D09-D0AD-4F7D-898A-91947277A462}" srcOrd="0" destOrd="0" presId="urn:microsoft.com/office/officeart/2005/8/layout/process1"/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B3F20430-E396-4B21-9387-3E8BFE29DFEA}" type="presOf" srcId="{5993C854-428D-4EB1-96E1-18508BBF20B8}" destId="{5BDDC03B-45F2-4375-B3D3-AA6D2E37D0A0}" srcOrd="1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9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65D3C67F-30BE-4C66-9A33-8A08DADD9A24}" type="presOf" srcId="{776B6B5D-54FC-414B-819A-7A42CC965A2E}" destId="{D09BF9F2-4AFB-4DF5-AAB9-CE97884805E7}" srcOrd="1" destOrd="0" presId="urn:microsoft.com/office/officeart/2005/8/layout/process1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A4F9D4A8-8E16-4789-A0EC-24CDA1576DC8}" type="presOf" srcId="{5993C854-428D-4EB1-96E1-18508BBF20B8}" destId="{EF64F4F0-CFE9-4CCF-870A-475C0FFE25CD}" srcOrd="0" destOrd="0" presId="urn:microsoft.com/office/officeart/2005/8/layout/process1"/>
    <dgm:cxn modelId="{564B24AB-B3DE-4561-97A7-49FA2856ED01}" srcId="{E18372A9-B195-4240-BDB2-17B4DD9F025B}" destId="{FED58A00-1294-4B76-A9A9-7EF9E5D56F92}" srcOrd="7" destOrd="0" parTransId="{06B1EBFE-7BFA-41A4-BB67-BF513E1A073C}" sibTransId="{5993C854-428D-4EB1-96E1-18508BBF20B8}"/>
    <dgm:cxn modelId="{5C019FB9-7D3B-4417-8425-A5683A6F8D90}" type="presOf" srcId="{7ADB0CD8-FECB-431E-AE75-F5B7EAAD8D14}" destId="{CFE28D7B-BC59-4143-8C8A-0E7B9C600B40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5CAC52D5-612B-4128-AA4D-57061BFD27CB}" srcId="{E18372A9-B195-4240-BDB2-17B4DD9F025B}" destId="{7ADB0CD8-FECB-431E-AE75-F5B7EAAD8D14}" srcOrd="8" destOrd="0" parTransId="{525BA75A-EF5E-487B-A2DF-95A233564B86}" sibTransId="{776B6B5D-54FC-414B-819A-7A42CC965A2E}"/>
    <dgm:cxn modelId="{826439DC-8DCD-49E8-91E6-512679F896A3}" type="presOf" srcId="{776B6B5D-54FC-414B-819A-7A42CC965A2E}" destId="{305F08D3-B3C8-4FD3-932B-2C51A8E65129}" srcOrd="0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23BD2F01-A385-4826-BB0E-8A94A15159FF}" type="presParOf" srcId="{3812D4FC-A598-4EC7-8E7F-362894FCBCD3}" destId="{B40D4D09-D0AD-4F7D-898A-91947277A462}" srcOrd="14" destOrd="0" presId="urn:microsoft.com/office/officeart/2005/8/layout/process1"/>
    <dgm:cxn modelId="{A22E8815-6B62-440D-9ECF-F73D5E7B2665}" type="presParOf" srcId="{3812D4FC-A598-4EC7-8E7F-362894FCBCD3}" destId="{EF64F4F0-CFE9-4CCF-870A-475C0FFE25CD}" srcOrd="15" destOrd="0" presId="urn:microsoft.com/office/officeart/2005/8/layout/process1"/>
    <dgm:cxn modelId="{CE1B09A0-1E12-4D15-96F1-74E5925C1066}" type="presParOf" srcId="{EF64F4F0-CFE9-4CCF-870A-475C0FFE25CD}" destId="{5BDDC03B-45F2-4375-B3D3-AA6D2E37D0A0}" srcOrd="0" destOrd="0" presId="urn:microsoft.com/office/officeart/2005/8/layout/process1"/>
    <dgm:cxn modelId="{B034516E-4922-4B3D-BCB2-9FB31FF028E6}" type="presParOf" srcId="{3812D4FC-A598-4EC7-8E7F-362894FCBCD3}" destId="{CFE28D7B-BC59-4143-8C8A-0E7B9C600B40}" srcOrd="16" destOrd="0" presId="urn:microsoft.com/office/officeart/2005/8/layout/process1"/>
    <dgm:cxn modelId="{E912CE29-0E11-49CC-9C83-86A6EE635BAE}" type="presParOf" srcId="{3812D4FC-A598-4EC7-8E7F-362894FCBCD3}" destId="{305F08D3-B3C8-4FD3-932B-2C51A8E65129}" srcOrd="17" destOrd="0" presId="urn:microsoft.com/office/officeart/2005/8/layout/process1"/>
    <dgm:cxn modelId="{A0796CF7-617A-4C02-8E6F-236DDD7F61E9}" type="presParOf" srcId="{305F08D3-B3C8-4FD3-932B-2C51A8E65129}" destId="{D09BF9F2-4AFB-4DF5-AAB9-CE97884805E7}" srcOrd="0" destOrd="0" presId="urn:microsoft.com/office/officeart/2005/8/layout/process1"/>
    <dgm:cxn modelId="{ED297215-C9C0-4419-A37A-5275B874872A}" type="presParOf" srcId="{3812D4FC-A598-4EC7-8E7F-362894FCBCD3}" destId="{FB19109E-FC94-43E1-BA4F-0A03E2CFF9BA}" srcOrd="1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Stand 1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Stand 2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Stand 3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Stand 4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8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7"/>
      <dgm:spPr/>
    </dgm:pt>
    <dgm:pt modelId="{2622EAB7-EBDA-4D0F-BA36-4066E80E5F47}" type="pres">
      <dgm:prSet presAssocID="{2E037DBE-0BFB-435B-BE95-5CE832BA4A61}" presName="connectorText" presStyleLbl="sibTrans2D1" presStyleIdx="0" presStyleCnt="7"/>
      <dgm:spPr/>
    </dgm:pt>
    <dgm:pt modelId="{D902B850-D261-4B01-B0E0-7FC77D4CCAA6}" type="pres">
      <dgm:prSet presAssocID="{B3531BE7-48DD-4A20-9C1F-D6EE904C6475}" presName="node" presStyleLbl="node1" presStyleIdx="1" presStyleCnt="8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7"/>
      <dgm:spPr/>
    </dgm:pt>
    <dgm:pt modelId="{274253FE-AB4B-4FB9-BB0E-8A1846C4B5D6}" type="pres">
      <dgm:prSet presAssocID="{DC7532D2-FD38-489A-A693-70A7BD2BCA36}" presName="connectorText" presStyleLbl="sibTrans2D1" presStyleIdx="1" presStyleCnt="7"/>
      <dgm:spPr/>
    </dgm:pt>
    <dgm:pt modelId="{C604155D-7963-44B0-9AB9-10A9D37F153A}" type="pres">
      <dgm:prSet presAssocID="{1DB1FB78-F8BE-489D-B7D4-89FEA0694BAD}" presName="node" presStyleLbl="node1" presStyleIdx="2" presStyleCnt="8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7"/>
      <dgm:spPr/>
    </dgm:pt>
    <dgm:pt modelId="{6E42DAE1-6854-464F-89CC-18000127ED3D}" type="pres">
      <dgm:prSet presAssocID="{CC38755A-4283-4C2B-8BBC-5A5D4B9482C0}" presName="connectorText" presStyleLbl="sibTrans2D1" presStyleIdx="2" presStyleCnt="7"/>
      <dgm:spPr/>
    </dgm:pt>
    <dgm:pt modelId="{2BB5162A-871F-406A-8294-D1D14CC5CEB9}" type="pres">
      <dgm:prSet presAssocID="{7795C391-4F63-46FD-B31D-534452D22ADD}" presName="node" presStyleLbl="node1" presStyleIdx="3" presStyleCnt="8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7"/>
      <dgm:spPr/>
    </dgm:pt>
    <dgm:pt modelId="{80DDF5CB-D59D-430B-9033-2E5029F1A4A0}" type="pres">
      <dgm:prSet presAssocID="{7D6EA0B6-FCA3-4405-BF29-A0608785C5B3}" presName="connectorText" presStyleLbl="sibTrans2D1" presStyleIdx="3" presStyleCnt="7"/>
      <dgm:spPr/>
    </dgm:pt>
    <dgm:pt modelId="{F2C2217A-6371-4A1F-AB41-B26C0DC8DE9F}" type="pres">
      <dgm:prSet presAssocID="{2645D394-5747-46F4-BC38-1316529B1F26}" presName="node" presStyleLbl="node1" presStyleIdx="4" presStyleCnt="8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7"/>
      <dgm:spPr/>
    </dgm:pt>
    <dgm:pt modelId="{47B95DEE-8FF4-48FC-8054-7067AFF832A6}" type="pres">
      <dgm:prSet presAssocID="{D56CA01D-CF9F-4E55-ADD2-EF0DC0BE01EE}" presName="connectorText" presStyleLbl="sibTrans2D1" presStyleIdx="4" presStyleCnt="7"/>
      <dgm:spPr/>
    </dgm:pt>
    <dgm:pt modelId="{F0BE5E63-2C76-488C-A831-E7A700A9F756}" type="pres">
      <dgm:prSet presAssocID="{1AD1BDD4-BF74-45A0-BC7B-E4C6C13141AA}" presName="node" presStyleLbl="node1" presStyleIdx="5" presStyleCnt="8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7"/>
      <dgm:spPr/>
    </dgm:pt>
    <dgm:pt modelId="{424A0C4E-04F6-4546-94C1-148411F6BE84}" type="pres">
      <dgm:prSet presAssocID="{72AA45C8-1E63-4070-BFA1-5C91033EF491}" presName="connectorText" presStyleLbl="sibTrans2D1" presStyleIdx="5" presStyleCnt="7"/>
      <dgm:spPr/>
    </dgm:pt>
    <dgm:pt modelId="{8E46FD1F-49B4-4E1B-80CD-E10D852214C1}" type="pres">
      <dgm:prSet presAssocID="{364F09C0-FCC4-4D1B-8BF8-E250145B1825}" presName="node" presStyleLbl="node1" presStyleIdx="6" presStyleCnt="8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7"/>
      <dgm:spPr/>
    </dgm:pt>
    <dgm:pt modelId="{656BD841-06D2-4E49-90DE-02AED3CFC7EA}" type="pres">
      <dgm:prSet presAssocID="{53D8FF7E-ABFA-4CF6-ABC0-F6A188D67FAF}" presName="connectorText" presStyleLbl="sibTrans2D1" presStyleIdx="6" presStyleCnt="7"/>
      <dgm:spPr/>
    </dgm:pt>
    <dgm:pt modelId="{FB19109E-FC94-43E1-BA4F-0A03E2CFF9BA}" type="pres">
      <dgm:prSet presAssocID="{BC473727-EAB5-4B5E-90F0-54A754643D65}" presName="node" presStyleLbl="node1" presStyleIdx="7" presStyleCnt="8">
        <dgm:presLayoutVars>
          <dgm:bulletEnabled val="1"/>
        </dgm:presLayoutVars>
      </dgm:prSet>
      <dgm:spPr/>
    </dgm:pt>
  </dgm:ptLst>
  <dgm:cxnLst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7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ED297215-C9C0-4419-A37A-5275B874872A}" type="presParOf" srcId="{3812D4FC-A598-4EC7-8E7F-362894FCBCD3}" destId="{FB19109E-FC94-43E1-BA4F-0A03E2CFF9BA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Roughing Mill 1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Annealing Furnace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Rapid Cooling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Annealing Tank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Rapid Cooling Tower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Roughing Mill 2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AF854F3E-6A34-4C75-86FC-327F0DFBCE52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9.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2031D69B-89AF-45BB-B5CC-D5A7BA2CE3C6}" type="parTrans" cxnId="{2D377221-9048-465D-B3CC-AA437E7F455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65E36EF8-7384-41DA-A866-3C69A7758666}" type="sibTrans" cxnId="{2D377221-9048-465D-B3CC-AA437E7F455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9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8"/>
      <dgm:spPr/>
    </dgm:pt>
    <dgm:pt modelId="{2622EAB7-EBDA-4D0F-BA36-4066E80E5F47}" type="pres">
      <dgm:prSet presAssocID="{2E037DBE-0BFB-435B-BE95-5CE832BA4A61}" presName="connectorText" presStyleLbl="sibTrans2D1" presStyleIdx="0" presStyleCnt="8"/>
      <dgm:spPr/>
    </dgm:pt>
    <dgm:pt modelId="{D902B850-D261-4B01-B0E0-7FC77D4CCAA6}" type="pres">
      <dgm:prSet presAssocID="{B3531BE7-48DD-4A20-9C1F-D6EE904C6475}" presName="node" presStyleLbl="node1" presStyleIdx="1" presStyleCnt="9" custScaleX="132948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8"/>
      <dgm:spPr/>
    </dgm:pt>
    <dgm:pt modelId="{274253FE-AB4B-4FB9-BB0E-8A1846C4B5D6}" type="pres">
      <dgm:prSet presAssocID="{DC7532D2-FD38-489A-A693-70A7BD2BCA36}" presName="connectorText" presStyleLbl="sibTrans2D1" presStyleIdx="1" presStyleCnt="8"/>
      <dgm:spPr/>
    </dgm:pt>
    <dgm:pt modelId="{C604155D-7963-44B0-9AB9-10A9D37F153A}" type="pres">
      <dgm:prSet presAssocID="{1DB1FB78-F8BE-489D-B7D4-89FEA0694BAD}" presName="node" presStyleLbl="node1" presStyleIdx="2" presStyleCnt="9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8"/>
      <dgm:spPr/>
    </dgm:pt>
    <dgm:pt modelId="{6E42DAE1-6854-464F-89CC-18000127ED3D}" type="pres">
      <dgm:prSet presAssocID="{CC38755A-4283-4C2B-8BBC-5A5D4B9482C0}" presName="connectorText" presStyleLbl="sibTrans2D1" presStyleIdx="2" presStyleCnt="8"/>
      <dgm:spPr/>
    </dgm:pt>
    <dgm:pt modelId="{2BB5162A-871F-406A-8294-D1D14CC5CEB9}" type="pres">
      <dgm:prSet presAssocID="{7795C391-4F63-46FD-B31D-534452D22ADD}" presName="node" presStyleLbl="node1" presStyleIdx="3" presStyleCnt="9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8"/>
      <dgm:spPr/>
    </dgm:pt>
    <dgm:pt modelId="{80DDF5CB-D59D-430B-9033-2E5029F1A4A0}" type="pres">
      <dgm:prSet presAssocID="{7D6EA0B6-FCA3-4405-BF29-A0608785C5B3}" presName="connectorText" presStyleLbl="sibTrans2D1" presStyleIdx="3" presStyleCnt="8"/>
      <dgm:spPr/>
    </dgm:pt>
    <dgm:pt modelId="{F2C2217A-6371-4A1F-AB41-B26C0DC8DE9F}" type="pres">
      <dgm:prSet presAssocID="{2645D394-5747-46F4-BC38-1316529B1F26}" presName="node" presStyleLbl="node1" presStyleIdx="4" presStyleCnt="9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8"/>
      <dgm:spPr/>
    </dgm:pt>
    <dgm:pt modelId="{47B95DEE-8FF4-48FC-8054-7067AFF832A6}" type="pres">
      <dgm:prSet presAssocID="{D56CA01D-CF9F-4E55-ADD2-EF0DC0BE01EE}" presName="connectorText" presStyleLbl="sibTrans2D1" presStyleIdx="4" presStyleCnt="8"/>
      <dgm:spPr/>
    </dgm:pt>
    <dgm:pt modelId="{F0BE5E63-2C76-488C-A831-E7A700A9F756}" type="pres">
      <dgm:prSet presAssocID="{1AD1BDD4-BF74-45A0-BC7B-E4C6C13141AA}" presName="node" presStyleLbl="node1" presStyleIdx="5" presStyleCnt="9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8"/>
      <dgm:spPr/>
    </dgm:pt>
    <dgm:pt modelId="{424A0C4E-04F6-4546-94C1-148411F6BE84}" type="pres">
      <dgm:prSet presAssocID="{72AA45C8-1E63-4070-BFA1-5C91033EF491}" presName="connectorText" presStyleLbl="sibTrans2D1" presStyleIdx="5" presStyleCnt="8"/>
      <dgm:spPr/>
    </dgm:pt>
    <dgm:pt modelId="{8E46FD1F-49B4-4E1B-80CD-E10D852214C1}" type="pres">
      <dgm:prSet presAssocID="{364F09C0-FCC4-4D1B-8BF8-E250145B1825}" presName="node" presStyleLbl="node1" presStyleIdx="6" presStyleCnt="9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8"/>
      <dgm:spPr/>
    </dgm:pt>
    <dgm:pt modelId="{656BD841-06D2-4E49-90DE-02AED3CFC7EA}" type="pres">
      <dgm:prSet presAssocID="{53D8FF7E-ABFA-4CF6-ABC0-F6A188D67FAF}" presName="connectorText" presStyleLbl="sibTrans2D1" presStyleIdx="6" presStyleCnt="8"/>
      <dgm:spPr/>
    </dgm:pt>
    <dgm:pt modelId="{FB19109E-FC94-43E1-BA4F-0A03E2CFF9BA}" type="pres">
      <dgm:prSet presAssocID="{BC473727-EAB5-4B5E-90F0-54A754643D65}" presName="node" presStyleLbl="node1" presStyleIdx="7" presStyleCnt="9">
        <dgm:presLayoutVars>
          <dgm:bulletEnabled val="1"/>
        </dgm:presLayoutVars>
      </dgm:prSet>
      <dgm:spPr/>
    </dgm:pt>
    <dgm:pt modelId="{008946B4-65CC-4D57-9FB5-78B40C1D6E7D}" type="pres">
      <dgm:prSet presAssocID="{5E359F1D-4DA6-4B9F-A986-7F27D3102266}" presName="sibTrans" presStyleLbl="sibTrans2D1" presStyleIdx="7" presStyleCnt="8"/>
      <dgm:spPr/>
    </dgm:pt>
    <dgm:pt modelId="{936A0319-1DF7-4307-8063-90BDB8498C9D}" type="pres">
      <dgm:prSet presAssocID="{5E359F1D-4DA6-4B9F-A986-7F27D3102266}" presName="connectorText" presStyleLbl="sibTrans2D1" presStyleIdx="7" presStyleCnt="8"/>
      <dgm:spPr/>
    </dgm:pt>
    <dgm:pt modelId="{4AE91EB4-E9F7-425D-8425-07B8547C334E}" type="pres">
      <dgm:prSet presAssocID="{AF854F3E-6A34-4C75-86FC-327F0DFBCE52}" presName="node" presStyleLbl="node1" presStyleIdx="8" presStyleCnt="9" custScaleX="118025">
        <dgm:presLayoutVars>
          <dgm:bulletEnabled val="1"/>
        </dgm:presLayoutVars>
      </dgm:prSet>
      <dgm:spPr/>
    </dgm:pt>
  </dgm:ptLst>
  <dgm:cxnLst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2D377221-9048-465D-B3CC-AA437E7F455B}" srcId="{E18372A9-B195-4240-BDB2-17B4DD9F025B}" destId="{AF854F3E-6A34-4C75-86FC-327F0DFBCE52}" srcOrd="8" destOrd="0" parTransId="{2031D69B-89AF-45BB-B5CC-D5A7BA2CE3C6}" sibTransId="{65E36EF8-7384-41DA-A866-3C69A7758666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DBAA113F-098E-41E5-857B-378CAB604949}" type="presOf" srcId="{AF854F3E-6A34-4C75-86FC-327F0DFBCE52}" destId="{4AE91EB4-E9F7-425D-8425-07B8547C334E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D46A656F-60CD-4A7A-B9D0-74CB2626BF09}" type="presOf" srcId="{5E359F1D-4DA6-4B9F-A986-7F27D3102266}" destId="{936A0319-1DF7-4307-8063-90BDB8498C9D}" srcOrd="1" destOrd="0" presId="urn:microsoft.com/office/officeart/2005/8/layout/process1"/>
    <dgm:cxn modelId="{E0B9A76F-BFCC-49BB-B4C2-A177286F404C}" type="presOf" srcId="{5E359F1D-4DA6-4B9F-A986-7F27D3102266}" destId="{008946B4-65CC-4D57-9FB5-78B40C1D6E7D}" srcOrd="0" destOrd="0" presId="urn:microsoft.com/office/officeart/2005/8/layout/process1"/>
    <dgm:cxn modelId="{0E258E75-B8FA-4E64-899C-61CA8E4EC3C5}" srcId="{E18372A9-B195-4240-BDB2-17B4DD9F025B}" destId="{BC473727-EAB5-4B5E-90F0-54A754643D65}" srcOrd="7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ED297215-C9C0-4419-A37A-5275B874872A}" type="presParOf" srcId="{3812D4FC-A598-4EC7-8E7F-362894FCBCD3}" destId="{FB19109E-FC94-43E1-BA4F-0A03E2CFF9BA}" srcOrd="14" destOrd="0" presId="urn:microsoft.com/office/officeart/2005/8/layout/process1"/>
    <dgm:cxn modelId="{4D48DF74-A7A3-4838-965D-A018781B4F0A}" type="presParOf" srcId="{3812D4FC-A598-4EC7-8E7F-362894FCBCD3}" destId="{008946B4-65CC-4D57-9FB5-78B40C1D6E7D}" srcOrd="15" destOrd="0" presId="urn:microsoft.com/office/officeart/2005/8/layout/process1"/>
    <dgm:cxn modelId="{AAFA46D1-4CB8-4850-9211-995A7FA1A86C}" type="presParOf" srcId="{008946B4-65CC-4D57-9FB5-78B40C1D6E7D}" destId="{936A0319-1DF7-4307-8063-90BDB8498C9D}" srcOrd="0" destOrd="0" presId="urn:microsoft.com/office/officeart/2005/8/layout/process1"/>
    <dgm:cxn modelId="{F97BA5C7-808C-46CA-BD97-6BA74735B428}" type="presParOf" srcId="{3812D4FC-A598-4EC7-8E7F-362894FCBCD3}" destId="{4AE91EB4-E9F7-425D-8425-07B8547C334E}" srcOrd="1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Uncoiling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Forming Roll Stand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High-Frequency Welding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Shaping Roll Stand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Cutting Table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Pipe Collection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Bundling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 custT="1"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8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7"/>
      <dgm:spPr/>
    </dgm:pt>
    <dgm:pt modelId="{2622EAB7-EBDA-4D0F-BA36-4066E80E5F47}" type="pres">
      <dgm:prSet presAssocID="{2E037DBE-0BFB-435B-BE95-5CE832BA4A61}" presName="connectorText" presStyleLbl="sibTrans2D1" presStyleIdx="0" presStyleCnt="7"/>
      <dgm:spPr/>
    </dgm:pt>
    <dgm:pt modelId="{D902B850-D261-4B01-B0E0-7FC77D4CCAA6}" type="pres">
      <dgm:prSet presAssocID="{B3531BE7-48DD-4A20-9C1F-D6EE904C6475}" presName="node" presStyleLbl="node1" presStyleIdx="1" presStyleCnt="8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7"/>
      <dgm:spPr/>
    </dgm:pt>
    <dgm:pt modelId="{274253FE-AB4B-4FB9-BB0E-8A1846C4B5D6}" type="pres">
      <dgm:prSet presAssocID="{DC7532D2-FD38-489A-A693-70A7BD2BCA36}" presName="connectorText" presStyleLbl="sibTrans2D1" presStyleIdx="1" presStyleCnt="7"/>
      <dgm:spPr/>
    </dgm:pt>
    <dgm:pt modelId="{C604155D-7963-44B0-9AB9-10A9D37F153A}" type="pres">
      <dgm:prSet presAssocID="{1DB1FB78-F8BE-489D-B7D4-89FEA0694BAD}" presName="node" presStyleLbl="node1" presStyleIdx="2" presStyleCnt="8" custScaleX="133999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7"/>
      <dgm:spPr/>
    </dgm:pt>
    <dgm:pt modelId="{6E42DAE1-6854-464F-89CC-18000127ED3D}" type="pres">
      <dgm:prSet presAssocID="{CC38755A-4283-4C2B-8BBC-5A5D4B9482C0}" presName="connectorText" presStyleLbl="sibTrans2D1" presStyleIdx="2" presStyleCnt="7"/>
      <dgm:spPr/>
    </dgm:pt>
    <dgm:pt modelId="{2BB5162A-871F-406A-8294-D1D14CC5CEB9}" type="pres">
      <dgm:prSet presAssocID="{7795C391-4F63-46FD-B31D-534452D22ADD}" presName="node" presStyleLbl="node1" presStyleIdx="3" presStyleCnt="8" custScaleX="139605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7"/>
      <dgm:spPr/>
    </dgm:pt>
    <dgm:pt modelId="{80DDF5CB-D59D-430B-9033-2E5029F1A4A0}" type="pres">
      <dgm:prSet presAssocID="{7D6EA0B6-FCA3-4405-BF29-A0608785C5B3}" presName="connectorText" presStyleLbl="sibTrans2D1" presStyleIdx="3" presStyleCnt="7"/>
      <dgm:spPr/>
    </dgm:pt>
    <dgm:pt modelId="{F2C2217A-6371-4A1F-AB41-B26C0DC8DE9F}" type="pres">
      <dgm:prSet presAssocID="{2645D394-5747-46F4-BC38-1316529B1F26}" presName="node" presStyleLbl="node1" presStyleIdx="4" presStyleCnt="8" custScaleX="128924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7"/>
      <dgm:spPr/>
    </dgm:pt>
    <dgm:pt modelId="{47B95DEE-8FF4-48FC-8054-7067AFF832A6}" type="pres">
      <dgm:prSet presAssocID="{D56CA01D-CF9F-4E55-ADD2-EF0DC0BE01EE}" presName="connectorText" presStyleLbl="sibTrans2D1" presStyleIdx="4" presStyleCnt="7"/>
      <dgm:spPr/>
    </dgm:pt>
    <dgm:pt modelId="{F0BE5E63-2C76-488C-A831-E7A700A9F756}" type="pres">
      <dgm:prSet presAssocID="{1AD1BDD4-BF74-45A0-BC7B-E4C6C13141AA}" presName="node" presStyleLbl="node1" presStyleIdx="5" presStyleCnt="8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7"/>
      <dgm:spPr/>
    </dgm:pt>
    <dgm:pt modelId="{424A0C4E-04F6-4546-94C1-148411F6BE84}" type="pres">
      <dgm:prSet presAssocID="{72AA45C8-1E63-4070-BFA1-5C91033EF491}" presName="connectorText" presStyleLbl="sibTrans2D1" presStyleIdx="5" presStyleCnt="7"/>
      <dgm:spPr/>
    </dgm:pt>
    <dgm:pt modelId="{8E46FD1F-49B4-4E1B-80CD-E10D852214C1}" type="pres">
      <dgm:prSet presAssocID="{364F09C0-FCC4-4D1B-8BF8-E250145B1825}" presName="node" presStyleLbl="node1" presStyleIdx="6" presStyleCnt="8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7"/>
      <dgm:spPr/>
    </dgm:pt>
    <dgm:pt modelId="{656BD841-06D2-4E49-90DE-02AED3CFC7EA}" type="pres">
      <dgm:prSet presAssocID="{53D8FF7E-ABFA-4CF6-ABC0-F6A188D67FAF}" presName="connectorText" presStyleLbl="sibTrans2D1" presStyleIdx="6" presStyleCnt="7"/>
      <dgm:spPr/>
    </dgm:pt>
    <dgm:pt modelId="{FB19109E-FC94-43E1-BA4F-0A03E2CFF9BA}" type="pres">
      <dgm:prSet presAssocID="{BC473727-EAB5-4B5E-90F0-54A754643D65}" presName="node" presStyleLbl="node1" presStyleIdx="7" presStyleCnt="8">
        <dgm:presLayoutVars>
          <dgm:bulletEnabled val="1"/>
        </dgm:presLayoutVars>
      </dgm:prSet>
      <dgm:spPr/>
    </dgm:pt>
  </dgm:ptLst>
  <dgm:cxnLst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7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ED297215-C9C0-4419-A37A-5275B874872A}" type="presParOf" srcId="{3812D4FC-A598-4EC7-8E7F-362894FCBCD3}" destId="{FB19109E-FC94-43E1-BA4F-0A03E2CFF9BA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06332-05FF-4271-87DE-9DF8F35F4556}">
      <dsp:nvSpPr>
        <dsp:cNvPr id="0" name=""/>
        <dsp:cNvSpPr/>
      </dsp:nvSpPr>
      <dsp:spPr>
        <a:xfrm>
          <a:off x="3853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2186" y="426913"/>
        <a:ext cx="1006541" cy="589258"/>
      </dsp:txXfrm>
    </dsp:sp>
    <dsp:sp modelId="{3AC77BF1-E82F-41E9-A30E-EF4469A405F7}">
      <dsp:nvSpPr>
        <dsp:cNvPr id="0" name=""/>
        <dsp:cNvSpPr/>
      </dsp:nvSpPr>
      <dsp:spPr>
        <a:xfrm>
          <a:off x="1151382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151382" y="643927"/>
        <a:ext cx="154812" cy="155229"/>
      </dsp:txXfrm>
    </dsp:sp>
    <dsp:sp modelId="{E2E64A1C-8133-4870-BC5B-46028EADC823}">
      <dsp:nvSpPr>
        <dsp:cNvPr id="0" name=""/>
        <dsp:cNvSpPr/>
      </dsp:nvSpPr>
      <dsp:spPr>
        <a:xfrm>
          <a:off x="1464344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Flattening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482677" y="426913"/>
        <a:ext cx="1006541" cy="589258"/>
      </dsp:txXfrm>
    </dsp:sp>
    <dsp:sp modelId="{FC12BECB-5F15-417F-B5F0-585F6BED14F3}">
      <dsp:nvSpPr>
        <dsp:cNvPr id="0" name=""/>
        <dsp:cNvSpPr/>
      </dsp:nvSpPr>
      <dsp:spPr>
        <a:xfrm>
          <a:off x="2611872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11872" y="643927"/>
        <a:ext cx="154812" cy="155229"/>
      </dsp:txXfrm>
    </dsp:sp>
    <dsp:sp modelId="{450A4770-5694-4566-81DB-5CAEAEE889FF}">
      <dsp:nvSpPr>
        <dsp:cNvPr id="0" name=""/>
        <dsp:cNvSpPr/>
      </dsp:nvSpPr>
      <dsp:spPr>
        <a:xfrm>
          <a:off x="2924835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Roughing Mill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943168" y="426913"/>
        <a:ext cx="1006541" cy="589258"/>
      </dsp:txXfrm>
    </dsp:sp>
    <dsp:sp modelId="{327C9F0D-084B-4F96-BFF4-82D4A990B221}">
      <dsp:nvSpPr>
        <dsp:cNvPr id="0" name=""/>
        <dsp:cNvSpPr/>
      </dsp:nvSpPr>
      <dsp:spPr>
        <a:xfrm>
          <a:off x="4072363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072363" y="643927"/>
        <a:ext cx="154812" cy="155229"/>
      </dsp:txXfrm>
    </dsp:sp>
    <dsp:sp modelId="{6510D33A-010D-4F56-8C52-0F42A22885CF}">
      <dsp:nvSpPr>
        <dsp:cNvPr id="0" name=""/>
        <dsp:cNvSpPr/>
      </dsp:nvSpPr>
      <dsp:spPr>
        <a:xfrm>
          <a:off x="4385326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Slitting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403659" y="426913"/>
        <a:ext cx="1006541" cy="589258"/>
      </dsp:txXfrm>
    </dsp:sp>
    <dsp:sp modelId="{4ED3F7E3-6B7F-4855-BA89-B860BE49DFA9}">
      <dsp:nvSpPr>
        <dsp:cNvPr id="0" name=""/>
        <dsp:cNvSpPr/>
      </dsp:nvSpPr>
      <dsp:spPr>
        <a:xfrm>
          <a:off x="5532854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532854" y="643927"/>
        <a:ext cx="154812" cy="155229"/>
      </dsp:txXfrm>
    </dsp:sp>
    <dsp:sp modelId="{F04C58BB-BF9E-4CE0-948B-E81521CF44D7}">
      <dsp:nvSpPr>
        <dsp:cNvPr id="0" name=""/>
        <dsp:cNvSpPr/>
      </dsp:nvSpPr>
      <dsp:spPr>
        <a:xfrm>
          <a:off x="5845817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Roughing Mill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864150" y="426913"/>
        <a:ext cx="1006541" cy="589258"/>
      </dsp:txXfrm>
    </dsp:sp>
    <dsp:sp modelId="{95F5488E-B5EB-4D88-9574-1BA7F09051A7}">
      <dsp:nvSpPr>
        <dsp:cNvPr id="0" name=""/>
        <dsp:cNvSpPr/>
      </dsp:nvSpPr>
      <dsp:spPr>
        <a:xfrm>
          <a:off x="6993345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993345" y="643927"/>
        <a:ext cx="154812" cy="155229"/>
      </dsp:txXfrm>
    </dsp:sp>
    <dsp:sp modelId="{01302EC2-F035-4E07-A9ED-1C9310D91088}">
      <dsp:nvSpPr>
        <dsp:cNvPr id="0" name=""/>
        <dsp:cNvSpPr/>
      </dsp:nvSpPr>
      <dsp:spPr>
        <a:xfrm>
          <a:off x="7306307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Tensioning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324640" y="426913"/>
        <a:ext cx="1006541" cy="589258"/>
      </dsp:txXfrm>
    </dsp:sp>
    <dsp:sp modelId="{1033306D-0893-4D58-9D8D-335A2A282CC8}">
      <dsp:nvSpPr>
        <dsp:cNvPr id="0" name=""/>
        <dsp:cNvSpPr/>
      </dsp:nvSpPr>
      <dsp:spPr>
        <a:xfrm>
          <a:off x="8453836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453836" y="643927"/>
        <a:ext cx="154812" cy="155229"/>
      </dsp:txXfrm>
    </dsp:sp>
    <dsp:sp modelId="{CB0FC582-131C-4231-B4DA-37667189A6F2}">
      <dsp:nvSpPr>
        <dsp:cNvPr id="0" name=""/>
        <dsp:cNvSpPr/>
      </dsp:nvSpPr>
      <dsp:spPr>
        <a:xfrm>
          <a:off x="8766798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785131" y="426913"/>
        <a:ext cx="1006541" cy="589258"/>
      </dsp:txXfrm>
    </dsp:sp>
    <dsp:sp modelId="{8BA82B4E-C428-4CD3-8B27-5E51E5926C2E}">
      <dsp:nvSpPr>
        <dsp:cNvPr id="0" name=""/>
        <dsp:cNvSpPr/>
      </dsp:nvSpPr>
      <dsp:spPr>
        <a:xfrm>
          <a:off x="9914327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914327" y="643927"/>
        <a:ext cx="154812" cy="155229"/>
      </dsp:txXfrm>
    </dsp:sp>
    <dsp:sp modelId="{67C8BB63-F05E-42DC-9248-4F5A776E3671}">
      <dsp:nvSpPr>
        <dsp:cNvPr id="0" name=""/>
        <dsp:cNvSpPr/>
      </dsp:nvSpPr>
      <dsp:spPr>
        <a:xfrm>
          <a:off x="10227289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245622" y="426913"/>
        <a:ext cx="1006541" cy="5892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6910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4852" y="643086"/>
        <a:ext cx="790428" cy="576701"/>
      </dsp:txXfrm>
    </dsp:sp>
    <dsp:sp modelId="{CC65F0A5-79FB-42A0-A52C-1CDBA7B8B9C8}">
      <dsp:nvSpPr>
        <dsp:cNvPr id="0" name=""/>
        <dsp:cNvSpPr/>
      </dsp:nvSpPr>
      <dsp:spPr>
        <a:xfrm>
          <a:off x="915854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15854" y="869959"/>
        <a:ext cx="122625" cy="122955"/>
      </dsp:txXfrm>
    </dsp:sp>
    <dsp:sp modelId="{D902B850-D261-4B01-B0E0-7FC77D4CCAA6}">
      <dsp:nvSpPr>
        <dsp:cNvPr id="0" name=""/>
        <dsp:cNvSpPr/>
      </dsp:nvSpPr>
      <dsp:spPr>
        <a:xfrm>
          <a:off x="1163747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181689" y="643086"/>
        <a:ext cx="790428" cy="576701"/>
      </dsp:txXfrm>
    </dsp:sp>
    <dsp:sp modelId="{409E9E4D-AEBE-49E3-B873-013DC9A473E7}">
      <dsp:nvSpPr>
        <dsp:cNvPr id="0" name=""/>
        <dsp:cNvSpPr/>
      </dsp:nvSpPr>
      <dsp:spPr>
        <a:xfrm>
          <a:off x="2072691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072691" y="869959"/>
        <a:ext cx="122625" cy="122955"/>
      </dsp:txXfrm>
    </dsp:sp>
    <dsp:sp modelId="{C604155D-7963-44B0-9AB9-10A9D37F153A}">
      <dsp:nvSpPr>
        <dsp:cNvPr id="0" name=""/>
        <dsp:cNvSpPr/>
      </dsp:nvSpPr>
      <dsp:spPr>
        <a:xfrm>
          <a:off x="2320584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Pickling Trough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338526" y="643086"/>
        <a:ext cx="790428" cy="576701"/>
      </dsp:txXfrm>
    </dsp:sp>
    <dsp:sp modelId="{0FA7D57E-FE84-4C1F-AE0C-234FAB4D6858}">
      <dsp:nvSpPr>
        <dsp:cNvPr id="0" name=""/>
        <dsp:cNvSpPr/>
      </dsp:nvSpPr>
      <dsp:spPr>
        <a:xfrm>
          <a:off x="3229528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3229528" y="869959"/>
        <a:ext cx="122625" cy="122955"/>
      </dsp:txXfrm>
    </dsp:sp>
    <dsp:sp modelId="{2BB5162A-871F-406A-8294-D1D14CC5CEB9}">
      <dsp:nvSpPr>
        <dsp:cNvPr id="0" name=""/>
        <dsp:cNvSpPr/>
      </dsp:nvSpPr>
      <dsp:spPr>
        <a:xfrm>
          <a:off x="3477421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Rinsing Trough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3495363" y="643086"/>
        <a:ext cx="790428" cy="576701"/>
      </dsp:txXfrm>
    </dsp:sp>
    <dsp:sp modelId="{99DFA008-5BD6-43AC-8BC7-F45FD5BCFBDB}">
      <dsp:nvSpPr>
        <dsp:cNvPr id="0" name=""/>
        <dsp:cNvSpPr/>
      </dsp:nvSpPr>
      <dsp:spPr>
        <a:xfrm>
          <a:off x="4386365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386365" y="869959"/>
        <a:ext cx="122625" cy="122955"/>
      </dsp:txXfrm>
    </dsp:sp>
    <dsp:sp modelId="{F2C2217A-6371-4A1F-AB41-B26C0DC8DE9F}">
      <dsp:nvSpPr>
        <dsp:cNvPr id="0" name=""/>
        <dsp:cNvSpPr/>
      </dsp:nvSpPr>
      <dsp:spPr>
        <a:xfrm>
          <a:off x="4634258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Drying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652200" y="643086"/>
        <a:ext cx="790428" cy="576701"/>
      </dsp:txXfrm>
    </dsp:sp>
    <dsp:sp modelId="{69B85FE7-2E7B-47BF-9E5A-A23FDFD81F87}">
      <dsp:nvSpPr>
        <dsp:cNvPr id="0" name=""/>
        <dsp:cNvSpPr/>
      </dsp:nvSpPr>
      <dsp:spPr>
        <a:xfrm>
          <a:off x="5543202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543202" y="869959"/>
        <a:ext cx="122625" cy="122955"/>
      </dsp:txXfrm>
    </dsp:sp>
    <dsp:sp modelId="{F0BE5E63-2C76-488C-A831-E7A700A9F756}">
      <dsp:nvSpPr>
        <dsp:cNvPr id="0" name=""/>
        <dsp:cNvSpPr/>
      </dsp:nvSpPr>
      <dsp:spPr>
        <a:xfrm>
          <a:off x="5791096" y="625144"/>
          <a:ext cx="1028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Tensioning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809038" y="643086"/>
        <a:ext cx="992428" cy="576701"/>
      </dsp:txXfrm>
    </dsp:sp>
    <dsp:sp modelId="{F301749D-C667-4A60-A3B4-F9DF27BAC1AC}">
      <dsp:nvSpPr>
        <dsp:cNvPr id="0" name=""/>
        <dsp:cNvSpPr/>
      </dsp:nvSpPr>
      <dsp:spPr>
        <a:xfrm>
          <a:off x="6902039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902039" y="869959"/>
        <a:ext cx="122625" cy="122955"/>
      </dsp:txXfrm>
    </dsp:sp>
    <dsp:sp modelId="{8E46FD1F-49B4-4E1B-80CD-E10D852214C1}">
      <dsp:nvSpPr>
        <dsp:cNvPr id="0" name=""/>
        <dsp:cNvSpPr/>
      </dsp:nvSpPr>
      <dsp:spPr>
        <a:xfrm>
          <a:off x="7149933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Pickling Tank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167875" y="643086"/>
        <a:ext cx="790428" cy="576701"/>
      </dsp:txXfrm>
    </dsp:sp>
    <dsp:sp modelId="{30D1FE49-B44C-4F5D-8334-75C58446C1DA}">
      <dsp:nvSpPr>
        <dsp:cNvPr id="0" name=""/>
        <dsp:cNvSpPr/>
      </dsp:nvSpPr>
      <dsp:spPr>
        <a:xfrm>
          <a:off x="8058876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058876" y="869959"/>
        <a:ext cx="122625" cy="122955"/>
      </dsp:txXfrm>
    </dsp:sp>
    <dsp:sp modelId="{B40D4D09-D0AD-4F7D-898A-91947277A462}">
      <dsp:nvSpPr>
        <dsp:cNvPr id="0" name=""/>
        <dsp:cNvSpPr/>
      </dsp:nvSpPr>
      <dsp:spPr>
        <a:xfrm>
          <a:off x="8306770" y="625144"/>
          <a:ext cx="941078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Tensioning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324712" y="643086"/>
        <a:ext cx="905194" cy="576701"/>
      </dsp:txXfrm>
    </dsp:sp>
    <dsp:sp modelId="{EF64F4F0-CFE9-4CCF-870A-475C0FFE25CD}">
      <dsp:nvSpPr>
        <dsp:cNvPr id="0" name=""/>
        <dsp:cNvSpPr/>
      </dsp:nvSpPr>
      <dsp:spPr>
        <a:xfrm>
          <a:off x="9330480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330480" y="869959"/>
        <a:ext cx="122625" cy="122955"/>
      </dsp:txXfrm>
    </dsp:sp>
    <dsp:sp modelId="{CFE28D7B-BC59-4143-8C8A-0E7B9C600B40}">
      <dsp:nvSpPr>
        <dsp:cNvPr id="0" name=""/>
        <dsp:cNvSpPr/>
      </dsp:nvSpPr>
      <dsp:spPr>
        <a:xfrm>
          <a:off x="9578374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9.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596316" y="643086"/>
        <a:ext cx="790428" cy="576701"/>
      </dsp:txXfrm>
    </dsp:sp>
    <dsp:sp modelId="{305F08D3-B3C8-4FD3-932B-2C51A8E65129}">
      <dsp:nvSpPr>
        <dsp:cNvPr id="0" name=""/>
        <dsp:cNvSpPr/>
      </dsp:nvSpPr>
      <dsp:spPr>
        <a:xfrm>
          <a:off x="10487317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487317" y="869959"/>
        <a:ext cx="122625" cy="122955"/>
      </dsp:txXfrm>
    </dsp:sp>
    <dsp:sp modelId="{FB19109E-FC94-43E1-BA4F-0A03E2CFF9BA}">
      <dsp:nvSpPr>
        <dsp:cNvPr id="0" name=""/>
        <dsp:cNvSpPr/>
      </dsp:nvSpPr>
      <dsp:spPr>
        <a:xfrm>
          <a:off x="10735211" y="625144"/>
          <a:ext cx="1229197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10.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753153" y="643086"/>
        <a:ext cx="1193313" cy="5767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3983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2932" y="322771"/>
        <a:ext cx="1040394" cy="609077"/>
      </dsp:txXfrm>
    </dsp:sp>
    <dsp:sp modelId="{CC65F0A5-79FB-42A0-A52C-1CDBA7B8B9C8}">
      <dsp:nvSpPr>
        <dsp:cNvPr id="0" name=""/>
        <dsp:cNvSpPr/>
      </dsp:nvSpPr>
      <dsp:spPr>
        <a:xfrm>
          <a:off x="1190104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190104" y="547085"/>
        <a:ext cx="160018" cy="160450"/>
      </dsp:txXfrm>
    </dsp:sp>
    <dsp:sp modelId="{D902B850-D261-4B01-B0E0-7FC77D4CCAA6}">
      <dsp:nvSpPr>
        <dsp:cNvPr id="0" name=""/>
        <dsp:cNvSpPr/>
      </dsp:nvSpPr>
      <dsp:spPr>
        <a:xfrm>
          <a:off x="1513591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532540" y="322771"/>
        <a:ext cx="1040394" cy="609077"/>
      </dsp:txXfrm>
    </dsp:sp>
    <dsp:sp modelId="{409E9E4D-AEBE-49E3-B873-013DC9A473E7}">
      <dsp:nvSpPr>
        <dsp:cNvPr id="0" name=""/>
        <dsp:cNvSpPr/>
      </dsp:nvSpPr>
      <dsp:spPr>
        <a:xfrm>
          <a:off x="2699713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99713" y="547085"/>
        <a:ext cx="160018" cy="160450"/>
      </dsp:txXfrm>
    </dsp:sp>
    <dsp:sp modelId="{C604155D-7963-44B0-9AB9-10A9D37F153A}">
      <dsp:nvSpPr>
        <dsp:cNvPr id="0" name=""/>
        <dsp:cNvSpPr/>
      </dsp:nvSpPr>
      <dsp:spPr>
        <a:xfrm>
          <a:off x="3023200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Stand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3042149" y="322771"/>
        <a:ext cx="1040394" cy="609077"/>
      </dsp:txXfrm>
    </dsp:sp>
    <dsp:sp modelId="{0FA7D57E-FE84-4C1F-AE0C-234FAB4D6858}">
      <dsp:nvSpPr>
        <dsp:cNvPr id="0" name=""/>
        <dsp:cNvSpPr/>
      </dsp:nvSpPr>
      <dsp:spPr>
        <a:xfrm>
          <a:off x="4209321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209321" y="547085"/>
        <a:ext cx="160018" cy="160450"/>
      </dsp:txXfrm>
    </dsp:sp>
    <dsp:sp modelId="{2BB5162A-871F-406A-8294-D1D14CC5CEB9}">
      <dsp:nvSpPr>
        <dsp:cNvPr id="0" name=""/>
        <dsp:cNvSpPr/>
      </dsp:nvSpPr>
      <dsp:spPr>
        <a:xfrm>
          <a:off x="4532809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Stand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551758" y="322771"/>
        <a:ext cx="1040394" cy="609077"/>
      </dsp:txXfrm>
    </dsp:sp>
    <dsp:sp modelId="{99DFA008-5BD6-43AC-8BC7-F45FD5BCFBDB}">
      <dsp:nvSpPr>
        <dsp:cNvPr id="0" name=""/>
        <dsp:cNvSpPr/>
      </dsp:nvSpPr>
      <dsp:spPr>
        <a:xfrm>
          <a:off x="5718930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718930" y="547085"/>
        <a:ext cx="160018" cy="160450"/>
      </dsp:txXfrm>
    </dsp:sp>
    <dsp:sp modelId="{F2C2217A-6371-4A1F-AB41-B26C0DC8DE9F}">
      <dsp:nvSpPr>
        <dsp:cNvPr id="0" name=""/>
        <dsp:cNvSpPr/>
      </dsp:nvSpPr>
      <dsp:spPr>
        <a:xfrm>
          <a:off x="6042418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Stand 3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6061367" y="322771"/>
        <a:ext cx="1040394" cy="609077"/>
      </dsp:txXfrm>
    </dsp:sp>
    <dsp:sp modelId="{69B85FE7-2E7B-47BF-9E5A-A23FDFD81F87}">
      <dsp:nvSpPr>
        <dsp:cNvPr id="0" name=""/>
        <dsp:cNvSpPr/>
      </dsp:nvSpPr>
      <dsp:spPr>
        <a:xfrm>
          <a:off x="7228539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7228539" y="547085"/>
        <a:ext cx="160018" cy="160450"/>
      </dsp:txXfrm>
    </dsp:sp>
    <dsp:sp modelId="{F0BE5E63-2C76-488C-A831-E7A700A9F756}">
      <dsp:nvSpPr>
        <dsp:cNvPr id="0" name=""/>
        <dsp:cNvSpPr/>
      </dsp:nvSpPr>
      <dsp:spPr>
        <a:xfrm>
          <a:off x="7552027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Stand 4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570976" y="322771"/>
        <a:ext cx="1040394" cy="609077"/>
      </dsp:txXfrm>
    </dsp:sp>
    <dsp:sp modelId="{F301749D-C667-4A60-A3B4-F9DF27BAC1AC}">
      <dsp:nvSpPr>
        <dsp:cNvPr id="0" name=""/>
        <dsp:cNvSpPr/>
      </dsp:nvSpPr>
      <dsp:spPr>
        <a:xfrm>
          <a:off x="8738148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738148" y="547085"/>
        <a:ext cx="160018" cy="160450"/>
      </dsp:txXfrm>
    </dsp:sp>
    <dsp:sp modelId="{8E46FD1F-49B4-4E1B-80CD-E10D852214C1}">
      <dsp:nvSpPr>
        <dsp:cNvPr id="0" name=""/>
        <dsp:cNvSpPr/>
      </dsp:nvSpPr>
      <dsp:spPr>
        <a:xfrm>
          <a:off x="9061636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080585" y="322771"/>
        <a:ext cx="1040394" cy="609077"/>
      </dsp:txXfrm>
    </dsp:sp>
    <dsp:sp modelId="{30D1FE49-B44C-4F5D-8334-75C58446C1DA}">
      <dsp:nvSpPr>
        <dsp:cNvPr id="0" name=""/>
        <dsp:cNvSpPr/>
      </dsp:nvSpPr>
      <dsp:spPr>
        <a:xfrm>
          <a:off x="10247757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247757" y="547085"/>
        <a:ext cx="160018" cy="160450"/>
      </dsp:txXfrm>
    </dsp:sp>
    <dsp:sp modelId="{FB19109E-FC94-43E1-BA4F-0A03E2CFF9BA}">
      <dsp:nvSpPr>
        <dsp:cNvPr id="0" name=""/>
        <dsp:cNvSpPr/>
      </dsp:nvSpPr>
      <dsp:spPr>
        <a:xfrm>
          <a:off x="10571244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590193" y="322771"/>
        <a:ext cx="1040394" cy="6090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5111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3361" y="509236"/>
        <a:ext cx="912967" cy="586588"/>
      </dsp:txXfrm>
    </dsp:sp>
    <dsp:sp modelId="{CC65F0A5-79FB-42A0-A52C-1CDBA7B8B9C8}">
      <dsp:nvSpPr>
        <dsp:cNvPr id="0" name=""/>
        <dsp:cNvSpPr/>
      </dsp:nvSpPr>
      <dsp:spPr>
        <a:xfrm>
          <a:off x="1049525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49525" y="731889"/>
        <a:ext cx="140901" cy="141281"/>
      </dsp:txXfrm>
    </dsp:sp>
    <dsp:sp modelId="{D902B850-D261-4B01-B0E0-7FC77D4CCAA6}">
      <dsp:nvSpPr>
        <dsp:cNvPr id="0" name=""/>
        <dsp:cNvSpPr/>
      </dsp:nvSpPr>
      <dsp:spPr>
        <a:xfrm>
          <a:off x="1334366" y="490986"/>
          <a:ext cx="1262298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Roughing Mill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352616" y="509236"/>
        <a:ext cx="1225798" cy="586588"/>
      </dsp:txXfrm>
    </dsp:sp>
    <dsp:sp modelId="{409E9E4D-AEBE-49E3-B873-013DC9A473E7}">
      <dsp:nvSpPr>
        <dsp:cNvPr id="0" name=""/>
        <dsp:cNvSpPr/>
      </dsp:nvSpPr>
      <dsp:spPr>
        <a:xfrm>
          <a:off x="2691611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91611" y="731889"/>
        <a:ext cx="140901" cy="141281"/>
      </dsp:txXfrm>
    </dsp:sp>
    <dsp:sp modelId="{C604155D-7963-44B0-9AB9-10A9D37F153A}">
      <dsp:nvSpPr>
        <dsp:cNvPr id="0" name=""/>
        <dsp:cNvSpPr/>
      </dsp:nvSpPr>
      <dsp:spPr>
        <a:xfrm>
          <a:off x="2976451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Annealing Furnace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994701" y="509236"/>
        <a:ext cx="912967" cy="586588"/>
      </dsp:txXfrm>
    </dsp:sp>
    <dsp:sp modelId="{0FA7D57E-FE84-4C1F-AE0C-234FAB4D6858}">
      <dsp:nvSpPr>
        <dsp:cNvPr id="0" name=""/>
        <dsp:cNvSpPr/>
      </dsp:nvSpPr>
      <dsp:spPr>
        <a:xfrm>
          <a:off x="4020865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020865" y="731889"/>
        <a:ext cx="140901" cy="141281"/>
      </dsp:txXfrm>
    </dsp:sp>
    <dsp:sp modelId="{2BB5162A-871F-406A-8294-D1D14CC5CEB9}">
      <dsp:nvSpPr>
        <dsp:cNvPr id="0" name=""/>
        <dsp:cNvSpPr/>
      </dsp:nvSpPr>
      <dsp:spPr>
        <a:xfrm>
          <a:off x="4305706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Rapid Cooling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323956" y="509236"/>
        <a:ext cx="912967" cy="586588"/>
      </dsp:txXfrm>
    </dsp:sp>
    <dsp:sp modelId="{99DFA008-5BD6-43AC-8BC7-F45FD5BCFBDB}">
      <dsp:nvSpPr>
        <dsp:cNvPr id="0" name=""/>
        <dsp:cNvSpPr/>
      </dsp:nvSpPr>
      <dsp:spPr>
        <a:xfrm>
          <a:off x="5350120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350120" y="731889"/>
        <a:ext cx="140901" cy="141281"/>
      </dsp:txXfrm>
    </dsp:sp>
    <dsp:sp modelId="{F2C2217A-6371-4A1F-AB41-B26C0DC8DE9F}">
      <dsp:nvSpPr>
        <dsp:cNvPr id="0" name=""/>
        <dsp:cNvSpPr/>
      </dsp:nvSpPr>
      <dsp:spPr>
        <a:xfrm>
          <a:off x="5634960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Annealing Tank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653210" y="509236"/>
        <a:ext cx="912967" cy="586588"/>
      </dsp:txXfrm>
    </dsp:sp>
    <dsp:sp modelId="{69B85FE7-2E7B-47BF-9E5A-A23FDFD81F87}">
      <dsp:nvSpPr>
        <dsp:cNvPr id="0" name=""/>
        <dsp:cNvSpPr/>
      </dsp:nvSpPr>
      <dsp:spPr>
        <a:xfrm>
          <a:off x="6679375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679375" y="731889"/>
        <a:ext cx="140901" cy="141281"/>
      </dsp:txXfrm>
    </dsp:sp>
    <dsp:sp modelId="{F0BE5E63-2C76-488C-A831-E7A700A9F756}">
      <dsp:nvSpPr>
        <dsp:cNvPr id="0" name=""/>
        <dsp:cNvSpPr/>
      </dsp:nvSpPr>
      <dsp:spPr>
        <a:xfrm>
          <a:off x="6964215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Rapid Cooling Tower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6982465" y="509236"/>
        <a:ext cx="912967" cy="586588"/>
      </dsp:txXfrm>
    </dsp:sp>
    <dsp:sp modelId="{F301749D-C667-4A60-A3B4-F9DF27BAC1AC}">
      <dsp:nvSpPr>
        <dsp:cNvPr id="0" name=""/>
        <dsp:cNvSpPr/>
      </dsp:nvSpPr>
      <dsp:spPr>
        <a:xfrm>
          <a:off x="8008629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008629" y="731889"/>
        <a:ext cx="140901" cy="141281"/>
      </dsp:txXfrm>
    </dsp:sp>
    <dsp:sp modelId="{8E46FD1F-49B4-4E1B-80CD-E10D852214C1}">
      <dsp:nvSpPr>
        <dsp:cNvPr id="0" name=""/>
        <dsp:cNvSpPr/>
      </dsp:nvSpPr>
      <dsp:spPr>
        <a:xfrm>
          <a:off x="8293470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Roughing Mill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311720" y="509236"/>
        <a:ext cx="912967" cy="586588"/>
      </dsp:txXfrm>
    </dsp:sp>
    <dsp:sp modelId="{30D1FE49-B44C-4F5D-8334-75C58446C1DA}">
      <dsp:nvSpPr>
        <dsp:cNvPr id="0" name=""/>
        <dsp:cNvSpPr/>
      </dsp:nvSpPr>
      <dsp:spPr>
        <a:xfrm>
          <a:off x="9337884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337884" y="731889"/>
        <a:ext cx="140901" cy="141281"/>
      </dsp:txXfrm>
    </dsp:sp>
    <dsp:sp modelId="{FB19109E-FC94-43E1-BA4F-0A03E2CFF9BA}">
      <dsp:nvSpPr>
        <dsp:cNvPr id="0" name=""/>
        <dsp:cNvSpPr/>
      </dsp:nvSpPr>
      <dsp:spPr>
        <a:xfrm>
          <a:off x="9622724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640974" y="509236"/>
        <a:ext cx="912967" cy="586588"/>
      </dsp:txXfrm>
    </dsp:sp>
    <dsp:sp modelId="{008946B4-65CC-4D57-9FB5-78B40C1D6E7D}">
      <dsp:nvSpPr>
        <dsp:cNvPr id="0" name=""/>
        <dsp:cNvSpPr/>
      </dsp:nvSpPr>
      <dsp:spPr>
        <a:xfrm>
          <a:off x="10667139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667139" y="731889"/>
        <a:ext cx="140901" cy="141281"/>
      </dsp:txXfrm>
    </dsp:sp>
    <dsp:sp modelId="{4AE91EB4-E9F7-425D-8425-07B8547C334E}">
      <dsp:nvSpPr>
        <dsp:cNvPr id="0" name=""/>
        <dsp:cNvSpPr/>
      </dsp:nvSpPr>
      <dsp:spPr>
        <a:xfrm>
          <a:off x="10951979" y="490986"/>
          <a:ext cx="1120609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9.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970229" y="509236"/>
        <a:ext cx="1084109" cy="5865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6334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Uncoiling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4444" y="289067"/>
        <a:ext cx="948183" cy="582108"/>
      </dsp:txXfrm>
    </dsp:sp>
    <dsp:sp modelId="{CC65F0A5-79FB-42A0-A52C-1CDBA7B8B9C8}">
      <dsp:nvSpPr>
        <dsp:cNvPr id="0" name=""/>
        <dsp:cNvSpPr/>
      </dsp:nvSpPr>
      <dsp:spPr>
        <a:xfrm>
          <a:off x="1089178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89178" y="506881"/>
        <a:ext cx="146085" cy="146480"/>
      </dsp:txXfrm>
    </dsp:sp>
    <dsp:sp modelId="{D902B850-D261-4B01-B0E0-7FC77D4CCAA6}">
      <dsp:nvSpPr>
        <dsp:cNvPr id="0" name=""/>
        <dsp:cNvSpPr/>
      </dsp:nvSpPr>
      <dsp:spPr>
        <a:xfrm>
          <a:off x="1384500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402610" y="289067"/>
        <a:ext cx="948183" cy="582108"/>
      </dsp:txXfrm>
    </dsp:sp>
    <dsp:sp modelId="{409E9E4D-AEBE-49E3-B873-013DC9A473E7}">
      <dsp:nvSpPr>
        <dsp:cNvPr id="0" name=""/>
        <dsp:cNvSpPr/>
      </dsp:nvSpPr>
      <dsp:spPr>
        <a:xfrm>
          <a:off x="2467344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467344" y="506881"/>
        <a:ext cx="146085" cy="146480"/>
      </dsp:txXfrm>
    </dsp:sp>
    <dsp:sp modelId="{C604155D-7963-44B0-9AB9-10A9D37F153A}">
      <dsp:nvSpPr>
        <dsp:cNvPr id="0" name=""/>
        <dsp:cNvSpPr/>
      </dsp:nvSpPr>
      <dsp:spPr>
        <a:xfrm>
          <a:off x="2762665" y="270957"/>
          <a:ext cx="1319091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Forming Roll Stand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780775" y="289067"/>
        <a:ext cx="1282871" cy="582108"/>
      </dsp:txXfrm>
    </dsp:sp>
    <dsp:sp modelId="{0FA7D57E-FE84-4C1F-AE0C-234FAB4D6858}">
      <dsp:nvSpPr>
        <dsp:cNvPr id="0" name=""/>
        <dsp:cNvSpPr/>
      </dsp:nvSpPr>
      <dsp:spPr>
        <a:xfrm>
          <a:off x="4180197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180197" y="506881"/>
        <a:ext cx="146085" cy="146480"/>
      </dsp:txXfrm>
    </dsp:sp>
    <dsp:sp modelId="{2BB5162A-871F-406A-8294-D1D14CC5CEB9}">
      <dsp:nvSpPr>
        <dsp:cNvPr id="0" name=""/>
        <dsp:cNvSpPr/>
      </dsp:nvSpPr>
      <dsp:spPr>
        <a:xfrm>
          <a:off x="4475518" y="270957"/>
          <a:ext cx="1374276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High-Frequency Welding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493628" y="289067"/>
        <a:ext cx="1338056" cy="582108"/>
      </dsp:txXfrm>
    </dsp:sp>
    <dsp:sp modelId="{99DFA008-5BD6-43AC-8BC7-F45FD5BCFBDB}">
      <dsp:nvSpPr>
        <dsp:cNvPr id="0" name=""/>
        <dsp:cNvSpPr/>
      </dsp:nvSpPr>
      <dsp:spPr>
        <a:xfrm>
          <a:off x="5948235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948235" y="506881"/>
        <a:ext cx="146085" cy="146480"/>
      </dsp:txXfrm>
    </dsp:sp>
    <dsp:sp modelId="{F2C2217A-6371-4A1F-AB41-B26C0DC8DE9F}">
      <dsp:nvSpPr>
        <dsp:cNvPr id="0" name=""/>
        <dsp:cNvSpPr/>
      </dsp:nvSpPr>
      <dsp:spPr>
        <a:xfrm>
          <a:off x="6243556" y="270957"/>
          <a:ext cx="1269132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Shaping Roll Stand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6261666" y="289067"/>
        <a:ext cx="1232912" cy="582108"/>
      </dsp:txXfrm>
    </dsp:sp>
    <dsp:sp modelId="{69B85FE7-2E7B-47BF-9E5A-A23FDFD81F87}">
      <dsp:nvSpPr>
        <dsp:cNvPr id="0" name=""/>
        <dsp:cNvSpPr/>
      </dsp:nvSpPr>
      <dsp:spPr>
        <a:xfrm>
          <a:off x="7611129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7611129" y="506881"/>
        <a:ext cx="146085" cy="146480"/>
      </dsp:txXfrm>
    </dsp:sp>
    <dsp:sp modelId="{F0BE5E63-2C76-488C-A831-E7A700A9F756}">
      <dsp:nvSpPr>
        <dsp:cNvPr id="0" name=""/>
        <dsp:cNvSpPr/>
      </dsp:nvSpPr>
      <dsp:spPr>
        <a:xfrm>
          <a:off x="7906450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Cutting Table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924560" y="289067"/>
        <a:ext cx="948183" cy="582108"/>
      </dsp:txXfrm>
    </dsp:sp>
    <dsp:sp modelId="{F301749D-C667-4A60-A3B4-F9DF27BAC1AC}">
      <dsp:nvSpPr>
        <dsp:cNvPr id="0" name=""/>
        <dsp:cNvSpPr/>
      </dsp:nvSpPr>
      <dsp:spPr>
        <a:xfrm>
          <a:off x="8989294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989294" y="506881"/>
        <a:ext cx="146085" cy="146480"/>
      </dsp:txXfrm>
    </dsp:sp>
    <dsp:sp modelId="{8E46FD1F-49B4-4E1B-80CD-E10D852214C1}">
      <dsp:nvSpPr>
        <dsp:cNvPr id="0" name=""/>
        <dsp:cNvSpPr/>
      </dsp:nvSpPr>
      <dsp:spPr>
        <a:xfrm>
          <a:off x="9284616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Pipe Collection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302726" y="289067"/>
        <a:ext cx="948183" cy="582108"/>
      </dsp:txXfrm>
    </dsp:sp>
    <dsp:sp modelId="{30D1FE49-B44C-4F5D-8334-75C58446C1DA}">
      <dsp:nvSpPr>
        <dsp:cNvPr id="0" name=""/>
        <dsp:cNvSpPr/>
      </dsp:nvSpPr>
      <dsp:spPr>
        <a:xfrm>
          <a:off x="10367460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367460" y="506881"/>
        <a:ext cx="146085" cy="146480"/>
      </dsp:txXfrm>
    </dsp:sp>
    <dsp:sp modelId="{FB19109E-FC94-43E1-BA4F-0A03E2CFF9BA}">
      <dsp:nvSpPr>
        <dsp:cNvPr id="0" name=""/>
        <dsp:cNvSpPr/>
      </dsp:nvSpPr>
      <dsp:spPr>
        <a:xfrm>
          <a:off x="10662781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Bundling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680891" y="289067"/>
        <a:ext cx="948183" cy="582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AE62E-BE8C-40FC-8660-E17E939267AC}" type="datetimeFigureOut">
              <a:rPr lang="en-US" smtClean="0"/>
              <a:t>8/26/25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E41D3-05CA-4736-9B15-23F9E7A2B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25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369164AC-6AFF-190E-210B-4FF391733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D516F182-90B7-E899-DBCE-FFC1B0B340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17B21739-EDB9-5610-9AD9-F95AD1A509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5357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2720C-4194-5DBE-6B95-145D88E3B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F64C77-C7AB-79CE-5C01-6A4D13D063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1F80CF-643E-CC40-07F4-40639124F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191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2E798-521B-6917-0F17-8626C2C09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91B59A-D108-1B83-DF4E-828A8B72A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5A157A-B1E9-C965-FABB-E6B57167D0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70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060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57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388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605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957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E1421-07C7-26F6-403E-4D9DBE91C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FDAB97-3799-5699-4F8E-15EF33BDBA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0C3E4F-D105-4CB6-625F-BA546E470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35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090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644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9956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2D23E-8315-D23C-475B-5ED612CFB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3F707F-547F-F1F2-BC55-72E9F7155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DBAC10-E1B4-83C6-5386-FC84C9E2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6778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5114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(EPC):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ký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giữa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dịch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vụ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chia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sẻ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mọi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rủi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kỹ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thuật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bằng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xếp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đầu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tư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trang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bị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tại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cơ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sở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endParaRPr lang="en-US" sz="1100" dirty="0">
              <a:solidFill>
                <a:srgbClr val="000000"/>
              </a:solidFill>
              <a:latin typeface="Arial"/>
              <a:ea typeface="ＭＳ Ｐゴシック" panose="020B0600070205080204" pitchFamily="34" charset="-128"/>
              <a:cs typeface="Arial"/>
              <a:sym typeface="Arial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nhiệm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cung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cấp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lường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giải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pháp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208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388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E9776-7FED-19EA-466B-88B0C4996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D2DA8B-A989-9319-BBD4-B118F73649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8D6AC1-5B05-14AE-386A-6547119134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887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9971E-4157-047F-73CB-142A88DFE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618F96-FDBC-087F-F754-1C8298070A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E61BA7-84B5-C85B-74D4-9C0CDE891B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085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448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FD02E-34AA-EF18-DA01-33D799FBD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E6752C-6BEF-939A-1792-5710AA413D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91B6F9-417A-01D1-FA18-AE6FC3166E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5A43EC-0F11-02B5-A69A-E425DF9275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988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06816-EA43-DB2F-2920-9B73ECABC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F1F8D8-EB8C-9E0F-E5A3-602C44FA9D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A14BA6-C295-365D-BB20-4A631E407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3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81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2753489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3007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0475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7220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1457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5310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694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8906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4590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5393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5583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4255347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498"/>
      </p:ext>
    </p:extLst>
  </p:cSld>
  <p:clrMapOvr>
    <a:masterClrMapping/>
  </p:clrMapOvr>
  <p:hf sldNum="0"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46630"/>
      </p:ext>
    </p:extLst>
  </p:cSld>
  <p:clrMapOvr>
    <a:masterClrMapping/>
  </p:clrMapOvr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87591"/>
      </p:ext>
    </p:extLst>
  </p:cSld>
  <p:clrMapOvr>
    <a:masterClrMapping/>
  </p:clrMapOvr>
  <p:hf sldNum="0"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0201"/>
      </p:ext>
    </p:extLst>
  </p:cSld>
  <p:clrMapOvr>
    <a:masterClrMapping/>
  </p:clrMapOvr>
  <p:hf sldNum="0"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14019"/>
      </p:ext>
    </p:extLst>
  </p:cSld>
  <p:clrMapOvr>
    <a:masterClrMapping/>
  </p:clrMapOvr>
  <p:hf sldNum="0"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618215"/>
      </p:ext>
    </p:extLst>
  </p:cSld>
  <p:clrMapOvr>
    <a:masterClrMapping/>
  </p:clrMapOvr>
  <p:transition/>
  <p:hf sldNum="0"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66787"/>
      </p:ext>
    </p:extLst>
  </p:cSld>
  <p:clrMapOvr>
    <a:masterClrMapping/>
  </p:clrMapOvr>
  <p:hf sldNum="0"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0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13169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51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201871971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518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4556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2285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7362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3984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3510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1519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96262"/>
      </p:ext>
    </p:extLst>
  </p:cSld>
  <p:clrMapOvr>
    <a:masterClrMapping/>
  </p:clrMapOvr>
  <p:hf sldNum="0" hdr="0" ft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85809"/>
      </p:ext>
    </p:extLst>
  </p:cSld>
  <p:clrMapOvr>
    <a:masterClrMapping/>
  </p:clrMapOvr>
  <p:hf sldNum="0"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6286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52409326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1148"/>
      </p:ext>
    </p:extLst>
  </p:cSld>
  <p:clrMapOvr>
    <a:masterClrMapping/>
  </p:clrMapOvr>
  <p:hf sldNum="0" hdr="0" ft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42711"/>
      </p:ext>
    </p:extLst>
  </p:cSld>
  <p:clrMapOvr>
    <a:masterClrMapping/>
  </p:clrMapOvr>
  <p:hf sldNum="0"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61917"/>
      </p:ext>
    </p:extLst>
  </p:cSld>
  <p:clrMapOvr>
    <a:masterClrMapping/>
  </p:clrMapOvr>
  <p:hf sldNum="0" hdr="0" ft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866674"/>
      </p:ext>
    </p:extLst>
  </p:cSld>
  <p:clrMapOvr>
    <a:masterClrMapping/>
  </p:clrMapOvr>
  <p:transition/>
  <p:hf sldNum="0"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50335"/>
      </p:ext>
    </p:extLst>
  </p:cSld>
  <p:clrMapOvr>
    <a:masterClrMapping/>
  </p:clrMapOvr>
  <p:hf sldNum="0" hdr="0" ft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9367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9967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5340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313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04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51511063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36418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1987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053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659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7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91873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2502210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19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4625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3239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43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394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3248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94443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6597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648400"/>
      </p:ext>
    </p:extLst>
  </p:cSld>
  <p:clrMapOvr>
    <a:masterClrMapping/>
  </p:clrMapOvr>
  <p:transition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73353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2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555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28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46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372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75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49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26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76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688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447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13508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4342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25938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1862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479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65735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71705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511871"/>
      </p:ext>
    </p:extLst>
  </p:cSld>
  <p:clrMapOvr>
    <a:masterClrMapping/>
  </p:clrMapOvr>
  <p:transition/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92708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231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790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305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913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982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61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050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402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635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910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242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612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08861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96892"/>
      </p:ext>
    </p:extLst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92693"/>
      </p:ext>
    </p:extLst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045540"/>
      </p:ext>
    </p:extLst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7552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103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89758"/>
      </p:ext>
    </p:extLst>
  </p:cSld>
  <p:clrMapOvr>
    <a:masterClrMapping/>
  </p:clrMapOvr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330048"/>
      </p:ext>
    </p:extLst>
  </p:cSld>
  <p:clrMapOvr>
    <a:masterClrMapping/>
  </p:clrMapOvr>
  <p:transition/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44636"/>
      </p:ext>
    </p:extLst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190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2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212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253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7705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853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9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5801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435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947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720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03527"/>
      </p:ext>
    </p:extLst>
  </p:cSld>
  <p:clrMapOvr>
    <a:masterClrMapping/>
  </p:clrMapOvr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804613"/>
      </p:ext>
    </p:extLst>
  </p:cSld>
  <p:clrMapOvr>
    <a:masterClrMapping/>
  </p:clrMapOvr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75346"/>
      </p:ext>
    </p:extLst>
  </p:cSld>
  <p:clrMapOvr>
    <a:masterClrMapping/>
  </p:clrMapOvr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41394"/>
      </p:ext>
    </p:extLst>
  </p:cSld>
  <p:clrMapOvr>
    <a:masterClrMapping/>
  </p:clrMapOvr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63537"/>
      </p:ext>
    </p:extLst>
  </p:cSld>
  <p:clrMapOvr>
    <a:masterClrMapping/>
  </p:clrMapOvr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91131"/>
      </p:ext>
    </p:extLst>
  </p:cSld>
  <p:clrMapOvr>
    <a:masterClrMapping/>
  </p:clrMapOvr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97144"/>
      </p:ext>
    </p:extLst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20914045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78673"/>
      </p:ext>
    </p:extLst>
  </p:cSld>
  <p:clrMapOvr>
    <a:masterClrMapping/>
  </p:clrMapOvr>
  <p:hf sldNum="0" hdr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320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4710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73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192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868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1924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9309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119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0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4126125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8980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9467"/>
      </p:ext>
    </p:extLst>
  </p:cSld>
  <p:clrMapOvr>
    <a:masterClrMapping/>
  </p:clrMapOvr>
  <p:hf sldNum="0" hdr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06773"/>
      </p:ext>
    </p:extLst>
  </p:cSld>
  <p:clrMapOvr>
    <a:masterClrMapping/>
  </p:clrMapOvr>
  <p:hf sldNum="0"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68283"/>
      </p:ext>
    </p:extLst>
  </p:cSld>
  <p:clrMapOvr>
    <a:masterClrMapping/>
  </p:clrMapOvr>
  <p:hf sldNum="0" hdr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78270"/>
      </p:ext>
    </p:extLst>
  </p:cSld>
  <p:clrMapOvr>
    <a:masterClrMapping/>
  </p:clrMapOvr>
  <p:hf sldNum="0"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40609"/>
      </p:ext>
    </p:extLst>
  </p:cSld>
  <p:clrMapOvr>
    <a:masterClrMapping/>
  </p:clrMapOvr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86118"/>
      </p:ext>
    </p:extLst>
  </p:cSld>
  <p:clrMapOvr>
    <a:masterClrMapping/>
  </p:clrMapOvr>
  <p:hf sldNum="0"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581964"/>
      </p:ext>
    </p:extLst>
  </p:cSld>
  <p:clrMapOvr>
    <a:masterClrMapping/>
  </p:clrMapOvr>
  <p:transition/>
  <p:hf sldNum="0"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93966"/>
      </p:ext>
    </p:extLst>
  </p:cSld>
  <p:clrMapOvr>
    <a:masterClrMapping/>
  </p:clrMapOvr>
  <p:hf sldNum="0" hdr="0" ft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528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2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0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18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1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28.xml"/><Relationship Id="rId16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36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79606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90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79409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773746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824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76941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43006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56650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  <p:sldLayoutId id="2147483785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30680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82210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1.xml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web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19CB1C37-438F-238F-EDB9-270457669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48;p15"/>
          <p:cNvGrpSpPr/>
          <p:nvPr/>
        </p:nvGrpSpPr>
        <p:grpSpPr>
          <a:xfrm>
            <a:off x="6219121" y="1529189"/>
            <a:ext cx="5856515" cy="4773264"/>
            <a:chOff x="1079350" y="238125"/>
            <a:chExt cx="5461275" cy="4525625"/>
          </a:xfrm>
        </p:grpSpPr>
        <p:sp>
          <p:nvSpPr>
            <p:cNvPr id="366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0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1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1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2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1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2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4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5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0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1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1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2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3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4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5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6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8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9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0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1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2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3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4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5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6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7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8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9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0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1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2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3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4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5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6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7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8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9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0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1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2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3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4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5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6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7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8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9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0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1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2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3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4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5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6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7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8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9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0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1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2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3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4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5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6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7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8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9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0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1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2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3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4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5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6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7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8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9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0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1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2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3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4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5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6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7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8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9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0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1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2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3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4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5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6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7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8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9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0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1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2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3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4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5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6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7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8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9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0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1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2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3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4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5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6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7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8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9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0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1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2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4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6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8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9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0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1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2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3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4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5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6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7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8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9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0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6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7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8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9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0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1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2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3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4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5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6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7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8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9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0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1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2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3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4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5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6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7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8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9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0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1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2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3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4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5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6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7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8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9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0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22" name="TextBox 321">
            <a:extLst>
              <a:ext uri="{FF2B5EF4-FFF2-40B4-BE49-F238E27FC236}">
                <a16:creationId xmlns:a16="http://schemas.microsoft.com/office/drawing/2014/main" id="{06F71329-0CFF-0AD8-6F8A-4D6956033A35}"/>
              </a:ext>
            </a:extLst>
          </p:cNvPr>
          <p:cNvSpPr txBox="1"/>
          <p:nvPr/>
        </p:nvSpPr>
        <p:spPr>
          <a:xfrm>
            <a:off x="594171" y="3377329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TECHNICAL OFFICERS 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23" name="Google Shape;46;p15"/>
          <p:cNvSpPr txBox="1">
            <a:spLocks noGrp="1"/>
          </p:cNvSpPr>
          <p:nvPr>
            <p:ph type="ctrTitle"/>
          </p:nvPr>
        </p:nvSpPr>
        <p:spPr>
          <a:xfrm>
            <a:off x="597347" y="927235"/>
            <a:ext cx="779648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4500" b="1" dirty="0">
                <a:solidFill>
                  <a:schemeClr val="accent1">
                    <a:lumMod val="50000"/>
                  </a:schemeClr>
                </a:solidFill>
              </a:rPr>
              <a:t>TRAINING </a:t>
            </a:r>
            <a:r>
              <a:rPr lang="en-US" sz="4500" b="1" dirty="0" err="1">
                <a:solidFill>
                  <a:schemeClr val="accent1">
                    <a:lumMod val="50000"/>
                  </a:schemeClr>
                </a:solidFill>
              </a:rPr>
              <a:t>PROGRAMME</a:t>
            </a:r>
            <a:r>
              <a:rPr lang="en-US" sz="4500" b="1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US" sz="45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500" b="1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4500" b="1">
                <a:solidFill>
                  <a:srgbClr val="87C6CC">
                    <a:lumMod val="50000"/>
                  </a:srgbClr>
                </a:solidFill>
              </a:rPr>
              <a:t>IEs</a:t>
            </a:r>
            <a:endParaRPr sz="4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7" y="3801520"/>
            <a:ext cx="6699951" cy="2323600"/>
          </a:xfrm>
        </p:spPr>
        <p:txBody>
          <a:bodyPr>
            <a:norm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>
                <a:solidFill>
                  <a:schemeClr val="accent1">
                    <a:lumMod val="50000"/>
                  </a:schemeClr>
                </a:solidFill>
              </a:rPr>
              <a:t>7: 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Characteristics of typical technological lines in the steel manufacturing industry.</a:t>
            </a:r>
          </a:p>
        </p:txBody>
      </p:sp>
    </p:spTree>
    <p:extLst>
      <p:ext uri="{BB962C8B-B14F-4D97-AF65-F5344CB8AC3E}">
        <p14:creationId xmlns:p14="http://schemas.microsoft.com/office/powerpoint/2010/main" val="716300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5F8FF-B081-42A2-ACF1-E779B9B96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6EA89FD-CDA8-A016-0D44-87ADE69749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127586"/>
              </p:ext>
            </p:extLst>
          </p:nvPr>
        </p:nvGraphicFramePr>
        <p:xfrm>
          <a:off x="930103" y="1682792"/>
          <a:ext cx="10787742" cy="2468880"/>
        </p:xfrm>
        <a:graphic>
          <a:graphicData uri="http://schemas.openxmlformats.org/drawingml/2006/table">
            <a:tbl>
              <a:tblPr/>
              <a:tblGrid>
                <a:gridCol w="3011276">
                  <a:extLst>
                    <a:ext uri="{9D8B030D-6E8A-4147-A177-3AD203B41FA5}">
                      <a16:colId xmlns:a16="http://schemas.microsoft.com/office/drawing/2014/main" val="3167149032"/>
                    </a:ext>
                  </a:extLst>
                </a:gridCol>
                <a:gridCol w="7776466">
                  <a:extLst>
                    <a:ext uri="{9D8B030D-6E8A-4147-A177-3AD203B41FA5}">
                      <a16:colId xmlns:a16="http://schemas.microsoft.com/office/drawing/2014/main" val="3864495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 dirty="0"/>
                        <a:t>Stage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Describe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554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0" dirty="0"/>
                        <a:t>Sintering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dirty="0"/>
                        <a:t>Mix fine ore, coke and additives → form a sinter layer and put it into the blast furnace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075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0" dirty="0"/>
                        <a:t>Blast Furnace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Fired at ~2,000°C, using coke and hot air → make liquid cast iron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697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0" kern="0" dirty="0">
                          <a:ea typeface="Fraunces Extra Bold" pitchFamily="34" charset="-122"/>
                          <a:cs typeface="Fraunces Extra Bold" pitchFamily="34" charset="-120"/>
                          <a:sym typeface="Arial"/>
                        </a:rPr>
                        <a:t>Blast furnace</a:t>
                      </a:r>
                      <a:r>
                        <a:rPr lang="en-US" sz="1800" b="0" dirty="0"/>
                        <a:t> (BOF)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Blowing oxygen into liquid cast iron → reducing C, Si, Mn → into raw steel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2150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0" dirty="0"/>
                        <a:t>Continuous Casting (CC)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Casting cast iron into square workpieces or plates, preparing for rolling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534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0" dirty="0"/>
                        <a:t>Hot rolling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Hot rolled into steel coils, steel bars, steel pipes...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368875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3597709-2FA2-62EB-70A2-7DA893D49C41}"/>
              </a:ext>
            </a:extLst>
          </p:cNvPr>
          <p:cNvSpPr txBox="1"/>
          <p:nvPr/>
        </p:nvSpPr>
        <p:spPr>
          <a:xfrm>
            <a:off x="743796" y="1303136"/>
            <a:ext cx="4279335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dirty="0"/>
              <a:t>Main stages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A9C115-7BBB-82D1-7E97-B31A5FE2A9D2}"/>
              </a:ext>
            </a:extLst>
          </p:cNvPr>
          <p:cNvSpPr txBox="1"/>
          <p:nvPr/>
        </p:nvSpPr>
        <p:spPr>
          <a:xfrm>
            <a:off x="551794" y="4300418"/>
            <a:ext cx="11382703" cy="2139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sz="1600" b="1" dirty="0"/>
              <a:t>Outstanding technology characteristics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Pulverized Coal Injection </a:t>
            </a:r>
            <a:r>
              <a:rPr lang="vi-VN" sz="1600" dirty="0"/>
              <a:t>System (PCI): Reduce coke consumption, save fuel costs
Oxygen Enrichment Technology: Increased Combustion Efficiency and Furnace Smelting Speed
Blast Furnace Gas Recovery (BFG): Used to dry raw materials, generate electricity, and make fuel for sintering furnaces
SCADA Automation – DCS: Monitoring the operation of the entire production line
Continuous Casting &amp; Seamless Hot Rolling: Utilizes billet heat → saves energy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18E1D91-3DA8-B05A-4A88-FDA425A24041}"/>
              </a:ext>
            </a:extLst>
          </p:cNvPr>
          <p:cNvSpPr txBox="1">
            <a:spLocks/>
          </p:cNvSpPr>
          <p:nvPr/>
        </p:nvSpPr>
        <p:spPr>
          <a:xfrm>
            <a:off x="1807058" y="617365"/>
            <a:ext cx="9718785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Characteristics of the blast furnace system in Hoa Phat</a:t>
            </a:r>
          </a:p>
        </p:txBody>
      </p:sp>
    </p:spTree>
    <p:extLst>
      <p:ext uri="{BB962C8B-B14F-4D97-AF65-F5344CB8AC3E}">
        <p14:creationId xmlns:p14="http://schemas.microsoft.com/office/powerpoint/2010/main" val="2607054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808D6-906B-D843-B532-BE0D209DE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45064FAF-9AF0-81D4-698F-98766D594B65}"/>
              </a:ext>
            </a:extLst>
          </p:cNvPr>
          <p:cNvSpPr txBox="1">
            <a:spLocks/>
          </p:cNvSpPr>
          <p:nvPr/>
        </p:nvSpPr>
        <p:spPr>
          <a:xfrm>
            <a:off x="1759550" y="532441"/>
            <a:ext cx="9553433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Characteristics of the blast furnace system in Hoa Phat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11C444-A7A3-6645-1D18-B7BF55F3EC2E}"/>
              </a:ext>
            </a:extLst>
          </p:cNvPr>
          <p:cNvSpPr txBox="1"/>
          <p:nvPr/>
        </p:nvSpPr>
        <p:spPr>
          <a:xfrm>
            <a:off x="687352" y="1441869"/>
            <a:ext cx="58489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2000" b="1" dirty="0">
                <a:latin typeface="Arial" panose="020B0604020202020204" pitchFamily="34" charset="0"/>
              </a:rPr>
              <a:t>Environmental &amp; Energy Efficiency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29A04B-BEE2-FAF0-D93B-8136FD032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297605"/>
              </p:ext>
            </p:extLst>
          </p:nvPr>
        </p:nvGraphicFramePr>
        <p:xfrm>
          <a:off x="811548" y="2175236"/>
          <a:ext cx="10972800" cy="2335213"/>
        </p:xfrm>
        <a:graphic>
          <a:graphicData uri="http://schemas.openxmlformats.org/drawingml/2006/table">
            <a:tbl>
              <a:tblPr/>
              <a:tblGrid>
                <a:gridCol w="4690618">
                  <a:extLst>
                    <a:ext uri="{9D8B030D-6E8A-4147-A177-3AD203B41FA5}">
                      <a16:colId xmlns:a16="http://schemas.microsoft.com/office/drawing/2014/main" val="389894204"/>
                    </a:ext>
                  </a:extLst>
                </a:gridCol>
                <a:gridCol w="6282182">
                  <a:extLst>
                    <a:ext uri="{9D8B030D-6E8A-4147-A177-3AD203B41FA5}">
                      <a16:colId xmlns:a16="http://schemas.microsoft.com/office/drawing/2014/main" val="2794283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/>
                        <a:t>Criteria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b="1" dirty="0"/>
                        <a:t>Typical Values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32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Coke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~450–480 kg/ton cast iron (reduced by PCI)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352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Heat saving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&gt; 200,000 MWh/year thanks to heat and gas recovery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64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Reduce CO₂ emissions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~300,000 </a:t>
                      </a:r>
                      <a:r>
                        <a:rPr lang="en-US" dirty="0" err="1"/>
                        <a:t>tCO</a:t>
                      </a:r>
                      <a:r>
                        <a:rPr lang="en-US" dirty="0"/>
                        <a:t>₂/year thanks to oxygen + PCI solutions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509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vi-VN" dirty="0"/>
                        <a:t>Rate of reused blast furnace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dirty="0"/>
                        <a:t>&gt; 90%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39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391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F20D3-278D-3BAA-0FA5-0C3AB215A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77EFD-5F90-3F04-A1BA-D9E1C857AF06}"/>
              </a:ext>
            </a:extLst>
          </p:cNvPr>
          <p:cNvSpPr txBox="1">
            <a:spLocks/>
          </p:cNvSpPr>
          <p:nvPr/>
        </p:nvSpPr>
        <p:spPr>
          <a:xfrm>
            <a:off x="514023" y="637541"/>
            <a:ext cx="11173772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>
                <a:solidFill>
                  <a:srgbClr val="87C6CC">
                    <a:lumMod val="50000"/>
                  </a:srgbClr>
                </a:solidFill>
                <a:latin typeface="+mn-lt"/>
              </a:rPr>
              <a:t>1.2. ELECTRIC ARC FURNACE (EAF)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+mn-lt"/>
              <a:sym typeface="Fira Sans Extra Condensed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6CE262D8-FC5B-820A-A0AB-43EB3F5002DE}"/>
              </a:ext>
            </a:extLst>
          </p:cNvPr>
          <p:cNvSpPr/>
          <p:nvPr/>
        </p:nvSpPr>
        <p:spPr>
          <a:xfrm>
            <a:off x="514023" y="1477871"/>
            <a:ext cx="2881313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Electric Arc Furnace (EAF)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250929-BE10-F5D5-863B-DEE77C1DADAA}"/>
              </a:ext>
            </a:extLst>
          </p:cNvPr>
          <p:cNvSpPr txBox="1"/>
          <p:nvPr/>
        </p:nvSpPr>
        <p:spPr>
          <a:xfrm>
            <a:off x="514022" y="1927208"/>
            <a:ext cx="6536211" cy="4014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Electric Arc Furnace (EAF) Process: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39" lvl="0" indent="-285739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Symbol" panose="05050102010706020507" pitchFamily="18" charset="2"/>
              <a:buChar char=""/>
              <a:tabLst>
                <a:tab pos="380985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Input materials: 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Scrap steel, cast iron, DRI (direct reduced iron pellets)</a:t>
            </a:r>
            <a:r>
              <a:rPr kumimoji="0" lang="en-US" sz="16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39" marR="0" lvl="0" indent="-285739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67"/>
              </a:spcAft>
              <a:buClr>
                <a:srgbClr val="000000"/>
              </a:buClr>
              <a:buSzPts val="1000"/>
              <a:buFont typeface="Symbol" panose="05050102010706020507" pitchFamily="18" charset="2"/>
              <a:buChar char=""/>
              <a:tabLst>
                <a:tab pos="380985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Process: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Electric Furnace (EAF)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Scrap steel is melted by electricity.</a:t>
            </a: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kumimoji="0" lang="en-US" sz="1600" b="1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Ladle Furnace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Adjust chemical composition.</a:t>
            </a: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Continuous casting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Create steel billets.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Hot rolled/cold rolled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Similar process 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BF-BOF.</a:t>
            </a:r>
          </a:p>
          <a:p>
            <a:pPr marL="285739" lvl="0" indent="-285739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Symbol" panose="05050102010706020507" pitchFamily="18" charset="2"/>
              <a:buChar char=""/>
              <a:tabLst>
                <a:tab pos="380985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Advantage</a:t>
            </a:r>
            <a:r>
              <a:rPr kumimoji="0" lang="en-US" sz="16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Flexible, suitable for small markets.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Emission reduction compared to BF-BOF.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" name="Picture 2" descr="A large metal cylinder with a hot light coming out of it&#10;&#10;AI-generated content may be incorrect.">
            <a:extLst>
              <a:ext uri="{FF2B5EF4-FFF2-40B4-BE49-F238E27FC236}">
                <a16:creationId xmlns:a16="http://schemas.microsoft.com/office/drawing/2014/main" id="{36D82C24-5812-07C3-59D0-1AD52B372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830" y="2325082"/>
            <a:ext cx="3922550" cy="220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40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65B91-0E0D-D5BC-F9B2-142F8B86A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>
            <a:extLst>
              <a:ext uri="{FF2B5EF4-FFF2-40B4-BE49-F238E27FC236}">
                <a16:creationId xmlns:a16="http://schemas.microsoft.com/office/drawing/2014/main" id="{B330EC96-D7F9-75F2-0DA8-2B81AF455122}"/>
              </a:ext>
            </a:extLst>
          </p:cNvPr>
          <p:cNvSpPr/>
          <p:nvPr/>
        </p:nvSpPr>
        <p:spPr>
          <a:xfrm>
            <a:off x="698121" y="1720821"/>
            <a:ext cx="6708359" cy="495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latin typeface="Arial" panose="020B0604020202020204" pitchFamily="34" charset="0"/>
              </a:rPr>
              <a:t>Typical factories using EAF furnaces in Vietnam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ts val="2292"/>
              </a:lnSpc>
            </a:pPr>
            <a:endParaRPr lang="en-US" sz="1833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9DA0F8-E7E1-4E09-3F71-B41A327C6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721477"/>
              </p:ext>
            </p:extLst>
          </p:nvPr>
        </p:nvGraphicFramePr>
        <p:xfrm>
          <a:off x="698121" y="2489040"/>
          <a:ext cx="10795758" cy="1879920"/>
        </p:xfrm>
        <a:graphic>
          <a:graphicData uri="http://schemas.openxmlformats.org/drawingml/2006/table">
            <a:tbl>
              <a:tblPr/>
              <a:tblGrid>
                <a:gridCol w="3598586">
                  <a:extLst>
                    <a:ext uri="{9D8B030D-6E8A-4147-A177-3AD203B41FA5}">
                      <a16:colId xmlns:a16="http://schemas.microsoft.com/office/drawing/2014/main" val="3648637068"/>
                    </a:ext>
                  </a:extLst>
                </a:gridCol>
                <a:gridCol w="3598586">
                  <a:extLst>
                    <a:ext uri="{9D8B030D-6E8A-4147-A177-3AD203B41FA5}">
                      <a16:colId xmlns:a16="http://schemas.microsoft.com/office/drawing/2014/main" val="2273621805"/>
                    </a:ext>
                  </a:extLst>
                </a:gridCol>
                <a:gridCol w="3598586">
                  <a:extLst>
                    <a:ext uri="{9D8B030D-6E8A-4147-A177-3AD203B41FA5}">
                      <a16:colId xmlns:a16="http://schemas.microsoft.com/office/drawing/2014/main" val="10826503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Factory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Power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Technology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7088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Pomina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~1 million tons/year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EAF+CCM (continuous casting)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5551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Vina Kyoei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~500,000 tons/year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EAF + DRI (blended with scrap)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7738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Southern Steel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~700,000 tons/year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EAF – Japanese technology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347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Dana, Việt Đức, SMC steel,...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200,000–600,000 tons/year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EAF oven – 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04623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E88B10-F64D-79CD-CDAA-0D56899473FC}"/>
              </a:ext>
            </a:extLst>
          </p:cNvPr>
          <p:cNvSpPr txBox="1">
            <a:spLocks/>
          </p:cNvSpPr>
          <p:nvPr/>
        </p:nvSpPr>
        <p:spPr>
          <a:xfrm>
            <a:off x="514023" y="637541"/>
            <a:ext cx="11173772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latin typeface="+mn-lt"/>
              </a:rPr>
              <a:t>1.2. ELECTRIC ARC FURNACE (EAF)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+mn-lt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404172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83B55-FD1E-5A5B-4943-F1BADF6C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>
            <a:extLst>
              <a:ext uri="{FF2B5EF4-FFF2-40B4-BE49-F238E27FC236}">
                <a16:creationId xmlns:a16="http://schemas.microsoft.com/office/drawing/2014/main" id="{A6FC3A90-CDDF-A2D4-4374-9FB5A63B4EA5}"/>
              </a:ext>
            </a:extLst>
          </p:cNvPr>
          <p:cNvSpPr/>
          <p:nvPr/>
        </p:nvSpPr>
        <p:spPr>
          <a:xfrm>
            <a:off x="744884" y="1244446"/>
            <a:ext cx="2881313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/>
              <a:t>Main Specification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B0A30F5-E2AA-1DAD-6CC5-9BB3610DAF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116664"/>
              </p:ext>
            </p:extLst>
          </p:nvPr>
        </p:nvGraphicFramePr>
        <p:xfrm>
          <a:off x="744884" y="1681993"/>
          <a:ext cx="10972800" cy="2631888"/>
        </p:xfrm>
        <a:graphic>
          <a:graphicData uri="http://schemas.openxmlformats.org/drawingml/2006/table">
            <a:tbl>
              <a:tblPr/>
              <a:tblGrid>
                <a:gridCol w="3243792">
                  <a:extLst>
                    <a:ext uri="{9D8B030D-6E8A-4147-A177-3AD203B41FA5}">
                      <a16:colId xmlns:a16="http://schemas.microsoft.com/office/drawing/2014/main" val="2219280455"/>
                    </a:ext>
                  </a:extLst>
                </a:gridCol>
                <a:gridCol w="7729008">
                  <a:extLst>
                    <a:ext uri="{9D8B030D-6E8A-4147-A177-3AD203B41FA5}">
                      <a16:colId xmlns:a16="http://schemas.microsoft.com/office/drawing/2014/main" val="10372555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Category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Describe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1723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0" dirty="0"/>
                        <a:t>EAF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Capacity 30–120 tons/furnace, brewing time 50–90 minutes/batch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64319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0" dirty="0"/>
                        <a:t>Electrode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dirty="0"/>
                        <a:t>Diameter 300–600 mm, consumption 1.5–2.0 kg/ton steel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98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0" dirty="0"/>
                        <a:t>Material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80–100% scrap, DRI, or HBI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316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0" dirty="0"/>
                        <a:t>Refining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LF (Ladle Furnace) Combination to Adjust Chemical Composition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68103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0" dirty="0"/>
                        <a:t>Cooling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dirty="0"/>
                        <a:t>Use water and gas → heat recovery if ORC is integrated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5092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0" dirty="0"/>
                        <a:t>Dust Filtration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dirty="0"/>
                        <a:t>Cloth or electrostatic bags → ensure environmental standards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86762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0C77762-7FE3-05AD-BC6A-5E32CE985C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562584"/>
              </p:ext>
            </p:extLst>
          </p:nvPr>
        </p:nvGraphicFramePr>
        <p:xfrm>
          <a:off x="744884" y="4978080"/>
          <a:ext cx="10972800" cy="1879920"/>
        </p:xfrm>
        <a:graphic>
          <a:graphicData uri="http://schemas.openxmlformats.org/drawingml/2006/table">
            <a:tbl>
              <a:tblPr/>
              <a:tblGrid>
                <a:gridCol w="3228026">
                  <a:extLst>
                    <a:ext uri="{9D8B030D-6E8A-4147-A177-3AD203B41FA5}">
                      <a16:colId xmlns:a16="http://schemas.microsoft.com/office/drawing/2014/main" val="3391210196"/>
                    </a:ext>
                  </a:extLst>
                </a:gridCol>
                <a:gridCol w="7744774">
                  <a:extLst>
                    <a:ext uri="{9D8B030D-6E8A-4147-A177-3AD203B41FA5}">
                      <a16:colId xmlns:a16="http://schemas.microsoft.com/office/drawing/2014/main" val="26867064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Criteria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Typical Values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3736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Power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580–650 kWh/</a:t>
                      </a:r>
                      <a:r>
                        <a:rPr lang="vi-VN" dirty="0"/>
                        <a:t>ton steel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129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CO₂ emissions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dirty="0"/>
                        <a:t>~0.4–0.6 tCO₂/ton (~70% lower than blast furnace)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002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Electrode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1.5–2.0 kg/ton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8824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Metal recovery 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90–95%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38657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EA3D9AF-2FCA-3CE2-3294-E0A324FC9E6B}"/>
              </a:ext>
            </a:extLst>
          </p:cNvPr>
          <p:cNvSpPr txBox="1"/>
          <p:nvPr/>
        </p:nvSpPr>
        <p:spPr>
          <a:xfrm>
            <a:off x="578197" y="45140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Energy efficiency – environment</a:t>
            </a:r>
            <a:endParaRPr lang="en-US" b="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7811F5-D3CF-916E-0D4C-E1C5ABEE564B}"/>
              </a:ext>
            </a:extLst>
          </p:cNvPr>
          <p:cNvSpPr txBox="1">
            <a:spLocks/>
          </p:cNvSpPr>
          <p:nvPr/>
        </p:nvSpPr>
        <p:spPr>
          <a:xfrm>
            <a:off x="644398" y="606974"/>
            <a:ext cx="11173772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latin typeface="+mn-lt"/>
              </a:rPr>
              <a:t>1.2. ELECTRIC ARC FURNACE (EAF)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+mn-lt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322826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C4740-33B9-E4D0-8D57-DAC40EADC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81CC1C59-47E2-D53D-FABA-1C6677E6DE8C}"/>
              </a:ext>
            </a:extLst>
          </p:cNvPr>
          <p:cNvSpPr/>
          <p:nvPr/>
        </p:nvSpPr>
        <p:spPr>
          <a:xfrm>
            <a:off x="643596" y="561694"/>
            <a:ext cx="10869018" cy="60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2. ROLLING AND PROCESSING STAGE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1BD4BD-0B05-71A5-D2CB-D7CAD309BDCC}"/>
              </a:ext>
            </a:extLst>
          </p:cNvPr>
          <p:cNvSpPr txBox="1"/>
          <p:nvPr/>
        </p:nvSpPr>
        <p:spPr>
          <a:xfrm>
            <a:off x="5015346" y="1467242"/>
            <a:ext cx="673850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Characteristics: Use of modern rolling mills with automatic gauge control (AGC) and X-ray measurement systems to ensure high precision.</a:t>
            </a:r>
          </a:p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Galvanizing technology (NOF– Non-Oxidizing Furnace) is applied to enhance durability and corrosion resistance of cold-rolled steel coils.</a:t>
            </a:r>
          </a:p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 products undergo heat treatment (annealing, quenching, tempering) to improve microstructure and mechanical properties.</a:t>
            </a:r>
            <a:endParaRPr lang="vi-V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18959D-3944-8AD1-9D83-E599F86239F8}"/>
              </a:ext>
            </a:extLst>
          </p:cNvPr>
          <p:cNvSpPr txBox="1"/>
          <p:nvPr/>
        </p:nvSpPr>
        <p:spPr>
          <a:xfrm>
            <a:off x="643595" y="1467242"/>
            <a:ext cx="41189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6197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steelmaking, steel billets (billet, slab, bloom) are sent to hot rolling or cold rolling mills to produce final products such as coil steel, rebar, structural steel, and steel pipes</a:t>
            </a:r>
            <a:endParaRPr lang="vi-V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2281BE-4B75-B94E-2994-7EF6192B4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13476"/>
              </p:ext>
            </p:extLst>
          </p:nvPr>
        </p:nvGraphicFramePr>
        <p:xfrm>
          <a:off x="643595" y="3467922"/>
          <a:ext cx="11110254" cy="1524000"/>
        </p:xfrm>
        <a:graphic>
          <a:graphicData uri="http://schemas.openxmlformats.org/drawingml/2006/table">
            <a:tbl>
              <a:tblPr/>
              <a:tblGrid>
                <a:gridCol w="2518705">
                  <a:extLst>
                    <a:ext uri="{9D8B030D-6E8A-4147-A177-3AD203B41FA5}">
                      <a16:colId xmlns:a16="http://schemas.microsoft.com/office/drawing/2014/main" val="3551401876"/>
                    </a:ext>
                  </a:extLst>
                </a:gridCol>
                <a:gridCol w="2533650">
                  <a:extLst>
                    <a:ext uri="{9D8B030D-6E8A-4147-A177-3AD203B41FA5}">
                      <a16:colId xmlns:a16="http://schemas.microsoft.com/office/drawing/2014/main" val="588709459"/>
                    </a:ext>
                  </a:extLst>
                </a:gridCol>
                <a:gridCol w="6057899">
                  <a:extLst>
                    <a:ext uri="{9D8B030D-6E8A-4147-A177-3AD203B41FA5}">
                      <a16:colId xmlns:a16="http://schemas.microsoft.com/office/drawing/2014/main" val="39383274"/>
                    </a:ext>
                  </a:extLst>
                </a:gridCol>
              </a:tblGrid>
              <a:tr h="166904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Types of rolling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Workpiece temperature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Characteristic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922860"/>
                  </a:ext>
                </a:extLst>
              </a:tr>
              <a:tr h="289885">
                <a:tc>
                  <a:txBody>
                    <a:bodyPr/>
                    <a:lstStyle/>
                    <a:p>
                      <a:r>
                        <a:rPr lang="en-US" sz="1600" b="1"/>
                        <a:t>Hot Rolling</a:t>
                      </a:r>
                      <a:endParaRPr lang="en-US" sz="16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&gt; 900°C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Rolling the workpiece while it is still red hot – easy to deform, requires little force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368037"/>
                  </a:ext>
                </a:extLst>
              </a:tr>
              <a:tr h="289885">
                <a:tc>
                  <a:txBody>
                    <a:bodyPr/>
                    <a:lstStyle/>
                    <a:p>
                      <a:r>
                        <a:rPr lang="en-US" sz="1600" b="1"/>
                        <a:t>Cold Rolling</a:t>
                      </a:r>
                      <a:endParaRPr lang="en-US" sz="16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600"/>
                        <a:t>Normal temperature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Hot rolled product – high precision, smooth surface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733525"/>
                  </a:ext>
                </a:extLst>
              </a:tr>
              <a:tr h="166904">
                <a:tc>
                  <a:txBody>
                    <a:bodyPr/>
                    <a:lstStyle/>
                    <a:p>
                      <a:r>
                        <a:rPr lang="en-US" sz="1600" b="1"/>
                        <a:t>Intermediary Rolling</a:t>
                      </a:r>
                      <a:endParaRPr lang="en-US" sz="16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Between hot and cold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600"/>
                        <a:t>Less common</a:t>
                      </a:r>
                      <a:endParaRPr lang="vi-VN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6043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1726559-30F4-A598-EA12-9609861B75DE}"/>
              </a:ext>
            </a:extLst>
          </p:cNvPr>
          <p:cNvSpPr txBox="1"/>
          <p:nvPr/>
        </p:nvSpPr>
        <p:spPr>
          <a:xfrm>
            <a:off x="2481943" y="5176720"/>
            <a:ext cx="927190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vi-VN" sz="16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Energy consumption characteristics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kern="0">
                <a:solidFill>
                  <a:srgbClr val="000000"/>
                </a:solidFill>
                <a:cs typeface="Arial"/>
                <a:sym typeface="Arial"/>
              </a:rPr>
              <a:t>Thermal energy: </a:t>
            </a:r>
            <a:r>
              <a:rPr lang="en-US" sz="1600" kern="0">
                <a:solidFill>
                  <a:srgbClr val="000000"/>
                </a:solidFill>
                <a:cs typeface="Arial"/>
                <a:sym typeface="Arial"/>
              </a:rPr>
              <a:t>used for billet furnace – accounts for 60–70% of process energy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kern="0">
                <a:solidFill>
                  <a:srgbClr val="000000"/>
                </a:solidFill>
                <a:cs typeface="Arial"/>
                <a:sym typeface="Arial"/>
              </a:rPr>
              <a:t>Electricity: </a:t>
            </a:r>
            <a:r>
              <a:rPr lang="en-US" sz="1600" kern="0">
                <a:solidFill>
                  <a:srgbClr val="000000"/>
                </a:solidFill>
                <a:cs typeface="Arial"/>
                <a:sym typeface="Arial"/>
              </a:rPr>
              <a:t>operate roller motor, conveyor belt, hydraulic system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vi-VN" sz="16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Typical consumption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666735" marR="0" lvl="1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6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Hot rolling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2,5–3 GJ/t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on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666735" marR="0" lvl="1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6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Cold rolling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1–1,5 GJ/t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on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5717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042F0-DEB1-94E8-E4D2-BFE215228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AA32A5-63ED-9CF2-8666-9FF2E9C313E6}"/>
              </a:ext>
            </a:extLst>
          </p:cNvPr>
          <p:cNvSpPr txBox="1"/>
          <p:nvPr/>
        </p:nvSpPr>
        <p:spPr>
          <a:xfrm>
            <a:off x="555171" y="1346965"/>
            <a:ext cx="10957443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The hot rolling process at steel plants in Vietnam typically includes the following main steps:</a:t>
            </a:r>
          </a:p>
          <a:p>
            <a:r>
              <a:rPr lang="en-US" sz="1600" b="1" dirty="0"/>
              <a:t>a. Steel Billet Heating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Billets are fed into a continuous furnace (walking beam furnace) to reach rolling temperature (~1,200°C).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This process ensures the billets have a uniform temperature, making rolling easier and preventing cracking or product defects.</a:t>
            </a:r>
          </a:p>
          <a:p>
            <a:r>
              <a:rPr lang="en-US" sz="1600" b="1" dirty="0"/>
              <a:t>b. Roughing Mill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heated billets are passed through roughing stands to gradually reduce their initial dimensions.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product after roughing is in the form of long bars, called transfer bars.</a:t>
            </a:r>
          </a:p>
          <a:p>
            <a:r>
              <a:rPr lang="en-US" sz="1600" b="1" dirty="0"/>
              <a:t>c. Finishing Mill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transfer bars are further rolled in the finishing mill system to achieve the desired size and shape (plates, coils, bars, etc.).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At this stage, rolling speeds are very high, requiring precise automatic control systems.</a:t>
            </a:r>
          </a:p>
          <a:p>
            <a:r>
              <a:rPr lang="en-US" sz="1600" b="1" dirty="0"/>
              <a:t>d. Cooling (Cooling Bed or Laminar Cooling)</a:t>
            </a:r>
            <a:endParaRPr lang="en-US" sz="1600" dirty="0"/>
          </a:p>
          <a:p>
            <a:r>
              <a:rPr lang="en-US" sz="1600" dirty="0"/>
              <a:t>After rolling, steel products are rapidly cooled either on a cooling bed (for construction steel) or through a forced cooling system (for hot rolled coils).</a:t>
            </a:r>
          </a:p>
          <a:p>
            <a:r>
              <a:rPr lang="en-US" sz="1600" b="1" dirty="0"/>
              <a:t>e. Coiling and Cutting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For coil products, the material is wound into coils using coiling equipment.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For bar products, the steel is cut to specified lengths and bundled.</a:t>
            </a:r>
          </a:p>
          <a:p>
            <a:endParaRPr lang="en-US" sz="1600" dirty="0"/>
          </a:p>
        </p:txBody>
      </p:sp>
      <p:sp>
        <p:nvSpPr>
          <p:cNvPr id="5" name="Text 0">
            <a:extLst>
              <a:ext uri="{FF2B5EF4-FFF2-40B4-BE49-F238E27FC236}">
                <a16:creationId xmlns:a16="http://schemas.microsoft.com/office/drawing/2014/main" id="{53BC352C-5582-1D26-D600-E63736DAEE81}"/>
              </a:ext>
            </a:extLst>
          </p:cNvPr>
          <p:cNvSpPr/>
          <p:nvPr/>
        </p:nvSpPr>
        <p:spPr>
          <a:xfrm>
            <a:off x="643596" y="561694"/>
            <a:ext cx="10869018" cy="60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2. ROLLING AND PROCESSING STAGE</a:t>
            </a:r>
          </a:p>
        </p:txBody>
      </p:sp>
    </p:spTree>
    <p:extLst>
      <p:ext uri="{BB962C8B-B14F-4D97-AF65-F5344CB8AC3E}">
        <p14:creationId xmlns:p14="http://schemas.microsoft.com/office/powerpoint/2010/main" val="2813989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2D936-18EF-F057-AAE3-544FDA5D5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F3AAD2F-574B-C09F-4751-4470C29B814D}"/>
              </a:ext>
            </a:extLst>
          </p:cNvPr>
          <p:cNvSpPr txBox="1"/>
          <p:nvPr/>
        </p:nvSpPr>
        <p:spPr>
          <a:xfrm>
            <a:off x="643596" y="1464317"/>
            <a:ext cx="10869018" cy="3739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600" b="1" dirty="0"/>
              <a:t>Some Typical Steel Plants in Vietnam with Hot Rolling Processes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Hoa Phat Group – Dung Quat Steel Plant</a:t>
            </a:r>
            <a:r>
              <a:rPr lang="en-US" sz="1600" dirty="0"/>
              <a:t>: Large-scale HRC (Hot Rolled Coil) production.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Formosa Ha Tinh Steel Corporation</a:t>
            </a:r>
            <a:r>
              <a:rPr lang="en-US" sz="1600" dirty="0"/>
              <a:t>: Integrated process from ironmaking – steelmaking – hot rolling – cold rolling.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Southern Steel Company – VNSTEEL</a:t>
            </a:r>
            <a:r>
              <a:rPr lang="en-US" sz="1600" dirty="0"/>
              <a:t>: Rolling construction steel products.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Pomina Steel Corporation</a:t>
            </a:r>
            <a:r>
              <a:rPr lang="en-US" sz="1600" dirty="0"/>
              <a:t>: Owns modern rolling lines for rebar production.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600" b="1" dirty="0"/>
              <a:t>Some Typical Steel Plants in Vietnam with Cold Rolling Processes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Hoa Sen Group</a:t>
            </a:r>
            <a:r>
              <a:rPr lang="en-US" sz="1600" dirty="0"/>
              <a:t>: Cold rolling combined with galvanizing and color coating lines.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Dong A Steel Joint Stock Company</a:t>
            </a:r>
            <a:r>
              <a:rPr lang="en-US" sz="1600" dirty="0"/>
              <a:t>: Supplier of high-quality CRC, GI, and GL products.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POSCO Vietnam (Ba Ria – Vung Tau)</a:t>
            </a:r>
            <a:r>
              <a:rPr lang="en-US" sz="1600" dirty="0"/>
              <a:t>: Modern cold rolling line producing steel products for the export industry.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Hoa Phat Group</a:t>
            </a:r>
            <a:r>
              <a:rPr lang="en-US" sz="1600" dirty="0"/>
              <a:t>: Invested in modern cold rolling lines to serve the coated steel industry.</a:t>
            </a: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EE68C5B8-BB04-D630-78EF-3CD662F6D453}"/>
              </a:ext>
            </a:extLst>
          </p:cNvPr>
          <p:cNvSpPr/>
          <p:nvPr/>
        </p:nvSpPr>
        <p:spPr>
          <a:xfrm>
            <a:off x="643596" y="561694"/>
            <a:ext cx="10869018" cy="60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2. ROLLING AND PROCESSING STAGE</a:t>
            </a:r>
          </a:p>
        </p:txBody>
      </p:sp>
    </p:spTree>
    <p:extLst>
      <p:ext uri="{BB962C8B-B14F-4D97-AF65-F5344CB8AC3E}">
        <p14:creationId xmlns:p14="http://schemas.microsoft.com/office/powerpoint/2010/main" val="30144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0E089-3C7B-4666-8173-9B9C1805E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1F6FAB-7FC5-5494-7F11-149433411954}"/>
              </a:ext>
            </a:extLst>
          </p:cNvPr>
          <p:cNvSpPr txBox="1"/>
          <p:nvPr/>
        </p:nvSpPr>
        <p:spPr>
          <a:xfrm>
            <a:off x="481365" y="1388010"/>
            <a:ext cx="11031249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/>
              <a:t>Cold Rolling Process</a:t>
            </a:r>
            <a:endParaRPr lang="en-US" sz="1600" dirty="0"/>
          </a:p>
          <a:p>
            <a:r>
              <a:rPr lang="en-US" sz="1600" dirty="0"/>
              <a:t>The standard cold rolling process in Vietnamese steel plants typically includes the following steps:</a:t>
            </a:r>
          </a:p>
          <a:p>
            <a:r>
              <a:rPr lang="en-US" sz="1600" b="1" dirty="0"/>
              <a:t>a. Pickling</a:t>
            </a:r>
            <a:endParaRPr lang="en-US" sz="1600" dirty="0"/>
          </a:p>
          <a:p>
            <a:r>
              <a:rPr lang="en-US" sz="1600" dirty="0"/>
              <a:t>Hot Rolled Coils (HRC) are cleaned of the oxide layer (rust) using acid (HCl or H₂SO₄) to prepare for cold rolling.</a:t>
            </a:r>
          </a:p>
          <a:p>
            <a:r>
              <a:rPr lang="en-US" sz="1600" dirty="0"/>
              <a:t>Ensures a clean steel surface, free of impurities that could affect rolling quality and subsequent coating.</a:t>
            </a:r>
          </a:p>
          <a:p>
            <a:r>
              <a:rPr lang="en-US" sz="1600" b="1" dirty="0"/>
              <a:t>b. Cold Rolling Mill</a:t>
            </a:r>
            <a:endParaRPr lang="en-US" sz="1600" dirty="0"/>
          </a:p>
          <a:p>
            <a:r>
              <a:rPr lang="en-US" sz="1600" dirty="0"/>
              <a:t>After pickling, the steel coil is fed into the cold rolling mill (usually 4-high or 6-high mills).</a:t>
            </a:r>
          </a:p>
          <a:p>
            <a:r>
              <a:rPr lang="en-US" sz="1600" dirty="0"/>
              <a:t>Thickness is reduced from 1.5–3 mm down to 0.15–1.5 mm with high precision.</a:t>
            </a:r>
          </a:p>
          <a:p>
            <a:r>
              <a:rPr lang="en-US" sz="1600" dirty="0"/>
              <a:t>Increases hardness and internal stress of the material.</a:t>
            </a:r>
          </a:p>
          <a:p>
            <a:r>
              <a:rPr lang="en-US" sz="1600" b="1" dirty="0"/>
              <a:t>c. Annealing</a:t>
            </a:r>
            <a:endParaRPr lang="en-US" sz="1600" dirty="0"/>
          </a:p>
          <a:p>
            <a:r>
              <a:rPr lang="en-US" sz="1600" dirty="0"/>
              <a:t>After rolling, the steel has high hardness and is difficult to process.</a:t>
            </a:r>
          </a:p>
          <a:p>
            <a:r>
              <a:rPr lang="en-US" sz="1600" dirty="0"/>
              <a:t>The annealing process (Batch Annealing or Continuous Annealing) restores ductility and stabilizes the crystal structure.</a:t>
            </a:r>
          </a:p>
          <a:p>
            <a:r>
              <a:rPr lang="en-US" sz="1600" b="1" dirty="0"/>
              <a:t>d. Skin-pass or Temper Rolling</a:t>
            </a:r>
            <a:endParaRPr lang="en-US" sz="1600" dirty="0"/>
          </a:p>
          <a:p>
            <a:r>
              <a:rPr lang="en-US" sz="1600" dirty="0"/>
              <a:t>Enhances surface brightness, ensures uniform thickness, and removes minor folds.</a:t>
            </a:r>
          </a:p>
          <a:p>
            <a:r>
              <a:rPr lang="en-US" sz="1600" dirty="0"/>
              <a:t>Improves adhesion for galvanizing or coating.</a:t>
            </a:r>
          </a:p>
          <a:p>
            <a:r>
              <a:rPr lang="en-US" sz="1600" b="1" dirty="0"/>
              <a:t>e. Edge Trimming, Recoiling, and Quality Inspection</a:t>
            </a:r>
            <a:endParaRPr lang="en-US" sz="1600" dirty="0"/>
          </a:p>
          <a:p>
            <a:r>
              <a:rPr lang="en-US" sz="1600" dirty="0"/>
              <a:t>Finished coils are edge-trimmed, recoiled to specification, labeled, and transferred to the finished goods warehouse.</a:t>
            </a: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D034DB17-E2C5-F076-8016-AF8F679C40D4}"/>
              </a:ext>
            </a:extLst>
          </p:cNvPr>
          <p:cNvSpPr/>
          <p:nvPr/>
        </p:nvSpPr>
        <p:spPr>
          <a:xfrm>
            <a:off x="643596" y="561694"/>
            <a:ext cx="10869018" cy="60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2. ROLLING AND PROCESSING STAGE</a:t>
            </a:r>
          </a:p>
        </p:txBody>
      </p:sp>
    </p:spTree>
    <p:extLst>
      <p:ext uri="{BB962C8B-B14F-4D97-AF65-F5344CB8AC3E}">
        <p14:creationId xmlns:p14="http://schemas.microsoft.com/office/powerpoint/2010/main" val="3450515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38" y="3822402"/>
            <a:ext cx="10974562" cy="23626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543928"/>
            <a:ext cx="1219200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3. </a:t>
            </a: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INTEGRATION AND SYNCHRONIZATION</a:t>
            </a:r>
          </a:p>
        </p:txBody>
      </p:sp>
      <p:sp>
        <p:nvSpPr>
          <p:cNvPr id="4" name="Shape 1"/>
          <p:cNvSpPr/>
          <p:nvPr/>
        </p:nvSpPr>
        <p:spPr>
          <a:xfrm>
            <a:off x="607837" y="1410196"/>
            <a:ext cx="3496965" cy="2298799"/>
          </a:xfrm>
          <a:prstGeom prst="roundRect">
            <a:avLst>
              <a:gd name="adj" fmla="val 7400"/>
            </a:avLst>
          </a:prstGeom>
          <a:solidFill>
            <a:srgbClr val="E8F3E8"/>
          </a:solidFill>
          <a:ln/>
        </p:spPr>
        <p:txBody>
          <a:bodyPr/>
          <a:lstStyle/>
          <a:p>
            <a:pPr defTabSz="761970"/>
            <a:endParaRPr lang="en-US" sz="15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 2"/>
          <p:cNvSpPr/>
          <p:nvPr/>
        </p:nvSpPr>
        <p:spPr>
          <a:xfrm>
            <a:off x="806961" y="1488962"/>
            <a:ext cx="311894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Value chain optimization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3"/>
          <p:cNvSpPr/>
          <p:nvPr/>
        </p:nvSpPr>
        <p:spPr>
          <a:xfrm>
            <a:off x="806961" y="1897644"/>
            <a:ext cx="3118942" cy="1890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Large-scale technology lines are designed in a synchronized manner, from raw material processing to ironmaking, steelmaking, and finished steel rolling.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293813" y="1410196"/>
            <a:ext cx="3496965" cy="2298799"/>
          </a:xfrm>
          <a:prstGeom prst="roundRect">
            <a:avLst>
              <a:gd name="adj" fmla="val 7400"/>
            </a:avLst>
          </a:prstGeom>
          <a:solidFill>
            <a:srgbClr val="E8F3E8"/>
          </a:solidFill>
          <a:ln/>
        </p:spPr>
        <p:txBody>
          <a:bodyPr/>
          <a:lstStyle/>
          <a:p>
            <a:pPr defTabSz="761970"/>
            <a:endParaRPr lang="en-US" sz="15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 5"/>
          <p:cNvSpPr/>
          <p:nvPr/>
        </p:nvSpPr>
        <p:spPr>
          <a:xfrm>
            <a:off x="4492938" y="1488962"/>
            <a:ext cx="3118942" cy="189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Waste reduction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6"/>
          <p:cNvSpPr/>
          <p:nvPr/>
        </p:nvSpPr>
        <p:spPr>
          <a:xfrm>
            <a:off x="4492938" y="1897644"/>
            <a:ext cx="3118942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 closed-loop system helps reduce waste and increase production efficiency. CO gas from the blast furnace is recovered and reused as fuel.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979789" y="1410196"/>
            <a:ext cx="3602611" cy="2298799"/>
          </a:xfrm>
          <a:prstGeom prst="roundRect">
            <a:avLst>
              <a:gd name="adj" fmla="val 7400"/>
            </a:avLst>
          </a:prstGeom>
          <a:solidFill>
            <a:srgbClr val="E8F3E8"/>
          </a:solidFill>
          <a:ln/>
        </p:spPr>
        <p:txBody>
          <a:bodyPr/>
          <a:lstStyle/>
          <a:p>
            <a:pPr defTabSz="761970"/>
            <a:endParaRPr lang="en-US" sz="15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8"/>
          <p:cNvSpPr/>
          <p:nvPr/>
        </p:nvSpPr>
        <p:spPr>
          <a:xfrm>
            <a:off x="8178915" y="1488962"/>
            <a:ext cx="311894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Production efficiency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9"/>
          <p:cNvSpPr/>
          <p:nvPr/>
        </p:nvSpPr>
        <p:spPr>
          <a:xfrm>
            <a:off x="8178915" y="1897644"/>
            <a:ext cx="3118942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Integrating production stages helps optimize the process and reduce production costs.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7313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C3652-0776-ED32-0F7E-A15CF05C1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hép công nghiệp là gì? Các loại thép công nghiệp phổ biến">
            <a:extLst>
              <a:ext uri="{FF2B5EF4-FFF2-40B4-BE49-F238E27FC236}">
                <a16:creationId xmlns:a16="http://schemas.microsoft.com/office/drawing/2014/main" id="{6731EADD-E475-4C6B-342C-A53D40A7C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873" y="1291880"/>
            <a:ext cx="9796926" cy="48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070B9ADB-FDEF-ABF3-9F2B-DAEDB6BEDC0A}"/>
              </a:ext>
            </a:extLst>
          </p:cNvPr>
          <p:cNvSpPr txBox="1">
            <a:spLocks/>
          </p:cNvSpPr>
          <p:nvPr/>
        </p:nvSpPr>
        <p:spPr>
          <a:xfrm>
            <a:off x="0" y="519914"/>
            <a:ext cx="12192000" cy="558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1219170" marR="0" lvl="1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828754" marR="0" lvl="2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2438339" marR="0" lvl="3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3047924" marR="0" lvl="4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3657509" marR="0" lvl="5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4267093" marR="0" lvl="6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4876678" marR="0" lvl="7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5486263" marR="0" lvl="8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53975" lvl="0" indent="0" algn="ctr">
              <a:buClr>
                <a:srgbClr val="000000"/>
              </a:buClr>
              <a:buNone/>
            </a:pPr>
            <a:r>
              <a:rPr lang="en-US" sz="2400" b="1" kern="0">
                <a:solidFill>
                  <a:srgbClr val="87C6CC">
                    <a:lumMod val="50000"/>
                  </a:srgbClr>
                </a:solidFill>
              </a:rPr>
              <a:t>STEEL PIPE AND GALVANIZED STEEL MANUFACTURING INDUSTRY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06260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1319194"/>
            <a:ext cx="3266402" cy="489960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9602" y="583688"/>
            <a:ext cx="10920908" cy="5523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4. APPLICATION OF ADVANCED TECHNOLOGY</a:t>
            </a:r>
            <a:endParaRPr lang="en-US" sz="2667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8982" y="1600904"/>
            <a:ext cx="472480" cy="47248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382871" y="2191779"/>
            <a:ext cx="2183525" cy="590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Technology import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2"/>
          <p:cNvSpPr/>
          <p:nvPr/>
        </p:nvSpPr>
        <p:spPr>
          <a:xfrm>
            <a:off x="4451262" y="2538214"/>
            <a:ext cx="2046743" cy="27217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Many steel production lines in Vietnam are imported from countries with developed steel industries such as Italy, Japan, or South Korea.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3160" y="1600904"/>
            <a:ext cx="472480" cy="47248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944370" y="2187728"/>
            <a:ext cx="1910060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Automation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4"/>
          <p:cNvSpPr/>
          <p:nvPr/>
        </p:nvSpPr>
        <p:spPr>
          <a:xfrm>
            <a:off x="6942398" y="2538214"/>
            <a:ext cx="1845613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The steel rolling lines use high automation technology, ensuring accuracy and product quality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1098" y="1600904"/>
            <a:ext cx="472480" cy="47248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175330" y="2158161"/>
            <a:ext cx="1909961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Accuracy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6"/>
          <p:cNvSpPr/>
          <p:nvPr/>
        </p:nvSpPr>
        <p:spPr>
          <a:xfrm>
            <a:off x="9232404" y="2538214"/>
            <a:ext cx="1852887" cy="15120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Advanced technology helps produce steel with high accuracy, meeting international standards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8906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92" y="544586"/>
            <a:ext cx="10869018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5. TOWARD TO “GREEN” STEEL PRODUCTION</a:t>
            </a:r>
            <a:endParaRPr lang="en-US" sz="2667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3" name="Text 1"/>
          <p:cNvSpPr/>
          <p:nvPr/>
        </p:nvSpPr>
        <p:spPr>
          <a:xfrm>
            <a:off x="1104603" y="2272237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Emission reduction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2"/>
          <p:cNvSpPr/>
          <p:nvPr/>
        </p:nvSpPr>
        <p:spPr>
          <a:xfrm>
            <a:off x="661492" y="2642096"/>
            <a:ext cx="3248918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Vietnam's steel industry is adjusting its production lines to reduce emissions and meet international standards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 3"/>
          <p:cNvSpPr/>
          <p:nvPr/>
        </p:nvSpPr>
        <p:spPr>
          <a:xfrm>
            <a:off x="8281492" y="2272237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Renewable energy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 4"/>
          <p:cNvSpPr/>
          <p:nvPr/>
        </p:nvSpPr>
        <p:spPr>
          <a:xfrm>
            <a:off x="8281492" y="2680919"/>
            <a:ext cx="277443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Using renewable energy to reduce carbon emissions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5"/>
          <p:cNvSpPr/>
          <p:nvPr/>
        </p:nvSpPr>
        <p:spPr>
          <a:xfrm>
            <a:off x="8487361" y="4579640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Coal gasification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6"/>
          <p:cNvSpPr/>
          <p:nvPr/>
        </p:nvSpPr>
        <p:spPr>
          <a:xfrm>
            <a:off x="8281492" y="4988322"/>
            <a:ext cx="277443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Using coal gasification instead of FO oil to reduce pollution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Text 7"/>
          <p:cNvSpPr/>
          <p:nvPr/>
        </p:nvSpPr>
        <p:spPr>
          <a:xfrm>
            <a:off x="1104603" y="4579640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Scrap recycling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 8"/>
          <p:cNvSpPr/>
          <p:nvPr/>
        </p:nvSpPr>
        <p:spPr>
          <a:xfrm>
            <a:off x="290946" y="4988322"/>
            <a:ext cx="3619464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80985" lvl="1"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Enhancing steel scrap recycling in the EAF production line.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" name="Graphic 20" descr="Open hand with plant with solid fill">
            <a:extLst>
              <a:ext uri="{FF2B5EF4-FFF2-40B4-BE49-F238E27FC236}">
                <a16:creationId xmlns:a16="http://schemas.microsoft.com/office/drawing/2014/main" id="{140E5EE1-718C-B2B3-429D-009C9CA6D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99861" y="4122440"/>
            <a:ext cx="914400" cy="914400"/>
          </a:xfrm>
          <a:prstGeom prst="rect">
            <a:avLst/>
          </a:prstGeom>
        </p:spPr>
      </p:pic>
      <p:pic>
        <p:nvPicPr>
          <p:cNvPr id="23" name="Graphic 22" descr="Factory with solid fill">
            <a:extLst>
              <a:ext uri="{FF2B5EF4-FFF2-40B4-BE49-F238E27FC236}">
                <a16:creationId xmlns:a16="http://schemas.microsoft.com/office/drawing/2014/main" id="{F0D7AECC-1416-B998-DBD9-BCAA5632B5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81055" y="1815037"/>
            <a:ext cx="914400" cy="914400"/>
          </a:xfrm>
          <a:prstGeom prst="rect">
            <a:avLst/>
          </a:prstGeom>
        </p:spPr>
      </p:pic>
      <p:pic>
        <p:nvPicPr>
          <p:cNvPr id="25" name="Graphic 24" descr="Sun with solid fill">
            <a:extLst>
              <a:ext uri="{FF2B5EF4-FFF2-40B4-BE49-F238E27FC236}">
                <a16:creationId xmlns:a16="http://schemas.microsoft.com/office/drawing/2014/main" id="{EA322875-395F-6DC3-FCA1-ACA31A8474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96447" y="1828864"/>
            <a:ext cx="914400" cy="914400"/>
          </a:xfrm>
          <a:prstGeom prst="rect">
            <a:avLst/>
          </a:prstGeom>
        </p:spPr>
      </p:pic>
      <p:pic>
        <p:nvPicPr>
          <p:cNvPr id="27" name="Graphic 26" descr="Gauge with solid fill">
            <a:extLst>
              <a:ext uri="{FF2B5EF4-FFF2-40B4-BE49-F238E27FC236}">
                <a16:creationId xmlns:a16="http://schemas.microsoft.com/office/drawing/2014/main" id="{53F234A9-3AAD-0D5F-6D89-53FD2CAD78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96447" y="41224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70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95908" y="599462"/>
            <a:ext cx="10981874" cy="5824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167"/>
              </a:lnSpc>
            </a:pPr>
            <a:r>
              <a:rPr lang="en-US" sz="2800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6. AUTOMATION AND QUALITY CONTROL</a:t>
            </a:r>
            <a:endParaRPr lang="en-US" sz="280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4" name="Text 1"/>
          <p:cNvSpPr/>
          <p:nvPr/>
        </p:nvSpPr>
        <p:spPr>
          <a:xfrm>
            <a:off x="1701707" y="1911749"/>
            <a:ext cx="3086398" cy="561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416"/>
              </a:lnSpc>
            </a:pPr>
            <a:r>
              <a:rPr lang="en-US" sz="44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100%</a:t>
            </a:r>
            <a:endParaRPr lang="en-US" sz="44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 2"/>
          <p:cNvSpPr/>
          <p:nvPr/>
        </p:nvSpPr>
        <p:spPr>
          <a:xfrm>
            <a:off x="2180735" y="2686350"/>
            <a:ext cx="2128243" cy="2660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083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Automation</a:t>
            </a:r>
            <a:endParaRPr lang="en-US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3"/>
          <p:cNvSpPr/>
          <p:nvPr/>
        </p:nvSpPr>
        <p:spPr>
          <a:xfrm>
            <a:off x="1701707" y="3054452"/>
            <a:ext cx="3086398" cy="544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125"/>
              </a:lnSpc>
            </a:pPr>
            <a:r>
              <a:rPr lang="en-US" sz="150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Modern technological line integrated with automation system (PLC).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 4"/>
          <p:cNvSpPr/>
          <p:nvPr/>
        </p:nvSpPr>
        <p:spPr>
          <a:xfrm>
            <a:off x="7205986" y="1911749"/>
            <a:ext cx="3086398" cy="561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416"/>
              </a:lnSpc>
            </a:pPr>
            <a:r>
              <a:rPr lang="en-US" sz="4416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Advanced</a:t>
            </a:r>
            <a:endParaRPr lang="en-US" sz="4416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 5"/>
          <p:cNvSpPr/>
          <p:nvPr/>
        </p:nvSpPr>
        <p:spPr>
          <a:xfrm>
            <a:off x="7685064" y="2686350"/>
            <a:ext cx="2128243" cy="2660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083"/>
              </a:lnSpc>
            </a:pPr>
            <a:r>
              <a:rPr lang="en-US" sz="1667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Measuring equipment</a:t>
            </a:r>
            <a:endParaRPr lang="en-US" sz="1667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6"/>
          <p:cNvSpPr/>
          <p:nvPr/>
        </p:nvSpPr>
        <p:spPr>
          <a:xfrm>
            <a:off x="7041653" y="3069433"/>
            <a:ext cx="3415065" cy="8467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Advanced measuring equipment is used (such as X-ray thickness gauges).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 7"/>
          <p:cNvSpPr/>
          <p:nvPr/>
        </p:nvSpPr>
        <p:spPr>
          <a:xfrm>
            <a:off x="4309028" y="4343999"/>
            <a:ext cx="3086398" cy="561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416"/>
              </a:lnSpc>
            </a:pPr>
            <a:r>
              <a:rPr lang="en-US" sz="44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International</a:t>
            </a:r>
            <a:endParaRPr lang="en-US" sz="44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788105" y="5120883"/>
            <a:ext cx="2128243" cy="2660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083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Standard</a:t>
            </a:r>
            <a:endParaRPr lang="en-US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9"/>
          <p:cNvSpPr/>
          <p:nvPr/>
        </p:nvSpPr>
        <p:spPr>
          <a:xfrm>
            <a:off x="4019388" y="5486702"/>
            <a:ext cx="3665676" cy="8852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Ensure the products meet international standards (JIS, ASTM, TCVN).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1509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91" y="557261"/>
            <a:ext cx="1090705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7. DIVERSE SCALE</a:t>
            </a:r>
            <a:endParaRPr lang="en-US" sz="2667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2532261" y="2020428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Large Enterprise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2532261" y="2429111"/>
            <a:ext cx="523289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Own a large-capacity production line (millions of tons per year)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343797" y="3204008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Small Factory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343797" y="3612691"/>
            <a:ext cx="6509643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Focus on producing specialized steel or serving local demand.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6155333" y="438758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Design Capacity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6155332" y="4796271"/>
            <a:ext cx="5021362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Ranging from 250,000 tons per year to 8 million tons per year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" name="Picture 17" descr="A large warehouse with large rolls of steel&#10;&#10;AI-generated content may be incorrect.">
            <a:extLst>
              <a:ext uri="{FF2B5EF4-FFF2-40B4-BE49-F238E27FC236}">
                <a16:creationId xmlns:a16="http://schemas.microsoft.com/office/drawing/2014/main" id="{DA4BDF4B-3243-42E2-63A6-94076DA55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32" y="1578345"/>
            <a:ext cx="1804873" cy="1204543"/>
          </a:xfrm>
          <a:prstGeom prst="rect">
            <a:avLst/>
          </a:prstGeom>
        </p:spPr>
      </p:pic>
      <p:pic>
        <p:nvPicPr>
          <p:cNvPr id="20" name="Picture 19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A9373569-D3A1-EDF2-9CC5-5E7D1D2C05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927" y="2959200"/>
            <a:ext cx="1837604" cy="12209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FC7FA58-222F-34D5-C784-2E0A9425E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141" y="4237336"/>
            <a:ext cx="3961009" cy="130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6751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8FE80-2AD0-51CF-43A0-FA918E3AF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59224-744E-E085-A289-95BBC3959382}"/>
              </a:ext>
            </a:extLst>
          </p:cNvPr>
          <p:cNvSpPr txBox="1">
            <a:spLocks/>
          </p:cNvSpPr>
          <p:nvPr/>
        </p:nvSpPr>
        <p:spPr>
          <a:xfrm>
            <a:off x="0" y="575353"/>
            <a:ext cx="121920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sz="2000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8. COMPARISON TABLE OF ENERGY CONSUMPTION BY TECHNOLOGY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sym typeface="Arial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3CCE8E0-6F09-5FEE-36A0-EA825A52D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878519"/>
              </p:ext>
            </p:extLst>
          </p:nvPr>
        </p:nvGraphicFramePr>
        <p:xfrm>
          <a:off x="600501" y="5031573"/>
          <a:ext cx="10968045" cy="914400"/>
        </p:xfrm>
        <a:graphic>
          <a:graphicData uri="http://schemas.openxmlformats.org/drawingml/2006/table">
            <a:tbl>
              <a:tblPr/>
              <a:tblGrid>
                <a:gridCol w="3656015">
                  <a:extLst>
                    <a:ext uri="{9D8B030D-6E8A-4147-A177-3AD203B41FA5}">
                      <a16:colId xmlns:a16="http://schemas.microsoft.com/office/drawing/2014/main" val="4035161059"/>
                    </a:ext>
                  </a:extLst>
                </a:gridCol>
                <a:gridCol w="3656015">
                  <a:extLst>
                    <a:ext uri="{9D8B030D-6E8A-4147-A177-3AD203B41FA5}">
                      <a16:colId xmlns:a16="http://schemas.microsoft.com/office/drawing/2014/main" val="2043414477"/>
                    </a:ext>
                  </a:extLst>
                </a:gridCol>
                <a:gridCol w="3656015">
                  <a:extLst>
                    <a:ext uri="{9D8B030D-6E8A-4147-A177-3AD203B41FA5}">
                      <a16:colId xmlns:a16="http://schemas.microsoft.com/office/drawing/2014/main" val="3468379478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r>
                        <a:rPr lang="en-US" sz="1500"/>
                        <a:t>Technology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Actual level in Vietnam</a:t>
                      </a:r>
                      <a:endParaRPr lang="en-US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Advanced level (EU, Japan)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09582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/>
                        <a:t>BF – BOF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22–28 GJ/ton</a:t>
                      </a:r>
                      <a:r>
                        <a:rPr lang="en-US" sz="1500" baseline="0"/>
                        <a:t> of</a:t>
                      </a:r>
                      <a:r>
                        <a:rPr lang="en-US" sz="1500"/>
                        <a:t> steel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18–20 GJ/ton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79945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/>
                        <a:t>EAF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500–650 kWh/ton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&lt; </a:t>
                      </a:r>
                      <a:r>
                        <a:rPr lang="en-US" sz="1500"/>
                        <a:t>400 kWh/ton</a:t>
                      </a:r>
                      <a:endParaRPr lang="en-US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885151"/>
                  </a:ext>
                </a:extLst>
              </a:tr>
            </a:tbl>
          </a:graphicData>
        </a:graphic>
      </p:graphicFrame>
      <p:sp>
        <p:nvSpPr>
          <p:cNvPr id="11" name="Rectangle 1">
            <a:extLst>
              <a:ext uri="{FF2B5EF4-FFF2-40B4-BE49-F238E27FC236}">
                <a16:creationId xmlns:a16="http://schemas.microsoft.com/office/drawing/2014/main" id="{7A44D764-3A67-ED96-C9E1-48B14A95F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01" y="4582699"/>
            <a:ext cx="6071646" cy="33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Compare with international advanced level (benchmark)</a:t>
            </a: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/>
              <a:sym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609529"/>
              </p:ext>
            </p:extLst>
          </p:nvPr>
        </p:nvGraphicFramePr>
        <p:xfrm>
          <a:off x="600501" y="1386460"/>
          <a:ext cx="10968044" cy="3022032"/>
        </p:xfrm>
        <a:graphic>
          <a:graphicData uri="http://schemas.openxmlformats.org/drawingml/2006/table">
            <a:tbl>
              <a:tblPr/>
              <a:tblGrid>
                <a:gridCol w="2742011">
                  <a:extLst>
                    <a:ext uri="{9D8B030D-6E8A-4147-A177-3AD203B41FA5}">
                      <a16:colId xmlns:a16="http://schemas.microsoft.com/office/drawing/2014/main" val="386460335"/>
                    </a:ext>
                  </a:extLst>
                </a:gridCol>
                <a:gridCol w="2351706">
                  <a:extLst>
                    <a:ext uri="{9D8B030D-6E8A-4147-A177-3AD203B41FA5}">
                      <a16:colId xmlns:a16="http://schemas.microsoft.com/office/drawing/2014/main" val="3117329606"/>
                    </a:ext>
                  </a:extLst>
                </a:gridCol>
                <a:gridCol w="2658212">
                  <a:extLst>
                    <a:ext uri="{9D8B030D-6E8A-4147-A177-3AD203B41FA5}">
                      <a16:colId xmlns:a16="http://schemas.microsoft.com/office/drawing/2014/main" val="3669407069"/>
                    </a:ext>
                  </a:extLst>
                </a:gridCol>
                <a:gridCol w="3216115">
                  <a:extLst>
                    <a:ext uri="{9D8B030D-6E8A-4147-A177-3AD203B41FA5}">
                      <a16:colId xmlns:a16="http://schemas.microsoft.com/office/drawing/2014/main" val="2550789996"/>
                    </a:ext>
                  </a:extLst>
                </a:gridCol>
              </a:tblGrid>
              <a:tr h="246127"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Steel Production Technology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Main Raw Materials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Energy Consumption Rate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Notes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923759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Blast Furnace – Basic Oxygen Furnace (BF-BOF)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Iron ore, coke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1400"/>
                        <a:t>20–30 GJ/ton of steel (~5,500–8,300 kWh/ton)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Traditional technology, high CO₂ emissions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19115"/>
                  </a:ext>
                </a:extLst>
              </a:tr>
              <a:tr h="607901">
                <a:tc>
                  <a:txBody>
                    <a:bodyPr/>
                    <a:lstStyle/>
                    <a:p>
                      <a:r>
                        <a:rPr lang="en-US" sz="1400"/>
                        <a:t>Electric Arc Furnace (EAF)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Scrap steel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350–650 kWh/ton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Electricity-intensive, lower CO₂ emissions, more environmentally friendly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23144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Induction Furnace (IF)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Scrap steel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550–750 kWh/ton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Common in small plants, lower efficiency than EAF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154117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Hòa Phát (modern BF)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Iron ore, coke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1400"/>
                        <a:t>~20–22 GJ/ton of pig iron (~5,500–6,100 kWh)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Includes furnace heat recovery, ISO 50001 certified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193766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Pomina (improved EAF)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Scrap steel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~500–550 kWh/ton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Integrated energy monitoring, optimized electrode usage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498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879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19F8-601B-E69D-43EE-6C57401CC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Q &amp; A</a:t>
            </a:r>
          </a:p>
        </p:txBody>
      </p:sp>
      <p:sp>
        <p:nvSpPr>
          <p:cNvPr id="3" name="Text 4">
            <a:extLst>
              <a:ext uri="{FF2B5EF4-FFF2-40B4-BE49-F238E27FC236}">
                <a16:creationId xmlns:a16="http://schemas.microsoft.com/office/drawing/2014/main" id="{739813F2-255F-BC45-3E52-4DB13A3F2DDA}"/>
              </a:ext>
            </a:extLst>
          </p:cNvPr>
          <p:cNvSpPr/>
          <p:nvPr/>
        </p:nvSpPr>
        <p:spPr>
          <a:xfrm>
            <a:off x="609600" y="1796628"/>
            <a:ext cx="10812499" cy="1015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/>
              <a:t>What solutions has your factory applied to reduce energy consumption? 
Please share the experiences that your factory has applied.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36085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>
            <a:extLst>
              <a:ext uri="{FF2B5EF4-FFF2-40B4-BE49-F238E27FC236}">
                <a16:creationId xmlns:a16="http://schemas.microsoft.com/office/drawing/2014/main" id="{61A68FCE-080C-9457-F7A6-7ACFD7F4668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83726" y="2247900"/>
            <a:ext cx="8573437" cy="23622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sz="2800" b="1" ker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2. CHARACTERISTICS OF STEEL PIPE </a:t>
            </a:r>
          </a:p>
          <a:p>
            <a:pPr lvl="0"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sz="2800" b="1" ker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PRODUCTION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0026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58B5E5-00FF-A5B6-CEF0-987179404E3F}"/>
              </a:ext>
            </a:extLst>
          </p:cNvPr>
          <p:cNvSpPr txBox="1"/>
          <p:nvPr/>
        </p:nvSpPr>
        <p:spPr>
          <a:xfrm>
            <a:off x="458824" y="1487642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Hot Rolling Process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49113F4-0270-56A8-9740-7CD53CACA6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6149887"/>
              </p:ext>
            </p:extLst>
          </p:nvPr>
        </p:nvGraphicFramePr>
        <p:xfrm>
          <a:off x="458824" y="2062484"/>
          <a:ext cx="11274351" cy="1443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CD1644-7C58-FAD9-094F-F8334AAA65E4}"/>
              </a:ext>
            </a:extLst>
          </p:cNvPr>
          <p:cNvSpPr txBox="1"/>
          <p:nvPr/>
        </p:nvSpPr>
        <p:spPr>
          <a:xfrm>
            <a:off x="609600" y="560589"/>
            <a:ext cx="10972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  <a:sym typeface="Arial"/>
              </a:rPr>
              <a:t>2.1.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PRODUCTION LINE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D1AA2E-C55E-5CEF-37CE-C65C8A58DF41}"/>
              </a:ext>
            </a:extLst>
          </p:cNvPr>
          <p:cNvSpPr txBox="1"/>
          <p:nvPr/>
        </p:nvSpPr>
        <p:spPr>
          <a:xfrm>
            <a:off x="458824" y="3711079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Descaling Process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EF7CF9D-A784-6FD5-AAB2-2B106A5859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362071"/>
              </p:ext>
            </p:extLst>
          </p:nvPr>
        </p:nvGraphicFramePr>
        <p:xfrm>
          <a:off x="79654" y="4285921"/>
          <a:ext cx="11971319" cy="1862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0262EE81-7750-C6DD-4DCD-7A1BDF01A6DE}"/>
              </a:ext>
            </a:extLst>
          </p:cNvPr>
          <p:cNvSpPr/>
          <p:nvPr/>
        </p:nvSpPr>
        <p:spPr>
          <a:xfrm>
            <a:off x="4563517" y="4484243"/>
            <a:ext cx="4972369" cy="14590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3920048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58B5E5-00FF-A5B6-CEF0-987179404E3F}"/>
              </a:ext>
            </a:extLst>
          </p:cNvPr>
          <p:cNvSpPr txBox="1"/>
          <p:nvPr/>
        </p:nvSpPr>
        <p:spPr>
          <a:xfrm>
            <a:off x="532421" y="1387052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Cold Rolling Process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019321F-CAF8-BA8E-F73B-B848B902A7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7562735"/>
              </p:ext>
            </p:extLst>
          </p:nvPr>
        </p:nvGraphicFramePr>
        <p:xfrm>
          <a:off x="269240" y="1820130"/>
          <a:ext cx="11653520" cy="1254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3D58634-0A15-8946-B950-A0AB633BB821}"/>
              </a:ext>
            </a:extLst>
          </p:cNvPr>
          <p:cNvSpPr txBox="1"/>
          <p:nvPr/>
        </p:nvSpPr>
        <p:spPr>
          <a:xfrm>
            <a:off x="532421" y="3039052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Annealing Process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AB1EECD-4A8C-8128-AF49-E34DF8F343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92819"/>
              </p:ext>
            </p:extLst>
          </p:nvPr>
        </p:nvGraphicFramePr>
        <p:xfrm>
          <a:off x="114300" y="3202244"/>
          <a:ext cx="12077700" cy="1605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7079CAE-B98E-B9FD-ABF7-6FA7DDB376F4}"/>
              </a:ext>
            </a:extLst>
          </p:cNvPr>
          <p:cNvSpPr txBox="1"/>
          <p:nvPr/>
        </p:nvSpPr>
        <p:spPr>
          <a:xfrm>
            <a:off x="532421" y="466261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Pipe Making Process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8AEEAF5-D7E3-917E-8CCD-43E4E714E3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379985"/>
              </p:ext>
            </p:extLst>
          </p:nvPr>
        </p:nvGraphicFramePr>
        <p:xfrm>
          <a:off x="269240" y="5011521"/>
          <a:ext cx="11653520" cy="116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943C64E-3565-1760-A6C4-F61E8E36CE9E}"/>
              </a:ext>
            </a:extLst>
          </p:cNvPr>
          <p:cNvSpPr txBox="1"/>
          <p:nvPr/>
        </p:nvSpPr>
        <p:spPr>
          <a:xfrm>
            <a:off x="114300" y="560589"/>
            <a:ext cx="113728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  <a:sym typeface="Arial"/>
              </a:rPr>
              <a:t>2.1.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PRODUCTION LINE</a:t>
            </a:r>
          </a:p>
        </p:txBody>
      </p:sp>
    </p:spTree>
    <p:extLst>
      <p:ext uri="{BB962C8B-B14F-4D97-AF65-F5344CB8AC3E}">
        <p14:creationId xmlns:p14="http://schemas.microsoft.com/office/powerpoint/2010/main" val="35923759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CB769-6AA8-B60A-9A2A-5D8637DA3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E731266-1AF0-F247-E13A-4DFA3A400968}"/>
              </a:ext>
            </a:extLst>
          </p:cNvPr>
          <p:cNvSpPr txBox="1">
            <a:spLocks/>
          </p:cNvSpPr>
          <p:nvPr/>
        </p:nvSpPr>
        <p:spPr>
          <a:xfrm>
            <a:off x="284652" y="476250"/>
            <a:ext cx="11482790" cy="77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Text 1"/>
          <p:cNvSpPr/>
          <p:nvPr/>
        </p:nvSpPr>
        <p:spPr>
          <a:xfrm>
            <a:off x="682526" y="148995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Heat Treatment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4" name="Text 2"/>
          <p:cNvSpPr/>
          <p:nvPr/>
        </p:nvSpPr>
        <p:spPr>
          <a:xfrm>
            <a:off x="682526" y="1974246"/>
            <a:ext cx="5203924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>
              <a:lnSpc>
                <a:spcPts val="2375"/>
              </a:lnSpc>
              <a:buClr>
                <a:srgbClr val="000000"/>
              </a:buClr>
              <a:defRPr/>
            </a:pPr>
            <a:r>
              <a:rPr lang="en-US" sz="1400" kern="0">
                <a:ea typeface="Nobile" pitchFamily="34" charset="-122"/>
                <a:cs typeface="Nobile" pitchFamily="34" charset="-120"/>
                <a:sym typeface="Arial"/>
              </a:rPr>
              <a:t>Heat treatment (annealing, quenching, tempering) is carried out thoroughly to improve the mechanical properties of the steel.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6353968" y="148995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Surface Plating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6353968" y="1972798"/>
            <a:ext cx="5203924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>
              <a:lnSpc>
                <a:spcPts val="2375"/>
              </a:lnSpc>
              <a:buClr>
                <a:srgbClr val="000000"/>
              </a:buClr>
              <a:defRPr/>
            </a:pPr>
            <a:r>
              <a:rPr lang="en-US" sz="1400" kern="0">
                <a:ea typeface="Nobile" pitchFamily="34" charset="-122"/>
                <a:cs typeface="Nobile" pitchFamily="34" charset="-120"/>
                <a:sym typeface="Arial"/>
              </a:rPr>
              <a:t>Surface plating technology (galvanizing) to increase durability and corrosion resistance.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693D420-53A1-DED1-3080-145947A1AB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22658"/>
              </p:ext>
            </p:extLst>
          </p:nvPr>
        </p:nvGraphicFramePr>
        <p:xfrm>
          <a:off x="629178" y="3316117"/>
          <a:ext cx="10834941" cy="1991213"/>
        </p:xfrm>
        <a:graphic>
          <a:graphicData uri="http://schemas.openxmlformats.org/drawingml/2006/table">
            <a:tbl>
              <a:tblPr/>
              <a:tblGrid>
                <a:gridCol w="3504848">
                  <a:extLst>
                    <a:ext uri="{9D8B030D-6E8A-4147-A177-3AD203B41FA5}">
                      <a16:colId xmlns:a16="http://schemas.microsoft.com/office/drawing/2014/main" val="641959763"/>
                    </a:ext>
                  </a:extLst>
                </a:gridCol>
                <a:gridCol w="3447874">
                  <a:extLst>
                    <a:ext uri="{9D8B030D-6E8A-4147-A177-3AD203B41FA5}">
                      <a16:colId xmlns:a16="http://schemas.microsoft.com/office/drawing/2014/main" val="3428152953"/>
                    </a:ext>
                  </a:extLst>
                </a:gridCol>
                <a:gridCol w="3882219">
                  <a:extLst>
                    <a:ext uri="{9D8B030D-6E8A-4147-A177-3AD203B41FA5}">
                      <a16:colId xmlns:a16="http://schemas.microsoft.com/office/drawing/2014/main" val="695129993"/>
                    </a:ext>
                  </a:extLst>
                </a:gridCol>
              </a:tblGrid>
              <a:tr h="436733"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Process</a:t>
                      </a:r>
                      <a:endParaRPr lang="en-US" sz="1500" b="1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Target</a:t>
                      </a:r>
                      <a:endParaRPr lang="en-US" sz="1500" b="1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Characteristic</a:t>
                      </a:r>
                      <a:endParaRPr lang="en-US" sz="1500" b="1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6262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Annealing</a:t>
                      </a:r>
                      <a:endParaRPr lang="en-US" sz="1500" b="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Reduce hardness, increase flexibility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Cool slowly in the furnace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79114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Quenching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Increase hardness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Cool quickly after firing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19411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Tempering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Tempering after quenching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Reheat at low temperature (150–650°C)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13014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vi-VN" sz="1500" b="0"/>
                        <a:t>Normalizing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Improving microstructure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Air cooled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05652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Carburizing, Nitriding</a:t>
                      </a:r>
                      <a:endParaRPr lang="en-US" sz="1500" b="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Increase surface hardness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Chemical and thermal combination</a:t>
                      </a:r>
                      <a:endParaRPr lang="en-US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1707984"/>
                  </a:ext>
                </a:extLst>
              </a:tr>
            </a:tbl>
          </a:graphicData>
        </a:graphic>
      </p:graphicFrame>
      <p:sp>
        <p:nvSpPr>
          <p:cNvPr id="14" name="Rectangle 1">
            <a:extLst>
              <a:ext uri="{FF2B5EF4-FFF2-40B4-BE49-F238E27FC236}">
                <a16:creationId xmlns:a16="http://schemas.microsoft.com/office/drawing/2014/main" id="{FC0BCBBD-3240-82F7-B879-3A385FCE1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27" y="2768096"/>
            <a:ext cx="4727589" cy="35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="1" kern="0">
                <a:cs typeface="Arial"/>
                <a:sym typeface="Arial"/>
              </a:rPr>
              <a:t>Typical heat treatment processes</a:t>
            </a: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7666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45" y="1361055"/>
            <a:ext cx="3172691" cy="475903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648076"/>
            <a:ext cx="12192000" cy="518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167"/>
              </a:lnSpc>
            </a:pPr>
            <a:r>
              <a:rPr lang="en-US" sz="2400" b="1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FOCUS ON THE PRODUCTION OF CONSTRUCTION STEEL AND ROLLED STEEL</a:t>
            </a:r>
            <a:endParaRPr lang="en-US" sz="240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626" y="1676103"/>
            <a:ext cx="848916" cy="101867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015137" y="1845866"/>
            <a:ext cx="2122289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Reinforcing steel bar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2"/>
          <p:cNvSpPr/>
          <p:nvPr/>
        </p:nvSpPr>
        <p:spPr>
          <a:xfrm>
            <a:off x="6015137" y="2148862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Key products serving the construction industry.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1626" y="2694782"/>
            <a:ext cx="848916" cy="101867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015137" y="2864545"/>
            <a:ext cx="2956718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Hot rolled coil (HRC)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4"/>
          <p:cNvSpPr/>
          <p:nvPr/>
        </p:nvSpPr>
        <p:spPr>
          <a:xfrm>
            <a:off x="6015137" y="3231555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Widely used in the manufacturing industry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626" y="3713461"/>
            <a:ext cx="848916" cy="101867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15137" y="3883223"/>
            <a:ext cx="2122289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Structural steel (U, I, H beams)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6"/>
          <p:cNvSpPr/>
          <p:nvPr/>
        </p:nvSpPr>
        <p:spPr>
          <a:xfrm>
            <a:off x="6015137" y="4250234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Applied in construction structures and mechanical engineering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1626" y="4732140"/>
            <a:ext cx="848916" cy="1018679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6015137" y="4901902"/>
            <a:ext cx="2122289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Steel pipe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Text 8"/>
          <p:cNvSpPr/>
          <p:nvPr/>
        </p:nvSpPr>
        <p:spPr>
          <a:xfrm>
            <a:off x="6015137" y="5268912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Used in piping systems and construction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438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C1FE1-E7BE-895C-E239-9E539D16B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781F6F71-A012-AE32-8419-624E9D536100}"/>
              </a:ext>
            </a:extLst>
          </p:cNvPr>
          <p:cNvSpPr/>
          <p:nvPr/>
        </p:nvSpPr>
        <p:spPr>
          <a:xfrm>
            <a:off x="610907" y="1346691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Surface Plating: </a:t>
            </a:r>
            <a:r>
              <a:rPr lang="en-US" kern="0">
                <a:ea typeface="Nobile" pitchFamily="34" charset="-122"/>
                <a:cs typeface="Nobile" pitchFamily="34" charset="-120"/>
                <a:sym typeface="Arial"/>
              </a:rPr>
              <a:t>Surface plating technology (galvanizing) to increase durability and corrosion resistance.</a:t>
            </a:r>
            <a:endParaRPr lang="en-US" kern="0">
              <a:cs typeface="Arial"/>
              <a:sym typeface="Arial"/>
            </a:endParaRPr>
          </a:p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75DBFEAA-B2F4-5EBA-9EFB-CA20035B9D17}"/>
              </a:ext>
            </a:extLst>
          </p:cNvPr>
          <p:cNvSpPr/>
          <p:nvPr/>
        </p:nvSpPr>
        <p:spPr>
          <a:xfrm>
            <a:off x="2453764" y="1512810"/>
            <a:ext cx="9313678" cy="393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>
              <a:lnSpc>
                <a:spcPts val="2375"/>
              </a:lnSpc>
              <a:buClr>
                <a:srgbClr val="000000"/>
              </a:buClr>
              <a:defRPr/>
            </a:pPr>
            <a:endParaRPr kumimoji="0" lang="en-US" sz="1458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C30AE0FD-D3A7-499F-8AB1-D795CCA49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908" y="1808085"/>
            <a:ext cx="5151264" cy="544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846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1. Degreasing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Remove grease and dirt on steel surface.</a:t>
            </a:r>
            <a:endParaRPr kumimoji="0" lang="en-US" altLang="en-US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Method: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Use alkaline solution (NaOH) or organic solvent.</a:t>
            </a:r>
            <a:endParaRPr kumimoji="0" lang="en-US" altLang="en-US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Note: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If not cleaned thoroughly, the plating will not adhere firmly.</a:t>
            </a:r>
            <a:endParaRPr kumimoji="0" lang="en-US" altLang="en-US" sz="160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2. Pickling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Remove rust (iron oxide) from steel surface.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Method: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Soak in dilute acid solution, usually HCl or H₂SO₄.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Cleaning time: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5–20 minutes, depending on rust thickness.</a:t>
            </a: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3. Water Rinse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Remove residual acid after pickling step.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Rinse with clean water and drain before moving on to the next step.</a:t>
            </a:r>
            <a:endParaRPr lang="en-US" altLang="en-US" sz="1600" kern="0">
              <a:cs typeface="Arial"/>
              <a:sym typeface="Arial"/>
            </a:endParaRPr>
          </a:p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>
              <a:cs typeface="Arial"/>
              <a:sym typeface="Arial"/>
            </a:endParaRPr>
          </a:p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>
              <a:cs typeface="Arial"/>
              <a:sym typeface="Arial"/>
            </a:endParaRPr>
          </a:p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>
              <a:cs typeface="Arial"/>
              <a:sym typeface="Arial"/>
            </a:endParaRPr>
          </a:p>
          <a:p>
            <a:pPr marR="0" lvl="0" algn="l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0" marR="0" lvl="0" indent="0" algn="l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08C04EEC-BB84-FA80-6C7D-C1FF9C80E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9089" y="1906303"/>
            <a:ext cx="5451436" cy="43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846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4. Fluxing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Create a thin coating (ZnCl₂ – NH₄Cl) to support better zinc adhesion and prevent temporary oxidation.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Method: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 Dip in saline flux solution.</a:t>
            </a: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5. Hot-dip Galvanizing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Dip steel into molten zinc bath (~450°C).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Application: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Zinc and iron form a metal-metal reaction bond - Fe-Zn alloy, very good corrosion resistance.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Dipping time: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depends on product thickness.</a:t>
            </a:r>
            <a:endParaRPr lang="en-US" altLang="en-US" sz="1600" kern="0">
              <a:cs typeface="Arial"/>
              <a:sym typeface="Arial"/>
            </a:endParaRP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6. Cool and test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Cool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with air, water or special solution.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Check plating layer: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thickness, adhesion, surface (according to JIS, ASTM or TCVN standards).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Can be passivated to increase rust resistance (if required).</a:t>
            </a:r>
            <a:endParaRPr lang="en-US" altLang="en-US" sz="1600" kern="0">
              <a:cs typeface="Arial"/>
              <a:sym typeface="Arial"/>
            </a:endParaRP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600" kern="0">
              <a:cs typeface="Arial"/>
              <a:sym typeface="Arial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E731266-1AF0-F247-E13A-4DFA3A400968}"/>
              </a:ext>
            </a:extLst>
          </p:cNvPr>
          <p:cNvSpPr txBox="1">
            <a:spLocks/>
          </p:cNvSpPr>
          <p:nvPr/>
        </p:nvSpPr>
        <p:spPr>
          <a:xfrm>
            <a:off x="284652" y="476250"/>
            <a:ext cx="11482790" cy="77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2795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62383-BF90-9907-A2C3-FEDFA7E08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82FF5CE-CAF5-7BB1-C64B-705FC8ED82A9}"/>
              </a:ext>
            </a:extLst>
          </p:cNvPr>
          <p:cNvSpPr txBox="1">
            <a:spLocks/>
          </p:cNvSpPr>
          <p:nvPr/>
        </p:nvSpPr>
        <p:spPr>
          <a:xfrm>
            <a:off x="429208" y="184728"/>
            <a:ext cx="8584163" cy="1111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2.3 </a:t>
            </a:r>
            <a:r>
              <a:rPr lang="en-US" dirty="0"/>
              <a:t>WELDED STEEL PIPE PROCESS</a:t>
            </a:r>
            <a:r>
              <a:rPr lang="en-US" alt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14A6D-BBB7-2547-75F2-FF6FE67F664B}"/>
              </a:ext>
            </a:extLst>
          </p:cNvPr>
          <p:cNvSpPr txBox="1"/>
          <p:nvPr/>
        </p:nvSpPr>
        <p:spPr>
          <a:xfrm>
            <a:off x="429208" y="1381769"/>
            <a:ext cx="11069878" cy="4611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Electric Resistance Welding (ERW) Steel Pipe Production Process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The Electric Resistance Welding (ERW) technology is the most widely used in Vietnam today. The standard process includes:</a:t>
            </a:r>
          </a:p>
          <a:p>
            <a:pPr>
              <a:lnSpc>
                <a:spcPct val="150000"/>
              </a:lnSpc>
            </a:pPr>
            <a:r>
              <a:rPr lang="en-US" b="1" dirty="0"/>
              <a:t>a. Slitting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Steel coils are slit into strips with widths suitable for each pipe size.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b. Forming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Steel strips are fed into a forming mill, where rollers gradually shape them into a round (or square, rectangular) tube.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c. Welding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edges of the steel strip are joined using high-frequency electric resistance welding (HF-ERW).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No filler material is used; the weld seam is tightly forged, ensuring a strong bond.</a:t>
            </a:r>
          </a:p>
        </p:txBody>
      </p:sp>
    </p:spTree>
    <p:extLst>
      <p:ext uri="{BB962C8B-B14F-4D97-AF65-F5344CB8AC3E}">
        <p14:creationId xmlns:p14="http://schemas.microsoft.com/office/powerpoint/2010/main" val="38352584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65A46-79D7-546B-C401-67216EB18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49BE378-6FF9-D2F2-C294-0AE1D363C65D}"/>
              </a:ext>
            </a:extLst>
          </p:cNvPr>
          <p:cNvSpPr txBox="1"/>
          <p:nvPr/>
        </p:nvSpPr>
        <p:spPr>
          <a:xfrm>
            <a:off x="468087" y="1403541"/>
            <a:ext cx="10243456" cy="4611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d. Cooling and Weld Cleaning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Cooling with water or air.</a:t>
            </a:r>
          </a:p>
          <a:p>
            <a:pPr>
              <a:lnSpc>
                <a:spcPct val="150000"/>
              </a:lnSpc>
            </a:pPr>
            <a:r>
              <a:rPr lang="en-US" dirty="0"/>
              <a:t>Excess weld material inside/outside the pipe is removed using scrapers or lathes.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e. Sizing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Pipes are passed through sizing rollers to refine shape and adjust dimensions.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f. Cutting and Inspection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Pipes are cut to standard lengths (commonly 6m).</a:t>
            </a:r>
          </a:p>
          <a:p>
            <a:pPr>
              <a:lnSpc>
                <a:spcPct val="150000"/>
              </a:lnSpc>
            </a:pPr>
            <a:r>
              <a:rPr lang="en-US" dirty="0"/>
              <a:t>Visual and dimensional inspections are conducted.</a:t>
            </a:r>
          </a:p>
          <a:p>
            <a:pPr>
              <a:lnSpc>
                <a:spcPct val="150000"/>
              </a:lnSpc>
            </a:pPr>
            <a:r>
              <a:rPr lang="en-US" dirty="0"/>
              <a:t>For higher requirements, ultrasonic testing (UT) or hydrostatic testing may be performed.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g. Galvanizing or Painting (if applicable)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Some plants integrate hot-dip galvanizing or electro-galvanizing lines to enhance product durability.</a:t>
            </a:r>
          </a:p>
        </p:txBody>
      </p:sp>
      <p:pic>
        <p:nvPicPr>
          <p:cNvPr id="13" name="Picture 12" descr="A large factory with machines&#10;&#10;AI-generated content may be incorrect.">
            <a:extLst>
              <a:ext uri="{FF2B5EF4-FFF2-40B4-BE49-F238E27FC236}">
                <a16:creationId xmlns:a16="http://schemas.microsoft.com/office/drawing/2014/main" id="{303CE5F8-ED08-7204-BD4D-849307DA2D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42" t="9904" r="12000" b="18909"/>
          <a:stretch/>
        </p:blipFill>
        <p:spPr>
          <a:xfrm>
            <a:off x="9013371" y="2481942"/>
            <a:ext cx="3149249" cy="18941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12E3DB-692C-F98C-3804-56C74FAC3B55}"/>
              </a:ext>
            </a:extLst>
          </p:cNvPr>
          <p:cNvSpPr txBox="1">
            <a:spLocks/>
          </p:cNvSpPr>
          <p:nvPr/>
        </p:nvSpPr>
        <p:spPr>
          <a:xfrm>
            <a:off x="429208" y="184728"/>
            <a:ext cx="8584163" cy="1111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2.3 </a:t>
            </a:r>
            <a:r>
              <a:rPr lang="en-US" dirty="0"/>
              <a:t>WELDED STEEL PIPE PROCESS</a:t>
            </a:r>
            <a:r>
              <a:rPr lang="en-US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4825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DC6D3-4CC7-92CF-3C76-9EC8D5308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2A9D282-D5BB-0A2C-AE18-7AC10FA3E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257934"/>
              </p:ext>
            </p:extLst>
          </p:nvPr>
        </p:nvGraphicFramePr>
        <p:xfrm>
          <a:off x="665154" y="2138090"/>
          <a:ext cx="10972800" cy="2073022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1664493395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37134922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4197217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Category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Typical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Notes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64667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Total Power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 – 150 kWh/ton of steel pipe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dirty="0"/>
                        <a:t>Depends on thickness, size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645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Specific power consumption for welding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 – 40 kWh/ton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High-frequency resistance welded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6650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Total Consumption Coefficient (TOE/ton SP)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0.015 – 0.035 TOE/ton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dirty="0"/>
                        <a:t>Equivalent to 63 – 147 kWh/ton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49701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5EF5D51-AFAB-84F8-B1F4-018610BE3B3B}"/>
              </a:ext>
            </a:extLst>
          </p:cNvPr>
          <p:cNvSpPr txBox="1"/>
          <p:nvPr/>
        </p:nvSpPr>
        <p:spPr>
          <a:xfrm>
            <a:off x="665154" y="1625646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b="1" dirty="0"/>
              <a:t>Reference energy consumption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7C43EE-18CA-AB6F-8743-677FC18687EE}"/>
              </a:ext>
            </a:extLst>
          </p:cNvPr>
          <p:cNvSpPr txBox="1"/>
          <p:nvPr/>
        </p:nvSpPr>
        <p:spPr>
          <a:xfrm>
            <a:off x="1089698" y="4396574"/>
            <a:ext cx="9361714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(*TOE: </a:t>
            </a:r>
            <a:r>
              <a:rPr lang="en-US" dirty="0" err="1"/>
              <a:t>Tonne</a:t>
            </a:r>
            <a:r>
              <a:rPr lang="en-US" dirty="0"/>
              <a:t> of Oil Equivalent, 1 TOE ≈ 4,187 GJ ≈ 1,163 MWh)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D8D905-BDC0-C3A5-B2FA-40EB34D45760}"/>
              </a:ext>
            </a:extLst>
          </p:cNvPr>
          <p:cNvSpPr txBox="1">
            <a:spLocks/>
          </p:cNvSpPr>
          <p:nvPr/>
        </p:nvSpPr>
        <p:spPr>
          <a:xfrm>
            <a:off x="429208" y="184728"/>
            <a:ext cx="8584163" cy="1111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2.3 </a:t>
            </a:r>
            <a:r>
              <a:rPr lang="en-US" dirty="0"/>
              <a:t>WELDED STEEL PIPE PROCESS</a:t>
            </a:r>
            <a:r>
              <a:rPr lang="en-US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71296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65B9D22-C106-0364-2938-5E2D82ACF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99" y="1501745"/>
            <a:ext cx="61395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2000" b="1" dirty="0">
                <a:latin typeface="Arial" panose="020B0604020202020204" pitchFamily="34" charset="0"/>
              </a:rPr>
              <a:t>Energy Consumption Hotspot Analysis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D1F08-D39B-2F2A-16B6-D1DC069CAEF7}"/>
              </a:ext>
            </a:extLst>
          </p:cNvPr>
          <p:cNvSpPr txBox="1">
            <a:spLocks/>
          </p:cNvSpPr>
          <p:nvPr/>
        </p:nvSpPr>
        <p:spPr>
          <a:xfrm>
            <a:off x="429208" y="184728"/>
            <a:ext cx="8584163" cy="1111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2.3 </a:t>
            </a:r>
            <a:r>
              <a:rPr lang="en-US" dirty="0"/>
              <a:t>WELDED STEEL PIPE PROCESS</a:t>
            </a:r>
            <a:r>
              <a:rPr lang="en-US" altLang="en-US" dirty="0"/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8C39CA-6909-4538-AE70-ABD8EAA45F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108013"/>
              </p:ext>
            </p:extLst>
          </p:nvPr>
        </p:nvGraphicFramePr>
        <p:xfrm>
          <a:off x="429208" y="2107362"/>
          <a:ext cx="10972800" cy="3963163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406490201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398238395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4389674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System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Description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Saving Potential (%)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059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HF High-Frequency Welding Machine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Consumes large amounts of electricity, especially at high loads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10–15% if replaced with IGBT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075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Drive System (Motor)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Old motors, running continuously without load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10–30% if using inverters (VFDs)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514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Cooling System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Pumps and fans run continuously, not load-based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10–20% if pumps/fans are optimized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801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Slitting Workshop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Uses many motors, direct start-up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5–15% if start-up sequence is optimized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3886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Compressed Air &amp; Lighting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Air leakage, old lamps, excessive lighting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5–10% if using LEDs and controlling compressed air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282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3401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30AC2-DA24-C2FA-E385-6D59CDB7A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E3C9179-794A-5464-5BEC-CEB9ACD8D243}"/>
              </a:ext>
            </a:extLst>
          </p:cNvPr>
          <p:cNvSpPr/>
          <p:nvPr/>
        </p:nvSpPr>
        <p:spPr>
          <a:xfrm>
            <a:off x="930068" y="1296602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3.1 Heat supply system and furnace</a:t>
            </a:r>
            <a:endParaRPr lang="en-US" b="1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83C201-6855-9C52-1F73-A1B56BB62492}"/>
              </a:ext>
            </a:extLst>
          </p:cNvPr>
          <p:cNvSpPr txBox="1">
            <a:spLocks/>
          </p:cNvSpPr>
          <p:nvPr/>
        </p:nvSpPr>
        <p:spPr>
          <a:xfrm>
            <a:off x="930068" y="1905897"/>
            <a:ext cx="7304315" cy="106670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Induction kiln (billet steel) / Heating furnace (hot-rolled tube steel): Increase the temperature of the billet or coil to 1200–1300°C.</a:t>
            </a:r>
          </a:p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Auxiliary equipment: Combustion equipment, heat controller, chimney – exhaust fan.</a:t>
            </a:r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6B9B330-49A3-4CE9-4DA0-4990D22071E8}"/>
              </a:ext>
            </a:extLst>
          </p:cNvPr>
          <p:cNvSpPr/>
          <p:nvPr/>
        </p:nvSpPr>
        <p:spPr>
          <a:xfrm>
            <a:off x="930068" y="3109547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3.2 Hydraulic system – lubrication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9C4A013-EE39-0877-62ED-93CFFFFD998D}"/>
              </a:ext>
            </a:extLst>
          </p:cNvPr>
          <p:cNvSpPr/>
          <p:nvPr/>
        </p:nvSpPr>
        <p:spPr>
          <a:xfrm>
            <a:off x="1093353" y="4643776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3.3 Water supply and cooling system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0346217-B497-5593-E955-30A5989868FD}"/>
              </a:ext>
            </a:extLst>
          </p:cNvPr>
          <p:cNvSpPr txBox="1">
            <a:spLocks/>
          </p:cNvSpPr>
          <p:nvPr/>
        </p:nvSpPr>
        <p:spPr>
          <a:xfrm>
            <a:off x="930068" y="5293032"/>
            <a:ext cx="8427292" cy="9266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Cooling water circulation system: Cooling workpieces, furnaces, large motors.
Inlet water treatment system: Removal of sediment, ions – protection of thermal equipment.</a:t>
            </a:r>
            <a:endParaRPr lang="vi-VN" sz="1800" dirty="0">
              <a:highlight>
                <a:srgbClr val="FFFF00"/>
              </a:highlight>
            </a:endParaRPr>
          </a:p>
        </p:txBody>
      </p:sp>
      <p:pic>
        <p:nvPicPr>
          <p:cNvPr id="18" name="Picture 17" descr="A machine in a factory&#10;&#10;AI-generated content may be incorrect.">
            <a:extLst>
              <a:ext uri="{FF2B5EF4-FFF2-40B4-BE49-F238E27FC236}">
                <a16:creationId xmlns:a16="http://schemas.microsoft.com/office/drawing/2014/main" id="{74881191-A9CC-940F-BCD5-6938F0097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435" y="1443153"/>
            <a:ext cx="2356081" cy="17670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A341989-E82B-5624-981F-EFA9CC35D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382" y="3525972"/>
            <a:ext cx="2323735" cy="176706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D2D557C-E2C7-431C-98CE-BCC73D925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3. UTILITY SYSTEM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54560A-1652-5883-E100-E51620B91387}"/>
              </a:ext>
            </a:extLst>
          </p:cNvPr>
          <p:cNvSpPr txBox="1">
            <a:spLocks/>
          </p:cNvSpPr>
          <p:nvPr/>
        </p:nvSpPr>
        <p:spPr>
          <a:xfrm>
            <a:off x="930068" y="3827607"/>
            <a:ext cx="8540504" cy="8480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Hydraulic system: Provides control force to mechanical equipment.
Lubrication system: Reduce friction, increase the life of the rotating equipment.</a:t>
            </a:r>
            <a:endParaRPr lang="vi-VN" sz="1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824218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949ED-2E86-446D-8409-8E4071763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C90BA02-D2FE-B66F-9F05-E5B7F1860C78}"/>
              </a:ext>
            </a:extLst>
          </p:cNvPr>
          <p:cNvSpPr txBox="1">
            <a:spLocks/>
          </p:cNvSpPr>
          <p:nvPr/>
        </p:nvSpPr>
        <p:spPr>
          <a:xfrm>
            <a:off x="1319822" y="1763777"/>
            <a:ext cx="7979229" cy="87999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Power substation and distribution cabinet: Supply power to the whole plant.
SCADA/PLC control system: Automation, process monitoring.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905312-45B5-D28F-6403-A17B569547D9}"/>
              </a:ext>
            </a:extLst>
          </p:cNvPr>
          <p:cNvSpPr/>
          <p:nvPr/>
        </p:nvSpPr>
        <p:spPr>
          <a:xfrm>
            <a:off x="1345604" y="1270460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3.4 Electrical – Control System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31F50BF-8B5C-224F-10E2-BDA49302ECC7}"/>
              </a:ext>
            </a:extLst>
          </p:cNvPr>
          <p:cNvSpPr/>
          <p:nvPr/>
        </p:nvSpPr>
        <p:spPr>
          <a:xfrm>
            <a:off x="1345604" y="2779168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3.5 Fuel and gas systems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666E433-43FA-82A8-7996-0F6359A28DFB}"/>
              </a:ext>
            </a:extLst>
          </p:cNvPr>
          <p:cNvSpPr txBox="1">
            <a:spLocks/>
          </p:cNvSpPr>
          <p:nvPr/>
        </p:nvSpPr>
        <p:spPr>
          <a:xfrm>
            <a:off x="1348928" y="3341990"/>
            <a:ext cx="7492038" cy="6522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Gas supply system: Supply NG, CO/H2 gas, blast furnace gas.
Oxygen supply system, inert gas: Used in steelmaking and welding.</a:t>
            </a:r>
          </a:p>
        </p:txBody>
      </p:sp>
      <p:pic>
        <p:nvPicPr>
          <p:cNvPr id="14" name="Picture 13" descr="A large white metal object in a room&#10;&#10;Description automatically generated">
            <a:extLst>
              <a:ext uri="{FF2B5EF4-FFF2-40B4-BE49-F238E27FC236}">
                <a16:creationId xmlns:a16="http://schemas.microsoft.com/office/drawing/2014/main" id="{7F9873B7-B67E-30C1-8D9B-1F01AE30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0966" y="1270460"/>
            <a:ext cx="2156716" cy="1616823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080A7E5-0609-EB32-1E26-FCDD3DADC125}"/>
              </a:ext>
            </a:extLst>
          </p:cNvPr>
          <p:cNvSpPr/>
          <p:nvPr/>
        </p:nvSpPr>
        <p:spPr>
          <a:xfrm>
            <a:off x="1350044" y="4040243"/>
            <a:ext cx="6396017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3.6 Compress air system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7E921B9-308B-029F-8C56-989A735C8503}"/>
              </a:ext>
            </a:extLst>
          </p:cNvPr>
          <p:cNvSpPr txBox="1">
            <a:spLocks/>
          </p:cNvSpPr>
          <p:nvPr/>
        </p:nvSpPr>
        <p:spPr>
          <a:xfrm>
            <a:off x="1352162" y="4622096"/>
            <a:ext cx="7663543" cy="4010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Supply compressed air to actuators, valves, cleaning equipment.</a:t>
            </a:r>
          </a:p>
        </p:txBody>
      </p:sp>
      <p:pic>
        <p:nvPicPr>
          <p:cNvPr id="21" name="Picture 20" descr="A room with pipes and tanks&#10;&#10;AI-generated content may be incorrect.">
            <a:extLst>
              <a:ext uri="{FF2B5EF4-FFF2-40B4-BE49-F238E27FC236}">
                <a16:creationId xmlns:a16="http://schemas.microsoft.com/office/drawing/2014/main" id="{6C0B27FE-2B9D-5A4A-B9FC-18891EC99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966" y="3047512"/>
            <a:ext cx="2210367" cy="1528588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CE0FC69-5625-B121-2A3F-DEEECD0DFD9E}"/>
              </a:ext>
            </a:extLst>
          </p:cNvPr>
          <p:cNvSpPr/>
          <p:nvPr/>
        </p:nvSpPr>
        <p:spPr>
          <a:xfrm>
            <a:off x="1345604" y="5023137"/>
            <a:ext cx="6396018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3.7 Ventilation – vacuum – inert gas treatment system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7A08588-F1E7-91B9-6233-D668CE734360}"/>
              </a:ext>
            </a:extLst>
          </p:cNvPr>
          <p:cNvSpPr txBox="1">
            <a:spLocks/>
          </p:cNvSpPr>
          <p:nvPr/>
        </p:nvSpPr>
        <p:spPr>
          <a:xfrm>
            <a:off x="1319822" y="5650985"/>
            <a:ext cx="7336498" cy="93689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Dust extraction system: Suction of smoke and dust from furnaces, welders, rolling machines.
Exhaust gas treatment system: SO2, NOx, CO, fine dust treatment.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83249A-3FAC-FD65-CAD2-FFC9337E3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1808" y="4940570"/>
            <a:ext cx="2085874" cy="171031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64997DA-0A68-1C0D-4BD3-F9FFDD11A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3. ENERGY SUPPLY SYSTEM</a:t>
            </a:r>
          </a:p>
        </p:txBody>
      </p:sp>
    </p:spTree>
    <p:extLst>
      <p:ext uri="{BB962C8B-B14F-4D97-AF65-F5344CB8AC3E}">
        <p14:creationId xmlns:p14="http://schemas.microsoft.com/office/powerpoint/2010/main" val="27810472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D7512-9547-B5DB-C7E5-7DA24657E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DCD7CEB-49AF-4768-30BC-969AFBF62932}"/>
              </a:ext>
            </a:extLst>
          </p:cNvPr>
          <p:cNvSpPr/>
          <p:nvPr/>
        </p:nvSpPr>
        <p:spPr>
          <a:xfrm>
            <a:off x="826560" y="1364015"/>
            <a:ext cx="6428675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3.8 Laboratory Systems – Testing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491221-D207-6A18-0D15-AF9E2C030B36}"/>
              </a:ext>
            </a:extLst>
          </p:cNvPr>
          <p:cNvSpPr txBox="1">
            <a:spLocks/>
          </p:cNvSpPr>
          <p:nvPr/>
        </p:nvSpPr>
        <p:spPr>
          <a:xfrm>
            <a:off x="826560" y="1935902"/>
            <a:ext cx="8317440" cy="4952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Product quality assurance: chemical, mechanical, ultrasonic testing,...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ECA22F2-CBDA-AF44-1929-DA9F10D4B809}"/>
              </a:ext>
            </a:extLst>
          </p:cNvPr>
          <p:cNvSpPr/>
          <p:nvPr/>
        </p:nvSpPr>
        <p:spPr>
          <a:xfrm>
            <a:off x="826560" y="2377680"/>
            <a:ext cx="6428675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3.9 Other systems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87A9E3-2498-5C47-1722-4F8FFF90B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3. ENERGY SUPPLY SYSTEM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5A96BE-43BF-7A8B-6B59-7FAEE8A50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714711"/>
              </p:ext>
            </p:extLst>
          </p:nvPr>
        </p:nvGraphicFramePr>
        <p:xfrm>
          <a:off x="826560" y="3291275"/>
          <a:ext cx="10972800" cy="2449006"/>
        </p:xfrm>
        <a:graphic>
          <a:graphicData uri="http://schemas.openxmlformats.org/drawingml/2006/table">
            <a:tbl>
              <a:tblPr/>
              <a:tblGrid>
                <a:gridCol w="3928320">
                  <a:extLst>
                    <a:ext uri="{9D8B030D-6E8A-4147-A177-3AD203B41FA5}">
                      <a16:colId xmlns:a16="http://schemas.microsoft.com/office/drawing/2014/main" val="783219543"/>
                    </a:ext>
                  </a:extLst>
                </a:gridCol>
                <a:gridCol w="7044480">
                  <a:extLst>
                    <a:ext uri="{9D8B030D-6E8A-4147-A177-3AD203B41FA5}">
                      <a16:colId xmlns:a16="http://schemas.microsoft.com/office/drawing/2014/main" val="10971203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System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Main Function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965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Fire Protection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Fire and explosion warning, fire suppression using water, foam, CO₂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067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Thermal Load Balancing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Utilize excess heat – heat exchange between workshops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3976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Internal Transportation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Forklifts, trolleys, overhead cranes for transporting billets, steel coils, etc.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758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Storage and Packaging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Preserve and transport steel billets/pipes to customers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320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3862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175B6-E262-05A2-FBB4-7C7DA0C11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Q&amp;A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FEF906-A19C-B91E-0C24-C1F939056A5A}"/>
              </a:ext>
            </a:extLst>
          </p:cNvPr>
          <p:cNvSpPr txBox="1"/>
          <p:nvPr/>
        </p:nvSpPr>
        <p:spPr>
          <a:xfrm>
            <a:off x="897948" y="1795540"/>
            <a:ext cx="10396104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000" b="1" dirty="0"/>
              <a:t>1: What’s the difference between BOF and EAF in steel production?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2: Why are many countries shifting from BOF to EAF?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3: What is the difference between hot rolling and cold rolling in steel processing?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4: What are the environmental challenges of old steel technologies?</a:t>
            </a: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122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THANK</a:t>
            </a:r>
            <a:r>
              <a:rPr kumimoji="0" lang="en-US" sz="4800" b="1" i="0" u="none" strike="noStrike" kern="0" cap="none" spc="0" normalizeH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 YOU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17583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609600" y="1637485"/>
            <a:ext cx="7422573" cy="3780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lnSpc>
                <a:spcPct val="150000"/>
              </a:lnSpc>
              <a:buClr>
                <a:srgbClr val="000000"/>
              </a:buClr>
              <a:buFont typeface="+mj-lt"/>
              <a:buAutoNum type="arabicPeriod"/>
            </a:pPr>
            <a:r>
              <a:rPr lang="en-US" b="1" kern="0" dirty="0">
                <a:solidFill>
                  <a:srgbClr val="000000"/>
                </a:solidFill>
                <a:cs typeface="Arial"/>
                <a:sym typeface="Arial"/>
              </a:rPr>
              <a:t>Features of billet steel production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</a:rPr>
              <a:t>1.1. Blast furnace (BOF) and electric arc furnace (EAF)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</a:rPr>
              <a:t>1.2. Rolling and processing stage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</a:rPr>
              <a:t>1.3. Integration and synchronization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1.4. Application of advanced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1.5. Toward to “green” steel production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1.6. Automation and quality control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1.7. Diverse scale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1.8. Comparison table of energy consumption by technology</a:t>
            </a:r>
            <a:endParaRPr lang="en-US" b="1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FE2FF-97EC-E91B-C50C-E4ABD764371F}"/>
              </a:ext>
            </a:extLst>
          </p:cNvPr>
          <p:cNvSpPr txBox="1"/>
          <p:nvPr/>
        </p:nvSpPr>
        <p:spPr>
          <a:xfrm>
            <a:off x="6468342" y="3019131"/>
            <a:ext cx="6099462" cy="2118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0000"/>
              </a:buClr>
              <a:buAutoNum type="arabicPeriod" startAt="2"/>
            </a:pPr>
            <a:r>
              <a:rPr lang="en-US" b="1" kern="0" dirty="0">
                <a:solidFill>
                  <a:srgbClr val="000000"/>
                </a:solidFill>
                <a:cs typeface="Arial"/>
                <a:sym typeface="Arial"/>
              </a:rPr>
              <a:t>Features of pipe steel production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cs typeface="Times New Roman" panose="02020603050405020304" pitchFamily="18" charset="0"/>
                <a:sym typeface="Arial"/>
              </a:rPr>
              <a:t>2.1. </a:t>
            </a:r>
            <a:r>
              <a:rPr lang="en-US" kern="0" dirty="0">
                <a:solidFill>
                  <a:srgbClr val="87C6CC">
                    <a:lumMod val="50000"/>
                  </a:srgbClr>
                </a:solidFill>
                <a:cs typeface="Arial"/>
                <a:sym typeface="Arial"/>
              </a:rPr>
              <a:t>Production line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cs typeface="Arial" panose="020B0604020202020204" pitchFamily="34" charset="0"/>
                <a:sym typeface="Fira Sans Extra Condensed"/>
              </a:rPr>
              <a:t>2.3. Welded steel pipe process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cs typeface="Arial" panose="020B0604020202020204" pitchFamily="34" charset="0"/>
                <a:sym typeface="Fira Sans Extra Condensed"/>
              </a:rPr>
              <a:t>3. Utility system</a:t>
            </a:r>
          </a:p>
        </p:txBody>
      </p:sp>
    </p:spTree>
    <p:extLst>
      <p:ext uri="{BB962C8B-B14F-4D97-AF65-F5344CB8AC3E}">
        <p14:creationId xmlns:p14="http://schemas.microsoft.com/office/powerpoint/2010/main" val="2411070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A8E20E5C-0839-1E7A-673E-79B8F5D65A47}"/>
              </a:ext>
            </a:extLst>
          </p:cNvPr>
          <p:cNvSpPr>
            <a:spLocks noChangeArrowheads="1"/>
          </p:cNvSpPr>
          <p:nvPr/>
        </p:nvSpPr>
        <p:spPr bwMode="gray">
          <a:xfrm>
            <a:off x="923308" y="2790327"/>
            <a:ext cx="10280073" cy="203315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571500" lvl="0" indent="-571500" algn="ctr">
              <a:lnSpc>
                <a:spcPct val="150000"/>
              </a:lnSpc>
              <a:buClr>
                <a:srgbClr val="000000"/>
              </a:buClr>
              <a:buFont typeface="+mj-lt"/>
              <a:buAutoNum type="arabicPeriod"/>
            </a:pPr>
            <a:r>
              <a:rPr lang="en-US" sz="2400" b="1" kern="0">
                <a:solidFill>
                  <a:srgbClr val="000000"/>
                </a:solidFill>
                <a:cs typeface="Arial"/>
                <a:sym typeface="Arial"/>
              </a:rPr>
              <a:t>FEATURES OF BILLET STEEL PRODUCTION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2177142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AABCB-6F14-4B49-DBDA-5A3104F09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05403" y="1488177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b="1" kern="0" dirty="0">
                <a:ea typeface="Fraunces Extra Bold" pitchFamily="34" charset="-122"/>
                <a:cs typeface="Fraunces Extra Bold" pitchFamily="34" charset="-120"/>
                <a:sym typeface="Arial"/>
              </a:rPr>
              <a:t>Blast furnace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 (BOF)</a:t>
            </a:r>
          </a:p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kumimoji="0" lang="en-US" sz="16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Fraunces Extra Bold" pitchFamily="34" charset="-120"/>
                <a:sym typeface="Arial"/>
              </a:rPr>
              <a:t>Energy intensity</a:t>
            </a:r>
            <a:r>
              <a:rPr lang="en-US" sz="1600" i="1" kern="0" dirty="0">
                <a:cs typeface="Fraunces Extra Bold" pitchFamily="34" charset="-120"/>
                <a:sym typeface="Arial"/>
              </a:rPr>
              <a:t>ty of BOF in Vietnam is </a:t>
            </a:r>
            <a:r>
              <a:rPr lang="en-VN" sz="1600" i="1" dirty="0"/>
              <a:t>12.400 MJ/ton</a:t>
            </a:r>
            <a:endParaRPr kumimoji="0" lang="en-US" sz="16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" name="Text 2"/>
          <p:cNvSpPr/>
          <p:nvPr/>
        </p:nvSpPr>
        <p:spPr>
          <a:xfrm>
            <a:off x="605403" y="2126443"/>
            <a:ext cx="5203924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>
              <a:lnSpc>
                <a:spcPts val="2375"/>
              </a:lnSpc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Nobile" pitchFamily="34" charset="-122"/>
                <a:cs typeface="Nobile" pitchFamily="34" charset="-120"/>
                <a:sym typeface="Arial"/>
              </a:rPr>
              <a:t>Blast furnace technology, like that of Hoa Phat Group, is a closed chain from iron ore to finished steel. The advantages are low energy consumption and production of high-quality steel with few impurities.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605403" y="3531471"/>
            <a:ext cx="2881313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Electric arc</a:t>
            </a:r>
            <a:r>
              <a:rPr kumimoji="0" 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 fur 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(EAF)</a:t>
            </a:r>
          </a:p>
          <a:p>
            <a:pPr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i="1" kern="0" dirty="0">
                <a:cs typeface="Fraunces Extra Bold" pitchFamily="34" charset="-120"/>
                <a:sym typeface="Arial"/>
              </a:rPr>
              <a:t>Energy intensity of EAF in Vietnam is </a:t>
            </a:r>
            <a:r>
              <a:rPr lang="en-VN" i="1" kern="0" dirty="0">
                <a:cs typeface="Fraunces Extra Bold" pitchFamily="34" charset="-120"/>
                <a:sym typeface="Arial"/>
              </a:rPr>
              <a:t>2</a:t>
            </a:r>
            <a:r>
              <a:rPr lang="en-VN" i="1" dirty="0"/>
              <a:t>.500 MJ/ton</a:t>
            </a:r>
            <a:endParaRPr lang="en-US" i="1" kern="0" dirty="0"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605403" y="4219526"/>
            <a:ext cx="5203924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>
              <a:lnSpc>
                <a:spcPts val="2375"/>
              </a:lnSpc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Nobile" pitchFamily="34" charset="-122"/>
                <a:cs typeface="Nobile" pitchFamily="34" charset="-120"/>
                <a:sym typeface="Arial"/>
              </a:rPr>
              <a:t>EAF technology is popular among small and medium-sized enterprises, utilizing recycled steel scrap, helping to reduce raw material costs and in line with sustainable development trends.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10" name="Picture 9" descr="A diagram of a factory&#10;&#10;AI-generated content may be incorrect.">
            <a:extLst>
              <a:ext uri="{FF2B5EF4-FFF2-40B4-BE49-F238E27FC236}">
                <a16:creationId xmlns:a16="http://schemas.microsoft.com/office/drawing/2014/main" id="{4B775D11-5723-D0A4-E8B0-2DB26F017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849" y="1642157"/>
            <a:ext cx="5575956" cy="418196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8488A24-DF23-C7A2-AEAF-CF01AB790AB9}"/>
              </a:ext>
            </a:extLst>
          </p:cNvPr>
          <p:cNvSpPr txBox="1">
            <a:spLocks/>
          </p:cNvSpPr>
          <p:nvPr/>
        </p:nvSpPr>
        <p:spPr>
          <a:xfrm>
            <a:off x="1" y="580385"/>
            <a:ext cx="12191999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</a:pPr>
            <a:r>
              <a:rPr lang="en-US" sz="2400" kern="0" dirty="0">
                <a:solidFill>
                  <a:srgbClr val="87C6CC">
                    <a:lumMod val="50000"/>
                  </a:srgbClr>
                </a:solidFill>
                <a:latin typeface="+mn-lt"/>
              </a:rPr>
              <a:t>1. BLAST FURNACE (BOF) AND ELECTRIC ARC FURNACE (EAF) TECHNOLOGY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+mn-lt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380291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7D32C-33C7-6E22-1954-2E26907DC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2CE0894-EC3C-4774-9898-F4A2B9145562}"/>
              </a:ext>
            </a:extLst>
          </p:cNvPr>
          <p:cNvSpPr txBox="1">
            <a:spLocks/>
          </p:cNvSpPr>
          <p:nvPr/>
        </p:nvSpPr>
        <p:spPr>
          <a:xfrm>
            <a:off x="535795" y="571818"/>
            <a:ext cx="11125912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</a:pPr>
            <a:r>
              <a:rPr lang="en-US" kern="0">
                <a:solidFill>
                  <a:srgbClr val="87C6CC">
                    <a:lumMod val="50000"/>
                  </a:srgbClr>
                </a:solidFill>
                <a:latin typeface="Arial" panose="020B0604020202020204" pitchFamily="34" charset="0"/>
              </a:rPr>
              <a:t>1.1. BLAST FURNACE (BOF)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E8DEE62A-18A9-21F0-F8EB-22BA8C169F57}"/>
              </a:ext>
            </a:extLst>
          </p:cNvPr>
          <p:cNvSpPr/>
          <p:nvPr/>
        </p:nvSpPr>
        <p:spPr>
          <a:xfrm>
            <a:off x="535795" y="1382519"/>
            <a:ext cx="11125912" cy="610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</a:pPr>
            <a:r>
              <a:rPr lang="en-US" sz="1600" b="1" kern="0">
                <a:ea typeface="Fraunces Extra Bold" pitchFamily="34" charset="-122"/>
                <a:cs typeface="Fraunces Extra Bold" pitchFamily="34" charset="-120"/>
                <a:sym typeface="Arial"/>
              </a:rPr>
              <a:t>Blast furnace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(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BOF): </a:t>
            </a: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Closed production from iron ore to finished steel, allowing for better quality control and</a:t>
            </a:r>
          </a:p>
          <a:p>
            <a:pPr lvl="0">
              <a:lnSpc>
                <a:spcPts val="2292"/>
              </a:lnSpc>
              <a:buClr>
                <a:srgbClr val="000000"/>
              </a:buClr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reduced dependence on scrap.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BAFE71-C4E2-83A0-B8FF-01B81F06D8D2}"/>
              </a:ext>
            </a:extLst>
          </p:cNvPr>
          <p:cNvSpPr txBox="1"/>
          <p:nvPr/>
        </p:nvSpPr>
        <p:spPr>
          <a:xfrm>
            <a:off x="535794" y="1993295"/>
            <a:ext cx="6948218" cy="4206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buClr>
                <a:srgbClr val="000000"/>
              </a:buClr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Raw materials for steel production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buClr>
                <a:srgbClr val="000000"/>
              </a:buClr>
            </a:pPr>
            <a:r>
              <a:rPr lang="en-US" sz="1600" b="1" kern="0">
                <a:cs typeface="Arial"/>
                <a:sym typeface="Arial"/>
              </a:rPr>
              <a:t>- I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ron ore</a:t>
            </a: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Iron ore is the main source of iron, consisting of hematite (Fe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2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O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3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) and magnetite (Fe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3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O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4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). After mining, iron ore is refined to create concentrate, ensuring the required iron content.</a:t>
            </a:r>
            <a:endParaRPr kumimoji="0" lang="vi-VN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- </a:t>
            </a:r>
            <a:r>
              <a:rPr lang="en-US" sz="1600" b="1" kern="0">
                <a:cs typeface="Arial"/>
                <a:sym typeface="Arial"/>
              </a:rPr>
              <a:t>Coke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Coke is an essential raw material in the ironmaking process, produced from coal through a process of burning in an oxygen-deficient environment. Coke provides heat and acts as a reducing agent in the reduction of iron oxide in the blast furnace.</a:t>
            </a:r>
            <a:endParaRPr kumimoji="0" lang="vi-VN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buClr>
                <a:srgbClr val="000000"/>
              </a:buClr>
            </a:pPr>
            <a:r>
              <a:rPr lang="en-US" sz="1600" b="1" kern="0">
                <a:cs typeface="Arial"/>
                <a:sym typeface="Arial"/>
              </a:rPr>
              <a:t>- L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imestone</a:t>
            </a: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Limestone (converted into quicklime in a blast furnace)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- 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Scrap Steel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Alloying elements such as manganese, nickel, chromium, and molybdenum are used to increase the mechanical properties, strength, and wear resistance of steel.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AD6423-FDEF-D52D-62CB-4A9748860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434" y="1993295"/>
            <a:ext cx="3882273" cy="3988930"/>
          </a:xfrm>
          <a:prstGeom prst="rect">
            <a:avLst/>
          </a:prstGeom>
        </p:spPr>
      </p:pic>
      <p:pic>
        <p:nvPicPr>
          <p:cNvPr id="2" name="Picture 1" descr="A large factory with pipes and tanks&#10;&#10;AI-generated content may be incorrect.">
            <a:extLst>
              <a:ext uri="{FF2B5EF4-FFF2-40B4-BE49-F238E27FC236}">
                <a16:creationId xmlns:a16="http://schemas.microsoft.com/office/drawing/2014/main" id="{D30E81BD-E615-C58E-9E29-E9629348B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9433" y="1885643"/>
            <a:ext cx="3889577" cy="259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03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2CE1660-7E69-E938-CD91-0B06BAD570F1}"/>
              </a:ext>
            </a:extLst>
          </p:cNvPr>
          <p:cNvSpPr txBox="1">
            <a:spLocks/>
          </p:cNvSpPr>
          <p:nvPr/>
        </p:nvSpPr>
        <p:spPr>
          <a:xfrm>
            <a:off x="13648" y="652079"/>
            <a:ext cx="121920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</a:pPr>
            <a:r>
              <a:rPr lang="en-US" kern="0">
                <a:solidFill>
                  <a:srgbClr val="87C6CC">
                    <a:lumMod val="50000"/>
                  </a:srgbClr>
                </a:solidFill>
                <a:latin typeface="Arial" panose="020B0604020202020204" pitchFamily="34" charset="0"/>
              </a:rPr>
              <a:t>CHARACTERISTICS OF BLAST FURNACE SYSTEM AT HOA PHAT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ira Sans Extra Condensed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A447AFA-BB62-CE24-EF1F-5A9B8418D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723375"/>
              </p:ext>
            </p:extLst>
          </p:nvPr>
        </p:nvGraphicFramePr>
        <p:xfrm>
          <a:off x="789573" y="3439840"/>
          <a:ext cx="10640149" cy="2560320"/>
        </p:xfrm>
        <a:graphic>
          <a:graphicData uri="http://schemas.openxmlformats.org/drawingml/2006/table">
            <a:tbl>
              <a:tblPr/>
              <a:tblGrid>
                <a:gridCol w="3305214">
                  <a:extLst>
                    <a:ext uri="{9D8B030D-6E8A-4147-A177-3AD203B41FA5}">
                      <a16:colId xmlns:a16="http://schemas.microsoft.com/office/drawing/2014/main" val="3236510067"/>
                    </a:ext>
                  </a:extLst>
                </a:gridCol>
                <a:gridCol w="7334935">
                  <a:extLst>
                    <a:ext uri="{9D8B030D-6E8A-4147-A177-3AD203B41FA5}">
                      <a16:colId xmlns:a16="http://schemas.microsoft.com/office/drawing/2014/main" val="2272998882"/>
                    </a:ext>
                  </a:extLst>
                </a:gridCol>
              </a:tblGrid>
              <a:tr h="313320">
                <a:tc>
                  <a:txBody>
                    <a:bodyPr/>
                    <a:lstStyle/>
                    <a:p>
                      <a:endParaRPr lang="en-US" sz="1500" b="1" u="sng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u="sng"/>
                        <a:t>Information</a:t>
                      </a:r>
                      <a:endParaRPr lang="en-US" sz="1600" b="1" u="sng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94668"/>
                  </a:ext>
                </a:extLst>
              </a:tr>
              <a:tr h="293505">
                <a:tc>
                  <a:txBody>
                    <a:bodyPr/>
                    <a:lstStyle/>
                    <a:p>
                      <a:r>
                        <a:rPr lang="vi-VN" sz="1500" b="1"/>
                        <a:t>Number of blast furnaces</a:t>
                      </a:r>
                      <a:endParaRPr lang="vi-VN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Hoa Phat Dung Quat has 4 blast furnaces, each furnace ~1,080m³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0373811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Capacity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Total capacity ~5 million tons of pig iron/year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160255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Input materials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Iron ore, coke, limestone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682058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Operating temperature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~1.800–2.200°C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749057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Control technology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Modern </a:t>
                      </a:r>
                      <a:r>
                        <a:rPr lang="en-US" sz="1600" b="1"/>
                        <a:t>PLC/SCADA automation</a:t>
                      </a:r>
                      <a:r>
                        <a:rPr lang="en-US" sz="1600"/>
                        <a:t> and control system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627804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Exhaust gas treatment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Has dust collection system, </a:t>
                      </a:r>
                      <a:r>
                        <a:rPr lang="en-US" sz="1600" b="1"/>
                        <a:t>CO, SO₂, NOx </a:t>
                      </a:r>
                      <a:r>
                        <a:rPr lang="en-US" sz="1600"/>
                        <a:t>gas treatment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294486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vi-VN" sz="1500" b="1"/>
                        <a:t>Energy recovery</a:t>
                      </a:r>
                      <a:endParaRPr lang="vi-VN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Integrated flue gas heat recovery (WHR) system for internal power generation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88887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3856284-CDAB-3608-0ED3-DE941C6D161C}"/>
              </a:ext>
            </a:extLst>
          </p:cNvPr>
          <p:cNvSpPr txBox="1"/>
          <p:nvPr/>
        </p:nvSpPr>
        <p:spPr>
          <a:xfrm>
            <a:off x="508947" y="1525721"/>
            <a:ext cx="6483079" cy="1535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sz="1600" b="1" kern="0">
                <a:solidFill>
                  <a:srgbClr val="000000"/>
                </a:solidFill>
                <a:cs typeface="Arial"/>
                <a:sym typeface="Arial"/>
              </a:rPr>
              <a:t>Blast furnace technology – BOF converter (BF-BOF route)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</a:pPr>
            <a:r>
              <a:rPr lang="en-US" sz="1556" kern="0">
                <a:solidFill>
                  <a:srgbClr val="000000"/>
                </a:solidFill>
                <a:cs typeface="Arial"/>
                <a:sym typeface="Arial"/>
              </a:rPr>
              <a:t>Hoa Phat Dung Quat factory uses the traditional steelmaking process from ore with three main stages: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vi-VN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Blast furnace iron smelting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556" b="1" kern="0">
                <a:solidFill>
                  <a:srgbClr val="000000"/>
                </a:solidFill>
                <a:cs typeface="Arial"/>
                <a:sym typeface="Arial"/>
              </a:rPr>
              <a:t> Steelmaking from molten pig iron using converter furnace </a:t>
            </a:r>
            <a:r>
              <a:rPr kumimoji="0" lang="vi-VN" sz="1556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(BOF)</a:t>
            </a:r>
            <a:endParaRPr kumimoji="0" lang="vi-VN" sz="155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1556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vi-VN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Finished steel rolling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9DE75D-4EBE-81C2-D303-E479469CE53A}"/>
              </a:ext>
            </a:extLst>
          </p:cNvPr>
          <p:cNvSpPr txBox="1"/>
          <p:nvPr/>
        </p:nvSpPr>
        <p:spPr>
          <a:xfrm>
            <a:off x="7289800" y="1525721"/>
            <a:ext cx="4915848" cy="1050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kumimoji="0" lang="vi-VN" sz="1556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✅ </a:t>
            </a:r>
            <a:r>
              <a:rPr lang="vi-VN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Advantage:</a:t>
            </a: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155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vi-VN" sz="1556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Produce high quality steel.</a:t>
            </a: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556" kern="0">
                <a:solidFill>
                  <a:srgbClr val="000000"/>
                </a:solidFill>
                <a:cs typeface="Arial"/>
                <a:sym typeface="Arial"/>
              </a:rPr>
              <a:t> Proactive raw materials (ore, coke)</a:t>
            </a:r>
            <a:r>
              <a:rPr kumimoji="0" lang="vi-VN" sz="155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155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vi-VN" sz="1556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Suitable for large-scale, industrial production.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4333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train on tracks near a factory&#10;&#10;AI-generated content may be incorrect.">
            <a:extLst>
              <a:ext uri="{FF2B5EF4-FFF2-40B4-BE49-F238E27FC236}">
                <a16:creationId xmlns:a16="http://schemas.microsoft.com/office/drawing/2014/main" id="{1CFEE6F4-6F79-C0E8-C73F-CE7442509B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48" t="23688" r="3586" b="6186"/>
          <a:stretch/>
        </p:blipFill>
        <p:spPr>
          <a:xfrm>
            <a:off x="6096000" y="1926159"/>
            <a:ext cx="5429843" cy="33259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C458B4-D86B-78D3-C456-6EDB15BBCD6C}"/>
              </a:ext>
            </a:extLst>
          </p:cNvPr>
          <p:cNvSpPr txBox="1"/>
          <p:nvPr/>
        </p:nvSpPr>
        <p:spPr>
          <a:xfrm>
            <a:off x="3702570" y="5531370"/>
            <a:ext cx="56063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Blast furnace system in Hoa Phat</a:t>
            </a:r>
            <a:endParaRPr lang="en-US" dirty="0"/>
          </a:p>
        </p:txBody>
      </p:sp>
      <p:pic>
        <p:nvPicPr>
          <p:cNvPr id="12" name="Picture 11" descr="A large factory with blue buildings&#10;&#10;AI-generated content may be incorrect.">
            <a:extLst>
              <a:ext uri="{FF2B5EF4-FFF2-40B4-BE49-F238E27FC236}">
                <a16:creationId xmlns:a16="http://schemas.microsoft.com/office/drawing/2014/main" id="{DFAFC32B-3DFF-53FB-E4DB-24B590B9F22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295" b="25279"/>
          <a:stretch/>
        </p:blipFill>
        <p:spPr>
          <a:xfrm>
            <a:off x="821506" y="1926159"/>
            <a:ext cx="5052585" cy="33259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15378D10-5532-8851-7352-911EEEC0FFB2}"/>
              </a:ext>
            </a:extLst>
          </p:cNvPr>
          <p:cNvSpPr txBox="1">
            <a:spLocks/>
          </p:cNvSpPr>
          <p:nvPr/>
        </p:nvSpPr>
        <p:spPr>
          <a:xfrm>
            <a:off x="1807058" y="617365"/>
            <a:ext cx="9718785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Characteristics of the blast furnace system in Hoa Phat</a:t>
            </a:r>
          </a:p>
        </p:txBody>
      </p:sp>
    </p:spTree>
    <p:extLst>
      <p:ext uri="{BB962C8B-B14F-4D97-AF65-F5344CB8AC3E}">
        <p14:creationId xmlns:p14="http://schemas.microsoft.com/office/powerpoint/2010/main" val="3943642646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3988</Words>
  <Application>Microsoft Macintosh PowerPoint</Application>
  <PresentationFormat>Widescreen</PresentationFormat>
  <Paragraphs>513</Paragraphs>
  <Slides>39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59" baseType="lpstr">
      <vt:lpstr>DengXian</vt:lpstr>
      <vt:lpstr>Aptos</vt:lpstr>
      <vt:lpstr>Arial</vt:lpstr>
      <vt:lpstr>Calibri</vt:lpstr>
      <vt:lpstr>Courier New</vt:lpstr>
      <vt:lpstr>Fira Sans Extra Condensed</vt:lpstr>
      <vt:lpstr>Fraunces Extra Bold</vt:lpstr>
      <vt:lpstr>Nobile</vt:lpstr>
      <vt:lpstr>Roboto</vt:lpstr>
      <vt:lpstr>Symbol</vt:lpstr>
      <vt:lpstr>Times New Roman</vt:lpstr>
      <vt:lpstr>Wingdings</vt:lpstr>
      <vt:lpstr>Energy Saving Infographics by Slidesgo</vt:lpstr>
      <vt:lpstr>1_Energy Saving Infographics by Slidesgo</vt:lpstr>
      <vt:lpstr>2_Energy Saving Infographics by Slidesgo</vt:lpstr>
      <vt:lpstr>3_Energy Saving Infographics by Slidesgo</vt:lpstr>
      <vt:lpstr>4_Energy Saving Infographics by Slidesgo</vt:lpstr>
      <vt:lpstr>5_Energy Saving Infographics by Slidesgo</vt:lpstr>
      <vt:lpstr>6_Energy Saving Infographics by Slidesgo</vt:lpstr>
      <vt:lpstr>7_Energy Saving Infographics by Slidesgo</vt:lpstr>
      <vt:lpstr>TRAINING PROGRAMME  FOR IEs</vt:lpstr>
      <vt:lpstr>PowerPoint Presentation</vt:lpstr>
      <vt:lpstr>PowerPoint Presentation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 &amp; 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UTILITY SYSTEM</vt:lpstr>
      <vt:lpstr>3. ENERGY SUPPLY SYSTEM</vt:lpstr>
      <vt:lpstr>3. ENERGY SUPPLY SYSTEM</vt:lpstr>
      <vt:lpstr>Q&amp;A 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PROGRAMME  FOR IEs</dc:title>
  <dc:creator>Admin</dc:creator>
  <cp:lastModifiedBy>823417-Nguyễn Mạnh Hùng</cp:lastModifiedBy>
  <cp:revision>24</cp:revision>
  <dcterms:created xsi:type="dcterms:W3CDTF">2025-05-05T03:44:37Z</dcterms:created>
  <dcterms:modified xsi:type="dcterms:W3CDTF">2025-08-26T09:45:58Z</dcterms:modified>
</cp:coreProperties>
</file>