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 id="2147483681" r:id="rId3"/>
  </p:sldMasterIdLst>
  <p:notesMasterIdLst>
    <p:notesMasterId r:id="rId45"/>
  </p:notesMasterIdLst>
  <p:sldIdLst>
    <p:sldId id="257" r:id="rId4"/>
    <p:sldId id="2364" r:id="rId5"/>
    <p:sldId id="260" r:id="rId6"/>
    <p:sldId id="262" r:id="rId7"/>
    <p:sldId id="264" r:id="rId8"/>
    <p:sldId id="265" r:id="rId9"/>
    <p:sldId id="266" r:id="rId10"/>
    <p:sldId id="269" r:id="rId11"/>
    <p:sldId id="270" r:id="rId12"/>
    <p:sldId id="271" r:id="rId13"/>
    <p:sldId id="273" r:id="rId14"/>
    <p:sldId id="274" r:id="rId15"/>
    <p:sldId id="275" r:id="rId16"/>
    <p:sldId id="276" r:id="rId17"/>
    <p:sldId id="277" r:id="rId18"/>
    <p:sldId id="278" r:id="rId19"/>
    <p:sldId id="2388" r:id="rId20"/>
    <p:sldId id="2387" r:id="rId21"/>
    <p:sldId id="280" r:id="rId22"/>
    <p:sldId id="281" r:id="rId23"/>
    <p:sldId id="2373" r:id="rId24"/>
    <p:sldId id="2385" r:id="rId25"/>
    <p:sldId id="2386" r:id="rId26"/>
    <p:sldId id="2390" r:id="rId27"/>
    <p:sldId id="2391" r:id="rId28"/>
    <p:sldId id="284" r:id="rId29"/>
    <p:sldId id="285" r:id="rId30"/>
    <p:sldId id="288" r:id="rId31"/>
    <p:sldId id="2365" r:id="rId32"/>
    <p:sldId id="286" r:id="rId33"/>
    <p:sldId id="289" r:id="rId34"/>
    <p:sldId id="290" r:id="rId35"/>
    <p:sldId id="2366" r:id="rId36"/>
    <p:sldId id="291" r:id="rId37"/>
    <p:sldId id="2389" r:id="rId38"/>
    <p:sldId id="293" r:id="rId39"/>
    <p:sldId id="294" r:id="rId40"/>
    <p:sldId id="295" r:id="rId41"/>
    <p:sldId id="296" r:id="rId42"/>
    <p:sldId id="2372" r:id="rId43"/>
    <p:sldId id="259"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843" autoAdjust="0"/>
    <p:restoredTop sz="94660"/>
  </p:normalViewPr>
  <p:slideViewPr>
    <p:cSldViewPr snapToGrid="0">
      <p:cViewPr varScale="1">
        <p:scale>
          <a:sx n="93" d="100"/>
          <a:sy n="93" d="100"/>
        </p:scale>
        <p:origin x="216" y="9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vi-VN" dirty="0">
                <a:solidFill>
                  <a:schemeClr val="tx1"/>
                </a:solidFill>
              </a:rPr>
              <a:t>Graph</a:t>
            </a:r>
            <a:r>
              <a:rPr lang="vi-VN" baseline="0" dirty="0">
                <a:solidFill>
                  <a:schemeClr val="tx1"/>
                </a:solidFill>
              </a:rPr>
              <a:t> of </a:t>
            </a:r>
            <a:r>
              <a:rPr lang="vi-VN" dirty="0">
                <a:solidFill>
                  <a:schemeClr val="tx1"/>
                </a:solidFill>
              </a:rPr>
              <a:t>electricity price</a:t>
            </a:r>
            <a:r>
              <a:rPr lang="vi-VN" baseline="0" dirty="0">
                <a:solidFill>
                  <a:schemeClr val="tx1"/>
                </a:solidFill>
              </a:rPr>
              <a:t> form </a:t>
            </a:r>
            <a:r>
              <a:rPr lang="vi-VN" dirty="0">
                <a:solidFill>
                  <a:schemeClr val="tx1"/>
                </a:solidFill>
              </a:rPr>
              <a:t>2009 to 2024</a:t>
            </a:r>
            <a:endParaRPr lang="en-US" dirty="0">
              <a:solidFill>
                <a:schemeClr val="tx1"/>
              </a:solidFill>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16174C-C476-495D-A00E-D824CBC32710}" type="datetimeFigureOut">
              <a:rPr lang="en-US" smtClean="0"/>
              <a:t>8/26/25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C5FBA-65BA-4547-9057-9D83F2CAD20B}" type="slidenum">
              <a:rPr lang="en-US" smtClean="0"/>
              <a:t>‹#›</a:t>
            </a:fld>
            <a:endParaRPr lang="en-US"/>
          </a:p>
        </p:txBody>
      </p:sp>
    </p:spTree>
    <p:extLst>
      <p:ext uri="{BB962C8B-B14F-4D97-AF65-F5344CB8AC3E}">
        <p14:creationId xmlns:p14="http://schemas.microsoft.com/office/powerpoint/2010/main" val="23480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685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3</a:t>
            </a:fld>
            <a:endParaRPr kumimoji="0" lang="en-US" sz="1200" b="0" i="0" u="none" strike="noStrike" kern="0" cap="none" spc="0" normalizeH="0" baseline="0" noProof="0">
              <a:ln>
                <a:noFill/>
              </a:ln>
              <a:solidFill>
                <a:srgbClr val="000000"/>
              </a:solidFill>
              <a:effectLst/>
              <a:uLnTx/>
              <a:uFillTx/>
              <a:latin typeface="Times" pitchFamily="18" charset="0"/>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3036751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644378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576210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42527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761475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5" y="6176751"/>
            <a:ext cx="537281" cy="475737"/>
          </a:xfrm>
          <a:prstGeom prst="rect">
            <a:avLst/>
          </a:prstGeom>
        </p:spPr>
      </p:pic>
    </p:spTree>
    <p:extLst>
      <p:ext uri="{BB962C8B-B14F-4D97-AF65-F5344CB8AC3E}">
        <p14:creationId xmlns:p14="http://schemas.microsoft.com/office/powerpoint/2010/main" val="622232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982129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09338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6916347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023206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597855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615987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788447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705168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348253564"/>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211712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804734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7220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201758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97381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1097497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545548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6870857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966034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130404965"/>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413402988"/>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762868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81890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9171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396607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948170784"/>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9"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2"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5" y="6176751"/>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48549055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02903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3.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2077665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945062970"/>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8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999471170"/>
      </p:ext>
    </p:extLst>
  </p:cSld>
  <p:clrMap bg1="lt1" tx1="dk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vneec.gov.vn/News/Print/31611" TargetMode="Externa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hart" Target="../charts/chart1.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219121" y="1529189"/>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486141"/>
            <a:ext cx="6699951" cy="1394331"/>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4.1: </a:t>
            </a:r>
          </a:p>
          <a:p>
            <a:pPr marL="41009" indent="0">
              <a:buClr>
                <a:schemeClr val="accent1">
                  <a:lumMod val="50000"/>
                </a:schemeClr>
              </a:buClr>
            </a:pPr>
            <a:r>
              <a:rPr lang="en-US" sz="2000" dirty="0">
                <a:solidFill>
                  <a:schemeClr val="accent1">
                    <a:lumMod val="50000"/>
                  </a:schemeClr>
                </a:solidFill>
              </a:rPr>
              <a:t>Current status and potential of energy efficiency in the  steel industry in Vietnam.</a:t>
            </a:r>
          </a:p>
        </p:txBody>
      </p:sp>
      <p:sp>
        <p:nvSpPr>
          <p:cNvPr id="4" name="TextBox 3">
            <a:extLst>
              <a:ext uri="{FF2B5EF4-FFF2-40B4-BE49-F238E27FC236}">
                <a16:creationId xmlns:a16="http://schemas.microsoft.com/office/drawing/2014/main" id="{D7FC1231-61A8-F496-87A2-A434F8D2214A}"/>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TECHNICAL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5" name="Google Shape;46;p15">
            <a:extLst>
              <a:ext uri="{FF2B5EF4-FFF2-40B4-BE49-F238E27FC236}">
                <a16:creationId xmlns:a16="http://schemas.microsoft.com/office/drawing/2014/main" id="{55679B04-211B-DE53-BE7D-22BE9F0E1EEB}"/>
              </a:ext>
            </a:extLst>
          </p:cNvPr>
          <p:cNvSpPr txBox="1">
            <a:spLocks/>
          </p:cNvSpPr>
          <p:nvPr/>
        </p:nvSpPr>
        <p:spPr>
          <a:xfrm>
            <a:off x="597347" y="1048259"/>
            <a:ext cx="7796487" cy="152337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b="1" kern="0" dirty="0">
                <a:solidFill>
                  <a:schemeClr val="accent1">
                    <a:lumMod val="50000"/>
                  </a:schemeClr>
                </a:solidFill>
              </a:rPr>
              <a:t>TRAINING PROGRAMME </a:t>
            </a:r>
            <a:br>
              <a:rPr lang="en-US" sz="3600" b="1" kern="0" dirty="0">
                <a:solidFill>
                  <a:schemeClr val="accent1">
                    <a:lumMod val="50000"/>
                  </a:schemeClr>
                </a:solidFill>
              </a:rPr>
            </a:br>
            <a:r>
              <a:rPr lang="en-US" sz="3600" b="1" kern="0" dirty="0">
                <a:solidFill>
                  <a:schemeClr val="accent1">
                    <a:lumMod val="50000"/>
                  </a:schemeClr>
                </a:solidFill>
              </a:rPr>
              <a:t>FOR </a:t>
            </a:r>
            <a:r>
              <a:rPr lang="en-US" sz="3600" b="1" kern="0" dirty="0">
                <a:solidFill>
                  <a:srgbClr val="87C6CC">
                    <a:lumMod val="50000"/>
                  </a:srgbClr>
                </a:solidFill>
              </a:rPr>
              <a:t>INDUSTRIAL ENTERPRISEs</a:t>
            </a:r>
            <a:endParaRPr lang="en-US" sz="3600" b="1" kern="0" dirty="0">
              <a:solidFill>
                <a:schemeClr val="accent1">
                  <a:lumMod val="50000"/>
                </a:schemeClr>
              </a:solidFill>
            </a:endParaRPr>
          </a:p>
        </p:txBody>
      </p:sp>
    </p:spTree>
    <p:extLst>
      <p:ext uri="{BB962C8B-B14F-4D97-AF65-F5344CB8AC3E}">
        <p14:creationId xmlns:p14="http://schemas.microsoft.com/office/powerpoint/2010/main" val="4089007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609600" y="564675"/>
            <a:ext cx="10972800" cy="495200"/>
          </a:xfrm>
        </p:spPr>
        <p:txBody>
          <a:bodyPr>
            <a:noAutofit/>
          </a:bodyPr>
          <a:lstStyle/>
          <a:p>
            <a:r>
              <a:rPr lang="en-US" sz="3200">
                <a:solidFill>
                  <a:schemeClr val="accent1">
                    <a:lumMod val="50000"/>
                  </a:schemeClr>
                </a:solidFill>
              </a:rPr>
              <a:t>CURRENT STATUS OF ENERGY USE IN INDUSTRY</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046646"/>
            <a:ext cx="10972800" cy="5273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54%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 </a:t>
            </a:r>
            <a:r>
              <a:rPr lang="en-US" dirty="0"/>
              <a:t>Energy consumption in the steel sector accounting for </a:t>
            </a:r>
            <a:r>
              <a:rPr lang="en-US" b="1" dirty="0"/>
              <a:t>around</a:t>
            </a:r>
            <a:r>
              <a:rPr lang="en-US" b="1" dirty="0">
                <a:hlinkClick r:id="rId2"/>
              </a:rPr>
              <a:t> 5.18% </a:t>
            </a:r>
            <a:r>
              <a:rPr lang="en-US" b="1" dirty="0"/>
              <a:t>of total industrial energy use in Vietnam</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a:t>
            </a:r>
            <a:r>
              <a:rPr lang="en-US" b="1" dirty="0"/>
              <a:t>in the Steel industry</a:t>
            </a:r>
            <a:r>
              <a:rPr lang="en-VN" b="1" dirty="0"/>
              <a:t> </a:t>
            </a:r>
            <a:r>
              <a:rPr lang="en-US" dirty="0">
                <a:solidFill>
                  <a:schemeClr val="tx1"/>
                </a:solidFill>
              </a:rPr>
              <a:t>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31043793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sz="3200">
                <a:solidFill>
                  <a:schemeClr val="accent1">
                    <a:lumMod val="50000"/>
                  </a:schemeClr>
                </a:solidFill>
              </a:rPr>
              <a:t>CAUSES OF HIGH ENERGY CONSUMPTION</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444484"/>
            <a:ext cx="11084119" cy="4637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t>Many steel enterprises still rely on outdated technologies such as the blast furnace basic oxygen furnace (BF–BOF) route, open hearth furnaces, and manual rolling mills, which are highly energy-intensive and emit large amounts of CO₂. These older systems often lack modern pollution controls, use coal-fired reheating furnaces, and fail to recover waste heat, leading to low efficiency, poor environmental performance, and high production costs compared to cleaner, more efficient technologies like electric arc furnaces (EAF) and automated systems.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 in steel industry.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Steel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774241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a:solidFill>
                  <a:schemeClr val="accent1">
                    <a:lumMod val="50000"/>
                  </a:schemeClr>
                </a:solidFill>
              </a:rPr>
              <a:t>CHALLENGES IN ENERGY MANAGEMENT AND UTILIZATION</a:t>
            </a:r>
            <a:endParaRPr lang="en-US" sz="3067"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Steel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steel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steel enterprises.</a:t>
            </a:r>
            <a:endParaRPr lang="en-US" altLang="en-US" dirty="0">
              <a:solidFill>
                <a:schemeClr val="tx1"/>
              </a:solidFill>
            </a:endParaRPr>
          </a:p>
        </p:txBody>
      </p:sp>
    </p:spTree>
    <p:extLst>
      <p:ext uri="{BB962C8B-B14F-4D97-AF65-F5344CB8AC3E}">
        <p14:creationId xmlns:p14="http://schemas.microsoft.com/office/powerpoint/2010/main" val="4218614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a:xfrm>
            <a:off x="176463" y="548633"/>
            <a:ext cx="11405937" cy="495200"/>
          </a:xfrm>
        </p:spPr>
        <p:txBody>
          <a:bodyPr>
            <a:noAutofit/>
          </a:bodyPr>
          <a:lstStyle/>
          <a:p>
            <a:r>
              <a:rPr lang="en-US" dirty="0">
                <a:solidFill>
                  <a:schemeClr val="accent1">
                    <a:lumMod val="50000"/>
                  </a:schemeClr>
                </a:solidFill>
              </a:rPr>
              <a:t>TRENDS IN SUSTAINABLE DEVELOPMENT IN STEEL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646616"/>
            <a:ext cx="10861481" cy="402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Steel e</a:t>
            </a:r>
            <a:r>
              <a:rPr lang="en-US" dirty="0">
                <a:solidFill>
                  <a:schemeClr val="tx1"/>
                </a:solidFill>
              </a:rPr>
              <a:t>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steel industries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 in steel.</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steel industrial development of Vietnam.</a:t>
            </a:r>
            <a:endParaRPr lang="vi-VN" altLang="en-US" dirty="0">
              <a:solidFill>
                <a:schemeClr val="tx1"/>
              </a:solidFill>
            </a:endParaRPr>
          </a:p>
        </p:txBody>
      </p:sp>
    </p:spTree>
    <p:extLst>
      <p:ext uri="{BB962C8B-B14F-4D97-AF65-F5344CB8AC3E}">
        <p14:creationId xmlns:p14="http://schemas.microsoft.com/office/powerpoint/2010/main" val="3478782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pic>
        <p:nvPicPr>
          <p:cNvPr id="5" name="Picture 2" descr="Thép công nghiệp là gì? Các loại thép công nghiệp phổ biến">
            <a:extLst>
              <a:ext uri="{FF2B5EF4-FFF2-40B4-BE49-F238E27FC236}">
                <a16:creationId xmlns:a16="http://schemas.microsoft.com/office/drawing/2014/main" id="{6731EADD-E475-4C6B-342C-A53D40A7C0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5873" y="1291880"/>
            <a:ext cx="9796926" cy="4898463"/>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2">
            <a:extLst>
              <a:ext uri="{FF2B5EF4-FFF2-40B4-BE49-F238E27FC236}">
                <a16:creationId xmlns:a16="http://schemas.microsoft.com/office/drawing/2014/main" id="{070B9ADB-FDEF-ABF3-9F2B-DAEDB6BEDC0A}"/>
              </a:ext>
            </a:extLst>
          </p:cNvPr>
          <p:cNvSpPr txBox="1">
            <a:spLocks/>
          </p:cNvSpPr>
          <p:nvPr/>
        </p:nvSpPr>
        <p:spPr>
          <a:xfrm>
            <a:off x="0" y="519914"/>
            <a:ext cx="12192000"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lvl="0" indent="0" algn="ctr">
              <a:buClr>
                <a:srgbClr val="000000"/>
              </a:buClr>
              <a:buNone/>
            </a:pPr>
            <a:r>
              <a:rPr lang="en-US" sz="2800" b="1" kern="0">
                <a:solidFill>
                  <a:srgbClr val="87C6CC">
                    <a:lumMod val="50000"/>
                  </a:srgbClr>
                </a:solidFill>
              </a:rPr>
              <a:t>ENERGY EFFICIENCY POTENTIAL IN THE STEEL INDUSTRY</a:t>
            </a:r>
            <a:endParaRPr kumimoji="0" lang="en-US" sz="2800" b="1" i="0" u="none" strike="noStrike" kern="0" cap="none" spc="0" normalizeH="0" baseline="0" noProof="0" dirty="0">
              <a:ln>
                <a:noFill/>
              </a:ln>
              <a:solidFill>
                <a:srgbClr val="87C6CC">
                  <a:lumMod val="50000"/>
                </a:srgbClr>
              </a:solidFill>
              <a:effectLst/>
              <a:uLnTx/>
              <a:uFillTx/>
              <a:latin typeface="Arial"/>
              <a:sym typeface="Roboto"/>
            </a:endParaRPr>
          </a:p>
        </p:txBody>
      </p:sp>
    </p:spTree>
    <p:extLst>
      <p:ext uri="{BB962C8B-B14F-4D97-AF65-F5344CB8AC3E}">
        <p14:creationId xmlns:p14="http://schemas.microsoft.com/office/powerpoint/2010/main" val="1960955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Autofit/>
          </a:bodyPr>
          <a:lstStyle/>
          <a:p>
            <a:r>
              <a:rPr lang="en-US">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550392"/>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3138985" y="6096000"/>
            <a:ext cx="8443415"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1" u="none" strike="noStrike" kern="0" cap="none" spc="0" normalizeH="0" baseline="0" noProof="0" dirty="0">
                <a:ln>
                  <a:noFill/>
                </a:ln>
                <a:solidFill>
                  <a:srgbClr val="000000"/>
                </a:solidFill>
                <a:effectLst/>
                <a:uLnTx/>
                <a:uFillTx/>
                <a:latin typeface="Arial"/>
                <a:cs typeface="Arial"/>
                <a:sym typeface="Arial"/>
              </a:rPr>
              <a:t>Figure: Energy Intensity Improvement in Key Industries during VNEEP Phase 2 Changes of energy intensity in key industries</a:t>
            </a:r>
            <a:endParaRPr kumimoji="0" lang="en-VN" sz="1600" b="0" i="1" u="none" strike="noStrike" kern="0" cap="none" spc="0" normalizeH="0" baseline="0" noProof="0" dirty="0">
              <a:ln>
                <a:noFill/>
              </a:ln>
              <a:solidFill>
                <a:srgbClr val="000000"/>
              </a:solidFill>
              <a:effectLst/>
              <a:uLnTx/>
              <a:uFillTx/>
              <a:latin typeface="Arial"/>
              <a:cs typeface="Arial"/>
              <a:sym typeface="Arial"/>
            </a:endParaRPr>
          </a:p>
        </p:txBody>
      </p:sp>
      <p:sp>
        <p:nvSpPr>
          <p:cNvPr id="2" name="Rectangle 1">
            <a:extLst>
              <a:ext uri="{FF2B5EF4-FFF2-40B4-BE49-F238E27FC236}">
                <a16:creationId xmlns:a16="http://schemas.microsoft.com/office/drawing/2014/main" id="{BB5E5902-1734-5EC3-F691-E465146B1D42}"/>
              </a:ext>
            </a:extLst>
          </p:cNvPr>
          <p:cNvSpPr/>
          <p:nvPr/>
        </p:nvSpPr>
        <p:spPr>
          <a:xfrm>
            <a:off x="2666198" y="5236143"/>
            <a:ext cx="683394" cy="2502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1883190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Autofit/>
          </a:bodyPr>
          <a:lstStyle/>
          <a:p>
            <a:r>
              <a:rPr lang="en-US">
                <a:solidFill>
                  <a:schemeClr val="accent1">
                    <a:lumMod val="50000"/>
                  </a:schemeClr>
                </a:solidFill>
              </a:rPr>
              <a:t>BENCHMARKING IN THE STEEL INDUSTRY</a:t>
            </a:r>
            <a:endParaRPr lang="en-US" dirty="0">
              <a:solidFill>
                <a:schemeClr val="accent1">
                  <a:lumMod val="50000"/>
                </a:schemeClr>
              </a:solidFill>
            </a:endParaRP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09600" y="1392663"/>
          <a:ext cx="10972799" cy="4466527"/>
        </p:xfrm>
        <a:graphic>
          <a:graphicData uri="http://schemas.openxmlformats.org/drawingml/2006/table">
            <a:tbl>
              <a:tblPr firstRow="1" firstCol="1" bandRow="1">
                <a:tableStyleId>{912C8C85-51F0-491E-9774-3900AFEF0FD7}</a:tableStyleId>
              </a:tblPr>
              <a:tblGrid>
                <a:gridCol w="6273800">
                  <a:extLst>
                    <a:ext uri="{9D8B030D-6E8A-4147-A177-3AD203B41FA5}">
                      <a16:colId xmlns:a16="http://schemas.microsoft.com/office/drawing/2014/main" val="1885385817"/>
                    </a:ext>
                  </a:extLst>
                </a:gridCol>
                <a:gridCol w="4698999">
                  <a:extLst>
                    <a:ext uri="{9D8B030D-6E8A-4147-A177-3AD203B41FA5}">
                      <a16:colId xmlns:a16="http://schemas.microsoft.com/office/drawing/2014/main" val="3032694420"/>
                    </a:ext>
                  </a:extLst>
                </a:gridCol>
              </a:tblGrid>
              <a:tr h="119917">
                <a:tc>
                  <a:txBody>
                    <a:bodyPr/>
                    <a:lstStyle/>
                    <a:p>
                      <a:pPr algn="ctr">
                        <a:lnSpc>
                          <a:spcPct val="125000"/>
                        </a:lnSpc>
                        <a:spcBef>
                          <a:spcPts val="600"/>
                        </a:spcBef>
                        <a:spcAft>
                          <a:spcPts val="600"/>
                        </a:spcAft>
                      </a:pPr>
                      <a:r>
                        <a:rPr lang="vi-VN" sz="2000" b="1" dirty="0">
                          <a:solidFill>
                            <a:srgbClr val="FFFFFF"/>
                          </a:solidFill>
                          <a:effectLst/>
                        </a:rPr>
                        <a:t>Benchmarking</a:t>
                      </a:r>
                      <a:endParaRPr lang="en-US" sz="24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rPr>
                        <a:t>Other Relevant Requirements</a:t>
                      </a:r>
                      <a:endParaRPr lang="en-US" sz="24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2392540">
                <a:tc>
                  <a:txBody>
                    <a:bodyPr/>
                    <a:lstStyle/>
                    <a:p>
                      <a:pPr algn="just">
                        <a:lnSpc>
                          <a:spcPct val="125000"/>
                        </a:lnSpc>
                        <a:spcBef>
                          <a:spcPts val="600"/>
                        </a:spcBef>
                        <a:spcAft>
                          <a:spcPts val="600"/>
                        </a:spcAft>
                      </a:pPr>
                      <a:r>
                        <a:rPr lang="en-US" sz="1600" b="0" dirty="0">
                          <a:effectLst/>
                        </a:rPr>
                        <a:t>According to Clause 2, Article 5 of </a:t>
                      </a:r>
                      <a:r>
                        <a:rPr lang="en-US" sz="1800" b="1" dirty="0">
                          <a:solidFill>
                            <a:schemeClr val="accent1">
                              <a:lumMod val="50000"/>
                            </a:schemeClr>
                          </a:solidFill>
                          <a:effectLst/>
                        </a:rPr>
                        <a:t>Circular 20/2016/TT-BCT</a:t>
                      </a:r>
                      <a:r>
                        <a:rPr lang="en-US" sz="1600" b="0" dirty="0">
                          <a:effectLst/>
                        </a:rPr>
                        <a:t>, benchmarks for the steel industry from 2021 to the end of 2025 are as follows:</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Iron ore sintering: 1,960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Cast iron production (blast furnace): 12,400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Steel billet production (basic oxygen furnace- BOF): 100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Steel billet production (electric arc furnace- EAF): 2,500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Steel billet production (induction furnace): 2,500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Hot rolling of long steel: 1,600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Cold rolling of steel sheets: 1,500 MJ/ton</a:t>
                      </a:r>
                      <a:endParaRPr lang="en-US" sz="1800" b="0" dirty="0">
                        <a:effectLst/>
                        <a:latin typeface="Cambria" panose="02040503050406030204" pitchFamily="18" charset="0"/>
                        <a:ea typeface="Arial" panose="020B0604020202020204" pitchFamily="34" charset="0"/>
                        <a:cs typeface="Times New Roman" panose="02020603050405020304" pitchFamily="18" charset="0"/>
                      </a:endParaRPr>
                    </a:p>
                  </a:txBody>
                  <a:tcPr marL="43518" marR="43518" marT="0" marB="0" anchor="ctr"/>
                </a:tc>
                <a:tc>
                  <a:txBody>
                    <a:bodyPr/>
                    <a:lstStyle/>
                    <a:p>
                      <a:pPr algn="just">
                        <a:lnSpc>
                          <a:spcPct val="125000"/>
                        </a:lnSpc>
                        <a:spcBef>
                          <a:spcPts val="600"/>
                        </a:spcBef>
                        <a:spcAft>
                          <a:spcPts val="600"/>
                        </a:spcAft>
                      </a:pPr>
                      <a:r>
                        <a:rPr lang="en-US" sz="1600" dirty="0">
                          <a:effectLst/>
                        </a:rPr>
                        <a:t>A plan must be prepared to comply with the benchmarks stated in Article 5 of Circular 20/2016/TT-BCT.</a:t>
                      </a:r>
                      <a:endParaRPr lang="en-US" sz="1800" dirty="0">
                        <a:effectLst/>
                      </a:endParaRPr>
                    </a:p>
                    <a:p>
                      <a:pPr algn="just">
                        <a:lnSpc>
                          <a:spcPct val="125000"/>
                        </a:lnSpc>
                        <a:spcBef>
                          <a:spcPts val="600"/>
                        </a:spcBef>
                        <a:spcAft>
                          <a:spcPts val="600"/>
                        </a:spcAft>
                      </a:pPr>
                      <a:r>
                        <a:rPr lang="en-US" sz="1600" dirty="0">
                          <a:effectLst/>
                        </a:rPr>
                        <a:t> DOITs must be reported to annually by January 15 regarding the implementation status of benchmarks.</a:t>
                      </a:r>
                      <a:endParaRPr lang="en-US" sz="18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30204927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DA7BF83F-4CC0-9141-D806-C332110B9A18}"/>
              </a:ext>
            </a:extLst>
          </p:cNvPr>
          <p:cNvGraphicFramePr>
            <a:graphicFrameLocks noGrp="1"/>
          </p:cNvGraphicFramePr>
          <p:nvPr>
            <p:extLst>
              <p:ext uri="{D42A27DB-BD31-4B8C-83A1-F6EECF244321}">
                <p14:modId xmlns:p14="http://schemas.microsoft.com/office/powerpoint/2010/main" val="605764477"/>
              </p:ext>
            </p:extLst>
          </p:nvPr>
        </p:nvGraphicFramePr>
        <p:xfrm>
          <a:off x="663614" y="1384840"/>
          <a:ext cx="10864771" cy="4514965"/>
        </p:xfrm>
        <a:graphic>
          <a:graphicData uri="http://schemas.openxmlformats.org/drawingml/2006/table">
            <a:tbl>
              <a:tblPr/>
              <a:tblGrid>
                <a:gridCol w="2174222">
                  <a:extLst>
                    <a:ext uri="{9D8B030D-6E8A-4147-A177-3AD203B41FA5}">
                      <a16:colId xmlns:a16="http://schemas.microsoft.com/office/drawing/2014/main" val="3826135289"/>
                    </a:ext>
                  </a:extLst>
                </a:gridCol>
                <a:gridCol w="3289029">
                  <a:extLst>
                    <a:ext uri="{9D8B030D-6E8A-4147-A177-3AD203B41FA5}">
                      <a16:colId xmlns:a16="http://schemas.microsoft.com/office/drawing/2014/main" val="3511397949"/>
                    </a:ext>
                  </a:extLst>
                </a:gridCol>
                <a:gridCol w="2287930">
                  <a:extLst>
                    <a:ext uri="{9D8B030D-6E8A-4147-A177-3AD203B41FA5}">
                      <a16:colId xmlns:a16="http://schemas.microsoft.com/office/drawing/2014/main" val="2858056519"/>
                    </a:ext>
                  </a:extLst>
                </a:gridCol>
                <a:gridCol w="3113590">
                  <a:extLst>
                    <a:ext uri="{9D8B030D-6E8A-4147-A177-3AD203B41FA5}">
                      <a16:colId xmlns:a16="http://schemas.microsoft.com/office/drawing/2014/main" val="2827082623"/>
                    </a:ext>
                  </a:extLst>
                </a:gridCol>
              </a:tblGrid>
              <a:tr h="529315">
                <a:tc>
                  <a:txBody>
                    <a:bodyPr/>
                    <a:lstStyle/>
                    <a:p>
                      <a:pPr>
                        <a:buNone/>
                      </a:pPr>
                      <a:r>
                        <a:rPr lang="en-US" sz="1500" b="1"/>
                        <a:t>Country / Region</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b="1"/>
                        <a:t>Technology</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b="1"/>
                        <a:t>Energy Consumption Intensity (GJ/ton)</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b="1"/>
                        <a:t>Notes</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2193113"/>
                  </a:ext>
                </a:extLst>
              </a:tr>
              <a:tr h="832010">
                <a:tc>
                  <a:txBody>
                    <a:bodyPr/>
                    <a:lstStyle/>
                    <a:p>
                      <a:pPr>
                        <a:buNone/>
                      </a:pPr>
                      <a:r>
                        <a:rPr lang="en-US" sz="1500" b="1"/>
                        <a:t>Vietnam</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Average</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20 – 30 GJ/ton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Depends on production line and modernization level (higher than global standard)</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0236480"/>
                  </a:ext>
                </a:extLst>
              </a:tr>
              <a:tr h="529315">
                <a:tc>
                  <a:txBody>
                    <a:bodyPr/>
                    <a:lstStyle/>
                    <a:p>
                      <a:pPr>
                        <a:buNone/>
                      </a:pPr>
                      <a:r>
                        <a:rPr lang="en-US" sz="1500" b="1"/>
                        <a:t>China</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Modern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16 – 18 GJ/ton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Improved technology, utilizing waste heat</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9350582"/>
                  </a:ext>
                </a:extLst>
              </a:tr>
              <a:tr h="879314">
                <a:tc>
                  <a:txBody>
                    <a:bodyPr/>
                    <a:lstStyle/>
                    <a:p>
                      <a:pPr>
                        <a:buNone/>
                      </a:pPr>
                      <a:r>
                        <a:rPr lang="en-US" sz="1500" b="1"/>
                        <a:t>Japan / EU</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Advanced technology (BF–BOF)</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14 – 16 GJ/ton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Applies heat recovery, integrated power generation (e.g., coke dry quenching, TRT...)</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733685"/>
                  </a:ext>
                </a:extLst>
              </a:tr>
              <a:tr h="757335">
                <a:tc>
                  <a:txBody>
                    <a:bodyPr/>
                    <a:lstStyle/>
                    <a:p>
                      <a:pPr>
                        <a:buNone/>
                      </a:pPr>
                      <a:r>
                        <a:rPr lang="en-US" sz="1500" b="1"/>
                        <a:t>Global (average)</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BF-BOF (Blast Furnace – Basic Oxygen Furnace)</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~19 – 21 GJ/ton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Depends on process and direct reduction (DRI)</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2163290"/>
                  </a:ext>
                </a:extLst>
              </a:tr>
              <a:tr h="985354">
                <a:tc>
                  <a:txBody>
                    <a:bodyPr/>
                    <a:lstStyle/>
                    <a:p>
                      <a:pPr>
                        <a:buNone/>
                      </a:pPr>
                      <a:r>
                        <a:rPr lang="en-US" sz="1500" b="1"/>
                        <a:t>Global (EAF)</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dirty="0"/>
                        <a:t>Electric Arc Furnace (EAF)</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dirty="0"/>
                        <a:t>4 – 7 GJ/ton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dirty="0"/>
                        <a:t>Uses scrap steel; significantly more energy-efficient than BF-BOF</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6546439"/>
                  </a:ext>
                </a:extLst>
              </a:tr>
            </a:tbl>
          </a:graphicData>
        </a:graphic>
      </p:graphicFrame>
      <p:sp>
        <p:nvSpPr>
          <p:cNvPr id="11" name="Title 1">
            <a:extLst>
              <a:ext uri="{FF2B5EF4-FFF2-40B4-BE49-F238E27FC236}">
                <a16:creationId xmlns:a16="http://schemas.microsoft.com/office/drawing/2014/main" id="{CF814138-08D8-3DC6-0200-913092CEFAF7}"/>
              </a:ext>
            </a:extLst>
          </p:cNvPr>
          <p:cNvSpPr txBox="1">
            <a:spLocks noGrp="1"/>
          </p:cNvSpPr>
          <p:nvPr>
            <p:ph type="title"/>
          </p:nvPr>
        </p:nvSpPr>
        <p:spPr>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rPr>
              <a:t>Energy consumption rate of billet steel industry</a:t>
            </a:r>
            <a:endParaRPr lang="en-US" dirty="0">
              <a:solidFill>
                <a:schemeClr val="accent1">
                  <a:lumMod val="50000"/>
                </a:schemeClr>
              </a:solidFill>
              <a:highlight>
                <a:srgbClr val="FFFF00"/>
              </a:highlight>
            </a:endParaRPr>
          </a:p>
        </p:txBody>
      </p:sp>
      <p:sp>
        <p:nvSpPr>
          <p:cNvPr id="13" name="TextBox 12">
            <a:extLst>
              <a:ext uri="{FF2B5EF4-FFF2-40B4-BE49-F238E27FC236}">
                <a16:creationId xmlns:a16="http://schemas.microsoft.com/office/drawing/2014/main" id="{E0BC2ED7-4DB3-236C-4F91-A4F6D7A109BE}"/>
              </a:ext>
            </a:extLst>
          </p:cNvPr>
          <p:cNvSpPr txBox="1"/>
          <p:nvPr/>
        </p:nvSpPr>
        <p:spPr>
          <a:xfrm>
            <a:off x="3130951" y="5986169"/>
            <a:ext cx="8605777" cy="830997"/>
          </a:xfrm>
          <a:prstGeom prst="rect">
            <a:avLst/>
          </a:prstGeom>
          <a:noFill/>
        </p:spPr>
        <p:txBody>
          <a:bodyPr wrap="square">
            <a:spAutoFit/>
          </a:bodyPr>
          <a:lstStyle/>
          <a:p>
            <a:pPr>
              <a:buNone/>
            </a:pPr>
            <a:r>
              <a:rPr lang="en-US" sz="1200" b="1" dirty="0"/>
              <a:t>Sources:</a:t>
            </a:r>
            <a:endParaRPr lang="en-US" sz="1200" dirty="0"/>
          </a:p>
          <a:p>
            <a:pPr>
              <a:buFont typeface="Arial" panose="020B0604020202020204" pitchFamily="34" charset="0"/>
              <a:buChar char="•"/>
            </a:pPr>
            <a:r>
              <a:rPr lang="en-US" sz="1200" dirty="0"/>
              <a:t>IEA (International Energy Agency), </a:t>
            </a:r>
            <a:r>
              <a:rPr lang="en-US" sz="1200" i="1" dirty="0"/>
              <a:t>Tracking Industry 2024 – Steel Sector</a:t>
            </a:r>
            <a:endParaRPr lang="en-US" sz="1200" dirty="0"/>
          </a:p>
          <a:p>
            <a:pPr>
              <a:buFont typeface="Arial" panose="020B0604020202020204" pitchFamily="34" charset="0"/>
              <a:buChar char="•"/>
            </a:pPr>
            <a:r>
              <a:rPr lang="en-US" sz="1200" dirty="0"/>
              <a:t>World Steel Association, 2022, </a:t>
            </a:r>
            <a:r>
              <a:rPr lang="en-US" sz="1200" i="1" dirty="0"/>
              <a:t>"Energy use in the steel industry"</a:t>
            </a:r>
            <a:endParaRPr lang="en-US" sz="1200" dirty="0"/>
          </a:p>
          <a:p>
            <a:pPr>
              <a:buFont typeface="Arial" panose="020B0604020202020204" pitchFamily="34" charset="0"/>
              <a:buChar char="•"/>
            </a:pPr>
            <a:r>
              <a:rPr lang="en-US" sz="1200" dirty="0"/>
              <a:t>Ministry of Industry and Trade of Vietnam, </a:t>
            </a:r>
            <a:r>
              <a:rPr lang="en-US" sz="1200" i="1" dirty="0"/>
              <a:t>"2023 Report on Energy Consumption in Key Industrial Sectors"</a:t>
            </a:r>
            <a:endParaRPr lang="en-US" sz="1200" dirty="0"/>
          </a:p>
        </p:txBody>
      </p:sp>
    </p:spTree>
    <p:extLst>
      <p:ext uri="{BB962C8B-B14F-4D97-AF65-F5344CB8AC3E}">
        <p14:creationId xmlns:p14="http://schemas.microsoft.com/office/powerpoint/2010/main" val="3843585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7AB21-037D-08C6-07BF-6573C144F0B8}"/>
            </a:ext>
          </a:extLst>
        </p:cNvPr>
        <p:cNvGrpSpPr/>
        <p:nvPr/>
      </p:nvGrpSpPr>
      <p:grpSpPr>
        <a:xfrm>
          <a:off x="0" y="0"/>
          <a:ext cx="0" cy="0"/>
          <a:chOff x="0" y="0"/>
          <a:chExt cx="0" cy="0"/>
        </a:xfrm>
      </p:grpSpPr>
      <p:sp>
        <p:nvSpPr>
          <p:cNvPr id="48" name="Title 1">
            <a:extLst>
              <a:ext uri="{FF2B5EF4-FFF2-40B4-BE49-F238E27FC236}">
                <a16:creationId xmlns:a16="http://schemas.microsoft.com/office/drawing/2014/main" id="{64088B79-F8E8-4574-D022-6C0868774CDF}"/>
              </a:ext>
            </a:extLst>
          </p:cNvPr>
          <p:cNvSpPr txBox="1">
            <a:spLocks/>
          </p:cNvSpPr>
          <p:nvPr/>
        </p:nvSpPr>
        <p:spPr>
          <a:xfrm>
            <a:off x="762000" y="335666"/>
            <a:ext cx="10972800" cy="860567"/>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Energy consumption rate of steel pipe industry</a:t>
            </a:r>
            <a:endParaRPr lang="en-US" sz="2400" dirty="0">
              <a:solidFill>
                <a:schemeClr val="accent1">
                  <a:lumMod val="50000"/>
                </a:schemeClr>
              </a:solidFill>
              <a:highlight>
                <a:srgbClr val="FFFF00"/>
              </a:highlight>
            </a:endParaRPr>
          </a:p>
        </p:txBody>
      </p:sp>
      <p:sp>
        <p:nvSpPr>
          <p:cNvPr id="6" name="TextBox 5">
            <a:extLst>
              <a:ext uri="{FF2B5EF4-FFF2-40B4-BE49-F238E27FC236}">
                <a16:creationId xmlns:a16="http://schemas.microsoft.com/office/drawing/2014/main" id="{C3A61C54-9FE4-E817-B088-D1A4FA307CB9}"/>
              </a:ext>
            </a:extLst>
          </p:cNvPr>
          <p:cNvSpPr txBox="1"/>
          <p:nvPr/>
        </p:nvSpPr>
        <p:spPr>
          <a:xfrm>
            <a:off x="2792360" y="5229149"/>
            <a:ext cx="8091950" cy="646331"/>
          </a:xfrm>
          <a:prstGeom prst="rect">
            <a:avLst/>
          </a:prstGeom>
          <a:noFill/>
        </p:spPr>
        <p:txBody>
          <a:bodyPr wrap="square">
            <a:spAutoFit/>
          </a:bodyPr>
          <a:lstStyle/>
          <a:p>
            <a:pPr>
              <a:buNone/>
            </a:pPr>
            <a:r>
              <a:rPr lang="en-US" sz="1200" b="1" dirty="0"/>
              <a:t>Source</a:t>
            </a:r>
            <a:r>
              <a:rPr lang="en-US" sz="1200" dirty="0"/>
              <a:t>:</a:t>
            </a:r>
            <a:br>
              <a:rPr lang="en-US" sz="1200" dirty="0"/>
            </a:br>
            <a:r>
              <a:rPr lang="en-US" sz="1200" dirty="0"/>
              <a:t>APEC Energy Working Group, 2021. </a:t>
            </a:r>
            <a:r>
              <a:rPr lang="en-US" sz="1200" i="1" dirty="0"/>
              <a:t>“Energy Efficiency Technologies in Steel Industry”</a:t>
            </a:r>
            <a:r>
              <a:rPr lang="en-US" sz="1200" dirty="0"/>
              <a:t>.</a:t>
            </a:r>
            <a:br>
              <a:rPr lang="en-US" sz="1200" dirty="0"/>
            </a:br>
            <a:r>
              <a:rPr lang="en-US" sz="1200" dirty="0"/>
              <a:t>UNIDO – Vietnam Ministry of Industry and Trade, 2020. </a:t>
            </a:r>
            <a:r>
              <a:rPr lang="en-US" sz="1200" i="1" dirty="0"/>
              <a:t>"Technical Guidelines on Energy Saving in the Steel Industry"</a:t>
            </a:r>
            <a:endParaRPr lang="vi-VN" sz="1200" i="1" dirty="0"/>
          </a:p>
        </p:txBody>
      </p:sp>
      <p:graphicFrame>
        <p:nvGraphicFramePr>
          <p:cNvPr id="2" name="Table 1">
            <a:extLst>
              <a:ext uri="{FF2B5EF4-FFF2-40B4-BE49-F238E27FC236}">
                <a16:creationId xmlns:a16="http://schemas.microsoft.com/office/drawing/2014/main" id="{9B5719B5-BF9E-C620-58F2-290FE6D504F4}"/>
              </a:ext>
            </a:extLst>
          </p:cNvPr>
          <p:cNvGraphicFramePr>
            <a:graphicFrameLocks noGrp="1"/>
          </p:cNvGraphicFramePr>
          <p:nvPr>
            <p:extLst>
              <p:ext uri="{D42A27DB-BD31-4B8C-83A1-F6EECF244321}">
                <p14:modId xmlns:p14="http://schemas.microsoft.com/office/powerpoint/2010/main" val="1715130158"/>
              </p:ext>
            </p:extLst>
          </p:nvPr>
        </p:nvGraphicFramePr>
        <p:xfrm>
          <a:off x="609600" y="1622486"/>
          <a:ext cx="10972800" cy="2926652"/>
        </p:xfrm>
        <a:graphic>
          <a:graphicData uri="http://schemas.openxmlformats.org/drawingml/2006/table">
            <a:tbl>
              <a:tblPr/>
              <a:tblGrid>
                <a:gridCol w="2191473">
                  <a:extLst>
                    <a:ext uri="{9D8B030D-6E8A-4147-A177-3AD203B41FA5}">
                      <a16:colId xmlns:a16="http://schemas.microsoft.com/office/drawing/2014/main" val="2930996485"/>
                    </a:ext>
                  </a:extLst>
                </a:gridCol>
                <a:gridCol w="2928395">
                  <a:extLst>
                    <a:ext uri="{9D8B030D-6E8A-4147-A177-3AD203B41FA5}">
                      <a16:colId xmlns:a16="http://schemas.microsoft.com/office/drawing/2014/main" val="2535571151"/>
                    </a:ext>
                  </a:extLst>
                </a:gridCol>
                <a:gridCol w="2592729">
                  <a:extLst>
                    <a:ext uri="{9D8B030D-6E8A-4147-A177-3AD203B41FA5}">
                      <a16:colId xmlns:a16="http://schemas.microsoft.com/office/drawing/2014/main" val="100290746"/>
                    </a:ext>
                  </a:extLst>
                </a:gridCol>
                <a:gridCol w="3260203">
                  <a:extLst>
                    <a:ext uri="{9D8B030D-6E8A-4147-A177-3AD203B41FA5}">
                      <a16:colId xmlns:a16="http://schemas.microsoft.com/office/drawing/2014/main" val="1019008291"/>
                    </a:ext>
                  </a:extLst>
                </a:gridCol>
              </a:tblGrid>
              <a:tr h="0">
                <a:tc>
                  <a:txBody>
                    <a:bodyPr/>
                    <a:lstStyle/>
                    <a:p>
                      <a:pPr>
                        <a:buNone/>
                      </a:pPr>
                      <a:r>
                        <a:rPr lang="en-US" b="1"/>
                        <a:t>Country / Region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Technology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Energy Consumption Rate (GJ/ton)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Notes</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9989973"/>
                  </a:ext>
                </a:extLst>
              </a:tr>
              <a:tr h="0">
                <a:tc>
                  <a:txBody>
                    <a:bodyPr/>
                    <a:lstStyle/>
                    <a:p>
                      <a:pPr>
                        <a:buNone/>
                      </a:pPr>
                      <a:r>
                        <a:rPr lang="en-US" b="1"/>
                        <a:t>Vietnam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Cold rolling, pipe welding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3.5 – 6.0 GJ/ton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Depends on furnace system, level of automation, and operational 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5835132"/>
                  </a:ext>
                </a:extLst>
              </a:tr>
              <a:tr h="0">
                <a:tc>
                  <a:txBody>
                    <a:bodyPr/>
                    <a:lstStyle/>
                    <a:p>
                      <a:pPr>
                        <a:buNone/>
                      </a:pPr>
                      <a:r>
                        <a:rPr lang="en-US" b="1"/>
                        <a:t>Japan / EU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High automation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2.5 – 3.5 GJ/ton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Energy-saving systems, heat recovery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4300550"/>
                  </a:ext>
                </a:extLst>
              </a:tr>
              <a:tr h="0">
                <a:tc>
                  <a:txBody>
                    <a:bodyPr/>
                    <a:lstStyle/>
                    <a:p>
                      <a:pPr>
                        <a:buNone/>
                      </a:pPr>
                      <a:r>
                        <a:rPr lang="en-US" b="1"/>
                        <a:t>World (average)</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Cold rolling, gas/infrared furnace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3 – 5 GJ/ton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Equipment improvements (VFDs, heat recovery, etc.)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2773347"/>
                  </a:ext>
                </a:extLst>
              </a:tr>
            </a:tbl>
          </a:graphicData>
        </a:graphic>
      </p:graphicFrame>
    </p:spTree>
    <p:extLst>
      <p:ext uri="{BB962C8B-B14F-4D97-AF65-F5344CB8AC3E}">
        <p14:creationId xmlns:p14="http://schemas.microsoft.com/office/powerpoint/2010/main" val="3088376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F344EA1-2FE3-1D05-FB05-CFCE312A4F52}"/>
              </a:ext>
            </a:extLst>
          </p:cNvPr>
          <p:cNvSpPr>
            <a:spLocks noGrp="1"/>
          </p:cNvSpPr>
          <p:nvPr>
            <p:ph type="body" idx="1"/>
          </p:nvPr>
        </p:nvSpPr>
        <p:spPr>
          <a:xfrm>
            <a:off x="609600" y="1371699"/>
            <a:ext cx="10972800" cy="4436012"/>
          </a:xfrm>
        </p:spPr>
        <p:txBody>
          <a:bodyPr>
            <a:noAutofit/>
          </a:bodyPr>
          <a:lstStyle/>
          <a:p>
            <a:pPr marL="0" indent="0">
              <a:lnSpc>
                <a:spcPct val="150000"/>
              </a:lnSpc>
              <a:buNone/>
            </a:pPr>
            <a:r>
              <a:rPr lang="en-US" b="1" dirty="0">
                <a:solidFill>
                  <a:srgbClr val="0070C0"/>
                </a:solidFill>
              </a:rPr>
              <a:t>Main Types of Steel Products</a:t>
            </a:r>
          </a:p>
          <a:p>
            <a:pPr marL="681550" algn="just">
              <a:lnSpc>
                <a:spcPct val="150000"/>
              </a:lnSpc>
              <a:buFont typeface="Wingdings" panose="05000000000000000000" pitchFamily="2" charset="2"/>
              <a:buChar char="Ø"/>
            </a:pPr>
            <a:r>
              <a:rPr lang="en-US" sz="1800" b="1" dirty="0"/>
              <a:t>Construction steel: </a:t>
            </a:r>
            <a:r>
              <a:rPr lang="en-US" sz="1800" dirty="0"/>
              <a:t>Accounts for the largest share of domestic consumption, with products such as rebar and wire rods.</a:t>
            </a:r>
          </a:p>
          <a:p>
            <a:pPr marL="681550" algn="just">
              <a:lnSpc>
                <a:spcPct val="150000"/>
              </a:lnSpc>
              <a:buFont typeface="Wingdings" panose="05000000000000000000" pitchFamily="2" charset="2"/>
              <a:buChar char="Ø"/>
            </a:pPr>
            <a:r>
              <a:rPr lang="en-US" sz="1800" b="1" dirty="0"/>
              <a:t>Steel plates and sheets: </a:t>
            </a:r>
            <a:r>
              <a:rPr lang="en-US" sz="1800" dirty="0"/>
              <a:t>Used in the shipbuilding industry, automobile manufacturing, and other fabrication industries.</a:t>
            </a:r>
          </a:p>
          <a:p>
            <a:pPr marL="681550" algn="just">
              <a:lnSpc>
                <a:spcPct val="150000"/>
              </a:lnSpc>
              <a:buFont typeface="Wingdings" panose="05000000000000000000" pitchFamily="2" charset="2"/>
              <a:buChar char="Ø"/>
            </a:pPr>
            <a:r>
              <a:rPr lang="en-US" sz="1800" b="1" dirty="0"/>
              <a:t>Steel pipes: </a:t>
            </a:r>
            <a:r>
              <a:rPr lang="en-US" sz="1800" dirty="0"/>
              <a:t>Used in construction, oil and gas pipelines, and various other industrial applications.</a:t>
            </a:r>
          </a:p>
          <a:p>
            <a:pPr marL="681550" algn="just">
              <a:lnSpc>
                <a:spcPct val="150000"/>
              </a:lnSpc>
              <a:buFont typeface="Wingdings" panose="05000000000000000000" pitchFamily="2" charset="2"/>
              <a:buChar char="Ø"/>
            </a:pPr>
            <a:r>
              <a:rPr lang="en-US" sz="1800" b="1" dirty="0"/>
              <a:t>Coated steel and galvanized sheets: </a:t>
            </a:r>
            <a:r>
              <a:rPr lang="en-US" sz="1800" dirty="0"/>
              <a:t>Used in construction, appliance manufacturing, and the automobile industry.</a:t>
            </a:r>
          </a:p>
          <a:p>
            <a:pPr marL="681550" algn="just">
              <a:lnSpc>
                <a:spcPct val="150000"/>
              </a:lnSpc>
              <a:buFont typeface="Wingdings" panose="05000000000000000000" pitchFamily="2" charset="2"/>
              <a:buChar char="Ø"/>
            </a:pPr>
            <a:endParaRPr lang="en-US" dirty="0">
              <a:ea typeface="Times New Roman" panose="02020603050405020304" pitchFamily="18" charset="0"/>
            </a:endParaRPr>
          </a:p>
        </p:txBody>
      </p:sp>
      <p:sp>
        <p:nvSpPr>
          <p:cNvPr id="6" name="Title 4">
            <a:extLst>
              <a:ext uri="{FF2B5EF4-FFF2-40B4-BE49-F238E27FC236}">
                <a16:creationId xmlns:a16="http://schemas.microsoft.com/office/drawing/2014/main" id="{D1F6E28D-6E46-B158-664B-866874D1905C}"/>
              </a:ext>
            </a:extLst>
          </p:cNvPr>
          <p:cNvSpPr>
            <a:spLocks noGrp="1"/>
          </p:cNvSpPr>
          <p:nvPr>
            <p:ph type="title"/>
          </p:nvPr>
        </p:nvSpPr>
        <p:spPr>
          <a:xfrm>
            <a:off x="609600" y="566839"/>
            <a:ext cx="10972800" cy="495200"/>
          </a:xfrm>
        </p:spPr>
        <p:txBody>
          <a:bodyPr>
            <a:noAutofit/>
          </a:bodyPr>
          <a:lstStyle/>
          <a:p>
            <a:r>
              <a:rPr lang="en-US">
                <a:solidFill>
                  <a:schemeClr val="accent1">
                    <a:lumMod val="50000"/>
                  </a:schemeClr>
                </a:solidFill>
                <a:latin typeface="+mn-lt"/>
              </a:rPr>
              <a:t>ENERGY CONSUMPTION IN THE STEEL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3225569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(DEUs) in the </a:t>
            </a:r>
            <a:r>
              <a:rPr lang="en-US"/>
              <a:t>steel enterprises?</a:t>
            </a:r>
            <a:endParaRPr lang="en-US" dirty="0"/>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0FD3F-5EF3-BC81-FCB0-DA1EA410999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33CE148-3CE0-D7A8-779C-EA5E9D7DCF02}"/>
              </a:ext>
            </a:extLst>
          </p:cNvPr>
          <p:cNvSpPr>
            <a:spLocks noGrp="1"/>
          </p:cNvSpPr>
          <p:nvPr>
            <p:ph type="body" idx="1"/>
          </p:nvPr>
        </p:nvSpPr>
        <p:spPr>
          <a:xfrm>
            <a:off x="609599" y="1279134"/>
            <a:ext cx="6173337" cy="4401320"/>
          </a:xfrm>
        </p:spPr>
        <p:txBody>
          <a:bodyPr>
            <a:noAutofit/>
          </a:bodyPr>
          <a:lstStyle/>
          <a:p>
            <a:pPr marL="0" indent="0">
              <a:lnSpc>
                <a:spcPct val="130000"/>
              </a:lnSpc>
              <a:buNone/>
            </a:pPr>
            <a:r>
              <a:rPr lang="en-US" b="1" dirty="0">
                <a:solidFill>
                  <a:srgbClr val="0070C0"/>
                </a:solidFill>
              </a:rPr>
              <a:t>Main Types of Energy Consumed in the Steel Industry</a:t>
            </a:r>
          </a:p>
          <a:p>
            <a:pPr algn="just">
              <a:lnSpc>
                <a:spcPct val="130000"/>
              </a:lnSpc>
              <a:spcAft>
                <a:spcPts val="800"/>
              </a:spcAft>
              <a:buFont typeface="Wingdings" panose="05000000000000000000" pitchFamily="2" charset="2"/>
              <a:buChar char="Ø"/>
            </a:pPr>
            <a:r>
              <a:rPr lang="en-US" sz="1800" b="1" dirty="0"/>
              <a:t>Electricity: </a:t>
            </a:r>
            <a:r>
              <a:rPr lang="en-US" sz="1800" dirty="0"/>
              <a:t>Used in processes such as electric arc furnace steelmaking, steel rolling, and operating auxiliary equipment.</a:t>
            </a:r>
          </a:p>
          <a:p>
            <a:pPr algn="just">
              <a:lnSpc>
                <a:spcPct val="130000"/>
              </a:lnSpc>
              <a:spcAft>
                <a:spcPts val="800"/>
              </a:spcAft>
              <a:buFont typeface="Wingdings" panose="05000000000000000000" pitchFamily="2" charset="2"/>
              <a:buChar char="Ø"/>
            </a:pPr>
            <a:r>
              <a:rPr lang="en-US" sz="1800" b="1" dirty="0"/>
              <a:t>Thermal energy: </a:t>
            </a:r>
            <a:r>
              <a:rPr lang="en-US" sz="1800" dirty="0"/>
              <a:t>Mainly from coke, natural gas, and oil, used in iron smelting, iron ore sintering, and steel billet heating. Coal and oil are used in blast furnaces and kilns to provide heat for the manufacturing process.</a:t>
            </a:r>
          </a:p>
        </p:txBody>
      </p:sp>
      <p:sp>
        <p:nvSpPr>
          <p:cNvPr id="6" name="Title 4">
            <a:extLst>
              <a:ext uri="{FF2B5EF4-FFF2-40B4-BE49-F238E27FC236}">
                <a16:creationId xmlns:a16="http://schemas.microsoft.com/office/drawing/2014/main" id="{1C0BF2F6-77EF-A90B-EB04-D2D6B5238BA3}"/>
              </a:ext>
            </a:extLst>
          </p:cNvPr>
          <p:cNvSpPr>
            <a:spLocks noGrp="1"/>
          </p:cNvSpPr>
          <p:nvPr>
            <p:ph type="title"/>
          </p:nvPr>
        </p:nvSpPr>
        <p:spPr>
          <a:xfrm>
            <a:off x="609600" y="575929"/>
            <a:ext cx="10972800" cy="495200"/>
          </a:xfrm>
        </p:spPr>
        <p:txBody>
          <a:bodyPr>
            <a:noAutofit/>
          </a:bodyPr>
          <a:lstStyle/>
          <a:p>
            <a:r>
              <a:rPr lang="en-US" dirty="0">
                <a:solidFill>
                  <a:schemeClr val="accent1">
                    <a:lumMod val="50000"/>
                  </a:schemeClr>
                </a:solidFill>
              </a:rPr>
              <a:t>ENERGY CONSUMPTION IN THE STEEL INDUSTRY</a:t>
            </a:r>
          </a:p>
        </p:txBody>
      </p:sp>
      <p:pic>
        <p:nvPicPr>
          <p:cNvPr id="5" name="Picture 4">
            <a:extLst>
              <a:ext uri="{FF2B5EF4-FFF2-40B4-BE49-F238E27FC236}">
                <a16:creationId xmlns:a16="http://schemas.microsoft.com/office/drawing/2014/main" id="{C56C7223-2A3E-3845-E54F-A33CF5C83F73}"/>
              </a:ext>
            </a:extLst>
          </p:cNvPr>
          <p:cNvPicPr>
            <a:picLocks noChangeAspect="1"/>
          </p:cNvPicPr>
          <p:nvPr/>
        </p:nvPicPr>
        <p:blipFill>
          <a:blip r:embed="rId2"/>
          <a:stretch>
            <a:fillRect/>
          </a:stretch>
        </p:blipFill>
        <p:spPr>
          <a:xfrm>
            <a:off x="6942291" y="1279134"/>
            <a:ext cx="4640109" cy="4534812"/>
          </a:xfrm>
          <a:prstGeom prst="rect">
            <a:avLst/>
          </a:prstGeom>
        </p:spPr>
      </p:pic>
      <p:sp>
        <p:nvSpPr>
          <p:cNvPr id="2" name="Rectangle 1">
            <a:extLst>
              <a:ext uri="{FF2B5EF4-FFF2-40B4-BE49-F238E27FC236}">
                <a16:creationId xmlns:a16="http://schemas.microsoft.com/office/drawing/2014/main" id="{FEAB8A39-CC5E-6B83-7BDF-F85A8CFDB1CF}"/>
              </a:ext>
            </a:extLst>
          </p:cNvPr>
          <p:cNvSpPr/>
          <p:nvPr/>
        </p:nvSpPr>
        <p:spPr>
          <a:xfrm>
            <a:off x="10918209" y="1279134"/>
            <a:ext cx="664191" cy="3722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13212182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42298002-64AE-E8FD-11AB-DB6450D0EE66}"/>
              </a:ext>
            </a:extLst>
          </p:cNvPr>
          <p:cNvSpPr>
            <a:spLocks noGrp="1"/>
          </p:cNvSpPr>
          <p:nvPr>
            <p:ph type="title"/>
          </p:nvPr>
        </p:nvSpPr>
        <p:spPr>
          <a:xfrm>
            <a:off x="609600" y="594368"/>
            <a:ext cx="10972800" cy="495200"/>
          </a:xfrm>
        </p:spPr>
        <p:txBody>
          <a:bodyPr>
            <a:noAutofit/>
          </a:bodyPr>
          <a:lstStyle/>
          <a:p>
            <a:r>
              <a:rPr lang="en-US" dirty="0">
                <a:solidFill>
                  <a:schemeClr val="accent1">
                    <a:lumMod val="50000"/>
                  </a:schemeClr>
                </a:solidFill>
                <a:latin typeface="+mn-lt"/>
              </a:rPr>
              <a:t>Causes of high consumption of the steel industry</a:t>
            </a:r>
          </a:p>
        </p:txBody>
      </p:sp>
      <p:sp>
        <p:nvSpPr>
          <p:cNvPr id="5" name="Text 1">
            <a:extLst>
              <a:ext uri="{FF2B5EF4-FFF2-40B4-BE49-F238E27FC236}">
                <a16:creationId xmlns:a16="http://schemas.microsoft.com/office/drawing/2014/main" id="{23CA138E-6017-1F96-ADEE-0B24AE862442}"/>
              </a:ext>
            </a:extLst>
          </p:cNvPr>
          <p:cNvSpPr/>
          <p:nvPr/>
        </p:nvSpPr>
        <p:spPr>
          <a:xfrm>
            <a:off x="779696" y="1684983"/>
            <a:ext cx="8175094" cy="2806052"/>
          </a:xfrm>
          <a:prstGeom prst="rect">
            <a:avLst/>
          </a:prstGeom>
          <a:noFill/>
          <a:ln/>
        </p:spPr>
        <p:txBody>
          <a:bodyPr wrap="none" lIns="0" tIns="0" rIns="0" bIns="0" rtlCol="0" anchor="t"/>
          <a:lstStyle/>
          <a:p>
            <a:pPr marL="285750" indent="-285750">
              <a:lnSpc>
                <a:spcPct val="150000"/>
              </a:lnSpc>
              <a:buFont typeface="Wingdings" pitchFamily="2" charset="2"/>
              <a:buChar char="v"/>
            </a:pPr>
            <a:r>
              <a:rPr lang="en-US" b="1" dirty="0">
                <a:solidFill>
                  <a:srgbClr val="454240"/>
                </a:solidFill>
                <a:ea typeface="Libre Baskerville" pitchFamily="34" charset="-122"/>
                <a:cs typeface="Libre Baskerville" pitchFamily="34" charset="-120"/>
              </a:rPr>
              <a:t>Out of date, asynchronous technology: </a:t>
            </a:r>
            <a:r>
              <a:rPr lang="en-US" dirty="0">
                <a:solidFill>
                  <a:srgbClr val="454240"/>
                </a:solidFill>
                <a:ea typeface="Libre Baskerville" pitchFamily="34" charset="-122"/>
                <a:cs typeface="Libre Baskerville" pitchFamily="34" charset="-120"/>
              </a:rPr>
              <a:t>Especially small induction ovens</a:t>
            </a:r>
          </a:p>
          <a:p>
            <a:pPr marL="285750" indent="-285750">
              <a:lnSpc>
                <a:spcPct val="150000"/>
              </a:lnSpc>
              <a:buFont typeface="Wingdings" pitchFamily="2" charset="2"/>
              <a:buChar char="v"/>
            </a:pPr>
            <a:r>
              <a:rPr lang="en-US" b="1" dirty="0">
                <a:solidFill>
                  <a:srgbClr val="454240"/>
                </a:solidFill>
                <a:ea typeface="Libre Baskerville" pitchFamily="34" charset="-122"/>
                <a:cs typeface="Libre Baskerville" pitchFamily="34" charset="-120"/>
              </a:rPr>
              <a:t>Low equipment performance: </a:t>
            </a:r>
            <a:r>
              <a:rPr lang="en-US" dirty="0">
                <a:solidFill>
                  <a:srgbClr val="454240"/>
                </a:solidFill>
                <a:ea typeface="Libre Baskerville" pitchFamily="34" charset="-122"/>
                <a:cs typeface="Libre Baskerville" pitchFamily="34" charset="-120"/>
              </a:rPr>
              <a:t>Transformers, fans, rolling mills are not optimal</a:t>
            </a:r>
            <a:endParaRPr lang="en-US" sz="1800" dirty="0">
              <a:solidFill>
                <a:srgbClr val="454240"/>
              </a:solidFill>
              <a:latin typeface="+mn-lt"/>
              <a:ea typeface="DM Sans" pitchFamily="34" charset="-122"/>
              <a:cs typeface="DM Sans" pitchFamily="34" charset="-120"/>
            </a:endParaRPr>
          </a:p>
          <a:p>
            <a:pPr marL="285750" indent="-285750">
              <a:lnSpc>
                <a:spcPct val="150000"/>
              </a:lnSpc>
              <a:buFont typeface="Wingdings" pitchFamily="2" charset="2"/>
              <a:buChar char="v"/>
            </a:pPr>
            <a:r>
              <a:rPr lang="en-US" b="1" dirty="0">
                <a:solidFill>
                  <a:srgbClr val="454240"/>
                </a:solidFill>
                <a:ea typeface="Libre Baskerville" pitchFamily="34" charset="-122"/>
                <a:cs typeface="Libre Baskerville" pitchFamily="34" charset="-120"/>
              </a:rPr>
              <a:t>Lack of an energy management system: </a:t>
            </a:r>
            <a:r>
              <a:rPr lang="en-US" dirty="0">
                <a:solidFill>
                  <a:srgbClr val="454240"/>
                </a:solidFill>
                <a:ea typeface="Libre Baskerville" pitchFamily="34" charset="-122"/>
                <a:cs typeface="Libre Baskerville" pitchFamily="34" charset="-120"/>
              </a:rPr>
              <a:t>Limitations in consumption monitoring</a:t>
            </a:r>
          </a:p>
          <a:p>
            <a:pPr marL="285750" indent="-285750">
              <a:lnSpc>
                <a:spcPct val="150000"/>
              </a:lnSpc>
              <a:buFont typeface="Wingdings" pitchFamily="2" charset="2"/>
              <a:buChar char="v"/>
            </a:pPr>
            <a:r>
              <a:rPr lang="en-US" b="1" dirty="0">
                <a:solidFill>
                  <a:srgbClr val="454240"/>
                </a:solidFill>
                <a:ea typeface="Libre Baskerville" pitchFamily="34" charset="-122"/>
                <a:cs typeface="Libre Baskerville" pitchFamily="34" charset="-120"/>
              </a:rPr>
              <a:t>Lack automation adoption: </a:t>
            </a:r>
            <a:r>
              <a:rPr lang="en-US" dirty="0">
                <a:solidFill>
                  <a:srgbClr val="454240"/>
                </a:solidFill>
                <a:ea typeface="Libre Baskerville" pitchFamily="34" charset="-122"/>
                <a:cs typeface="Libre Baskerville" pitchFamily="34" charset="-120"/>
              </a:rPr>
              <a:t>And lack of energy audits</a:t>
            </a:r>
            <a:endParaRPr lang="en-US" sz="1800" dirty="0">
              <a:solidFill>
                <a:srgbClr val="454240"/>
              </a:solidFill>
              <a:latin typeface="+mn-lt"/>
              <a:ea typeface="DM Sans" pitchFamily="34" charset="-122"/>
              <a:cs typeface="DM Sans" pitchFamily="34" charset="-120"/>
            </a:endParaRPr>
          </a:p>
          <a:p>
            <a:pPr marL="285750" indent="-285750">
              <a:lnSpc>
                <a:spcPct val="150000"/>
              </a:lnSpc>
              <a:buFont typeface="Wingdings" pitchFamily="2" charset="2"/>
              <a:buChar char="v"/>
            </a:pPr>
            <a:r>
              <a:rPr lang="en-US" b="1" dirty="0">
                <a:solidFill>
                  <a:srgbClr val="454240"/>
                </a:solidFill>
                <a:ea typeface="Libre Baskerville" pitchFamily="34" charset="-122"/>
                <a:cs typeface="Libre Baskerville" pitchFamily="34" charset="-120"/>
              </a:rPr>
              <a:t>Fossil fuel dependence: </a:t>
            </a:r>
            <a:r>
              <a:rPr lang="en-US" dirty="0">
                <a:solidFill>
                  <a:srgbClr val="454240"/>
                </a:solidFill>
                <a:ea typeface="Libre Baskerville" pitchFamily="34" charset="-122"/>
                <a:cs typeface="Libre Baskerville" pitchFamily="34" charset="-120"/>
              </a:rPr>
              <a:t>Less use of renewable energy</a:t>
            </a:r>
            <a:endParaRPr lang="en-US" sz="1800" dirty="0">
              <a:latin typeface="+mn-lt"/>
            </a:endParaRPr>
          </a:p>
          <a:p>
            <a:pPr marL="285750" indent="-285750">
              <a:lnSpc>
                <a:spcPct val="150000"/>
              </a:lnSpc>
              <a:buFont typeface="Wingdings" pitchFamily="2" charset="2"/>
              <a:buChar char="v"/>
            </a:pPr>
            <a:endParaRPr lang="en-US" sz="1800" dirty="0">
              <a:latin typeface="+mn-lt"/>
            </a:endParaRPr>
          </a:p>
          <a:p>
            <a:pPr marL="285750" indent="-285750">
              <a:lnSpc>
                <a:spcPct val="150000"/>
              </a:lnSpc>
              <a:buFont typeface="Wingdings" pitchFamily="2" charset="2"/>
              <a:buChar char="v"/>
            </a:pPr>
            <a:endParaRPr lang="en-US" sz="1800" b="1" dirty="0">
              <a:latin typeface="+mn-lt"/>
            </a:endParaRPr>
          </a:p>
          <a:p>
            <a:pPr marL="285750" indent="-285750">
              <a:lnSpc>
                <a:spcPct val="150000"/>
              </a:lnSpc>
              <a:buFont typeface="Wingdings" pitchFamily="2" charset="2"/>
              <a:buChar char="v"/>
            </a:pPr>
            <a:endParaRPr lang="en-US" sz="1800" b="1" dirty="0">
              <a:latin typeface="+mn-lt"/>
            </a:endParaRPr>
          </a:p>
          <a:p>
            <a:pPr marL="285750" indent="-285750">
              <a:lnSpc>
                <a:spcPct val="150000"/>
              </a:lnSpc>
              <a:buFont typeface="Wingdings" pitchFamily="2" charset="2"/>
              <a:buChar char="v"/>
            </a:pPr>
            <a:endParaRPr lang="en-US" sz="1800" dirty="0">
              <a:latin typeface="+mn-lt"/>
            </a:endParaRPr>
          </a:p>
          <a:p>
            <a:pPr marL="285750" indent="-285750">
              <a:lnSpc>
                <a:spcPct val="150000"/>
              </a:lnSpc>
              <a:buFont typeface="Wingdings" pitchFamily="2" charset="2"/>
              <a:buChar char="v"/>
            </a:pPr>
            <a:endParaRPr lang="en-US" sz="1800" b="1" dirty="0">
              <a:latin typeface="+mn-lt"/>
            </a:endParaRPr>
          </a:p>
          <a:p>
            <a:pPr marL="285750" indent="-285750">
              <a:lnSpc>
                <a:spcPct val="150000"/>
              </a:lnSpc>
              <a:buFont typeface="Wingdings" pitchFamily="2" charset="2"/>
              <a:buChar char="v"/>
            </a:pPr>
            <a:endParaRPr lang="en-US" sz="1800" dirty="0">
              <a:latin typeface="+mn-lt"/>
            </a:endParaRPr>
          </a:p>
        </p:txBody>
      </p:sp>
    </p:spTree>
    <p:extLst>
      <p:ext uri="{BB962C8B-B14F-4D97-AF65-F5344CB8AC3E}">
        <p14:creationId xmlns:p14="http://schemas.microsoft.com/office/powerpoint/2010/main" val="5946431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A5760-0503-BE1A-C5E5-31A69C8A69C7}"/>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FCA70551-E257-C924-80CC-F0EC4FE45801}"/>
              </a:ext>
            </a:extLst>
          </p:cNvPr>
          <p:cNvSpPr>
            <a:spLocks noGrp="1"/>
          </p:cNvSpPr>
          <p:nvPr>
            <p:ph type="title"/>
          </p:nvPr>
        </p:nvSpPr>
        <p:spPr>
          <a:xfrm>
            <a:off x="609600" y="548633"/>
            <a:ext cx="10972800" cy="495200"/>
          </a:xfrm>
        </p:spPr>
        <p:txBody>
          <a:bodyPr>
            <a:noAutofit/>
          </a:bodyPr>
          <a:lstStyle/>
          <a:p>
            <a:r>
              <a:rPr lang="vi-VN" dirty="0">
                <a:solidFill>
                  <a:schemeClr val="accent1">
                    <a:lumMod val="50000"/>
                  </a:schemeClr>
                </a:solidFill>
                <a:latin typeface="+mn-lt"/>
              </a:rPr>
              <a:t>Energy Consumption in the Steel Industry</a:t>
            </a:r>
            <a:endParaRPr lang="en-US" dirty="0">
              <a:solidFill>
                <a:schemeClr val="accent1">
                  <a:lumMod val="50000"/>
                </a:schemeClr>
              </a:solidFill>
              <a:highlight>
                <a:srgbClr val="FFFF00"/>
              </a:highlight>
              <a:latin typeface="+mn-lt"/>
            </a:endParaRPr>
          </a:p>
        </p:txBody>
      </p:sp>
      <p:graphicFrame>
        <p:nvGraphicFramePr>
          <p:cNvPr id="5" name="Table 4">
            <a:extLst>
              <a:ext uri="{FF2B5EF4-FFF2-40B4-BE49-F238E27FC236}">
                <a16:creationId xmlns:a16="http://schemas.microsoft.com/office/drawing/2014/main" id="{8A01299B-EC00-5B45-5281-D993E1CE76B1}"/>
              </a:ext>
            </a:extLst>
          </p:cNvPr>
          <p:cNvGraphicFramePr>
            <a:graphicFrameLocks noGrp="1"/>
          </p:cNvGraphicFramePr>
          <p:nvPr>
            <p:extLst>
              <p:ext uri="{D42A27DB-BD31-4B8C-83A1-F6EECF244321}">
                <p14:modId xmlns:p14="http://schemas.microsoft.com/office/powerpoint/2010/main" val="869857760"/>
              </p:ext>
            </p:extLst>
          </p:nvPr>
        </p:nvGraphicFramePr>
        <p:xfrm>
          <a:off x="776748" y="1920874"/>
          <a:ext cx="10972800" cy="3394076"/>
        </p:xfrm>
        <a:graphic>
          <a:graphicData uri="http://schemas.openxmlformats.org/drawingml/2006/table">
            <a:tbl>
              <a:tblPr/>
              <a:tblGrid>
                <a:gridCol w="4326194">
                  <a:extLst>
                    <a:ext uri="{9D8B030D-6E8A-4147-A177-3AD203B41FA5}">
                      <a16:colId xmlns:a16="http://schemas.microsoft.com/office/drawing/2014/main" val="1114307385"/>
                    </a:ext>
                  </a:extLst>
                </a:gridCol>
                <a:gridCol w="6646606">
                  <a:extLst>
                    <a:ext uri="{9D8B030D-6E8A-4147-A177-3AD203B41FA5}">
                      <a16:colId xmlns:a16="http://schemas.microsoft.com/office/drawing/2014/main" val="382021097"/>
                    </a:ext>
                  </a:extLst>
                </a:gridCol>
              </a:tblGrid>
              <a:tr h="0">
                <a:tc>
                  <a:txBody>
                    <a:bodyPr/>
                    <a:lstStyle/>
                    <a:p>
                      <a:r>
                        <a:rPr lang="en-US" b="1" dirty="0"/>
                        <a:t>Category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Typical losses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9018187"/>
                  </a:ext>
                </a:extLst>
              </a:tr>
              <a:tr h="0">
                <a:tc>
                  <a:txBody>
                    <a:bodyPr/>
                    <a:lstStyle/>
                    <a:p>
                      <a:r>
                        <a:rPr lang="en-US" dirty="0"/>
                        <a:t>Blast Furnace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Heat escapes through the furnace wall, residual gas escapes, incomplete combustion efficiency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1526336"/>
                  </a:ext>
                </a:extLst>
              </a:tr>
              <a:tr h="0">
                <a:tc>
                  <a:txBody>
                    <a:bodyPr/>
                    <a:lstStyle/>
                    <a:p>
                      <a:r>
                        <a:rPr lang="en-US" dirty="0"/>
                        <a:t>Hot Wind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Heat loss through regenerative exhaust gases, losses through refractory materials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0768229"/>
                  </a:ext>
                </a:extLst>
              </a:tr>
              <a:tr h="0">
                <a:tc>
                  <a:txBody>
                    <a:bodyPr/>
                    <a:lstStyle/>
                    <a:p>
                      <a:r>
                        <a:rPr lang="en-US" dirty="0"/>
                        <a:t>Blast Furnace Gas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BFG gas has not been fully utilized or burned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434918"/>
                  </a:ext>
                </a:extLst>
              </a:tr>
              <a:tr h="0">
                <a:tc>
                  <a:txBody>
                    <a:bodyPr/>
                    <a:lstStyle/>
                    <a:p>
                      <a:r>
                        <a:rPr lang="en-US" dirty="0"/>
                        <a:t>Compressors, fans, auxiliary equipment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Low performance, not synchronized control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587203"/>
                  </a:ext>
                </a:extLst>
              </a:tr>
              <a:tr h="0">
                <a:tc>
                  <a:txBody>
                    <a:bodyPr/>
                    <a:lstStyle/>
                    <a:p>
                      <a:r>
                        <a:rPr lang="vi-VN" dirty="0"/>
                        <a:t>Coolant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A large amount of heat is discharged into the environment through billet cooling water, furnaces, and heat exchangers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3561933"/>
                  </a:ext>
                </a:extLst>
              </a:tr>
            </a:tbl>
          </a:graphicData>
        </a:graphic>
      </p:graphicFrame>
      <p:sp>
        <p:nvSpPr>
          <p:cNvPr id="8" name="TextBox 7">
            <a:extLst>
              <a:ext uri="{FF2B5EF4-FFF2-40B4-BE49-F238E27FC236}">
                <a16:creationId xmlns:a16="http://schemas.microsoft.com/office/drawing/2014/main" id="{F221D100-8DFA-B167-1F9A-818CF4CB9E67}"/>
              </a:ext>
            </a:extLst>
          </p:cNvPr>
          <p:cNvSpPr txBox="1"/>
          <p:nvPr/>
        </p:nvSpPr>
        <p:spPr>
          <a:xfrm>
            <a:off x="776748" y="1353836"/>
            <a:ext cx="8111613" cy="379656"/>
          </a:xfrm>
          <a:prstGeom prst="rect">
            <a:avLst/>
          </a:prstGeom>
          <a:noFill/>
        </p:spPr>
        <p:txBody>
          <a:bodyPr wrap="square">
            <a:spAutoFit/>
          </a:bodyPr>
          <a:lstStyle/>
          <a:p>
            <a:r>
              <a:rPr lang="vi-VN" b="1" dirty="0"/>
              <a:t>Main energy loss points in steel production</a:t>
            </a:r>
            <a:endParaRPr lang="en-US" b="1" dirty="0"/>
          </a:p>
        </p:txBody>
      </p:sp>
    </p:spTree>
    <p:extLst>
      <p:ext uri="{BB962C8B-B14F-4D97-AF65-F5344CB8AC3E}">
        <p14:creationId xmlns:p14="http://schemas.microsoft.com/office/powerpoint/2010/main" val="24195150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AAA22-1F35-0208-EC43-075740086418}"/>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F7BFC3C2-B588-4713-B448-74C412362E70}"/>
              </a:ext>
            </a:extLst>
          </p:cNvPr>
          <p:cNvSpPr>
            <a:spLocks noGrp="1"/>
          </p:cNvSpPr>
          <p:nvPr>
            <p:ph type="title"/>
          </p:nvPr>
        </p:nvSpPr>
        <p:spPr>
          <a:xfrm>
            <a:off x="609600" y="504584"/>
            <a:ext cx="10972800" cy="495200"/>
          </a:xfrm>
        </p:spPr>
        <p:txBody>
          <a:bodyPr>
            <a:noAutofit/>
          </a:bodyPr>
          <a:lstStyle/>
          <a:p>
            <a:r>
              <a:rPr lang="vi-VN" dirty="0">
                <a:solidFill>
                  <a:schemeClr val="accent1">
                    <a:lumMod val="50000"/>
                  </a:schemeClr>
                </a:solidFill>
                <a:latin typeface="+mn-lt"/>
              </a:rPr>
              <a:t>Energy Consumption in the Steel Industry</a:t>
            </a:r>
            <a:endParaRPr lang="en-US" dirty="0">
              <a:solidFill>
                <a:schemeClr val="accent1">
                  <a:lumMod val="50000"/>
                </a:schemeClr>
              </a:solidFill>
              <a:highlight>
                <a:srgbClr val="FFFF00"/>
              </a:highlight>
              <a:latin typeface="+mn-lt"/>
            </a:endParaRPr>
          </a:p>
        </p:txBody>
      </p:sp>
      <p:sp>
        <p:nvSpPr>
          <p:cNvPr id="8" name="TextBox 7">
            <a:extLst>
              <a:ext uri="{FF2B5EF4-FFF2-40B4-BE49-F238E27FC236}">
                <a16:creationId xmlns:a16="http://schemas.microsoft.com/office/drawing/2014/main" id="{6E250D72-1750-7A80-E728-47E849E59358}"/>
              </a:ext>
            </a:extLst>
          </p:cNvPr>
          <p:cNvSpPr txBox="1"/>
          <p:nvPr/>
        </p:nvSpPr>
        <p:spPr>
          <a:xfrm>
            <a:off x="452286" y="1321543"/>
            <a:ext cx="8111613" cy="379656"/>
          </a:xfrm>
          <a:prstGeom prst="rect">
            <a:avLst/>
          </a:prstGeom>
          <a:noFill/>
        </p:spPr>
        <p:txBody>
          <a:bodyPr wrap="square">
            <a:spAutoFit/>
          </a:bodyPr>
          <a:lstStyle/>
          <a:p>
            <a:r>
              <a:rPr lang="vi-VN" b="1" dirty="0"/>
              <a:t>Energy-saving solutions &amp; application potential</a:t>
            </a:r>
            <a:endParaRPr lang="en-US" b="1" dirty="0"/>
          </a:p>
        </p:txBody>
      </p:sp>
      <p:graphicFrame>
        <p:nvGraphicFramePr>
          <p:cNvPr id="3" name="Table 2">
            <a:extLst>
              <a:ext uri="{FF2B5EF4-FFF2-40B4-BE49-F238E27FC236}">
                <a16:creationId xmlns:a16="http://schemas.microsoft.com/office/drawing/2014/main" id="{14562F36-285E-2E0E-5E13-880A2537FD7D}"/>
              </a:ext>
            </a:extLst>
          </p:cNvPr>
          <p:cNvGraphicFramePr>
            <a:graphicFrameLocks noGrp="1"/>
          </p:cNvGraphicFramePr>
          <p:nvPr>
            <p:extLst>
              <p:ext uri="{D42A27DB-BD31-4B8C-83A1-F6EECF244321}">
                <p14:modId xmlns:p14="http://schemas.microsoft.com/office/powerpoint/2010/main" val="4195094559"/>
              </p:ext>
            </p:extLst>
          </p:nvPr>
        </p:nvGraphicFramePr>
        <p:xfrm>
          <a:off x="609600" y="1849517"/>
          <a:ext cx="10972800" cy="4823644"/>
        </p:xfrm>
        <a:graphic>
          <a:graphicData uri="http://schemas.openxmlformats.org/drawingml/2006/table">
            <a:tbl>
              <a:tblPr/>
              <a:tblGrid>
                <a:gridCol w="3900258">
                  <a:extLst>
                    <a:ext uri="{9D8B030D-6E8A-4147-A177-3AD203B41FA5}">
                      <a16:colId xmlns:a16="http://schemas.microsoft.com/office/drawing/2014/main" val="1401193081"/>
                    </a:ext>
                  </a:extLst>
                </a:gridCol>
                <a:gridCol w="1883664">
                  <a:extLst>
                    <a:ext uri="{9D8B030D-6E8A-4147-A177-3AD203B41FA5}">
                      <a16:colId xmlns:a16="http://schemas.microsoft.com/office/drawing/2014/main" val="1418951228"/>
                    </a:ext>
                  </a:extLst>
                </a:gridCol>
                <a:gridCol w="1938528">
                  <a:extLst>
                    <a:ext uri="{9D8B030D-6E8A-4147-A177-3AD203B41FA5}">
                      <a16:colId xmlns:a16="http://schemas.microsoft.com/office/drawing/2014/main" val="2263084425"/>
                    </a:ext>
                  </a:extLst>
                </a:gridCol>
                <a:gridCol w="3250350">
                  <a:extLst>
                    <a:ext uri="{9D8B030D-6E8A-4147-A177-3AD203B41FA5}">
                      <a16:colId xmlns:a16="http://schemas.microsoft.com/office/drawing/2014/main" val="59327711"/>
                    </a:ext>
                  </a:extLst>
                </a:gridCol>
              </a:tblGrid>
              <a:tr h="292318">
                <a:tc>
                  <a:txBody>
                    <a:bodyPr/>
                    <a:lstStyle/>
                    <a:p>
                      <a:pPr>
                        <a:buNone/>
                      </a:pPr>
                      <a:r>
                        <a:rPr lang="en-US" sz="1500" b="1"/>
                        <a:t>Solution</a:t>
                      </a:r>
                      <a:endParaRPr lang="en-US" sz="1500"/>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b="1"/>
                        <a:t>Estimated Savings</a:t>
                      </a:r>
                      <a:endParaRPr lang="en-US" sz="1500"/>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b="1"/>
                        <a:t>Unit</a:t>
                      </a:r>
                      <a:endParaRPr lang="en-US" sz="1500"/>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b="1"/>
                        <a:t>Notes</a:t>
                      </a:r>
                      <a:endParaRPr lang="en-US" sz="1500"/>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53626222"/>
                  </a:ext>
                </a:extLst>
              </a:tr>
              <a:tr h="513543">
                <a:tc>
                  <a:txBody>
                    <a:bodyPr/>
                    <a:lstStyle/>
                    <a:p>
                      <a:pPr>
                        <a:buNone/>
                      </a:pPr>
                      <a:r>
                        <a:rPr lang="en-US" sz="1500"/>
                        <a:t>1. Enhanced Pulverized Coal Injection (PCI)</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750–850 MJ/ton hot metal</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~210 kWh</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Reduces coke consumption</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31466568"/>
                  </a:ext>
                </a:extLst>
              </a:tr>
              <a:tr h="734769">
                <a:tc>
                  <a:txBody>
                    <a:bodyPr/>
                    <a:lstStyle/>
                    <a:p>
                      <a:pPr>
                        <a:buNone/>
                      </a:pPr>
                      <a:r>
                        <a:rPr lang="en-US" sz="1500"/>
                        <a:t>2. Oxygen enrichment in hot blast</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800–1,000 MJ/ton hot metal</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~250 kWh</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Increases combustion rate, reduces required hot blast volume</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2951634"/>
                  </a:ext>
                </a:extLst>
              </a:tr>
              <a:tr h="734769">
                <a:tc>
                  <a:txBody>
                    <a:bodyPr/>
                    <a:lstStyle/>
                    <a:p>
                      <a:pPr>
                        <a:buNone/>
                      </a:pPr>
                      <a:r>
                        <a:rPr lang="en-US" sz="1500"/>
                        <a:t>3. Optimized raw materials (high Fe, low Al₂O₃)</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500–600 MJ/ton hot metal</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~140 kWh</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Reduces slag viscosity, improves reduction efficiency</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3065330"/>
                  </a:ext>
                </a:extLst>
              </a:tr>
              <a:tr h="513543">
                <a:tc>
                  <a:txBody>
                    <a:bodyPr/>
                    <a:lstStyle/>
                    <a:p>
                      <a:pPr>
                        <a:buNone/>
                      </a:pPr>
                      <a:r>
                        <a:rPr lang="en-US" sz="1500"/>
                        <a:t>4. Waste heat recovery from blast furnace gas</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1,000–1,200 MJ/ton hot metal</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~280 kWh</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Power generation, raw material drying</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5757734"/>
                  </a:ext>
                </a:extLst>
              </a:tr>
              <a:tr h="513543">
                <a:tc>
                  <a:txBody>
                    <a:bodyPr/>
                    <a:lstStyle/>
                    <a:p>
                      <a:pPr>
                        <a:buNone/>
                      </a:pPr>
                      <a:r>
                        <a:rPr lang="en-US" sz="1500"/>
                        <a:t>5. Heat recovery from hot billets, sintering</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300–500 MJ/ton hot metal</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~100 kWh</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Hot charging, drying with hot gas</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8133636"/>
                  </a:ext>
                </a:extLst>
              </a:tr>
              <a:tr h="734769">
                <a:tc>
                  <a:txBody>
                    <a:bodyPr/>
                    <a:lstStyle/>
                    <a:p>
                      <a:pPr>
                        <a:buNone/>
                      </a:pPr>
                      <a:r>
                        <a:rPr lang="en-US" sz="1500"/>
                        <a:t>6. Optimal control of fans – motors – compressors</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5–10% of auxiliary power load</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sz="1500"/>
                        <a:t>-</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Variable frequency drives, load synchronization</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1367435"/>
                  </a:ext>
                </a:extLst>
              </a:tr>
              <a:tr h="734769">
                <a:tc>
                  <a:txBody>
                    <a:bodyPr/>
                    <a:lstStyle/>
                    <a:p>
                      <a:pPr>
                        <a:buNone/>
                      </a:pPr>
                      <a:r>
                        <a:rPr lang="en-US" sz="1500"/>
                        <a:t>7. Optimization of hot blast stoves operation</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5–8% of energy consumption</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sz="1500"/>
                        <a:t>-</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dirty="0"/>
                        <a:t>Cycle adjustment, replacement of insulation materials</a:t>
                      </a:r>
                    </a:p>
                  </a:txBody>
                  <a:tcPr marL="71092" marR="71092" marT="35546" marB="35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5716077"/>
                  </a:ext>
                </a:extLst>
              </a:tr>
            </a:tbl>
          </a:graphicData>
        </a:graphic>
      </p:graphicFrame>
    </p:spTree>
    <p:extLst>
      <p:ext uri="{BB962C8B-B14F-4D97-AF65-F5344CB8AC3E}">
        <p14:creationId xmlns:p14="http://schemas.microsoft.com/office/powerpoint/2010/main" val="636881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926CE-DF16-6CB3-ED4D-88B1F0DB1729}"/>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9D6206FD-15E5-88A3-2C79-083BEA63B67E}"/>
              </a:ext>
            </a:extLst>
          </p:cNvPr>
          <p:cNvSpPr>
            <a:spLocks noGrp="1"/>
          </p:cNvSpPr>
          <p:nvPr>
            <p:ph type="title"/>
          </p:nvPr>
        </p:nvSpPr>
        <p:spPr>
          <a:xfrm>
            <a:off x="609600" y="568245"/>
            <a:ext cx="10972800" cy="495200"/>
          </a:xfrm>
        </p:spPr>
        <p:txBody>
          <a:bodyPr>
            <a:noAutofit/>
          </a:bodyPr>
          <a:lstStyle/>
          <a:p>
            <a:r>
              <a:rPr lang="vi-VN" dirty="0">
                <a:solidFill>
                  <a:schemeClr val="accent1">
                    <a:lumMod val="50000"/>
                  </a:schemeClr>
                </a:solidFill>
                <a:latin typeface="+mn-lt"/>
              </a:rPr>
              <a:t>Energy Consumption in the Steel Industry</a:t>
            </a:r>
            <a:endParaRPr lang="en-US" dirty="0">
              <a:solidFill>
                <a:schemeClr val="accent1">
                  <a:lumMod val="50000"/>
                </a:schemeClr>
              </a:solidFill>
              <a:highlight>
                <a:srgbClr val="FFFF00"/>
              </a:highlight>
              <a:latin typeface="+mn-lt"/>
            </a:endParaRPr>
          </a:p>
        </p:txBody>
      </p:sp>
      <p:sp>
        <p:nvSpPr>
          <p:cNvPr id="8" name="TextBox 7">
            <a:extLst>
              <a:ext uri="{FF2B5EF4-FFF2-40B4-BE49-F238E27FC236}">
                <a16:creationId xmlns:a16="http://schemas.microsoft.com/office/drawing/2014/main" id="{A35D432F-12F6-5696-F6E3-47CB4FB0C205}"/>
              </a:ext>
            </a:extLst>
          </p:cNvPr>
          <p:cNvSpPr txBox="1"/>
          <p:nvPr/>
        </p:nvSpPr>
        <p:spPr>
          <a:xfrm>
            <a:off x="609600" y="1319249"/>
            <a:ext cx="8111613" cy="379656"/>
          </a:xfrm>
          <a:prstGeom prst="rect">
            <a:avLst/>
          </a:prstGeom>
          <a:noFill/>
        </p:spPr>
        <p:txBody>
          <a:bodyPr wrap="square">
            <a:spAutoFit/>
          </a:bodyPr>
          <a:lstStyle/>
          <a:p>
            <a:r>
              <a:rPr lang="vi-VN" b="1" dirty="0"/>
              <a:t>Energy-saving solutions &amp; application potential</a:t>
            </a:r>
            <a:endParaRPr lang="en-US" b="1" dirty="0"/>
          </a:p>
        </p:txBody>
      </p:sp>
      <p:graphicFrame>
        <p:nvGraphicFramePr>
          <p:cNvPr id="2" name="Table 1">
            <a:extLst>
              <a:ext uri="{FF2B5EF4-FFF2-40B4-BE49-F238E27FC236}">
                <a16:creationId xmlns:a16="http://schemas.microsoft.com/office/drawing/2014/main" id="{6F796AF3-7721-3331-407C-0D653CF9B0B4}"/>
              </a:ext>
            </a:extLst>
          </p:cNvPr>
          <p:cNvGraphicFramePr>
            <a:graphicFrameLocks noGrp="1"/>
          </p:cNvGraphicFramePr>
          <p:nvPr>
            <p:extLst>
              <p:ext uri="{D42A27DB-BD31-4B8C-83A1-F6EECF244321}">
                <p14:modId xmlns:p14="http://schemas.microsoft.com/office/powerpoint/2010/main" val="2896469515"/>
              </p:ext>
            </p:extLst>
          </p:nvPr>
        </p:nvGraphicFramePr>
        <p:xfrm>
          <a:off x="289560" y="1715314"/>
          <a:ext cx="11612880" cy="4769696"/>
        </p:xfrm>
        <a:graphic>
          <a:graphicData uri="http://schemas.openxmlformats.org/drawingml/2006/table">
            <a:tbl>
              <a:tblPr/>
              <a:tblGrid>
                <a:gridCol w="4990424">
                  <a:extLst>
                    <a:ext uri="{9D8B030D-6E8A-4147-A177-3AD203B41FA5}">
                      <a16:colId xmlns:a16="http://schemas.microsoft.com/office/drawing/2014/main" val="2741971420"/>
                    </a:ext>
                  </a:extLst>
                </a:gridCol>
                <a:gridCol w="3330616">
                  <a:extLst>
                    <a:ext uri="{9D8B030D-6E8A-4147-A177-3AD203B41FA5}">
                      <a16:colId xmlns:a16="http://schemas.microsoft.com/office/drawing/2014/main" val="858841331"/>
                    </a:ext>
                  </a:extLst>
                </a:gridCol>
                <a:gridCol w="3291840">
                  <a:extLst>
                    <a:ext uri="{9D8B030D-6E8A-4147-A177-3AD203B41FA5}">
                      <a16:colId xmlns:a16="http://schemas.microsoft.com/office/drawing/2014/main" val="315417890"/>
                    </a:ext>
                  </a:extLst>
                </a:gridCol>
              </a:tblGrid>
              <a:tr h="327095">
                <a:tc>
                  <a:txBody>
                    <a:bodyPr/>
                    <a:lstStyle/>
                    <a:p>
                      <a:pPr>
                        <a:buNone/>
                      </a:pPr>
                      <a:r>
                        <a:rPr lang="en-US" sz="1800" b="1"/>
                        <a:t>Solution Group</a:t>
                      </a:r>
                      <a:endParaRPr lang="en-US" sz="1800"/>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b="1"/>
                        <a:t>Saving Potential</a:t>
                      </a:r>
                      <a:endParaRPr lang="en-US" sz="1800"/>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b="1"/>
                        <a:t>Notes</a:t>
                      </a:r>
                      <a:endParaRPr lang="en-US" sz="1800"/>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6513038"/>
                  </a:ext>
                </a:extLst>
              </a:tr>
              <a:tr h="918844">
                <a:tc>
                  <a:txBody>
                    <a:bodyPr/>
                    <a:lstStyle/>
                    <a:p>
                      <a:pPr>
                        <a:buNone/>
                      </a:pPr>
                      <a:r>
                        <a:rPr lang="en-US" sz="1800"/>
                        <a:t>1. Optimize reheating furnace operation</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15–25% of furnace energy</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PID control + excess oxygen control + new refractory materials</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2080173"/>
                  </a:ext>
                </a:extLst>
              </a:tr>
              <a:tr h="918844">
                <a:tc>
                  <a:txBody>
                    <a:bodyPr/>
                    <a:lstStyle/>
                    <a:p>
                      <a:pPr>
                        <a:buNone/>
                      </a:pPr>
                      <a:r>
                        <a:rPr lang="en-US" sz="1800"/>
                        <a:t>2. Waste heat recovery from furnace exhaust gas for billet drying or descaling</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8–12% of energy</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Reduces fuel consumption</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633085"/>
                  </a:ext>
                </a:extLst>
              </a:tr>
              <a:tr h="365550">
                <a:tc>
                  <a:txBody>
                    <a:bodyPr/>
                    <a:lstStyle/>
                    <a:p>
                      <a:pPr>
                        <a:buNone/>
                      </a:pPr>
                      <a:r>
                        <a:rPr lang="en-US" sz="1800"/>
                        <a:t>3. Utilize hot charging billets</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20–30% of furnace energy</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No need for billet re-heating</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3173588"/>
                  </a:ext>
                </a:extLst>
              </a:tr>
              <a:tr h="918844">
                <a:tc>
                  <a:txBody>
                    <a:bodyPr/>
                    <a:lstStyle/>
                    <a:p>
                      <a:pPr>
                        <a:buNone/>
                      </a:pPr>
                      <a:r>
                        <a:rPr lang="en-US" sz="1800"/>
                        <a:t>4. Install VFDs (Variable Frequency Drives) for rolling mill motors, air compressor motors</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10–20% of electricity</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ROI usually &lt; 2 years</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185865"/>
                  </a:ext>
                </a:extLst>
              </a:tr>
              <a:tr h="642196">
                <a:tc>
                  <a:txBody>
                    <a:bodyPr/>
                    <a:lstStyle/>
                    <a:p>
                      <a:pPr>
                        <a:buNone/>
                      </a:pPr>
                      <a:r>
                        <a:rPr lang="en-US" sz="1800"/>
                        <a:t>5. Optimize compressed air – reduce leakage, lower pressure</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5–10% of compressor station electricity</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Low-cost solution</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6180057"/>
                  </a:ext>
                </a:extLst>
              </a:tr>
              <a:tr h="642196">
                <a:tc>
                  <a:txBody>
                    <a:bodyPr/>
                    <a:lstStyle/>
                    <a:p>
                      <a:pPr>
                        <a:buNone/>
                      </a:pPr>
                      <a:r>
                        <a:rPr lang="en-US" sz="1800"/>
                        <a:t>6. Lighting – replace with LED, install sensors</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60–80% of lighting energy</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dirty="0"/>
                        <a:t>ROI less than 1 year</a:t>
                      </a:r>
                    </a:p>
                  </a:txBody>
                  <a:tcPr marL="88902" marR="88902" marT="44451" marB="444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18649727"/>
                  </a:ext>
                </a:extLst>
              </a:tr>
            </a:tbl>
          </a:graphicData>
        </a:graphic>
      </p:graphicFrame>
    </p:spTree>
    <p:extLst>
      <p:ext uri="{BB962C8B-B14F-4D97-AF65-F5344CB8AC3E}">
        <p14:creationId xmlns:p14="http://schemas.microsoft.com/office/powerpoint/2010/main" val="13241166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B1A82-DC42-EC74-E0D9-7835860E2639}"/>
              </a:ext>
            </a:extLst>
          </p:cNvPr>
          <p:cNvSpPr>
            <a:spLocks noGrp="1"/>
          </p:cNvSpPr>
          <p:nvPr>
            <p:ph type="title"/>
          </p:nvPr>
        </p:nvSpPr>
        <p:spPr/>
        <p:txBody>
          <a:bodyPr>
            <a:normAutofit fontScale="90000"/>
          </a:bodyPr>
          <a:lstStyle/>
          <a:p>
            <a:r>
              <a:rPr lang="en-US" dirty="0"/>
              <a:t>Q&amp;A</a:t>
            </a:r>
          </a:p>
        </p:txBody>
      </p:sp>
      <p:sp>
        <p:nvSpPr>
          <p:cNvPr id="3" name="Text Placeholder 2">
            <a:extLst>
              <a:ext uri="{FF2B5EF4-FFF2-40B4-BE49-F238E27FC236}">
                <a16:creationId xmlns:a16="http://schemas.microsoft.com/office/drawing/2014/main" id="{326658AF-CE2F-FEA6-E8BD-2E7CFBD4C4C5}"/>
              </a:ext>
            </a:extLst>
          </p:cNvPr>
          <p:cNvSpPr>
            <a:spLocks noGrp="1"/>
          </p:cNvSpPr>
          <p:nvPr>
            <p:ph type="body" idx="1"/>
          </p:nvPr>
        </p:nvSpPr>
        <p:spPr/>
        <p:txBody>
          <a:bodyPr/>
          <a:lstStyle/>
          <a:p>
            <a:r>
              <a:rPr lang="en-US" dirty="0"/>
              <a:t>With the above group of solutions, your factory has successfully applied and/or failed. You can share it so that students can learn together.</a:t>
            </a:r>
          </a:p>
        </p:txBody>
      </p:sp>
    </p:spTree>
    <p:extLst>
      <p:ext uri="{BB962C8B-B14F-4D97-AF65-F5344CB8AC3E}">
        <p14:creationId xmlns:p14="http://schemas.microsoft.com/office/powerpoint/2010/main" val="2499462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 </a:t>
            </a:r>
            <a:endParaRPr dirty="0">
              <a:solidFill>
                <a:schemeClr val="accent1">
                  <a:lumMod val="50000"/>
                </a:schemeClr>
              </a:solidFill>
            </a:endParaRPr>
          </a:p>
        </p:txBody>
      </p:sp>
      <p:sp>
        <p:nvSpPr>
          <p:cNvPr id="3" name="Content Placeholder 2"/>
          <p:cNvSpPr>
            <a:spLocks noGrp="1"/>
          </p:cNvSpPr>
          <p:nvPr>
            <p:ph idx="1"/>
          </p:nvPr>
        </p:nvSpPr>
        <p:spPr>
          <a:xfrm>
            <a:off x="609600" y="1536633"/>
            <a:ext cx="10972800" cy="4632155"/>
          </a:xfrm>
        </p:spPr>
        <p:txBody>
          <a:bodyPr>
            <a:noAutofit/>
          </a:bodyPr>
          <a:lstStyle/>
          <a:p>
            <a:pPr marL="139700" indent="0">
              <a:lnSpc>
                <a:spcPct val="150000"/>
              </a:lnSpc>
              <a:buNone/>
            </a:pPr>
            <a:r>
              <a:rPr lang="en-US" b="1" dirty="0">
                <a:solidFill>
                  <a:srgbClr val="0070C0"/>
                </a:solidFill>
              </a:rPr>
              <a:t>1. Application of Advanced Steel Production Technologies</a:t>
            </a:r>
          </a:p>
          <a:p>
            <a:pPr>
              <a:lnSpc>
                <a:spcPct val="150000"/>
              </a:lnSpc>
              <a:buFont typeface="Wingdings" panose="05000000000000000000" pitchFamily="2" charset="2"/>
              <a:buChar char="Ø"/>
            </a:pPr>
            <a:r>
              <a:rPr lang="en-US" dirty="0"/>
              <a:t>Use new blast furnaces with higher energy conversion efficiency.</a:t>
            </a:r>
          </a:p>
          <a:p>
            <a:pPr>
              <a:lnSpc>
                <a:spcPct val="150000"/>
              </a:lnSpc>
              <a:buFont typeface="Wingdings" panose="05000000000000000000" pitchFamily="2" charset="2"/>
              <a:buChar char="Ø"/>
            </a:pPr>
            <a:r>
              <a:rPr lang="en-US" dirty="0"/>
              <a:t>Apply Electric Arc Furnace (EAF) technology to replace traditional blast furnaces.</a:t>
            </a:r>
          </a:p>
          <a:p>
            <a:pPr>
              <a:lnSpc>
                <a:spcPct val="150000"/>
              </a:lnSpc>
              <a:buFont typeface="Wingdings" panose="05000000000000000000" pitchFamily="2" charset="2"/>
              <a:buChar char="Ø"/>
            </a:pPr>
            <a:r>
              <a:rPr lang="en-US" dirty="0"/>
              <a:t>Use EAF combined with high-quality scrap steel.</a:t>
            </a:r>
          </a:p>
          <a:p>
            <a:pPr>
              <a:lnSpc>
                <a:spcPct val="150000"/>
              </a:lnSpc>
              <a:buFont typeface="Wingdings" panose="05000000000000000000" pitchFamily="2" charset="2"/>
              <a:buChar char="Ø"/>
            </a:pPr>
            <a:r>
              <a:rPr lang="en-US" dirty="0"/>
              <a:t>Implement green hydrogen steelmaking technology.</a:t>
            </a:r>
          </a:p>
          <a:p>
            <a:pPr>
              <a:lnSpc>
                <a:spcPct val="150000"/>
              </a:lnSpc>
              <a:buFont typeface="Wingdings" panose="05000000000000000000" pitchFamily="2" charset="2"/>
              <a:buChar char="Ø"/>
            </a:pPr>
            <a:r>
              <a:rPr lang="en-US" dirty="0"/>
              <a:t>Effectiveness:</a:t>
            </a:r>
          </a:p>
          <a:p>
            <a:pPr marL="1674242" indent="-457189">
              <a:lnSpc>
                <a:spcPct val="150000"/>
              </a:lnSpc>
              <a:buFont typeface="Arial" panose="020B0604020202020204" pitchFamily="34" charset="0"/>
              <a:buChar char="•"/>
            </a:pPr>
            <a:r>
              <a:rPr lang="en-US" dirty="0"/>
              <a:t>Reduce energy consumption and greenhouse gas emissions.</a:t>
            </a:r>
          </a:p>
          <a:p>
            <a:pPr marL="1674242" indent="-457189">
              <a:lnSpc>
                <a:spcPct val="150000"/>
              </a:lnSpc>
              <a:buFont typeface="Arial" panose="020B0604020202020204" pitchFamily="34" charset="0"/>
              <a:buChar char="•"/>
            </a:pPr>
            <a:r>
              <a:rPr lang="en-US" dirty="0"/>
              <a:t>Enhance market competitiveness.</a:t>
            </a:r>
          </a:p>
          <a:p>
            <a:pPr marL="1674242" indent="-457189">
              <a:lnSpc>
                <a:spcPct val="150000"/>
              </a:lnSpc>
              <a:buFont typeface="Arial" panose="020B0604020202020204" pitchFamily="34" charset="0"/>
              <a:buChar char="•"/>
            </a:pPr>
            <a:r>
              <a:rPr lang="en-US" dirty="0"/>
              <a:t>Improve product quality.</a:t>
            </a:r>
          </a:p>
          <a:p>
            <a:pPr marL="1674242" indent="-457189">
              <a:lnSpc>
                <a:spcPct val="150000"/>
              </a:lnSpc>
              <a:buFont typeface="Courier New" panose="02070309020205020404" pitchFamily="49" charset="0"/>
              <a:buChar char="o"/>
            </a:pPr>
            <a:endParaRPr sz="2400" dirty="0"/>
          </a:p>
        </p:txBody>
      </p:sp>
    </p:spTree>
    <p:extLst>
      <p:ext uri="{BB962C8B-B14F-4D97-AF65-F5344CB8AC3E}">
        <p14:creationId xmlns:p14="http://schemas.microsoft.com/office/powerpoint/2010/main" val="78268951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462208"/>
            <a:ext cx="10524067" cy="654050"/>
          </a:xfrm>
        </p:spPr>
        <p:txBody>
          <a:bodyPr>
            <a:normAutofit/>
          </a:bodyPr>
          <a:lstStyle/>
          <a:p>
            <a:pPr algn="ctr"/>
            <a:r>
              <a:rPr lang="en-US">
                <a:solidFill>
                  <a:schemeClr val="accent1">
                    <a:lumMod val="50000"/>
                  </a:schemeClr>
                </a:solidFill>
              </a:rPr>
              <a:t>EEMs IN THE STEEL INDUSTRY</a:t>
            </a:r>
            <a:endParaRPr dirty="0">
              <a:solidFill>
                <a:schemeClr val="accent1">
                  <a:lumMod val="50000"/>
                </a:schemeClr>
              </a:solidFill>
            </a:endParaRPr>
          </a:p>
        </p:txBody>
      </p:sp>
      <p:sp>
        <p:nvSpPr>
          <p:cNvPr id="3" name="Content Placeholder 2"/>
          <p:cNvSpPr>
            <a:spLocks noGrp="1"/>
          </p:cNvSpPr>
          <p:nvPr>
            <p:ph idx="1"/>
          </p:nvPr>
        </p:nvSpPr>
        <p:spPr>
          <a:xfrm>
            <a:off x="609599" y="1290972"/>
            <a:ext cx="10972800" cy="4954319"/>
          </a:xfrm>
        </p:spPr>
        <p:txBody>
          <a:bodyPr>
            <a:normAutofit/>
          </a:bodyPr>
          <a:lstStyle/>
          <a:p>
            <a:pPr marL="139700" indent="0">
              <a:lnSpc>
                <a:spcPct val="150000"/>
              </a:lnSpc>
              <a:buNone/>
            </a:pPr>
            <a:r>
              <a:rPr lang="en-US" b="1" dirty="0">
                <a:solidFill>
                  <a:srgbClr val="0070C0"/>
                </a:solidFill>
              </a:rPr>
              <a:t>2. Waste Heat Recovery for Power Generation</a:t>
            </a:r>
          </a:p>
          <a:p>
            <a:pPr marL="1098523" indent="-457189">
              <a:lnSpc>
                <a:spcPct val="150000"/>
              </a:lnSpc>
              <a:buFont typeface="Wingdings" panose="05000000000000000000" pitchFamily="2" charset="2"/>
              <a:buChar char="Ø"/>
            </a:pPr>
            <a:r>
              <a:rPr lang="en-US" dirty="0"/>
              <a:t>Install a waste heat recovery system from the production process.</a:t>
            </a:r>
          </a:p>
          <a:p>
            <a:pPr marL="1098523" indent="-457189">
              <a:lnSpc>
                <a:spcPct val="150000"/>
              </a:lnSpc>
              <a:buFont typeface="Wingdings" panose="05000000000000000000" pitchFamily="2" charset="2"/>
              <a:buChar char="Ø"/>
            </a:pPr>
            <a:r>
              <a:rPr lang="en-US" dirty="0"/>
              <a:t>Use Blast Furnace Energy Recovery Turbine (BPRT) technology.</a:t>
            </a:r>
          </a:p>
          <a:p>
            <a:pPr marL="1098523" indent="-457189">
              <a:lnSpc>
                <a:spcPct val="150000"/>
              </a:lnSpc>
              <a:buFont typeface="Wingdings" panose="05000000000000000000" pitchFamily="2" charset="2"/>
              <a:buChar char="Ø"/>
            </a:pPr>
            <a:r>
              <a:rPr lang="en-US" dirty="0"/>
              <a:t>Effectiveness:</a:t>
            </a:r>
          </a:p>
          <a:p>
            <a:pPr marL="1602277" indent="-457189">
              <a:lnSpc>
                <a:spcPct val="150000"/>
              </a:lnSpc>
              <a:buFont typeface="Courier New" panose="02070309020205020404" pitchFamily="49" charset="0"/>
              <a:buChar char="o"/>
            </a:pPr>
            <a:r>
              <a:rPr lang="en-US" dirty="0"/>
              <a:t>Save 10% of electricity consumption.</a:t>
            </a:r>
          </a:p>
          <a:p>
            <a:pPr marL="1602277" indent="-457189">
              <a:lnSpc>
                <a:spcPct val="150000"/>
              </a:lnSpc>
              <a:buFont typeface="Courier New" panose="02070309020205020404" pitchFamily="49" charset="0"/>
              <a:buChar char="o"/>
            </a:pPr>
            <a:r>
              <a:rPr lang="en-US" dirty="0"/>
              <a:t>Reduce greenhouse gas emissions.</a:t>
            </a:r>
          </a:p>
          <a:p>
            <a:pPr marL="1602277" indent="-457189">
              <a:lnSpc>
                <a:spcPct val="150000"/>
              </a:lnSpc>
              <a:buFont typeface="Courier New" panose="02070309020205020404" pitchFamily="49" charset="0"/>
              <a:buChar char="o"/>
            </a:pPr>
            <a:endParaRPr lang="en-US" dirty="0"/>
          </a:p>
          <a:p>
            <a:pPr marL="1602277" indent="-457189">
              <a:lnSpc>
                <a:spcPct val="150000"/>
              </a:lnSpc>
              <a:buFont typeface="Courier New" panose="02070309020205020404" pitchFamily="49" charset="0"/>
              <a:buChar char="o"/>
            </a:pPr>
            <a:endParaRPr sz="1800" dirty="0"/>
          </a:p>
        </p:txBody>
      </p:sp>
    </p:spTree>
    <p:extLst>
      <p:ext uri="{BB962C8B-B14F-4D97-AF65-F5344CB8AC3E}">
        <p14:creationId xmlns:p14="http://schemas.microsoft.com/office/powerpoint/2010/main" val="21354076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a:extLst>
              <a:ext uri="{FF2B5EF4-FFF2-40B4-BE49-F238E27FC236}">
                <a16:creationId xmlns:a16="http://schemas.microsoft.com/office/drawing/2014/main" id="{556BEF70-3466-12D2-E592-B1900CF835A5}"/>
              </a:ext>
            </a:extLst>
          </p:cNvPr>
          <p:cNvSpPr/>
          <p:nvPr/>
        </p:nvSpPr>
        <p:spPr>
          <a:xfrm>
            <a:off x="691001" y="1458583"/>
            <a:ext cx="10377334" cy="1970417"/>
          </a:xfrm>
          <a:prstGeom prst="rect">
            <a:avLst/>
          </a:prstGeom>
          <a:noFill/>
          <a:ln/>
        </p:spPr>
        <p:txBody>
          <a:bodyPr wrap="none" lIns="0" tIns="0" rIns="0" bIns="0" rtlCol="0" anchor="t"/>
          <a:lstStyle/>
          <a:p>
            <a:pPr>
              <a:lnSpc>
                <a:spcPct val="150000"/>
              </a:lnSpc>
              <a:buClr>
                <a:srgbClr val="000000"/>
              </a:buClr>
            </a:pPr>
            <a:r>
              <a:rPr lang="en-US" b="1" kern="0" dirty="0">
                <a:solidFill>
                  <a:srgbClr val="0070C0"/>
                </a:solidFill>
              </a:rPr>
              <a:t>WASTE HEAT AND ENERGY REUSE SOLUTIONS</a:t>
            </a:r>
            <a:endParaRPr kumimoji="0" lang="en-US" b="1" i="0" u="none" strike="noStrike" kern="0" cap="none" spc="0" normalizeH="0" baseline="0" noProof="0" dirty="0">
              <a:ln>
                <a:noFill/>
              </a:ln>
              <a:solidFill>
                <a:srgbClr val="0070C0"/>
              </a:solidFill>
              <a:effectLst/>
              <a:uLnTx/>
              <a:uFillTx/>
              <a:ea typeface="DM Sans Semi Bold" pitchFamily="34" charset="-122"/>
              <a:cs typeface="DM Sans Semi Bold" pitchFamily="34" charset="-120"/>
              <a:sym typeface="Arial"/>
            </a:endParaRPr>
          </a:p>
          <a:p>
            <a:pPr marL="285750" indent="-285750">
              <a:lnSpc>
                <a:spcPct val="150000"/>
              </a:lnSpc>
              <a:buClr>
                <a:srgbClr val="000000"/>
              </a:buClr>
              <a:buFont typeface="Wingdings" pitchFamily="2" charset="2"/>
              <a:buChar char="v"/>
            </a:pPr>
            <a:r>
              <a:rPr kumimoji="0" lang="en-US" b="1" i="0" u="none" strike="noStrike" kern="0" cap="none" spc="0" normalizeH="0" baseline="0" noProof="0" dirty="0">
                <a:ln>
                  <a:noFill/>
                </a:ln>
                <a:effectLst/>
                <a:uLnTx/>
                <a:uFillTx/>
                <a:ea typeface="DM Sans Semi Bold" pitchFamily="34" charset="-122"/>
                <a:cs typeface="DM Sans Semi Bold" pitchFamily="34" charset="-120"/>
                <a:sym typeface="Arial"/>
              </a:rPr>
              <a:t>Waste heat recovery: </a:t>
            </a:r>
            <a:r>
              <a:rPr lang="en-US" kern="0" dirty="0">
                <a:ea typeface="Inter Medium" pitchFamily="34" charset="-122"/>
                <a:cs typeface="Inter Medium" pitchFamily="34" charset="-120"/>
                <a:sym typeface="Arial"/>
              </a:rPr>
              <a:t>Heat recovery from flue gas for fuel drying and preheating</a:t>
            </a:r>
          </a:p>
          <a:p>
            <a:pPr marL="285750" indent="-285750">
              <a:lnSpc>
                <a:spcPct val="150000"/>
              </a:lnSpc>
              <a:buClr>
                <a:srgbClr val="000000"/>
              </a:buClr>
              <a:buFont typeface="Wingdings" pitchFamily="2" charset="2"/>
              <a:buChar char="v"/>
            </a:pPr>
            <a:r>
              <a:rPr lang="en-US" b="1" kern="0" dirty="0">
                <a:ea typeface="DM Sans Semi Bold" pitchFamily="34" charset="-122"/>
                <a:cs typeface="DM Sans Semi Bold" pitchFamily="34" charset="-120"/>
                <a:sym typeface="Arial"/>
              </a:rPr>
              <a:t>Utilizing CO gas</a:t>
            </a:r>
            <a:r>
              <a:rPr lang="en-US" b="1" kern="0" dirty="0">
                <a:cs typeface="Arial"/>
                <a:sym typeface="Arial"/>
              </a:rPr>
              <a:t>: </a:t>
            </a:r>
            <a:r>
              <a:rPr lang="en-US" kern="0" dirty="0">
                <a:ea typeface="Inter Medium" pitchFamily="34" charset="-122"/>
                <a:cs typeface="Inter Medium" pitchFamily="34" charset="-120"/>
                <a:sym typeface="Arial"/>
              </a:rPr>
              <a:t>Using CO2 from blast furnace as auxiliary fuel or electricity generation</a:t>
            </a:r>
          </a:p>
          <a:p>
            <a:pPr marL="285750" indent="-285750">
              <a:lnSpc>
                <a:spcPct val="150000"/>
              </a:lnSpc>
              <a:buClr>
                <a:srgbClr val="000000"/>
              </a:buClr>
              <a:buFont typeface="Wingdings" pitchFamily="2" charset="2"/>
              <a:buChar char="v"/>
            </a:pPr>
            <a:r>
              <a:rPr lang="en-US" b="1" kern="0" dirty="0">
                <a:ea typeface="DM Sans Semi Bold" pitchFamily="34" charset="-122"/>
                <a:cs typeface="DM Sans Semi Bold" pitchFamily="34" charset="-120"/>
                <a:sym typeface="Arial"/>
              </a:rPr>
              <a:t>Energy optimization: </a:t>
            </a:r>
            <a:r>
              <a:rPr lang="en-US" kern="0" dirty="0">
                <a:ea typeface="Inter Medium" pitchFamily="34" charset="-122"/>
                <a:cs typeface="Inter Medium" pitchFamily="34" charset="-120"/>
                <a:sym typeface="Arial"/>
              </a:rPr>
              <a:t>Integrating solutions to create a closed energy cycle</a:t>
            </a:r>
          </a:p>
          <a:p>
            <a:pPr marL="285750" indent="-285750">
              <a:lnSpc>
                <a:spcPct val="150000"/>
              </a:lnSpc>
              <a:buClr>
                <a:srgbClr val="000000"/>
              </a:buClr>
              <a:buFont typeface="Wingdings" pitchFamily="2" charset="2"/>
              <a:buChar char="v"/>
            </a:pPr>
            <a:r>
              <a:rPr lang="en-US" b="1" kern="0" dirty="0">
                <a:ea typeface="DM Sans Semi Bold" pitchFamily="34" charset="-122"/>
                <a:cs typeface="DM Sans Semi Bold" pitchFamily="34" charset="-120"/>
                <a:sym typeface="Arial"/>
              </a:rPr>
              <a:t>Reuse by-products: </a:t>
            </a:r>
            <a:r>
              <a:rPr lang="en-US" kern="0" dirty="0">
                <a:ea typeface="Inter Medium" pitchFamily="34" charset="-122"/>
                <a:cs typeface="Inter Medium" pitchFamily="34" charset="-120"/>
                <a:sym typeface="Arial"/>
              </a:rPr>
              <a:t>Utilizing dust and mineral mud to reduce energy loss</a:t>
            </a:r>
            <a:endParaRPr lang="en-US" kern="0" dirty="0">
              <a:cs typeface="Arial"/>
              <a:sym typeface="Arial"/>
            </a:endParaRPr>
          </a:p>
          <a:p>
            <a:pPr marL="285750" indent="-285750">
              <a:lnSpc>
                <a:spcPct val="150000"/>
              </a:lnSpc>
              <a:buClr>
                <a:srgbClr val="000000"/>
              </a:buClr>
              <a:buFont typeface="Wingdings" pitchFamily="2" charset="2"/>
              <a:buChar char="v"/>
            </a:pPr>
            <a:endParaRPr lang="en-US" b="1" kern="0" dirty="0">
              <a:cs typeface="Arial"/>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ea typeface="Inter Medium" pitchFamily="34" charset="-122"/>
              <a:cs typeface="Inter Medium" pitchFamily="34" charset="-120"/>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lvl="0" indent="-285750">
              <a:lnSpc>
                <a:spcPct val="150000"/>
              </a:lnSpc>
              <a:buClr>
                <a:srgbClr val="000000"/>
              </a:buClr>
              <a:buFont typeface="Wingdings" pitchFamily="2" charset="2"/>
              <a:buChar char="v"/>
            </a:pPr>
            <a:endParaRPr kumimoji="0" lang="en-US" b="0" i="0" u="none" strike="noStrike" kern="0" cap="none" spc="0" normalizeH="0" baseline="0" noProof="0" dirty="0">
              <a:ln>
                <a:noFill/>
              </a:ln>
              <a:effectLst/>
              <a:uLnTx/>
              <a:uFillTx/>
              <a:cs typeface="Arial"/>
              <a:sym typeface="Arial"/>
            </a:endParaRPr>
          </a:p>
        </p:txBody>
      </p:sp>
      <p:sp>
        <p:nvSpPr>
          <p:cNvPr id="20" name="Text 9">
            <a:extLst>
              <a:ext uri="{FF2B5EF4-FFF2-40B4-BE49-F238E27FC236}">
                <a16:creationId xmlns:a16="http://schemas.microsoft.com/office/drawing/2014/main" id="{64E4CF86-13D6-C7DD-6D46-83975E593EB9}"/>
              </a:ext>
            </a:extLst>
          </p:cNvPr>
          <p:cNvSpPr/>
          <p:nvPr/>
        </p:nvSpPr>
        <p:spPr>
          <a:xfrm>
            <a:off x="691001" y="4104798"/>
            <a:ext cx="11028363" cy="1434339"/>
          </a:xfrm>
          <a:prstGeom prst="rect">
            <a:avLst/>
          </a:prstGeom>
          <a:noFill/>
          <a:ln/>
        </p:spPr>
        <p:txBody>
          <a:bodyPr wrap="square" lIns="0" tIns="0" rIns="0" bIns="0" rtlCol="0" anchor="t"/>
          <a:lstStyle/>
          <a:p>
            <a:pPr lvl="0" algn="just">
              <a:lnSpc>
                <a:spcPts val="2083"/>
              </a:lnSpc>
              <a:buClr>
                <a:srgbClr val="000000"/>
              </a:buCl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The solution of recovering waste heat from flue gas for fuel drying and preheating helps to take advantage of energy sources that are often wasted. Utilizing CO2 (in blast furnaces) as auxiliary fuel or electricity generation is also an effective way to reuse energy.</a:t>
            </a:r>
          </a:p>
          <a:p>
            <a:pPr algn="just">
              <a:lnSpc>
                <a:spcPts val="2083"/>
              </a:lnSpc>
              <a:buClr>
                <a:srgbClr val="000000"/>
              </a:buClr>
            </a:pPr>
            <a:r>
              <a:rPr lang="en-US" sz="1600" kern="0" dirty="0">
                <a:ea typeface="Inter Medium" pitchFamily="34" charset="-122"/>
                <a:cs typeface="Inter Medium" pitchFamily="34" charset="-120"/>
                <a:sym typeface="Arial"/>
              </a:rPr>
              <a:t>In addition, reusing dust, ore sludge and limiting energy loss during processing not only helps save energy but also contributes to environmental protection, creating a more sustainable production cycle.</a:t>
            </a:r>
            <a:endParaRPr lang="en-US" sz="1600" kern="0" dirty="0">
              <a:cs typeface="Arial"/>
              <a:sym typeface="Arial"/>
            </a:endParaRPr>
          </a:p>
          <a:p>
            <a:pPr lvl="0" algn="just">
              <a:lnSpc>
                <a:spcPts val="2083"/>
              </a:lnSpc>
              <a:buClr>
                <a:srgbClr val="000000"/>
              </a:buClr>
            </a:pPr>
            <a:endParaRPr kumimoji="0" lang="en-US" sz="1600" b="0" i="0" u="none" strike="noStrike" kern="0" cap="none" spc="0" normalizeH="0" baseline="0" noProof="0" dirty="0">
              <a:ln>
                <a:noFill/>
              </a:ln>
              <a:effectLst/>
              <a:uLnTx/>
              <a:uFillTx/>
              <a:cs typeface="Arial"/>
              <a:sym typeface="Arial"/>
            </a:endParaRPr>
          </a:p>
        </p:txBody>
      </p:sp>
      <p:sp>
        <p:nvSpPr>
          <p:cNvPr id="22" name="Title 1">
            <a:extLst>
              <a:ext uri="{FF2B5EF4-FFF2-40B4-BE49-F238E27FC236}">
                <a16:creationId xmlns:a16="http://schemas.microsoft.com/office/drawing/2014/main" id="{C195D7C3-A714-7B9B-2526-1180A5D1CF6C}"/>
              </a:ext>
            </a:extLst>
          </p:cNvPr>
          <p:cNvSpPr txBox="1">
            <a:spLocks/>
          </p:cNvSpPr>
          <p:nvPr/>
        </p:nvSpPr>
        <p:spPr>
          <a:xfrm>
            <a:off x="833966" y="479294"/>
            <a:ext cx="10524067" cy="654050"/>
          </a:xfrm>
          <a:prstGeom prst="rect">
            <a:avLst/>
          </a:prstGeom>
          <a:noFill/>
          <a:ln>
            <a:noFill/>
          </a:ln>
        </p:spPr>
        <p:txBody>
          <a:bodyPr spcFirstLastPara="1" wrap="square" lIns="91425" tIns="91425" rIns="91425" bIns="91425" anchor="ctr" anchorCtr="0">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pPr>
            <a:r>
              <a:rPr lang="en-US" sz="3200" dirty="0">
                <a:solidFill>
                  <a:schemeClr val="accent1">
                    <a:lumMod val="50000"/>
                  </a:schemeClr>
                </a:solidFill>
              </a:rPr>
              <a:t>EEMs IN THE STEEL INDUSTRY</a:t>
            </a:r>
            <a:endParaRPr kumimoji="0" lang="vi-VN" sz="2900" b="1" i="0" u="none" strike="noStrike" kern="0" cap="none" spc="0" normalizeH="0" baseline="0" noProof="0" dirty="0">
              <a:ln>
                <a:noFill/>
              </a:ln>
              <a:solidFill>
                <a:srgbClr val="87C6CC">
                  <a:lumMod val="50000"/>
                </a:srgbClr>
              </a:solidFill>
              <a:effectLst/>
              <a:uLnTx/>
              <a:uFillTx/>
              <a:latin typeface="+mn-lt"/>
              <a:sym typeface="Fira Sans Extra Condensed"/>
            </a:endParaRPr>
          </a:p>
        </p:txBody>
      </p:sp>
    </p:spTree>
    <p:extLst>
      <p:ext uri="{BB962C8B-B14F-4D97-AF65-F5344CB8AC3E}">
        <p14:creationId xmlns:p14="http://schemas.microsoft.com/office/powerpoint/2010/main" val="2261004946"/>
      </p:ext>
    </p:extLst>
  </p:cSld>
  <p:clrMapOvr>
    <a:masterClrMapping/>
  </p:clrMapOvr>
  <p:transition advClick="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64F65-699F-C729-F1D2-8F57E2367B57}"/>
              </a:ext>
            </a:extLst>
          </p:cNvPr>
          <p:cNvSpPr>
            <a:spLocks noGrp="1"/>
          </p:cNvSpPr>
          <p:nvPr>
            <p:ph type="title"/>
          </p:nvPr>
        </p:nvSpPr>
        <p:spPr>
          <a:xfrm>
            <a:off x="3489184" y="401850"/>
            <a:ext cx="6159783" cy="654050"/>
          </a:xfrm>
        </p:spPr>
        <p:txBody>
          <a:bodyPr/>
          <a:lstStyle/>
          <a:p>
            <a:r>
              <a:rPr lang="en-US" dirty="0">
                <a:solidFill>
                  <a:schemeClr val="accent1">
                    <a:lumMod val="50000"/>
                  </a:schemeClr>
                </a:solidFill>
              </a:rPr>
              <a:t>EEMs IN THE STEEL INDUSTRY</a:t>
            </a:r>
            <a:endParaRPr lang="en-VN" dirty="0"/>
          </a:p>
        </p:txBody>
      </p:sp>
      <p:sp>
        <p:nvSpPr>
          <p:cNvPr id="3" name="Content Placeholder 2">
            <a:extLst>
              <a:ext uri="{FF2B5EF4-FFF2-40B4-BE49-F238E27FC236}">
                <a16:creationId xmlns:a16="http://schemas.microsoft.com/office/drawing/2014/main" id="{77910A63-5E9D-7F74-247D-33B182E1EE91}"/>
              </a:ext>
            </a:extLst>
          </p:cNvPr>
          <p:cNvSpPr>
            <a:spLocks noGrp="1"/>
          </p:cNvSpPr>
          <p:nvPr>
            <p:ph idx="1"/>
          </p:nvPr>
        </p:nvSpPr>
        <p:spPr/>
        <p:txBody>
          <a:bodyPr/>
          <a:lstStyle/>
          <a:p>
            <a:pPr marL="139700" indent="0">
              <a:lnSpc>
                <a:spcPct val="150000"/>
              </a:lnSpc>
              <a:buNone/>
            </a:pPr>
            <a:r>
              <a:rPr lang="en-US" b="1" dirty="0">
                <a:solidFill>
                  <a:srgbClr val="0070C0"/>
                </a:solidFill>
              </a:rPr>
              <a:t>3. Improve Production Processes and High-Efficiency Equipment</a:t>
            </a:r>
          </a:p>
          <a:p>
            <a:pPr marL="1064657">
              <a:lnSpc>
                <a:spcPct val="150000"/>
              </a:lnSpc>
              <a:buFont typeface="Wingdings" panose="05000000000000000000" pitchFamily="2" charset="2"/>
              <a:buChar char="Ø"/>
            </a:pPr>
            <a:r>
              <a:rPr lang="en-US" dirty="0"/>
              <a:t>Install a frequency converter for fan motors.</a:t>
            </a:r>
          </a:p>
          <a:p>
            <a:pPr marL="1064657">
              <a:lnSpc>
                <a:spcPct val="150000"/>
              </a:lnSpc>
              <a:buFont typeface="Wingdings" panose="05000000000000000000" pitchFamily="2" charset="2"/>
              <a:buChar char="Ø"/>
            </a:pPr>
            <a:r>
              <a:rPr lang="en-US" dirty="0"/>
              <a:t>Install an automatic compensation system to maintain a stable power factor.</a:t>
            </a:r>
          </a:p>
          <a:p>
            <a:pPr marL="1064657">
              <a:lnSpc>
                <a:spcPct val="150000"/>
              </a:lnSpc>
              <a:buFont typeface="Wingdings" panose="05000000000000000000" pitchFamily="2" charset="2"/>
              <a:buChar char="Ø"/>
            </a:pPr>
            <a:r>
              <a:rPr lang="en-US" dirty="0"/>
              <a:t>Effectiveness:</a:t>
            </a:r>
          </a:p>
          <a:p>
            <a:pPr marL="1479514" indent="-457189">
              <a:lnSpc>
                <a:spcPct val="150000"/>
              </a:lnSpc>
              <a:buFont typeface="Courier New" panose="02070309020205020404" pitchFamily="49" charset="0"/>
              <a:buChar char="o"/>
            </a:pPr>
            <a:r>
              <a:rPr lang="en-US" dirty="0"/>
              <a:t>Reduce 25% of electricity consumption for motors.</a:t>
            </a:r>
          </a:p>
          <a:p>
            <a:pPr marL="1479514" indent="-457189">
              <a:lnSpc>
                <a:spcPct val="150000"/>
              </a:lnSpc>
              <a:buFont typeface="Courier New" panose="02070309020205020404" pitchFamily="49" charset="0"/>
              <a:buChar char="o"/>
            </a:pPr>
            <a:r>
              <a:rPr lang="en-US" dirty="0"/>
              <a:t>Save 2.5% of total electricity consumption for the entire factory.</a:t>
            </a:r>
          </a:p>
          <a:p>
            <a:endParaRPr lang="en-VN" dirty="0"/>
          </a:p>
        </p:txBody>
      </p:sp>
    </p:spTree>
    <p:extLst>
      <p:ext uri="{BB962C8B-B14F-4D97-AF65-F5344CB8AC3E}">
        <p14:creationId xmlns:p14="http://schemas.microsoft.com/office/powerpoint/2010/main" val="4032726341"/>
      </p:ext>
    </p:extLst>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3200">
                <a:solidFill>
                  <a:schemeClr val="accent1">
                    <a:lumMod val="50000"/>
                  </a:schemeClr>
                </a:solidFill>
              </a:rPr>
              <a:t>GLOBAL INDUSTRIAL ENERGY USAGE</a:t>
            </a:r>
            <a:endParaRPr lang="en-US" sz="3200" dirty="0">
              <a:solidFill>
                <a:schemeClr val="accent1">
                  <a:lumMod val="50000"/>
                </a:schemeClr>
              </a:solidFill>
            </a:endParaRPr>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marR="0" lvl="0" indent="0" algn="l" defTabSz="914400" rtl="0" eaLnBrk="1" fontAlgn="auto" latinLnBrk="0" hangingPunct="1">
              <a:lnSpc>
                <a:spcPct val="115000"/>
              </a:lnSpc>
              <a:spcBef>
                <a:spcPct val="55000"/>
              </a:spcBef>
              <a:spcAft>
                <a:spcPts val="0"/>
              </a:spcAft>
              <a:buClr>
                <a:srgbClr val="008000"/>
              </a:buClr>
              <a:buSzPts val="1800"/>
              <a:buFont typeface="Arial"/>
              <a:buNone/>
              <a:tabLst/>
              <a:defRPr/>
            </a:pPr>
            <a:r>
              <a:rPr kumimoji="0" lang="en-US" sz="1800" b="0" i="0" u="none" strike="noStrike" kern="0" cap="none" spc="0" normalizeH="0" baseline="0" noProof="0" dirty="0">
                <a:ln>
                  <a:noFill/>
                </a:ln>
                <a:solidFill>
                  <a:srgbClr val="434343"/>
                </a:solidFill>
                <a:effectLst/>
                <a:uLnTx/>
                <a:uFillTx/>
                <a:latin typeface="Arial"/>
                <a:cs typeface="Arial"/>
                <a:sym typeface="Arial"/>
              </a:rPr>
              <a:t> Total Final Energy Consumption (TFC) by Sector from 1990 to 2020-</a:t>
            </a:r>
            <a:r>
              <a:rPr kumimoji="0" lang="en-US" sz="1800" b="0" i="0" u="none" strike="noStrike" kern="0" cap="none" spc="0" normalizeH="0" baseline="0" noProof="0" dirty="0">
                <a:ln>
                  <a:noFill/>
                </a:ln>
                <a:solidFill>
                  <a:srgbClr val="000000"/>
                </a:solidFill>
                <a:effectLst/>
                <a:uLnTx/>
                <a:uFillTx/>
                <a:latin typeface="Arial" charset="0"/>
                <a:cs typeface="Arial"/>
                <a:sym typeface="Arial"/>
              </a:rPr>
              <a:t>2022</a:t>
            </a: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extLst>
      <p:ext uri="{BB962C8B-B14F-4D97-AF65-F5344CB8AC3E}">
        <p14:creationId xmlns:p14="http://schemas.microsoft.com/office/powerpoint/2010/main" val="345077613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548567"/>
            <a:ext cx="10524067" cy="654050"/>
          </a:xfrm>
        </p:spPr>
        <p:txBody>
          <a:bodyPr>
            <a:normAutofit/>
          </a:bodyPr>
          <a:lstStyle/>
          <a:p>
            <a:pPr algn="ctr"/>
            <a:r>
              <a:rPr lang="en-US">
                <a:solidFill>
                  <a:schemeClr val="accent1">
                    <a:lumMod val="50000"/>
                  </a:schemeClr>
                </a:solidFill>
              </a:rPr>
              <a:t>EEMs IN THE STEEL INDUSTRY</a:t>
            </a:r>
            <a:endParaRPr dirty="0">
              <a:solidFill>
                <a:schemeClr val="accent1">
                  <a:lumMod val="50000"/>
                </a:schemeClr>
              </a:solidFill>
            </a:endParaRPr>
          </a:p>
        </p:txBody>
      </p:sp>
      <p:sp>
        <p:nvSpPr>
          <p:cNvPr id="3" name="Content Placeholder 2"/>
          <p:cNvSpPr>
            <a:spLocks noGrp="1"/>
          </p:cNvSpPr>
          <p:nvPr>
            <p:ph idx="1"/>
          </p:nvPr>
        </p:nvSpPr>
        <p:spPr>
          <a:xfrm>
            <a:off x="696036" y="1202617"/>
            <a:ext cx="11083435" cy="4529443"/>
          </a:xfrm>
        </p:spPr>
        <p:txBody>
          <a:bodyPr>
            <a:normAutofit/>
          </a:bodyPr>
          <a:lstStyle/>
          <a:p>
            <a:pPr marL="139700" indent="0">
              <a:lnSpc>
                <a:spcPct val="120000"/>
              </a:lnSpc>
              <a:spcBef>
                <a:spcPts val="800"/>
              </a:spcBef>
              <a:buNone/>
            </a:pPr>
            <a:r>
              <a:rPr lang="vi-VN" sz="1800" b="1" dirty="0">
                <a:solidFill>
                  <a:srgbClr val="0070C0"/>
                </a:solidFill>
              </a:rPr>
              <a:t>4. Applying an energy management system according to ISO 50001</a:t>
            </a:r>
          </a:p>
          <a:p>
            <a:pPr>
              <a:lnSpc>
                <a:spcPct val="120000"/>
              </a:lnSpc>
              <a:spcBef>
                <a:spcPts val="800"/>
              </a:spcBef>
              <a:buFont typeface="Wingdings" pitchFamily="2" charset="2"/>
              <a:buChar char="Ø"/>
            </a:pPr>
            <a:r>
              <a:rPr lang="vi-VN" sz="1800" dirty="0"/>
              <a:t>Build an energy management system to monitor and optimize energy use throughout the factory.
Set specific energy saving goals, measure efficiency, and continuously improve.
Integrate energy efficiency indicators into the KPIs of each department.
Train employees on energy saving awareness and techniques.
Effective:</a:t>
            </a:r>
          </a:p>
          <a:p>
            <a:pPr lvl="2">
              <a:lnSpc>
                <a:spcPct val="120000"/>
              </a:lnSpc>
              <a:spcBef>
                <a:spcPts val="800"/>
              </a:spcBef>
              <a:buFont typeface="Courier New" panose="02070309020205020404" pitchFamily="49" charset="0"/>
              <a:buChar char="o"/>
            </a:pPr>
            <a:r>
              <a:rPr lang="vi-VN" sz="1800" dirty="0"/>
              <a:t>Reduce energy consumption by 5-10%.
Improve production efficiency and meet international environmental standards.</a:t>
            </a:r>
            <a:endParaRPr lang="en-US" sz="1800" dirty="0"/>
          </a:p>
        </p:txBody>
      </p:sp>
    </p:spTree>
    <p:extLst>
      <p:ext uri="{BB962C8B-B14F-4D97-AF65-F5344CB8AC3E}">
        <p14:creationId xmlns:p14="http://schemas.microsoft.com/office/powerpoint/2010/main" val="269040374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BD7B0-0013-304D-FCFA-9626F0C00107}"/>
            </a:ext>
          </a:extLst>
        </p:cNvPr>
        <p:cNvGrpSpPr/>
        <p:nvPr/>
      </p:nvGrpSpPr>
      <p:grpSpPr>
        <a:xfrm>
          <a:off x="0" y="0"/>
          <a:ext cx="0" cy="0"/>
          <a:chOff x="0" y="0"/>
          <a:chExt cx="0" cy="0"/>
        </a:xfrm>
      </p:grpSpPr>
      <p:sp>
        <p:nvSpPr>
          <p:cNvPr id="22" name="Title 1">
            <a:extLst>
              <a:ext uri="{FF2B5EF4-FFF2-40B4-BE49-F238E27FC236}">
                <a16:creationId xmlns:a16="http://schemas.microsoft.com/office/drawing/2014/main" id="{4FAC464F-7523-7FA1-ABD6-42F7F6133624}"/>
              </a:ext>
            </a:extLst>
          </p:cNvPr>
          <p:cNvSpPr txBox="1">
            <a:spLocks/>
          </p:cNvSpPr>
          <p:nvPr/>
        </p:nvSpPr>
        <p:spPr>
          <a:xfrm>
            <a:off x="619464" y="501996"/>
            <a:ext cx="10959005"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pPr>
            <a:endParaRPr kumimoji="0" lang="vi-VN" b="1" i="0" u="none" strike="noStrike" kern="0" cap="none" spc="0" normalizeH="0" baseline="0" noProof="0" dirty="0">
              <a:ln>
                <a:noFill/>
              </a:ln>
              <a:solidFill>
                <a:srgbClr val="87C6CC">
                  <a:lumMod val="50000"/>
                </a:srgbClr>
              </a:solidFill>
              <a:effectLst/>
              <a:uLnTx/>
              <a:uFillTx/>
              <a:latin typeface="+mn-lt"/>
              <a:sym typeface="Fira Sans Extra Condensed"/>
            </a:endParaRPr>
          </a:p>
        </p:txBody>
      </p:sp>
      <p:sp>
        <p:nvSpPr>
          <p:cNvPr id="24" name="Text 2">
            <a:extLst>
              <a:ext uri="{FF2B5EF4-FFF2-40B4-BE49-F238E27FC236}">
                <a16:creationId xmlns:a16="http://schemas.microsoft.com/office/drawing/2014/main" id="{BC452FA2-BAB2-F41B-949D-5085ECBA5390}"/>
              </a:ext>
            </a:extLst>
          </p:cNvPr>
          <p:cNvSpPr/>
          <p:nvPr/>
        </p:nvSpPr>
        <p:spPr>
          <a:xfrm>
            <a:off x="4746259" y="1715965"/>
            <a:ext cx="2459593"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effectLst/>
              <a:uLnTx/>
              <a:uFillTx/>
              <a:cs typeface="Arial"/>
              <a:sym typeface="Arial"/>
            </a:endParaRPr>
          </a:p>
        </p:txBody>
      </p:sp>
      <p:sp>
        <p:nvSpPr>
          <p:cNvPr id="28" name="Text 4">
            <a:extLst>
              <a:ext uri="{FF2B5EF4-FFF2-40B4-BE49-F238E27FC236}">
                <a16:creationId xmlns:a16="http://schemas.microsoft.com/office/drawing/2014/main" id="{AEF60CB7-6DD0-8451-0FB2-1849C9BC4652}"/>
              </a:ext>
            </a:extLst>
          </p:cNvPr>
          <p:cNvSpPr/>
          <p:nvPr/>
        </p:nvSpPr>
        <p:spPr>
          <a:xfrm>
            <a:off x="619464" y="1517896"/>
            <a:ext cx="6604020" cy="1306951"/>
          </a:xfrm>
          <a:prstGeom prst="rect">
            <a:avLst/>
          </a:prstGeom>
          <a:noFill/>
          <a:ln/>
        </p:spPr>
        <p:txBody>
          <a:bodyPr wrap="none" lIns="0" tIns="0" rIns="0" bIns="0" rtlCol="0" anchor="t"/>
          <a:lstStyle/>
          <a:p>
            <a:pPr>
              <a:lnSpc>
                <a:spcPct val="150000"/>
              </a:lnSpc>
              <a:buClr>
                <a:srgbClr val="000000"/>
              </a:buClr>
              <a:defRPr/>
            </a:pPr>
            <a:r>
              <a:rPr lang="en-US" b="1" kern="0" dirty="0">
                <a:solidFill>
                  <a:srgbClr val="0070C0"/>
                </a:solidFill>
              </a:rPr>
              <a:t>5. MANAGEMENT AND OPERATIONAL SOLUTIONS</a:t>
            </a:r>
            <a:endParaRPr kumimoji="0" lang="en-US" b="1" i="0" u="none" strike="noStrike" kern="0" cap="none" spc="0" normalizeH="0" baseline="0" noProof="0" dirty="0">
              <a:ln>
                <a:noFill/>
              </a:ln>
              <a:effectLst/>
              <a:uLnTx/>
              <a:uFillTx/>
              <a:ea typeface="DM Sans Semi Bold" pitchFamily="34" charset="-122"/>
              <a:cs typeface="DM Sans Semi Bold" pitchFamily="34" charset="-120"/>
              <a:sym typeface="Arial"/>
            </a:endParaRPr>
          </a:p>
          <a:p>
            <a:pPr marL="285750" indent="-285750">
              <a:lnSpc>
                <a:spcPct val="150000"/>
              </a:lnSpc>
              <a:buClr>
                <a:srgbClr val="000000"/>
              </a:buClr>
              <a:buFont typeface="Wingdings" pitchFamily="2" charset="2"/>
              <a:buChar char="v"/>
              <a:defRPr/>
            </a:pPr>
            <a:r>
              <a:rPr kumimoji="0" lang="en-US" b="1" i="0" u="none" strike="noStrike" kern="0" cap="none" spc="0" normalizeH="0" baseline="0" noProof="0" dirty="0">
                <a:ln>
                  <a:noFill/>
                </a:ln>
                <a:effectLst/>
                <a:uLnTx/>
                <a:uFillTx/>
                <a:ea typeface="DM Sans Semi Bold" pitchFamily="34" charset="-122"/>
                <a:cs typeface="DM Sans Semi Bold" pitchFamily="34" charset="-120"/>
                <a:sym typeface="Arial"/>
              </a:rPr>
              <a:t>Energy Audit: </a:t>
            </a:r>
            <a:r>
              <a:rPr lang="en-US" kern="0" dirty="0">
                <a:ea typeface="Inter Medium" pitchFamily="34" charset="-122"/>
                <a:cs typeface="Inter Medium" pitchFamily="34" charset="-120"/>
                <a:sym typeface="Arial"/>
              </a:rPr>
              <a:t>Identify hot spots and propose feasible solutions</a:t>
            </a:r>
          </a:p>
          <a:p>
            <a:pPr marL="285750" indent="-285750">
              <a:lnSpc>
                <a:spcPct val="150000"/>
              </a:lnSpc>
              <a:buClr>
                <a:srgbClr val="000000"/>
              </a:buClr>
              <a:buFont typeface="Wingdings" pitchFamily="2" charset="2"/>
              <a:buChar char="v"/>
              <a:defRPr/>
            </a:pPr>
            <a:r>
              <a:rPr lang="en-US" b="1" kern="0" dirty="0">
                <a:ea typeface="DM Sans Semi Bold" pitchFamily="34" charset="-122"/>
                <a:cs typeface="DM Sans Semi Bold" pitchFamily="34" charset="-120"/>
                <a:sym typeface="Arial"/>
              </a:rPr>
              <a:t>Human resource training: </a:t>
            </a:r>
            <a:r>
              <a:rPr lang="en-US" kern="0" dirty="0">
                <a:ea typeface="Inter Medium" pitchFamily="34" charset="-122"/>
                <a:cs typeface="Inter Medium" pitchFamily="34" charset="-120"/>
                <a:sym typeface="Arial"/>
              </a:rPr>
              <a:t>Saving 3-5% energy</a:t>
            </a:r>
          </a:p>
          <a:p>
            <a:pPr marL="285750" indent="-285750">
              <a:lnSpc>
                <a:spcPct val="150000"/>
              </a:lnSpc>
              <a:buClr>
                <a:srgbClr val="000000"/>
              </a:buClr>
              <a:buFont typeface="Wingdings" pitchFamily="2" charset="2"/>
              <a:buChar char="v"/>
              <a:defRPr/>
            </a:pPr>
            <a:r>
              <a:rPr lang="en-US" b="1" kern="0" dirty="0">
                <a:ea typeface="DM Sans Semi Bold" pitchFamily="34" charset="-122"/>
                <a:cs typeface="DM Sans Semi Bold" pitchFamily="34" charset="-120"/>
                <a:sym typeface="Arial"/>
              </a:rPr>
              <a:t>SCADA/EMS Energy Monitoring: </a:t>
            </a:r>
            <a:r>
              <a:rPr lang="en-US" kern="0" dirty="0">
                <a:ea typeface="Inter Medium" pitchFamily="34" charset="-122"/>
                <a:cs typeface="Inter Medium" pitchFamily="34" charset="-120"/>
                <a:sym typeface="Arial"/>
              </a:rPr>
              <a:t>Analysis and warning of abnormal consumption</a:t>
            </a: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ea typeface="Inter Medium" pitchFamily="34" charset="-122"/>
              <a:cs typeface="Inter Medium" pitchFamily="34" charset="-120"/>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p:txBody>
      </p:sp>
      <p:sp>
        <p:nvSpPr>
          <p:cNvPr id="29" name="Text 5">
            <a:extLst>
              <a:ext uri="{FF2B5EF4-FFF2-40B4-BE49-F238E27FC236}">
                <a16:creationId xmlns:a16="http://schemas.microsoft.com/office/drawing/2014/main" id="{231B6F5D-AE20-915A-D19B-3474E90FFC55}"/>
              </a:ext>
            </a:extLst>
          </p:cNvPr>
          <p:cNvSpPr/>
          <p:nvPr/>
        </p:nvSpPr>
        <p:spPr>
          <a:xfrm>
            <a:off x="5380921" y="2454340"/>
            <a:ext cx="4029432" cy="294680"/>
          </a:xfrm>
          <a:prstGeom prst="rect">
            <a:avLst/>
          </a:prstGeom>
          <a:noFill/>
          <a:ln/>
        </p:spPr>
        <p:txBody>
          <a:bodyPr wrap="none" lIns="0" tIns="0" rIns="0" bIns="0" rtlCol="0" anchor="t"/>
          <a:lstStyle/>
          <a:p>
            <a:pPr lvl="0">
              <a:lnSpc>
                <a:spcPts val="2300"/>
              </a:lnSpc>
              <a:buClr>
                <a:srgbClr val="000000"/>
              </a:buClr>
              <a:defRPr/>
            </a:pPr>
            <a:endParaRPr kumimoji="0" lang="en-US" sz="1400" b="0" i="0" u="none" strike="noStrike" kern="0" cap="none" spc="0" normalizeH="0" baseline="0" noProof="0" dirty="0">
              <a:ln>
                <a:noFill/>
              </a:ln>
              <a:effectLst/>
              <a:uLnTx/>
              <a:uFillTx/>
              <a:cs typeface="Arial"/>
              <a:sym typeface="Arial"/>
            </a:endParaRPr>
          </a:p>
        </p:txBody>
      </p:sp>
      <p:sp>
        <p:nvSpPr>
          <p:cNvPr id="33" name="Text 7">
            <a:extLst>
              <a:ext uri="{FF2B5EF4-FFF2-40B4-BE49-F238E27FC236}">
                <a16:creationId xmlns:a16="http://schemas.microsoft.com/office/drawing/2014/main" id="{441EC34D-251B-366B-1A02-42ADF1050B0C}"/>
              </a:ext>
            </a:extLst>
          </p:cNvPr>
          <p:cNvSpPr/>
          <p:nvPr/>
        </p:nvSpPr>
        <p:spPr>
          <a:xfrm>
            <a:off x="6996921" y="2395738"/>
            <a:ext cx="2303026" cy="287774"/>
          </a:xfrm>
          <a:prstGeom prst="rect">
            <a:avLst/>
          </a:prstGeom>
          <a:noFill/>
          <a:ln/>
        </p:spPr>
        <p:txBody>
          <a:bodyPr wrap="none" lIns="0" tIns="0" rIns="0" bIns="0" rtlCol="0" anchor="t"/>
          <a:lstStyle/>
          <a:p>
            <a:pPr lvl="0">
              <a:lnSpc>
                <a:spcPts val="2250"/>
              </a:lnSpc>
              <a:buClr>
                <a:srgbClr val="000000"/>
              </a:buClr>
              <a:defRPr/>
            </a:pPr>
            <a:endParaRPr kumimoji="0" lang="en-US" sz="1600" b="0" i="0" u="none" strike="noStrike" kern="0" cap="none" spc="0" normalizeH="0" baseline="0" noProof="0" dirty="0">
              <a:ln>
                <a:noFill/>
              </a:ln>
              <a:effectLst/>
              <a:uLnTx/>
              <a:uFillTx/>
              <a:cs typeface="Arial"/>
              <a:sym typeface="Arial"/>
            </a:endParaRPr>
          </a:p>
        </p:txBody>
      </p:sp>
      <p:pic>
        <p:nvPicPr>
          <p:cNvPr id="36" name="Image 6" descr="preencoded.png">
            <a:extLst>
              <a:ext uri="{FF2B5EF4-FFF2-40B4-BE49-F238E27FC236}">
                <a16:creationId xmlns:a16="http://schemas.microsoft.com/office/drawing/2014/main" id="{DC5CFB06-9228-97BA-D0DC-02E1417E1346}"/>
              </a:ext>
            </a:extLst>
          </p:cNvPr>
          <p:cNvPicPr>
            <a:picLocks noChangeAspect="1"/>
          </p:cNvPicPr>
          <p:nvPr/>
        </p:nvPicPr>
        <p:blipFill>
          <a:blip r:embed="rId2"/>
          <a:stretch>
            <a:fillRect/>
          </a:stretch>
        </p:blipFill>
        <p:spPr>
          <a:xfrm>
            <a:off x="1007543" y="4095039"/>
            <a:ext cx="4802707" cy="822138"/>
          </a:xfrm>
          <a:prstGeom prst="rect">
            <a:avLst/>
          </a:prstGeom>
        </p:spPr>
      </p:pic>
      <p:sp>
        <p:nvSpPr>
          <p:cNvPr id="38" name="Text 10">
            <a:extLst>
              <a:ext uri="{FF2B5EF4-FFF2-40B4-BE49-F238E27FC236}">
                <a16:creationId xmlns:a16="http://schemas.microsoft.com/office/drawing/2014/main" id="{9A9F4CA0-AE74-858A-CA21-E6A45BEDB73E}"/>
              </a:ext>
            </a:extLst>
          </p:cNvPr>
          <p:cNvSpPr/>
          <p:nvPr/>
        </p:nvSpPr>
        <p:spPr>
          <a:xfrm>
            <a:off x="7058558" y="3052650"/>
            <a:ext cx="3681174" cy="287774"/>
          </a:xfrm>
          <a:prstGeom prst="rect">
            <a:avLst/>
          </a:prstGeom>
          <a:noFill/>
          <a:ln/>
        </p:spPr>
        <p:txBody>
          <a:bodyPr wrap="none" lIns="0" tIns="0" rIns="0" bIns="0" rtlCol="0" anchor="t"/>
          <a:lstStyle/>
          <a:p>
            <a:pPr lvl="0">
              <a:lnSpc>
                <a:spcPts val="2250"/>
              </a:lnSpc>
              <a:buClr>
                <a:srgbClr val="000000"/>
              </a:buClr>
              <a:defRPr/>
            </a:pPr>
            <a:endParaRPr kumimoji="0" lang="en-US" sz="1600" b="0" i="0" u="none" strike="noStrike" kern="0" cap="none" spc="0" normalizeH="0" baseline="0" noProof="0" dirty="0">
              <a:ln>
                <a:noFill/>
              </a:ln>
              <a:effectLst/>
              <a:uLnTx/>
              <a:uFillTx/>
              <a:cs typeface="Arial"/>
              <a:sym typeface="Arial"/>
            </a:endParaRPr>
          </a:p>
        </p:txBody>
      </p:sp>
      <p:sp>
        <p:nvSpPr>
          <p:cNvPr id="40" name="Text 12">
            <a:extLst>
              <a:ext uri="{FF2B5EF4-FFF2-40B4-BE49-F238E27FC236}">
                <a16:creationId xmlns:a16="http://schemas.microsoft.com/office/drawing/2014/main" id="{D90FF5D4-1C5B-E5D2-3FDD-F84AA3D126E1}"/>
              </a:ext>
            </a:extLst>
          </p:cNvPr>
          <p:cNvSpPr/>
          <p:nvPr/>
        </p:nvSpPr>
        <p:spPr>
          <a:xfrm>
            <a:off x="565113" y="3595711"/>
            <a:ext cx="11130357" cy="2099826"/>
          </a:xfrm>
          <a:prstGeom prst="rect">
            <a:avLst/>
          </a:prstGeom>
          <a:noFill/>
          <a:ln/>
        </p:spPr>
        <p:txBody>
          <a:bodyPr wrap="square" lIns="0" tIns="0" rIns="0" bIns="0" rtlCol="0" anchor="t"/>
          <a:lstStyle/>
          <a:p>
            <a:pPr marL="285750" lvl="0" indent="-285750" algn="just">
              <a:lnSpc>
                <a:spcPct val="150000"/>
              </a:lnSpc>
              <a:buClr>
                <a:srgbClr val="000000"/>
              </a:buClr>
              <a:buFont typeface="Wingdings" pitchFamily="2" charset="2"/>
              <a:buChar char="v"/>
              <a:defRPr/>
            </a:pPr>
            <a:r>
              <a:rPr lang="en-US" kern="0" dirty="0">
                <a:ea typeface="Inter Medium" pitchFamily="34" charset="-122"/>
                <a:cs typeface="Inter Medium" pitchFamily="34" charset="-120"/>
                <a:sym typeface="Arial"/>
              </a:rPr>
              <a:t>Implementing an ISO 50001 energy management system can help save 5-10% of energy through establishing an energy management process. Regular energy audits help identify energy consumption "hot spots" and provide feasible improvement options.</a:t>
            </a:r>
          </a:p>
          <a:p>
            <a:pPr marL="285750" lvl="0" indent="-285750" algn="just">
              <a:lnSpc>
                <a:spcPct val="150000"/>
              </a:lnSpc>
              <a:buClr>
                <a:srgbClr val="000000"/>
              </a:buClr>
              <a:buFont typeface="Wingdings" pitchFamily="2" charset="2"/>
              <a:buChar char="v"/>
              <a:defRPr/>
            </a:pPr>
            <a:r>
              <a:rPr lang="en-US" kern="0" dirty="0">
                <a:cs typeface="Arial"/>
                <a:sym typeface="Arial"/>
              </a:rPr>
              <a:t>Staff training and improved operating habits can yield 3-5% savings, while SCADA/EMS energy monitoring software applications help analyze and promptly alert on energy consumption abnormalities.</a:t>
            </a:r>
            <a:endParaRPr kumimoji="0" lang="en-US" b="0" i="0" u="none" strike="noStrike" kern="0" cap="none" spc="0" normalizeH="0" baseline="0" noProof="0" dirty="0">
              <a:ln>
                <a:noFill/>
              </a:ln>
              <a:effectLst/>
              <a:uLnTx/>
              <a:uFillTx/>
              <a:cs typeface="Arial"/>
              <a:sym typeface="Arial"/>
            </a:endParaRPr>
          </a:p>
        </p:txBody>
      </p:sp>
      <p:sp>
        <p:nvSpPr>
          <p:cNvPr id="41" name="Text 13">
            <a:extLst>
              <a:ext uri="{FF2B5EF4-FFF2-40B4-BE49-F238E27FC236}">
                <a16:creationId xmlns:a16="http://schemas.microsoft.com/office/drawing/2014/main" id="{FA226C55-E9B6-47A3-160B-591FCF663E56}"/>
              </a:ext>
            </a:extLst>
          </p:cNvPr>
          <p:cNvSpPr/>
          <p:nvPr/>
        </p:nvSpPr>
        <p:spPr>
          <a:xfrm>
            <a:off x="565113" y="5756073"/>
            <a:ext cx="11041868" cy="589359"/>
          </a:xfrm>
          <a:prstGeom prst="rect">
            <a:avLst/>
          </a:prstGeom>
          <a:noFill/>
          <a:ln/>
        </p:spPr>
        <p:txBody>
          <a:bodyPr wrap="square" lIns="0" tIns="0" rIns="0" bIns="0" rtlCol="0" anchor="t"/>
          <a:lstStyle/>
          <a:p>
            <a:pPr marL="0" marR="0" lvl="0" indent="0" algn="l" defTabSz="914400" rtl="0" eaLnBrk="1" fontAlgn="auto" latinLnBrk="0" hangingPunct="1">
              <a:lnSpc>
                <a:spcPts val="23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effectLst/>
              <a:uLnTx/>
              <a:uFillTx/>
              <a:cs typeface="Arial"/>
              <a:sym typeface="Arial"/>
            </a:endParaRPr>
          </a:p>
        </p:txBody>
      </p:sp>
      <p:sp>
        <p:nvSpPr>
          <p:cNvPr id="4" name="Title 1">
            <a:extLst>
              <a:ext uri="{FF2B5EF4-FFF2-40B4-BE49-F238E27FC236}">
                <a16:creationId xmlns:a16="http://schemas.microsoft.com/office/drawing/2014/main" id="{307341E7-6900-5E96-A248-9D1B3F690351}"/>
              </a:ext>
            </a:extLst>
          </p:cNvPr>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Tree>
    <p:extLst>
      <p:ext uri="{BB962C8B-B14F-4D97-AF65-F5344CB8AC3E}">
        <p14:creationId xmlns:p14="http://schemas.microsoft.com/office/powerpoint/2010/main" val="2155494935"/>
      </p:ext>
    </p:extLst>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08A2E-0801-147F-A034-F7E14E0861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249E4D-D1C1-D77E-2066-16A8B8BCC374}"/>
              </a:ext>
            </a:extLst>
          </p:cNvPr>
          <p:cNvSpPr txBox="1"/>
          <p:nvPr/>
        </p:nvSpPr>
        <p:spPr>
          <a:xfrm>
            <a:off x="430195" y="1387976"/>
            <a:ext cx="9942103" cy="2949462"/>
          </a:xfrm>
          <a:prstGeom prst="rect">
            <a:avLst/>
          </a:prstGeom>
          <a:noFill/>
        </p:spPr>
        <p:txBody>
          <a:bodyPr wrap="square">
            <a:spAutoFit/>
          </a:bodyPr>
          <a:lstStyle/>
          <a:p>
            <a:pPr marL="139700" indent="0">
              <a:lnSpc>
                <a:spcPct val="150000"/>
              </a:lnSpc>
              <a:buNone/>
            </a:pPr>
            <a:r>
              <a:rPr lang="en-US" sz="1800" b="1" dirty="0">
                <a:solidFill>
                  <a:srgbClr val="0070C0"/>
                </a:solidFill>
              </a:rPr>
              <a:t>6. </a:t>
            </a:r>
            <a:r>
              <a:rPr lang="en-US" b="1" dirty="0">
                <a:solidFill>
                  <a:srgbClr val="0070C0"/>
                </a:solidFill>
              </a:rPr>
              <a:t>Optimizing systems</a:t>
            </a:r>
            <a:endParaRPr lang="en-US" sz="1800" b="1" dirty="0">
              <a:solidFill>
                <a:srgbClr val="0070C0"/>
              </a:solidFill>
            </a:endParaRPr>
          </a:p>
          <a:p>
            <a:pPr marL="139700" indent="0">
              <a:lnSpc>
                <a:spcPct val="150000"/>
              </a:lnSpc>
              <a:buNone/>
            </a:pPr>
            <a:r>
              <a:rPr lang="en-US" sz="1800" b="1" dirty="0"/>
              <a:t>a. Optimizing compressed air and industrial gas systems</a:t>
            </a:r>
          </a:p>
          <a:p>
            <a:pPr marL="1064657">
              <a:lnSpc>
                <a:spcPct val="150000"/>
              </a:lnSpc>
              <a:buFont typeface="Wingdings" panose="05000000000000000000" pitchFamily="2" charset="2"/>
              <a:buChar char="Ø"/>
            </a:pPr>
            <a:r>
              <a:rPr lang="en-US" sz="1800" dirty="0"/>
              <a:t>Closely monitor and control compressed air systems.</a:t>
            </a:r>
          </a:p>
          <a:p>
            <a:pPr marL="1064657">
              <a:lnSpc>
                <a:spcPct val="150000"/>
              </a:lnSpc>
              <a:buFont typeface="Wingdings" panose="05000000000000000000" pitchFamily="2" charset="2"/>
              <a:buChar char="Ø"/>
            </a:pPr>
            <a:r>
              <a:rPr lang="en-US" sz="1800" dirty="0"/>
              <a:t>Use measuring equipment to detect leaks and energy losses.</a:t>
            </a:r>
          </a:p>
          <a:p>
            <a:pPr marL="1064657">
              <a:lnSpc>
                <a:spcPct val="150000"/>
              </a:lnSpc>
              <a:buFont typeface="Wingdings" panose="05000000000000000000" pitchFamily="2" charset="2"/>
              <a:buChar char="Ø"/>
            </a:pPr>
            <a:r>
              <a:rPr lang="en-US" sz="1800" dirty="0"/>
              <a:t>Efficiency:</a:t>
            </a:r>
          </a:p>
          <a:p>
            <a:pPr marL="1636143" indent="-457189">
              <a:lnSpc>
                <a:spcPct val="150000"/>
              </a:lnSpc>
              <a:buFont typeface="Courier New" panose="02070309020205020404" pitchFamily="49" charset="0"/>
              <a:buChar char="o"/>
            </a:pPr>
            <a:r>
              <a:rPr lang="en-US" sz="1800" dirty="0"/>
              <a:t>Reduce energy consumption and operating costs.</a:t>
            </a:r>
          </a:p>
          <a:p>
            <a:pPr marL="1636143" indent="-457189">
              <a:lnSpc>
                <a:spcPct val="150000"/>
              </a:lnSpc>
              <a:buFont typeface="Courier New" panose="02070309020205020404" pitchFamily="49" charset="0"/>
              <a:buChar char="o"/>
            </a:pPr>
            <a:r>
              <a:rPr lang="en-US" sz="1800" dirty="0"/>
              <a:t>Improve operational efficiency.</a:t>
            </a:r>
          </a:p>
        </p:txBody>
      </p:sp>
      <p:sp>
        <p:nvSpPr>
          <p:cNvPr id="8" name="Title 1">
            <a:extLst>
              <a:ext uri="{FF2B5EF4-FFF2-40B4-BE49-F238E27FC236}">
                <a16:creationId xmlns:a16="http://schemas.microsoft.com/office/drawing/2014/main" id="{AB7ED5E5-8053-1E71-AC50-D905C2A20D0D}"/>
              </a:ext>
            </a:extLst>
          </p:cNvPr>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Tree>
    <p:extLst>
      <p:ext uri="{BB962C8B-B14F-4D97-AF65-F5344CB8AC3E}">
        <p14:creationId xmlns:p14="http://schemas.microsoft.com/office/powerpoint/2010/main" val="3918137152"/>
      </p:ext>
    </p:extLst>
  </p:cSld>
  <p:clrMapOvr>
    <a:masterClrMapping/>
  </p:clrMapOvr>
  <p:transition advClick="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A2CD7-D740-F55C-1CD8-ED08DF12DAE4}"/>
            </a:ext>
          </a:extLst>
        </p:cNvPr>
        <p:cNvGrpSpPr/>
        <p:nvPr/>
      </p:nvGrpSpPr>
      <p:grpSpPr>
        <a:xfrm>
          <a:off x="0" y="0"/>
          <a:ext cx="0" cy="0"/>
          <a:chOff x="0" y="0"/>
          <a:chExt cx="0" cy="0"/>
        </a:xfrm>
      </p:grpSpPr>
      <p:sp>
        <p:nvSpPr>
          <p:cNvPr id="22" name="Title 1">
            <a:extLst>
              <a:ext uri="{FF2B5EF4-FFF2-40B4-BE49-F238E27FC236}">
                <a16:creationId xmlns:a16="http://schemas.microsoft.com/office/drawing/2014/main" id="{994D73B9-556D-DDC6-C487-2308D5ECE69B}"/>
              </a:ext>
            </a:extLst>
          </p:cNvPr>
          <p:cNvSpPr txBox="1">
            <a:spLocks/>
          </p:cNvSpPr>
          <p:nvPr/>
        </p:nvSpPr>
        <p:spPr>
          <a:xfrm>
            <a:off x="661492" y="524803"/>
            <a:ext cx="10875367"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defRPr/>
            </a:pPr>
            <a:endParaRPr kumimoji="0" lang="vi-VN" b="1" i="0" u="none" strike="noStrike" kern="0" cap="none" spc="0" normalizeH="0" baseline="0" noProof="0" dirty="0">
              <a:ln>
                <a:noFill/>
              </a:ln>
              <a:solidFill>
                <a:schemeClr val="accent1">
                  <a:lumMod val="50000"/>
                </a:schemeClr>
              </a:solidFill>
              <a:effectLst/>
              <a:uLnTx/>
              <a:uFillTx/>
              <a:latin typeface="+mn-lt"/>
              <a:sym typeface="Fira Sans Extra Condensed"/>
            </a:endParaRPr>
          </a:p>
        </p:txBody>
      </p:sp>
      <p:sp>
        <p:nvSpPr>
          <p:cNvPr id="4" name="Text 1">
            <a:extLst>
              <a:ext uri="{FF2B5EF4-FFF2-40B4-BE49-F238E27FC236}">
                <a16:creationId xmlns:a16="http://schemas.microsoft.com/office/drawing/2014/main" id="{4459BFD2-EE88-E5CE-CE85-325655B62208}"/>
              </a:ext>
            </a:extLst>
          </p:cNvPr>
          <p:cNvSpPr/>
          <p:nvPr/>
        </p:nvSpPr>
        <p:spPr>
          <a:xfrm>
            <a:off x="1093695" y="1309386"/>
            <a:ext cx="9436028" cy="2119614"/>
          </a:xfrm>
          <a:prstGeom prst="rect">
            <a:avLst/>
          </a:prstGeom>
          <a:noFill/>
          <a:ln/>
        </p:spPr>
        <p:txBody>
          <a:bodyPr wrap="none" lIns="0" tIns="0" rIns="0" bIns="0" rtlCol="0" anchor="t"/>
          <a:lstStyle/>
          <a:p>
            <a:pPr lvl="0">
              <a:lnSpc>
                <a:spcPct val="150000"/>
              </a:lnSpc>
              <a:buClr>
                <a:srgbClr val="000000"/>
              </a:buClr>
              <a:defRPr/>
            </a:pPr>
            <a:r>
              <a:rPr lang="en-US" b="1" kern="0" dirty="0">
                <a:solidFill>
                  <a:srgbClr val="0070C0"/>
                </a:solidFill>
                <a:ea typeface="DM Sans Semi Bold" pitchFamily="34" charset="-122"/>
                <a:cs typeface="DM Sans Semi Bold" pitchFamily="34" charset="-120"/>
                <a:sym typeface="Arial"/>
              </a:rPr>
              <a:t>b. Auxiliary systems (fans, pumps)</a:t>
            </a:r>
          </a:p>
          <a:p>
            <a:pPr>
              <a:lnSpc>
                <a:spcPct val="150000"/>
              </a:lnSpc>
              <a:buClr>
                <a:srgbClr val="000000"/>
              </a:buClr>
              <a:defRPr/>
            </a:pPr>
            <a:r>
              <a:rPr lang="en-US" kern="0" dirty="0">
                <a:ea typeface="Inter Medium" pitchFamily="34" charset="-122"/>
                <a:cs typeface="Inter Medium" pitchFamily="34" charset="-120"/>
                <a:sym typeface="Arial"/>
              </a:rPr>
              <a:t>Savings potential: 10-15%</a:t>
            </a:r>
          </a:p>
          <a:p>
            <a:pPr>
              <a:lnSpc>
                <a:spcPct val="150000"/>
              </a:lnSpc>
              <a:buClr>
                <a:srgbClr val="000000"/>
              </a:buClr>
              <a:defRPr/>
            </a:pPr>
            <a:r>
              <a:rPr lang="en-US" kern="0" dirty="0">
                <a:ea typeface="Inter Medium" pitchFamily="34" charset="-122"/>
                <a:cs typeface="Inter Medium" pitchFamily="34" charset="-120"/>
                <a:sym typeface="Arial"/>
              </a:rPr>
              <a:t>Replace the existing motor with high-efficiency motor IE3 or higher</a:t>
            </a:r>
          </a:p>
          <a:p>
            <a:pPr marL="285739" indent="-285739">
              <a:lnSpc>
                <a:spcPct val="150000"/>
              </a:lnSpc>
              <a:buClr>
                <a:srgbClr val="000000"/>
              </a:buClr>
              <a:buSzPct val="100000"/>
              <a:buFont typeface="Arial"/>
              <a:buChar char="•"/>
              <a:defRPr/>
            </a:pPr>
            <a:r>
              <a:rPr lang="en-US" kern="0" dirty="0">
                <a:ea typeface="Inter Medium" pitchFamily="34" charset="-122"/>
                <a:cs typeface="Inter Medium" pitchFamily="34" charset="-120"/>
                <a:sym typeface="Arial"/>
              </a:rPr>
              <a:t>Install the inverter and PID control system to optimize operation</a:t>
            </a:r>
          </a:p>
          <a:p>
            <a:pPr marL="285739" indent="-285739">
              <a:lnSpc>
                <a:spcPct val="150000"/>
              </a:lnSpc>
              <a:buClr>
                <a:srgbClr val="000000"/>
              </a:buClr>
              <a:buSzPct val="100000"/>
              <a:buFont typeface="Arial"/>
              <a:buChar char="•"/>
              <a:defRPr/>
            </a:pPr>
            <a:r>
              <a:rPr lang="en-US" kern="0" dirty="0">
                <a:cs typeface="Arial"/>
                <a:sym typeface="Arial"/>
              </a:rPr>
              <a:t>Regular maintenance to ensure optimal performance</a:t>
            </a:r>
          </a:p>
          <a:p>
            <a:pPr>
              <a:lnSpc>
                <a:spcPct val="150000"/>
              </a:lnSpc>
              <a:buClr>
                <a:srgbClr val="000000"/>
              </a:buClr>
              <a:defRPr/>
            </a:pPr>
            <a:endParaRPr lang="en-US" kern="0" dirty="0">
              <a:ea typeface="Inter Medium" pitchFamily="34" charset="-122"/>
              <a:cs typeface="Inter Medium" pitchFamily="34" charset="-120"/>
              <a:sym typeface="Arial"/>
            </a:endParaRPr>
          </a:p>
          <a:p>
            <a:pPr>
              <a:lnSpc>
                <a:spcPct val="150000"/>
              </a:lnSpc>
              <a:buClr>
                <a:srgbClr val="000000"/>
              </a:buClr>
              <a:defRPr/>
            </a:pPr>
            <a:endParaRPr lang="en-US" kern="0" dirty="0">
              <a:cs typeface="Arial"/>
              <a:sym typeface="Arial"/>
            </a:endParaRPr>
          </a:p>
          <a:p>
            <a:pPr lvl="0">
              <a:lnSpc>
                <a:spcPct val="150000"/>
              </a:lnSpc>
              <a:buClr>
                <a:srgbClr val="000000"/>
              </a:buClr>
              <a:defRPr/>
            </a:pPr>
            <a:endParaRPr kumimoji="0" lang="en-US" b="1" i="0" u="none" strike="noStrike" kern="0" cap="none" spc="0" normalizeH="0" baseline="0" noProof="0" dirty="0">
              <a:ln>
                <a:noFill/>
              </a:ln>
              <a:solidFill>
                <a:srgbClr val="0070C0"/>
              </a:solidFill>
              <a:effectLst/>
              <a:uLnTx/>
              <a:uFillTx/>
              <a:cs typeface="Arial"/>
              <a:sym typeface="Arial"/>
            </a:endParaRPr>
          </a:p>
        </p:txBody>
      </p:sp>
      <p:sp>
        <p:nvSpPr>
          <p:cNvPr id="5" name="Text 2">
            <a:extLst>
              <a:ext uri="{FF2B5EF4-FFF2-40B4-BE49-F238E27FC236}">
                <a16:creationId xmlns:a16="http://schemas.microsoft.com/office/drawing/2014/main" id="{A481B6EF-67DA-4948-974E-4B11E53F4973}"/>
              </a:ext>
            </a:extLst>
          </p:cNvPr>
          <p:cNvSpPr/>
          <p:nvPr/>
        </p:nvSpPr>
        <p:spPr>
          <a:xfrm>
            <a:off x="661492" y="1830621"/>
            <a:ext cx="5203924" cy="302419"/>
          </a:xfrm>
          <a:prstGeom prst="rect">
            <a:avLst/>
          </a:prstGeom>
          <a:noFill/>
          <a:ln/>
        </p:spPr>
        <p:txBody>
          <a:bodyPr wrap="none" lIns="0" tIns="0" rIns="0" bIns="0" rtlCol="0" anchor="t"/>
          <a:lstStyle/>
          <a:p>
            <a:pPr lvl="0">
              <a:lnSpc>
                <a:spcPts val="2375"/>
              </a:lnSpc>
              <a:buClr>
                <a:srgbClr val="000000"/>
              </a:buClr>
              <a:defRPr/>
            </a:pPr>
            <a:endParaRPr kumimoji="0" lang="en-US" sz="1458" b="0" i="0" u="none" strike="noStrike" kern="0" cap="none" spc="0" normalizeH="0" baseline="0" noProof="0" dirty="0">
              <a:ln>
                <a:noFill/>
              </a:ln>
              <a:effectLst/>
              <a:uLnTx/>
              <a:uFillTx/>
              <a:cs typeface="Arial"/>
              <a:sym typeface="Arial"/>
            </a:endParaRPr>
          </a:p>
        </p:txBody>
      </p:sp>
      <p:sp>
        <p:nvSpPr>
          <p:cNvPr id="7" name="Text 4">
            <a:extLst>
              <a:ext uri="{FF2B5EF4-FFF2-40B4-BE49-F238E27FC236}">
                <a16:creationId xmlns:a16="http://schemas.microsoft.com/office/drawing/2014/main" id="{093EB876-A083-051A-3243-3D17B9C4643A}"/>
              </a:ext>
            </a:extLst>
          </p:cNvPr>
          <p:cNvSpPr/>
          <p:nvPr/>
        </p:nvSpPr>
        <p:spPr>
          <a:xfrm>
            <a:off x="661492" y="2535139"/>
            <a:ext cx="5203924" cy="604838"/>
          </a:xfrm>
          <a:prstGeom prst="rect">
            <a:avLst/>
          </a:prstGeom>
          <a:noFill/>
          <a:ln/>
        </p:spPr>
        <p:txBody>
          <a:bodyPr wrap="square" lIns="0" tIns="0" rIns="0" bIns="0" rtlCol="0" anchor="t"/>
          <a:lstStyle/>
          <a:p>
            <a:pPr marL="285739" lvl="0" indent="-285739">
              <a:lnSpc>
                <a:spcPts val="2375"/>
              </a:lnSpc>
              <a:buClr>
                <a:srgbClr val="000000"/>
              </a:buClr>
              <a:buSzPct val="100000"/>
              <a:buFont typeface="Arial"/>
              <a:buChar char="•"/>
              <a:defRPr/>
            </a:pPr>
            <a:endParaRPr kumimoji="0" lang="en-US" sz="1458" b="0" i="0" u="none" strike="noStrike" kern="0" cap="none" spc="0" normalizeH="0" baseline="0" noProof="0" dirty="0">
              <a:ln>
                <a:noFill/>
              </a:ln>
              <a:effectLst/>
              <a:uLnTx/>
              <a:uFillTx/>
              <a:cs typeface="Arial"/>
              <a:sym typeface="Arial"/>
            </a:endParaRPr>
          </a:p>
        </p:txBody>
      </p:sp>
      <p:sp>
        <p:nvSpPr>
          <p:cNvPr id="9" name="Text 6">
            <a:extLst>
              <a:ext uri="{FF2B5EF4-FFF2-40B4-BE49-F238E27FC236}">
                <a16:creationId xmlns:a16="http://schemas.microsoft.com/office/drawing/2014/main" id="{1551C738-9C54-BC47-EE72-B12CE54BF4B6}"/>
              </a:ext>
            </a:extLst>
          </p:cNvPr>
          <p:cNvSpPr/>
          <p:nvPr/>
        </p:nvSpPr>
        <p:spPr>
          <a:xfrm>
            <a:off x="1093695" y="3777256"/>
            <a:ext cx="10097470" cy="3080744"/>
          </a:xfrm>
          <a:prstGeom prst="rect">
            <a:avLst/>
          </a:prstGeom>
          <a:noFill/>
          <a:ln/>
        </p:spPr>
        <p:txBody>
          <a:bodyPr wrap="none" lIns="0" tIns="0" rIns="0" bIns="0" rtlCol="0" anchor="t"/>
          <a:lstStyle/>
          <a:p>
            <a:pPr lvl="0">
              <a:lnSpc>
                <a:spcPct val="150000"/>
              </a:lnSpc>
              <a:buClr>
                <a:srgbClr val="000000"/>
              </a:buClr>
              <a:defRPr/>
            </a:pPr>
            <a:r>
              <a:rPr lang="en-US" b="1" kern="0" dirty="0">
                <a:solidFill>
                  <a:srgbClr val="0070C0"/>
                </a:solidFill>
                <a:ea typeface="DM Sans Semi Bold" pitchFamily="34" charset="-122"/>
                <a:cs typeface="DM Sans Semi Bold" pitchFamily="34" charset="-120"/>
                <a:sym typeface="Arial"/>
              </a:rPr>
              <a:t>c. Pneumatic system</a:t>
            </a:r>
          </a:p>
          <a:p>
            <a:pPr>
              <a:lnSpc>
                <a:spcPct val="150000"/>
              </a:lnSpc>
              <a:buClr>
                <a:srgbClr val="000000"/>
              </a:buClr>
              <a:defRPr/>
            </a:pPr>
            <a:r>
              <a:rPr lang="en-US" kern="0" dirty="0">
                <a:ea typeface="Inter Medium" pitchFamily="34" charset="-122"/>
                <a:cs typeface="Inter Medium" pitchFamily="34" charset="-120"/>
                <a:sym typeface="Arial"/>
              </a:rPr>
              <a:t>Savings potential: 10-20%</a:t>
            </a:r>
          </a:p>
          <a:p>
            <a:pPr>
              <a:lnSpc>
                <a:spcPct val="150000"/>
              </a:lnSpc>
              <a:buClr>
                <a:srgbClr val="000000"/>
              </a:buClr>
              <a:defRPr/>
            </a:pPr>
            <a:r>
              <a:rPr lang="en-US" kern="0" dirty="0">
                <a:ea typeface="Inter Medium" pitchFamily="34" charset="-122"/>
                <a:cs typeface="Inter Medium" pitchFamily="34" charset="-120"/>
                <a:sym typeface="Arial"/>
              </a:rPr>
              <a:t>Check and fix leaks in piping systems</a:t>
            </a:r>
          </a:p>
          <a:p>
            <a:pPr marL="285739" lvl="0" indent="-285739">
              <a:lnSpc>
                <a:spcPct val="150000"/>
              </a:lnSpc>
              <a:buClr>
                <a:srgbClr val="000000"/>
              </a:buClr>
              <a:buSzPct val="100000"/>
              <a:buFont typeface="Arial"/>
              <a:buChar char="•"/>
              <a:defRPr/>
            </a:pPr>
            <a:r>
              <a:rPr lang="en-US" kern="0" dirty="0">
                <a:cs typeface="Arial"/>
                <a:sym typeface="Arial"/>
              </a:rPr>
              <a:t>Optimize operating pressure to suit actual needs</a:t>
            </a:r>
          </a:p>
          <a:p>
            <a:pPr marL="285739" indent="-285739">
              <a:lnSpc>
                <a:spcPct val="150000"/>
              </a:lnSpc>
              <a:buClr>
                <a:srgbClr val="000000"/>
              </a:buClr>
              <a:buSzPct val="100000"/>
              <a:buFont typeface="Arial"/>
              <a:buChar char="•"/>
              <a:defRPr/>
            </a:pPr>
            <a:r>
              <a:rPr lang="en-US" kern="0" dirty="0">
                <a:ea typeface="Inter Medium" pitchFamily="34" charset="-122"/>
                <a:cs typeface="Inter Medium" pitchFamily="34" charset="-120"/>
                <a:sym typeface="Arial"/>
              </a:rPr>
              <a:t>Adjust the operating time of the air compressor according to the production schedule</a:t>
            </a:r>
            <a:endParaRPr lang="en-US" kern="0" dirty="0">
              <a:cs typeface="Arial"/>
              <a:sym typeface="Arial"/>
            </a:endParaRPr>
          </a:p>
          <a:p>
            <a:pPr marL="285739" lvl="0" indent="-285739">
              <a:lnSpc>
                <a:spcPct val="150000"/>
              </a:lnSpc>
              <a:buClr>
                <a:srgbClr val="000000"/>
              </a:buClr>
              <a:buSzPct val="100000"/>
              <a:buFont typeface="Arial"/>
              <a:buChar char="•"/>
              <a:defRPr/>
            </a:pPr>
            <a:r>
              <a:rPr lang="en-US" kern="0" dirty="0">
                <a:cs typeface="Arial"/>
                <a:sym typeface="Arial"/>
              </a:rPr>
              <a:t>Use intelligent control systems to automate operations</a:t>
            </a:r>
          </a:p>
          <a:p>
            <a:pPr>
              <a:lnSpc>
                <a:spcPct val="150000"/>
              </a:lnSpc>
              <a:buClr>
                <a:srgbClr val="000000"/>
              </a:buClr>
              <a:defRPr/>
            </a:pPr>
            <a:endParaRPr lang="en-US" kern="0" dirty="0">
              <a:ea typeface="Inter Medium" pitchFamily="34" charset="-122"/>
              <a:cs typeface="Inter Medium" pitchFamily="34" charset="-120"/>
              <a:sym typeface="Arial"/>
            </a:endParaRPr>
          </a:p>
          <a:p>
            <a:pPr>
              <a:lnSpc>
                <a:spcPct val="150000"/>
              </a:lnSpc>
              <a:buClr>
                <a:srgbClr val="000000"/>
              </a:buClr>
              <a:defRPr/>
            </a:pPr>
            <a:endParaRPr lang="en-US" kern="0" dirty="0">
              <a:cs typeface="Arial"/>
              <a:sym typeface="Arial"/>
            </a:endParaRPr>
          </a:p>
          <a:p>
            <a:pPr lvl="0">
              <a:lnSpc>
                <a:spcPct val="150000"/>
              </a:lnSpc>
              <a:buClr>
                <a:srgbClr val="000000"/>
              </a:buClr>
              <a:defRPr/>
            </a:pPr>
            <a:endParaRPr kumimoji="0" lang="en-US" b="1" i="0" u="none" strike="noStrike" kern="0" cap="none" spc="0" normalizeH="0" baseline="0" noProof="0" dirty="0">
              <a:ln>
                <a:noFill/>
              </a:ln>
              <a:solidFill>
                <a:srgbClr val="0070C0"/>
              </a:solidFill>
              <a:effectLst/>
              <a:uLnTx/>
              <a:uFillTx/>
              <a:cs typeface="Arial"/>
              <a:sym typeface="Arial"/>
            </a:endParaRPr>
          </a:p>
        </p:txBody>
      </p:sp>
      <p:sp>
        <p:nvSpPr>
          <p:cNvPr id="8" name="Title 1">
            <a:extLst>
              <a:ext uri="{FF2B5EF4-FFF2-40B4-BE49-F238E27FC236}">
                <a16:creationId xmlns:a16="http://schemas.microsoft.com/office/drawing/2014/main" id="{B9D9ECAB-CE58-992A-3C7F-74576FCAE17B}"/>
              </a:ext>
            </a:extLst>
          </p:cNvPr>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Tree>
    <p:extLst>
      <p:ext uri="{BB962C8B-B14F-4D97-AF65-F5344CB8AC3E}">
        <p14:creationId xmlns:p14="http://schemas.microsoft.com/office/powerpoint/2010/main" val="1499712228"/>
      </p:ext>
    </p:extLst>
  </p:cSld>
  <p:clrMapOvr>
    <a:masterClrMapping/>
  </p:clrMapOvr>
  <p:transition advClick="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
            <a:extLst>
              <a:ext uri="{FF2B5EF4-FFF2-40B4-BE49-F238E27FC236}">
                <a16:creationId xmlns:a16="http://schemas.microsoft.com/office/drawing/2014/main" id="{25C0276E-DDF0-D2EE-C552-E1377623ACA2}"/>
              </a:ext>
            </a:extLst>
          </p:cNvPr>
          <p:cNvSpPr/>
          <p:nvPr/>
        </p:nvSpPr>
        <p:spPr>
          <a:xfrm>
            <a:off x="650677" y="1805664"/>
            <a:ext cx="10890647" cy="2976166"/>
          </a:xfrm>
          <a:prstGeom prst="roundRect">
            <a:avLst>
              <a:gd name="adj" fmla="val 937"/>
            </a:avLst>
          </a:prstGeom>
          <a:noFill/>
          <a:ln w="7620">
            <a:solidFill>
              <a:srgbClr val="000000">
                <a:alpha val="800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5" name="Shape 2">
            <a:extLst>
              <a:ext uri="{FF2B5EF4-FFF2-40B4-BE49-F238E27FC236}">
                <a16:creationId xmlns:a16="http://schemas.microsoft.com/office/drawing/2014/main" id="{48D6D7A9-4DBC-F7FD-EED1-104C583ED59D}"/>
              </a:ext>
            </a:extLst>
          </p:cNvPr>
          <p:cNvSpPr/>
          <p:nvPr/>
        </p:nvSpPr>
        <p:spPr>
          <a:xfrm>
            <a:off x="657027" y="1812013"/>
            <a:ext cx="10876856" cy="533202"/>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6" name="Text 3">
            <a:extLst>
              <a:ext uri="{FF2B5EF4-FFF2-40B4-BE49-F238E27FC236}">
                <a16:creationId xmlns:a16="http://schemas.microsoft.com/office/drawing/2014/main" id="{4EEAFDEF-1B33-0B28-EC23-C0862163C151}"/>
              </a:ext>
            </a:extLst>
          </p:cNvPr>
          <p:cNvSpPr/>
          <p:nvPr/>
        </p:nvSpPr>
        <p:spPr>
          <a:xfrm>
            <a:off x="843955" y="1929885"/>
            <a:ext cx="3250407"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Category</a:t>
            </a:r>
            <a:endParaRPr kumimoji="0" lang="en-US" sz="1600" b="0" i="0" u="none" strike="noStrike" kern="0" cap="none" spc="0" normalizeH="0" baseline="0" noProof="0" dirty="0">
              <a:ln>
                <a:noFill/>
              </a:ln>
              <a:effectLst/>
              <a:uLnTx/>
              <a:uFillTx/>
              <a:cs typeface="Arial"/>
              <a:sym typeface="Arial"/>
            </a:endParaRPr>
          </a:p>
        </p:txBody>
      </p:sp>
      <p:sp>
        <p:nvSpPr>
          <p:cNvPr id="7" name="Text 4">
            <a:extLst>
              <a:ext uri="{FF2B5EF4-FFF2-40B4-BE49-F238E27FC236}">
                <a16:creationId xmlns:a16="http://schemas.microsoft.com/office/drawing/2014/main" id="{A7E1B108-455F-33DB-0CAA-3842785F83DC}"/>
              </a:ext>
            </a:extLst>
          </p:cNvPr>
          <p:cNvSpPr/>
          <p:nvPr/>
        </p:nvSpPr>
        <p:spPr>
          <a:xfrm>
            <a:off x="4472384" y="1929885"/>
            <a:ext cx="3247232"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Energy efficiency solutions</a:t>
            </a:r>
            <a:endParaRPr kumimoji="0" lang="en-US" sz="1600" b="0" i="0" u="none" strike="noStrike" kern="0" cap="none" spc="0" normalizeH="0" baseline="0" noProof="0" dirty="0">
              <a:ln>
                <a:noFill/>
              </a:ln>
              <a:effectLst/>
              <a:uLnTx/>
              <a:uFillTx/>
              <a:cs typeface="Arial"/>
              <a:sym typeface="Arial"/>
            </a:endParaRPr>
          </a:p>
        </p:txBody>
      </p:sp>
      <p:sp>
        <p:nvSpPr>
          <p:cNvPr id="8" name="Text 5">
            <a:extLst>
              <a:ext uri="{FF2B5EF4-FFF2-40B4-BE49-F238E27FC236}">
                <a16:creationId xmlns:a16="http://schemas.microsoft.com/office/drawing/2014/main" id="{932C54FE-A4F7-EC8B-088E-978CAB7CAA0A}"/>
              </a:ext>
            </a:extLst>
          </p:cNvPr>
          <p:cNvSpPr/>
          <p:nvPr/>
        </p:nvSpPr>
        <p:spPr>
          <a:xfrm>
            <a:off x="8097639" y="1929885"/>
            <a:ext cx="3250407"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Energy efficiency estimate</a:t>
            </a:r>
            <a:endParaRPr kumimoji="0" lang="en-US" sz="1600" b="0" i="0" u="none" strike="noStrike" kern="0" cap="none" spc="0" normalizeH="0" baseline="0" noProof="0" dirty="0">
              <a:ln>
                <a:noFill/>
              </a:ln>
              <a:effectLst/>
              <a:uLnTx/>
              <a:uFillTx/>
              <a:cs typeface="Arial"/>
              <a:sym typeface="Arial"/>
            </a:endParaRPr>
          </a:p>
        </p:txBody>
      </p:sp>
      <p:sp>
        <p:nvSpPr>
          <p:cNvPr id="9" name="Shape 6">
            <a:extLst>
              <a:ext uri="{FF2B5EF4-FFF2-40B4-BE49-F238E27FC236}">
                <a16:creationId xmlns:a16="http://schemas.microsoft.com/office/drawing/2014/main" id="{37BE85F3-7225-217F-6295-E2BCB156F877}"/>
              </a:ext>
            </a:extLst>
          </p:cNvPr>
          <p:cNvSpPr/>
          <p:nvPr/>
        </p:nvSpPr>
        <p:spPr>
          <a:xfrm>
            <a:off x="657027" y="2345214"/>
            <a:ext cx="10876856" cy="533202"/>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10" name="Text 7">
            <a:extLst>
              <a:ext uri="{FF2B5EF4-FFF2-40B4-BE49-F238E27FC236}">
                <a16:creationId xmlns:a16="http://schemas.microsoft.com/office/drawing/2014/main" id="{44F109F5-84A8-D45C-A30B-5B8D344911B8}"/>
              </a:ext>
            </a:extLst>
          </p:cNvPr>
          <p:cNvSpPr/>
          <p:nvPr/>
        </p:nvSpPr>
        <p:spPr>
          <a:xfrm>
            <a:off x="843955" y="2463087"/>
            <a:ext cx="3250407" cy="297458"/>
          </a:xfrm>
          <a:prstGeom prst="rect">
            <a:avLst/>
          </a:prstGeom>
          <a:noFill/>
          <a:ln/>
        </p:spPr>
        <p:txBody>
          <a:bodyPr wrap="none" lIns="0" tIns="0" rIns="0" bIns="0" rtlCol="0" anchor="t"/>
          <a:lstStyle/>
          <a:p>
            <a:pPr lvl="0">
              <a:lnSpc>
                <a:spcPts val="2333"/>
              </a:lnSpc>
              <a:buClr>
                <a:srgbClr val="000000"/>
              </a:buClr>
              <a:defRPr/>
            </a:pPr>
            <a:r>
              <a:rPr lang="en-US" sz="1600" kern="0" dirty="0">
                <a:ea typeface="Inter Medium" pitchFamily="34" charset="-122"/>
                <a:cs typeface="Inter Medium" pitchFamily="34" charset="-120"/>
                <a:sym typeface="Arial"/>
              </a:rPr>
              <a:t>Heating system</a:t>
            </a:r>
            <a:endParaRPr kumimoji="0" lang="en-US" sz="1600" b="0" i="0" u="none" strike="noStrike" kern="0" cap="none" spc="0" normalizeH="0" baseline="0" noProof="0" dirty="0">
              <a:ln>
                <a:noFill/>
              </a:ln>
              <a:effectLst/>
              <a:uLnTx/>
              <a:uFillTx/>
              <a:cs typeface="Arial"/>
              <a:sym typeface="Arial"/>
            </a:endParaRPr>
          </a:p>
        </p:txBody>
      </p:sp>
      <p:sp>
        <p:nvSpPr>
          <p:cNvPr id="11" name="Text 8">
            <a:extLst>
              <a:ext uri="{FF2B5EF4-FFF2-40B4-BE49-F238E27FC236}">
                <a16:creationId xmlns:a16="http://schemas.microsoft.com/office/drawing/2014/main" id="{57999F14-0F90-A3FC-311F-32415FCC065A}"/>
              </a:ext>
            </a:extLst>
          </p:cNvPr>
          <p:cNvSpPr/>
          <p:nvPr/>
        </p:nvSpPr>
        <p:spPr>
          <a:xfrm>
            <a:off x="4472384" y="2463087"/>
            <a:ext cx="3247232"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Optimize furnace, insulation</a:t>
            </a:r>
            <a:endParaRPr kumimoji="0" lang="en-US" sz="1600" b="0" i="0" u="none" strike="noStrike" kern="0" cap="none" spc="0" normalizeH="0" baseline="0" noProof="0" dirty="0">
              <a:ln>
                <a:noFill/>
              </a:ln>
              <a:effectLst/>
              <a:uLnTx/>
              <a:uFillTx/>
              <a:cs typeface="Arial"/>
              <a:sym typeface="Arial"/>
            </a:endParaRPr>
          </a:p>
        </p:txBody>
      </p:sp>
      <p:sp>
        <p:nvSpPr>
          <p:cNvPr id="12" name="Text 9">
            <a:extLst>
              <a:ext uri="{FF2B5EF4-FFF2-40B4-BE49-F238E27FC236}">
                <a16:creationId xmlns:a16="http://schemas.microsoft.com/office/drawing/2014/main" id="{B5620CED-A329-19D0-712D-EAC6F87E1EB1}"/>
              </a:ext>
            </a:extLst>
          </p:cNvPr>
          <p:cNvSpPr/>
          <p:nvPr/>
        </p:nvSpPr>
        <p:spPr>
          <a:xfrm>
            <a:off x="8097639" y="2463087"/>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10-25%</a:t>
            </a:r>
            <a:endParaRPr kumimoji="0" lang="en-US" sz="1600" b="0" i="0" u="none" strike="noStrike" kern="0" cap="none" spc="0" normalizeH="0" baseline="0" noProof="0" dirty="0">
              <a:ln>
                <a:noFill/>
              </a:ln>
              <a:effectLst/>
              <a:uLnTx/>
              <a:uFillTx/>
              <a:cs typeface="Arial"/>
              <a:sym typeface="Arial"/>
            </a:endParaRPr>
          </a:p>
        </p:txBody>
      </p:sp>
      <p:sp>
        <p:nvSpPr>
          <p:cNvPr id="13" name="Shape 10">
            <a:extLst>
              <a:ext uri="{FF2B5EF4-FFF2-40B4-BE49-F238E27FC236}">
                <a16:creationId xmlns:a16="http://schemas.microsoft.com/office/drawing/2014/main" id="{9BA84360-364C-800C-4E4D-94F893518F1C}"/>
              </a:ext>
            </a:extLst>
          </p:cNvPr>
          <p:cNvSpPr/>
          <p:nvPr/>
        </p:nvSpPr>
        <p:spPr>
          <a:xfrm>
            <a:off x="657027" y="2878416"/>
            <a:ext cx="10876856" cy="830659"/>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14" name="Text 11">
            <a:extLst>
              <a:ext uri="{FF2B5EF4-FFF2-40B4-BE49-F238E27FC236}">
                <a16:creationId xmlns:a16="http://schemas.microsoft.com/office/drawing/2014/main" id="{28FB798C-868C-5E4F-F2AC-4F7370366AEA}"/>
              </a:ext>
            </a:extLst>
          </p:cNvPr>
          <p:cNvSpPr/>
          <p:nvPr/>
        </p:nvSpPr>
        <p:spPr>
          <a:xfrm>
            <a:off x="843955" y="2996288"/>
            <a:ext cx="3250407"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Heating system</a:t>
            </a:r>
            <a:endParaRPr kumimoji="0" lang="en-US" sz="1600" b="0" i="0" u="none" strike="noStrike" kern="0" cap="none" spc="0" normalizeH="0" baseline="0" noProof="0" dirty="0">
              <a:ln>
                <a:noFill/>
              </a:ln>
              <a:effectLst/>
              <a:uLnTx/>
              <a:uFillTx/>
              <a:cs typeface="Arial"/>
              <a:sym typeface="Arial"/>
            </a:endParaRPr>
          </a:p>
        </p:txBody>
      </p:sp>
      <p:sp>
        <p:nvSpPr>
          <p:cNvPr id="15" name="Text 12">
            <a:extLst>
              <a:ext uri="{FF2B5EF4-FFF2-40B4-BE49-F238E27FC236}">
                <a16:creationId xmlns:a16="http://schemas.microsoft.com/office/drawing/2014/main" id="{741D7E20-317C-ED3D-FAA4-88BB8C7880FF}"/>
              </a:ext>
            </a:extLst>
          </p:cNvPr>
          <p:cNvSpPr/>
          <p:nvPr/>
        </p:nvSpPr>
        <p:spPr>
          <a:xfrm>
            <a:off x="4472384" y="2996289"/>
            <a:ext cx="3247232" cy="594916"/>
          </a:xfrm>
          <a:prstGeom prst="rect">
            <a:avLst/>
          </a:prstGeom>
          <a:noFill/>
          <a:ln/>
        </p:spPr>
        <p:txBody>
          <a:bodyPr wrap="squar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Use waste heat (smoke heat) for preheating</a:t>
            </a:r>
            <a:endParaRPr kumimoji="0" lang="en-US" sz="1600" b="0" i="0" u="none" strike="noStrike" kern="0" cap="none" spc="0" normalizeH="0" baseline="0" noProof="0" dirty="0">
              <a:ln>
                <a:noFill/>
              </a:ln>
              <a:effectLst/>
              <a:uLnTx/>
              <a:uFillTx/>
              <a:cs typeface="Arial"/>
              <a:sym typeface="Arial"/>
            </a:endParaRPr>
          </a:p>
        </p:txBody>
      </p:sp>
      <p:sp>
        <p:nvSpPr>
          <p:cNvPr id="16" name="Text 13">
            <a:extLst>
              <a:ext uri="{FF2B5EF4-FFF2-40B4-BE49-F238E27FC236}">
                <a16:creationId xmlns:a16="http://schemas.microsoft.com/office/drawing/2014/main" id="{D51EDD69-B9BF-6A4D-5E27-C8D0CCF666BA}"/>
              </a:ext>
            </a:extLst>
          </p:cNvPr>
          <p:cNvSpPr/>
          <p:nvPr/>
        </p:nvSpPr>
        <p:spPr>
          <a:xfrm>
            <a:off x="8097639" y="2996288"/>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10-25%</a:t>
            </a:r>
            <a:endParaRPr kumimoji="0" lang="en-US" sz="1600" b="0" i="0" u="none" strike="noStrike" kern="0" cap="none" spc="0" normalizeH="0" baseline="0" noProof="0" dirty="0">
              <a:ln>
                <a:noFill/>
              </a:ln>
              <a:effectLst/>
              <a:uLnTx/>
              <a:uFillTx/>
              <a:cs typeface="Arial"/>
              <a:sym typeface="Arial"/>
            </a:endParaRPr>
          </a:p>
        </p:txBody>
      </p:sp>
      <p:sp>
        <p:nvSpPr>
          <p:cNvPr id="17" name="Shape 14">
            <a:extLst>
              <a:ext uri="{FF2B5EF4-FFF2-40B4-BE49-F238E27FC236}">
                <a16:creationId xmlns:a16="http://schemas.microsoft.com/office/drawing/2014/main" id="{EA168904-7968-4D20-6DC0-FF817C5C1808}"/>
              </a:ext>
            </a:extLst>
          </p:cNvPr>
          <p:cNvSpPr/>
          <p:nvPr/>
        </p:nvSpPr>
        <p:spPr>
          <a:xfrm>
            <a:off x="657027" y="3709076"/>
            <a:ext cx="10876856" cy="533202"/>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18" name="Text 15">
            <a:extLst>
              <a:ext uri="{FF2B5EF4-FFF2-40B4-BE49-F238E27FC236}">
                <a16:creationId xmlns:a16="http://schemas.microsoft.com/office/drawing/2014/main" id="{B5F77514-7858-B811-F330-D1DD58F6AA8D}"/>
              </a:ext>
            </a:extLst>
          </p:cNvPr>
          <p:cNvSpPr/>
          <p:nvPr/>
        </p:nvSpPr>
        <p:spPr>
          <a:xfrm>
            <a:off x="843955" y="3826948"/>
            <a:ext cx="3250407"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Steel rolling</a:t>
            </a:r>
            <a:endParaRPr kumimoji="0" lang="en-US" sz="1600" b="0" i="0" u="none" strike="noStrike" kern="0" cap="none" spc="0" normalizeH="0" baseline="0" noProof="0" dirty="0">
              <a:ln>
                <a:noFill/>
              </a:ln>
              <a:effectLst/>
              <a:uLnTx/>
              <a:uFillTx/>
              <a:cs typeface="Arial"/>
              <a:sym typeface="Arial"/>
            </a:endParaRPr>
          </a:p>
        </p:txBody>
      </p:sp>
      <p:sp>
        <p:nvSpPr>
          <p:cNvPr id="19" name="Text 16">
            <a:extLst>
              <a:ext uri="{FF2B5EF4-FFF2-40B4-BE49-F238E27FC236}">
                <a16:creationId xmlns:a16="http://schemas.microsoft.com/office/drawing/2014/main" id="{E312B7E5-E7EE-F5C9-0343-ED57F6D73252}"/>
              </a:ext>
            </a:extLst>
          </p:cNvPr>
          <p:cNvSpPr/>
          <p:nvPr/>
        </p:nvSpPr>
        <p:spPr>
          <a:xfrm>
            <a:off x="4472384" y="3826948"/>
            <a:ext cx="3247232"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Inverter control for motor</a:t>
            </a:r>
            <a:endParaRPr kumimoji="0" lang="en-US" sz="1600" b="0" i="0" u="none" strike="noStrike" kern="0" cap="none" spc="0" normalizeH="0" baseline="0" noProof="0" dirty="0">
              <a:ln>
                <a:noFill/>
              </a:ln>
              <a:effectLst/>
              <a:uLnTx/>
              <a:uFillTx/>
              <a:cs typeface="Arial"/>
              <a:sym typeface="Arial"/>
            </a:endParaRPr>
          </a:p>
        </p:txBody>
      </p:sp>
      <p:sp>
        <p:nvSpPr>
          <p:cNvPr id="20" name="Text 17">
            <a:extLst>
              <a:ext uri="{FF2B5EF4-FFF2-40B4-BE49-F238E27FC236}">
                <a16:creationId xmlns:a16="http://schemas.microsoft.com/office/drawing/2014/main" id="{8DFC81FC-121A-D07F-C2A0-841A4CD676CA}"/>
              </a:ext>
            </a:extLst>
          </p:cNvPr>
          <p:cNvSpPr/>
          <p:nvPr/>
        </p:nvSpPr>
        <p:spPr>
          <a:xfrm>
            <a:off x="8097639" y="3826948"/>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5-10%</a:t>
            </a:r>
            <a:endParaRPr kumimoji="0" lang="en-US" sz="1600" b="0" i="0" u="none" strike="noStrike" kern="0" cap="none" spc="0" normalizeH="0" baseline="0" noProof="0" dirty="0">
              <a:ln>
                <a:noFill/>
              </a:ln>
              <a:effectLst/>
              <a:uLnTx/>
              <a:uFillTx/>
              <a:cs typeface="Arial"/>
              <a:sym typeface="Arial"/>
            </a:endParaRPr>
          </a:p>
        </p:txBody>
      </p:sp>
      <p:sp>
        <p:nvSpPr>
          <p:cNvPr id="21" name="Shape 18">
            <a:extLst>
              <a:ext uri="{FF2B5EF4-FFF2-40B4-BE49-F238E27FC236}">
                <a16:creationId xmlns:a16="http://schemas.microsoft.com/office/drawing/2014/main" id="{4918DFD6-8A59-A6E3-B748-8FB91F2F67B8}"/>
              </a:ext>
            </a:extLst>
          </p:cNvPr>
          <p:cNvSpPr/>
          <p:nvPr/>
        </p:nvSpPr>
        <p:spPr>
          <a:xfrm>
            <a:off x="657027" y="4242276"/>
            <a:ext cx="10876856" cy="533202"/>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22" name="Text 19">
            <a:extLst>
              <a:ext uri="{FF2B5EF4-FFF2-40B4-BE49-F238E27FC236}">
                <a16:creationId xmlns:a16="http://schemas.microsoft.com/office/drawing/2014/main" id="{CDC9C3BE-3EB8-E9E7-BD46-015E6B7BDB00}"/>
              </a:ext>
            </a:extLst>
          </p:cNvPr>
          <p:cNvSpPr/>
          <p:nvPr/>
        </p:nvSpPr>
        <p:spPr>
          <a:xfrm>
            <a:off x="843955" y="4360149"/>
            <a:ext cx="3250407"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Steel rolling</a:t>
            </a:r>
            <a:endParaRPr kumimoji="0" lang="en-US" sz="1600" b="0" i="0" u="none" strike="noStrike" kern="0" cap="none" spc="0" normalizeH="0" baseline="0" noProof="0" dirty="0">
              <a:ln>
                <a:noFill/>
              </a:ln>
              <a:effectLst/>
              <a:uLnTx/>
              <a:uFillTx/>
              <a:cs typeface="Arial"/>
              <a:sym typeface="Arial"/>
            </a:endParaRPr>
          </a:p>
        </p:txBody>
      </p:sp>
      <p:sp>
        <p:nvSpPr>
          <p:cNvPr id="23" name="Text 20">
            <a:extLst>
              <a:ext uri="{FF2B5EF4-FFF2-40B4-BE49-F238E27FC236}">
                <a16:creationId xmlns:a16="http://schemas.microsoft.com/office/drawing/2014/main" id="{EB3FE54F-9069-E67D-63B8-DABBE396F8F5}"/>
              </a:ext>
            </a:extLst>
          </p:cNvPr>
          <p:cNvSpPr/>
          <p:nvPr/>
        </p:nvSpPr>
        <p:spPr>
          <a:xfrm>
            <a:off x="4472384" y="4360149"/>
            <a:ext cx="3247232"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High performance drive system</a:t>
            </a:r>
            <a:endParaRPr kumimoji="0" lang="en-US" sz="1600" b="0" i="0" u="none" strike="noStrike" kern="0" cap="none" spc="0" normalizeH="0" baseline="0" noProof="0" dirty="0">
              <a:ln>
                <a:noFill/>
              </a:ln>
              <a:effectLst/>
              <a:uLnTx/>
              <a:uFillTx/>
              <a:cs typeface="Arial"/>
              <a:sym typeface="Arial"/>
            </a:endParaRPr>
          </a:p>
        </p:txBody>
      </p:sp>
      <p:sp>
        <p:nvSpPr>
          <p:cNvPr id="24" name="Text 21">
            <a:extLst>
              <a:ext uri="{FF2B5EF4-FFF2-40B4-BE49-F238E27FC236}">
                <a16:creationId xmlns:a16="http://schemas.microsoft.com/office/drawing/2014/main" id="{A0B5508F-3AA8-43C2-A059-5F5084D2606B}"/>
              </a:ext>
            </a:extLst>
          </p:cNvPr>
          <p:cNvSpPr/>
          <p:nvPr/>
        </p:nvSpPr>
        <p:spPr>
          <a:xfrm>
            <a:off x="8097639" y="4360149"/>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5-10%</a:t>
            </a:r>
            <a:endParaRPr kumimoji="0" lang="en-US" sz="1600" b="0" i="0" u="none" strike="noStrike" kern="0" cap="none" spc="0" normalizeH="0" baseline="0" noProof="0" dirty="0">
              <a:ln>
                <a:noFill/>
              </a:ln>
              <a:effectLst/>
              <a:uLnTx/>
              <a:uFillTx/>
              <a:cs typeface="Arial"/>
              <a:sym typeface="Arial"/>
            </a:endParaRPr>
          </a:p>
        </p:txBody>
      </p:sp>
      <p:sp>
        <p:nvSpPr>
          <p:cNvPr id="25" name="Text 22">
            <a:extLst>
              <a:ext uri="{FF2B5EF4-FFF2-40B4-BE49-F238E27FC236}">
                <a16:creationId xmlns:a16="http://schemas.microsoft.com/office/drawing/2014/main" id="{5D46AD45-5030-1F0F-E409-3499F6E59F05}"/>
              </a:ext>
            </a:extLst>
          </p:cNvPr>
          <p:cNvSpPr/>
          <p:nvPr/>
        </p:nvSpPr>
        <p:spPr>
          <a:xfrm>
            <a:off x="657027" y="4928474"/>
            <a:ext cx="10890647" cy="594916"/>
          </a:xfrm>
          <a:prstGeom prst="rect">
            <a:avLst/>
          </a:prstGeom>
          <a:noFill/>
          <a:ln/>
        </p:spPr>
        <p:txBody>
          <a:bodyPr wrap="square" lIns="0" tIns="0" rIns="0" bIns="0" rtlCol="0" anchor="t"/>
          <a:lstStyle/>
          <a:p>
            <a:pPr lvl="0">
              <a:lnSpc>
                <a:spcPts val="2333"/>
              </a:lnSpc>
              <a:buClr>
                <a:srgbClr val="000000"/>
              </a:buClr>
              <a:defRPr/>
            </a:pPr>
            <a:r>
              <a:rPr lang="en-US" sz="1600" kern="0" dirty="0">
                <a:ea typeface="Inter Medium" pitchFamily="34" charset="-122"/>
                <a:cs typeface="Inter Medium" pitchFamily="34" charset="-120"/>
                <a:sym typeface="Arial"/>
              </a:rPr>
              <a:t>Heating systems in steel production have a great potential for energy savings, up to 10-25%. Optimizing the furnace, improving the insulation system and using waste heat from flue gases for preheating are effective solutions.</a:t>
            </a:r>
            <a:endParaRPr kumimoji="0" lang="en-US" sz="1600" b="0" i="0" u="none" strike="noStrike" kern="0" cap="none" spc="0" normalizeH="0" baseline="0" noProof="0" dirty="0">
              <a:ln>
                <a:noFill/>
              </a:ln>
              <a:effectLst/>
              <a:uLnTx/>
              <a:uFillTx/>
              <a:cs typeface="Arial"/>
              <a:sym typeface="Arial"/>
            </a:endParaRPr>
          </a:p>
        </p:txBody>
      </p:sp>
      <p:sp>
        <p:nvSpPr>
          <p:cNvPr id="26" name="Text 23">
            <a:extLst>
              <a:ext uri="{FF2B5EF4-FFF2-40B4-BE49-F238E27FC236}">
                <a16:creationId xmlns:a16="http://schemas.microsoft.com/office/drawing/2014/main" id="{3F1CCA1D-9BAD-D1B1-DCB8-66FA1A72004F}"/>
              </a:ext>
            </a:extLst>
          </p:cNvPr>
          <p:cNvSpPr/>
          <p:nvPr/>
        </p:nvSpPr>
        <p:spPr>
          <a:xfrm>
            <a:off x="657027" y="5670034"/>
            <a:ext cx="10890647" cy="892373"/>
          </a:xfrm>
          <a:prstGeom prst="rect">
            <a:avLst/>
          </a:prstGeom>
          <a:noFill/>
          <a:ln/>
        </p:spPr>
        <p:txBody>
          <a:bodyPr wrap="squar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In the steel rolling process, applying inverter control technology to motors and using high-efficiency transmission systems can help save 5-10% of energy. These solutions not only reduce electricity consumption but also extend the life of equipment.</a:t>
            </a:r>
            <a:endParaRPr kumimoji="0" lang="en-US" sz="1600" b="0" i="0" u="none" strike="noStrike" kern="0" cap="none" spc="0" normalizeH="0" baseline="0" noProof="0" dirty="0">
              <a:ln>
                <a:noFill/>
              </a:ln>
              <a:effectLst/>
              <a:uLnTx/>
              <a:uFillTx/>
              <a:cs typeface="Arial"/>
              <a:sym typeface="Arial"/>
            </a:endParaRPr>
          </a:p>
        </p:txBody>
      </p:sp>
      <p:sp>
        <p:nvSpPr>
          <p:cNvPr id="27" name="Title 1">
            <a:extLst>
              <a:ext uri="{FF2B5EF4-FFF2-40B4-BE49-F238E27FC236}">
                <a16:creationId xmlns:a16="http://schemas.microsoft.com/office/drawing/2014/main" id="{5C6CD29A-F044-7370-489B-1F4205336D23}"/>
              </a:ext>
            </a:extLst>
          </p:cNvPr>
          <p:cNvSpPr txBox="1">
            <a:spLocks/>
          </p:cNvSpPr>
          <p:nvPr/>
        </p:nvSpPr>
        <p:spPr>
          <a:xfrm>
            <a:off x="150125" y="1234712"/>
            <a:ext cx="5382724"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defRPr/>
            </a:pPr>
            <a:r>
              <a:rPr lang="en-US" sz="1600" kern="0" dirty="0">
                <a:solidFill>
                  <a:srgbClr val="0070C0"/>
                </a:solidFill>
                <a:latin typeface="+mn-lt"/>
              </a:rPr>
              <a:t>d. HEATING AND STEEL ROLLING SYSTEM</a:t>
            </a:r>
            <a:endParaRPr kumimoji="0" lang="vi-VN" sz="1600" b="1" i="0" u="none" strike="noStrike" kern="0" cap="none" spc="0" normalizeH="0" baseline="0" noProof="0" dirty="0">
              <a:ln>
                <a:noFill/>
              </a:ln>
              <a:solidFill>
                <a:srgbClr val="0070C0"/>
              </a:solidFill>
              <a:effectLst/>
              <a:uLnTx/>
              <a:uFillTx/>
              <a:latin typeface="+mn-lt"/>
              <a:sym typeface="Fira Sans Extra Condensed"/>
            </a:endParaRPr>
          </a:p>
        </p:txBody>
      </p:sp>
      <p:sp>
        <p:nvSpPr>
          <p:cNvPr id="2" name="Title 1">
            <a:extLst>
              <a:ext uri="{FF2B5EF4-FFF2-40B4-BE49-F238E27FC236}">
                <a16:creationId xmlns:a16="http://schemas.microsoft.com/office/drawing/2014/main" id="{A8FA64F3-475B-85D9-E36F-92D3C5C92AFE}"/>
              </a:ext>
            </a:extLst>
          </p:cNvPr>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Tree>
    <p:extLst>
      <p:ext uri="{BB962C8B-B14F-4D97-AF65-F5344CB8AC3E}">
        <p14:creationId xmlns:p14="http://schemas.microsoft.com/office/powerpoint/2010/main" val="128161233"/>
      </p:ext>
    </p:extLst>
  </p:cSld>
  <p:clrMapOvr>
    <a:masterClrMapping/>
  </p:clrMapOvr>
  <p:transition advClick="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9BE30FC-263D-755B-135F-F6F48C57CA30}"/>
              </a:ext>
            </a:extLst>
          </p:cNvPr>
          <p:cNvSpPr txBox="1"/>
          <p:nvPr/>
        </p:nvSpPr>
        <p:spPr>
          <a:xfrm>
            <a:off x="609600" y="1357659"/>
            <a:ext cx="10972800" cy="1128066"/>
          </a:xfrm>
          <a:prstGeom prst="rect">
            <a:avLst/>
          </a:prstGeom>
          <a:noFill/>
        </p:spPr>
        <p:txBody>
          <a:bodyPr wrap="square">
            <a:spAutoFit/>
          </a:bodyPr>
          <a:lstStyle/>
          <a:p>
            <a:pPr algn="just" fontAlgn="base">
              <a:lnSpc>
                <a:spcPct val="130000"/>
              </a:lnSpc>
              <a:spcBef>
                <a:spcPts val="750"/>
              </a:spcBef>
            </a:pPr>
            <a:r>
              <a:rPr lang="en-US" sz="1600" b="1" dirty="0">
                <a:solidFill>
                  <a:schemeClr val="accent1">
                    <a:lumMod val="50000"/>
                  </a:schemeClr>
                </a:solidFill>
              </a:rPr>
              <a:t>Conversion of emissions from steel production to fuel (blast furnace)</a:t>
            </a:r>
          </a:p>
          <a:p>
            <a:pPr algn="just" fontAlgn="base">
              <a:lnSpc>
                <a:spcPct val="130000"/>
              </a:lnSpc>
              <a:spcBef>
                <a:spcPts val="750"/>
              </a:spcBef>
            </a:pPr>
            <a:r>
              <a:rPr lang="en-US" sz="1600" dirty="0"/>
              <a:t>This technology "recycles" emissions from steel mills (e.g. blast furnace gas and coke furnace gas) into synthetic fuels, thereby using CO₂ twice and slowing down emissions.</a:t>
            </a:r>
            <a:endParaRPr lang="en-US" sz="1600" b="0" i="0" dirty="0">
              <a:solidFill>
                <a:srgbClr val="000000"/>
              </a:solidFill>
              <a:effectLst/>
              <a:latin typeface="+mn-lt"/>
            </a:endParaRPr>
          </a:p>
        </p:txBody>
      </p:sp>
      <p:sp>
        <p:nvSpPr>
          <p:cNvPr id="13" name="TextBox 12">
            <a:extLst>
              <a:ext uri="{FF2B5EF4-FFF2-40B4-BE49-F238E27FC236}">
                <a16:creationId xmlns:a16="http://schemas.microsoft.com/office/drawing/2014/main" id="{AA31025F-EA3A-97B1-0FE7-845BC65B4419}"/>
              </a:ext>
            </a:extLst>
          </p:cNvPr>
          <p:cNvSpPr txBox="1"/>
          <p:nvPr/>
        </p:nvSpPr>
        <p:spPr>
          <a:xfrm>
            <a:off x="609600" y="2626367"/>
            <a:ext cx="5734958" cy="3375283"/>
          </a:xfrm>
          <a:prstGeom prst="rect">
            <a:avLst/>
          </a:prstGeom>
          <a:noFill/>
        </p:spPr>
        <p:txBody>
          <a:bodyPr wrap="square">
            <a:spAutoFit/>
          </a:bodyPr>
          <a:lstStyle/>
          <a:p>
            <a:pPr algn="just" fontAlgn="base">
              <a:lnSpc>
                <a:spcPct val="130000"/>
              </a:lnSpc>
              <a:spcAft>
                <a:spcPts val="900"/>
              </a:spcAft>
            </a:pPr>
            <a:r>
              <a:rPr lang="en-US" sz="1600" b="1" dirty="0">
                <a:solidFill>
                  <a:schemeClr val="accent1">
                    <a:lumMod val="50000"/>
                  </a:schemeClr>
                </a:solidFill>
              </a:rPr>
              <a:t>Relates to zero net emissions</a:t>
            </a:r>
          </a:p>
          <a:p>
            <a:pPr algn="just" fontAlgn="base">
              <a:lnSpc>
                <a:spcPct val="130000"/>
              </a:lnSpc>
              <a:spcAft>
                <a:spcPts val="900"/>
              </a:spcAft>
            </a:pPr>
            <a:r>
              <a:rPr lang="vi-VN" sz="1600" dirty="0"/>
              <a:t>This technology can help reduce emissions from steel mills and has the advantage of using CO₂ twice, thereby potentially reducing the fuel's life-cycle CO₂ emissions (LCA). The total savings depend on the type of fuel being replaced, because unless CO₂ is captured from fuel use, CO₂ will still end up in the environment. Furthermore, the net impact depends on the current use of emissions (e.g., incineration vs. power generation) versus their use as alternative feedstock for ethanol production.</a:t>
            </a:r>
            <a:endParaRPr lang="en-US" sz="1600" b="0" i="0" dirty="0">
              <a:solidFill>
                <a:srgbClr val="000000"/>
              </a:solidFill>
              <a:effectLst/>
              <a:latin typeface="+mn-lt"/>
            </a:endParaRPr>
          </a:p>
        </p:txBody>
      </p:sp>
      <p:pic>
        <p:nvPicPr>
          <p:cNvPr id="1028" name="Picture 4" descr="Description unavailable">
            <a:extLst>
              <a:ext uri="{FF2B5EF4-FFF2-40B4-BE49-F238E27FC236}">
                <a16:creationId xmlns:a16="http://schemas.microsoft.com/office/drawing/2014/main" id="{ECB8F8D2-96F1-D1BC-F129-D9D22B2BE4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4558" y="2550735"/>
            <a:ext cx="5511800" cy="36830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381E2DF5-748C-D85C-51C4-91186C4A42F0}"/>
              </a:ext>
            </a:extLst>
          </p:cNvPr>
          <p:cNvSpPr txBox="1"/>
          <p:nvPr/>
        </p:nvSpPr>
        <p:spPr>
          <a:xfrm>
            <a:off x="7646127" y="6400889"/>
            <a:ext cx="4545873" cy="276999"/>
          </a:xfrm>
          <a:prstGeom prst="rect">
            <a:avLst/>
          </a:prstGeom>
          <a:noFill/>
        </p:spPr>
        <p:txBody>
          <a:bodyPr wrap="square">
            <a:spAutoFit/>
          </a:bodyPr>
          <a:lstStyle/>
          <a:p>
            <a:r>
              <a:rPr lang="en-VN" sz="1200" dirty="0"/>
              <a:t>https://onlinelibrary.wiley.com/doi/full/10.1002/anie.202100577</a:t>
            </a:r>
          </a:p>
        </p:txBody>
      </p:sp>
      <p:sp>
        <p:nvSpPr>
          <p:cNvPr id="16" name="TextBox 15">
            <a:extLst>
              <a:ext uri="{FF2B5EF4-FFF2-40B4-BE49-F238E27FC236}">
                <a16:creationId xmlns:a16="http://schemas.microsoft.com/office/drawing/2014/main" id="{690BF072-01ED-82D0-1674-FB7FE2BF1AB6}"/>
              </a:ext>
            </a:extLst>
          </p:cNvPr>
          <p:cNvSpPr txBox="1"/>
          <p:nvPr/>
        </p:nvSpPr>
        <p:spPr>
          <a:xfrm>
            <a:off x="2778035" y="6233735"/>
            <a:ext cx="1149530" cy="276999"/>
          </a:xfrm>
          <a:prstGeom prst="rect">
            <a:avLst/>
          </a:prstGeom>
          <a:noFill/>
        </p:spPr>
        <p:txBody>
          <a:bodyPr wrap="square">
            <a:spAutoFit/>
          </a:bodyPr>
          <a:lstStyle/>
          <a:p>
            <a:r>
              <a:rPr lang="en-US" sz="1200"/>
              <a:t>Nguồn</a:t>
            </a:r>
            <a:r>
              <a:rPr lang="en-VN" sz="1200"/>
              <a:t>: </a:t>
            </a:r>
            <a:r>
              <a:rPr lang="en-VN" sz="1200" dirty="0"/>
              <a:t>IEA</a:t>
            </a:r>
          </a:p>
        </p:txBody>
      </p:sp>
      <p:sp>
        <p:nvSpPr>
          <p:cNvPr id="5" name="Title 1">
            <a:extLst>
              <a:ext uri="{FF2B5EF4-FFF2-40B4-BE49-F238E27FC236}">
                <a16:creationId xmlns:a16="http://schemas.microsoft.com/office/drawing/2014/main" id="{4EFAECC6-CD37-A0E4-8847-6344218765D1}"/>
              </a:ext>
            </a:extLst>
          </p:cNvPr>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rPr>
              <a:t>Examples of EE solutions in the steel industry in the world</a:t>
            </a:r>
            <a:endParaRPr lang="en-VN" dirty="0">
              <a:solidFill>
                <a:schemeClr val="accent1">
                  <a:lumMod val="50000"/>
                </a:schemeClr>
              </a:solidFill>
              <a:highlight>
                <a:srgbClr val="FFFF00"/>
              </a:highlight>
            </a:endParaRPr>
          </a:p>
        </p:txBody>
      </p:sp>
      <p:sp>
        <p:nvSpPr>
          <p:cNvPr id="3" name="Rectangle 2"/>
          <p:cNvSpPr/>
          <p:nvPr/>
        </p:nvSpPr>
        <p:spPr>
          <a:xfrm>
            <a:off x="6429375" y="3657600"/>
            <a:ext cx="1371600"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Lò luyện cốc</a:t>
            </a:r>
          </a:p>
        </p:txBody>
      </p:sp>
      <p:sp>
        <p:nvSpPr>
          <p:cNvPr id="4" name="Rectangle 3"/>
          <p:cNvSpPr/>
          <p:nvPr/>
        </p:nvSpPr>
        <p:spPr>
          <a:xfrm>
            <a:off x="6629400" y="4686300"/>
            <a:ext cx="409575"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Khí lò cốc</a:t>
            </a:r>
          </a:p>
        </p:txBody>
      </p:sp>
      <p:sp>
        <p:nvSpPr>
          <p:cNvPr id="6" name="Rectangle 5"/>
          <p:cNvSpPr/>
          <p:nvPr/>
        </p:nvSpPr>
        <p:spPr>
          <a:xfrm>
            <a:off x="8382001" y="4562475"/>
            <a:ext cx="752474" cy="457200"/>
          </a:xfrm>
          <a:prstGeom prst="rect">
            <a:avLst/>
          </a:prstGeom>
          <a:solidFill>
            <a:srgbClr val="C76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Lò cao</a:t>
            </a:r>
          </a:p>
        </p:txBody>
      </p:sp>
      <p:sp>
        <p:nvSpPr>
          <p:cNvPr id="12" name="Rectangle 11"/>
          <p:cNvSpPr/>
          <p:nvPr/>
        </p:nvSpPr>
        <p:spPr>
          <a:xfrm>
            <a:off x="8072439" y="2931748"/>
            <a:ext cx="576262"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Khí lò cao</a:t>
            </a:r>
          </a:p>
        </p:txBody>
      </p:sp>
      <p:sp>
        <p:nvSpPr>
          <p:cNvPr id="14" name="Rectangle 13"/>
          <p:cNvSpPr/>
          <p:nvPr/>
        </p:nvSpPr>
        <p:spPr>
          <a:xfrm>
            <a:off x="9277349" y="5067300"/>
            <a:ext cx="1076325"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Khí tổng hợp</a:t>
            </a:r>
          </a:p>
        </p:txBody>
      </p:sp>
      <p:sp>
        <p:nvSpPr>
          <p:cNvPr id="17" name="Rectangle 16"/>
          <p:cNvSpPr/>
          <p:nvPr/>
        </p:nvSpPr>
        <p:spPr>
          <a:xfrm>
            <a:off x="10182225" y="5526691"/>
            <a:ext cx="1333499" cy="707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Bộ trao đổi nhiệt tái sinh</a:t>
            </a:r>
          </a:p>
        </p:txBody>
      </p:sp>
    </p:spTree>
    <p:extLst>
      <p:ext uri="{BB962C8B-B14F-4D97-AF65-F5344CB8AC3E}">
        <p14:creationId xmlns:p14="http://schemas.microsoft.com/office/powerpoint/2010/main" val="2233080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0E626-2F31-89D6-F149-39EF5C37DB0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B0F0895-AF41-D498-83EA-829C2D0625F9}"/>
              </a:ext>
            </a:extLst>
          </p:cNvPr>
          <p:cNvSpPr txBox="1"/>
          <p:nvPr/>
        </p:nvSpPr>
        <p:spPr>
          <a:xfrm>
            <a:off x="609601" y="1898089"/>
            <a:ext cx="5695666" cy="2764859"/>
          </a:xfrm>
          <a:prstGeom prst="rect">
            <a:avLst/>
          </a:prstGeom>
          <a:noFill/>
        </p:spPr>
        <p:txBody>
          <a:bodyPr wrap="square">
            <a:spAutoFit/>
          </a:bodyPr>
          <a:lstStyle/>
          <a:p>
            <a:pPr marL="0" marR="0" lvl="0" indent="0" algn="l" defTabSz="914400" rtl="0" eaLnBrk="1" fontAlgn="base" latinLnBrk="0" hangingPunct="1">
              <a:lnSpc>
                <a:spcPct val="100000"/>
              </a:lnSpc>
              <a:spcBef>
                <a:spcPts val="0"/>
              </a:spcBef>
              <a:spcAft>
                <a:spcPts val="900"/>
              </a:spcAft>
              <a:buClr>
                <a:srgbClr val="000000"/>
              </a:buClr>
              <a:buSzTx/>
              <a:buFont typeface="Arial"/>
              <a:buNone/>
              <a:tabLst/>
              <a:defRPr/>
            </a:pPr>
            <a:r>
              <a:rPr kumimoji="0" lang="en-US" sz="1800" b="1" i="0" u="none" strike="noStrike" kern="0" cap="none" spc="0" normalizeH="0" baseline="0" noProof="0" dirty="0">
                <a:ln>
                  <a:noFill/>
                </a:ln>
                <a:solidFill>
                  <a:srgbClr val="87C6CC">
                    <a:lumMod val="50000"/>
                  </a:srgbClr>
                </a:solidFill>
                <a:effectLst/>
                <a:uLnTx/>
                <a:uFillTx/>
                <a:cs typeface="Arial"/>
                <a:sym typeface="Arial"/>
              </a:rPr>
              <a:t>Initiatives</a:t>
            </a:r>
          </a:p>
          <a:p>
            <a:pPr marL="342900" marR="0" lvl="0" indent="-342900" algn="just" defTabSz="914400" rtl="0" eaLnBrk="1" fontAlgn="base" latinLnBrk="0" hangingPunct="1">
              <a:lnSpc>
                <a:spcPct val="100000"/>
              </a:lnSpc>
              <a:spcBef>
                <a:spcPts val="0"/>
              </a:spcBef>
              <a:spcAft>
                <a:spcPts val="450"/>
              </a:spcAft>
              <a:buClr>
                <a:srgbClr val="000000"/>
              </a:buClr>
              <a:buSzTx/>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cs typeface="Arial"/>
                <a:sym typeface="Arial"/>
              </a:rPr>
              <a:t>The process was validated in industrial environment in China by the </a:t>
            </a:r>
            <a:r>
              <a:rPr kumimoji="0" lang="en-US" sz="1600" b="0" i="0" u="none" strike="noStrike" kern="0" cap="none" spc="0" normalizeH="0" baseline="0" noProof="0" dirty="0" err="1">
                <a:ln>
                  <a:noFill/>
                </a:ln>
                <a:solidFill>
                  <a:srgbClr val="000000"/>
                </a:solidFill>
                <a:effectLst/>
                <a:uLnTx/>
                <a:uFillTx/>
                <a:cs typeface="Arial"/>
                <a:sym typeface="Arial"/>
              </a:rPr>
              <a:t>LanzaTech</a:t>
            </a:r>
            <a:r>
              <a:rPr kumimoji="0" lang="en-US" sz="1600" b="0" i="0" u="none" strike="noStrike" kern="0" cap="none" spc="0" normalizeH="0" baseline="0" noProof="0" dirty="0">
                <a:ln>
                  <a:noFill/>
                </a:ln>
                <a:solidFill>
                  <a:srgbClr val="000000"/>
                </a:solidFill>
                <a:effectLst/>
                <a:uLnTx/>
                <a:uFillTx/>
                <a:cs typeface="Arial"/>
                <a:sym typeface="Arial"/>
              </a:rPr>
              <a:t> </a:t>
            </a:r>
            <a:r>
              <a:rPr kumimoji="0" lang="en-US" sz="1600" b="0" i="0" u="none" strike="noStrike" kern="0" cap="none" spc="0" normalizeH="0" baseline="0" noProof="0" dirty="0" err="1">
                <a:ln>
                  <a:noFill/>
                </a:ln>
                <a:solidFill>
                  <a:srgbClr val="000000"/>
                </a:solidFill>
                <a:effectLst/>
                <a:uLnTx/>
                <a:uFillTx/>
                <a:cs typeface="Arial"/>
                <a:sym typeface="Arial"/>
              </a:rPr>
              <a:t>BaoSteel</a:t>
            </a:r>
            <a:r>
              <a:rPr kumimoji="0" lang="en-US" sz="1600" b="0" i="0" u="none" strike="noStrike" kern="0" cap="none" spc="0" normalizeH="0" baseline="0" noProof="0" dirty="0">
                <a:ln>
                  <a:noFill/>
                </a:ln>
                <a:solidFill>
                  <a:srgbClr val="000000"/>
                </a:solidFill>
                <a:effectLst/>
                <a:uLnTx/>
                <a:uFillTx/>
                <a:cs typeface="Arial"/>
                <a:sym typeface="Arial"/>
              </a:rPr>
              <a:t> New Energy Company, 2012 and Shougang </a:t>
            </a:r>
            <a:r>
              <a:rPr kumimoji="0" lang="en-US" sz="1600" b="0" i="0" u="none" strike="noStrike" kern="0" cap="none" spc="0" normalizeH="0" baseline="0" noProof="0" dirty="0" err="1">
                <a:ln>
                  <a:noFill/>
                </a:ln>
                <a:solidFill>
                  <a:srgbClr val="000000"/>
                </a:solidFill>
                <a:effectLst/>
                <a:uLnTx/>
                <a:uFillTx/>
                <a:cs typeface="Arial"/>
                <a:sym typeface="Arial"/>
              </a:rPr>
              <a:t>LanzaTech</a:t>
            </a:r>
            <a:r>
              <a:rPr kumimoji="0" lang="en-US" sz="1600" b="0" i="0" u="none" strike="noStrike" kern="0" cap="none" spc="0" normalizeH="0" baseline="0" noProof="0" dirty="0">
                <a:ln>
                  <a:noFill/>
                </a:ln>
                <a:solidFill>
                  <a:srgbClr val="000000"/>
                </a:solidFill>
                <a:effectLst/>
                <a:uLnTx/>
                <a:uFillTx/>
                <a:cs typeface="Arial"/>
                <a:sym typeface="Arial"/>
              </a:rPr>
              <a:t> New Energy Technology Company, 2013. </a:t>
            </a:r>
            <a:r>
              <a:rPr kumimoji="0" lang="en-US" sz="1600" b="0" i="0" u="none" strike="noStrike" kern="0" cap="none" spc="0" normalizeH="0" baseline="0" noProof="0" dirty="0" err="1">
                <a:ln>
                  <a:noFill/>
                </a:ln>
                <a:solidFill>
                  <a:srgbClr val="000000"/>
                </a:solidFill>
                <a:effectLst/>
                <a:uLnTx/>
                <a:uFillTx/>
                <a:cs typeface="Arial"/>
                <a:sym typeface="Arial"/>
              </a:rPr>
              <a:t>Lanzatech</a:t>
            </a:r>
            <a:r>
              <a:rPr kumimoji="0" lang="en-US" sz="1600" b="0" i="0" u="none" strike="noStrike" kern="0" cap="none" spc="0" normalizeH="0" baseline="0" noProof="0" dirty="0">
                <a:ln>
                  <a:noFill/>
                </a:ln>
                <a:solidFill>
                  <a:srgbClr val="000000"/>
                </a:solidFill>
                <a:effectLst/>
                <a:uLnTx/>
                <a:uFillTx/>
                <a:cs typeface="Arial"/>
                <a:sym typeface="Arial"/>
              </a:rPr>
              <a:t> also has test facilities in New Zealand and Chinese Taipei. </a:t>
            </a:r>
          </a:p>
          <a:p>
            <a:pPr marL="342900" marR="0" lvl="0" indent="-342900" algn="just" defTabSz="914400" rtl="0" eaLnBrk="1" fontAlgn="base" latinLnBrk="0" hangingPunct="1">
              <a:lnSpc>
                <a:spcPct val="100000"/>
              </a:lnSpc>
              <a:spcBef>
                <a:spcPts val="0"/>
              </a:spcBef>
              <a:spcAft>
                <a:spcPts val="450"/>
              </a:spcAft>
              <a:buClr>
                <a:srgbClr val="000000"/>
              </a:buClr>
              <a:buSzTx/>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cs typeface="Arial"/>
                <a:sym typeface="Arial"/>
              </a:rPr>
              <a:t>First commercial plant began operation in 2018 in China, by Lanza Tech, Shougang Group and </a:t>
            </a:r>
            <a:r>
              <a:rPr kumimoji="0" lang="en-US" sz="1600" b="0" i="0" u="none" strike="noStrike" kern="0" cap="none" spc="0" normalizeH="0" baseline="0" noProof="0" dirty="0" err="1">
                <a:ln>
                  <a:noFill/>
                </a:ln>
                <a:solidFill>
                  <a:srgbClr val="000000"/>
                </a:solidFill>
                <a:effectLst/>
                <a:uLnTx/>
                <a:uFillTx/>
                <a:cs typeface="Arial"/>
                <a:sym typeface="Arial"/>
              </a:rPr>
              <a:t>TangMing</a:t>
            </a:r>
            <a:r>
              <a:rPr kumimoji="0" lang="en-US" sz="1600" b="0" i="0" u="none" strike="noStrike" kern="0" cap="none" spc="0" normalizeH="0" baseline="0" noProof="0" dirty="0">
                <a:ln>
                  <a:noFill/>
                </a:ln>
                <a:solidFill>
                  <a:srgbClr val="000000"/>
                </a:solidFill>
                <a:effectLst/>
                <a:uLnTx/>
                <a:uFillTx/>
                <a:cs typeface="Arial"/>
                <a:sym typeface="Arial"/>
              </a:rPr>
              <a:t>; produced 30 million </a:t>
            </a:r>
            <a:r>
              <a:rPr kumimoji="0" lang="en-US" sz="1600" b="0" i="0" u="none" strike="noStrike" kern="0" cap="none" spc="0" normalizeH="0" baseline="0" noProof="0" dirty="0" err="1">
                <a:ln>
                  <a:noFill/>
                </a:ln>
                <a:solidFill>
                  <a:srgbClr val="000000"/>
                </a:solidFill>
                <a:effectLst/>
                <a:uLnTx/>
                <a:uFillTx/>
                <a:cs typeface="Arial"/>
                <a:sym typeface="Arial"/>
              </a:rPr>
              <a:t>litres</a:t>
            </a:r>
            <a:r>
              <a:rPr kumimoji="0" lang="en-US" sz="1600" b="0" i="0" u="none" strike="noStrike" kern="0" cap="none" spc="0" normalizeH="0" baseline="0" noProof="0" dirty="0">
                <a:ln>
                  <a:noFill/>
                </a:ln>
                <a:solidFill>
                  <a:srgbClr val="000000"/>
                </a:solidFill>
                <a:effectLst/>
                <a:uLnTx/>
                <a:uFillTx/>
                <a:cs typeface="Arial"/>
                <a:sym typeface="Arial"/>
              </a:rPr>
              <a:t> of ethanol for commercial sale in its first year of operation. </a:t>
            </a:r>
          </a:p>
        </p:txBody>
      </p:sp>
      <p:sp>
        <p:nvSpPr>
          <p:cNvPr id="4" name="TextBox 3">
            <a:extLst>
              <a:ext uri="{FF2B5EF4-FFF2-40B4-BE49-F238E27FC236}">
                <a16:creationId xmlns:a16="http://schemas.microsoft.com/office/drawing/2014/main" id="{6944B0F4-FA24-07A0-603A-F86409B8F6A2}"/>
              </a:ext>
            </a:extLst>
          </p:cNvPr>
          <p:cNvSpPr txBox="1"/>
          <p:nvPr/>
        </p:nvSpPr>
        <p:spPr>
          <a:xfrm>
            <a:off x="609600" y="1329244"/>
            <a:ext cx="7204165" cy="400110"/>
          </a:xfrm>
          <a:prstGeom prst="rect">
            <a:avLst/>
          </a:prstGeom>
          <a:noFill/>
        </p:spPr>
        <p:txBody>
          <a:bodyPr wrap="square">
            <a:spAutoFit/>
          </a:bodyPr>
          <a:lstStyle/>
          <a:p>
            <a:pPr marL="0" marR="0" lvl="0" indent="0" algn="l" defTabSz="914400" rtl="0" eaLnBrk="1" fontAlgn="base" latinLnBrk="0" hangingPunct="1">
              <a:lnSpc>
                <a:spcPct val="100000"/>
              </a:lnSpc>
              <a:spcBef>
                <a:spcPts val="75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87C6CC">
                    <a:lumMod val="50000"/>
                  </a:srgbClr>
                </a:solidFill>
                <a:effectLst/>
                <a:uLnTx/>
                <a:uFillTx/>
                <a:cs typeface="Arial"/>
                <a:sym typeface="Arial"/>
              </a:rPr>
              <a:t>Conversion of steel </a:t>
            </a:r>
            <a:r>
              <a:rPr kumimoji="0" lang="en-US" sz="2000" b="1" i="0" u="none" strike="noStrike" kern="0" cap="none" spc="0" normalizeH="0" baseline="0" noProof="0" dirty="0" err="1">
                <a:ln>
                  <a:noFill/>
                </a:ln>
                <a:solidFill>
                  <a:srgbClr val="87C6CC">
                    <a:lumMod val="50000"/>
                  </a:srgbClr>
                </a:solidFill>
                <a:effectLst/>
                <a:uLnTx/>
                <a:uFillTx/>
                <a:cs typeface="Arial"/>
                <a:sym typeface="Arial"/>
              </a:rPr>
              <a:t>offgases</a:t>
            </a:r>
            <a:r>
              <a:rPr kumimoji="0" lang="en-US" sz="2000" b="1" i="0" u="none" strike="noStrike" kern="0" cap="none" spc="0" normalizeH="0" baseline="0" noProof="0" dirty="0">
                <a:ln>
                  <a:noFill/>
                </a:ln>
                <a:solidFill>
                  <a:srgbClr val="87C6CC">
                    <a:lumMod val="50000"/>
                  </a:srgbClr>
                </a:solidFill>
                <a:effectLst/>
                <a:uLnTx/>
                <a:uFillTx/>
                <a:cs typeface="Arial"/>
                <a:sym typeface="Arial"/>
              </a:rPr>
              <a:t> to fuel (blast furnace)</a:t>
            </a:r>
          </a:p>
        </p:txBody>
      </p:sp>
      <p:sp>
        <p:nvSpPr>
          <p:cNvPr id="6" name="TextBox 5">
            <a:extLst>
              <a:ext uri="{FF2B5EF4-FFF2-40B4-BE49-F238E27FC236}">
                <a16:creationId xmlns:a16="http://schemas.microsoft.com/office/drawing/2014/main" id="{68A8D825-A6C6-EEAB-0FD2-5399FF3E3913}"/>
              </a:ext>
            </a:extLst>
          </p:cNvPr>
          <p:cNvSpPr txBox="1"/>
          <p:nvPr/>
        </p:nvSpPr>
        <p:spPr>
          <a:xfrm>
            <a:off x="609600" y="5064696"/>
            <a:ext cx="11113827" cy="830997"/>
          </a:xfrm>
          <a:prstGeom prst="rect">
            <a:avLst/>
          </a:prstGeom>
          <a:noFill/>
        </p:spPr>
        <p:txBody>
          <a:bodyPr wrap="square">
            <a:spAutoFit/>
          </a:bodyPr>
          <a:lstStyle/>
          <a:p>
            <a:pPr marL="342900" marR="0" lvl="0" indent="-342900" algn="just" defTabSz="914400" rtl="0" eaLnBrk="1" fontAlgn="base" latinLnBrk="0" hangingPunct="1">
              <a:lnSpc>
                <a:spcPct val="100000"/>
              </a:lnSpc>
              <a:spcBef>
                <a:spcPts val="0"/>
              </a:spcBef>
              <a:spcAft>
                <a:spcPts val="450"/>
              </a:spcAft>
              <a:buClr>
                <a:srgbClr val="000000"/>
              </a:buClr>
              <a:buSzTx/>
              <a:buFont typeface="Arial" panose="020B0604020202020204" pitchFamily="34" charset="0"/>
              <a:buChar char="•"/>
              <a:tabLst/>
              <a:defRPr/>
            </a:pPr>
            <a:r>
              <a:rPr kumimoji="0" lang="en-US" sz="1600" b="1" i="0" u="none" strike="noStrike" kern="0" cap="none" spc="0" normalizeH="0" baseline="0" noProof="0" dirty="0">
                <a:ln>
                  <a:noFill/>
                </a:ln>
                <a:solidFill>
                  <a:srgbClr val="000000"/>
                </a:solidFill>
                <a:effectLst/>
                <a:uLnTx/>
                <a:uFillTx/>
                <a:cs typeface="Arial"/>
                <a:sym typeface="Arial"/>
              </a:rPr>
              <a:t>Belgium:</a:t>
            </a:r>
            <a:r>
              <a:rPr kumimoji="0" lang="en-US" sz="1600" b="0" i="0" u="none" strike="noStrike" kern="0" cap="none" spc="0" normalizeH="0" baseline="0" noProof="0" dirty="0">
                <a:ln>
                  <a:noFill/>
                </a:ln>
                <a:solidFill>
                  <a:srgbClr val="000000"/>
                </a:solidFill>
                <a:effectLst/>
                <a:uLnTx/>
                <a:uFillTx/>
                <a:cs typeface="Arial"/>
                <a:sym typeface="Arial"/>
              </a:rPr>
              <a:t> Arcelor </a:t>
            </a:r>
            <a:r>
              <a:rPr kumimoji="0" lang="en-US" sz="1600" b="0" i="0" u="none" strike="noStrike" kern="0" cap="none" spc="0" normalizeH="0" baseline="0" noProof="0" dirty="0" err="1">
                <a:ln>
                  <a:noFill/>
                </a:ln>
                <a:solidFill>
                  <a:srgbClr val="000000"/>
                </a:solidFill>
                <a:effectLst/>
                <a:uLnTx/>
                <a:uFillTx/>
                <a:cs typeface="Arial"/>
                <a:sym typeface="Arial"/>
              </a:rPr>
              <a:t>LanzaTech</a:t>
            </a:r>
            <a:r>
              <a:rPr kumimoji="0" lang="en-US" sz="1600" b="0" i="0" u="none" strike="noStrike" kern="0" cap="none" spc="0" normalizeH="0" baseline="0" noProof="0" dirty="0">
                <a:ln>
                  <a:noFill/>
                </a:ln>
                <a:solidFill>
                  <a:srgbClr val="000000"/>
                </a:solidFill>
                <a:effectLst/>
                <a:uLnTx/>
                <a:uFillTx/>
                <a:cs typeface="Arial"/>
                <a:sym typeface="Arial"/>
              </a:rPr>
              <a:t> </a:t>
            </a:r>
            <a:r>
              <a:rPr kumimoji="0" lang="en-US" sz="1600" b="0" i="0" u="none" strike="noStrike" kern="0" cap="none" spc="0" normalizeH="0" baseline="0" noProof="0" dirty="0" err="1">
                <a:ln>
                  <a:noFill/>
                </a:ln>
                <a:solidFill>
                  <a:srgbClr val="000000"/>
                </a:solidFill>
                <a:effectLst/>
                <a:uLnTx/>
                <a:uFillTx/>
                <a:cs typeface="Arial"/>
                <a:sym typeface="Arial"/>
              </a:rPr>
              <a:t>Carbalyst</a:t>
            </a:r>
            <a:r>
              <a:rPr kumimoji="0" lang="en-US" sz="1600" b="0" i="0" u="none" strike="noStrike" kern="0" cap="none" spc="0" normalizeH="0" baseline="0" noProof="0" dirty="0">
                <a:ln>
                  <a:noFill/>
                </a:ln>
                <a:solidFill>
                  <a:srgbClr val="000000"/>
                </a:solidFill>
                <a:effectLst/>
                <a:uLnTx/>
                <a:uFillTx/>
                <a:cs typeface="Arial"/>
                <a:sym typeface="Arial"/>
              </a:rPr>
              <a:t> (</a:t>
            </a:r>
            <a:r>
              <a:rPr kumimoji="0" lang="en-US" sz="1600" b="0" i="0" u="none" strike="noStrike" kern="0" cap="none" spc="0" normalizeH="0" baseline="0" noProof="0" dirty="0" err="1">
                <a:ln>
                  <a:noFill/>
                </a:ln>
                <a:solidFill>
                  <a:srgbClr val="000000"/>
                </a:solidFill>
                <a:effectLst/>
                <a:uLnTx/>
                <a:uFillTx/>
                <a:cs typeface="Arial"/>
                <a:sym typeface="Arial"/>
              </a:rPr>
              <a:t>Steelanol</a:t>
            </a:r>
            <a:r>
              <a:rPr kumimoji="0" lang="en-US" sz="1600" b="0" i="0" u="none" strike="noStrike" kern="0" cap="none" spc="0" normalizeH="0" baseline="0" noProof="0" dirty="0">
                <a:ln>
                  <a:noFill/>
                </a:ln>
                <a:solidFill>
                  <a:srgbClr val="000000"/>
                </a:solidFill>
                <a:effectLst/>
                <a:uLnTx/>
                <a:uFillTx/>
                <a:cs typeface="Arial"/>
                <a:sym typeface="Arial"/>
              </a:rPr>
              <a:t>) Ghent: Large-scale demonstration plant has been inaugurated in Ghent, Belgium, under the </a:t>
            </a:r>
            <a:r>
              <a:rPr kumimoji="0" lang="en-US" sz="1600" b="0" i="0" u="none" strike="noStrike" kern="0" cap="none" spc="0" normalizeH="0" baseline="0" noProof="0" dirty="0" err="1">
                <a:ln>
                  <a:noFill/>
                </a:ln>
                <a:solidFill>
                  <a:srgbClr val="000000"/>
                </a:solidFill>
                <a:effectLst/>
                <a:uLnTx/>
                <a:uFillTx/>
                <a:cs typeface="Arial"/>
                <a:sym typeface="Arial"/>
              </a:rPr>
              <a:t>Steelanol</a:t>
            </a:r>
            <a:r>
              <a:rPr kumimoji="0" lang="en-US" sz="1600" b="0" i="0" u="none" strike="noStrike" kern="0" cap="none" spc="0" normalizeH="0" baseline="0" noProof="0" dirty="0">
                <a:ln>
                  <a:noFill/>
                </a:ln>
                <a:solidFill>
                  <a:srgbClr val="000000"/>
                </a:solidFill>
                <a:effectLst/>
                <a:uLnTx/>
                <a:uFillTx/>
                <a:cs typeface="Arial"/>
                <a:sym typeface="Arial"/>
              </a:rPr>
              <a:t> project by ArcelorMittal and </a:t>
            </a:r>
            <a:r>
              <a:rPr kumimoji="0" lang="en-US" sz="1600" b="0" i="0" u="none" strike="noStrike" kern="0" cap="none" spc="0" normalizeH="0" baseline="0" noProof="0" dirty="0" err="1">
                <a:ln>
                  <a:noFill/>
                </a:ln>
                <a:solidFill>
                  <a:srgbClr val="000000"/>
                </a:solidFill>
                <a:effectLst/>
                <a:uLnTx/>
                <a:uFillTx/>
                <a:cs typeface="Arial"/>
                <a:sym typeface="Arial"/>
              </a:rPr>
              <a:t>Lanzatech</a:t>
            </a:r>
            <a:r>
              <a:rPr kumimoji="0" lang="en-US" sz="1600" b="0" i="0" u="none" strike="noStrike" kern="0" cap="none" spc="0" normalizeH="0" baseline="0" noProof="0" dirty="0">
                <a:ln>
                  <a:noFill/>
                </a:ln>
                <a:solidFill>
                  <a:srgbClr val="000000"/>
                </a:solidFill>
                <a:effectLst/>
                <a:uLnTx/>
                <a:uFillTx/>
                <a:cs typeface="Arial"/>
                <a:sym typeface="Arial"/>
              </a:rPr>
              <a:t> with a capacity of 80 million </a:t>
            </a:r>
            <a:r>
              <a:rPr kumimoji="0" lang="en-US" sz="1600" b="0" i="0" u="none" strike="noStrike" kern="0" cap="none" spc="0" normalizeH="0" baseline="0" noProof="0" dirty="0" err="1">
                <a:ln>
                  <a:noFill/>
                </a:ln>
                <a:solidFill>
                  <a:srgbClr val="000000"/>
                </a:solidFill>
                <a:effectLst/>
                <a:uLnTx/>
                <a:uFillTx/>
                <a:cs typeface="Arial"/>
                <a:sym typeface="Arial"/>
              </a:rPr>
              <a:t>litres</a:t>
            </a:r>
            <a:r>
              <a:rPr kumimoji="0" lang="en-US" sz="1600" b="0" i="0" u="none" strike="noStrike" kern="0" cap="none" spc="0" normalizeH="0" baseline="0" noProof="0" dirty="0">
                <a:ln>
                  <a:noFill/>
                </a:ln>
                <a:solidFill>
                  <a:srgbClr val="000000"/>
                </a:solidFill>
                <a:effectLst/>
                <a:uLnTx/>
                <a:uFillTx/>
                <a:cs typeface="Arial"/>
                <a:sym typeface="Arial"/>
              </a:rPr>
              <a:t> of ethanol upon completion. The process has been previously successfully tested at the site in 2016.</a:t>
            </a:r>
          </a:p>
        </p:txBody>
      </p:sp>
      <p:pic>
        <p:nvPicPr>
          <p:cNvPr id="3076" name="Picture 4" descr="LanzaTech Bioreactor - YouTube">
            <a:extLst>
              <a:ext uri="{FF2B5EF4-FFF2-40B4-BE49-F238E27FC236}">
                <a16:creationId xmlns:a16="http://schemas.microsoft.com/office/drawing/2014/main" id="{31F58E78-ABAC-B8DF-D39D-A8C186C90D1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473"/>
          <a:stretch/>
        </p:blipFill>
        <p:spPr bwMode="auto">
          <a:xfrm>
            <a:off x="6788332" y="1820805"/>
            <a:ext cx="4794068" cy="307515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4EFAECC6-CD37-A0E4-8847-6344218765D1}"/>
              </a:ext>
            </a:extLst>
          </p:cNvPr>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VN">
                <a:solidFill>
                  <a:schemeClr val="accent1">
                    <a:lumMod val="50000"/>
                  </a:schemeClr>
                </a:solidFill>
                <a:latin typeface="+mn-lt"/>
              </a:rPr>
              <a:t>EXAMPLE OF </a:t>
            </a:r>
            <a:r>
              <a:rPr lang="en-US">
                <a:solidFill>
                  <a:schemeClr val="accent1">
                    <a:lumMod val="50000"/>
                  </a:schemeClr>
                </a:solidFill>
                <a:latin typeface="+mn-lt"/>
              </a:rPr>
              <a:t>EEMS IN THE STEEL INDUSTRY IN THE WORLD</a:t>
            </a:r>
            <a:r>
              <a:rPr lang="en-VN">
                <a:solidFill>
                  <a:schemeClr val="accent1">
                    <a:lumMod val="50000"/>
                  </a:schemeClr>
                </a:solidFill>
                <a:latin typeface="+mn-lt"/>
              </a:rPr>
              <a:t> </a:t>
            </a:r>
            <a:endParaRPr lang="en-VN" dirty="0">
              <a:solidFill>
                <a:schemeClr val="accent1">
                  <a:lumMod val="50000"/>
                </a:schemeClr>
              </a:solidFill>
              <a:latin typeface="+mn-lt"/>
            </a:endParaRPr>
          </a:p>
        </p:txBody>
      </p:sp>
    </p:spTree>
    <p:extLst>
      <p:ext uri="{BB962C8B-B14F-4D97-AF65-F5344CB8AC3E}">
        <p14:creationId xmlns:p14="http://schemas.microsoft.com/office/powerpoint/2010/main" val="31710861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
            <a:extLst>
              <a:ext uri="{FF2B5EF4-FFF2-40B4-BE49-F238E27FC236}">
                <a16:creationId xmlns:a16="http://schemas.microsoft.com/office/drawing/2014/main" id="{0C0ACA0E-8106-779D-A04E-0616D8A09311}"/>
              </a:ext>
            </a:extLst>
          </p:cNvPr>
          <p:cNvSpPr/>
          <p:nvPr/>
        </p:nvSpPr>
        <p:spPr>
          <a:xfrm>
            <a:off x="704156" y="1722338"/>
            <a:ext cx="5340053" cy="1706662"/>
          </a:xfrm>
          <a:prstGeom prst="roundRect">
            <a:avLst>
              <a:gd name="adj" fmla="val 4652"/>
            </a:avLst>
          </a:prstGeom>
          <a:solidFill>
            <a:srgbClr val="F7EDD4"/>
          </a:solidFill>
          <a:ln w="7620">
            <a:solidFill>
              <a:srgbClr val="DDD3BA"/>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556" b="0" i="0" u="none" strike="noStrike" kern="0" cap="none" spc="0" normalizeH="0" baseline="0" noProof="0">
              <a:ln>
                <a:noFill/>
              </a:ln>
              <a:effectLst/>
              <a:uLnTx/>
              <a:uFillTx/>
              <a:cs typeface="Arial"/>
              <a:sym typeface="Arial"/>
            </a:endParaRPr>
          </a:p>
        </p:txBody>
      </p:sp>
      <p:sp>
        <p:nvSpPr>
          <p:cNvPr id="5" name="Text 2">
            <a:extLst>
              <a:ext uri="{FF2B5EF4-FFF2-40B4-BE49-F238E27FC236}">
                <a16:creationId xmlns:a16="http://schemas.microsoft.com/office/drawing/2014/main" id="{F3F7D9F3-4BB9-1CA3-E332-69306CF7564B}"/>
              </a:ext>
            </a:extLst>
          </p:cNvPr>
          <p:cNvSpPr/>
          <p:nvPr/>
        </p:nvSpPr>
        <p:spPr>
          <a:xfrm>
            <a:off x="899518" y="1917700"/>
            <a:ext cx="2362696" cy="295275"/>
          </a:xfrm>
          <a:prstGeom prst="rect">
            <a:avLst/>
          </a:prstGeom>
          <a:noFill/>
          <a:ln/>
        </p:spPr>
        <p:txBody>
          <a:bodyPr wrap="none" lIns="0" tIns="0" rIns="0" bIns="0" rtlCol="0" anchor="t"/>
          <a:lstStyle/>
          <a:p>
            <a:pPr marL="0" marR="0" lvl="0" indent="0" algn="l" defTabSz="914400" rtl="0" eaLnBrk="1" fontAlgn="auto" latinLnBrk="0" hangingPunct="1">
              <a:lnSpc>
                <a:spcPts val="2292"/>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effectLst/>
                <a:uLnTx/>
                <a:uFillTx/>
                <a:ea typeface="Libre Baskerville" pitchFamily="34" charset="-122"/>
                <a:cs typeface="Libre Baskerville" pitchFamily="34" charset="-120"/>
                <a:sym typeface="Arial"/>
              </a:rPr>
              <a:t>Hoa Phat</a:t>
            </a:r>
            <a:endParaRPr kumimoji="0" lang="en-US" b="1" i="0" u="none" strike="noStrike" kern="0" cap="none" spc="0" normalizeH="0" baseline="0" noProof="0" dirty="0">
              <a:ln>
                <a:noFill/>
              </a:ln>
              <a:effectLst/>
              <a:uLnTx/>
              <a:uFillTx/>
              <a:cs typeface="Arial"/>
              <a:sym typeface="Arial"/>
            </a:endParaRPr>
          </a:p>
        </p:txBody>
      </p:sp>
      <p:sp>
        <p:nvSpPr>
          <p:cNvPr id="6" name="Text 3">
            <a:extLst>
              <a:ext uri="{FF2B5EF4-FFF2-40B4-BE49-F238E27FC236}">
                <a16:creationId xmlns:a16="http://schemas.microsoft.com/office/drawing/2014/main" id="{7FEE72C1-9822-8A99-834F-A0482E69B031}"/>
              </a:ext>
            </a:extLst>
          </p:cNvPr>
          <p:cNvSpPr/>
          <p:nvPr/>
        </p:nvSpPr>
        <p:spPr>
          <a:xfrm>
            <a:off x="899518" y="2326381"/>
            <a:ext cx="4949329" cy="907257"/>
          </a:xfrm>
          <a:prstGeom prst="rect">
            <a:avLst/>
          </a:prstGeom>
          <a:noFill/>
          <a:ln/>
        </p:spPr>
        <p:txBody>
          <a:bodyPr wrap="square" lIns="0" tIns="0" rIns="0" bIns="0" rtlCol="0" anchor="t"/>
          <a:lstStyle/>
          <a:p>
            <a:pPr lvl="0" algn="just">
              <a:lnSpc>
                <a:spcPts val="2375"/>
              </a:lnSpc>
              <a:buClr>
                <a:srgbClr val="000000"/>
              </a:buClr>
              <a:defRPr/>
            </a:pPr>
            <a:r>
              <a:rPr lang="en-US" sz="1600" kern="0">
                <a:ea typeface="DM Sans" pitchFamily="34" charset="-122"/>
                <a:cs typeface="DM Sans" pitchFamily="34" charset="-120"/>
                <a:sym typeface="Arial"/>
              </a:rPr>
              <a:t>Using BF-BOF and hot rolling technology. Invested in waste heat recovery system (WHR) and applied ISO 50001 standard on energy management.</a:t>
            </a:r>
            <a:endParaRPr kumimoji="0" lang="en-US" sz="1600" b="0" i="0" u="none" strike="noStrike" kern="0" cap="none" spc="0" normalizeH="0" baseline="0" noProof="0" dirty="0">
              <a:ln>
                <a:noFill/>
              </a:ln>
              <a:effectLst/>
              <a:uLnTx/>
              <a:uFillTx/>
              <a:cs typeface="Arial"/>
              <a:sym typeface="Arial"/>
            </a:endParaRPr>
          </a:p>
        </p:txBody>
      </p:sp>
      <p:sp>
        <p:nvSpPr>
          <p:cNvPr id="7" name="Shape 4">
            <a:extLst>
              <a:ext uri="{FF2B5EF4-FFF2-40B4-BE49-F238E27FC236}">
                <a16:creationId xmlns:a16="http://schemas.microsoft.com/office/drawing/2014/main" id="{C4CF8214-04E5-6837-0637-5029AF830C63}"/>
              </a:ext>
            </a:extLst>
          </p:cNvPr>
          <p:cNvSpPr/>
          <p:nvPr/>
        </p:nvSpPr>
        <p:spPr>
          <a:xfrm>
            <a:off x="6233220" y="1722338"/>
            <a:ext cx="5340053" cy="1706662"/>
          </a:xfrm>
          <a:prstGeom prst="roundRect">
            <a:avLst>
              <a:gd name="adj" fmla="val 4652"/>
            </a:avLst>
          </a:prstGeom>
          <a:solidFill>
            <a:srgbClr val="F7EDD4"/>
          </a:solidFill>
          <a:ln w="7620">
            <a:solidFill>
              <a:srgbClr val="DDD3BA"/>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556" b="0" i="0" u="none" strike="noStrike" kern="0" cap="none" spc="0" normalizeH="0" baseline="0" noProof="0">
              <a:ln>
                <a:noFill/>
              </a:ln>
              <a:effectLst/>
              <a:uLnTx/>
              <a:uFillTx/>
              <a:cs typeface="Arial"/>
              <a:sym typeface="Arial"/>
            </a:endParaRPr>
          </a:p>
        </p:txBody>
      </p:sp>
      <p:sp>
        <p:nvSpPr>
          <p:cNvPr id="8" name="Text 5">
            <a:extLst>
              <a:ext uri="{FF2B5EF4-FFF2-40B4-BE49-F238E27FC236}">
                <a16:creationId xmlns:a16="http://schemas.microsoft.com/office/drawing/2014/main" id="{7A5A7A08-04CA-0498-7126-A716762E1BFB}"/>
              </a:ext>
            </a:extLst>
          </p:cNvPr>
          <p:cNvSpPr/>
          <p:nvPr/>
        </p:nvSpPr>
        <p:spPr>
          <a:xfrm>
            <a:off x="6428582" y="1917700"/>
            <a:ext cx="2362696" cy="295275"/>
          </a:xfrm>
          <a:prstGeom prst="rect">
            <a:avLst/>
          </a:prstGeom>
          <a:noFill/>
          <a:ln/>
        </p:spPr>
        <p:txBody>
          <a:bodyPr wrap="none" lIns="0" tIns="0" rIns="0" bIns="0" rtlCol="0" anchor="t"/>
          <a:lstStyle/>
          <a:p>
            <a:pPr marL="0" marR="0" lvl="0" indent="0" algn="l" defTabSz="914400" rtl="0" eaLnBrk="1" fontAlgn="auto" latinLnBrk="0" hangingPunct="1">
              <a:lnSpc>
                <a:spcPts val="2292"/>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effectLst/>
                <a:uLnTx/>
                <a:uFillTx/>
                <a:ea typeface="Libre Baskerville" pitchFamily="34" charset="-122"/>
                <a:cs typeface="Libre Baskerville" pitchFamily="34" charset="-120"/>
                <a:sym typeface="Arial"/>
              </a:rPr>
              <a:t>Pomina</a:t>
            </a:r>
            <a:endParaRPr kumimoji="0" lang="en-US" b="1" i="0" u="none" strike="noStrike" kern="0" cap="none" spc="0" normalizeH="0" baseline="0" noProof="0" dirty="0">
              <a:ln>
                <a:noFill/>
              </a:ln>
              <a:effectLst/>
              <a:uLnTx/>
              <a:uFillTx/>
              <a:cs typeface="Arial"/>
              <a:sym typeface="Arial"/>
            </a:endParaRPr>
          </a:p>
        </p:txBody>
      </p:sp>
      <p:sp>
        <p:nvSpPr>
          <p:cNvPr id="9" name="Text 6">
            <a:extLst>
              <a:ext uri="{FF2B5EF4-FFF2-40B4-BE49-F238E27FC236}">
                <a16:creationId xmlns:a16="http://schemas.microsoft.com/office/drawing/2014/main" id="{2DF5D643-7B8A-73D5-CCC3-7C04B42FEA9E}"/>
              </a:ext>
            </a:extLst>
          </p:cNvPr>
          <p:cNvSpPr/>
          <p:nvPr/>
        </p:nvSpPr>
        <p:spPr>
          <a:xfrm>
            <a:off x="6428582" y="2326381"/>
            <a:ext cx="4949329" cy="907257"/>
          </a:xfrm>
          <a:prstGeom prst="rect">
            <a:avLst/>
          </a:prstGeom>
          <a:noFill/>
          <a:ln/>
        </p:spPr>
        <p:txBody>
          <a:bodyPr wrap="square" lIns="0" tIns="0" rIns="0" bIns="0" rtlCol="0" anchor="t"/>
          <a:lstStyle/>
          <a:p>
            <a:pPr lvl="0" algn="just">
              <a:lnSpc>
                <a:spcPts val="2375"/>
              </a:lnSpc>
              <a:buClr>
                <a:srgbClr val="000000"/>
              </a:buClr>
              <a:defRPr/>
            </a:pPr>
            <a:r>
              <a:rPr lang="en-US" sz="1600" kern="0">
                <a:ea typeface="DM Sans" pitchFamily="34" charset="-122"/>
                <a:cs typeface="DM Sans" pitchFamily="34" charset="-120"/>
                <a:sym typeface="Arial"/>
              </a:rPr>
              <a:t>Operates EAF furnace and has implemented a modern power monitoring system, helping to optimize production and reduce energy consumption.</a:t>
            </a:r>
            <a:endParaRPr kumimoji="0" lang="en-US" sz="1600" b="0" i="0" u="none" strike="noStrike" kern="0" cap="none" spc="0" normalizeH="0" baseline="0" noProof="0" dirty="0">
              <a:ln>
                <a:noFill/>
              </a:ln>
              <a:effectLst/>
              <a:uLnTx/>
              <a:uFillTx/>
              <a:cs typeface="Arial"/>
              <a:sym typeface="Arial"/>
            </a:endParaRPr>
          </a:p>
        </p:txBody>
      </p:sp>
      <p:sp>
        <p:nvSpPr>
          <p:cNvPr id="10" name="Shape 7">
            <a:extLst>
              <a:ext uri="{FF2B5EF4-FFF2-40B4-BE49-F238E27FC236}">
                <a16:creationId xmlns:a16="http://schemas.microsoft.com/office/drawing/2014/main" id="{A1952468-B346-C414-E0D1-5BF0D1584467}"/>
              </a:ext>
            </a:extLst>
          </p:cNvPr>
          <p:cNvSpPr/>
          <p:nvPr/>
        </p:nvSpPr>
        <p:spPr>
          <a:xfrm>
            <a:off x="704156" y="3618011"/>
            <a:ext cx="5340053" cy="1706662"/>
          </a:xfrm>
          <a:prstGeom prst="roundRect">
            <a:avLst>
              <a:gd name="adj" fmla="val 4652"/>
            </a:avLst>
          </a:prstGeom>
          <a:solidFill>
            <a:srgbClr val="F7EDD4"/>
          </a:solidFill>
          <a:ln w="7620">
            <a:solidFill>
              <a:srgbClr val="DDD3BA"/>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556" b="0" i="0" u="none" strike="noStrike" kern="0" cap="none" spc="0" normalizeH="0" baseline="0" noProof="0">
              <a:ln>
                <a:noFill/>
              </a:ln>
              <a:effectLst/>
              <a:uLnTx/>
              <a:uFillTx/>
              <a:cs typeface="Arial"/>
              <a:sym typeface="Arial"/>
            </a:endParaRPr>
          </a:p>
        </p:txBody>
      </p:sp>
      <p:sp>
        <p:nvSpPr>
          <p:cNvPr id="11" name="Text 8">
            <a:extLst>
              <a:ext uri="{FF2B5EF4-FFF2-40B4-BE49-F238E27FC236}">
                <a16:creationId xmlns:a16="http://schemas.microsoft.com/office/drawing/2014/main" id="{1592BDD6-2FA5-2E55-F8EF-FE54E34052C7}"/>
              </a:ext>
            </a:extLst>
          </p:cNvPr>
          <p:cNvSpPr/>
          <p:nvPr/>
        </p:nvSpPr>
        <p:spPr>
          <a:xfrm>
            <a:off x="899518" y="3813373"/>
            <a:ext cx="2362696" cy="295275"/>
          </a:xfrm>
          <a:prstGeom prst="rect">
            <a:avLst/>
          </a:prstGeom>
          <a:noFill/>
          <a:ln/>
        </p:spPr>
        <p:txBody>
          <a:bodyPr wrap="none" lIns="0" tIns="0" rIns="0" bIns="0" rtlCol="0" anchor="t"/>
          <a:lstStyle/>
          <a:p>
            <a:pPr marL="0" marR="0" lvl="0" indent="0" algn="l" defTabSz="914400" rtl="0" eaLnBrk="1" fontAlgn="auto" latinLnBrk="0" hangingPunct="1">
              <a:lnSpc>
                <a:spcPts val="2292"/>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effectLst/>
                <a:uLnTx/>
                <a:uFillTx/>
                <a:ea typeface="Libre Baskerville" pitchFamily="34" charset="-122"/>
                <a:cs typeface="Libre Baskerville" pitchFamily="34" charset="-120"/>
                <a:sym typeface="Arial"/>
              </a:rPr>
              <a:t>TISCO</a:t>
            </a:r>
            <a:endParaRPr kumimoji="0" lang="en-US" b="1" i="0" u="none" strike="noStrike" kern="0" cap="none" spc="0" normalizeH="0" baseline="0" noProof="0" dirty="0">
              <a:ln>
                <a:noFill/>
              </a:ln>
              <a:effectLst/>
              <a:uLnTx/>
              <a:uFillTx/>
              <a:cs typeface="Arial"/>
              <a:sym typeface="Arial"/>
            </a:endParaRPr>
          </a:p>
        </p:txBody>
      </p:sp>
      <p:sp>
        <p:nvSpPr>
          <p:cNvPr id="12" name="Text 9">
            <a:extLst>
              <a:ext uri="{FF2B5EF4-FFF2-40B4-BE49-F238E27FC236}">
                <a16:creationId xmlns:a16="http://schemas.microsoft.com/office/drawing/2014/main" id="{157C5DB9-5E17-DC8C-1145-72950645C3FD}"/>
              </a:ext>
            </a:extLst>
          </p:cNvPr>
          <p:cNvSpPr/>
          <p:nvPr/>
        </p:nvSpPr>
        <p:spPr>
          <a:xfrm>
            <a:off x="899518" y="4222055"/>
            <a:ext cx="4949329" cy="907257"/>
          </a:xfrm>
          <a:prstGeom prst="rect">
            <a:avLst/>
          </a:prstGeom>
          <a:noFill/>
          <a:ln/>
        </p:spPr>
        <p:txBody>
          <a:bodyPr wrap="square" lIns="0" tIns="0" rIns="0" bIns="0" rtlCol="0" anchor="t"/>
          <a:lstStyle/>
          <a:p>
            <a:pPr lvl="0" algn="just">
              <a:lnSpc>
                <a:spcPts val="2375"/>
              </a:lnSpc>
              <a:buClr>
                <a:srgbClr val="000000"/>
              </a:buClr>
              <a:defRPr/>
            </a:pPr>
            <a:r>
              <a:rPr lang="en-US" sz="1600" kern="0">
                <a:ea typeface="DM Sans" pitchFamily="34" charset="-122"/>
                <a:cs typeface="DM Sans" pitchFamily="34" charset="-120"/>
                <a:sym typeface="Arial"/>
              </a:rPr>
              <a:t>Using old blast furnaces and steel rolling lines, resulting in higher energy consumption compared to modern enterprises.</a:t>
            </a:r>
            <a:endParaRPr kumimoji="0" lang="en-US" sz="1600" b="0" i="0" u="none" strike="noStrike" kern="0" cap="none" spc="0" normalizeH="0" baseline="0" noProof="0" dirty="0">
              <a:ln>
                <a:noFill/>
              </a:ln>
              <a:effectLst/>
              <a:uLnTx/>
              <a:uFillTx/>
              <a:cs typeface="Arial"/>
              <a:sym typeface="Arial"/>
            </a:endParaRPr>
          </a:p>
        </p:txBody>
      </p:sp>
      <p:sp>
        <p:nvSpPr>
          <p:cNvPr id="13" name="Shape 10">
            <a:extLst>
              <a:ext uri="{FF2B5EF4-FFF2-40B4-BE49-F238E27FC236}">
                <a16:creationId xmlns:a16="http://schemas.microsoft.com/office/drawing/2014/main" id="{EDB0C183-5146-20F0-0C2F-1E66E8CA8B03}"/>
              </a:ext>
            </a:extLst>
          </p:cNvPr>
          <p:cNvSpPr/>
          <p:nvPr/>
        </p:nvSpPr>
        <p:spPr>
          <a:xfrm>
            <a:off x="6233220" y="3618011"/>
            <a:ext cx="5340053" cy="1706662"/>
          </a:xfrm>
          <a:prstGeom prst="roundRect">
            <a:avLst>
              <a:gd name="adj" fmla="val 4652"/>
            </a:avLst>
          </a:prstGeom>
          <a:solidFill>
            <a:srgbClr val="F7EDD4"/>
          </a:solidFill>
          <a:ln w="7620">
            <a:solidFill>
              <a:srgbClr val="DDD3BA"/>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556" b="0" i="0" u="none" strike="noStrike" kern="0" cap="none" spc="0" normalizeH="0" baseline="0" noProof="0">
              <a:ln>
                <a:noFill/>
              </a:ln>
              <a:effectLst/>
              <a:uLnTx/>
              <a:uFillTx/>
              <a:cs typeface="Arial"/>
              <a:sym typeface="Arial"/>
            </a:endParaRPr>
          </a:p>
        </p:txBody>
      </p:sp>
      <p:sp>
        <p:nvSpPr>
          <p:cNvPr id="14" name="Text 11">
            <a:extLst>
              <a:ext uri="{FF2B5EF4-FFF2-40B4-BE49-F238E27FC236}">
                <a16:creationId xmlns:a16="http://schemas.microsoft.com/office/drawing/2014/main" id="{F459E101-B374-C88B-3F8F-BA329A69C823}"/>
              </a:ext>
            </a:extLst>
          </p:cNvPr>
          <p:cNvSpPr/>
          <p:nvPr/>
        </p:nvSpPr>
        <p:spPr>
          <a:xfrm>
            <a:off x="6428582" y="3813373"/>
            <a:ext cx="2362696" cy="295275"/>
          </a:xfrm>
          <a:prstGeom prst="rect">
            <a:avLst/>
          </a:prstGeom>
          <a:noFill/>
          <a:ln/>
        </p:spPr>
        <p:txBody>
          <a:bodyPr wrap="none" lIns="0" tIns="0" rIns="0" bIns="0" rtlCol="0" anchor="t"/>
          <a:lstStyle/>
          <a:p>
            <a:pPr marL="0" marR="0" lvl="0" indent="0" algn="l" defTabSz="914400" rtl="0" eaLnBrk="1" fontAlgn="auto" latinLnBrk="0" hangingPunct="1">
              <a:lnSpc>
                <a:spcPts val="2292"/>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effectLst/>
                <a:uLnTx/>
                <a:uFillTx/>
                <a:ea typeface="Libre Baskerville" pitchFamily="34" charset="-122"/>
                <a:cs typeface="Libre Baskerville" pitchFamily="34" charset="-120"/>
                <a:sym typeface="Arial"/>
              </a:rPr>
              <a:t>Vina Kyoei</a:t>
            </a:r>
            <a:endParaRPr kumimoji="0" lang="en-US" b="1" i="0" u="none" strike="noStrike" kern="0" cap="none" spc="0" normalizeH="0" baseline="0" noProof="0" dirty="0">
              <a:ln>
                <a:noFill/>
              </a:ln>
              <a:effectLst/>
              <a:uLnTx/>
              <a:uFillTx/>
              <a:cs typeface="Arial"/>
              <a:sym typeface="Arial"/>
            </a:endParaRPr>
          </a:p>
        </p:txBody>
      </p:sp>
      <p:sp>
        <p:nvSpPr>
          <p:cNvPr id="15" name="Text 12">
            <a:extLst>
              <a:ext uri="{FF2B5EF4-FFF2-40B4-BE49-F238E27FC236}">
                <a16:creationId xmlns:a16="http://schemas.microsoft.com/office/drawing/2014/main" id="{D9BEF0E7-EB0E-055A-CB54-2BB3BCEF2A14}"/>
              </a:ext>
            </a:extLst>
          </p:cNvPr>
          <p:cNvSpPr/>
          <p:nvPr/>
        </p:nvSpPr>
        <p:spPr>
          <a:xfrm>
            <a:off x="6428582" y="4222055"/>
            <a:ext cx="4949329" cy="907257"/>
          </a:xfrm>
          <a:prstGeom prst="rect">
            <a:avLst/>
          </a:prstGeom>
          <a:noFill/>
          <a:ln/>
        </p:spPr>
        <p:txBody>
          <a:bodyPr wrap="square" lIns="0" tIns="0" rIns="0" bIns="0" rtlCol="0" anchor="t"/>
          <a:lstStyle/>
          <a:p>
            <a:pPr lvl="0" algn="just">
              <a:lnSpc>
                <a:spcPts val="2375"/>
              </a:lnSpc>
              <a:buClr>
                <a:srgbClr val="000000"/>
              </a:buClr>
              <a:defRPr/>
            </a:pPr>
            <a:r>
              <a:rPr lang="en-US" sz="1600" kern="0">
                <a:ea typeface="DM Sans" pitchFamily="34" charset="-122"/>
                <a:cs typeface="DM Sans" pitchFamily="34" charset="-120"/>
                <a:sym typeface="Arial"/>
              </a:rPr>
              <a:t>Applying Japanese EAF furnace technology with good energy saving efficiency, we are one of the pioneers in energy optimization.</a:t>
            </a:r>
            <a:endParaRPr kumimoji="0" lang="en-US" sz="1600" b="0" i="0" u="none" strike="noStrike" kern="0" cap="none" spc="0" normalizeH="0" baseline="0" noProof="0" dirty="0">
              <a:ln>
                <a:noFill/>
              </a:ln>
              <a:effectLst/>
              <a:uLnTx/>
              <a:uFillTx/>
              <a:cs typeface="Arial"/>
              <a:sym typeface="Arial"/>
            </a:endParaRPr>
          </a:p>
        </p:txBody>
      </p:sp>
      <p:sp>
        <p:nvSpPr>
          <p:cNvPr id="16" name="Title 1">
            <a:extLst>
              <a:ext uri="{FF2B5EF4-FFF2-40B4-BE49-F238E27FC236}">
                <a16:creationId xmlns:a16="http://schemas.microsoft.com/office/drawing/2014/main" id="{C07C3F9C-E2F7-1BCE-EDA3-DB474754AE69}"/>
              </a:ext>
            </a:extLst>
          </p:cNvPr>
          <p:cNvSpPr txBox="1">
            <a:spLocks/>
          </p:cNvSpPr>
          <p:nvPr/>
        </p:nvSpPr>
        <p:spPr>
          <a:xfrm>
            <a:off x="704156" y="622924"/>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US" kern="0" dirty="0">
                <a:solidFill>
                  <a:srgbClr val="87C6CC">
                    <a:lumMod val="50000"/>
                  </a:srgbClr>
                </a:solidFill>
              </a:rPr>
              <a:t>INDUSTRY LEADING ENTERPRISES</a:t>
            </a:r>
            <a:endParaRPr kumimoji="0" lang="en-VN"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33360375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4E3E1-A6DB-CCEE-F7C7-E586282EB8E4}"/>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8A45AD80-6845-7BF9-8955-B9C1776E3A35}"/>
              </a:ext>
            </a:extLst>
          </p:cNvPr>
          <p:cNvSpPr txBox="1">
            <a:spLocks/>
          </p:cNvSpPr>
          <p:nvPr/>
        </p:nvSpPr>
        <p:spPr>
          <a:xfrm>
            <a:off x="637680" y="581671"/>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US" kern="0" dirty="0">
                <a:solidFill>
                  <a:srgbClr val="87C6CC">
                    <a:lumMod val="50000"/>
                  </a:srgbClr>
                </a:solidFill>
              </a:rPr>
              <a:t>INDUSTRY LEADING ENTERPRISES</a:t>
            </a:r>
            <a:endParaRPr lang="en-VN" sz="4000" kern="0" dirty="0">
              <a:solidFill>
                <a:srgbClr val="87C6CC">
                  <a:lumMod val="50000"/>
                </a:srgbClr>
              </a:solidFill>
            </a:endParaRPr>
          </a:p>
        </p:txBody>
      </p:sp>
      <p:sp>
        <p:nvSpPr>
          <p:cNvPr id="3" name="Text 1">
            <a:extLst>
              <a:ext uri="{FF2B5EF4-FFF2-40B4-BE49-F238E27FC236}">
                <a16:creationId xmlns:a16="http://schemas.microsoft.com/office/drawing/2014/main" id="{0EF7C29D-5F2F-8309-DE77-54A5A31EBA03}"/>
              </a:ext>
            </a:extLst>
          </p:cNvPr>
          <p:cNvSpPr/>
          <p:nvPr/>
        </p:nvSpPr>
        <p:spPr>
          <a:xfrm>
            <a:off x="581325" y="1342900"/>
            <a:ext cx="4671298" cy="718592"/>
          </a:xfrm>
          <a:prstGeom prst="rect">
            <a:avLst/>
          </a:prstGeom>
          <a:noFill/>
          <a:ln/>
        </p:spPr>
        <p:txBody>
          <a:bodyPr wrap="none" lIns="0" tIns="0" rIns="0" bIns="0" rtlCol="0" anchor="t"/>
          <a:lstStyle/>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effectLst/>
                <a:uLnTx/>
                <a:uFillTx/>
                <a:ea typeface="DM Sans Semi Bold" pitchFamily="34" charset="-122"/>
                <a:cs typeface="DM Sans Semi Bold" pitchFamily="34" charset="-120"/>
                <a:sym typeface="Arial"/>
              </a:rPr>
              <a:t>Pomina</a:t>
            </a: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Improved EAF feeding, applied inverter</a:t>
            </a: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Result: 12% reduction in electricity consumption</a:t>
            </a:r>
            <a:endParaRPr lang="en-US" sz="1600" kern="0" dirty="0">
              <a:cs typeface="Arial"/>
              <a:sym typeface="Arial"/>
            </a:endParaRPr>
          </a:p>
          <a:p>
            <a:pPr>
              <a:lnSpc>
                <a:spcPts val="2042"/>
              </a:lnSpc>
              <a:buClr>
                <a:srgbClr val="000000"/>
              </a:buClr>
              <a:defRPr/>
            </a:pPr>
            <a:endParaRPr lang="en-US" sz="1600" kern="0" dirty="0">
              <a:cs typeface="Arial"/>
              <a:sym typeface="Arial"/>
            </a:endParaRPr>
          </a:p>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endParaRPr kumimoji="0" lang="en-US" sz="1600" b="0" i="0" u="none" strike="noStrike" kern="0" cap="none" spc="0" normalizeH="0" baseline="0" noProof="0" dirty="0">
              <a:ln>
                <a:noFill/>
              </a:ln>
              <a:effectLst/>
              <a:uLnTx/>
              <a:uFillTx/>
              <a:cs typeface="Arial"/>
              <a:sym typeface="Arial"/>
            </a:endParaRPr>
          </a:p>
        </p:txBody>
      </p:sp>
      <p:sp>
        <p:nvSpPr>
          <p:cNvPr id="17" name="Text 2">
            <a:extLst>
              <a:ext uri="{FF2B5EF4-FFF2-40B4-BE49-F238E27FC236}">
                <a16:creationId xmlns:a16="http://schemas.microsoft.com/office/drawing/2014/main" id="{D1508ADE-4E7A-7BBA-CB44-BDF117CAE6A9}"/>
              </a:ext>
            </a:extLst>
          </p:cNvPr>
          <p:cNvSpPr/>
          <p:nvPr/>
        </p:nvSpPr>
        <p:spPr>
          <a:xfrm>
            <a:off x="747514" y="2841922"/>
            <a:ext cx="3344168" cy="265907"/>
          </a:xfrm>
          <a:prstGeom prst="rect">
            <a:avLst/>
          </a:prstGeom>
          <a:noFill/>
          <a:ln/>
        </p:spPr>
        <p:txBody>
          <a:bodyPr wrap="none" lIns="0" tIns="0" rIns="0" bIns="0" rtlCol="0" anchor="t"/>
          <a:lstStyle/>
          <a:p>
            <a:pPr lvl="0">
              <a:lnSpc>
                <a:spcPts val="2083"/>
              </a:lnSpc>
              <a:buClr>
                <a:srgbClr val="000000"/>
              </a:buClr>
              <a:defRPr/>
            </a:pPr>
            <a:endParaRPr kumimoji="0" lang="en-US" sz="1300" b="0" i="0" u="none" strike="noStrike" kern="0" cap="none" spc="0" normalizeH="0" baseline="0" noProof="0" dirty="0">
              <a:ln>
                <a:noFill/>
              </a:ln>
              <a:effectLst/>
              <a:uLnTx/>
              <a:uFillTx/>
              <a:cs typeface="Arial"/>
              <a:sym typeface="Arial"/>
            </a:endParaRPr>
          </a:p>
        </p:txBody>
      </p:sp>
      <p:sp>
        <p:nvSpPr>
          <p:cNvPr id="18" name="Text 3">
            <a:extLst>
              <a:ext uri="{FF2B5EF4-FFF2-40B4-BE49-F238E27FC236}">
                <a16:creationId xmlns:a16="http://schemas.microsoft.com/office/drawing/2014/main" id="{B469E51C-BA30-6BD9-8137-365DB4BD01E1}"/>
              </a:ext>
            </a:extLst>
          </p:cNvPr>
          <p:cNvSpPr/>
          <p:nvPr/>
        </p:nvSpPr>
        <p:spPr>
          <a:xfrm>
            <a:off x="747514" y="3207444"/>
            <a:ext cx="3344168" cy="265907"/>
          </a:xfrm>
          <a:prstGeom prst="rect">
            <a:avLst/>
          </a:prstGeom>
          <a:noFill/>
          <a:ln/>
        </p:spPr>
        <p:txBody>
          <a:bodyPr wrap="none" lIns="0" tIns="0" rIns="0" bIns="0" rtlCol="0" anchor="t"/>
          <a:lstStyle/>
          <a:p>
            <a:pPr lvl="0">
              <a:lnSpc>
                <a:spcPts val="2083"/>
              </a:lnSpc>
              <a:buClr>
                <a:srgbClr val="000000"/>
              </a:buClr>
              <a:defRPr/>
            </a:pPr>
            <a:endParaRPr kumimoji="0" lang="en-US" sz="1300" b="0" i="0" u="none" strike="noStrike" kern="0" cap="none" spc="0" normalizeH="0" baseline="0" noProof="0" dirty="0">
              <a:ln>
                <a:noFill/>
              </a:ln>
              <a:effectLst/>
              <a:uLnTx/>
              <a:uFillTx/>
              <a:cs typeface="Arial"/>
              <a:sym typeface="Arial"/>
            </a:endParaRPr>
          </a:p>
        </p:txBody>
      </p:sp>
      <p:sp>
        <p:nvSpPr>
          <p:cNvPr id="20" name="Text 4">
            <a:extLst>
              <a:ext uri="{FF2B5EF4-FFF2-40B4-BE49-F238E27FC236}">
                <a16:creationId xmlns:a16="http://schemas.microsoft.com/office/drawing/2014/main" id="{6F6470B6-4CF3-D4A5-DE94-F478E09665D2}"/>
              </a:ext>
            </a:extLst>
          </p:cNvPr>
          <p:cNvSpPr/>
          <p:nvPr/>
        </p:nvSpPr>
        <p:spPr>
          <a:xfrm>
            <a:off x="581324" y="2398356"/>
            <a:ext cx="4671299" cy="1157885"/>
          </a:xfrm>
          <a:prstGeom prst="rect">
            <a:avLst/>
          </a:prstGeom>
          <a:noFill/>
          <a:ln/>
        </p:spPr>
        <p:txBody>
          <a:bodyPr wrap="none" lIns="0" tIns="0" rIns="0" bIns="0" rtlCol="0" anchor="t"/>
          <a:lstStyle/>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effectLst/>
                <a:uLnTx/>
                <a:uFillTx/>
                <a:ea typeface="DM Sans Semi Bold" pitchFamily="34" charset="-122"/>
                <a:cs typeface="DM Sans Semi Bold" pitchFamily="34" charset="-120"/>
                <a:sym typeface="Arial"/>
              </a:rPr>
              <a:t>Hoa Phat</a:t>
            </a: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Heat recovery, ISO 50001, automatic control</a:t>
            </a:r>
            <a:endParaRPr lang="en-US" sz="1600" kern="0" dirty="0">
              <a:cs typeface="Arial"/>
              <a:sym typeface="Arial"/>
            </a:endParaRP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Result: Energy saving &gt; 15%</a:t>
            </a:r>
            <a:endParaRPr lang="en-US" sz="1600" kern="0" dirty="0">
              <a:cs typeface="Arial"/>
              <a:sym typeface="Arial"/>
            </a:endParaRPr>
          </a:p>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endParaRPr kumimoji="0" lang="en-US" sz="1600" b="1" i="0" u="none" strike="noStrike" kern="0" cap="none" spc="0" normalizeH="0" baseline="0" noProof="0" dirty="0">
              <a:ln>
                <a:noFill/>
              </a:ln>
              <a:effectLst/>
              <a:uLnTx/>
              <a:uFillTx/>
              <a:cs typeface="Arial"/>
              <a:sym typeface="Arial"/>
            </a:endParaRPr>
          </a:p>
        </p:txBody>
      </p:sp>
      <p:sp>
        <p:nvSpPr>
          <p:cNvPr id="21" name="Text 5">
            <a:extLst>
              <a:ext uri="{FF2B5EF4-FFF2-40B4-BE49-F238E27FC236}">
                <a16:creationId xmlns:a16="http://schemas.microsoft.com/office/drawing/2014/main" id="{9D0F39D9-F2AC-B743-52B9-09680B6CB2B2}"/>
              </a:ext>
            </a:extLst>
          </p:cNvPr>
          <p:cNvSpPr/>
          <p:nvPr/>
        </p:nvSpPr>
        <p:spPr>
          <a:xfrm>
            <a:off x="4423867" y="2841923"/>
            <a:ext cx="3344168" cy="276424"/>
          </a:xfrm>
          <a:prstGeom prst="rect">
            <a:avLst/>
          </a:prstGeom>
          <a:noFill/>
          <a:ln/>
        </p:spPr>
        <p:txBody>
          <a:bodyPr wrap="square" lIns="0" tIns="0" rIns="0" bIns="0" rtlCol="0" anchor="t"/>
          <a:lstStyle/>
          <a:p>
            <a:pPr lvl="0">
              <a:lnSpc>
                <a:spcPts val="2083"/>
              </a:lnSpc>
              <a:buClr>
                <a:srgbClr val="000000"/>
              </a:buClr>
              <a:defRPr/>
            </a:pPr>
            <a:endParaRPr kumimoji="0" lang="en-US" sz="1300" b="0" i="0" u="none" strike="noStrike" kern="0" cap="none" spc="0" normalizeH="0" baseline="0" noProof="0" dirty="0">
              <a:ln>
                <a:noFill/>
              </a:ln>
              <a:effectLst/>
              <a:uLnTx/>
              <a:uFillTx/>
              <a:cs typeface="Arial"/>
              <a:sym typeface="Arial"/>
            </a:endParaRPr>
          </a:p>
        </p:txBody>
      </p:sp>
      <p:sp>
        <p:nvSpPr>
          <p:cNvPr id="24" name="Text 7">
            <a:extLst>
              <a:ext uri="{FF2B5EF4-FFF2-40B4-BE49-F238E27FC236}">
                <a16:creationId xmlns:a16="http://schemas.microsoft.com/office/drawing/2014/main" id="{53A89CE5-518F-23EC-1DA6-ABCF6845549F}"/>
              </a:ext>
            </a:extLst>
          </p:cNvPr>
          <p:cNvSpPr/>
          <p:nvPr/>
        </p:nvSpPr>
        <p:spPr>
          <a:xfrm>
            <a:off x="5876655" y="2447490"/>
            <a:ext cx="5947878" cy="892907"/>
          </a:xfrm>
          <a:prstGeom prst="rect">
            <a:avLst/>
          </a:prstGeom>
          <a:noFill/>
          <a:ln/>
        </p:spPr>
        <p:txBody>
          <a:bodyPr wrap="none" lIns="0" tIns="0" rIns="0" bIns="0" rtlCol="0" anchor="t"/>
          <a:lstStyle/>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effectLst/>
                <a:uLnTx/>
                <a:uFillTx/>
                <a:ea typeface="DM Sans Semi Bold" pitchFamily="34" charset="-122"/>
                <a:cs typeface="DM Sans Semi Bold" pitchFamily="34" charset="-120"/>
                <a:sym typeface="Arial"/>
              </a:rPr>
              <a:t>Vina Kyoei</a:t>
            </a: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Applying Japanese technology, good control of electricity</a:t>
            </a: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Result: energy consumption 20% lower than industry average</a:t>
            </a:r>
            <a:endParaRPr lang="en-US" sz="1600" kern="0" dirty="0">
              <a:cs typeface="Arial"/>
              <a:sym typeface="Arial"/>
            </a:endParaRPr>
          </a:p>
          <a:p>
            <a:pPr>
              <a:lnSpc>
                <a:spcPts val="2042"/>
              </a:lnSpc>
              <a:buClr>
                <a:srgbClr val="000000"/>
              </a:buClr>
              <a:defRPr/>
            </a:pPr>
            <a:endParaRPr lang="en-US" sz="1600" kern="0" dirty="0">
              <a:cs typeface="Arial"/>
              <a:sym typeface="Arial"/>
            </a:endParaRPr>
          </a:p>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endParaRPr kumimoji="0" lang="en-US" sz="1600" b="1" i="0" u="none" strike="noStrike" kern="0" cap="none" spc="0" normalizeH="0" baseline="0" noProof="0" dirty="0">
              <a:ln>
                <a:noFill/>
              </a:ln>
              <a:effectLst/>
              <a:uLnTx/>
              <a:uFillTx/>
              <a:ea typeface="DM Sans Semi Bold" pitchFamily="34" charset="-122"/>
              <a:cs typeface="DM Sans Semi Bold" pitchFamily="34" charset="-120"/>
              <a:sym typeface="Arial"/>
            </a:endParaRPr>
          </a:p>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endParaRPr kumimoji="0" lang="en-US" sz="1600" b="1" i="0" u="none" strike="noStrike" kern="0" cap="none" spc="0" normalizeH="0" baseline="0" noProof="0" dirty="0">
              <a:ln>
                <a:noFill/>
              </a:ln>
              <a:effectLst/>
              <a:uLnTx/>
              <a:uFillTx/>
              <a:cs typeface="Arial"/>
              <a:sym typeface="Arial"/>
            </a:endParaRPr>
          </a:p>
        </p:txBody>
      </p:sp>
      <p:sp>
        <p:nvSpPr>
          <p:cNvPr id="27" name="Text 10">
            <a:extLst>
              <a:ext uri="{FF2B5EF4-FFF2-40B4-BE49-F238E27FC236}">
                <a16:creationId xmlns:a16="http://schemas.microsoft.com/office/drawing/2014/main" id="{72FAB644-E0CB-4420-F166-00143F7186D0}"/>
              </a:ext>
            </a:extLst>
          </p:cNvPr>
          <p:cNvSpPr/>
          <p:nvPr/>
        </p:nvSpPr>
        <p:spPr>
          <a:xfrm>
            <a:off x="581324" y="3874017"/>
            <a:ext cx="11029156" cy="2144646"/>
          </a:xfrm>
          <a:prstGeom prst="rect">
            <a:avLst/>
          </a:prstGeom>
          <a:noFill/>
          <a:ln/>
        </p:spPr>
        <p:txBody>
          <a:bodyPr wrap="square" lIns="0" tIns="0" rIns="0" bIns="0" rtlCol="0" anchor="t"/>
          <a:lstStyle/>
          <a:p>
            <a:pPr marL="285750" lvl="0" indent="-285750">
              <a:lnSpc>
                <a:spcPts val="2083"/>
              </a:lnSpc>
              <a:buClr>
                <a:srgbClr val="000000"/>
              </a:buClr>
              <a:buFont typeface="Wingdings" pitchFamily="2" charset="2"/>
              <a:buChar char="v"/>
              <a:defRPr/>
            </a:pPr>
            <a:r>
              <a:rPr lang="en-US" kern="0" dirty="0">
                <a:ea typeface="Inter Medium" pitchFamily="34" charset="-122"/>
                <a:cs typeface="Inter Medium" pitchFamily="34" charset="-120"/>
                <a:sym typeface="Arial"/>
              </a:rPr>
              <a:t>Some steel enterprises in Vietnam have pioneered the application of energy-saving solutions and achieved encouraging results. Pomina has improved the electric arc furnace (EAF) charging process and applied inverter technology, helping to reduce electricity consumption by 12%.</a:t>
            </a:r>
          </a:p>
          <a:p>
            <a:pPr marL="285750" indent="-285750">
              <a:lnSpc>
                <a:spcPts val="2083"/>
              </a:lnSpc>
              <a:buClr>
                <a:srgbClr val="000000"/>
              </a:buClr>
              <a:buFont typeface="Wingdings" pitchFamily="2" charset="2"/>
              <a:buChar char="v"/>
              <a:defRPr/>
            </a:pPr>
            <a:r>
              <a:rPr lang="en-US" kern="0" dirty="0">
                <a:ea typeface="Inter Medium" pitchFamily="34" charset="-122"/>
                <a:cs typeface="Inter Medium" pitchFamily="34" charset="-120"/>
                <a:sym typeface="Arial"/>
              </a:rPr>
              <a:t>Hoa Phat Group has synchronously deployed heat recovery solutions, applied ISO 50001 energy management system and automatic control system, achieving energy savings of over 15%. Vina Kyoei, with the application of Japanese technology and good power control, has achieved energy consumption 20% lower than the industry average.</a:t>
            </a:r>
            <a:endParaRPr lang="en-US" kern="0" dirty="0">
              <a:cs typeface="Arial"/>
              <a:sym typeface="Arial"/>
            </a:endParaRPr>
          </a:p>
          <a:p>
            <a:pPr marL="285750" lvl="0" indent="-285750">
              <a:lnSpc>
                <a:spcPts val="2083"/>
              </a:lnSpc>
              <a:buClr>
                <a:srgbClr val="000000"/>
              </a:buClr>
              <a:buFont typeface="Wingdings" pitchFamily="2" charset="2"/>
              <a:buChar char="v"/>
              <a:defRPr/>
            </a:pPr>
            <a:endParaRPr kumimoji="0" lang="en-US" b="0" i="0" u="none" strike="noStrike" kern="0" cap="none" spc="0" normalizeH="0" baseline="0" noProof="0" dirty="0">
              <a:ln>
                <a:noFill/>
              </a:ln>
              <a:effectLst/>
              <a:uLnTx/>
              <a:uFillTx/>
              <a:cs typeface="Arial"/>
              <a:sym typeface="Arial"/>
            </a:endParaRPr>
          </a:p>
        </p:txBody>
      </p:sp>
    </p:spTree>
    <p:extLst>
      <p:ext uri="{BB962C8B-B14F-4D97-AF65-F5344CB8AC3E}">
        <p14:creationId xmlns:p14="http://schemas.microsoft.com/office/powerpoint/2010/main" val="1710943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8ECC4-C68E-17A4-AB4E-2C885D596D32}"/>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4DCB0E06-78DF-2CA7-1F23-6F6896BE3450}"/>
              </a:ext>
            </a:extLst>
          </p:cNvPr>
          <p:cNvSpPr txBox="1">
            <a:spLocks/>
          </p:cNvSpPr>
          <p:nvPr/>
        </p:nvSpPr>
        <p:spPr>
          <a:xfrm>
            <a:off x="609600" y="612679"/>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US" kern="0" dirty="0">
                <a:solidFill>
                  <a:srgbClr val="87C6CC">
                    <a:lumMod val="50000"/>
                  </a:srgbClr>
                </a:solidFill>
              </a:rPr>
              <a:t>CONCLUSION AND RECOMMENDATIONS</a:t>
            </a:r>
            <a:endParaRPr kumimoji="0" lang="en-VN"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
        <p:nvSpPr>
          <p:cNvPr id="7" name="Text 2">
            <a:extLst>
              <a:ext uri="{FF2B5EF4-FFF2-40B4-BE49-F238E27FC236}">
                <a16:creationId xmlns:a16="http://schemas.microsoft.com/office/drawing/2014/main" id="{780CFD14-ED0E-99B5-D7B2-78DC0183F9EB}"/>
              </a:ext>
            </a:extLst>
          </p:cNvPr>
          <p:cNvSpPr/>
          <p:nvPr/>
        </p:nvSpPr>
        <p:spPr>
          <a:xfrm>
            <a:off x="724820" y="1379323"/>
            <a:ext cx="8973540" cy="1643267"/>
          </a:xfrm>
          <a:prstGeom prst="rect">
            <a:avLst/>
          </a:prstGeom>
          <a:noFill/>
          <a:ln/>
        </p:spPr>
        <p:txBody>
          <a:bodyPr wrap="none" lIns="0" tIns="0" rIns="0" bIns="0" rtlCol="0" anchor="t"/>
          <a:lstStyle/>
          <a:p>
            <a:pPr marL="285750" indent="-285750">
              <a:lnSpc>
                <a:spcPct val="150000"/>
              </a:lnSpc>
              <a:buClr>
                <a:srgbClr val="000000"/>
              </a:buClr>
              <a:buFont typeface="Wingdings" pitchFamily="2" charset="2"/>
              <a:buChar char="v"/>
              <a:defRPr/>
            </a:pPr>
            <a:r>
              <a:rPr lang="en-US" kern="0" dirty="0">
                <a:ea typeface="DM Sans Semi Bold" pitchFamily="34" charset="-122"/>
                <a:cs typeface="DM Sans Semi Bold" pitchFamily="34" charset="-120"/>
                <a:sym typeface="Arial"/>
              </a:rPr>
              <a:t>Awareness and commitment: </a:t>
            </a:r>
            <a:r>
              <a:rPr lang="en-US" kern="0" dirty="0">
                <a:ea typeface="Inter Medium" pitchFamily="34" charset="-122"/>
                <a:cs typeface="Inter Medium" pitchFamily="34" charset="-120"/>
                <a:sym typeface="Arial"/>
              </a:rPr>
              <a:t>Raise awareness and commitment from leadership</a:t>
            </a:r>
          </a:p>
          <a:p>
            <a:pPr marL="285750" indent="-285750">
              <a:lnSpc>
                <a:spcPct val="150000"/>
              </a:lnSpc>
              <a:buClr>
                <a:srgbClr val="000000"/>
              </a:buClr>
              <a:buFont typeface="Wingdings" pitchFamily="2" charset="2"/>
              <a:buChar char="v"/>
              <a:defRPr/>
            </a:pPr>
            <a:r>
              <a:rPr lang="en-US" kern="0" dirty="0">
                <a:ea typeface="DM Sans Semi Bold" pitchFamily="34" charset="-122"/>
                <a:cs typeface="DM Sans Semi Bold" pitchFamily="34" charset="-120"/>
                <a:sym typeface="Arial"/>
              </a:rPr>
              <a:t>Assessment and planning: </a:t>
            </a:r>
            <a:r>
              <a:rPr lang="en-US" kern="0" dirty="0">
                <a:ea typeface="Inter Medium" pitchFamily="34" charset="-122"/>
                <a:cs typeface="Inter Medium" pitchFamily="34" charset="-120"/>
                <a:sym typeface="Arial"/>
              </a:rPr>
              <a:t>Energy audit and roadmap development</a:t>
            </a:r>
          </a:p>
          <a:p>
            <a:pPr marL="285750" indent="-285750">
              <a:lnSpc>
                <a:spcPct val="150000"/>
              </a:lnSpc>
              <a:buClr>
                <a:srgbClr val="000000"/>
              </a:buClr>
              <a:buFont typeface="Wingdings" pitchFamily="2" charset="2"/>
              <a:buChar char="v"/>
              <a:defRPr/>
            </a:pPr>
            <a:r>
              <a:rPr lang="en-US" kern="0" dirty="0">
                <a:ea typeface="DM Sans Semi Bold" pitchFamily="34" charset="-122"/>
                <a:cs typeface="DM Sans Semi Bold" pitchFamily="34" charset="-120"/>
                <a:sym typeface="Arial"/>
              </a:rPr>
              <a:t>Solution Deployment: </a:t>
            </a:r>
            <a:r>
              <a:rPr lang="en-US" kern="0" dirty="0">
                <a:ea typeface="Inter Medium" pitchFamily="34" charset="-122"/>
                <a:cs typeface="Inter Medium" pitchFamily="34" charset="-120"/>
                <a:sym typeface="Arial"/>
              </a:rPr>
              <a:t>Prioritize high efficiency, low cost solutions</a:t>
            </a:r>
          </a:p>
          <a:p>
            <a:pPr marL="285750" indent="-285750">
              <a:lnSpc>
                <a:spcPct val="150000"/>
              </a:lnSpc>
              <a:buClr>
                <a:srgbClr val="000000"/>
              </a:buClr>
              <a:buFont typeface="Wingdings" pitchFamily="2" charset="2"/>
              <a:buChar char="v"/>
              <a:defRPr/>
            </a:pPr>
            <a:r>
              <a:rPr lang="en-US" kern="0" dirty="0">
                <a:ea typeface="DM Sans Semi Bold" pitchFamily="34" charset="-122"/>
                <a:cs typeface="DM Sans Semi Bold" pitchFamily="34" charset="-120"/>
                <a:sym typeface="Arial"/>
              </a:rPr>
              <a:t>Monitoring and Improvement: </a:t>
            </a:r>
            <a:r>
              <a:rPr lang="en-US" kern="0" dirty="0">
                <a:ea typeface="Inter Medium" pitchFamily="34" charset="-122"/>
                <a:cs typeface="Inter Medium" pitchFamily="34" charset="-120"/>
                <a:sym typeface="Arial"/>
              </a:rPr>
              <a:t>Measure results and continuously improve</a:t>
            </a: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a:p>
            <a:pPr marL="285750" lvl="0" indent="-285750">
              <a:lnSpc>
                <a:spcPct val="150000"/>
              </a:lnSpc>
              <a:buClr>
                <a:srgbClr val="000000"/>
              </a:buClr>
              <a:buFont typeface="Wingdings" pitchFamily="2" charset="2"/>
              <a:buChar char="v"/>
              <a:defRPr/>
            </a:pPr>
            <a:endParaRPr kumimoji="0" lang="en-US" b="0" i="0" u="none" strike="noStrike" kern="0" cap="none" spc="0" normalizeH="0" baseline="0" noProof="0" dirty="0">
              <a:ln>
                <a:noFill/>
              </a:ln>
              <a:effectLst/>
              <a:uLnTx/>
              <a:uFillTx/>
              <a:cs typeface="Arial"/>
              <a:sym typeface="Arial"/>
            </a:endParaRPr>
          </a:p>
        </p:txBody>
      </p:sp>
      <p:sp>
        <p:nvSpPr>
          <p:cNvPr id="37" name="Text 16">
            <a:extLst>
              <a:ext uri="{FF2B5EF4-FFF2-40B4-BE49-F238E27FC236}">
                <a16:creationId xmlns:a16="http://schemas.microsoft.com/office/drawing/2014/main" id="{D6BAE7D3-67BA-AF00-F8AF-099F46DCE1E2}"/>
              </a:ext>
            </a:extLst>
          </p:cNvPr>
          <p:cNvSpPr/>
          <p:nvPr/>
        </p:nvSpPr>
        <p:spPr>
          <a:xfrm>
            <a:off x="609600" y="3460144"/>
            <a:ext cx="11195846" cy="1509596"/>
          </a:xfrm>
          <a:prstGeom prst="rect">
            <a:avLst/>
          </a:prstGeom>
          <a:noFill/>
          <a:ln/>
        </p:spPr>
        <p:txBody>
          <a:bodyPr wrap="square" lIns="0" tIns="0" rIns="0" bIns="0" rtlCol="0" anchor="t"/>
          <a:lstStyle/>
          <a:p>
            <a:pPr lvl="0">
              <a:lnSpc>
                <a:spcPts val="2200"/>
              </a:lnSpc>
              <a:buClr>
                <a:srgbClr val="000000"/>
              </a:buClr>
              <a:defRPr/>
            </a:pPr>
            <a:r>
              <a:rPr lang="en-US" kern="0" dirty="0">
                <a:ea typeface="Inter Medium" pitchFamily="34" charset="-122"/>
                <a:cs typeface="Inter Medium" pitchFamily="34" charset="-120"/>
                <a:sym typeface="Arial"/>
              </a:rPr>
              <a:t>The Vietnamese steel industry has great potential for energy savings, from 10-20% of total energy consumption. To effectively exploit this potential, businesses need strong commitment from the management, conduct energy audits to identify savings opportunities, and develop a suitable implementation roadmap.</a:t>
            </a:r>
            <a:endParaRPr kumimoji="0" lang="en-US" b="0" i="0" u="none" strike="noStrike" kern="0" cap="none" spc="0" normalizeH="0" baseline="0" noProof="0" dirty="0">
              <a:ln>
                <a:noFill/>
              </a:ln>
              <a:effectLst/>
              <a:uLnTx/>
              <a:uFillTx/>
              <a:cs typeface="Arial"/>
              <a:sym typeface="Arial"/>
            </a:endParaRPr>
          </a:p>
        </p:txBody>
      </p:sp>
    </p:spTree>
    <p:extLst>
      <p:ext uri="{BB962C8B-B14F-4D97-AF65-F5344CB8AC3E}">
        <p14:creationId xmlns:p14="http://schemas.microsoft.com/office/powerpoint/2010/main" val="1745231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883539" cy="654050"/>
          </a:xfrm>
        </p:spPr>
        <p:txBody>
          <a:bodyPr>
            <a:noAutofit/>
          </a:bodyPr>
          <a:lstStyle/>
          <a:p>
            <a:pPr algn="ctr"/>
            <a:r>
              <a:rPr lang="vi-VN" dirty="0">
                <a:solidFill>
                  <a:schemeClr val="accent1">
                    <a:lumMod val="50000"/>
                  </a:schemeClr>
                </a:solidFill>
                <a:latin typeface="Arial" panose="020B0604020202020204" pitchFamily="34" charset="0"/>
              </a:rPr>
              <a:t>FINAL ENERGY CONSUMPTION BY INDUSTRY IN VIETNAM</a:t>
            </a:r>
            <a:endParaRPr lang="en-US" dirty="0">
              <a:solidFill>
                <a:schemeClr val="accent1">
                  <a:lumMod val="50000"/>
                </a:schemeClr>
              </a:solidFill>
            </a:endParaRPr>
          </a:p>
        </p:txBody>
      </p:sp>
      <p:pic>
        <p:nvPicPr>
          <p:cNvPr id="4" name="Picture 3">
            <a:extLst>
              <a:ext uri="{FF2B5EF4-FFF2-40B4-BE49-F238E27FC236}">
                <a16:creationId xmlns:a16="http://schemas.microsoft.com/office/drawing/2014/main" id="{1CB149B2-211E-6D40-CFBD-4AE2328F2615}"/>
              </a:ext>
            </a:extLst>
          </p:cNvPr>
          <p:cNvPicPr>
            <a:picLocks noChangeAspect="1"/>
          </p:cNvPicPr>
          <p:nvPr/>
        </p:nvPicPr>
        <p:blipFill>
          <a:blip r:embed="rId2"/>
          <a:stretch>
            <a:fillRect/>
          </a:stretch>
        </p:blipFill>
        <p:spPr>
          <a:xfrm>
            <a:off x="1156873" y="1584357"/>
            <a:ext cx="10425527" cy="3689285"/>
          </a:xfrm>
          <a:prstGeom prst="rect">
            <a:avLst/>
          </a:prstGeom>
        </p:spPr>
      </p:pic>
      <p:sp>
        <p:nvSpPr>
          <p:cNvPr id="21" name="TextBox 20">
            <a:extLst>
              <a:ext uri="{FF2B5EF4-FFF2-40B4-BE49-F238E27FC236}">
                <a16:creationId xmlns:a16="http://schemas.microsoft.com/office/drawing/2014/main" id="{42865F27-0E9D-B1F6-79B9-643929F54EE5}"/>
              </a:ext>
            </a:extLst>
          </p:cNvPr>
          <p:cNvSpPr txBox="1"/>
          <p:nvPr/>
        </p:nvSpPr>
        <p:spPr>
          <a:xfrm>
            <a:off x="5855369" y="5672156"/>
            <a:ext cx="6096000" cy="369332"/>
          </a:xfrm>
          <a:prstGeom prst="rect">
            <a:avLst/>
          </a:prstGeom>
          <a:noFill/>
        </p:spPr>
        <p:txBody>
          <a:bodyPr wrap="square">
            <a:spAutoFit/>
          </a:bodyPr>
          <a:lstStyle/>
          <a:p>
            <a:r>
              <a:rPr lang="en-US" dirty="0"/>
              <a:t>2023 ENERGY STATISTICS REPORT</a:t>
            </a:r>
            <a:endParaRPr lang="en-VN" dirty="0"/>
          </a:p>
        </p:txBody>
      </p:sp>
    </p:spTree>
    <p:extLst>
      <p:ext uri="{BB962C8B-B14F-4D97-AF65-F5344CB8AC3E}">
        <p14:creationId xmlns:p14="http://schemas.microsoft.com/office/powerpoint/2010/main" val="397529905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A38D1-2587-3CC2-8DCF-51BB73D351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9BA793-A480-AC40-C3A2-54402B07D6ED}"/>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Q &amp; A</a:t>
            </a:r>
          </a:p>
        </p:txBody>
      </p:sp>
      <p:sp>
        <p:nvSpPr>
          <p:cNvPr id="3" name="Rectangle 1">
            <a:extLst>
              <a:ext uri="{FF2B5EF4-FFF2-40B4-BE49-F238E27FC236}">
                <a16:creationId xmlns:a16="http://schemas.microsoft.com/office/drawing/2014/main" id="{CB466571-629D-3AAE-233F-EB1A880E6876}"/>
              </a:ext>
            </a:extLst>
          </p:cNvPr>
          <p:cNvSpPr>
            <a:spLocks noChangeArrowheads="1"/>
          </p:cNvSpPr>
          <p:nvPr/>
        </p:nvSpPr>
        <p:spPr bwMode="auto">
          <a:xfrm>
            <a:off x="722918" y="2011510"/>
            <a:ext cx="10524067" cy="1702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dirty="0">
                <a:ln>
                  <a:noFill/>
                </a:ln>
                <a:solidFill>
                  <a:schemeClr val="tx1"/>
                </a:solidFill>
                <a:effectLst/>
                <a:latin typeface="Arial" panose="020B0604020202020204" pitchFamily="34" charset="0"/>
              </a:rPr>
              <a:t>1. Which technologies and equipment in the steel production process cause significant energy waste?</a:t>
            </a:r>
          </a:p>
          <a:p>
            <a:pPr marL="0" marR="0" lvl="0" indent="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dirty="0">
                <a:ln>
                  <a:noFill/>
                </a:ln>
                <a:solidFill>
                  <a:schemeClr val="tx1"/>
                </a:solidFill>
                <a:effectLst/>
                <a:latin typeface="Arial" panose="020B0604020202020204" pitchFamily="34" charset="0"/>
              </a:rPr>
              <a:t>2. What is the extent of implementation of energy-saving solutions and energy management practices in steel manufacturing plants today?</a:t>
            </a:r>
          </a:p>
          <a:p>
            <a:pPr marL="0" marR="0" lvl="0" indent="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dirty="0">
                <a:ln>
                  <a:noFill/>
                </a:ln>
                <a:solidFill>
                  <a:schemeClr val="tx1"/>
                </a:solidFill>
                <a:effectLst/>
                <a:latin typeface="Arial" panose="020B0604020202020204" pitchFamily="34" charset="0"/>
              </a:rPr>
              <a:t>3. What are the main barriers and challenges in improving energy efficiency in the steel industry?</a:t>
            </a:r>
          </a:p>
        </p:txBody>
      </p:sp>
    </p:spTree>
    <p:extLst>
      <p:ext uri="{BB962C8B-B14F-4D97-AF65-F5344CB8AC3E}">
        <p14:creationId xmlns:p14="http://schemas.microsoft.com/office/powerpoint/2010/main" val="3388132586"/>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spTree>
    <p:extLst>
      <p:ext uri="{BB962C8B-B14F-4D97-AF65-F5344CB8AC3E}">
        <p14:creationId xmlns:p14="http://schemas.microsoft.com/office/powerpoint/2010/main" val="4014037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55427"/>
            <a:ext cx="10972800" cy="701433"/>
          </a:xfrm>
        </p:spPr>
        <p:txBody>
          <a:bodyPr>
            <a:noAutofit/>
          </a:bodyPr>
          <a:lstStyle/>
          <a:p>
            <a:pPr algn="ctr"/>
            <a:r>
              <a:rPr lang="en-US">
                <a:solidFill>
                  <a:schemeClr val="accent1">
                    <a:lumMod val="50000"/>
                  </a:schemeClr>
                </a:solidFill>
              </a:rPr>
              <a:t>CHARACTERISTICS OF ENERGY CONSUMPTION </a:t>
            </a:r>
            <a:br>
              <a:rPr lang="en-US">
                <a:solidFill>
                  <a:schemeClr val="accent1">
                    <a:lumMod val="50000"/>
                  </a:schemeClr>
                </a:solidFill>
              </a:rPr>
            </a:br>
            <a:r>
              <a:rPr lang="en-US">
                <a:solidFill>
                  <a:schemeClr val="accent1">
                    <a:lumMod val="50000"/>
                  </a:schemeClr>
                </a:solidFill>
              </a:rPr>
              <a:t>IN VIETNAM’S INDUSTRY</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972800" cy="4747450"/>
          </a:xfrm>
        </p:spPr>
        <p:txBody>
          <a:bodyPr>
            <a:normAutofit fontScale="92500" lnSpcReduction="10000"/>
          </a:bodyPr>
          <a:lstStyle/>
          <a:p>
            <a:pPr algn="just">
              <a:lnSpc>
                <a:spcPct val="150000"/>
              </a:lnSpc>
              <a:buFont typeface="Wingdings" pitchFamily="2" charset="2"/>
              <a:buChar char="v"/>
            </a:pPr>
            <a:r>
              <a:rPr lang="en-US" dirty="0"/>
              <a:t>The industry is the leading energy consumer sector in Vietnam, based on electricity consumption and final energy consumption</a:t>
            </a:r>
          </a:p>
          <a:p>
            <a:pPr algn="just">
              <a:lnSpc>
                <a:spcPct val="150000"/>
              </a:lnSpc>
              <a:buFont typeface="Wingdings" pitchFamily="2" charset="2"/>
              <a:buChar char="v"/>
            </a:pPr>
            <a:r>
              <a:rPr lang="en-US" dirty="0"/>
              <a:t>Vietnam currently has </a:t>
            </a:r>
            <a:r>
              <a:rPr lang="en-US" dirty="0">
                <a:solidFill>
                  <a:srgbClr val="FF0000"/>
                </a:solidFill>
              </a:rPr>
              <a:t>3.491 (update in 2023)</a:t>
            </a:r>
            <a:r>
              <a:rPr lang="vi-VN" dirty="0">
                <a:solidFill>
                  <a:srgbClr val="FF0000"/>
                </a:solidFill>
              </a:rPr>
              <a:t> </a:t>
            </a:r>
            <a:r>
              <a:rPr lang="en-US" dirty="0"/>
              <a:t>, consuming 51,393,648 TOE, with DEUs in the industrial sector making up the majority, </a:t>
            </a:r>
            <a:r>
              <a:rPr lang="en-US" dirty="0">
                <a:solidFill>
                  <a:srgbClr val="FF0000"/>
                </a:solidFill>
              </a:rPr>
              <a:t>2.864</a:t>
            </a:r>
            <a:r>
              <a:rPr lang="en-US" dirty="0"/>
              <a:t> facilities consuming </a:t>
            </a:r>
            <a:r>
              <a:rPr lang="vi-VN" dirty="0">
                <a:solidFill>
                  <a:srgbClr val="FF0000"/>
                </a:solidFill>
              </a:rPr>
              <a:t>40,586,299</a:t>
            </a:r>
            <a:r>
              <a:rPr lang="en-US" dirty="0"/>
              <a:t> TOE. The Vietnamese industry has significant potential for energy efficiency.</a:t>
            </a:r>
          </a:p>
          <a:p>
            <a:pPr algn="just">
              <a:lnSpc>
                <a:spcPct val="150000"/>
              </a:lnSpc>
              <a:buFont typeface="Wingdings" pitchFamily="2" charset="2"/>
              <a:buChar char="v"/>
            </a:pPr>
            <a:r>
              <a:rPr lang="vi-VN" dirty="0"/>
              <a:t>In the list of DEUs in 2023, there are 1</a:t>
            </a:r>
            <a:r>
              <a:rPr lang="vi-VN" b="1" dirty="0"/>
              <a:t>17 enterprises</a:t>
            </a:r>
            <a:r>
              <a:rPr lang="vi-VN" dirty="0"/>
              <a:t> in the steel industry</a:t>
            </a:r>
          </a:p>
          <a:p>
            <a:pPr algn="just">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gn="just">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Tree>
    <p:extLst>
      <p:ext uri="{BB962C8B-B14F-4D97-AF65-F5344CB8AC3E}">
        <p14:creationId xmlns:p14="http://schemas.microsoft.com/office/powerpoint/2010/main" val="6279630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55690"/>
            <a:ext cx="10524067" cy="654050"/>
          </a:xfrm>
        </p:spPr>
        <p:txBody>
          <a:bodyPr>
            <a:noAutofit/>
          </a:bodyPr>
          <a:lstStyle/>
          <a:p>
            <a:pPr algn="ctr"/>
            <a:r>
              <a:rPr lang="en-US" sz="3200">
                <a:solidFill>
                  <a:schemeClr val="accent1">
                    <a:lumMod val="50000"/>
                  </a:schemeClr>
                </a:solidFill>
                <a:latin typeface="+mn-lt"/>
              </a:rPr>
              <a:t>NUMBER OF DESIGNATED ENERGY USERS (DEUS)</a:t>
            </a:r>
            <a:endParaRPr lang="en-US" sz="3200" dirty="0">
              <a:solidFill>
                <a:schemeClr val="accent1">
                  <a:lumMod val="50000"/>
                </a:schemeClr>
              </a:solidFill>
              <a:latin typeface="+mn-lt"/>
            </a:endParaRP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0070C0"/>
                  </a:solidFill>
                  <a:effectLst/>
                  <a:uLnTx/>
                  <a:uFillTx/>
                  <a:latin typeface="Arial"/>
                  <a:cs typeface="Arial"/>
                  <a:sym typeface="Arial"/>
                </a:rPr>
                <a:t>Number of DEU and corresponding energy consumption, 2017-2021</a:t>
              </a:r>
              <a:br>
                <a:rPr kumimoji="0" lang="en-US" sz="2133" b="0" i="0" u="none" strike="noStrike" kern="0" cap="none" spc="0" normalizeH="0" baseline="0" noProof="0" dirty="0">
                  <a:ln>
                    <a:noFill/>
                  </a:ln>
                  <a:solidFill>
                    <a:srgbClr val="000000"/>
                  </a:solidFill>
                  <a:effectLst/>
                  <a:uLnTx/>
                  <a:uFillTx/>
                  <a:latin typeface="Arial"/>
                  <a:cs typeface="Arial"/>
                  <a:sym typeface="Arial"/>
                </a:rPr>
              </a:br>
              <a:r>
                <a:rPr kumimoji="0" lang="en-US" sz="2133" b="0" i="0" u="none" strike="noStrike" kern="0" cap="none" spc="0" normalizeH="0" baseline="0" noProof="0" dirty="0">
                  <a:ln>
                    <a:noFill/>
                  </a:ln>
                  <a:solidFill>
                    <a:srgbClr val="000000"/>
                  </a:solidFill>
                  <a:effectLst/>
                  <a:uLnTx/>
                  <a:uFillTx/>
                  <a:latin typeface="Arial"/>
                  <a:cs typeface="Arial"/>
                  <a:sym typeface="Arial"/>
                </a:rPr>
                <a:t>                   </a:t>
              </a:r>
              <a:r>
                <a:rPr kumimoji="0" lang="en-US" sz="1600" b="0" i="1" u="none" strike="noStrike" kern="0" cap="none" spc="0" normalizeH="0" baseline="0" noProof="0" dirty="0">
                  <a:ln>
                    <a:noFill/>
                  </a:ln>
                  <a:solidFill>
                    <a:srgbClr val="000000"/>
                  </a:solidFill>
                  <a:effectLst/>
                  <a:uLnTx/>
                  <a:uFillTx/>
                  <a:latin typeface="Arial"/>
                  <a:cs typeface="Arial"/>
                  <a:sym typeface="Arial"/>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1" u="none" strike="noStrike" kern="0" cap="none" spc="0" normalizeH="0" baseline="0" noProof="0" dirty="0">
                  <a:ln>
                    <a:noFill/>
                  </a:ln>
                  <a:solidFill>
                    <a:srgbClr val="000000"/>
                  </a:solidFill>
                  <a:effectLst/>
                  <a:uLnTx/>
                  <a:uFillTx/>
                  <a:latin typeface="Arial"/>
                  <a:cs typeface="Arial"/>
                  <a:sym typeface="Arial"/>
                </a:rPr>
                <a:t>Number of DEUs </a:t>
              </a: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1" u="none" strike="noStrike" kern="0" cap="none" spc="0" normalizeH="0" baseline="0" noProof="0" dirty="0">
                  <a:ln>
                    <a:noFill/>
                  </a:ln>
                  <a:solidFill>
                    <a:srgbClr val="000000"/>
                  </a:solidFill>
                  <a:effectLst/>
                  <a:uLnTx/>
                  <a:uFillTx/>
                  <a:latin typeface="Arial"/>
                  <a:cs typeface="Arial"/>
                  <a:sym typeface="Arial"/>
                </a:rPr>
                <a:t>Energy using of DEUs (</a:t>
              </a:r>
              <a:r>
                <a:rPr kumimoji="0" lang="en-US" sz="1400" b="0" i="1" u="none" strike="noStrike" kern="0" cap="none" spc="0" normalizeH="0" baseline="0" noProof="0" dirty="0" err="1">
                  <a:ln>
                    <a:noFill/>
                  </a:ln>
                  <a:solidFill>
                    <a:srgbClr val="000000"/>
                  </a:solidFill>
                  <a:effectLst/>
                  <a:uLnTx/>
                  <a:uFillTx/>
                  <a:latin typeface="Arial"/>
                  <a:cs typeface="Arial"/>
                  <a:sym typeface="Arial"/>
                </a:rPr>
                <a:t>kTOE</a:t>
              </a:r>
              <a:r>
                <a:rPr kumimoji="0" lang="en-US" sz="1400" b="0" i="1" u="none" strike="noStrike" kern="0" cap="none" spc="0" normalizeH="0" baseline="0" noProof="0" dirty="0">
                  <a:ln>
                    <a:noFill/>
                  </a:ln>
                  <a:solidFill>
                    <a:srgbClr val="000000"/>
                  </a:solidFill>
                  <a:effectLst/>
                  <a:uLnTx/>
                  <a:uFillTx/>
                  <a:latin typeface="Arial"/>
                  <a:cs typeface="Arial"/>
                  <a:sym typeface="Arial"/>
                </a:rPr>
                <a:t>) </a:t>
              </a: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6" name="TextBox 5">
            <a:extLst>
              <a:ext uri="{FF2B5EF4-FFF2-40B4-BE49-F238E27FC236}">
                <a16:creationId xmlns:a16="http://schemas.microsoft.com/office/drawing/2014/main" id="{DC2F5E20-0961-1012-E8B8-052B7B8B0963}"/>
              </a:ext>
            </a:extLst>
          </p:cNvPr>
          <p:cNvSpPr txBox="1"/>
          <p:nvPr/>
        </p:nvSpPr>
        <p:spPr>
          <a:xfrm>
            <a:off x="2438400" y="1344419"/>
            <a:ext cx="6096000" cy="369332"/>
          </a:xfrm>
          <a:prstGeom prst="rect">
            <a:avLst/>
          </a:prstGeom>
          <a:noFill/>
        </p:spPr>
        <p:txBody>
          <a:bodyPr wrap="square">
            <a:spAutoFit/>
          </a:bodyPr>
          <a:lstStyle/>
          <a:p>
            <a:r>
              <a:rPr lang="vi-VN" b="1" dirty="0">
                <a:solidFill>
                  <a:srgbClr val="FF0000"/>
                </a:solidFill>
              </a:rPr>
              <a:t>The Steel industry has about 117 DEUs</a:t>
            </a:r>
            <a:endParaRPr lang="en-VN" dirty="0"/>
          </a:p>
        </p:txBody>
      </p:sp>
    </p:spTree>
    <p:extLst>
      <p:ext uri="{BB962C8B-B14F-4D97-AF65-F5344CB8AC3E}">
        <p14:creationId xmlns:p14="http://schemas.microsoft.com/office/powerpoint/2010/main" val="114673372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683941" y="438482"/>
            <a:ext cx="10896379" cy="693981"/>
          </a:xfrm>
        </p:spPr>
        <p:txBody>
          <a:bodyPr>
            <a:normAutofit/>
          </a:bodyPr>
          <a:lstStyle/>
          <a:p>
            <a:pPr algn="ctr"/>
            <a:r>
              <a:rPr lang="en-US">
                <a:solidFill>
                  <a:schemeClr val="accent1">
                    <a:lumMod val="50000"/>
                  </a:schemeClr>
                </a:solidFill>
              </a:rPr>
              <a:t>EE TARGETS FOR VIETNAM'S INDUSTRIAL SECTORS BY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581971557"/>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b="1" u="none" strike="noStrike" dirty="0">
                          <a:effectLst/>
                        </a:rPr>
                        <a:t>Steel industry</a:t>
                      </a:r>
                      <a:r>
                        <a:rPr lang="vi-VN" sz="1800" b="1" u="none" strike="noStrike" dirty="0">
                          <a:effectLst/>
                        </a:rPr>
                        <a:t>(%)</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57512703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Autofit/>
          </a:bodyPr>
          <a:lstStyle/>
          <a:p>
            <a:r>
              <a:rPr lang="en-US" sz="3200" dirty="0">
                <a:solidFill>
                  <a:schemeClr val="accent1">
                    <a:lumMod val="50000"/>
                  </a:schemeClr>
                </a:solidFill>
              </a:rPr>
              <a:t>AVERAGE ELECTRICITY PRICE (2010 – 2024)</a:t>
            </a:r>
            <a:endParaRPr lang="vi-VN" sz="3200"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323232"/>
                </a:solidFill>
                <a:effectLst/>
                <a:uLnTx/>
                <a:uFillTx/>
                <a:latin typeface="Arial" panose="020B0604020202020204" pitchFamily="34" charset="0"/>
                <a:cs typeface="Arial"/>
                <a:sym typeface="Arial"/>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1" i="0" u="none" strike="noStrike" kern="0" cap="none" spc="0" normalizeH="0" baseline="0" noProof="0" dirty="0">
                <a:ln>
                  <a:noFill/>
                </a:ln>
                <a:solidFill>
                  <a:srgbClr val="000000"/>
                </a:solidFill>
                <a:effectLst/>
                <a:uLnTx/>
                <a:uFillTx/>
                <a:latin typeface="Arial"/>
                <a:cs typeface="Arial"/>
                <a:sym typeface="Arial"/>
              </a:rPr>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70C0"/>
                </a:solidFill>
                <a:effectLst/>
                <a:uLnTx/>
                <a:uFillTx/>
                <a:latin typeface="Arial"/>
                <a:cs typeface="Arial"/>
                <a:sym typeface="Arial"/>
              </a:rPr>
              <a:t>Converted to Vietnamese dong</a:t>
            </a:r>
            <a:endParaRPr kumimoji="0" lang="en-VN" sz="1400" b="0" i="0" u="none" strike="noStrike" kern="0" cap="none" spc="0" normalizeH="0" baseline="0" noProof="0" dirty="0">
              <a:ln>
                <a:noFill/>
              </a:ln>
              <a:solidFill>
                <a:srgbClr val="0070C0"/>
              </a:solidFill>
              <a:effectLst/>
              <a:uLnTx/>
              <a:uFillTx/>
              <a:latin typeface="Arial"/>
              <a:cs typeface="Arial"/>
              <a:sym typeface="Arial"/>
            </a:endParaRPr>
          </a:p>
        </p:txBody>
      </p:sp>
    </p:spTree>
    <p:extLst>
      <p:ext uri="{BB962C8B-B14F-4D97-AF65-F5344CB8AC3E}">
        <p14:creationId xmlns:p14="http://schemas.microsoft.com/office/powerpoint/2010/main" val="373986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a:xfrm>
            <a:off x="1308944" y="556654"/>
            <a:ext cx="10106526" cy="495200"/>
          </a:xfrm>
        </p:spPr>
        <p:txBody>
          <a:bodyPr>
            <a:noAutofit/>
          </a:bodyPr>
          <a:lstStyle/>
          <a:p>
            <a:r>
              <a:rPr lang="en-US" dirty="0">
                <a:solidFill>
                  <a:schemeClr val="accent1">
                    <a:lumMod val="50000"/>
                  </a:schemeClr>
                </a:solidFill>
              </a:rPr>
              <a:t>ENERGY SAVING POTENTIAL</a:t>
            </a:r>
            <a:endParaRPr lang="en-VN" dirty="0">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1548"/>
          <a:stretch/>
        </p:blipFill>
        <p:spPr>
          <a:xfrm>
            <a:off x="1878722" y="1314147"/>
            <a:ext cx="8434556" cy="4847246"/>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618881" y="6423686"/>
            <a:ext cx="5318633"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a:cs typeface="Arial"/>
                <a:sym typeface="Arial"/>
              </a:rPr>
              <a:t>C3 Energy efficiency scenario of the Vietnam Energy Outlook 2019 report</a:t>
            </a:r>
            <a:endParaRPr kumimoji="0" lang="en-VN" sz="1200" b="0" i="0" u="none" strike="noStrike" kern="0" cap="none" spc="0" normalizeH="0" baseline="0" noProof="0" dirty="0">
              <a:ln>
                <a:noFill/>
              </a:ln>
              <a:solidFill>
                <a:srgbClr val="000000"/>
              </a:solidFill>
              <a:effectLst/>
              <a:uLnTx/>
              <a:uFillTx/>
              <a:latin typeface="Arial"/>
              <a:cs typeface="Arial"/>
              <a:sym typeface="Arial"/>
            </a:endParaRPr>
          </a:p>
        </p:txBody>
      </p:sp>
      <p:sp>
        <p:nvSpPr>
          <p:cNvPr id="3" name="5-Point Star 2">
            <a:extLst>
              <a:ext uri="{FF2B5EF4-FFF2-40B4-BE49-F238E27FC236}">
                <a16:creationId xmlns:a16="http://schemas.microsoft.com/office/drawing/2014/main" id="{19A7A014-7D61-75C9-42E9-8CD7543A4A4C}"/>
              </a:ext>
            </a:extLst>
          </p:cNvPr>
          <p:cNvSpPr/>
          <p:nvPr/>
        </p:nvSpPr>
        <p:spPr>
          <a:xfrm>
            <a:off x="6362207" y="5391453"/>
            <a:ext cx="336885" cy="304800"/>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2738646762"/>
      </p:ext>
    </p:extLst>
  </p:cSld>
  <p:clrMapOvr>
    <a:masterClrMapping/>
  </p:clrMapOvr>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616</TotalTime>
  <Words>3773</Words>
  <Application>Microsoft Macintosh PowerPoint</Application>
  <PresentationFormat>Widescreen</PresentationFormat>
  <Paragraphs>409</Paragraphs>
  <Slides>41</Slides>
  <Notes>6</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41</vt:i4>
      </vt:variant>
    </vt:vector>
  </HeadingPairs>
  <TitlesOfParts>
    <vt:vector size="57" baseType="lpstr">
      <vt:lpstr>Arial</vt:lpstr>
      <vt:lpstr>Calibri</vt:lpstr>
      <vt:lpstr>Cambria</vt:lpstr>
      <vt:lpstr>Courier New</vt:lpstr>
      <vt:lpstr>DM Sans</vt:lpstr>
      <vt:lpstr>DM Sans Semi Bold</vt:lpstr>
      <vt:lpstr>Fira Sans Extra Condensed</vt:lpstr>
      <vt:lpstr>Inter Medium</vt:lpstr>
      <vt:lpstr>Libre Baskerville</vt:lpstr>
      <vt:lpstr>Roboto</vt:lpstr>
      <vt:lpstr>Times</vt:lpstr>
      <vt:lpstr>Times New Roman</vt:lpstr>
      <vt:lpstr>Wingdings</vt:lpstr>
      <vt:lpstr>1_Energy Saving Infographics by Slidesgo</vt:lpstr>
      <vt:lpstr>Energy Saving Infographics by Slidesgo</vt:lpstr>
      <vt:lpstr>2_Energy Saving Infographics by Slidesgo</vt:lpstr>
      <vt:lpstr>PowerPoint Presentation</vt:lpstr>
      <vt:lpstr>Small group discuss and presentation</vt:lpstr>
      <vt:lpstr>GLOBAL INDUSTRIAL ENERGY USAGE</vt:lpstr>
      <vt:lpstr>FINAL ENERGY CONSUMPTION BY INDUSTRY IN VIETNAM</vt:lpstr>
      <vt:lpstr>CHARACTERISTICS OF ENERGY CONSUMPTION  IN VIETNAM’S INDUSTRY</vt:lpstr>
      <vt:lpstr>NUMBER OF DESIGNATED ENERGY USERS (DEUS)</vt:lpstr>
      <vt:lpstr>EE TARGETS FOR VIETNAM'S INDUSTRIAL SECTORS BY 2030</vt:lpstr>
      <vt:lpstr>AVERAGE ELECTRICITY PRICE (2010 – 2024)</vt:lpstr>
      <vt:lpstr>ENERGY SAVING POTENTIAL</vt:lpstr>
      <vt:lpstr>CURRENT STATUS OF ENERGY USE IN INDUSTRY</vt:lpstr>
      <vt:lpstr>CAUSES OF HIGH ENERGY CONSUMPTION</vt:lpstr>
      <vt:lpstr>CHALLENGES IN ENERGY MANAGEMENT AND UTILIZATION</vt:lpstr>
      <vt:lpstr>TRENDS IN SUSTAINABLE DEVELOPMENT IN STEEL INDUSTRY</vt:lpstr>
      <vt:lpstr>PowerPoint Presentation</vt:lpstr>
      <vt:lpstr>ENERGY INTENSITY IN KEY INDUSTRIES IN VIETNAM</vt:lpstr>
      <vt:lpstr>BENCHMARKING IN THE STEEL INDUSTRY</vt:lpstr>
      <vt:lpstr>Energy consumption rate of billet steel industry</vt:lpstr>
      <vt:lpstr>PowerPoint Presentation</vt:lpstr>
      <vt:lpstr>ENERGY CONSUMPTION IN THE STEEL INDUSTRY</vt:lpstr>
      <vt:lpstr>ENERGY CONSUMPTION IN THE STEEL INDUSTRY</vt:lpstr>
      <vt:lpstr>Causes of high consumption of the steel industry</vt:lpstr>
      <vt:lpstr>Energy Consumption in the Steel Industry</vt:lpstr>
      <vt:lpstr>Energy Consumption in the Steel Industry</vt:lpstr>
      <vt:lpstr>Energy Consumption in the Steel Industry</vt:lpstr>
      <vt:lpstr>Q&amp;A</vt:lpstr>
      <vt:lpstr>EEMs IN THE STEEL INDUSTRY </vt:lpstr>
      <vt:lpstr>EEMs IN THE STEEL INDUSTRY</vt:lpstr>
      <vt:lpstr>PowerPoint Presentation</vt:lpstr>
      <vt:lpstr>EEMs IN THE STEEL INDUSTRY</vt:lpstr>
      <vt:lpstr>EEMs IN THE STEEL INDUSTRY</vt:lpstr>
      <vt:lpstr>EEMs IN THE STEEL INDUSTRY</vt:lpstr>
      <vt:lpstr>EEMs IN THE STEEL INDUSTRY</vt:lpstr>
      <vt:lpstr>EEMs IN THE STEEL INDUSTRY</vt:lpstr>
      <vt:lpstr>EEMs IN THE STEEL INDUSTRY</vt:lpstr>
      <vt:lpstr>Examples of EE solutions in the steel industry in the world</vt:lpstr>
      <vt:lpstr>EXAMPLE OF EEMS IN THE STEEL INDUSTRY IN THE WORLD </vt:lpstr>
      <vt:lpstr>PowerPoint Presentation</vt:lpstr>
      <vt:lpstr>PowerPoint Presentation</vt:lpstr>
      <vt:lpstr>PowerPoint Presentation</vt:lpstr>
      <vt:lpstr>Q &amp; A</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IEs</dc:title>
  <dc:creator>Admin</dc:creator>
  <cp:lastModifiedBy>823417-Nguyễn Mạnh Hùng</cp:lastModifiedBy>
  <cp:revision>42</cp:revision>
  <dcterms:created xsi:type="dcterms:W3CDTF">2025-04-29T07:30:29Z</dcterms:created>
  <dcterms:modified xsi:type="dcterms:W3CDTF">2025-08-26T08:48:27Z</dcterms:modified>
</cp:coreProperties>
</file>