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5"/>
  </p:notesMasterIdLst>
  <p:sldIdLst>
    <p:sldId id="1783" r:id="rId2"/>
    <p:sldId id="2379" r:id="rId3"/>
    <p:sldId id="2396" r:id="rId4"/>
    <p:sldId id="697" r:id="rId5"/>
    <p:sldId id="256" r:id="rId6"/>
    <p:sldId id="257" r:id="rId7"/>
    <p:sldId id="261" r:id="rId8"/>
    <p:sldId id="2381" r:id="rId9"/>
    <p:sldId id="2382" r:id="rId10"/>
    <p:sldId id="2383" r:id="rId11"/>
    <p:sldId id="2384" r:id="rId12"/>
    <p:sldId id="2385" r:id="rId13"/>
    <p:sldId id="2386" r:id="rId14"/>
    <p:sldId id="2387" r:id="rId15"/>
    <p:sldId id="2388" r:id="rId16"/>
    <p:sldId id="2389" r:id="rId17"/>
    <p:sldId id="2390" r:id="rId18"/>
    <p:sldId id="2391" r:id="rId19"/>
    <p:sldId id="2392" r:id="rId20"/>
    <p:sldId id="2393" r:id="rId21"/>
    <p:sldId id="2394" r:id="rId22"/>
    <p:sldId id="2395" r:id="rId23"/>
    <p:sldId id="2359" r:id="rId24"/>
  </p:sldIdLst>
  <p:sldSz cx="12192000" cy="6858000"/>
  <p:notesSz cx="6858000" cy="9144000"/>
  <p:embeddedFontLst>
    <p:embeddedFont>
      <p:font typeface="Fira Sans Extra Condensed" panose="020F0502020204030204" pitchFamily="34" charset="0"/>
      <p:regular r:id="rId26"/>
      <p:bold r:id="rId27"/>
      <p:italic r:id="rId28"/>
      <p:boldItalic r:id="rId29"/>
    </p:embeddedFont>
    <p:embeddedFont>
      <p:font typeface="Roboto" panose="02000000000000000000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077" autoAdjust="0"/>
    <p:restoredTop sz="89698" autoAdjust="0"/>
  </p:normalViewPr>
  <p:slideViewPr>
    <p:cSldViewPr snapToGrid="0">
      <p:cViewPr varScale="1">
        <p:scale>
          <a:sx n="94" d="100"/>
          <a:sy n="94" d="100"/>
        </p:scale>
        <p:origin x="2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ED19F9C8-95F5-4FC5-B735-9713E943A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2751542E-AB46-4839-E346-53AD695DBB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4DDF5E91-06DA-AE88-2218-777831D9D4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8260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9703499-F619-3CA2-46F4-BF046CFEB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53F1077-9C28-1780-A71F-D87400908C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60857F79-397E-14AD-FAB1-1577D0C78E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55241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79E13-8F5B-1497-F228-76EDF0AD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581A39-DB19-30A9-60A4-4864658FBB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EA6463-7617-23BF-2EFD-27A0E6053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080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9047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5620" y="357785"/>
            <a:ext cx="2638264" cy="5442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82024" y="-112668"/>
            <a:ext cx="1596091" cy="15960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7E2DED-C2AE-E955-8AD6-5B883E8042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F2410B-D205-1AA5-5BF4-557ED67DE8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328281-E33C-6E6E-F1A5-2ED2551440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01B31D-04C0-1E71-4E4F-98DD8246E5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40B8BDB-2F99-F7C6-A784-8BB87C2205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AA5812-0C4E-1118-1271-F5A48B8B521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4D04C3-2C11-981C-E741-B66B6836FB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D4FA45-BEB0-13AC-7082-0C656D67550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1DE0B5-6E42-339C-C460-426C401151B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BC78AA-0731-579D-F95A-7257D59890F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 dirty="0"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A6A336-F189-0D08-BFB2-412956FF4F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6DE204-D6EF-64EE-970E-3D5DBEE7D4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C00850A-4C1B-7A7E-0D7F-B096FEBDBE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76ABF8-5B26-30EE-6057-9925430898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74C85E-6296-0203-E0B7-9272898E395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1DDF14-AAFB-31AA-317A-B4230F0FE2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318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97B7FE-B347-4CF2-A1B9-7426682E72E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6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4079CC09-591A-6BEE-9329-1D5E68F9F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CAB08610-FFA3-21C8-08DF-FF587EE84DBB}"/>
              </a:ext>
            </a:extLst>
          </p:cNvPr>
          <p:cNvGrpSpPr/>
          <p:nvPr/>
        </p:nvGrpSpPr>
        <p:grpSpPr>
          <a:xfrm>
            <a:off x="6559873" y="2153155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3D1C81C7-7A0C-A476-185C-EA5232E6791D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01E3629A-33D2-AB3B-5DF1-01DA32C1CBEB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4EF3471D-B40B-F975-F2DF-503AF8DE70C7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B32F0007-54B0-8301-99F8-D80AD3703AE5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571255C7-EBA8-5845-BF6C-5E389D85F75F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FF27F483-F710-0145-439F-59C0132FB934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2B76E7DF-92D9-EF53-D79E-56E97548106F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F8069ECF-1409-945A-9CA5-B75BCBE0A12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18B3C5DA-BC59-BB2A-0946-4C5D3A16E07D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2D7839BA-159F-AB07-FB42-D3A0ED9F8295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930BCB89-9114-3D6A-0FF6-ABE573D36A72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6F76159E-3ABF-11B8-EDF6-3C8A21E6B0B1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81A6819A-0372-9EC4-ABCD-F0687203C028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1055A456-61C5-0203-E719-19C570456F39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08CC85C0-776D-14A4-87D4-A90A86283D67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B7F2854C-C6D7-EC8F-9A72-1CC88748139B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9EE92501-A815-3D6A-0742-AFCEF8305335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5B0BE178-0526-D4DE-9C96-39D62CBF2AD4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A2283E30-884B-22B7-3BA5-4FBF9D4CB702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03B18B5F-CBEE-24CE-D5EE-0279ACE61123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6F91757B-F206-3960-CF9B-4B548BA3B09F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1A59462-486B-3542-6E13-1897439E9019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5C347039-32B2-8A30-F244-57A4EB67D45D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77A22A8F-2C1A-5ACE-3A80-A76D0F01793C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05A3EFA1-FBF2-282C-3DD1-3988E21227D5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A40E6487-A162-2683-DFE6-ED397441CF8A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CAAA436-1731-24BE-C86B-5B732710A1D4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F3CFEFFC-7D77-381A-6F53-98677DB9BC2E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9F4E088A-7115-C7D0-8D1E-EC491E8D4C79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03789D66-B4E0-9397-00A8-B859FB1896A2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E5196BC3-C279-A536-D528-0D91B95D6EBD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4CDE5F09-2476-FA7B-8696-C49843BD8CD8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F8EA7C03-3582-963B-FAA1-2769D1E2A59D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B5B547D-EF1D-B00D-055F-E80425F5854C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973BB4E4-A04D-F8AD-48CC-06CEE911D083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B55292DB-DD53-DEFB-E628-EE3B88D65587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ED036F42-D682-91F3-48BE-4276C296211A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97EFB268-E1D2-BBD7-677D-8927ABF67A42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B25866A6-B5C0-2C85-5599-8F1B838F9756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D3DE4BBB-9984-7140-D5D0-3F52DA464086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FF44E0B6-3A46-12D0-130C-2045FB9A6E87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220D6C4B-56F1-1B52-AC3C-74337EE07F05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3C749D0E-05ED-605E-006E-C33B3234DBC8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C71B5104-38EC-5CF8-EB63-7883EECFA337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E5277F48-ADB1-B3EF-0804-9E721B58C7D1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170B3332-AF7C-1321-034A-A3DBF909D703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410958C0-1377-703F-8E74-DB081916A374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5AD4C244-BA94-EE38-E80B-3BF904CC50DB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ECD05FBB-F284-9022-E207-AAC6F9CCD552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8B1D3B7E-822A-45D2-53A3-A7560B2D4BBB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A0556F61-B7E2-A292-51D9-707E2BE0EAD0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56F32DD8-BF65-264C-90A7-5F92A55E8B9C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C31A7EAF-ED47-820E-B19F-925C6B05D0E1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EAFC1109-A160-90D5-4C96-DB6F50874AD4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7C6130DF-1DBC-DBB1-DB21-64A55937F91F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FA31D80F-D1FD-0B11-A508-F1D91A76A464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71C507B6-B398-79CE-F7DC-5F885E0508C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F8F780EC-0E63-0F5D-217F-5C739DB1583F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8AB8A229-DA48-7A4E-0754-F83E2ECF2358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5F7EEC4A-0A28-1350-143D-591B7962E8FD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F5CD42B3-13B1-6432-6C09-B19E32B4B32C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29A7682F-A509-3789-7E02-0AD2B3883A1F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68F1B5CE-33FA-B35D-3131-AF88722A178E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D08404CF-F54D-B9F2-3C30-B7EEFB88BEC7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44D06DDC-6242-A44C-ED18-C67B569537A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3B41A497-472C-2FA8-437E-06BE00032733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8166B2A0-77AC-8B01-8585-63A1769F5B3A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3D73199B-E52A-E941-1D80-FE8F64FBDB55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0616B452-B620-41C6-B4BB-E96EB0B4FAB2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66EE11D2-1440-E8E3-F7F9-299FF1B627B4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F78339C5-2858-55D7-BA85-16C5BA315FE7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8DD1BD90-614E-03CE-86DD-8C9553714209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033470EE-4DB5-26FE-740B-575CED7855CC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88123BD7-3106-EF62-5AF1-63F601F4CF69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E72929FC-6AC6-C0DD-5E24-4D85916234B9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AD88C7E2-B425-D3DE-DC79-041CF8A21B6D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18587DE1-076A-D017-914E-AE71B395EC95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42FC2C1B-D523-F9E6-0C8D-4D9B7A95A107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D70058EE-19E9-99ED-A3CE-4217DE9D785C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27FAE229-4989-5FE6-7FCA-3C24F35BFAC1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A7287552-CEBF-993B-00EA-09964DC09449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A46AE446-0045-DD39-8E59-B3CC09442FCB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2F447D20-DB05-970E-208C-5047BC38A86D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CAA749AC-9632-C37C-E649-590A3719E949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9C6DBF34-94B1-0E34-5C2A-D1CEC3140344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547248D5-33E4-E455-A686-B180781E7F65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E5BD212C-6660-F600-F3EB-157A413C8A0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1C81D526-D244-DCF5-94FD-F6A065931280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EEFD53D7-6420-2F06-C1B5-0556D092CBB9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5E538464-E1FE-C950-290B-C0B915166009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0BEF6F00-91D7-BBA9-C132-484CED093741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E90B78CC-3FC8-54F3-29F8-643181E17AA8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B8E93A1F-2198-B28F-22A3-14C6D6757995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0EA681A6-3105-330A-EA33-27568F992670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B26FC24A-56A2-9DE1-01DB-FFDF41BABA12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2B5D4011-B913-9E29-C9B7-38CAB241EEE6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C1851757-EEE1-B226-15A3-C9B1133E9EF5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B8A4DC84-1679-383C-0417-A7329A5014B9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CD7DB621-2A2F-75DC-C6AF-5E69166220DD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72DE0A71-9EEE-9089-E626-E164F4693797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48725054-72DA-F59F-A1F6-1A455D4DEFC2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2091ECD-AB08-F7FF-B769-018D79EDDB1A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35A41D87-76F2-335C-EC89-3F899C8CEAAF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7A6DD41B-E810-1806-C85C-3AF902D76B09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DAA832DE-D989-C44C-0A2D-B7F0DD18B30E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FBFAA03E-573C-981C-47CC-46766F303B59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E8BC66C9-8E4C-CBBC-508B-103082BACA22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052D0D10-C656-2344-305A-54C19F053B5B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D5B7FCA9-43C8-DF09-E415-07727D332B52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9CA93024-58FD-8AE1-B875-C12B00E10D3C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AE8862D0-F646-031D-85CF-545E8683FDE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1A00C32-E919-C959-6143-B297FF53E891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9406A9FE-FA48-5E5E-A21F-8C7CCDD0CEF8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4FC62E92-AE42-171A-A92D-56C0036A1F7D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B5408C1F-6792-FE0D-4ACF-7B76AD0B9577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979F66AB-0C6F-2334-0BDF-8D5505438034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7DBE726B-4187-0CD5-5364-F219F977950F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74D6F6BF-631A-BF0C-9185-E42C7AF7F7BB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3CC7F65C-F2C0-2F06-C1BE-0F901295D8E6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5D09ECF3-7D3C-7456-7E39-F8F597D76981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AA56F95-3A86-07A8-AA63-06BB86751BD5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56324919-0884-F72C-9AEC-D4C86539D32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E9F86BAF-FBF0-E846-F71B-9923C289A7E4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905C66B2-501D-4C55-545B-E6508FCE1A31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12BEE7C0-9953-0BAD-5F0F-F7EDEDBE8BA3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FFF30E8C-AF97-EFFF-CC78-2B2517897CFE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84CC606A-A5B9-69F2-F01F-70826FF5F321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2CEC5CA1-DEFC-AA59-3400-B293DBD3FB65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5A1B0C9F-68AF-D659-1D8B-F24D55B5866F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5890E7B3-05C3-FB39-500B-4EAE7F7DDFC3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CF80BB51-4D3D-4CA7-BB9F-9F2A982A3C76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E99885BD-6EBF-B87E-1B90-41242784BE42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AD75D24B-4F90-1D77-26CB-C01B4617FCC2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D9AA5166-54F6-7818-052C-03DF9D07DFD3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3D6E83B2-2E82-9DFE-C926-A9E2BDAA7250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B9BC38D1-FA31-C85C-F2F4-2454A9B580EE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B7580F27-4B19-A87C-E568-E821A487B57A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F647078C-BC5A-0414-9427-58BCC4DED5DB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6D6622B4-7FEF-8B0F-293D-BC64F908EA32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C37D3547-301A-1D3A-8795-B52D4F1E144B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D3156C3F-12EA-8EB6-0A28-6B7B97927E6B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A666D0FE-485D-A229-0499-F64DE61A3D44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09AA8EAE-866A-5530-8883-47277CBD6177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D77F265D-625A-DB64-67AC-326123F565B3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B9570B95-27B2-0D42-C6AA-D4D19A8B732F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31F94CD8-5B83-E764-6385-8C5EE8F36017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4DFB6730-9E48-3537-D4BC-27644C591FBA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D1F4CCE8-10FD-4028-05FC-637BA9377773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583F0068-3A5C-5CBF-4D6E-0BE973174847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A0678329-2439-C149-17C9-3E1BBCDBB9D0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C2256E9D-6F08-F2AE-55CD-3B362393590B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5F02DFE2-325D-A189-DC21-F35361F549E4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DB8C35AB-5C44-9714-39CE-F4ABE7FEEA26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41485A99-AABD-4C04-0909-7B9E9A683F7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960831DF-F7FC-A286-D8BA-174228F210F8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F5EA8771-4978-DB87-8539-191C0324CF01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1FCB1E08-7690-6FC3-A73C-534A544937D9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03F9293E-64CE-CC06-A7F6-6BF1C439E621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31C4918F-F558-A139-E8DD-8229F92EA128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578F181F-07DA-C15A-F0C8-B4C4F30F8D76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CC8C1627-6268-8368-569D-1A496210A7F4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CCF86521-33C3-4A9C-1816-EB758B592FC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CFEDA81-92C6-A0B1-5B24-966086956F77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CECBB6B1-95F3-3331-972C-384B4513A66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5C58C0EF-BA35-593F-DA3E-06FB694E68C1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0988933E-0B27-E432-A963-F8DCE3EE2B51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71FB815F-65E1-18A7-4277-AECE578C608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B1557093-23C2-EE12-61C1-C87D4482E1B4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3F328030-6719-022C-09F8-462B856BC342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6ABE0C34-ADE1-6B9C-A835-A22D3BE5505B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733F7C6D-4FA2-7556-8A2C-0A139A427C1F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45A4C380-470A-8F16-47F8-DEFCECBB207F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0B78372A-F86D-5BE3-9D04-665A6484FF5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2D3FC78E-4576-09F6-43F4-3C431D87B1B0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AF50FD38-4961-B0FE-8165-F6BD91C5FC08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1909FE9D-0956-FF41-B120-E52514E36A8F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8C45DF65-36F6-EB60-FC2F-F4346FB9EC93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C22026DC-72D3-8986-D763-A51D6C83F4DA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43959FDA-E923-10BC-90A8-01CBA930E244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B3D01ADB-6E1B-4FAD-5CF5-D500D609B640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D4312403-AF63-84FB-182A-4958B0E02A5E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7B5A4ABA-5EF9-D0C2-4E38-AA9F73D40A33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EAD35360-EEC5-58A1-B170-2324D509EC8E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9E6D18C2-9C69-8DA9-CE5D-2F73EA805FF8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7ED5CA2B-C649-0B98-4B5D-FB38DBDB7FF0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3221D317-2EBE-0A22-D6D9-7C9179BBB437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0EB92DC9-ADEB-7CD6-3464-7074E6453E04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696D95C9-1588-4DFC-3E54-ED069FBE6F3B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40A6F6A5-A4AF-883D-9F40-A259DFDE28C4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6E442DC2-E4EA-4CA6-9F85-9009766CC02C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D4FA1D4F-5D97-96BB-85F2-6A99B7D17024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44A5426B-8477-930E-61A4-1F2998A22FCE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2263E68B-955D-C8E9-44E2-2EC51790C47A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E7ADCFCE-3489-49B4-40BA-728B0428C123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51BD132F-1039-8196-AECA-0D934F119F11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D3946EAD-9247-12C7-E217-E413F747A67D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853B317F-BC5C-3963-DCDF-3D701366190F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08DB3136-DF3C-31FC-271A-5FAAAF150484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07FEEF80-6763-DBD2-F921-DFC66AAF1B62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F0060E28-DE5D-73FC-2146-7FBE8E4CB255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74AE8C6E-A6C7-620E-3EB8-D496C7961EBB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BFF7F7DE-6793-A89E-BD57-8C41AF1B755E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55C29201-1B87-2F8C-BDF4-27B444515AC3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A23AE17A-0045-C393-D8BC-F371EF6E8F55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95BF0587-A043-8A9B-1C34-BE5A16FA61F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CEB86886-A947-F720-67D0-00A80436450F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BAD8CDCB-9BB0-0243-39B6-3525FD5607F8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29A9DDF6-D669-04F1-80B1-1E17D289A568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44BFC97C-F185-5F04-EDA9-59601D70A4C1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7B9F7F2C-EE16-29B3-C960-3AC1911F301E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94D7AB58-9F5D-4149-AF51-11B7A6107A49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E7C69676-82DF-A4C5-3513-B3AF6EA29B52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7BB49878-0A40-BA12-38AC-13A0F941F6BD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14423059-A178-F043-1C66-E6B719138B29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0EB98630-2E57-A255-DBFE-FB2DEDAF93E4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9FADE808-A30A-3C64-03F0-F27B3536ED09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593D3D41-A000-F9C1-8F40-4ACE42B860B5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842DA9B1-143B-92CC-F961-04A6ACA8AB78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FDB11EAB-3D91-5C9D-7336-D74B9A78C066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4481157E-6751-730F-922A-69036F3C8DD5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87511182-3B7A-4BA4-B98F-50D896AE6B93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4F83A442-D292-EEA4-62FB-76B2137F5915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D2716BC6-8E64-C546-2040-70A17D4EE6DF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2EEE3D9C-5B6C-4D1B-A599-744EB510A30A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1133241F-5EB6-CDF4-D07D-E1E9D5832EDF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C6386EE8-06E4-31D3-6ABF-7482285F4045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761DF85A-4CCB-4662-9F2D-7DE9A0162CA4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996F5794-60E5-3557-82F4-9EC581CB8E2B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374AB8D5-2D2F-4E01-BFC7-D3297223B2CE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DEFDD95D-3A5F-9C1E-2E43-4D1A307E15F6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5DEF42D-BEDA-AB8A-B8FE-74FB72177A5C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E3CD8DD2-6043-1293-0A00-0171D6CFD6D5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7418F4B8-F84A-BB1E-E068-7C8EA872E8B7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983BD21D-3B9F-71EB-34A6-82577101172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AFACA39E-49F2-DC64-AEAA-6D9290BA53B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D2FEF33-0F45-DEBE-1728-7EA0082283E4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845D56E8-38DB-06CF-41D3-80A25E060F03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9ED70B29-CDDF-9050-3FCA-AC60301EB1AE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FD9D643E-99C1-7700-B364-A6B840DCDE0E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87D494CA-B32A-9DDC-858B-B9403AB13C4A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71CBBA3C-AFAE-734B-BAB9-3E4B1A2D2F52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E974A932-8031-E0AA-B684-1E061EF50971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39570FDA-EA66-D344-F1E1-F178ED56E454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AE9F9332-3E30-E982-5ABA-7C433701C78B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FF7ED5A4-1CBB-F960-26C8-A80DFDCABE2B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74B7EC21-06E9-4138-6CE5-1E691FBBC091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5C10521C-7851-D7BB-718F-C1A1DE3A1DAD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F850FC77-4E19-BBCA-EBA8-32941F36CF8D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FE40BB02-38C5-A67B-B0F8-5CBB5A332C9F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FA2FCDF7-B549-6A19-0921-0F7F0198ECCE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0E642C76-21CC-E70A-0EC1-E5256738EF47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E4BB44BD-C6BB-7962-D734-BB921E6FC86B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113AE741-0F84-62A1-97B4-6B2DEE6A428E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D6D90DAD-0CA0-C26C-D6EF-7B055A9AA9BF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7EE9216B-2523-6AF1-4DFB-1EA6A768B753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0553A0FA-C985-FAD3-35FE-FDF154CDB666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6860C2DC-084C-CB50-1093-C1C80221B4B7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EFC7BD70-1132-B903-E5CD-83343924295E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B124E048-D0D3-56D2-4029-1B160D75FA3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8B9C553E-AB41-7A35-1CDE-879A015B09EA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29F17424-48B9-E3BE-807F-3165757ADFFC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1E4763BC-DADE-72EC-5AD4-4F94F17AF01B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DC555EC6-0638-3746-811E-360E3D26C41E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941E0600-A811-B406-C079-D24EF700A81E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CBB2CFB7-E239-7D9F-B083-F407FE9AFF13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4AEF5911-DC83-842A-FAAA-371BC72FBD79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3D956ABE-EB3C-C851-CE29-7C2BE7EFFED0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2F3221E7-D99E-D238-E6BA-036B28D1BD14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AEFD040F-2DEF-D253-F0AC-C7046C4C388E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6DBFC42B-36D7-D8CB-CEE7-CD1173E49BC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D4789406-6D95-13AF-F42C-99C27E40F071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565ABA2-27B2-A2D3-9E85-845ECB196C64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24F635C6-60E9-1884-18CE-6CD3862DB06D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A5EC23A8-6834-3216-F9FB-A142FF9FE33B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5CD09287-722F-C10B-6CD8-FDADD622E044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B95E5DB1-C493-AEF5-A818-320D554F90E4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D4DA87BD-0D01-812F-08B0-AE8C65CE2A6C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6C162018-43AE-1E86-D8EA-CEAFDB2328F5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8C11740C-E2F1-3897-F3BD-4BA8F9A4EE3A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E9E91484-EAE8-6A33-D662-4EC5F2A66451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02D1910B-5277-A8D5-F5C2-5F849BD380FD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ECD59334-88EB-C8A5-913C-DCD96404D693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0AAAAEF0-2731-0456-2933-43D85A3E1495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A90F4E80-9DED-D723-FB84-AA1D38AAA905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A281292F-7480-9CAD-6E49-CF07A55C0437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74BD479E-441B-582F-5FFF-7E037803245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EF4F4E0C-9C89-A0E2-06C5-75C3104D6F2F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C5D7B8C7-D51E-221C-FC50-980AF6CE8035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917C1F42-809B-1D3C-C1D7-4BDD9878EE72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C8FF3597-9820-D7A9-9BB4-4C5F1BFBB487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9E73B718-2AEC-519F-904F-4AAF6A30058C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408244AB-0389-5D86-2B32-855BE4F94107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5CCB1A90-4C57-C935-2320-96F39BFF5032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0245E947-B426-B3E6-4057-7C805E961139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4532E24F-3B1A-A1EB-92DF-4BF3CFEFDC8B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D3C86A59-5C8D-5F1F-AA6D-6B79C8E1A52B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73960835-904A-38D3-EDFC-54DEA93004BB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1BA92153-D8BA-F72D-F8F1-BEC0E950A911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7D9776C8-98C4-4EA4-1B1B-1B5756E79FAD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D10E41E-7132-3AF7-BE75-537B9CEF84E6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D7A1084E-EFAF-EAD5-E4CE-15E0FF00EBE1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AAF9273E-FE8A-E114-FD10-5EE3ECC2FC4A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B09AAEFC-5901-914C-559F-7CA6F8EAC64D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C9CD7D5D-2E19-D7D4-ADBA-7F7850B45997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32294E08-BF05-1D21-FE1B-47707B172366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A93CF22D-C3DF-2C19-7D2E-4E1CBCCB16FD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06695297-E4A4-3C05-4C49-FE20711A50C6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C8B5F437-EEA2-F72A-E67A-B02451D7FE98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3097B425-DEFA-D054-12EB-4BD3E067B9C2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682053C9-B59E-747D-1DBF-7790EF9D788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DF9005F8-2A84-F0BD-4C79-4135C3081B9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68D32EAA-9C4B-067D-87EC-CCF82D3ADB02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BFF7D6ED-B79E-FD23-A7F1-E24F3E24A22C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124412A0-E74A-F37F-86CC-3EB4A756AED6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120BF1DC-91D9-4C89-0AC9-CA930065EF9F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F77EB302-581A-80A2-3BFB-2E0A6D6403F6}"/>
              </a:ext>
            </a:extLst>
          </p:cNvPr>
          <p:cNvSpPr txBox="1">
            <a:spLocks/>
          </p:cNvSpPr>
          <p:nvPr/>
        </p:nvSpPr>
        <p:spPr>
          <a:xfrm>
            <a:off x="398416" y="158102"/>
            <a:ext cx="7430018" cy="2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lang="en-US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64" name="Google Shape;46;p15">
            <a:extLst>
              <a:ext uri="{FF2B5EF4-FFF2-40B4-BE49-F238E27FC236}">
                <a16:creationId xmlns:a16="http://schemas.microsoft.com/office/drawing/2014/main" id="{3D51DCED-2B08-43B1-92CF-3533761E4D5E}"/>
              </a:ext>
            </a:extLst>
          </p:cNvPr>
          <p:cNvSpPr txBox="1">
            <a:spLocks noGrp="1"/>
          </p:cNvSpPr>
          <p:nvPr/>
        </p:nvSpPr>
        <p:spPr>
          <a:xfrm>
            <a:off x="630449" y="1268234"/>
            <a:ext cx="9338013" cy="1746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sz="4400" b="1" dirty="0">
                <a:solidFill>
                  <a:schemeClr val="accent1">
                    <a:lumMod val="50000"/>
                  </a:schemeClr>
                </a:solidFill>
              </a:rPr>
              <a:t>TRAINING PROGRAMME </a:t>
            </a:r>
            <a:br>
              <a:rPr lang="en-US" sz="44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</a:rPr>
              <a:t>FOR INDUSTRIAL ENTERPRISEs</a:t>
            </a:r>
            <a:endParaRPr sz="4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65" name="TextBox 364">
            <a:extLst>
              <a:ext uri="{FF2B5EF4-FFF2-40B4-BE49-F238E27FC236}">
                <a16:creationId xmlns:a16="http://schemas.microsoft.com/office/drawing/2014/main" id="{9C764824-9366-471E-A266-F006FA0AE7BD}"/>
              </a:ext>
            </a:extLst>
          </p:cNvPr>
          <p:cNvSpPr txBox="1"/>
          <p:nvPr/>
        </p:nvSpPr>
        <p:spPr>
          <a:xfrm>
            <a:off x="630449" y="4124387"/>
            <a:ext cx="609946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 b="1" u="sng" dirty="0">
                <a:solidFill>
                  <a:schemeClr val="accent1">
                    <a:lumMod val="50000"/>
                  </a:schemeClr>
                </a:solidFill>
              </a:rPr>
              <a:t>Module 9.2:</a:t>
            </a: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endParaRPr lang="en-US" sz="2000" b="1" u="sng" dirty="0">
              <a:solidFill>
                <a:schemeClr val="accent1">
                  <a:lumMod val="50000"/>
                </a:schemeClr>
              </a:solidFill>
            </a:endParaRP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Case studies on efficient energy measures in the cement industry</a:t>
            </a: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04D1338E-8889-468D-BA0D-71FE2970BA74}"/>
              </a:ext>
            </a:extLst>
          </p:cNvPr>
          <p:cNvSpPr txBox="1"/>
          <p:nvPr/>
        </p:nvSpPr>
        <p:spPr>
          <a:xfrm>
            <a:off x="630449" y="3191724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TECHNICAL STAFFS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530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47E0703-4500-14A7-9082-05737D20DF2D}"/>
              </a:ext>
            </a:extLst>
          </p:cNvPr>
          <p:cNvSpPr txBox="1">
            <a:spLocks/>
          </p:cNvSpPr>
          <p:nvPr/>
        </p:nvSpPr>
        <p:spPr>
          <a:xfrm>
            <a:off x="609600" y="341452"/>
            <a:ext cx="10972800" cy="580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8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RETROFIT OF ID/PA/SA FAN SYSTEMS WITH VARIABLE SPEED DRIVES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9059DD-89C0-443A-BDB6-7E3525F4C620}"/>
              </a:ext>
            </a:extLst>
          </p:cNvPr>
          <p:cNvSpPr txBox="1"/>
          <p:nvPr/>
        </p:nvSpPr>
        <p:spPr>
          <a:xfrm>
            <a:off x="609600" y="1405340"/>
            <a:ext cx="9752734" cy="5027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2.4. Achieved results – Hoàng Thạch &amp; Hà Tiên 1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/>
              <a:t>Vicem</a:t>
            </a:r>
            <a:r>
              <a:rPr lang="en-US" sz="1800" dirty="0"/>
              <a:t> Hoàng Thạch: Saved 20–25%, improved reliability.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Hà Tiên 1: Power demand reduced from 150 kW to 110–120 kW per fan.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Improved excess O₂ optimization and combustion chamber stability.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2.5. Overall benefits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Electricity savings: 10–25%.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Cost reduction: VND 600 million – 1.5 billion/year.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CO₂ emissions reduction: 500–1000 tons/year.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Reduced equipment wear and increased control accuracy.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2.6. Additional notes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Applicable to: raw mill fans, clinker coolers, dust removal systems.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Considerations: control system compatibility, harmonic distortion, motor protection.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599" y="1988784"/>
            <a:ext cx="9511146" cy="2323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3. Optimization of clinker kiln operation</a:t>
            </a:r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599" y="4312417"/>
            <a:ext cx="11289175" cy="556800"/>
          </a:xfrm>
        </p:spPr>
        <p:txBody>
          <a:bodyPr>
            <a:noAutofit/>
          </a:bodyPr>
          <a:lstStyle/>
          <a:p>
            <a:r>
              <a:rPr lang="vi-VN" sz="2000" dirty="0"/>
              <a:t>Applications: Hà Tiên 1 Cement, Nghi Sơn Cement, Fico Tây Ninh...</a:t>
            </a:r>
            <a:endParaRPr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B5B5E5A-32CC-4DCE-B006-4FC3F6C28514}"/>
              </a:ext>
            </a:extLst>
          </p:cNvPr>
          <p:cNvSpPr txBox="1"/>
          <p:nvPr/>
        </p:nvSpPr>
        <p:spPr>
          <a:xfrm>
            <a:off x="609600" y="410887"/>
            <a:ext cx="8849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3. OPTIMIZATION OF CLINKER KILN OPERATION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6A1DA5-311D-4987-8449-70DF7234D046}"/>
              </a:ext>
            </a:extLst>
          </p:cNvPr>
          <p:cNvSpPr txBox="1"/>
          <p:nvPr/>
        </p:nvSpPr>
        <p:spPr>
          <a:xfrm>
            <a:off x="609600" y="1112949"/>
            <a:ext cx="11374582" cy="5598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/>
              <a:t>3.1. Background and rationale</a:t>
            </a:r>
            <a:endParaRPr lang="en-US" sz="1700" dirty="0"/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The clinker kiln is the highest thermal energy consumer in a cement plant.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Fuel costs account for 40–60% of total clinker production costs.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Suboptimal operation leads to heat waste and increased CO₂ emissions.</a:t>
            </a:r>
          </a:p>
          <a:p>
            <a:pPr>
              <a:lnSpc>
                <a:spcPct val="150000"/>
              </a:lnSpc>
            </a:pPr>
            <a:r>
              <a:rPr lang="en-US" sz="1700" b="1" dirty="0"/>
              <a:t>3.2. Technical solution description</a:t>
            </a:r>
            <a:endParaRPr lang="en-US" sz="1700" dirty="0"/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Adjust raw material mix to ensure optimal mineral composition.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Optimize combustion process: control flame shape and air supply.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Continuously monitor temperature, oxygen, and emissions using online sensors.</a:t>
            </a:r>
          </a:p>
          <a:p>
            <a:pPr>
              <a:lnSpc>
                <a:spcPct val="150000"/>
              </a:lnSpc>
            </a:pPr>
            <a:r>
              <a:rPr lang="en-US" sz="1700" b="1" dirty="0"/>
              <a:t>3.3. Achieved results</a:t>
            </a:r>
            <a:endParaRPr lang="en-US" sz="1700" dirty="0"/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Hà Tiên 1 Cement: Reduced heat consumption by ~40 kcal/kg clinker.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Nghi Sơn Cement: Increased kiln efficiency from 88% to 91%.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Fico Tây Ninh: Reduced heat losses at the kiln inlet and outlet.</a:t>
            </a:r>
          </a:p>
          <a:p>
            <a:pPr>
              <a:lnSpc>
                <a:spcPct val="150000"/>
              </a:lnSpc>
            </a:pPr>
            <a:r>
              <a:rPr lang="en-US" sz="1200" b="1" i="1" dirty="0"/>
              <a:t>Notes</a:t>
            </a:r>
            <a:endParaRPr lang="en-US" sz="1200" i="1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i="1" dirty="0"/>
              <a:t>Most effective when combined with raw material control, combustion chamber upgrades, and digital technology application.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i="1" dirty="0"/>
              <a:t>Requires operator training in data analysis and real-time process adjustment based on technical parameters.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599" y="1988784"/>
            <a:ext cx="8997387" cy="2323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4. Use of alternative fuels in cement production</a:t>
            </a:r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520762"/>
            <a:ext cx="10386349" cy="556800"/>
          </a:xfrm>
        </p:spPr>
        <p:txBody>
          <a:bodyPr>
            <a:noAutofit/>
          </a:bodyPr>
          <a:lstStyle/>
          <a:p>
            <a:r>
              <a:rPr lang="fr-FR" sz="2000" dirty="0"/>
              <a:t>Applications: INSEE Cement, Cẩm Phả Cement, </a:t>
            </a:r>
            <a:r>
              <a:rPr lang="fr-FR" sz="2000" dirty="0" err="1"/>
              <a:t>Vicem</a:t>
            </a:r>
            <a:r>
              <a:rPr lang="fr-FR" sz="2000" dirty="0"/>
              <a:t> Hoàng Mai..</a:t>
            </a:r>
            <a:endParaRPr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47E54F8-85BE-429C-BB80-C1A520351A59}"/>
              </a:ext>
            </a:extLst>
          </p:cNvPr>
          <p:cNvSpPr txBox="1"/>
          <p:nvPr/>
        </p:nvSpPr>
        <p:spPr>
          <a:xfrm>
            <a:off x="623215" y="1203333"/>
            <a:ext cx="10889912" cy="5547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4.1. Background and rationale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Traditional fuel costs (coal, FO) are increasing.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Higher pressure to reduce CO₂ emissions and manage solid waste.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Cement kilns are suitable for co-processing and energy recovery.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4.2. Technical solution description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Alternative fuels include: RDF, rice husk, sawdust, biomass, treated sludge.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Specialized systems for grinding, drying, and feeding into kiln combustion chambers.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Fuel composition and blending ratio are controlled to ensure stable operation.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4.3. Achieved results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INSEE: Replaced up to 40% of total thermal energy with RDF and biomass.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Cẩm Phả Cement: Reduced coal consumption by 15–20%.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/>
              <a:t>Vicem</a:t>
            </a:r>
            <a:r>
              <a:rPr lang="en-US" sz="1800" dirty="0"/>
              <a:t> Hoàng Mai: Increased use of rice husk and sawdust to 25%.</a:t>
            </a:r>
          </a:p>
          <a:p>
            <a:pPr>
              <a:lnSpc>
                <a:spcPct val="150000"/>
              </a:lnSpc>
            </a:pPr>
            <a:r>
              <a:rPr lang="en-US" sz="1400" b="1" i="1" dirty="0"/>
              <a:t>Note:</a:t>
            </a:r>
            <a:r>
              <a:rPr lang="en-US" sz="1400" i="1" dirty="0"/>
              <a:t> RDF (Refuse-Derived Fuel) refers to fuel derived from solid waste.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847323-D4C3-40FE-BD48-75B0519D54DF}"/>
              </a:ext>
            </a:extLst>
          </p:cNvPr>
          <p:cNvSpPr txBox="1"/>
          <p:nvPr/>
        </p:nvSpPr>
        <p:spPr>
          <a:xfrm>
            <a:off x="623215" y="391585"/>
            <a:ext cx="106333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4. USE OF ALTERNATIVE FUELS IN CEMENT PRODUCTION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2278270-F475-4DBC-8358-D4524C121359}"/>
              </a:ext>
            </a:extLst>
          </p:cNvPr>
          <p:cNvSpPr txBox="1"/>
          <p:nvPr/>
        </p:nvSpPr>
        <p:spPr>
          <a:xfrm>
            <a:off x="595028" y="1538739"/>
            <a:ext cx="9705109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4.4. Economic and environmental benefits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Fuel cost savings: 10–30% depending on plant and fuel source.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CO₂ emissions reduction: ~0.9–1.2 tons CO₂ per ton of coal replaced.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Reduced dependence on fossil fuels, enhanced sustainability.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Less pressure on landfilling of industrial and municipal waste.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4.5. Implementation considerations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RDF quality must be controlled (calorific value, moisture, heavy metals).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Investment in enclosed, safe feeding systems with dust/toxic gas control.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Best suited for modern rotary kilns with high temperature and continuous operation.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633821-D32D-4E51-B4C4-F66AE4F69FA2}"/>
              </a:ext>
            </a:extLst>
          </p:cNvPr>
          <p:cNvSpPr txBox="1"/>
          <p:nvPr/>
        </p:nvSpPr>
        <p:spPr>
          <a:xfrm>
            <a:off x="595028" y="454648"/>
            <a:ext cx="108008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2800" b="1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4. USE OF ALTERNATIVE FUELS IN CEMENT PRODUCTION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988784"/>
            <a:ext cx="10713720" cy="2323600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accent4">
                    <a:lumMod val="50000"/>
                  </a:schemeClr>
                </a:solidFill>
              </a:rPr>
              <a:t>5. Optimization of grinding systems in cement production</a:t>
            </a:r>
            <a:endParaRPr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" y="4556257"/>
            <a:ext cx="9677400" cy="556800"/>
          </a:xfrm>
        </p:spPr>
        <p:txBody>
          <a:bodyPr>
            <a:noAutofit/>
          </a:bodyPr>
          <a:lstStyle/>
          <a:p>
            <a:r>
              <a:rPr lang="vi-VN" sz="2000" dirty="0"/>
              <a:t>Applications: Vicem Hoàng Thạch, Long Sơn Cement</a:t>
            </a:r>
            <a:endParaRPr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054AF6D-4ADB-636A-1804-E8EF9167B971}"/>
              </a:ext>
            </a:extLst>
          </p:cNvPr>
          <p:cNvSpPr txBox="1">
            <a:spLocks/>
          </p:cNvSpPr>
          <p:nvPr/>
        </p:nvSpPr>
        <p:spPr>
          <a:xfrm>
            <a:off x="609600" y="487717"/>
            <a:ext cx="10713720" cy="598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OPTIMIZATION OF GRINDING SYSTEMS IN CEMENT PRODUCTION</a:t>
            </a:r>
            <a:endParaRPr lang="vi-VN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2FA8EF-A16C-4B15-B5C7-BD1C42C7EC2C}"/>
              </a:ext>
            </a:extLst>
          </p:cNvPr>
          <p:cNvSpPr txBox="1"/>
          <p:nvPr/>
        </p:nvSpPr>
        <p:spPr>
          <a:xfrm>
            <a:off x="579812" y="1178907"/>
            <a:ext cx="11032375" cy="544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5.1. Background and rationale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Grinding systems (coal, raw materials, cement) are the highest electricity consumers in cement plants (~40–50%).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Many systems use outdated, inefficient equipment with low automation levels.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There is a need to improve efficiency, reduce electricity consumption, and optimize product quality.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5.2. Technical solution description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Replace ball mills with high-efficiency Vertical Roller Mills (VRM).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Install Variable Speed Drives (VSD) on grinding motors, exhaust fans, and material conveyors.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Optimize operation: control fineness, temperature, material recirculation, and airflow.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5.3. Achieved results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/>
              <a:t>Vicem</a:t>
            </a:r>
            <a:r>
              <a:rPr lang="en-US" sz="1800" dirty="0"/>
              <a:t> Hoàng Thạch: Saved 7–10 kWh/ton of cement after retrofitting the cement grinding system.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Long Sơn Cement: Improved clinker fineness and uniformity.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Reduced vibration incidents, decreased wear on grinding media and liners.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7D27185-ECE2-40DC-BC6B-A92B1F5A4486}"/>
              </a:ext>
            </a:extLst>
          </p:cNvPr>
          <p:cNvSpPr txBox="1">
            <a:spLocks/>
          </p:cNvSpPr>
          <p:nvPr/>
        </p:nvSpPr>
        <p:spPr>
          <a:xfrm>
            <a:off x="609600" y="487717"/>
            <a:ext cx="10713720" cy="598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OPTIMIZATION OF GRINDING SYSTEMS IN CEMENT PRODUCTION</a:t>
            </a:r>
            <a:endParaRPr lang="vi-VN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A5BE0A-A1D9-4F96-9019-A5EDBD1E57DD}"/>
              </a:ext>
            </a:extLst>
          </p:cNvPr>
          <p:cNvSpPr txBox="1"/>
          <p:nvPr/>
        </p:nvSpPr>
        <p:spPr>
          <a:xfrm>
            <a:off x="525517" y="1538739"/>
            <a:ext cx="9743090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5.4. Overall benefits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Reduced grinding system electricity consumption by 5–15%.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Increased grinding system stability and productivity.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Extended service life of mechanical equipment and motors.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Enhanced product quality (fineness, particle size distribution).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5.5. Implementation notes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Analyze recirculated materials and airflow velocity for optimal performance.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Prioritize integration of online fineness sensors and SCADA systems.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Can be combined with energy audits to identify specific savings potential.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988784"/>
            <a:ext cx="10881360" cy="2323600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accent4">
                    <a:lumMod val="50000"/>
                  </a:schemeClr>
                </a:solidFill>
              </a:rPr>
              <a:t>6. Enhancing insulation and heat recovery in clinker coolers</a:t>
            </a:r>
            <a:endParaRPr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312417"/>
            <a:ext cx="10456718" cy="556800"/>
          </a:xfrm>
        </p:spPr>
        <p:txBody>
          <a:bodyPr>
            <a:noAutofit/>
          </a:bodyPr>
          <a:lstStyle/>
          <a:p>
            <a:r>
              <a:rPr lang="en-US" sz="2000" dirty="0"/>
              <a:t>Energy </a:t>
            </a:r>
            <a:r>
              <a:rPr lang="en-US" sz="2000" dirty="0" err="1"/>
              <a:t>eficiency</a:t>
            </a:r>
            <a:r>
              <a:rPr lang="en-US" sz="2000" dirty="0"/>
              <a:t> measure applicable in most cement plants</a:t>
            </a:r>
            <a:endParaRPr lang="vi-VN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883ADEB7-0718-2A74-F369-A9F55C130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iải pháp công nghệ - Lời giải cho doanh nghiệp ngành xi măng">
            <a:extLst>
              <a:ext uri="{FF2B5EF4-FFF2-40B4-BE49-F238E27FC236}">
                <a16:creationId xmlns:a16="http://schemas.microsoft.com/office/drawing/2014/main" id="{EF980B75-7E11-CF41-56A7-894550049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384" y="-392939"/>
            <a:ext cx="12370767" cy="743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DFAA462C-9BBF-469A-AAE9-D6EEF42CB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2055" y="5940326"/>
            <a:ext cx="5486400" cy="556800"/>
          </a:xfrm>
          <a:solidFill>
            <a:schemeClr val="accent4">
              <a:lumMod val="5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CEMENT INDUSTRY</a:t>
            </a:r>
          </a:p>
        </p:txBody>
      </p:sp>
    </p:spTree>
    <p:extLst>
      <p:ext uri="{BB962C8B-B14F-4D97-AF65-F5344CB8AC3E}">
        <p14:creationId xmlns:p14="http://schemas.microsoft.com/office/powerpoint/2010/main" val="26811452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3E0C66A-BCE2-5F33-11BD-637CF0885114}"/>
              </a:ext>
            </a:extLst>
          </p:cNvPr>
          <p:cNvSpPr txBox="1">
            <a:spLocks/>
          </p:cNvSpPr>
          <p:nvPr/>
        </p:nvSpPr>
        <p:spPr>
          <a:xfrm>
            <a:off x="609600" y="162890"/>
            <a:ext cx="10881360" cy="8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ENHANCING INSULATION AND HEAT RECOVERY IN CLINKER COOLERS</a:t>
            </a:r>
            <a:endParaRPr lang="vi-VN" sz="24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A49536-EB8C-46DC-BDE4-BE3535B31A9C}"/>
              </a:ext>
            </a:extLst>
          </p:cNvPr>
          <p:cNvSpPr txBox="1"/>
          <p:nvPr/>
        </p:nvSpPr>
        <p:spPr>
          <a:xfrm>
            <a:off x="609600" y="1320330"/>
            <a:ext cx="10881360" cy="5537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/>
              <a:t>6.1. Background and rationale</a:t>
            </a:r>
            <a:endParaRPr lang="en-US" sz="17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Clinker coolers release large amounts of heat, often lost to the environment.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Equipment shells, conveyors, storage silos, etc., can suffer major heat losses due to poor insulation.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Waste heat from the cooler can be recovered for raw material drying or power generation.</a:t>
            </a:r>
          </a:p>
          <a:p>
            <a:pPr>
              <a:lnSpc>
                <a:spcPct val="150000"/>
              </a:lnSpc>
            </a:pPr>
            <a:r>
              <a:rPr lang="en-US" sz="1700" b="1" dirty="0"/>
              <a:t>6.2. Technical solution description</a:t>
            </a:r>
            <a:endParaRPr lang="en-US" sz="17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Add or upgrade high-quality insulation materials on equipment shells.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Reinforce gaps and thermal contact points to reduce heat leakage.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Recover exhaust heat via heat collection pipes or heat exchangers to:</a:t>
            </a:r>
          </a:p>
          <a:p>
            <a:pPr marL="1260475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700" dirty="0"/>
              <a:t>Dry raw materials or coal.</a:t>
            </a:r>
          </a:p>
          <a:p>
            <a:pPr marL="1260475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700" dirty="0"/>
              <a:t>Serve as input heat for the kiln.</a:t>
            </a:r>
          </a:p>
          <a:p>
            <a:pPr>
              <a:lnSpc>
                <a:spcPct val="150000"/>
              </a:lnSpc>
            </a:pPr>
            <a:r>
              <a:rPr lang="en-US" sz="1700" b="1" dirty="0"/>
              <a:t>6.3. Achieved results</a:t>
            </a:r>
            <a:endParaRPr lang="en-US" sz="17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Reduced surface heat losses by 10–15%.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Utilized 300–400°C exhaust heat for drying or power generation.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Lowered kiln heat consumption by 5–20 kcal/kg clinker depending on integration setup.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8667C3E-708E-9B62-CCC9-D75D97006D83}"/>
              </a:ext>
            </a:extLst>
          </p:cNvPr>
          <p:cNvSpPr txBox="1">
            <a:spLocks/>
          </p:cNvSpPr>
          <p:nvPr/>
        </p:nvSpPr>
        <p:spPr>
          <a:xfrm>
            <a:off x="199696" y="183910"/>
            <a:ext cx="11792607" cy="8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ENHANCING INSULATION AND HEAT RECOVERY IN CLINKER COOLERS</a:t>
            </a:r>
            <a:endParaRPr lang="vi-VN" sz="24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AD3B4A-101B-4E08-B384-9963A2E1D3C0}"/>
              </a:ext>
            </a:extLst>
          </p:cNvPr>
          <p:cNvSpPr txBox="1"/>
          <p:nvPr/>
        </p:nvSpPr>
        <p:spPr>
          <a:xfrm>
            <a:off x="609600" y="1581785"/>
            <a:ext cx="10110951" cy="39182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6.4. Overall benefits</a:t>
            </a:r>
            <a:endParaRPr lang="en-US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Significant fuel cost savings for material drying.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CO₂ emissions reduction through decreased coal or FO consumption.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Extended equipment life and reduced thermal shock risks.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Improved operational safety and workplace environment.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6.5. Technical notes</a:t>
            </a:r>
            <a:endParaRPr lang="en-US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 insulation materials with low thermal conductivity and high abrasion resistance.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Install temperature sensors to monitor losses over time.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Most effective when combined with WHR systems or internal heat reuse.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00C0C-3B81-4569-988B-8E6B5303E4A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400" dirty="0">
                <a:solidFill>
                  <a:schemeClr val="accent4">
                    <a:lumMod val="50000"/>
                  </a:schemeClr>
                </a:solidFill>
                <a:sym typeface="Arial"/>
              </a:rPr>
              <a:t>DISCUSSION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2B98C-DE76-401A-A76B-4D74F437EF57}"/>
              </a:ext>
            </a:extLst>
          </p:cNvPr>
          <p:cNvSpPr txBox="1"/>
          <p:nvPr/>
        </p:nvSpPr>
        <p:spPr>
          <a:xfrm>
            <a:off x="609600" y="1708824"/>
            <a:ext cx="11067393" cy="3728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Based on the six case studies presented (WHR, fan system retrofit with VSDs, clinker kiln optimization, alternative fuels, grinding system optimization, insulation and heat recovery in clinker coolers,…), </a:t>
            </a:r>
            <a:r>
              <a:rPr lang="en-US" sz="2000" b="1" dirty="0"/>
              <a:t>which energy efficiency measures (EEMs) do you think could be most applicable and beneficial for your company’s operations?</a:t>
            </a:r>
          </a:p>
          <a:p>
            <a:pPr algn="just">
              <a:lnSpc>
                <a:spcPct val="150000"/>
              </a:lnSpc>
            </a:pPr>
            <a:endParaRPr lang="en-US" sz="200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Consider factors such as investment cost, payback period, technical feasibility, plant capacity, and potential energy/environmental benefits.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Be ready to share examples or reasoning from your plant’s current conditions</a:t>
            </a:r>
          </a:p>
        </p:txBody>
      </p:sp>
    </p:spTree>
    <p:extLst>
      <p:ext uri="{BB962C8B-B14F-4D97-AF65-F5344CB8AC3E}">
        <p14:creationId xmlns:p14="http://schemas.microsoft.com/office/powerpoint/2010/main" val="2238983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74890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14F0A-0980-832A-D7EA-5E9BDE663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VN" dirty="0">
                <a:solidFill>
                  <a:schemeClr val="accent1">
                    <a:lumMod val="50000"/>
                  </a:schemeClr>
                </a:solidFill>
              </a:rPr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8A374-6EEF-1EC8-2071-9526AF4ED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VN" b="1" dirty="0"/>
              <a:t>Please share the Energy efficiency measures that you impliment in your work?</a:t>
            </a:r>
          </a:p>
          <a:p>
            <a:endParaRPr lang="en-VN" dirty="0"/>
          </a:p>
          <a:p>
            <a:pPr marL="139700" indent="0">
              <a:buNone/>
            </a:pPr>
            <a:r>
              <a:rPr lang="en-VN" dirty="0"/>
              <a:t>Please provide more details such as: Situation, Solution, Implimentation and Results</a:t>
            </a:r>
          </a:p>
        </p:txBody>
      </p:sp>
    </p:spTree>
    <p:extLst>
      <p:ext uri="{BB962C8B-B14F-4D97-AF65-F5344CB8AC3E}">
        <p14:creationId xmlns:p14="http://schemas.microsoft.com/office/powerpoint/2010/main" val="3668896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34387-A9F3-36A2-F56A-84C9C1C63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BBF0-2663-E361-20B8-4FC7565F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CONTENT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58027-3142-C3E4-F891-C2A111C0045B}"/>
              </a:ext>
            </a:extLst>
          </p:cNvPr>
          <p:cNvSpPr txBox="1"/>
          <p:nvPr/>
        </p:nvSpPr>
        <p:spPr>
          <a:xfrm>
            <a:off x="1226278" y="1784443"/>
            <a:ext cx="9760226" cy="2805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Waste heat recovery for power Generation (WHR – Waste Heat Recovery)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Retrofit of ID/PA/SA fan systems with Variable Speed Drives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Optimization of clinker kiln operation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Use of alternative fuels in cement production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Optimization of grinding systems in cement production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Enhancing Insulation and heat recovery in clinker coolers</a:t>
            </a:r>
          </a:p>
        </p:txBody>
      </p:sp>
    </p:spTree>
    <p:extLst>
      <p:ext uri="{BB962C8B-B14F-4D97-AF65-F5344CB8AC3E}">
        <p14:creationId xmlns:p14="http://schemas.microsoft.com/office/powerpoint/2010/main" val="907616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599" y="1988784"/>
            <a:ext cx="9531927" cy="2323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1. Waste heat recovery for power generation (WHR)</a:t>
            </a:r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3117" y="4572190"/>
            <a:ext cx="9438409" cy="556800"/>
          </a:xfrm>
        </p:spPr>
        <p:txBody>
          <a:bodyPr>
            <a:noAutofit/>
          </a:bodyPr>
          <a:lstStyle/>
          <a:p>
            <a:r>
              <a:rPr lang="en-US" sz="2800" dirty="0"/>
              <a:t>Case Study: INSEE Cement Hòn Chông</a:t>
            </a:r>
            <a:endParaRPr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06A9C32-5693-6F49-1DA4-A6C509478C7E}"/>
              </a:ext>
            </a:extLst>
          </p:cNvPr>
          <p:cNvSpPr txBox="1">
            <a:spLocks/>
          </p:cNvSpPr>
          <p:nvPr/>
        </p:nvSpPr>
        <p:spPr>
          <a:xfrm>
            <a:off x="609600" y="241162"/>
            <a:ext cx="10799928" cy="94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WASTE HEAT RECOVERY FOR POWER GENERATION (WHR)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3DA3A5-4873-4D4C-87CA-5DD8C64AE62B}"/>
              </a:ext>
            </a:extLst>
          </p:cNvPr>
          <p:cNvSpPr txBox="1"/>
          <p:nvPr/>
        </p:nvSpPr>
        <p:spPr>
          <a:xfrm>
            <a:off x="546539" y="1284010"/>
            <a:ext cx="10124207" cy="544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1.1 Implementation context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INSEE Hòn Chông: A modern cement plant located in Kiên Giang.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High electricity consumption (~90–100 kWh/ton of cement).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Significant potential from kiln and cooler exhaust gases.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1.2 Description of the WHR system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Heat sources: Exhaust gases from the preheater and clinker cooler.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Equipment: Heat recovery boilers, steam turbines, ORC system.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Total power generation capacity: ~6.3 MW.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1.3 Achieved results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Electricity generation: ~44 million kWh/year (~20–25% of internal demand).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Electricity cost savings: ~VND 22 billion/year.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CO₂ emissions reduction: ~25,000 tons/year.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Payback period: ~4–5 years.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A9075A0-0896-4773-9B74-757CABF6ECCF}"/>
              </a:ext>
            </a:extLst>
          </p:cNvPr>
          <p:cNvSpPr txBox="1">
            <a:spLocks/>
          </p:cNvSpPr>
          <p:nvPr/>
        </p:nvSpPr>
        <p:spPr>
          <a:xfrm>
            <a:off x="609601" y="241162"/>
            <a:ext cx="11077902" cy="94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WASTE HEAT RECOVERY FOR POWER GENERATION (WHR)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6179F4-41A6-4839-BC61-C065198E7AA6}"/>
              </a:ext>
            </a:extLst>
          </p:cNvPr>
          <p:cNvSpPr txBox="1"/>
          <p:nvPr/>
        </p:nvSpPr>
        <p:spPr>
          <a:xfrm>
            <a:off x="609600" y="1657088"/>
            <a:ext cx="8965323" cy="3365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1.4. Challenges and considerations for implementation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High capital investment (~USD 10–12 million).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Requires thorough assessment of exhaust gas flow and temperature.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Demands synchronized equipment maintenance.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1.5. General remarks</a:t>
            </a:r>
            <a:br>
              <a:rPr lang="en-US" sz="1800" dirty="0"/>
            </a:br>
            <a:r>
              <a:rPr lang="en-US" sz="1800" dirty="0"/>
              <a:t>WHR at INSEE Hòn Chông is an effective model.</a:t>
            </a:r>
            <a:br>
              <a:rPr lang="en-US" sz="1800" dirty="0"/>
            </a:br>
            <a:r>
              <a:rPr lang="en-US" sz="1800" dirty="0"/>
              <a:t>It contributes to energy </a:t>
            </a:r>
            <a:r>
              <a:rPr lang="en-US" sz="1800" dirty="0" err="1"/>
              <a:t>eficiencys</a:t>
            </a:r>
            <a:r>
              <a:rPr lang="en-US" sz="1800" dirty="0"/>
              <a:t> and emissions reduction.</a:t>
            </a:r>
            <a:br>
              <a:rPr lang="en-US" sz="1800" dirty="0"/>
            </a:br>
            <a:r>
              <a:rPr lang="en-US" sz="1800" dirty="0"/>
              <a:t>Suitable for plants producing ≥ 5,000 tons of clinker/day.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598" y="1614711"/>
            <a:ext cx="10508675" cy="2323600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accent4">
                    <a:lumMod val="50000"/>
                  </a:schemeClr>
                </a:solidFill>
              </a:rPr>
              <a:t>2. Retrofit of ID/PA/SA fan systems with Variable Speed Drives</a:t>
            </a:r>
            <a:endParaRPr sz="4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245" y="4328303"/>
            <a:ext cx="11381509" cy="556800"/>
          </a:xfrm>
        </p:spPr>
        <p:txBody>
          <a:bodyPr>
            <a:noAutofit/>
          </a:bodyPr>
          <a:lstStyle/>
          <a:p>
            <a:pPr algn="ctr"/>
            <a:r>
              <a:rPr lang="vi-VN" sz="2800" dirty="0"/>
              <a:t>Case studies from Bỉm Sơn Cement, Vicem Hoàng Thạch, Hà Tiên 1</a:t>
            </a:r>
            <a:endParaRPr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A0E3AFFA-2901-FFEF-F811-29309A0F797C}"/>
              </a:ext>
            </a:extLst>
          </p:cNvPr>
          <p:cNvSpPr txBox="1">
            <a:spLocks/>
          </p:cNvSpPr>
          <p:nvPr/>
        </p:nvSpPr>
        <p:spPr>
          <a:xfrm>
            <a:off x="609600" y="341452"/>
            <a:ext cx="10972800" cy="580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8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RETROFIT OF ID/PA/SA FAN SYSTEMS WITH VARIABLE SPEED DRIVES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A52852-F3A8-4528-BDC2-EB0D430D3F97}"/>
              </a:ext>
            </a:extLst>
          </p:cNvPr>
          <p:cNvSpPr txBox="1"/>
          <p:nvPr/>
        </p:nvSpPr>
        <p:spPr>
          <a:xfrm>
            <a:off x="609600" y="1252415"/>
            <a:ext cx="11582400" cy="544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2.1. Background and rationale</a:t>
            </a:r>
            <a:endParaRPr lang="en-US" sz="1800" dirty="0"/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ID (Induced Draft), PA (Primary Air), and SA (Secondary Air) fans operate continuously.</a:t>
            </a:r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Account for ~30–40% of the plant’s total electricity consumption.</a:t>
            </a:r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Previously operated with mechanical dampers/IGVs, leading to significant energy loss.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2.2. Technical solution description</a:t>
            </a:r>
            <a:endParaRPr lang="en-US" sz="1800" dirty="0"/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Replacing old motors with high-efficiency motors (IE2/IE3).</a:t>
            </a:r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Installing Variable Speed Drives (VSDs) for flexible speed control.</a:t>
            </a:r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Integrating control with DCS/SCADA systems.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2.3. Achieved results – Bỉm Sơn cement</a:t>
            </a:r>
            <a:endParaRPr lang="en-US" sz="1800" dirty="0"/>
          </a:p>
          <a:p>
            <a:pPr marL="7477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Retrofit of 6 ID/PA/SA fans.</a:t>
            </a:r>
          </a:p>
          <a:p>
            <a:pPr marL="7477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Savings of ~1.2 million kWh/year.</a:t>
            </a:r>
          </a:p>
          <a:p>
            <a:pPr marL="7477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CO₂ emissions reduction of ~960 tons/year.</a:t>
            </a:r>
          </a:p>
          <a:p>
            <a:pPr marL="7477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Payback period ~2.5 years.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1726</Words>
  <Application>Microsoft Macintosh PowerPoint</Application>
  <PresentationFormat>Widescreen</PresentationFormat>
  <Paragraphs>170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Fira Sans Extra Condensed</vt:lpstr>
      <vt:lpstr>Roboto</vt:lpstr>
      <vt:lpstr>Courier New</vt:lpstr>
      <vt:lpstr>Arial</vt:lpstr>
      <vt:lpstr>Energy Saving Infographics by Slidesgo</vt:lpstr>
      <vt:lpstr>PowerPoint Presentation</vt:lpstr>
      <vt:lpstr>PowerPoint Presentation</vt:lpstr>
      <vt:lpstr>DISCUSSION</vt:lpstr>
      <vt:lpstr>CONTENT</vt:lpstr>
      <vt:lpstr>1. Waste heat recovery for power generation (WHR)</vt:lpstr>
      <vt:lpstr>PowerPoint Presentation</vt:lpstr>
      <vt:lpstr>PowerPoint Presentation</vt:lpstr>
      <vt:lpstr>2. Retrofit of ID/PA/SA fan systems with Variable Speed Drives</vt:lpstr>
      <vt:lpstr>PowerPoint Presentation</vt:lpstr>
      <vt:lpstr>PowerPoint Presentation</vt:lpstr>
      <vt:lpstr>3. Optimization of clinker kiln operation</vt:lpstr>
      <vt:lpstr>PowerPoint Presentation</vt:lpstr>
      <vt:lpstr>4. Use of alternative fuels in cement production</vt:lpstr>
      <vt:lpstr>PowerPoint Presentation</vt:lpstr>
      <vt:lpstr>PowerPoint Presentation</vt:lpstr>
      <vt:lpstr>5. Optimization of grinding systems in cement production</vt:lpstr>
      <vt:lpstr>PowerPoint Presentation</vt:lpstr>
      <vt:lpstr>PowerPoint Presentation</vt:lpstr>
      <vt:lpstr>6. Enhancing insulation and heat recovery in clinker coolers</vt:lpstr>
      <vt:lpstr>PowerPoint Presentation</vt:lpstr>
      <vt:lpstr>PowerPoint Presentation</vt:lpstr>
      <vt:lpstr>DISCUSSION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TRÌNH TẬP HUẤN IEs</dc:title>
  <dc:creator>LÊ Quang Trường</dc:creator>
  <cp:lastModifiedBy>823417-Nguyễn Mạnh Hùng</cp:lastModifiedBy>
  <cp:revision>126</cp:revision>
  <dcterms:modified xsi:type="dcterms:W3CDTF">2025-08-25T08:49:46Z</dcterms:modified>
</cp:coreProperties>
</file>