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Default ContentType="application/x-fontdata" Extension="fntdata"/>
  <Default ContentType="image/jpeg" Extension="jpg"/>
  <Override ContentType="application/vnd.ms-office.webextensiontaskpanes+xml" PartName="/ppt/webextensions/taskpanes.xml"/>
  <Override ContentType="application/vnd.ms-office.webextension+xml" PartName="/ppt/webextensions/webextension1.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notesMaster+xml" PartName="/ppt/notesMasters/notesMaster1.xml"/>
  <Override ContentType="application/vnd.openxmlformats-officedocument.presentationml.handoutMaster+xml" PartName="/ppt/handoutMasters/handout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theme+xml" PartName="/ppt/theme/theme2.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presentationml.slideLayout+xml" PartName="/ppt/slideLayouts/slideLayout31.xml"/>
  <Override ContentType="application/vnd.openxmlformats-officedocument.presentationml.slideLayout+xml" PartName="/ppt/slideLayouts/slideLayout32.xml"/>
  <Override ContentType="application/vnd.openxmlformats-officedocument.presentationml.slideLayout+xml" PartName="/ppt/slideLayouts/slideLayout33.xml"/>
  <Override ContentType="application/vnd.openxmlformats-officedocument.presentationml.slideLayout+xml" PartName="/ppt/slideLayouts/slideLayout34.xml"/>
  <Override ContentType="application/vnd.openxmlformats-officedocument.theme+xml" PartName="/ppt/theme/theme3.xml"/>
  <Override ContentType="application/vnd.openxmlformats-officedocument.presentationml.slideLayout+xml" PartName="/ppt/slideLayouts/slideLayout35.xml"/>
  <Override ContentType="application/vnd.openxmlformats-officedocument.presentationml.slideLayout+xml" PartName="/ppt/slideLayouts/slideLayout36.xml"/>
  <Override ContentType="application/vnd.openxmlformats-officedocument.presentationml.slideLayout+xml" PartName="/ppt/slideLayouts/slideLayout37.xml"/>
  <Override ContentType="application/vnd.openxmlformats-officedocument.presentationml.slideLayout+xml" PartName="/ppt/slideLayouts/slideLayout38.xml"/>
  <Override ContentType="application/vnd.openxmlformats-officedocument.presentationml.slideLayout+xml" PartName="/ppt/slideLayouts/slideLayout39.xml"/>
  <Override ContentType="application/vnd.openxmlformats-officedocument.presentationml.slideLayout+xml" PartName="/ppt/slideLayouts/slideLayout40.xml"/>
  <Override ContentType="application/vnd.openxmlformats-officedocument.presentationml.slideLayout+xml" PartName="/ppt/slideLayouts/slideLayout41.xml"/>
  <Override ContentType="application/vnd.openxmlformats-officedocument.presentationml.slideLayout+xml" PartName="/ppt/slideLayouts/slideLayout42.xml"/>
  <Override ContentType="application/vnd.openxmlformats-officedocument.presentationml.slideLayout+xml" PartName="/ppt/slideLayouts/slideLayout43.xml"/>
  <Override ContentType="application/vnd.openxmlformats-officedocument.theme+xml" PartName="/ppt/theme/theme4.xml"/>
  <Override ContentType="application/vnd.openxmlformats-officedocument.presentationml.slideLayout+xml" PartName="/ppt/slideLayouts/slideLayout44.xml"/>
  <Override ContentType="application/vnd.openxmlformats-officedocument.presentationml.slideLayout+xml" PartName="/ppt/slideLayouts/slideLayout45.xml"/>
  <Override ContentType="application/vnd.openxmlformats-officedocument.presentationml.slideLayout+xml" PartName="/ppt/slideLayouts/slideLayout46.xml"/>
  <Override ContentType="application/vnd.openxmlformats-officedocument.presentationml.slideLayout+xml" PartName="/ppt/slideLayouts/slideLayout47.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50.xml"/>
  <Override ContentType="application/vnd.openxmlformats-officedocument.presentationml.slideLayout+xml" PartName="/ppt/slideLayouts/slideLayout51.xml"/>
  <Override ContentType="application/vnd.openxmlformats-officedocument.presentationml.slideLayout+xml" PartName="/ppt/slideLayouts/slideLayout52.xml"/>
  <Override ContentType="application/vnd.openxmlformats-officedocument.presentationml.slideLayout+xml" PartName="/ppt/slideLayouts/slideLayout53.xml"/>
  <Override ContentType="application/vnd.openxmlformats-officedocument.theme+xml" PartName="/ppt/theme/theme5.xml"/>
  <Override ContentType="application/vnd.openxmlformats-officedocument.theme+xml" PartName="/ppt/theme/theme6.xml"/>
  <Override ContentType="application/vnd.openxmlformats-officedocument.theme+xml" PartName="/ppt/theme/theme7.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package.core-properties+xml" PartName="/docProps/core.xml"/>
  <Override ContentType="application/vnd.openxmlformats-officedocument.extended-properties+xml" PartName="/docProps/app.xml"/>
  <Override ContentType="application/vnd.ms-powerpoint.revisioninfo+xml" PartName="/ppt/revisionInfo.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ppt/presentation.xml" Type="http://schemas.openxmlformats.org/officeDocument/2006/relationships/officeDocument"/><Relationship Id="rId1" Target="ppt/webextensions/taskpanes.xml" Type="http://schemas.microsoft.com/office/2011/relationships/webextensiontaskpanes"/><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 id="2147483661" r:id="rId2"/>
    <p:sldMasterId id="2147483679" r:id="rId3"/>
    <p:sldMasterId id="2147483695" r:id="rId4"/>
    <p:sldMasterId id="2147483705" r:id="rId5"/>
  </p:sldMasterIdLst>
  <p:notesMasterIdLst>
    <p:notesMasterId r:id="rId43"/>
  </p:notesMasterIdLst>
  <p:handoutMasterIdLst>
    <p:handoutMasterId r:id="rId44"/>
  </p:handoutMasterIdLst>
  <p:sldIdLst>
    <p:sldId id="273"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4" r:id="rId22"/>
    <p:sldId id="294"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72" r:id="rId42"/>
  </p:sldIdLst>
  <p:sldSz cx="9144000" cy="5143500" type="screen16x9"/>
  <p:notesSz cx="6858000" cy="9144000"/>
  <p:embeddedFontLst>
    <p:embeddedFont>
      <p:font typeface="Cambria" panose="02040503050406030204" pitchFamily="18" charset="0"/>
      <p:regular r:id="rId45"/>
      <p:bold r:id="rId46"/>
      <p:italic r:id="rId47"/>
      <p:boldItalic r:id="rId48"/>
    </p:embeddedFont>
    <p:embeddedFont>
      <p:font typeface="Poppins" panose="020B0604020202020204" charset="0"/>
      <p:regular r:id="rId49"/>
      <p:bold r:id="rId50"/>
      <p:italic r:id="rId51"/>
      <p:boldItalic r:id="rId52"/>
    </p:embeddedFont>
    <p:embeddedFont>
      <p:font typeface="Fira Sans Extra Condensed" panose="020B0604020202020204" charset="0"/>
      <p:regular r:id="rId53"/>
      <p:bold r:id="rId54"/>
      <p:italic r:id="rId55"/>
      <p:boldItalic r:id="rId56"/>
    </p:embeddedFont>
    <p:embeddedFont>
      <p:font typeface="Calibri" panose="020F0502020204030204" pitchFamily="34" charset="0"/>
      <p:regular r:id="rId57"/>
      <p:bold r:id="rId58"/>
      <p:italic r:id="rId59"/>
      <p:boldItalic r:id="rId60"/>
    </p:embeddedFont>
    <p:embeddedFont>
      <p:font typeface="Roboto" panose="020B0604020202020204" charset="0"/>
      <p:regular r:id="rId61"/>
      <p:bold r:id="rId62"/>
      <p:italic r:id="rId63"/>
      <p:boldItalic r:id="rId6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7777"/>
    <a:srgbClr val="F74B4B"/>
    <a:srgbClr val="60DA8E"/>
    <a:srgbClr val="FF4747"/>
    <a:srgbClr val="F6B600"/>
    <a:srgbClr val="FFBF09"/>
    <a:srgbClr val="F7EF81"/>
    <a:srgbClr val="F1E113"/>
    <a:srgbClr val="DFDA00"/>
    <a:srgbClr val="4343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A5E6F8-6763-4F32-BA84-4FB087B5D9F3}" v="90" dt="2025-04-18T08:57:49.940"/>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56" autoAdjust="0"/>
    <p:restoredTop sz="94686"/>
  </p:normalViewPr>
  <p:slideViewPr>
    <p:cSldViewPr snapToGrid="0">
      <p:cViewPr>
        <p:scale>
          <a:sx n="75" d="100"/>
          <a:sy n="75" d="100"/>
        </p:scale>
        <p:origin x="1152" y="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font" Target="fonts/font11.fntdata"/><Relationship Id="rId63" Type="http://schemas.openxmlformats.org/officeDocument/2006/relationships/font" Target="fonts/font19.fntdata"/><Relationship Id="rId68"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font" Target="fonts/font1.fntdata"/><Relationship Id="rId53" Type="http://schemas.openxmlformats.org/officeDocument/2006/relationships/font" Target="fonts/font9.fntdata"/><Relationship Id="rId58" Type="http://schemas.openxmlformats.org/officeDocument/2006/relationships/font" Target="fonts/font14.fntdata"/><Relationship Id="rId66"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5.fntdata"/><Relationship Id="rId57" Type="http://schemas.openxmlformats.org/officeDocument/2006/relationships/font" Target="fonts/font13.fntdata"/><Relationship Id="rId61" Type="http://schemas.openxmlformats.org/officeDocument/2006/relationships/font" Target="fonts/font17.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handoutMaster" Target="handoutMasters/handoutMaster1.xml"/><Relationship Id="rId52" Type="http://schemas.openxmlformats.org/officeDocument/2006/relationships/font" Target="fonts/font8.fntdata"/><Relationship Id="rId60" Type="http://schemas.openxmlformats.org/officeDocument/2006/relationships/font" Target="fonts/font16.fntdata"/><Relationship Id="rId65"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font" Target="fonts/font4.fntdata"/><Relationship Id="rId56" Type="http://schemas.openxmlformats.org/officeDocument/2006/relationships/font" Target="fonts/font12.fntdata"/><Relationship Id="rId64" Type="http://schemas.openxmlformats.org/officeDocument/2006/relationships/font" Target="fonts/font20.fntdata"/><Relationship Id="rId69"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font" Target="fonts/font7.fntdata"/><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2.fntdata"/><Relationship Id="rId59" Type="http://schemas.openxmlformats.org/officeDocument/2006/relationships/font" Target="fonts/font15.fntdata"/><Relationship Id="rId67"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10.fntdata"/><Relationship Id="rId62" Type="http://schemas.openxmlformats.org/officeDocument/2006/relationships/font" Target="fonts/font18.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DC2C45E-B53C-4332-9400-46BBC0B624D8}" type="datetimeFigureOut">
              <a:rPr lang="en-US" smtClean="0"/>
              <a:t>7/4/2025</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280A060-D0E2-4693-B9F5-536F40228370}" type="slidenum">
              <a:rPr lang="en-US" smtClean="0"/>
              <a:t>‹#›</a:t>
            </a:fld>
            <a:endParaRPr lang="en-US"/>
          </a:p>
        </p:txBody>
      </p:sp>
    </p:spTree>
    <p:extLst>
      <p:ext uri="{BB962C8B-B14F-4D97-AF65-F5344CB8AC3E}">
        <p14:creationId xmlns:p14="http://schemas.microsoft.com/office/powerpoint/2010/main" val="405875510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hf sldNum="0" hdr="0" ft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16384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www.k-online.com</a:t>
            </a:r>
            <a:r>
              <a:rPr lang="en-US" dirty="0"/>
              <a:t>/</a:t>
            </a:r>
            <a:r>
              <a:rPr lang="en-US" dirty="0" err="1"/>
              <a:t>en</a:t>
            </a:r>
            <a:r>
              <a:rPr lang="en-US" dirty="0"/>
              <a:t>/</a:t>
            </a:r>
            <a:r>
              <a:rPr lang="en-US" dirty="0" err="1"/>
              <a:t>Media_News</a:t>
            </a:r>
            <a:r>
              <a:rPr lang="en-US" dirty="0"/>
              <a:t>/News/Vietnamese_company_to_install_first_2000-mm-diam_pipe_extrusion_line?utm_source=</a:t>
            </a:r>
            <a:r>
              <a:rPr lang="en-US" dirty="0" err="1"/>
              <a:t>chatgpt.com</a:t>
            </a:r>
            <a:endParaRPr lang="en-VN" dirty="0"/>
          </a:p>
        </p:txBody>
      </p:sp>
    </p:spTree>
    <p:extLst>
      <p:ext uri="{BB962C8B-B14F-4D97-AF65-F5344CB8AC3E}">
        <p14:creationId xmlns:p14="http://schemas.microsoft.com/office/powerpoint/2010/main" val="568373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a:t>
            </a:r>
            <a:r>
              <a:rPr lang="en-US" dirty="0" err="1"/>
              <a:t>www.indiamart.com</a:t>
            </a:r>
            <a:r>
              <a:rPr lang="en-US" dirty="0"/>
              <a:t>/</a:t>
            </a:r>
            <a:r>
              <a:rPr lang="en-US" dirty="0" err="1"/>
              <a:t>proddetail</a:t>
            </a:r>
            <a:r>
              <a:rPr lang="en-US" dirty="0"/>
              <a:t>/retrofitting-of-injection-molding-machine-by-servo-system-22031139348.html</a:t>
            </a:r>
            <a:endParaRPr lang="en-VN" dirty="0"/>
          </a:p>
        </p:txBody>
      </p:sp>
    </p:spTree>
    <p:extLst>
      <p:ext uri="{BB962C8B-B14F-4D97-AF65-F5344CB8AC3E}">
        <p14:creationId xmlns:p14="http://schemas.microsoft.com/office/powerpoint/2010/main" val="32313631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1183817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249291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4.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4.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19" name="Google Shape;19;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2" name="Picture 1">
            <a:extLst>
              <a:ext uri="{FF2B5EF4-FFF2-40B4-BE49-F238E27FC236}">
                <a16:creationId xmlns:a16="http://schemas.microsoft.com/office/drawing/2014/main" id="{5153FC70-ED39-2A55-E4AF-BCFFE0EDD66D}"/>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5BCC1294-FF84-515B-47D8-8E2D301BD59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24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6520536" y="59750"/>
            <a:ext cx="1420184" cy="292961"/>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8161380" y="-223360"/>
            <a:ext cx="859180" cy="859180"/>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287522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atin typeface="+mn-lt"/>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200"/>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6520536" y="59750"/>
            <a:ext cx="1420184" cy="292961"/>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8161380" y="-223360"/>
            <a:ext cx="859180" cy="859180"/>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716617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atin typeface="+mj-lt"/>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8161380" y="-223360"/>
            <a:ext cx="859180" cy="859180"/>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56325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8161380" y="-223360"/>
            <a:ext cx="859180" cy="859180"/>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165903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8161380" y="-223360"/>
            <a:ext cx="859180" cy="859180"/>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386546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atin typeface="+mj-lt"/>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6520536" y="59750"/>
            <a:ext cx="1420184" cy="292961"/>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8161380" y="-223360"/>
            <a:ext cx="859180" cy="859180"/>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090220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0182931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8222180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24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userDrawn="1"/>
        </p:nvPicPr>
        <p:blipFill>
          <a:blip r:embed="rId4"/>
          <a:stretch>
            <a:fillRect/>
          </a:stretch>
        </p:blipFill>
        <p:spPr>
          <a:xfrm>
            <a:off x="6520536" y="59750"/>
            <a:ext cx="1420184" cy="292961"/>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userDrawn="1"/>
        </p:nvPicPr>
        <p:blipFill>
          <a:blip r:embed="rId5"/>
          <a:stretch>
            <a:fillRect/>
          </a:stretch>
        </p:blipFill>
        <p:spPr>
          <a:xfrm>
            <a:off x="8161380" y="-223360"/>
            <a:ext cx="859180" cy="859180"/>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923883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04800" y="114301"/>
            <a:ext cx="8458200" cy="422672"/>
          </a:xfrm>
        </p:spPr>
        <p:txBody>
          <a:bodyPr/>
          <a:lstStyle/>
          <a:p>
            <a:r>
              <a:rPr lang="en-US"/>
              <a:t>Click to edit Master title style</a:t>
            </a:r>
          </a:p>
        </p:txBody>
      </p:sp>
      <p:sp>
        <p:nvSpPr>
          <p:cNvPr id="3" name="Table Placeholder 2"/>
          <p:cNvSpPr>
            <a:spLocks noGrp="1"/>
          </p:cNvSpPr>
          <p:nvPr>
            <p:ph type="tbl" idx="1"/>
          </p:nvPr>
        </p:nvSpPr>
        <p:spPr>
          <a:xfrm>
            <a:off x="457200" y="864395"/>
            <a:ext cx="8229600" cy="3936206"/>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5867400" y="4845845"/>
            <a:ext cx="2895600" cy="240506"/>
          </a:xfrm>
        </p:spPr>
        <p:txBody>
          <a:bodyPr/>
          <a:lstStyle>
            <a:lvl1pPr>
              <a:defRPr>
                <a:latin typeface="Arial" charset="0"/>
              </a:defRPr>
            </a:lvl1pPr>
          </a:lstStyle>
          <a:p>
            <a:pPr defTabSz="685800">
              <a:buClrTx/>
              <a:defRPr/>
            </a:pPr>
            <a:endParaRPr lang="en-US" sz="1350" kern="120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7010400" y="4902995"/>
            <a:ext cx="2133600" cy="240506"/>
          </a:xfrm>
        </p:spPr>
        <p:txBody>
          <a:bodyPr/>
          <a:lstStyle>
            <a:lvl1pPr>
              <a:defRPr sz="1050">
                <a:solidFill>
                  <a:schemeClr val="tx1"/>
                </a:solidFill>
              </a:defRPr>
            </a:lvl1pPr>
          </a:lstStyle>
          <a:p>
            <a:pPr defTabSz="685800">
              <a:buClrTx/>
              <a:defRPr/>
            </a:pPr>
            <a:fld id="{A04590B5-A5FA-4EC3-92AC-AD566F78E6A0}" type="slidenum">
              <a:rPr lang="en-US" altLang="en-US" kern="1200" smtClean="0">
                <a:solidFill>
                  <a:srgbClr val="000000"/>
                </a:solidFill>
                <a:ea typeface="+mn-ea"/>
                <a:cs typeface="+mn-cs"/>
              </a:rPr>
              <a:pPr defTabSz="685800">
                <a:buClrTx/>
                <a:defRPr/>
              </a:pPr>
              <a:t>‹#›</a:t>
            </a:fld>
            <a:endParaRPr lang="en-US" altLang="en-US" kern="1200">
              <a:solidFill>
                <a:srgbClr val="000000"/>
              </a:solidFill>
              <a:ea typeface="+mn-ea"/>
              <a:cs typeface="+mn-cs"/>
            </a:endParaRPr>
          </a:p>
        </p:txBody>
      </p:sp>
      <p:sp>
        <p:nvSpPr>
          <p:cNvPr id="6" name="Rectangle 4">
            <a:extLst>
              <a:ext uri="{FF2B5EF4-FFF2-40B4-BE49-F238E27FC236}">
                <a16:creationId xmlns:a16="http://schemas.microsoft.com/office/drawing/2014/main" id="{8CA8605F-DBD1-54E8-78D7-D7822BCBAA59}"/>
              </a:ext>
            </a:extLst>
          </p:cNvPr>
          <p:cNvSpPr>
            <a:spLocks noGrp="1" noChangeArrowheads="1"/>
          </p:cNvSpPr>
          <p:nvPr>
            <p:ph type="dt" sz="half" idx="12"/>
          </p:nvPr>
        </p:nvSpPr>
        <p:spPr>
          <a:xfrm>
            <a:off x="14288" y="628650"/>
            <a:ext cx="8458200" cy="171450"/>
          </a:xfrm>
        </p:spPr>
        <p:txBody>
          <a:bodyPr/>
          <a:lstStyle>
            <a:lvl1pPr>
              <a:defRPr>
                <a:latin typeface="Arial" charset="0"/>
              </a:defRPr>
            </a:lvl1pPr>
          </a:lstStyle>
          <a:p>
            <a:pPr defTabSz="685800">
              <a:buClrTx/>
              <a:defRPr/>
            </a:pPr>
            <a:endParaRPr lang="en-US" sz="1350" kern="1200">
              <a:ea typeface="+mn-ea"/>
              <a:cs typeface="+mn-cs"/>
            </a:endParaRPr>
          </a:p>
        </p:txBody>
      </p:sp>
      <p:cxnSp>
        <p:nvCxnSpPr>
          <p:cNvPr id="7" name="Straight Connector 6">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9" name="Picture 8">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10" name="Picture 9">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1" name="Picture 10">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6182320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457200" y="864395"/>
            <a:ext cx="8229600" cy="3936206"/>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5867400" y="4845845"/>
            <a:ext cx="2895600" cy="240506"/>
          </a:xfrm>
        </p:spPr>
        <p:txBody>
          <a:bodyPr/>
          <a:lstStyle>
            <a:lvl1pPr>
              <a:defRPr>
                <a:latin typeface="Arial" charset="0"/>
              </a:defRPr>
            </a:lvl1pPr>
          </a:lstStyle>
          <a:p>
            <a:pPr defTabSz="685800">
              <a:buClrTx/>
              <a:defRPr/>
            </a:pPr>
            <a:endParaRPr lang="en-US" sz="1350" kern="120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7010400" y="4902995"/>
            <a:ext cx="2133600" cy="240506"/>
          </a:xfrm>
        </p:spPr>
        <p:txBody>
          <a:bodyPr/>
          <a:lstStyle>
            <a:lvl1pPr>
              <a:defRPr sz="1050">
                <a:solidFill>
                  <a:schemeClr val="tx1"/>
                </a:solidFill>
              </a:defRPr>
            </a:lvl1pPr>
          </a:lstStyle>
          <a:p>
            <a:pPr defTabSz="685800">
              <a:buClrTx/>
              <a:defRPr/>
            </a:pPr>
            <a:fld id="{A04590B5-A5FA-4EC3-92AC-AD566F78E6A0}" type="slidenum">
              <a:rPr lang="en-US" altLang="en-US" kern="1200" smtClean="0">
                <a:solidFill>
                  <a:srgbClr val="000000"/>
                </a:solidFill>
                <a:ea typeface="+mn-ea"/>
                <a:cs typeface="+mn-cs"/>
              </a:rPr>
              <a:pPr defTabSz="685800">
                <a:buClrTx/>
                <a:defRPr/>
              </a:pPr>
              <a:t>‹#›</a:t>
            </a:fld>
            <a:endParaRPr lang="en-US" altLang="en-US" kern="1200">
              <a:solidFill>
                <a:srgbClr val="000000"/>
              </a:solidFil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63463780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457200" y="864395"/>
            <a:ext cx="8229600" cy="3936206"/>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5867400" y="4845845"/>
            <a:ext cx="2895600" cy="240506"/>
          </a:xfrm>
        </p:spPr>
        <p:txBody>
          <a:bodyPr/>
          <a:lstStyle>
            <a:lvl1pPr>
              <a:defRPr>
                <a:latin typeface="Arial" charset="0"/>
              </a:defRPr>
            </a:lvl1pPr>
          </a:lstStyle>
          <a:p>
            <a:pPr defTabSz="685800">
              <a:buClrTx/>
              <a:defRPr/>
            </a:pPr>
            <a:endParaRPr lang="en-US" sz="1350" kern="120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7010400" y="4902995"/>
            <a:ext cx="2133600" cy="240506"/>
          </a:xfrm>
        </p:spPr>
        <p:txBody>
          <a:bodyPr/>
          <a:lstStyle>
            <a:lvl1pPr>
              <a:defRPr sz="1050">
                <a:solidFill>
                  <a:schemeClr val="tx1"/>
                </a:solidFill>
              </a:defRPr>
            </a:lvl1pPr>
          </a:lstStyle>
          <a:p>
            <a:pPr defTabSz="685800">
              <a:buClrTx/>
              <a:defRPr/>
            </a:pPr>
            <a:fld id="{A04590B5-A5FA-4EC3-92AC-AD566F78E6A0}" type="slidenum">
              <a:rPr lang="en-US" altLang="en-US" kern="1200" smtClean="0">
                <a:solidFill>
                  <a:srgbClr val="000000"/>
                </a:solidFill>
                <a:ea typeface="+mn-ea"/>
                <a:cs typeface="+mn-cs"/>
              </a:rPr>
              <a:pPr defTabSz="685800">
                <a:buClrTx/>
                <a:defRPr/>
              </a:pPr>
              <a:t>‹#›</a:t>
            </a:fld>
            <a:endParaRPr lang="en-US" altLang="en-US" kern="1200">
              <a:solidFill>
                <a:srgbClr val="000000"/>
              </a:solidFil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6272715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3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457200" y="864395"/>
            <a:ext cx="8229600" cy="3936206"/>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5867400" y="4845845"/>
            <a:ext cx="2895600" cy="240506"/>
          </a:xfrm>
        </p:spPr>
        <p:txBody>
          <a:bodyPr/>
          <a:lstStyle>
            <a:lvl1pPr>
              <a:defRPr>
                <a:latin typeface="Arial" charset="0"/>
              </a:defRPr>
            </a:lvl1pPr>
          </a:lstStyle>
          <a:p>
            <a:pPr defTabSz="685800">
              <a:buClrTx/>
              <a:defRPr/>
            </a:pPr>
            <a:endParaRPr lang="en-US" sz="1350" kern="120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7010400" y="4902995"/>
            <a:ext cx="2133600" cy="240506"/>
          </a:xfrm>
        </p:spPr>
        <p:txBody>
          <a:bodyPr/>
          <a:lstStyle>
            <a:lvl1pPr>
              <a:defRPr sz="1050">
                <a:solidFill>
                  <a:schemeClr val="tx1"/>
                </a:solidFill>
              </a:defRPr>
            </a:lvl1pPr>
          </a:lstStyle>
          <a:p>
            <a:pPr defTabSz="685800">
              <a:buClrTx/>
              <a:defRPr/>
            </a:pPr>
            <a:fld id="{A04590B5-A5FA-4EC3-92AC-AD566F78E6A0}" type="slidenum">
              <a:rPr lang="en-US" altLang="en-US" kern="1200" smtClean="0">
                <a:solidFill>
                  <a:srgbClr val="000000"/>
                </a:solidFill>
                <a:ea typeface="+mn-ea"/>
                <a:cs typeface="+mn-cs"/>
              </a:rPr>
              <a:pPr defTabSz="685800">
                <a:buClrTx/>
                <a:defRPr/>
              </a:pPr>
              <a:t>‹#›</a:t>
            </a:fld>
            <a:endParaRPr lang="en-US" altLang="en-US" kern="1200">
              <a:solidFill>
                <a:srgbClr val="000000"/>
              </a:solidFil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8291787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4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457200" y="864395"/>
            <a:ext cx="8229600" cy="3936206"/>
          </a:xfrm>
        </p:spPr>
        <p:txBody>
          <a:bodyPr/>
          <a:lstStyle>
            <a:lvl1pPr>
              <a:defRPr>
                <a:solidFill>
                  <a:schemeClr val="tx1"/>
                </a:solidFill>
              </a:defRPr>
            </a:lvl1pPr>
          </a:lstStyle>
          <a:p>
            <a:pPr lvl="0"/>
            <a:r>
              <a:rPr lang="en-US" noProof="0" dirty="0"/>
              <a:t>Click icon to add table</a:t>
            </a:r>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5867400" y="4845845"/>
            <a:ext cx="2895600" cy="240506"/>
          </a:xfrm>
        </p:spPr>
        <p:txBody>
          <a:bodyPr/>
          <a:lstStyle>
            <a:lvl1pPr>
              <a:defRPr>
                <a:latin typeface="Arial" charset="0"/>
              </a:defRPr>
            </a:lvl1pPr>
          </a:lstStyle>
          <a:p>
            <a:pPr defTabSz="685800">
              <a:buClrTx/>
              <a:defRPr/>
            </a:pPr>
            <a:endParaRPr lang="en-US" sz="1350" kern="120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7010400" y="4902995"/>
            <a:ext cx="2133600" cy="240506"/>
          </a:xfrm>
        </p:spPr>
        <p:txBody>
          <a:bodyPr/>
          <a:lstStyle>
            <a:lvl1pPr>
              <a:defRPr sz="1050">
                <a:solidFill>
                  <a:schemeClr val="tx1"/>
                </a:solidFill>
              </a:defRPr>
            </a:lvl1pPr>
          </a:lstStyle>
          <a:p>
            <a:pPr defTabSz="685800">
              <a:buClrTx/>
              <a:defRPr/>
            </a:pPr>
            <a:fld id="{A04590B5-A5FA-4EC3-92AC-AD566F78E6A0}" type="slidenum">
              <a:rPr lang="en-US" altLang="en-US" kern="1200" smtClean="0">
                <a:solidFill>
                  <a:srgbClr val="000000"/>
                </a:solidFill>
                <a:ea typeface="+mn-ea"/>
                <a:cs typeface="+mn-cs"/>
              </a:rPr>
              <a:pPr defTabSz="685800">
                <a:buClrTx/>
                <a:defRPr/>
              </a:pPr>
              <a:t>‹#›</a:t>
            </a:fld>
            <a:endParaRPr lang="en-US" altLang="en-US" kern="1200">
              <a:solidFill>
                <a:srgbClr val="000000"/>
              </a:solidFil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7145754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40286359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8761819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7502014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02771184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4620237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07652206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88177779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018727536"/>
      </p:ext>
    </p:extLst>
  </p:cSld>
  <p:clrMapOvr>
    <a:masterClrMapping/>
  </p:clrMapOvr>
  <p:transition advClick="0"/>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685800">
              <a:defRPr/>
            </a:pPr>
            <a:endParaRPr lang="en-US">
              <a:ea typeface="+mn-ea"/>
            </a:endParaRPr>
          </a:p>
        </p:txBody>
      </p:sp>
      <p:sp>
        <p:nvSpPr>
          <p:cNvPr id="6" name="Rectangle 6"/>
          <p:cNvSpPr>
            <a:spLocks noGrp="1" noChangeArrowheads="1"/>
          </p:cNvSpPr>
          <p:nvPr>
            <p:ph type="sldNum" sz="quarter" idx="11"/>
          </p:nvPr>
        </p:nvSpPr>
        <p:spPr>
          <a:ln/>
        </p:spPr>
        <p:txBody>
          <a:bodyPr/>
          <a:lstStyle>
            <a:lvl1pPr>
              <a:defRPr/>
            </a:lvl1pPr>
          </a:lstStyle>
          <a:p>
            <a:pPr defTabSz="685800">
              <a:defRPr/>
            </a:pPr>
            <a:fld id="{BECF2DCF-3FB2-4886-B9A2-C1E0050B20B1}" type="slidenum">
              <a:rPr lang="en-GB" smtClean="0">
                <a:ea typeface="+mn-ea"/>
              </a:rPr>
              <a:pPr defTabSz="685800">
                <a:defRPr/>
              </a:pPr>
              <a:t>‹#›</a:t>
            </a:fld>
            <a:endParaRPr lang="en-GB">
              <a:ea typeface="+mn-ea"/>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7018649"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8326246"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95919940"/>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a:p>
        </p:txBody>
      </p:sp>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61747435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19" name="Google Shape;19;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2" name="Picture 1">
            <a:extLst>
              <a:ext uri="{FF2B5EF4-FFF2-40B4-BE49-F238E27FC236}">
                <a16:creationId xmlns:a16="http://schemas.microsoft.com/office/drawing/2014/main" id="{5153FC70-ED39-2A55-E4AF-BCFFE0EDD66D}"/>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5BCC1294-FF84-515B-47D8-8E2D301BD59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393681884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60944165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406050159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83714950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6757881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17500" algn="ctr">
              <a:spcBef>
                <a:spcPts val="0"/>
              </a:spcBef>
              <a:spcAft>
                <a:spcPts val="0"/>
              </a:spcAft>
              <a:buSzPts val="14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27859238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Title with Content">
    <p:bg>
      <p:bgRef idx="1001">
        <a:schemeClr val="bg2"/>
      </p:bgRef>
    </p:bg>
    <p:spTree>
      <p:nvGrpSpPr>
        <p:cNvPr id="1" name=""/>
        <p:cNvGrpSpPr/>
        <p:nvPr/>
      </p:nvGrpSpPr>
      <p:grpSpPr>
        <a:xfrm>
          <a:off x="0" y="0"/>
          <a:ext cx="0" cy="0"/>
          <a:chOff x="0" y="0"/>
          <a:chExt cx="0" cy="0"/>
        </a:xfrm>
      </p:grpSpPr>
      <p:pic>
        <p:nvPicPr>
          <p:cNvPr id="3" name="Picture 2" descr="Untitled-1-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4771"/>
            <a:ext cx="9152477" cy="5151848"/>
          </a:xfrm>
          <a:prstGeom prst="rect">
            <a:avLst/>
          </a:prstGeom>
        </p:spPr>
      </p:pic>
      <p:sp>
        <p:nvSpPr>
          <p:cNvPr id="2" name="Title 1"/>
          <p:cNvSpPr>
            <a:spLocks noGrp="1"/>
          </p:cNvSpPr>
          <p:nvPr>
            <p:ph type="ctrTitle"/>
          </p:nvPr>
        </p:nvSpPr>
        <p:spPr>
          <a:xfrm>
            <a:off x="457199" y="158965"/>
            <a:ext cx="8155774" cy="468946"/>
          </a:xfrm>
          <a:prstGeom prst="rect">
            <a:avLst/>
          </a:prstGeom>
        </p:spPr>
        <p:txBody>
          <a:bodyPr>
            <a:normAutofit/>
          </a:bodyPr>
          <a:lstStyle>
            <a:lvl1pPr algn="l">
              <a:defRPr sz="2103" b="1">
                <a:solidFill>
                  <a:schemeClr val="bg1"/>
                </a:solidFill>
                <a:latin typeface="Arial"/>
                <a:cs typeface="Arial"/>
              </a:defRPr>
            </a:lvl1pPr>
          </a:lstStyle>
          <a:p>
            <a:r>
              <a:rPr lang="en-US" dirty="0"/>
              <a:t>Click to edit Master title style</a:t>
            </a:r>
          </a:p>
        </p:txBody>
      </p:sp>
      <p:sp>
        <p:nvSpPr>
          <p:cNvPr id="11" name="Title 1"/>
          <p:cNvSpPr txBox="1">
            <a:spLocks/>
          </p:cNvSpPr>
          <p:nvPr userDrawn="1"/>
        </p:nvSpPr>
        <p:spPr>
          <a:xfrm>
            <a:off x="457199" y="266267"/>
            <a:ext cx="7277791" cy="532531"/>
          </a:xfrm>
          <a:prstGeom prst="rect">
            <a:avLst/>
          </a:prstGeom>
        </p:spPr>
        <p:txBody>
          <a:bodyPr vert="horz" lIns="68585" tIns="34293" rIns="68585" bIns="34293" rtlCol="0" anchor="ctr">
            <a:normAutofit/>
          </a:bodyPr>
          <a:lstStyle>
            <a:lvl1pPr algn="l" defTabSz="456651" rtl="0" eaLnBrk="1" latinLnBrk="0" hangingPunct="1">
              <a:spcBef>
                <a:spcPct val="0"/>
              </a:spcBef>
              <a:buNone/>
              <a:defRPr sz="2400" b="1" kern="1200">
                <a:solidFill>
                  <a:schemeClr val="bg1"/>
                </a:solidFill>
                <a:latin typeface="Cambria"/>
                <a:ea typeface="+mj-ea"/>
                <a:cs typeface="Cambria"/>
              </a:defRPr>
            </a:lvl1pPr>
          </a:lstStyle>
          <a:p>
            <a:pPr marL="0" marR="0" lvl="0" indent="0" algn="l" defTabSz="456651" rtl="0" eaLnBrk="1" fontAlgn="auto" latinLnBrk="0" hangingPunct="1">
              <a:lnSpc>
                <a:spcPct val="100000"/>
              </a:lnSpc>
              <a:spcBef>
                <a:spcPct val="0"/>
              </a:spcBef>
              <a:spcAft>
                <a:spcPts val="0"/>
              </a:spcAft>
              <a:buClr>
                <a:srgbClr val="000000"/>
              </a:buClr>
              <a:buSzTx/>
              <a:buFont typeface="Arial"/>
              <a:buNone/>
              <a:tabLst/>
              <a:defRPr/>
            </a:pPr>
            <a:endParaRPr kumimoji="0" lang="en-US" sz="1502" b="0" i="0" u="none" strike="noStrike" kern="1200" cap="none" spc="0" normalizeH="0" baseline="0" noProof="0" dirty="0">
              <a:ln>
                <a:noFill/>
              </a:ln>
              <a:solidFill>
                <a:srgbClr val="FFFFFF"/>
              </a:solidFill>
              <a:effectLst/>
              <a:uLnTx/>
              <a:uFillTx/>
              <a:latin typeface="Cambria"/>
              <a:ea typeface="+mj-ea"/>
              <a:cs typeface="Cambria"/>
              <a:sym typeface="Arial"/>
            </a:endParaRPr>
          </a:p>
        </p:txBody>
      </p:sp>
      <p:sp>
        <p:nvSpPr>
          <p:cNvPr id="16" name="Content Placeholder 17"/>
          <p:cNvSpPr>
            <a:spLocks noGrp="1"/>
          </p:cNvSpPr>
          <p:nvPr>
            <p:ph sz="quarter" idx="14"/>
          </p:nvPr>
        </p:nvSpPr>
        <p:spPr>
          <a:xfrm>
            <a:off x="456474" y="1265782"/>
            <a:ext cx="8156499" cy="3601847"/>
          </a:xfrm>
        </p:spPr>
        <p:txBody>
          <a:bodyPr>
            <a:normAutofit/>
          </a:bodyPr>
          <a:lstStyle>
            <a:lvl1pPr marL="214576" indent="-214576">
              <a:lnSpc>
                <a:spcPts val="1802"/>
              </a:lnSpc>
              <a:spcBef>
                <a:spcPts val="376"/>
              </a:spcBef>
              <a:spcAft>
                <a:spcPts val="376"/>
              </a:spcAft>
              <a:buSzPct val="100000"/>
              <a:buFontTx/>
              <a:buBlip>
                <a:blip r:embed="rId3"/>
              </a:buBlip>
              <a:defRPr sz="1502">
                <a:solidFill>
                  <a:srgbClr val="6D6E6D"/>
                </a:solidFill>
                <a:latin typeface="Cambria"/>
                <a:cs typeface="Cambria"/>
              </a:defRPr>
            </a:lvl1pPr>
            <a:lvl2pPr marL="557229" indent="-214319">
              <a:lnSpc>
                <a:spcPct val="150000"/>
              </a:lnSpc>
              <a:spcBef>
                <a:spcPts val="0"/>
              </a:spcBef>
              <a:buSzPct val="100000"/>
              <a:buFontTx/>
              <a:buBlip>
                <a:blip r:embed="rId4"/>
              </a:buBlip>
              <a:defRPr sz="1352">
                <a:solidFill>
                  <a:srgbClr val="6D6E6D"/>
                </a:solidFill>
                <a:latin typeface="Cambria"/>
                <a:cs typeface="Cambria"/>
              </a:defRPr>
            </a:lvl2pPr>
            <a:lvl3pPr marL="857276" indent="-171456">
              <a:spcBef>
                <a:spcPts val="0"/>
              </a:spcBef>
              <a:buSzPct val="100000"/>
              <a:buFontTx/>
              <a:buBlip>
                <a:blip r:embed="rId5"/>
              </a:buBlip>
              <a:defRPr sz="1202">
                <a:solidFill>
                  <a:srgbClr val="6D6E6D"/>
                </a:solidFill>
                <a:latin typeface="Cambria"/>
                <a:cs typeface="Cambria"/>
              </a:defRPr>
            </a:lvl3pPr>
            <a:lvl4pPr>
              <a:spcBef>
                <a:spcPts val="0"/>
              </a:spcBef>
              <a:defRPr sz="1202">
                <a:solidFill>
                  <a:srgbClr val="6D6E6D"/>
                </a:solidFill>
                <a:latin typeface="Cambria"/>
                <a:cs typeface="Cambria"/>
              </a:defRPr>
            </a:lvl4pPr>
            <a:lvl5pPr>
              <a:spcBef>
                <a:spcPts val="0"/>
              </a:spcBef>
              <a:defRPr sz="1202">
                <a:solidFill>
                  <a:srgbClr val="6D6E6D"/>
                </a:solidFill>
                <a:latin typeface="Cambria"/>
                <a:cs typeface="Cambria"/>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0"/>
            <a:endParaRPr lang="en-US" dirty="0"/>
          </a:p>
          <a:p>
            <a:pPr lvl="0"/>
            <a:endParaRPr lang="en-US" dirty="0"/>
          </a:p>
        </p:txBody>
      </p:sp>
      <p:sp>
        <p:nvSpPr>
          <p:cNvPr id="12" name="Date Placeholder 3"/>
          <p:cNvSpPr>
            <a:spLocks noGrp="1"/>
          </p:cNvSpPr>
          <p:nvPr>
            <p:ph type="dt" sz="half" idx="10"/>
          </p:nvPr>
        </p:nvSpPr>
        <p:spPr>
          <a:xfrm>
            <a:off x="457677" y="4818217"/>
            <a:ext cx="2811479" cy="368475"/>
          </a:xfrm>
        </p:spPr>
        <p:txBody>
          <a:bodyPr/>
          <a:lstStyle>
            <a:lvl1pPr>
              <a:defRPr>
                <a:solidFill>
                  <a:srgbClr val="FFFFFF"/>
                </a:solidFill>
                <a:latin typeface="Cambria"/>
                <a:cs typeface="Cambria"/>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91D6E854-86EC-9D4F-89B0-F83A48042FB2}" type="datetime2">
              <a:rPr kumimoji="0" lang="en-US" sz="1400" b="0" i="0" u="none" strike="noStrike" kern="0" cap="none" spc="0" normalizeH="0" baseline="0" noProof="0" smtClean="0">
                <a:ln>
                  <a:noFill/>
                </a:ln>
                <a:solidFill>
                  <a:srgbClr val="FFFFFF"/>
                </a:solidFill>
                <a:effectLst/>
                <a:uLnTx/>
                <a:uFillTx/>
                <a:latin typeface="Cambria"/>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Friday, July 4, 2025</a:t>
            </a:fld>
            <a:endParaRPr kumimoji="0" lang="en-US" sz="1400" b="0" i="0" u="none" strike="noStrike" kern="0" cap="none" spc="0" normalizeH="0" baseline="0" noProof="0" dirty="0">
              <a:ln>
                <a:noFill/>
              </a:ln>
              <a:solidFill>
                <a:srgbClr val="FFFFFF"/>
              </a:solidFill>
              <a:effectLst/>
              <a:uLnTx/>
              <a:uFillTx/>
              <a:latin typeface="Cambria"/>
              <a:sym typeface="Arial"/>
            </a:endParaRPr>
          </a:p>
        </p:txBody>
      </p:sp>
      <p:sp>
        <p:nvSpPr>
          <p:cNvPr id="13" name="Text Placeholder 7"/>
          <p:cNvSpPr>
            <a:spLocks noGrp="1"/>
          </p:cNvSpPr>
          <p:nvPr>
            <p:ph type="body" sz="quarter" idx="11" hasCustomPrompt="1"/>
          </p:nvPr>
        </p:nvSpPr>
        <p:spPr>
          <a:xfrm>
            <a:off x="3602616" y="4810459"/>
            <a:ext cx="3167186" cy="364838"/>
          </a:xfrm>
        </p:spPr>
        <p:txBody>
          <a:bodyPr anchor="ctr">
            <a:normAutofit/>
          </a:bodyPr>
          <a:lstStyle>
            <a:lvl1pPr marL="0" indent="0">
              <a:buNone/>
              <a:defRPr sz="901" baseline="0">
                <a:solidFill>
                  <a:srgbClr val="FFFFFF"/>
                </a:solidFill>
                <a:latin typeface="Cambria"/>
                <a:cs typeface="Cambria"/>
              </a:defRPr>
            </a:lvl1pPr>
            <a:lvl2pPr marL="342910" indent="0">
              <a:buNone/>
              <a:defRPr/>
            </a:lvl2pPr>
            <a:lvl3pPr marL="685821" indent="0">
              <a:buNone/>
              <a:defRPr/>
            </a:lvl3pPr>
            <a:lvl4pPr marL="1028731" indent="0">
              <a:buNone/>
              <a:defRPr/>
            </a:lvl4pPr>
            <a:lvl5pPr marL="1371641" indent="0" algn="l">
              <a:buFont typeface="Arial"/>
              <a:buNone/>
              <a:defRPr/>
            </a:lvl5pPr>
          </a:lstStyle>
          <a:p>
            <a:pPr lvl="0"/>
            <a:r>
              <a:rPr lang="en-US" dirty="0"/>
              <a:t>   Project Name</a:t>
            </a:r>
          </a:p>
        </p:txBody>
      </p:sp>
      <p:sp>
        <p:nvSpPr>
          <p:cNvPr id="15" name="Text Placeholder 9"/>
          <p:cNvSpPr>
            <a:spLocks noGrp="1"/>
          </p:cNvSpPr>
          <p:nvPr>
            <p:ph type="body" sz="quarter" idx="12" hasCustomPrompt="1"/>
          </p:nvPr>
        </p:nvSpPr>
        <p:spPr>
          <a:xfrm>
            <a:off x="6483754" y="4894525"/>
            <a:ext cx="2660246" cy="287130"/>
          </a:xfrm>
        </p:spPr>
        <p:txBody>
          <a:bodyPr/>
          <a:lstStyle>
            <a:lvl1pPr marL="0" indent="0" algn="ctr">
              <a:buNone/>
              <a:defRPr sz="901">
                <a:solidFill>
                  <a:srgbClr val="FFFFFF"/>
                </a:solidFill>
                <a:latin typeface="Cambria"/>
                <a:cs typeface="Cambria"/>
              </a:defRPr>
            </a:lvl1pPr>
          </a:lstStyle>
          <a:p>
            <a:pPr lvl="0"/>
            <a:r>
              <a:rPr lang="en-US" dirty="0"/>
              <a:t>                     Page</a:t>
            </a:r>
          </a:p>
        </p:txBody>
      </p:sp>
    </p:spTree>
    <p:extLst>
      <p:ext uri="{BB962C8B-B14F-4D97-AF65-F5344CB8AC3E}">
        <p14:creationId xmlns:p14="http://schemas.microsoft.com/office/powerpoint/2010/main" val="3039714241"/>
      </p:ext>
    </p:extLst>
  </p:cSld>
  <p:clrMapOvr>
    <a:overrideClrMapping bg1="lt1" tx1="dk1" bg2="lt2" tx2="dk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000000"/>
              </a:solidFill>
              <a:effectLst/>
              <a:uLnTx/>
              <a:uFillTx/>
              <a:latin typeface="Arial"/>
              <a:cs typeface="Arial"/>
              <a:sym typeface="Arial"/>
            </a:endParaRPr>
          </a:p>
        </p:txBody>
      </p:sp>
      <p:sp>
        <p:nvSpPr>
          <p:cNvPr id="5" name="Rectangle 6"/>
          <p:cNvSpPr>
            <a:spLocks noGrp="1" noChangeArrowheads="1"/>
          </p:cNvSpPr>
          <p:nvPr>
            <p:ph type="sldNum" sz="quarter" idx="11"/>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CD526C43-D195-4D1A-9EFA-AA81D07472FE}"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286431595"/>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232109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17500" algn="ctr">
              <a:spcBef>
                <a:spcPts val="0"/>
              </a:spcBef>
              <a:spcAft>
                <a:spcPts val="0"/>
              </a:spcAft>
              <a:buSzPts val="14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with Content">
    <p:bg>
      <p:bgRef idx="1001">
        <a:schemeClr val="bg2"/>
      </p:bgRef>
    </p:bg>
    <p:spTree>
      <p:nvGrpSpPr>
        <p:cNvPr id="1" name=""/>
        <p:cNvGrpSpPr/>
        <p:nvPr/>
      </p:nvGrpSpPr>
      <p:grpSpPr>
        <a:xfrm>
          <a:off x="0" y="0"/>
          <a:ext cx="0" cy="0"/>
          <a:chOff x="0" y="0"/>
          <a:chExt cx="0" cy="0"/>
        </a:xfrm>
      </p:grpSpPr>
      <p:pic>
        <p:nvPicPr>
          <p:cNvPr id="3" name="Picture 2" descr="Untitled-1-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4771"/>
            <a:ext cx="9152477" cy="5151848"/>
          </a:xfrm>
          <a:prstGeom prst="rect">
            <a:avLst/>
          </a:prstGeom>
        </p:spPr>
      </p:pic>
      <p:sp>
        <p:nvSpPr>
          <p:cNvPr id="2" name="Title 1"/>
          <p:cNvSpPr>
            <a:spLocks noGrp="1"/>
          </p:cNvSpPr>
          <p:nvPr>
            <p:ph type="ctrTitle"/>
          </p:nvPr>
        </p:nvSpPr>
        <p:spPr>
          <a:xfrm>
            <a:off x="457199" y="158965"/>
            <a:ext cx="8155774" cy="468946"/>
          </a:xfrm>
        </p:spPr>
        <p:txBody>
          <a:bodyPr>
            <a:normAutofit/>
          </a:bodyPr>
          <a:lstStyle>
            <a:lvl1pPr algn="l">
              <a:defRPr sz="2103" b="1">
                <a:solidFill>
                  <a:schemeClr val="bg1"/>
                </a:solidFill>
                <a:latin typeface="Arial"/>
                <a:cs typeface="Arial"/>
              </a:defRPr>
            </a:lvl1pPr>
          </a:lstStyle>
          <a:p>
            <a:r>
              <a:rPr lang="en-US" dirty="0"/>
              <a:t>Click to edit Master title style</a:t>
            </a:r>
          </a:p>
        </p:txBody>
      </p:sp>
      <p:sp>
        <p:nvSpPr>
          <p:cNvPr id="11" name="Title 1"/>
          <p:cNvSpPr txBox="1">
            <a:spLocks/>
          </p:cNvSpPr>
          <p:nvPr userDrawn="1"/>
        </p:nvSpPr>
        <p:spPr>
          <a:xfrm>
            <a:off x="457199" y="266267"/>
            <a:ext cx="7277791" cy="532531"/>
          </a:xfrm>
          <a:prstGeom prst="rect">
            <a:avLst/>
          </a:prstGeom>
        </p:spPr>
        <p:txBody>
          <a:bodyPr vert="horz" lIns="68585" tIns="34293" rIns="68585" bIns="34293" rtlCol="0" anchor="ctr">
            <a:normAutofit/>
          </a:bodyPr>
          <a:lstStyle>
            <a:lvl1pPr algn="l" defTabSz="456651" rtl="0" eaLnBrk="1" latinLnBrk="0" hangingPunct="1">
              <a:spcBef>
                <a:spcPct val="0"/>
              </a:spcBef>
              <a:buNone/>
              <a:defRPr sz="2400" b="1" kern="1200">
                <a:solidFill>
                  <a:schemeClr val="bg1"/>
                </a:solidFill>
                <a:latin typeface="Cambria"/>
                <a:ea typeface="+mj-ea"/>
                <a:cs typeface="Cambria"/>
              </a:defRPr>
            </a:lvl1pPr>
          </a:lstStyle>
          <a:p>
            <a:endParaRPr lang="en-US" sz="1502" b="0" i="0" dirty="0">
              <a:latin typeface="Cambria"/>
              <a:cs typeface="Cambria"/>
            </a:endParaRPr>
          </a:p>
        </p:txBody>
      </p:sp>
      <p:sp>
        <p:nvSpPr>
          <p:cNvPr id="16" name="Content Placeholder 17"/>
          <p:cNvSpPr>
            <a:spLocks noGrp="1"/>
          </p:cNvSpPr>
          <p:nvPr>
            <p:ph sz="quarter" idx="14"/>
          </p:nvPr>
        </p:nvSpPr>
        <p:spPr>
          <a:xfrm>
            <a:off x="456474" y="1265782"/>
            <a:ext cx="8156499" cy="3601847"/>
          </a:xfrm>
        </p:spPr>
        <p:txBody>
          <a:bodyPr>
            <a:normAutofit/>
          </a:bodyPr>
          <a:lstStyle>
            <a:lvl1pPr marL="214576" indent="-214576">
              <a:lnSpc>
                <a:spcPts val="1802"/>
              </a:lnSpc>
              <a:spcBef>
                <a:spcPts val="376"/>
              </a:spcBef>
              <a:spcAft>
                <a:spcPts val="376"/>
              </a:spcAft>
              <a:buSzPct val="100000"/>
              <a:buFontTx/>
              <a:buBlip>
                <a:blip r:embed="rId3"/>
              </a:buBlip>
              <a:defRPr sz="1502">
                <a:solidFill>
                  <a:srgbClr val="6D6E6D"/>
                </a:solidFill>
                <a:latin typeface="Cambria"/>
                <a:cs typeface="Cambria"/>
              </a:defRPr>
            </a:lvl1pPr>
            <a:lvl2pPr marL="557229" indent="-214319">
              <a:lnSpc>
                <a:spcPct val="150000"/>
              </a:lnSpc>
              <a:spcBef>
                <a:spcPts val="0"/>
              </a:spcBef>
              <a:buSzPct val="100000"/>
              <a:buFontTx/>
              <a:buBlip>
                <a:blip r:embed="rId4"/>
              </a:buBlip>
              <a:defRPr sz="1352">
                <a:solidFill>
                  <a:srgbClr val="6D6E6D"/>
                </a:solidFill>
                <a:latin typeface="Cambria"/>
                <a:cs typeface="Cambria"/>
              </a:defRPr>
            </a:lvl2pPr>
            <a:lvl3pPr marL="857276" indent="-171456">
              <a:spcBef>
                <a:spcPts val="0"/>
              </a:spcBef>
              <a:buSzPct val="100000"/>
              <a:buFontTx/>
              <a:buBlip>
                <a:blip r:embed="rId5"/>
              </a:buBlip>
              <a:defRPr sz="1202">
                <a:solidFill>
                  <a:srgbClr val="6D6E6D"/>
                </a:solidFill>
                <a:latin typeface="Cambria"/>
                <a:cs typeface="Cambria"/>
              </a:defRPr>
            </a:lvl3pPr>
            <a:lvl4pPr>
              <a:spcBef>
                <a:spcPts val="0"/>
              </a:spcBef>
              <a:defRPr sz="1202">
                <a:solidFill>
                  <a:srgbClr val="6D6E6D"/>
                </a:solidFill>
                <a:latin typeface="Cambria"/>
                <a:cs typeface="Cambria"/>
              </a:defRPr>
            </a:lvl4pPr>
            <a:lvl5pPr>
              <a:spcBef>
                <a:spcPts val="0"/>
              </a:spcBef>
              <a:defRPr sz="1202">
                <a:solidFill>
                  <a:srgbClr val="6D6E6D"/>
                </a:solidFill>
                <a:latin typeface="Cambria"/>
                <a:cs typeface="Cambria"/>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0"/>
            <a:endParaRPr lang="en-US" dirty="0"/>
          </a:p>
          <a:p>
            <a:pPr lvl="0"/>
            <a:endParaRPr lang="en-US" dirty="0"/>
          </a:p>
        </p:txBody>
      </p:sp>
      <p:sp>
        <p:nvSpPr>
          <p:cNvPr id="12" name="Date Placeholder 3"/>
          <p:cNvSpPr>
            <a:spLocks noGrp="1"/>
          </p:cNvSpPr>
          <p:nvPr>
            <p:ph type="dt" sz="half" idx="10"/>
          </p:nvPr>
        </p:nvSpPr>
        <p:spPr>
          <a:xfrm>
            <a:off x="457677" y="4818217"/>
            <a:ext cx="2811479" cy="368475"/>
          </a:xfrm>
        </p:spPr>
        <p:txBody>
          <a:bodyPr/>
          <a:lstStyle>
            <a:lvl1pPr>
              <a:defRPr>
                <a:solidFill>
                  <a:srgbClr val="FFFFFF"/>
                </a:solidFill>
                <a:latin typeface="Cambria"/>
                <a:cs typeface="Cambria"/>
              </a:defRPr>
            </a:lvl1pPr>
          </a:lstStyle>
          <a:p>
            <a:fld id="{91D6E854-86EC-9D4F-89B0-F83A48042FB2}" type="datetime2">
              <a:rPr lang="en-US" smtClean="0"/>
              <a:pPr/>
              <a:t>Friday, July 4, 2025</a:t>
            </a:fld>
            <a:endParaRPr lang="en-US" dirty="0"/>
          </a:p>
        </p:txBody>
      </p:sp>
      <p:sp>
        <p:nvSpPr>
          <p:cNvPr id="13" name="Text Placeholder 7"/>
          <p:cNvSpPr>
            <a:spLocks noGrp="1"/>
          </p:cNvSpPr>
          <p:nvPr>
            <p:ph type="body" sz="quarter" idx="11" hasCustomPrompt="1"/>
          </p:nvPr>
        </p:nvSpPr>
        <p:spPr>
          <a:xfrm>
            <a:off x="3602616" y="4810459"/>
            <a:ext cx="3167186" cy="364838"/>
          </a:xfrm>
        </p:spPr>
        <p:txBody>
          <a:bodyPr anchor="ctr">
            <a:normAutofit/>
          </a:bodyPr>
          <a:lstStyle>
            <a:lvl1pPr marL="0" indent="0">
              <a:buNone/>
              <a:defRPr sz="901" baseline="0">
                <a:solidFill>
                  <a:srgbClr val="FFFFFF"/>
                </a:solidFill>
                <a:latin typeface="Cambria"/>
                <a:cs typeface="Cambria"/>
              </a:defRPr>
            </a:lvl1pPr>
            <a:lvl2pPr marL="342910" indent="0">
              <a:buNone/>
              <a:defRPr/>
            </a:lvl2pPr>
            <a:lvl3pPr marL="685821" indent="0">
              <a:buNone/>
              <a:defRPr/>
            </a:lvl3pPr>
            <a:lvl4pPr marL="1028731" indent="0">
              <a:buNone/>
              <a:defRPr/>
            </a:lvl4pPr>
            <a:lvl5pPr marL="1371641" indent="0" algn="l">
              <a:buFont typeface="Arial"/>
              <a:buNone/>
              <a:defRPr/>
            </a:lvl5pPr>
          </a:lstStyle>
          <a:p>
            <a:pPr lvl="0"/>
            <a:r>
              <a:rPr lang="en-US" dirty="0"/>
              <a:t>   Project Name</a:t>
            </a:r>
          </a:p>
        </p:txBody>
      </p:sp>
      <p:sp>
        <p:nvSpPr>
          <p:cNvPr id="15" name="Text Placeholder 9"/>
          <p:cNvSpPr>
            <a:spLocks noGrp="1"/>
          </p:cNvSpPr>
          <p:nvPr>
            <p:ph type="body" sz="quarter" idx="12" hasCustomPrompt="1"/>
          </p:nvPr>
        </p:nvSpPr>
        <p:spPr>
          <a:xfrm>
            <a:off x="6483754" y="4894525"/>
            <a:ext cx="2660246" cy="287130"/>
          </a:xfrm>
        </p:spPr>
        <p:txBody>
          <a:bodyPr/>
          <a:lstStyle>
            <a:lvl1pPr marL="0" indent="0" algn="ctr">
              <a:buNone/>
              <a:defRPr sz="901">
                <a:solidFill>
                  <a:srgbClr val="FFFFFF"/>
                </a:solidFill>
                <a:latin typeface="Cambria"/>
                <a:cs typeface="Cambria"/>
              </a:defRPr>
            </a:lvl1pPr>
          </a:lstStyle>
          <a:p>
            <a:pPr lvl="0"/>
            <a:r>
              <a:rPr lang="en-US" dirty="0"/>
              <a:t>                     Page</a:t>
            </a:r>
          </a:p>
        </p:txBody>
      </p:sp>
    </p:spTree>
    <p:extLst>
      <p:ext uri="{BB962C8B-B14F-4D97-AF65-F5344CB8AC3E}">
        <p14:creationId xmlns:p14="http://schemas.microsoft.com/office/powerpoint/2010/main" val="1892142416"/>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7.pn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theme" Target="../theme/theme3.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5" Type="http://schemas.openxmlformats.org/officeDocument/2006/relationships/slideLayout" Target="../slideLayouts/slideLayout39.xml"/><Relationship Id="rId10" Type="http://schemas.openxmlformats.org/officeDocument/2006/relationships/theme" Target="../theme/theme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image" Target="../media/image9.png"/><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image" Target="../media/image8.png"/><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theme" Target="../theme/theme5.xml"/><Relationship Id="rId5" Type="http://schemas.openxmlformats.org/officeDocument/2006/relationships/slideLayout" Target="../slideLayouts/slideLayout48.xml"/><Relationship Id="rId15" Type="http://schemas.openxmlformats.org/officeDocument/2006/relationships/image" Target="../media/image2.jpg"/><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Tree>
  </p:cSld>
  <p:clrMap bg1="lt1" tx1="dk1" bg2="dk2" tx2="lt2" accent1="accent1" accent2="accent2" accent3="accent3" accent4="accent4" accent5="accent5" accent6="accent6" hlink="hlink" folHlink="folHlink"/>
  <p:sldLayoutIdLst>
    <p:sldLayoutId id="2147483651" r:id="rId1"/>
    <p:sldLayoutId id="2147483653" r:id="rId2"/>
    <p:sldLayoutId id="2147483654" r:id="rId3"/>
    <p:sldLayoutId id="2147483655" r:id="rId4"/>
    <p:sldLayoutId id="2147483656" r:id="rId5"/>
    <p:sldLayoutId id="2147483657" r:id="rId6"/>
    <p:sldLayoutId id="2147483678"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60812C0-D4F0-C345-96B4-1E8B918506AC}" type="datetimeFigureOut">
              <a:rPr lang="en-US" smtClean="0"/>
              <a:t>7/4/2025</a:t>
            </a:fld>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4159246046"/>
      </p:ext>
    </p:extLst>
  </p:cSld>
  <p:clrMap bg1="lt1" tx1="dk1" bg2="dk2" tx2="lt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j-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777627718"/>
      </p:ext>
    </p:extLst>
  </p:cSld>
  <p:clrMap bg1="lt1" tx1="dk1" bg2="dk2" tx2="lt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cxnSp>
        <p:nvCxnSpPr>
          <p:cNvPr id="4" name="Straight Connector 3">
            <a:extLst>
              <a:ext uri="{FF2B5EF4-FFF2-40B4-BE49-F238E27FC236}">
                <a16:creationId xmlns:a16="http://schemas.microsoft.com/office/drawing/2014/main" id="{E9BBC337-C7EE-4241-B510-E067F9167443}"/>
              </a:ext>
            </a:extLst>
          </p:cNvPr>
          <p:cNvCxnSpPr>
            <a:cxnSpLocks/>
          </p:cNvCxnSpPr>
          <p:nvPr userDrawn="1"/>
        </p:nvCxnSpPr>
        <p:spPr>
          <a:xfrm>
            <a:off x="457201" y="796729"/>
            <a:ext cx="8229599" cy="0"/>
          </a:xfrm>
          <a:prstGeom prst="line">
            <a:avLst/>
          </a:prstGeom>
          <a:noFill/>
          <a:ln w="25400" cap="flat" cmpd="sng" algn="ctr">
            <a:solidFill>
              <a:srgbClr val="87C6CC"/>
            </a:solidFill>
            <a:prstDash val="solid"/>
          </a:ln>
          <a:effectLst>
            <a:outerShdw blurRad="40000" dist="20000" dir="5400000" rotWithShape="0">
              <a:srgbClr val="000000">
                <a:alpha val="38000"/>
              </a:srgbClr>
            </a:outerShdw>
          </a:effectLst>
        </p:spPr>
      </p:cxnSp>
      <p:pic>
        <p:nvPicPr>
          <p:cNvPr id="5" name="Picture 4">
            <a:extLst>
              <a:ext uri="{FF2B5EF4-FFF2-40B4-BE49-F238E27FC236}">
                <a16:creationId xmlns:a16="http://schemas.microsoft.com/office/drawing/2014/main" id="{637E1ED4-F817-4E0E-8407-9D0E0002400F}"/>
              </a:ext>
            </a:extLst>
          </p:cNvPr>
          <p:cNvPicPr>
            <a:picLocks noChangeAspect="1"/>
          </p:cNvPicPr>
          <p:nvPr userDrawn="1"/>
        </p:nvPicPr>
        <p:blipFill>
          <a:blip r:embed="rId12"/>
          <a:stretch>
            <a:fillRect/>
          </a:stretch>
        </p:blipFill>
        <p:spPr>
          <a:xfrm>
            <a:off x="7120470" y="108340"/>
            <a:ext cx="1147304" cy="236670"/>
          </a:xfrm>
          <a:prstGeom prst="rect">
            <a:avLst/>
          </a:prstGeom>
        </p:spPr>
      </p:pic>
      <p:pic>
        <p:nvPicPr>
          <p:cNvPr id="8" name="Picture 7">
            <a:extLst>
              <a:ext uri="{FF2B5EF4-FFF2-40B4-BE49-F238E27FC236}">
                <a16:creationId xmlns:a16="http://schemas.microsoft.com/office/drawing/2014/main" id="{855CE690-FB1D-422E-A1FB-7582C45F793E}"/>
              </a:ext>
            </a:extLst>
          </p:cNvPr>
          <p:cNvPicPr>
            <a:picLocks noChangeAspect="1"/>
          </p:cNvPicPr>
          <p:nvPr userDrawn="1"/>
        </p:nvPicPr>
        <p:blipFill>
          <a:blip r:embed="rId13"/>
          <a:stretch>
            <a:fillRect/>
          </a:stretch>
        </p:blipFill>
        <p:spPr>
          <a:xfrm>
            <a:off x="8339753" y="-111899"/>
            <a:ext cx="694093" cy="694093"/>
          </a:xfrm>
          <a:prstGeom prst="rect">
            <a:avLst/>
          </a:prstGeom>
        </p:spPr>
      </p:pic>
      <p:pic>
        <p:nvPicPr>
          <p:cNvPr id="9" name="Picture 8">
            <a:extLst>
              <a:ext uri="{FF2B5EF4-FFF2-40B4-BE49-F238E27FC236}">
                <a16:creationId xmlns:a16="http://schemas.microsoft.com/office/drawing/2014/main" id="{0DEFAC06-B0CC-407B-B129-C7CB591C00F6}"/>
              </a:ext>
            </a:extLst>
          </p:cNvPr>
          <p:cNvPicPr>
            <a:picLocks noChangeAspect="1"/>
          </p:cNvPicPr>
          <p:nvPr userDrawn="1"/>
        </p:nvPicPr>
        <p:blipFill>
          <a:blip r:embed="rId14"/>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F1A59CC8-FE8A-4869-90DE-55901B83405B}"/>
              </a:ext>
            </a:extLst>
          </p:cNvPr>
          <p:cNvPicPr>
            <a:picLocks noChangeAspect="1"/>
          </p:cNvPicPr>
          <p:nvPr userDrawn="1"/>
        </p:nvPicPr>
        <p:blipFill>
          <a:blip r:embed="rId15"/>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4184248710"/>
      </p:ext>
    </p:extLst>
  </p:cSld>
  <p:clrMap bg1="lt1" tx1="dk1" bg2="dk2" tx2="lt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arget="../media/image17.jpeg" Type="http://schemas.openxmlformats.org/officeDocument/2006/relationships/image"/><Relationship Id="rId1" Target="../slideLayouts/slideLayout29.xml" Type="http://schemas.openxmlformats.org/officeDocument/2006/relationships/slideLayout"/></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arget="../media/image19.jpeg" Type="http://schemas.openxmlformats.org/officeDocument/2006/relationships/image"/><Relationship Id="rId1" Target="../slideLayouts/slideLayout45.xml" Type="http://schemas.openxmlformats.org/officeDocument/2006/relationships/slideLayout"/></Relationships>
</file>

<file path=ppt/slides/_rels/slide2.xml.rels><?xml version="1.0" encoding="UTF-8" standalone="yes" ?><Relationships xmlns="http://schemas.openxmlformats.org/package/2006/relationships"><Relationship Id="rId2" Target="../media/image10.jpeg" Type="http://schemas.openxmlformats.org/officeDocument/2006/relationships/image"/><Relationship Id="rId1" Target="../slideLayouts/slideLayout29.xml" Type="http://schemas.openxmlformats.org/officeDocument/2006/relationships/slideLayout"/></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45.xml"/></Relationships>
</file>

<file path=ppt/slides/_rels/slide21.xml.rels><?xml version="1.0" encoding="UTF-8" standalone="yes" ?><Relationships xmlns="http://schemas.openxmlformats.org/package/2006/relationships"><Relationship Id="rId2" Target="../media/image21.jpeg" Type="http://schemas.openxmlformats.org/officeDocument/2006/relationships/image"/><Relationship Id="rId1" Target="../slideLayouts/slideLayout45.xml" Type="http://schemas.openxmlformats.org/officeDocument/2006/relationships/slideLayout"/></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7.xml.rels><?xml version="1.0" encoding="UTF-8" standalone="yes" ?><Relationships xmlns="http://schemas.openxmlformats.org/package/2006/relationships"><Relationship Id="rId3" Target="../media/image22.jpeg" Type="http://schemas.openxmlformats.org/officeDocument/2006/relationships/image"/><Relationship Id="rId2" Target="../notesSlides/notesSlide3.xml" Type="http://schemas.openxmlformats.org/officeDocument/2006/relationships/notesSlide"/><Relationship Id="rId1" Target="../slideLayouts/slideLayout45.xml" Type="http://schemas.openxmlformats.org/officeDocument/2006/relationships/slideLayout"/></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5.xml"/></Relationships>
</file>

<file path=ppt/slides/_rels/slide29.xml.rels><?xml version="1.0" encoding="UTF-8" standalone="yes" ?><Relationships xmlns="http://schemas.openxmlformats.org/package/2006/relationships"><Relationship Id="rId3" Target="../media/image24.jpeg" Type="http://schemas.openxmlformats.org/officeDocument/2006/relationships/image"/><Relationship Id="rId2" Target="../media/image23.jpeg" Type="http://schemas.openxmlformats.org/officeDocument/2006/relationships/image"/><Relationship Id="rId1" Target="../slideLayouts/slideLayout45.xml" Type="http://schemas.openxmlformats.org/officeDocument/2006/relationships/slideLayout"/></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45.xml"/></Relationships>
</file>

<file path=ppt/slides/_rels/slide31.xml.rels><?xml version="1.0" encoding="UTF-8" standalone="yes" ?><Relationships xmlns="http://schemas.openxmlformats.org/package/2006/relationships"><Relationship Id="rId2" Target="../media/image27.jpeg" Type="http://schemas.openxmlformats.org/officeDocument/2006/relationships/image"/><Relationship Id="rId1" Target="../slideLayouts/slideLayout45.xml" Type="http://schemas.openxmlformats.org/officeDocument/2006/relationships/slideLayout"/></Relationships>
</file>

<file path=ppt/slides/_rels/slide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5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arget="../media/image13.jpeg" Type="http://schemas.openxmlformats.org/officeDocument/2006/relationships/image"/><Relationship Id="rId1" Target="../slideLayouts/slideLayout29.xml" Type="http://schemas.openxmlformats.org/officeDocument/2006/relationships/slideLayout"/></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4650522" y="1405129"/>
            <a:ext cx="4392386" cy="3579947"/>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46" name="Google Shape;46;p15"/>
          <p:cNvSpPr txBox="1">
            <a:spLocks noGrp="1"/>
          </p:cNvSpPr>
          <p:nvPr>
            <p:ph type="ctrTitle"/>
          </p:nvPr>
        </p:nvSpPr>
        <p:spPr>
          <a:xfrm>
            <a:off x="496469" y="362571"/>
            <a:ext cx="7341868" cy="1742700"/>
          </a:xfrm>
          <a:prstGeom prst="rect">
            <a:avLst/>
          </a:prstGeom>
        </p:spPr>
        <p:txBody>
          <a:bodyPr spcFirstLastPara="1" wrap="square" lIns="91425" tIns="91425" rIns="91425" bIns="91425" anchor="ctr" anchorCtr="0">
            <a:noAutofit/>
          </a:bodyPr>
          <a:lstStyle/>
          <a:p>
            <a:r>
              <a:rPr lang="en" sz="3300" b="1" dirty="0">
                <a:solidFill>
                  <a:schemeClr val="accent1">
                    <a:lumMod val="50000"/>
                  </a:schemeClr>
                </a:solidFill>
              </a:rPr>
              <a:t>CHƯƠNG TRÌNH TẬP </a:t>
            </a:r>
            <a:r>
              <a:rPr lang="en" sz="3300" b="1">
                <a:solidFill>
                  <a:schemeClr val="accent1">
                    <a:lumMod val="50000"/>
                  </a:schemeClr>
                </a:solidFill>
              </a:rPr>
              <a:t>HUẤN CHO </a:t>
            </a:r>
            <a:br>
              <a:rPr lang="en" sz="3300" b="1">
                <a:solidFill>
                  <a:schemeClr val="accent1">
                    <a:lumMod val="50000"/>
                  </a:schemeClr>
                </a:solidFill>
              </a:rPr>
            </a:br>
            <a:r>
              <a:rPr lang="en" sz="3300" b="1">
                <a:solidFill>
                  <a:schemeClr val="accent1">
                    <a:lumMod val="50000"/>
                  </a:schemeClr>
                </a:solidFill>
              </a:rPr>
              <a:t>DOANH NGHIỆP CÔNG NGHIỆP</a:t>
            </a:r>
            <a:endParaRPr sz="3300" b="1" dirty="0">
              <a:solidFill>
                <a:schemeClr val="accent1">
                  <a:lumMod val="50000"/>
                </a:schemeClr>
              </a:solidFill>
            </a:endParaRPr>
          </a:p>
        </p:txBody>
      </p:sp>
      <p:sp>
        <p:nvSpPr>
          <p:cNvPr id="2" name="TextBox 1">
            <a:extLst>
              <a:ext uri="{FF2B5EF4-FFF2-40B4-BE49-F238E27FC236}">
                <a16:creationId xmlns:a16="http://schemas.microsoft.com/office/drawing/2014/main" id="{211F58B7-9256-20A1-4781-49842EC9AD22}"/>
              </a:ext>
            </a:extLst>
          </p:cNvPr>
          <p:cNvSpPr txBox="1"/>
          <p:nvPr/>
        </p:nvSpPr>
        <p:spPr>
          <a:xfrm>
            <a:off x="496469" y="2113551"/>
            <a:ext cx="4037493" cy="323165"/>
          </a:xfrm>
          <a:prstGeom prst="rect">
            <a:avLst/>
          </a:prstGeom>
          <a:noFill/>
        </p:spPr>
        <p:txBody>
          <a:bodyPr wrap="square" rtlCol="0" anchor="ctr">
            <a:sp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r>
              <a:rPr kumimoji="0" lang="en-US" altLang="ko-KR" sz="1500" b="1" i="0" u="none" strike="noStrike" kern="0" cap="none" spc="0" normalizeH="0" baseline="0" noProof="0">
                <a:ln>
                  <a:noFill/>
                </a:ln>
                <a:solidFill>
                  <a:srgbClr val="0070C0"/>
                </a:solidFill>
                <a:effectLst/>
                <a:uLnTx/>
                <a:uFillTx/>
                <a:latin typeface="Arial"/>
                <a:cs typeface="Arial" pitchFamily="34" charset="0"/>
                <a:sym typeface="Arial"/>
              </a:rPr>
              <a:t>Quản lý Doanh </a:t>
            </a:r>
            <a:r>
              <a:rPr kumimoji="0" lang="en-US" altLang="ko-KR" sz="1500" b="1" i="0" u="none" strike="noStrike" kern="0" cap="none" spc="0" normalizeH="0" baseline="0" noProof="0" dirty="0" err="1">
                <a:ln>
                  <a:noFill/>
                </a:ln>
                <a:solidFill>
                  <a:srgbClr val="0070C0"/>
                </a:solidFill>
                <a:effectLst/>
                <a:uLnTx/>
                <a:uFillTx/>
                <a:latin typeface="Arial"/>
                <a:cs typeface="Arial" pitchFamily="34" charset="0"/>
                <a:sym typeface="Arial"/>
              </a:rPr>
              <a:t>nghiệp</a:t>
            </a:r>
            <a:endParaRPr kumimoji="0" lang="ko-KR" altLang="en-US" sz="1500" b="1" i="0" u="none" strike="noStrike" kern="0" cap="none" spc="0" normalizeH="0" baseline="0" noProof="0" dirty="0">
              <a:ln>
                <a:noFill/>
              </a:ln>
              <a:solidFill>
                <a:srgbClr val="0070C0"/>
              </a:solidFill>
              <a:effectLst/>
              <a:uLnTx/>
              <a:uFillTx/>
              <a:latin typeface="Arial"/>
              <a:cs typeface="Arial" pitchFamily="34" charset="0"/>
              <a:sym typeface="Arial"/>
            </a:endParaRPr>
          </a:p>
        </p:txBody>
      </p:sp>
      <p:sp>
        <p:nvSpPr>
          <p:cNvPr id="36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448010" y="2851140"/>
            <a:ext cx="4790983" cy="1742700"/>
          </a:xfrm>
        </p:spPr>
        <p:txBody>
          <a:bodyPr>
            <a:normAutofit/>
          </a:bodyPr>
          <a:lstStyle/>
          <a:p>
            <a:pPr>
              <a:buClr>
                <a:schemeClr val="accent1">
                  <a:lumMod val="50000"/>
                </a:schemeClr>
              </a:buClr>
            </a:pPr>
            <a:r>
              <a:rPr lang="en-VN" sz="1500" b="1" u="sng">
                <a:solidFill>
                  <a:schemeClr val="accent1">
                    <a:lumMod val="50000"/>
                  </a:schemeClr>
                </a:solidFill>
              </a:rPr>
              <a:t>Module </a:t>
            </a:r>
            <a:r>
              <a:rPr lang="en-US" sz="1500" b="1" u="sng" smtClean="0">
                <a:solidFill>
                  <a:schemeClr val="accent1">
                    <a:lumMod val="50000"/>
                  </a:schemeClr>
                </a:solidFill>
              </a:rPr>
              <a:t>9.5</a:t>
            </a:r>
            <a:r>
              <a:rPr lang="en-VN" sz="1500" b="1" u="sng" smtClean="0">
                <a:solidFill>
                  <a:schemeClr val="accent1">
                    <a:lumMod val="50000"/>
                  </a:schemeClr>
                </a:solidFill>
              </a:rPr>
              <a:t>:</a:t>
            </a:r>
            <a:r>
              <a:rPr lang="en-US" sz="1500" smtClean="0">
                <a:solidFill>
                  <a:schemeClr val="accent1">
                    <a:lumMod val="50000"/>
                  </a:schemeClr>
                </a:solidFill>
              </a:rPr>
              <a:t> </a:t>
            </a:r>
            <a:endParaRPr lang="en-US" sz="1500">
              <a:solidFill>
                <a:schemeClr val="accent1">
                  <a:lumMod val="50000"/>
                </a:schemeClr>
              </a:solidFill>
            </a:endParaRPr>
          </a:p>
          <a:p>
            <a:pPr marL="134541" indent="-29766">
              <a:buClr>
                <a:schemeClr val="accent1">
                  <a:lumMod val="50000"/>
                </a:schemeClr>
              </a:buClr>
            </a:pPr>
            <a:r>
              <a:rPr lang="vi-VN" sz="1500">
                <a:solidFill>
                  <a:schemeClr val="accent1">
                    <a:lumMod val="50000"/>
                  </a:schemeClr>
                </a:solidFill>
              </a:rPr>
              <a:t>Nghiên Cứu Điển Hình về Tiết Kiệm Năng Lượng trong Ngành </a:t>
            </a:r>
            <a:r>
              <a:rPr lang="en-US" sz="1500" smtClean="0">
                <a:solidFill>
                  <a:schemeClr val="accent1">
                    <a:lumMod val="50000"/>
                  </a:schemeClr>
                </a:solidFill>
              </a:rPr>
              <a:t>Nhựa.</a:t>
            </a:r>
            <a:endParaRPr lang="vi-VN" sz="1500">
              <a:solidFill>
                <a:schemeClr val="accent1">
                  <a:lumMod val="50000"/>
                </a:schemeClr>
              </a:solidFill>
            </a:endParaRPr>
          </a:p>
          <a:p>
            <a:pPr>
              <a:buClr>
                <a:schemeClr val="accent1">
                  <a:lumMod val="50000"/>
                </a:schemeClr>
              </a:buClr>
            </a:pPr>
            <a:endParaRPr lang="en-US" sz="1500" dirty="0">
              <a:solidFill>
                <a:schemeClr val="accent1">
                  <a:lumMod val="50000"/>
                </a:schemeClr>
              </a:solidFill>
            </a:endParaRPr>
          </a:p>
        </p:txBody>
      </p:sp>
    </p:spTree>
    <p:extLst>
      <p:ext uri="{BB962C8B-B14F-4D97-AF65-F5344CB8AC3E}">
        <p14:creationId xmlns:p14="http://schemas.microsoft.com/office/powerpoint/2010/main" val="16058710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5E5C8-1B17-422E-AD54-2ACB63110950}"/>
              </a:ext>
            </a:extLst>
          </p:cNvPr>
          <p:cNvSpPr>
            <a:spLocks noGrp="1"/>
          </p:cNvSpPr>
          <p:nvPr>
            <p:ph type="title"/>
          </p:nvPr>
        </p:nvSpPr>
        <p:spPr>
          <a:xfrm>
            <a:off x="457200" y="1062070"/>
            <a:ext cx="8401050" cy="349990"/>
          </a:xfrm>
        </p:spPr>
        <p:txBody>
          <a:bodyPr>
            <a:normAutofit fontScale="90000"/>
          </a:bodyPr>
          <a:lstStyle/>
          <a:p>
            <a:r>
              <a:rPr lang="vi-VN" sz="1800" smtClean="0">
                <a:solidFill>
                  <a:schemeClr val="tx1"/>
                </a:solidFill>
                <a:latin typeface="Arial" panose="020B0604020202020204" pitchFamily="34" charset="0"/>
                <a:ea typeface="Yu Mincho" panose="02020400000000000000" pitchFamily="18" charset="-128"/>
              </a:rPr>
              <a:t>Giải pháp đề xuất: “</a:t>
            </a:r>
            <a:r>
              <a:rPr lang="en-US" sz="1800">
                <a:solidFill>
                  <a:schemeClr val="tx1"/>
                </a:solidFill>
                <a:latin typeface="Arial" panose="020B0604020202020204" pitchFamily="34" charset="0"/>
                <a:ea typeface="Yu Mincho" panose="02020400000000000000" pitchFamily="18" charset="-128"/>
              </a:rPr>
              <a:t>L</a:t>
            </a:r>
            <a:r>
              <a:rPr lang="vi-VN" sz="1800" smtClean="0">
                <a:solidFill>
                  <a:schemeClr val="tx1"/>
                </a:solidFill>
                <a:latin typeface="Arial" panose="020B0604020202020204" pitchFamily="34" charset="0"/>
                <a:ea typeface="Yu Mincho" panose="02020400000000000000" pitchFamily="18" charset="-128"/>
              </a:rPr>
              <a:t>ắp biến tần cho máy nén khí” kết hợp với bộ điều khiển chung</a:t>
            </a:r>
            <a:endParaRPr lang="en-150" dirty="0">
              <a:solidFill>
                <a:schemeClr val="tx1"/>
              </a:solidFill>
            </a:endParaRPr>
          </a:p>
        </p:txBody>
      </p:sp>
      <p:sp>
        <p:nvSpPr>
          <p:cNvPr id="9" name="Content Placeholder 8">
            <a:extLst>
              <a:ext uri="{FF2B5EF4-FFF2-40B4-BE49-F238E27FC236}">
                <a16:creationId xmlns:a16="http://schemas.microsoft.com/office/drawing/2014/main" id="{78470612-F641-40BB-998A-02133EA79169}"/>
              </a:ext>
            </a:extLst>
          </p:cNvPr>
          <p:cNvSpPr>
            <a:spLocks noGrp="1"/>
          </p:cNvSpPr>
          <p:nvPr>
            <p:ph type="body" idx="1"/>
          </p:nvPr>
        </p:nvSpPr>
        <p:spPr>
          <a:xfrm>
            <a:off x="457199" y="1428046"/>
            <a:ext cx="4906661" cy="3553792"/>
          </a:xfrm>
        </p:spPr>
        <p:txBody>
          <a:bodyPr>
            <a:normAutofit/>
          </a:bodyPr>
          <a:lstStyle/>
          <a:p>
            <a:pPr algn="just">
              <a:lnSpc>
                <a:spcPct val="130000"/>
              </a:lnSpc>
              <a:spcBef>
                <a:spcPts val="300"/>
              </a:spcBef>
              <a:spcAft>
                <a:spcPts val="300"/>
              </a:spcAft>
            </a:pPr>
            <a:r>
              <a:rPr lang="es-ES_tradnl" sz="1600" smtClean="0">
                <a:latin typeface="Arial" panose="020B0604020202020204" pitchFamily="34" charset="0"/>
                <a:ea typeface="Times New Roman" panose="02020603050405020304" pitchFamily="18" charset="0"/>
                <a:cs typeface="Arial" panose="020B0604020202020204" pitchFamily="34" charset="0"/>
              </a:rPr>
              <a:t>Máy biến tần sẽ chạy đỉnh,  máy cũ chạy nền. Như vậy vừa giúp các máy vận hành được lâu dài vừa giảm được tối đa thời gian chạy không tải của máy nén khí.</a:t>
            </a:r>
            <a:endParaRPr lang="vi-VN" sz="1600" smtClean="0">
              <a:latin typeface="Arial" panose="020B0604020202020204" pitchFamily="34" charset="0"/>
              <a:ea typeface="Times New Roman" panose="02020603050405020304" pitchFamily="18" charset="0"/>
            </a:endParaRPr>
          </a:p>
          <a:p>
            <a:pPr algn="just">
              <a:lnSpc>
                <a:spcPct val="130000"/>
              </a:lnSpc>
              <a:spcBef>
                <a:spcPts val="300"/>
              </a:spcBef>
              <a:spcAft>
                <a:spcPts val="300"/>
              </a:spcAft>
            </a:pPr>
            <a:r>
              <a:rPr lang="es-ES_tradnl" sz="1600" smtClean="0">
                <a:latin typeface="Arial" panose="020B0604020202020204" pitchFamily="34" charset="0"/>
                <a:ea typeface="Times New Roman" panose="02020603050405020304" pitchFamily="18" charset="0"/>
                <a:cs typeface="Arial" panose="020B0604020202020204" pitchFamily="34" charset="0"/>
              </a:rPr>
              <a:t>Máy tích hợp biến tần sẽ hoạt động hiệu quả ngay cả khi chạy ở tần số thấp.</a:t>
            </a:r>
            <a:endParaRPr lang="vi-VN" sz="1600" smtClean="0">
              <a:latin typeface="Arial" panose="020B0604020202020204" pitchFamily="34" charset="0"/>
              <a:ea typeface="Times New Roman" panose="02020603050405020304" pitchFamily="18" charset="0"/>
            </a:endParaRPr>
          </a:p>
          <a:p>
            <a:pPr algn="just">
              <a:lnSpc>
                <a:spcPct val="130000"/>
              </a:lnSpc>
              <a:spcBef>
                <a:spcPts val="300"/>
              </a:spcBef>
              <a:spcAft>
                <a:spcPts val="300"/>
              </a:spcAft>
            </a:pPr>
            <a:r>
              <a:rPr lang="es-ES_tradnl" sz="1600" smtClean="0">
                <a:latin typeface="Arial" panose="020B0604020202020204" pitchFamily="34" charset="0"/>
                <a:ea typeface="Times New Roman" panose="02020603050405020304" pitchFamily="18" charset="0"/>
                <a:cs typeface="Arial" panose="020B0604020202020204" pitchFamily="34" charset="0"/>
              </a:rPr>
              <a:t>Ví dụ sau thể hiện mối quan hệ giữa năng lượng tiêu thụ của trạm máy nén khí và sản lượng khí nén.</a:t>
            </a:r>
            <a:endParaRPr lang="en-US" sz="1600" smtClean="0">
              <a:latin typeface="Arial" panose="020B0604020202020204" pitchFamily="34" charset="0"/>
              <a:ea typeface="Times New Roman" panose="02020603050405020304" pitchFamily="18" charset="0"/>
            </a:endParaRPr>
          </a:p>
          <a:p>
            <a:endParaRPr lang="en-US" sz="1400" dirty="0">
              <a:latin typeface="Cambria" panose="02040503050406030204" pitchFamily="18" charset="0"/>
              <a:ea typeface="Cambria" panose="02040503050406030204" pitchFamily="18" charset="0"/>
              <a:cs typeface="Arial" panose="020B0604020202020204" pitchFamily="34" charset="0"/>
            </a:endParaRPr>
          </a:p>
        </p:txBody>
      </p:sp>
      <p:sp>
        <p:nvSpPr>
          <p:cNvPr id="8" name="Rectangle 1">
            <a:extLst>
              <a:ext uri="{FF2B5EF4-FFF2-40B4-BE49-F238E27FC236}">
                <a16:creationId xmlns:a16="http://schemas.microsoft.com/office/drawing/2014/main" id="{46B37AEE-14C2-4A66-AA5B-0EC50857EB0D}"/>
              </a:ext>
            </a:extLst>
          </p:cNvPr>
          <p:cNvSpPr>
            <a:spLocks noChangeArrowheads="1"/>
          </p:cNvSpPr>
          <p:nvPr/>
        </p:nvSpPr>
        <p:spPr bwMode="auto">
          <a:xfrm>
            <a:off x="1485186" y="1899788"/>
            <a:ext cx="138756" cy="48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675" tIns="34338" rIns="68675" bIns="34338" numCol="1" anchor="ctr" anchorCtr="0" compatLnSpc="1">
            <a:prstTxWarp prst="textNoShape">
              <a:avLst/>
            </a:prstTxWarp>
            <a:spAutoFit/>
          </a:bodyPr>
          <a:lstStyle/>
          <a:p>
            <a:pPr defTabSz="686697" eaLnBrk="0" fontAlgn="base" hangingPunct="0">
              <a:spcBef>
                <a:spcPct val="0"/>
              </a:spcBef>
              <a:spcAft>
                <a:spcPct val="0"/>
              </a:spcAft>
              <a:buClrTx/>
            </a:pPr>
            <a:r>
              <a:rPr lang="en-150" altLang="en-150" sz="1352" kern="1200">
                <a:latin typeface="Arial" panose="020B0604020202020204" pitchFamily="34" charset="0"/>
                <a:ea typeface="+mn-ea"/>
                <a:cs typeface="+mn-cs"/>
              </a:rPr>
              <a:t/>
            </a:r>
            <a:br>
              <a:rPr lang="en-150" altLang="en-150" sz="1352" kern="1200">
                <a:latin typeface="Arial" panose="020B0604020202020204" pitchFamily="34" charset="0"/>
                <a:ea typeface="+mn-ea"/>
                <a:cs typeface="+mn-cs"/>
              </a:rPr>
            </a:br>
            <a:endParaRPr lang="en-150" altLang="en-150" sz="1352" kern="1200">
              <a:latin typeface="Arial" panose="020B0604020202020204" pitchFamily="34" charset="0"/>
              <a:ea typeface="+mn-ea"/>
              <a:cs typeface="+mn-cs"/>
            </a:endParaRPr>
          </a:p>
        </p:txBody>
      </p:sp>
      <p:pic>
        <p:nvPicPr>
          <p:cNvPr id="3" name="Picture 2" descr="Bodktrammaynenkhi">
            <a:extLst>
              <a:ext uri="{FF2B5EF4-FFF2-40B4-BE49-F238E27FC236}">
                <a16:creationId xmlns:a16="http://schemas.microsoft.com/office/drawing/2014/main" id="{049CB2FC-7A7C-902F-2410-CD27F1C214B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06760" y="1412060"/>
            <a:ext cx="2980040" cy="3569778"/>
          </a:xfrm>
          <a:prstGeom prst="rect">
            <a:avLst/>
          </a:prstGeom>
          <a:noFill/>
          <a:ln>
            <a:noFill/>
          </a:ln>
        </p:spPr>
      </p:pic>
      <p:sp>
        <p:nvSpPr>
          <p:cNvPr id="6" name="Title 1">
            <a:extLst>
              <a:ext uri="{FF2B5EF4-FFF2-40B4-BE49-F238E27FC236}">
                <a16:creationId xmlns:a16="http://schemas.microsoft.com/office/drawing/2014/main" id="{B54D366A-B2F5-46F2-8160-2A058D8E3997}"/>
              </a:ext>
            </a:extLst>
          </p:cNvPr>
          <p:cNvSpPr txBox="1">
            <a:spLocks/>
          </p:cNvSpPr>
          <p:nvPr/>
        </p:nvSpPr>
        <p:spPr>
          <a:xfrm>
            <a:off x="457200" y="411475"/>
            <a:ext cx="8229600" cy="371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400" b="1" i="0" u="none" strike="noStrike" cap="none">
                <a:solidFill>
                  <a:schemeClr val="dk1"/>
                </a:solidFill>
                <a:latin typeface="+mj-lt"/>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a:solidFill>
                  <a:schemeClr val="accent1">
                    <a:lumMod val="50000"/>
                  </a:schemeClr>
                </a:solidFill>
                <a:latin typeface="+mn-lt"/>
              </a:rPr>
              <a:t>TRƯỜNG HỢP</a:t>
            </a:r>
            <a:r>
              <a:rPr lang="en-US" smtClean="0">
                <a:solidFill>
                  <a:schemeClr val="accent1">
                    <a:lumMod val="50000"/>
                  </a:schemeClr>
                </a:solidFill>
                <a:latin typeface="+mn-lt"/>
              </a:rPr>
              <a:t> ĐIỂN HÌNH 1 (9)</a:t>
            </a:r>
            <a:endParaRPr lang="aa-ET" dirty="0">
              <a:solidFill>
                <a:schemeClr val="accent1">
                  <a:lumMod val="50000"/>
                </a:schemeClr>
              </a:solidFill>
              <a:latin typeface="+mn-lt"/>
            </a:endParaRPr>
          </a:p>
        </p:txBody>
      </p:sp>
    </p:spTree>
    <p:extLst>
      <p:ext uri="{BB962C8B-B14F-4D97-AF65-F5344CB8AC3E}">
        <p14:creationId xmlns:p14="http://schemas.microsoft.com/office/powerpoint/2010/main" val="20722301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1AED1-9FA6-44ED-A177-7A70767ED080}"/>
              </a:ext>
            </a:extLst>
          </p:cNvPr>
          <p:cNvSpPr>
            <a:spLocks noGrp="1"/>
          </p:cNvSpPr>
          <p:nvPr>
            <p:ph type="title"/>
          </p:nvPr>
        </p:nvSpPr>
        <p:spPr>
          <a:xfrm>
            <a:off x="457200" y="1011082"/>
            <a:ext cx="8229600" cy="371400"/>
          </a:xfrm>
        </p:spPr>
        <p:txBody>
          <a:bodyPr>
            <a:noAutofit/>
          </a:bodyPr>
          <a:lstStyle/>
          <a:p>
            <a:r>
              <a:rPr lang="vi-VN" sz="2000" smtClean="0">
                <a:solidFill>
                  <a:schemeClr val="tx1"/>
                </a:solidFill>
                <a:latin typeface="+mn-lt"/>
              </a:rPr>
              <a:t>Bộ điều khiển trạm khí nén</a:t>
            </a:r>
            <a:endParaRPr lang="en-US" sz="2000" dirty="0">
              <a:solidFill>
                <a:schemeClr val="tx1"/>
              </a:solidFill>
              <a:latin typeface="+mn-lt"/>
            </a:endParaRPr>
          </a:p>
        </p:txBody>
      </p:sp>
      <p:sp>
        <p:nvSpPr>
          <p:cNvPr id="5" name="TextBox 4">
            <a:extLst>
              <a:ext uri="{FF2B5EF4-FFF2-40B4-BE49-F238E27FC236}">
                <a16:creationId xmlns:a16="http://schemas.microsoft.com/office/drawing/2014/main" id="{28A10226-8821-0246-FA79-6A60274737C8}"/>
              </a:ext>
            </a:extLst>
          </p:cNvPr>
          <p:cNvSpPr txBox="1"/>
          <p:nvPr/>
        </p:nvSpPr>
        <p:spPr>
          <a:xfrm>
            <a:off x="457200" y="1382482"/>
            <a:ext cx="8229600" cy="3248582"/>
          </a:xfrm>
          <a:prstGeom prst="rect">
            <a:avLst/>
          </a:prstGeom>
          <a:noFill/>
        </p:spPr>
        <p:txBody>
          <a:bodyPr wrap="square">
            <a:spAutoFit/>
          </a:bodyPr>
          <a:lstStyle/>
          <a:p>
            <a:pPr marL="342892" indent="-342892" algn="just" defTabSz="685800">
              <a:lnSpc>
                <a:spcPct val="130000"/>
              </a:lnSpc>
              <a:spcBef>
                <a:spcPts val="300"/>
              </a:spcBef>
              <a:spcAft>
                <a:spcPts val="300"/>
              </a:spcAft>
              <a:buClrTx/>
              <a:buFont typeface="Wingdings" panose="05000000000000000000" pitchFamily="2" charset="2"/>
              <a:buChar char=""/>
            </a:pPr>
            <a:r>
              <a:rPr lang="vi-VN" sz="1600" kern="1200" dirty="0">
                <a:latin typeface="Arial" panose="020B0604020202020204" pitchFamily="34" charset="0"/>
                <a:ea typeface="Calibri" panose="020F0502020204030204" pitchFamily="34" charset="0"/>
                <a:cs typeface="Arial" panose="020B0604020202020204" pitchFamily="34" charset="0"/>
              </a:rPr>
              <a:t>Điều khiển RUN/STOP từ xa.</a:t>
            </a:r>
            <a:endParaRPr lang="en-US" sz="1600" kern="1200" dirty="0">
              <a:latin typeface="Arial" panose="020B0604020202020204" pitchFamily="34" charset="0"/>
              <a:ea typeface="Calibri" panose="020F0502020204030204" pitchFamily="34" charset="0"/>
              <a:cs typeface="Arial" panose="020B0604020202020204" pitchFamily="34" charset="0"/>
            </a:endParaRPr>
          </a:p>
          <a:p>
            <a:pPr marL="342892" indent="-342892" algn="just" defTabSz="685800">
              <a:lnSpc>
                <a:spcPct val="130000"/>
              </a:lnSpc>
              <a:spcBef>
                <a:spcPts val="300"/>
              </a:spcBef>
              <a:spcAft>
                <a:spcPts val="300"/>
              </a:spcAft>
              <a:buClrTx/>
              <a:buFont typeface="Wingdings" panose="05000000000000000000" pitchFamily="2" charset="2"/>
              <a:buChar char=""/>
            </a:pPr>
            <a:r>
              <a:rPr lang="vi-VN" sz="1600" kern="1200" dirty="0">
                <a:latin typeface="Arial" panose="020B0604020202020204" pitchFamily="34" charset="0"/>
                <a:ea typeface="Calibri" panose="020F0502020204030204" pitchFamily="34" charset="0"/>
                <a:cs typeface="Arial" panose="020B0604020202020204" pitchFamily="34" charset="0"/>
              </a:rPr>
              <a:t>Đặt giá trị áp suất theo mong muốn.</a:t>
            </a:r>
            <a:endParaRPr lang="en-US" sz="1600" kern="1200" dirty="0">
              <a:latin typeface="Arial" panose="020B0604020202020204" pitchFamily="34" charset="0"/>
              <a:ea typeface="Calibri" panose="020F0502020204030204" pitchFamily="34" charset="0"/>
              <a:cs typeface="Arial" panose="020B0604020202020204" pitchFamily="34" charset="0"/>
            </a:endParaRPr>
          </a:p>
          <a:p>
            <a:pPr marL="342892" indent="-342892" algn="just" defTabSz="685800">
              <a:lnSpc>
                <a:spcPct val="130000"/>
              </a:lnSpc>
              <a:spcBef>
                <a:spcPts val="300"/>
              </a:spcBef>
              <a:spcAft>
                <a:spcPts val="300"/>
              </a:spcAft>
              <a:buClrTx/>
              <a:buFont typeface="Wingdings" panose="05000000000000000000" pitchFamily="2" charset="2"/>
              <a:buChar char=""/>
            </a:pPr>
            <a:r>
              <a:rPr lang="vi-VN" sz="1600" kern="1200" dirty="0">
                <a:latin typeface="Arial" panose="020B0604020202020204" pitchFamily="34" charset="0"/>
                <a:ea typeface="Calibri" panose="020F0502020204030204" pitchFamily="34" charset="0"/>
                <a:cs typeface="Arial" panose="020B0604020202020204" pitchFamily="34" charset="0"/>
              </a:rPr>
              <a:t>Thiết lập lịch chạy cho từng máy theo thời gian thực giúp tối ưu trong vận hành.</a:t>
            </a:r>
            <a:endParaRPr lang="en-US" sz="1600" kern="1200" dirty="0">
              <a:latin typeface="Arial" panose="020B0604020202020204" pitchFamily="34" charset="0"/>
              <a:ea typeface="Calibri" panose="020F0502020204030204" pitchFamily="34" charset="0"/>
              <a:cs typeface="Arial" panose="020B0604020202020204" pitchFamily="34" charset="0"/>
            </a:endParaRPr>
          </a:p>
          <a:p>
            <a:pPr marL="342892" indent="-342892" algn="just" defTabSz="685800">
              <a:lnSpc>
                <a:spcPct val="130000"/>
              </a:lnSpc>
              <a:spcBef>
                <a:spcPts val="300"/>
              </a:spcBef>
              <a:spcAft>
                <a:spcPts val="300"/>
              </a:spcAft>
              <a:buClrTx/>
              <a:buFont typeface="Wingdings" panose="05000000000000000000" pitchFamily="2" charset="2"/>
              <a:buChar char=""/>
            </a:pPr>
            <a:r>
              <a:rPr lang="vi-VN" sz="1600" kern="1200" dirty="0">
                <a:latin typeface="Arial" panose="020B0604020202020204" pitchFamily="34" charset="0"/>
                <a:ea typeface="Calibri" panose="020F0502020204030204" pitchFamily="34" charset="0"/>
                <a:cs typeface="Arial" panose="020B0604020202020204" pitchFamily="34" charset="0"/>
              </a:rPr>
              <a:t>Theo dõi điện năng tiêu thụ cho hệ thống khí nén, giúp quản lý chi phí trong hệ thống nén khí.</a:t>
            </a:r>
            <a:endParaRPr lang="en-US" sz="1600" kern="1200" dirty="0">
              <a:latin typeface="Arial" panose="020B0604020202020204" pitchFamily="34" charset="0"/>
              <a:ea typeface="Calibri" panose="020F0502020204030204" pitchFamily="34" charset="0"/>
              <a:cs typeface="Arial" panose="020B0604020202020204" pitchFamily="34" charset="0"/>
            </a:endParaRPr>
          </a:p>
          <a:p>
            <a:pPr marL="342892" indent="-342892" algn="just" defTabSz="685800">
              <a:lnSpc>
                <a:spcPct val="130000"/>
              </a:lnSpc>
              <a:spcBef>
                <a:spcPts val="300"/>
              </a:spcBef>
              <a:spcAft>
                <a:spcPts val="300"/>
              </a:spcAft>
              <a:buClrTx/>
              <a:buFont typeface="Wingdings" panose="05000000000000000000" pitchFamily="2" charset="2"/>
              <a:buChar char=""/>
            </a:pPr>
            <a:r>
              <a:rPr lang="vi-VN" sz="1600" kern="1200" dirty="0">
                <a:latin typeface="Arial" panose="020B0604020202020204" pitchFamily="34" charset="0"/>
                <a:ea typeface="Calibri" panose="020F0502020204030204" pitchFamily="34" charset="0"/>
                <a:cs typeface="Arial" panose="020B0604020202020204" pitchFamily="34" charset="0"/>
              </a:rPr>
              <a:t>Tăng tuổi thọ thiết bị, tiết kiệm năng lượng</a:t>
            </a:r>
            <a:endParaRPr lang="en-US" sz="1600" kern="1200" dirty="0">
              <a:latin typeface="Arial" panose="020B0604020202020204" pitchFamily="34" charset="0"/>
              <a:ea typeface="Calibri" panose="020F0502020204030204" pitchFamily="34" charset="0"/>
              <a:cs typeface="Arial" panose="020B0604020202020204" pitchFamily="34" charset="0"/>
            </a:endParaRPr>
          </a:p>
          <a:p>
            <a:pPr marL="342892" indent="-342892" algn="just" defTabSz="685800">
              <a:lnSpc>
                <a:spcPct val="130000"/>
              </a:lnSpc>
              <a:spcBef>
                <a:spcPts val="300"/>
              </a:spcBef>
              <a:spcAft>
                <a:spcPts val="300"/>
              </a:spcAft>
              <a:buClrTx/>
              <a:buFont typeface="Wingdings" panose="05000000000000000000" pitchFamily="2" charset="2"/>
              <a:buChar char=""/>
            </a:pPr>
            <a:r>
              <a:rPr lang="vi-VN" sz="1600" kern="1200" dirty="0">
                <a:latin typeface="Arial" panose="020B0604020202020204" pitchFamily="34" charset="0"/>
                <a:ea typeface="Calibri" panose="020F0502020204030204" pitchFamily="34" charset="0"/>
                <a:cs typeface="Arial" panose="020B0604020202020204" pitchFamily="34" charset="0"/>
              </a:rPr>
              <a:t>Cảnh báo các lỗi trong trường hợp máy bị sự cố.</a:t>
            </a:r>
            <a:endParaRPr lang="en-US" sz="1600" kern="1200" dirty="0">
              <a:latin typeface="Arial" panose="020B0604020202020204" pitchFamily="34" charset="0"/>
              <a:ea typeface="Calibri" panose="020F0502020204030204" pitchFamily="34" charset="0"/>
              <a:cs typeface="Arial" panose="020B0604020202020204" pitchFamily="34" charset="0"/>
            </a:endParaRPr>
          </a:p>
          <a:p>
            <a:pPr algn="just" defTabSz="685800">
              <a:buClrTx/>
            </a:pPr>
            <a:r>
              <a:rPr lang="vi-VN" sz="1600" kern="1200" dirty="0">
                <a:latin typeface="Arial" panose="020B0604020202020204" pitchFamily="34" charset="0"/>
                <a:ea typeface="Yu Mincho" panose="02020400000000000000" pitchFamily="18" charset="-128"/>
                <a:cs typeface="+mn-cs"/>
              </a:rPr>
              <a:t>Việc lắp đặt và kết nối bộ điều khiển phối hợp trong trạm khí nén được thực hiện một cách dễ dàng, chi phí thấp, cho phép kết nối nhiều </a:t>
            </a:r>
            <a:r>
              <a:rPr lang="vi-VN" sz="1600" kern="1200" dirty="0" err="1">
                <a:latin typeface="Arial" panose="020B0604020202020204" pitchFamily="34" charset="0"/>
                <a:ea typeface="Yu Mincho" panose="02020400000000000000" pitchFamily="18" charset="-128"/>
                <a:cs typeface="+mn-cs"/>
              </a:rPr>
              <a:t>model</a:t>
            </a:r>
            <a:r>
              <a:rPr lang="vi-VN" sz="1600" kern="1200" dirty="0">
                <a:latin typeface="Arial" panose="020B0604020202020204" pitchFamily="34" charset="0"/>
                <a:ea typeface="Yu Mincho" panose="02020400000000000000" pitchFamily="18" charset="-128"/>
                <a:cs typeface="+mn-cs"/>
              </a:rPr>
              <a:t> và loại máy nén khí khác nhau.</a:t>
            </a:r>
            <a:endParaRPr lang="en-US" sz="1600" kern="1200" dirty="0">
              <a:ea typeface="+mn-ea"/>
              <a:cs typeface="+mn-cs"/>
            </a:endParaRPr>
          </a:p>
        </p:txBody>
      </p:sp>
      <p:sp>
        <p:nvSpPr>
          <p:cNvPr id="4" name="Title 1">
            <a:extLst>
              <a:ext uri="{FF2B5EF4-FFF2-40B4-BE49-F238E27FC236}">
                <a16:creationId xmlns:a16="http://schemas.microsoft.com/office/drawing/2014/main" id="{B54D366A-B2F5-46F2-8160-2A058D8E3997}"/>
              </a:ext>
            </a:extLst>
          </p:cNvPr>
          <p:cNvSpPr txBox="1">
            <a:spLocks/>
          </p:cNvSpPr>
          <p:nvPr/>
        </p:nvSpPr>
        <p:spPr>
          <a:xfrm>
            <a:off x="457200" y="411475"/>
            <a:ext cx="8229600" cy="371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400" b="1" i="0" u="none" strike="noStrike" cap="none">
                <a:solidFill>
                  <a:schemeClr val="dk1"/>
                </a:solidFill>
                <a:latin typeface="+mj-lt"/>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a:solidFill>
                  <a:schemeClr val="accent1">
                    <a:lumMod val="50000"/>
                  </a:schemeClr>
                </a:solidFill>
                <a:latin typeface="+mn-lt"/>
              </a:rPr>
              <a:t>TRƯỜNG HỢP</a:t>
            </a:r>
            <a:r>
              <a:rPr lang="en-US" smtClean="0">
                <a:solidFill>
                  <a:schemeClr val="accent1">
                    <a:lumMod val="50000"/>
                  </a:schemeClr>
                </a:solidFill>
                <a:latin typeface="+mn-lt"/>
              </a:rPr>
              <a:t> ĐIỂN HÌNH 1 (10)</a:t>
            </a:r>
            <a:endParaRPr lang="aa-ET" dirty="0">
              <a:solidFill>
                <a:schemeClr val="accent1">
                  <a:lumMod val="50000"/>
                </a:schemeClr>
              </a:solidFill>
              <a:latin typeface="+mn-lt"/>
            </a:endParaRPr>
          </a:p>
        </p:txBody>
      </p:sp>
    </p:spTree>
    <p:extLst>
      <p:ext uri="{BB962C8B-B14F-4D97-AF65-F5344CB8AC3E}">
        <p14:creationId xmlns:p14="http://schemas.microsoft.com/office/powerpoint/2010/main" val="15224515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01451-FE2D-4013-8901-3BA2CFD242C7}"/>
              </a:ext>
            </a:extLst>
          </p:cNvPr>
          <p:cNvSpPr>
            <a:spLocks noGrp="1"/>
          </p:cNvSpPr>
          <p:nvPr>
            <p:ph type="title"/>
          </p:nvPr>
        </p:nvSpPr>
        <p:spPr>
          <a:xfrm>
            <a:off x="457199" y="1062839"/>
            <a:ext cx="8229600" cy="371400"/>
          </a:xfrm>
        </p:spPr>
        <p:txBody>
          <a:bodyPr>
            <a:noAutofit/>
          </a:bodyPr>
          <a:lstStyle/>
          <a:p>
            <a:r>
              <a:rPr lang="vi-VN" sz="2000" smtClean="0">
                <a:solidFill>
                  <a:schemeClr val="tx1"/>
                </a:solidFill>
                <a:latin typeface="+mn-lt"/>
              </a:rPr>
              <a:t>Hệ thống điều khiển</a:t>
            </a:r>
            <a:endParaRPr lang="en-US" sz="2000" dirty="0">
              <a:solidFill>
                <a:schemeClr val="tx1"/>
              </a:solidFill>
              <a:latin typeface="+mn-lt"/>
            </a:endParaRPr>
          </a:p>
        </p:txBody>
      </p:sp>
      <p:pic>
        <p:nvPicPr>
          <p:cNvPr id="3" name="Picture 2" descr="Dieukhienmaynenkhi">
            <a:extLst>
              <a:ext uri="{FF2B5EF4-FFF2-40B4-BE49-F238E27FC236}">
                <a16:creationId xmlns:a16="http://schemas.microsoft.com/office/drawing/2014/main" id="{78E81D2C-01BF-3E53-27AE-597C0AA752B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81653" y="1491389"/>
            <a:ext cx="6180691" cy="3086245"/>
          </a:xfrm>
          <a:prstGeom prst="rect">
            <a:avLst/>
          </a:prstGeom>
          <a:noFill/>
          <a:ln>
            <a:noFill/>
          </a:ln>
        </p:spPr>
      </p:pic>
      <p:sp>
        <p:nvSpPr>
          <p:cNvPr id="4" name="Title 1">
            <a:extLst>
              <a:ext uri="{FF2B5EF4-FFF2-40B4-BE49-F238E27FC236}">
                <a16:creationId xmlns:a16="http://schemas.microsoft.com/office/drawing/2014/main" id="{B54D366A-B2F5-46F2-8160-2A058D8E3997}"/>
              </a:ext>
            </a:extLst>
          </p:cNvPr>
          <p:cNvSpPr txBox="1">
            <a:spLocks/>
          </p:cNvSpPr>
          <p:nvPr/>
        </p:nvSpPr>
        <p:spPr>
          <a:xfrm>
            <a:off x="457200" y="411475"/>
            <a:ext cx="8229600" cy="371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400" b="1" i="0" u="none" strike="noStrike" cap="none">
                <a:solidFill>
                  <a:schemeClr val="dk1"/>
                </a:solidFill>
                <a:latin typeface="+mj-lt"/>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a:solidFill>
                  <a:schemeClr val="accent1">
                    <a:lumMod val="50000"/>
                  </a:schemeClr>
                </a:solidFill>
                <a:latin typeface="+mn-lt"/>
              </a:rPr>
              <a:t>TRƯỜNG HỢP</a:t>
            </a:r>
            <a:r>
              <a:rPr lang="en-US" smtClean="0">
                <a:solidFill>
                  <a:schemeClr val="accent1">
                    <a:lumMod val="50000"/>
                  </a:schemeClr>
                </a:solidFill>
                <a:latin typeface="+mn-lt"/>
              </a:rPr>
              <a:t> ĐIỂN HÌNH 1 (11)</a:t>
            </a:r>
            <a:endParaRPr lang="aa-ET" dirty="0">
              <a:solidFill>
                <a:schemeClr val="accent1">
                  <a:lumMod val="50000"/>
                </a:schemeClr>
              </a:solidFill>
              <a:latin typeface="+mn-lt"/>
            </a:endParaRPr>
          </a:p>
        </p:txBody>
      </p:sp>
    </p:spTree>
    <p:extLst>
      <p:ext uri="{BB962C8B-B14F-4D97-AF65-F5344CB8AC3E}">
        <p14:creationId xmlns:p14="http://schemas.microsoft.com/office/powerpoint/2010/main" val="3702928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89A30-3E67-4131-831A-6988A68DCB1D}"/>
              </a:ext>
            </a:extLst>
          </p:cNvPr>
          <p:cNvSpPr>
            <a:spLocks noGrp="1"/>
          </p:cNvSpPr>
          <p:nvPr>
            <p:ph type="title"/>
          </p:nvPr>
        </p:nvSpPr>
        <p:spPr>
          <a:xfrm>
            <a:off x="476250" y="1123979"/>
            <a:ext cx="8229600" cy="371400"/>
          </a:xfrm>
        </p:spPr>
        <p:txBody>
          <a:bodyPr>
            <a:noAutofit/>
          </a:bodyPr>
          <a:lstStyle/>
          <a:p>
            <a:r>
              <a:rPr lang="vi-VN" sz="2000" smtClean="0">
                <a:solidFill>
                  <a:schemeClr val="tx1"/>
                </a:solidFill>
                <a:latin typeface="+mn-lt"/>
              </a:rPr>
              <a:t>Chi phí đầu tư</a:t>
            </a:r>
            <a:endParaRPr lang="en-US" sz="2000" dirty="0">
              <a:solidFill>
                <a:schemeClr val="tx1"/>
              </a:solidFill>
              <a:latin typeface="+mn-lt"/>
            </a:endParaRPr>
          </a:p>
        </p:txBody>
      </p:sp>
      <p:sp>
        <p:nvSpPr>
          <p:cNvPr id="9" name="Title 1">
            <a:extLst>
              <a:ext uri="{FF2B5EF4-FFF2-40B4-BE49-F238E27FC236}">
                <a16:creationId xmlns:a16="http://schemas.microsoft.com/office/drawing/2014/main" id="{0CABDB9B-098E-4DA0-BFCD-17D20933C3DF}"/>
              </a:ext>
            </a:extLst>
          </p:cNvPr>
          <p:cNvSpPr txBox="1">
            <a:spLocks/>
          </p:cNvSpPr>
          <p:nvPr/>
        </p:nvSpPr>
        <p:spPr>
          <a:xfrm>
            <a:off x="3308970" y="4636011"/>
            <a:ext cx="2545109" cy="320847"/>
          </a:xfrm>
          <a:prstGeom prst="rect">
            <a:avLst/>
          </a:prstGeom>
        </p:spPr>
        <p:txBody>
          <a:bodyPr vert="horz" lIns="68593" tIns="34296" rIns="68593" bIns="34296" rtlCol="0" anchor="ctr">
            <a:noAutofit/>
          </a:bodyPr>
          <a:lstStyle>
            <a:lvl1pPr algn="l" defTabSz="456651" rtl="0" eaLnBrk="1" latinLnBrk="0" hangingPunct="1">
              <a:spcBef>
                <a:spcPct val="0"/>
              </a:spcBef>
              <a:buNone/>
              <a:defRPr sz="2800" b="1" kern="1200">
                <a:solidFill>
                  <a:schemeClr val="bg1"/>
                </a:solidFill>
                <a:latin typeface="Arial"/>
                <a:ea typeface="+mj-ea"/>
                <a:cs typeface="Arial"/>
              </a:defRPr>
            </a:lvl1pPr>
          </a:lstStyle>
          <a:p>
            <a:pPr algn="ctr" defTabSz="342488">
              <a:buClrTx/>
            </a:pPr>
            <a:r>
              <a:rPr lang="en-US" sz="1502" b="0" dirty="0" err="1">
                <a:solidFill>
                  <a:srgbClr val="000000"/>
                </a:solidFill>
              </a:rPr>
              <a:t>Biểu</a:t>
            </a:r>
            <a:r>
              <a:rPr lang="en-US" sz="1502" b="0" dirty="0">
                <a:solidFill>
                  <a:srgbClr val="000000"/>
                </a:solidFill>
              </a:rPr>
              <a:t> </a:t>
            </a:r>
            <a:r>
              <a:rPr lang="en-US" sz="1502" b="0" dirty="0" err="1">
                <a:solidFill>
                  <a:srgbClr val="000000"/>
                </a:solidFill>
              </a:rPr>
              <a:t>đồ</a:t>
            </a:r>
            <a:r>
              <a:rPr lang="en-US" sz="1502" b="0" dirty="0">
                <a:solidFill>
                  <a:srgbClr val="000000"/>
                </a:solidFill>
              </a:rPr>
              <a:t> Ginter</a:t>
            </a:r>
            <a:endParaRPr lang="en-150" sz="1502" b="0" dirty="0">
              <a:solidFill>
                <a:srgbClr val="000000"/>
              </a:solidFill>
            </a:endParaRPr>
          </a:p>
        </p:txBody>
      </p:sp>
      <p:graphicFrame>
        <p:nvGraphicFramePr>
          <p:cNvPr id="5" name="Table 4">
            <a:extLst>
              <a:ext uri="{FF2B5EF4-FFF2-40B4-BE49-F238E27FC236}">
                <a16:creationId xmlns:a16="http://schemas.microsoft.com/office/drawing/2014/main" id="{485B2370-61BE-F76A-BF1D-773533E3051B}"/>
              </a:ext>
            </a:extLst>
          </p:cNvPr>
          <p:cNvGraphicFramePr>
            <a:graphicFrameLocks noGrp="1"/>
          </p:cNvGraphicFramePr>
          <p:nvPr>
            <p:extLst>
              <p:ext uri="{D42A27DB-BD31-4B8C-83A1-F6EECF244321}">
                <p14:modId xmlns:p14="http://schemas.microsoft.com/office/powerpoint/2010/main" val="1363453797"/>
              </p:ext>
            </p:extLst>
          </p:nvPr>
        </p:nvGraphicFramePr>
        <p:xfrm>
          <a:off x="457200" y="1590629"/>
          <a:ext cx="8248650" cy="2950132"/>
        </p:xfrm>
        <a:graphic>
          <a:graphicData uri="http://schemas.openxmlformats.org/drawingml/2006/table">
            <a:tbl>
              <a:tblPr firstRow="1" firstCol="1" bandRow="1">
                <a:tableStyleId>{284E427A-3D55-4303-BF80-6455036E1DE7}</a:tableStyleId>
              </a:tblPr>
              <a:tblGrid>
                <a:gridCol w="460347">
                  <a:extLst>
                    <a:ext uri="{9D8B030D-6E8A-4147-A177-3AD203B41FA5}">
                      <a16:colId xmlns:a16="http://schemas.microsoft.com/office/drawing/2014/main" val="985324364"/>
                    </a:ext>
                  </a:extLst>
                </a:gridCol>
                <a:gridCol w="3478484">
                  <a:extLst>
                    <a:ext uri="{9D8B030D-6E8A-4147-A177-3AD203B41FA5}">
                      <a16:colId xmlns:a16="http://schemas.microsoft.com/office/drawing/2014/main" val="3717443861"/>
                    </a:ext>
                  </a:extLst>
                </a:gridCol>
                <a:gridCol w="1147992">
                  <a:extLst>
                    <a:ext uri="{9D8B030D-6E8A-4147-A177-3AD203B41FA5}">
                      <a16:colId xmlns:a16="http://schemas.microsoft.com/office/drawing/2014/main" val="1452720450"/>
                    </a:ext>
                  </a:extLst>
                </a:gridCol>
                <a:gridCol w="1299275">
                  <a:extLst>
                    <a:ext uri="{9D8B030D-6E8A-4147-A177-3AD203B41FA5}">
                      <a16:colId xmlns:a16="http://schemas.microsoft.com/office/drawing/2014/main" val="694585947"/>
                    </a:ext>
                  </a:extLst>
                </a:gridCol>
                <a:gridCol w="1862552">
                  <a:extLst>
                    <a:ext uri="{9D8B030D-6E8A-4147-A177-3AD203B41FA5}">
                      <a16:colId xmlns:a16="http://schemas.microsoft.com/office/drawing/2014/main" val="3164880370"/>
                    </a:ext>
                  </a:extLst>
                </a:gridCol>
              </a:tblGrid>
              <a:tr h="700533">
                <a:tc>
                  <a:txBody>
                    <a:bodyPr/>
                    <a:lstStyle/>
                    <a:p>
                      <a:pPr algn="ctr">
                        <a:lnSpc>
                          <a:spcPct val="130000"/>
                        </a:lnSpc>
                        <a:spcBef>
                          <a:spcPts val="600"/>
                        </a:spcBef>
                        <a:spcAft>
                          <a:spcPts val="600"/>
                        </a:spcAft>
                        <a:buNone/>
                      </a:pPr>
                      <a:r>
                        <a:rPr lang="vi-VN" sz="1600" b="1" dirty="0">
                          <a:effectLst/>
                        </a:rPr>
                        <a:t>TT</a:t>
                      </a:r>
                      <a:endParaRPr lang="en-US" sz="1600" b="1"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30000"/>
                        </a:lnSpc>
                        <a:spcBef>
                          <a:spcPts val="600"/>
                        </a:spcBef>
                        <a:spcAft>
                          <a:spcPts val="600"/>
                        </a:spcAft>
                        <a:buNone/>
                      </a:pPr>
                      <a:r>
                        <a:rPr lang="vi-VN" sz="1600" b="1" dirty="0">
                          <a:effectLst/>
                        </a:rPr>
                        <a:t>Thiết bị</a:t>
                      </a:r>
                      <a:endParaRPr lang="en-US" sz="1600" b="1"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30000"/>
                        </a:lnSpc>
                        <a:spcBef>
                          <a:spcPts val="600"/>
                        </a:spcBef>
                        <a:spcAft>
                          <a:spcPts val="600"/>
                        </a:spcAft>
                        <a:buNone/>
                      </a:pPr>
                      <a:r>
                        <a:rPr lang="vi-VN" sz="1600" b="1" dirty="0">
                          <a:effectLst/>
                        </a:rPr>
                        <a:t>Số lượng</a:t>
                      </a:r>
                      <a:endParaRPr lang="en-US" sz="1600" b="1"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Bef>
                          <a:spcPts val="600"/>
                        </a:spcBef>
                        <a:spcAft>
                          <a:spcPts val="600"/>
                        </a:spcAft>
                        <a:buNone/>
                      </a:pPr>
                      <a:r>
                        <a:rPr lang="vi-VN" sz="1600" b="1" dirty="0">
                          <a:effectLst/>
                        </a:rPr>
                        <a:t>Giá thành</a:t>
                      </a:r>
                      <a:endParaRPr lang="en-US" sz="1600" b="1" dirty="0">
                        <a:effectLst/>
                      </a:endParaRPr>
                    </a:p>
                    <a:p>
                      <a:pPr algn="ctr">
                        <a:lnSpc>
                          <a:spcPct val="107000"/>
                        </a:lnSpc>
                        <a:spcBef>
                          <a:spcPts val="600"/>
                        </a:spcBef>
                        <a:spcAft>
                          <a:spcPts val="600"/>
                        </a:spcAft>
                        <a:buNone/>
                      </a:pPr>
                      <a:r>
                        <a:rPr lang="vi-VN" sz="1600" b="1" dirty="0">
                          <a:effectLst/>
                        </a:rPr>
                        <a:t>(triệu VNĐ)</a:t>
                      </a:r>
                      <a:endParaRPr lang="en-US" sz="1600" b="1"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Bef>
                          <a:spcPts val="600"/>
                        </a:spcBef>
                        <a:spcAft>
                          <a:spcPts val="600"/>
                        </a:spcAft>
                        <a:buNone/>
                      </a:pPr>
                      <a:r>
                        <a:rPr lang="vi-VN" sz="1600" b="1" dirty="0">
                          <a:effectLst/>
                        </a:rPr>
                        <a:t>Chi phí</a:t>
                      </a:r>
                      <a:endParaRPr lang="en-US" sz="1600" b="1" dirty="0">
                        <a:effectLst/>
                      </a:endParaRPr>
                    </a:p>
                    <a:p>
                      <a:pPr algn="ctr">
                        <a:lnSpc>
                          <a:spcPct val="107000"/>
                        </a:lnSpc>
                        <a:spcBef>
                          <a:spcPts val="600"/>
                        </a:spcBef>
                        <a:spcAft>
                          <a:spcPts val="600"/>
                        </a:spcAft>
                        <a:buNone/>
                      </a:pPr>
                      <a:r>
                        <a:rPr lang="vi-VN" sz="1600" b="1" dirty="0">
                          <a:effectLst/>
                        </a:rPr>
                        <a:t>(triệu VNĐ)</a:t>
                      </a:r>
                      <a:endParaRPr lang="en-US" sz="1600" b="1"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2132075169"/>
                  </a:ext>
                </a:extLst>
              </a:tr>
              <a:tr h="312039">
                <a:tc>
                  <a:txBody>
                    <a:bodyPr/>
                    <a:lstStyle/>
                    <a:p>
                      <a:pPr algn="ctr">
                        <a:lnSpc>
                          <a:spcPct val="130000"/>
                        </a:lnSpc>
                        <a:spcAft>
                          <a:spcPts val="800"/>
                        </a:spcAft>
                        <a:buNone/>
                      </a:pPr>
                      <a:r>
                        <a:rPr lang="vi-VN" sz="1600" dirty="0">
                          <a:effectLst/>
                        </a:rPr>
                        <a:t>1</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30000"/>
                        </a:lnSpc>
                        <a:spcAft>
                          <a:spcPts val="800"/>
                        </a:spcAft>
                        <a:buNone/>
                      </a:pPr>
                      <a:r>
                        <a:rPr lang="vi-VN" sz="1600" dirty="0">
                          <a:effectLst/>
                        </a:rPr>
                        <a:t>Bộ điều khiển PLC</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30000"/>
                        </a:lnSpc>
                        <a:spcAft>
                          <a:spcPts val="800"/>
                        </a:spcAft>
                        <a:buNone/>
                      </a:pPr>
                      <a:r>
                        <a:rPr lang="vi-VN" sz="1600" dirty="0">
                          <a:effectLst/>
                        </a:rPr>
                        <a:t>1 bộ</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30000"/>
                        </a:lnSpc>
                        <a:spcAft>
                          <a:spcPts val="800"/>
                        </a:spcAft>
                        <a:buNone/>
                      </a:pPr>
                      <a:r>
                        <a:rPr lang="en-US" sz="1600" dirty="0">
                          <a:effectLst/>
                        </a:rPr>
                        <a:t>55</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30000"/>
                        </a:lnSpc>
                        <a:spcAft>
                          <a:spcPts val="800"/>
                        </a:spcAft>
                        <a:buNone/>
                      </a:pPr>
                      <a:r>
                        <a:rPr lang="en-US" sz="1600" dirty="0">
                          <a:effectLst/>
                        </a:rPr>
                        <a:t>55</a:t>
                      </a:r>
                      <a:endParaRPr lang="en-US" sz="16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2978259703"/>
                  </a:ext>
                </a:extLst>
              </a:tr>
              <a:tr h="312039">
                <a:tc>
                  <a:txBody>
                    <a:bodyPr/>
                    <a:lstStyle/>
                    <a:p>
                      <a:pPr algn="ctr">
                        <a:lnSpc>
                          <a:spcPct val="130000"/>
                        </a:lnSpc>
                        <a:spcAft>
                          <a:spcPts val="800"/>
                        </a:spcAft>
                        <a:buNone/>
                      </a:pPr>
                      <a:r>
                        <a:rPr lang="vi-VN" sz="1600" dirty="0">
                          <a:effectLst/>
                        </a:rPr>
                        <a:t>2</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30000"/>
                        </a:lnSpc>
                        <a:spcAft>
                          <a:spcPts val="800"/>
                        </a:spcAft>
                        <a:buNone/>
                      </a:pPr>
                      <a:r>
                        <a:rPr lang="es-ES" sz="1600" dirty="0">
                          <a:effectLst/>
                        </a:rPr>
                        <a:t>Rơ le đóng cắt máy nén</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30000"/>
                        </a:lnSpc>
                        <a:spcAft>
                          <a:spcPts val="800"/>
                        </a:spcAft>
                        <a:buNone/>
                      </a:pPr>
                      <a:r>
                        <a:rPr lang="en-US" sz="1600" dirty="0">
                          <a:effectLst/>
                        </a:rPr>
                        <a:t>4</a:t>
                      </a:r>
                      <a:r>
                        <a:rPr lang="vi-VN" sz="1600" dirty="0">
                          <a:effectLst/>
                        </a:rPr>
                        <a:t> bộ</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30000"/>
                        </a:lnSpc>
                        <a:spcAft>
                          <a:spcPts val="800"/>
                        </a:spcAft>
                        <a:buNone/>
                      </a:pPr>
                      <a:r>
                        <a:rPr lang="en-US" sz="1600" dirty="0">
                          <a:effectLst/>
                        </a:rPr>
                        <a:t>5</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30000"/>
                        </a:lnSpc>
                        <a:spcAft>
                          <a:spcPts val="800"/>
                        </a:spcAft>
                        <a:buNone/>
                      </a:pPr>
                      <a:r>
                        <a:rPr lang="en-US" sz="1600" dirty="0">
                          <a:effectLst/>
                        </a:rPr>
                        <a:t>20</a:t>
                      </a:r>
                      <a:endParaRPr lang="en-US" sz="16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1378011864"/>
                  </a:ext>
                </a:extLst>
              </a:tr>
              <a:tr h="312039">
                <a:tc>
                  <a:txBody>
                    <a:bodyPr/>
                    <a:lstStyle/>
                    <a:p>
                      <a:pPr algn="ctr">
                        <a:lnSpc>
                          <a:spcPct val="130000"/>
                        </a:lnSpc>
                        <a:spcAft>
                          <a:spcPts val="800"/>
                        </a:spcAft>
                        <a:buNone/>
                      </a:pPr>
                      <a:r>
                        <a:rPr lang="vi-VN" sz="1600" dirty="0">
                          <a:effectLst/>
                        </a:rPr>
                        <a:t>3</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30000"/>
                        </a:lnSpc>
                        <a:spcAft>
                          <a:spcPts val="800"/>
                        </a:spcAft>
                        <a:buNone/>
                      </a:pPr>
                      <a:r>
                        <a:rPr lang="vi-VN" sz="1600" dirty="0">
                          <a:effectLst/>
                        </a:rPr>
                        <a:t>Phần mềm điều khiển</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30000"/>
                        </a:lnSpc>
                        <a:spcAft>
                          <a:spcPts val="800"/>
                        </a:spcAft>
                        <a:buNone/>
                      </a:pPr>
                      <a:r>
                        <a:rPr lang="vi-VN" sz="1600" dirty="0">
                          <a:effectLst/>
                        </a:rPr>
                        <a:t>1 bộ</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30000"/>
                        </a:lnSpc>
                        <a:spcAft>
                          <a:spcPts val="800"/>
                        </a:spcAft>
                        <a:buNone/>
                      </a:pPr>
                      <a:r>
                        <a:rPr lang="vi-VN" sz="1600" dirty="0">
                          <a:effectLst/>
                        </a:rPr>
                        <a:t>3</a:t>
                      </a:r>
                      <a:r>
                        <a:rPr lang="en-US" sz="1600" dirty="0">
                          <a:effectLst/>
                        </a:rPr>
                        <a:t>5</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30000"/>
                        </a:lnSpc>
                        <a:spcAft>
                          <a:spcPts val="800"/>
                        </a:spcAft>
                        <a:buNone/>
                      </a:pPr>
                      <a:r>
                        <a:rPr lang="vi-VN" sz="1600" dirty="0">
                          <a:effectLst/>
                        </a:rPr>
                        <a:t>3</a:t>
                      </a:r>
                      <a:r>
                        <a:rPr lang="en-US" sz="1600" dirty="0">
                          <a:effectLst/>
                        </a:rPr>
                        <a:t>5</a:t>
                      </a:r>
                      <a:endParaRPr lang="en-US" sz="16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2882927097"/>
                  </a:ext>
                </a:extLst>
              </a:tr>
              <a:tr h="347647">
                <a:tc>
                  <a:txBody>
                    <a:bodyPr/>
                    <a:lstStyle/>
                    <a:p>
                      <a:pPr algn="ctr">
                        <a:lnSpc>
                          <a:spcPct val="130000"/>
                        </a:lnSpc>
                        <a:spcAft>
                          <a:spcPts val="800"/>
                        </a:spcAft>
                        <a:buNone/>
                      </a:pPr>
                      <a:r>
                        <a:rPr lang="vi-VN" sz="1600" dirty="0">
                          <a:effectLst/>
                        </a:rPr>
                        <a:t>4</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30000"/>
                        </a:lnSpc>
                        <a:spcAft>
                          <a:spcPts val="800"/>
                        </a:spcAft>
                        <a:buNone/>
                      </a:pPr>
                      <a:r>
                        <a:rPr lang="vi-VN" sz="1600" dirty="0">
                          <a:effectLst/>
                        </a:rPr>
                        <a:t>Chi phí biến tần, 02 biến tần 55 </a:t>
                      </a:r>
                      <a:r>
                        <a:rPr lang="vi-VN" sz="1600" dirty="0" err="1">
                          <a:effectLst/>
                        </a:rPr>
                        <a:t>kW</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30000"/>
                        </a:lnSpc>
                        <a:spcAft>
                          <a:spcPts val="800"/>
                        </a:spcAft>
                        <a:buNone/>
                      </a:pPr>
                      <a:r>
                        <a:rPr lang="en-US" sz="1600" dirty="0">
                          <a:effectLst/>
                        </a:rPr>
                        <a:t>2</a:t>
                      </a:r>
                      <a:r>
                        <a:rPr lang="vi-VN" sz="1600" dirty="0">
                          <a:effectLst/>
                        </a:rPr>
                        <a:t> cái</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30000"/>
                        </a:lnSpc>
                        <a:spcAft>
                          <a:spcPts val="800"/>
                        </a:spcAft>
                        <a:buNone/>
                      </a:pPr>
                      <a:r>
                        <a:rPr lang="en-US" sz="1600" dirty="0">
                          <a:effectLst/>
                        </a:rPr>
                        <a:t>65</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30000"/>
                        </a:lnSpc>
                        <a:spcAft>
                          <a:spcPts val="800"/>
                        </a:spcAft>
                        <a:buNone/>
                      </a:pPr>
                      <a:r>
                        <a:rPr lang="en-US" sz="1600" dirty="0">
                          <a:effectLst/>
                        </a:rPr>
                        <a:t>130</a:t>
                      </a:r>
                      <a:endParaRPr lang="en-US" sz="16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2922237429"/>
                  </a:ext>
                </a:extLst>
              </a:tr>
              <a:tr h="312039">
                <a:tc>
                  <a:txBody>
                    <a:bodyPr/>
                    <a:lstStyle/>
                    <a:p>
                      <a:pPr algn="ctr">
                        <a:lnSpc>
                          <a:spcPct val="130000"/>
                        </a:lnSpc>
                        <a:spcAft>
                          <a:spcPts val="800"/>
                        </a:spcAft>
                        <a:buNone/>
                      </a:pPr>
                      <a:r>
                        <a:rPr lang="vi-VN" sz="1600" dirty="0">
                          <a:effectLst/>
                        </a:rPr>
                        <a:t>5</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30000"/>
                        </a:lnSpc>
                        <a:spcAft>
                          <a:spcPts val="800"/>
                        </a:spcAft>
                        <a:buNone/>
                      </a:pPr>
                      <a:r>
                        <a:rPr lang="vi-VN" sz="1600" dirty="0">
                          <a:effectLst/>
                        </a:rPr>
                        <a:t>Chi phí lắp đặt hiệu chỉnh</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30000"/>
                        </a:lnSpc>
                        <a:spcAft>
                          <a:spcPts val="800"/>
                        </a:spcAft>
                        <a:buNone/>
                      </a:pPr>
                      <a:r>
                        <a:rPr lang="vi-VN" sz="1600" dirty="0">
                          <a:effectLst/>
                        </a:rPr>
                        <a:t>1 đợt</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30000"/>
                        </a:lnSpc>
                        <a:spcAft>
                          <a:spcPts val="800"/>
                        </a:spcAft>
                        <a:buNone/>
                      </a:pPr>
                      <a:r>
                        <a:rPr lang="vi-VN" sz="1600" dirty="0">
                          <a:effectLst/>
                        </a:rPr>
                        <a:t>30</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30000"/>
                        </a:lnSpc>
                        <a:spcAft>
                          <a:spcPts val="800"/>
                        </a:spcAft>
                        <a:buNone/>
                      </a:pPr>
                      <a:r>
                        <a:rPr lang="vi-VN" sz="1600" dirty="0">
                          <a:effectLst/>
                        </a:rPr>
                        <a:t>30</a:t>
                      </a:r>
                      <a:endParaRPr lang="en-US" sz="16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2117188275"/>
                  </a:ext>
                </a:extLst>
              </a:tr>
              <a:tr h="312039">
                <a:tc>
                  <a:txBody>
                    <a:bodyPr/>
                    <a:lstStyle/>
                    <a:p>
                      <a:pPr algn="ctr">
                        <a:lnSpc>
                          <a:spcPct val="130000"/>
                        </a:lnSpc>
                        <a:spcAft>
                          <a:spcPts val="800"/>
                        </a:spcAft>
                        <a:buNone/>
                      </a:pPr>
                      <a:r>
                        <a:rPr lang="vi-VN" sz="1600" dirty="0">
                          <a:effectLst/>
                        </a:rPr>
                        <a:t>6</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30000"/>
                        </a:lnSpc>
                        <a:spcAft>
                          <a:spcPts val="800"/>
                        </a:spcAft>
                        <a:buNone/>
                      </a:pPr>
                      <a:r>
                        <a:rPr lang="vi-VN" sz="1600" dirty="0">
                          <a:effectLst/>
                        </a:rPr>
                        <a:t>Chi phí phụ khác</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30000"/>
                        </a:lnSpc>
                        <a:spcAft>
                          <a:spcPts val="800"/>
                        </a:spcAft>
                        <a:buNone/>
                      </a:pPr>
                      <a:r>
                        <a:rPr lang="vi-VN" sz="1600" dirty="0">
                          <a:effectLst/>
                        </a:rPr>
                        <a:t> </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30000"/>
                        </a:lnSpc>
                        <a:spcAft>
                          <a:spcPts val="800"/>
                        </a:spcAft>
                        <a:buNone/>
                      </a:pPr>
                      <a:r>
                        <a:rPr lang="vi-VN" sz="1600" dirty="0">
                          <a:effectLst/>
                        </a:rPr>
                        <a:t> </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30000"/>
                        </a:lnSpc>
                        <a:spcAft>
                          <a:spcPts val="800"/>
                        </a:spcAft>
                        <a:buNone/>
                      </a:pPr>
                      <a:r>
                        <a:rPr lang="vi-VN" sz="1600" dirty="0">
                          <a:effectLst/>
                        </a:rPr>
                        <a:t>10</a:t>
                      </a:r>
                      <a:endParaRPr lang="en-US" sz="16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3625667584"/>
                  </a:ext>
                </a:extLst>
              </a:tr>
              <a:tr h="312039">
                <a:tc>
                  <a:txBody>
                    <a:bodyPr/>
                    <a:lstStyle/>
                    <a:p>
                      <a:pPr algn="r">
                        <a:lnSpc>
                          <a:spcPct val="130000"/>
                        </a:lnSpc>
                        <a:spcAft>
                          <a:spcPts val="800"/>
                        </a:spcAft>
                        <a:buNone/>
                      </a:pPr>
                      <a:r>
                        <a:rPr lang="vi-VN" sz="1600" dirty="0">
                          <a:effectLst/>
                        </a:rPr>
                        <a:t> </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30000"/>
                        </a:lnSpc>
                        <a:spcAft>
                          <a:spcPts val="800"/>
                        </a:spcAft>
                        <a:buNone/>
                      </a:pPr>
                      <a:r>
                        <a:rPr lang="vi-VN" sz="1600" dirty="0">
                          <a:effectLst/>
                        </a:rPr>
                        <a:t>Tổng</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30000"/>
                        </a:lnSpc>
                        <a:spcAft>
                          <a:spcPts val="800"/>
                        </a:spcAft>
                        <a:buNone/>
                      </a:pPr>
                      <a:r>
                        <a:rPr lang="vi-VN" sz="1600" dirty="0">
                          <a:effectLst/>
                        </a:rPr>
                        <a:t> </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30000"/>
                        </a:lnSpc>
                        <a:spcAft>
                          <a:spcPts val="800"/>
                        </a:spcAft>
                        <a:buNone/>
                      </a:pPr>
                      <a:r>
                        <a:rPr lang="vi-VN" sz="1600" dirty="0">
                          <a:effectLst/>
                        </a:rPr>
                        <a:t> </a:t>
                      </a:r>
                      <a:endParaRPr lang="en-US" sz="16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30000"/>
                        </a:lnSpc>
                        <a:spcAft>
                          <a:spcPts val="800"/>
                        </a:spcAft>
                        <a:buNone/>
                      </a:pPr>
                      <a:r>
                        <a:rPr lang="en-US" sz="1600" dirty="0">
                          <a:effectLst/>
                        </a:rPr>
                        <a:t>280</a:t>
                      </a:r>
                      <a:endParaRPr lang="en-US" sz="16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3894243971"/>
                  </a:ext>
                </a:extLst>
              </a:tr>
            </a:tbl>
          </a:graphicData>
        </a:graphic>
      </p:graphicFrame>
      <p:sp>
        <p:nvSpPr>
          <p:cNvPr id="6" name="Title 1">
            <a:extLst>
              <a:ext uri="{FF2B5EF4-FFF2-40B4-BE49-F238E27FC236}">
                <a16:creationId xmlns:a16="http://schemas.microsoft.com/office/drawing/2014/main" id="{B54D366A-B2F5-46F2-8160-2A058D8E3997}"/>
              </a:ext>
            </a:extLst>
          </p:cNvPr>
          <p:cNvSpPr txBox="1">
            <a:spLocks/>
          </p:cNvSpPr>
          <p:nvPr/>
        </p:nvSpPr>
        <p:spPr>
          <a:xfrm>
            <a:off x="457200" y="411475"/>
            <a:ext cx="8229600" cy="371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400" b="1" i="0" u="none" strike="noStrike" cap="none">
                <a:solidFill>
                  <a:schemeClr val="dk1"/>
                </a:solidFill>
                <a:latin typeface="+mj-lt"/>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a:solidFill>
                  <a:schemeClr val="accent1">
                    <a:lumMod val="50000"/>
                  </a:schemeClr>
                </a:solidFill>
                <a:latin typeface="+mn-lt"/>
              </a:rPr>
              <a:t>TRƯỜNG HỢP</a:t>
            </a:r>
            <a:r>
              <a:rPr lang="en-US" smtClean="0">
                <a:solidFill>
                  <a:schemeClr val="accent1">
                    <a:lumMod val="50000"/>
                  </a:schemeClr>
                </a:solidFill>
                <a:latin typeface="+mn-lt"/>
              </a:rPr>
              <a:t> ĐIỂN HÌNH 1 (12)</a:t>
            </a:r>
            <a:endParaRPr lang="aa-ET" dirty="0">
              <a:solidFill>
                <a:schemeClr val="accent1">
                  <a:lumMod val="50000"/>
                </a:schemeClr>
              </a:solidFill>
              <a:latin typeface="+mn-lt"/>
            </a:endParaRPr>
          </a:p>
        </p:txBody>
      </p:sp>
    </p:spTree>
    <p:extLst>
      <p:ext uri="{BB962C8B-B14F-4D97-AF65-F5344CB8AC3E}">
        <p14:creationId xmlns:p14="http://schemas.microsoft.com/office/powerpoint/2010/main" val="32119248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003D7-BA0E-5B59-0735-F4A507130B66}"/>
              </a:ext>
            </a:extLst>
          </p:cNvPr>
          <p:cNvSpPr>
            <a:spLocks noGrp="1"/>
          </p:cNvSpPr>
          <p:nvPr>
            <p:ph type="title"/>
          </p:nvPr>
        </p:nvSpPr>
        <p:spPr>
          <a:xfrm>
            <a:off x="457200" y="1135375"/>
            <a:ext cx="8229600" cy="371400"/>
          </a:xfrm>
        </p:spPr>
        <p:txBody>
          <a:bodyPr>
            <a:noAutofit/>
          </a:bodyPr>
          <a:lstStyle/>
          <a:p>
            <a:r>
              <a:rPr lang="vi-VN" sz="2000" smtClean="0">
                <a:solidFill>
                  <a:schemeClr val="tx1"/>
                </a:solidFill>
                <a:latin typeface="+mn-lt"/>
              </a:rPr>
              <a:t>Tiết kiệm năng lượng</a:t>
            </a:r>
            <a:endParaRPr lang="en-US" sz="2000" dirty="0">
              <a:solidFill>
                <a:schemeClr val="tx1"/>
              </a:solidFill>
              <a:latin typeface="+mn-lt"/>
            </a:endParaRPr>
          </a:p>
        </p:txBody>
      </p:sp>
      <p:graphicFrame>
        <p:nvGraphicFramePr>
          <p:cNvPr id="4" name="Table 3">
            <a:extLst>
              <a:ext uri="{FF2B5EF4-FFF2-40B4-BE49-F238E27FC236}">
                <a16:creationId xmlns:a16="http://schemas.microsoft.com/office/drawing/2014/main" id="{C9F8F28B-E939-C7C8-291D-ECEF64371391}"/>
              </a:ext>
            </a:extLst>
          </p:cNvPr>
          <p:cNvGraphicFramePr>
            <a:graphicFrameLocks noGrp="1"/>
          </p:cNvGraphicFramePr>
          <p:nvPr>
            <p:extLst>
              <p:ext uri="{D42A27DB-BD31-4B8C-83A1-F6EECF244321}">
                <p14:modId xmlns:p14="http://schemas.microsoft.com/office/powerpoint/2010/main" val="3192187136"/>
              </p:ext>
            </p:extLst>
          </p:nvPr>
        </p:nvGraphicFramePr>
        <p:xfrm>
          <a:off x="457200" y="1686642"/>
          <a:ext cx="8229600" cy="2773095"/>
        </p:xfrm>
        <a:graphic>
          <a:graphicData uri="http://schemas.openxmlformats.org/drawingml/2006/table">
            <a:tbl>
              <a:tblPr firstRow="1" firstCol="1" bandRow="1">
                <a:tableStyleId>{284E427A-3D55-4303-BF80-6455036E1DE7}</a:tableStyleId>
              </a:tblPr>
              <a:tblGrid>
                <a:gridCol w="581456">
                  <a:extLst>
                    <a:ext uri="{9D8B030D-6E8A-4147-A177-3AD203B41FA5}">
                      <a16:colId xmlns:a16="http://schemas.microsoft.com/office/drawing/2014/main" val="1197309566"/>
                    </a:ext>
                  </a:extLst>
                </a:gridCol>
                <a:gridCol w="4236569">
                  <a:extLst>
                    <a:ext uri="{9D8B030D-6E8A-4147-A177-3AD203B41FA5}">
                      <a16:colId xmlns:a16="http://schemas.microsoft.com/office/drawing/2014/main" val="2271970661"/>
                    </a:ext>
                  </a:extLst>
                </a:gridCol>
                <a:gridCol w="697520">
                  <a:extLst>
                    <a:ext uri="{9D8B030D-6E8A-4147-A177-3AD203B41FA5}">
                      <a16:colId xmlns:a16="http://schemas.microsoft.com/office/drawing/2014/main" val="593816152"/>
                    </a:ext>
                  </a:extLst>
                </a:gridCol>
                <a:gridCol w="697520">
                  <a:extLst>
                    <a:ext uri="{9D8B030D-6E8A-4147-A177-3AD203B41FA5}">
                      <a16:colId xmlns:a16="http://schemas.microsoft.com/office/drawing/2014/main" val="2501703398"/>
                    </a:ext>
                  </a:extLst>
                </a:gridCol>
                <a:gridCol w="697520">
                  <a:extLst>
                    <a:ext uri="{9D8B030D-6E8A-4147-A177-3AD203B41FA5}">
                      <a16:colId xmlns:a16="http://schemas.microsoft.com/office/drawing/2014/main" val="475488158"/>
                    </a:ext>
                  </a:extLst>
                </a:gridCol>
                <a:gridCol w="697520">
                  <a:extLst>
                    <a:ext uri="{9D8B030D-6E8A-4147-A177-3AD203B41FA5}">
                      <a16:colId xmlns:a16="http://schemas.microsoft.com/office/drawing/2014/main" val="2550743233"/>
                    </a:ext>
                  </a:extLst>
                </a:gridCol>
                <a:gridCol w="621495">
                  <a:extLst>
                    <a:ext uri="{9D8B030D-6E8A-4147-A177-3AD203B41FA5}">
                      <a16:colId xmlns:a16="http://schemas.microsoft.com/office/drawing/2014/main" val="1844864773"/>
                    </a:ext>
                  </a:extLst>
                </a:gridCol>
              </a:tblGrid>
              <a:tr h="528255">
                <a:tc>
                  <a:txBody>
                    <a:bodyPr/>
                    <a:lstStyle/>
                    <a:p>
                      <a:pPr algn="ctr">
                        <a:lnSpc>
                          <a:spcPct val="107000"/>
                        </a:lnSpc>
                        <a:spcBef>
                          <a:spcPts val="600"/>
                        </a:spcBef>
                        <a:spcAft>
                          <a:spcPts val="600"/>
                        </a:spcAft>
                        <a:buNone/>
                      </a:pPr>
                      <a:r>
                        <a:rPr lang="en-US" sz="1500" dirty="0">
                          <a:effectLst/>
                        </a:rPr>
                        <a:t>TT</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Bef>
                          <a:spcPts val="600"/>
                        </a:spcBef>
                        <a:spcAft>
                          <a:spcPts val="600"/>
                        </a:spcAft>
                        <a:buNone/>
                      </a:pPr>
                      <a:r>
                        <a:rPr lang="en-US" sz="1500" dirty="0">
                          <a:effectLst/>
                        </a:rPr>
                        <a:t>Thiết bị</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Bef>
                          <a:spcPts val="600"/>
                        </a:spcBef>
                        <a:spcAft>
                          <a:spcPts val="600"/>
                        </a:spcAft>
                        <a:buNone/>
                      </a:pPr>
                      <a:r>
                        <a:rPr lang="en-US" sz="1500" dirty="0">
                          <a:effectLst/>
                        </a:rPr>
                        <a:t>MNK2</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Bef>
                          <a:spcPts val="600"/>
                        </a:spcBef>
                        <a:spcAft>
                          <a:spcPts val="600"/>
                        </a:spcAft>
                        <a:buNone/>
                      </a:pPr>
                      <a:r>
                        <a:rPr lang="en-US" sz="1500" dirty="0">
                          <a:effectLst/>
                        </a:rPr>
                        <a:t>MNK3</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Bef>
                          <a:spcPts val="600"/>
                        </a:spcBef>
                        <a:spcAft>
                          <a:spcPts val="600"/>
                        </a:spcAft>
                        <a:buNone/>
                      </a:pPr>
                      <a:r>
                        <a:rPr lang="en-US" sz="1500" dirty="0">
                          <a:effectLst/>
                        </a:rPr>
                        <a:t>MNK4</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Bef>
                          <a:spcPts val="600"/>
                        </a:spcBef>
                        <a:spcAft>
                          <a:spcPts val="600"/>
                        </a:spcAft>
                        <a:buNone/>
                      </a:pPr>
                      <a:r>
                        <a:rPr lang="en-US" sz="1500" dirty="0">
                          <a:effectLst/>
                        </a:rPr>
                        <a:t>MNK5</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Bef>
                          <a:spcPts val="600"/>
                        </a:spcBef>
                        <a:spcAft>
                          <a:spcPts val="600"/>
                        </a:spcAft>
                        <a:buNone/>
                      </a:pPr>
                      <a:r>
                        <a:rPr lang="en-US" sz="1500" dirty="0">
                          <a:effectLst/>
                        </a:rPr>
                        <a:t>Tổng</a:t>
                      </a:r>
                      <a:endParaRPr lang="en-US" sz="15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1857491562"/>
                  </a:ext>
                </a:extLst>
              </a:tr>
              <a:tr h="287521">
                <a:tc>
                  <a:txBody>
                    <a:bodyPr/>
                    <a:lstStyle/>
                    <a:p>
                      <a:pPr algn="ctr">
                        <a:lnSpc>
                          <a:spcPct val="107000"/>
                        </a:lnSpc>
                        <a:spcAft>
                          <a:spcPts val="800"/>
                        </a:spcAft>
                        <a:buNone/>
                      </a:pPr>
                      <a:r>
                        <a:rPr lang="en-US" sz="1500" dirty="0">
                          <a:effectLst/>
                        </a:rPr>
                        <a:t>1</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07000"/>
                        </a:lnSpc>
                        <a:spcAft>
                          <a:spcPts val="800"/>
                        </a:spcAft>
                        <a:buNone/>
                      </a:pPr>
                      <a:r>
                        <a:rPr lang="vi-VN" sz="1500" dirty="0">
                          <a:effectLst/>
                        </a:rPr>
                        <a:t>Công suất có tải (</a:t>
                      </a:r>
                      <a:r>
                        <a:rPr lang="vi-VN" sz="1500" dirty="0" err="1">
                          <a:effectLst/>
                        </a:rPr>
                        <a:t>kW</a:t>
                      </a:r>
                      <a:r>
                        <a:rPr lang="vi-VN" sz="1500" dirty="0">
                          <a:effectLst/>
                        </a:rPr>
                        <a:t>)</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84</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83,5</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93,9</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89,2</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07000"/>
                        </a:lnSpc>
                        <a:spcAft>
                          <a:spcPts val="800"/>
                        </a:spcAft>
                        <a:buNone/>
                      </a:pPr>
                      <a:r>
                        <a:rPr lang="vi-VN" sz="1500" dirty="0">
                          <a:effectLst/>
                        </a:rPr>
                        <a:t> </a:t>
                      </a:r>
                      <a:endParaRPr lang="en-US" sz="15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1215052230"/>
                  </a:ext>
                </a:extLst>
              </a:tr>
              <a:tr h="382598">
                <a:tc>
                  <a:txBody>
                    <a:bodyPr/>
                    <a:lstStyle/>
                    <a:p>
                      <a:pPr algn="ctr">
                        <a:lnSpc>
                          <a:spcPct val="107000"/>
                        </a:lnSpc>
                        <a:spcAft>
                          <a:spcPts val="800"/>
                        </a:spcAft>
                        <a:buNone/>
                      </a:pPr>
                      <a:r>
                        <a:rPr lang="en-US" sz="1500" dirty="0">
                          <a:effectLst/>
                        </a:rPr>
                        <a:t>2</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07000"/>
                        </a:lnSpc>
                        <a:spcAft>
                          <a:spcPts val="800"/>
                        </a:spcAft>
                        <a:buNone/>
                      </a:pPr>
                      <a:r>
                        <a:rPr lang="vi-VN" sz="1500" dirty="0">
                          <a:effectLst/>
                        </a:rPr>
                        <a:t>Công suất không tải (kW)</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42,6</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35,1</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40,2</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44</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07000"/>
                        </a:lnSpc>
                        <a:spcAft>
                          <a:spcPts val="800"/>
                        </a:spcAft>
                        <a:buNone/>
                      </a:pPr>
                      <a:r>
                        <a:rPr lang="vi-VN" sz="1500" dirty="0">
                          <a:effectLst/>
                        </a:rPr>
                        <a:t> </a:t>
                      </a:r>
                      <a:endParaRPr lang="en-US" sz="15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3573003716"/>
                  </a:ext>
                </a:extLst>
              </a:tr>
              <a:tr h="287521">
                <a:tc>
                  <a:txBody>
                    <a:bodyPr/>
                    <a:lstStyle/>
                    <a:p>
                      <a:pPr algn="ctr">
                        <a:lnSpc>
                          <a:spcPct val="107000"/>
                        </a:lnSpc>
                        <a:spcAft>
                          <a:spcPts val="800"/>
                        </a:spcAft>
                        <a:buNone/>
                      </a:pPr>
                      <a:r>
                        <a:rPr lang="en-US" sz="1500" dirty="0">
                          <a:effectLst/>
                        </a:rPr>
                        <a:t>3</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07000"/>
                        </a:lnSpc>
                        <a:spcAft>
                          <a:spcPts val="800"/>
                        </a:spcAft>
                        <a:buNone/>
                      </a:pPr>
                      <a:r>
                        <a:rPr lang="vi-VN" sz="1500" dirty="0">
                          <a:effectLst/>
                        </a:rPr>
                        <a:t>Tỉ lệ chạy có tải (%)</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42</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57</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83</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69</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07000"/>
                        </a:lnSpc>
                        <a:spcAft>
                          <a:spcPts val="800"/>
                        </a:spcAft>
                        <a:buNone/>
                      </a:pPr>
                      <a:r>
                        <a:rPr lang="vi-VN" sz="1500" dirty="0">
                          <a:effectLst/>
                        </a:rPr>
                        <a:t> </a:t>
                      </a:r>
                      <a:endParaRPr lang="en-US" sz="15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4288811504"/>
                  </a:ext>
                </a:extLst>
              </a:tr>
              <a:tr h="287521">
                <a:tc>
                  <a:txBody>
                    <a:bodyPr/>
                    <a:lstStyle/>
                    <a:p>
                      <a:pPr algn="ctr">
                        <a:lnSpc>
                          <a:spcPct val="107000"/>
                        </a:lnSpc>
                        <a:spcAft>
                          <a:spcPts val="800"/>
                        </a:spcAft>
                        <a:buNone/>
                      </a:pPr>
                      <a:r>
                        <a:rPr lang="en-US" sz="1500" dirty="0">
                          <a:effectLst/>
                        </a:rPr>
                        <a:t>4</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07000"/>
                        </a:lnSpc>
                        <a:spcAft>
                          <a:spcPts val="800"/>
                        </a:spcAft>
                        <a:buNone/>
                      </a:pPr>
                      <a:r>
                        <a:rPr lang="vi-VN" sz="1500" dirty="0">
                          <a:effectLst/>
                        </a:rPr>
                        <a:t>Tỉ lệ chạy không tải (%)</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58</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43</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17</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31</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 </a:t>
                      </a:r>
                      <a:endParaRPr lang="en-US" sz="15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3924911723"/>
                  </a:ext>
                </a:extLst>
              </a:tr>
              <a:tr h="528255">
                <a:tc>
                  <a:txBody>
                    <a:bodyPr/>
                    <a:lstStyle/>
                    <a:p>
                      <a:pPr algn="ctr">
                        <a:lnSpc>
                          <a:spcPct val="107000"/>
                        </a:lnSpc>
                        <a:spcAft>
                          <a:spcPts val="800"/>
                        </a:spcAft>
                        <a:buNone/>
                      </a:pPr>
                      <a:r>
                        <a:rPr lang="en-US" sz="1500" dirty="0">
                          <a:effectLst/>
                        </a:rPr>
                        <a:t>5</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07000"/>
                        </a:lnSpc>
                        <a:spcAft>
                          <a:spcPts val="800"/>
                        </a:spcAft>
                        <a:buNone/>
                      </a:pPr>
                      <a:r>
                        <a:rPr lang="vi-VN" sz="1500" dirty="0">
                          <a:effectLst/>
                        </a:rPr>
                        <a:t>Lượng điện trước khi thực hiện (kW)</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60</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63</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85</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75</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283</a:t>
                      </a:r>
                      <a:endParaRPr lang="en-US" sz="15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3052573422"/>
                  </a:ext>
                </a:extLst>
              </a:tr>
              <a:tr h="431287">
                <a:tc>
                  <a:txBody>
                    <a:bodyPr/>
                    <a:lstStyle/>
                    <a:p>
                      <a:pPr algn="ctr">
                        <a:lnSpc>
                          <a:spcPct val="107000"/>
                        </a:lnSpc>
                        <a:spcAft>
                          <a:spcPts val="800"/>
                        </a:spcAft>
                        <a:buNone/>
                      </a:pPr>
                      <a:r>
                        <a:rPr lang="en-US" sz="1500" dirty="0">
                          <a:effectLst/>
                        </a:rPr>
                        <a:t>6</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07000"/>
                        </a:lnSpc>
                        <a:spcAft>
                          <a:spcPts val="800"/>
                        </a:spcAft>
                        <a:buNone/>
                      </a:pPr>
                      <a:r>
                        <a:rPr lang="vi-VN" sz="1500" dirty="0">
                          <a:effectLst/>
                        </a:rPr>
                        <a:t>Lượng điện </a:t>
                      </a:r>
                      <a:r>
                        <a:rPr lang="en-US" sz="1500" dirty="0" err="1">
                          <a:effectLst/>
                        </a:rPr>
                        <a:t>tiết</a:t>
                      </a:r>
                      <a:r>
                        <a:rPr lang="en-US" sz="1500" dirty="0">
                          <a:effectLst/>
                        </a:rPr>
                        <a:t> </a:t>
                      </a:r>
                      <a:r>
                        <a:rPr lang="en-US" sz="1500" dirty="0" err="1">
                          <a:effectLst/>
                        </a:rPr>
                        <a:t>kiệm</a:t>
                      </a:r>
                      <a:r>
                        <a:rPr lang="en-US" sz="1500" dirty="0">
                          <a:effectLst/>
                        </a:rPr>
                        <a:t> </a:t>
                      </a:r>
                      <a:r>
                        <a:rPr lang="en-US" sz="1500" dirty="0" err="1">
                          <a:effectLst/>
                        </a:rPr>
                        <a:t>được</a:t>
                      </a:r>
                      <a:r>
                        <a:rPr lang="en-US" sz="1500" dirty="0">
                          <a:effectLst/>
                        </a:rPr>
                        <a:t> </a:t>
                      </a:r>
                      <a:r>
                        <a:rPr lang="vi-VN" sz="1500" dirty="0">
                          <a:effectLst/>
                        </a:rPr>
                        <a:t>sau khi thực hiện (</a:t>
                      </a:r>
                      <a:r>
                        <a:rPr lang="vi-VN" sz="1500" dirty="0" err="1">
                          <a:effectLst/>
                        </a:rPr>
                        <a:t>kW</a:t>
                      </a:r>
                      <a:r>
                        <a:rPr lang="vi-VN" sz="1500" dirty="0">
                          <a:effectLst/>
                        </a:rPr>
                        <a:t>)</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25</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15</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7</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14</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500" dirty="0">
                          <a:effectLst/>
                        </a:rPr>
                        <a:t>60</a:t>
                      </a:r>
                      <a:endParaRPr lang="en-US" sz="15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3060990318"/>
                  </a:ext>
                </a:extLst>
              </a:tr>
            </a:tbl>
          </a:graphicData>
        </a:graphic>
      </p:graphicFrame>
      <p:sp>
        <p:nvSpPr>
          <p:cNvPr id="5" name="Title 1">
            <a:extLst>
              <a:ext uri="{FF2B5EF4-FFF2-40B4-BE49-F238E27FC236}">
                <a16:creationId xmlns:a16="http://schemas.microsoft.com/office/drawing/2014/main" id="{B54D366A-B2F5-46F2-8160-2A058D8E3997}"/>
              </a:ext>
            </a:extLst>
          </p:cNvPr>
          <p:cNvSpPr txBox="1">
            <a:spLocks/>
          </p:cNvSpPr>
          <p:nvPr/>
        </p:nvSpPr>
        <p:spPr>
          <a:xfrm>
            <a:off x="457200" y="411475"/>
            <a:ext cx="8229600" cy="371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400" b="1" i="0" u="none" strike="noStrike" cap="none">
                <a:solidFill>
                  <a:schemeClr val="dk1"/>
                </a:solidFill>
                <a:latin typeface="+mj-lt"/>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a:solidFill>
                  <a:schemeClr val="accent1">
                    <a:lumMod val="50000"/>
                  </a:schemeClr>
                </a:solidFill>
                <a:latin typeface="+mn-lt"/>
              </a:rPr>
              <a:t>TRƯỜNG HỢP</a:t>
            </a:r>
            <a:r>
              <a:rPr lang="en-US" smtClean="0">
                <a:solidFill>
                  <a:schemeClr val="accent1">
                    <a:lumMod val="50000"/>
                  </a:schemeClr>
                </a:solidFill>
                <a:latin typeface="+mn-lt"/>
              </a:rPr>
              <a:t> ĐIỂN HÌNH 1 (13)</a:t>
            </a:r>
            <a:endParaRPr lang="aa-ET" dirty="0">
              <a:solidFill>
                <a:schemeClr val="accent1">
                  <a:lumMod val="50000"/>
                </a:schemeClr>
              </a:solidFill>
              <a:latin typeface="+mn-lt"/>
            </a:endParaRPr>
          </a:p>
        </p:txBody>
      </p:sp>
    </p:spTree>
    <p:extLst>
      <p:ext uri="{BB962C8B-B14F-4D97-AF65-F5344CB8AC3E}">
        <p14:creationId xmlns:p14="http://schemas.microsoft.com/office/powerpoint/2010/main" val="11595711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F2D495-2A37-4B7B-F0E6-21346F358204}"/>
              </a:ext>
            </a:extLst>
          </p:cNvPr>
          <p:cNvSpPr>
            <a:spLocks noGrp="1"/>
          </p:cNvSpPr>
          <p:nvPr>
            <p:ph type="title"/>
          </p:nvPr>
        </p:nvSpPr>
        <p:spPr>
          <a:xfrm>
            <a:off x="457202" y="984777"/>
            <a:ext cx="8229600" cy="371400"/>
          </a:xfrm>
        </p:spPr>
        <p:txBody>
          <a:bodyPr>
            <a:noAutofit/>
          </a:bodyPr>
          <a:lstStyle/>
          <a:p>
            <a:r>
              <a:rPr lang="vi-VN" sz="2000" smtClean="0">
                <a:solidFill>
                  <a:schemeClr val="tx1"/>
                </a:solidFill>
                <a:latin typeface="+mn-lt"/>
              </a:rPr>
              <a:t>Tính toán tiết kiệm năng lượng</a:t>
            </a:r>
            <a:endParaRPr lang="en-US" sz="2000" dirty="0">
              <a:solidFill>
                <a:schemeClr val="tx1"/>
              </a:solidFill>
              <a:latin typeface="+mn-lt"/>
            </a:endParaRPr>
          </a:p>
        </p:txBody>
      </p:sp>
      <p:graphicFrame>
        <p:nvGraphicFramePr>
          <p:cNvPr id="4" name="Table 3">
            <a:extLst>
              <a:ext uri="{FF2B5EF4-FFF2-40B4-BE49-F238E27FC236}">
                <a16:creationId xmlns:a16="http://schemas.microsoft.com/office/drawing/2014/main" id="{A80BAA02-838F-CD59-9199-9BE754B0B0E9}"/>
              </a:ext>
            </a:extLst>
          </p:cNvPr>
          <p:cNvGraphicFramePr>
            <a:graphicFrameLocks noGrp="1"/>
          </p:cNvGraphicFramePr>
          <p:nvPr>
            <p:extLst>
              <p:ext uri="{D42A27DB-BD31-4B8C-83A1-F6EECF244321}">
                <p14:modId xmlns:p14="http://schemas.microsoft.com/office/powerpoint/2010/main" val="2431541603"/>
              </p:ext>
            </p:extLst>
          </p:nvPr>
        </p:nvGraphicFramePr>
        <p:xfrm>
          <a:off x="457202" y="1394277"/>
          <a:ext cx="8229599" cy="3161030"/>
        </p:xfrm>
        <a:graphic>
          <a:graphicData uri="http://schemas.openxmlformats.org/drawingml/2006/table">
            <a:tbl>
              <a:tblPr firstRow="1" firstCol="1" bandRow="1">
                <a:tableStyleId>{284E427A-3D55-4303-BF80-6455036E1DE7}</a:tableStyleId>
              </a:tblPr>
              <a:tblGrid>
                <a:gridCol w="557967">
                  <a:extLst>
                    <a:ext uri="{9D8B030D-6E8A-4147-A177-3AD203B41FA5}">
                      <a16:colId xmlns:a16="http://schemas.microsoft.com/office/drawing/2014/main" val="2573037987"/>
                    </a:ext>
                  </a:extLst>
                </a:gridCol>
                <a:gridCol w="4345229">
                  <a:extLst>
                    <a:ext uri="{9D8B030D-6E8A-4147-A177-3AD203B41FA5}">
                      <a16:colId xmlns:a16="http://schemas.microsoft.com/office/drawing/2014/main" val="3398971804"/>
                    </a:ext>
                  </a:extLst>
                </a:gridCol>
                <a:gridCol w="1499433">
                  <a:extLst>
                    <a:ext uri="{9D8B030D-6E8A-4147-A177-3AD203B41FA5}">
                      <a16:colId xmlns:a16="http://schemas.microsoft.com/office/drawing/2014/main" val="2441598746"/>
                    </a:ext>
                  </a:extLst>
                </a:gridCol>
                <a:gridCol w="1826970">
                  <a:extLst>
                    <a:ext uri="{9D8B030D-6E8A-4147-A177-3AD203B41FA5}">
                      <a16:colId xmlns:a16="http://schemas.microsoft.com/office/drawing/2014/main" val="76965492"/>
                    </a:ext>
                  </a:extLst>
                </a:gridCol>
              </a:tblGrid>
              <a:tr h="127143">
                <a:tc>
                  <a:txBody>
                    <a:bodyPr/>
                    <a:lstStyle/>
                    <a:p>
                      <a:pPr algn="ctr">
                        <a:lnSpc>
                          <a:spcPct val="107000"/>
                        </a:lnSpc>
                        <a:spcBef>
                          <a:spcPts val="600"/>
                        </a:spcBef>
                        <a:spcAft>
                          <a:spcPts val="600"/>
                        </a:spcAft>
                        <a:buNone/>
                      </a:pPr>
                      <a:r>
                        <a:rPr lang="en-US" sz="1100" b="1" dirty="0">
                          <a:effectLst/>
                        </a:rPr>
                        <a:t>TT</a:t>
                      </a:r>
                      <a:endParaRPr lang="en-US" sz="1100" b="1"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ctr">
                        <a:lnSpc>
                          <a:spcPct val="107000"/>
                        </a:lnSpc>
                        <a:spcBef>
                          <a:spcPts val="600"/>
                        </a:spcBef>
                        <a:spcAft>
                          <a:spcPts val="600"/>
                        </a:spcAft>
                        <a:buNone/>
                      </a:pPr>
                      <a:r>
                        <a:rPr lang="en-US" sz="1100" b="1" dirty="0" err="1">
                          <a:effectLst/>
                        </a:rPr>
                        <a:t>Hạng</a:t>
                      </a:r>
                      <a:r>
                        <a:rPr lang="en-US" sz="1100" b="1" dirty="0">
                          <a:effectLst/>
                        </a:rPr>
                        <a:t> </a:t>
                      </a:r>
                      <a:r>
                        <a:rPr lang="en-US" sz="1100" b="1" dirty="0" err="1">
                          <a:effectLst/>
                        </a:rPr>
                        <a:t>mục</a:t>
                      </a:r>
                      <a:endParaRPr lang="en-US" sz="1100" b="1"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ctr">
                        <a:lnSpc>
                          <a:spcPct val="107000"/>
                        </a:lnSpc>
                        <a:spcBef>
                          <a:spcPts val="600"/>
                        </a:spcBef>
                        <a:spcAft>
                          <a:spcPts val="600"/>
                        </a:spcAft>
                        <a:buNone/>
                      </a:pPr>
                      <a:r>
                        <a:rPr lang="en-US" sz="1100" b="1" dirty="0">
                          <a:effectLst/>
                        </a:rPr>
                        <a:t>Đơn vị</a:t>
                      </a:r>
                      <a:endParaRPr lang="en-US" sz="1100" b="1"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ctr">
                        <a:lnSpc>
                          <a:spcPct val="107000"/>
                        </a:lnSpc>
                        <a:spcBef>
                          <a:spcPts val="600"/>
                        </a:spcBef>
                        <a:spcAft>
                          <a:spcPts val="600"/>
                        </a:spcAft>
                        <a:buNone/>
                      </a:pPr>
                      <a:r>
                        <a:rPr lang="en-US" sz="1100" b="1" dirty="0" err="1">
                          <a:effectLst/>
                        </a:rPr>
                        <a:t>Giá</a:t>
                      </a:r>
                      <a:r>
                        <a:rPr lang="en-US" sz="1100" b="1" dirty="0">
                          <a:effectLst/>
                        </a:rPr>
                        <a:t> </a:t>
                      </a:r>
                      <a:r>
                        <a:rPr lang="en-US" sz="1100" b="1" dirty="0" err="1">
                          <a:effectLst/>
                        </a:rPr>
                        <a:t>trị</a:t>
                      </a:r>
                      <a:endParaRPr lang="en-US" sz="1100" b="1" dirty="0">
                        <a:effectLst/>
                        <a:latin typeface="Arial" panose="020B0604020202020204" pitchFamily="34" charset="0"/>
                        <a:ea typeface="Yu Mincho" panose="02020400000000000000" pitchFamily="18" charset="-128"/>
                      </a:endParaRPr>
                    </a:p>
                  </a:txBody>
                  <a:tcPr marL="47696" marR="47696" marT="0" marB="0" anchor="ctr"/>
                </a:tc>
                <a:extLst>
                  <a:ext uri="{0D108BD9-81ED-4DB2-BD59-A6C34878D82A}">
                    <a16:rowId xmlns:a16="http://schemas.microsoft.com/office/drawing/2014/main" val="2801808633"/>
                  </a:ext>
                </a:extLst>
              </a:tr>
              <a:tr h="127143">
                <a:tc>
                  <a:txBody>
                    <a:bodyPr/>
                    <a:lstStyle/>
                    <a:p>
                      <a:pPr algn="ctr">
                        <a:lnSpc>
                          <a:spcPct val="107000"/>
                        </a:lnSpc>
                        <a:spcAft>
                          <a:spcPts val="800"/>
                        </a:spcAft>
                        <a:buNone/>
                      </a:pPr>
                      <a:r>
                        <a:rPr lang="en-US" sz="1100" dirty="0">
                          <a:effectLst/>
                        </a:rPr>
                        <a:t>1</a:t>
                      </a:r>
                      <a:endParaRPr lang="en-US" sz="1100" dirty="0">
                        <a:effectLst/>
                        <a:latin typeface="Arial" panose="020B0604020202020204" pitchFamily="34" charset="0"/>
                        <a:ea typeface="Yu Mincho" panose="02020400000000000000" pitchFamily="18" charset="-128"/>
                      </a:endParaRPr>
                    </a:p>
                  </a:txBody>
                  <a:tcPr marL="47696" marR="47696" marT="0" marB="0" anchor="ctr"/>
                </a:tc>
                <a:tc gridSpan="3">
                  <a:txBody>
                    <a:bodyPr/>
                    <a:lstStyle/>
                    <a:p>
                      <a:pPr>
                        <a:lnSpc>
                          <a:spcPct val="107000"/>
                        </a:lnSpc>
                        <a:spcAft>
                          <a:spcPts val="800"/>
                        </a:spcAft>
                        <a:buNone/>
                      </a:pPr>
                      <a:r>
                        <a:rPr lang="en-US" sz="1100" dirty="0" err="1">
                          <a:effectLst/>
                        </a:rPr>
                        <a:t>Dữ</a:t>
                      </a:r>
                      <a:r>
                        <a:rPr lang="en-US" sz="1100" dirty="0">
                          <a:effectLst/>
                        </a:rPr>
                        <a:t> </a:t>
                      </a:r>
                      <a:r>
                        <a:rPr lang="en-US" sz="1100" dirty="0" err="1">
                          <a:effectLst/>
                        </a:rPr>
                        <a:t>liệu</a:t>
                      </a:r>
                      <a:r>
                        <a:rPr lang="en-US" sz="1100" dirty="0">
                          <a:effectLst/>
                        </a:rPr>
                        <a:t> </a:t>
                      </a:r>
                      <a:r>
                        <a:rPr lang="en-US" sz="1100" dirty="0" err="1">
                          <a:effectLst/>
                        </a:rPr>
                        <a:t>cơ</a:t>
                      </a:r>
                      <a:r>
                        <a:rPr lang="en-US" sz="1100" dirty="0">
                          <a:effectLst/>
                        </a:rPr>
                        <a:t> </a:t>
                      </a:r>
                      <a:r>
                        <a:rPr lang="en-US" sz="1100" dirty="0" err="1">
                          <a:effectLst/>
                        </a:rPr>
                        <a:t>sở</a:t>
                      </a:r>
                      <a:r>
                        <a:rPr lang="vi-VN" sz="1100" dirty="0">
                          <a:effectLst/>
                        </a:rPr>
                        <a:t> </a:t>
                      </a:r>
                      <a:endParaRPr lang="en-US" sz="1100" dirty="0">
                        <a:effectLst/>
                        <a:latin typeface="Arial" panose="020B0604020202020204" pitchFamily="34" charset="0"/>
                        <a:ea typeface="Yu Mincho" panose="02020400000000000000" pitchFamily="18" charset="-128"/>
                      </a:endParaRPr>
                    </a:p>
                  </a:txBody>
                  <a:tcPr marL="47696" marR="47696"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04971349"/>
                  </a:ext>
                </a:extLst>
              </a:tr>
              <a:tr h="127143">
                <a:tc>
                  <a:txBody>
                    <a:bodyPr/>
                    <a:lstStyle/>
                    <a:p>
                      <a:pPr algn="ctr">
                        <a:lnSpc>
                          <a:spcPct val="107000"/>
                        </a:lnSpc>
                        <a:spcAft>
                          <a:spcPts val="800"/>
                        </a:spcAft>
                        <a:buNone/>
                      </a:pPr>
                      <a:r>
                        <a:rPr lang="en-US" sz="1100" dirty="0">
                          <a:effectLst/>
                        </a:rPr>
                        <a:t>1.1</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nSpc>
                          <a:spcPct val="107000"/>
                        </a:lnSpc>
                        <a:spcAft>
                          <a:spcPts val="800"/>
                        </a:spcAft>
                        <a:buNone/>
                      </a:pPr>
                      <a:r>
                        <a:rPr lang="en-US" sz="1100" dirty="0">
                          <a:effectLst/>
                        </a:rPr>
                        <a:t>Công </a:t>
                      </a:r>
                      <a:r>
                        <a:rPr lang="en-US" sz="1100" dirty="0" err="1">
                          <a:effectLst/>
                        </a:rPr>
                        <a:t>suất</a:t>
                      </a:r>
                      <a:r>
                        <a:rPr lang="en-US" sz="1100" dirty="0">
                          <a:effectLst/>
                        </a:rPr>
                        <a:t> </a:t>
                      </a:r>
                      <a:r>
                        <a:rPr lang="en-US" sz="1100" dirty="0" err="1">
                          <a:effectLst/>
                        </a:rPr>
                        <a:t>định</a:t>
                      </a:r>
                      <a:r>
                        <a:rPr lang="en-US" sz="1100" dirty="0">
                          <a:effectLst/>
                        </a:rPr>
                        <a:t> </a:t>
                      </a:r>
                      <a:r>
                        <a:rPr lang="en-US" sz="1100" dirty="0" err="1">
                          <a:effectLst/>
                        </a:rPr>
                        <a:t>mức</a:t>
                      </a:r>
                      <a:r>
                        <a:rPr lang="en-US" sz="1100" dirty="0">
                          <a:effectLst/>
                        </a:rPr>
                        <a:t> </a:t>
                      </a:r>
                      <a:r>
                        <a:rPr lang="en-US" sz="1100" dirty="0" err="1">
                          <a:effectLst/>
                        </a:rPr>
                        <a:t>hiện</a:t>
                      </a:r>
                      <a:r>
                        <a:rPr lang="en-US" sz="1100" dirty="0">
                          <a:effectLst/>
                        </a:rPr>
                        <a:t> </a:t>
                      </a:r>
                      <a:r>
                        <a:rPr lang="en-US" sz="1100" dirty="0" err="1">
                          <a:effectLst/>
                        </a:rPr>
                        <a:t>tại</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ctr">
                        <a:lnSpc>
                          <a:spcPct val="107000"/>
                        </a:lnSpc>
                        <a:spcAft>
                          <a:spcPts val="800"/>
                        </a:spcAft>
                        <a:buNone/>
                      </a:pPr>
                      <a:r>
                        <a:rPr lang="en-US" sz="1100" dirty="0">
                          <a:effectLst/>
                        </a:rPr>
                        <a:t>kW</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nSpc>
                          <a:spcPct val="107000"/>
                        </a:lnSpc>
                        <a:spcAft>
                          <a:spcPts val="800"/>
                        </a:spcAft>
                        <a:buNone/>
                      </a:pPr>
                      <a:r>
                        <a:rPr lang="vi-VN" sz="1100" dirty="0">
                          <a:effectLst/>
                        </a:rPr>
                        <a:t>                       75 </a:t>
                      </a:r>
                      <a:endParaRPr lang="en-US" sz="1100" dirty="0">
                        <a:effectLst/>
                        <a:latin typeface="Arial" panose="020B0604020202020204" pitchFamily="34" charset="0"/>
                        <a:ea typeface="Yu Mincho" panose="02020400000000000000" pitchFamily="18" charset="-128"/>
                      </a:endParaRPr>
                    </a:p>
                  </a:txBody>
                  <a:tcPr marL="47696" marR="47696" marT="0" marB="0" anchor="ctr"/>
                </a:tc>
                <a:extLst>
                  <a:ext uri="{0D108BD9-81ED-4DB2-BD59-A6C34878D82A}">
                    <a16:rowId xmlns:a16="http://schemas.microsoft.com/office/drawing/2014/main" val="1770000019"/>
                  </a:ext>
                </a:extLst>
              </a:tr>
              <a:tr h="127143">
                <a:tc>
                  <a:txBody>
                    <a:bodyPr/>
                    <a:lstStyle/>
                    <a:p>
                      <a:pPr algn="ctr">
                        <a:lnSpc>
                          <a:spcPct val="107000"/>
                        </a:lnSpc>
                        <a:spcAft>
                          <a:spcPts val="800"/>
                        </a:spcAft>
                        <a:buNone/>
                      </a:pPr>
                      <a:r>
                        <a:rPr lang="en-US" sz="1100" dirty="0">
                          <a:effectLst/>
                        </a:rPr>
                        <a:t>1.2</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nSpc>
                          <a:spcPct val="107000"/>
                        </a:lnSpc>
                        <a:spcAft>
                          <a:spcPts val="800"/>
                        </a:spcAft>
                        <a:buNone/>
                      </a:pPr>
                      <a:r>
                        <a:rPr lang="en-US" sz="1100" dirty="0">
                          <a:effectLst/>
                        </a:rPr>
                        <a:t>Số giờ vận hành trung bình trong một ngày</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ctr">
                        <a:lnSpc>
                          <a:spcPct val="107000"/>
                        </a:lnSpc>
                        <a:spcAft>
                          <a:spcPts val="800"/>
                        </a:spcAft>
                        <a:buNone/>
                      </a:pPr>
                      <a:r>
                        <a:rPr lang="en-US" sz="1100" dirty="0">
                          <a:effectLst/>
                        </a:rPr>
                        <a:t>h/ngày</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nSpc>
                          <a:spcPct val="107000"/>
                        </a:lnSpc>
                        <a:spcAft>
                          <a:spcPts val="800"/>
                        </a:spcAft>
                        <a:buNone/>
                      </a:pPr>
                      <a:r>
                        <a:rPr lang="vi-VN" sz="1100" dirty="0">
                          <a:effectLst/>
                        </a:rPr>
                        <a:t>                       24 </a:t>
                      </a:r>
                      <a:endParaRPr lang="en-US" sz="1100" dirty="0">
                        <a:effectLst/>
                        <a:latin typeface="Arial" panose="020B0604020202020204" pitchFamily="34" charset="0"/>
                        <a:ea typeface="Yu Mincho" panose="02020400000000000000" pitchFamily="18" charset="-128"/>
                      </a:endParaRPr>
                    </a:p>
                  </a:txBody>
                  <a:tcPr marL="47696" marR="47696" marT="0" marB="0" anchor="ctr"/>
                </a:tc>
                <a:extLst>
                  <a:ext uri="{0D108BD9-81ED-4DB2-BD59-A6C34878D82A}">
                    <a16:rowId xmlns:a16="http://schemas.microsoft.com/office/drawing/2014/main" val="2811062317"/>
                  </a:ext>
                </a:extLst>
              </a:tr>
              <a:tr h="127143">
                <a:tc>
                  <a:txBody>
                    <a:bodyPr/>
                    <a:lstStyle/>
                    <a:p>
                      <a:pPr algn="ctr">
                        <a:lnSpc>
                          <a:spcPct val="107000"/>
                        </a:lnSpc>
                        <a:spcAft>
                          <a:spcPts val="800"/>
                        </a:spcAft>
                        <a:buNone/>
                      </a:pPr>
                      <a:r>
                        <a:rPr lang="en-US" sz="1100" dirty="0">
                          <a:effectLst/>
                        </a:rPr>
                        <a:t>1.3</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nSpc>
                          <a:spcPct val="107000"/>
                        </a:lnSpc>
                        <a:spcAft>
                          <a:spcPts val="800"/>
                        </a:spcAft>
                        <a:buNone/>
                      </a:pPr>
                      <a:r>
                        <a:rPr lang="en-US" sz="1100" dirty="0" err="1">
                          <a:effectLst/>
                        </a:rPr>
                        <a:t>Số</a:t>
                      </a:r>
                      <a:r>
                        <a:rPr lang="en-US" sz="1100" dirty="0">
                          <a:effectLst/>
                        </a:rPr>
                        <a:t> </a:t>
                      </a:r>
                      <a:r>
                        <a:rPr lang="en-US" sz="1100" dirty="0" err="1">
                          <a:effectLst/>
                        </a:rPr>
                        <a:t>ngày</a:t>
                      </a:r>
                      <a:r>
                        <a:rPr lang="en-US" sz="1100" dirty="0">
                          <a:effectLst/>
                        </a:rPr>
                        <a:t> </a:t>
                      </a:r>
                      <a:r>
                        <a:rPr lang="en-US" sz="1100" dirty="0" err="1">
                          <a:effectLst/>
                        </a:rPr>
                        <a:t>vận</a:t>
                      </a:r>
                      <a:r>
                        <a:rPr lang="en-US" sz="1100" dirty="0">
                          <a:effectLst/>
                        </a:rPr>
                        <a:t> </a:t>
                      </a:r>
                      <a:r>
                        <a:rPr lang="en-US" sz="1100" dirty="0" err="1">
                          <a:effectLst/>
                        </a:rPr>
                        <a:t>hành</a:t>
                      </a:r>
                      <a:r>
                        <a:rPr lang="en-US" sz="1100" dirty="0">
                          <a:effectLst/>
                        </a:rPr>
                        <a:t> </a:t>
                      </a:r>
                      <a:r>
                        <a:rPr lang="en-US" sz="1100" dirty="0" err="1">
                          <a:effectLst/>
                        </a:rPr>
                        <a:t>trung</a:t>
                      </a:r>
                      <a:r>
                        <a:rPr lang="en-US" sz="1100" dirty="0">
                          <a:effectLst/>
                        </a:rPr>
                        <a:t> </a:t>
                      </a:r>
                      <a:r>
                        <a:rPr lang="en-US" sz="1100" dirty="0" err="1">
                          <a:effectLst/>
                        </a:rPr>
                        <a:t>bình</a:t>
                      </a:r>
                      <a:r>
                        <a:rPr lang="en-US" sz="1100" dirty="0">
                          <a:effectLst/>
                        </a:rPr>
                        <a:t> </a:t>
                      </a:r>
                      <a:r>
                        <a:rPr lang="en-US" sz="1100" dirty="0" err="1">
                          <a:effectLst/>
                        </a:rPr>
                        <a:t>trong</a:t>
                      </a:r>
                      <a:r>
                        <a:rPr lang="en-US" sz="1100" dirty="0">
                          <a:effectLst/>
                        </a:rPr>
                        <a:t> </a:t>
                      </a:r>
                      <a:r>
                        <a:rPr lang="en-US" sz="1100" dirty="0" err="1">
                          <a:effectLst/>
                        </a:rPr>
                        <a:t>một</a:t>
                      </a:r>
                      <a:r>
                        <a:rPr lang="en-US" sz="1100" dirty="0">
                          <a:effectLst/>
                        </a:rPr>
                        <a:t> </a:t>
                      </a:r>
                      <a:r>
                        <a:rPr lang="en-US" sz="1100" dirty="0" err="1">
                          <a:effectLst/>
                        </a:rPr>
                        <a:t>năm</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ctr">
                        <a:lnSpc>
                          <a:spcPct val="107000"/>
                        </a:lnSpc>
                        <a:spcAft>
                          <a:spcPts val="800"/>
                        </a:spcAft>
                        <a:buNone/>
                      </a:pPr>
                      <a:r>
                        <a:rPr lang="en-US" sz="1100" dirty="0">
                          <a:effectLst/>
                        </a:rPr>
                        <a:t>ngày/năm</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nSpc>
                          <a:spcPct val="107000"/>
                        </a:lnSpc>
                        <a:spcAft>
                          <a:spcPts val="800"/>
                        </a:spcAft>
                        <a:buNone/>
                      </a:pPr>
                      <a:r>
                        <a:rPr lang="vi-VN" sz="1100" dirty="0">
                          <a:effectLst/>
                        </a:rPr>
                        <a:t>                     313 </a:t>
                      </a:r>
                      <a:endParaRPr lang="en-US" sz="1100" dirty="0">
                        <a:effectLst/>
                        <a:latin typeface="Arial" panose="020B0604020202020204" pitchFamily="34" charset="0"/>
                        <a:ea typeface="Yu Mincho" panose="02020400000000000000" pitchFamily="18" charset="-128"/>
                      </a:endParaRPr>
                    </a:p>
                  </a:txBody>
                  <a:tcPr marL="47696" marR="47696" marT="0" marB="0" anchor="ctr"/>
                </a:tc>
                <a:extLst>
                  <a:ext uri="{0D108BD9-81ED-4DB2-BD59-A6C34878D82A}">
                    <a16:rowId xmlns:a16="http://schemas.microsoft.com/office/drawing/2014/main" val="4181742057"/>
                  </a:ext>
                </a:extLst>
              </a:tr>
              <a:tr h="127143">
                <a:tc>
                  <a:txBody>
                    <a:bodyPr/>
                    <a:lstStyle/>
                    <a:p>
                      <a:pPr algn="ctr">
                        <a:lnSpc>
                          <a:spcPct val="107000"/>
                        </a:lnSpc>
                        <a:spcAft>
                          <a:spcPts val="800"/>
                        </a:spcAft>
                        <a:buNone/>
                      </a:pPr>
                      <a:r>
                        <a:rPr lang="en-US" sz="1100" dirty="0">
                          <a:effectLst/>
                        </a:rPr>
                        <a:t>1.4</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nSpc>
                          <a:spcPct val="107000"/>
                        </a:lnSpc>
                        <a:spcAft>
                          <a:spcPts val="800"/>
                        </a:spcAft>
                        <a:buNone/>
                      </a:pPr>
                      <a:r>
                        <a:rPr lang="en-US" sz="1100" dirty="0" err="1">
                          <a:effectLst/>
                        </a:rPr>
                        <a:t>Hệ</a:t>
                      </a:r>
                      <a:r>
                        <a:rPr lang="en-US" sz="1100" dirty="0">
                          <a:effectLst/>
                        </a:rPr>
                        <a:t> </a:t>
                      </a:r>
                      <a:r>
                        <a:rPr lang="en-US" sz="1100" dirty="0" err="1">
                          <a:effectLst/>
                        </a:rPr>
                        <a:t>số</a:t>
                      </a:r>
                      <a:r>
                        <a:rPr lang="en-US" sz="1100" dirty="0">
                          <a:effectLst/>
                        </a:rPr>
                        <a:t> </a:t>
                      </a:r>
                      <a:r>
                        <a:rPr lang="en-US" sz="1100" dirty="0" err="1">
                          <a:effectLst/>
                        </a:rPr>
                        <a:t>khả</a:t>
                      </a:r>
                      <a:r>
                        <a:rPr lang="en-US" sz="1100" dirty="0">
                          <a:effectLst/>
                        </a:rPr>
                        <a:t> </a:t>
                      </a:r>
                      <a:r>
                        <a:rPr lang="en-US" sz="1100" dirty="0" err="1">
                          <a:effectLst/>
                        </a:rPr>
                        <a:t>dụng</a:t>
                      </a:r>
                      <a:r>
                        <a:rPr lang="en-US" sz="1100" dirty="0">
                          <a:effectLst/>
                        </a:rPr>
                        <a:t> </a:t>
                      </a:r>
                      <a:r>
                        <a:rPr lang="en-US" sz="1100" dirty="0" err="1">
                          <a:effectLst/>
                        </a:rPr>
                        <a:t>thực</a:t>
                      </a:r>
                      <a:r>
                        <a:rPr lang="en-US" sz="1100" dirty="0">
                          <a:effectLst/>
                        </a:rPr>
                        <a:t> </a:t>
                      </a:r>
                      <a:r>
                        <a:rPr lang="en-US" sz="1100" dirty="0" err="1">
                          <a:effectLst/>
                        </a:rPr>
                        <a:t>tế</a:t>
                      </a:r>
                      <a:r>
                        <a:rPr lang="en-US" sz="1100" dirty="0">
                          <a:effectLst/>
                        </a:rPr>
                        <a:t> </a:t>
                      </a:r>
                      <a:r>
                        <a:rPr lang="en-US" sz="1100" dirty="0" err="1">
                          <a:effectLst/>
                        </a:rPr>
                        <a:t>của</a:t>
                      </a:r>
                      <a:r>
                        <a:rPr lang="en-US" sz="1100" dirty="0">
                          <a:effectLst/>
                        </a:rPr>
                        <a:t> </a:t>
                      </a:r>
                      <a:r>
                        <a:rPr lang="en-US" sz="1100" dirty="0" err="1">
                          <a:effectLst/>
                        </a:rPr>
                        <a:t>máy</a:t>
                      </a:r>
                      <a:r>
                        <a:rPr lang="en-US" sz="1100" dirty="0">
                          <a:effectLst/>
                        </a:rPr>
                        <a:t> </a:t>
                      </a:r>
                      <a:r>
                        <a:rPr lang="en-US" sz="1100" dirty="0" err="1">
                          <a:effectLst/>
                        </a:rPr>
                        <a:t>nén</a:t>
                      </a:r>
                      <a:r>
                        <a:rPr lang="en-US" sz="1100" dirty="0">
                          <a:effectLst/>
                        </a:rPr>
                        <a:t> </a:t>
                      </a:r>
                      <a:r>
                        <a:rPr lang="en-US" sz="1100" dirty="0" err="1">
                          <a:effectLst/>
                        </a:rPr>
                        <a:t>khí</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ctr">
                        <a:lnSpc>
                          <a:spcPct val="107000"/>
                        </a:lnSpc>
                        <a:spcAft>
                          <a:spcPts val="800"/>
                        </a:spcAft>
                        <a:buNone/>
                      </a:pPr>
                      <a:r>
                        <a:rPr lang="en-US" sz="1100" dirty="0">
                          <a:effectLst/>
                        </a:rPr>
                        <a:t> </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nSpc>
                          <a:spcPct val="107000"/>
                        </a:lnSpc>
                        <a:spcAft>
                          <a:spcPts val="800"/>
                        </a:spcAft>
                        <a:buNone/>
                      </a:pPr>
                      <a:r>
                        <a:rPr lang="vi-VN" sz="1100" dirty="0">
                          <a:effectLst/>
                        </a:rPr>
                        <a:t>                    0,70 </a:t>
                      </a:r>
                      <a:endParaRPr lang="en-US" sz="1100" dirty="0">
                        <a:effectLst/>
                        <a:latin typeface="Arial" panose="020B0604020202020204" pitchFamily="34" charset="0"/>
                        <a:ea typeface="Yu Mincho" panose="02020400000000000000" pitchFamily="18" charset="-128"/>
                      </a:endParaRPr>
                    </a:p>
                  </a:txBody>
                  <a:tcPr marL="47696" marR="47696" marT="0" marB="0" anchor="ctr"/>
                </a:tc>
                <a:extLst>
                  <a:ext uri="{0D108BD9-81ED-4DB2-BD59-A6C34878D82A}">
                    <a16:rowId xmlns:a16="http://schemas.microsoft.com/office/drawing/2014/main" val="3458296242"/>
                  </a:ext>
                </a:extLst>
              </a:tr>
              <a:tr h="127143">
                <a:tc>
                  <a:txBody>
                    <a:bodyPr/>
                    <a:lstStyle/>
                    <a:p>
                      <a:pPr algn="ctr">
                        <a:lnSpc>
                          <a:spcPct val="107000"/>
                        </a:lnSpc>
                        <a:spcAft>
                          <a:spcPts val="800"/>
                        </a:spcAft>
                        <a:buNone/>
                      </a:pPr>
                      <a:r>
                        <a:rPr lang="en-US" sz="1100" dirty="0">
                          <a:effectLst/>
                        </a:rPr>
                        <a:t>1.5</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nSpc>
                          <a:spcPct val="107000"/>
                        </a:lnSpc>
                        <a:spcAft>
                          <a:spcPts val="800"/>
                        </a:spcAft>
                        <a:buNone/>
                      </a:pPr>
                      <a:r>
                        <a:rPr lang="en-US" sz="1100" dirty="0">
                          <a:effectLst/>
                        </a:rPr>
                        <a:t>Hệ số sử dụng đồng thời</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ctr">
                        <a:lnSpc>
                          <a:spcPct val="107000"/>
                        </a:lnSpc>
                        <a:spcAft>
                          <a:spcPts val="800"/>
                        </a:spcAft>
                        <a:buNone/>
                      </a:pPr>
                      <a:r>
                        <a:rPr lang="en-US" sz="1100" dirty="0">
                          <a:effectLst/>
                        </a:rPr>
                        <a:t> </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r">
                        <a:lnSpc>
                          <a:spcPct val="107000"/>
                        </a:lnSpc>
                        <a:spcAft>
                          <a:spcPts val="800"/>
                        </a:spcAft>
                        <a:buNone/>
                      </a:pPr>
                      <a:r>
                        <a:rPr lang="vi-VN" sz="1100" dirty="0">
                          <a:effectLst/>
                        </a:rPr>
                        <a:t>                    0,75 </a:t>
                      </a:r>
                      <a:endParaRPr lang="en-US" sz="1100" dirty="0">
                        <a:effectLst/>
                        <a:latin typeface="Arial" panose="020B0604020202020204" pitchFamily="34" charset="0"/>
                        <a:ea typeface="Yu Mincho" panose="02020400000000000000" pitchFamily="18" charset="-128"/>
                      </a:endParaRPr>
                    </a:p>
                  </a:txBody>
                  <a:tcPr marL="47696" marR="47696" marT="0" marB="0" anchor="ctr"/>
                </a:tc>
                <a:extLst>
                  <a:ext uri="{0D108BD9-81ED-4DB2-BD59-A6C34878D82A}">
                    <a16:rowId xmlns:a16="http://schemas.microsoft.com/office/drawing/2014/main" val="3175302784"/>
                  </a:ext>
                </a:extLst>
              </a:tr>
              <a:tr h="127143">
                <a:tc>
                  <a:txBody>
                    <a:bodyPr/>
                    <a:lstStyle/>
                    <a:p>
                      <a:pPr algn="ctr">
                        <a:lnSpc>
                          <a:spcPct val="107000"/>
                        </a:lnSpc>
                        <a:spcAft>
                          <a:spcPts val="800"/>
                        </a:spcAft>
                        <a:buNone/>
                      </a:pPr>
                      <a:r>
                        <a:rPr lang="en-US" sz="1100" dirty="0">
                          <a:effectLst/>
                        </a:rPr>
                        <a:t>2</a:t>
                      </a:r>
                      <a:endParaRPr lang="en-US" sz="1100" dirty="0">
                        <a:effectLst/>
                        <a:latin typeface="Arial" panose="020B0604020202020204" pitchFamily="34" charset="0"/>
                        <a:ea typeface="Yu Mincho" panose="02020400000000000000" pitchFamily="18" charset="-128"/>
                      </a:endParaRPr>
                    </a:p>
                  </a:txBody>
                  <a:tcPr marL="47696" marR="47696" marT="0" marB="0" anchor="ctr"/>
                </a:tc>
                <a:tc gridSpan="3">
                  <a:txBody>
                    <a:bodyPr/>
                    <a:lstStyle/>
                    <a:p>
                      <a:pPr>
                        <a:lnSpc>
                          <a:spcPct val="107000"/>
                        </a:lnSpc>
                        <a:spcAft>
                          <a:spcPts val="800"/>
                        </a:spcAft>
                        <a:buNone/>
                      </a:pPr>
                      <a:r>
                        <a:rPr lang="en-US" sz="1100" dirty="0">
                          <a:effectLst/>
                        </a:rPr>
                        <a:t>Tiềm năng tiết kiệm</a:t>
                      </a:r>
                      <a:endParaRPr lang="en-US" sz="1100" dirty="0">
                        <a:effectLst/>
                        <a:latin typeface="Arial" panose="020B0604020202020204" pitchFamily="34" charset="0"/>
                        <a:ea typeface="Yu Mincho" panose="02020400000000000000" pitchFamily="18" charset="-128"/>
                      </a:endParaRPr>
                    </a:p>
                  </a:txBody>
                  <a:tcPr marL="47696" marR="47696"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08928684"/>
                  </a:ext>
                </a:extLst>
              </a:tr>
              <a:tr h="127143">
                <a:tc>
                  <a:txBody>
                    <a:bodyPr/>
                    <a:lstStyle/>
                    <a:p>
                      <a:pPr algn="ctr">
                        <a:lnSpc>
                          <a:spcPct val="107000"/>
                        </a:lnSpc>
                        <a:spcAft>
                          <a:spcPts val="800"/>
                        </a:spcAft>
                        <a:buNone/>
                      </a:pPr>
                      <a:r>
                        <a:rPr lang="en-US" sz="1100" dirty="0">
                          <a:effectLst/>
                        </a:rPr>
                        <a:t>2.1</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nSpc>
                          <a:spcPct val="107000"/>
                        </a:lnSpc>
                        <a:spcAft>
                          <a:spcPts val="800"/>
                        </a:spcAft>
                        <a:buNone/>
                      </a:pPr>
                      <a:r>
                        <a:rPr lang="en-US" sz="1100" dirty="0">
                          <a:effectLst/>
                        </a:rPr>
                        <a:t>Điện năng tiết kiệm được</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ctr">
                        <a:lnSpc>
                          <a:spcPct val="107000"/>
                        </a:lnSpc>
                        <a:spcAft>
                          <a:spcPts val="800"/>
                        </a:spcAft>
                        <a:buNone/>
                      </a:pPr>
                      <a:r>
                        <a:rPr lang="en-US" sz="1100" dirty="0">
                          <a:effectLst/>
                        </a:rPr>
                        <a:t>kW</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nSpc>
                          <a:spcPct val="107000"/>
                        </a:lnSpc>
                        <a:spcAft>
                          <a:spcPts val="800"/>
                        </a:spcAft>
                        <a:buNone/>
                      </a:pPr>
                      <a:r>
                        <a:rPr lang="vi-VN" sz="1100" dirty="0">
                          <a:effectLst/>
                        </a:rPr>
                        <a:t>                       40 </a:t>
                      </a:r>
                      <a:endParaRPr lang="en-US" sz="1100" dirty="0">
                        <a:effectLst/>
                        <a:latin typeface="Arial" panose="020B0604020202020204" pitchFamily="34" charset="0"/>
                        <a:ea typeface="Yu Mincho" panose="02020400000000000000" pitchFamily="18" charset="-128"/>
                      </a:endParaRPr>
                    </a:p>
                  </a:txBody>
                  <a:tcPr marL="47696" marR="47696" marT="0" marB="0" anchor="ctr"/>
                </a:tc>
                <a:extLst>
                  <a:ext uri="{0D108BD9-81ED-4DB2-BD59-A6C34878D82A}">
                    <a16:rowId xmlns:a16="http://schemas.microsoft.com/office/drawing/2014/main" val="1310351268"/>
                  </a:ext>
                </a:extLst>
              </a:tr>
              <a:tr h="127143">
                <a:tc>
                  <a:txBody>
                    <a:bodyPr/>
                    <a:lstStyle/>
                    <a:p>
                      <a:pPr algn="ctr">
                        <a:lnSpc>
                          <a:spcPct val="107000"/>
                        </a:lnSpc>
                        <a:spcAft>
                          <a:spcPts val="800"/>
                        </a:spcAft>
                        <a:buNone/>
                      </a:pPr>
                      <a:r>
                        <a:rPr lang="en-US" sz="1100" dirty="0">
                          <a:effectLst/>
                        </a:rPr>
                        <a:t>2.2</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nSpc>
                          <a:spcPct val="107000"/>
                        </a:lnSpc>
                        <a:spcAft>
                          <a:spcPts val="800"/>
                        </a:spcAft>
                        <a:buNone/>
                      </a:pPr>
                      <a:r>
                        <a:rPr lang="en-US" sz="1100" dirty="0">
                          <a:effectLst/>
                        </a:rPr>
                        <a:t>Năng lượng tiết kiệm</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ctr">
                        <a:lnSpc>
                          <a:spcPct val="107000"/>
                        </a:lnSpc>
                        <a:spcAft>
                          <a:spcPts val="800"/>
                        </a:spcAft>
                        <a:buNone/>
                      </a:pPr>
                      <a:r>
                        <a:rPr lang="en-US" sz="1100" dirty="0">
                          <a:effectLst/>
                        </a:rPr>
                        <a:t>kWh/</a:t>
                      </a:r>
                      <a:r>
                        <a:rPr lang="en-US" sz="1100" dirty="0" err="1">
                          <a:effectLst/>
                        </a:rPr>
                        <a:t>năm</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r">
                        <a:lnSpc>
                          <a:spcPct val="107000"/>
                        </a:lnSpc>
                        <a:spcAft>
                          <a:spcPts val="800"/>
                        </a:spcAft>
                        <a:buNone/>
                      </a:pPr>
                      <a:r>
                        <a:rPr lang="vi-VN" sz="1100" dirty="0">
                          <a:effectLst/>
                        </a:rPr>
                        <a:t>            156.967   </a:t>
                      </a:r>
                      <a:endParaRPr lang="en-US" sz="1100" dirty="0">
                        <a:effectLst/>
                        <a:latin typeface="Arial" panose="020B0604020202020204" pitchFamily="34" charset="0"/>
                        <a:ea typeface="Yu Mincho" panose="02020400000000000000" pitchFamily="18" charset="-128"/>
                      </a:endParaRPr>
                    </a:p>
                  </a:txBody>
                  <a:tcPr marL="47696" marR="47696" marT="0" marB="0" anchor="ctr"/>
                </a:tc>
                <a:extLst>
                  <a:ext uri="{0D108BD9-81ED-4DB2-BD59-A6C34878D82A}">
                    <a16:rowId xmlns:a16="http://schemas.microsoft.com/office/drawing/2014/main" val="4103504587"/>
                  </a:ext>
                </a:extLst>
              </a:tr>
              <a:tr h="127143">
                <a:tc>
                  <a:txBody>
                    <a:bodyPr/>
                    <a:lstStyle/>
                    <a:p>
                      <a:pPr algn="ctr">
                        <a:lnSpc>
                          <a:spcPct val="107000"/>
                        </a:lnSpc>
                        <a:spcAft>
                          <a:spcPts val="800"/>
                        </a:spcAft>
                        <a:buNone/>
                      </a:pPr>
                      <a:r>
                        <a:rPr lang="en-US" sz="1100" dirty="0">
                          <a:effectLst/>
                        </a:rPr>
                        <a:t>2.3</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nSpc>
                          <a:spcPct val="107000"/>
                        </a:lnSpc>
                        <a:spcAft>
                          <a:spcPts val="800"/>
                        </a:spcAft>
                        <a:buNone/>
                      </a:pPr>
                      <a:r>
                        <a:rPr lang="en-US" sz="1100" dirty="0">
                          <a:effectLst/>
                        </a:rPr>
                        <a:t>Giá điện trung bình</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ctr">
                        <a:lnSpc>
                          <a:spcPct val="107000"/>
                        </a:lnSpc>
                        <a:spcAft>
                          <a:spcPts val="800"/>
                        </a:spcAft>
                        <a:buNone/>
                      </a:pPr>
                      <a:r>
                        <a:rPr lang="en-US" sz="1100" dirty="0" err="1">
                          <a:effectLst/>
                        </a:rPr>
                        <a:t>vnđ</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r">
                        <a:lnSpc>
                          <a:spcPct val="107000"/>
                        </a:lnSpc>
                        <a:spcAft>
                          <a:spcPts val="800"/>
                        </a:spcAft>
                        <a:buNone/>
                      </a:pPr>
                      <a:r>
                        <a:rPr lang="vi-VN" sz="1100" dirty="0">
                          <a:effectLst/>
                        </a:rPr>
                        <a:t>                  2.327 </a:t>
                      </a:r>
                      <a:endParaRPr lang="en-US" sz="1100" dirty="0">
                        <a:effectLst/>
                        <a:latin typeface="Arial" panose="020B0604020202020204" pitchFamily="34" charset="0"/>
                        <a:ea typeface="Yu Mincho" panose="02020400000000000000" pitchFamily="18" charset="-128"/>
                      </a:endParaRPr>
                    </a:p>
                  </a:txBody>
                  <a:tcPr marL="47696" marR="47696" marT="0" marB="0" anchor="ctr"/>
                </a:tc>
                <a:extLst>
                  <a:ext uri="{0D108BD9-81ED-4DB2-BD59-A6C34878D82A}">
                    <a16:rowId xmlns:a16="http://schemas.microsoft.com/office/drawing/2014/main" val="3164535212"/>
                  </a:ext>
                </a:extLst>
              </a:tr>
              <a:tr h="127143">
                <a:tc>
                  <a:txBody>
                    <a:bodyPr/>
                    <a:lstStyle/>
                    <a:p>
                      <a:pPr algn="ctr">
                        <a:lnSpc>
                          <a:spcPct val="107000"/>
                        </a:lnSpc>
                        <a:spcAft>
                          <a:spcPts val="800"/>
                        </a:spcAft>
                        <a:buNone/>
                      </a:pPr>
                      <a:r>
                        <a:rPr lang="en-US" sz="1100" dirty="0">
                          <a:effectLst/>
                        </a:rPr>
                        <a:t>2.4</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nSpc>
                          <a:spcPct val="107000"/>
                        </a:lnSpc>
                        <a:spcAft>
                          <a:spcPts val="800"/>
                        </a:spcAft>
                        <a:buNone/>
                      </a:pPr>
                      <a:r>
                        <a:rPr lang="en-US" sz="1100" dirty="0">
                          <a:effectLst/>
                        </a:rPr>
                        <a:t>Tiết kiệm chi phí</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ctr">
                        <a:lnSpc>
                          <a:spcPct val="107000"/>
                        </a:lnSpc>
                        <a:spcAft>
                          <a:spcPts val="800"/>
                        </a:spcAft>
                        <a:buNone/>
                      </a:pPr>
                      <a:r>
                        <a:rPr lang="en-US" sz="1100" dirty="0" err="1">
                          <a:effectLst/>
                        </a:rPr>
                        <a:t>vnđ</a:t>
                      </a:r>
                      <a:r>
                        <a:rPr lang="en-US" sz="1100" dirty="0">
                          <a:effectLst/>
                        </a:rPr>
                        <a:t>/</a:t>
                      </a:r>
                      <a:r>
                        <a:rPr lang="en-US" sz="1100" dirty="0" err="1">
                          <a:effectLst/>
                        </a:rPr>
                        <a:t>năm</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r">
                        <a:lnSpc>
                          <a:spcPct val="107000"/>
                        </a:lnSpc>
                        <a:spcAft>
                          <a:spcPts val="800"/>
                        </a:spcAft>
                        <a:buNone/>
                      </a:pPr>
                      <a:r>
                        <a:rPr lang="vi-VN" sz="1100" dirty="0">
                          <a:effectLst/>
                        </a:rPr>
                        <a:t>      365.262.637 </a:t>
                      </a:r>
                      <a:endParaRPr lang="en-US" sz="1100" dirty="0">
                        <a:effectLst/>
                        <a:latin typeface="Arial" panose="020B0604020202020204" pitchFamily="34" charset="0"/>
                        <a:ea typeface="Yu Mincho" panose="02020400000000000000" pitchFamily="18" charset="-128"/>
                      </a:endParaRPr>
                    </a:p>
                  </a:txBody>
                  <a:tcPr marL="47696" marR="47696" marT="0" marB="0" anchor="ctr"/>
                </a:tc>
                <a:extLst>
                  <a:ext uri="{0D108BD9-81ED-4DB2-BD59-A6C34878D82A}">
                    <a16:rowId xmlns:a16="http://schemas.microsoft.com/office/drawing/2014/main" val="3258690295"/>
                  </a:ext>
                </a:extLst>
              </a:tr>
              <a:tr h="127143">
                <a:tc>
                  <a:txBody>
                    <a:bodyPr/>
                    <a:lstStyle/>
                    <a:p>
                      <a:pPr algn="ctr">
                        <a:lnSpc>
                          <a:spcPct val="107000"/>
                        </a:lnSpc>
                        <a:spcAft>
                          <a:spcPts val="800"/>
                        </a:spcAft>
                        <a:buNone/>
                      </a:pPr>
                      <a:r>
                        <a:rPr lang="en-US" sz="1100" dirty="0">
                          <a:effectLst/>
                        </a:rPr>
                        <a:t>2.5</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nSpc>
                          <a:spcPct val="107000"/>
                        </a:lnSpc>
                        <a:spcAft>
                          <a:spcPts val="800"/>
                        </a:spcAft>
                        <a:buNone/>
                      </a:pPr>
                      <a:r>
                        <a:rPr lang="en-US" sz="1100" dirty="0">
                          <a:effectLst/>
                        </a:rPr>
                        <a:t>Chi phí đầu tư</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ctr">
                        <a:lnSpc>
                          <a:spcPct val="107000"/>
                        </a:lnSpc>
                        <a:spcAft>
                          <a:spcPts val="800"/>
                        </a:spcAft>
                        <a:buNone/>
                      </a:pPr>
                      <a:r>
                        <a:rPr lang="en-US" sz="1100" dirty="0" err="1">
                          <a:effectLst/>
                        </a:rPr>
                        <a:t>vnđ</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r">
                        <a:lnSpc>
                          <a:spcPct val="107000"/>
                        </a:lnSpc>
                        <a:spcAft>
                          <a:spcPts val="800"/>
                        </a:spcAft>
                        <a:buNone/>
                      </a:pPr>
                      <a:r>
                        <a:rPr lang="vi-VN" sz="1100" dirty="0">
                          <a:effectLst/>
                        </a:rPr>
                        <a:t>      280.000.000 </a:t>
                      </a:r>
                      <a:endParaRPr lang="en-US" sz="1100" dirty="0">
                        <a:effectLst/>
                        <a:latin typeface="Arial" panose="020B0604020202020204" pitchFamily="34" charset="0"/>
                        <a:ea typeface="Yu Mincho" panose="02020400000000000000" pitchFamily="18" charset="-128"/>
                      </a:endParaRPr>
                    </a:p>
                  </a:txBody>
                  <a:tcPr marL="47696" marR="47696" marT="0" marB="0" anchor="ctr"/>
                </a:tc>
                <a:extLst>
                  <a:ext uri="{0D108BD9-81ED-4DB2-BD59-A6C34878D82A}">
                    <a16:rowId xmlns:a16="http://schemas.microsoft.com/office/drawing/2014/main" val="1013862059"/>
                  </a:ext>
                </a:extLst>
              </a:tr>
              <a:tr h="127143">
                <a:tc>
                  <a:txBody>
                    <a:bodyPr/>
                    <a:lstStyle/>
                    <a:p>
                      <a:pPr algn="ctr">
                        <a:lnSpc>
                          <a:spcPct val="107000"/>
                        </a:lnSpc>
                        <a:spcAft>
                          <a:spcPts val="800"/>
                        </a:spcAft>
                        <a:buNone/>
                      </a:pPr>
                      <a:r>
                        <a:rPr lang="en-US" sz="1100" dirty="0">
                          <a:effectLst/>
                        </a:rPr>
                        <a:t>2.6</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nSpc>
                          <a:spcPct val="107000"/>
                        </a:lnSpc>
                        <a:spcAft>
                          <a:spcPts val="800"/>
                        </a:spcAft>
                        <a:buNone/>
                      </a:pPr>
                      <a:r>
                        <a:rPr lang="en-US" sz="1100" dirty="0">
                          <a:effectLst/>
                        </a:rPr>
                        <a:t>Thời gian hoàn vốn giản đơn</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ctr">
                        <a:lnSpc>
                          <a:spcPct val="107000"/>
                        </a:lnSpc>
                        <a:spcAft>
                          <a:spcPts val="800"/>
                        </a:spcAft>
                        <a:buNone/>
                      </a:pPr>
                      <a:r>
                        <a:rPr lang="en-US" sz="1100" dirty="0">
                          <a:effectLst/>
                        </a:rPr>
                        <a:t>năm</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nSpc>
                          <a:spcPct val="107000"/>
                        </a:lnSpc>
                        <a:spcAft>
                          <a:spcPts val="800"/>
                        </a:spcAft>
                        <a:buNone/>
                      </a:pPr>
                      <a:r>
                        <a:rPr lang="vi-VN" sz="1100" dirty="0">
                          <a:effectLst/>
                        </a:rPr>
                        <a:t>                      0,8 </a:t>
                      </a:r>
                      <a:endParaRPr lang="en-US" sz="1100" dirty="0">
                        <a:effectLst/>
                        <a:latin typeface="Arial" panose="020B0604020202020204" pitchFamily="34" charset="0"/>
                        <a:ea typeface="Yu Mincho" panose="02020400000000000000" pitchFamily="18" charset="-128"/>
                      </a:endParaRPr>
                    </a:p>
                  </a:txBody>
                  <a:tcPr marL="47696" marR="47696" marT="0" marB="0" anchor="ctr"/>
                </a:tc>
                <a:extLst>
                  <a:ext uri="{0D108BD9-81ED-4DB2-BD59-A6C34878D82A}">
                    <a16:rowId xmlns:a16="http://schemas.microsoft.com/office/drawing/2014/main" val="2188611038"/>
                  </a:ext>
                </a:extLst>
              </a:tr>
              <a:tr h="127143">
                <a:tc>
                  <a:txBody>
                    <a:bodyPr/>
                    <a:lstStyle/>
                    <a:p>
                      <a:pPr algn="ctr">
                        <a:lnSpc>
                          <a:spcPct val="107000"/>
                        </a:lnSpc>
                        <a:spcAft>
                          <a:spcPts val="800"/>
                        </a:spcAft>
                        <a:buNone/>
                      </a:pPr>
                      <a:r>
                        <a:rPr lang="en-US" sz="1100" dirty="0">
                          <a:effectLst/>
                        </a:rPr>
                        <a:t>2.7</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nSpc>
                          <a:spcPct val="107000"/>
                        </a:lnSpc>
                        <a:spcAft>
                          <a:spcPts val="800"/>
                        </a:spcAft>
                        <a:buNone/>
                      </a:pPr>
                      <a:r>
                        <a:rPr lang="en-US" sz="1100" dirty="0">
                          <a:effectLst/>
                        </a:rPr>
                        <a:t>Hệ số </a:t>
                      </a:r>
                      <a:r>
                        <a:rPr lang="en-US" sz="1100" dirty="0" err="1">
                          <a:effectLst/>
                        </a:rPr>
                        <a:t>hoàn</a:t>
                      </a:r>
                      <a:r>
                        <a:rPr lang="en-US" sz="1100" dirty="0">
                          <a:effectLst/>
                        </a:rPr>
                        <a:t> </a:t>
                      </a:r>
                      <a:r>
                        <a:rPr lang="en-US" sz="1100" dirty="0" err="1">
                          <a:effectLst/>
                        </a:rPr>
                        <a:t>vốn</a:t>
                      </a:r>
                      <a:r>
                        <a:rPr lang="en-US" sz="1100" dirty="0">
                          <a:effectLst/>
                        </a:rPr>
                        <a:t> </a:t>
                      </a:r>
                      <a:r>
                        <a:rPr lang="en-US" sz="1100" dirty="0" err="1">
                          <a:effectLst/>
                        </a:rPr>
                        <a:t>nội</a:t>
                      </a:r>
                      <a:r>
                        <a:rPr lang="en-US" sz="1100" dirty="0">
                          <a:effectLst/>
                        </a:rPr>
                        <a:t> </a:t>
                      </a:r>
                      <a:r>
                        <a:rPr lang="en-US" sz="1100" dirty="0" err="1">
                          <a:effectLst/>
                        </a:rPr>
                        <a:t>tại</a:t>
                      </a:r>
                      <a:r>
                        <a:rPr lang="en-US" sz="1100" dirty="0">
                          <a:effectLst/>
                        </a:rPr>
                        <a:t> (IRR)</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ctr">
                        <a:lnSpc>
                          <a:spcPct val="107000"/>
                        </a:lnSpc>
                        <a:spcAft>
                          <a:spcPts val="800"/>
                        </a:spcAft>
                        <a:buNone/>
                      </a:pPr>
                      <a:r>
                        <a:rPr lang="en-US" sz="1100" dirty="0">
                          <a:effectLst/>
                        </a:rPr>
                        <a:t>%</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r">
                        <a:lnSpc>
                          <a:spcPct val="107000"/>
                        </a:lnSpc>
                        <a:spcAft>
                          <a:spcPts val="800"/>
                        </a:spcAft>
                        <a:buNone/>
                      </a:pPr>
                      <a:r>
                        <a:rPr lang="vi-VN" sz="1100" dirty="0">
                          <a:effectLst/>
                        </a:rPr>
                        <a:t>128</a:t>
                      </a:r>
                      <a:endParaRPr lang="en-US" sz="1100" dirty="0">
                        <a:effectLst/>
                        <a:latin typeface="Arial" panose="020B0604020202020204" pitchFamily="34" charset="0"/>
                        <a:ea typeface="Yu Mincho" panose="02020400000000000000" pitchFamily="18" charset="-128"/>
                      </a:endParaRPr>
                    </a:p>
                  </a:txBody>
                  <a:tcPr marL="47696" marR="47696" marT="0" marB="0" anchor="ctr"/>
                </a:tc>
                <a:extLst>
                  <a:ext uri="{0D108BD9-81ED-4DB2-BD59-A6C34878D82A}">
                    <a16:rowId xmlns:a16="http://schemas.microsoft.com/office/drawing/2014/main" val="27378727"/>
                  </a:ext>
                </a:extLst>
              </a:tr>
              <a:tr h="127143">
                <a:tc>
                  <a:txBody>
                    <a:bodyPr/>
                    <a:lstStyle/>
                    <a:p>
                      <a:pPr algn="ctr">
                        <a:lnSpc>
                          <a:spcPct val="107000"/>
                        </a:lnSpc>
                        <a:spcAft>
                          <a:spcPts val="800"/>
                        </a:spcAft>
                        <a:buNone/>
                      </a:pPr>
                      <a:r>
                        <a:rPr lang="en-US" sz="1100" dirty="0">
                          <a:effectLst/>
                        </a:rPr>
                        <a:t>2.8</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nSpc>
                          <a:spcPct val="107000"/>
                        </a:lnSpc>
                        <a:spcAft>
                          <a:spcPts val="800"/>
                        </a:spcAft>
                        <a:buNone/>
                      </a:pPr>
                      <a:r>
                        <a:rPr lang="en-US" sz="1100" dirty="0">
                          <a:effectLst/>
                        </a:rPr>
                        <a:t>Giá trị </a:t>
                      </a:r>
                      <a:r>
                        <a:rPr lang="en-US" sz="1100" dirty="0" err="1">
                          <a:effectLst/>
                        </a:rPr>
                        <a:t>hiện</a:t>
                      </a:r>
                      <a:r>
                        <a:rPr lang="en-US" sz="1100" dirty="0">
                          <a:effectLst/>
                        </a:rPr>
                        <a:t> </a:t>
                      </a:r>
                      <a:r>
                        <a:rPr lang="en-US" sz="1100" dirty="0" err="1">
                          <a:effectLst/>
                        </a:rPr>
                        <a:t>tại</a:t>
                      </a:r>
                      <a:r>
                        <a:rPr lang="en-US" sz="1100" dirty="0">
                          <a:effectLst/>
                        </a:rPr>
                        <a:t> </a:t>
                      </a:r>
                      <a:r>
                        <a:rPr lang="en-US" sz="1100" dirty="0" err="1">
                          <a:effectLst/>
                        </a:rPr>
                        <a:t>thuần</a:t>
                      </a:r>
                      <a:r>
                        <a:rPr lang="en-US" sz="1100" dirty="0">
                          <a:effectLst/>
                        </a:rPr>
                        <a:t> (NPV)</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ctr">
                        <a:lnSpc>
                          <a:spcPct val="107000"/>
                        </a:lnSpc>
                        <a:spcAft>
                          <a:spcPts val="800"/>
                        </a:spcAft>
                        <a:buNone/>
                      </a:pPr>
                      <a:r>
                        <a:rPr lang="en-US" sz="1100" dirty="0" err="1">
                          <a:effectLst/>
                        </a:rPr>
                        <a:t>vnđ</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r">
                        <a:lnSpc>
                          <a:spcPct val="107000"/>
                        </a:lnSpc>
                        <a:spcAft>
                          <a:spcPts val="800"/>
                        </a:spcAft>
                        <a:buNone/>
                      </a:pPr>
                      <a:r>
                        <a:rPr lang="vi-VN" sz="1100" dirty="0">
                          <a:effectLst/>
                        </a:rPr>
                        <a:t> 1.104.632.771   </a:t>
                      </a:r>
                      <a:endParaRPr lang="en-US" sz="1100" dirty="0">
                        <a:effectLst/>
                        <a:latin typeface="Arial" panose="020B0604020202020204" pitchFamily="34" charset="0"/>
                        <a:ea typeface="Yu Mincho" panose="02020400000000000000" pitchFamily="18" charset="-128"/>
                      </a:endParaRPr>
                    </a:p>
                  </a:txBody>
                  <a:tcPr marL="47696" marR="47696" marT="0" marB="0" anchor="ctr"/>
                </a:tc>
                <a:extLst>
                  <a:ext uri="{0D108BD9-81ED-4DB2-BD59-A6C34878D82A}">
                    <a16:rowId xmlns:a16="http://schemas.microsoft.com/office/drawing/2014/main" val="3312618114"/>
                  </a:ext>
                </a:extLst>
              </a:tr>
              <a:tr h="127143">
                <a:tc>
                  <a:txBody>
                    <a:bodyPr/>
                    <a:lstStyle/>
                    <a:p>
                      <a:pPr algn="ctr">
                        <a:lnSpc>
                          <a:spcPct val="107000"/>
                        </a:lnSpc>
                        <a:spcAft>
                          <a:spcPts val="800"/>
                        </a:spcAft>
                        <a:buNone/>
                      </a:pPr>
                      <a:r>
                        <a:rPr lang="en-US" sz="1100" dirty="0">
                          <a:effectLst/>
                        </a:rPr>
                        <a:t>3</a:t>
                      </a:r>
                      <a:endParaRPr lang="en-US" sz="1100" dirty="0">
                        <a:effectLst/>
                        <a:latin typeface="Arial" panose="020B0604020202020204" pitchFamily="34" charset="0"/>
                        <a:ea typeface="Yu Mincho" panose="02020400000000000000" pitchFamily="18" charset="-128"/>
                      </a:endParaRPr>
                    </a:p>
                  </a:txBody>
                  <a:tcPr marL="47696" marR="47696" marT="0" marB="0" anchor="ctr"/>
                </a:tc>
                <a:tc gridSpan="3">
                  <a:txBody>
                    <a:bodyPr/>
                    <a:lstStyle/>
                    <a:p>
                      <a:pPr>
                        <a:lnSpc>
                          <a:spcPct val="107000"/>
                        </a:lnSpc>
                        <a:spcAft>
                          <a:spcPts val="800"/>
                        </a:spcAft>
                        <a:buNone/>
                      </a:pPr>
                      <a:r>
                        <a:rPr lang="en-US" sz="1100" dirty="0" err="1">
                          <a:effectLst/>
                        </a:rPr>
                        <a:t>Môi</a:t>
                      </a:r>
                      <a:r>
                        <a:rPr lang="en-US" sz="1100" dirty="0">
                          <a:effectLst/>
                        </a:rPr>
                        <a:t> </a:t>
                      </a:r>
                      <a:r>
                        <a:rPr lang="en-US" sz="1100" dirty="0" err="1">
                          <a:effectLst/>
                        </a:rPr>
                        <a:t>trường</a:t>
                      </a:r>
                      <a:r>
                        <a:rPr lang="vi-VN" sz="1100" dirty="0">
                          <a:effectLst/>
                        </a:rPr>
                        <a:t> </a:t>
                      </a:r>
                      <a:endParaRPr lang="en-US" sz="1100" dirty="0">
                        <a:effectLst/>
                        <a:latin typeface="Arial" panose="020B0604020202020204" pitchFamily="34" charset="0"/>
                        <a:ea typeface="Yu Mincho" panose="02020400000000000000" pitchFamily="18" charset="-128"/>
                      </a:endParaRPr>
                    </a:p>
                  </a:txBody>
                  <a:tcPr marL="47696" marR="47696"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23345897"/>
                  </a:ext>
                </a:extLst>
              </a:tr>
              <a:tr h="127143">
                <a:tc>
                  <a:txBody>
                    <a:bodyPr/>
                    <a:lstStyle/>
                    <a:p>
                      <a:pPr algn="ctr">
                        <a:lnSpc>
                          <a:spcPct val="107000"/>
                        </a:lnSpc>
                        <a:spcAft>
                          <a:spcPts val="800"/>
                        </a:spcAft>
                        <a:buNone/>
                      </a:pPr>
                      <a:r>
                        <a:rPr lang="en-US" sz="1100" dirty="0">
                          <a:effectLst/>
                        </a:rPr>
                        <a:t>3.1</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nSpc>
                          <a:spcPct val="107000"/>
                        </a:lnSpc>
                        <a:spcAft>
                          <a:spcPts val="800"/>
                        </a:spcAft>
                        <a:buNone/>
                      </a:pPr>
                      <a:r>
                        <a:rPr lang="en-US" sz="1100" dirty="0">
                          <a:effectLst/>
                        </a:rPr>
                        <a:t>Quy đổi TOE</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ctr">
                        <a:lnSpc>
                          <a:spcPct val="107000"/>
                        </a:lnSpc>
                        <a:spcAft>
                          <a:spcPts val="800"/>
                        </a:spcAft>
                        <a:buNone/>
                      </a:pPr>
                      <a:r>
                        <a:rPr lang="en-US" sz="1100" dirty="0">
                          <a:effectLst/>
                        </a:rPr>
                        <a:t>TOE</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r">
                        <a:lnSpc>
                          <a:spcPct val="107000"/>
                        </a:lnSpc>
                        <a:spcAft>
                          <a:spcPts val="800"/>
                        </a:spcAft>
                        <a:buNone/>
                      </a:pPr>
                      <a:r>
                        <a:rPr lang="vi-VN" sz="1100" dirty="0">
                          <a:effectLst/>
                        </a:rPr>
                        <a:t>24</a:t>
                      </a:r>
                      <a:endParaRPr lang="en-US" sz="1100" dirty="0">
                        <a:effectLst/>
                        <a:latin typeface="Arial" panose="020B0604020202020204" pitchFamily="34" charset="0"/>
                        <a:ea typeface="Yu Mincho" panose="02020400000000000000" pitchFamily="18" charset="-128"/>
                      </a:endParaRPr>
                    </a:p>
                  </a:txBody>
                  <a:tcPr marL="47696" marR="47696" marT="0" marB="0" anchor="ctr"/>
                </a:tc>
                <a:extLst>
                  <a:ext uri="{0D108BD9-81ED-4DB2-BD59-A6C34878D82A}">
                    <a16:rowId xmlns:a16="http://schemas.microsoft.com/office/drawing/2014/main" val="2308219039"/>
                  </a:ext>
                </a:extLst>
              </a:tr>
              <a:tr h="127143">
                <a:tc>
                  <a:txBody>
                    <a:bodyPr/>
                    <a:lstStyle/>
                    <a:p>
                      <a:pPr algn="ctr">
                        <a:lnSpc>
                          <a:spcPct val="107000"/>
                        </a:lnSpc>
                        <a:spcAft>
                          <a:spcPts val="800"/>
                        </a:spcAft>
                        <a:buNone/>
                      </a:pPr>
                      <a:r>
                        <a:rPr lang="en-US" sz="1100" dirty="0">
                          <a:effectLst/>
                        </a:rPr>
                        <a:t>3.2</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nSpc>
                          <a:spcPct val="107000"/>
                        </a:lnSpc>
                        <a:spcAft>
                          <a:spcPts val="800"/>
                        </a:spcAft>
                        <a:buNone/>
                      </a:pPr>
                      <a:r>
                        <a:rPr lang="en-US" sz="1100" dirty="0">
                          <a:effectLst/>
                        </a:rPr>
                        <a:t>Giảm phát thải CO</a:t>
                      </a:r>
                      <a:r>
                        <a:rPr lang="en-US" sz="1100" baseline="-25000" dirty="0">
                          <a:effectLst/>
                        </a:rPr>
                        <a:t>2</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ctr">
                        <a:lnSpc>
                          <a:spcPct val="107000"/>
                        </a:lnSpc>
                        <a:spcAft>
                          <a:spcPts val="800"/>
                        </a:spcAft>
                        <a:buNone/>
                      </a:pPr>
                      <a:r>
                        <a:rPr lang="en-US" sz="1100" dirty="0">
                          <a:effectLst/>
                        </a:rPr>
                        <a:t>tấn CO</a:t>
                      </a:r>
                      <a:r>
                        <a:rPr lang="en-US" sz="1100" baseline="-25000" dirty="0">
                          <a:effectLst/>
                        </a:rPr>
                        <a:t>2</a:t>
                      </a:r>
                      <a:endParaRPr lang="en-US" sz="1100" dirty="0">
                        <a:effectLst/>
                        <a:latin typeface="Arial" panose="020B0604020202020204" pitchFamily="34" charset="0"/>
                        <a:ea typeface="Yu Mincho" panose="02020400000000000000" pitchFamily="18" charset="-128"/>
                      </a:endParaRPr>
                    </a:p>
                  </a:txBody>
                  <a:tcPr marL="47696" marR="47696" marT="0" marB="0" anchor="ctr"/>
                </a:tc>
                <a:tc>
                  <a:txBody>
                    <a:bodyPr/>
                    <a:lstStyle/>
                    <a:p>
                      <a:pPr algn="r">
                        <a:lnSpc>
                          <a:spcPct val="107000"/>
                        </a:lnSpc>
                        <a:spcAft>
                          <a:spcPts val="800"/>
                        </a:spcAft>
                        <a:buNone/>
                      </a:pPr>
                      <a:r>
                        <a:rPr lang="vi-VN" sz="1100" dirty="0">
                          <a:effectLst/>
                        </a:rPr>
                        <a:t>136</a:t>
                      </a:r>
                      <a:endParaRPr lang="en-US" sz="1100" dirty="0">
                        <a:effectLst/>
                        <a:latin typeface="Arial" panose="020B0604020202020204" pitchFamily="34" charset="0"/>
                        <a:ea typeface="Yu Mincho" panose="02020400000000000000" pitchFamily="18" charset="-128"/>
                      </a:endParaRPr>
                    </a:p>
                  </a:txBody>
                  <a:tcPr marL="47696" marR="47696" marT="0" marB="0" anchor="ctr"/>
                </a:tc>
                <a:extLst>
                  <a:ext uri="{0D108BD9-81ED-4DB2-BD59-A6C34878D82A}">
                    <a16:rowId xmlns:a16="http://schemas.microsoft.com/office/drawing/2014/main" val="800600098"/>
                  </a:ext>
                </a:extLst>
              </a:tr>
            </a:tbl>
          </a:graphicData>
        </a:graphic>
      </p:graphicFrame>
      <p:sp>
        <p:nvSpPr>
          <p:cNvPr id="5" name="Title 1">
            <a:extLst>
              <a:ext uri="{FF2B5EF4-FFF2-40B4-BE49-F238E27FC236}">
                <a16:creationId xmlns:a16="http://schemas.microsoft.com/office/drawing/2014/main" id="{B54D366A-B2F5-46F2-8160-2A058D8E3997}"/>
              </a:ext>
            </a:extLst>
          </p:cNvPr>
          <p:cNvSpPr txBox="1">
            <a:spLocks/>
          </p:cNvSpPr>
          <p:nvPr/>
        </p:nvSpPr>
        <p:spPr>
          <a:xfrm>
            <a:off x="457200" y="411475"/>
            <a:ext cx="8229600" cy="371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400" b="1" i="0" u="none" strike="noStrike" cap="none">
                <a:solidFill>
                  <a:schemeClr val="dk1"/>
                </a:solidFill>
                <a:latin typeface="+mj-lt"/>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mtClean="0">
                <a:solidFill>
                  <a:schemeClr val="accent1">
                    <a:lumMod val="50000"/>
                  </a:schemeClr>
                </a:solidFill>
                <a:latin typeface="+mn-lt"/>
              </a:rPr>
              <a:t>TRƯỜNG HỢP ĐIỂN HÌNH 1 (14)</a:t>
            </a:r>
            <a:endParaRPr lang="aa-ET" dirty="0">
              <a:solidFill>
                <a:schemeClr val="accent1">
                  <a:lumMod val="50000"/>
                </a:schemeClr>
              </a:solidFill>
              <a:latin typeface="+mn-lt"/>
            </a:endParaRPr>
          </a:p>
        </p:txBody>
      </p:sp>
    </p:spTree>
    <p:extLst>
      <p:ext uri="{BB962C8B-B14F-4D97-AF65-F5344CB8AC3E}">
        <p14:creationId xmlns:p14="http://schemas.microsoft.com/office/powerpoint/2010/main" val="21935442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EE29A-7657-4FDA-BDB2-F68B483B3E06}"/>
              </a:ext>
            </a:extLst>
          </p:cNvPr>
          <p:cNvSpPr>
            <a:spLocks noGrp="1"/>
          </p:cNvSpPr>
          <p:nvPr>
            <p:ph type="title"/>
          </p:nvPr>
        </p:nvSpPr>
        <p:spPr>
          <a:xfrm>
            <a:off x="457200" y="431947"/>
            <a:ext cx="8229600" cy="371400"/>
          </a:xfrm>
        </p:spPr>
        <p:txBody>
          <a:bodyPr>
            <a:noAutofit/>
          </a:bodyPr>
          <a:lstStyle/>
          <a:p>
            <a:r>
              <a:rPr lang="en-US" smtClean="0">
                <a:solidFill>
                  <a:schemeClr val="accent1">
                    <a:lumMod val="50000"/>
                  </a:schemeClr>
                </a:solidFill>
                <a:latin typeface="+mn-lt"/>
              </a:rPr>
              <a:t>KẾT LUẬN CHO TRƯỜNG HỢP ĐIỂN </a:t>
            </a:r>
            <a:r>
              <a:rPr lang="en-US" smtClean="0">
                <a:solidFill>
                  <a:schemeClr val="accent1">
                    <a:lumMod val="50000"/>
                  </a:schemeClr>
                </a:solidFill>
                <a:latin typeface="+mn-lt"/>
              </a:rPr>
              <a:t>HÌNH 1</a:t>
            </a:r>
            <a:endParaRPr lang="en-US"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40C73DEA-8BF0-4054-ABE7-44FAA55804F9}"/>
              </a:ext>
            </a:extLst>
          </p:cNvPr>
          <p:cNvSpPr>
            <a:spLocks noGrp="1"/>
          </p:cNvSpPr>
          <p:nvPr>
            <p:ph type="body" idx="1"/>
          </p:nvPr>
        </p:nvSpPr>
        <p:spPr>
          <a:xfrm>
            <a:off x="457200" y="988652"/>
            <a:ext cx="8229600" cy="2440647"/>
          </a:xfrm>
        </p:spPr>
        <p:txBody>
          <a:bodyPr>
            <a:noAutofit/>
          </a:bodyPr>
          <a:lstStyle/>
          <a:p>
            <a:pPr algn="just">
              <a:lnSpc>
                <a:spcPct val="130000"/>
              </a:lnSpc>
            </a:pPr>
            <a:r>
              <a:rPr lang="vi-VN" sz="1600" dirty="0">
                <a:solidFill>
                  <a:srgbClr val="000000"/>
                </a:solidFill>
                <a:latin typeface="+mn-lt"/>
                <a:ea typeface="Cambria" panose="02040503050406030204" pitchFamily="18" charset="0"/>
                <a:cs typeface="Arial" panose="020B0604020202020204" pitchFamily="34" charset="0"/>
              </a:rPr>
              <a:t>Khí nén là một cấu phần quan trọng trong nhiều nhà máy công nghiệp bao gồm các nhà máy trong công nghiệp nhựa.</a:t>
            </a:r>
          </a:p>
          <a:p>
            <a:pPr algn="just">
              <a:lnSpc>
                <a:spcPct val="130000"/>
              </a:lnSpc>
            </a:pPr>
            <a:r>
              <a:rPr lang="vi-VN" sz="1600" dirty="0">
                <a:solidFill>
                  <a:srgbClr val="000000"/>
                </a:solidFill>
                <a:latin typeface="+mn-lt"/>
                <a:ea typeface="Cambria" panose="02040503050406030204" pitchFamily="18" charset="0"/>
                <a:cs typeface="Arial" panose="020B0604020202020204" pitchFamily="34" charset="0"/>
              </a:rPr>
              <a:t>Khí nén được sử dụng cho các mục đích đóng cắt các van điều khiển, thực hiện vệ sinh và nhiều chức năng khác trong cơ cấu điều khiển vận hành của các trang thiết bị</a:t>
            </a:r>
          </a:p>
          <a:p>
            <a:pPr algn="just">
              <a:lnSpc>
                <a:spcPct val="130000"/>
              </a:lnSpc>
            </a:pPr>
            <a:r>
              <a:rPr lang="vi-VN" sz="1600" dirty="0">
                <a:solidFill>
                  <a:srgbClr val="000000"/>
                </a:solidFill>
                <a:latin typeface="+mn-lt"/>
                <a:ea typeface="Cambria" panose="02040503050406030204" pitchFamily="18" charset="0"/>
                <a:cs typeface="Arial" panose="020B0604020202020204" pitchFamily="34" charset="0"/>
              </a:rPr>
              <a:t>Việc tiết kiệm năng lượng trong hệ thống khí nén có thể có nhiều giải pháp đa dạng bao gồm cả những giải pháp liên quan đến quản lý nghiêm ngặt các nguồn rò rỉ và phương thức sử dụng khí nén của các công nhân trong dây chuyền sản xuất.</a:t>
            </a:r>
          </a:p>
          <a:p>
            <a:pPr algn="just">
              <a:lnSpc>
                <a:spcPct val="130000"/>
              </a:lnSpc>
            </a:pPr>
            <a:r>
              <a:rPr lang="vi-VN" sz="1600" dirty="0">
                <a:solidFill>
                  <a:srgbClr val="000000"/>
                </a:solidFill>
                <a:latin typeface="+mn-lt"/>
                <a:ea typeface="Cambria" panose="02040503050406030204" pitchFamily="18" charset="0"/>
                <a:cs typeface="Arial" panose="020B0604020202020204" pitchFamily="34" charset="0"/>
              </a:rPr>
              <a:t>Trong trường hợp điển hình này, 01 giải pháp cho hệ thống khí nén của nhà máy nhựa được trình bày cho thấy tiềm năng tiết kiệm năng lượng đa dạng có thể có từ một nhà máy trong ngành công nghiệp nhựa. </a:t>
            </a:r>
            <a:endParaRPr lang="en-US" sz="1600" dirty="0">
              <a:latin typeface="+mn-lt"/>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6113355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EE29A-7657-4FDA-BDB2-F68B483B3E06}"/>
              </a:ext>
            </a:extLst>
          </p:cNvPr>
          <p:cNvSpPr>
            <a:spLocks noGrp="1"/>
          </p:cNvSpPr>
          <p:nvPr>
            <p:ph type="title"/>
          </p:nvPr>
        </p:nvSpPr>
        <p:spPr>
          <a:xfrm>
            <a:off x="457200" y="431947"/>
            <a:ext cx="8229600" cy="371400"/>
          </a:xfrm>
        </p:spPr>
        <p:txBody>
          <a:bodyPr>
            <a:noAutofit/>
          </a:bodyPr>
          <a:lstStyle/>
          <a:p>
            <a:r>
              <a:rPr lang="en-US" smtClean="0">
                <a:solidFill>
                  <a:schemeClr val="accent1">
                    <a:lumMod val="50000"/>
                  </a:schemeClr>
                </a:solidFill>
                <a:latin typeface="+mn-lt"/>
              </a:rPr>
              <a:t>TRƯỜNG HỢP ĐIỂN HÌNH 2 (1)</a:t>
            </a:r>
            <a:endParaRPr lang="en-US" dirty="0">
              <a:solidFill>
                <a:schemeClr val="accent1">
                  <a:lumMod val="50000"/>
                </a:schemeClr>
              </a:solidFill>
              <a:latin typeface="+mn-lt"/>
            </a:endParaRPr>
          </a:p>
        </p:txBody>
      </p:sp>
      <p:sp>
        <p:nvSpPr>
          <p:cNvPr id="5" name="Content Placeholder 2">
            <a:extLst>
              <a:ext uri="{FF2B5EF4-FFF2-40B4-BE49-F238E27FC236}">
                <a16:creationId xmlns:a16="http://schemas.microsoft.com/office/drawing/2014/main" id="{7BA940B5-28F7-D2EA-F9C6-F35A32432B1D}"/>
              </a:ext>
            </a:extLst>
          </p:cNvPr>
          <p:cNvSpPr txBox="1">
            <a:spLocks/>
          </p:cNvSpPr>
          <p:nvPr/>
        </p:nvSpPr>
        <p:spPr>
          <a:xfrm>
            <a:off x="457200" y="1146716"/>
            <a:ext cx="8229600" cy="3579600"/>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189" marR="0" lvl="0" indent="-317492" algn="l" rtl="0">
              <a:lnSpc>
                <a:spcPct val="100000"/>
              </a:lnSpc>
              <a:spcBef>
                <a:spcPts val="0"/>
              </a:spcBef>
              <a:spcAft>
                <a:spcPts val="0"/>
              </a:spcAft>
              <a:buClr>
                <a:schemeClr val="dk1"/>
              </a:buClr>
              <a:buSzPts val="1400"/>
              <a:buFont typeface="Roboto"/>
              <a:buChar char="●"/>
              <a:defRPr sz="1500" b="0" i="0" u="none" strike="noStrike" cap="none">
                <a:solidFill>
                  <a:schemeClr val="dk1"/>
                </a:solidFill>
                <a:latin typeface="Roboto"/>
                <a:ea typeface="Roboto"/>
                <a:cs typeface="Roboto"/>
                <a:sym typeface="Roboto"/>
              </a:defRPr>
            </a:lvl1pPr>
            <a:lvl2pPr marL="914378" marR="0" lvl="1" indent="-317492"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566" marR="0" lvl="2" indent="-317492"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754" marR="0" lvl="3" indent="-317492"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5943" marR="0" lvl="4" indent="-317492"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132" marR="0" lvl="5" indent="-317492"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320" marR="0" lvl="6" indent="-317492"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509" marR="0" lvl="7" indent="-317492"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697" marR="0" lvl="8" indent="-317492"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indent="0" algn="just">
              <a:lnSpc>
                <a:spcPct val="150000"/>
              </a:lnSpc>
              <a:buNone/>
            </a:pPr>
            <a:r>
              <a:rPr lang="en-US" sz="1800">
                <a:latin typeface="+mn-lt"/>
                <a:ea typeface="Times New Roman" panose="02020603050405020304" pitchFamily="18" charset="0"/>
              </a:rPr>
              <a:t>Nhựa Tiền Phong áp dụng công nghệ đùn hai lớp, đặc biệt là sản phẩm ống gân xoắn HDPE.</a:t>
            </a:r>
            <a:r>
              <a:rPr lang="en-US" sz="1800" smtClean="0">
                <a:latin typeface="+mn-lt"/>
                <a:ea typeface="Times New Roman" panose="02020603050405020304" pitchFamily="18" charset="0"/>
              </a:rPr>
              <a:t> </a:t>
            </a:r>
          </a:p>
          <a:p>
            <a:pPr marL="139700" indent="0" algn="just">
              <a:lnSpc>
                <a:spcPct val="150000"/>
              </a:lnSpc>
              <a:buFont typeface="Roboto"/>
              <a:buNone/>
            </a:pPr>
            <a:r>
              <a:rPr lang="en-US" sz="1800" b="1" smtClean="0">
                <a:latin typeface="+mn-lt"/>
                <a:ea typeface="Times New Roman" panose="02020603050405020304" pitchFamily="18" charset="0"/>
              </a:rPr>
              <a:t>Thông tin:</a:t>
            </a:r>
          </a:p>
          <a:p>
            <a:pPr>
              <a:lnSpc>
                <a:spcPct val="150000"/>
              </a:lnSpc>
            </a:pPr>
            <a:r>
              <a:rPr lang="vi-VN" sz="1800" smtClean="0">
                <a:latin typeface="+mn-lt"/>
              </a:rPr>
              <a:t>CÔNG TY TNHH SẢN XUẤT THƯƠNG MẠI NHỰA TIẾN PHONG</a:t>
            </a:r>
          </a:p>
          <a:p>
            <a:pPr>
              <a:lnSpc>
                <a:spcPct val="150000"/>
              </a:lnSpc>
            </a:pPr>
            <a:r>
              <a:rPr lang="vi-VN" sz="1800" smtClean="0">
                <a:latin typeface="+mn-lt"/>
              </a:rPr>
              <a:t>Địa chỉ: U01 - L68 - Khu đô thị Đô nghĩa - Yên Lộ - Yên Nghĩa - Hà Đông</a:t>
            </a:r>
          </a:p>
          <a:p>
            <a:pPr marL="139700" indent="0" algn="just">
              <a:lnSpc>
                <a:spcPct val="150000"/>
              </a:lnSpc>
              <a:buNone/>
            </a:pPr>
            <a:r>
              <a:rPr lang="en-US" sz="1800" b="1">
                <a:latin typeface="+mn-lt"/>
              </a:rPr>
              <a:t>Ứng dụng: Sản xuất ống gân xoắn HDPE</a:t>
            </a:r>
            <a:endParaRPr lang="en-US" sz="1800" b="1" dirty="0">
              <a:latin typeface="+mn-lt"/>
              <a:ea typeface="Times New Roman" panose="02020603050405020304" pitchFamily="18" charset="0"/>
            </a:endParaRPr>
          </a:p>
        </p:txBody>
      </p:sp>
    </p:spTree>
    <p:extLst>
      <p:ext uri="{BB962C8B-B14F-4D97-AF65-F5344CB8AC3E}">
        <p14:creationId xmlns:p14="http://schemas.microsoft.com/office/powerpoint/2010/main" val="1352188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EE29A-7657-4FDA-BDB2-F68B483B3E06}"/>
              </a:ext>
            </a:extLst>
          </p:cNvPr>
          <p:cNvSpPr>
            <a:spLocks noGrp="1"/>
          </p:cNvSpPr>
          <p:nvPr>
            <p:ph type="title"/>
          </p:nvPr>
        </p:nvSpPr>
        <p:spPr>
          <a:xfrm>
            <a:off x="457200" y="431947"/>
            <a:ext cx="8229600" cy="371400"/>
          </a:xfrm>
        </p:spPr>
        <p:txBody>
          <a:bodyPr>
            <a:noAutofit/>
          </a:bodyPr>
          <a:lstStyle/>
          <a:p>
            <a:r>
              <a:rPr lang="en-US" smtClean="0">
                <a:solidFill>
                  <a:schemeClr val="accent1">
                    <a:lumMod val="50000"/>
                  </a:schemeClr>
                </a:solidFill>
                <a:latin typeface="+mn-lt"/>
              </a:rPr>
              <a:t>TRƯỜNG HỢP ĐIỂN HÌNH 2 (2)</a:t>
            </a:r>
            <a:endParaRPr lang="en-US" dirty="0">
              <a:solidFill>
                <a:schemeClr val="accent1">
                  <a:lumMod val="50000"/>
                </a:schemeClr>
              </a:solidFill>
              <a:latin typeface="+mn-lt"/>
            </a:endParaRPr>
          </a:p>
        </p:txBody>
      </p:sp>
      <p:sp>
        <p:nvSpPr>
          <p:cNvPr id="4" name="Title 1">
            <a:extLst>
              <a:ext uri="{FF2B5EF4-FFF2-40B4-BE49-F238E27FC236}">
                <a16:creationId xmlns:a16="http://schemas.microsoft.com/office/drawing/2014/main" id="{387B515E-82BA-167D-554E-C18A6D085073}"/>
              </a:ext>
            </a:extLst>
          </p:cNvPr>
          <p:cNvSpPr txBox="1">
            <a:spLocks/>
          </p:cNvSpPr>
          <p:nvPr/>
        </p:nvSpPr>
        <p:spPr>
          <a:xfrm>
            <a:off x="457200" y="1146396"/>
            <a:ext cx="8229600" cy="371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400" b="1" i="0" u="none" strike="noStrike" cap="none">
                <a:solidFill>
                  <a:schemeClr val="dk1"/>
                </a:solidFill>
                <a:latin typeface="+mj-lt"/>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000">
                <a:solidFill>
                  <a:schemeClr val="tx1"/>
                </a:solidFill>
              </a:rPr>
              <a:t>Thông tin: Sản xuất ống gân xoắn HDPE</a:t>
            </a:r>
            <a:endParaRPr lang="en-VN" sz="2000" dirty="0">
              <a:solidFill>
                <a:schemeClr val="tx1"/>
              </a:solidFill>
            </a:endParaRPr>
          </a:p>
        </p:txBody>
      </p:sp>
      <p:sp>
        <p:nvSpPr>
          <p:cNvPr id="6" name="TextBox 5">
            <a:extLst>
              <a:ext uri="{FF2B5EF4-FFF2-40B4-BE49-F238E27FC236}">
                <a16:creationId xmlns:a16="http://schemas.microsoft.com/office/drawing/2014/main" id="{E4CD1B8F-8B6D-25CA-8CA9-5D6431B5C803}"/>
              </a:ext>
            </a:extLst>
          </p:cNvPr>
          <p:cNvSpPr txBox="1"/>
          <p:nvPr/>
        </p:nvSpPr>
        <p:spPr>
          <a:xfrm>
            <a:off x="457200" y="1574946"/>
            <a:ext cx="8229599" cy="3046988"/>
          </a:xfrm>
          <a:prstGeom prst="rect">
            <a:avLst/>
          </a:prstGeom>
          <a:noFill/>
        </p:spPr>
        <p:txBody>
          <a:bodyPr wrap="square">
            <a:spAutoFit/>
          </a:bodyPr>
          <a:lstStyle/>
          <a:p>
            <a:pPr lvl="0" algn="just">
              <a:lnSpc>
                <a:spcPct val="150000"/>
              </a:lnSpc>
            </a:pPr>
            <a:r>
              <a:rPr lang="en-US" sz="1600" b="1" smtClean="0"/>
              <a:t>Tổng quan</a:t>
            </a:r>
            <a:r>
              <a:rPr kumimoji="0" lang="en-US" sz="1600" b="1" i="0" u="none" strike="noStrike" kern="0" cap="none" spc="0" normalizeH="0" baseline="0" noProof="0" smtClean="0">
                <a:ln>
                  <a:noFill/>
                </a:ln>
                <a:solidFill>
                  <a:srgbClr val="000000"/>
                </a:solidFill>
                <a:effectLst/>
                <a:uLnTx/>
                <a:uFillTx/>
                <a:latin typeface="Arial"/>
                <a:cs typeface="Arial"/>
                <a:sym typeface="Arial"/>
              </a:rPr>
              <a:t>: </a:t>
            </a:r>
            <a:r>
              <a:rPr lang="vi-VN" sz="1600" b="1" u="sng">
                <a:solidFill>
                  <a:schemeClr val="tx1"/>
                </a:solidFill>
              </a:rPr>
              <a:t>Đầu tư vào dây chuyền đùn hai lớp Battenfeld‑Cincinnati</a:t>
            </a:r>
            <a:endParaRPr kumimoji="0" lang="en-US" sz="1600" b="1" i="0" u="sng" strike="noStrike" kern="0" cap="none" spc="0" normalizeH="0" baseline="0" noProof="0" dirty="0">
              <a:ln>
                <a:noFill/>
              </a:ln>
              <a:solidFill>
                <a:schemeClr val="tx1"/>
              </a:solidFill>
              <a:effectLst/>
              <a:uLnTx/>
              <a:uFillTx/>
              <a:sym typeface="Arial"/>
            </a:endParaRPr>
          </a:p>
          <a:p>
            <a:pPr marL="285750" lvl="0" indent="-285750" algn="just">
              <a:lnSpc>
                <a:spcPct val="150000"/>
              </a:lnSpc>
              <a:buFont typeface="Arial" panose="020B0604020202020204" pitchFamily="34" charset="0"/>
              <a:buChar char="•"/>
            </a:pPr>
            <a:r>
              <a:rPr lang="vi-VN" sz="1600"/>
              <a:t>Năm 2011, Tiền Phong đã lắp đặt </a:t>
            </a:r>
            <a:r>
              <a:rPr lang="vi-VN" sz="1600" b="1"/>
              <a:t>dây chuyền đùn ống KryoSys</a:t>
            </a:r>
            <a:r>
              <a:rPr lang="vi-VN" sz="1600"/>
              <a:t> từ </a:t>
            </a:r>
            <a:r>
              <a:rPr lang="vi-VN" sz="1600" b="1"/>
              <a:t>Battenfeld‑Cincinnati (Áo)</a:t>
            </a:r>
            <a:r>
              <a:rPr lang="vi-VN" sz="1600"/>
              <a:t> tại nhà máy Hải </a:t>
            </a:r>
            <a:r>
              <a:rPr lang="vi-VN" sz="1600"/>
              <a:t>Phòng </a:t>
            </a:r>
            <a:r>
              <a:rPr lang="vi-VN" sz="1600" smtClean="0"/>
              <a:t>củ</a:t>
            </a:r>
            <a:r>
              <a:rPr lang="en-US" sz="1600" smtClean="0"/>
              <a:t>a họ.</a:t>
            </a:r>
            <a:endParaRPr lang="vi-VN" sz="1600"/>
          </a:p>
          <a:p>
            <a:pPr marL="285750" lvl="0" indent="-285750" algn="just">
              <a:lnSpc>
                <a:spcPct val="150000"/>
              </a:lnSpc>
              <a:buFont typeface="Arial" panose="020B0604020202020204" pitchFamily="34" charset="0"/>
              <a:buChar char="•"/>
            </a:pPr>
            <a:r>
              <a:rPr lang="vi-VN" sz="1600"/>
              <a:t>Điều này cho phép sản xuất trong nước các ống HDPE có </a:t>
            </a:r>
            <a:r>
              <a:rPr lang="vi-VN" sz="1600" b="1"/>
              <a:t>đường kính lên đến 2m</a:t>
            </a:r>
            <a:r>
              <a:rPr lang="vi-VN" sz="1600"/>
              <a:t>, bao gồm </a:t>
            </a:r>
            <a:r>
              <a:rPr lang="vi-VN" sz="1600" b="1"/>
              <a:t>các cấu trúc xoắn hai lớp/spira</a:t>
            </a:r>
            <a:r>
              <a:rPr lang="vi-VN" sz="1600"/>
              <a:t>, thay thế các dây chuyền nhập khẩu.</a:t>
            </a:r>
          </a:p>
          <a:p>
            <a:pPr marL="285750" lvl="0" indent="-285750" algn="just">
              <a:lnSpc>
                <a:spcPct val="150000"/>
              </a:lnSpc>
              <a:buFont typeface="Arial" panose="020B0604020202020204" pitchFamily="34" charset="0"/>
              <a:buChar char="•"/>
            </a:pPr>
            <a:r>
              <a:rPr lang="vi-VN" sz="1600"/>
              <a:t>Mặc dù chi phí vốn không được tiết lộ, nhưng các hệ thống chìa khóa trao tay như vậy thường có giá dao động từ </a:t>
            </a:r>
            <a:r>
              <a:rPr lang="vi-VN" sz="1600" b="1"/>
              <a:t>800.000–1 </a:t>
            </a:r>
            <a:r>
              <a:rPr lang="vi-VN" sz="1600" b="1" smtClean="0"/>
              <a:t>triệu</a:t>
            </a:r>
            <a:r>
              <a:rPr lang="en-US" sz="1600" b="1" smtClean="0"/>
              <a:t> USD</a:t>
            </a:r>
            <a:r>
              <a:rPr lang="vi-VN" sz="1600" smtClean="0"/>
              <a:t>, </a:t>
            </a:r>
            <a:r>
              <a:rPr lang="vi-VN" sz="1600"/>
              <a:t>tùy thuộc vào công suất và tự động hóa.</a:t>
            </a:r>
            <a:endParaRPr kumimoji="0" lang="en-US" sz="16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578862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688D08E-2DCE-A65F-9C31-20A760CE056D}"/>
              </a:ext>
            </a:extLst>
          </p:cNvPr>
          <p:cNvPicPr>
            <a:picLocks noChangeAspect="1"/>
          </p:cNvPicPr>
          <p:nvPr/>
        </p:nvPicPr>
        <p:blipFill>
          <a:blip r:embed="rId2"/>
          <a:stretch>
            <a:fillRect/>
          </a:stretch>
        </p:blipFill>
        <p:spPr>
          <a:xfrm>
            <a:off x="1254600" y="934825"/>
            <a:ext cx="6634797" cy="3580025"/>
          </a:xfrm>
          <a:prstGeom prst="rect">
            <a:avLst/>
          </a:prstGeom>
        </p:spPr>
      </p:pic>
      <p:sp>
        <p:nvSpPr>
          <p:cNvPr id="8" name="Title 1">
            <a:extLst>
              <a:ext uri="{FF2B5EF4-FFF2-40B4-BE49-F238E27FC236}">
                <a16:creationId xmlns:a16="http://schemas.microsoft.com/office/drawing/2014/main" id="{161EE29A-7657-4FDA-BDB2-F68B483B3E06}"/>
              </a:ext>
            </a:extLst>
          </p:cNvPr>
          <p:cNvSpPr>
            <a:spLocks noGrp="1"/>
          </p:cNvSpPr>
          <p:nvPr>
            <p:ph type="title"/>
          </p:nvPr>
        </p:nvSpPr>
        <p:spPr>
          <a:xfrm>
            <a:off x="457200" y="355747"/>
            <a:ext cx="8229600" cy="371400"/>
          </a:xfrm>
        </p:spPr>
        <p:txBody>
          <a:bodyPr>
            <a:noAutofit/>
          </a:bodyPr>
          <a:lstStyle/>
          <a:p>
            <a:pPr algn="ctr"/>
            <a:r>
              <a:rPr lang="en-US" sz="2400" b="1" smtClean="0">
                <a:solidFill>
                  <a:schemeClr val="accent1">
                    <a:lumMod val="50000"/>
                  </a:schemeClr>
                </a:solidFill>
                <a:latin typeface="+mn-lt"/>
              </a:rPr>
              <a:t>TRƯỜNG HỢP ĐIỂN HÌNH 2 (3)</a:t>
            </a:r>
            <a:endParaRPr lang="en-US" sz="2400" b="1" dirty="0">
              <a:solidFill>
                <a:schemeClr val="accent1">
                  <a:lumMod val="50000"/>
                </a:schemeClr>
              </a:solidFill>
              <a:latin typeface="+mn-lt"/>
            </a:endParaRPr>
          </a:p>
        </p:txBody>
      </p:sp>
    </p:spTree>
    <p:extLst>
      <p:ext uri="{BB962C8B-B14F-4D97-AF65-F5344CB8AC3E}">
        <p14:creationId xmlns:p14="http://schemas.microsoft.com/office/powerpoint/2010/main" val="3954614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D366A-B2F5-46F2-8160-2A058D8E3997}"/>
              </a:ext>
            </a:extLst>
          </p:cNvPr>
          <p:cNvSpPr>
            <a:spLocks noGrp="1"/>
          </p:cNvSpPr>
          <p:nvPr>
            <p:ph type="title"/>
          </p:nvPr>
        </p:nvSpPr>
        <p:spPr/>
        <p:txBody>
          <a:bodyPr>
            <a:noAutofit/>
          </a:bodyPr>
          <a:lstStyle/>
          <a:p>
            <a:r>
              <a:rPr lang="vi-VN">
                <a:solidFill>
                  <a:schemeClr val="accent1">
                    <a:lumMod val="50000"/>
                  </a:schemeClr>
                </a:solidFill>
                <a:latin typeface="+mn-lt"/>
              </a:rPr>
              <a:t>TRƯỜNG HỢP</a:t>
            </a:r>
            <a:r>
              <a:rPr lang="en-US" smtClean="0">
                <a:solidFill>
                  <a:schemeClr val="accent1">
                    <a:lumMod val="50000"/>
                  </a:schemeClr>
                </a:solidFill>
                <a:latin typeface="+mn-lt"/>
              </a:rPr>
              <a:t> ĐIỂN HÌNH 1 (1)</a:t>
            </a:r>
            <a:endParaRPr lang="aa-ET"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22F6986D-6A8F-478B-93B5-133B604057B4}"/>
              </a:ext>
            </a:extLst>
          </p:cNvPr>
          <p:cNvSpPr>
            <a:spLocks noGrp="1"/>
          </p:cNvSpPr>
          <p:nvPr>
            <p:ph type="body" idx="1"/>
          </p:nvPr>
        </p:nvSpPr>
        <p:spPr>
          <a:xfrm>
            <a:off x="457200" y="1747982"/>
            <a:ext cx="4537880" cy="3029100"/>
          </a:xfrm>
        </p:spPr>
        <p:txBody>
          <a:bodyPr>
            <a:normAutofit/>
          </a:bodyPr>
          <a:lstStyle/>
          <a:p>
            <a:pPr>
              <a:lnSpc>
                <a:spcPct val="150000"/>
              </a:lnSpc>
            </a:pPr>
            <a:r>
              <a:rPr lang="vi-VN" sz="1400" dirty="0">
                <a:solidFill>
                  <a:schemeClr val="tx1"/>
                </a:solidFill>
                <a:latin typeface="+mn-lt"/>
                <a:ea typeface="Yu Mincho" panose="02020400000000000000" pitchFamily="18" charset="-128"/>
              </a:rPr>
              <a:t>Năm bắt đầu hoạt động: 1971</a:t>
            </a:r>
          </a:p>
          <a:p>
            <a:pPr>
              <a:lnSpc>
                <a:spcPct val="150000"/>
              </a:lnSpc>
            </a:pPr>
            <a:r>
              <a:rPr lang="vi-VN" sz="1400" dirty="0">
                <a:solidFill>
                  <a:schemeClr val="tx1"/>
                </a:solidFill>
                <a:latin typeface="+mn-lt"/>
                <a:ea typeface="Yu Mincho" panose="02020400000000000000" pitchFamily="18" charset="-128"/>
              </a:rPr>
              <a:t>Địa chỉ: xã Kiêu Kỵ - Huyện Gia Lâm - Hà Nội</a:t>
            </a:r>
          </a:p>
          <a:p>
            <a:pPr>
              <a:lnSpc>
                <a:spcPct val="150000"/>
              </a:lnSpc>
            </a:pPr>
            <a:r>
              <a:rPr lang="vi-VN" sz="1400" dirty="0">
                <a:solidFill>
                  <a:schemeClr val="tx1"/>
                </a:solidFill>
                <a:latin typeface="+mn-lt"/>
                <a:ea typeface="Yu Mincho" panose="02020400000000000000" pitchFamily="18" charset="-128"/>
              </a:rPr>
              <a:t>Sản phẩm: </a:t>
            </a:r>
            <a:r>
              <a:rPr lang="en-US" sz="1400" dirty="0" err="1">
                <a:solidFill>
                  <a:schemeClr val="tx1"/>
                </a:solidFill>
                <a:latin typeface="+mn-lt"/>
                <a:ea typeface="Calibri" panose="020F0502020204030204" pitchFamily="34" charset="0"/>
              </a:rPr>
              <a:t>Sản</a:t>
            </a:r>
            <a:r>
              <a:rPr lang="en-US" sz="1400" dirty="0">
                <a:solidFill>
                  <a:schemeClr val="tx1"/>
                </a:solidFill>
                <a:latin typeface="+mn-lt"/>
                <a:ea typeface="Calibri" panose="020F0502020204030204" pitchFamily="34" charset="0"/>
              </a:rPr>
              <a:t> </a:t>
            </a:r>
            <a:r>
              <a:rPr lang="en-US" sz="1400" dirty="0" err="1">
                <a:solidFill>
                  <a:schemeClr val="tx1"/>
                </a:solidFill>
                <a:latin typeface="+mn-lt"/>
                <a:ea typeface="Calibri" panose="020F0502020204030204" pitchFamily="34" charset="0"/>
              </a:rPr>
              <a:t>xuất</a:t>
            </a:r>
            <a:r>
              <a:rPr lang="en-US" sz="1400" dirty="0">
                <a:solidFill>
                  <a:schemeClr val="tx1"/>
                </a:solidFill>
                <a:latin typeface="+mn-lt"/>
                <a:ea typeface="Calibri" panose="020F0502020204030204" pitchFamily="34" charset="0"/>
              </a:rPr>
              <a:t> </a:t>
            </a:r>
            <a:r>
              <a:rPr lang="en-US" sz="1400" dirty="0" err="1">
                <a:solidFill>
                  <a:schemeClr val="tx1"/>
                </a:solidFill>
                <a:latin typeface="+mn-lt"/>
                <a:ea typeface="Calibri" panose="020F0502020204030204" pitchFamily="34" charset="0"/>
              </a:rPr>
              <a:t>các</a:t>
            </a:r>
            <a:r>
              <a:rPr lang="en-US" sz="1400" dirty="0">
                <a:solidFill>
                  <a:schemeClr val="tx1"/>
                </a:solidFill>
                <a:latin typeface="+mn-lt"/>
                <a:ea typeface="Calibri" panose="020F0502020204030204" pitchFamily="34" charset="0"/>
              </a:rPr>
              <a:t> </a:t>
            </a:r>
            <a:r>
              <a:rPr lang="en-US" sz="1400" dirty="0" err="1">
                <a:solidFill>
                  <a:schemeClr val="tx1"/>
                </a:solidFill>
                <a:latin typeface="+mn-lt"/>
                <a:ea typeface="Calibri" panose="020F0502020204030204" pitchFamily="34" charset="0"/>
              </a:rPr>
              <a:t>loại</a:t>
            </a:r>
            <a:r>
              <a:rPr lang="en-US" sz="1400" dirty="0">
                <a:solidFill>
                  <a:schemeClr val="tx1"/>
                </a:solidFill>
                <a:latin typeface="+mn-lt"/>
                <a:ea typeface="Calibri" panose="020F0502020204030204" pitchFamily="34" charset="0"/>
              </a:rPr>
              <a:t> </a:t>
            </a:r>
            <a:r>
              <a:rPr lang="en-US" sz="1400" dirty="0" err="1">
                <a:solidFill>
                  <a:schemeClr val="tx1"/>
                </a:solidFill>
                <a:latin typeface="+mn-lt"/>
                <a:ea typeface="Calibri" panose="020F0502020204030204" pitchFamily="34" charset="0"/>
              </a:rPr>
              <a:t>túi</a:t>
            </a:r>
            <a:r>
              <a:rPr lang="en-US" sz="1400" dirty="0">
                <a:solidFill>
                  <a:schemeClr val="tx1"/>
                </a:solidFill>
                <a:latin typeface="+mn-lt"/>
                <a:ea typeface="Calibri" panose="020F0502020204030204" pitchFamily="34" charset="0"/>
              </a:rPr>
              <a:t>, </a:t>
            </a:r>
            <a:r>
              <a:rPr lang="en-US" sz="1400" dirty="0" err="1">
                <a:solidFill>
                  <a:schemeClr val="tx1"/>
                </a:solidFill>
                <a:latin typeface="+mn-lt"/>
                <a:ea typeface="Calibri" panose="020F0502020204030204" pitchFamily="34" charset="0"/>
              </a:rPr>
              <a:t>lều</a:t>
            </a:r>
            <a:r>
              <a:rPr lang="en-US" sz="1400" dirty="0">
                <a:solidFill>
                  <a:schemeClr val="tx1"/>
                </a:solidFill>
                <a:latin typeface="+mn-lt"/>
                <a:ea typeface="Calibri" panose="020F0502020204030204" pitchFamily="34" charset="0"/>
              </a:rPr>
              <a:t>, </a:t>
            </a:r>
            <a:r>
              <a:rPr lang="en-US" sz="1400" dirty="0" err="1">
                <a:solidFill>
                  <a:schemeClr val="tx1"/>
                </a:solidFill>
                <a:latin typeface="+mn-lt"/>
                <a:ea typeface="Calibri" panose="020F0502020204030204" pitchFamily="34" charset="0"/>
              </a:rPr>
              <a:t>bạt</a:t>
            </a:r>
            <a:r>
              <a:rPr lang="en-US" sz="1400" dirty="0">
                <a:solidFill>
                  <a:schemeClr val="tx1"/>
                </a:solidFill>
                <a:latin typeface="+mn-lt"/>
                <a:ea typeface="Calibri" panose="020F0502020204030204" pitchFamily="34" charset="0"/>
              </a:rPr>
              <a:t> </a:t>
            </a:r>
            <a:r>
              <a:rPr lang="en-US" sz="1400" dirty="0" err="1">
                <a:solidFill>
                  <a:schemeClr val="tx1"/>
                </a:solidFill>
                <a:latin typeface="+mn-lt"/>
                <a:ea typeface="Calibri" panose="020F0502020204030204" pitchFamily="34" charset="0"/>
              </a:rPr>
              <a:t>có</a:t>
            </a:r>
            <a:r>
              <a:rPr lang="en-US" sz="1400" dirty="0">
                <a:solidFill>
                  <a:schemeClr val="tx1"/>
                </a:solidFill>
                <a:latin typeface="+mn-lt"/>
                <a:ea typeface="Calibri" panose="020F0502020204030204" pitchFamily="34" charset="0"/>
              </a:rPr>
              <a:t> </a:t>
            </a:r>
            <a:r>
              <a:rPr lang="en-US" sz="1400" dirty="0" err="1">
                <a:solidFill>
                  <a:schemeClr val="tx1"/>
                </a:solidFill>
                <a:latin typeface="+mn-lt"/>
                <a:ea typeface="Calibri" panose="020F0502020204030204" pitchFamily="34" charset="0"/>
              </a:rPr>
              <a:t>nguồn</a:t>
            </a:r>
            <a:r>
              <a:rPr lang="en-US" sz="1400" dirty="0">
                <a:solidFill>
                  <a:schemeClr val="tx1"/>
                </a:solidFill>
                <a:latin typeface="+mn-lt"/>
                <a:ea typeface="Calibri" panose="020F0502020204030204" pitchFamily="34" charset="0"/>
              </a:rPr>
              <a:t> </a:t>
            </a:r>
            <a:r>
              <a:rPr lang="en-US" sz="1400" dirty="0" err="1">
                <a:solidFill>
                  <a:schemeClr val="tx1"/>
                </a:solidFill>
                <a:latin typeface="+mn-lt"/>
                <a:ea typeface="Calibri" panose="020F0502020204030204" pitchFamily="34" charset="0"/>
              </a:rPr>
              <a:t>gốc</a:t>
            </a:r>
            <a:r>
              <a:rPr lang="en-US" sz="1400" dirty="0">
                <a:solidFill>
                  <a:schemeClr val="tx1"/>
                </a:solidFill>
                <a:latin typeface="+mn-lt"/>
                <a:ea typeface="Calibri" panose="020F0502020204030204" pitchFamily="34" charset="0"/>
              </a:rPr>
              <a:t> </a:t>
            </a:r>
            <a:r>
              <a:rPr lang="en-US" sz="1400" dirty="0" err="1">
                <a:solidFill>
                  <a:schemeClr val="tx1"/>
                </a:solidFill>
                <a:latin typeface="+mn-lt"/>
                <a:ea typeface="Calibri" panose="020F0502020204030204" pitchFamily="34" charset="0"/>
              </a:rPr>
              <a:t>từ</a:t>
            </a:r>
            <a:r>
              <a:rPr lang="en-US" sz="1400" dirty="0">
                <a:solidFill>
                  <a:schemeClr val="tx1"/>
                </a:solidFill>
                <a:latin typeface="+mn-lt"/>
                <a:ea typeface="Calibri" panose="020F0502020204030204" pitchFamily="34" charset="0"/>
              </a:rPr>
              <a:t> </a:t>
            </a:r>
            <a:r>
              <a:rPr lang="en-US" sz="1400" dirty="0" err="1">
                <a:solidFill>
                  <a:schemeClr val="tx1"/>
                </a:solidFill>
                <a:latin typeface="+mn-lt"/>
                <a:ea typeface="Calibri" panose="020F0502020204030204" pitchFamily="34" charset="0"/>
              </a:rPr>
              <a:t>nhựa</a:t>
            </a:r>
            <a:endParaRPr lang="en-US" sz="1400" b="0" i="0" dirty="0">
              <a:solidFill>
                <a:schemeClr val="tx1"/>
              </a:solidFill>
              <a:effectLst/>
              <a:latin typeface="+mn-lt"/>
              <a:ea typeface="Cambria" panose="02040503050406030204" pitchFamily="18" charset="0"/>
            </a:endParaRPr>
          </a:p>
          <a:p>
            <a:pPr>
              <a:lnSpc>
                <a:spcPct val="150000"/>
              </a:lnSpc>
            </a:pPr>
            <a:r>
              <a:rPr lang="en-US" sz="1400" dirty="0" err="1">
                <a:solidFill>
                  <a:schemeClr val="tx1"/>
                </a:solidFill>
                <a:latin typeface="+mn-lt"/>
                <a:ea typeface="Cambria" panose="02040503050406030204" pitchFamily="18" charset="0"/>
              </a:rPr>
              <a:t>Sản</a:t>
            </a:r>
            <a:r>
              <a:rPr lang="en-US" sz="1400" dirty="0">
                <a:solidFill>
                  <a:schemeClr val="tx1"/>
                </a:solidFill>
                <a:latin typeface="+mn-lt"/>
                <a:ea typeface="Cambria" panose="02040503050406030204" pitchFamily="18" charset="0"/>
              </a:rPr>
              <a:t> </a:t>
            </a:r>
            <a:r>
              <a:rPr lang="en-US" sz="1400" dirty="0" err="1">
                <a:solidFill>
                  <a:schemeClr val="tx1"/>
                </a:solidFill>
                <a:latin typeface="+mn-lt"/>
                <a:ea typeface="Cambria" panose="02040503050406030204" pitchFamily="18" charset="0"/>
              </a:rPr>
              <a:t>lượng</a:t>
            </a:r>
            <a:r>
              <a:rPr lang="en-US" sz="1400" dirty="0">
                <a:solidFill>
                  <a:schemeClr val="tx1"/>
                </a:solidFill>
                <a:latin typeface="+mn-lt"/>
                <a:ea typeface="Cambria" panose="02040503050406030204" pitchFamily="18" charset="0"/>
              </a:rPr>
              <a:t>: </a:t>
            </a:r>
          </a:p>
        </p:txBody>
      </p:sp>
      <p:pic>
        <p:nvPicPr>
          <p:cNvPr id="6" name="Picture 5">
            <a:extLst>
              <a:ext uri="{FF2B5EF4-FFF2-40B4-BE49-F238E27FC236}">
                <a16:creationId xmlns:a16="http://schemas.microsoft.com/office/drawing/2014/main" id="{05B030D0-F7D8-2B2D-A9E9-C85E6F8C05F1}"/>
              </a:ext>
            </a:extLst>
          </p:cNvPr>
          <p:cNvPicPr>
            <a:picLocks noChangeAspect="1"/>
          </p:cNvPicPr>
          <p:nvPr/>
        </p:nvPicPr>
        <p:blipFill>
          <a:blip r:embed="rId2"/>
          <a:stretch>
            <a:fillRect/>
          </a:stretch>
        </p:blipFill>
        <p:spPr>
          <a:xfrm>
            <a:off x="5185621" y="1747982"/>
            <a:ext cx="3501179" cy="2529068"/>
          </a:xfrm>
          <a:prstGeom prst="rect">
            <a:avLst/>
          </a:prstGeom>
        </p:spPr>
      </p:pic>
      <p:sp>
        <p:nvSpPr>
          <p:cNvPr id="5" name="Title 1">
            <a:extLst>
              <a:ext uri="{FF2B5EF4-FFF2-40B4-BE49-F238E27FC236}">
                <a16:creationId xmlns:a16="http://schemas.microsoft.com/office/drawing/2014/main" id="{B54D366A-B2F5-46F2-8160-2A058D8E3997}"/>
              </a:ext>
            </a:extLst>
          </p:cNvPr>
          <p:cNvSpPr txBox="1">
            <a:spLocks/>
          </p:cNvSpPr>
          <p:nvPr/>
        </p:nvSpPr>
        <p:spPr>
          <a:xfrm>
            <a:off x="457200" y="1079728"/>
            <a:ext cx="8229600" cy="371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400" b="1" i="0" u="none" strike="noStrike" cap="none">
                <a:solidFill>
                  <a:schemeClr val="dk1"/>
                </a:solidFill>
                <a:latin typeface="+mj-lt"/>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000" smtClean="0">
                <a:solidFill>
                  <a:schemeClr val="tx1"/>
                </a:solidFill>
                <a:latin typeface="+mn-lt"/>
              </a:rPr>
              <a:t>Công ty TNHH MTV 76</a:t>
            </a:r>
            <a:endParaRPr lang="aa-ET" sz="2000" dirty="0">
              <a:solidFill>
                <a:schemeClr val="tx1"/>
              </a:solidFill>
              <a:latin typeface="+mn-lt"/>
            </a:endParaRPr>
          </a:p>
        </p:txBody>
      </p:sp>
    </p:spTree>
    <p:extLst>
      <p:ext uri="{BB962C8B-B14F-4D97-AF65-F5344CB8AC3E}">
        <p14:creationId xmlns:p14="http://schemas.microsoft.com/office/powerpoint/2010/main" val="40322211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C20889-F2A7-1D0C-1F32-C1136B2F5A26}"/>
            </a:ext>
          </a:extLst>
        </p:cNvPr>
        <p:cNvGrpSpPr/>
        <p:nvPr/>
      </p:nvGrpSpPr>
      <p:grpSpPr>
        <a:xfrm>
          <a:off x="0" y="0"/>
          <a:ext cx="0" cy="0"/>
          <a:chOff x="0" y="0"/>
          <a:chExt cx="0" cy="0"/>
        </a:xfrm>
      </p:grpSpPr>
      <p:pic>
        <p:nvPicPr>
          <p:cNvPr id="5122" name="Picture 2" descr="Open house highlights market potential for plastic pipe in Asia">
            <a:extLst>
              <a:ext uri="{FF2B5EF4-FFF2-40B4-BE49-F238E27FC236}">
                <a16:creationId xmlns:a16="http://schemas.microsoft.com/office/drawing/2014/main" id="{75DE48B4-0968-BA52-0EA1-930C3542FC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887" y="1597349"/>
            <a:ext cx="3275063" cy="245686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74F6D26-063A-DA0F-2B2F-2D2ED2D9AF9E}"/>
              </a:ext>
            </a:extLst>
          </p:cNvPr>
          <p:cNvSpPr txBox="1"/>
          <p:nvPr/>
        </p:nvSpPr>
        <p:spPr>
          <a:xfrm>
            <a:off x="3954274" y="1159172"/>
            <a:ext cx="4808726" cy="3333220"/>
          </a:xfrm>
          <a:prstGeom prst="rect">
            <a:avLst/>
          </a:prstGeom>
          <a:noFill/>
        </p:spPr>
        <p:txBody>
          <a:bodyPr wrap="square">
            <a:spAutoFit/>
          </a:bodyPr>
          <a:lstStyle/>
          <a:p>
            <a:pPr lvl="0" algn="just">
              <a:lnSpc>
                <a:spcPct val="130000"/>
              </a:lnSpc>
            </a:pPr>
            <a:r>
              <a:rPr lang="vi-VN" sz="1800" b="1">
                <a:solidFill>
                  <a:schemeClr val="tx1"/>
                </a:solidFill>
              </a:rPr>
              <a:t>Lợi ích chiến lược và vô hình</a:t>
            </a:r>
            <a:endParaRPr kumimoji="0" lang="en-US" sz="1800" b="1" i="0" u="none" strike="noStrike" kern="0" cap="none" spc="0" normalizeH="0" baseline="0" noProof="0" dirty="0">
              <a:ln>
                <a:noFill/>
              </a:ln>
              <a:solidFill>
                <a:schemeClr val="tx1"/>
              </a:solidFill>
              <a:effectLst/>
              <a:uLnTx/>
              <a:uFillTx/>
              <a:sym typeface="Arial"/>
            </a:endParaRPr>
          </a:p>
          <a:p>
            <a:pPr lvl="0" algn="just">
              <a:lnSpc>
                <a:spcPct val="130000"/>
              </a:lnSpc>
              <a:buFont typeface="+mj-lt"/>
              <a:buAutoNum type="arabicPeriod"/>
            </a:pPr>
            <a:r>
              <a:rPr lang="vi-VN" sz="1600" b="1"/>
              <a:t>Dẫn đầu thị trường: </a:t>
            </a:r>
            <a:r>
              <a:rPr lang="vi-VN" sz="1600"/>
              <a:t>Là đơn vị đầu tiên tại Châu Á có bộ dây chuyền HDPE ≥2m Tiền Phong</a:t>
            </a:r>
          </a:p>
          <a:p>
            <a:pPr lvl="0" algn="just">
              <a:lnSpc>
                <a:spcPct val="130000"/>
              </a:lnSpc>
              <a:buFont typeface="+mj-lt"/>
              <a:buAutoNum type="arabicPeriod"/>
            </a:pPr>
            <a:r>
              <a:rPr lang="vi-VN" sz="1600" b="1"/>
              <a:t>Chất lượng sản phẩm &amp; tiêu chuẩn: </a:t>
            </a:r>
            <a:r>
              <a:rPr lang="vi-VN" sz="1600"/>
              <a:t>Tuân thủ đầy đủ ISO4427 và DIN/EN cho HDPE xoắn ốc</a:t>
            </a:r>
          </a:p>
          <a:p>
            <a:pPr lvl="0" algn="just">
              <a:lnSpc>
                <a:spcPct val="130000"/>
              </a:lnSpc>
              <a:buFont typeface="+mj-lt"/>
              <a:buAutoNum type="arabicPeriod"/>
            </a:pPr>
            <a:r>
              <a:rPr lang="vi-VN" sz="1600" b="1"/>
              <a:t>Sẵn sàng xuất khẩu: </a:t>
            </a:r>
            <a:r>
              <a:rPr lang="vi-VN" sz="1600"/>
              <a:t>Cung cấp cho khu vực ASEAN sản xuất tại địa phương và giá cả cạnh tranh.</a:t>
            </a:r>
          </a:p>
          <a:p>
            <a:pPr lvl="0" algn="just">
              <a:lnSpc>
                <a:spcPct val="130000"/>
              </a:lnSpc>
              <a:buFont typeface="+mj-lt"/>
              <a:buAutoNum type="arabicPeriod"/>
            </a:pPr>
            <a:r>
              <a:rPr lang="vi-VN" sz="1600" b="1"/>
              <a:t>Định vị thương hiệu: </a:t>
            </a:r>
            <a:r>
              <a:rPr lang="vi-VN" sz="1600"/>
              <a:t>Tiên tiến, tiết kiệm năng lượng và thân thiện với môi trường.</a:t>
            </a:r>
            <a:endParaRPr kumimoji="0" lang="en-US" sz="1600" i="0" u="none" strike="noStrike" kern="0" cap="none" spc="0" normalizeH="0" baseline="0" noProof="0" dirty="0">
              <a:ln>
                <a:noFill/>
              </a:ln>
              <a:solidFill>
                <a:srgbClr val="000000"/>
              </a:solidFill>
              <a:effectLst/>
              <a:uLnTx/>
              <a:uFillTx/>
              <a:sym typeface="Arial"/>
            </a:endParaRPr>
          </a:p>
        </p:txBody>
      </p:sp>
      <p:sp>
        <p:nvSpPr>
          <p:cNvPr id="4" name="Title 1">
            <a:extLst>
              <a:ext uri="{FF2B5EF4-FFF2-40B4-BE49-F238E27FC236}">
                <a16:creationId xmlns:a16="http://schemas.microsoft.com/office/drawing/2014/main" id="{DA5C2829-3CC0-92E7-33B8-19B5AD84EF94}"/>
              </a:ext>
            </a:extLst>
          </p:cNvPr>
          <p:cNvSpPr>
            <a:spLocks noGrp="1"/>
          </p:cNvSpPr>
          <p:nvPr>
            <p:ph type="title"/>
          </p:nvPr>
        </p:nvSpPr>
        <p:spPr>
          <a:xfrm>
            <a:off x="1981710" y="315775"/>
            <a:ext cx="5180579" cy="371400"/>
          </a:xfrm>
        </p:spPr>
        <p:txBody>
          <a:bodyPr>
            <a:noAutofit/>
          </a:bodyPr>
          <a:lstStyle/>
          <a:p>
            <a:pPr algn="ctr"/>
            <a:r>
              <a:rPr lang="en-US" sz="2400" b="1">
                <a:solidFill>
                  <a:schemeClr val="accent1">
                    <a:lumMod val="50000"/>
                  </a:schemeClr>
                </a:solidFill>
              </a:rPr>
              <a:t>TRƯỜNG HỢP ĐIỂN HÌNH </a:t>
            </a:r>
            <a:r>
              <a:rPr lang="en-US" sz="2400" b="1">
                <a:solidFill>
                  <a:schemeClr val="accent1">
                    <a:lumMod val="50000"/>
                  </a:schemeClr>
                </a:solidFill>
              </a:rPr>
              <a:t>2 </a:t>
            </a:r>
            <a:r>
              <a:rPr lang="en-US" sz="2400" b="1" smtClean="0">
                <a:solidFill>
                  <a:schemeClr val="accent1">
                    <a:lumMod val="50000"/>
                  </a:schemeClr>
                </a:solidFill>
              </a:rPr>
              <a:t>(4)</a:t>
            </a:r>
            <a:endParaRPr lang="en-US" sz="2400" b="1" dirty="0">
              <a:solidFill>
                <a:schemeClr val="accent4">
                  <a:lumMod val="50000"/>
                </a:schemeClr>
              </a:solidFill>
              <a:latin typeface="+mn-lt"/>
            </a:endParaRPr>
          </a:p>
        </p:txBody>
      </p:sp>
    </p:spTree>
    <p:extLst>
      <p:ext uri="{BB962C8B-B14F-4D97-AF65-F5344CB8AC3E}">
        <p14:creationId xmlns:p14="http://schemas.microsoft.com/office/powerpoint/2010/main" val="33241850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7779" y="1127895"/>
            <a:ext cx="6128439" cy="3429855"/>
          </a:xfrm>
          <a:prstGeom prst="rect">
            <a:avLst/>
          </a:prstGeom>
        </p:spPr>
      </p:pic>
      <p:sp>
        <p:nvSpPr>
          <p:cNvPr id="2" name="Title 1">
            <a:extLst>
              <a:ext uri="{FF2B5EF4-FFF2-40B4-BE49-F238E27FC236}">
                <a16:creationId xmlns:a16="http://schemas.microsoft.com/office/drawing/2014/main" id="{89668202-095B-C5CC-5258-C2B409D2C1DE}"/>
              </a:ext>
            </a:extLst>
          </p:cNvPr>
          <p:cNvSpPr>
            <a:spLocks noGrp="1"/>
          </p:cNvSpPr>
          <p:nvPr>
            <p:ph type="title"/>
          </p:nvPr>
        </p:nvSpPr>
        <p:spPr>
          <a:xfrm>
            <a:off x="593388" y="942195"/>
            <a:ext cx="2354094" cy="371400"/>
          </a:xfrm>
        </p:spPr>
        <p:txBody>
          <a:bodyPr>
            <a:noAutofit/>
          </a:bodyPr>
          <a:lstStyle/>
          <a:p>
            <a:r>
              <a:rPr lang="vi-VN" sz="1600" b="1" cap="all">
                <a:solidFill>
                  <a:schemeClr val="tx1"/>
                </a:solidFill>
              </a:rPr>
              <a:t>Các bước xử lý</a:t>
            </a:r>
            <a:endParaRPr lang="en-VN" sz="1600" dirty="0">
              <a:solidFill>
                <a:schemeClr val="tx1"/>
              </a:solidFill>
            </a:endParaRPr>
          </a:p>
        </p:txBody>
      </p:sp>
      <p:sp>
        <p:nvSpPr>
          <p:cNvPr id="5" name="Title 1">
            <a:extLst>
              <a:ext uri="{FF2B5EF4-FFF2-40B4-BE49-F238E27FC236}">
                <a16:creationId xmlns:a16="http://schemas.microsoft.com/office/drawing/2014/main" id="{0929D280-62D2-42A9-5F07-2F7BAF8AE8B0}"/>
              </a:ext>
            </a:extLst>
          </p:cNvPr>
          <p:cNvSpPr txBox="1">
            <a:spLocks/>
          </p:cNvSpPr>
          <p:nvPr/>
        </p:nvSpPr>
        <p:spPr>
          <a:xfrm>
            <a:off x="1981710" y="315775"/>
            <a:ext cx="5180579"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lvl="0" algn="ctr"/>
            <a:r>
              <a:rPr lang="en-US" sz="2400" b="1">
                <a:solidFill>
                  <a:schemeClr val="accent1">
                    <a:lumMod val="50000"/>
                  </a:schemeClr>
                </a:solidFill>
              </a:rPr>
              <a:t>TRƯỜNG HỢP ĐIỂN HÌNH </a:t>
            </a:r>
            <a:r>
              <a:rPr lang="en-US" sz="2400" b="1">
                <a:solidFill>
                  <a:schemeClr val="accent1">
                    <a:lumMod val="50000"/>
                  </a:schemeClr>
                </a:solidFill>
              </a:rPr>
              <a:t>2 </a:t>
            </a:r>
            <a:r>
              <a:rPr lang="en-US" sz="2400" b="1" smtClean="0">
                <a:solidFill>
                  <a:schemeClr val="accent1">
                    <a:lumMod val="50000"/>
                  </a:schemeClr>
                </a:solidFill>
              </a:rPr>
              <a:t>(5)</a:t>
            </a:r>
            <a:endParaRPr kumimoji="0" lang="en-US" sz="2400" b="1" i="0" u="none" strike="noStrike" kern="0" cap="none" spc="0" normalizeH="0" baseline="0" noProof="0" dirty="0">
              <a:ln>
                <a:noFill/>
              </a:ln>
              <a:solidFill>
                <a:srgbClr val="7CBEC1">
                  <a:lumMod val="50000"/>
                </a:srgbClr>
              </a:solidFill>
              <a:effectLst/>
              <a:uLnTx/>
              <a:uFillTx/>
              <a:latin typeface="Arial"/>
              <a:cs typeface="Arial"/>
              <a:sym typeface="Arial"/>
            </a:endParaRPr>
          </a:p>
        </p:txBody>
      </p:sp>
    </p:spTree>
    <p:extLst>
      <p:ext uri="{BB962C8B-B14F-4D97-AF65-F5344CB8AC3E}">
        <p14:creationId xmlns:p14="http://schemas.microsoft.com/office/powerpoint/2010/main" val="24237204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F6F0106-E049-6C65-A461-E45C233B2D1D}"/>
              </a:ext>
            </a:extLst>
          </p:cNvPr>
          <p:cNvSpPr txBox="1"/>
          <p:nvPr/>
        </p:nvSpPr>
        <p:spPr>
          <a:xfrm>
            <a:off x="457200" y="1004322"/>
            <a:ext cx="8229599" cy="3335785"/>
          </a:xfrm>
          <a:prstGeom prst="rect">
            <a:avLst/>
          </a:prstGeom>
          <a:noFill/>
        </p:spPr>
        <p:txBody>
          <a:bodyPr wrap="square">
            <a:spAutoFit/>
          </a:bodyPr>
          <a:lstStyle/>
          <a:p>
            <a:pPr lvl="0" algn="just">
              <a:lnSpc>
                <a:spcPct val="130000"/>
              </a:lnSpc>
            </a:pPr>
            <a:r>
              <a:rPr lang="vi-VN" sz="2000" b="1">
                <a:solidFill>
                  <a:schemeClr val="tx1"/>
                </a:solidFill>
              </a:rPr>
              <a:t>Tác động tiết kiệm năng lượng </a:t>
            </a:r>
            <a:r>
              <a:rPr lang="vi-VN" sz="2000" b="1">
                <a:solidFill>
                  <a:schemeClr val="tx1"/>
                </a:solidFill>
              </a:rPr>
              <a:t>và </a:t>
            </a:r>
            <a:r>
              <a:rPr lang="en-US" sz="2000" b="1" smtClean="0">
                <a:solidFill>
                  <a:schemeClr val="tx1"/>
                </a:solidFill>
              </a:rPr>
              <a:t>nguyên liệu</a:t>
            </a:r>
            <a:endParaRPr kumimoji="0" lang="en-US" sz="2000" b="1" i="0" u="none" strike="noStrike" kern="0" cap="none" spc="0" normalizeH="0" baseline="0" noProof="0" dirty="0">
              <a:ln>
                <a:noFill/>
              </a:ln>
              <a:solidFill>
                <a:schemeClr val="tx1"/>
              </a:solidFill>
              <a:effectLst/>
              <a:uLnTx/>
              <a:uFillTx/>
              <a:sym typeface="Arial"/>
            </a:endParaRPr>
          </a:p>
          <a:p>
            <a:pPr marL="285750" lvl="0" indent="-285750" algn="just">
              <a:lnSpc>
                <a:spcPct val="130000"/>
              </a:lnSpc>
              <a:buFont typeface="Wingdings" pitchFamily="2" charset="2"/>
              <a:buChar char="v"/>
            </a:pPr>
            <a:r>
              <a:rPr lang="vi-VN" sz="1800"/>
              <a:t>Thiết kế KryoSys có tính năng làm mát bên trong, cải thiện hiệu quả và giảm thời gian làm mát, giúp giảm trực tiếp mức tiêu thụ năng lượng plasticsnews.com.</a:t>
            </a:r>
          </a:p>
          <a:p>
            <a:pPr marL="285750" lvl="0" indent="-285750" algn="just">
              <a:lnSpc>
                <a:spcPct val="130000"/>
              </a:lnSpc>
              <a:buFont typeface="Wingdings" pitchFamily="2" charset="2"/>
              <a:buChar char="v"/>
            </a:pPr>
            <a:r>
              <a:rPr lang="vi-VN" sz="1800"/>
              <a:t>Lợi </a:t>
            </a:r>
            <a:r>
              <a:rPr lang="vi-VN" sz="1800"/>
              <a:t>ích </a:t>
            </a:r>
            <a:r>
              <a:rPr lang="vi-VN" sz="1800" smtClean="0"/>
              <a:t>từ</a:t>
            </a:r>
            <a:r>
              <a:rPr kumimoji="0" lang="en-US" sz="1800" b="0" i="0" u="none" strike="noStrike" kern="0" cap="none" spc="0" normalizeH="0" baseline="0" noProof="0" smtClean="0">
                <a:ln>
                  <a:noFill/>
                </a:ln>
                <a:solidFill>
                  <a:srgbClr val="000000"/>
                </a:solidFill>
                <a:effectLst/>
                <a:uLnTx/>
                <a:uFillTx/>
                <a:sym typeface="Arial"/>
              </a:rPr>
              <a:t>:</a:t>
            </a:r>
            <a:endParaRPr kumimoji="0" lang="en-US" sz="1800" b="0" i="0" u="none" strike="noStrike" kern="0" cap="none" spc="0" normalizeH="0" baseline="0" noProof="0" dirty="0">
              <a:ln>
                <a:noFill/>
              </a:ln>
              <a:solidFill>
                <a:srgbClr val="000000"/>
              </a:solidFill>
              <a:effectLst/>
              <a:uLnTx/>
              <a:uFillTx/>
              <a:sym typeface="Arial"/>
            </a:endParaRPr>
          </a:p>
          <a:p>
            <a:pPr marL="742950" lvl="1" indent="-285750" algn="just">
              <a:lnSpc>
                <a:spcPct val="130000"/>
              </a:lnSpc>
              <a:buFont typeface="Arial" panose="020B0604020202020204" pitchFamily="34" charset="0"/>
              <a:buChar char="•"/>
            </a:pPr>
            <a:r>
              <a:rPr lang="vi-VN" sz="1800"/>
              <a:t>Đùn đồng thời hai lớp (hợp chất nguyên chất + tái chế/chống chịu), giảm chi phí vật liệu trên mỗi mét khoảng 10–20%</a:t>
            </a:r>
          </a:p>
          <a:p>
            <a:pPr marL="742950" lvl="1" indent="-285750" algn="just">
              <a:lnSpc>
                <a:spcPct val="130000"/>
              </a:lnSpc>
              <a:buFont typeface="Arial" panose="020B0604020202020204" pitchFamily="34" charset="0"/>
              <a:buChar char="•"/>
            </a:pPr>
            <a:r>
              <a:rPr lang="vi-VN" sz="1800"/>
              <a:t>Thời gian chu kỳ nhanh hơn do làm mát tiên tiến</a:t>
            </a:r>
          </a:p>
          <a:p>
            <a:pPr marL="742950" lvl="1" indent="-285750" algn="just">
              <a:lnSpc>
                <a:spcPct val="130000"/>
              </a:lnSpc>
              <a:buFont typeface="Arial" panose="020B0604020202020204" pitchFamily="34" charset="0"/>
              <a:buChar char="•"/>
            </a:pPr>
            <a:r>
              <a:rPr lang="vi-VN" sz="1800"/>
              <a:t>Độ chính xác kích thước tốt hơn, giảm phế liệu/chất thải</a:t>
            </a:r>
            <a:endParaRPr kumimoji="0" lang="en-US" sz="1800" i="0" u="none" strike="noStrike" kern="0" cap="none" spc="0" normalizeH="0" baseline="0" noProof="0" dirty="0">
              <a:ln>
                <a:noFill/>
              </a:ln>
              <a:solidFill>
                <a:srgbClr val="000000"/>
              </a:solidFill>
              <a:effectLst/>
              <a:uLnTx/>
              <a:uFillTx/>
              <a:sym typeface="Arial"/>
            </a:endParaRPr>
          </a:p>
        </p:txBody>
      </p:sp>
      <p:sp>
        <p:nvSpPr>
          <p:cNvPr id="7" name="Title 1">
            <a:extLst>
              <a:ext uri="{FF2B5EF4-FFF2-40B4-BE49-F238E27FC236}">
                <a16:creationId xmlns:a16="http://schemas.microsoft.com/office/drawing/2014/main" id="{E7FBBC19-3D38-D0F6-E3D0-6B8FBD36B1D8}"/>
              </a:ext>
            </a:extLst>
          </p:cNvPr>
          <p:cNvSpPr txBox="1">
            <a:spLocks noGrp="1"/>
          </p:cNvSpPr>
          <p:nvPr>
            <p:ph type="title"/>
          </p:nvPr>
        </p:nvSpPr>
        <p:spPr>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lvl="0" algn="ctr"/>
            <a:r>
              <a:rPr lang="en-US" sz="2400" b="1">
                <a:solidFill>
                  <a:schemeClr val="accent1">
                    <a:lumMod val="50000"/>
                  </a:schemeClr>
                </a:solidFill>
              </a:rPr>
              <a:t>TRƯỜNG HỢP ĐIỂN HÌNH </a:t>
            </a:r>
            <a:r>
              <a:rPr lang="en-US" sz="2400" b="1">
                <a:solidFill>
                  <a:schemeClr val="accent1">
                    <a:lumMod val="50000"/>
                  </a:schemeClr>
                </a:solidFill>
              </a:rPr>
              <a:t>2 </a:t>
            </a:r>
            <a:r>
              <a:rPr lang="en-US" sz="2400" b="1" smtClean="0">
                <a:solidFill>
                  <a:schemeClr val="accent1">
                    <a:lumMod val="50000"/>
                  </a:schemeClr>
                </a:solidFill>
              </a:rPr>
              <a:t>(6)</a:t>
            </a:r>
            <a:endParaRPr lang="en-US" sz="2400" b="1" dirty="0">
              <a:solidFill>
                <a:srgbClr val="7CBEC1">
                  <a:lumMod val="50000"/>
                </a:srgbClr>
              </a:solidFill>
            </a:endParaRPr>
          </a:p>
        </p:txBody>
      </p:sp>
    </p:spTree>
    <p:extLst>
      <p:ext uri="{BB962C8B-B14F-4D97-AF65-F5344CB8AC3E}">
        <p14:creationId xmlns:p14="http://schemas.microsoft.com/office/powerpoint/2010/main" val="13640472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4DAFA4C0-DA7F-B9A8-082E-4AE6BA10AD0D}"/>
              </a:ext>
            </a:extLst>
          </p:cNvPr>
          <p:cNvGraphicFramePr>
            <a:graphicFrameLocks noGrp="1"/>
          </p:cNvGraphicFramePr>
          <p:nvPr>
            <p:extLst>
              <p:ext uri="{D42A27DB-BD31-4B8C-83A1-F6EECF244321}">
                <p14:modId xmlns:p14="http://schemas.microsoft.com/office/powerpoint/2010/main" val="2948370851"/>
              </p:ext>
            </p:extLst>
          </p:nvPr>
        </p:nvGraphicFramePr>
        <p:xfrm>
          <a:off x="457200" y="1295405"/>
          <a:ext cx="8229600" cy="2926080"/>
        </p:xfrm>
        <a:graphic>
          <a:graphicData uri="http://schemas.openxmlformats.org/drawingml/2006/table">
            <a:tbl>
              <a:tblPr/>
              <a:tblGrid>
                <a:gridCol w="3570051">
                  <a:extLst>
                    <a:ext uri="{9D8B030D-6E8A-4147-A177-3AD203B41FA5}">
                      <a16:colId xmlns:a16="http://schemas.microsoft.com/office/drawing/2014/main" val="2798733270"/>
                    </a:ext>
                  </a:extLst>
                </a:gridCol>
                <a:gridCol w="4659549">
                  <a:extLst>
                    <a:ext uri="{9D8B030D-6E8A-4147-A177-3AD203B41FA5}">
                      <a16:colId xmlns:a16="http://schemas.microsoft.com/office/drawing/2014/main" val="327091838"/>
                    </a:ext>
                  </a:extLst>
                </a:gridCol>
              </a:tblGrid>
              <a:tr h="0">
                <a:tc>
                  <a:txBody>
                    <a:bodyPr/>
                    <a:lstStyle/>
                    <a:p>
                      <a:pPr algn="ctr"/>
                      <a:r>
                        <a:rPr lang="en-US" sz="1200" b="1" smtClean="0"/>
                        <a:t>Mục</a:t>
                      </a:r>
                      <a:endParaRPr lang="en-US" sz="12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vi-VN" sz="1200" b="1" smtClean="0"/>
                        <a:t>Giá trị ước tính</a:t>
                      </a:r>
                      <a:endParaRPr lang="en-US" sz="12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10138733"/>
                  </a:ext>
                </a:extLst>
              </a:tr>
              <a:tr h="0">
                <a:tc>
                  <a:txBody>
                    <a:bodyPr/>
                    <a:lstStyle/>
                    <a:p>
                      <a:r>
                        <a:rPr lang="vi-VN" sz="1200" smtClean="0"/>
                        <a:t>Chi phí đầu tư</a:t>
                      </a:r>
                      <a:endParaRPr 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smtClean="0"/>
                        <a:t>800.000 </a:t>
                      </a:r>
                      <a:r>
                        <a:rPr lang="en-US" sz="1200" baseline="0" smtClean="0"/>
                        <a:t>USD</a:t>
                      </a:r>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8248551"/>
                  </a:ext>
                </a:extLst>
              </a:tr>
              <a:tr h="238755">
                <a:tc>
                  <a:txBody>
                    <a:bodyPr/>
                    <a:lstStyle/>
                    <a:p>
                      <a:r>
                        <a:rPr lang="vi-VN" sz="1200" smtClean="0"/>
                        <a:t>Sản lượng hàng năm</a:t>
                      </a:r>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smtClean="0"/>
                        <a:t>10.000 tấn</a:t>
                      </a:r>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2098136"/>
                  </a:ext>
                </a:extLst>
              </a:tr>
              <a:tr h="0">
                <a:tc>
                  <a:txBody>
                    <a:bodyPr/>
                    <a:lstStyle/>
                    <a:p>
                      <a:r>
                        <a:rPr lang="en-US" sz="1200" smtClean="0"/>
                        <a:t>Tiết kiệm vật liệu</a:t>
                      </a:r>
                      <a:endParaRPr 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smtClean="0"/>
                        <a:t>10% ở mức 1.200 USD/tấn → 120 USD/tấn → 1,2 triệu USD/năm</a:t>
                      </a:r>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82366623"/>
                  </a:ext>
                </a:extLst>
              </a:tr>
              <a:tr h="0">
                <a:tc>
                  <a:txBody>
                    <a:bodyPr/>
                    <a:lstStyle/>
                    <a:p>
                      <a:r>
                        <a:rPr lang="en-US" sz="1200" smtClean="0"/>
                        <a:t>Tiết</a:t>
                      </a:r>
                      <a:r>
                        <a:rPr lang="en-US" sz="1200" baseline="0" smtClean="0"/>
                        <a:t> kiệm năng lượng</a:t>
                      </a:r>
                      <a:endParaRPr 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smtClean="0"/>
                        <a:t>15% của ~5.000 MWh/năm 0,10 USD → 75.000 USD/năm</a:t>
                      </a:r>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20957617"/>
                  </a:ext>
                </a:extLst>
              </a:tr>
              <a:tr h="0">
                <a:tc>
                  <a:txBody>
                    <a:bodyPr/>
                    <a:lstStyle/>
                    <a:p>
                      <a:r>
                        <a:rPr lang="en-US" sz="1200" smtClean="0"/>
                        <a:t>Lợi ích giảm phế liệu</a:t>
                      </a:r>
                      <a:endParaRPr 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smtClean="0"/>
                        <a:t>50.000 USD/năm</a:t>
                      </a:r>
                      <a:endParaRPr 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38174215"/>
                  </a:ext>
                </a:extLst>
              </a:tr>
              <a:tr h="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200" smtClean="0"/>
                        <a:t>Hệ thống phụ trợ (làm mát, khuôn, vận chuyển, bộ phận điều khiển)</a:t>
                      </a:r>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200"/>
                        <a:t>- </a:t>
                      </a:r>
                      <a:r>
                        <a:rPr lang="en-US" sz="1200" smtClean="0"/>
                        <a:t>100.000 – 300.000 USD</a:t>
                      </a:r>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07812950"/>
                  </a:ext>
                </a:extLst>
              </a:tr>
              <a:tr h="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200" smtClean="0"/>
                        <a:t>Cài đặt, đào tạo, vận hành</a:t>
                      </a:r>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VN" sz="1200"/>
                        <a:t>- </a:t>
                      </a:r>
                      <a:r>
                        <a:rPr lang="en-US" sz="1200" smtClean="0"/>
                        <a:t>30.000 – 50.000 USD</a:t>
                      </a:r>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4512736"/>
                  </a:ext>
                </a:extLst>
              </a:tr>
              <a:tr h="0">
                <a:tc>
                  <a:txBody>
                    <a:bodyPr/>
                    <a:lstStyle/>
                    <a:p>
                      <a:r>
                        <a:rPr lang="en-US" sz="1200" b="1" smtClean="0"/>
                        <a:t>Tổng lợi ích hàng năm</a:t>
                      </a:r>
                      <a:endParaRPr lang="en-US" sz="12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1" smtClean="0"/>
                        <a:t>1,325 triệu USD/năm</a:t>
                      </a:r>
                      <a:endParaRPr 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53657713"/>
                  </a:ext>
                </a:extLst>
              </a:tr>
              <a:tr h="0">
                <a:tc>
                  <a:txBody>
                    <a:bodyPr/>
                    <a:lstStyle/>
                    <a:p>
                      <a:r>
                        <a:rPr lang="en-US" sz="1200" b="1" smtClean="0"/>
                        <a:t>Thời gian hoàn vốn</a:t>
                      </a:r>
                      <a:endParaRPr lang="en-US" sz="12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200" b="1"/>
                        <a:t>1-2 </a:t>
                      </a:r>
                      <a:r>
                        <a:rPr lang="en-US" sz="1200" b="1" smtClean="0"/>
                        <a:t>năm</a:t>
                      </a:r>
                      <a:endParaRPr lang="en-US" sz="1200"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36862363"/>
                  </a:ext>
                </a:extLst>
              </a:tr>
            </a:tbl>
          </a:graphicData>
        </a:graphic>
      </p:graphicFrame>
      <p:sp>
        <p:nvSpPr>
          <p:cNvPr id="6" name="Rectangle 1">
            <a:extLst>
              <a:ext uri="{FF2B5EF4-FFF2-40B4-BE49-F238E27FC236}">
                <a16:creationId xmlns:a16="http://schemas.microsoft.com/office/drawing/2014/main" id="{981D6645-1175-C33C-4FB4-C61D2DB8ACE2}"/>
              </a:ext>
            </a:extLst>
          </p:cNvPr>
          <p:cNvSpPr>
            <a:spLocks noChangeArrowheads="1"/>
          </p:cNvSpPr>
          <p:nvPr/>
        </p:nvSpPr>
        <p:spPr bwMode="auto">
          <a:xfrm>
            <a:off x="457200" y="918751"/>
            <a:ext cx="46355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buClrTx/>
            </a:pPr>
            <a:r>
              <a:rPr lang="vi-VN" altLang="en-VN" sz="1600" b="1">
                <a:solidFill>
                  <a:schemeClr val="tx1"/>
                </a:solidFill>
                <a:latin typeface="Arial" panose="020B0604020202020204" pitchFamily="34" charset="0"/>
              </a:rPr>
              <a:t>Chi phí-Lợi ích ước tính (Mô hình giả định)</a:t>
            </a:r>
            <a:endParaRPr kumimoji="0" lang="en-VN" altLang="en-VN" sz="1600" b="0" i="0" u="none" strike="noStrike" kern="0" cap="none" spc="0" normalizeH="0" baseline="0" noProof="0" dirty="0">
              <a:ln>
                <a:noFill/>
              </a:ln>
              <a:solidFill>
                <a:schemeClr val="tx1"/>
              </a:solidFill>
              <a:effectLst/>
              <a:uLnTx/>
              <a:uFillTx/>
              <a:latin typeface="Arial" panose="020B0604020202020204" pitchFamily="34" charset="0"/>
              <a:sym typeface="Arial"/>
            </a:endParaRPr>
          </a:p>
        </p:txBody>
      </p:sp>
      <p:sp>
        <p:nvSpPr>
          <p:cNvPr id="9" name="Title 1">
            <a:extLst>
              <a:ext uri="{FF2B5EF4-FFF2-40B4-BE49-F238E27FC236}">
                <a16:creationId xmlns:a16="http://schemas.microsoft.com/office/drawing/2014/main" id="{F170F1E0-3FD5-BC8E-CE1D-1C8E57E41A00}"/>
              </a:ext>
            </a:extLst>
          </p:cNvPr>
          <p:cNvSpPr txBox="1">
            <a:spLocks noGrp="1"/>
          </p:cNvSpPr>
          <p:nvPr>
            <p:ph type="title"/>
          </p:nvPr>
        </p:nvSpPr>
        <p:spPr>
          <a:xfrm>
            <a:off x="457200" y="382527"/>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en-US" sz="2400" b="1">
                <a:solidFill>
                  <a:schemeClr val="accent1">
                    <a:lumMod val="50000"/>
                  </a:schemeClr>
                </a:solidFill>
              </a:rPr>
              <a:t>TRƯỜNG HỢP ĐIỂN HÌNH </a:t>
            </a:r>
            <a:r>
              <a:rPr lang="en-US" sz="2400" b="1">
                <a:solidFill>
                  <a:schemeClr val="accent1">
                    <a:lumMod val="50000"/>
                  </a:schemeClr>
                </a:solidFill>
              </a:rPr>
              <a:t>2 </a:t>
            </a:r>
            <a:r>
              <a:rPr lang="en-US" sz="2400" b="1" smtClean="0">
                <a:solidFill>
                  <a:schemeClr val="accent1">
                    <a:lumMod val="50000"/>
                  </a:schemeClr>
                </a:solidFill>
              </a:rPr>
              <a:t>(7)</a:t>
            </a:r>
            <a:endParaRPr lang="en-US" sz="2400" b="1" dirty="0">
              <a:solidFill>
                <a:schemeClr val="accent4">
                  <a:lumMod val="50000"/>
                </a:schemeClr>
              </a:solidFill>
              <a:latin typeface="+mn-lt"/>
            </a:endParaRPr>
          </a:p>
        </p:txBody>
      </p:sp>
    </p:spTree>
    <p:extLst>
      <p:ext uri="{BB962C8B-B14F-4D97-AF65-F5344CB8AC3E}">
        <p14:creationId xmlns:p14="http://schemas.microsoft.com/office/powerpoint/2010/main" val="1385558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13E19F3E-39A8-D976-0551-50CE22801C1C}"/>
              </a:ext>
            </a:extLst>
          </p:cNvPr>
          <p:cNvSpPr txBox="1">
            <a:spLocks/>
          </p:cNvSpPr>
          <p:nvPr/>
        </p:nvSpPr>
        <p:spPr>
          <a:xfrm>
            <a:off x="304801" y="844089"/>
            <a:ext cx="8229600" cy="371401"/>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139700" lvl="0" indent="0">
              <a:buClr>
                <a:srgbClr val="000000"/>
              </a:buClr>
              <a:buNone/>
            </a:pPr>
            <a:r>
              <a:rPr lang="en-US" altLang="en-VN" sz="1600" b="1">
                <a:solidFill>
                  <a:schemeClr val="tx1"/>
                </a:solidFill>
                <a:latin typeface="Arial" panose="020B0604020202020204" pitchFamily="34" charset="0"/>
              </a:rPr>
              <a:t>Thời gian hoàn vốn</a:t>
            </a:r>
            <a:endParaRPr kumimoji="0" lang="en-VN" altLang="en-VN" sz="1600" b="1" i="0" u="none" strike="noStrike" kern="0" cap="none" spc="0" normalizeH="0" baseline="0" noProof="0" dirty="0">
              <a:ln>
                <a:noFill/>
              </a:ln>
              <a:solidFill>
                <a:schemeClr val="tx1"/>
              </a:solidFill>
              <a:effectLst/>
              <a:uLnTx/>
              <a:uFillTx/>
              <a:latin typeface="Arial" panose="020B0604020202020204" pitchFamily="34" charset="0"/>
              <a:sym typeface="Roboto"/>
            </a:endParaRPr>
          </a:p>
        </p:txBody>
      </p:sp>
      <p:graphicFrame>
        <p:nvGraphicFramePr>
          <p:cNvPr id="10" name="Table 9">
            <a:extLst>
              <a:ext uri="{FF2B5EF4-FFF2-40B4-BE49-F238E27FC236}">
                <a16:creationId xmlns:a16="http://schemas.microsoft.com/office/drawing/2014/main" id="{66DCD4AB-BD26-4DF5-08EC-50461A7644E2}"/>
              </a:ext>
            </a:extLst>
          </p:cNvPr>
          <p:cNvGraphicFramePr>
            <a:graphicFrameLocks noGrp="1"/>
          </p:cNvGraphicFramePr>
          <p:nvPr>
            <p:extLst>
              <p:ext uri="{D42A27DB-BD31-4B8C-83A1-F6EECF244321}">
                <p14:modId xmlns:p14="http://schemas.microsoft.com/office/powerpoint/2010/main" val="1214094331"/>
              </p:ext>
            </p:extLst>
          </p:nvPr>
        </p:nvGraphicFramePr>
        <p:xfrm>
          <a:off x="457200" y="1285316"/>
          <a:ext cx="8229600" cy="3246354"/>
        </p:xfrm>
        <a:graphic>
          <a:graphicData uri="http://schemas.openxmlformats.org/drawingml/2006/table">
            <a:tbl>
              <a:tblPr/>
              <a:tblGrid>
                <a:gridCol w="2743200">
                  <a:extLst>
                    <a:ext uri="{9D8B030D-6E8A-4147-A177-3AD203B41FA5}">
                      <a16:colId xmlns:a16="http://schemas.microsoft.com/office/drawing/2014/main" val="3453700440"/>
                    </a:ext>
                  </a:extLst>
                </a:gridCol>
                <a:gridCol w="1422400">
                  <a:extLst>
                    <a:ext uri="{9D8B030D-6E8A-4147-A177-3AD203B41FA5}">
                      <a16:colId xmlns:a16="http://schemas.microsoft.com/office/drawing/2014/main" val="1887169006"/>
                    </a:ext>
                  </a:extLst>
                </a:gridCol>
                <a:gridCol w="4064000">
                  <a:extLst>
                    <a:ext uri="{9D8B030D-6E8A-4147-A177-3AD203B41FA5}">
                      <a16:colId xmlns:a16="http://schemas.microsoft.com/office/drawing/2014/main" val="984761597"/>
                    </a:ext>
                  </a:extLst>
                </a:gridCol>
              </a:tblGrid>
              <a:tr h="267639">
                <a:tc>
                  <a:txBody>
                    <a:bodyPr/>
                    <a:lstStyle/>
                    <a:p>
                      <a:pPr algn="ctr"/>
                      <a:r>
                        <a:rPr lang="en-US" sz="1400" b="1" smtClean="0"/>
                        <a:t>Loại lợi ích</a:t>
                      </a:r>
                      <a:endParaRPr lang="en-US" sz="1400" b="1" dirty="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smtClean="0"/>
                        <a:t>Tác</a:t>
                      </a:r>
                      <a:r>
                        <a:rPr lang="en-US" sz="1400" b="1" baseline="0" smtClean="0"/>
                        <a:t> động</a:t>
                      </a:r>
                      <a:endParaRPr lang="en-US" sz="1400" b="1" dirty="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smtClean="0"/>
                        <a:t>Ghi chú</a:t>
                      </a:r>
                      <a:endParaRPr lang="en-US" sz="1400" b="1" dirty="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860996"/>
                  </a:ext>
                </a:extLst>
              </a:tr>
              <a:tr h="653510">
                <a:tc>
                  <a:txBody>
                    <a:bodyPr/>
                    <a:lstStyle/>
                    <a:p>
                      <a:pPr algn="just"/>
                      <a:r>
                        <a:rPr lang="en-US" sz="1400" b="1" smtClean="0"/>
                        <a:t>Tiết</a:t>
                      </a:r>
                      <a:r>
                        <a:rPr lang="en-US" sz="1400" b="1" baseline="0" smtClean="0"/>
                        <a:t> kiệm năng lượng</a:t>
                      </a:r>
                      <a:endParaRPr lang="en-US" sz="1400" dirty="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smtClean="0"/>
                        <a:t>Trung bình </a:t>
                      </a:r>
                      <a:r>
                        <a:rPr lang="en-US" sz="1400" dirty="0"/>
                        <a:t>(~10–15%)</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vi-VN" sz="1400" smtClean="0"/>
                        <a:t>Do hiệu suất đùn cao hơn, kiểm soát nhiệt tốt hơn, lưu lượng vật liệu được tối ưu hóa</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7260650"/>
                  </a:ext>
                </a:extLst>
              </a:tr>
              <a:tr h="687713">
                <a:tc>
                  <a:txBody>
                    <a:bodyPr/>
                    <a:lstStyle/>
                    <a:p>
                      <a:pPr algn="just"/>
                      <a:r>
                        <a:rPr lang="en-US" sz="1400" b="1" smtClean="0"/>
                        <a:t>Giảm chi phí vật liệu</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smtClean="0"/>
                        <a:t>Cao</a:t>
                      </a:r>
                      <a:r>
                        <a:rPr lang="en-US" sz="1400" smtClean="0"/>
                        <a:t> </a:t>
                      </a:r>
                      <a:r>
                        <a:rPr lang="en-US" sz="1400"/>
                        <a:t>(15–30%)</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vi-VN" sz="1400" smtClean="0"/>
                        <a:t>Lớp bên trong có thể sử dụng vật liệu rẻ hơn (ví dụ: nghiền lại, HDPE tái chế) mà không ảnh hưởng đến hiệu suất</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29878630"/>
                  </a:ext>
                </a:extLst>
              </a:tr>
              <a:tr h="532424">
                <a:tc>
                  <a:txBody>
                    <a:bodyPr/>
                    <a:lstStyle/>
                    <a:p>
                      <a:pPr algn="just"/>
                      <a:r>
                        <a:rPr lang="vi-VN" sz="1400" b="1" smtClean="0"/>
                        <a:t>Năng suất được cải thiện</a:t>
                      </a:r>
                      <a:endParaRPr lang="en-US" sz="1400" dirty="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smtClean="0"/>
                        <a:t>Cao</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vi-VN" sz="1400" smtClean="0"/>
                        <a:t>Tốc độ dây chuyền nhanh hơn, ít thời gian chết hơn, tính nhất quán của sản phẩm tốt hơn</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0647215"/>
                  </a:ext>
                </a:extLst>
              </a:tr>
              <a:tr h="460575">
                <a:tc>
                  <a:txBody>
                    <a:bodyPr/>
                    <a:lstStyle/>
                    <a:p>
                      <a:pPr algn="just"/>
                      <a:r>
                        <a:rPr lang="en-US" sz="1400" b="1" smtClean="0"/>
                        <a:t>Tiết kiệm lao động</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smtClean="0"/>
                        <a:t>Trung bình</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en-US" sz="1400" smtClean="0"/>
                        <a:t>Tự động hóa làm giảm các điều chỉnh thủ công và lỗi</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5840801"/>
                  </a:ext>
                </a:extLst>
              </a:tr>
              <a:tr h="532424">
                <a:tc>
                  <a:txBody>
                    <a:bodyPr/>
                    <a:lstStyle/>
                    <a:p>
                      <a:pPr algn="just"/>
                      <a:r>
                        <a:rPr lang="vi-VN" sz="1400" b="1" smtClean="0"/>
                        <a:t>Thời gian hoàn vốn ước tính</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a:t>2–4 </a:t>
                      </a:r>
                      <a:r>
                        <a:rPr lang="en-US" sz="1400" b="1" smtClean="0"/>
                        <a:t>năm</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a:r>
                        <a:rPr lang="vi-VN" sz="1400" smtClean="0"/>
                        <a:t>Tùy thuộc vào khối lượng sản xuất và tiết kiệm chi phí vật liệu</a:t>
                      </a:r>
                      <a:endParaRPr lang="en-US" sz="1400" dirty="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33836054"/>
                  </a:ext>
                </a:extLst>
              </a:tr>
            </a:tbl>
          </a:graphicData>
        </a:graphic>
      </p:graphicFrame>
      <p:sp>
        <p:nvSpPr>
          <p:cNvPr id="11" name="Title 1">
            <a:extLst>
              <a:ext uri="{FF2B5EF4-FFF2-40B4-BE49-F238E27FC236}">
                <a16:creationId xmlns:a16="http://schemas.microsoft.com/office/drawing/2014/main" id="{F170F1E0-3FD5-BC8E-CE1D-1C8E57E41A00}"/>
              </a:ext>
            </a:extLst>
          </p:cNvPr>
          <p:cNvSpPr txBox="1">
            <a:spLocks/>
          </p:cNvSpPr>
          <p:nvPr/>
        </p:nvSpPr>
        <p:spPr>
          <a:xfrm>
            <a:off x="457200" y="361576"/>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en-US" sz="2400" b="1" smtClean="0">
                <a:solidFill>
                  <a:schemeClr val="accent1">
                    <a:lumMod val="50000"/>
                  </a:schemeClr>
                </a:solidFill>
              </a:rPr>
              <a:t>TRƯỜNG HỢP ĐIỂN HÌNH 2 (8)</a:t>
            </a:r>
            <a:endParaRPr lang="en-US" sz="2400" b="1" dirty="0">
              <a:solidFill>
                <a:schemeClr val="accent4">
                  <a:lumMod val="50000"/>
                </a:schemeClr>
              </a:solidFill>
              <a:latin typeface="+mn-lt"/>
            </a:endParaRPr>
          </a:p>
        </p:txBody>
      </p:sp>
    </p:spTree>
    <p:extLst>
      <p:ext uri="{BB962C8B-B14F-4D97-AF65-F5344CB8AC3E}">
        <p14:creationId xmlns:p14="http://schemas.microsoft.com/office/powerpoint/2010/main" val="2218528853"/>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BEB5E6D2-4F22-2AD0-29FB-1AAF543DB0EC}"/>
              </a:ext>
            </a:extLst>
          </p:cNvPr>
          <p:cNvSpPr txBox="1"/>
          <p:nvPr/>
        </p:nvSpPr>
        <p:spPr>
          <a:xfrm>
            <a:off x="457200" y="1136143"/>
            <a:ext cx="8229600" cy="3093154"/>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1800" b="1" i="0" u="none" strike="noStrike" kern="0" cap="none" spc="0" normalizeH="0" baseline="0" noProof="0" smtClean="0">
                <a:ln>
                  <a:noFill/>
                </a:ln>
                <a:solidFill>
                  <a:schemeClr val="tx1"/>
                </a:solidFill>
                <a:effectLst/>
                <a:uLnTx/>
                <a:uFillTx/>
                <a:latin typeface="Arial"/>
                <a:cs typeface="Arial"/>
                <a:sym typeface="Arial"/>
              </a:rPr>
              <a:t>Kết</a:t>
            </a:r>
            <a:r>
              <a:rPr kumimoji="0" lang="en-US" sz="1800" b="1" i="0" u="none" strike="noStrike" kern="0" cap="none" spc="0" normalizeH="0" noProof="0" smtClean="0">
                <a:ln>
                  <a:noFill/>
                </a:ln>
                <a:solidFill>
                  <a:schemeClr val="tx1"/>
                </a:solidFill>
                <a:effectLst/>
                <a:uLnTx/>
                <a:uFillTx/>
                <a:latin typeface="Arial"/>
                <a:cs typeface="Arial"/>
                <a:sym typeface="Arial"/>
              </a:rPr>
              <a:t> luận</a:t>
            </a:r>
            <a:endParaRPr kumimoji="0" lang="en-US" sz="1800" b="1" i="0" u="none" strike="noStrike" kern="0" cap="none" spc="0" normalizeH="0" baseline="0" noProof="0" dirty="0">
              <a:ln>
                <a:noFill/>
              </a:ln>
              <a:solidFill>
                <a:schemeClr val="tx1"/>
              </a:solidFill>
              <a:effectLst/>
              <a:uLnTx/>
              <a:uFillTx/>
              <a:latin typeface="Arial"/>
              <a:cs typeface="Arial"/>
              <a:sym typeface="Arial"/>
            </a:endParaRPr>
          </a:p>
          <a:p>
            <a:pPr lvl="0" algn="just">
              <a:lnSpc>
                <a:spcPct val="150000"/>
              </a:lnSpc>
            </a:pPr>
            <a:r>
              <a:rPr lang="vi-VN"/>
              <a:t>Tiền Phong đầu tư chiến lược vào dây chuyền đùn ống xoắn HDPE hai lớp mang lại lợi nhuận nhanh chóng</a:t>
            </a:r>
            <a:r>
              <a:rPr kumimoji="0" lang="en-US" sz="1400" b="0" i="0" u="none" strike="noStrike" kern="0" cap="none" spc="0" normalizeH="0" baseline="0" noProof="0" smtClean="0">
                <a:ln>
                  <a:noFill/>
                </a:ln>
                <a:solidFill>
                  <a:srgbClr val="000000"/>
                </a:solidFill>
                <a:effectLst/>
                <a:uLnTx/>
                <a:uFillTx/>
                <a:latin typeface="Arial"/>
                <a:cs typeface="Arial"/>
                <a:sym typeface="Arial"/>
              </a:rPr>
              <a:t> </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a:p>
            <a:pPr marL="285750" lvl="0" indent="-285750" algn="just">
              <a:lnSpc>
                <a:spcPct val="150000"/>
              </a:lnSpc>
              <a:buFont typeface="Arial" panose="020B0604020202020204" pitchFamily="34" charset="0"/>
              <a:buChar char="•"/>
            </a:pPr>
            <a:r>
              <a:rPr lang="vi-VN"/>
              <a:t>Tiết kiệm vật liệu lớn bằng cách sử dụng đùn đồng hợp chất/tái chế</a:t>
            </a:r>
          </a:p>
          <a:p>
            <a:pPr marL="285750" lvl="0" indent="-285750" algn="just">
              <a:lnSpc>
                <a:spcPct val="150000"/>
              </a:lnSpc>
              <a:buFont typeface="Arial" panose="020B0604020202020204" pitchFamily="34" charset="0"/>
              <a:buChar char="•"/>
            </a:pPr>
            <a:r>
              <a:rPr lang="vi-VN"/>
              <a:t>Giảm năng lượng rắn thông qua làm mát hiệu quả</a:t>
            </a:r>
          </a:p>
          <a:p>
            <a:pPr marL="285750" lvl="0" indent="-285750" algn="just">
              <a:lnSpc>
                <a:spcPct val="150000"/>
              </a:lnSpc>
              <a:buFont typeface="Arial" panose="020B0604020202020204" pitchFamily="34" charset="0"/>
              <a:buChar char="•"/>
            </a:pPr>
            <a:r>
              <a:rPr lang="vi-VN"/>
              <a:t>Cải thiện chất lượng và giảm phế liệu</a:t>
            </a:r>
          </a:p>
          <a:p>
            <a:pPr marL="285750" lvl="0" indent="-285750" algn="just">
              <a:lnSpc>
                <a:spcPct val="150000"/>
              </a:lnSpc>
              <a:buFont typeface="Arial" panose="020B0604020202020204" pitchFamily="34" charset="0"/>
              <a:buChar char="•"/>
            </a:pPr>
            <a:r>
              <a:rPr lang="vi-VN"/>
              <a:t>Tăng cường sự hiện diện của thương hiệu cạnh tranh và khả năng xuất khẩu</a:t>
            </a:r>
            <a:endParaRPr kumimoji="0" lang="en-US" sz="1400" b="0" i="0" u="none" strike="noStrike" kern="0" cap="none" spc="0" normalizeH="0" baseline="0" noProof="0" smtClean="0">
              <a:ln>
                <a:noFill/>
              </a:ln>
              <a:solidFill>
                <a:srgbClr val="000000"/>
              </a:solidFill>
              <a:effectLst/>
              <a:uLnTx/>
              <a:uFillTx/>
              <a:latin typeface="Arial"/>
              <a:cs typeface="Arial"/>
              <a:sym typeface="Arial"/>
            </a:endParaRPr>
          </a:p>
          <a:p>
            <a:pPr lvl="0" algn="just">
              <a:lnSpc>
                <a:spcPct val="150000"/>
              </a:lnSpc>
            </a:pPr>
            <a:r>
              <a:rPr lang="vi-VN"/>
              <a:t>Tất cả những điều này đều phù hợp với mục tiêu dẫn đầu trong sản xuất ống công nghệ cao, nắm bắt cả giá trị kinh tế và chiến lược.</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5" name="Title 1">
            <a:extLst>
              <a:ext uri="{FF2B5EF4-FFF2-40B4-BE49-F238E27FC236}">
                <a16:creationId xmlns:a16="http://schemas.microsoft.com/office/drawing/2014/main" id="{F170F1E0-3FD5-BC8E-CE1D-1C8E57E41A00}"/>
              </a:ext>
            </a:extLst>
          </p:cNvPr>
          <p:cNvSpPr txBox="1">
            <a:spLocks/>
          </p:cNvSpPr>
          <p:nvPr/>
        </p:nvSpPr>
        <p:spPr>
          <a:xfrm>
            <a:off x="457200" y="361576"/>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en-US" sz="2400" b="1" smtClean="0">
                <a:solidFill>
                  <a:schemeClr val="accent1">
                    <a:lumMod val="50000"/>
                  </a:schemeClr>
                </a:solidFill>
              </a:rPr>
              <a:t>TRƯỜNG HỢP ĐIỂN HÌNH 2 (9)</a:t>
            </a:r>
            <a:endParaRPr lang="en-US" sz="2400" b="1" dirty="0">
              <a:solidFill>
                <a:schemeClr val="accent4">
                  <a:lumMod val="50000"/>
                </a:schemeClr>
              </a:solidFill>
              <a:latin typeface="+mn-lt"/>
            </a:endParaRPr>
          </a:p>
        </p:txBody>
      </p:sp>
    </p:spTree>
    <p:extLst>
      <p:ext uri="{BB962C8B-B14F-4D97-AF65-F5344CB8AC3E}">
        <p14:creationId xmlns:p14="http://schemas.microsoft.com/office/powerpoint/2010/main" val="23229548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3D82FA2-C62D-6B5A-0E80-83776DA1891D}"/>
              </a:ext>
            </a:extLst>
          </p:cNvPr>
          <p:cNvSpPr txBox="1"/>
          <p:nvPr/>
        </p:nvSpPr>
        <p:spPr>
          <a:xfrm>
            <a:off x="457200" y="987840"/>
            <a:ext cx="8229600" cy="3093154"/>
          </a:xfrm>
          <a:prstGeom prst="rect">
            <a:avLst/>
          </a:prstGeom>
          <a:noFill/>
        </p:spPr>
        <p:txBody>
          <a:bodyPr wrap="square">
            <a:spAutoFit/>
          </a:bodyPr>
          <a:lstStyle/>
          <a:p>
            <a:pPr marL="342900" lvl="1" indent="-342900" algn="just">
              <a:lnSpc>
                <a:spcPct val="150000"/>
              </a:lnSpc>
              <a:buAutoNum type="arabicPeriod"/>
            </a:pPr>
            <a:r>
              <a:rPr lang="en-US" sz="1800" b="1" smtClean="0"/>
              <a:t>Tình </a:t>
            </a:r>
            <a:r>
              <a:rPr lang="en-US" sz="1800" b="1"/>
              <a:t>hình ban đầu</a:t>
            </a:r>
            <a:endParaRPr kumimoji="0" lang="en-US" sz="1800" b="1" i="0" u="none" strike="noStrike" kern="0" cap="none" spc="0" normalizeH="0" baseline="0" noProof="0" dirty="0">
              <a:ln>
                <a:noFill/>
              </a:ln>
              <a:solidFill>
                <a:srgbClr val="000000"/>
              </a:solidFill>
              <a:effectLst/>
              <a:uLnTx/>
              <a:uFillTx/>
              <a:sym typeface="Arial"/>
            </a:endParaRPr>
          </a:p>
          <a:p>
            <a:pPr lvl="0" algn="just">
              <a:lnSpc>
                <a:spcPct val="150000"/>
              </a:lnSpc>
            </a:pPr>
            <a:r>
              <a:rPr lang="vi-VN" sz="1600"/>
              <a:t>Nhiều nhà máy ép nhựa tại Việt Nam (đặc biệt là những nhà máy sử dụng máy ép thủy lực cũ) có tới </a:t>
            </a:r>
            <a:r>
              <a:rPr lang="vi-VN" sz="1600" b="1"/>
              <a:t>80% tổng lượng điện tiêu thụ của nhà máy </a:t>
            </a:r>
            <a:r>
              <a:rPr lang="vi-VN" sz="1600"/>
              <a:t>đến từ những máy này, vì </a:t>
            </a:r>
            <a:r>
              <a:rPr lang="vi-VN" sz="1600" b="1"/>
              <a:t>động cơ bơm dầu thủy lực phải hoạt động liên tục ở mức 100% công suất</a:t>
            </a:r>
            <a:r>
              <a:rPr lang="vi-VN" sz="1600"/>
              <a:t>, ngay cả khi không cần áp suất cao.</a:t>
            </a:r>
            <a:endParaRPr kumimoji="0" lang="en-US" sz="1600" b="0" i="0" u="none" strike="noStrike" kern="0" cap="none" spc="0" normalizeH="0" baseline="0" noProof="0" smtClean="0">
              <a:ln>
                <a:noFill/>
              </a:ln>
              <a:solidFill>
                <a:srgbClr val="000000"/>
              </a:solidFill>
              <a:effectLst/>
              <a:uLnTx/>
              <a:uFillTx/>
              <a:latin typeface="Arial"/>
              <a:cs typeface="Arial"/>
              <a:sym typeface="Arial"/>
            </a:endParaRPr>
          </a:p>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lang="en-US" sz="1600" smtClean="0"/>
              <a:t>Điều này dẫn đến</a:t>
            </a:r>
            <a:r>
              <a:rPr kumimoji="0" lang="en-US" sz="1600" b="0" i="0" u="none" strike="noStrike" kern="0" cap="none" spc="0" normalizeH="0" baseline="0" noProof="0" smtClean="0">
                <a:ln>
                  <a:noFill/>
                </a:ln>
                <a:solidFill>
                  <a:srgbClr val="000000"/>
                </a:solidFill>
                <a:effectLst/>
                <a:uLnTx/>
                <a:uFillTx/>
                <a:latin typeface="Arial"/>
                <a:cs typeface="Arial"/>
                <a:sym typeface="Arial"/>
              </a:rPr>
              <a:t>:</a:t>
            </a:r>
          </a:p>
          <a:p>
            <a:pPr marL="285750" lvl="0" indent="-285750" algn="just">
              <a:lnSpc>
                <a:spcPct val="150000"/>
              </a:lnSpc>
              <a:buFont typeface="Arial" panose="020B0604020202020204" pitchFamily="34" charset="0"/>
              <a:buChar char="•"/>
            </a:pPr>
            <a:r>
              <a:rPr lang="vi-VN" sz="1600" b="1"/>
              <a:t>Lãng phí năng lượng </a:t>
            </a:r>
            <a:r>
              <a:rPr lang="vi-VN" sz="1600"/>
              <a:t>trong giai đoạn áp suất thấp (ví dụ: làm mát).</a:t>
            </a:r>
          </a:p>
          <a:p>
            <a:pPr marL="285750" lvl="0" indent="-285750" algn="just">
              <a:lnSpc>
                <a:spcPct val="150000"/>
              </a:lnSpc>
              <a:buFont typeface="Arial" panose="020B0604020202020204" pitchFamily="34" charset="0"/>
              <a:buChar char="•"/>
            </a:pPr>
            <a:r>
              <a:rPr lang="vi-VN" sz="1600" b="1"/>
              <a:t>Chi phí bảo trì cao</a:t>
            </a:r>
            <a:r>
              <a:rPr lang="vi-VN" sz="1600"/>
              <a:t>, hỏng hóc thường xuyên và dầu thủy lực bị phân hủy nhanh hơn.</a:t>
            </a:r>
            <a:endParaRPr kumimoji="0" lang="en-US" sz="1600" i="0" u="none" strike="noStrike" kern="0" cap="none" spc="0" normalizeH="0" baseline="0" noProof="0" dirty="0">
              <a:ln>
                <a:noFill/>
              </a:ln>
              <a:solidFill>
                <a:srgbClr val="000000"/>
              </a:solidFill>
              <a:effectLst/>
              <a:uLnTx/>
              <a:uFillTx/>
              <a:sym typeface="Arial"/>
            </a:endParaRPr>
          </a:p>
        </p:txBody>
      </p:sp>
      <p:sp>
        <p:nvSpPr>
          <p:cNvPr id="5" name="Title 1">
            <a:extLst>
              <a:ext uri="{FF2B5EF4-FFF2-40B4-BE49-F238E27FC236}">
                <a16:creationId xmlns:a16="http://schemas.microsoft.com/office/drawing/2014/main" id="{F170F1E0-3FD5-BC8E-CE1D-1C8E57E41A00}"/>
              </a:ext>
            </a:extLst>
          </p:cNvPr>
          <p:cNvSpPr txBox="1">
            <a:spLocks/>
          </p:cNvSpPr>
          <p:nvPr/>
        </p:nvSpPr>
        <p:spPr>
          <a:xfrm>
            <a:off x="457200" y="361576"/>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en-US" sz="2400" b="1" smtClean="0">
                <a:solidFill>
                  <a:schemeClr val="accent1">
                    <a:lumMod val="50000"/>
                  </a:schemeClr>
                </a:solidFill>
              </a:rPr>
              <a:t>TRƯỜNG HỢP ĐIỂN HÌNH 2 (10)</a:t>
            </a:r>
            <a:endParaRPr lang="en-US" sz="2400" b="1" dirty="0">
              <a:solidFill>
                <a:schemeClr val="accent4">
                  <a:lumMod val="50000"/>
                </a:schemeClr>
              </a:solidFill>
              <a:latin typeface="+mn-lt"/>
            </a:endParaRPr>
          </a:p>
        </p:txBody>
      </p:sp>
    </p:spTree>
    <p:extLst>
      <p:ext uri="{BB962C8B-B14F-4D97-AF65-F5344CB8AC3E}">
        <p14:creationId xmlns:p14="http://schemas.microsoft.com/office/powerpoint/2010/main" val="33322996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4EC07E4-022F-03F8-FC68-4D91496AD1A6}"/>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en-US" sz="2400" b="1">
                <a:solidFill>
                  <a:schemeClr val="accent1">
                    <a:lumMod val="50000"/>
                  </a:schemeClr>
                </a:solidFill>
              </a:rPr>
              <a:t>TRƯỜNG HỢP ĐIỂN HÌNH 2 </a:t>
            </a:r>
            <a:r>
              <a:rPr lang="en-US" sz="2400" b="1">
                <a:solidFill>
                  <a:schemeClr val="accent1">
                    <a:lumMod val="50000"/>
                  </a:schemeClr>
                </a:solidFill>
              </a:rPr>
              <a:t>(</a:t>
            </a:r>
            <a:r>
              <a:rPr lang="en-US" sz="2400" b="1" smtClean="0">
                <a:solidFill>
                  <a:schemeClr val="accent1">
                    <a:lumMod val="50000"/>
                  </a:schemeClr>
                </a:solidFill>
              </a:rPr>
              <a:t>11)</a:t>
            </a:r>
            <a:endParaRPr lang="en-US" sz="2400" b="1" dirty="0">
              <a:solidFill>
                <a:schemeClr val="accent4">
                  <a:lumMod val="50000"/>
                </a:schemeClr>
              </a:solidFill>
            </a:endParaRPr>
          </a:p>
        </p:txBody>
      </p:sp>
      <p:sp>
        <p:nvSpPr>
          <p:cNvPr id="3" name="TextBox 2">
            <a:extLst>
              <a:ext uri="{FF2B5EF4-FFF2-40B4-BE49-F238E27FC236}">
                <a16:creationId xmlns:a16="http://schemas.microsoft.com/office/drawing/2014/main" id="{AFD39882-6D4F-9A12-4DA2-F5526F6577B9}"/>
              </a:ext>
            </a:extLst>
          </p:cNvPr>
          <p:cNvSpPr txBox="1"/>
          <p:nvPr/>
        </p:nvSpPr>
        <p:spPr>
          <a:xfrm>
            <a:off x="457200" y="991836"/>
            <a:ext cx="8229600" cy="584775"/>
          </a:xfrm>
          <a:prstGeom prst="rect">
            <a:avLst/>
          </a:prstGeom>
          <a:noFill/>
        </p:spPr>
        <p:txBody>
          <a:bodyPr wrap="square">
            <a:spAutoFit/>
          </a:bodyPr>
          <a:lstStyle/>
          <a:p>
            <a:pPr lvl="0"/>
            <a:r>
              <a:rPr lang="en-US" sz="1600" b="1">
                <a:solidFill>
                  <a:schemeClr val="tx1"/>
                </a:solidFill>
              </a:rPr>
              <a:t>Giải pháp: Trang bị lại máy ép nhựa thủy lực bằng công nghệ Servo MH800 tại Việt Nam</a:t>
            </a:r>
            <a:endParaRPr kumimoji="0" lang="en-VN" sz="1600" b="1" i="0" u="none" strike="noStrike" kern="0" cap="none" spc="0" normalizeH="0" baseline="0" noProof="0" dirty="0">
              <a:ln>
                <a:noFill/>
              </a:ln>
              <a:solidFill>
                <a:schemeClr val="tx1"/>
              </a:solidFill>
              <a:effectLst/>
              <a:uLnTx/>
              <a:uFillTx/>
              <a:sym typeface="Aria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7514" y="1438822"/>
            <a:ext cx="5188972" cy="3298278"/>
          </a:xfrm>
          <a:prstGeom prst="rect">
            <a:avLst/>
          </a:prstGeom>
        </p:spPr>
      </p:pic>
    </p:spTree>
    <p:extLst>
      <p:ext uri="{BB962C8B-B14F-4D97-AF65-F5344CB8AC3E}">
        <p14:creationId xmlns:p14="http://schemas.microsoft.com/office/powerpoint/2010/main" val="39140230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47A326-F15B-3799-4484-E87E41683FF1}"/>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4D732D38-508E-9C06-85E5-E83ED7B9F9BD}"/>
              </a:ext>
            </a:extLst>
          </p:cNvPr>
          <p:cNvGraphicFramePr>
            <a:graphicFrameLocks noGrp="1"/>
          </p:cNvGraphicFramePr>
          <p:nvPr>
            <p:extLst>
              <p:ext uri="{D42A27DB-BD31-4B8C-83A1-F6EECF244321}">
                <p14:modId xmlns:p14="http://schemas.microsoft.com/office/powerpoint/2010/main" val="2430390132"/>
              </p:ext>
            </p:extLst>
          </p:nvPr>
        </p:nvGraphicFramePr>
        <p:xfrm>
          <a:off x="633305" y="950392"/>
          <a:ext cx="7877390" cy="1348740"/>
        </p:xfrm>
        <a:graphic>
          <a:graphicData uri="http://schemas.openxmlformats.org/drawingml/2006/table">
            <a:tbl>
              <a:tblPr/>
              <a:tblGrid>
                <a:gridCol w="3938695">
                  <a:extLst>
                    <a:ext uri="{9D8B030D-6E8A-4147-A177-3AD203B41FA5}">
                      <a16:colId xmlns:a16="http://schemas.microsoft.com/office/drawing/2014/main" val="3970504420"/>
                    </a:ext>
                  </a:extLst>
                </a:gridCol>
                <a:gridCol w="3938695">
                  <a:extLst>
                    <a:ext uri="{9D8B030D-6E8A-4147-A177-3AD203B41FA5}">
                      <a16:colId xmlns:a16="http://schemas.microsoft.com/office/drawing/2014/main" val="2422217357"/>
                    </a:ext>
                  </a:extLst>
                </a:gridCol>
              </a:tblGrid>
              <a:tr h="200025">
                <a:tc>
                  <a:txBody>
                    <a:bodyPr/>
                    <a:lstStyle/>
                    <a:p>
                      <a:pPr fontAlgn="t">
                        <a:lnSpc>
                          <a:spcPct val="100000"/>
                        </a:lnSpc>
                      </a:pPr>
                      <a:r>
                        <a:rPr lang="en-US" sz="1100" b="0" smtClean="0">
                          <a:solidFill>
                            <a:schemeClr val="tx1"/>
                          </a:solidFill>
                          <a:effectLst/>
                          <a:latin typeface="+mn-lt"/>
                        </a:rPr>
                        <a:t>Lực kẹp</a:t>
                      </a:r>
                      <a:endParaRPr lang="en-US" sz="1100" b="0">
                        <a:solidFill>
                          <a:schemeClr val="tx1"/>
                        </a:solidFill>
                        <a:effectLst/>
                        <a:latin typeface="+mn-lt"/>
                      </a:endParaRP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F8F8"/>
                    </a:solidFill>
                  </a:tcPr>
                </a:tc>
                <a:tc>
                  <a:txBody>
                    <a:bodyPr/>
                    <a:lstStyle/>
                    <a:p>
                      <a:pPr fontAlgn="t">
                        <a:lnSpc>
                          <a:spcPct val="100000"/>
                        </a:lnSpc>
                        <a:buNone/>
                      </a:pPr>
                      <a:r>
                        <a:rPr lang="en-US" sz="1100" smtClean="0">
                          <a:solidFill>
                            <a:schemeClr val="tx1"/>
                          </a:solidFill>
                          <a:effectLst/>
                          <a:latin typeface="+mn-lt"/>
                        </a:rPr>
                        <a:t>0-800 tấn</a:t>
                      </a:r>
                      <a:endParaRPr lang="en-US" sz="1100" dirty="0">
                        <a:solidFill>
                          <a:schemeClr val="tx1"/>
                        </a:solidFill>
                        <a:effectLst/>
                        <a:latin typeface="+mn-lt"/>
                      </a:endParaRP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F8F8"/>
                    </a:solidFill>
                  </a:tcPr>
                </a:tc>
                <a:extLst>
                  <a:ext uri="{0D108BD9-81ED-4DB2-BD59-A6C34878D82A}">
                    <a16:rowId xmlns:a16="http://schemas.microsoft.com/office/drawing/2014/main" val="2895238797"/>
                  </a:ext>
                </a:extLst>
              </a:tr>
              <a:tr h="200025">
                <a:tc>
                  <a:txBody>
                    <a:bodyPr/>
                    <a:lstStyle/>
                    <a:p>
                      <a:pPr fontAlgn="t">
                        <a:lnSpc>
                          <a:spcPct val="100000"/>
                        </a:lnSpc>
                      </a:pPr>
                      <a:r>
                        <a:rPr lang="en-US" sz="1100" b="0" smtClean="0">
                          <a:solidFill>
                            <a:schemeClr val="tx1"/>
                          </a:solidFill>
                          <a:effectLst/>
                          <a:latin typeface="+mn-lt"/>
                        </a:rPr>
                        <a:t>Loại máy</a:t>
                      </a:r>
                      <a:endParaRPr lang="en-US" sz="1100" b="0" dirty="0">
                        <a:solidFill>
                          <a:schemeClr val="tx1"/>
                        </a:solidFill>
                        <a:effectLst/>
                        <a:latin typeface="+mn-lt"/>
                      </a:endParaRP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t">
                        <a:lnSpc>
                          <a:spcPct val="100000"/>
                        </a:lnSpc>
                        <a:buNone/>
                      </a:pPr>
                      <a:r>
                        <a:rPr lang="en-US" sz="1100" smtClean="0">
                          <a:solidFill>
                            <a:schemeClr val="tx1"/>
                          </a:solidFill>
                          <a:effectLst/>
                          <a:latin typeface="+mn-lt"/>
                        </a:rPr>
                        <a:t>ép phun</a:t>
                      </a:r>
                      <a:endParaRPr lang="en-US" sz="1100">
                        <a:solidFill>
                          <a:schemeClr val="tx1"/>
                        </a:solidFill>
                        <a:effectLst/>
                        <a:latin typeface="+mn-lt"/>
                      </a:endParaRP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1255411"/>
                  </a:ext>
                </a:extLst>
              </a:tr>
              <a:tr h="200025">
                <a:tc>
                  <a:txBody>
                    <a:bodyPr/>
                    <a:lstStyle/>
                    <a:p>
                      <a:pPr fontAlgn="t">
                        <a:lnSpc>
                          <a:spcPct val="100000"/>
                        </a:lnSpc>
                      </a:pPr>
                      <a:r>
                        <a:rPr lang="en-US" sz="1100" b="0" smtClean="0">
                          <a:solidFill>
                            <a:schemeClr val="tx1"/>
                          </a:solidFill>
                          <a:effectLst/>
                          <a:latin typeface="+mn-lt"/>
                        </a:rPr>
                        <a:t>Công</a:t>
                      </a:r>
                      <a:r>
                        <a:rPr lang="en-US" sz="1100" b="0" baseline="0" smtClean="0">
                          <a:solidFill>
                            <a:schemeClr val="tx1"/>
                          </a:solidFill>
                          <a:effectLst/>
                          <a:latin typeface="+mn-lt"/>
                        </a:rPr>
                        <a:t> suất</a:t>
                      </a:r>
                      <a:endParaRPr lang="en-US" sz="1100" b="0" dirty="0">
                        <a:solidFill>
                          <a:schemeClr val="tx1"/>
                        </a:solidFill>
                        <a:effectLst/>
                        <a:latin typeface="+mn-lt"/>
                      </a:endParaRP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F8F8"/>
                    </a:solidFill>
                  </a:tcPr>
                </a:tc>
                <a:tc>
                  <a:txBody>
                    <a:bodyPr/>
                    <a:lstStyle/>
                    <a:p>
                      <a:pPr fontAlgn="t">
                        <a:lnSpc>
                          <a:spcPct val="100000"/>
                        </a:lnSpc>
                        <a:buNone/>
                      </a:pPr>
                      <a:r>
                        <a:rPr lang="en-US" sz="1100" smtClean="0">
                          <a:solidFill>
                            <a:schemeClr val="tx1"/>
                          </a:solidFill>
                          <a:effectLst/>
                          <a:latin typeface="+mn-lt"/>
                        </a:rPr>
                        <a:t>0-700 tấn</a:t>
                      </a:r>
                      <a:endParaRPr lang="en-US" sz="1100" dirty="0">
                        <a:solidFill>
                          <a:schemeClr val="tx1"/>
                        </a:solidFill>
                        <a:effectLst/>
                        <a:latin typeface="+mn-lt"/>
                      </a:endParaRP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F8F8"/>
                    </a:solidFill>
                  </a:tcPr>
                </a:tc>
                <a:extLst>
                  <a:ext uri="{0D108BD9-81ED-4DB2-BD59-A6C34878D82A}">
                    <a16:rowId xmlns:a16="http://schemas.microsoft.com/office/drawing/2014/main" val="30312729"/>
                  </a:ext>
                </a:extLst>
              </a:tr>
              <a:tr h="200025">
                <a:tc>
                  <a:txBody>
                    <a:bodyPr/>
                    <a:lstStyle/>
                    <a:p>
                      <a:pPr fontAlgn="t">
                        <a:lnSpc>
                          <a:spcPct val="100000"/>
                        </a:lnSpc>
                      </a:pPr>
                      <a:r>
                        <a:rPr lang="en-US" sz="1100" b="0" baseline="0" smtClean="0">
                          <a:solidFill>
                            <a:schemeClr val="tx1"/>
                          </a:solidFill>
                          <a:effectLst/>
                          <a:latin typeface="+mn-lt"/>
                        </a:rPr>
                        <a:t>Thương hiệu</a:t>
                      </a:r>
                      <a:endParaRPr lang="en-US" sz="1100" b="0" dirty="0">
                        <a:solidFill>
                          <a:schemeClr val="tx1"/>
                        </a:solidFill>
                        <a:effectLst/>
                        <a:latin typeface="+mn-lt"/>
                      </a:endParaRP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t">
                        <a:lnSpc>
                          <a:spcPct val="100000"/>
                        </a:lnSpc>
                        <a:buNone/>
                      </a:pPr>
                      <a:r>
                        <a:rPr lang="en-US" sz="1100" dirty="0">
                          <a:solidFill>
                            <a:schemeClr val="tx1"/>
                          </a:solidFill>
                          <a:effectLst/>
                          <a:latin typeface="+mn-lt"/>
                        </a:rPr>
                        <a:t>DELTA,INOVANCE,SYNMOT,VEICHI,ARCUCHI</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87223033"/>
                  </a:ext>
                </a:extLst>
              </a:tr>
              <a:tr h="200025">
                <a:tc>
                  <a:txBody>
                    <a:bodyPr/>
                    <a:lstStyle/>
                    <a:p>
                      <a:pPr fontAlgn="t">
                        <a:lnSpc>
                          <a:spcPct val="100000"/>
                        </a:lnSpc>
                      </a:pPr>
                      <a:r>
                        <a:rPr lang="en-US" sz="1100" b="0" smtClean="0">
                          <a:solidFill>
                            <a:schemeClr val="tx1"/>
                          </a:solidFill>
                          <a:effectLst/>
                          <a:latin typeface="+mn-lt"/>
                        </a:rPr>
                        <a:t>Cấp độ tự động hóa</a:t>
                      </a:r>
                      <a:endParaRPr lang="en-US" sz="1100" b="0">
                        <a:solidFill>
                          <a:schemeClr val="tx1"/>
                        </a:solidFill>
                        <a:effectLst/>
                        <a:latin typeface="+mn-lt"/>
                      </a:endParaRP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F8F8"/>
                    </a:solidFill>
                  </a:tcPr>
                </a:tc>
                <a:tc>
                  <a:txBody>
                    <a:bodyPr/>
                    <a:lstStyle/>
                    <a:p>
                      <a:pPr fontAlgn="t">
                        <a:lnSpc>
                          <a:spcPct val="100000"/>
                        </a:lnSpc>
                        <a:buNone/>
                      </a:pPr>
                      <a:r>
                        <a:rPr lang="en-US" sz="1100" smtClean="0">
                          <a:solidFill>
                            <a:schemeClr val="tx1"/>
                          </a:solidFill>
                          <a:effectLst/>
                          <a:latin typeface="+mn-lt"/>
                        </a:rPr>
                        <a:t>Bán tự động</a:t>
                      </a:r>
                      <a:endParaRPr lang="en-US" sz="1100">
                        <a:solidFill>
                          <a:schemeClr val="tx1"/>
                        </a:solidFill>
                        <a:effectLst/>
                        <a:latin typeface="+mn-lt"/>
                      </a:endParaRP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8F8F8"/>
                    </a:solidFill>
                  </a:tcPr>
                </a:tc>
                <a:extLst>
                  <a:ext uri="{0D108BD9-81ED-4DB2-BD59-A6C34878D82A}">
                    <a16:rowId xmlns:a16="http://schemas.microsoft.com/office/drawing/2014/main" val="1049405511"/>
                  </a:ext>
                </a:extLst>
              </a:tr>
              <a:tr h="200025">
                <a:tc>
                  <a:txBody>
                    <a:bodyPr/>
                    <a:lstStyle/>
                    <a:p>
                      <a:pPr fontAlgn="t">
                        <a:lnSpc>
                          <a:spcPct val="100000"/>
                        </a:lnSpc>
                      </a:pPr>
                      <a:r>
                        <a:rPr lang="en-US" sz="1100" b="0" smtClean="0">
                          <a:solidFill>
                            <a:schemeClr val="tx1"/>
                          </a:solidFill>
                          <a:effectLst/>
                          <a:latin typeface="+mn-lt"/>
                        </a:rPr>
                        <a:t>Áp suất phun tối đa</a:t>
                      </a:r>
                      <a:endParaRPr lang="en-US" sz="1100" b="0" dirty="0">
                        <a:solidFill>
                          <a:schemeClr val="tx1"/>
                        </a:solidFill>
                        <a:effectLst/>
                        <a:latin typeface="+mn-lt"/>
                      </a:endParaRP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t">
                        <a:lnSpc>
                          <a:spcPct val="100000"/>
                        </a:lnSpc>
                        <a:buNone/>
                      </a:pPr>
                      <a:r>
                        <a:rPr lang="en-US" sz="1100" dirty="0">
                          <a:solidFill>
                            <a:schemeClr val="tx1"/>
                          </a:solidFill>
                          <a:effectLst/>
                          <a:latin typeface="+mn-lt"/>
                        </a:rPr>
                        <a:t>250 bar</a:t>
                      </a:r>
                    </a:p>
                  </a:txBody>
                  <a:tcPr marL="76200" marR="76200" marT="28575" marB="2857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62664290"/>
                  </a:ext>
                </a:extLst>
              </a:tr>
            </a:tbl>
          </a:graphicData>
        </a:graphic>
      </p:graphicFrame>
      <p:sp>
        <p:nvSpPr>
          <p:cNvPr id="6" name="Rectangle 1">
            <a:extLst>
              <a:ext uri="{FF2B5EF4-FFF2-40B4-BE49-F238E27FC236}">
                <a16:creationId xmlns:a16="http://schemas.microsoft.com/office/drawing/2014/main" id="{3B718D60-0363-CA1A-0EC9-E43E30F2B4C9}"/>
              </a:ext>
            </a:extLst>
          </p:cNvPr>
          <p:cNvSpPr>
            <a:spLocks noChangeArrowheads="1"/>
          </p:cNvSpPr>
          <p:nvPr/>
        </p:nvSpPr>
        <p:spPr bwMode="auto">
          <a:xfrm>
            <a:off x="457200" y="2412999"/>
            <a:ext cx="8229600" cy="221599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lvl="0" algn="just" eaLnBrk="0" fontAlgn="base" hangingPunct="0">
              <a:spcBef>
                <a:spcPct val="0"/>
              </a:spcBef>
              <a:spcAft>
                <a:spcPct val="0"/>
              </a:spcAft>
              <a:buClrTx/>
            </a:pPr>
            <a:r>
              <a:rPr lang="en-US" altLang="en-VN" sz="1200" b="1">
                <a:solidFill>
                  <a:srgbClr val="1B1D1D"/>
                </a:solidFill>
                <a:latin typeface="+mn-lt"/>
              </a:rPr>
              <a:t>Lợi ích của hệ thống </a:t>
            </a:r>
            <a:r>
              <a:rPr lang="en-US" altLang="en-VN" sz="1200" b="1">
                <a:solidFill>
                  <a:srgbClr val="1B1D1D"/>
                </a:solidFill>
                <a:latin typeface="+mn-lt"/>
              </a:rPr>
              <a:t>Hybrid </a:t>
            </a:r>
            <a:r>
              <a:rPr lang="en-US" altLang="en-VN" sz="1200" b="1" smtClean="0">
                <a:solidFill>
                  <a:srgbClr val="1B1D1D"/>
                </a:solidFill>
                <a:latin typeface="+mn-lt"/>
              </a:rPr>
              <a:t>Servo</a:t>
            </a:r>
            <a:r>
              <a:rPr kumimoji="0" lang="en-VN" altLang="en-VN" sz="1200" b="1" i="0" u="none" strike="noStrike" kern="0" cap="none" spc="0" normalizeH="0" baseline="0" noProof="0" smtClean="0">
                <a:ln>
                  <a:noFill/>
                </a:ln>
                <a:solidFill>
                  <a:srgbClr val="1B1D1D"/>
                </a:solidFill>
                <a:effectLst/>
                <a:uLnTx/>
                <a:uFillTx/>
                <a:latin typeface="+mn-lt"/>
                <a:cs typeface="Arial"/>
                <a:sym typeface="Arial"/>
              </a:rPr>
              <a:t>:</a:t>
            </a:r>
            <a:endParaRPr kumimoji="0" lang="en-VN" altLang="en-VN" sz="1200" b="0" i="0" u="none" strike="noStrike" kern="0" cap="none" spc="0" normalizeH="0" baseline="0" noProof="0" dirty="0">
              <a:ln>
                <a:noFill/>
              </a:ln>
              <a:solidFill>
                <a:srgbClr val="1B1D1D"/>
              </a:solidFill>
              <a:effectLst/>
              <a:uLnTx/>
              <a:uFillTx/>
              <a:latin typeface="+mn-lt"/>
              <a:cs typeface="Arial"/>
              <a:sym typeface="Arial"/>
            </a:endParaRPr>
          </a:p>
          <a:p>
            <a:pPr marL="342900" lvl="0" indent="-342900" algn="just" eaLnBrk="0" fontAlgn="base" hangingPunct="0">
              <a:spcBef>
                <a:spcPct val="0"/>
              </a:spcBef>
              <a:spcAft>
                <a:spcPct val="0"/>
              </a:spcAft>
              <a:buClrTx/>
              <a:buFont typeface="+mj-lt"/>
              <a:buAutoNum type="arabicPeriod"/>
            </a:pPr>
            <a:r>
              <a:rPr lang="vi-VN" altLang="en-VN" sz="1200">
                <a:solidFill>
                  <a:srgbClr val="1B1D1D"/>
                </a:solidFill>
                <a:latin typeface="+mn-lt"/>
              </a:rPr>
              <a:t>Đội ngũ kỹ sư giàu kinh nghiệm về điện và thủy lực có trình độ cao để dễ dàng lắp lại hệ thống servo thay cho động cơ cảm ứng cũ của bạn trong khuôn ép phun.</a:t>
            </a:r>
          </a:p>
          <a:p>
            <a:pPr marL="342900" lvl="0" indent="-342900" algn="just" eaLnBrk="0" fontAlgn="base" hangingPunct="0">
              <a:spcBef>
                <a:spcPct val="0"/>
              </a:spcBef>
              <a:spcAft>
                <a:spcPct val="0"/>
              </a:spcAft>
              <a:buClrTx/>
              <a:buFont typeface="+mj-lt"/>
              <a:buAutoNum type="arabicPeriod"/>
            </a:pPr>
            <a:r>
              <a:rPr lang="vi-VN" altLang="en-VN" sz="1200">
                <a:solidFill>
                  <a:srgbClr val="1B1D1D"/>
                </a:solidFill>
                <a:latin typeface="+mn-lt"/>
              </a:rPr>
              <a:t>ROI trong khoảng một năm.</a:t>
            </a:r>
          </a:p>
          <a:p>
            <a:pPr marL="342900" lvl="0" indent="-342900" algn="just" eaLnBrk="0" fontAlgn="base" hangingPunct="0">
              <a:spcBef>
                <a:spcPct val="0"/>
              </a:spcBef>
              <a:spcAft>
                <a:spcPct val="0"/>
              </a:spcAft>
              <a:buClrTx/>
              <a:buFont typeface="+mj-lt"/>
              <a:buAutoNum type="arabicPeriod"/>
            </a:pPr>
            <a:r>
              <a:rPr lang="vi-VN" altLang="en-VN" sz="1200">
                <a:solidFill>
                  <a:srgbClr val="1B1D1D"/>
                </a:solidFill>
                <a:latin typeface="+mn-lt"/>
              </a:rPr>
              <a:t>Tiết kiệm năng lượng từ 40 đến 80% bằng hệ thống servo.</a:t>
            </a:r>
          </a:p>
          <a:p>
            <a:pPr marL="342900" lvl="0" indent="-342900" algn="just" eaLnBrk="0" fontAlgn="base" hangingPunct="0">
              <a:spcBef>
                <a:spcPct val="0"/>
              </a:spcBef>
              <a:spcAft>
                <a:spcPct val="0"/>
              </a:spcAft>
              <a:buClrTx/>
              <a:buFont typeface="+mj-lt"/>
              <a:buAutoNum type="arabicPeriod"/>
            </a:pPr>
            <a:r>
              <a:rPr lang="vi-VN" altLang="en-VN" sz="1200">
                <a:solidFill>
                  <a:srgbClr val="1B1D1D"/>
                </a:solidFill>
                <a:latin typeface="+mn-lt"/>
              </a:rPr>
              <a:t>Hỗ trợ dịch vụ 24X7.</a:t>
            </a:r>
          </a:p>
          <a:p>
            <a:pPr marL="342900" lvl="0" indent="-342900" algn="just" eaLnBrk="0" fontAlgn="base" hangingPunct="0">
              <a:spcBef>
                <a:spcPct val="0"/>
              </a:spcBef>
              <a:spcAft>
                <a:spcPct val="0"/>
              </a:spcAft>
              <a:buClrTx/>
              <a:buFont typeface="+mj-lt"/>
              <a:buAutoNum type="arabicPeriod"/>
            </a:pPr>
            <a:r>
              <a:rPr lang="vi-VN" altLang="en-VN" sz="1200">
                <a:solidFill>
                  <a:srgbClr val="1B1D1D"/>
                </a:solidFill>
                <a:latin typeface="+mn-lt"/>
              </a:rPr>
              <a:t>Thay thế động cơ cảm ứng bằng động cơ servo (công suất của động cơ cũng giảm).</a:t>
            </a:r>
          </a:p>
          <a:p>
            <a:pPr marL="342900" lvl="0" indent="-342900" algn="just" eaLnBrk="0" fontAlgn="base" hangingPunct="0">
              <a:spcBef>
                <a:spcPct val="0"/>
              </a:spcBef>
              <a:spcAft>
                <a:spcPct val="0"/>
              </a:spcAft>
              <a:buClrTx/>
              <a:buFont typeface="+mj-lt"/>
              <a:buAutoNum type="arabicPeriod"/>
            </a:pPr>
            <a:r>
              <a:rPr lang="vi-VN" altLang="en-VN" sz="1200">
                <a:solidFill>
                  <a:srgbClr val="1B1D1D"/>
                </a:solidFill>
                <a:latin typeface="+mn-lt"/>
              </a:rPr>
              <a:t>Bơm bánh răng bên trong hiệu quả hơn thay thế bơm cố định hiện đang sử dụng của bạn.</a:t>
            </a:r>
          </a:p>
          <a:p>
            <a:pPr marL="342900" lvl="0" indent="-342900" algn="just" eaLnBrk="0" fontAlgn="base" hangingPunct="0">
              <a:spcBef>
                <a:spcPct val="0"/>
              </a:spcBef>
              <a:spcAft>
                <a:spcPct val="0"/>
              </a:spcAft>
              <a:buClrTx/>
              <a:buFont typeface="+mj-lt"/>
              <a:buAutoNum type="arabicPeriod"/>
            </a:pPr>
            <a:r>
              <a:rPr lang="vi-VN" altLang="en-VN" sz="1200">
                <a:solidFill>
                  <a:srgbClr val="1B1D1D"/>
                </a:solidFill>
                <a:latin typeface="+mn-lt"/>
              </a:rPr>
              <a:t>Tuổi thọ của phớt máy, động cơ, dầu, bơm hầu như đều tăng gấp đôi do hệ thống servo làm nóng dầu thấp hơn.</a:t>
            </a:r>
          </a:p>
          <a:p>
            <a:pPr marL="342900" lvl="0" indent="-342900" algn="just" eaLnBrk="0" fontAlgn="base" hangingPunct="0">
              <a:spcBef>
                <a:spcPct val="0"/>
              </a:spcBef>
              <a:spcAft>
                <a:spcPct val="0"/>
              </a:spcAft>
              <a:buClrTx/>
              <a:buFont typeface="+mj-lt"/>
              <a:buAutoNum type="arabicPeriod"/>
            </a:pPr>
            <a:r>
              <a:rPr lang="vi-VN" altLang="en-VN" sz="1200">
                <a:solidFill>
                  <a:srgbClr val="1B1D1D"/>
                </a:solidFill>
                <a:latin typeface="+mn-lt"/>
              </a:rPr>
              <a:t>Vấn đề làm nóng dầu trở nên tối thiểu.</a:t>
            </a:r>
          </a:p>
          <a:p>
            <a:pPr marL="342900" lvl="0" indent="-342900" algn="just" eaLnBrk="0" fontAlgn="base" hangingPunct="0">
              <a:spcBef>
                <a:spcPct val="0"/>
              </a:spcBef>
              <a:spcAft>
                <a:spcPct val="0"/>
              </a:spcAft>
              <a:buClrTx/>
              <a:buFont typeface="+mj-lt"/>
              <a:buAutoNum type="arabicPeriod"/>
            </a:pPr>
            <a:r>
              <a:rPr lang="vi-VN" altLang="en-VN" sz="1200">
                <a:solidFill>
                  <a:srgbClr val="1B1D1D"/>
                </a:solidFill>
                <a:latin typeface="+mn-lt"/>
              </a:rPr>
              <a:t>Chi phí bảo trì hệ thống thấp sau khi lắp lại.</a:t>
            </a:r>
          </a:p>
          <a:p>
            <a:pPr marL="342900" lvl="0" indent="-342900" algn="just" eaLnBrk="0" fontAlgn="base" hangingPunct="0">
              <a:spcBef>
                <a:spcPct val="0"/>
              </a:spcBef>
              <a:spcAft>
                <a:spcPct val="0"/>
              </a:spcAft>
              <a:buClrTx/>
              <a:buFont typeface="+mj-lt"/>
              <a:buAutoNum type="arabicPeriod"/>
            </a:pPr>
            <a:r>
              <a:rPr lang="vi-VN" altLang="en-VN" sz="1200">
                <a:solidFill>
                  <a:srgbClr val="1B1D1D"/>
                </a:solidFill>
                <a:latin typeface="+mn-lt"/>
              </a:rPr>
              <a:t>Hệ thống không gây tiếng ồn, giảm tiếng ồn tới 20 DB.</a:t>
            </a:r>
            <a:endParaRPr kumimoji="0" lang="en-VN" altLang="en-VN" sz="3200" i="0" u="none" strike="noStrike" kern="0" cap="none" spc="0" normalizeH="0" baseline="0" noProof="0" dirty="0">
              <a:ln>
                <a:noFill/>
              </a:ln>
              <a:solidFill>
                <a:srgbClr val="000000"/>
              </a:solidFill>
              <a:effectLst/>
              <a:uLnTx/>
              <a:uFillTx/>
              <a:latin typeface="+mn-lt"/>
              <a:sym typeface="Arial"/>
            </a:endParaRPr>
          </a:p>
        </p:txBody>
      </p:sp>
      <p:sp>
        <p:nvSpPr>
          <p:cNvPr id="7" name="Title 1">
            <a:extLst>
              <a:ext uri="{FF2B5EF4-FFF2-40B4-BE49-F238E27FC236}">
                <a16:creationId xmlns:a16="http://schemas.microsoft.com/office/drawing/2014/main" id="{64EC07E4-022F-03F8-FC68-4D91496AD1A6}"/>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en-US" sz="2400" b="1">
                <a:solidFill>
                  <a:schemeClr val="accent1">
                    <a:lumMod val="50000"/>
                  </a:schemeClr>
                </a:solidFill>
              </a:rPr>
              <a:t>TRƯỜNG HỢP ĐIỂN HÌNH 2 </a:t>
            </a:r>
            <a:r>
              <a:rPr lang="en-US" sz="2400" b="1">
                <a:solidFill>
                  <a:schemeClr val="accent1">
                    <a:lumMod val="50000"/>
                  </a:schemeClr>
                </a:solidFill>
              </a:rPr>
              <a:t>(</a:t>
            </a:r>
            <a:r>
              <a:rPr lang="en-US" sz="2400" b="1" smtClean="0">
                <a:solidFill>
                  <a:schemeClr val="accent1">
                    <a:lumMod val="50000"/>
                  </a:schemeClr>
                </a:solidFill>
              </a:rPr>
              <a:t>12)</a:t>
            </a:r>
            <a:endParaRPr lang="en-US" sz="2400" b="1" dirty="0">
              <a:solidFill>
                <a:schemeClr val="accent4">
                  <a:lumMod val="50000"/>
                </a:schemeClr>
              </a:solidFill>
            </a:endParaRPr>
          </a:p>
        </p:txBody>
      </p:sp>
    </p:spTree>
    <p:extLst>
      <p:ext uri="{BB962C8B-B14F-4D97-AF65-F5344CB8AC3E}">
        <p14:creationId xmlns:p14="http://schemas.microsoft.com/office/powerpoint/2010/main" val="24347515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CDBA80-109C-F433-43EF-37149FC38EDB}"/>
            </a:ext>
          </a:extLst>
        </p:cNvPr>
        <p:cNvGrpSpPr/>
        <p:nvPr/>
      </p:nvGrpSpPr>
      <p:grpSpPr>
        <a:xfrm>
          <a:off x="0" y="0"/>
          <a:ext cx="0" cy="0"/>
          <a:chOff x="0" y="0"/>
          <a:chExt cx="0" cy="0"/>
        </a:xfrm>
      </p:grpSpPr>
      <p:pic>
        <p:nvPicPr>
          <p:cNvPr id="3074" name="Picture 2" descr="Retrofitting Of Injection Molding Machine By Servo System-2">
            <a:extLst>
              <a:ext uri="{FF2B5EF4-FFF2-40B4-BE49-F238E27FC236}">
                <a16:creationId xmlns:a16="http://schemas.microsoft.com/office/drawing/2014/main" id="{8932E1AE-ACAD-7E9D-AE40-B4AD5EF21B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913026"/>
            <a:ext cx="3441942" cy="258145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2B19858-C714-E00C-3622-4E050CE5A191}"/>
              </a:ext>
            </a:extLst>
          </p:cNvPr>
          <p:cNvSpPr txBox="1"/>
          <p:nvPr/>
        </p:nvSpPr>
        <p:spPr>
          <a:xfrm>
            <a:off x="457200" y="3494483"/>
            <a:ext cx="8229599" cy="1077218"/>
          </a:xfrm>
          <a:prstGeom prst="rect">
            <a:avLst/>
          </a:prstGeom>
          <a:noFill/>
        </p:spPr>
        <p:txBody>
          <a:bodyPr wrap="square">
            <a:spAutoFit/>
          </a:bodyPr>
          <a:lstStyle/>
          <a:p>
            <a:pPr lvl="0" algn="just"/>
            <a:r>
              <a:rPr lang="vi-VN" sz="1600" b="1">
                <a:solidFill>
                  <a:schemeClr val="tx1"/>
                </a:solidFill>
              </a:rPr>
              <a:t>Kết quả tiết kiệm năng lượng</a:t>
            </a:r>
            <a:endParaRPr kumimoji="0" lang="en-US" sz="1600" b="1" i="0" u="none" strike="noStrike" kern="0" cap="none" spc="0" normalizeH="0" baseline="0" noProof="0" dirty="0">
              <a:ln>
                <a:noFill/>
              </a:ln>
              <a:solidFill>
                <a:schemeClr val="tx1"/>
              </a:solidFill>
              <a:effectLst/>
              <a:uLnTx/>
              <a:uFillTx/>
              <a:sym typeface="Arial"/>
            </a:endParaRPr>
          </a:p>
          <a:p>
            <a:pPr marL="285750" lvl="0" indent="-285750" algn="just">
              <a:buFont typeface="Arial" panose="020B0604020202020204" pitchFamily="34" charset="0"/>
              <a:buChar char="•"/>
            </a:pPr>
            <a:r>
              <a:rPr lang="vi-VN" sz="1600" b="1"/>
              <a:t>Tiêu thụ năng lượng giảm 20–80%, </a:t>
            </a:r>
            <a:r>
              <a:rPr lang="vi-VN" sz="1600"/>
              <a:t>tùy thuộc vào tải và chu kỳ.</a:t>
            </a:r>
          </a:p>
          <a:p>
            <a:pPr marL="285750" lvl="0" indent="-285750" algn="just">
              <a:buFont typeface="Arial" panose="020B0604020202020204" pitchFamily="34" charset="0"/>
              <a:buChar char="•"/>
            </a:pPr>
            <a:r>
              <a:rPr lang="vi-VN" sz="1600" b="1"/>
              <a:t>Ví dụ điển hình: </a:t>
            </a:r>
            <a:r>
              <a:rPr lang="vi-VN" sz="1600"/>
              <a:t>Giai đoạn làm mát thường mất nhiều thời gian nhất nhưng đòi hỏi áp suất thấp → servo có thể giảm tải hiệu quả và tiết kiệm năng lượng.</a:t>
            </a:r>
            <a:endParaRPr kumimoji="0" lang="en-US" sz="1600" i="0" u="none" strike="noStrike" kern="0" cap="none" spc="0" normalizeH="0" baseline="0" noProof="0" dirty="0">
              <a:ln>
                <a:noFill/>
              </a:ln>
              <a:solidFill>
                <a:srgbClr val="000000"/>
              </a:solidFill>
              <a:effectLst/>
              <a:uLnTx/>
              <a:uFillTx/>
              <a:sym typeface="Arial"/>
            </a:endParaRPr>
          </a:p>
        </p:txBody>
      </p:sp>
      <p:sp>
        <p:nvSpPr>
          <p:cNvPr id="7" name="Title 1">
            <a:extLst>
              <a:ext uri="{FF2B5EF4-FFF2-40B4-BE49-F238E27FC236}">
                <a16:creationId xmlns:a16="http://schemas.microsoft.com/office/drawing/2014/main" id="{64EC07E4-022F-03F8-FC68-4D91496AD1A6}"/>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en-US" sz="2400" b="1">
                <a:solidFill>
                  <a:schemeClr val="accent1">
                    <a:lumMod val="50000"/>
                  </a:schemeClr>
                </a:solidFill>
              </a:rPr>
              <a:t>TRƯỜNG HỢP ĐIỂN HÌNH 2 </a:t>
            </a:r>
            <a:r>
              <a:rPr lang="en-US" sz="2400" b="1">
                <a:solidFill>
                  <a:schemeClr val="accent1">
                    <a:lumMod val="50000"/>
                  </a:schemeClr>
                </a:solidFill>
              </a:rPr>
              <a:t>(</a:t>
            </a:r>
            <a:r>
              <a:rPr lang="en-US" sz="2400" b="1" smtClean="0">
                <a:solidFill>
                  <a:schemeClr val="accent1">
                    <a:lumMod val="50000"/>
                  </a:schemeClr>
                </a:solidFill>
              </a:rPr>
              <a:t>13)</a:t>
            </a:r>
            <a:endParaRPr lang="en-US" sz="2400" b="1" dirty="0">
              <a:solidFill>
                <a:schemeClr val="accent4">
                  <a:lumMod val="50000"/>
                </a:schemeClr>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0221" y="1086152"/>
            <a:ext cx="4186577" cy="2408332"/>
          </a:xfrm>
          <a:prstGeom prst="rect">
            <a:avLst/>
          </a:prstGeom>
        </p:spPr>
      </p:pic>
      <p:sp>
        <p:nvSpPr>
          <p:cNvPr id="8" name="Rectangle 7"/>
          <p:cNvSpPr/>
          <p:nvPr/>
        </p:nvSpPr>
        <p:spPr>
          <a:xfrm>
            <a:off x="571743" y="913025"/>
            <a:ext cx="3327400" cy="623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smtClean="0">
                <a:solidFill>
                  <a:srgbClr val="FF0000"/>
                </a:solidFill>
              </a:rPr>
              <a:t>TIẾT KIỆM NĂNG LƯỢNG BẰNG ĐỘNG CƠ SERVO VÀ BƠM (70-80%)</a:t>
            </a:r>
            <a:endParaRPr lang="en-US" sz="1200" b="1">
              <a:solidFill>
                <a:srgbClr val="FF0000"/>
              </a:solidFill>
            </a:endParaRPr>
          </a:p>
        </p:txBody>
      </p:sp>
    </p:spTree>
    <p:extLst>
      <p:ext uri="{BB962C8B-B14F-4D97-AF65-F5344CB8AC3E}">
        <p14:creationId xmlns:p14="http://schemas.microsoft.com/office/powerpoint/2010/main" val="21687444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A5A03-2D80-4392-8676-F3D72B7E981C}"/>
              </a:ext>
            </a:extLst>
          </p:cNvPr>
          <p:cNvSpPr>
            <a:spLocks noGrp="1"/>
          </p:cNvSpPr>
          <p:nvPr>
            <p:ph type="title"/>
          </p:nvPr>
        </p:nvSpPr>
        <p:spPr>
          <a:xfrm>
            <a:off x="480060" y="1005835"/>
            <a:ext cx="8206740" cy="548645"/>
          </a:xfrm>
        </p:spPr>
        <p:txBody>
          <a:bodyPr spcFirstLastPara="1" vert="horz" wrap="square" lIns="68593" tIns="34296" rIns="68593" bIns="34296" rtlCol="0" anchor="ctr" anchorCtr="0">
            <a:noAutofit/>
          </a:bodyPr>
          <a:lstStyle/>
          <a:p>
            <a:r>
              <a:rPr lang="vi-VN" sz="2000" smtClean="0">
                <a:solidFill>
                  <a:schemeClr val="tx1"/>
                </a:solidFill>
                <a:latin typeface="+mn-lt"/>
              </a:rPr>
              <a:t>Quy trình sản xuất của nhà máy</a:t>
            </a:r>
            <a:endParaRPr lang="en-US" sz="2000" dirty="0">
              <a:solidFill>
                <a:schemeClr val="tx1"/>
              </a:solidFill>
              <a:latin typeface="+mn-lt"/>
            </a:endParaRPr>
          </a:p>
        </p:txBody>
      </p:sp>
      <p:pic>
        <p:nvPicPr>
          <p:cNvPr id="4" name="Picture 3">
            <a:extLst>
              <a:ext uri="{FF2B5EF4-FFF2-40B4-BE49-F238E27FC236}">
                <a16:creationId xmlns:a16="http://schemas.microsoft.com/office/drawing/2014/main" id="{BFF4CE63-4D0A-AA36-5773-85A361761C3F}"/>
              </a:ext>
            </a:extLst>
          </p:cNvPr>
          <p:cNvPicPr>
            <a:picLocks noChangeAspect="1"/>
          </p:cNvPicPr>
          <p:nvPr/>
        </p:nvPicPr>
        <p:blipFill>
          <a:blip r:embed="rId2"/>
          <a:stretch>
            <a:fillRect/>
          </a:stretch>
        </p:blipFill>
        <p:spPr>
          <a:xfrm>
            <a:off x="5289940" y="1554480"/>
            <a:ext cx="2749391" cy="3381268"/>
          </a:xfrm>
          <a:prstGeom prst="rect">
            <a:avLst/>
          </a:prstGeom>
        </p:spPr>
      </p:pic>
      <p:pic>
        <p:nvPicPr>
          <p:cNvPr id="6" name="Picture 5">
            <a:extLst>
              <a:ext uri="{FF2B5EF4-FFF2-40B4-BE49-F238E27FC236}">
                <a16:creationId xmlns:a16="http://schemas.microsoft.com/office/drawing/2014/main" id="{929AEFE2-51F4-7A53-AD64-ABAE6696A82D}"/>
              </a:ext>
            </a:extLst>
          </p:cNvPr>
          <p:cNvPicPr>
            <a:picLocks noChangeAspect="1"/>
          </p:cNvPicPr>
          <p:nvPr/>
        </p:nvPicPr>
        <p:blipFill>
          <a:blip r:embed="rId3"/>
          <a:stretch>
            <a:fillRect/>
          </a:stretch>
        </p:blipFill>
        <p:spPr>
          <a:xfrm>
            <a:off x="1996077" y="1554480"/>
            <a:ext cx="2653783" cy="3381268"/>
          </a:xfrm>
          <a:prstGeom prst="rect">
            <a:avLst/>
          </a:prstGeom>
        </p:spPr>
      </p:pic>
      <p:sp>
        <p:nvSpPr>
          <p:cNvPr id="5" name="Title 1">
            <a:extLst>
              <a:ext uri="{FF2B5EF4-FFF2-40B4-BE49-F238E27FC236}">
                <a16:creationId xmlns:a16="http://schemas.microsoft.com/office/drawing/2014/main" id="{B54D366A-B2F5-46F2-8160-2A058D8E3997}"/>
              </a:ext>
            </a:extLst>
          </p:cNvPr>
          <p:cNvSpPr txBox="1">
            <a:spLocks/>
          </p:cNvSpPr>
          <p:nvPr/>
        </p:nvSpPr>
        <p:spPr>
          <a:xfrm>
            <a:off x="457200" y="411475"/>
            <a:ext cx="8229600" cy="371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400" b="1" i="0" u="none" strike="noStrike" cap="none">
                <a:solidFill>
                  <a:schemeClr val="dk1"/>
                </a:solidFill>
                <a:latin typeface="+mj-lt"/>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a:solidFill>
                  <a:schemeClr val="accent1">
                    <a:lumMod val="50000"/>
                  </a:schemeClr>
                </a:solidFill>
                <a:latin typeface="+mn-lt"/>
              </a:rPr>
              <a:t>TRƯỜNG HỢP</a:t>
            </a:r>
            <a:r>
              <a:rPr lang="en-US" smtClean="0">
                <a:solidFill>
                  <a:schemeClr val="accent1">
                    <a:lumMod val="50000"/>
                  </a:schemeClr>
                </a:solidFill>
                <a:latin typeface="+mn-lt"/>
              </a:rPr>
              <a:t> ĐIỂN HÌNH 1 (2)</a:t>
            </a:r>
            <a:endParaRPr lang="aa-ET" dirty="0">
              <a:solidFill>
                <a:schemeClr val="accent1">
                  <a:lumMod val="50000"/>
                </a:schemeClr>
              </a:solidFill>
              <a:latin typeface="+mn-lt"/>
            </a:endParaRPr>
          </a:p>
        </p:txBody>
      </p:sp>
    </p:spTree>
    <p:extLst>
      <p:ext uri="{BB962C8B-B14F-4D97-AF65-F5344CB8AC3E}">
        <p14:creationId xmlns:p14="http://schemas.microsoft.com/office/powerpoint/2010/main" val="16329947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10707-E4E8-3D71-0F93-EB23D1A550EB}"/>
            </a:ext>
          </a:extLst>
        </p:cNvPr>
        <p:cNvGrpSpPr/>
        <p:nvPr/>
      </p:nvGrpSpPr>
      <p:grpSpPr>
        <a:xfrm>
          <a:off x="0" y="0"/>
          <a:ext cx="0" cy="0"/>
          <a:chOff x="0" y="0"/>
          <a:chExt cx="0" cy="0"/>
        </a:xfrm>
      </p:grpSpPr>
      <p:pic>
        <p:nvPicPr>
          <p:cNvPr id="4098" name="Picture 2" descr="Retrofitting Of Injection Molding Machine By Servo System-3">
            <a:extLst>
              <a:ext uri="{FF2B5EF4-FFF2-40B4-BE49-F238E27FC236}">
                <a16:creationId xmlns:a16="http://schemas.microsoft.com/office/drawing/2014/main" id="{2002322D-77FE-AA0D-E0E1-E8EAA83E4B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348938"/>
            <a:ext cx="3847393" cy="288554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4" descr="Retrofitting Of Injection Molding Machine By Servo System-8">
            <a:extLst>
              <a:ext uri="{FF2B5EF4-FFF2-40B4-BE49-F238E27FC236}">
                <a16:creationId xmlns:a16="http://schemas.microsoft.com/office/drawing/2014/main" id="{002EB6E8-3B3F-42F7-B717-289BE8ADCB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242239"/>
            <a:ext cx="4131922" cy="3098942"/>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64EC07E4-022F-03F8-FC68-4D91496AD1A6}"/>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en-US" sz="2400" b="1">
                <a:solidFill>
                  <a:schemeClr val="accent1">
                    <a:lumMod val="50000"/>
                  </a:schemeClr>
                </a:solidFill>
              </a:rPr>
              <a:t>TRƯỜNG HỢP ĐIỂN HÌNH 2 </a:t>
            </a:r>
            <a:r>
              <a:rPr lang="en-US" sz="2400" b="1">
                <a:solidFill>
                  <a:schemeClr val="accent1">
                    <a:lumMod val="50000"/>
                  </a:schemeClr>
                </a:solidFill>
              </a:rPr>
              <a:t>(</a:t>
            </a:r>
            <a:r>
              <a:rPr lang="en-US" sz="2400" b="1" smtClean="0">
                <a:solidFill>
                  <a:schemeClr val="accent1">
                    <a:lumMod val="50000"/>
                  </a:schemeClr>
                </a:solidFill>
              </a:rPr>
              <a:t>14)</a:t>
            </a:r>
            <a:endParaRPr lang="en-US" sz="2400" b="1" dirty="0">
              <a:solidFill>
                <a:schemeClr val="accent4">
                  <a:lumMod val="50000"/>
                </a:schemeClr>
              </a:solidFill>
            </a:endParaRPr>
          </a:p>
        </p:txBody>
      </p:sp>
      <p:sp>
        <p:nvSpPr>
          <p:cNvPr id="4" name="Rectangle 3"/>
          <p:cNvSpPr/>
          <p:nvPr/>
        </p:nvSpPr>
        <p:spPr>
          <a:xfrm>
            <a:off x="457200" y="1092200"/>
            <a:ext cx="3860800"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solidFill>
                  <a:schemeClr val="tx1"/>
                </a:solidFill>
              </a:rPr>
              <a:t>SO SÁNH TIÊU THỤ ĐIỆN NĂNG CỦA MÁY ÉP PHUN</a:t>
            </a:r>
            <a:endParaRPr lang="en-US" b="1">
              <a:solidFill>
                <a:schemeClr val="tx1"/>
              </a:solidFill>
            </a:endParaRPr>
          </a:p>
        </p:txBody>
      </p:sp>
      <p:sp>
        <p:nvSpPr>
          <p:cNvPr id="8" name="Rectangle 7"/>
          <p:cNvSpPr/>
          <p:nvPr/>
        </p:nvSpPr>
        <p:spPr>
          <a:xfrm>
            <a:off x="4707561" y="1092200"/>
            <a:ext cx="3860800"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solidFill>
                  <a:schemeClr val="tx1"/>
                </a:solidFill>
              </a:rPr>
              <a:t>GIẢI PHÁP TIẾT KIỆM NĂNG LƯỢNG CHO MÁY ÉP PHUN</a:t>
            </a:r>
            <a:endParaRPr lang="en-US" b="1">
              <a:solidFill>
                <a:schemeClr val="tx1"/>
              </a:solidFill>
            </a:endParaRPr>
          </a:p>
        </p:txBody>
      </p:sp>
      <p:sp>
        <p:nvSpPr>
          <p:cNvPr id="9" name="Rectangle 8"/>
          <p:cNvSpPr/>
          <p:nvPr/>
        </p:nvSpPr>
        <p:spPr>
          <a:xfrm>
            <a:off x="6248400" y="3828083"/>
            <a:ext cx="2895600" cy="812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solidFill>
                  <a:srgbClr val="FF0000"/>
                </a:solidFill>
              </a:rPr>
              <a:t>HỆ THỐNG SIÊU TIẾT KIỆM NĂNG LƯỢNG LÊN TỚI 80%</a:t>
            </a:r>
            <a:endParaRPr lang="en-US" b="1">
              <a:solidFill>
                <a:srgbClr val="FF0000"/>
              </a:solidFill>
            </a:endParaRPr>
          </a:p>
        </p:txBody>
      </p:sp>
    </p:spTree>
    <p:extLst>
      <p:ext uri="{BB962C8B-B14F-4D97-AF65-F5344CB8AC3E}">
        <p14:creationId xmlns:p14="http://schemas.microsoft.com/office/powerpoint/2010/main" val="1130412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50D2B7-4097-167C-CE76-7A9B66E35D0A}"/>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64EC07E4-022F-03F8-FC68-4D91496AD1A6}"/>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en-US" sz="2400" b="1">
                <a:solidFill>
                  <a:schemeClr val="accent1">
                    <a:lumMod val="50000"/>
                  </a:schemeClr>
                </a:solidFill>
              </a:rPr>
              <a:t>TRƯỜNG HỢP ĐIỂN HÌNH 2 </a:t>
            </a:r>
            <a:r>
              <a:rPr lang="en-US" sz="2400" b="1">
                <a:solidFill>
                  <a:schemeClr val="accent1">
                    <a:lumMod val="50000"/>
                  </a:schemeClr>
                </a:solidFill>
              </a:rPr>
              <a:t>(</a:t>
            </a:r>
            <a:r>
              <a:rPr lang="en-US" sz="2400" b="1" smtClean="0">
                <a:solidFill>
                  <a:schemeClr val="accent1">
                    <a:lumMod val="50000"/>
                  </a:schemeClr>
                </a:solidFill>
              </a:rPr>
              <a:t>15)</a:t>
            </a:r>
            <a:endParaRPr lang="en-US" sz="2400" b="1" dirty="0">
              <a:solidFill>
                <a:schemeClr val="accent4">
                  <a:lumMod val="50000"/>
                </a:schemeClr>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850" y="944563"/>
            <a:ext cx="3555450" cy="2662237"/>
          </a:xfrm>
          <a:prstGeom prst="rect">
            <a:avLst/>
          </a:prstGeom>
        </p:spPr>
      </p:pic>
      <p:graphicFrame>
        <p:nvGraphicFramePr>
          <p:cNvPr id="4" name="Table 3"/>
          <p:cNvGraphicFramePr>
            <a:graphicFrameLocks noGrp="1"/>
          </p:cNvGraphicFramePr>
          <p:nvPr>
            <p:extLst>
              <p:ext uri="{D42A27DB-BD31-4B8C-83A1-F6EECF244321}">
                <p14:modId xmlns:p14="http://schemas.microsoft.com/office/powerpoint/2010/main" val="2016285386"/>
              </p:ext>
            </p:extLst>
          </p:nvPr>
        </p:nvGraphicFramePr>
        <p:xfrm>
          <a:off x="3670300" y="958938"/>
          <a:ext cx="5359400" cy="2844800"/>
        </p:xfrm>
        <a:graphic>
          <a:graphicData uri="http://schemas.openxmlformats.org/drawingml/2006/table">
            <a:tbl>
              <a:tblPr firstRow="1" bandRow="1">
                <a:tableStyleId>{35758FB7-9AC5-4552-8A53-C91805E547FA}</a:tableStyleId>
              </a:tblPr>
              <a:tblGrid>
                <a:gridCol w="2679700">
                  <a:extLst>
                    <a:ext uri="{9D8B030D-6E8A-4147-A177-3AD203B41FA5}">
                      <a16:colId xmlns:a16="http://schemas.microsoft.com/office/drawing/2014/main" val="3273316710"/>
                    </a:ext>
                  </a:extLst>
                </a:gridCol>
                <a:gridCol w="2679700">
                  <a:extLst>
                    <a:ext uri="{9D8B030D-6E8A-4147-A177-3AD203B41FA5}">
                      <a16:colId xmlns:a16="http://schemas.microsoft.com/office/drawing/2014/main" val="3581224396"/>
                    </a:ext>
                  </a:extLst>
                </a:gridCol>
              </a:tblGrid>
              <a:tr h="370840">
                <a:tc gridSpan="2">
                  <a:txBody>
                    <a:bodyPr/>
                    <a:lstStyle/>
                    <a:p>
                      <a:pPr algn="ctr"/>
                      <a:r>
                        <a:rPr lang="en-US" sz="1200" smtClean="0">
                          <a:solidFill>
                            <a:schemeClr val="tx1"/>
                          </a:solidFill>
                        </a:rPr>
                        <a:t>SO SÁNH</a:t>
                      </a:r>
                      <a:r>
                        <a:rPr lang="en-US" sz="1200" baseline="0" smtClean="0">
                          <a:solidFill>
                            <a:schemeClr val="tx1"/>
                          </a:solidFill>
                        </a:rPr>
                        <a:t> HỆ THỐNG CŨ VÀ MỚI</a:t>
                      </a:r>
                      <a:endParaRPr lang="en-US" sz="1200">
                        <a:solidFill>
                          <a:schemeClr val="tx1"/>
                        </a:solidFill>
                      </a:endParaRPr>
                    </a:p>
                  </a:txBody>
                  <a:tcPr/>
                </a:tc>
                <a:tc hMerge="1">
                  <a:txBody>
                    <a:bodyPr/>
                    <a:lstStyle/>
                    <a:p>
                      <a:endParaRPr lang="en-US"/>
                    </a:p>
                  </a:txBody>
                  <a:tcPr/>
                </a:tc>
                <a:extLst>
                  <a:ext uri="{0D108BD9-81ED-4DB2-BD59-A6C34878D82A}">
                    <a16:rowId xmlns:a16="http://schemas.microsoft.com/office/drawing/2014/main" val="2714146641"/>
                  </a:ext>
                </a:extLst>
              </a:tr>
              <a:tr h="370840">
                <a:tc>
                  <a:txBody>
                    <a:bodyPr/>
                    <a:lstStyle/>
                    <a:p>
                      <a:pPr algn="ctr"/>
                      <a:r>
                        <a:rPr lang="en-US" sz="1200" smtClean="0">
                          <a:solidFill>
                            <a:schemeClr val="tx1"/>
                          </a:solidFill>
                        </a:rPr>
                        <a:t>MÁY</a:t>
                      </a:r>
                      <a:r>
                        <a:rPr lang="en-US" sz="1200" baseline="0" smtClean="0">
                          <a:solidFill>
                            <a:schemeClr val="tx1"/>
                          </a:solidFill>
                        </a:rPr>
                        <a:t> CÓ ĐỘNG CƠ CẢM ỨNG</a:t>
                      </a:r>
                      <a:endParaRPr lang="en-US" sz="1200">
                        <a:solidFill>
                          <a:schemeClr val="tx1"/>
                        </a:solidFill>
                      </a:endParaRPr>
                    </a:p>
                  </a:txBody>
                  <a:tcPr/>
                </a:tc>
                <a:tc>
                  <a:txBody>
                    <a:bodyPr/>
                    <a:lstStyle/>
                    <a:p>
                      <a:pPr algn="ctr"/>
                      <a:r>
                        <a:rPr lang="en-US" sz="1200" smtClean="0">
                          <a:solidFill>
                            <a:schemeClr val="tx1"/>
                          </a:solidFill>
                        </a:rPr>
                        <a:t>MÁY</a:t>
                      </a:r>
                      <a:r>
                        <a:rPr lang="en-US" sz="1200" baseline="0" smtClean="0">
                          <a:solidFill>
                            <a:schemeClr val="tx1"/>
                          </a:solidFill>
                        </a:rPr>
                        <a:t> CÓ ĐỘNG CƠ SERVO</a:t>
                      </a:r>
                      <a:endParaRPr lang="en-US" sz="1200">
                        <a:solidFill>
                          <a:schemeClr val="tx1"/>
                        </a:solidFill>
                      </a:endParaRPr>
                    </a:p>
                  </a:txBody>
                  <a:tcPr/>
                </a:tc>
                <a:extLst>
                  <a:ext uri="{0D108BD9-81ED-4DB2-BD59-A6C34878D82A}">
                    <a16:rowId xmlns:a16="http://schemas.microsoft.com/office/drawing/2014/main" val="140573497"/>
                  </a:ext>
                </a:extLst>
              </a:tr>
              <a:tr h="370840">
                <a:tc>
                  <a:txBody>
                    <a:bodyPr/>
                    <a:lstStyle/>
                    <a:p>
                      <a:pPr marL="285750" indent="-285750">
                        <a:buFont typeface="Arial" panose="020B0604020202020204" pitchFamily="34" charset="0"/>
                        <a:buChar char="•"/>
                      </a:pPr>
                      <a:r>
                        <a:rPr lang="en-US" sz="1200" smtClean="0">
                          <a:solidFill>
                            <a:schemeClr val="tx1"/>
                          </a:solidFill>
                        </a:rPr>
                        <a:t>Yêu</a:t>
                      </a:r>
                      <a:r>
                        <a:rPr lang="en-US" sz="1200" baseline="0" smtClean="0">
                          <a:solidFill>
                            <a:schemeClr val="tx1"/>
                          </a:solidFill>
                        </a:rPr>
                        <a:t> cầu công suất cao của động cơ cảm ứng</a:t>
                      </a:r>
                    </a:p>
                    <a:p>
                      <a:pPr marL="285750" indent="-285750">
                        <a:buFont typeface="Arial" panose="020B0604020202020204" pitchFamily="34" charset="0"/>
                        <a:buChar char="•"/>
                      </a:pPr>
                      <a:r>
                        <a:rPr lang="en-US" sz="1200" baseline="0" smtClean="0">
                          <a:solidFill>
                            <a:schemeClr val="tx1"/>
                          </a:solidFill>
                        </a:rPr>
                        <a:t>S</a:t>
                      </a:r>
                      <a:r>
                        <a:rPr lang="vi-VN" sz="1200" baseline="0" smtClean="0">
                          <a:solidFill>
                            <a:schemeClr val="tx1"/>
                          </a:solidFill>
                        </a:rPr>
                        <a:t>ử dụng bơm cánh gạt hoặc bơm cố định</a:t>
                      </a:r>
                      <a:endParaRPr lang="en-US" sz="1200" baseline="0" smtClean="0">
                        <a:solidFill>
                          <a:schemeClr val="tx1"/>
                        </a:solidFill>
                      </a:endParaRPr>
                    </a:p>
                    <a:p>
                      <a:pPr marL="285750" indent="-285750">
                        <a:buFont typeface="Arial" panose="020B0604020202020204" pitchFamily="34" charset="0"/>
                        <a:buChar char="•"/>
                      </a:pPr>
                      <a:r>
                        <a:rPr lang="en-US" sz="1200" baseline="0" smtClean="0">
                          <a:solidFill>
                            <a:schemeClr val="tx1"/>
                          </a:solidFill>
                        </a:rPr>
                        <a:t>Nhiệt độ dầu cao</a:t>
                      </a:r>
                    </a:p>
                    <a:p>
                      <a:pPr marL="285750" indent="-285750">
                        <a:buFont typeface="Arial" panose="020B0604020202020204" pitchFamily="34" charset="0"/>
                        <a:buChar char="•"/>
                      </a:pPr>
                      <a:r>
                        <a:rPr lang="en-US" sz="1200" baseline="0" smtClean="0">
                          <a:solidFill>
                            <a:schemeClr val="tx1"/>
                          </a:solidFill>
                        </a:rPr>
                        <a:t>Chi phí bảo trì cao</a:t>
                      </a:r>
                    </a:p>
                    <a:p>
                      <a:pPr marL="285750" indent="-285750">
                        <a:buFont typeface="Arial" panose="020B0604020202020204" pitchFamily="34" charset="0"/>
                        <a:buChar char="•"/>
                      </a:pPr>
                      <a:r>
                        <a:rPr lang="en-US" sz="1200" baseline="0" smtClean="0">
                          <a:solidFill>
                            <a:schemeClr val="tx1"/>
                          </a:solidFill>
                        </a:rPr>
                        <a:t>Độ ồn cao của động cơ và máy bơm</a:t>
                      </a:r>
                    </a:p>
                    <a:p>
                      <a:pPr marL="285750" indent="-285750">
                        <a:buFont typeface="Arial" panose="020B0604020202020204" pitchFamily="34" charset="0"/>
                        <a:buChar char="•"/>
                      </a:pPr>
                      <a:r>
                        <a:rPr lang="en-US" sz="1200" baseline="0" smtClean="0">
                          <a:solidFill>
                            <a:schemeClr val="tx1"/>
                          </a:solidFill>
                        </a:rPr>
                        <a:t>Tiêu thụ năng lượng cao</a:t>
                      </a:r>
                    </a:p>
                    <a:p>
                      <a:pPr marL="285750" indent="-285750">
                        <a:buFont typeface="Arial" panose="020B0604020202020204" pitchFamily="34" charset="0"/>
                        <a:buChar char="•"/>
                      </a:pPr>
                      <a:r>
                        <a:rPr lang="en-US" sz="1200" baseline="0" smtClean="0">
                          <a:solidFill>
                            <a:schemeClr val="tx1"/>
                          </a:solidFill>
                        </a:rPr>
                        <a:t>Hiệu suất của hệ thống thấp</a:t>
                      </a:r>
                    </a:p>
                  </a:txBody>
                  <a:tcPr/>
                </a:tc>
                <a:tc>
                  <a:txBody>
                    <a:bodyPr/>
                    <a:lstStyle/>
                    <a:p>
                      <a:pPr marL="285750" indent="-285750">
                        <a:buFont typeface="Arial" panose="020B0604020202020204" pitchFamily="34" charset="0"/>
                        <a:buChar char="•"/>
                      </a:pPr>
                      <a:r>
                        <a:rPr lang="en-US" sz="1200" smtClean="0">
                          <a:solidFill>
                            <a:schemeClr val="tx1"/>
                          </a:solidFill>
                        </a:rPr>
                        <a:t>40-50% công</a:t>
                      </a:r>
                      <a:r>
                        <a:rPr lang="en-US" sz="1200" baseline="0" smtClean="0">
                          <a:solidFill>
                            <a:schemeClr val="tx1"/>
                          </a:solidFill>
                        </a:rPr>
                        <a:t> suất của động cơ Servo và ổ đĩa được sử dụng</a:t>
                      </a:r>
                    </a:p>
                    <a:p>
                      <a:pPr marL="285750" indent="-285750">
                        <a:buFont typeface="Arial" panose="020B0604020202020204" pitchFamily="34" charset="0"/>
                        <a:buChar char="•"/>
                      </a:pPr>
                      <a:r>
                        <a:rPr lang="en-US" sz="1200" baseline="0" smtClean="0">
                          <a:solidFill>
                            <a:schemeClr val="tx1"/>
                          </a:solidFill>
                        </a:rPr>
                        <a:t>Bơm Piston/bánh rang được sử dụng</a:t>
                      </a:r>
                    </a:p>
                    <a:p>
                      <a:pPr marL="285750" indent="-285750">
                        <a:buFont typeface="Arial" panose="020B0604020202020204" pitchFamily="34" charset="0"/>
                        <a:buChar char="•"/>
                      </a:pPr>
                      <a:r>
                        <a:rPr lang="en-US" sz="1200" baseline="0" smtClean="0">
                          <a:solidFill>
                            <a:schemeClr val="tx1"/>
                          </a:solidFill>
                        </a:rPr>
                        <a:t>Nhiệt độ dầu thấp</a:t>
                      </a:r>
                    </a:p>
                    <a:p>
                      <a:pPr marL="285750" indent="-285750">
                        <a:buFont typeface="Arial" panose="020B0604020202020204" pitchFamily="34" charset="0"/>
                        <a:buChar char="•"/>
                      </a:pPr>
                      <a:r>
                        <a:rPr lang="en-US" sz="1200" baseline="0" smtClean="0">
                          <a:solidFill>
                            <a:schemeClr val="tx1"/>
                          </a:solidFill>
                        </a:rPr>
                        <a:t>Chi phí bảo trì thấp</a:t>
                      </a:r>
                    </a:p>
                    <a:p>
                      <a:pPr marL="285750" indent="-285750">
                        <a:buFont typeface="Arial" panose="020B0604020202020204" pitchFamily="34" charset="0"/>
                        <a:buChar char="•"/>
                      </a:pPr>
                      <a:r>
                        <a:rPr lang="en-US" sz="1200" baseline="0" smtClean="0">
                          <a:solidFill>
                            <a:schemeClr val="tx1"/>
                          </a:solidFill>
                        </a:rPr>
                        <a:t>Độ ồn thấp của động cơ và máy bơm</a:t>
                      </a:r>
                    </a:p>
                    <a:p>
                      <a:pPr marL="285750" indent="-285750">
                        <a:buFont typeface="Arial" panose="020B0604020202020204" pitchFamily="34" charset="0"/>
                        <a:buChar char="•"/>
                      </a:pPr>
                      <a:r>
                        <a:rPr lang="en-US" sz="1200" baseline="0" smtClean="0">
                          <a:solidFill>
                            <a:schemeClr val="tx1"/>
                          </a:solidFill>
                        </a:rPr>
                        <a:t>Tiêu thụ năng lượng rất thấp</a:t>
                      </a:r>
                    </a:p>
                    <a:p>
                      <a:pPr marL="285750" indent="-285750">
                        <a:buFont typeface="Arial" panose="020B0604020202020204" pitchFamily="34" charset="0"/>
                        <a:buChar char="•"/>
                      </a:pPr>
                      <a:r>
                        <a:rPr lang="en-US" sz="1200" baseline="0" smtClean="0">
                          <a:solidFill>
                            <a:schemeClr val="tx1"/>
                          </a:solidFill>
                        </a:rPr>
                        <a:t>Hiệu suất của hệ thống được cải thiện từ 10-15%</a:t>
                      </a:r>
                    </a:p>
                  </a:txBody>
                  <a:tcPr/>
                </a:tc>
                <a:extLst>
                  <a:ext uri="{0D108BD9-81ED-4DB2-BD59-A6C34878D82A}">
                    <a16:rowId xmlns:a16="http://schemas.microsoft.com/office/drawing/2014/main" val="2264529469"/>
                  </a:ext>
                </a:extLst>
              </a:tr>
            </a:tbl>
          </a:graphicData>
        </a:graphic>
      </p:graphicFrame>
    </p:spTree>
    <p:extLst>
      <p:ext uri="{BB962C8B-B14F-4D97-AF65-F5344CB8AC3E}">
        <p14:creationId xmlns:p14="http://schemas.microsoft.com/office/powerpoint/2010/main" val="26401946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F9F7D8-EEAF-5620-610B-2CA3AE452A43}"/>
            </a:ext>
          </a:extLst>
        </p:cNvPr>
        <p:cNvGrpSpPr/>
        <p:nvPr/>
      </p:nvGrpSpPr>
      <p:grpSpPr>
        <a:xfrm>
          <a:off x="0" y="0"/>
          <a:ext cx="0" cy="0"/>
          <a:chOff x="0" y="0"/>
          <a:chExt cx="0" cy="0"/>
        </a:xfrm>
      </p:grpSpPr>
      <p:pic>
        <p:nvPicPr>
          <p:cNvPr id="7170" name="Picture 2" descr="Retrofitting Of Injection Molding Machine By Servo System-6">
            <a:extLst>
              <a:ext uri="{FF2B5EF4-FFF2-40B4-BE49-F238E27FC236}">
                <a16:creationId xmlns:a16="http://schemas.microsoft.com/office/drawing/2014/main" id="{0ACC220E-BFEE-4CEB-AB9A-4541DC7622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0129" y="998163"/>
            <a:ext cx="5563742" cy="354966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id="{64EC07E4-022F-03F8-FC68-4D91496AD1A6}"/>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en-US" sz="2400" b="1">
                <a:solidFill>
                  <a:schemeClr val="accent1">
                    <a:lumMod val="50000"/>
                  </a:schemeClr>
                </a:solidFill>
              </a:rPr>
              <a:t>TRƯỜNG HỢP ĐIỂN HÌNH 2 </a:t>
            </a:r>
            <a:r>
              <a:rPr lang="en-US" sz="2400" b="1">
                <a:solidFill>
                  <a:schemeClr val="accent1">
                    <a:lumMod val="50000"/>
                  </a:schemeClr>
                </a:solidFill>
              </a:rPr>
              <a:t>(</a:t>
            </a:r>
            <a:r>
              <a:rPr lang="en-US" sz="2400" b="1" smtClean="0">
                <a:solidFill>
                  <a:schemeClr val="accent1">
                    <a:lumMod val="50000"/>
                  </a:schemeClr>
                </a:solidFill>
              </a:rPr>
              <a:t>16)</a:t>
            </a:r>
            <a:endParaRPr lang="en-US" sz="2400" b="1" dirty="0">
              <a:solidFill>
                <a:schemeClr val="accent4">
                  <a:lumMod val="50000"/>
                </a:schemeClr>
              </a:solidFill>
            </a:endParaRPr>
          </a:p>
        </p:txBody>
      </p:sp>
      <p:sp>
        <p:nvSpPr>
          <p:cNvPr id="3" name="Rectangle 2"/>
          <p:cNvSpPr/>
          <p:nvPr/>
        </p:nvSpPr>
        <p:spPr>
          <a:xfrm>
            <a:off x="1628775" y="3962400"/>
            <a:ext cx="588645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solidFill>
                  <a:srgbClr val="FF0000"/>
                </a:solidFill>
              </a:rPr>
              <a:t>GIẢI PHÁP TIẾT KIỆM NĂNG LƯỢNG BẰNG HỆ THỐNG SERVO</a:t>
            </a:r>
            <a:endParaRPr lang="en-US" b="1">
              <a:solidFill>
                <a:srgbClr val="FF0000"/>
              </a:solidFill>
            </a:endParaRPr>
          </a:p>
        </p:txBody>
      </p:sp>
    </p:spTree>
    <p:extLst>
      <p:ext uri="{BB962C8B-B14F-4D97-AF65-F5344CB8AC3E}">
        <p14:creationId xmlns:p14="http://schemas.microsoft.com/office/powerpoint/2010/main" val="38589869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28D19A-5848-979B-924C-D778239F2BEE}"/>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E08DC64E-27CE-C301-F299-1CB2AC4D533C}"/>
              </a:ext>
            </a:extLst>
          </p:cNvPr>
          <p:cNvGraphicFramePr>
            <a:graphicFrameLocks noGrp="1"/>
          </p:cNvGraphicFramePr>
          <p:nvPr>
            <p:extLst>
              <p:ext uri="{D42A27DB-BD31-4B8C-83A1-F6EECF244321}">
                <p14:modId xmlns:p14="http://schemas.microsoft.com/office/powerpoint/2010/main" val="431733237"/>
              </p:ext>
            </p:extLst>
          </p:nvPr>
        </p:nvGraphicFramePr>
        <p:xfrm>
          <a:off x="457200" y="1585757"/>
          <a:ext cx="8229600" cy="2133600"/>
        </p:xfrm>
        <a:graphic>
          <a:graphicData uri="http://schemas.openxmlformats.org/drawingml/2006/table">
            <a:tbl>
              <a:tblPr/>
              <a:tblGrid>
                <a:gridCol w="3733800">
                  <a:extLst>
                    <a:ext uri="{9D8B030D-6E8A-4147-A177-3AD203B41FA5}">
                      <a16:colId xmlns:a16="http://schemas.microsoft.com/office/drawing/2014/main" val="1050326505"/>
                    </a:ext>
                  </a:extLst>
                </a:gridCol>
                <a:gridCol w="4495800">
                  <a:extLst>
                    <a:ext uri="{9D8B030D-6E8A-4147-A177-3AD203B41FA5}">
                      <a16:colId xmlns:a16="http://schemas.microsoft.com/office/drawing/2014/main" val="1477009081"/>
                    </a:ext>
                  </a:extLst>
                </a:gridCol>
              </a:tblGrid>
              <a:tr h="0">
                <a:tc>
                  <a:txBody>
                    <a:bodyPr/>
                    <a:lstStyle/>
                    <a:p>
                      <a:pPr algn="ctr"/>
                      <a:r>
                        <a:rPr lang="en-US" b="1" smtClean="0"/>
                        <a:t>Mục</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vi-VN" b="1" smtClean="0"/>
                        <a:t>Ước lượng</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42345154"/>
                  </a:ext>
                </a:extLst>
              </a:tr>
              <a:tr h="0">
                <a:tc>
                  <a:txBody>
                    <a:bodyPr/>
                    <a:lstStyle/>
                    <a:p>
                      <a:r>
                        <a:rPr lang="en-US" smtClean="0"/>
                        <a:t>Chi phí lắp đặt cải tạo</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smtClean="0"/>
                        <a:t>5.000–10.000 USD (tùy thuộc vào kích thước máy)</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49653498"/>
                  </a:ext>
                </a:extLst>
              </a:tr>
              <a:tr h="0">
                <a:tc>
                  <a:txBody>
                    <a:bodyPr/>
                    <a:lstStyle/>
                    <a:p>
                      <a:r>
                        <a:rPr lang="en-US" smtClean="0"/>
                        <a:t>Tiết</a:t>
                      </a:r>
                      <a:r>
                        <a:rPr lang="en-US" baseline="0" smtClean="0"/>
                        <a:t> kiệm năng lượng</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30–80% điện năng tiêu thụ của máy</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99865310"/>
                  </a:ext>
                </a:extLst>
              </a:tr>
              <a:tr h="0">
                <a:tc>
                  <a:txBody>
                    <a:bodyPr/>
                    <a:lstStyle/>
                    <a:p>
                      <a:r>
                        <a:rPr lang="en-US" smtClean="0"/>
                        <a:t>Ví dụ tiết kiệm (máy 75 kW, 8 giờ/ngày)</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75 kW × 40% × 8 </a:t>
                      </a:r>
                      <a:r>
                        <a:rPr lang="en-US" smtClean="0"/>
                        <a:t>giờ </a:t>
                      </a:r>
                      <a:r>
                        <a:rPr lang="en-US"/>
                        <a:t>= </a:t>
                      </a:r>
                      <a:r>
                        <a:rPr lang="en-US" b="1"/>
                        <a:t>240 </a:t>
                      </a:r>
                      <a:r>
                        <a:rPr lang="en-US" b="1" smtClean="0"/>
                        <a:t>kWh/ngày</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5166402"/>
                  </a:ext>
                </a:extLst>
              </a:tr>
              <a:tr h="0">
                <a:tc>
                  <a:txBody>
                    <a:bodyPr/>
                    <a:lstStyle/>
                    <a:p>
                      <a:r>
                        <a:rPr lang="en-US" smtClean="0"/>
                        <a:t>Tiết kiệm hàng năm (300 ngày/năm)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smtClean="0"/>
                        <a:t>72.000</a:t>
                      </a:r>
                      <a:r>
                        <a:rPr lang="en-US" b="1"/>
                        <a:t> kWh</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22939443"/>
                  </a:ext>
                </a:extLst>
              </a:tr>
              <a:tr h="0">
                <a:tc>
                  <a:txBody>
                    <a:bodyPr/>
                    <a:lstStyle/>
                    <a:p>
                      <a:r>
                        <a:rPr lang="en-US" smtClean="0"/>
                        <a:t>Lợi ích tài chính (0,10</a:t>
                      </a:r>
                      <a:r>
                        <a:rPr lang="en-US" baseline="0" smtClean="0"/>
                        <a:t> USD</a:t>
                      </a:r>
                      <a:r>
                        <a:rPr lang="en-US" smtClean="0"/>
                        <a:t>/kWh)</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smtClean="0"/>
                        <a:t>7.200 USD/năm</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3739963"/>
                  </a:ext>
                </a:extLst>
              </a:tr>
              <a:tr h="0">
                <a:tc>
                  <a:txBody>
                    <a:bodyPr/>
                    <a:lstStyle/>
                    <a:p>
                      <a:r>
                        <a:rPr lang="en-US" smtClean="0"/>
                        <a:t>Thời</a:t>
                      </a:r>
                      <a:r>
                        <a:rPr lang="en-US" baseline="0" smtClean="0"/>
                        <a:t> gian hoàn vốn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10.000 USD/ 7.200 </a:t>
                      </a:r>
                      <a:r>
                        <a:rPr lang="en-US" dirty="0"/>
                        <a:t>= </a:t>
                      </a:r>
                      <a:r>
                        <a:rPr lang="en-US" b="1"/>
                        <a:t>~</a:t>
                      </a:r>
                      <a:r>
                        <a:rPr lang="en-US" b="1" smtClean="0"/>
                        <a:t>1,4 năm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01995541"/>
                  </a:ext>
                </a:extLst>
              </a:tr>
            </a:tbl>
          </a:graphicData>
        </a:graphic>
      </p:graphicFrame>
      <p:sp>
        <p:nvSpPr>
          <p:cNvPr id="4" name="Rectangle 5">
            <a:extLst>
              <a:ext uri="{FF2B5EF4-FFF2-40B4-BE49-F238E27FC236}">
                <a16:creationId xmlns:a16="http://schemas.microsoft.com/office/drawing/2014/main" id="{1325F885-91BF-D191-0EE6-A1C1C053A9C2}"/>
              </a:ext>
            </a:extLst>
          </p:cNvPr>
          <p:cNvSpPr>
            <a:spLocks noChangeArrowheads="1"/>
          </p:cNvSpPr>
          <p:nvPr/>
        </p:nvSpPr>
        <p:spPr bwMode="auto">
          <a:xfrm>
            <a:off x="457200" y="949603"/>
            <a:ext cx="503855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eaLnBrk="0" fontAlgn="base" hangingPunct="0">
              <a:spcBef>
                <a:spcPct val="0"/>
              </a:spcBef>
              <a:spcAft>
                <a:spcPct val="0"/>
              </a:spcAft>
              <a:buClrTx/>
            </a:pPr>
            <a:r>
              <a:rPr lang="vi-VN" altLang="en-VN" sz="1800" b="1">
                <a:solidFill>
                  <a:schemeClr val="tx1"/>
                </a:solidFill>
                <a:latin typeface="Arial" panose="020B0604020202020204" pitchFamily="34" charset="0"/>
              </a:rPr>
              <a:t>Phân tích chi phí-lợi ích (ước tính theo máy)</a:t>
            </a:r>
            <a:endParaRPr kumimoji="0" lang="en-VN" altLang="en-VN" sz="1800" b="1" i="0" u="none" strike="noStrike" kern="0" cap="none" spc="0" normalizeH="0" baseline="0" noProof="0" dirty="0">
              <a:ln>
                <a:noFill/>
              </a:ln>
              <a:solidFill>
                <a:schemeClr val="tx1"/>
              </a:solidFill>
              <a:effectLst/>
              <a:uLnTx/>
              <a:uFillTx/>
              <a:latin typeface="Arial" panose="020B0604020202020204" pitchFamily="34" charset="0"/>
              <a:sym typeface="Arial"/>
            </a:endParaRPr>
          </a:p>
        </p:txBody>
      </p:sp>
      <p:sp>
        <p:nvSpPr>
          <p:cNvPr id="7" name="TextBox 6">
            <a:extLst>
              <a:ext uri="{FF2B5EF4-FFF2-40B4-BE49-F238E27FC236}">
                <a16:creationId xmlns:a16="http://schemas.microsoft.com/office/drawing/2014/main" id="{6183FF5A-ACE2-E730-E6BF-F1A8BD611C6E}"/>
              </a:ext>
            </a:extLst>
          </p:cNvPr>
          <p:cNvSpPr txBox="1"/>
          <p:nvPr/>
        </p:nvSpPr>
        <p:spPr>
          <a:xfrm>
            <a:off x="457200" y="3846072"/>
            <a:ext cx="8115300" cy="698717"/>
          </a:xfrm>
          <a:prstGeom prst="rect">
            <a:avLst/>
          </a:prstGeom>
          <a:noFill/>
        </p:spPr>
        <p:txBody>
          <a:bodyPr wrap="square">
            <a:spAutoFit/>
          </a:bodyPr>
          <a:lstStyle/>
          <a:p>
            <a:pPr lvl="0" eaLnBrk="0" fontAlgn="base" hangingPunct="0">
              <a:lnSpc>
                <a:spcPct val="150000"/>
              </a:lnSpc>
              <a:spcBef>
                <a:spcPct val="0"/>
              </a:spcBef>
              <a:spcAft>
                <a:spcPct val="0"/>
              </a:spcAft>
              <a:buClrTx/>
            </a:pPr>
            <a:r>
              <a:rPr lang="vi-VN" altLang="en-VN">
                <a:latin typeface="Arial" panose="020B0604020202020204" pitchFamily="34" charset="0"/>
              </a:rPr>
              <a:t>Nếu máy hoạt động nhiều ca/ngày hơn, khả năng tiết kiệm và ROI thậm chí còn </a:t>
            </a:r>
            <a:r>
              <a:rPr lang="vi-VN" altLang="en-VN" b="1">
                <a:latin typeface="Arial" panose="020B0604020202020204" pitchFamily="34" charset="0"/>
              </a:rPr>
              <a:t>nhanh hơn</a:t>
            </a:r>
            <a:r>
              <a:rPr lang="vi-VN" altLang="en-VN">
                <a:latin typeface="Arial" panose="020B0604020202020204" pitchFamily="34" charset="0"/>
              </a:rPr>
              <a:t>. </a:t>
            </a:r>
            <a:endParaRPr lang="en-US" altLang="en-VN" smtClean="0">
              <a:latin typeface="Arial" panose="020B0604020202020204" pitchFamily="34" charset="0"/>
            </a:endParaRPr>
          </a:p>
          <a:p>
            <a:pPr lvl="0" eaLnBrk="0" fontAlgn="base" hangingPunct="0">
              <a:lnSpc>
                <a:spcPct val="150000"/>
              </a:lnSpc>
              <a:spcBef>
                <a:spcPct val="0"/>
              </a:spcBef>
              <a:spcAft>
                <a:spcPct val="0"/>
              </a:spcAft>
              <a:buClrTx/>
            </a:pPr>
            <a:r>
              <a:rPr lang="en-US" altLang="en-VN" b="1">
                <a:latin typeface="Arial" panose="020B0604020202020204" pitchFamily="34" charset="0"/>
              </a:rPr>
              <a:t>C</a:t>
            </a:r>
            <a:r>
              <a:rPr lang="vi-VN" altLang="en-VN" b="1" smtClean="0">
                <a:latin typeface="Arial" panose="020B0604020202020204" pitchFamily="34" charset="0"/>
              </a:rPr>
              <a:t>ác </a:t>
            </a:r>
            <a:r>
              <a:rPr lang="vi-VN" altLang="en-VN" b="1">
                <a:latin typeface="Arial" panose="020B0604020202020204" pitchFamily="34" charset="0"/>
              </a:rPr>
              <a:t>lợi ích bổ sung</a:t>
            </a:r>
            <a:r>
              <a:rPr lang="vi-VN" altLang="en-VN">
                <a:latin typeface="Arial" panose="020B0604020202020204" pitchFamily="34" charset="0"/>
              </a:rPr>
              <a:t>: Chi phí bảo trì thấp hơn, ít thất thoát dầu hơn, ít hỏng hóc hơn.</a:t>
            </a:r>
            <a:endParaRPr kumimoji="0" lang="en-VN" altLang="en-VN" sz="14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endParaRPr>
          </a:p>
        </p:txBody>
      </p:sp>
      <p:sp>
        <p:nvSpPr>
          <p:cNvPr id="8" name="Title 1">
            <a:extLst>
              <a:ext uri="{FF2B5EF4-FFF2-40B4-BE49-F238E27FC236}">
                <a16:creationId xmlns:a16="http://schemas.microsoft.com/office/drawing/2014/main" id="{64EC07E4-022F-03F8-FC68-4D91496AD1A6}"/>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en-US" sz="2400" b="1">
                <a:solidFill>
                  <a:schemeClr val="accent1">
                    <a:lumMod val="50000"/>
                  </a:schemeClr>
                </a:solidFill>
              </a:rPr>
              <a:t>TRƯỜNG HỢP ĐIỂN HÌNH 2 </a:t>
            </a:r>
            <a:r>
              <a:rPr lang="en-US" sz="2400" b="1">
                <a:solidFill>
                  <a:schemeClr val="accent1">
                    <a:lumMod val="50000"/>
                  </a:schemeClr>
                </a:solidFill>
              </a:rPr>
              <a:t>(</a:t>
            </a:r>
            <a:r>
              <a:rPr lang="en-US" sz="2400" b="1" smtClean="0">
                <a:solidFill>
                  <a:schemeClr val="accent1">
                    <a:lumMod val="50000"/>
                  </a:schemeClr>
                </a:solidFill>
              </a:rPr>
              <a:t>17)</a:t>
            </a:r>
            <a:endParaRPr lang="en-US" sz="2400" b="1" dirty="0">
              <a:solidFill>
                <a:schemeClr val="accent4">
                  <a:lumMod val="50000"/>
                </a:schemeClr>
              </a:solidFill>
            </a:endParaRPr>
          </a:p>
        </p:txBody>
      </p:sp>
    </p:spTree>
    <p:extLst>
      <p:ext uri="{BB962C8B-B14F-4D97-AF65-F5344CB8AC3E}">
        <p14:creationId xmlns:p14="http://schemas.microsoft.com/office/powerpoint/2010/main" val="9524938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EBBFAF-C407-63E9-E511-6E809C00827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A141857-F74D-6173-C065-229244D83281}"/>
              </a:ext>
            </a:extLst>
          </p:cNvPr>
          <p:cNvSpPr txBox="1"/>
          <p:nvPr/>
        </p:nvSpPr>
        <p:spPr>
          <a:xfrm>
            <a:off x="392986" y="1023286"/>
            <a:ext cx="8358027" cy="3323987"/>
          </a:xfrm>
          <a:prstGeom prst="rect">
            <a:avLst/>
          </a:prstGeom>
          <a:noFill/>
        </p:spPr>
        <p:txBody>
          <a:bodyPr wrap="square">
            <a:spAutoFit/>
          </a:bodyPr>
          <a:lstStyle/>
          <a:p>
            <a:pPr lvl="0" algn="just">
              <a:lnSpc>
                <a:spcPct val="150000"/>
              </a:lnSpc>
            </a:pPr>
            <a:r>
              <a:rPr lang="en-US" b="1">
                <a:solidFill>
                  <a:srgbClr val="87C6CC">
                    <a:lumMod val="50000"/>
                  </a:srgbClr>
                </a:solidFill>
              </a:rPr>
              <a:t>Các lợi ích nổi bật bổ sung</a:t>
            </a:r>
            <a:endParaRPr kumimoji="0" lang="en-US" sz="1400" b="1" i="0" u="none" strike="noStrike" kern="0" cap="none" spc="0" normalizeH="0" baseline="0" noProof="0" dirty="0">
              <a:ln>
                <a:noFill/>
              </a:ln>
              <a:solidFill>
                <a:srgbClr val="87C6CC">
                  <a:lumMod val="50000"/>
                </a:srgbClr>
              </a:solidFill>
              <a:effectLst/>
              <a:uLnTx/>
              <a:uFillTx/>
              <a:latin typeface="Arial"/>
              <a:cs typeface="Arial"/>
              <a:sym typeface="Arial"/>
            </a:endParaRPr>
          </a:p>
          <a:p>
            <a:pPr marL="285750" lvl="0" indent="-285750" algn="just">
              <a:lnSpc>
                <a:spcPct val="150000"/>
              </a:lnSpc>
              <a:buFont typeface="Arial" panose="020B0604020202020204" pitchFamily="34" charset="0"/>
              <a:buChar char="•"/>
            </a:pPr>
            <a:r>
              <a:rPr lang="vi-VN" b="1"/>
              <a:t>Giảm sản phẩm lỗi do </a:t>
            </a:r>
            <a:r>
              <a:rPr lang="vi-VN"/>
              <a:t>kiểm soát áp suất tốt hơn và phản hồi hệ thống nhanh hơn.</a:t>
            </a:r>
          </a:p>
          <a:p>
            <a:pPr marL="285750" lvl="0" indent="-285750" algn="just">
              <a:lnSpc>
                <a:spcPct val="150000"/>
              </a:lnSpc>
              <a:buFont typeface="Arial" panose="020B0604020202020204" pitchFamily="34" charset="0"/>
              <a:buChar char="•"/>
            </a:pPr>
            <a:r>
              <a:rPr lang="vi-VN" b="1"/>
              <a:t>Giảm chi phí bảo trì </a:t>
            </a:r>
            <a:r>
              <a:rPr lang="vi-VN"/>
              <a:t>(động cơ, van, dầu).</a:t>
            </a:r>
          </a:p>
          <a:p>
            <a:pPr marL="285750" lvl="0" indent="-285750" algn="just">
              <a:lnSpc>
                <a:spcPct val="150000"/>
              </a:lnSpc>
              <a:buFont typeface="Arial" panose="020B0604020202020204" pitchFamily="34" charset="0"/>
              <a:buChar char="•"/>
            </a:pPr>
            <a:r>
              <a:rPr lang="vi-VN" b="1"/>
              <a:t>Kéo dài tuổi thọ thiết bị, </a:t>
            </a:r>
            <a:r>
              <a:rPr lang="vi-VN"/>
              <a:t>đảm bảo hoạt động trơn tru hơn.</a:t>
            </a:r>
          </a:p>
          <a:p>
            <a:pPr marL="285750" lvl="0" indent="-285750" algn="just">
              <a:lnSpc>
                <a:spcPct val="150000"/>
              </a:lnSpc>
              <a:buFont typeface="Arial" panose="020B0604020202020204" pitchFamily="34" charset="0"/>
              <a:buChar char="•"/>
            </a:pPr>
            <a:r>
              <a:rPr lang="vi-VN" b="1"/>
              <a:t>Dễ dàng lắp đặt</a:t>
            </a:r>
            <a:r>
              <a:rPr lang="vi-VN" b="1"/>
              <a:t>: </a:t>
            </a:r>
            <a:r>
              <a:rPr lang="en-US" smtClean="0"/>
              <a:t>Cải tiến</a:t>
            </a:r>
            <a:r>
              <a:rPr lang="vi-VN" smtClean="0"/>
              <a:t> </a:t>
            </a:r>
            <a:r>
              <a:rPr lang="vi-VN"/>
              <a:t>tương thích, triển khai nhanh chóng và bao gồm hỗ trợ kỹ thuật </a:t>
            </a:r>
            <a:r>
              <a:rPr lang="vi-VN"/>
              <a:t>24/7</a:t>
            </a:r>
            <a:r>
              <a:rPr kumimoji="0" lang="en-US" sz="1400" i="0" u="none" strike="noStrike" kern="0" cap="none" spc="0" normalizeH="0" baseline="0" noProof="0" smtClean="0">
                <a:ln>
                  <a:noFill/>
                </a:ln>
                <a:solidFill>
                  <a:srgbClr val="000000"/>
                </a:solidFill>
                <a:effectLst/>
                <a:uLnTx/>
                <a:uFillTx/>
                <a:sym typeface="Arial"/>
              </a:rPr>
              <a:t>.</a:t>
            </a:r>
            <a:endParaRPr kumimoji="0" lang="en-US" sz="1400" b="1" i="0" u="none" strike="noStrike" kern="0" cap="none" spc="0" normalizeH="0" baseline="0" noProof="0" dirty="0">
              <a:ln>
                <a:noFill/>
              </a:ln>
              <a:solidFill>
                <a:srgbClr val="87C6CC">
                  <a:lumMod val="50000"/>
                </a:srgbClr>
              </a:solidFill>
              <a:effectLst/>
              <a:uLnTx/>
              <a:uFillTx/>
              <a:latin typeface="Arial"/>
              <a:cs typeface="Arial"/>
              <a:sym typeface="Arial"/>
            </a:endParaRPr>
          </a:p>
          <a:p>
            <a:pPr lvl="0" algn="just">
              <a:lnSpc>
                <a:spcPct val="150000"/>
              </a:lnSpc>
            </a:pPr>
            <a:r>
              <a:rPr lang="en-US" b="1">
                <a:solidFill>
                  <a:srgbClr val="87C6CC">
                    <a:lumMod val="50000"/>
                  </a:srgbClr>
                </a:solidFill>
              </a:rPr>
              <a:t>Khả năng áp dụng rộng rãi</a:t>
            </a:r>
            <a:endParaRPr kumimoji="0" lang="en-US" sz="1400" b="1" i="0" u="none" strike="noStrike" kern="0" cap="none" spc="0" normalizeH="0" baseline="0" noProof="0" dirty="0">
              <a:ln>
                <a:noFill/>
              </a:ln>
              <a:solidFill>
                <a:srgbClr val="87C6CC">
                  <a:lumMod val="50000"/>
                </a:srgbClr>
              </a:solidFill>
              <a:effectLst/>
              <a:uLnTx/>
              <a:uFillTx/>
              <a:latin typeface="Arial"/>
              <a:cs typeface="Arial"/>
              <a:sym typeface="Arial"/>
            </a:endParaRPr>
          </a:p>
          <a:p>
            <a:pPr lvl="0" algn="just">
              <a:lnSpc>
                <a:spcPct val="150000"/>
              </a:lnSpc>
            </a:pPr>
            <a:r>
              <a:rPr lang="vi-VN"/>
              <a:t>Giải pháp này đã được triển khai </a:t>
            </a:r>
            <a:r>
              <a:rPr lang="vi-VN"/>
              <a:t>thành </a:t>
            </a:r>
            <a:r>
              <a:rPr lang="vi-VN" smtClean="0"/>
              <a:t>công</a:t>
            </a:r>
            <a:r>
              <a:rPr kumimoji="0" lang="en-US" sz="1400" b="0" i="0" u="none" strike="noStrike" kern="0" cap="none" spc="0" normalizeH="0" baseline="0" noProof="0" smtClean="0">
                <a:ln>
                  <a:noFill/>
                </a:ln>
                <a:solidFill>
                  <a:srgbClr val="000000"/>
                </a:solidFill>
                <a:effectLst/>
                <a:uLnTx/>
                <a:uFillTx/>
                <a:latin typeface="Arial"/>
                <a:cs typeface="Arial"/>
                <a:sym typeface="Arial"/>
              </a:rPr>
              <a:t>:</a:t>
            </a:r>
            <a:endParaRPr kumimoji="0" lang="en-US" sz="1400" b="0" i="0" u="none" strike="noStrike" kern="0" cap="none" spc="0" normalizeH="0" baseline="0" noProof="0" dirty="0">
              <a:ln>
                <a:noFill/>
              </a:ln>
              <a:solidFill>
                <a:srgbClr val="000000"/>
              </a:solidFill>
              <a:effectLst/>
              <a:uLnTx/>
              <a:uFillTx/>
              <a:latin typeface="Arial"/>
              <a:cs typeface="Arial"/>
              <a:sym typeface="Arial"/>
            </a:endParaRPr>
          </a:p>
          <a:p>
            <a:pPr marL="285750" lvl="0" indent="-285750" algn="just">
              <a:lnSpc>
                <a:spcPct val="150000"/>
              </a:lnSpc>
              <a:buFont typeface="Arial" panose="020B0604020202020204" pitchFamily="34" charset="0"/>
              <a:buChar char="•"/>
            </a:pPr>
            <a:r>
              <a:rPr lang="vi-VN"/>
              <a:t>Tại </a:t>
            </a:r>
            <a:r>
              <a:rPr lang="vi-VN" b="1"/>
              <a:t>Việt Nam </a:t>
            </a:r>
            <a:r>
              <a:rPr lang="vi-VN"/>
              <a:t>bởi </a:t>
            </a:r>
            <a:r>
              <a:rPr lang="vi-VN" b="1"/>
              <a:t>DAT Group </a:t>
            </a:r>
            <a:r>
              <a:rPr lang="vi-VN"/>
              <a:t>(MH800 </a:t>
            </a:r>
            <a:r>
              <a:rPr lang="vi-VN"/>
              <a:t>cải </a:t>
            </a:r>
            <a:r>
              <a:rPr lang="en-US" smtClean="0"/>
              <a:t>tiến</a:t>
            </a:r>
            <a:r>
              <a:rPr lang="vi-VN" smtClean="0"/>
              <a:t>).</a:t>
            </a:r>
            <a:endParaRPr lang="vi-VN"/>
          </a:p>
          <a:p>
            <a:pPr marL="285750" lvl="0" indent="-285750" algn="just">
              <a:lnSpc>
                <a:spcPct val="150000"/>
              </a:lnSpc>
              <a:buFont typeface="Arial" panose="020B0604020202020204" pitchFamily="34" charset="0"/>
              <a:buChar char="•"/>
            </a:pPr>
            <a:r>
              <a:rPr lang="vi-VN"/>
              <a:t>Tại </a:t>
            </a:r>
            <a:r>
              <a:rPr lang="vi-VN" b="1"/>
              <a:t>Châu Á </a:t>
            </a:r>
            <a:r>
              <a:rPr lang="vi-VN"/>
              <a:t>và </a:t>
            </a:r>
            <a:r>
              <a:rPr lang="vi-VN" b="1"/>
              <a:t>Châu Âu </a:t>
            </a:r>
            <a:r>
              <a:rPr lang="vi-VN"/>
              <a:t>bởi các nhà sản xuất như Woojin, Bosch Rexroth, Haitian – đạt được mức </a:t>
            </a:r>
            <a:r>
              <a:rPr lang="vi-VN" b="1"/>
              <a:t>tiết kiệm năng lượng 70–80%.</a:t>
            </a:r>
            <a:endParaRPr kumimoji="0" lang="en-US" sz="1400" b="1" i="0" u="none" strike="noStrike" kern="0" cap="none" spc="0" normalizeH="0" baseline="0" noProof="0" dirty="0">
              <a:ln>
                <a:noFill/>
              </a:ln>
              <a:solidFill>
                <a:srgbClr val="000000"/>
              </a:solidFill>
              <a:effectLst/>
              <a:uLnTx/>
              <a:uFillTx/>
              <a:sym typeface="Arial"/>
            </a:endParaRPr>
          </a:p>
        </p:txBody>
      </p:sp>
      <p:sp>
        <p:nvSpPr>
          <p:cNvPr id="6" name="Title 1">
            <a:extLst>
              <a:ext uri="{FF2B5EF4-FFF2-40B4-BE49-F238E27FC236}">
                <a16:creationId xmlns:a16="http://schemas.microsoft.com/office/drawing/2014/main" id="{64EC07E4-022F-03F8-FC68-4D91496AD1A6}"/>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en-US" sz="2400" b="1">
                <a:solidFill>
                  <a:schemeClr val="accent1">
                    <a:lumMod val="50000"/>
                  </a:schemeClr>
                </a:solidFill>
              </a:rPr>
              <a:t>TRƯỜNG HỢP ĐIỂN HÌNH 2 </a:t>
            </a:r>
            <a:r>
              <a:rPr lang="en-US" sz="2400" b="1">
                <a:solidFill>
                  <a:schemeClr val="accent1">
                    <a:lumMod val="50000"/>
                  </a:schemeClr>
                </a:solidFill>
              </a:rPr>
              <a:t>(</a:t>
            </a:r>
            <a:r>
              <a:rPr lang="en-US" sz="2400" b="1" smtClean="0">
                <a:solidFill>
                  <a:schemeClr val="accent1">
                    <a:lumMod val="50000"/>
                  </a:schemeClr>
                </a:solidFill>
              </a:rPr>
              <a:t>18)</a:t>
            </a:r>
            <a:endParaRPr lang="en-US" sz="2400" b="1" dirty="0">
              <a:solidFill>
                <a:schemeClr val="accent4">
                  <a:lumMod val="50000"/>
                </a:schemeClr>
              </a:solidFill>
            </a:endParaRPr>
          </a:p>
        </p:txBody>
      </p:sp>
    </p:spTree>
    <p:extLst>
      <p:ext uri="{BB962C8B-B14F-4D97-AF65-F5344CB8AC3E}">
        <p14:creationId xmlns:p14="http://schemas.microsoft.com/office/powerpoint/2010/main" val="857981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57413E-5511-7E4B-5F63-F98D064B821D}"/>
            </a:ext>
          </a:extLst>
        </p:cNvPr>
        <p:cNvGrpSpPr/>
        <p:nvPr/>
      </p:nvGrpSpPr>
      <p:grpSpPr>
        <a:xfrm>
          <a:off x="0" y="0"/>
          <a:ext cx="0" cy="0"/>
          <a:chOff x="0" y="0"/>
          <a:chExt cx="0" cy="0"/>
        </a:xfrm>
      </p:grpSpPr>
      <p:sp>
        <p:nvSpPr>
          <p:cNvPr id="6" name="TextBox 5">
            <a:extLst>
              <a:ext uri="{FF2B5EF4-FFF2-40B4-BE49-F238E27FC236}">
                <a16:creationId xmlns:a16="http://schemas.microsoft.com/office/drawing/2014/main" id="{0158911F-4949-39B0-E029-5812CB881134}"/>
              </a:ext>
            </a:extLst>
          </p:cNvPr>
          <p:cNvSpPr txBox="1"/>
          <p:nvPr/>
        </p:nvSpPr>
        <p:spPr>
          <a:xfrm>
            <a:off x="457200" y="976348"/>
            <a:ext cx="8229600" cy="2723823"/>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1800" b="1" i="0" u="none" strike="noStrike" kern="0" cap="none" spc="0" normalizeH="0" baseline="0" noProof="0" smtClean="0">
                <a:ln>
                  <a:noFill/>
                </a:ln>
                <a:solidFill>
                  <a:schemeClr val="tx1"/>
                </a:solidFill>
                <a:effectLst/>
                <a:uLnTx/>
                <a:uFillTx/>
                <a:latin typeface="Arial"/>
                <a:cs typeface="Arial"/>
                <a:sym typeface="Arial"/>
              </a:rPr>
              <a:t>Kết</a:t>
            </a:r>
            <a:r>
              <a:rPr kumimoji="0" lang="en-US" sz="1800" b="1" i="0" u="none" strike="noStrike" kern="0" cap="none" spc="0" normalizeH="0" noProof="0" smtClean="0">
                <a:ln>
                  <a:noFill/>
                </a:ln>
                <a:solidFill>
                  <a:schemeClr val="tx1"/>
                </a:solidFill>
                <a:effectLst/>
                <a:uLnTx/>
                <a:uFillTx/>
                <a:latin typeface="Arial"/>
                <a:cs typeface="Arial"/>
                <a:sym typeface="Arial"/>
              </a:rPr>
              <a:t> luận</a:t>
            </a:r>
            <a:endParaRPr kumimoji="0" lang="en-US" sz="1800" b="1" i="0" u="none" strike="noStrike" kern="0" cap="none" spc="0" normalizeH="0" baseline="0" noProof="0" dirty="0">
              <a:ln>
                <a:noFill/>
              </a:ln>
              <a:solidFill>
                <a:schemeClr val="tx1"/>
              </a:solidFill>
              <a:effectLst/>
              <a:uLnTx/>
              <a:uFillTx/>
              <a:latin typeface="Arial"/>
              <a:cs typeface="Arial"/>
              <a:sym typeface="Arial"/>
            </a:endParaRPr>
          </a:p>
          <a:p>
            <a:pPr lvl="0" algn="just">
              <a:lnSpc>
                <a:spcPct val="150000"/>
              </a:lnSpc>
            </a:pPr>
            <a:r>
              <a:rPr lang="en-US" sz="1600"/>
              <a:t>Việc nâng cấp máy ép phun thủy lực cũ bằng bộ phận servo MH800 mang lại </a:t>
            </a:r>
            <a:r>
              <a:rPr lang="en-US" sz="1600" b="1"/>
              <a:t>lợi ích kinh tế và vận hành rõ ràng:</a:t>
            </a:r>
            <a:endParaRPr kumimoji="0" lang="en-US" sz="1600" b="1" i="0" u="none" strike="noStrike" kern="0" cap="none" spc="0" normalizeH="0" baseline="0" noProof="0" dirty="0">
              <a:ln>
                <a:noFill/>
              </a:ln>
              <a:solidFill>
                <a:srgbClr val="000000"/>
              </a:solidFill>
              <a:effectLst/>
              <a:uLnTx/>
              <a:uFillTx/>
              <a:sym typeface="Arial"/>
            </a:endParaRPr>
          </a:p>
          <a:p>
            <a:pPr marL="285750" lvl="0" indent="-285750" algn="just">
              <a:lnSpc>
                <a:spcPct val="150000"/>
              </a:lnSpc>
              <a:buFont typeface="Arial" panose="020B0604020202020204" pitchFamily="34" charset="0"/>
              <a:buChar char="•"/>
            </a:pPr>
            <a:r>
              <a:rPr lang="vi-VN" sz="1600" b="1"/>
              <a:t>Tiết kiệm điện 40–80%,</a:t>
            </a:r>
          </a:p>
          <a:p>
            <a:pPr marL="285750" lvl="0" indent="-285750" algn="just">
              <a:lnSpc>
                <a:spcPct val="150000"/>
              </a:lnSpc>
              <a:buFont typeface="Arial" panose="020B0604020202020204" pitchFamily="34" charset="0"/>
              <a:buChar char="•"/>
            </a:pPr>
            <a:r>
              <a:rPr lang="vi-VN" sz="1600" b="1"/>
              <a:t>Thời gian hoàn vốn dưới 2 năm,</a:t>
            </a:r>
          </a:p>
          <a:p>
            <a:pPr marL="285750" lvl="0" indent="-285750" algn="just">
              <a:lnSpc>
                <a:spcPct val="150000"/>
              </a:lnSpc>
              <a:buFont typeface="Arial" panose="020B0604020202020204" pitchFamily="34" charset="0"/>
              <a:buChar char="•"/>
            </a:pPr>
            <a:r>
              <a:rPr lang="vi-VN" sz="1600" b="1"/>
              <a:t>Cải thiện hoạt động và chất lượng sản phẩm.</a:t>
            </a:r>
            <a:endParaRPr kumimoji="0" lang="en-US" sz="1600" b="0" i="0" u="none" strike="noStrike" kern="0" cap="none" spc="0" normalizeH="0" baseline="0" noProof="0" smtClean="0">
              <a:ln>
                <a:noFill/>
              </a:ln>
              <a:solidFill>
                <a:srgbClr val="000000"/>
              </a:solidFill>
              <a:effectLst/>
              <a:uLnTx/>
              <a:uFillTx/>
              <a:latin typeface="Arial"/>
              <a:cs typeface="Arial"/>
              <a:sym typeface="Arial"/>
            </a:endParaRPr>
          </a:p>
          <a:p>
            <a:pPr lvl="0" algn="just">
              <a:lnSpc>
                <a:spcPct val="150000"/>
              </a:lnSpc>
            </a:pPr>
            <a:r>
              <a:rPr lang="en-US" sz="1600"/>
              <a:t>Đây là giải pháp</a:t>
            </a:r>
            <a:r>
              <a:rPr lang="en-US" sz="1600" b="1"/>
              <a:t> thiết thực và tiết kiệm chi phí </a:t>
            </a:r>
            <a:r>
              <a:rPr lang="en-US" sz="1600"/>
              <a:t>cho các nhà máy nhựa tại Việt Nam.</a:t>
            </a:r>
            <a:endParaRPr kumimoji="0" lang="en-US" sz="1600" b="0" i="0" u="none" strike="noStrike" kern="0" cap="none" spc="0" normalizeH="0" baseline="0" noProof="0" dirty="0">
              <a:ln>
                <a:noFill/>
              </a:ln>
              <a:solidFill>
                <a:srgbClr val="000000"/>
              </a:solidFill>
              <a:effectLst/>
              <a:uLnTx/>
              <a:uFillTx/>
              <a:latin typeface="Arial"/>
              <a:cs typeface="Arial"/>
              <a:sym typeface="Arial"/>
            </a:endParaRPr>
          </a:p>
        </p:txBody>
      </p:sp>
      <p:sp>
        <p:nvSpPr>
          <p:cNvPr id="7" name="Title 1">
            <a:extLst>
              <a:ext uri="{FF2B5EF4-FFF2-40B4-BE49-F238E27FC236}">
                <a16:creationId xmlns:a16="http://schemas.microsoft.com/office/drawing/2014/main" id="{64EC07E4-022F-03F8-FC68-4D91496AD1A6}"/>
              </a:ext>
            </a:extLst>
          </p:cNvPr>
          <p:cNvSpPr txBox="1">
            <a:spLocks noGrp="1"/>
          </p:cNvSpPr>
          <p:nvPr>
            <p:ph type="title"/>
          </p:nvPr>
        </p:nvSpPr>
        <p:spPr>
          <a:xfrm>
            <a:off x="457200" y="388925"/>
            <a:ext cx="8229600" cy="371400"/>
          </a:xfrm>
          <a:prstGeom prst="rect">
            <a:avLst/>
          </a:prstGeom>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2800"/>
              <a:buFont typeface="Arial"/>
              <a:buNone/>
              <a:defRPr sz="1400" b="0" i="0" u="none" strike="noStrike" cap="none">
                <a:solidFill>
                  <a:srgbClr val="000000"/>
                </a:solidFill>
                <a:latin typeface="Arial"/>
                <a:ea typeface="Arial"/>
                <a:cs typeface="Arial"/>
                <a:sym typeface="Arial"/>
              </a:defRPr>
            </a:lvl9pPr>
          </a:lstStyle>
          <a:p>
            <a:pPr algn="ctr"/>
            <a:r>
              <a:rPr lang="en-US" sz="2400" b="1">
                <a:solidFill>
                  <a:schemeClr val="accent1">
                    <a:lumMod val="50000"/>
                  </a:schemeClr>
                </a:solidFill>
              </a:rPr>
              <a:t>TRƯỜNG HỢP ĐIỂN HÌNH 2 </a:t>
            </a:r>
            <a:r>
              <a:rPr lang="en-US" sz="2400" b="1">
                <a:solidFill>
                  <a:schemeClr val="accent1">
                    <a:lumMod val="50000"/>
                  </a:schemeClr>
                </a:solidFill>
              </a:rPr>
              <a:t>(</a:t>
            </a:r>
            <a:r>
              <a:rPr lang="en-US" sz="2400" b="1" smtClean="0">
                <a:solidFill>
                  <a:schemeClr val="accent1">
                    <a:lumMod val="50000"/>
                  </a:schemeClr>
                </a:solidFill>
              </a:rPr>
              <a:t>19)</a:t>
            </a:r>
            <a:endParaRPr lang="en-US" sz="2400" b="1" dirty="0">
              <a:solidFill>
                <a:schemeClr val="accent4">
                  <a:lumMod val="50000"/>
                </a:schemeClr>
              </a:solidFill>
            </a:endParaRPr>
          </a:p>
        </p:txBody>
      </p:sp>
    </p:spTree>
    <p:extLst>
      <p:ext uri="{BB962C8B-B14F-4D97-AF65-F5344CB8AC3E}">
        <p14:creationId xmlns:p14="http://schemas.microsoft.com/office/powerpoint/2010/main" val="28841881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0DA44A-B229-6D0D-F32B-74F7A00758D5}"/>
              </a:ext>
            </a:extLst>
          </p:cNvPr>
          <p:cNvSpPr>
            <a:spLocks noGrp="1"/>
          </p:cNvSpPr>
          <p:nvPr>
            <p:ph type="title"/>
          </p:nvPr>
        </p:nvSpPr>
        <p:spPr>
          <a:xfrm>
            <a:off x="457200" y="360675"/>
            <a:ext cx="8229600" cy="371400"/>
          </a:xfrm>
        </p:spPr>
        <p:txBody>
          <a:bodyPr>
            <a:noAutofit/>
          </a:bodyPr>
          <a:lstStyle/>
          <a:p>
            <a:r>
              <a:rPr lang="en-US" sz="2400" smtClean="0">
                <a:solidFill>
                  <a:schemeClr val="accent4">
                    <a:lumMod val="50000"/>
                  </a:schemeClr>
                </a:solidFill>
                <a:latin typeface="+mn-lt"/>
              </a:rPr>
              <a:t>HỎI &amp; ĐÁP</a:t>
            </a:r>
            <a:endParaRPr lang="en-VN" sz="2400" dirty="0">
              <a:solidFill>
                <a:schemeClr val="accent4">
                  <a:lumMod val="50000"/>
                </a:schemeClr>
              </a:solidFill>
              <a:latin typeface="+mn-lt"/>
            </a:endParaRPr>
          </a:p>
        </p:txBody>
      </p:sp>
      <p:pic>
        <p:nvPicPr>
          <p:cNvPr id="3074" name="Picture 2" descr="Q And A Images – Browse 222,421 Stock Photos, Vectors, and Video | Adobe  Stock">
            <a:extLst>
              <a:ext uri="{FF2B5EF4-FFF2-40B4-BE49-F238E27FC236}">
                <a16:creationId xmlns:a16="http://schemas.microsoft.com/office/drawing/2014/main" id="{0020B199-C95E-1D7D-7A37-7920946E5D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3075" y="1152525"/>
            <a:ext cx="54864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11670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ea typeface="+mn-ea"/>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ea typeface="+mn-ea"/>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defTabSz="685800">
              <a:buClr>
                <a:srgbClr val="000000"/>
              </a:buClr>
              <a:defRPr/>
            </a:pPr>
            <a:r>
              <a:rPr lang="en-US" sz="3600" b="1">
                <a:solidFill>
                  <a:srgbClr val="87C6CC">
                    <a:lumMod val="50000"/>
                  </a:srgbClr>
                </a:solidFill>
                <a:latin typeface="Arial"/>
              </a:rPr>
              <a:t>CẢM ƠN</a:t>
            </a:r>
            <a:endParaRPr lang="en-US" sz="3600" b="1" dirty="0">
              <a:solidFill>
                <a:srgbClr val="87C6CC">
                  <a:lumMod val="50000"/>
                </a:srgbClr>
              </a:solidFill>
              <a:latin typeface="Arial"/>
            </a:endParaRPr>
          </a:p>
        </p:txBody>
      </p:sp>
    </p:spTree>
    <p:extLst>
      <p:ext uri="{BB962C8B-B14F-4D97-AF65-F5344CB8AC3E}">
        <p14:creationId xmlns:p14="http://schemas.microsoft.com/office/powerpoint/2010/main" val="30168703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6CC37-5CE9-41D6-9E47-1E8834FAE61A}"/>
              </a:ext>
            </a:extLst>
          </p:cNvPr>
          <p:cNvSpPr>
            <a:spLocks noGrp="1"/>
          </p:cNvSpPr>
          <p:nvPr>
            <p:ph type="title"/>
          </p:nvPr>
        </p:nvSpPr>
        <p:spPr>
          <a:xfrm>
            <a:off x="457200" y="1170337"/>
            <a:ext cx="8229600" cy="371400"/>
          </a:xfrm>
        </p:spPr>
        <p:txBody>
          <a:bodyPr>
            <a:noAutofit/>
          </a:bodyPr>
          <a:lstStyle/>
          <a:p>
            <a:r>
              <a:rPr lang="en-US" sz="2000" smtClean="0">
                <a:solidFill>
                  <a:schemeClr val="tx1"/>
                </a:solidFill>
                <a:latin typeface="+mn-lt"/>
              </a:rPr>
              <a:t>Hiện trạng </a:t>
            </a:r>
            <a:r>
              <a:rPr lang="vi-VN" sz="2000" smtClean="0">
                <a:solidFill>
                  <a:schemeClr val="tx1"/>
                </a:solidFill>
                <a:latin typeface="+mn-lt"/>
              </a:rPr>
              <a:t>về hệ thống máy nén khí của nhà máy</a:t>
            </a:r>
            <a:endParaRPr lang="en-US" sz="2000" dirty="0">
              <a:solidFill>
                <a:schemeClr val="tx1"/>
              </a:solidFill>
              <a:latin typeface="+mn-lt"/>
            </a:endParaRPr>
          </a:p>
        </p:txBody>
      </p:sp>
      <p:sp>
        <p:nvSpPr>
          <p:cNvPr id="3" name="Content Placeholder 2">
            <a:extLst>
              <a:ext uri="{FF2B5EF4-FFF2-40B4-BE49-F238E27FC236}">
                <a16:creationId xmlns:a16="http://schemas.microsoft.com/office/drawing/2014/main" id="{5D1A9D1B-8443-4C78-9BF1-0839CA43C594}"/>
              </a:ext>
            </a:extLst>
          </p:cNvPr>
          <p:cNvSpPr>
            <a:spLocks noGrp="1"/>
          </p:cNvSpPr>
          <p:nvPr>
            <p:ph type="body" idx="1"/>
          </p:nvPr>
        </p:nvSpPr>
        <p:spPr>
          <a:xfrm>
            <a:off x="457200" y="1541737"/>
            <a:ext cx="8229600" cy="735833"/>
          </a:xfrm>
        </p:spPr>
        <p:txBody>
          <a:bodyPr>
            <a:normAutofit/>
          </a:bodyPr>
          <a:lstStyle/>
          <a:p>
            <a:pPr marL="0" indent="0" algn="just">
              <a:buNone/>
            </a:pPr>
            <a:r>
              <a:rPr lang="vi-VN" sz="1400" dirty="0">
                <a:latin typeface="Arial" panose="020B0604020202020204" pitchFamily="34" charset="0"/>
                <a:ea typeface="Yu Mincho" panose="02020400000000000000" pitchFamily="18" charset="-128"/>
              </a:rPr>
              <a:t>Nhà máy sử dụng 0</a:t>
            </a:r>
            <a:r>
              <a:rPr lang="es-ES" sz="1400" dirty="0">
                <a:latin typeface="Arial" panose="020B0604020202020204" pitchFamily="34" charset="0"/>
                <a:ea typeface="Yu Mincho" panose="02020400000000000000" pitchFamily="18" charset="-128"/>
              </a:rPr>
              <a:t>4 </a:t>
            </a:r>
            <a:r>
              <a:rPr lang="es-ES" sz="1400" dirty="0" err="1">
                <a:latin typeface="Arial" panose="020B0604020202020204" pitchFamily="34" charset="0"/>
                <a:ea typeface="Yu Mincho" panose="02020400000000000000" pitchFamily="18" charset="-128"/>
              </a:rPr>
              <a:t>máy</a:t>
            </a:r>
            <a:r>
              <a:rPr lang="es-ES" sz="1400" dirty="0">
                <a:latin typeface="Arial" panose="020B0604020202020204" pitchFamily="34" charset="0"/>
                <a:ea typeface="Yu Mincho" panose="02020400000000000000" pitchFamily="18" charset="-128"/>
              </a:rPr>
              <a:t> </a:t>
            </a:r>
            <a:r>
              <a:rPr lang="es-ES" sz="1400" dirty="0" err="1">
                <a:latin typeface="Arial" panose="020B0604020202020204" pitchFamily="34" charset="0"/>
                <a:ea typeface="Yu Mincho" panose="02020400000000000000" pitchFamily="18" charset="-128"/>
              </a:rPr>
              <a:t>nén</a:t>
            </a:r>
            <a:r>
              <a:rPr lang="es-ES" sz="1400" dirty="0">
                <a:latin typeface="Arial" panose="020B0604020202020204" pitchFamily="34" charset="0"/>
                <a:ea typeface="Yu Mincho" panose="02020400000000000000" pitchFamily="18" charset="-128"/>
              </a:rPr>
              <a:t> </a:t>
            </a:r>
            <a:r>
              <a:rPr lang="es-ES" sz="1400" dirty="0" err="1">
                <a:latin typeface="Arial" panose="020B0604020202020204" pitchFamily="34" charset="0"/>
                <a:ea typeface="Yu Mincho" panose="02020400000000000000" pitchFamily="18" charset="-128"/>
              </a:rPr>
              <a:t>khí</a:t>
            </a:r>
            <a:r>
              <a:rPr lang="es-ES" sz="1400" dirty="0">
                <a:latin typeface="Arial" panose="020B0604020202020204" pitchFamily="34" charset="0"/>
                <a:ea typeface="Yu Mincho" panose="02020400000000000000" pitchFamily="18" charset="-128"/>
              </a:rPr>
              <a:t> </a:t>
            </a:r>
            <a:r>
              <a:rPr lang="es-ES" sz="1400" dirty="0" err="1">
                <a:latin typeface="Arial" panose="020B0604020202020204" pitchFamily="34" charset="0"/>
                <a:ea typeface="Yu Mincho" panose="02020400000000000000" pitchFamily="18" charset="-128"/>
              </a:rPr>
              <a:t>có</a:t>
            </a:r>
            <a:r>
              <a:rPr lang="es-ES" sz="1400" dirty="0">
                <a:latin typeface="Arial" panose="020B0604020202020204" pitchFamily="34" charset="0"/>
                <a:ea typeface="Yu Mincho" panose="02020400000000000000" pitchFamily="18" charset="-128"/>
              </a:rPr>
              <a:t> </a:t>
            </a:r>
            <a:r>
              <a:rPr lang="es-ES" sz="1400" dirty="0" err="1">
                <a:latin typeface="Arial" panose="020B0604020202020204" pitchFamily="34" charset="0"/>
                <a:ea typeface="Yu Mincho" panose="02020400000000000000" pitchFamily="18" charset="-128"/>
              </a:rPr>
              <a:t>công</a:t>
            </a:r>
            <a:r>
              <a:rPr lang="es-ES" sz="1400" dirty="0">
                <a:latin typeface="Arial" panose="020B0604020202020204" pitchFamily="34" charset="0"/>
                <a:ea typeface="Yu Mincho" panose="02020400000000000000" pitchFamily="18" charset="-128"/>
              </a:rPr>
              <a:t> </a:t>
            </a:r>
            <a:r>
              <a:rPr lang="es-ES" sz="1400" dirty="0" err="1">
                <a:latin typeface="Arial" panose="020B0604020202020204" pitchFamily="34" charset="0"/>
                <a:ea typeface="Yu Mincho" panose="02020400000000000000" pitchFamily="18" charset="-128"/>
              </a:rPr>
              <a:t>suất</a:t>
            </a:r>
            <a:r>
              <a:rPr lang="es-ES" sz="1400" dirty="0">
                <a:latin typeface="Arial" panose="020B0604020202020204" pitchFamily="34" charset="0"/>
                <a:ea typeface="Yu Mincho" panose="02020400000000000000" pitchFamily="18" charset="-128"/>
              </a:rPr>
              <a:t>  </a:t>
            </a:r>
            <a:r>
              <a:rPr lang="es-ES" sz="1400" dirty="0" err="1">
                <a:latin typeface="Arial" panose="020B0604020202020204" pitchFamily="34" charset="0"/>
                <a:ea typeface="Yu Mincho" panose="02020400000000000000" pitchFamily="18" charset="-128"/>
              </a:rPr>
              <a:t>là</a:t>
            </a:r>
            <a:r>
              <a:rPr lang="es-ES" sz="1400" dirty="0">
                <a:latin typeface="Arial" panose="020B0604020202020204" pitchFamily="34" charset="0"/>
                <a:ea typeface="Yu Mincho" panose="02020400000000000000" pitchFamily="18" charset="-128"/>
              </a:rPr>
              <a:t> 75kW </a:t>
            </a:r>
            <a:r>
              <a:rPr lang="es-ES" sz="1400" dirty="0" err="1">
                <a:latin typeface="Arial" panose="020B0604020202020204" pitchFamily="34" charset="0"/>
                <a:ea typeface="Yu Mincho" panose="02020400000000000000" pitchFamily="18" charset="-128"/>
              </a:rPr>
              <a:t>và</a:t>
            </a:r>
            <a:r>
              <a:rPr lang="es-ES" sz="1400" dirty="0">
                <a:latin typeface="Arial" panose="020B0604020202020204" pitchFamily="34" charset="0"/>
                <a:ea typeface="Yu Mincho" panose="02020400000000000000" pitchFamily="18" charset="-128"/>
              </a:rPr>
              <a:t> 01 </a:t>
            </a:r>
            <a:r>
              <a:rPr lang="es-ES" sz="1400" dirty="0" err="1">
                <a:latin typeface="Arial" panose="020B0604020202020204" pitchFamily="34" charset="0"/>
                <a:ea typeface="Yu Mincho" panose="02020400000000000000" pitchFamily="18" charset="-128"/>
              </a:rPr>
              <a:t>máy</a:t>
            </a:r>
            <a:r>
              <a:rPr lang="es-ES" sz="1400" dirty="0">
                <a:latin typeface="Arial" panose="020B0604020202020204" pitchFamily="34" charset="0"/>
                <a:ea typeface="Yu Mincho" panose="02020400000000000000" pitchFamily="18" charset="-128"/>
              </a:rPr>
              <a:t> </a:t>
            </a:r>
            <a:r>
              <a:rPr lang="es-ES" sz="1400" dirty="0" err="1">
                <a:latin typeface="Arial" panose="020B0604020202020204" pitchFamily="34" charset="0"/>
                <a:ea typeface="Yu Mincho" panose="02020400000000000000" pitchFamily="18" charset="-128"/>
              </a:rPr>
              <a:t>nén</a:t>
            </a:r>
            <a:r>
              <a:rPr lang="es-ES" sz="1400" dirty="0">
                <a:latin typeface="Arial" panose="020B0604020202020204" pitchFamily="34" charset="0"/>
                <a:ea typeface="Yu Mincho" panose="02020400000000000000" pitchFamily="18" charset="-128"/>
              </a:rPr>
              <a:t> </a:t>
            </a:r>
            <a:r>
              <a:rPr lang="es-ES" sz="1400" dirty="0" err="1">
                <a:latin typeface="Arial" panose="020B0604020202020204" pitchFamily="34" charset="0"/>
                <a:ea typeface="Yu Mincho" panose="02020400000000000000" pitchFamily="18" charset="-128"/>
              </a:rPr>
              <a:t>khí</a:t>
            </a:r>
            <a:r>
              <a:rPr lang="es-ES" sz="1400" dirty="0">
                <a:latin typeface="Arial" panose="020B0604020202020204" pitchFamily="34" charset="0"/>
                <a:ea typeface="Yu Mincho" panose="02020400000000000000" pitchFamily="18" charset="-128"/>
              </a:rPr>
              <a:t> 22kW </a:t>
            </a:r>
            <a:r>
              <a:rPr lang="es-ES" sz="1400" dirty="0" err="1">
                <a:latin typeface="Arial" panose="020B0604020202020204" pitchFamily="34" charset="0"/>
                <a:ea typeface="Yu Mincho" panose="02020400000000000000" pitchFamily="18" charset="-128"/>
              </a:rPr>
              <a:t>dùng</a:t>
            </a:r>
            <a:r>
              <a:rPr lang="es-ES" sz="1400" dirty="0">
                <a:latin typeface="Arial" panose="020B0604020202020204" pitchFamily="34" charset="0"/>
                <a:ea typeface="Yu Mincho" panose="02020400000000000000" pitchFamily="18" charset="-128"/>
              </a:rPr>
              <a:t> </a:t>
            </a:r>
            <a:r>
              <a:rPr lang="es-ES" sz="1400" dirty="0" err="1">
                <a:latin typeface="Arial" panose="020B0604020202020204" pitchFamily="34" charset="0"/>
                <a:ea typeface="Yu Mincho" panose="02020400000000000000" pitchFamily="18" charset="-128"/>
              </a:rPr>
              <a:t>để</a:t>
            </a:r>
            <a:r>
              <a:rPr lang="es-ES" sz="1400" dirty="0">
                <a:latin typeface="Arial" panose="020B0604020202020204" pitchFamily="34" charset="0"/>
                <a:ea typeface="Yu Mincho" panose="02020400000000000000" pitchFamily="18" charset="-128"/>
              </a:rPr>
              <a:t> </a:t>
            </a:r>
            <a:r>
              <a:rPr lang="es-ES" sz="1400" dirty="0" err="1">
                <a:latin typeface="Arial" panose="020B0604020202020204" pitchFamily="34" charset="0"/>
                <a:ea typeface="Yu Mincho" panose="02020400000000000000" pitchFamily="18" charset="-128"/>
              </a:rPr>
              <a:t>dự</a:t>
            </a:r>
            <a:r>
              <a:rPr lang="es-ES" sz="1400" dirty="0">
                <a:latin typeface="Arial" panose="020B0604020202020204" pitchFamily="34" charset="0"/>
                <a:ea typeface="Yu Mincho" panose="02020400000000000000" pitchFamily="18" charset="-128"/>
              </a:rPr>
              <a:t> </a:t>
            </a:r>
            <a:r>
              <a:rPr lang="es-ES" sz="1400" dirty="0" err="1">
                <a:latin typeface="Arial" panose="020B0604020202020204" pitchFamily="34" charset="0"/>
                <a:ea typeface="Yu Mincho" panose="02020400000000000000" pitchFamily="18" charset="-128"/>
              </a:rPr>
              <a:t>phòng</a:t>
            </a:r>
            <a:r>
              <a:rPr lang="vi-VN" sz="1400" dirty="0">
                <a:latin typeface="Arial" panose="020B0604020202020204" pitchFamily="34" charset="0"/>
                <a:ea typeface="Yu Mincho" panose="02020400000000000000" pitchFamily="18" charset="-128"/>
              </a:rPr>
              <a:t> tại khu A của nhà máy</a:t>
            </a:r>
            <a:endParaRPr lang="en-US" sz="1200" dirty="0"/>
          </a:p>
        </p:txBody>
      </p:sp>
      <p:graphicFrame>
        <p:nvGraphicFramePr>
          <p:cNvPr id="4" name="Table 3">
            <a:extLst>
              <a:ext uri="{FF2B5EF4-FFF2-40B4-BE49-F238E27FC236}">
                <a16:creationId xmlns:a16="http://schemas.microsoft.com/office/drawing/2014/main" id="{955D34D0-DC8F-716F-ED4B-0FAF07F4F897}"/>
              </a:ext>
            </a:extLst>
          </p:cNvPr>
          <p:cNvGraphicFramePr>
            <a:graphicFrameLocks noGrp="1"/>
          </p:cNvGraphicFramePr>
          <p:nvPr>
            <p:extLst>
              <p:ext uri="{D42A27DB-BD31-4B8C-83A1-F6EECF244321}">
                <p14:modId xmlns:p14="http://schemas.microsoft.com/office/powerpoint/2010/main" val="4272026001"/>
              </p:ext>
            </p:extLst>
          </p:nvPr>
        </p:nvGraphicFramePr>
        <p:xfrm>
          <a:off x="457201" y="2210870"/>
          <a:ext cx="8229599" cy="1280160"/>
        </p:xfrm>
        <a:graphic>
          <a:graphicData uri="http://schemas.openxmlformats.org/drawingml/2006/table">
            <a:tbl>
              <a:tblPr firstRow="1" firstCol="1" bandRow="1"/>
              <a:tblGrid>
                <a:gridCol w="1270649">
                  <a:extLst>
                    <a:ext uri="{9D8B030D-6E8A-4147-A177-3AD203B41FA5}">
                      <a16:colId xmlns:a16="http://schemas.microsoft.com/office/drawing/2014/main" val="421495124"/>
                    </a:ext>
                  </a:extLst>
                </a:gridCol>
                <a:gridCol w="2801356">
                  <a:extLst>
                    <a:ext uri="{9D8B030D-6E8A-4147-A177-3AD203B41FA5}">
                      <a16:colId xmlns:a16="http://schemas.microsoft.com/office/drawing/2014/main" val="2194766354"/>
                    </a:ext>
                  </a:extLst>
                </a:gridCol>
                <a:gridCol w="2078797">
                  <a:extLst>
                    <a:ext uri="{9D8B030D-6E8A-4147-A177-3AD203B41FA5}">
                      <a16:colId xmlns:a16="http://schemas.microsoft.com/office/drawing/2014/main" val="703043343"/>
                    </a:ext>
                  </a:extLst>
                </a:gridCol>
                <a:gridCol w="2078797">
                  <a:extLst>
                    <a:ext uri="{9D8B030D-6E8A-4147-A177-3AD203B41FA5}">
                      <a16:colId xmlns:a16="http://schemas.microsoft.com/office/drawing/2014/main" val="2538981219"/>
                    </a:ext>
                  </a:extLst>
                </a:gridCol>
              </a:tblGrid>
              <a:tr h="457200">
                <a:tc>
                  <a:txBody>
                    <a:bodyPr/>
                    <a:lstStyle/>
                    <a:p>
                      <a:pPr algn="ctr">
                        <a:lnSpc>
                          <a:spcPct val="107000"/>
                        </a:lnSpc>
                        <a:spcAft>
                          <a:spcPts val="800"/>
                        </a:spcAft>
                        <a:buNone/>
                      </a:pPr>
                      <a:r>
                        <a:rPr lang="es-ES_tradnl" sz="1400" dirty="0">
                          <a:effectLst/>
                        </a:rPr>
                        <a:t>STT</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s-ES_tradnl" sz="1400" dirty="0">
                          <a:effectLst/>
                        </a:rPr>
                        <a:t>Máy nén khí</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s-ES_tradnl" sz="1400" dirty="0">
                          <a:effectLst/>
                        </a:rPr>
                        <a:t>Số lượng</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s-ES_tradnl" sz="1400" dirty="0">
                          <a:effectLst/>
                        </a:rPr>
                        <a:t>Công suất</a:t>
                      </a:r>
                      <a:endParaRPr lang="en-US" sz="14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3876556586"/>
                  </a:ext>
                </a:extLst>
              </a:tr>
              <a:tr h="274320">
                <a:tc>
                  <a:txBody>
                    <a:bodyPr/>
                    <a:lstStyle/>
                    <a:p>
                      <a:pPr algn="ctr">
                        <a:lnSpc>
                          <a:spcPct val="107000"/>
                        </a:lnSpc>
                        <a:spcAft>
                          <a:spcPts val="800"/>
                        </a:spcAft>
                        <a:buNone/>
                      </a:pPr>
                      <a:r>
                        <a:rPr lang="en-GB" sz="1400" dirty="0">
                          <a:effectLst/>
                        </a:rPr>
                        <a:t>1</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07000"/>
                        </a:lnSpc>
                        <a:spcAft>
                          <a:spcPts val="800"/>
                        </a:spcAft>
                        <a:buNone/>
                      </a:pPr>
                      <a:r>
                        <a:rPr lang="en-GB" sz="1400" dirty="0" err="1">
                          <a:effectLst/>
                        </a:rPr>
                        <a:t>Fusheng</a:t>
                      </a:r>
                      <a:r>
                        <a:rPr lang="en-GB" sz="1400" dirty="0">
                          <a:effectLst/>
                        </a:rPr>
                        <a:t> – Đài Loan</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400" dirty="0">
                          <a:effectLst/>
                        </a:rPr>
                        <a:t>01</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400" dirty="0">
                          <a:effectLst/>
                        </a:rPr>
                        <a:t>22</a:t>
                      </a:r>
                      <a:endParaRPr lang="en-US" sz="14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468338545"/>
                  </a:ext>
                </a:extLst>
              </a:tr>
              <a:tr h="274320">
                <a:tc>
                  <a:txBody>
                    <a:bodyPr/>
                    <a:lstStyle/>
                    <a:p>
                      <a:pPr algn="ctr">
                        <a:lnSpc>
                          <a:spcPct val="107000"/>
                        </a:lnSpc>
                        <a:spcAft>
                          <a:spcPts val="800"/>
                        </a:spcAft>
                        <a:buNone/>
                      </a:pPr>
                      <a:r>
                        <a:rPr lang="en-GB" sz="1400" dirty="0">
                          <a:effectLst/>
                        </a:rPr>
                        <a:t>2</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07000"/>
                        </a:lnSpc>
                        <a:spcAft>
                          <a:spcPts val="800"/>
                        </a:spcAft>
                        <a:buNone/>
                      </a:pPr>
                      <a:r>
                        <a:rPr lang="en-GB" sz="1400" dirty="0">
                          <a:effectLst/>
                        </a:rPr>
                        <a:t>Chicago Pneumatic – Belgium</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400" dirty="0">
                          <a:effectLst/>
                        </a:rPr>
                        <a:t>02</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400" dirty="0">
                          <a:effectLst/>
                        </a:rPr>
                        <a:t>75</a:t>
                      </a:r>
                      <a:endParaRPr lang="en-US" sz="14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2817518042"/>
                  </a:ext>
                </a:extLst>
              </a:tr>
              <a:tr h="274320">
                <a:tc>
                  <a:txBody>
                    <a:bodyPr/>
                    <a:lstStyle/>
                    <a:p>
                      <a:pPr algn="ctr">
                        <a:lnSpc>
                          <a:spcPct val="107000"/>
                        </a:lnSpc>
                        <a:spcAft>
                          <a:spcPts val="800"/>
                        </a:spcAft>
                        <a:buNone/>
                      </a:pPr>
                      <a:r>
                        <a:rPr lang="en-GB" sz="1400" dirty="0">
                          <a:effectLst/>
                        </a:rPr>
                        <a:t>3</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07000"/>
                        </a:lnSpc>
                        <a:spcAft>
                          <a:spcPts val="800"/>
                        </a:spcAft>
                        <a:buNone/>
                      </a:pPr>
                      <a:r>
                        <a:rPr lang="en-GB" sz="1400" dirty="0" err="1">
                          <a:effectLst/>
                        </a:rPr>
                        <a:t>Fusheng</a:t>
                      </a:r>
                      <a:r>
                        <a:rPr lang="en-GB" sz="1400" dirty="0">
                          <a:effectLst/>
                        </a:rPr>
                        <a:t> – Đài Loan</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400" dirty="0">
                          <a:effectLst/>
                        </a:rPr>
                        <a:t>02</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400" dirty="0">
                          <a:effectLst/>
                        </a:rPr>
                        <a:t>75</a:t>
                      </a:r>
                      <a:endParaRPr lang="en-US" sz="14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3374947678"/>
                  </a:ext>
                </a:extLst>
              </a:tr>
            </a:tbl>
          </a:graphicData>
        </a:graphic>
      </p:graphicFrame>
      <p:sp>
        <p:nvSpPr>
          <p:cNvPr id="6" name="TextBox 5">
            <a:extLst>
              <a:ext uri="{FF2B5EF4-FFF2-40B4-BE49-F238E27FC236}">
                <a16:creationId xmlns:a16="http://schemas.microsoft.com/office/drawing/2014/main" id="{CFEB098E-51E9-722E-9BF6-AFB54D66B116}"/>
              </a:ext>
            </a:extLst>
          </p:cNvPr>
          <p:cNvSpPr txBox="1"/>
          <p:nvPr/>
        </p:nvSpPr>
        <p:spPr>
          <a:xfrm>
            <a:off x="457200" y="3683109"/>
            <a:ext cx="8229600" cy="954107"/>
          </a:xfrm>
          <a:prstGeom prst="rect">
            <a:avLst/>
          </a:prstGeom>
          <a:noFill/>
        </p:spPr>
        <p:txBody>
          <a:bodyPr wrap="square">
            <a:spAutoFit/>
          </a:bodyPr>
          <a:lstStyle/>
          <a:p>
            <a:pPr algn="just" defTabSz="685800">
              <a:spcBef>
                <a:spcPts val="300"/>
              </a:spcBef>
              <a:buClrTx/>
            </a:pPr>
            <a:r>
              <a:rPr lang="vi-VN" kern="1200" dirty="0">
                <a:latin typeface="Arial" panose="020B0604020202020204" pitchFamily="34" charset="0"/>
                <a:ea typeface="Batang" panose="02030600000101010101" pitchFamily="18" charset="-127"/>
                <a:cs typeface="Arial" panose="020B0604020202020204" pitchFamily="34" charset="0"/>
              </a:rPr>
              <a:t>Hệ thống máy nén khí được thiết kế đồng bộ với </a:t>
            </a:r>
            <a:r>
              <a:rPr lang="en-US" kern="1200" dirty="0" err="1">
                <a:latin typeface="Arial" panose="020B0604020202020204" pitchFamily="34" charset="0"/>
                <a:ea typeface="Batang" panose="02030600000101010101" pitchFamily="18" charset="-127"/>
                <a:cs typeface="Arial" panose="020B0604020202020204" pitchFamily="34" charset="0"/>
              </a:rPr>
              <a:t>Máy</a:t>
            </a:r>
            <a:r>
              <a:rPr lang="en-US" kern="1200" dirty="0">
                <a:latin typeface="Arial" panose="020B0604020202020204" pitchFamily="34" charset="0"/>
                <a:ea typeface="Batang" panose="02030600000101010101" pitchFamily="18" charset="-127"/>
                <a:cs typeface="Arial" panose="020B0604020202020204" pitchFamily="34" charset="0"/>
              </a:rPr>
              <a:t> </a:t>
            </a:r>
            <a:r>
              <a:rPr lang="en-US" kern="1200" dirty="0" err="1">
                <a:latin typeface="Arial" panose="020B0604020202020204" pitchFamily="34" charset="0"/>
                <a:ea typeface="Batang" panose="02030600000101010101" pitchFamily="18" charset="-127"/>
                <a:cs typeface="Arial" panose="020B0604020202020204" pitchFamily="34" charset="0"/>
              </a:rPr>
              <a:t>lạnh</a:t>
            </a:r>
            <a:r>
              <a:rPr lang="en-US" kern="1200" dirty="0">
                <a:latin typeface="Arial" panose="020B0604020202020204" pitchFamily="34" charset="0"/>
                <a:ea typeface="Batang" panose="02030600000101010101" pitchFamily="18" charset="-127"/>
                <a:cs typeface="Arial" panose="020B0604020202020204" pitchFamily="34" charset="0"/>
              </a:rPr>
              <a:t> </a:t>
            </a:r>
            <a:r>
              <a:rPr lang="en-US" kern="1200" dirty="0" err="1">
                <a:latin typeface="Arial" panose="020B0604020202020204" pitchFamily="34" charset="0"/>
                <a:ea typeface="Batang" panose="02030600000101010101" pitchFamily="18" charset="-127"/>
                <a:cs typeface="Arial" panose="020B0604020202020204" pitchFamily="34" charset="0"/>
              </a:rPr>
              <a:t>tách</a:t>
            </a:r>
            <a:r>
              <a:rPr lang="en-US" kern="1200" dirty="0">
                <a:latin typeface="Arial" panose="020B0604020202020204" pitchFamily="34" charset="0"/>
                <a:ea typeface="Batang" panose="02030600000101010101" pitchFamily="18" charset="-127"/>
                <a:cs typeface="Arial" panose="020B0604020202020204" pitchFamily="34" charset="0"/>
              </a:rPr>
              <a:t> </a:t>
            </a:r>
            <a:r>
              <a:rPr lang="en-US" kern="1200" dirty="0" err="1">
                <a:latin typeface="Arial" panose="020B0604020202020204" pitchFamily="34" charset="0"/>
                <a:ea typeface="Batang" panose="02030600000101010101" pitchFamily="18" charset="-127"/>
                <a:cs typeface="Arial" panose="020B0604020202020204" pitchFamily="34" charset="0"/>
              </a:rPr>
              <a:t>ẩm</a:t>
            </a:r>
            <a:r>
              <a:rPr lang="vi-VN" kern="1200" dirty="0">
                <a:latin typeface="Arial" panose="020B0604020202020204" pitchFamily="34" charset="0"/>
                <a:ea typeface="Batang" panose="02030600000101010101" pitchFamily="18" charset="-127"/>
                <a:cs typeface="Arial" panose="020B0604020202020204" pitchFamily="34" charset="0"/>
              </a:rPr>
              <a:t> được bố trí và vận hành theo bộ điều khiển trung tâm. Các máy nén khí này hoạt động theo chế độ luân phiên và khi áp suất thấp hơn áp suất cài đặt thì cả 4 máy cùng vận hành để đạt mức áp cài đặt. Các máy nén khí này được làm mát bằng tháp giải nhiệt nên hiệu quả làm việc của máy nén khí tương đối cao. </a:t>
            </a:r>
            <a:endParaRPr lang="en-US" kern="1200" dirty="0">
              <a:latin typeface="Arial" panose="020B0604020202020204" pitchFamily="34" charset="0"/>
              <a:ea typeface="Batang" panose="02030600000101010101" pitchFamily="18" charset="-127"/>
              <a:cs typeface="+mn-cs"/>
            </a:endParaRPr>
          </a:p>
        </p:txBody>
      </p:sp>
      <p:sp>
        <p:nvSpPr>
          <p:cNvPr id="8" name="Title 1">
            <a:extLst>
              <a:ext uri="{FF2B5EF4-FFF2-40B4-BE49-F238E27FC236}">
                <a16:creationId xmlns:a16="http://schemas.microsoft.com/office/drawing/2014/main" id="{B54D366A-B2F5-46F2-8160-2A058D8E3997}"/>
              </a:ext>
            </a:extLst>
          </p:cNvPr>
          <p:cNvSpPr txBox="1">
            <a:spLocks/>
          </p:cNvSpPr>
          <p:nvPr/>
        </p:nvSpPr>
        <p:spPr>
          <a:xfrm>
            <a:off x="457200" y="411475"/>
            <a:ext cx="8229600" cy="371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400" b="1" i="0" u="none" strike="noStrike" cap="none">
                <a:solidFill>
                  <a:schemeClr val="dk1"/>
                </a:solidFill>
                <a:latin typeface="+mj-lt"/>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a:solidFill>
                  <a:schemeClr val="accent1">
                    <a:lumMod val="50000"/>
                  </a:schemeClr>
                </a:solidFill>
                <a:latin typeface="+mn-lt"/>
              </a:rPr>
              <a:t>TRƯỜNG HỢP</a:t>
            </a:r>
            <a:r>
              <a:rPr lang="en-US" smtClean="0">
                <a:solidFill>
                  <a:schemeClr val="accent1">
                    <a:lumMod val="50000"/>
                  </a:schemeClr>
                </a:solidFill>
                <a:latin typeface="+mn-lt"/>
              </a:rPr>
              <a:t> ĐIỂN HÌNH 1 (3)</a:t>
            </a:r>
            <a:endParaRPr lang="aa-ET" dirty="0">
              <a:solidFill>
                <a:schemeClr val="accent1">
                  <a:lumMod val="50000"/>
                </a:schemeClr>
              </a:solidFill>
              <a:latin typeface="+mn-lt"/>
            </a:endParaRPr>
          </a:p>
        </p:txBody>
      </p:sp>
    </p:spTree>
    <p:extLst>
      <p:ext uri="{BB962C8B-B14F-4D97-AF65-F5344CB8AC3E}">
        <p14:creationId xmlns:p14="http://schemas.microsoft.com/office/powerpoint/2010/main" val="2745566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E8CED-4040-39A5-D6BF-39E2C4429C5B}"/>
              </a:ext>
            </a:extLst>
          </p:cNvPr>
          <p:cNvSpPr>
            <a:spLocks noGrp="1"/>
          </p:cNvSpPr>
          <p:nvPr>
            <p:ph type="title"/>
          </p:nvPr>
        </p:nvSpPr>
        <p:spPr>
          <a:xfrm>
            <a:off x="457200" y="1135246"/>
            <a:ext cx="8229600" cy="371400"/>
          </a:xfrm>
        </p:spPr>
        <p:txBody>
          <a:bodyPr>
            <a:noAutofit/>
          </a:bodyPr>
          <a:lstStyle/>
          <a:p>
            <a:r>
              <a:rPr lang="vi-VN" sz="2000" smtClean="0">
                <a:solidFill>
                  <a:schemeClr val="tx1"/>
                </a:solidFill>
                <a:latin typeface="+mn-lt"/>
              </a:rPr>
              <a:t>Cấu tạo </a:t>
            </a:r>
            <a:r>
              <a:rPr lang="en-US" sz="2000" smtClean="0">
                <a:solidFill>
                  <a:schemeClr val="tx1"/>
                </a:solidFill>
                <a:latin typeface="+mn-lt"/>
              </a:rPr>
              <a:t>MNK</a:t>
            </a:r>
            <a:endParaRPr lang="en-US" sz="2000" dirty="0">
              <a:solidFill>
                <a:schemeClr val="tx1"/>
              </a:solidFill>
              <a:latin typeface="+mn-lt"/>
            </a:endParaRPr>
          </a:p>
        </p:txBody>
      </p:sp>
      <p:pic>
        <p:nvPicPr>
          <p:cNvPr id="5" name="Picture 4">
            <a:extLst>
              <a:ext uri="{FF2B5EF4-FFF2-40B4-BE49-F238E27FC236}">
                <a16:creationId xmlns:a16="http://schemas.microsoft.com/office/drawing/2014/main" id="{1FE7469A-1024-B613-4ACD-58221A0543EC}"/>
              </a:ext>
            </a:extLst>
          </p:cNvPr>
          <p:cNvPicPr>
            <a:picLocks noChangeAspect="1"/>
          </p:cNvPicPr>
          <p:nvPr/>
        </p:nvPicPr>
        <p:blipFill>
          <a:blip r:embed="rId2"/>
          <a:stretch>
            <a:fillRect/>
          </a:stretch>
        </p:blipFill>
        <p:spPr>
          <a:xfrm>
            <a:off x="1786382" y="1506646"/>
            <a:ext cx="5571236" cy="3375725"/>
          </a:xfrm>
          <a:prstGeom prst="rect">
            <a:avLst/>
          </a:prstGeom>
        </p:spPr>
      </p:pic>
      <p:sp>
        <p:nvSpPr>
          <p:cNvPr id="4" name="Title 1">
            <a:extLst>
              <a:ext uri="{FF2B5EF4-FFF2-40B4-BE49-F238E27FC236}">
                <a16:creationId xmlns:a16="http://schemas.microsoft.com/office/drawing/2014/main" id="{B54D366A-B2F5-46F2-8160-2A058D8E3997}"/>
              </a:ext>
            </a:extLst>
          </p:cNvPr>
          <p:cNvSpPr txBox="1">
            <a:spLocks/>
          </p:cNvSpPr>
          <p:nvPr/>
        </p:nvSpPr>
        <p:spPr>
          <a:xfrm>
            <a:off x="457200" y="411475"/>
            <a:ext cx="8229600" cy="371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400" b="1" i="0" u="none" strike="noStrike" cap="none">
                <a:solidFill>
                  <a:schemeClr val="dk1"/>
                </a:solidFill>
                <a:latin typeface="+mj-lt"/>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a:solidFill>
                  <a:schemeClr val="accent1">
                    <a:lumMod val="50000"/>
                  </a:schemeClr>
                </a:solidFill>
                <a:latin typeface="+mn-lt"/>
              </a:rPr>
              <a:t>TRƯỜNG HỢP</a:t>
            </a:r>
            <a:r>
              <a:rPr lang="en-US" smtClean="0">
                <a:solidFill>
                  <a:schemeClr val="accent1">
                    <a:lumMod val="50000"/>
                  </a:schemeClr>
                </a:solidFill>
                <a:latin typeface="+mn-lt"/>
              </a:rPr>
              <a:t> ĐIỂN HÌNH 1 (4)</a:t>
            </a:r>
            <a:endParaRPr lang="aa-ET" dirty="0">
              <a:solidFill>
                <a:schemeClr val="accent1">
                  <a:lumMod val="50000"/>
                </a:schemeClr>
              </a:solidFill>
              <a:latin typeface="+mn-lt"/>
            </a:endParaRPr>
          </a:p>
        </p:txBody>
      </p:sp>
    </p:spTree>
    <p:extLst>
      <p:ext uri="{BB962C8B-B14F-4D97-AF65-F5344CB8AC3E}">
        <p14:creationId xmlns:p14="http://schemas.microsoft.com/office/powerpoint/2010/main" val="518944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48EC6-F805-F40B-FBC6-F8032C7EA935}"/>
              </a:ext>
            </a:extLst>
          </p:cNvPr>
          <p:cNvSpPr>
            <a:spLocks noGrp="1"/>
          </p:cNvSpPr>
          <p:nvPr>
            <p:ph type="title"/>
          </p:nvPr>
        </p:nvSpPr>
        <p:spPr>
          <a:xfrm>
            <a:off x="457200" y="1051555"/>
            <a:ext cx="8229600" cy="371400"/>
          </a:xfrm>
        </p:spPr>
        <p:txBody>
          <a:bodyPr>
            <a:noAutofit/>
          </a:bodyPr>
          <a:lstStyle/>
          <a:p>
            <a:r>
              <a:rPr lang="vi-VN" sz="2000" smtClean="0">
                <a:solidFill>
                  <a:schemeClr val="tx1"/>
                </a:solidFill>
                <a:latin typeface="+mn-lt"/>
              </a:rPr>
              <a:t>Thông số hoạt động</a:t>
            </a:r>
            <a:endParaRPr lang="en-US" sz="2000" dirty="0">
              <a:solidFill>
                <a:schemeClr val="tx1"/>
              </a:solidFill>
              <a:latin typeface="+mn-lt"/>
            </a:endParaRPr>
          </a:p>
        </p:txBody>
      </p:sp>
      <p:graphicFrame>
        <p:nvGraphicFramePr>
          <p:cNvPr id="4" name="Table 3">
            <a:extLst>
              <a:ext uri="{FF2B5EF4-FFF2-40B4-BE49-F238E27FC236}">
                <a16:creationId xmlns:a16="http://schemas.microsoft.com/office/drawing/2014/main" id="{DF5937A6-8833-5A33-364F-AA7CAD4F1E4F}"/>
              </a:ext>
            </a:extLst>
          </p:cNvPr>
          <p:cNvGraphicFramePr>
            <a:graphicFrameLocks noGrp="1"/>
          </p:cNvGraphicFramePr>
          <p:nvPr>
            <p:extLst>
              <p:ext uri="{D42A27DB-BD31-4B8C-83A1-F6EECF244321}">
                <p14:modId xmlns:p14="http://schemas.microsoft.com/office/powerpoint/2010/main" val="154042312"/>
              </p:ext>
            </p:extLst>
          </p:nvPr>
        </p:nvGraphicFramePr>
        <p:xfrm>
          <a:off x="457200" y="1600200"/>
          <a:ext cx="8229601" cy="2971795"/>
        </p:xfrm>
        <a:graphic>
          <a:graphicData uri="http://schemas.openxmlformats.org/drawingml/2006/table">
            <a:tbl>
              <a:tblPr firstRow="1" firstCol="1" bandRow="1">
                <a:tableStyleId>{284E427A-3D55-4303-BF80-6455036E1DE7}</a:tableStyleId>
              </a:tblPr>
              <a:tblGrid>
                <a:gridCol w="3373719">
                  <a:extLst>
                    <a:ext uri="{9D8B030D-6E8A-4147-A177-3AD203B41FA5}">
                      <a16:colId xmlns:a16="http://schemas.microsoft.com/office/drawing/2014/main" val="1962959336"/>
                    </a:ext>
                  </a:extLst>
                </a:gridCol>
                <a:gridCol w="1871829">
                  <a:extLst>
                    <a:ext uri="{9D8B030D-6E8A-4147-A177-3AD203B41FA5}">
                      <a16:colId xmlns:a16="http://schemas.microsoft.com/office/drawing/2014/main" val="3599643252"/>
                    </a:ext>
                  </a:extLst>
                </a:gridCol>
                <a:gridCol w="2984053">
                  <a:extLst>
                    <a:ext uri="{9D8B030D-6E8A-4147-A177-3AD203B41FA5}">
                      <a16:colId xmlns:a16="http://schemas.microsoft.com/office/drawing/2014/main" val="633454700"/>
                    </a:ext>
                  </a:extLst>
                </a:gridCol>
              </a:tblGrid>
              <a:tr h="221746">
                <a:tc>
                  <a:txBody>
                    <a:bodyPr/>
                    <a:lstStyle/>
                    <a:p>
                      <a:pPr algn="ctr">
                        <a:lnSpc>
                          <a:spcPct val="107000"/>
                        </a:lnSpc>
                        <a:spcAft>
                          <a:spcPts val="800"/>
                        </a:spcAft>
                        <a:buNone/>
                      </a:pPr>
                      <a:r>
                        <a:rPr lang="vi-VN" sz="1400" b="1" dirty="0">
                          <a:effectLst/>
                        </a:rPr>
                        <a:t>Thông số</a:t>
                      </a:r>
                      <a:endParaRPr lang="en-US" sz="1400" b="1"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vi-VN" sz="1400" b="1" dirty="0">
                          <a:effectLst/>
                        </a:rPr>
                        <a:t>Đơn vị</a:t>
                      </a:r>
                      <a:endParaRPr lang="en-US" sz="1400" b="1"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vi-VN" sz="1400" b="1" dirty="0">
                          <a:effectLst/>
                        </a:rPr>
                        <a:t>Giá trị</a:t>
                      </a:r>
                      <a:endParaRPr lang="en-US" sz="1400" b="1" dirty="0">
                        <a:effectLst/>
                        <a:latin typeface="Arial" panose="020B0604020202020204" pitchFamily="34" charset="0"/>
                        <a:ea typeface="Yu Mincho" panose="02020400000000000000" pitchFamily="18" charset="-128"/>
                      </a:endParaRPr>
                    </a:p>
                  </a:txBody>
                  <a:tcPr marL="55935" marR="55935" marT="0" marB="0" anchor="ctr"/>
                </a:tc>
                <a:extLst>
                  <a:ext uri="{0D108BD9-81ED-4DB2-BD59-A6C34878D82A}">
                    <a16:rowId xmlns:a16="http://schemas.microsoft.com/office/drawing/2014/main" val="3045229089"/>
                  </a:ext>
                </a:extLst>
              </a:tr>
              <a:tr h="221746">
                <a:tc>
                  <a:txBody>
                    <a:bodyPr/>
                    <a:lstStyle/>
                    <a:p>
                      <a:pPr>
                        <a:lnSpc>
                          <a:spcPct val="107000"/>
                        </a:lnSpc>
                        <a:spcAft>
                          <a:spcPts val="800"/>
                        </a:spcAft>
                        <a:buNone/>
                      </a:pPr>
                      <a:r>
                        <a:rPr lang="en-GB" sz="1400" dirty="0" err="1">
                          <a:effectLst/>
                        </a:rPr>
                        <a:t>Nhiệt</a:t>
                      </a:r>
                      <a:r>
                        <a:rPr lang="en-GB" sz="1400" dirty="0">
                          <a:effectLst/>
                        </a:rPr>
                        <a:t> </a:t>
                      </a:r>
                      <a:r>
                        <a:rPr lang="en-GB" sz="1400" dirty="0" err="1">
                          <a:effectLst/>
                        </a:rPr>
                        <a:t>độ</a:t>
                      </a:r>
                      <a:r>
                        <a:rPr lang="en-GB" sz="1400" dirty="0">
                          <a:effectLst/>
                        </a:rPr>
                        <a:t> </a:t>
                      </a:r>
                      <a:r>
                        <a:rPr lang="en-GB" sz="1400" dirty="0" err="1">
                          <a:effectLst/>
                        </a:rPr>
                        <a:t>môi</a:t>
                      </a:r>
                      <a:r>
                        <a:rPr lang="en-GB" sz="1400" dirty="0">
                          <a:effectLst/>
                        </a:rPr>
                        <a:t> </a:t>
                      </a:r>
                      <a:r>
                        <a:rPr lang="en-GB" sz="1400" dirty="0" err="1">
                          <a:effectLst/>
                        </a:rPr>
                        <a:t>trường</a:t>
                      </a:r>
                      <a:endParaRPr lang="en-US" sz="1400"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400" baseline="30000" dirty="0" err="1">
                          <a:effectLst/>
                        </a:rPr>
                        <a:t>o</a:t>
                      </a:r>
                      <a:r>
                        <a:rPr lang="en-GB" sz="1400" dirty="0" err="1">
                          <a:effectLst/>
                        </a:rPr>
                        <a:t>C</a:t>
                      </a:r>
                      <a:endParaRPr lang="en-US" sz="1400"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400" dirty="0">
                          <a:effectLst/>
                        </a:rPr>
                        <a:t>33</a:t>
                      </a:r>
                      <a:endParaRPr lang="en-US" sz="1400" dirty="0">
                        <a:effectLst/>
                        <a:latin typeface="Arial" panose="020B0604020202020204" pitchFamily="34" charset="0"/>
                        <a:ea typeface="Yu Mincho" panose="02020400000000000000" pitchFamily="18" charset="-128"/>
                      </a:endParaRPr>
                    </a:p>
                  </a:txBody>
                  <a:tcPr marL="55935" marR="55935" marT="0" marB="0" anchor="ctr"/>
                </a:tc>
                <a:extLst>
                  <a:ext uri="{0D108BD9-81ED-4DB2-BD59-A6C34878D82A}">
                    <a16:rowId xmlns:a16="http://schemas.microsoft.com/office/drawing/2014/main" val="3179996439"/>
                  </a:ext>
                </a:extLst>
              </a:tr>
              <a:tr h="221746">
                <a:tc>
                  <a:txBody>
                    <a:bodyPr/>
                    <a:lstStyle/>
                    <a:p>
                      <a:pPr>
                        <a:lnSpc>
                          <a:spcPct val="107000"/>
                        </a:lnSpc>
                        <a:spcAft>
                          <a:spcPts val="800"/>
                        </a:spcAft>
                        <a:buNone/>
                      </a:pPr>
                      <a:r>
                        <a:rPr lang="vi-VN" sz="1400" dirty="0">
                          <a:effectLst/>
                        </a:rPr>
                        <a:t>Độ ẩm</a:t>
                      </a:r>
                      <a:r>
                        <a:rPr lang="en-GB" sz="1400" dirty="0">
                          <a:effectLst/>
                        </a:rPr>
                        <a:t> </a:t>
                      </a:r>
                      <a:r>
                        <a:rPr lang="en-GB" sz="1400" dirty="0" err="1">
                          <a:effectLst/>
                        </a:rPr>
                        <a:t>môi</a:t>
                      </a:r>
                      <a:r>
                        <a:rPr lang="en-GB" sz="1400" dirty="0">
                          <a:effectLst/>
                        </a:rPr>
                        <a:t> </a:t>
                      </a:r>
                      <a:r>
                        <a:rPr lang="en-GB" sz="1400" dirty="0" err="1">
                          <a:effectLst/>
                        </a:rPr>
                        <a:t>trường</a:t>
                      </a:r>
                      <a:endParaRPr lang="en-US" sz="1400"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vi-VN" sz="1400" dirty="0">
                          <a:effectLst/>
                        </a:rPr>
                        <a:t>%</a:t>
                      </a:r>
                      <a:endParaRPr lang="en-US" sz="1400"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400" dirty="0">
                          <a:effectLst/>
                        </a:rPr>
                        <a:t>77,7</a:t>
                      </a:r>
                      <a:endParaRPr lang="en-US" sz="1400" dirty="0">
                        <a:effectLst/>
                        <a:latin typeface="Arial" panose="020B0604020202020204" pitchFamily="34" charset="0"/>
                        <a:ea typeface="Yu Mincho" panose="02020400000000000000" pitchFamily="18" charset="-128"/>
                      </a:endParaRPr>
                    </a:p>
                  </a:txBody>
                  <a:tcPr marL="55935" marR="55935" marT="0" marB="0" anchor="ctr"/>
                </a:tc>
                <a:extLst>
                  <a:ext uri="{0D108BD9-81ED-4DB2-BD59-A6C34878D82A}">
                    <a16:rowId xmlns:a16="http://schemas.microsoft.com/office/drawing/2014/main" val="3105632533"/>
                  </a:ext>
                </a:extLst>
              </a:tr>
              <a:tr h="310843">
                <a:tc>
                  <a:txBody>
                    <a:bodyPr/>
                    <a:lstStyle/>
                    <a:p>
                      <a:pPr>
                        <a:lnSpc>
                          <a:spcPct val="107000"/>
                        </a:lnSpc>
                        <a:spcAft>
                          <a:spcPts val="800"/>
                        </a:spcAft>
                        <a:buNone/>
                      </a:pPr>
                      <a:r>
                        <a:rPr lang="vi-VN" sz="1400" dirty="0">
                          <a:effectLst/>
                        </a:rPr>
                        <a:t>Áp suất đóng (Pc) - BĐK</a:t>
                      </a:r>
                      <a:endParaRPr lang="en-US" sz="1400"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ctr">
                        <a:lnSpc>
                          <a:spcPct val="150000"/>
                        </a:lnSpc>
                        <a:spcAft>
                          <a:spcPts val="800"/>
                        </a:spcAft>
                        <a:buNone/>
                      </a:pPr>
                      <a:r>
                        <a:rPr lang="en-GB" sz="1400" dirty="0">
                          <a:effectLst/>
                        </a:rPr>
                        <a:t>bar</a:t>
                      </a:r>
                      <a:endParaRPr lang="en-US" sz="1400"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400" dirty="0">
                          <a:effectLst/>
                        </a:rPr>
                        <a:t>6,25</a:t>
                      </a:r>
                      <a:endParaRPr lang="en-US" sz="1400" dirty="0">
                        <a:effectLst/>
                        <a:latin typeface="Arial" panose="020B0604020202020204" pitchFamily="34" charset="0"/>
                        <a:ea typeface="Yu Mincho" panose="02020400000000000000" pitchFamily="18" charset="-128"/>
                      </a:endParaRPr>
                    </a:p>
                  </a:txBody>
                  <a:tcPr marL="55935" marR="55935" marT="0" marB="0" anchor="ctr"/>
                </a:tc>
                <a:extLst>
                  <a:ext uri="{0D108BD9-81ED-4DB2-BD59-A6C34878D82A}">
                    <a16:rowId xmlns:a16="http://schemas.microsoft.com/office/drawing/2014/main" val="1185612479"/>
                  </a:ext>
                </a:extLst>
              </a:tr>
              <a:tr h="221746">
                <a:tc>
                  <a:txBody>
                    <a:bodyPr/>
                    <a:lstStyle/>
                    <a:p>
                      <a:pPr>
                        <a:lnSpc>
                          <a:spcPct val="107000"/>
                        </a:lnSpc>
                        <a:spcAft>
                          <a:spcPts val="800"/>
                        </a:spcAft>
                        <a:buNone/>
                      </a:pPr>
                      <a:r>
                        <a:rPr lang="vi-VN" sz="1400" dirty="0">
                          <a:effectLst/>
                        </a:rPr>
                        <a:t>Áp suất cắt (Pd) - BĐK</a:t>
                      </a:r>
                      <a:endParaRPr lang="en-US" sz="1400"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400" dirty="0">
                          <a:effectLst/>
                        </a:rPr>
                        <a:t>bar</a:t>
                      </a:r>
                      <a:endParaRPr lang="en-US" sz="1400"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400" dirty="0">
                          <a:effectLst/>
                        </a:rPr>
                        <a:t>6,65</a:t>
                      </a:r>
                      <a:endParaRPr lang="en-US" sz="1400" dirty="0">
                        <a:effectLst/>
                        <a:latin typeface="Arial" panose="020B0604020202020204" pitchFamily="34" charset="0"/>
                        <a:ea typeface="Yu Mincho" panose="02020400000000000000" pitchFamily="18" charset="-128"/>
                      </a:endParaRPr>
                    </a:p>
                  </a:txBody>
                  <a:tcPr marL="55935" marR="55935" marT="0" marB="0" anchor="ctr"/>
                </a:tc>
                <a:extLst>
                  <a:ext uri="{0D108BD9-81ED-4DB2-BD59-A6C34878D82A}">
                    <a16:rowId xmlns:a16="http://schemas.microsoft.com/office/drawing/2014/main" val="1477795800"/>
                  </a:ext>
                </a:extLst>
              </a:tr>
              <a:tr h="221746">
                <a:tc gridSpan="3">
                  <a:txBody>
                    <a:bodyPr/>
                    <a:lstStyle/>
                    <a:p>
                      <a:pPr>
                        <a:lnSpc>
                          <a:spcPct val="107000"/>
                        </a:lnSpc>
                        <a:spcAft>
                          <a:spcPts val="800"/>
                        </a:spcAft>
                        <a:buNone/>
                      </a:pPr>
                      <a:r>
                        <a:rPr lang="en-GB" sz="1400" dirty="0" err="1">
                          <a:effectLst/>
                        </a:rPr>
                        <a:t>Máy</a:t>
                      </a:r>
                      <a:r>
                        <a:rPr lang="en-GB" sz="1400" dirty="0">
                          <a:effectLst/>
                        </a:rPr>
                        <a:t> </a:t>
                      </a:r>
                      <a:r>
                        <a:rPr lang="en-GB" sz="1400" dirty="0" err="1">
                          <a:effectLst/>
                        </a:rPr>
                        <a:t>nén</a:t>
                      </a:r>
                      <a:r>
                        <a:rPr lang="en-GB" sz="1400" dirty="0">
                          <a:effectLst/>
                        </a:rPr>
                        <a:t> </a:t>
                      </a:r>
                      <a:r>
                        <a:rPr lang="en-GB" sz="1400" dirty="0" err="1">
                          <a:effectLst/>
                        </a:rPr>
                        <a:t>khí</a:t>
                      </a:r>
                      <a:endParaRPr lang="en-US" sz="1400" dirty="0">
                        <a:effectLst/>
                        <a:latin typeface="Arial" panose="020B0604020202020204" pitchFamily="34" charset="0"/>
                        <a:ea typeface="Yu Mincho" panose="02020400000000000000" pitchFamily="18" charset="-128"/>
                      </a:endParaRPr>
                    </a:p>
                  </a:txBody>
                  <a:tcPr marL="55935" marR="55935"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11417791"/>
                  </a:ext>
                </a:extLst>
              </a:tr>
              <a:tr h="221746">
                <a:tc>
                  <a:txBody>
                    <a:bodyPr/>
                    <a:lstStyle/>
                    <a:p>
                      <a:pPr>
                        <a:lnSpc>
                          <a:spcPct val="107000"/>
                        </a:lnSpc>
                        <a:spcAft>
                          <a:spcPts val="800"/>
                        </a:spcAft>
                        <a:buNone/>
                      </a:pPr>
                      <a:r>
                        <a:rPr lang="vi-VN" sz="1400" dirty="0">
                          <a:effectLst/>
                        </a:rPr>
                        <a:t>Áp suất làm việc MNK2&amp;3</a:t>
                      </a:r>
                      <a:endParaRPr lang="en-US" sz="1400"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400" dirty="0">
                          <a:effectLst/>
                        </a:rPr>
                        <a:t>bar</a:t>
                      </a:r>
                      <a:endParaRPr lang="en-US" sz="1400"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400" dirty="0">
                          <a:effectLst/>
                        </a:rPr>
                        <a:t>8,5</a:t>
                      </a:r>
                      <a:endParaRPr lang="en-US" sz="1400" dirty="0">
                        <a:effectLst/>
                        <a:latin typeface="Arial" panose="020B0604020202020204" pitchFamily="34" charset="0"/>
                        <a:ea typeface="Yu Mincho" panose="02020400000000000000" pitchFamily="18" charset="-128"/>
                      </a:endParaRPr>
                    </a:p>
                  </a:txBody>
                  <a:tcPr marL="55935" marR="55935" marT="0" marB="0" anchor="ctr"/>
                </a:tc>
                <a:extLst>
                  <a:ext uri="{0D108BD9-81ED-4DB2-BD59-A6C34878D82A}">
                    <a16:rowId xmlns:a16="http://schemas.microsoft.com/office/drawing/2014/main" val="4005825440"/>
                  </a:ext>
                </a:extLst>
              </a:tr>
              <a:tr h="221746">
                <a:tc>
                  <a:txBody>
                    <a:bodyPr/>
                    <a:lstStyle/>
                    <a:p>
                      <a:pPr>
                        <a:lnSpc>
                          <a:spcPct val="107000"/>
                        </a:lnSpc>
                        <a:spcAft>
                          <a:spcPts val="800"/>
                        </a:spcAft>
                        <a:buNone/>
                      </a:pPr>
                      <a:r>
                        <a:rPr lang="vi-VN" sz="1400" dirty="0">
                          <a:effectLst/>
                        </a:rPr>
                        <a:t>Áp suất làm việc MNK 4&amp;5</a:t>
                      </a:r>
                      <a:endParaRPr lang="en-US" sz="1400"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400" dirty="0">
                          <a:effectLst/>
                        </a:rPr>
                        <a:t>bar</a:t>
                      </a:r>
                      <a:endParaRPr lang="en-US" sz="1400"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400" dirty="0">
                          <a:effectLst/>
                        </a:rPr>
                        <a:t>8</a:t>
                      </a:r>
                      <a:endParaRPr lang="en-US" sz="1400" dirty="0">
                        <a:effectLst/>
                        <a:latin typeface="Arial" panose="020B0604020202020204" pitchFamily="34" charset="0"/>
                        <a:ea typeface="Yu Mincho" panose="02020400000000000000" pitchFamily="18" charset="-128"/>
                      </a:endParaRPr>
                    </a:p>
                  </a:txBody>
                  <a:tcPr marL="55935" marR="55935" marT="0" marB="0" anchor="ctr"/>
                </a:tc>
                <a:extLst>
                  <a:ext uri="{0D108BD9-81ED-4DB2-BD59-A6C34878D82A}">
                    <a16:rowId xmlns:a16="http://schemas.microsoft.com/office/drawing/2014/main" val="217655941"/>
                  </a:ext>
                </a:extLst>
              </a:tr>
              <a:tr h="221746">
                <a:tc>
                  <a:txBody>
                    <a:bodyPr/>
                    <a:lstStyle/>
                    <a:p>
                      <a:pPr>
                        <a:lnSpc>
                          <a:spcPct val="107000"/>
                        </a:lnSpc>
                        <a:spcAft>
                          <a:spcPts val="800"/>
                        </a:spcAft>
                        <a:buNone/>
                      </a:pPr>
                      <a:r>
                        <a:rPr lang="en-GB" sz="1400" dirty="0">
                          <a:effectLst/>
                        </a:rPr>
                        <a:t>Nhiệt độ vỏ</a:t>
                      </a:r>
                      <a:endParaRPr lang="en-US" sz="1400"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400" baseline="30000" dirty="0" err="1">
                          <a:effectLst/>
                        </a:rPr>
                        <a:t>o</a:t>
                      </a:r>
                      <a:r>
                        <a:rPr lang="en-GB" sz="1400" dirty="0" err="1">
                          <a:effectLst/>
                        </a:rPr>
                        <a:t>C</a:t>
                      </a:r>
                      <a:endParaRPr lang="en-US" sz="1400"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400" dirty="0">
                          <a:effectLst/>
                        </a:rPr>
                        <a:t>33,7– 36,5</a:t>
                      </a:r>
                      <a:endParaRPr lang="en-US" sz="1400" dirty="0">
                        <a:effectLst/>
                        <a:latin typeface="Arial" panose="020B0604020202020204" pitchFamily="34" charset="0"/>
                        <a:ea typeface="Yu Mincho" panose="02020400000000000000" pitchFamily="18" charset="-128"/>
                      </a:endParaRPr>
                    </a:p>
                  </a:txBody>
                  <a:tcPr marL="55935" marR="55935" marT="0" marB="0" anchor="ctr"/>
                </a:tc>
                <a:extLst>
                  <a:ext uri="{0D108BD9-81ED-4DB2-BD59-A6C34878D82A}">
                    <a16:rowId xmlns:a16="http://schemas.microsoft.com/office/drawing/2014/main" val="3705969574"/>
                  </a:ext>
                </a:extLst>
              </a:tr>
              <a:tr h="221746">
                <a:tc>
                  <a:txBody>
                    <a:bodyPr/>
                    <a:lstStyle/>
                    <a:p>
                      <a:pPr>
                        <a:lnSpc>
                          <a:spcPct val="107000"/>
                        </a:lnSpc>
                        <a:spcAft>
                          <a:spcPts val="800"/>
                        </a:spcAft>
                        <a:buNone/>
                      </a:pPr>
                      <a:r>
                        <a:rPr lang="en-GB" sz="1400" dirty="0">
                          <a:effectLst/>
                        </a:rPr>
                        <a:t>Nhiệt độ nước vào</a:t>
                      </a:r>
                      <a:endParaRPr lang="en-US" sz="1400"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400" baseline="30000" dirty="0" err="1">
                          <a:effectLst/>
                        </a:rPr>
                        <a:t>o</a:t>
                      </a:r>
                      <a:r>
                        <a:rPr lang="en-GB" sz="1400" dirty="0" err="1">
                          <a:effectLst/>
                        </a:rPr>
                        <a:t>C</a:t>
                      </a:r>
                      <a:endParaRPr lang="en-US" sz="1400"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400" dirty="0">
                          <a:effectLst/>
                        </a:rPr>
                        <a:t>28,6 – 30,2</a:t>
                      </a:r>
                      <a:endParaRPr lang="en-US" sz="1400" dirty="0">
                        <a:effectLst/>
                        <a:latin typeface="Arial" panose="020B0604020202020204" pitchFamily="34" charset="0"/>
                        <a:ea typeface="Yu Mincho" panose="02020400000000000000" pitchFamily="18" charset="-128"/>
                      </a:endParaRPr>
                    </a:p>
                  </a:txBody>
                  <a:tcPr marL="55935" marR="55935" marT="0" marB="0" anchor="ctr"/>
                </a:tc>
                <a:extLst>
                  <a:ext uri="{0D108BD9-81ED-4DB2-BD59-A6C34878D82A}">
                    <a16:rowId xmlns:a16="http://schemas.microsoft.com/office/drawing/2014/main" val="2409581980"/>
                  </a:ext>
                </a:extLst>
              </a:tr>
              <a:tr h="221746">
                <a:tc>
                  <a:txBody>
                    <a:bodyPr/>
                    <a:lstStyle/>
                    <a:p>
                      <a:pPr>
                        <a:lnSpc>
                          <a:spcPct val="107000"/>
                        </a:lnSpc>
                        <a:spcAft>
                          <a:spcPts val="800"/>
                        </a:spcAft>
                        <a:buNone/>
                      </a:pPr>
                      <a:r>
                        <a:rPr lang="en-GB" sz="1400" dirty="0">
                          <a:effectLst/>
                        </a:rPr>
                        <a:t>Nhiệt độ nước ra</a:t>
                      </a:r>
                      <a:endParaRPr lang="en-US" sz="1400"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400" baseline="30000" dirty="0" err="1">
                          <a:effectLst/>
                        </a:rPr>
                        <a:t>o</a:t>
                      </a:r>
                      <a:r>
                        <a:rPr lang="en-GB" sz="1400" dirty="0" err="1">
                          <a:effectLst/>
                        </a:rPr>
                        <a:t>C</a:t>
                      </a:r>
                      <a:endParaRPr lang="en-US" sz="1400"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400" dirty="0">
                          <a:effectLst/>
                        </a:rPr>
                        <a:t>29,7 – 33,5</a:t>
                      </a:r>
                      <a:endParaRPr lang="en-US" sz="1400" dirty="0">
                        <a:effectLst/>
                        <a:latin typeface="Arial" panose="020B0604020202020204" pitchFamily="34" charset="0"/>
                        <a:ea typeface="Yu Mincho" panose="02020400000000000000" pitchFamily="18" charset="-128"/>
                      </a:endParaRPr>
                    </a:p>
                  </a:txBody>
                  <a:tcPr marL="55935" marR="55935" marT="0" marB="0" anchor="ctr"/>
                </a:tc>
                <a:extLst>
                  <a:ext uri="{0D108BD9-81ED-4DB2-BD59-A6C34878D82A}">
                    <a16:rowId xmlns:a16="http://schemas.microsoft.com/office/drawing/2014/main" val="4051004489"/>
                  </a:ext>
                </a:extLst>
              </a:tr>
              <a:tr h="221746">
                <a:tc>
                  <a:txBody>
                    <a:bodyPr/>
                    <a:lstStyle/>
                    <a:p>
                      <a:pPr>
                        <a:lnSpc>
                          <a:spcPct val="107000"/>
                        </a:lnSpc>
                        <a:spcAft>
                          <a:spcPts val="800"/>
                        </a:spcAft>
                        <a:buNone/>
                      </a:pPr>
                      <a:r>
                        <a:rPr lang="en-GB" sz="1400" dirty="0">
                          <a:effectLst/>
                        </a:rPr>
                        <a:t>Nhiệt độ nước thoát</a:t>
                      </a:r>
                      <a:endParaRPr lang="en-US" sz="1400"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400" baseline="30000" dirty="0" err="1">
                          <a:effectLst/>
                        </a:rPr>
                        <a:t>o</a:t>
                      </a:r>
                      <a:r>
                        <a:rPr lang="en-GB" sz="1400" dirty="0" err="1">
                          <a:effectLst/>
                        </a:rPr>
                        <a:t>C</a:t>
                      </a:r>
                      <a:endParaRPr lang="en-US" sz="1400"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400" dirty="0">
                          <a:effectLst/>
                        </a:rPr>
                        <a:t>34,3 – 35,2</a:t>
                      </a:r>
                      <a:endParaRPr lang="en-US" sz="1400" dirty="0">
                        <a:effectLst/>
                        <a:latin typeface="Arial" panose="020B0604020202020204" pitchFamily="34" charset="0"/>
                        <a:ea typeface="Yu Mincho" panose="02020400000000000000" pitchFamily="18" charset="-128"/>
                      </a:endParaRPr>
                    </a:p>
                  </a:txBody>
                  <a:tcPr marL="55935" marR="55935" marT="0" marB="0" anchor="ctr"/>
                </a:tc>
                <a:extLst>
                  <a:ext uri="{0D108BD9-81ED-4DB2-BD59-A6C34878D82A}">
                    <a16:rowId xmlns:a16="http://schemas.microsoft.com/office/drawing/2014/main" val="746695083"/>
                  </a:ext>
                </a:extLst>
              </a:tr>
              <a:tr h="221746">
                <a:tc>
                  <a:txBody>
                    <a:bodyPr/>
                    <a:lstStyle/>
                    <a:p>
                      <a:pPr>
                        <a:lnSpc>
                          <a:spcPct val="107000"/>
                        </a:lnSpc>
                        <a:spcAft>
                          <a:spcPts val="800"/>
                        </a:spcAft>
                        <a:buNone/>
                      </a:pPr>
                      <a:r>
                        <a:rPr lang="vi-VN" sz="1400" dirty="0">
                          <a:effectLst/>
                        </a:rPr>
                        <a:t>Nhiệt độ khí nén xả</a:t>
                      </a:r>
                      <a:endParaRPr lang="en-US" sz="1400"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ctr">
                        <a:lnSpc>
                          <a:spcPct val="107000"/>
                        </a:lnSpc>
                        <a:spcAft>
                          <a:spcPts val="800"/>
                        </a:spcAft>
                        <a:buNone/>
                      </a:pPr>
                      <a:r>
                        <a:rPr lang="en-GB" sz="1400" baseline="30000" dirty="0" err="1">
                          <a:effectLst/>
                        </a:rPr>
                        <a:t>o</a:t>
                      </a:r>
                      <a:r>
                        <a:rPr lang="en-GB" sz="1400" dirty="0" err="1">
                          <a:effectLst/>
                        </a:rPr>
                        <a:t>C</a:t>
                      </a:r>
                      <a:endParaRPr lang="en-US" sz="1400" dirty="0">
                        <a:effectLst/>
                        <a:latin typeface="Arial" panose="020B0604020202020204" pitchFamily="34" charset="0"/>
                        <a:ea typeface="Yu Mincho" panose="02020400000000000000" pitchFamily="18" charset="-128"/>
                      </a:endParaRPr>
                    </a:p>
                  </a:txBody>
                  <a:tcPr marL="55935" marR="55935" marT="0" marB="0" anchor="ctr"/>
                </a:tc>
                <a:tc>
                  <a:txBody>
                    <a:bodyPr/>
                    <a:lstStyle/>
                    <a:p>
                      <a:pPr algn="r">
                        <a:lnSpc>
                          <a:spcPct val="107000"/>
                        </a:lnSpc>
                        <a:spcAft>
                          <a:spcPts val="800"/>
                        </a:spcAft>
                        <a:buNone/>
                      </a:pPr>
                      <a:r>
                        <a:rPr lang="en-GB" sz="1400" dirty="0">
                          <a:effectLst/>
                        </a:rPr>
                        <a:t>34,9 – 36,5</a:t>
                      </a:r>
                      <a:endParaRPr lang="en-US" sz="1400" dirty="0">
                        <a:effectLst/>
                        <a:latin typeface="Arial" panose="020B0604020202020204" pitchFamily="34" charset="0"/>
                        <a:ea typeface="Yu Mincho" panose="02020400000000000000" pitchFamily="18" charset="-128"/>
                      </a:endParaRPr>
                    </a:p>
                  </a:txBody>
                  <a:tcPr marL="55935" marR="55935" marT="0" marB="0" anchor="ctr"/>
                </a:tc>
                <a:extLst>
                  <a:ext uri="{0D108BD9-81ED-4DB2-BD59-A6C34878D82A}">
                    <a16:rowId xmlns:a16="http://schemas.microsoft.com/office/drawing/2014/main" val="2497179695"/>
                  </a:ext>
                </a:extLst>
              </a:tr>
            </a:tbl>
          </a:graphicData>
        </a:graphic>
      </p:graphicFrame>
      <p:sp>
        <p:nvSpPr>
          <p:cNvPr id="5" name="Title 1">
            <a:extLst>
              <a:ext uri="{FF2B5EF4-FFF2-40B4-BE49-F238E27FC236}">
                <a16:creationId xmlns:a16="http://schemas.microsoft.com/office/drawing/2014/main" id="{B54D366A-B2F5-46F2-8160-2A058D8E3997}"/>
              </a:ext>
            </a:extLst>
          </p:cNvPr>
          <p:cNvSpPr txBox="1">
            <a:spLocks/>
          </p:cNvSpPr>
          <p:nvPr/>
        </p:nvSpPr>
        <p:spPr>
          <a:xfrm>
            <a:off x="457200" y="411475"/>
            <a:ext cx="8229600" cy="371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400" b="1" i="0" u="none" strike="noStrike" cap="none">
                <a:solidFill>
                  <a:schemeClr val="dk1"/>
                </a:solidFill>
                <a:latin typeface="+mj-lt"/>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a:solidFill>
                  <a:schemeClr val="accent1">
                    <a:lumMod val="50000"/>
                  </a:schemeClr>
                </a:solidFill>
                <a:latin typeface="+mn-lt"/>
              </a:rPr>
              <a:t>TRƯỜNG HỢP</a:t>
            </a:r>
            <a:r>
              <a:rPr lang="en-US" smtClean="0">
                <a:solidFill>
                  <a:schemeClr val="accent1">
                    <a:lumMod val="50000"/>
                  </a:schemeClr>
                </a:solidFill>
                <a:latin typeface="+mn-lt"/>
              </a:rPr>
              <a:t> ĐIỂN HÌNH 1 (5)</a:t>
            </a:r>
            <a:endParaRPr lang="aa-ET" dirty="0">
              <a:solidFill>
                <a:schemeClr val="accent1">
                  <a:lumMod val="50000"/>
                </a:schemeClr>
              </a:solidFill>
              <a:latin typeface="+mn-lt"/>
            </a:endParaRPr>
          </a:p>
        </p:txBody>
      </p:sp>
    </p:spTree>
    <p:extLst>
      <p:ext uri="{BB962C8B-B14F-4D97-AF65-F5344CB8AC3E}">
        <p14:creationId xmlns:p14="http://schemas.microsoft.com/office/powerpoint/2010/main" val="3698053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AEEEC-FD59-4D23-A421-5BA4D08EC8EF}"/>
              </a:ext>
            </a:extLst>
          </p:cNvPr>
          <p:cNvSpPr>
            <a:spLocks noGrp="1"/>
          </p:cNvSpPr>
          <p:nvPr>
            <p:ph type="title"/>
          </p:nvPr>
        </p:nvSpPr>
        <p:spPr>
          <a:xfrm>
            <a:off x="457200" y="1140187"/>
            <a:ext cx="8229600" cy="371400"/>
          </a:xfrm>
        </p:spPr>
        <p:txBody>
          <a:bodyPr>
            <a:noAutofit/>
          </a:bodyPr>
          <a:lstStyle/>
          <a:p>
            <a:r>
              <a:rPr lang="vi-VN" sz="2000" smtClean="0">
                <a:solidFill>
                  <a:schemeClr val="tx1"/>
                </a:solidFill>
                <a:latin typeface="+mn-lt"/>
              </a:rPr>
              <a:t>Th</a:t>
            </a:r>
            <a:r>
              <a:rPr lang="en-US" sz="2000">
                <a:solidFill>
                  <a:schemeClr val="tx1"/>
                </a:solidFill>
                <a:latin typeface="+mn-lt"/>
              </a:rPr>
              <a:t>ô</a:t>
            </a:r>
            <a:r>
              <a:rPr lang="vi-VN" sz="2000" smtClean="0">
                <a:solidFill>
                  <a:schemeClr val="tx1"/>
                </a:solidFill>
                <a:latin typeface="+mn-lt"/>
              </a:rPr>
              <a:t>ng số điện đo được</a:t>
            </a:r>
            <a:endParaRPr lang="en-150" sz="2000" dirty="0">
              <a:solidFill>
                <a:schemeClr val="tx1"/>
              </a:solidFill>
              <a:latin typeface="+mn-lt"/>
            </a:endParaRPr>
          </a:p>
        </p:txBody>
      </p:sp>
      <p:graphicFrame>
        <p:nvGraphicFramePr>
          <p:cNvPr id="3" name="Table 2">
            <a:extLst>
              <a:ext uri="{FF2B5EF4-FFF2-40B4-BE49-F238E27FC236}">
                <a16:creationId xmlns:a16="http://schemas.microsoft.com/office/drawing/2014/main" id="{D1C95A52-D1A3-979A-1CCA-624DCB93C75B}"/>
              </a:ext>
            </a:extLst>
          </p:cNvPr>
          <p:cNvGraphicFramePr>
            <a:graphicFrameLocks noGrp="1"/>
          </p:cNvGraphicFramePr>
          <p:nvPr>
            <p:extLst>
              <p:ext uri="{D42A27DB-BD31-4B8C-83A1-F6EECF244321}">
                <p14:modId xmlns:p14="http://schemas.microsoft.com/office/powerpoint/2010/main" val="3056981526"/>
              </p:ext>
            </p:extLst>
          </p:nvPr>
        </p:nvGraphicFramePr>
        <p:xfrm>
          <a:off x="457199" y="1778801"/>
          <a:ext cx="8229601" cy="1506919"/>
        </p:xfrm>
        <a:graphic>
          <a:graphicData uri="http://schemas.openxmlformats.org/drawingml/2006/table">
            <a:tbl>
              <a:tblPr firstRow="1" firstCol="1" bandRow="1">
                <a:tableStyleId>{284E427A-3D55-4303-BF80-6455036E1DE7}</a:tableStyleId>
              </a:tblPr>
              <a:tblGrid>
                <a:gridCol w="2983424">
                  <a:extLst>
                    <a:ext uri="{9D8B030D-6E8A-4147-A177-3AD203B41FA5}">
                      <a16:colId xmlns:a16="http://schemas.microsoft.com/office/drawing/2014/main" val="4045181051"/>
                    </a:ext>
                  </a:extLst>
                </a:gridCol>
                <a:gridCol w="914400">
                  <a:extLst>
                    <a:ext uri="{9D8B030D-6E8A-4147-A177-3AD203B41FA5}">
                      <a16:colId xmlns:a16="http://schemas.microsoft.com/office/drawing/2014/main" val="2117138447"/>
                    </a:ext>
                  </a:extLst>
                </a:gridCol>
                <a:gridCol w="1007390">
                  <a:extLst>
                    <a:ext uri="{9D8B030D-6E8A-4147-A177-3AD203B41FA5}">
                      <a16:colId xmlns:a16="http://schemas.microsoft.com/office/drawing/2014/main" val="3941232850"/>
                    </a:ext>
                  </a:extLst>
                </a:gridCol>
                <a:gridCol w="1201118">
                  <a:extLst>
                    <a:ext uri="{9D8B030D-6E8A-4147-A177-3AD203B41FA5}">
                      <a16:colId xmlns:a16="http://schemas.microsoft.com/office/drawing/2014/main" val="3478111758"/>
                    </a:ext>
                  </a:extLst>
                </a:gridCol>
                <a:gridCol w="1108129">
                  <a:extLst>
                    <a:ext uri="{9D8B030D-6E8A-4147-A177-3AD203B41FA5}">
                      <a16:colId xmlns:a16="http://schemas.microsoft.com/office/drawing/2014/main" val="1965895210"/>
                    </a:ext>
                  </a:extLst>
                </a:gridCol>
                <a:gridCol w="1015140">
                  <a:extLst>
                    <a:ext uri="{9D8B030D-6E8A-4147-A177-3AD203B41FA5}">
                      <a16:colId xmlns:a16="http://schemas.microsoft.com/office/drawing/2014/main" val="2914880359"/>
                    </a:ext>
                  </a:extLst>
                </a:gridCol>
              </a:tblGrid>
              <a:tr h="274320">
                <a:tc>
                  <a:txBody>
                    <a:bodyPr/>
                    <a:lstStyle/>
                    <a:p>
                      <a:pPr algn="ctr">
                        <a:lnSpc>
                          <a:spcPct val="107000"/>
                        </a:lnSpc>
                        <a:spcAft>
                          <a:spcPts val="800"/>
                        </a:spcAft>
                        <a:buNone/>
                      </a:pPr>
                      <a:r>
                        <a:rPr lang="vi-VN" sz="1500" dirty="0">
                          <a:effectLst/>
                        </a:rPr>
                        <a:t>Thông số</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vi-VN" sz="1500" dirty="0">
                          <a:effectLst/>
                        </a:rPr>
                        <a:t>Đơn vị</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500" dirty="0">
                          <a:effectLst/>
                        </a:rPr>
                        <a:t>MNK 2</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500" dirty="0">
                          <a:effectLst/>
                        </a:rPr>
                        <a:t>MNK 3</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500" dirty="0">
                          <a:effectLst/>
                        </a:rPr>
                        <a:t>MNK 4</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500" dirty="0">
                          <a:effectLst/>
                        </a:rPr>
                        <a:t>MNK 5</a:t>
                      </a:r>
                      <a:endParaRPr lang="en-US" sz="15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779705650"/>
                  </a:ext>
                </a:extLst>
              </a:tr>
              <a:tr h="274320">
                <a:tc>
                  <a:txBody>
                    <a:bodyPr/>
                    <a:lstStyle/>
                    <a:p>
                      <a:pPr>
                        <a:lnSpc>
                          <a:spcPct val="107000"/>
                        </a:lnSpc>
                        <a:spcAft>
                          <a:spcPts val="800"/>
                        </a:spcAft>
                        <a:buNone/>
                      </a:pPr>
                      <a:r>
                        <a:rPr lang="vi-VN" sz="1500" dirty="0">
                          <a:effectLst/>
                        </a:rPr>
                        <a:t>Công suất chạy có tải</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500" dirty="0">
                          <a:effectLst/>
                        </a:rPr>
                        <a:t>kW</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500" dirty="0">
                          <a:effectLst/>
                        </a:rPr>
                        <a:t>84,0</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500" dirty="0">
                          <a:effectLst/>
                        </a:rPr>
                        <a:t>83,5</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500" dirty="0">
                          <a:effectLst/>
                        </a:rPr>
                        <a:t>93,9</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US" sz="1500" dirty="0">
                          <a:effectLst/>
                        </a:rPr>
                        <a:t>89,2</a:t>
                      </a:r>
                      <a:endParaRPr lang="en-US" sz="15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4201233927"/>
                  </a:ext>
                </a:extLst>
              </a:tr>
              <a:tr h="409639">
                <a:tc>
                  <a:txBody>
                    <a:bodyPr/>
                    <a:lstStyle/>
                    <a:p>
                      <a:pPr>
                        <a:lnSpc>
                          <a:spcPct val="107000"/>
                        </a:lnSpc>
                        <a:spcAft>
                          <a:spcPts val="800"/>
                        </a:spcAft>
                        <a:buNone/>
                      </a:pPr>
                      <a:r>
                        <a:rPr lang="vi-VN" sz="1500" dirty="0">
                          <a:effectLst/>
                        </a:rPr>
                        <a:t>Công suất chạy không tải</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500" dirty="0">
                          <a:effectLst/>
                        </a:rPr>
                        <a:t>kW</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500" dirty="0">
                          <a:effectLst/>
                        </a:rPr>
                        <a:t> 42,6</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500" dirty="0">
                          <a:effectLst/>
                        </a:rPr>
                        <a:t>  35,1</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500" dirty="0">
                          <a:effectLst/>
                        </a:rPr>
                        <a:t>  40,2</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US" sz="1500" dirty="0">
                          <a:effectLst/>
                        </a:rPr>
                        <a:t>44,0</a:t>
                      </a:r>
                      <a:endParaRPr lang="en-US" sz="15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3596697843"/>
                  </a:ext>
                </a:extLst>
              </a:tr>
              <a:tr h="274320">
                <a:tc>
                  <a:txBody>
                    <a:bodyPr/>
                    <a:lstStyle/>
                    <a:p>
                      <a:pPr>
                        <a:lnSpc>
                          <a:spcPct val="107000"/>
                        </a:lnSpc>
                        <a:spcAft>
                          <a:spcPts val="800"/>
                        </a:spcAft>
                        <a:buNone/>
                      </a:pPr>
                      <a:r>
                        <a:rPr lang="en-GB" sz="1500" dirty="0">
                          <a:effectLst/>
                        </a:rPr>
                        <a:t>Hệ số công suất</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US" sz="1500" dirty="0">
                          <a:effectLst/>
                        </a:rPr>
                        <a:t>-</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500" dirty="0">
                          <a:effectLst/>
                        </a:rPr>
                        <a:t> 0,83</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500" dirty="0">
                          <a:effectLst/>
                        </a:rPr>
                        <a:t> 0,81</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500" dirty="0">
                          <a:effectLst/>
                        </a:rPr>
                        <a:t> 0,81</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US" sz="1500" dirty="0">
                          <a:effectLst/>
                        </a:rPr>
                        <a:t>0,95</a:t>
                      </a:r>
                      <a:endParaRPr lang="en-US" sz="15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3813648004"/>
                  </a:ext>
                </a:extLst>
              </a:tr>
              <a:tr h="274320">
                <a:tc>
                  <a:txBody>
                    <a:bodyPr/>
                    <a:lstStyle/>
                    <a:p>
                      <a:pPr>
                        <a:lnSpc>
                          <a:spcPct val="107000"/>
                        </a:lnSpc>
                        <a:spcAft>
                          <a:spcPts val="800"/>
                        </a:spcAft>
                        <a:buNone/>
                      </a:pPr>
                      <a:r>
                        <a:rPr lang="vi-VN" sz="1500" dirty="0">
                          <a:effectLst/>
                        </a:rPr>
                        <a:t>Tê lệ chạy không tải</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en-GB" sz="1500" dirty="0">
                          <a:effectLst/>
                        </a:rPr>
                        <a:t>%</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500" dirty="0">
                          <a:effectLst/>
                        </a:rPr>
                        <a:t>58</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500" dirty="0">
                          <a:effectLst/>
                        </a:rPr>
                        <a:t>43</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500" dirty="0">
                          <a:effectLst/>
                        </a:rPr>
                        <a:t>17</a:t>
                      </a:r>
                      <a:endParaRPr lang="en-US" sz="15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en-GB" sz="1500" dirty="0">
                          <a:effectLst/>
                        </a:rPr>
                        <a:t>31</a:t>
                      </a:r>
                      <a:endParaRPr lang="en-US" sz="15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2494357499"/>
                  </a:ext>
                </a:extLst>
              </a:tr>
            </a:tbl>
          </a:graphicData>
        </a:graphic>
      </p:graphicFrame>
      <p:sp>
        <p:nvSpPr>
          <p:cNvPr id="5" name="TextBox 4">
            <a:extLst>
              <a:ext uri="{FF2B5EF4-FFF2-40B4-BE49-F238E27FC236}">
                <a16:creationId xmlns:a16="http://schemas.microsoft.com/office/drawing/2014/main" id="{BE6262D1-C811-D85A-16AB-AAFFA0FA777A}"/>
              </a:ext>
            </a:extLst>
          </p:cNvPr>
          <p:cNvSpPr txBox="1"/>
          <p:nvPr/>
        </p:nvSpPr>
        <p:spPr>
          <a:xfrm>
            <a:off x="457200" y="3448748"/>
            <a:ext cx="8229601" cy="1169551"/>
          </a:xfrm>
          <a:prstGeom prst="rect">
            <a:avLst/>
          </a:prstGeom>
          <a:noFill/>
        </p:spPr>
        <p:txBody>
          <a:bodyPr wrap="square">
            <a:spAutoFit/>
          </a:bodyPr>
          <a:lstStyle/>
          <a:p>
            <a:pPr algn="just" defTabSz="685800">
              <a:buClrTx/>
            </a:pPr>
            <a:r>
              <a:rPr lang="vi-VN" kern="1200" dirty="0">
                <a:latin typeface="+mn-lt"/>
                <a:ea typeface="Yu Mincho" panose="02020400000000000000" pitchFamily="18" charset="-128"/>
                <a:cs typeface="+mn-cs"/>
              </a:rPr>
              <a:t>Công suất chạy có tải của các máy nén khí tương đối cao so với công suất định mức. Các máy nén khí khi chạy không tải có công suất dao động từ 35,1 – 44 </a:t>
            </a:r>
            <a:r>
              <a:rPr lang="vi-VN" kern="1200" dirty="0" err="1">
                <a:latin typeface="+mn-lt"/>
                <a:ea typeface="Yu Mincho" panose="02020400000000000000" pitchFamily="18" charset="-128"/>
                <a:cs typeface="+mn-cs"/>
              </a:rPr>
              <a:t>kW</a:t>
            </a:r>
            <a:r>
              <a:rPr lang="vi-VN" kern="1200" dirty="0">
                <a:latin typeface="+mn-lt"/>
                <a:ea typeface="Yu Mincho" panose="02020400000000000000" pitchFamily="18" charset="-128"/>
                <a:cs typeface="+mn-cs"/>
              </a:rPr>
              <a:t>; gây tiêu tốn điện năng không cần thiết khi ở chế độ chờ. Hệ số </a:t>
            </a:r>
            <a:r>
              <a:rPr lang="vi-VN" kern="1200">
                <a:latin typeface="+mn-lt"/>
                <a:ea typeface="Yu Mincho" panose="02020400000000000000" pitchFamily="18" charset="-128"/>
                <a:cs typeface="+mn-cs"/>
              </a:rPr>
              <a:t>công </a:t>
            </a:r>
            <a:r>
              <a:rPr lang="vi-VN" kern="1200" smtClean="0">
                <a:latin typeface="+mn-lt"/>
                <a:ea typeface="Yu Mincho" panose="02020400000000000000" pitchFamily="18" charset="-128"/>
                <a:cs typeface="+mn-cs"/>
              </a:rPr>
              <a:t>suất</a:t>
            </a:r>
            <a:r>
              <a:rPr lang="en-US" kern="1200" smtClean="0">
                <a:latin typeface="+mn-lt"/>
                <a:ea typeface="Yu Mincho" panose="02020400000000000000" pitchFamily="18" charset="-128"/>
                <a:cs typeface="+mn-cs"/>
              </a:rPr>
              <a:t> </a:t>
            </a:r>
            <a:r>
              <a:rPr lang="vi-VN" kern="1200" smtClean="0">
                <a:latin typeface="+mn-lt"/>
                <a:ea typeface="Yu Mincho" panose="02020400000000000000" pitchFamily="18" charset="-128"/>
                <a:cs typeface="+mn-cs"/>
              </a:rPr>
              <a:t>của </a:t>
            </a:r>
            <a:r>
              <a:rPr lang="vi-VN" kern="1200" dirty="0">
                <a:latin typeface="+mn-lt"/>
                <a:ea typeface="Yu Mincho" panose="02020400000000000000" pitchFamily="18" charset="-128"/>
                <a:cs typeface="+mn-cs"/>
              </a:rPr>
              <a:t>các máy nén </a:t>
            </a:r>
            <a:r>
              <a:rPr lang="vi-VN" kern="1200">
                <a:latin typeface="+mn-lt"/>
                <a:ea typeface="Yu Mincho" panose="02020400000000000000" pitchFamily="18" charset="-128"/>
                <a:cs typeface="+mn-cs"/>
              </a:rPr>
              <a:t>khí </a:t>
            </a:r>
            <a:r>
              <a:rPr lang="en-US" kern="1200" smtClean="0">
                <a:latin typeface="+mn-lt"/>
                <a:ea typeface="Yu Mincho" panose="02020400000000000000" pitchFamily="18" charset="-128"/>
                <a:cs typeface="+mn-cs"/>
              </a:rPr>
              <a:t>thấp</a:t>
            </a:r>
            <a:r>
              <a:rPr lang="vi-VN" kern="1200" smtClean="0">
                <a:latin typeface="+mn-lt"/>
                <a:ea typeface="Yu Mincho" panose="02020400000000000000" pitchFamily="18" charset="-128"/>
                <a:cs typeface="+mn-cs"/>
              </a:rPr>
              <a:t>. </a:t>
            </a:r>
            <a:r>
              <a:rPr lang="vi-VN" kern="1200" dirty="0">
                <a:latin typeface="+mn-lt"/>
                <a:ea typeface="Yu Mincho" panose="02020400000000000000" pitchFamily="18" charset="-128"/>
                <a:cs typeface="+mn-cs"/>
              </a:rPr>
              <a:t>Máy nén khí số 2 và 3 tại phòng máy nén khí trung tâm thường xuyên vận hành ở chế độ chờ vì hệ thống máy nén khí tại khu A điều khiển trung tâm nên các máy sẽ vận hành theo chế độ gọi lần lượt các máy vào khi nhu cầu tải tăng lên</a:t>
            </a:r>
            <a:endParaRPr lang="en-US" kern="1200" dirty="0">
              <a:latin typeface="+mn-lt"/>
              <a:ea typeface="+mn-ea"/>
              <a:cs typeface="+mn-cs"/>
            </a:endParaRPr>
          </a:p>
        </p:txBody>
      </p:sp>
      <p:sp>
        <p:nvSpPr>
          <p:cNvPr id="6" name="Title 1">
            <a:extLst>
              <a:ext uri="{FF2B5EF4-FFF2-40B4-BE49-F238E27FC236}">
                <a16:creationId xmlns:a16="http://schemas.microsoft.com/office/drawing/2014/main" id="{B54D366A-B2F5-46F2-8160-2A058D8E3997}"/>
              </a:ext>
            </a:extLst>
          </p:cNvPr>
          <p:cNvSpPr txBox="1">
            <a:spLocks/>
          </p:cNvSpPr>
          <p:nvPr/>
        </p:nvSpPr>
        <p:spPr>
          <a:xfrm>
            <a:off x="457200" y="411475"/>
            <a:ext cx="8229600" cy="371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400" b="1" i="0" u="none" strike="noStrike" cap="none">
                <a:solidFill>
                  <a:schemeClr val="dk1"/>
                </a:solidFill>
                <a:latin typeface="+mj-lt"/>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a:solidFill>
                  <a:schemeClr val="accent1">
                    <a:lumMod val="50000"/>
                  </a:schemeClr>
                </a:solidFill>
                <a:latin typeface="+mn-lt"/>
              </a:rPr>
              <a:t>TRƯỜNG HỢP</a:t>
            </a:r>
            <a:r>
              <a:rPr lang="en-US" smtClean="0">
                <a:solidFill>
                  <a:schemeClr val="accent1">
                    <a:lumMod val="50000"/>
                  </a:schemeClr>
                </a:solidFill>
                <a:latin typeface="+mn-lt"/>
              </a:rPr>
              <a:t> ĐIỂN HÌNH 1 (6)</a:t>
            </a:r>
            <a:endParaRPr lang="aa-ET" dirty="0">
              <a:solidFill>
                <a:schemeClr val="accent1">
                  <a:lumMod val="50000"/>
                </a:schemeClr>
              </a:solidFill>
              <a:latin typeface="+mn-lt"/>
            </a:endParaRPr>
          </a:p>
        </p:txBody>
      </p:sp>
    </p:spTree>
    <p:extLst>
      <p:ext uri="{BB962C8B-B14F-4D97-AF65-F5344CB8AC3E}">
        <p14:creationId xmlns:p14="http://schemas.microsoft.com/office/powerpoint/2010/main" val="39194691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DB53F-47E1-59E1-35D7-19142EF7B128}"/>
              </a:ext>
            </a:extLst>
          </p:cNvPr>
          <p:cNvSpPr>
            <a:spLocks noGrp="1"/>
          </p:cNvSpPr>
          <p:nvPr>
            <p:ph type="title"/>
          </p:nvPr>
        </p:nvSpPr>
        <p:spPr>
          <a:xfrm>
            <a:off x="1" y="1049413"/>
            <a:ext cx="9144000" cy="371400"/>
          </a:xfrm>
        </p:spPr>
        <p:txBody>
          <a:bodyPr>
            <a:noAutofit/>
          </a:bodyPr>
          <a:lstStyle/>
          <a:p>
            <a:r>
              <a:rPr lang="vi-VN" sz="2000" smtClean="0">
                <a:solidFill>
                  <a:schemeClr val="tx1"/>
                </a:solidFill>
                <a:latin typeface="+mn-lt"/>
              </a:rPr>
              <a:t>Kết quả đo </a:t>
            </a:r>
            <a:r>
              <a:rPr lang="en-US" sz="2000" smtClean="0">
                <a:solidFill>
                  <a:schemeClr val="tx1"/>
                </a:solidFill>
                <a:latin typeface="+mn-lt"/>
              </a:rPr>
              <a:t>MNK</a:t>
            </a:r>
            <a:r>
              <a:rPr lang="vi-VN" sz="2000" smtClean="0">
                <a:solidFill>
                  <a:schemeClr val="tx1"/>
                </a:solidFill>
                <a:latin typeface="+mn-lt"/>
              </a:rPr>
              <a:t> trong 3 ngày</a:t>
            </a:r>
            <a:endParaRPr lang="en-US" sz="2000" dirty="0">
              <a:solidFill>
                <a:schemeClr val="tx1"/>
              </a:solidFill>
              <a:latin typeface="+mn-lt"/>
            </a:endParaRPr>
          </a:p>
        </p:txBody>
      </p:sp>
      <p:pic>
        <p:nvPicPr>
          <p:cNvPr id="4099" name="Picture 3" descr="Ảnh có chứa bàn&#10;&#10;Mô tả được tạo tự động">
            <a:extLst>
              <a:ext uri="{FF2B5EF4-FFF2-40B4-BE49-F238E27FC236}">
                <a16:creationId xmlns:a16="http://schemas.microsoft.com/office/drawing/2014/main" id="{1265B21E-0133-C9B9-7C50-CE6504F80B2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4732" y="1606364"/>
            <a:ext cx="3990266" cy="1283845"/>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a:extLst>
              <a:ext uri="{FF2B5EF4-FFF2-40B4-BE49-F238E27FC236}">
                <a16:creationId xmlns:a16="http://schemas.microsoft.com/office/drawing/2014/main" id="{FF875DC6-616C-CE63-44C4-9629CB4B2A1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1" y="1606364"/>
            <a:ext cx="3990265" cy="1283844"/>
          </a:xfrm>
          <a:prstGeom prst="rect">
            <a:avLst/>
          </a:prstGeom>
          <a:noFill/>
          <a:extLst>
            <a:ext uri="{909E8E84-426E-40DD-AFC4-6F175D3DCCD1}">
              <a14:hiddenFill xmlns:a14="http://schemas.microsoft.com/office/drawing/2010/main">
                <a:solidFill>
                  <a:srgbClr val="FFFFFF"/>
                </a:solidFill>
              </a14:hiddenFill>
            </a:ext>
          </a:extLst>
        </p:spPr>
      </p:pic>
      <p:pic>
        <p:nvPicPr>
          <p:cNvPr id="4097" name="Hình ảnh 2">
            <a:extLst>
              <a:ext uri="{FF2B5EF4-FFF2-40B4-BE49-F238E27FC236}">
                <a16:creationId xmlns:a16="http://schemas.microsoft.com/office/drawing/2014/main" id="{89FB79CB-BDAF-0C4A-725D-24E2F3F7A63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79865" y="3075759"/>
            <a:ext cx="3990265" cy="128384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4">
            <a:extLst>
              <a:ext uri="{FF2B5EF4-FFF2-40B4-BE49-F238E27FC236}">
                <a16:creationId xmlns:a16="http://schemas.microsoft.com/office/drawing/2014/main" id="{F78F64DB-05DB-4B95-5A0F-53E267C4DE63}"/>
              </a:ext>
            </a:extLst>
          </p:cNvPr>
          <p:cNvSpPr>
            <a:spLocks noChangeArrowheads="1"/>
          </p:cNvSpPr>
          <p:nvPr/>
        </p:nvSpPr>
        <p:spPr bwMode="auto">
          <a:xfrm>
            <a:off x="1" y="43935"/>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685800">
              <a:buClrTx/>
            </a:pPr>
            <a:endParaRPr lang="en-US" sz="1800" kern="1200">
              <a:ea typeface="+mn-ea"/>
              <a:cs typeface="+mn-cs"/>
            </a:endParaRPr>
          </a:p>
        </p:txBody>
      </p:sp>
      <p:sp>
        <p:nvSpPr>
          <p:cNvPr id="5" name="Rectangle 5">
            <a:extLst>
              <a:ext uri="{FF2B5EF4-FFF2-40B4-BE49-F238E27FC236}">
                <a16:creationId xmlns:a16="http://schemas.microsoft.com/office/drawing/2014/main" id="{97E498B5-A007-529C-1A19-4F300BD4BB19}"/>
              </a:ext>
            </a:extLst>
          </p:cNvPr>
          <p:cNvSpPr>
            <a:spLocks noChangeArrowheads="1"/>
          </p:cNvSpPr>
          <p:nvPr/>
        </p:nvSpPr>
        <p:spPr bwMode="auto">
          <a:xfrm>
            <a:off x="1" y="2390260"/>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685800">
              <a:buClrTx/>
            </a:pPr>
            <a:endParaRPr lang="en-US" sz="1800" kern="1200">
              <a:ea typeface="+mn-ea"/>
              <a:cs typeface="+mn-cs"/>
            </a:endParaRPr>
          </a:p>
        </p:txBody>
      </p:sp>
      <p:sp>
        <p:nvSpPr>
          <p:cNvPr id="6" name="Rectangle 6">
            <a:extLst>
              <a:ext uri="{FF2B5EF4-FFF2-40B4-BE49-F238E27FC236}">
                <a16:creationId xmlns:a16="http://schemas.microsoft.com/office/drawing/2014/main" id="{A5F14840-FD25-35A0-3684-B1C905230B30}"/>
              </a:ext>
            </a:extLst>
          </p:cNvPr>
          <p:cNvSpPr>
            <a:spLocks noChangeArrowheads="1"/>
          </p:cNvSpPr>
          <p:nvPr/>
        </p:nvSpPr>
        <p:spPr bwMode="auto">
          <a:xfrm>
            <a:off x="1" y="469848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685800">
              <a:buClrTx/>
            </a:pPr>
            <a:endParaRPr lang="en-US" sz="1800" kern="1200">
              <a:ea typeface="+mn-ea"/>
              <a:cs typeface="+mn-cs"/>
            </a:endParaRPr>
          </a:p>
        </p:txBody>
      </p:sp>
      <p:sp>
        <p:nvSpPr>
          <p:cNvPr id="9" name="Title 1">
            <a:extLst>
              <a:ext uri="{FF2B5EF4-FFF2-40B4-BE49-F238E27FC236}">
                <a16:creationId xmlns:a16="http://schemas.microsoft.com/office/drawing/2014/main" id="{B54D366A-B2F5-46F2-8160-2A058D8E3997}"/>
              </a:ext>
            </a:extLst>
          </p:cNvPr>
          <p:cNvSpPr txBox="1">
            <a:spLocks/>
          </p:cNvSpPr>
          <p:nvPr/>
        </p:nvSpPr>
        <p:spPr>
          <a:xfrm>
            <a:off x="457200" y="411475"/>
            <a:ext cx="8229600" cy="371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400" b="1" i="0" u="none" strike="noStrike" cap="none">
                <a:solidFill>
                  <a:schemeClr val="dk1"/>
                </a:solidFill>
                <a:latin typeface="+mj-lt"/>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a:solidFill>
                  <a:schemeClr val="accent1">
                    <a:lumMod val="50000"/>
                  </a:schemeClr>
                </a:solidFill>
                <a:latin typeface="+mn-lt"/>
              </a:rPr>
              <a:t>TRƯỜNG HỢP</a:t>
            </a:r>
            <a:r>
              <a:rPr lang="en-US" smtClean="0">
                <a:solidFill>
                  <a:schemeClr val="accent1">
                    <a:lumMod val="50000"/>
                  </a:schemeClr>
                </a:solidFill>
                <a:latin typeface="+mn-lt"/>
              </a:rPr>
              <a:t> ĐIỂN HÌNH 1 (7)</a:t>
            </a:r>
            <a:endParaRPr lang="aa-ET" dirty="0">
              <a:solidFill>
                <a:schemeClr val="accent1">
                  <a:lumMod val="50000"/>
                </a:schemeClr>
              </a:solidFill>
              <a:latin typeface="+mn-lt"/>
            </a:endParaRPr>
          </a:p>
        </p:txBody>
      </p:sp>
    </p:spTree>
    <p:extLst>
      <p:ext uri="{BB962C8B-B14F-4D97-AF65-F5344CB8AC3E}">
        <p14:creationId xmlns:p14="http://schemas.microsoft.com/office/powerpoint/2010/main" val="6715056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E2858-A2C2-4A96-AA6A-E4B2380C0116}"/>
              </a:ext>
            </a:extLst>
          </p:cNvPr>
          <p:cNvSpPr>
            <a:spLocks noGrp="1"/>
          </p:cNvSpPr>
          <p:nvPr>
            <p:ph type="title"/>
          </p:nvPr>
        </p:nvSpPr>
        <p:spPr>
          <a:xfrm>
            <a:off x="457199" y="1019453"/>
            <a:ext cx="8229600" cy="371400"/>
          </a:xfrm>
          <a:noFill/>
          <a:ln>
            <a:noFill/>
          </a:ln>
        </p:spPr>
        <p:txBody>
          <a:bodyPr spcFirstLastPara="1" wrap="square" lIns="91425" tIns="91425" rIns="91425" bIns="91425" anchor="ctr" anchorCtr="0">
            <a:noAutofit/>
          </a:bodyPr>
          <a:lstStyle/>
          <a:p>
            <a:r>
              <a:rPr lang="vi-VN" sz="2000" smtClean="0">
                <a:solidFill>
                  <a:schemeClr val="tx1"/>
                </a:solidFill>
                <a:latin typeface="+mn-lt"/>
              </a:rPr>
              <a:t>Phân tích hoạt động của hệ thống máy nén khí</a:t>
            </a:r>
            <a:endParaRPr lang="en-150" sz="2000" dirty="0">
              <a:solidFill>
                <a:schemeClr val="tx1"/>
              </a:solidFill>
              <a:latin typeface="+mn-lt"/>
            </a:endParaRPr>
          </a:p>
        </p:txBody>
      </p:sp>
      <p:sp>
        <p:nvSpPr>
          <p:cNvPr id="13" name="Rectangle 4">
            <a:extLst>
              <a:ext uri="{FF2B5EF4-FFF2-40B4-BE49-F238E27FC236}">
                <a16:creationId xmlns:a16="http://schemas.microsoft.com/office/drawing/2014/main" id="{CC24D070-E0EC-4912-9F47-C033A7E4BAC3}"/>
              </a:ext>
            </a:extLst>
          </p:cNvPr>
          <p:cNvSpPr>
            <a:spLocks noChangeArrowheads="1"/>
          </p:cNvSpPr>
          <p:nvPr/>
        </p:nvSpPr>
        <p:spPr bwMode="auto">
          <a:xfrm>
            <a:off x="2479549" y="1858058"/>
            <a:ext cx="138756" cy="48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675" tIns="34338" rIns="68675" bIns="34338" numCol="1" anchor="ctr" anchorCtr="0" compatLnSpc="1">
            <a:prstTxWarp prst="textNoShape">
              <a:avLst/>
            </a:prstTxWarp>
            <a:spAutoFit/>
          </a:bodyPr>
          <a:lstStyle/>
          <a:p>
            <a:pPr defTabSz="686697" eaLnBrk="0" fontAlgn="base" hangingPunct="0">
              <a:spcBef>
                <a:spcPct val="0"/>
              </a:spcBef>
              <a:spcAft>
                <a:spcPct val="0"/>
              </a:spcAft>
              <a:buClrTx/>
            </a:pPr>
            <a:r>
              <a:rPr lang="en-150" altLang="en-150" sz="1352" kern="1200">
                <a:ea typeface="+mn-ea"/>
                <a:cs typeface="+mn-cs"/>
              </a:rPr>
              <a:t/>
            </a:r>
            <a:br>
              <a:rPr lang="en-150" altLang="en-150" sz="1352" kern="1200">
                <a:ea typeface="+mn-ea"/>
                <a:cs typeface="+mn-cs"/>
              </a:rPr>
            </a:br>
            <a:endParaRPr lang="en-150" altLang="en-150" sz="1352" kern="1200">
              <a:ea typeface="+mn-ea"/>
              <a:cs typeface="+mn-cs"/>
            </a:endParaRPr>
          </a:p>
        </p:txBody>
      </p:sp>
      <p:graphicFrame>
        <p:nvGraphicFramePr>
          <p:cNvPr id="4" name="Table 3">
            <a:extLst>
              <a:ext uri="{FF2B5EF4-FFF2-40B4-BE49-F238E27FC236}">
                <a16:creationId xmlns:a16="http://schemas.microsoft.com/office/drawing/2014/main" id="{9DE91B1F-99D4-B0B1-6416-C5C8162AE175}"/>
              </a:ext>
            </a:extLst>
          </p:cNvPr>
          <p:cNvGraphicFramePr>
            <a:graphicFrameLocks noGrp="1"/>
          </p:cNvGraphicFramePr>
          <p:nvPr>
            <p:extLst>
              <p:ext uri="{D42A27DB-BD31-4B8C-83A1-F6EECF244321}">
                <p14:modId xmlns:p14="http://schemas.microsoft.com/office/powerpoint/2010/main" val="2106494086"/>
              </p:ext>
            </p:extLst>
          </p:nvPr>
        </p:nvGraphicFramePr>
        <p:xfrm>
          <a:off x="457199" y="1409903"/>
          <a:ext cx="8229600" cy="1905381"/>
        </p:xfrm>
        <a:graphic>
          <a:graphicData uri="http://schemas.openxmlformats.org/drawingml/2006/table">
            <a:tbl>
              <a:tblPr firstRow="1" firstCol="1" bandRow="1">
                <a:tableStyleId>{284E427A-3D55-4303-BF80-6455036E1DE7}</a:tableStyleId>
              </a:tblPr>
              <a:tblGrid>
                <a:gridCol w="444668">
                  <a:extLst>
                    <a:ext uri="{9D8B030D-6E8A-4147-A177-3AD203B41FA5}">
                      <a16:colId xmlns:a16="http://schemas.microsoft.com/office/drawing/2014/main" val="3607415046"/>
                    </a:ext>
                  </a:extLst>
                </a:gridCol>
                <a:gridCol w="3136732">
                  <a:extLst>
                    <a:ext uri="{9D8B030D-6E8A-4147-A177-3AD203B41FA5}">
                      <a16:colId xmlns:a16="http://schemas.microsoft.com/office/drawing/2014/main" val="1565408007"/>
                    </a:ext>
                  </a:extLst>
                </a:gridCol>
                <a:gridCol w="876300">
                  <a:extLst>
                    <a:ext uri="{9D8B030D-6E8A-4147-A177-3AD203B41FA5}">
                      <a16:colId xmlns:a16="http://schemas.microsoft.com/office/drawing/2014/main" val="4068265887"/>
                    </a:ext>
                  </a:extLst>
                </a:gridCol>
                <a:gridCol w="933450">
                  <a:extLst>
                    <a:ext uri="{9D8B030D-6E8A-4147-A177-3AD203B41FA5}">
                      <a16:colId xmlns:a16="http://schemas.microsoft.com/office/drawing/2014/main" val="3742649075"/>
                    </a:ext>
                  </a:extLst>
                </a:gridCol>
                <a:gridCol w="838200">
                  <a:extLst>
                    <a:ext uri="{9D8B030D-6E8A-4147-A177-3AD203B41FA5}">
                      <a16:colId xmlns:a16="http://schemas.microsoft.com/office/drawing/2014/main" val="2205925259"/>
                    </a:ext>
                  </a:extLst>
                </a:gridCol>
                <a:gridCol w="628650">
                  <a:extLst>
                    <a:ext uri="{9D8B030D-6E8A-4147-A177-3AD203B41FA5}">
                      <a16:colId xmlns:a16="http://schemas.microsoft.com/office/drawing/2014/main" val="3536467028"/>
                    </a:ext>
                  </a:extLst>
                </a:gridCol>
                <a:gridCol w="1371600">
                  <a:extLst>
                    <a:ext uri="{9D8B030D-6E8A-4147-A177-3AD203B41FA5}">
                      <a16:colId xmlns:a16="http://schemas.microsoft.com/office/drawing/2014/main" val="2861888771"/>
                    </a:ext>
                  </a:extLst>
                </a:gridCol>
              </a:tblGrid>
              <a:tr h="162639">
                <a:tc rowSpan="2">
                  <a:txBody>
                    <a:bodyPr/>
                    <a:lstStyle/>
                    <a:p>
                      <a:pPr algn="ctr">
                        <a:lnSpc>
                          <a:spcPct val="107000"/>
                        </a:lnSpc>
                        <a:spcAft>
                          <a:spcPts val="800"/>
                        </a:spcAft>
                        <a:buNone/>
                      </a:pPr>
                      <a:r>
                        <a:rPr lang="vi-VN" sz="1400" dirty="0">
                          <a:effectLst/>
                        </a:rPr>
                        <a:t>TT</a:t>
                      </a:r>
                      <a:endParaRPr lang="en-US" sz="1400" dirty="0">
                        <a:effectLst/>
                        <a:latin typeface="Arial" panose="020B0604020202020204" pitchFamily="34" charset="0"/>
                        <a:ea typeface="Yu Mincho" panose="02020400000000000000" pitchFamily="18" charset="-128"/>
                      </a:endParaRPr>
                    </a:p>
                  </a:txBody>
                  <a:tcPr marL="68580" marR="68580" marT="0" marB="0" anchor="ctr"/>
                </a:tc>
                <a:tc rowSpan="2">
                  <a:txBody>
                    <a:bodyPr/>
                    <a:lstStyle/>
                    <a:p>
                      <a:pPr algn="ctr">
                        <a:lnSpc>
                          <a:spcPct val="107000"/>
                        </a:lnSpc>
                        <a:spcAft>
                          <a:spcPts val="800"/>
                        </a:spcAft>
                        <a:buNone/>
                      </a:pPr>
                      <a:r>
                        <a:rPr lang="vi-VN" sz="1400" dirty="0">
                          <a:effectLst/>
                        </a:rPr>
                        <a:t>Thông số</a:t>
                      </a:r>
                      <a:endParaRPr lang="en-US" sz="1400" dirty="0">
                        <a:effectLst/>
                        <a:latin typeface="Arial" panose="020B0604020202020204" pitchFamily="34" charset="0"/>
                        <a:ea typeface="Yu Mincho" panose="02020400000000000000" pitchFamily="18" charset="-128"/>
                      </a:endParaRPr>
                    </a:p>
                  </a:txBody>
                  <a:tcPr marL="68580" marR="68580" marT="0" marB="0" anchor="ctr"/>
                </a:tc>
                <a:tc rowSpan="2">
                  <a:txBody>
                    <a:bodyPr/>
                    <a:lstStyle/>
                    <a:p>
                      <a:pPr algn="ctr">
                        <a:lnSpc>
                          <a:spcPct val="107000"/>
                        </a:lnSpc>
                        <a:spcAft>
                          <a:spcPts val="800"/>
                        </a:spcAft>
                        <a:buNone/>
                      </a:pPr>
                      <a:r>
                        <a:rPr lang="vi-VN" sz="1400" dirty="0">
                          <a:effectLst/>
                        </a:rPr>
                        <a:t>Đơn vị</a:t>
                      </a:r>
                      <a:endParaRPr lang="en-US" sz="1400" dirty="0">
                        <a:effectLst/>
                        <a:latin typeface="Arial" panose="020B0604020202020204" pitchFamily="34" charset="0"/>
                        <a:ea typeface="Yu Mincho" panose="02020400000000000000" pitchFamily="18" charset="-128"/>
                      </a:endParaRPr>
                    </a:p>
                  </a:txBody>
                  <a:tcPr marL="68580" marR="68580" marT="0" marB="0" anchor="ctr"/>
                </a:tc>
                <a:tc gridSpan="3">
                  <a:txBody>
                    <a:bodyPr/>
                    <a:lstStyle/>
                    <a:p>
                      <a:pPr algn="ctr">
                        <a:lnSpc>
                          <a:spcPct val="107000"/>
                        </a:lnSpc>
                        <a:spcAft>
                          <a:spcPts val="800"/>
                        </a:spcAft>
                        <a:buNone/>
                      </a:pPr>
                      <a:r>
                        <a:rPr lang="vi-VN" sz="1400" dirty="0">
                          <a:effectLst/>
                        </a:rPr>
                        <a:t>Thời gian</a:t>
                      </a:r>
                      <a:endParaRPr lang="en-US" sz="1400" dirty="0">
                        <a:effectLst/>
                        <a:latin typeface="Arial" panose="020B0604020202020204" pitchFamily="34" charset="0"/>
                        <a:ea typeface="Yu Mincho" panose="02020400000000000000" pitchFamily="18" charset="-128"/>
                      </a:endParaRPr>
                    </a:p>
                  </a:txBody>
                  <a:tcPr marL="68580" marR="68580" marT="0" marB="0" anchor="ctr"/>
                </a:tc>
                <a:tc hMerge="1">
                  <a:txBody>
                    <a:bodyPr/>
                    <a:lstStyle/>
                    <a:p>
                      <a:endParaRPr lang="en-US"/>
                    </a:p>
                  </a:txBody>
                  <a:tcPr/>
                </a:tc>
                <a:tc hMerge="1">
                  <a:txBody>
                    <a:bodyPr/>
                    <a:lstStyle/>
                    <a:p>
                      <a:endParaRPr lang="en-US"/>
                    </a:p>
                  </a:txBody>
                  <a:tcPr/>
                </a:tc>
                <a:tc rowSpan="2">
                  <a:txBody>
                    <a:bodyPr/>
                    <a:lstStyle/>
                    <a:p>
                      <a:pPr algn="ctr">
                        <a:lnSpc>
                          <a:spcPct val="107000"/>
                        </a:lnSpc>
                        <a:spcAft>
                          <a:spcPts val="800"/>
                        </a:spcAft>
                        <a:buNone/>
                      </a:pPr>
                      <a:r>
                        <a:rPr lang="vi-VN" sz="1400" dirty="0">
                          <a:effectLst/>
                        </a:rPr>
                        <a:t>Trung bình</a:t>
                      </a:r>
                      <a:endParaRPr lang="en-US" sz="14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3726566523"/>
                  </a:ext>
                </a:extLst>
              </a:tr>
              <a:tr h="18760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a:lnSpc>
                          <a:spcPct val="107000"/>
                        </a:lnSpc>
                        <a:spcAft>
                          <a:spcPts val="800"/>
                        </a:spcAft>
                        <a:buNone/>
                      </a:pPr>
                      <a:r>
                        <a:rPr lang="vi-VN" sz="1400" dirty="0">
                          <a:effectLst/>
                        </a:rPr>
                        <a:t>13-07</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vi-VN" sz="1400" dirty="0">
                          <a:effectLst/>
                        </a:rPr>
                        <a:t>14-07</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vi-VN" sz="1400" dirty="0">
                          <a:effectLst/>
                        </a:rPr>
                        <a:t>15-07</a:t>
                      </a:r>
                      <a:endParaRPr lang="en-US" sz="1400" dirty="0">
                        <a:effectLst/>
                        <a:latin typeface="Arial" panose="020B0604020202020204" pitchFamily="34" charset="0"/>
                        <a:ea typeface="Yu Mincho" panose="02020400000000000000" pitchFamily="18" charset="-128"/>
                      </a:endParaRPr>
                    </a:p>
                  </a:txBody>
                  <a:tcPr marL="68580" marR="68580" marT="0" marB="0" anchor="ctr"/>
                </a:tc>
                <a:tc vMerge="1">
                  <a:txBody>
                    <a:bodyPr/>
                    <a:lstStyle/>
                    <a:p>
                      <a:endParaRPr lang="en-US"/>
                    </a:p>
                  </a:txBody>
                  <a:tcPr/>
                </a:tc>
                <a:extLst>
                  <a:ext uri="{0D108BD9-81ED-4DB2-BD59-A6C34878D82A}">
                    <a16:rowId xmlns:a16="http://schemas.microsoft.com/office/drawing/2014/main" val="3245781999"/>
                  </a:ext>
                </a:extLst>
              </a:tr>
              <a:tr h="162639">
                <a:tc>
                  <a:txBody>
                    <a:bodyPr/>
                    <a:lstStyle/>
                    <a:p>
                      <a:pPr algn="ctr">
                        <a:lnSpc>
                          <a:spcPct val="107000"/>
                        </a:lnSpc>
                        <a:spcAft>
                          <a:spcPts val="800"/>
                        </a:spcAft>
                        <a:buNone/>
                      </a:pPr>
                      <a:r>
                        <a:rPr lang="vi-VN" sz="1400" dirty="0">
                          <a:effectLst/>
                        </a:rPr>
                        <a:t>1</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07000"/>
                        </a:lnSpc>
                        <a:spcAft>
                          <a:spcPts val="800"/>
                        </a:spcAft>
                        <a:buNone/>
                      </a:pPr>
                      <a:r>
                        <a:rPr lang="vi-VN" sz="1400" dirty="0">
                          <a:effectLst/>
                        </a:rPr>
                        <a:t>Tải nền </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vi-VN" sz="1400" dirty="0">
                          <a:effectLst/>
                        </a:rPr>
                        <a:t>kW</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202</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206</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212</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207</a:t>
                      </a:r>
                      <a:endParaRPr lang="en-US" sz="14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81076137"/>
                  </a:ext>
                </a:extLst>
              </a:tr>
              <a:tr h="162639">
                <a:tc>
                  <a:txBody>
                    <a:bodyPr/>
                    <a:lstStyle/>
                    <a:p>
                      <a:pPr algn="ctr">
                        <a:lnSpc>
                          <a:spcPct val="107000"/>
                        </a:lnSpc>
                        <a:spcAft>
                          <a:spcPts val="800"/>
                        </a:spcAft>
                        <a:buNone/>
                      </a:pPr>
                      <a:r>
                        <a:rPr lang="vi-VN" sz="1400" dirty="0">
                          <a:effectLst/>
                        </a:rPr>
                        <a:t>2</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07000"/>
                        </a:lnSpc>
                        <a:spcAft>
                          <a:spcPts val="800"/>
                        </a:spcAft>
                        <a:buNone/>
                      </a:pPr>
                      <a:r>
                        <a:rPr lang="vi-VN" sz="1400" dirty="0">
                          <a:effectLst/>
                        </a:rPr>
                        <a:t>Tải đỉnh </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vi-VN" sz="1400" dirty="0" err="1">
                          <a:effectLst/>
                        </a:rPr>
                        <a:t>kW</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383</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372</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366</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374</a:t>
                      </a:r>
                      <a:endParaRPr lang="en-US" sz="14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502147889"/>
                  </a:ext>
                </a:extLst>
              </a:tr>
              <a:tr h="162639">
                <a:tc>
                  <a:txBody>
                    <a:bodyPr/>
                    <a:lstStyle/>
                    <a:p>
                      <a:pPr algn="ctr">
                        <a:lnSpc>
                          <a:spcPct val="107000"/>
                        </a:lnSpc>
                        <a:spcAft>
                          <a:spcPts val="800"/>
                        </a:spcAft>
                        <a:buNone/>
                      </a:pPr>
                      <a:r>
                        <a:rPr lang="vi-VN" sz="1400" dirty="0">
                          <a:effectLst/>
                        </a:rPr>
                        <a:t>3</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07000"/>
                        </a:lnSpc>
                        <a:spcAft>
                          <a:spcPts val="800"/>
                        </a:spcAft>
                        <a:buNone/>
                      </a:pPr>
                      <a:r>
                        <a:rPr lang="vi-VN" sz="1400" dirty="0">
                          <a:effectLst/>
                        </a:rPr>
                        <a:t>Không tải </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vi-VN" sz="1400" dirty="0">
                          <a:effectLst/>
                        </a:rPr>
                        <a:t>kW</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122</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141</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144</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136</a:t>
                      </a:r>
                      <a:endParaRPr lang="en-US" sz="14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1826104588"/>
                  </a:ext>
                </a:extLst>
              </a:tr>
              <a:tr h="162639">
                <a:tc>
                  <a:txBody>
                    <a:bodyPr/>
                    <a:lstStyle/>
                    <a:p>
                      <a:pPr algn="ctr">
                        <a:lnSpc>
                          <a:spcPct val="107000"/>
                        </a:lnSpc>
                        <a:spcAft>
                          <a:spcPts val="800"/>
                        </a:spcAft>
                        <a:buNone/>
                      </a:pPr>
                      <a:r>
                        <a:rPr lang="vi-VN" sz="1400" dirty="0">
                          <a:effectLst/>
                        </a:rPr>
                        <a:t>4</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07000"/>
                        </a:lnSpc>
                        <a:spcAft>
                          <a:spcPts val="800"/>
                        </a:spcAft>
                        <a:buNone/>
                      </a:pPr>
                      <a:r>
                        <a:rPr lang="vi-VN" sz="1400" dirty="0">
                          <a:effectLst/>
                        </a:rPr>
                        <a:t>Thời gian chạy tải nền </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vi-VN" sz="1400" dirty="0">
                          <a:effectLst/>
                        </a:rPr>
                        <a:t>h</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19,09</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21,72</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22,61</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21</a:t>
                      </a:r>
                      <a:endParaRPr lang="en-US" sz="14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1681562820"/>
                  </a:ext>
                </a:extLst>
              </a:tr>
              <a:tr h="162639">
                <a:tc>
                  <a:txBody>
                    <a:bodyPr/>
                    <a:lstStyle/>
                    <a:p>
                      <a:pPr algn="ctr">
                        <a:lnSpc>
                          <a:spcPct val="107000"/>
                        </a:lnSpc>
                        <a:spcAft>
                          <a:spcPts val="800"/>
                        </a:spcAft>
                        <a:buNone/>
                      </a:pPr>
                      <a:r>
                        <a:rPr lang="vi-VN" sz="1400" dirty="0">
                          <a:effectLst/>
                        </a:rPr>
                        <a:t>5</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07000"/>
                        </a:lnSpc>
                        <a:spcAft>
                          <a:spcPts val="800"/>
                        </a:spcAft>
                        <a:buNone/>
                      </a:pPr>
                      <a:r>
                        <a:rPr lang="vi-VN" sz="1400" dirty="0">
                          <a:effectLst/>
                        </a:rPr>
                        <a:t>Thời gian chạy tải đỉnh </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vi-VN" sz="1400" dirty="0">
                          <a:effectLst/>
                        </a:rPr>
                        <a:t>h</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0,95</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1,96</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2,88</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2</a:t>
                      </a:r>
                      <a:endParaRPr lang="en-US" sz="14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4224517811"/>
                  </a:ext>
                </a:extLst>
              </a:tr>
              <a:tr h="162639">
                <a:tc>
                  <a:txBody>
                    <a:bodyPr/>
                    <a:lstStyle/>
                    <a:p>
                      <a:pPr algn="ctr">
                        <a:lnSpc>
                          <a:spcPct val="107000"/>
                        </a:lnSpc>
                        <a:spcAft>
                          <a:spcPts val="800"/>
                        </a:spcAft>
                        <a:buNone/>
                      </a:pPr>
                      <a:r>
                        <a:rPr lang="vi-VN" sz="1400" dirty="0">
                          <a:effectLst/>
                        </a:rPr>
                        <a:t>6</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07000"/>
                        </a:lnSpc>
                        <a:spcAft>
                          <a:spcPts val="800"/>
                        </a:spcAft>
                        <a:buNone/>
                      </a:pPr>
                      <a:r>
                        <a:rPr lang="vi-VN" sz="1400" dirty="0">
                          <a:effectLst/>
                        </a:rPr>
                        <a:t>Thời gian chạy không tải (cả 4 máy) </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vi-VN" sz="1400" dirty="0">
                          <a:effectLst/>
                        </a:rPr>
                        <a:t>h</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0,98</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0,48</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0,14</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1</a:t>
                      </a:r>
                      <a:endParaRPr lang="en-US" sz="14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469913589"/>
                  </a:ext>
                </a:extLst>
              </a:tr>
              <a:tr h="162639">
                <a:tc>
                  <a:txBody>
                    <a:bodyPr/>
                    <a:lstStyle/>
                    <a:p>
                      <a:pPr algn="ctr">
                        <a:lnSpc>
                          <a:spcPct val="107000"/>
                        </a:lnSpc>
                        <a:spcAft>
                          <a:spcPts val="800"/>
                        </a:spcAft>
                        <a:buNone/>
                      </a:pPr>
                      <a:r>
                        <a:rPr lang="vi-VN" sz="1400" dirty="0">
                          <a:effectLst/>
                        </a:rPr>
                        <a:t>7</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nSpc>
                          <a:spcPct val="107000"/>
                        </a:lnSpc>
                        <a:spcAft>
                          <a:spcPts val="800"/>
                        </a:spcAft>
                        <a:buNone/>
                      </a:pPr>
                      <a:r>
                        <a:rPr lang="vi-VN" sz="1400" dirty="0">
                          <a:effectLst/>
                        </a:rPr>
                        <a:t>Tổng thời gian đo</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ctr">
                        <a:lnSpc>
                          <a:spcPct val="107000"/>
                        </a:lnSpc>
                        <a:spcAft>
                          <a:spcPts val="800"/>
                        </a:spcAft>
                        <a:buNone/>
                      </a:pPr>
                      <a:r>
                        <a:rPr lang="vi-VN" sz="1400" dirty="0">
                          <a:effectLst/>
                        </a:rPr>
                        <a:t>h</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21</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24</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26</a:t>
                      </a:r>
                      <a:endParaRPr lang="en-US" sz="1400" dirty="0">
                        <a:effectLst/>
                        <a:latin typeface="Arial" panose="020B0604020202020204" pitchFamily="34" charset="0"/>
                        <a:ea typeface="Yu Mincho" panose="02020400000000000000" pitchFamily="18" charset="-128"/>
                      </a:endParaRPr>
                    </a:p>
                  </a:txBody>
                  <a:tcPr marL="68580" marR="68580" marT="0" marB="0" anchor="ctr"/>
                </a:tc>
                <a:tc>
                  <a:txBody>
                    <a:bodyPr/>
                    <a:lstStyle/>
                    <a:p>
                      <a:pPr algn="r">
                        <a:lnSpc>
                          <a:spcPct val="107000"/>
                        </a:lnSpc>
                        <a:spcAft>
                          <a:spcPts val="800"/>
                        </a:spcAft>
                        <a:buNone/>
                      </a:pPr>
                      <a:r>
                        <a:rPr lang="vi-VN" sz="1400" dirty="0">
                          <a:effectLst/>
                        </a:rPr>
                        <a:t>24</a:t>
                      </a:r>
                      <a:endParaRPr lang="en-US" sz="1400" dirty="0">
                        <a:effectLst/>
                        <a:latin typeface="Arial" panose="020B0604020202020204" pitchFamily="34" charset="0"/>
                        <a:ea typeface="Yu Mincho" panose="02020400000000000000" pitchFamily="18" charset="-128"/>
                      </a:endParaRPr>
                    </a:p>
                  </a:txBody>
                  <a:tcPr marL="68580" marR="68580" marT="0" marB="0" anchor="ctr"/>
                </a:tc>
                <a:extLst>
                  <a:ext uri="{0D108BD9-81ED-4DB2-BD59-A6C34878D82A}">
                    <a16:rowId xmlns:a16="http://schemas.microsoft.com/office/drawing/2014/main" val="34308616"/>
                  </a:ext>
                </a:extLst>
              </a:tr>
            </a:tbl>
          </a:graphicData>
        </a:graphic>
      </p:graphicFrame>
      <p:sp>
        <p:nvSpPr>
          <p:cNvPr id="5" name="TextBox 4">
            <a:extLst>
              <a:ext uri="{FF2B5EF4-FFF2-40B4-BE49-F238E27FC236}">
                <a16:creationId xmlns:a16="http://schemas.microsoft.com/office/drawing/2014/main" id="{0C7E7D83-E9FC-00C6-1D6E-60B4A17B2BD1}"/>
              </a:ext>
            </a:extLst>
          </p:cNvPr>
          <p:cNvSpPr txBox="1"/>
          <p:nvPr/>
        </p:nvSpPr>
        <p:spPr>
          <a:xfrm>
            <a:off x="457199" y="3371172"/>
            <a:ext cx="8229600" cy="1344663"/>
          </a:xfrm>
          <a:prstGeom prst="rect">
            <a:avLst/>
          </a:prstGeom>
          <a:noFill/>
        </p:spPr>
        <p:txBody>
          <a:bodyPr wrap="square">
            <a:spAutoFit/>
          </a:bodyPr>
          <a:lstStyle/>
          <a:p>
            <a:pPr algn="just" defTabSz="685800">
              <a:lnSpc>
                <a:spcPct val="130000"/>
              </a:lnSpc>
              <a:spcBef>
                <a:spcPts val="300"/>
              </a:spcBef>
              <a:spcAft>
                <a:spcPts val="300"/>
              </a:spcAft>
              <a:buClrTx/>
            </a:pPr>
            <a:r>
              <a:rPr lang="es-ES_tradnl" sz="1200" kern="1200" dirty="0">
                <a:ea typeface="Times New Roman" panose="02020603050405020304" pitchFamily="18" charset="0"/>
                <a:cs typeface="Arial" panose="020B0604020202020204" pitchFamily="34" charset="0"/>
              </a:rPr>
              <a:t>Theo </a:t>
            </a:r>
            <a:r>
              <a:rPr lang="es-ES_tradnl" sz="1200" kern="1200" dirty="0" err="1">
                <a:ea typeface="Times New Roman" panose="02020603050405020304" pitchFamily="18" charset="0"/>
                <a:cs typeface="Arial" panose="020B0604020202020204" pitchFamily="34" charset="0"/>
              </a:rPr>
              <a:t>kết</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quả</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đo</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sau</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khi</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tiến</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hành</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kiểm</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tra</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thời</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gian</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chạy</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có</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tải</a:t>
            </a:r>
            <a:r>
              <a:rPr lang="es-ES_tradnl" sz="1200" kern="1200" dirty="0">
                <a:ea typeface="Times New Roman" panose="02020603050405020304" pitchFamily="18" charset="0"/>
                <a:cs typeface="Arial" panose="020B0604020202020204" pitchFamily="34" charset="0"/>
              </a:rPr>
              <a:t>/</a:t>
            </a:r>
            <a:r>
              <a:rPr lang="es-ES_tradnl" sz="1200" kern="1200" dirty="0" err="1">
                <a:ea typeface="Times New Roman" panose="02020603050405020304" pitchFamily="18" charset="0"/>
                <a:cs typeface="Arial" panose="020B0604020202020204" pitchFamily="34" charset="0"/>
              </a:rPr>
              <a:t>không</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tải</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nhận</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thấy</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tỉ</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lệ</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chạy</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không</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tải</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của</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các</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máy</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lớn</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dao</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động</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từ</a:t>
            </a:r>
            <a:r>
              <a:rPr lang="es-ES_tradnl" sz="1200" kern="1200" dirty="0">
                <a:ea typeface="Times New Roman" panose="02020603050405020304" pitchFamily="18" charset="0"/>
                <a:cs typeface="Arial" panose="020B0604020202020204" pitchFamily="34" charset="0"/>
              </a:rPr>
              <a:t> 17-58% </a:t>
            </a:r>
            <a:r>
              <a:rPr lang="es-ES_tradnl" sz="1200" kern="1200" dirty="0" err="1">
                <a:ea typeface="Times New Roman" panose="02020603050405020304" pitchFamily="18" charset="0"/>
                <a:cs typeface="Arial" panose="020B0604020202020204" pitchFamily="34" charset="0"/>
              </a:rPr>
              <a:t>đây</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là</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mức</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dao</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động</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rất</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lớn</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Thông</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thường</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đối</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với</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máy</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nén</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khí</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trục</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vít</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nên</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duy</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trì</a:t>
            </a:r>
            <a:r>
              <a:rPr lang="es-ES_tradnl" sz="1200" kern="1200" dirty="0">
                <a:ea typeface="Times New Roman" panose="02020603050405020304" pitchFamily="18" charset="0"/>
                <a:cs typeface="Arial" panose="020B0604020202020204" pitchFamily="34" charset="0"/>
              </a:rPr>
              <a:t> ở </a:t>
            </a:r>
            <a:r>
              <a:rPr lang="es-ES_tradnl" sz="1200" kern="1200" dirty="0" err="1">
                <a:ea typeface="Times New Roman" panose="02020603050405020304" pitchFamily="18" charset="0"/>
                <a:cs typeface="Arial" panose="020B0604020202020204" pitchFamily="34" charset="0"/>
              </a:rPr>
              <a:t>mức</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không</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tải</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từ</a:t>
            </a:r>
            <a:r>
              <a:rPr lang="es-ES_tradnl" sz="1200" kern="1200" dirty="0">
                <a:ea typeface="Times New Roman" panose="02020603050405020304" pitchFamily="18" charset="0"/>
                <a:cs typeface="Arial" panose="020B0604020202020204" pitchFamily="34" charset="0"/>
              </a:rPr>
              <a:t> 10-15% </a:t>
            </a:r>
            <a:r>
              <a:rPr lang="es-ES_tradnl" sz="1200" kern="1200" dirty="0" err="1">
                <a:ea typeface="Times New Roman" panose="02020603050405020304" pitchFamily="18" charset="0"/>
                <a:cs typeface="Arial" panose="020B0604020202020204" pitchFamily="34" charset="0"/>
              </a:rPr>
              <a:t>để</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máy</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chạy</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ổn</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định</a:t>
            </a:r>
            <a:r>
              <a:rPr lang="es-ES_tradnl" sz="1200" kern="1200" dirty="0">
                <a:ea typeface="Times New Roman" panose="02020603050405020304" pitchFamily="18" charset="0"/>
                <a:cs typeface="Arial" panose="020B0604020202020204" pitchFamily="34" charset="0"/>
              </a:rPr>
              <a:t> </a:t>
            </a:r>
            <a:r>
              <a:rPr lang="es-ES_tradnl" sz="1200" kern="1200" dirty="0" err="1">
                <a:ea typeface="Times New Roman" panose="02020603050405020304" pitchFamily="18" charset="0"/>
                <a:cs typeface="Arial" panose="020B0604020202020204" pitchFamily="34" charset="0"/>
              </a:rPr>
              <a:t>và</a:t>
            </a:r>
            <a:r>
              <a:rPr lang="es-ES_tradnl" sz="1200" kern="1200" dirty="0">
                <a:ea typeface="Times New Roman" panose="02020603050405020304" pitchFamily="18" charset="0"/>
                <a:cs typeface="Arial" panose="020B0604020202020204" pitchFamily="34" charset="0"/>
              </a:rPr>
              <a:t> </a:t>
            </a:r>
            <a:r>
              <a:rPr lang="es-ES_tradnl" sz="1200" kern="1200" err="1">
                <a:ea typeface="Times New Roman" panose="02020603050405020304" pitchFamily="18" charset="0"/>
                <a:cs typeface="Arial" panose="020B0604020202020204" pitchFamily="34" charset="0"/>
              </a:rPr>
              <a:t>hiệu</a:t>
            </a:r>
            <a:r>
              <a:rPr lang="es-ES_tradnl" sz="1200" kern="1200">
                <a:ea typeface="Times New Roman" panose="02020603050405020304" pitchFamily="18" charset="0"/>
                <a:cs typeface="Arial" panose="020B0604020202020204" pitchFamily="34" charset="0"/>
              </a:rPr>
              <a:t> quả.</a:t>
            </a:r>
            <a:endParaRPr lang="en-US" sz="1200" kern="1200" dirty="0">
              <a:ea typeface="Times New Roman" panose="02020603050405020304" pitchFamily="18" charset="0"/>
              <a:cs typeface="+mn-cs"/>
            </a:endParaRPr>
          </a:p>
          <a:p>
            <a:pPr algn="just" defTabSz="685800">
              <a:lnSpc>
                <a:spcPct val="130000"/>
              </a:lnSpc>
              <a:spcBef>
                <a:spcPts val="300"/>
              </a:spcBef>
              <a:spcAft>
                <a:spcPts val="300"/>
              </a:spcAft>
              <a:buClrTx/>
            </a:pPr>
            <a:r>
              <a:rPr lang="es-ES_tradnl" sz="1200" kern="1200">
                <a:ea typeface="Calibri" panose="020F0502020204030204" pitchFamily="34" charset="0"/>
                <a:cs typeface="Arial" panose="020B0604020202020204" pitchFamily="34" charset="0"/>
              </a:rPr>
              <a:t>Khi </a:t>
            </a:r>
            <a:r>
              <a:rPr lang="es-ES_tradnl" sz="1200" kern="1200" dirty="0" err="1">
                <a:ea typeface="Calibri" panose="020F0502020204030204" pitchFamily="34" charset="0"/>
                <a:cs typeface="Arial" panose="020B0604020202020204" pitchFamily="34" charset="0"/>
              </a:rPr>
              <a:t>chạy</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không</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tải</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động</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cơ</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máy</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nén</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vẫn</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quay</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tuy</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nhiên</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không</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sinh</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ra</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khí</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nén</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thời</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gian</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chạy</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không</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tải</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quá</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lớn</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sẽ</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gây</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lãng</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phí</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năng</a:t>
            </a:r>
            <a:r>
              <a:rPr lang="es-ES_tradnl" sz="1200" kern="1200" dirty="0">
                <a:ea typeface="Calibri" panose="020F0502020204030204" pitchFamily="34" charset="0"/>
                <a:cs typeface="Arial" panose="020B0604020202020204" pitchFamily="34" charset="0"/>
              </a:rPr>
              <a:t> </a:t>
            </a:r>
            <a:r>
              <a:rPr lang="es-ES_tradnl" sz="1200" kern="1200" dirty="0" err="1">
                <a:ea typeface="Calibri" panose="020F0502020204030204" pitchFamily="34" charset="0"/>
                <a:cs typeface="Arial" panose="020B0604020202020204" pitchFamily="34" charset="0"/>
              </a:rPr>
              <a:t>lượng</a:t>
            </a:r>
            <a:r>
              <a:rPr lang="es-ES_tradnl" sz="1200" kern="1200" dirty="0">
                <a:ea typeface="Calibri" panose="020F0502020204030204" pitchFamily="34" charset="0"/>
                <a:cs typeface="Arial" panose="020B0604020202020204" pitchFamily="34" charset="0"/>
              </a:rPr>
              <a:t>.</a:t>
            </a:r>
            <a:endParaRPr lang="en-US" sz="1200" kern="1200" dirty="0">
              <a:ea typeface="Calibri" panose="020F0502020204030204" pitchFamily="34" charset="0"/>
              <a:cs typeface="+mn-cs"/>
            </a:endParaRPr>
          </a:p>
        </p:txBody>
      </p:sp>
      <p:sp>
        <p:nvSpPr>
          <p:cNvPr id="6" name="Title 1">
            <a:extLst>
              <a:ext uri="{FF2B5EF4-FFF2-40B4-BE49-F238E27FC236}">
                <a16:creationId xmlns:a16="http://schemas.microsoft.com/office/drawing/2014/main" id="{B54D366A-B2F5-46F2-8160-2A058D8E3997}"/>
              </a:ext>
            </a:extLst>
          </p:cNvPr>
          <p:cNvSpPr txBox="1">
            <a:spLocks/>
          </p:cNvSpPr>
          <p:nvPr/>
        </p:nvSpPr>
        <p:spPr>
          <a:xfrm>
            <a:off x="457200" y="411475"/>
            <a:ext cx="8229600" cy="371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400" b="1" i="0" u="none" strike="noStrike" cap="none">
                <a:solidFill>
                  <a:schemeClr val="dk1"/>
                </a:solidFill>
                <a:latin typeface="+mj-lt"/>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a:solidFill>
                  <a:schemeClr val="accent1">
                    <a:lumMod val="50000"/>
                  </a:schemeClr>
                </a:solidFill>
                <a:latin typeface="+mn-lt"/>
              </a:rPr>
              <a:t>TRƯỜNG HỢP</a:t>
            </a:r>
            <a:r>
              <a:rPr lang="en-US" smtClean="0">
                <a:solidFill>
                  <a:schemeClr val="accent1">
                    <a:lumMod val="50000"/>
                  </a:schemeClr>
                </a:solidFill>
                <a:latin typeface="+mn-lt"/>
              </a:rPr>
              <a:t> ĐIỂN HÌNH 1 (8)</a:t>
            </a:r>
            <a:endParaRPr lang="aa-ET" dirty="0">
              <a:solidFill>
                <a:schemeClr val="accent1">
                  <a:lumMod val="50000"/>
                </a:schemeClr>
              </a:solidFill>
              <a:latin typeface="+mn-lt"/>
            </a:endParaRPr>
          </a:p>
        </p:txBody>
      </p:sp>
    </p:spTree>
    <p:extLst>
      <p:ext uri="{BB962C8B-B14F-4D97-AF65-F5344CB8AC3E}">
        <p14:creationId xmlns:p14="http://schemas.microsoft.com/office/powerpoint/2010/main" val="1740720015"/>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12673</TotalTime>
  <Words>3398</Words>
  <Application>Microsoft Office PowerPoint</Application>
  <PresentationFormat>On-screen Show (16:9)</PresentationFormat>
  <Paragraphs>538</Paragraphs>
  <Slides>37</Slides>
  <Notes>5</Notes>
  <HiddenSlides>0</HiddenSlides>
  <MMClips>0</MMClips>
  <ScaleCrop>false</ScaleCrop>
  <HeadingPairs>
    <vt:vector size="6" baseType="variant">
      <vt:variant>
        <vt:lpstr>Fonts Used</vt:lpstr>
      </vt:variant>
      <vt:variant>
        <vt:i4>10</vt:i4>
      </vt:variant>
      <vt:variant>
        <vt:lpstr>Theme</vt:lpstr>
      </vt:variant>
      <vt:variant>
        <vt:i4>5</vt:i4>
      </vt:variant>
      <vt:variant>
        <vt:lpstr>Slide Titles</vt:lpstr>
      </vt:variant>
      <vt:variant>
        <vt:i4>37</vt:i4>
      </vt:variant>
    </vt:vector>
  </HeadingPairs>
  <TitlesOfParts>
    <vt:vector size="52" baseType="lpstr">
      <vt:lpstr>Cambria</vt:lpstr>
      <vt:lpstr>Times New Roman</vt:lpstr>
      <vt:lpstr>Poppins</vt:lpstr>
      <vt:lpstr>Yu Mincho</vt:lpstr>
      <vt:lpstr>Fira Sans Extra Condensed</vt:lpstr>
      <vt:lpstr>Calibri</vt:lpstr>
      <vt:lpstr>Wingdings</vt:lpstr>
      <vt:lpstr>Roboto</vt:lpstr>
      <vt:lpstr>Batang</vt:lpstr>
      <vt:lpstr>Arial</vt:lpstr>
      <vt:lpstr>Energy Saving Infographics by Slidesgo</vt:lpstr>
      <vt:lpstr>Terra</vt:lpstr>
      <vt:lpstr>2_Energy Saving Infographics by Slidesgo</vt:lpstr>
      <vt:lpstr>3_Energy Saving Infographics by Slidesgo</vt:lpstr>
      <vt:lpstr>1_Energy Saving Infographics by Slidesgo</vt:lpstr>
      <vt:lpstr>CHƯƠNG TRÌNH TẬP HUẤN CHO  DOANH NGHIỆP CÔNG NGHIỆP</vt:lpstr>
      <vt:lpstr>TRƯỜNG HỢP ĐIỂN HÌNH 1 (1)</vt:lpstr>
      <vt:lpstr>Quy trình sản xuất của nhà máy</vt:lpstr>
      <vt:lpstr>Hiện trạng về hệ thống máy nén khí của nhà máy</vt:lpstr>
      <vt:lpstr>Cấu tạo MNK</vt:lpstr>
      <vt:lpstr>Thông số hoạt động</vt:lpstr>
      <vt:lpstr>Thông số điện đo được</vt:lpstr>
      <vt:lpstr>Kết quả đo MNK trong 3 ngày</vt:lpstr>
      <vt:lpstr>Phân tích hoạt động của hệ thống máy nén khí</vt:lpstr>
      <vt:lpstr>Giải pháp đề xuất: “Lắp biến tần cho máy nén khí” kết hợp với bộ điều khiển chung</vt:lpstr>
      <vt:lpstr>Bộ điều khiển trạm khí nén</vt:lpstr>
      <vt:lpstr>Hệ thống điều khiển</vt:lpstr>
      <vt:lpstr>Chi phí đầu tư</vt:lpstr>
      <vt:lpstr>Tiết kiệm năng lượng</vt:lpstr>
      <vt:lpstr>Tính toán tiết kiệm năng lượng</vt:lpstr>
      <vt:lpstr>KẾT LUẬN CHO TRƯỜNG HỢP ĐIỂN HÌNH 1</vt:lpstr>
      <vt:lpstr>TRƯỜNG HỢP ĐIỂN HÌNH 2 (1)</vt:lpstr>
      <vt:lpstr>TRƯỜNG HỢP ĐIỂN HÌNH 2 (2)</vt:lpstr>
      <vt:lpstr>TRƯỜNG HỢP ĐIỂN HÌNH 2 (3)</vt:lpstr>
      <vt:lpstr>TRƯỜNG HỢP ĐIỂN HÌNH 2 (4)</vt:lpstr>
      <vt:lpstr>Các bước xử lý</vt:lpstr>
      <vt:lpstr>TRƯỜNG HỢP ĐIỂN HÌNH 2 (6)</vt:lpstr>
      <vt:lpstr>TRƯỜNG HỢP ĐIỂN HÌNH 2 (7)</vt:lpstr>
      <vt:lpstr>PowerPoint Presentation</vt:lpstr>
      <vt:lpstr>PowerPoint Presentation</vt:lpstr>
      <vt:lpstr>PowerPoint Presentation</vt:lpstr>
      <vt:lpstr>TRƯỜNG HỢP ĐIỂN HÌNH 2 (11)</vt:lpstr>
      <vt:lpstr>TRƯỜNG HỢP ĐIỂN HÌNH 2 (12)</vt:lpstr>
      <vt:lpstr>TRƯỜNG HỢP ĐIỂN HÌNH 2 (13)</vt:lpstr>
      <vt:lpstr>TRƯỜNG HỢP ĐIỂN HÌNH 2 (14)</vt:lpstr>
      <vt:lpstr>TRƯỜNG HỢP ĐIỂN HÌNH 2 (15)</vt:lpstr>
      <vt:lpstr>TRƯỜNG HỢP ĐIỂN HÌNH 2 (16)</vt:lpstr>
      <vt:lpstr>TRƯỜNG HỢP ĐIỂN HÌNH 2 (17)</vt:lpstr>
      <vt:lpstr>TRƯỜNG HỢP ĐIỂN HÌNH 2 (18)</vt:lpstr>
      <vt:lpstr>TRƯỜNG HỢP ĐIỂN HÌNH 2 (19)</vt:lpstr>
      <vt:lpstr>HỎI &amp; ĐÁP</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Admin</cp:lastModifiedBy>
  <cp:revision>77</cp:revision>
  <dcterms:modified xsi:type="dcterms:W3CDTF">2025-07-04T09:08:17Z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3332025</vt:lpwstr>
  </property>
  <property fmtid="{D5CDD505-2E9C-101B-9397-08002B2CF9AE}" name="NXPowerLiteSettings" pid="3">
    <vt:lpwstr>F7000400038000</vt:lpwstr>
  </property>
  <property fmtid="{D5CDD505-2E9C-101B-9397-08002B2CF9AE}" name="NXPowerLiteVersion" pid="4">
    <vt:lpwstr>S11.0.1</vt:lpwstr>
  </property>
</Properties>
</file>