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theme+xml" PartName="/ppt/theme/theme2.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theme+xml" PartName="/ppt/theme/theme3.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theme+xml" PartName="/ppt/theme/theme4.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theme+xml" PartName="/ppt/theme/theme5.xml"/>
  <Override ContentType="application/vnd.openxmlformats-officedocument.theme+xml" PartName="/ppt/theme/theme6.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 id="2147483678" r:id="rId3"/>
    <p:sldMasterId id="2147483696" r:id="rId4"/>
    <p:sldMasterId id="2147483706" r:id="rId5"/>
  </p:sldMasterIdLst>
  <p:notesMasterIdLst>
    <p:notesMasterId r:id="rId33"/>
  </p:notesMasterIdLst>
  <p:sldIdLst>
    <p:sldId id="280" r:id="rId6"/>
    <p:sldId id="799" r:id="rId7"/>
    <p:sldId id="800" r:id="rId8"/>
    <p:sldId id="257" r:id="rId9"/>
    <p:sldId id="258" r:id="rId10"/>
    <p:sldId id="259" r:id="rId11"/>
    <p:sldId id="260" r:id="rId12"/>
    <p:sldId id="261" r:id="rId13"/>
    <p:sldId id="279" r:id="rId14"/>
    <p:sldId id="263" r:id="rId15"/>
    <p:sldId id="264" r:id="rId16"/>
    <p:sldId id="265" r:id="rId17"/>
    <p:sldId id="266" r:id="rId18"/>
    <p:sldId id="267" r:id="rId19"/>
    <p:sldId id="2374" r:id="rId20"/>
    <p:sldId id="801" r:id="rId21"/>
    <p:sldId id="268" r:id="rId22"/>
    <p:sldId id="269" r:id="rId23"/>
    <p:sldId id="270" r:id="rId24"/>
    <p:sldId id="271" r:id="rId25"/>
    <p:sldId id="272" r:id="rId26"/>
    <p:sldId id="273" r:id="rId27"/>
    <p:sldId id="274" r:id="rId28"/>
    <p:sldId id="275" r:id="rId29"/>
    <p:sldId id="276" r:id="rId30"/>
    <p:sldId id="277" r:id="rId31"/>
    <p:sldId id="278" r:id="rId32"/>
  </p:sldIdLst>
  <p:sldSz cx="9144000" cy="5143500" type="screen16x9"/>
  <p:notesSz cx="6858000" cy="9144000"/>
  <p:embeddedFontLst>
    <p:embeddedFont>
      <p:font typeface="맑은 고딕" panose="020B0503020000020004" pitchFamily="34" charset="-127"/>
      <p:regular r:id="rId34"/>
      <p:bold r:id="rId35"/>
    </p:embeddedFont>
    <p:embeddedFont>
      <p:font typeface="Fira Sans Extra Condensed" panose="020F0502020204030204" pitchFamily="34" charset="0"/>
      <p:regular r:id="rId36"/>
      <p:bold r:id="rId37"/>
      <p:italic r:id="rId38"/>
      <p:boldItalic r:id="rId39"/>
    </p:embeddedFont>
    <p:embeddedFont>
      <p:font typeface="Poppins" pitchFamily="2" charset="77"/>
      <p:regular r:id="rId40"/>
      <p:bold r:id="rId41"/>
      <p:italic r:id="rId42"/>
      <p:boldItalic r:id="rId43"/>
    </p:embeddedFont>
    <p:embeddedFont>
      <p:font typeface="Roboto" panose="02000000000000000000"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287D7A-4305-47FD-A8F5-59F8071CDB4A}" v="10" dt="2025-04-16T07:39:44.499"/>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799"/>
    <p:restoredTop sz="94670"/>
  </p:normalViewPr>
  <p:slideViewPr>
    <p:cSldViewPr snapToGrid="0">
      <p:cViewPr varScale="1">
        <p:scale>
          <a:sx n="81" d="100"/>
          <a:sy n="81" d="100"/>
        </p:scale>
        <p:origin x="192" y="12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1.fntdata"/><Relationship Id="rId52"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5.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79639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81011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79638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4454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35824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77862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5802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5745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52665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999456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319178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423182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1"/>
            <a:ext cx="8458200" cy="422672"/>
          </a:xfrm>
        </p:spPr>
        <p:txBody>
          <a:bodyPr/>
          <a:lstStyle/>
          <a:p>
            <a:r>
              <a:rPr lang="en-US"/>
              <a:t>Click to edit Master title style</a:t>
            </a:r>
          </a:p>
        </p:txBody>
      </p:sp>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4288" y="628650"/>
            <a:ext cx="8458200" cy="171450"/>
          </a:xfrm>
        </p:spPr>
        <p:txBody>
          <a:bodyPr/>
          <a:lstStyle>
            <a:lvl1pPr>
              <a:defRPr>
                <a:latin typeface="Arial" charset="0"/>
              </a:defRPr>
            </a:lvl1pPr>
          </a:lstStyle>
          <a:p>
            <a:pPr defTabSz="685800">
              <a:buClrTx/>
              <a:defRPr/>
            </a:pPr>
            <a:endParaRPr lang="en-US" sz="1350" kern="120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477278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969175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47214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402826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668812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defTabSz="685800">
              <a:buClrTx/>
              <a:defRPr/>
            </a:pPr>
            <a:endParaRPr lang="en-US" sz="1350" kern="1200">
              <a:ea typeface="+mn-ea"/>
              <a:cs typeface="+mn-cs"/>
            </a:endParaRPr>
          </a:p>
        </p:txBody>
      </p:sp>
      <p:sp>
        <p:nvSpPr>
          <p:cNvPr id="5" name="Rectangle 6"/>
          <p:cNvSpPr>
            <a:spLocks noGrp="1" noChangeArrowheads="1"/>
          </p:cNvSpPr>
          <p:nvPr>
            <p:ph type="sldNum" sz="quarter" idx="11"/>
          </p:nvPr>
        </p:nvSpPr>
        <p:spPr>
          <a:ln/>
        </p:spPr>
        <p:txBody>
          <a:bodyPr/>
          <a:lstStyle>
            <a:lvl1pPr>
              <a:defRPr/>
            </a:lvl1pPr>
          </a:lstStyle>
          <a:p>
            <a:pPr defTabSz="685800">
              <a:buClrTx/>
              <a:defRPr/>
            </a:pPr>
            <a:fld id="{CD526C43-D195-4D1A-9EFA-AA81D07472FE}" type="slidenum">
              <a:rPr lang="en-GB" sz="1350" kern="1200" smtClean="0">
                <a:ea typeface="+mn-ea"/>
                <a:cs typeface="+mn-cs"/>
              </a:rPr>
              <a:pPr defTabSz="685800">
                <a:buClrTx/>
                <a:defRPr/>
              </a:pPr>
              <a:t>‹#›</a:t>
            </a:fld>
            <a:endParaRPr lang="en-GB" sz="1350" kern="1200">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53483352"/>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11232353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46846384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4240370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287103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5391490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39926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467616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7025668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17840888"/>
      </p:ext>
    </p:extLst>
  </p:cSld>
  <p:clrMapOvr>
    <a:masterClrMapping/>
  </p:clrMapOvr>
  <p:transition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721019366"/>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66256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3">
              <a:spcBef>
                <a:spcPts val="0"/>
              </a:spcBef>
              <a:spcAft>
                <a:spcPts val="0"/>
              </a:spcAft>
              <a:buSzPts val="1400"/>
              <a:buChar char="●"/>
              <a:defRPr sz="1500">
                <a:latin typeface="+mn-lt"/>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56749063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8"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2012393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839492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3">
              <a:spcBef>
                <a:spcPts val="0"/>
              </a:spcBef>
              <a:spcAft>
                <a:spcPts val="0"/>
              </a:spcAft>
              <a:buSzPts val="1400"/>
              <a:buChar char="●"/>
              <a:defRPr/>
            </a:lvl1pPr>
            <a:lvl2pPr marL="914378" lvl="1" indent="-317493">
              <a:spcBef>
                <a:spcPts val="0"/>
              </a:spcBef>
              <a:spcAft>
                <a:spcPts val="0"/>
              </a:spcAft>
              <a:buSzPts val="1400"/>
              <a:buChar char="○"/>
              <a:defRPr/>
            </a:lvl2pPr>
            <a:lvl3pPr marL="1371566" lvl="2" indent="-317493">
              <a:spcBef>
                <a:spcPts val="0"/>
              </a:spcBef>
              <a:spcAft>
                <a:spcPts val="0"/>
              </a:spcAft>
              <a:buSzPts val="1400"/>
              <a:buChar char="■"/>
              <a:defRPr/>
            </a:lvl3pPr>
            <a:lvl4pPr marL="1828754" lvl="3" indent="-317493">
              <a:spcBef>
                <a:spcPts val="0"/>
              </a:spcBef>
              <a:spcAft>
                <a:spcPts val="0"/>
              </a:spcAft>
              <a:buSzPts val="1400"/>
              <a:buChar char="●"/>
              <a:defRPr/>
            </a:lvl4pPr>
            <a:lvl5pPr marL="2285943" lvl="4" indent="-317493">
              <a:spcBef>
                <a:spcPts val="0"/>
              </a:spcBef>
              <a:spcAft>
                <a:spcPts val="0"/>
              </a:spcAft>
              <a:buSzPts val="1400"/>
              <a:buChar char="○"/>
              <a:defRPr/>
            </a:lvl5pPr>
            <a:lvl6pPr marL="2743132" lvl="5" indent="-317493">
              <a:spcBef>
                <a:spcPts val="0"/>
              </a:spcBef>
              <a:spcAft>
                <a:spcPts val="0"/>
              </a:spcAft>
              <a:buSzPts val="1400"/>
              <a:buChar char="■"/>
              <a:defRPr/>
            </a:lvl6pPr>
            <a:lvl7pPr marL="3200320" lvl="6" indent="-317493">
              <a:spcBef>
                <a:spcPts val="0"/>
              </a:spcBef>
              <a:spcAft>
                <a:spcPts val="0"/>
              </a:spcAft>
              <a:buSzPts val="1400"/>
              <a:buChar char="●"/>
              <a:defRPr/>
            </a:lvl7pPr>
            <a:lvl8pPr marL="3657509" lvl="7" indent="-317493">
              <a:spcBef>
                <a:spcPts val="0"/>
              </a:spcBef>
              <a:spcAft>
                <a:spcPts val="0"/>
              </a:spcAft>
              <a:buSzPts val="1400"/>
              <a:buChar char="○"/>
              <a:defRPr/>
            </a:lvl8pPr>
            <a:lvl9pPr marL="4114698" lvl="8" indent="-31749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200290797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4048826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3" algn="ctr">
              <a:spcBef>
                <a:spcPts val="0"/>
              </a:spcBef>
              <a:spcAft>
                <a:spcPts val="0"/>
              </a:spcAft>
              <a:buSzPts val="1400"/>
              <a:buChar char="●"/>
              <a:defRPr sz="1500">
                <a:latin typeface="+mn-lt"/>
              </a:defRPr>
            </a:lvl1pPr>
            <a:lvl2pPr marL="914378" lvl="1" indent="-317493" algn="ctr">
              <a:spcBef>
                <a:spcPts val="0"/>
              </a:spcBef>
              <a:spcAft>
                <a:spcPts val="0"/>
              </a:spcAft>
              <a:buSzPts val="1400"/>
              <a:buChar char="○"/>
              <a:defRPr/>
            </a:lvl2pPr>
            <a:lvl3pPr marL="1371566" lvl="2" indent="-317493" algn="ctr">
              <a:spcBef>
                <a:spcPts val="0"/>
              </a:spcBef>
              <a:spcAft>
                <a:spcPts val="0"/>
              </a:spcAft>
              <a:buSzPts val="1400"/>
              <a:buChar char="■"/>
              <a:defRPr/>
            </a:lvl3pPr>
            <a:lvl4pPr marL="1828754" lvl="3" indent="-317493" algn="ctr">
              <a:spcBef>
                <a:spcPts val="0"/>
              </a:spcBef>
              <a:spcAft>
                <a:spcPts val="0"/>
              </a:spcAft>
              <a:buSzPts val="1400"/>
              <a:buChar char="●"/>
              <a:defRPr/>
            </a:lvl4pPr>
            <a:lvl5pPr marL="2285943" lvl="4" indent="-317493" algn="ctr">
              <a:spcBef>
                <a:spcPts val="0"/>
              </a:spcBef>
              <a:spcAft>
                <a:spcPts val="0"/>
              </a:spcAft>
              <a:buSzPts val="1400"/>
              <a:buChar char="○"/>
              <a:defRPr/>
            </a:lvl5pPr>
            <a:lvl6pPr marL="2743132" lvl="5" indent="-317493" algn="ctr">
              <a:spcBef>
                <a:spcPts val="0"/>
              </a:spcBef>
              <a:spcAft>
                <a:spcPts val="0"/>
              </a:spcAft>
              <a:buSzPts val="1400"/>
              <a:buChar char="■"/>
              <a:defRPr/>
            </a:lvl6pPr>
            <a:lvl7pPr marL="3200320" lvl="6" indent="-317493" algn="ctr">
              <a:spcBef>
                <a:spcPts val="0"/>
              </a:spcBef>
              <a:spcAft>
                <a:spcPts val="0"/>
              </a:spcAft>
              <a:buSzPts val="1400"/>
              <a:buChar char="●"/>
              <a:defRPr/>
            </a:lvl7pPr>
            <a:lvl8pPr marL="3657509" lvl="7" indent="-317493" algn="ctr">
              <a:spcBef>
                <a:spcPts val="0"/>
              </a:spcBef>
              <a:spcAft>
                <a:spcPts val="0"/>
              </a:spcAft>
              <a:buSzPts val="1400"/>
              <a:buChar char="○"/>
              <a:defRPr/>
            </a:lvl8pPr>
            <a:lvl9pPr marL="4114698" lvl="8" indent="-31749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14944719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7"/>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5" y="-102879"/>
            <a:ext cx="678691" cy="678691"/>
          </a:xfrm>
          <a:prstGeom prst="rect">
            <a:avLst/>
          </a:prstGeom>
        </p:spPr>
      </p:pic>
    </p:spTree>
    <p:extLst>
      <p:ext uri="{BB962C8B-B14F-4D97-AF65-F5344CB8AC3E}">
        <p14:creationId xmlns:p14="http://schemas.microsoft.com/office/powerpoint/2010/main" val="3357353563"/>
      </p:ext>
    </p:extLst>
  </p:cSld>
  <p:clrMapOvr>
    <a:masterClrMapping/>
  </p:clrMapOvr>
  <p:transition advClick="0"/>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7"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75943691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image" Target="../media/image3.png"/><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theme" Target="../theme/theme3.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10" Type="http://schemas.openxmlformats.org/officeDocument/2006/relationships/theme" Target="../theme/theme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10" Type="http://schemas.openxmlformats.org/officeDocument/2006/relationships/theme" Target="../theme/theme5.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57966531"/>
      </p:ext>
    </p:extLst>
  </p:cSld>
  <p:clrMap bg1="lt1" tx1="dk1" bg2="dk2" tx2="lt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716"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68589070"/>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761479320"/>
      </p:ext>
    </p:extLst>
  </p:cSld>
  <p:clrMap bg1="lt1" tx1="dk1" bg2="dk2" tx2="lt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4.xml"/></Relationships>
</file>

<file path=ppt/slides/_rels/slide10.xml.rels><?xml version="1.0" encoding="UTF-8" standalone="yes" ?><Relationships xmlns="http://schemas.openxmlformats.org/package/2006/relationships"><Relationship Id="rId2" Target="../media/image11.jpeg" Type="http://schemas.openxmlformats.org/officeDocument/2006/relationships/image"/><Relationship Id="rId1" Target="../slideLayouts/slideLayout33.xml" Type="http://schemas.openxmlformats.org/officeDocument/2006/relationships/slideLayout"/></Relationships>
</file>

<file path=ppt/slides/_rels/slide11.xml.rels><?xml version="1.0" encoding="UTF-8" standalone="yes" ?><Relationships xmlns="http://schemas.openxmlformats.org/package/2006/relationships"><Relationship Id="rId2" Target="../media/image12.jpeg" Type="http://schemas.openxmlformats.org/officeDocument/2006/relationships/image"/><Relationship Id="rId1" Target="../slideLayouts/slideLayout33.xml" Type="http://schemas.openxmlformats.org/officeDocument/2006/relationships/slideLayout"/></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arget="../media/image14.jpeg" Type="http://schemas.openxmlformats.org/officeDocument/2006/relationships/image"/><Relationship Id="rId1" Target="../slideLayouts/slideLayout33.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7.xml" Type="http://schemas.openxmlformats.org/officeDocument/2006/relationships/slideLayout"/></Relationships>
</file>

<file path=ppt/slides/_rels/slide18.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7.xml" Type="http://schemas.openxmlformats.org/officeDocument/2006/relationships/slideLayout"/></Relationships>
</file>

<file path=ppt/slides/_rels/slide19.xml.rels><?xml version="1.0" encoding="UTF-8" standalone="yes" ?><Relationships xmlns="http://schemas.openxmlformats.org/package/2006/relationships"><Relationship Id="rId2" Target="../media/image18.jpeg" Type="http://schemas.openxmlformats.org/officeDocument/2006/relationships/image"/><Relationship Id="rId1" Target="../slideLayouts/slideLayout27.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2" Target="../media/image19.jpeg" Type="http://schemas.openxmlformats.org/officeDocument/2006/relationships/image"/><Relationship Id="rId1" Target="../slideLayouts/slideLayout27.xml" Type="http://schemas.openxmlformats.org/officeDocument/2006/relationships/slideLayout"/></Relationships>
</file>

<file path=ppt/slides/_rels/slide21.xml.rels><?xml version="1.0" encoding="UTF-8" standalone="yes" ?><Relationships xmlns="http://schemas.openxmlformats.org/package/2006/relationships"><Relationship Id="rId2" Target="../media/image20.jpeg" Type="http://schemas.openxmlformats.org/officeDocument/2006/relationships/image"/><Relationship Id="rId1" Target="../slideLayouts/slideLayout27.xml" Type="http://schemas.openxmlformats.org/officeDocument/2006/relationships/slideLayout"/></Relationships>
</file>

<file path=ppt/slides/_rels/slide22.xml.rels><?xml version="1.0" encoding="UTF-8" standalone="yes" ?><Relationships xmlns="http://schemas.openxmlformats.org/package/2006/relationships"><Relationship Id="rId2" Target="../media/image21.jpeg" Type="http://schemas.openxmlformats.org/officeDocument/2006/relationships/image"/><Relationship Id="rId1" Target="../slideLayouts/slideLayout27.xml" Type="http://schemas.openxmlformats.org/officeDocument/2006/relationships/slideLayout"/></Relationships>
</file>

<file path=ppt/slides/_rels/slide23.xml.rels><?xml version="1.0" encoding="UTF-8" standalone="yes" ?><Relationships xmlns="http://schemas.openxmlformats.org/package/2006/relationships"><Relationship Id="rId2" Target="../media/image22.jpeg" Type="http://schemas.openxmlformats.org/officeDocument/2006/relationships/image"/><Relationship Id="rId1" Target="../slideLayouts/slideLayout27.xml" Type="http://schemas.openxmlformats.org/officeDocument/2006/relationships/slideLayout"/></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7.xml"/></Relationships>
</file>

<file path=ppt/slides/_rels/slide25.xml.rels><?xml version="1.0" encoding="UTF-8" standalone="yes" ?><Relationships xmlns="http://schemas.openxmlformats.org/package/2006/relationships"><Relationship Id="rId2" Target="../media/image24.jpeg" Type="http://schemas.openxmlformats.org/officeDocument/2006/relationships/image"/><Relationship Id="rId1" Target="../slideLayouts/slideLayout27.xml" Type="http://schemas.openxmlformats.org/officeDocument/2006/relationships/slideLayout"/></Relationships>
</file>

<file path=ppt/slides/_rels/slide26.xml.rels><?xml version="1.0" encoding="UTF-8" standalone="yes" ?><Relationships xmlns="http://schemas.openxmlformats.org/package/2006/relationships"><Relationship Id="rId2" Target="../media/image25.jpeg" Type="http://schemas.openxmlformats.org/officeDocument/2006/relationships/image"/><Relationship Id="rId1" Target="../slideLayouts/slideLayout27.xml" Type="http://schemas.openxmlformats.org/officeDocument/2006/relationships/slideLayout"/></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arget="../media/image6.jpeg" Type="http://schemas.openxmlformats.org/officeDocument/2006/relationships/image"/><Relationship Id="rId1" Target="../slideLayouts/slideLayout27.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arget="../media/image10.jpeg" Type="http://schemas.openxmlformats.org/officeDocument/2006/relationships/image"/><Relationship Id="rId1" Target="../slideLayouts/slideLayout33.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650522" y="1405128"/>
            <a:ext cx="4392386" cy="357994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grpSp>
      <p:sp>
        <p:nvSpPr>
          <p:cNvPr id="46" name="Google Shape;46;p15"/>
          <p:cNvSpPr txBox="1">
            <a:spLocks noGrp="1"/>
          </p:cNvSpPr>
          <p:nvPr>
            <p:ph type="ctrTitle"/>
          </p:nvPr>
        </p:nvSpPr>
        <p:spPr>
          <a:xfrm>
            <a:off x="496469" y="362571"/>
            <a:ext cx="7341868" cy="1742700"/>
          </a:xfrm>
          <a:prstGeom prst="rect">
            <a:avLst/>
          </a:prstGeom>
        </p:spPr>
        <p:txBody>
          <a:bodyPr spcFirstLastPara="1" wrap="square" lIns="91425" tIns="91425" rIns="91425" bIns="91425" anchor="ctr" anchorCtr="0">
            <a:noAutofit/>
          </a:bodyPr>
          <a:lstStyle/>
          <a:p>
            <a:r>
              <a:rPr lang="en" sz="3300" b="1" dirty="0">
                <a:solidFill>
                  <a:schemeClr val="accent1">
                    <a:lumMod val="50000"/>
                  </a:schemeClr>
                </a:solidFill>
              </a:rPr>
              <a:t>CHƯƠNG TRÌNH TẬP </a:t>
            </a:r>
            <a:r>
              <a:rPr lang="en" sz="3300" b="1">
                <a:solidFill>
                  <a:schemeClr val="accent1">
                    <a:lumMod val="50000"/>
                  </a:schemeClr>
                </a:solidFill>
              </a:rPr>
              <a:t>HUẤN CHO </a:t>
            </a:r>
            <a:br>
              <a:rPr lang="en" sz="3300" b="1">
                <a:solidFill>
                  <a:schemeClr val="accent1">
                    <a:lumMod val="50000"/>
                  </a:schemeClr>
                </a:solidFill>
              </a:rPr>
            </a:br>
            <a:r>
              <a:rPr lang="en" sz="3300" b="1">
                <a:solidFill>
                  <a:schemeClr val="accent1">
                    <a:lumMod val="50000"/>
                  </a:schemeClr>
                </a:solidFill>
              </a:rPr>
              <a:t>DOANH NGHIỆP CÔNG NGHIỆP</a:t>
            </a:r>
            <a:endParaRPr sz="33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496469" y="2113552"/>
            <a:ext cx="4037493" cy="323165"/>
          </a:xfrm>
          <a:prstGeom prst="rect">
            <a:avLst/>
          </a:prstGeom>
          <a:noFill/>
        </p:spPr>
        <p:txBody>
          <a:bodyPr wrap="square" rtlCol="0" anchor="ctr">
            <a:spAutoFit/>
          </a:bodyPr>
          <a:lstStyle/>
          <a:p>
            <a:pPr defTabSz="685800">
              <a:defRPr/>
            </a:pPr>
            <a:r>
              <a:rPr lang="en-US" altLang="ko-KR" sz="1500" b="1">
                <a:solidFill>
                  <a:srgbClr val="0070C0"/>
                </a:solidFill>
                <a:ea typeface="맑은 고딕" panose="020B0503020000020004" pitchFamily="34" charset="-127"/>
                <a:cs typeface="Arial" pitchFamily="34" charset="0"/>
              </a:rPr>
              <a:t>Quản lý Doanh </a:t>
            </a:r>
            <a:r>
              <a:rPr lang="en-US" altLang="ko-KR" sz="1500" b="1" dirty="0" err="1">
                <a:solidFill>
                  <a:srgbClr val="0070C0"/>
                </a:solidFill>
                <a:ea typeface="맑은 고딕" panose="020B0503020000020004" pitchFamily="34" charset="-127"/>
                <a:cs typeface="Arial" pitchFamily="34" charset="0"/>
              </a:rPr>
              <a:t>nghiệp</a:t>
            </a:r>
            <a:endParaRPr lang="ko-KR" altLang="en-US" sz="1500" b="1" dirty="0">
              <a:solidFill>
                <a:srgbClr val="0070C0"/>
              </a:solidFill>
              <a:ea typeface="맑은 고딕" panose="020B0503020000020004" pitchFamily="34" charset="-127"/>
              <a:cs typeface="Arial" pitchFamily="34" charset="0"/>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5024963" cy="1742700"/>
          </a:xfrm>
        </p:spPr>
        <p:txBody>
          <a:bodyPr>
            <a:normAutofit/>
          </a:bodyPr>
          <a:lstStyle/>
          <a:p>
            <a:pPr>
              <a:buClr>
                <a:schemeClr val="accent1">
                  <a:lumMod val="50000"/>
                </a:schemeClr>
              </a:buClr>
            </a:pPr>
            <a:r>
              <a:rPr lang="en-VN" sz="1500" b="1" u="sng">
                <a:solidFill>
                  <a:schemeClr val="accent1">
                    <a:lumMod val="50000"/>
                  </a:schemeClr>
                </a:solidFill>
              </a:rPr>
              <a:t>Module </a:t>
            </a:r>
            <a:r>
              <a:rPr lang="en-US" sz="1500" b="1" u="sng">
                <a:solidFill>
                  <a:schemeClr val="accent1">
                    <a:lumMod val="50000"/>
                  </a:schemeClr>
                </a:solidFill>
              </a:rPr>
              <a:t>7.8</a:t>
            </a:r>
            <a:r>
              <a:rPr lang="en-VN" sz="1500" b="1" u="sng">
                <a:solidFill>
                  <a:schemeClr val="accent1">
                    <a:lumMod val="50000"/>
                  </a:schemeClr>
                </a:solidFill>
              </a:rPr>
              <a:t>:</a:t>
            </a:r>
            <a:r>
              <a:rPr lang="en-US" sz="1500">
                <a:solidFill>
                  <a:schemeClr val="accent1">
                    <a:lumMod val="50000"/>
                  </a:schemeClr>
                </a:solidFill>
              </a:rPr>
              <a:t> </a:t>
            </a:r>
          </a:p>
          <a:p>
            <a:pPr marL="104180" indent="0">
              <a:buClr>
                <a:schemeClr val="accent1">
                  <a:lumMod val="50000"/>
                </a:schemeClr>
              </a:buClr>
            </a:pPr>
            <a:r>
              <a:rPr lang="en-US" sz="1500">
                <a:solidFill>
                  <a:schemeClr val="accent1">
                    <a:lumMod val="50000"/>
                  </a:schemeClr>
                </a:solidFill>
              </a:rPr>
              <a:t>Giới thiệu đặc điểm dây chuyền công nghệ điển hình trong ngành sản xuất nhựa.</a:t>
            </a:r>
          </a:p>
          <a:p>
            <a:pPr>
              <a:buClr>
                <a:schemeClr val="accent1">
                  <a:lumMod val="50000"/>
                </a:schemeClr>
              </a:buClr>
            </a:pPr>
            <a:endParaRPr lang="en-US" sz="1500" dirty="0">
              <a:solidFill>
                <a:schemeClr val="accent1">
                  <a:lumMod val="50000"/>
                </a:schemeClr>
              </a:solidFill>
            </a:endParaRPr>
          </a:p>
        </p:txBody>
      </p:sp>
    </p:spTree>
    <p:extLst>
      <p:ext uri="{BB962C8B-B14F-4D97-AF65-F5344CB8AC3E}">
        <p14:creationId xmlns:p14="http://schemas.microsoft.com/office/powerpoint/2010/main" val="1381053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0" y="429609"/>
            <a:ext cx="9144000" cy="371400"/>
          </a:xfrm>
        </p:spPr>
        <p:txBody>
          <a:bodyPr>
            <a:noAutofit/>
          </a:bodyPr>
          <a:lstStyle/>
          <a:p>
            <a:pPr algn="ctr"/>
            <a:r>
              <a:rPr lang="en-US" sz="2400">
                <a:solidFill>
                  <a:schemeClr val="accent1">
                    <a:lumMod val="50000"/>
                  </a:schemeClr>
                </a:solidFill>
                <a:latin typeface="+mn-lt"/>
                <a:cs typeface="Times New Roman" panose="02020603050405020304" pitchFamily="18" charset="0"/>
              </a:rPr>
              <a:t>TỔNG QUAN VỀ NGÀNH SẢN XUẤT NHỰA VIỆT NAM</a:t>
            </a:r>
            <a:endParaRPr lang="en-US" sz="2400" dirty="0">
              <a:solidFill>
                <a:schemeClr val="accent1">
                  <a:lumMod val="50000"/>
                </a:schemeClr>
              </a:solidFill>
              <a:latin typeface="+mn-lt"/>
              <a:cs typeface="Times New Roman" panose="02020603050405020304" pitchFamily="18" charset="0"/>
            </a:endParaRPr>
          </a:p>
        </p:txBody>
      </p:sp>
      <p:sp>
        <p:nvSpPr>
          <p:cNvPr id="9" name="TextBox 8">
            <a:extLst>
              <a:ext uri="{FF2B5EF4-FFF2-40B4-BE49-F238E27FC236}">
                <a16:creationId xmlns:a16="http://schemas.microsoft.com/office/drawing/2014/main" id="{7FBDC757-5291-6A07-2228-33809C02819C}"/>
              </a:ext>
            </a:extLst>
          </p:cNvPr>
          <p:cNvSpPr txBox="1"/>
          <p:nvPr/>
        </p:nvSpPr>
        <p:spPr>
          <a:xfrm>
            <a:off x="418641" y="1038838"/>
            <a:ext cx="4538950" cy="3895938"/>
          </a:xfrm>
          <a:prstGeom prst="rect">
            <a:avLst/>
          </a:prstGeom>
          <a:noFill/>
        </p:spPr>
        <p:txBody>
          <a:bodyPr wrap="square">
            <a:spAutoFit/>
          </a:bodyPr>
          <a:lstStyle/>
          <a:p>
            <a:pPr algn="just" defTabSz="685800" fontAlgn="base">
              <a:lnSpc>
                <a:spcPts val="2475"/>
              </a:lnSpc>
              <a:buClrTx/>
            </a:pPr>
            <a:r>
              <a:rPr lang="en-US" sz="1600" b="1" kern="1200">
                <a:solidFill>
                  <a:schemeClr val="tx1"/>
                </a:solidFill>
                <a:latin typeface="+mn-lt"/>
                <a:ea typeface="+mn-ea"/>
                <a:cs typeface="+mn-cs"/>
              </a:rPr>
              <a:t>- </a:t>
            </a:r>
            <a:r>
              <a:rPr lang="vi-VN" sz="1600" b="1" kern="1200">
                <a:solidFill>
                  <a:schemeClr val="tx1"/>
                </a:solidFill>
                <a:latin typeface="+mn-lt"/>
                <a:ea typeface="+mn-ea"/>
                <a:cs typeface="+mn-cs"/>
              </a:rPr>
              <a:t>Số lượng doanh nghiệp:</a:t>
            </a:r>
            <a:r>
              <a:rPr lang="vi-VN" sz="1600" kern="1200">
                <a:solidFill>
                  <a:schemeClr val="tx1"/>
                </a:solidFill>
                <a:latin typeface="+mn-lt"/>
                <a:ea typeface="+mn-ea"/>
                <a:cs typeface="+mn-cs"/>
              </a:rPr>
              <a:t> </a:t>
            </a:r>
          </a:p>
          <a:p>
            <a:pPr algn="just" defTabSz="685800" fontAlgn="base">
              <a:lnSpc>
                <a:spcPts val="2475"/>
              </a:lnSpc>
              <a:buClrTx/>
            </a:pPr>
            <a:r>
              <a:rPr lang="en-US" sz="1600" kern="1200">
                <a:solidFill>
                  <a:schemeClr val="tx1"/>
                </a:solidFill>
                <a:latin typeface="+mn-lt"/>
                <a:ea typeface="+mn-ea"/>
                <a:cs typeface="+mn-cs"/>
              </a:rPr>
              <a:t>+ </a:t>
            </a:r>
            <a:r>
              <a:rPr lang="vi-VN" sz="1600" kern="1200">
                <a:solidFill>
                  <a:schemeClr val="tx1"/>
                </a:solidFill>
                <a:latin typeface="+mn-lt"/>
                <a:ea typeface="+mn-ea"/>
                <a:cs typeface="+mn-cs"/>
              </a:rPr>
              <a:t>Hơn 2.000 doanh nghiệp hoạt động trong lĩnh vực sản xuất nhựa. </a:t>
            </a:r>
          </a:p>
          <a:p>
            <a:pPr algn="just" defTabSz="685800" fontAlgn="base">
              <a:lnSpc>
                <a:spcPts val="2475"/>
              </a:lnSpc>
              <a:buClrTx/>
            </a:pPr>
            <a:r>
              <a:rPr lang="en-US" sz="1600" b="1" kern="1200">
                <a:solidFill>
                  <a:schemeClr val="tx1"/>
                </a:solidFill>
                <a:latin typeface="+mn-lt"/>
                <a:ea typeface="+mn-ea"/>
                <a:cs typeface="+mn-cs"/>
              </a:rPr>
              <a:t>- </a:t>
            </a:r>
            <a:r>
              <a:rPr lang="vi-VN" sz="1600" b="1" kern="1200">
                <a:solidFill>
                  <a:schemeClr val="tx1"/>
                </a:solidFill>
                <a:latin typeface="+mn-lt"/>
                <a:ea typeface="+mn-ea"/>
                <a:cs typeface="+mn-cs"/>
              </a:rPr>
              <a:t>Tăng trưởng sản lượng:</a:t>
            </a:r>
            <a:r>
              <a:rPr lang="vi-VN" sz="1600" kern="1200">
                <a:solidFill>
                  <a:schemeClr val="tx1"/>
                </a:solidFill>
                <a:latin typeface="+mn-lt"/>
                <a:ea typeface="+mn-ea"/>
                <a:cs typeface="+mn-cs"/>
              </a:rPr>
              <a:t> </a:t>
            </a:r>
          </a:p>
          <a:p>
            <a:pPr algn="just" defTabSz="685800" fontAlgn="base">
              <a:lnSpc>
                <a:spcPts val="2475"/>
              </a:lnSpc>
              <a:buClrTx/>
            </a:pPr>
            <a:r>
              <a:rPr lang="en-US" sz="1600" kern="1200">
                <a:solidFill>
                  <a:schemeClr val="tx1"/>
                </a:solidFill>
                <a:latin typeface="+mn-lt"/>
                <a:ea typeface="+mn-ea"/>
                <a:cs typeface="+mn-cs"/>
              </a:rPr>
              <a:t>+ </a:t>
            </a:r>
            <a:r>
              <a:rPr lang="vi-VN" sz="1600" kern="1200">
                <a:solidFill>
                  <a:schemeClr val="tx1"/>
                </a:solidFill>
                <a:latin typeface="+mn-lt"/>
                <a:ea typeface="+mn-ea"/>
                <a:cs typeface="+mn-cs"/>
              </a:rPr>
              <a:t>Năm 2020: 7,9 triệu tấn, tăng 6,8% so với năm 2019. </a:t>
            </a:r>
          </a:p>
          <a:p>
            <a:pPr algn="just" defTabSz="685800" fontAlgn="base">
              <a:lnSpc>
                <a:spcPts val="2475"/>
              </a:lnSpc>
              <a:buClrTx/>
            </a:pPr>
            <a:r>
              <a:rPr lang="en-US" sz="1600" kern="1200">
                <a:solidFill>
                  <a:schemeClr val="tx1"/>
                </a:solidFill>
                <a:latin typeface="+mn-lt"/>
                <a:ea typeface="+mn-ea"/>
                <a:cs typeface="+mn-cs"/>
              </a:rPr>
              <a:t>+ </a:t>
            </a:r>
            <a:r>
              <a:rPr lang="vi-VN" sz="1600" kern="1200">
                <a:solidFill>
                  <a:schemeClr val="tx1"/>
                </a:solidFill>
                <a:latin typeface="+mn-lt"/>
                <a:ea typeface="+mn-ea"/>
                <a:cs typeface="+mn-cs"/>
              </a:rPr>
              <a:t>Năm 2022: 9,54 triệu tấn, tăng 1,9% so với năm 2021. </a:t>
            </a:r>
          </a:p>
          <a:p>
            <a:pPr algn="just" defTabSz="685800" fontAlgn="base">
              <a:lnSpc>
                <a:spcPts val="2475"/>
              </a:lnSpc>
              <a:buClrTx/>
            </a:pPr>
            <a:r>
              <a:rPr lang="en-US" sz="1600" b="1" kern="1200">
                <a:solidFill>
                  <a:schemeClr val="tx1"/>
                </a:solidFill>
                <a:latin typeface="+mn-lt"/>
                <a:ea typeface="+mn-ea"/>
                <a:cs typeface="+mn-cs"/>
              </a:rPr>
              <a:t>- </a:t>
            </a:r>
            <a:r>
              <a:rPr lang="vi-VN" sz="1600" b="1" kern="1200">
                <a:solidFill>
                  <a:schemeClr val="tx1"/>
                </a:solidFill>
                <a:latin typeface="+mn-lt"/>
                <a:ea typeface="+mn-ea"/>
                <a:cs typeface="+mn-cs"/>
              </a:rPr>
              <a:t>Doanh thu:</a:t>
            </a:r>
            <a:r>
              <a:rPr lang="vi-VN" sz="1600" kern="1200">
                <a:solidFill>
                  <a:schemeClr val="tx1"/>
                </a:solidFill>
                <a:latin typeface="+mn-lt"/>
                <a:ea typeface="+mn-ea"/>
                <a:cs typeface="+mn-cs"/>
              </a:rPr>
              <a:t> </a:t>
            </a:r>
          </a:p>
          <a:p>
            <a:pPr algn="just" defTabSz="685800" fontAlgn="base">
              <a:lnSpc>
                <a:spcPts val="2475"/>
              </a:lnSpc>
              <a:buClrTx/>
            </a:pPr>
            <a:r>
              <a:rPr lang="en-US" sz="1600" kern="1200">
                <a:solidFill>
                  <a:schemeClr val="tx1"/>
                </a:solidFill>
                <a:latin typeface="+mn-lt"/>
                <a:ea typeface="+mn-ea"/>
                <a:cs typeface="+mn-cs"/>
              </a:rPr>
              <a:t>+ </a:t>
            </a:r>
            <a:r>
              <a:rPr lang="vi-VN" sz="1600" kern="1200">
                <a:solidFill>
                  <a:schemeClr val="tx1"/>
                </a:solidFill>
                <a:latin typeface="+mn-lt"/>
                <a:ea typeface="+mn-ea"/>
                <a:cs typeface="+mn-cs"/>
              </a:rPr>
              <a:t>Năm 2022: 25,18 tỷ USD, tăng 5,68% so với năm 2021. </a:t>
            </a:r>
          </a:p>
          <a:p>
            <a:pPr algn="just" defTabSz="685800">
              <a:buClrTx/>
            </a:pPr>
            <a:endParaRPr lang="en-US" sz="1600" kern="1200" dirty="0">
              <a:solidFill>
                <a:schemeClr val="tx1"/>
              </a:solidFill>
              <a:latin typeface="+mn-lt"/>
              <a:ea typeface="+mn-ea"/>
              <a:cs typeface="+mn-cs"/>
            </a:endParaRPr>
          </a:p>
        </p:txBody>
      </p:sp>
      <p:pic>
        <p:nvPicPr>
          <p:cNvPr id="2050" name="Picture 2">
            <a:extLst>
              <a:ext uri="{FF2B5EF4-FFF2-40B4-BE49-F238E27FC236}">
                <a16:creationId xmlns:a16="http://schemas.microsoft.com/office/drawing/2014/main" id="{5F6354D9-AC75-65FD-E2B1-04CDEEB810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3507" y="1314083"/>
            <a:ext cx="3630946" cy="2850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71354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81BAB-131E-EC00-9C7A-8AD4979715F7}"/>
              </a:ext>
            </a:extLst>
          </p:cNvPr>
          <p:cNvSpPr>
            <a:spLocks noGrp="1"/>
          </p:cNvSpPr>
          <p:nvPr>
            <p:ph type="title"/>
          </p:nvPr>
        </p:nvSpPr>
        <p:spPr/>
        <p:txBody>
          <a:bodyPr>
            <a:noAutofit/>
          </a:bodyPr>
          <a:lstStyle/>
          <a:p>
            <a:pPr algn="ctr"/>
            <a:r>
              <a:rPr lang="vi-VN" sz="2400">
                <a:solidFill>
                  <a:schemeClr val="accent1">
                    <a:lumMod val="50000"/>
                  </a:schemeClr>
                </a:solidFill>
                <a:latin typeface="+mn-lt"/>
              </a:rPr>
              <a:t>CHUỖI GIÁ TRỊ NGÀNH NHỰA VIỆT NAM</a:t>
            </a:r>
            <a:endParaRPr lang="en-US" sz="24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5D852A67-C240-CCF3-E2DD-1724FD681563}"/>
              </a:ext>
            </a:extLst>
          </p:cNvPr>
          <p:cNvPicPr>
            <a:picLocks noChangeAspect="1"/>
          </p:cNvPicPr>
          <p:nvPr/>
        </p:nvPicPr>
        <p:blipFill>
          <a:blip r:embed="rId2"/>
          <a:stretch>
            <a:fillRect/>
          </a:stretch>
        </p:blipFill>
        <p:spPr>
          <a:xfrm>
            <a:off x="363459" y="1345910"/>
            <a:ext cx="8417084" cy="3089439"/>
          </a:xfrm>
          <a:prstGeom prst="rect">
            <a:avLst/>
          </a:prstGeom>
        </p:spPr>
      </p:pic>
    </p:spTree>
    <p:extLst>
      <p:ext uri="{BB962C8B-B14F-4D97-AF65-F5344CB8AC3E}">
        <p14:creationId xmlns:p14="http://schemas.microsoft.com/office/powerpoint/2010/main" val="52086164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1" y="322107"/>
            <a:ext cx="9143999" cy="511530"/>
          </a:xfrm>
        </p:spPr>
        <p:txBody>
          <a:bodyPr>
            <a:noAutofit/>
          </a:bodyPr>
          <a:lstStyle/>
          <a:p>
            <a:pPr algn="ctr"/>
            <a:r>
              <a:rPr lang="vi-VN" sz="2400">
                <a:solidFill>
                  <a:schemeClr val="accent1">
                    <a:lumMod val="50000"/>
                  </a:schemeClr>
                </a:solidFill>
                <a:latin typeface="+mn-lt"/>
              </a:rPr>
              <a:t>C</a:t>
            </a:r>
            <a:r>
              <a:rPr lang="en-US" sz="2400">
                <a:solidFill>
                  <a:schemeClr val="accent1">
                    <a:lumMod val="50000"/>
                  </a:schemeClr>
                </a:solidFill>
                <a:latin typeface="+mn-lt"/>
                <a:cs typeface="Times New Roman" panose="02020603050405020304" pitchFamily="18" charset="0"/>
              </a:rPr>
              <a:t>Ơ</a:t>
            </a:r>
            <a:r>
              <a:rPr lang="en-US" sz="2400">
                <a:solidFill>
                  <a:schemeClr val="accent1">
                    <a:lumMod val="50000"/>
                  </a:schemeClr>
                </a:solidFill>
                <a:latin typeface="+mn-lt"/>
              </a:rPr>
              <a:t> </a:t>
            </a:r>
            <a:r>
              <a:rPr lang="en-US" sz="2400">
                <a:solidFill>
                  <a:schemeClr val="accent1">
                    <a:lumMod val="50000"/>
                  </a:schemeClr>
                </a:solidFill>
                <a:latin typeface="+mn-lt"/>
                <a:cs typeface="Times New Roman" panose="02020603050405020304" pitchFamily="18" charset="0"/>
              </a:rPr>
              <a:t>CẤU</a:t>
            </a:r>
            <a:r>
              <a:rPr lang="en-US" sz="2400">
                <a:solidFill>
                  <a:schemeClr val="accent1">
                    <a:lumMod val="50000"/>
                  </a:schemeClr>
                </a:solidFill>
                <a:latin typeface="+mn-lt"/>
              </a:rPr>
              <a:t> </a:t>
            </a:r>
            <a:r>
              <a:rPr lang="en-US" sz="2400">
                <a:solidFill>
                  <a:schemeClr val="accent1">
                    <a:lumMod val="50000"/>
                  </a:schemeClr>
                </a:solidFill>
                <a:latin typeface="+mn-lt"/>
                <a:cs typeface="Times New Roman" panose="02020603050405020304" pitchFamily="18" charset="0"/>
              </a:rPr>
              <a:t>SẢN PHẨM NHỰA</a:t>
            </a:r>
            <a:endParaRPr lang="en-US" sz="2400" dirty="0">
              <a:solidFill>
                <a:schemeClr val="accent1">
                  <a:lumMod val="50000"/>
                </a:schemeClr>
              </a:solidFill>
              <a:latin typeface="+mn-lt"/>
              <a:cs typeface="Times New Roman" panose="02020603050405020304" pitchFamily="18" charset="0"/>
            </a:endParaRPr>
          </a:p>
        </p:txBody>
      </p:sp>
      <p:pic>
        <p:nvPicPr>
          <p:cNvPr id="7" name="Picture 6">
            <a:extLst>
              <a:ext uri="{FF2B5EF4-FFF2-40B4-BE49-F238E27FC236}">
                <a16:creationId xmlns:a16="http://schemas.microsoft.com/office/drawing/2014/main" id="{8A871F2D-1FEA-7C2E-A451-E603C4563844}"/>
              </a:ext>
            </a:extLst>
          </p:cNvPr>
          <p:cNvPicPr>
            <a:picLocks noChangeAspect="1"/>
          </p:cNvPicPr>
          <p:nvPr/>
        </p:nvPicPr>
        <p:blipFill>
          <a:blip r:embed="rId2"/>
          <a:stretch>
            <a:fillRect/>
          </a:stretch>
        </p:blipFill>
        <p:spPr>
          <a:xfrm>
            <a:off x="442452" y="1042691"/>
            <a:ext cx="8259097" cy="3518668"/>
          </a:xfrm>
          <a:prstGeom prst="rect">
            <a:avLst/>
          </a:prstGeom>
        </p:spPr>
      </p:pic>
    </p:spTree>
    <p:extLst>
      <p:ext uri="{BB962C8B-B14F-4D97-AF65-F5344CB8AC3E}">
        <p14:creationId xmlns:p14="http://schemas.microsoft.com/office/powerpoint/2010/main" val="2565288860"/>
      </p:ext>
    </p:extLst>
  </p:cSld>
  <p:clrMapOvr>
    <a:masterClrMapping/>
  </p:clrMapOvr>
  <p:transition/>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0" y="414764"/>
            <a:ext cx="9144000" cy="371400"/>
          </a:xfrm>
        </p:spPr>
        <p:txBody>
          <a:bodyPr>
            <a:noAutofit/>
          </a:bodyPr>
          <a:lstStyle/>
          <a:p>
            <a:pPr algn="ctr"/>
            <a:r>
              <a:rPr lang="en-US" sz="2400">
                <a:solidFill>
                  <a:schemeClr val="accent1">
                    <a:lumMod val="50000"/>
                  </a:schemeClr>
                </a:solidFill>
                <a:latin typeface="+mn-lt"/>
                <a:cs charset="0" panose="02020603050405020304" pitchFamily="18" typeface="Times New Roman"/>
              </a:rPr>
              <a:t>XU HƯỚNG PHÁT TRIỂN NGÀNH NHỰA</a:t>
            </a:r>
            <a:endParaRPr dirty="0" lang="en-US" sz="2400">
              <a:solidFill>
                <a:schemeClr val="accent1">
                  <a:lumMod val="50000"/>
                </a:schemeClr>
              </a:solidFill>
              <a:latin typeface="+mn-lt"/>
              <a:cs charset="0" panose="02020603050405020304" pitchFamily="18" typeface="Times New Roman"/>
            </a:endParaRPr>
          </a:p>
        </p:txBody>
      </p:sp>
      <p:sp>
        <p:nvSpPr>
          <p:cNvPr id="2" name="TextBox 1">
            <a:extLst>
              <a:ext uri="{FF2B5EF4-FFF2-40B4-BE49-F238E27FC236}">
                <a16:creationId xmlns:a16="http://schemas.microsoft.com/office/drawing/2014/main" id="{D3AAD213-F7BC-2EC8-A465-6C5B05FF308B}"/>
              </a:ext>
            </a:extLst>
          </p:cNvPr>
          <p:cNvSpPr txBox="1"/>
          <p:nvPr/>
        </p:nvSpPr>
        <p:spPr>
          <a:xfrm>
            <a:off x="399197" y="1002052"/>
            <a:ext cx="3992181" cy="3554819"/>
          </a:xfrm>
          <a:prstGeom prst="rect">
            <a:avLst/>
          </a:prstGeom>
          <a:noFill/>
        </p:spPr>
        <p:txBody>
          <a:bodyPr rtlCol="0" wrap="square">
            <a:spAutoFit/>
          </a:bodyPr>
          <a:lstStyle/>
          <a:p>
            <a:pPr algn="just" defTabSz="685800" fontAlgn="base">
              <a:lnSpc>
                <a:spcPct val="150000"/>
              </a:lnSpc>
              <a:buClrTx/>
            </a:pPr>
            <a:r>
              <a:rPr b="1" kern="1200" lang="en-US" sz="1500">
                <a:ea typeface="+mn-ea"/>
                <a:cs typeface="+mn-cs"/>
              </a:rPr>
              <a:t>- </a:t>
            </a:r>
            <a:r>
              <a:rPr b="1" kern="1200" lang="vi-VN" sz="1500">
                <a:latin charset="0" panose="020B0604020202020204" pitchFamily="34" typeface="Arial"/>
                <a:ea typeface="+mn-ea"/>
                <a:cs typeface="+mn-cs"/>
              </a:rPr>
              <a:t>Chuyển đổi sản phẩm:</a:t>
            </a:r>
            <a:r>
              <a:rPr kern="1200" lang="vi-VN" sz="1500">
                <a:latin charset="0" panose="020B0604020202020204" pitchFamily="34" typeface="Arial"/>
                <a:ea typeface="+mn-ea"/>
                <a:cs typeface="+mn-cs"/>
              </a:rPr>
              <a:t> </a:t>
            </a:r>
          </a:p>
          <a:p>
            <a:pPr algn="just" defTabSz="685800" fontAlgn="base">
              <a:lnSpc>
                <a:spcPct val="150000"/>
              </a:lnSpc>
              <a:buClrTx/>
            </a:pPr>
            <a:r>
              <a:rPr kern="1200" lang="en-US" sz="1500">
                <a:ea typeface="+mn-ea"/>
                <a:cs typeface="+mn-cs"/>
              </a:rPr>
              <a:t>+ </a:t>
            </a:r>
            <a:r>
              <a:rPr kern="1200" lang="vi-VN" sz="1500">
                <a:latin charset="0" panose="020B0604020202020204" pitchFamily="34" typeface="Arial"/>
                <a:ea typeface="+mn-ea"/>
                <a:cs typeface="+mn-cs"/>
              </a:rPr>
              <a:t>Giảm tỷ trọng nhựa bao bì, tăng nhựa xây dựng và nhựa kỹ thuật. </a:t>
            </a:r>
          </a:p>
          <a:p>
            <a:pPr algn="just" defTabSz="685800" fontAlgn="base">
              <a:lnSpc>
                <a:spcPct val="150000"/>
              </a:lnSpc>
              <a:buClrTx/>
            </a:pPr>
            <a:r>
              <a:rPr b="1" kern="1200" lang="en-US" sz="1500">
                <a:ea typeface="+mn-ea"/>
                <a:cs typeface="+mn-cs"/>
              </a:rPr>
              <a:t>- </a:t>
            </a:r>
            <a:r>
              <a:rPr b="1" kern="1200" lang="vi-VN" sz="1500">
                <a:latin charset="0" panose="020B0604020202020204" pitchFamily="34" typeface="Arial"/>
                <a:ea typeface="+mn-ea"/>
                <a:cs typeface="+mn-cs"/>
              </a:rPr>
              <a:t>Đầu tư công nghệ:</a:t>
            </a:r>
            <a:r>
              <a:rPr kern="1200" lang="vi-VN" sz="1500">
                <a:latin charset="0" panose="020B0604020202020204" pitchFamily="34" typeface="Arial"/>
                <a:ea typeface="+mn-ea"/>
                <a:cs typeface="+mn-cs"/>
              </a:rPr>
              <a:t> </a:t>
            </a:r>
          </a:p>
          <a:p>
            <a:pPr algn="just" defTabSz="685800" fontAlgn="base">
              <a:lnSpc>
                <a:spcPct val="150000"/>
              </a:lnSpc>
              <a:buClrTx/>
            </a:pPr>
            <a:r>
              <a:rPr kern="1200" lang="en-US" sz="1500">
                <a:ea typeface="+mn-ea"/>
                <a:cs typeface="+mn-cs"/>
              </a:rPr>
              <a:t>+</a:t>
            </a:r>
            <a:r>
              <a:rPr kern="1200" lang="vi-VN" sz="1500">
                <a:latin charset="0" panose="020B0604020202020204" pitchFamily="34" typeface="Arial"/>
                <a:ea typeface="+mn-ea"/>
                <a:cs typeface="+mn-cs"/>
              </a:rPr>
              <a:t>Áp dụng công nghệ tiên tiến, tự động hóa trong sản xuất. </a:t>
            </a:r>
          </a:p>
          <a:p>
            <a:pPr algn="just" defTabSz="685800" fontAlgn="base">
              <a:lnSpc>
                <a:spcPct val="150000"/>
              </a:lnSpc>
              <a:buClrTx/>
            </a:pPr>
            <a:r>
              <a:rPr b="1" kern="1200" lang="en-US" sz="1500">
                <a:ea typeface="+mn-ea"/>
                <a:cs typeface="+mn-cs"/>
              </a:rPr>
              <a:t>- </a:t>
            </a:r>
            <a:r>
              <a:rPr b="1" kern="1200" lang="vi-VN" sz="1500">
                <a:latin charset="0" panose="020B0604020202020204" pitchFamily="34" typeface="Arial"/>
                <a:ea typeface="+mn-ea"/>
                <a:cs typeface="+mn-cs"/>
              </a:rPr>
              <a:t>Phát triển sản phẩm xanh:</a:t>
            </a:r>
            <a:r>
              <a:rPr kern="1200" lang="vi-VN" sz="1500">
                <a:latin charset="0" panose="020B0604020202020204" pitchFamily="34" typeface="Arial"/>
                <a:ea typeface="+mn-ea"/>
                <a:cs typeface="+mn-cs"/>
              </a:rPr>
              <a:t> </a:t>
            </a:r>
          </a:p>
          <a:p>
            <a:pPr algn="just" defTabSz="685800" fontAlgn="base">
              <a:lnSpc>
                <a:spcPct val="150000"/>
              </a:lnSpc>
              <a:buClrTx/>
            </a:pPr>
            <a:r>
              <a:rPr kern="1200" lang="en-US" sz="1500">
                <a:ea typeface="+mn-ea"/>
                <a:cs typeface="+mn-cs"/>
              </a:rPr>
              <a:t>+ </a:t>
            </a:r>
            <a:r>
              <a:rPr kern="1200" lang="vi-VN" sz="1500">
                <a:latin charset="0" panose="020B0604020202020204" pitchFamily="34" typeface="Arial"/>
                <a:ea typeface="+mn-ea"/>
                <a:cs typeface="+mn-cs"/>
              </a:rPr>
              <a:t>Sản xuất nhựa tái chế, nhựa sinh học, thân thiện với môi trường. </a:t>
            </a:r>
          </a:p>
          <a:p>
            <a:pPr algn="just" defTabSz="685800">
              <a:lnSpc>
                <a:spcPct val="150000"/>
              </a:lnSpc>
              <a:buClrTx/>
            </a:pPr>
            <a:endParaRPr kern="1200" lang="vi-VN" sz="1500">
              <a:latin charset="0" panose="020B0604020202020204" pitchFamily="34" typeface="Arial"/>
              <a:ea typeface="+mn-ea"/>
              <a:cs typeface="+mn-cs"/>
            </a:endParaRPr>
          </a:p>
        </p:txBody>
      </p:sp>
      <p:pic>
        <p:nvPicPr>
          <p:cNvPr id="7170" name="Picture 2">
            <a:extLst>
              <a:ext uri="{FF2B5EF4-FFF2-40B4-BE49-F238E27FC236}">
                <a16:creationId xmlns:a16="http://schemas.microsoft.com/office/drawing/2014/main" id="{B166AD10-5CF7-26B3-7A28-4034739CE032}"/>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74" t="2"/>
          <a:stretch/>
        </p:blipFill>
        <p:spPr bwMode="auto">
          <a:xfrm>
            <a:off x="4572001" y="1002052"/>
            <a:ext cx="4121894" cy="3112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49541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0" y="407625"/>
            <a:ext cx="9144000" cy="351952"/>
          </a:xfrm>
        </p:spPr>
        <p:txBody>
          <a:bodyPr>
            <a:noAutofit/>
          </a:bodyPr>
          <a:lstStyle/>
          <a:p>
            <a:r>
              <a:rPr lang="da-DK">
                <a:solidFill>
                  <a:schemeClr val="accent1">
                    <a:lumMod val="50000"/>
                  </a:schemeClr>
                </a:solidFill>
                <a:latin typeface="+mn-lt"/>
                <a:cs typeface="Times New Roman" panose="02020603050405020304" pitchFamily="18" charset="0"/>
              </a:rPr>
              <a:t>TRIỂN VỌNG TƯƠNG LAI</a:t>
            </a:r>
            <a:endParaRPr lang="da-DK" dirty="0">
              <a:solidFill>
                <a:schemeClr val="accent1">
                  <a:lumMod val="50000"/>
                </a:schemeClr>
              </a:solidFill>
              <a:latin typeface="+mn-lt"/>
              <a:cs typeface="Times New Roman" panose="02020603050405020304" pitchFamily="18" charset="0"/>
            </a:endParaRPr>
          </a:p>
        </p:txBody>
      </p:sp>
      <p:sp>
        <p:nvSpPr>
          <p:cNvPr id="2" name="TextBox 1">
            <a:extLst>
              <a:ext uri="{FF2B5EF4-FFF2-40B4-BE49-F238E27FC236}">
                <a16:creationId xmlns:a16="http://schemas.microsoft.com/office/drawing/2014/main" id="{AA67111D-0590-9D1C-6AA4-9817C63C3B44}"/>
              </a:ext>
            </a:extLst>
          </p:cNvPr>
          <p:cNvSpPr txBox="1"/>
          <p:nvPr/>
        </p:nvSpPr>
        <p:spPr>
          <a:xfrm>
            <a:off x="418641" y="975160"/>
            <a:ext cx="4818188" cy="3254737"/>
          </a:xfrm>
          <a:prstGeom prst="rect">
            <a:avLst/>
          </a:prstGeom>
          <a:noFill/>
        </p:spPr>
        <p:txBody>
          <a:bodyPr wrap="square" rtlCol="0">
            <a:spAutoFit/>
          </a:bodyPr>
          <a:lstStyle/>
          <a:p>
            <a:pPr algn="just" defTabSz="685800" fontAlgn="base">
              <a:lnSpc>
                <a:spcPts val="2475"/>
              </a:lnSpc>
              <a:buClrTx/>
            </a:pPr>
            <a:r>
              <a:rPr lang="en-US" sz="1600" b="1" kern="1200">
                <a:latin typeface="+mn-lt"/>
                <a:ea typeface="+mn-ea"/>
                <a:cs typeface="+mn-cs"/>
              </a:rPr>
              <a:t>- </a:t>
            </a:r>
            <a:r>
              <a:rPr lang="vi-VN" sz="1600" b="1" kern="1200">
                <a:latin typeface="+mn-lt"/>
                <a:ea typeface="+mn-ea"/>
                <a:cs typeface="+mn-cs"/>
              </a:rPr>
              <a:t>Tăng trưởng sản lượng:</a:t>
            </a:r>
            <a:r>
              <a:rPr lang="vi-VN" sz="1600" kern="1200">
                <a:latin typeface="+mn-lt"/>
                <a:ea typeface="+mn-ea"/>
                <a:cs typeface="+mn-cs"/>
              </a:rPr>
              <a:t> </a:t>
            </a:r>
          </a:p>
          <a:p>
            <a:pPr algn="just" defTabSz="685800" fontAlgn="base">
              <a:lnSpc>
                <a:spcPts val="2475"/>
              </a:lnSpc>
              <a:buClrTx/>
            </a:pPr>
            <a:r>
              <a:rPr lang="en-US" sz="1600" kern="1200">
                <a:latin typeface="+mn-lt"/>
                <a:ea typeface="+mn-ea"/>
                <a:cs typeface="+mn-cs"/>
              </a:rPr>
              <a:t>+ </a:t>
            </a:r>
            <a:r>
              <a:rPr lang="vi-VN" sz="1600" kern="1200">
                <a:latin typeface="+mn-lt"/>
                <a:ea typeface="+mn-ea"/>
                <a:cs typeface="+mn-cs"/>
              </a:rPr>
              <a:t>Dự báo đạt 10,92 triệu tấn vào năm 2024, với CAGR 8,44% giai đoạn 2024-2029. </a:t>
            </a:r>
          </a:p>
          <a:p>
            <a:pPr algn="just" defTabSz="685800" fontAlgn="base">
              <a:lnSpc>
                <a:spcPts val="2475"/>
              </a:lnSpc>
              <a:buClrTx/>
            </a:pPr>
            <a:r>
              <a:rPr lang="en-US" sz="1600" b="1" kern="1200">
                <a:latin typeface="+mn-lt"/>
                <a:ea typeface="+mn-ea"/>
                <a:cs typeface="+mn-cs"/>
              </a:rPr>
              <a:t>- </a:t>
            </a:r>
            <a:r>
              <a:rPr lang="vi-VN" sz="1600" b="1" kern="1200">
                <a:latin typeface="+mn-lt"/>
                <a:ea typeface="+mn-ea"/>
                <a:cs typeface="+mn-cs"/>
              </a:rPr>
              <a:t>Mở rộng thị trường:</a:t>
            </a:r>
            <a:r>
              <a:rPr lang="vi-VN" sz="1600" kern="1200">
                <a:latin typeface="+mn-lt"/>
                <a:ea typeface="+mn-ea"/>
                <a:cs typeface="+mn-cs"/>
              </a:rPr>
              <a:t> </a:t>
            </a:r>
          </a:p>
          <a:p>
            <a:pPr algn="just" defTabSz="685800" fontAlgn="base">
              <a:lnSpc>
                <a:spcPts val="2475"/>
              </a:lnSpc>
              <a:buClrTx/>
            </a:pPr>
            <a:r>
              <a:rPr lang="en-US" sz="1600" kern="1200">
                <a:latin typeface="+mn-lt"/>
                <a:ea typeface="+mn-ea"/>
                <a:cs typeface="+mn-cs"/>
              </a:rPr>
              <a:t>+ </a:t>
            </a:r>
            <a:r>
              <a:rPr lang="vi-VN" sz="1600" kern="1200">
                <a:latin typeface="+mn-lt"/>
                <a:ea typeface="+mn-ea"/>
                <a:cs typeface="+mn-cs"/>
              </a:rPr>
              <a:t>Tiếp tục chinh phục các thị trường mới, tăng thị phần tại Mỹ, EU, Nhật Bản. </a:t>
            </a:r>
          </a:p>
          <a:p>
            <a:pPr algn="just" defTabSz="685800" fontAlgn="base">
              <a:lnSpc>
                <a:spcPts val="2475"/>
              </a:lnSpc>
              <a:buClrTx/>
            </a:pPr>
            <a:r>
              <a:rPr lang="en-US" sz="1600" b="1" kern="1200">
                <a:latin typeface="+mn-lt"/>
                <a:ea typeface="+mn-ea"/>
                <a:cs typeface="+mn-cs"/>
              </a:rPr>
              <a:t>- </a:t>
            </a:r>
            <a:r>
              <a:rPr lang="vi-VN" sz="1600" b="1" kern="1200">
                <a:latin typeface="+mn-lt"/>
                <a:ea typeface="+mn-ea"/>
                <a:cs typeface="+mn-cs"/>
              </a:rPr>
              <a:t>Phát triển bền vững:</a:t>
            </a:r>
            <a:r>
              <a:rPr lang="vi-VN" sz="1600" kern="1200">
                <a:latin typeface="+mn-lt"/>
                <a:ea typeface="+mn-ea"/>
                <a:cs typeface="+mn-cs"/>
              </a:rPr>
              <a:t> </a:t>
            </a:r>
          </a:p>
          <a:p>
            <a:pPr algn="just" defTabSz="685800" fontAlgn="base">
              <a:lnSpc>
                <a:spcPts val="2475"/>
              </a:lnSpc>
              <a:buClrTx/>
            </a:pPr>
            <a:r>
              <a:rPr lang="en-US" sz="1600" kern="1200">
                <a:latin typeface="+mn-lt"/>
                <a:ea typeface="+mn-ea"/>
                <a:cs typeface="+mn-cs"/>
              </a:rPr>
              <a:t>+ </a:t>
            </a:r>
            <a:r>
              <a:rPr lang="vi-VN" sz="1600" kern="1200">
                <a:latin typeface="+mn-lt"/>
                <a:ea typeface="+mn-ea"/>
                <a:cs typeface="+mn-cs"/>
              </a:rPr>
              <a:t>Hướng tới sản xuất xanh, giảm thiểu tác động môi trường. </a:t>
            </a:r>
          </a:p>
          <a:p>
            <a:pPr algn="just" defTabSz="685800">
              <a:buClrTx/>
            </a:pPr>
            <a:endParaRPr lang="vi-VN" sz="1600" kern="1200">
              <a:latin typeface="+mn-lt"/>
              <a:ea typeface="+mn-ea"/>
              <a:cs typeface="+mn-cs"/>
            </a:endParaRPr>
          </a:p>
        </p:txBody>
      </p:sp>
      <p:pic>
        <p:nvPicPr>
          <p:cNvPr id="9218" name="Picture 2" descr="Sản xuất xanh: Hướng đi tất yếu cho phát triển bền vững">
            <a:extLst>
              <a:ext uri="{FF2B5EF4-FFF2-40B4-BE49-F238E27FC236}">
                <a16:creationId xmlns:a16="http://schemas.microsoft.com/office/drawing/2014/main" id="{42BB7D00-BB99-579F-DFF3-67944B4FFF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6829" y="975160"/>
            <a:ext cx="3655824" cy="2814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56873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vi-VN" sz="2000" dirty="0">
                <a:solidFill>
                  <a:schemeClr val="accent1">
                    <a:lumMod val="50000"/>
                  </a:schemeClr>
                </a:solidFill>
                <a:latin typeface="+mn-lt"/>
              </a:rPr>
              <a:t>ĐỊNH MỨC TIÊU HAO NĂNG LƯỢNG </a:t>
            </a:r>
            <a:r>
              <a:rPr lang="en-US" sz="2000" dirty="0">
                <a:solidFill>
                  <a:schemeClr val="accent1">
                    <a:lumMod val="50000"/>
                  </a:schemeClr>
                </a:solidFill>
                <a:latin typeface="+mn-lt"/>
              </a:rPr>
              <a:t>CHO NGÀNH NHỰA</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1"/>
          </p:nvPr>
        </p:nvSpPr>
        <p:spPr>
          <a:xfrm>
            <a:off x="457200" y="1057200"/>
            <a:ext cx="8229600" cy="3674825"/>
          </a:xfrm>
        </p:spPr>
        <p:txBody>
          <a:bodyPr>
            <a:normAutofit/>
          </a:bodyPr>
          <a:lstStyle/>
          <a:p>
            <a:pPr marL="139697" indent="0">
              <a:buNone/>
            </a:pPr>
            <a:r>
              <a:rPr lang="vi-VN" dirty="0">
                <a:latin typeface="+mn-lt"/>
              </a:rPr>
              <a:t>Theo quy định tại điều 5 </a:t>
            </a:r>
            <a:r>
              <a:rPr lang="en-US" b="1" dirty="0">
                <a:solidFill>
                  <a:schemeClr val="accent1">
                    <a:lumMod val="50000"/>
                  </a:schemeClr>
                </a:solidFill>
                <a:latin typeface="+mn-lt"/>
              </a:rPr>
              <a:t>T</a:t>
            </a:r>
            <a:r>
              <a:rPr lang="vi-VN" b="1" dirty="0">
                <a:solidFill>
                  <a:schemeClr val="accent1">
                    <a:lumMod val="50000"/>
                  </a:schemeClr>
                </a:solidFill>
                <a:latin typeface="+mn-lt"/>
              </a:rPr>
              <a:t>hông tư 2</a:t>
            </a:r>
            <a:r>
              <a:rPr lang="en-US" b="1" dirty="0">
                <a:solidFill>
                  <a:schemeClr val="accent1">
                    <a:lumMod val="50000"/>
                  </a:schemeClr>
                </a:solidFill>
                <a:latin typeface="+mn-lt"/>
              </a:rPr>
              <a:t>9</a:t>
            </a:r>
            <a:r>
              <a:rPr lang="vi-VN" b="1" dirty="0">
                <a:solidFill>
                  <a:schemeClr val="accent1">
                    <a:lumMod val="50000"/>
                  </a:schemeClr>
                </a:solidFill>
                <a:latin typeface="+mn-lt"/>
              </a:rPr>
              <a:t>/2024/TT-BCT</a:t>
            </a:r>
            <a:r>
              <a:rPr lang="vi-VN" dirty="0">
                <a:latin typeface="+mn-lt"/>
              </a:rPr>
              <a:t>, định mức </a:t>
            </a:r>
            <a:r>
              <a:rPr lang="en-US" dirty="0">
                <a:latin typeface="+mn-lt"/>
              </a:rPr>
              <a:t>sử dụng </a:t>
            </a:r>
            <a:r>
              <a:rPr lang="vi-VN" dirty="0">
                <a:latin typeface="+mn-lt"/>
              </a:rPr>
              <a:t>năng lượng</a:t>
            </a:r>
            <a:r>
              <a:rPr lang="en-US" dirty="0">
                <a:latin typeface="+mn-lt"/>
              </a:rPr>
              <a:t> (ĐMSDNL)</a:t>
            </a:r>
            <a:r>
              <a:rPr lang="vi-VN" dirty="0">
                <a:latin typeface="+mn-lt"/>
              </a:rPr>
              <a:t> áp dụng cho sản phẩm </a:t>
            </a:r>
            <a:r>
              <a:rPr lang="en-US" dirty="0">
                <a:latin typeface="+mn-lt"/>
              </a:rPr>
              <a:t>nhựa các loại </a:t>
            </a:r>
            <a:r>
              <a:rPr lang="vi-VN" dirty="0">
                <a:latin typeface="+mn-lt"/>
              </a:rPr>
              <a:t>như sau:</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nvGraphicFramePr>
        <p:xfrm>
          <a:off x="457201" y="1693906"/>
          <a:ext cx="8229600" cy="2936526"/>
        </p:xfrm>
        <a:graphic>
          <a:graphicData uri="http://schemas.openxmlformats.org/drawingml/2006/table">
            <a:tbl>
              <a:tblPr firstRow="1" firstCol="1" bandRow="1">
                <a:tableStyleId>{912C8C85-51F0-491E-9774-3900AFEF0FD7}</a:tableStyleId>
              </a:tblPr>
              <a:tblGrid>
                <a:gridCol w="922867">
                  <a:extLst>
                    <a:ext uri="{9D8B030D-6E8A-4147-A177-3AD203B41FA5}">
                      <a16:colId xmlns:a16="http://schemas.microsoft.com/office/drawing/2014/main" val="186771924"/>
                    </a:ext>
                  </a:extLst>
                </a:gridCol>
                <a:gridCol w="1473200">
                  <a:extLst>
                    <a:ext uri="{9D8B030D-6E8A-4147-A177-3AD203B41FA5}">
                      <a16:colId xmlns:a16="http://schemas.microsoft.com/office/drawing/2014/main" val="3860677919"/>
                    </a:ext>
                  </a:extLst>
                </a:gridCol>
                <a:gridCol w="1845733">
                  <a:extLst>
                    <a:ext uri="{9D8B030D-6E8A-4147-A177-3AD203B41FA5}">
                      <a16:colId xmlns:a16="http://schemas.microsoft.com/office/drawing/2014/main" val="3686831630"/>
                    </a:ext>
                  </a:extLst>
                </a:gridCol>
                <a:gridCol w="3987800">
                  <a:extLst>
                    <a:ext uri="{9D8B030D-6E8A-4147-A177-3AD203B41FA5}">
                      <a16:colId xmlns:a16="http://schemas.microsoft.com/office/drawing/2014/main" val="3032694420"/>
                    </a:ext>
                  </a:extLst>
                </a:gridCol>
              </a:tblGrid>
              <a:tr h="257651">
                <a:tc gridSpan="2">
                  <a:txBody>
                    <a:bodyPr/>
                    <a:lstStyle/>
                    <a:p>
                      <a:pPr algn="ctr">
                        <a:lnSpc>
                          <a:spcPct val="125000"/>
                        </a:lnSpc>
                        <a:spcBef>
                          <a:spcPts val="600"/>
                        </a:spcBef>
                        <a:spcAft>
                          <a:spcPts val="600"/>
                        </a:spcAft>
                      </a:pPr>
                      <a:r>
                        <a:rPr lang="en-US" sz="1500" dirty="0">
                          <a:effectLst/>
                          <a:latin typeface="+mn-lt"/>
                          <a:ea typeface="Calibri" panose="020F0502020204030204" pitchFamily="34" charset="0"/>
                          <a:cs typeface="Times New Roman" panose="02020603050405020304" pitchFamily="18" charset="0"/>
                        </a:rPr>
                        <a:t>Sản phẩm nhựa</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500" dirty="0">
                          <a:effectLst/>
                          <a:latin typeface="+mn-lt"/>
                          <a:ea typeface="Calibri" panose="020F0502020204030204" pitchFamily="34" charset="0"/>
                          <a:cs typeface="Times New Roman" panose="02020603050405020304" pitchFamily="18" charset="0"/>
                        </a:rPr>
                        <a:t>ĐMSDNL (kWh/kg)</a:t>
                      </a: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1500" b="1" dirty="0">
                          <a:solidFill>
                            <a:srgbClr val="FFFFFF"/>
                          </a:solidFill>
                          <a:effectLst/>
                          <a:latin typeface="+mn-lt"/>
                        </a:rPr>
                        <a:t>Các yêu cầu liên quan khác</a:t>
                      </a:r>
                      <a:endParaRPr lang="en-US" sz="1500" dirty="0">
                        <a:effectLst/>
                        <a:latin typeface="+mn-lt"/>
                        <a:ea typeface="Calibri" panose="020F0502020204030204" pitchFamily="34" charset="0"/>
                        <a:cs typeface="Times New Roman" panose="02020603050405020304" pitchFamily="18" charset="0"/>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371396">
                <a:tc rowSpan="3">
                  <a:txBody>
                    <a:bodyPr/>
                    <a:lstStyle/>
                    <a:p>
                      <a:pPr algn="ctr">
                        <a:spcBef>
                          <a:spcPts val="600"/>
                        </a:spcBef>
                        <a:spcAft>
                          <a:spcPts val="600"/>
                        </a:spcAft>
                      </a:pPr>
                      <a:r>
                        <a:rPr lang="en-US" sz="1400" b="0" dirty="0">
                          <a:effectLst/>
                          <a:latin typeface="+mn-lt"/>
                        </a:rPr>
                        <a:t>Nhựa bao gói</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400" b="0" dirty="0">
                          <a:effectLst/>
                          <a:latin typeface="+mn-lt"/>
                        </a:rPr>
                        <a:t>Túi nhựa</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400" b="0" dirty="0">
                          <a:effectLst/>
                          <a:latin typeface="+mn-lt"/>
                        </a:rPr>
                        <a:t>≤ </a:t>
                      </a:r>
                      <a:r>
                        <a:rPr lang="en-US" sz="1400" b="0" dirty="0">
                          <a:effectLst/>
                          <a:latin typeface="+mn-lt"/>
                        </a:rPr>
                        <a:t>0,95</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4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Quản lý, giám sát quá trình sản xuất để xác định lượng năng lượng đã tiêu thụ</a:t>
                      </a:r>
                      <a:endParaRPr kumimoji="0" lang="en-US" sz="1400" b="0" i="0" u="none" strike="noStrike" kern="0" cap="none" spc="0" normalizeH="0" baseline="0" noProof="0" dirty="0">
                        <a:ln>
                          <a:noFill/>
                        </a:ln>
                        <a:solidFill>
                          <a:srgbClr val="000000"/>
                        </a:solidFill>
                        <a:effectLst/>
                        <a:uLnTx/>
                        <a:uFillTx/>
                        <a:latin typeface="+mn-lt"/>
                        <a:ea typeface="+mn-ea"/>
                        <a:cs typeface="+mn-cs"/>
                        <a:sym typeface="Arial"/>
                      </a:endParaRP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en-US" sz="14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Cơ sở có SEC cao hơn ĐMTHNL: Phải báo cáo giải trình với cơ quan chức năng nguyên nhân và kế hoạch thực hiện để đáp ứng định mức trên cơ sở báo cáo kiểm toán năng lượng.</a:t>
                      </a: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4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Báo cáo SCT địa phương trước ngày </a:t>
                      </a:r>
                      <a:r>
                        <a:rPr kumimoji="0" lang="en-US" sz="1400" b="0" i="0" u="none" strike="noStrike" kern="0" cap="none" spc="0" normalizeH="0" baseline="0" noProof="0" dirty="0">
                          <a:ln>
                            <a:noFill/>
                          </a:ln>
                          <a:solidFill>
                            <a:srgbClr val="000000"/>
                          </a:solidFill>
                          <a:effectLst/>
                          <a:uLnTx/>
                          <a:uFillTx/>
                          <a:latin typeface="+mn-lt"/>
                          <a:ea typeface="+mn-ea"/>
                          <a:cs typeface="+mn-cs"/>
                          <a:sym typeface="Arial"/>
                        </a:rPr>
                        <a:t>31 </a:t>
                      </a:r>
                      <a:r>
                        <a:rPr kumimoji="0" lang="vi-VN" sz="1400" b="0" i="0" u="none" strike="noStrike" kern="0" cap="none" spc="0" normalizeH="0" baseline="0" noProof="0" dirty="0">
                          <a:ln>
                            <a:noFill/>
                          </a:ln>
                          <a:solidFill>
                            <a:srgbClr val="000000"/>
                          </a:solidFill>
                          <a:effectLst/>
                          <a:uLnTx/>
                          <a:uFillTx/>
                          <a:latin typeface="+mn-lt"/>
                          <a:ea typeface="+mn-ea"/>
                          <a:cs typeface="+mn-cs"/>
                          <a:sym typeface="Arial"/>
                        </a:rPr>
                        <a:t>tháng 01 hằng năm về tình hình thực hiện ĐMTHNL của đơn vị. </a:t>
                      </a:r>
                      <a:r>
                        <a:rPr kumimoji="0" lang="en-US" sz="1400" b="0" i="0" u="none" strike="noStrike" kern="0" cap="none" spc="0" normalizeH="0" baseline="0" noProof="0" dirty="0">
                          <a:ln>
                            <a:noFill/>
                          </a:ln>
                          <a:solidFill>
                            <a:srgbClr val="000000"/>
                          </a:solidFill>
                          <a:effectLst/>
                          <a:uLnTx/>
                          <a:uFillTx/>
                          <a:latin typeface="+mn-lt"/>
                          <a:ea typeface="+mn-ea"/>
                          <a:cs typeface="+mn-cs"/>
                          <a:sym typeface="Arial"/>
                        </a:rPr>
                        <a:t>(cụ thể tại Điều 5 của Thông tư)</a:t>
                      </a:r>
                      <a:endParaRPr kumimoji="0" lang="vi-VN" sz="1400" b="0" i="0" u="none" strike="noStrike" kern="0" cap="none" spc="0" normalizeH="0" baseline="0" noProof="0" dirty="0">
                        <a:ln>
                          <a:noFill/>
                        </a:ln>
                        <a:solidFill>
                          <a:srgbClr val="000000"/>
                        </a:solidFill>
                        <a:effectLst/>
                        <a:uLnTx/>
                        <a:uFillTx/>
                        <a:latin typeface="+mn-lt"/>
                        <a:ea typeface="+mn-ea"/>
                        <a:cs typeface="+mn-cs"/>
                        <a:sym typeface="Arial"/>
                      </a:endParaRPr>
                    </a:p>
                  </a:txBody>
                  <a:tcPr marL="32639" marR="326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400" b="0" dirty="0">
                          <a:effectLst/>
                          <a:latin typeface="+mn-lt"/>
                        </a:rPr>
                        <a:t>Chai nhựa</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400" b="0" dirty="0">
                          <a:effectLst/>
                          <a:latin typeface="+mn-lt"/>
                        </a:rPr>
                        <a:t>≤ </a:t>
                      </a:r>
                      <a:r>
                        <a:rPr lang="en-US" sz="1400" b="0" dirty="0">
                          <a:effectLst/>
                          <a:latin typeface="+mn-lt"/>
                        </a:rPr>
                        <a:t>1,45</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400" b="0" dirty="0">
                          <a:effectLst/>
                          <a:latin typeface="+mn-lt"/>
                        </a:rPr>
                        <a:t>Nhựa bao bì</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400" b="0" dirty="0">
                          <a:effectLst/>
                          <a:latin typeface="+mn-lt"/>
                        </a:rPr>
                        <a:t>≤ </a:t>
                      </a:r>
                      <a:r>
                        <a:rPr lang="en-US" sz="1400" b="0" dirty="0">
                          <a:effectLst/>
                          <a:latin typeface="+mn-lt"/>
                        </a:rPr>
                        <a:t>0,62</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371396">
                <a:tc rowSpan="2">
                  <a:txBody>
                    <a:bodyPr/>
                    <a:lstStyle/>
                    <a:p>
                      <a:pPr algn="ctr">
                        <a:spcBef>
                          <a:spcPts val="600"/>
                        </a:spcBef>
                        <a:spcAft>
                          <a:spcPts val="600"/>
                        </a:spcAft>
                      </a:pPr>
                      <a:r>
                        <a:rPr lang="en-US" sz="1400" b="0" dirty="0">
                          <a:effectLst/>
                          <a:latin typeface="+mn-lt"/>
                        </a:rPr>
                        <a:t>Nhựa vật liệu xây dựng</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400" b="0" dirty="0">
                          <a:effectLst/>
                          <a:latin typeface="+mn-lt"/>
                        </a:rPr>
                        <a:t>PVC</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400" b="0" dirty="0">
                          <a:effectLst/>
                          <a:latin typeface="+mn-lt"/>
                        </a:rPr>
                        <a:t>≤ </a:t>
                      </a:r>
                      <a:r>
                        <a:rPr lang="en-US" sz="1400" b="0" dirty="0">
                          <a:effectLst/>
                          <a:latin typeface="+mn-lt"/>
                        </a:rPr>
                        <a:t>0,35</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371396">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400" b="0" dirty="0">
                          <a:effectLst/>
                          <a:latin typeface="+mn-lt"/>
                        </a:rPr>
                        <a:t>HDPR&amp;PPR</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400" b="0" dirty="0">
                          <a:effectLst/>
                          <a:latin typeface="+mn-lt"/>
                        </a:rPr>
                        <a:t>≤ </a:t>
                      </a:r>
                      <a:r>
                        <a:rPr lang="en-US" sz="1400" b="0" dirty="0">
                          <a:effectLst/>
                          <a:latin typeface="+mn-lt"/>
                        </a:rPr>
                        <a:t>0,58</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r h="371396">
                <a:tc gridSpan="2">
                  <a:txBody>
                    <a:bodyPr/>
                    <a:lstStyle/>
                    <a:p>
                      <a:pPr algn="ctr">
                        <a:spcBef>
                          <a:spcPts val="600"/>
                        </a:spcBef>
                        <a:spcAft>
                          <a:spcPts val="600"/>
                        </a:spcAft>
                      </a:pPr>
                      <a:r>
                        <a:rPr lang="en-US" sz="1400" b="0" dirty="0">
                          <a:effectLst/>
                          <a:latin typeface="+mn-lt"/>
                        </a:rPr>
                        <a:t>Nhựa gia dụng</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400" b="0" dirty="0">
                          <a:effectLst/>
                          <a:latin typeface="+mn-lt"/>
                        </a:rPr>
                        <a:t>1,0</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758816140"/>
                  </a:ext>
                </a:extLst>
              </a:tr>
              <a:tr h="371396">
                <a:tc gridSpan="2">
                  <a:txBody>
                    <a:bodyPr/>
                    <a:lstStyle/>
                    <a:p>
                      <a:pPr algn="ctr">
                        <a:spcBef>
                          <a:spcPts val="600"/>
                        </a:spcBef>
                        <a:spcAft>
                          <a:spcPts val="600"/>
                        </a:spcAft>
                      </a:pPr>
                      <a:r>
                        <a:rPr lang="en-US" sz="1400" b="0" dirty="0">
                          <a:effectLst/>
                          <a:latin typeface="+mn-lt"/>
                        </a:rPr>
                        <a:t>Nhựa kỹ thuật</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400" b="0" dirty="0">
                          <a:effectLst/>
                          <a:latin typeface="+mn-lt"/>
                        </a:rPr>
                        <a:t>1,0</a:t>
                      </a:r>
                      <a:endParaRPr lang="vi-VN" sz="14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561588890"/>
                  </a:ext>
                </a:extLst>
              </a:tr>
            </a:tbl>
          </a:graphicData>
        </a:graphic>
      </p:graphicFrame>
    </p:spTree>
    <p:extLst>
      <p:ext uri="{BB962C8B-B14F-4D97-AF65-F5344CB8AC3E}">
        <p14:creationId xmlns:p14="http://schemas.microsoft.com/office/powerpoint/2010/main" val="3518586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2FD3F-3891-B0EE-0C38-8E76F252A60D}"/>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E31BB5F-1005-5914-8818-6F9D76F4EA6C}"/>
              </a:ext>
            </a:extLst>
          </p:cNvPr>
          <p:cNvSpPr>
            <a:spLocks noGrp="1"/>
          </p:cNvSpPr>
          <p:nvPr>
            <p:ph idx="1"/>
          </p:nvPr>
        </p:nvSpPr>
        <p:spPr>
          <a:xfrm>
            <a:off x="1203797" y="1714244"/>
            <a:ext cx="6736405" cy="2270840"/>
          </a:xfrm>
        </p:spPr>
        <p:txBody>
          <a:bodyPr>
            <a:normAutofit/>
          </a:bodyPr>
          <a:lstStyle/>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II. </a:t>
            </a:r>
          </a:p>
          <a:p>
            <a:pPr marL="167640" indent="0">
              <a:lnSpc>
                <a:spcPct val="150000"/>
              </a:lnSpc>
              <a:buClr>
                <a:schemeClr val="accent1">
                  <a:lumMod val="50000"/>
                </a:schemeClr>
              </a:buClr>
              <a:buSzPct val="120000"/>
              <a:buNone/>
            </a:pPr>
            <a:r>
              <a:rPr lang="en-US" sz="1600" b="1" dirty="0">
                <a:solidFill>
                  <a:schemeClr val="accent1">
                    <a:lumMod val="50000"/>
                  </a:schemeClr>
                </a:solidFill>
                <a:latin typeface="+mn-lt"/>
              </a:rPr>
              <a:t>MỘT SỐ ĐẶC ĐIỂM DÂY CHUYỀN CÔNG NGHỆ TRONG DÂY CHUYỀN SẢN XUẤT NHỰA</a:t>
            </a:r>
          </a:p>
        </p:txBody>
      </p:sp>
    </p:spTree>
    <p:extLst>
      <p:ext uri="{BB962C8B-B14F-4D97-AF65-F5344CB8AC3E}">
        <p14:creationId xmlns:p14="http://schemas.microsoft.com/office/powerpoint/2010/main" val="1904734495"/>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a:xfrm>
            <a:off x="1" y="244032"/>
            <a:ext cx="9144000" cy="706936"/>
          </a:xfrm>
        </p:spPr>
        <p:txBody>
          <a:bodyPr>
            <a:noAutofit/>
          </a:bodyPr>
          <a:lstStyle/>
          <a:p>
            <a:r>
              <a:rPr lang="vi-VN">
                <a:solidFill>
                  <a:schemeClr val="accent1">
                    <a:lumMod val="50000"/>
                  </a:schemeClr>
                </a:solidFill>
                <a:latin typeface="+mn-lt"/>
                <a:cs typeface="Times New Roman" panose="02020603050405020304" pitchFamily="18" charset="0"/>
              </a:rPr>
              <a:t>QUY TRÌNH SẢN XUẤT</a:t>
            </a:r>
            <a:endParaRPr lang="aa-ET" dirty="0">
              <a:solidFill>
                <a:schemeClr val="accent1">
                  <a:lumMod val="50000"/>
                </a:schemeClr>
              </a:solidFill>
              <a:latin typeface="+mn-lt"/>
              <a:cs typeface="Times New Roman" panose="02020603050405020304" pitchFamily="18" charset="0"/>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416257" y="993540"/>
            <a:ext cx="8311487" cy="3029100"/>
          </a:xfrm>
        </p:spPr>
        <p:txBody>
          <a:bodyPr>
            <a:normAutofit/>
          </a:bodyPr>
          <a:lstStyle/>
          <a:p>
            <a:pPr marL="139697" indent="0" algn="just" fontAlgn="base">
              <a:lnSpc>
                <a:spcPct val="150000"/>
              </a:lnSpc>
              <a:buNone/>
            </a:pPr>
            <a:r>
              <a:rPr lang="en-US" sz="1400">
                <a:solidFill>
                  <a:schemeClr val="tx1"/>
                </a:solidFill>
                <a:latin typeface="+mn-lt"/>
              </a:rPr>
              <a:t>- </a:t>
            </a:r>
            <a:r>
              <a:rPr lang="vi-VN" sz="1400">
                <a:solidFill>
                  <a:schemeClr val="tx1"/>
                </a:solidFill>
                <a:latin typeface="+mn-lt"/>
              </a:rPr>
              <a:t>Quy trình sản xuất nhựa bao gồm nhiều công đoạn liên quan chặt chẽ, từ xử lý nguyên liệu đến tạo hình và hoàn thiện sản phẩm. </a:t>
            </a:r>
          </a:p>
          <a:p>
            <a:pPr marL="139697" indent="0" algn="just" fontAlgn="base">
              <a:lnSpc>
                <a:spcPct val="150000"/>
              </a:lnSpc>
              <a:buNone/>
            </a:pPr>
            <a:r>
              <a:rPr lang="en-US" sz="1400">
                <a:solidFill>
                  <a:schemeClr val="tx1"/>
                </a:solidFill>
                <a:latin typeface="+mn-lt"/>
              </a:rPr>
              <a:t>- </a:t>
            </a:r>
            <a:r>
              <a:rPr lang="vi-VN" sz="1400">
                <a:solidFill>
                  <a:schemeClr val="tx1"/>
                </a:solidFill>
                <a:latin typeface="+mn-lt"/>
              </a:rPr>
              <a:t>Mỗi công đoạn đóng vai trò quan trọng trong việc đảm bảo chất lượng và hiệu quả sản xuất. </a:t>
            </a:r>
          </a:p>
          <a:p>
            <a:pPr algn="just">
              <a:lnSpc>
                <a:spcPct val="150000"/>
              </a:lnSpc>
            </a:pPr>
            <a:endParaRPr lang="aa-ET" sz="1200" dirty="0">
              <a:solidFill>
                <a:schemeClr val="tx1"/>
              </a:solidFill>
              <a:latin typeface="+mn-lt"/>
              <a:ea typeface="Cambria" panose="02040503050406030204" pitchFamily="18" charset="0"/>
            </a:endParaRPr>
          </a:p>
        </p:txBody>
      </p:sp>
      <p:pic>
        <p:nvPicPr>
          <p:cNvPr id="1026" name="Picture 2" descr="Generated image">
            <a:extLst>
              <a:ext uri="{FF2B5EF4-FFF2-40B4-BE49-F238E27FC236}">
                <a16:creationId xmlns:a16="http://schemas.microsoft.com/office/drawing/2014/main" id="{57D2CA37-80DB-BD57-D502-27ED4DC772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0" y="2235598"/>
            <a:ext cx="3429000" cy="2907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5297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0" y="455936"/>
            <a:ext cx="9144000" cy="371400"/>
          </a:xfrm>
        </p:spPr>
        <p:txBody>
          <a:bodyPr spcFirstLastPara="1" vert="horz" wrap="square" lIns="68593" tIns="34296" rIns="68593" bIns="34296" rtlCol="0" anchor="ctr" anchorCtr="0">
            <a:noAutofit/>
          </a:bodyPr>
          <a:lstStyle/>
          <a:p>
            <a:r>
              <a:rPr lang="en-US" b="1" i="0">
                <a:solidFill>
                  <a:schemeClr val="accent1">
                    <a:lumMod val="50000"/>
                  </a:schemeClr>
                </a:solidFill>
                <a:effectLst/>
                <a:latin typeface="+mn-lt"/>
              </a:rPr>
              <a:t>TỔNG QUAN QUY TRÌNH SẢN XUẤT NHỰA</a:t>
            </a:r>
            <a:r>
              <a:rPr lang="en-US" b="0" i="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E8CE5D00-A722-E6C9-23D5-7574DBA888B1}"/>
              </a:ext>
            </a:extLst>
          </p:cNvPr>
          <p:cNvSpPr txBox="1"/>
          <p:nvPr/>
        </p:nvSpPr>
        <p:spPr>
          <a:xfrm>
            <a:off x="450376" y="1085912"/>
            <a:ext cx="3959369" cy="3392211"/>
          </a:xfrm>
          <a:prstGeom prst="rect">
            <a:avLst/>
          </a:prstGeom>
          <a:noFill/>
        </p:spPr>
        <p:txBody>
          <a:bodyPr wrap="square" rtlCol="0">
            <a:spAutoFit/>
          </a:bodyPr>
          <a:lstStyle/>
          <a:p>
            <a:pPr defTabSz="685800" fontAlgn="base">
              <a:lnSpc>
                <a:spcPct val="120000"/>
              </a:lnSpc>
              <a:spcBef>
                <a:spcPts val="600"/>
              </a:spcBef>
              <a:spcAft>
                <a:spcPts val="600"/>
              </a:spcAft>
              <a:buClrTx/>
            </a:pPr>
            <a:r>
              <a:rPr lang="vi-VN" sz="1600" kern="1200">
                <a:latin typeface="Arial" panose="020B0604020202020204" pitchFamily="34" charset="0"/>
                <a:ea typeface="+mn-ea"/>
                <a:cs typeface="+mn-cs"/>
              </a:rPr>
              <a:t>Quy trình sản xuất nhựa thông thường bao gồm các bước: </a:t>
            </a:r>
          </a:p>
          <a:p>
            <a:pPr defTabSz="685800" fontAlgn="base">
              <a:lnSpc>
                <a:spcPct val="120000"/>
              </a:lnSpc>
              <a:buClrTx/>
              <a:buFont typeface="+mj-lt"/>
              <a:buAutoNum type="arabicPeriod"/>
            </a:pPr>
            <a:r>
              <a:rPr lang="vi-VN" sz="1600" kern="1200">
                <a:latin typeface="Arial" panose="020B0604020202020204" pitchFamily="34" charset="0"/>
                <a:ea typeface="+mn-ea"/>
                <a:cs typeface="+mn-cs"/>
              </a:rPr>
              <a:t>Lựa chọn và xử lý nguyên liệu. </a:t>
            </a:r>
          </a:p>
          <a:p>
            <a:pPr defTabSz="685800" fontAlgn="base">
              <a:lnSpc>
                <a:spcPct val="120000"/>
              </a:lnSpc>
              <a:buClrTx/>
              <a:buFont typeface="+mj-lt"/>
              <a:buAutoNum type="arabicPeriod" startAt="2"/>
            </a:pPr>
            <a:r>
              <a:rPr lang="vi-VN" sz="1600" kern="1200">
                <a:latin typeface="Arial" panose="020B0604020202020204" pitchFamily="34" charset="0"/>
                <a:ea typeface="+mn-ea"/>
                <a:cs typeface="+mn-cs"/>
              </a:rPr>
              <a:t>Pha trộn và tạo hạt nhựa. </a:t>
            </a:r>
          </a:p>
          <a:p>
            <a:pPr defTabSz="685800" fontAlgn="base">
              <a:lnSpc>
                <a:spcPct val="120000"/>
              </a:lnSpc>
              <a:buClrTx/>
              <a:buFont typeface="+mj-lt"/>
              <a:buAutoNum type="arabicPeriod" startAt="3"/>
            </a:pPr>
            <a:r>
              <a:rPr lang="vi-VN" sz="1600" kern="1200">
                <a:latin typeface="Arial" panose="020B0604020202020204" pitchFamily="34" charset="0"/>
                <a:ea typeface="+mn-ea"/>
                <a:cs typeface="+mn-cs"/>
              </a:rPr>
              <a:t>Gia nhiệt và ép đùn. </a:t>
            </a:r>
          </a:p>
          <a:p>
            <a:pPr defTabSz="685800" fontAlgn="base">
              <a:lnSpc>
                <a:spcPct val="120000"/>
              </a:lnSpc>
              <a:buClrTx/>
              <a:buFont typeface="+mj-lt"/>
              <a:buAutoNum type="arabicPeriod" startAt="4"/>
            </a:pPr>
            <a:r>
              <a:rPr lang="vi-VN" sz="1600" kern="1200">
                <a:latin typeface="Arial" panose="020B0604020202020204" pitchFamily="34" charset="0"/>
                <a:ea typeface="+mn-ea"/>
                <a:cs typeface="+mn-cs"/>
              </a:rPr>
              <a:t>Tạo hình sản phẩm. </a:t>
            </a:r>
          </a:p>
          <a:p>
            <a:pPr defTabSz="685800" fontAlgn="base">
              <a:lnSpc>
                <a:spcPct val="120000"/>
              </a:lnSpc>
              <a:buClrTx/>
              <a:buFont typeface="+mj-lt"/>
              <a:buAutoNum type="arabicPeriod" startAt="5"/>
            </a:pPr>
            <a:r>
              <a:rPr lang="vi-VN" sz="1600" kern="1200">
                <a:latin typeface="Arial" panose="020B0604020202020204" pitchFamily="34" charset="0"/>
                <a:ea typeface="+mn-ea"/>
                <a:cs typeface="+mn-cs"/>
              </a:rPr>
              <a:t>Làm nguội và cắt gọt. </a:t>
            </a:r>
          </a:p>
          <a:p>
            <a:pPr defTabSz="685800" fontAlgn="base">
              <a:lnSpc>
                <a:spcPct val="120000"/>
              </a:lnSpc>
              <a:buClrTx/>
              <a:buFont typeface="+mj-lt"/>
              <a:buAutoNum type="arabicPeriod" startAt="6"/>
            </a:pPr>
            <a:r>
              <a:rPr lang="vi-VN" sz="1600" kern="1200">
                <a:latin typeface="Arial" panose="020B0604020202020204" pitchFamily="34" charset="0"/>
                <a:ea typeface="+mn-ea"/>
                <a:cs typeface="+mn-cs"/>
              </a:rPr>
              <a:t>Hoàn thiện sản phẩm. </a:t>
            </a:r>
          </a:p>
          <a:p>
            <a:pPr defTabSz="685800" fontAlgn="base">
              <a:lnSpc>
                <a:spcPct val="120000"/>
              </a:lnSpc>
              <a:buClrTx/>
              <a:buFont typeface="+mj-lt"/>
              <a:buAutoNum type="arabicPeriod" startAt="7"/>
            </a:pPr>
            <a:r>
              <a:rPr lang="vi-VN" sz="1600" kern="1200">
                <a:latin typeface="Arial" panose="020B0604020202020204" pitchFamily="34" charset="0"/>
                <a:ea typeface="+mn-ea"/>
                <a:cs typeface="+mn-cs"/>
              </a:rPr>
              <a:t>Kiểm tra chất lượng. </a:t>
            </a:r>
          </a:p>
          <a:p>
            <a:pPr defTabSz="685800" fontAlgn="base">
              <a:lnSpc>
                <a:spcPct val="120000"/>
              </a:lnSpc>
              <a:buClrTx/>
              <a:buFont typeface="+mj-lt"/>
              <a:buAutoNum type="arabicPeriod" startAt="8"/>
            </a:pPr>
            <a:r>
              <a:rPr lang="vi-VN" sz="1600" kern="1200">
                <a:latin typeface="Arial" panose="020B0604020202020204" pitchFamily="34" charset="0"/>
                <a:ea typeface="+mn-ea"/>
                <a:cs typeface="+mn-cs"/>
              </a:rPr>
              <a:t>Đóng gói và lưu kho. </a:t>
            </a:r>
          </a:p>
          <a:p>
            <a:pPr defTabSz="685800">
              <a:lnSpc>
                <a:spcPct val="120000"/>
              </a:lnSpc>
              <a:buClrTx/>
            </a:pPr>
            <a:endParaRPr lang="vi-VN" sz="1600" kern="1200">
              <a:latin typeface="Arial" panose="020B0604020202020204" pitchFamily="34" charset="0"/>
              <a:ea typeface="+mn-ea"/>
              <a:cs typeface="+mn-cs"/>
            </a:endParaRPr>
          </a:p>
        </p:txBody>
      </p:sp>
      <p:pic>
        <p:nvPicPr>
          <p:cNvPr id="2050" name="Picture 2" descr="Generated image">
            <a:extLst>
              <a:ext uri="{FF2B5EF4-FFF2-40B4-BE49-F238E27FC236}">
                <a16:creationId xmlns:a16="http://schemas.microsoft.com/office/drawing/2014/main" id="{962EE0C4-4E3C-41B0-4234-7701870DF9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3785" y="1085912"/>
            <a:ext cx="3429000" cy="3411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893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0" y="327546"/>
            <a:ext cx="9144000" cy="519121"/>
          </a:xfrm>
        </p:spPr>
        <p:txBody>
          <a:bodyPr>
            <a:noAutofit/>
          </a:bodyPr>
          <a:lstStyle/>
          <a:p>
            <a:r>
              <a:rPr lang="en-US" b="1" i="0">
                <a:solidFill>
                  <a:schemeClr val="accent1">
                    <a:lumMod val="50000"/>
                  </a:schemeClr>
                </a:solidFill>
                <a:effectLst/>
                <a:latin typeface="+mn-lt"/>
              </a:rPr>
              <a:t>CÔNG ĐOẠN 1 - LỰA CHỌN VÀ XỬ LÝ NGUYÊN LIỆU</a:t>
            </a:r>
            <a:r>
              <a:rPr lang="en-US" b="0" i="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450376" y="1102562"/>
            <a:ext cx="3991970" cy="3804354"/>
          </a:xfrm>
        </p:spPr>
        <p:txBody>
          <a:bodyPr>
            <a:normAutofit/>
          </a:bodyPr>
          <a:lstStyle/>
          <a:p>
            <a:pPr marL="139697" indent="0" algn="just" fontAlgn="base">
              <a:lnSpc>
                <a:spcPct val="150000"/>
              </a:lnSpc>
              <a:buNone/>
            </a:pPr>
            <a:r>
              <a:rPr lang="en-US" sz="1200" b="1" dirty="0">
                <a:solidFill>
                  <a:srgbClr val="000000"/>
                </a:solidFill>
                <a:latin typeface="+mn-lt"/>
              </a:rPr>
              <a:t>- </a:t>
            </a:r>
            <a:r>
              <a:rPr lang="vi-VN" sz="1200" b="1" dirty="0">
                <a:solidFill>
                  <a:srgbClr val="000000"/>
                </a:solidFill>
                <a:latin typeface="+mn-lt"/>
              </a:rPr>
              <a:t>Nguyên liệu chính:</a:t>
            </a:r>
            <a:r>
              <a:rPr lang="vi-VN" sz="1200" dirty="0">
                <a:solidFill>
                  <a:srgbClr val="000000"/>
                </a:solidFill>
                <a:latin typeface="+mn-lt"/>
              </a:rPr>
              <a:t> </a:t>
            </a:r>
          </a:p>
          <a:p>
            <a:pPr marL="139697" indent="0" algn="just" fontAlgn="base">
              <a:lnSpc>
                <a:spcPct val="150000"/>
              </a:lnSpc>
              <a:buNone/>
            </a:pPr>
            <a:r>
              <a:rPr lang="en-US" sz="1200" dirty="0">
                <a:solidFill>
                  <a:srgbClr val="000000"/>
                </a:solidFill>
                <a:latin typeface="+mn-lt"/>
              </a:rPr>
              <a:t>+ </a:t>
            </a:r>
            <a:r>
              <a:rPr lang="vi-VN" sz="1200" dirty="0">
                <a:solidFill>
                  <a:srgbClr val="000000"/>
                </a:solidFill>
                <a:latin typeface="+mn-lt"/>
              </a:rPr>
              <a:t>Nhựa nguyên sinh (PE, PP, PVC, ABS...). </a:t>
            </a:r>
          </a:p>
          <a:p>
            <a:pPr marL="139697" indent="0" algn="just" fontAlgn="base">
              <a:lnSpc>
                <a:spcPct val="150000"/>
              </a:lnSpc>
              <a:buNone/>
            </a:pPr>
            <a:r>
              <a:rPr lang="en-US" sz="1200" dirty="0">
                <a:solidFill>
                  <a:srgbClr val="000000"/>
                </a:solidFill>
                <a:latin typeface="+mn-lt"/>
              </a:rPr>
              <a:t>+ </a:t>
            </a:r>
            <a:r>
              <a:rPr lang="vi-VN" sz="1200" dirty="0">
                <a:solidFill>
                  <a:srgbClr val="000000"/>
                </a:solidFill>
                <a:latin typeface="+mn-lt"/>
              </a:rPr>
              <a:t>Nhựa tái chế (sử dụng trong một số sản phẩm). </a:t>
            </a:r>
          </a:p>
          <a:p>
            <a:pPr marL="139697" indent="0" algn="just" fontAlgn="base">
              <a:lnSpc>
                <a:spcPct val="150000"/>
              </a:lnSpc>
              <a:buNone/>
            </a:pPr>
            <a:r>
              <a:rPr lang="en-US" sz="1200" b="1" dirty="0">
                <a:solidFill>
                  <a:srgbClr val="000000"/>
                </a:solidFill>
                <a:latin typeface="+mn-lt"/>
              </a:rPr>
              <a:t>- </a:t>
            </a:r>
            <a:r>
              <a:rPr lang="vi-VN" sz="1200" b="1" dirty="0">
                <a:solidFill>
                  <a:srgbClr val="000000"/>
                </a:solidFill>
                <a:latin typeface="+mn-lt"/>
              </a:rPr>
              <a:t>Xử lý:</a:t>
            </a:r>
            <a:r>
              <a:rPr lang="vi-VN" sz="1200" dirty="0">
                <a:solidFill>
                  <a:srgbClr val="000000"/>
                </a:solidFill>
                <a:latin typeface="+mn-lt"/>
              </a:rPr>
              <a:t> </a:t>
            </a:r>
          </a:p>
          <a:p>
            <a:pPr marL="139697" indent="0" algn="just" fontAlgn="base">
              <a:lnSpc>
                <a:spcPct val="150000"/>
              </a:lnSpc>
              <a:buNone/>
            </a:pPr>
            <a:r>
              <a:rPr lang="en-US" sz="1200" dirty="0">
                <a:solidFill>
                  <a:srgbClr val="000000"/>
                </a:solidFill>
                <a:latin typeface="+mn-lt"/>
              </a:rPr>
              <a:t>+ </a:t>
            </a:r>
            <a:r>
              <a:rPr lang="vi-VN" sz="1200" dirty="0">
                <a:solidFill>
                  <a:srgbClr val="000000"/>
                </a:solidFill>
                <a:latin typeface="+mn-lt"/>
              </a:rPr>
              <a:t>Làm sạch, sấy khô để loại bỏ tạp chất và độ ẩm. </a:t>
            </a:r>
          </a:p>
          <a:p>
            <a:pPr marL="139697" indent="0" algn="just" fontAlgn="base">
              <a:lnSpc>
                <a:spcPct val="150000"/>
              </a:lnSpc>
              <a:buNone/>
            </a:pPr>
            <a:r>
              <a:rPr lang="en-US" sz="1200" dirty="0">
                <a:solidFill>
                  <a:srgbClr val="000000"/>
                </a:solidFill>
                <a:latin typeface="+mn-lt"/>
              </a:rPr>
              <a:t>+ </a:t>
            </a:r>
            <a:r>
              <a:rPr lang="vi-VN" sz="1200" dirty="0">
                <a:solidFill>
                  <a:srgbClr val="000000"/>
                </a:solidFill>
                <a:latin typeface="+mn-lt"/>
              </a:rPr>
              <a:t>Đảm bảo nguyên liệu đạt tiêu chuẩn trước khi sản xuất. </a:t>
            </a:r>
          </a:p>
          <a:p>
            <a:pPr algn="just">
              <a:lnSpc>
                <a:spcPct val="150000"/>
              </a:lnSpc>
            </a:pPr>
            <a:endParaRPr lang="en-US" sz="1100" dirty="0">
              <a:latin typeface="+mn-lt"/>
            </a:endParaRPr>
          </a:p>
        </p:txBody>
      </p:sp>
      <p:pic>
        <p:nvPicPr>
          <p:cNvPr id="3074" name="Picture 2" descr="Generated image">
            <a:extLst>
              <a:ext uri="{FF2B5EF4-FFF2-40B4-BE49-F238E27FC236}">
                <a16:creationId xmlns:a16="http://schemas.microsoft.com/office/drawing/2014/main" id="{5BB061B5-F294-E093-06BB-0600AF051E9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0" y="1102562"/>
            <a:ext cx="4143022" cy="3025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065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15508-9A33-EB4D-49E9-25B8134E62CE}"/>
              </a:ext>
            </a:extLst>
          </p:cNvPr>
          <p:cNvSpPr>
            <a:spLocks noGrp="1"/>
          </p:cNvSpPr>
          <p:nvPr>
            <p:ph type="title"/>
          </p:nvPr>
        </p:nvSpPr>
        <p:spPr>
          <a:xfrm>
            <a:off x="457200" y="349831"/>
            <a:ext cx="8073956" cy="371400"/>
          </a:xfrm>
        </p:spPr>
        <p:txBody>
          <a:bodyPr>
            <a:normAutofit fontScale="90000"/>
          </a:bodyPr>
          <a:lstStyle/>
          <a:p>
            <a:pPr algn="ctr"/>
            <a:r>
              <a:rPr lang="en-US" dirty="0" err="1">
                <a:solidFill>
                  <a:schemeClr val="accent1">
                    <a:lumMod val="50000"/>
                  </a:schemeClr>
                </a:solidFill>
                <a:latin typeface="+mj-lt"/>
              </a:rPr>
              <a:t>Nội</a:t>
            </a:r>
            <a:r>
              <a:rPr lang="en-US" dirty="0">
                <a:solidFill>
                  <a:schemeClr val="accent1">
                    <a:lumMod val="50000"/>
                  </a:schemeClr>
                </a:solidFill>
                <a:latin typeface="+mj-lt"/>
              </a:rPr>
              <a:t> dung</a:t>
            </a:r>
            <a:endParaRPr lang="en-VN" dirty="0">
              <a:solidFill>
                <a:schemeClr val="accent1">
                  <a:lumMod val="50000"/>
                </a:schemeClr>
              </a:solidFill>
              <a:latin typeface="+mj-lt"/>
            </a:endParaRPr>
          </a:p>
        </p:txBody>
      </p:sp>
      <p:sp>
        <p:nvSpPr>
          <p:cNvPr id="6" name="Content Placeholder 2">
            <a:extLst>
              <a:ext uri="{FF2B5EF4-FFF2-40B4-BE49-F238E27FC236}">
                <a16:creationId xmlns:a16="http://schemas.microsoft.com/office/drawing/2014/main" id="{7634EB48-4E1A-4015-339B-BEC8CB33F8CD}"/>
              </a:ext>
            </a:extLst>
          </p:cNvPr>
          <p:cNvSpPr>
            <a:spLocks noGrp="1"/>
          </p:cNvSpPr>
          <p:nvPr>
            <p:ph idx="1"/>
          </p:nvPr>
        </p:nvSpPr>
        <p:spPr>
          <a:xfrm>
            <a:off x="457199" y="1587784"/>
            <a:ext cx="8073956" cy="227084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THÔNG TIN VỀ ĐẶC ĐIỂM DÂY CHUYỀN CÔNG NGHỆ TIÊU BIỂU NGÀNH NHỰA
MỘT SỐ ĐẶC ĐIỂM DÂY CHUYỀN CÔNG NGHỆ TRONG DÂY CHUYỀN SẢN XUẤT NHỰA</a:t>
            </a:r>
          </a:p>
        </p:txBody>
      </p:sp>
    </p:spTree>
    <p:extLst>
      <p:ext uri="{BB962C8B-B14F-4D97-AF65-F5344CB8AC3E}">
        <p14:creationId xmlns:p14="http://schemas.microsoft.com/office/powerpoint/2010/main" val="64450435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0" y="276368"/>
            <a:ext cx="9144000" cy="643467"/>
          </a:xfrm>
        </p:spPr>
        <p:txBody>
          <a:bodyPr>
            <a:noAutofit/>
          </a:bodyPr>
          <a:lstStyle/>
          <a:p>
            <a:r>
              <a:rPr lang="en-US" b="1" i="0">
                <a:solidFill>
                  <a:schemeClr val="accent1">
                    <a:lumMod val="50000"/>
                  </a:schemeClr>
                </a:solidFill>
                <a:effectLst/>
                <a:latin typeface="+mn-lt"/>
              </a:rPr>
              <a:t>CÔNG ĐOẠN 2 - PHA TRỘN VÀ TẠO HẠT NHỰA</a:t>
            </a:r>
            <a:r>
              <a:rPr lang="en-US" b="0" i="0">
                <a:solidFill>
                  <a:schemeClr val="accent1">
                    <a:lumMod val="50000"/>
                  </a:schemeClr>
                </a:solidFill>
                <a:effectLst/>
                <a:latin typeface="+mn-lt"/>
              </a:rPr>
              <a:t> </a:t>
            </a:r>
            <a:endParaRPr lang="en-150"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AC1E54DD-2F84-0645-9DCD-878307D9FA0B}"/>
              </a:ext>
            </a:extLst>
          </p:cNvPr>
          <p:cNvSpPr txBox="1"/>
          <p:nvPr/>
        </p:nvSpPr>
        <p:spPr>
          <a:xfrm>
            <a:off x="419669" y="1117602"/>
            <a:ext cx="4278573" cy="3254737"/>
          </a:xfrm>
          <a:prstGeom prst="rect">
            <a:avLst/>
          </a:prstGeom>
          <a:noFill/>
        </p:spPr>
        <p:txBody>
          <a:bodyPr wrap="square" rtlCol="0">
            <a:spAutoFit/>
          </a:bodyPr>
          <a:lstStyle/>
          <a:p>
            <a:pPr algn="just" defTabSz="685800" fontAlgn="base">
              <a:lnSpc>
                <a:spcPts val="2475"/>
              </a:lnSpc>
              <a:buClrTx/>
            </a:pPr>
            <a:r>
              <a:rPr lang="en-US" sz="1600" b="1" kern="1200">
                <a:ea typeface="+mn-ea"/>
                <a:cs typeface="+mn-cs"/>
              </a:rPr>
              <a:t>- </a:t>
            </a:r>
            <a:r>
              <a:rPr lang="vi-VN" sz="1600" b="1" kern="1200">
                <a:latin typeface="Arial" panose="020B0604020202020204" pitchFamily="34" charset="0"/>
                <a:ea typeface="+mn-ea"/>
                <a:cs typeface="+mn-cs"/>
              </a:rPr>
              <a:t>Pha trộn:</a:t>
            </a:r>
            <a:r>
              <a:rPr lang="vi-VN" sz="1600" kern="1200">
                <a:latin typeface="Arial" panose="020B0604020202020204" pitchFamily="34" charset="0"/>
                <a:ea typeface="+mn-ea"/>
                <a:cs typeface="+mn-cs"/>
              </a:rPr>
              <a:t>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Trộn nhựa với phụ gia (chất hóa dẻo, chất ổn định, màu, phụ gia tăng tính chất cơ học). </a:t>
            </a:r>
          </a:p>
          <a:p>
            <a:pPr algn="just" defTabSz="685800" fontAlgn="base">
              <a:lnSpc>
                <a:spcPts val="2475"/>
              </a:lnSpc>
              <a:buClrTx/>
            </a:pPr>
            <a:r>
              <a:rPr lang="en-US" sz="1600" b="1" kern="1200">
                <a:ea typeface="+mn-ea"/>
                <a:cs typeface="+mn-cs"/>
              </a:rPr>
              <a:t>- </a:t>
            </a:r>
            <a:r>
              <a:rPr lang="vi-VN" sz="1600" b="1" kern="1200">
                <a:latin typeface="Arial" panose="020B0604020202020204" pitchFamily="34" charset="0"/>
                <a:ea typeface="+mn-ea"/>
                <a:cs typeface="+mn-cs"/>
              </a:rPr>
              <a:t>Tạo hạt nhựa:</a:t>
            </a:r>
            <a:r>
              <a:rPr lang="vi-VN" sz="1600" kern="1200">
                <a:latin typeface="Arial" panose="020B0604020202020204" pitchFamily="34" charset="0"/>
                <a:ea typeface="+mn-ea"/>
                <a:cs typeface="+mn-cs"/>
              </a:rPr>
              <a:t>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Hỗn hợp được đùn qua máy tạo hạt để sản xuất nhựa dạng hạt.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Dễ dàng lưu trữ và sử dụng trong các công đoạn tiếp theo. </a:t>
            </a:r>
          </a:p>
          <a:p>
            <a:pPr algn="just" defTabSz="685800">
              <a:buClrTx/>
            </a:pPr>
            <a:r>
              <a:rPr lang="en-US" sz="1600" kern="1200">
                <a:ea typeface="+mn-ea"/>
                <a:cs typeface="+mn-cs"/>
              </a:rPr>
              <a:t> </a:t>
            </a:r>
            <a:endParaRPr lang="vi-VN" sz="1600" kern="1200">
              <a:latin typeface="Arial" panose="020B0604020202020204" pitchFamily="34" charset="0"/>
              <a:ea typeface="+mn-ea"/>
              <a:cs typeface="+mn-cs"/>
            </a:endParaRPr>
          </a:p>
        </p:txBody>
      </p:sp>
      <p:pic>
        <p:nvPicPr>
          <p:cNvPr id="4098" name="Picture 2" descr="Generated image">
            <a:extLst>
              <a:ext uri="{FF2B5EF4-FFF2-40B4-BE49-F238E27FC236}">
                <a16:creationId xmlns:a16="http://schemas.microsoft.com/office/drawing/2014/main" id="{53B0A173-73A3-76A8-640F-10F676A0E77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3244" y="1117602"/>
            <a:ext cx="3533421" cy="2823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1937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0" y="454128"/>
            <a:ext cx="9144000" cy="409389"/>
          </a:xfrm>
        </p:spPr>
        <p:txBody>
          <a:bodyPr>
            <a:noAutofit/>
          </a:bodyPr>
          <a:lstStyle/>
          <a:p>
            <a:r>
              <a:rPr lang="en-US" b="1" i="0">
                <a:solidFill>
                  <a:schemeClr val="accent1">
                    <a:lumMod val="50000"/>
                  </a:schemeClr>
                </a:solidFill>
                <a:effectLst/>
                <a:latin typeface="+mn-lt"/>
              </a:rPr>
              <a:t>CÔNG ĐOẠN 3 - GIA NHIỆT VÀ ÉP ĐÙN</a:t>
            </a:r>
            <a:r>
              <a:rPr lang="en-US" b="0" i="0">
                <a:solidFill>
                  <a:schemeClr val="accent1">
                    <a:lumMod val="50000"/>
                  </a:schemeClr>
                </a:solidFill>
                <a:effectLst/>
                <a:latin typeface="+mn-lt"/>
              </a:rPr>
              <a:t> </a:t>
            </a:r>
            <a:endParaRPr lang="en-150" dirty="0">
              <a:solidFill>
                <a:schemeClr val="accent1">
                  <a:lumMod val="50000"/>
                </a:schemeClr>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9"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697" eaLnBrk="0" fontAlgn="base" hangingPunct="0">
              <a:spcBef>
                <a:spcPct val="0"/>
              </a:spcBef>
              <a:spcAft>
                <a:spcPct val="0"/>
              </a:spcAft>
              <a:buClrTx/>
            </a:pPr>
            <a:br>
              <a:rPr lang="en-150" altLang="en-150" sz="1352" kern="1200">
                <a:latin typeface="Arial" panose="020B0604020202020204" pitchFamily="34" charset="0"/>
                <a:ea typeface="+mn-ea"/>
                <a:cs typeface="+mn-cs"/>
              </a:rPr>
            </a:br>
            <a:endParaRPr lang="en-150" altLang="en-150" sz="1352" kern="1200">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08BEA392-3377-5956-5B4C-4E63AD5B6A68}"/>
              </a:ext>
            </a:extLst>
          </p:cNvPr>
          <p:cNvSpPr txBox="1"/>
          <p:nvPr/>
        </p:nvSpPr>
        <p:spPr>
          <a:xfrm>
            <a:off x="440140" y="1149304"/>
            <a:ext cx="4196687" cy="2944268"/>
          </a:xfrm>
          <a:prstGeom prst="rect">
            <a:avLst/>
          </a:prstGeom>
          <a:noFill/>
        </p:spPr>
        <p:txBody>
          <a:bodyPr wrap="square">
            <a:spAutoFit/>
          </a:bodyPr>
          <a:lstStyle/>
          <a:p>
            <a:pPr algn="just" defTabSz="685800" fontAlgn="base">
              <a:lnSpc>
                <a:spcPts val="2475"/>
              </a:lnSpc>
              <a:buClrTx/>
            </a:pPr>
            <a:r>
              <a:rPr lang="en-US" sz="1600" b="1" kern="1200">
                <a:ea typeface="+mn-ea"/>
                <a:cs typeface="+mn-cs"/>
              </a:rPr>
              <a:t>- </a:t>
            </a:r>
            <a:r>
              <a:rPr lang="vi-VN" sz="1600" b="1" kern="1200">
                <a:latin typeface="Arial" panose="020B0604020202020204" pitchFamily="34" charset="0"/>
                <a:ea typeface="+mn-ea"/>
                <a:cs typeface="+mn-cs"/>
              </a:rPr>
              <a:t>Gia nhiệt:</a:t>
            </a:r>
            <a:r>
              <a:rPr lang="vi-VN" sz="1600" kern="1200">
                <a:latin typeface="Arial" panose="020B0604020202020204" pitchFamily="34" charset="0"/>
                <a:ea typeface="+mn-ea"/>
                <a:cs typeface="+mn-cs"/>
              </a:rPr>
              <a:t>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Hạt nhựa được gia nhiệt trong máy đùn, nhiệt độ dao động từ 180-280°C tùy loại nhựa. </a:t>
            </a:r>
          </a:p>
          <a:p>
            <a:pPr algn="just" defTabSz="685800" fontAlgn="base">
              <a:lnSpc>
                <a:spcPts val="2475"/>
              </a:lnSpc>
              <a:buClrTx/>
            </a:pPr>
            <a:r>
              <a:rPr lang="en-US" sz="1600" b="1" kern="1200">
                <a:ea typeface="+mn-ea"/>
                <a:cs typeface="+mn-cs"/>
              </a:rPr>
              <a:t>- </a:t>
            </a:r>
            <a:r>
              <a:rPr lang="vi-VN" sz="1600" b="1" kern="1200">
                <a:latin typeface="Arial" panose="020B0604020202020204" pitchFamily="34" charset="0"/>
                <a:ea typeface="+mn-ea"/>
                <a:cs typeface="+mn-cs"/>
              </a:rPr>
              <a:t>Ép đùn:</a:t>
            </a:r>
            <a:r>
              <a:rPr lang="vi-VN" sz="1600" kern="1200">
                <a:latin typeface="Arial" panose="020B0604020202020204" pitchFamily="34" charset="0"/>
                <a:ea typeface="+mn-ea"/>
                <a:cs typeface="+mn-cs"/>
              </a:rPr>
              <a:t>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Nhựa nóng chảy được đùn qua khuôn định hình, tạo thành dải nhựa liên tục. </a:t>
            </a:r>
          </a:p>
          <a:p>
            <a:pPr algn="just" defTabSz="685800" fontAlgn="base">
              <a:lnSpc>
                <a:spcPts val="2475"/>
              </a:lnSpc>
              <a:buClrTx/>
            </a:pPr>
            <a:r>
              <a:rPr lang="en-US" sz="1600" kern="1200">
                <a:ea typeface="+mn-ea"/>
                <a:cs typeface="+mn-cs"/>
              </a:rPr>
              <a:t>+ </a:t>
            </a:r>
            <a:r>
              <a:rPr lang="vi-VN" sz="1600" kern="1200">
                <a:latin typeface="Arial" panose="020B0604020202020204" pitchFamily="34" charset="0"/>
                <a:ea typeface="+mn-ea"/>
                <a:cs typeface="+mn-cs"/>
              </a:rPr>
              <a:t>Thường áp dụng cho sản xuất bao bì nhựa, ống nhựa, màng nhựa. </a:t>
            </a:r>
          </a:p>
        </p:txBody>
      </p:sp>
      <p:pic>
        <p:nvPicPr>
          <p:cNvPr id="5122" name="Picture 2" descr="Generated image">
            <a:extLst>
              <a:ext uri="{FF2B5EF4-FFF2-40B4-BE49-F238E27FC236}">
                <a16:creationId xmlns:a16="http://schemas.microsoft.com/office/drawing/2014/main" id="{B827BFDA-7A08-8294-43AF-C87A9F558A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5548" y="1149304"/>
            <a:ext cx="3855874" cy="2745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501662"/>
      </p:ext>
    </p:extLst>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1" y="351359"/>
            <a:ext cx="9143999" cy="507999"/>
          </a:xfrm>
        </p:spPr>
        <p:txBody>
          <a:bodyPr>
            <a:noAutofit/>
          </a:bodyPr>
          <a:lstStyle/>
          <a:p>
            <a:r>
              <a:rPr b="1" i="0" lang="en-US">
                <a:solidFill>
                  <a:schemeClr val="accent1">
                    <a:lumMod val="50000"/>
                  </a:schemeClr>
                </a:solidFill>
                <a:effectLst/>
                <a:latin typeface="+mn-lt"/>
              </a:rPr>
              <a:t>CÔNG ĐOẠN 4 - TẠO HÌNH SẢN PHẨM</a:t>
            </a:r>
            <a:r>
              <a:rPr b="0" i="0" lang="en-US">
                <a:solidFill>
                  <a:schemeClr val="accent1">
                    <a:lumMod val="50000"/>
                  </a:schemeClr>
                </a:solidFill>
                <a:effectLst/>
                <a:latin typeface="+mn-lt"/>
              </a:rPr>
              <a:t> </a:t>
            </a:r>
            <a:endParaRPr dirty="0" lang="en-150">
              <a:solidFill>
                <a:schemeClr val="accent1">
                  <a:lumMod val="50000"/>
                </a:schemeClr>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idx="1" type="body"/>
          </p:nvPr>
        </p:nvSpPr>
        <p:spPr>
          <a:xfrm>
            <a:off x="266131" y="1027289"/>
            <a:ext cx="4161598" cy="3261009"/>
          </a:xfrm>
        </p:spPr>
        <p:txBody>
          <a:bodyPr>
            <a:noAutofit/>
          </a:bodyPr>
          <a:lstStyle/>
          <a:p>
            <a:pPr algn="just" fontAlgn="base" indent="0" marL="139697">
              <a:lnSpc>
                <a:spcPts val="2475"/>
              </a:lnSpc>
              <a:buNone/>
            </a:pPr>
            <a:r>
              <a:rPr b="1" lang="en-US" sz="1600">
                <a:solidFill>
                  <a:srgbClr val="000000"/>
                </a:solidFill>
                <a:latin typeface="+mn-lt"/>
              </a:rPr>
              <a:t>- </a:t>
            </a:r>
            <a:r>
              <a:rPr b="1" lang="vi-VN" sz="1600">
                <a:solidFill>
                  <a:srgbClr val="000000"/>
                </a:solidFill>
                <a:latin typeface="+mn-lt"/>
              </a:rPr>
              <a:t>Phương pháp tạo hình:</a:t>
            </a:r>
            <a:r>
              <a:rPr lang="vi-VN" sz="1600">
                <a:solidFill>
                  <a:srgbClr val="000000"/>
                </a:solidFill>
                <a:latin typeface="+mn-lt"/>
              </a:rPr>
              <a:t> </a:t>
            </a:r>
          </a:p>
          <a:p>
            <a:pPr algn="just" fontAlgn="base" indent="0" marL="139697">
              <a:lnSpc>
                <a:spcPts val="2475"/>
              </a:lnSpc>
              <a:buNone/>
            </a:pPr>
            <a:r>
              <a:rPr b="1" lang="en-US" sz="1600">
                <a:solidFill>
                  <a:srgbClr val="000000"/>
                </a:solidFill>
                <a:latin typeface="+mn-lt"/>
              </a:rPr>
              <a:t>- </a:t>
            </a:r>
            <a:r>
              <a:rPr b="1" lang="vi-VN" sz="1600">
                <a:solidFill>
                  <a:srgbClr val="000000"/>
                </a:solidFill>
                <a:latin typeface="+mn-lt"/>
              </a:rPr>
              <a:t>Ép phun:</a:t>
            </a:r>
            <a:r>
              <a:rPr lang="vi-VN" sz="1600">
                <a:solidFill>
                  <a:srgbClr val="000000"/>
                </a:solidFill>
                <a:latin typeface="+mn-lt"/>
              </a:rPr>
              <a:t> Nhựa nóng chảy được bơm vào khuôn, làm mát và định hình. </a:t>
            </a:r>
          </a:p>
          <a:p>
            <a:pPr algn="just" fontAlgn="base" indent="0" marL="139697">
              <a:lnSpc>
                <a:spcPts val="2475"/>
              </a:lnSpc>
              <a:buNone/>
            </a:pPr>
            <a:r>
              <a:rPr b="1" lang="en-US" sz="1600">
                <a:solidFill>
                  <a:srgbClr val="000000"/>
                </a:solidFill>
                <a:latin typeface="+mn-lt"/>
              </a:rPr>
              <a:t>- </a:t>
            </a:r>
            <a:r>
              <a:rPr b="1" lang="vi-VN" sz="1600">
                <a:solidFill>
                  <a:srgbClr val="000000"/>
                </a:solidFill>
                <a:latin typeface="+mn-lt"/>
              </a:rPr>
              <a:t>Thổi màng:</a:t>
            </a:r>
            <a:r>
              <a:rPr lang="vi-VN" sz="1600">
                <a:solidFill>
                  <a:srgbClr val="000000"/>
                </a:solidFill>
                <a:latin typeface="+mn-lt"/>
              </a:rPr>
              <a:t> Tạo hình các sản phẩm màng nhựa (túi, bao bì). </a:t>
            </a:r>
          </a:p>
          <a:p>
            <a:pPr algn="just" fontAlgn="base" indent="0" marL="139697">
              <a:lnSpc>
                <a:spcPts val="2475"/>
              </a:lnSpc>
              <a:buNone/>
            </a:pPr>
            <a:r>
              <a:rPr b="1" lang="en-US" sz="1600">
                <a:solidFill>
                  <a:srgbClr val="000000"/>
                </a:solidFill>
                <a:latin typeface="+mn-lt"/>
              </a:rPr>
              <a:t>- </a:t>
            </a:r>
            <a:r>
              <a:rPr b="1" lang="vi-VN" sz="1600">
                <a:solidFill>
                  <a:srgbClr val="000000"/>
                </a:solidFill>
                <a:latin typeface="+mn-lt"/>
              </a:rPr>
              <a:t>Ép đùn-kéo sợi:</a:t>
            </a:r>
            <a:r>
              <a:rPr lang="vi-VN" sz="1600">
                <a:solidFill>
                  <a:srgbClr val="000000"/>
                </a:solidFill>
                <a:latin typeface="+mn-lt"/>
              </a:rPr>
              <a:t> Sản xuất sợi nhựa, ống nhựa, tấm nhựa. </a:t>
            </a:r>
          </a:p>
          <a:p>
            <a:pPr algn="just" fontAlgn="base" indent="0" marL="139697">
              <a:lnSpc>
                <a:spcPts val="2475"/>
              </a:lnSpc>
              <a:buNone/>
            </a:pPr>
            <a:r>
              <a:rPr b="1" lang="en-US" sz="1600">
                <a:solidFill>
                  <a:srgbClr val="000000"/>
                </a:solidFill>
                <a:latin typeface="+mn-lt"/>
              </a:rPr>
              <a:t>- </a:t>
            </a:r>
            <a:r>
              <a:rPr b="1" lang="vi-VN" sz="1600">
                <a:solidFill>
                  <a:srgbClr val="000000"/>
                </a:solidFill>
                <a:latin typeface="+mn-lt"/>
              </a:rPr>
              <a:t>Ứng dụng:</a:t>
            </a:r>
            <a:r>
              <a:rPr lang="vi-VN" sz="1600">
                <a:solidFill>
                  <a:srgbClr val="000000"/>
                </a:solidFill>
                <a:latin typeface="+mn-lt"/>
              </a:rPr>
              <a:t> Tạo hình các sản phẩm nhựa gia dụng, công nghiệp, bao bì. </a:t>
            </a: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6"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34338" compatLnSpc="1" lIns="68675" numCol="1" rIns="68675" tIns="34338" vert="horz" wrap="none">
            <a:prstTxWarp prst="textNoShape">
              <a:avLst/>
            </a:prstTxWarp>
            <a:spAutoFit/>
          </a:bodyPr>
          <a:lstStyle/>
          <a:p>
            <a:pPr defTabSz="686697" eaLnBrk="0" fontAlgn="base" hangingPunct="0">
              <a:spcBef>
                <a:spcPct val="0"/>
              </a:spcBef>
              <a:spcAft>
                <a:spcPct val="0"/>
              </a:spcAft>
              <a:buClrTx/>
            </a:pPr>
            <a:br>
              <a:rPr altLang="en-150" kern="1200" lang="en-150" sz="1352">
                <a:latin charset="0" panose="020B0604020202020204" pitchFamily="34" typeface="Arial"/>
                <a:ea typeface="+mn-ea"/>
                <a:cs typeface="+mn-cs"/>
              </a:rPr>
            </a:br>
            <a:endParaRPr altLang="en-150" kern="1200" lang="en-150" sz="1352">
              <a:latin charset="0" panose="020B0604020202020204" pitchFamily="34" typeface="Arial"/>
              <a:ea typeface="+mn-ea"/>
              <a:cs typeface="+mn-cs"/>
            </a:endParaRPr>
          </a:p>
        </p:txBody>
      </p:sp>
      <p:pic>
        <p:nvPicPr>
          <p:cNvPr descr="Generated image" id="6146" name="Picture 2">
            <a:extLst>
              <a:ext uri="{FF2B5EF4-FFF2-40B4-BE49-F238E27FC236}">
                <a16:creationId xmlns:a16="http://schemas.microsoft.com/office/drawing/2014/main" id="{C583018D-81A1-7769-59FD-1F536A6890F8}"/>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t="20"/>
          <a:stretch/>
        </p:blipFill>
        <p:spPr bwMode="auto">
          <a:xfrm>
            <a:off x="4500350" y="1027290"/>
            <a:ext cx="4176889" cy="284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865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0" y="419668"/>
            <a:ext cx="9144000" cy="432497"/>
          </a:xfrm>
        </p:spPr>
        <p:txBody>
          <a:bodyPr>
            <a:noAutofit/>
          </a:bodyPr>
          <a:lstStyle/>
          <a:p>
            <a:r>
              <a:rPr lang="en-US" b="1" i="0">
                <a:solidFill>
                  <a:schemeClr val="accent1">
                    <a:lumMod val="50000"/>
                  </a:schemeClr>
                </a:solidFill>
                <a:effectLst/>
                <a:latin typeface="+mn-lt"/>
              </a:rPr>
              <a:t>Công đoạn 5 - Làm nguội và cắt gọt</a:t>
            </a:r>
            <a:r>
              <a:rPr lang="en-US" b="0" i="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11" name="TextBox 10">
            <a:extLst>
              <a:ext uri="{FF2B5EF4-FFF2-40B4-BE49-F238E27FC236}">
                <a16:creationId xmlns:a16="http://schemas.microsoft.com/office/drawing/2014/main" id="{EA5AD37A-4A1E-4D4F-A104-E878281172A6}"/>
              </a:ext>
            </a:extLst>
          </p:cNvPr>
          <p:cNvSpPr txBox="1"/>
          <p:nvPr/>
        </p:nvSpPr>
        <p:spPr>
          <a:xfrm>
            <a:off x="409433" y="1107674"/>
            <a:ext cx="4336590" cy="2818849"/>
          </a:xfrm>
          <a:prstGeom prst="rect">
            <a:avLst/>
          </a:prstGeom>
          <a:noFill/>
        </p:spPr>
        <p:txBody>
          <a:bodyPr wrap="square">
            <a:spAutoFit/>
          </a:bodyPr>
          <a:lstStyle/>
          <a:p>
            <a:pPr algn="just" defTabSz="685800" fontAlgn="base">
              <a:lnSpc>
                <a:spcPts val="2475"/>
              </a:lnSpc>
              <a:buClrTx/>
            </a:pPr>
            <a:r>
              <a:rPr lang="en-US" sz="1600" b="1" kern="1200" dirty="0">
                <a:ea typeface="+mn-ea"/>
                <a:cs typeface="+mn-cs"/>
              </a:rPr>
              <a:t>- </a:t>
            </a:r>
            <a:r>
              <a:rPr lang="vi-VN" sz="1600" b="1" kern="1200" dirty="0">
                <a:latin typeface="Arial" panose="020B0604020202020204" pitchFamily="34" charset="0"/>
                <a:ea typeface="+mn-ea"/>
                <a:cs typeface="+mn-cs"/>
              </a:rPr>
              <a:t>Làm nguội:</a:t>
            </a:r>
            <a:r>
              <a:rPr lang="vi-VN" sz="1600" kern="1200" dirty="0">
                <a:latin typeface="Arial" panose="020B0604020202020204" pitchFamily="34" charset="0"/>
                <a:ea typeface="+mn-ea"/>
                <a:cs typeface="+mn-cs"/>
              </a:rPr>
              <a:t>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Sản phẩm nhựa được làm nguội nhanh trong nước hoặc không khí để giữ hình dạng. </a:t>
            </a:r>
          </a:p>
          <a:p>
            <a:pPr algn="just" defTabSz="685800" fontAlgn="base">
              <a:lnSpc>
                <a:spcPts val="2475"/>
              </a:lnSpc>
              <a:buClrTx/>
            </a:pPr>
            <a:r>
              <a:rPr lang="en-US" sz="1600" b="1" kern="1200" dirty="0">
                <a:ea typeface="+mn-ea"/>
                <a:cs typeface="+mn-cs"/>
              </a:rPr>
              <a:t>- </a:t>
            </a:r>
            <a:r>
              <a:rPr lang="vi-VN" sz="1600" b="1" kern="1200" dirty="0">
                <a:latin typeface="Arial" panose="020B0604020202020204" pitchFamily="34" charset="0"/>
                <a:ea typeface="+mn-ea"/>
                <a:cs typeface="+mn-cs"/>
              </a:rPr>
              <a:t>Cắt gọt:</a:t>
            </a:r>
            <a:r>
              <a:rPr lang="vi-VN" sz="1600" kern="1200" dirty="0">
                <a:latin typeface="Arial" panose="020B0604020202020204" pitchFamily="34" charset="0"/>
                <a:ea typeface="+mn-ea"/>
                <a:cs typeface="+mn-cs"/>
              </a:rPr>
              <a:t>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Cắt bỏ phần dư thừa, điều chỉnh kích thước theo tiêu chuẩn.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Đảm bảo sản phẩm có bề mặt mịn, không lỗi. </a:t>
            </a:r>
          </a:p>
          <a:p>
            <a:pPr algn="just" defTabSz="685800">
              <a:buClrTx/>
            </a:pPr>
            <a:endParaRPr lang="en-US" sz="1050" b="1" kern="1200" dirty="0">
              <a:ea typeface="+mn-ea"/>
              <a:cs typeface="+mn-cs"/>
            </a:endParaRPr>
          </a:p>
        </p:txBody>
      </p:sp>
      <p:pic>
        <p:nvPicPr>
          <p:cNvPr id="7170" name="Picture 2" descr="Đã tạo hình ảnh">
            <a:extLst>
              <a:ext uri="{FF2B5EF4-FFF2-40B4-BE49-F238E27FC236}">
                <a16:creationId xmlns:a16="http://schemas.microsoft.com/office/drawing/2014/main" id="{7C53FB51-D141-F3D8-3814-ED51E047664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30360" y="1107675"/>
            <a:ext cx="3857625" cy="2498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905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1" y="317311"/>
            <a:ext cx="9143999" cy="591256"/>
          </a:xfrm>
        </p:spPr>
        <p:txBody>
          <a:bodyPr>
            <a:noAutofit/>
          </a:bodyPr>
          <a:lstStyle/>
          <a:p>
            <a:r>
              <a:rPr lang="vi-VN" b="1" i="0">
                <a:solidFill>
                  <a:schemeClr val="accent1">
                    <a:lumMod val="50000"/>
                  </a:schemeClr>
                </a:solidFill>
                <a:effectLst/>
                <a:latin typeface="+mn-lt"/>
              </a:rPr>
              <a:t>CÔNG ĐOẠN 6 - HOÀN THIỆN SẢN PHẨM</a:t>
            </a:r>
            <a:endParaRPr lang="en-US" dirty="0">
              <a:solidFill>
                <a:schemeClr val="accent1">
                  <a:lumMod val="50000"/>
                </a:schemeClr>
              </a:solidFill>
              <a:latin typeface="+mn-lt"/>
            </a:endParaRPr>
          </a:p>
        </p:txBody>
      </p:sp>
      <p:sp>
        <p:nvSpPr>
          <p:cNvPr id="9" name="Title 1">
            <a:extLst>
              <a:ext uri="{FF2B5EF4-FFF2-40B4-BE49-F238E27FC236}">
                <a16:creationId xmlns:a16="http://schemas.microsoft.com/office/drawing/2014/main" id="{25349E30-D38B-451F-8DBC-CA09FCE871F2}"/>
              </a:ext>
            </a:extLst>
          </p:cNvPr>
          <p:cNvSpPr txBox="1">
            <a:spLocks/>
          </p:cNvSpPr>
          <p:nvPr/>
        </p:nvSpPr>
        <p:spPr>
          <a:xfrm>
            <a:off x="399196" y="908567"/>
            <a:ext cx="4053386" cy="2889957"/>
          </a:xfrm>
          <a:prstGeom prst="rect">
            <a:avLst/>
          </a:prstGeom>
        </p:spPr>
        <p:txBody>
          <a:bodyPr vert="horz" lIns="68593" tIns="34296" rIns="68593" bIns="34296" rtlCol="0" anchor="ctr">
            <a:norm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just" defTabSz="342488" fontAlgn="base">
              <a:lnSpc>
                <a:spcPts val="2475"/>
              </a:lnSpc>
              <a:buClrTx/>
            </a:pPr>
            <a:r>
              <a:rPr lang="en-US" sz="1600" dirty="0">
                <a:solidFill>
                  <a:srgbClr val="000000"/>
                </a:solidFill>
              </a:rPr>
              <a:t>-  </a:t>
            </a:r>
            <a:r>
              <a:rPr lang="vi-VN" sz="1600" dirty="0">
                <a:solidFill>
                  <a:srgbClr val="000000"/>
                </a:solidFill>
                <a:latin typeface="Arial" panose="020B0604020202020204" pitchFamily="34" charset="0"/>
              </a:rPr>
              <a:t>Gia công hoàn thiện:</a:t>
            </a:r>
            <a:r>
              <a:rPr lang="vi-VN" sz="1600" b="0" dirty="0">
                <a:solidFill>
                  <a:srgbClr val="000000"/>
                </a:solidFill>
                <a:latin typeface="Arial" panose="020B0604020202020204" pitchFamily="34" charset="0"/>
              </a:rPr>
              <a:t> </a:t>
            </a:r>
          </a:p>
          <a:p>
            <a:pPr algn="just" defTabSz="342488" fontAlgn="base">
              <a:lnSpc>
                <a:spcPts val="2475"/>
              </a:lnSpc>
              <a:buClrTx/>
            </a:pPr>
            <a:r>
              <a:rPr lang="en-US" sz="1600" b="0" dirty="0">
                <a:solidFill>
                  <a:srgbClr val="000000"/>
                </a:solidFill>
              </a:rPr>
              <a:t>+ </a:t>
            </a:r>
            <a:r>
              <a:rPr lang="vi-VN" sz="1600" b="0" dirty="0">
                <a:solidFill>
                  <a:srgbClr val="000000"/>
                </a:solidFill>
                <a:latin typeface="Arial" panose="020B0604020202020204" pitchFamily="34" charset="0"/>
              </a:rPr>
              <a:t>In ấn </a:t>
            </a:r>
            <a:r>
              <a:rPr lang="vi-VN" sz="1600" b="0" dirty="0" err="1">
                <a:solidFill>
                  <a:srgbClr val="000000"/>
                </a:solidFill>
                <a:latin typeface="Arial" panose="020B0604020202020204" pitchFamily="34" charset="0"/>
              </a:rPr>
              <a:t>logo</a:t>
            </a:r>
            <a:r>
              <a:rPr lang="vi-VN" sz="1600" b="0" dirty="0">
                <a:solidFill>
                  <a:srgbClr val="000000"/>
                </a:solidFill>
                <a:latin typeface="Arial" panose="020B0604020202020204" pitchFamily="34" charset="0"/>
              </a:rPr>
              <a:t>, thông tin sản phẩm. </a:t>
            </a:r>
          </a:p>
          <a:p>
            <a:pPr algn="just" defTabSz="342488" fontAlgn="base">
              <a:lnSpc>
                <a:spcPts val="2475"/>
              </a:lnSpc>
              <a:buClrTx/>
            </a:pPr>
            <a:r>
              <a:rPr lang="en-US" sz="1600" b="0" dirty="0">
                <a:solidFill>
                  <a:srgbClr val="000000"/>
                </a:solidFill>
              </a:rPr>
              <a:t>+ </a:t>
            </a:r>
            <a:r>
              <a:rPr lang="vi-VN" sz="1600" b="0" dirty="0">
                <a:solidFill>
                  <a:srgbClr val="000000"/>
                </a:solidFill>
                <a:latin typeface="Arial" panose="020B0604020202020204" pitchFamily="34" charset="0"/>
              </a:rPr>
              <a:t>Phủ bề mặt bằng các lớp bảo vệ (nếu cần). </a:t>
            </a:r>
          </a:p>
          <a:p>
            <a:pPr algn="just" defTabSz="342488" fontAlgn="base">
              <a:lnSpc>
                <a:spcPts val="2475"/>
              </a:lnSpc>
              <a:buClrTx/>
            </a:pPr>
            <a:r>
              <a:rPr lang="en-US" sz="1600" dirty="0">
                <a:solidFill>
                  <a:srgbClr val="000000"/>
                </a:solidFill>
              </a:rPr>
              <a:t>- </a:t>
            </a:r>
            <a:r>
              <a:rPr lang="vi-VN" sz="1600" dirty="0">
                <a:solidFill>
                  <a:srgbClr val="000000"/>
                </a:solidFill>
                <a:latin typeface="Arial" panose="020B0604020202020204" pitchFamily="34" charset="0"/>
              </a:rPr>
              <a:t>Tăng cường đặc tính:</a:t>
            </a:r>
            <a:r>
              <a:rPr lang="vi-VN" sz="1600" b="0" dirty="0">
                <a:solidFill>
                  <a:srgbClr val="000000"/>
                </a:solidFill>
                <a:latin typeface="Arial" panose="020B0604020202020204" pitchFamily="34" charset="0"/>
              </a:rPr>
              <a:t> </a:t>
            </a:r>
          </a:p>
          <a:p>
            <a:pPr algn="just" defTabSz="342488" fontAlgn="base">
              <a:lnSpc>
                <a:spcPts val="2475"/>
              </a:lnSpc>
              <a:buClrTx/>
            </a:pPr>
            <a:r>
              <a:rPr lang="en-US" sz="1600" b="0" dirty="0">
                <a:solidFill>
                  <a:srgbClr val="000000"/>
                </a:solidFill>
              </a:rPr>
              <a:t>+ </a:t>
            </a:r>
            <a:r>
              <a:rPr lang="vi-VN" sz="1600" b="0" dirty="0">
                <a:solidFill>
                  <a:srgbClr val="000000"/>
                </a:solidFill>
                <a:latin typeface="Arial" panose="020B0604020202020204" pitchFamily="34" charset="0"/>
              </a:rPr>
              <a:t>Sử dụng công nghệ gia cố để tăng độ bền, khả năng chịu nhiệt, chịu lực. </a:t>
            </a:r>
          </a:p>
          <a:p>
            <a:pPr algn="just" defTabSz="342488">
              <a:buClrTx/>
            </a:pPr>
            <a:endParaRPr lang="en-150" sz="1200" dirty="0">
              <a:solidFill>
                <a:srgbClr val="000000"/>
              </a:solidFill>
            </a:endParaRPr>
          </a:p>
        </p:txBody>
      </p:sp>
      <p:pic>
        <p:nvPicPr>
          <p:cNvPr id="10242" name="Picture 2" descr="In Gia Công">
            <a:extLst>
              <a:ext uri="{FF2B5EF4-FFF2-40B4-BE49-F238E27FC236}">
                <a16:creationId xmlns:a16="http://schemas.microsoft.com/office/drawing/2014/main" id="{EB94640C-E426-1CE9-D46D-C07A9B0F67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5778" y="1253067"/>
            <a:ext cx="3691466" cy="2427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503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0" y="388962"/>
            <a:ext cx="9144000" cy="485422"/>
          </a:xfrm>
        </p:spPr>
        <p:txBody>
          <a:bodyPr>
            <a:noAutofit/>
          </a:bodyPr>
          <a:lstStyle/>
          <a:p>
            <a:r>
              <a:rPr lang="vi-VN" b="1" i="0">
                <a:solidFill>
                  <a:schemeClr val="accent1">
                    <a:lumMod val="50000"/>
                  </a:schemeClr>
                </a:solidFill>
                <a:effectLst/>
                <a:latin typeface="+mn-lt"/>
              </a:rPr>
              <a:t>CÔNG ĐOẠN 7 - KIỂM TRA CHẤT LƯỢNG</a:t>
            </a:r>
            <a:r>
              <a:rPr lang="vi-VN" b="0" i="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1D476B0B-4DFD-7F40-D851-9506331CB5EF}"/>
              </a:ext>
            </a:extLst>
          </p:cNvPr>
          <p:cNvSpPr txBox="1"/>
          <p:nvPr/>
        </p:nvSpPr>
        <p:spPr>
          <a:xfrm>
            <a:off x="429904" y="1112896"/>
            <a:ext cx="4339651" cy="2657138"/>
          </a:xfrm>
          <a:prstGeom prst="rect">
            <a:avLst/>
          </a:prstGeom>
          <a:noFill/>
        </p:spPr>
        <p:txBody>
          <a:bodyPr wrap="square">
            <a:spAutoFit/>
          </a:bodyPr>
          <a:lstStyle/>
          <a:p>
            <a:pPr algn="just" defTabSz="685800" fontAlgn="base">
              <a:lnSpc>
                <a:spcPts val="2475"/>
              </a:lnSpc>
              <a:buClrTx/>
            </a:pPr>
            <a:r>
              <a:rPr lang="en-US" sz="1600" b="1" kern="1200" dirty="0">
                <a:ea typeface="+mn-ea"/>
                <a:cs typeface="+mn-cs"/>
              </a:rPr>
              <a:t>- </a:t>
            </a:r>
            <a:r>
              <a:rPr lang="vi-VN" sz="1600" b="1" kern="1200" dirty="0">
                <a:latin typeface="Arial" panose="020B0604020202020204" pitchFamily="34" charset="0"/>
                <a:ea typeface="+mn-ea"/>
                <a:cs typeface="+mn-cs"/>
              </a:rPr>
              <a:t>Kiểm tra tiêu chuẩn:</a:t>
            </a:r>
            <a:r>
              <a:rPr lang="vi-VN" sz="1600" kern="1200" dirty="0">
                <a:latin typeface="Arial" panose="020B0604020202020204" pitchFamily="34" charset="0"/>
                <a:ea typeface="+mn-ea"/>
                <a:cs typeface="+mn-cs"/>
              </a:rPr>
              <a:t>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Độ dày, kích thước, độ bền cơ học, độ chịu nhiệt.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Kiểm tra tính đồng nhất và màu sắc của sản phẩm. </a:t>
            </a:r>
          </a:p>
          <a:p>
            <a:pPr algn="just" defTabSz="685800" fontAlgn="base">
              <a:lnSpc>
                <a:spcPts val="2475"/>
              </a:lnSpc>
              <a:buClrTx/>
            </a:pPr>
            <a:r>
              <a:rPr lang="en-US" sz="1600" b="1" kern="1200" dirty="0">
                <a:ea typeface="+mn-ea"/>
                <a:cs typeface="+mn-cs"/>
              </a:rPr>
              <a:t>- </a:t>
            </a:r>
            <a:r>
              <a:rPr lang="vi-VN" sz="1600" b="1" kern="1200" dirty="0">
                <a:latin typeface="Arial" panose="020B0604020202020204" pitchFamily="34" charset="0"/>
                <a:ea typeface="+mn-ea"/>
                <a:cs typeface="+mn-cs"/>
              </a:rPr>
              <a:t>Loại bỏ sản phẩm lỗi:</a:t>
            </a:r>
            <a:r>
              <a:rPr lang="vi-VN" sz="1600" kern="1200" dirty="0">
                <a:latin typeface="Arial" panose="020B0604020202020204" pitchFamily="34" charset="0"/>
                <a:ea typeface="+mn-ea"/>
                <a:cs typeface="+mn-cs"/>
              </a:rPr>
              <a:t> </a:t>
            </a:r>
          </a:p>
          <a:p>
            <a:pPr algn="just" defTabSz="685800" fontAlgn="base">
              <a:lnSpc>
                <a:spcPts val="2475"/>
              </a:lnSpc>
              <a:buClrTx/>
            </a:pPr>
            <a:r>
              <a:rPr lang="en-US" sz="1600" kern="1200" dirty="0">
                <a:ea typeface="+mn-ea"/>
                <a:cs typeface="+mn-cs"/>
              </a:rPr>
              <a:t>+ </a:t>
            </a:r>
            <a:r>
              <a:rPr lang="vi-VN" sz="1600" kern="1200" dirty="0">
                <a:latin typeface="Arial" panose="020B0604020202020204" pitchFamily="34" charset="0"/>
                <a:ea typeface="+mn-ea"/>
                <a:cs typeface="+mn-cs"/>
              </a:rPr>
              <a:t>Sản phẩm không đạt tiêu chuẩn được tái chế hoặc xử lý. </a:t>
            </a:r>
          </a:p>
        </p:txBody>
      </p:sp>
      <p:pic>
        <p:nvPicPr>
          <p:cNvPr id="8194" name="Picture 2" descr="Đã tạo hình ảnh">
            <a:extLst>
              <a:ext uri="{FF2B5EF4-FFF2-40B4-BE49-F238E27FC236}">
                <a16:creationId xmlns:a16="http://schemas.microsoft.com/office/drawing/2014/main" id="{BD0ADD2F-F645-0E6D-B8EF-D4D8E5C03A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6178" y="1112896"/>
            <a:ext cx="3743678" cy="2631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8359984"/>
      </p:ext>
    </p:extLst>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1" y="307074"/>
            <a:ext cx="9143999" cy="541867"/>
          </a:xfrm>
        </p:spPr>
        <p:txBody>
          <a:bodyPr>
            <a:noAutofit/>
          </a:bodyPr>
          <a:lstStyle/>
          <a:p>
            <a:r>
              <a:rPr b="1" i="0" lang="vi-VN">
                <a:solidFill>
                  <a:schemeClr val="accent1">
                    <a:lumMod val="50000"/>
                  </a:schemeClr>
                </a:solidFill>
                <a:effectLst/>
                <a:latin typeface="+mn-lt"/>
              </a:rPr>
              <a:t>CÔNG ĐOẠN 8 - ĐÓNG GÓI VÀ LƯU KHO</a:t>
            </a:r>
            <a:r>
              <a:rPr b="0" i="0" lang="vi-VN">
                <a:solidFill>
                  <a:schemeClr val="accent1">
                    <a:lumMod val="50000"/>
                  </a:schemeClr>
                </a:solidFill>
                <a:effectLst/>
                <a:latin typeface="+mn-lt"/>
              </a:rPr>
              <a:t> </a:t>
            </a:r>
            <a:endParaRPr dirty="0" lang="en-US">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idx="1" type="body"/>
          </p:nvPr>
        </p:nvSpPr>
        <p:spPr>
          <a:xfrm>
            <a:off x="266132" y="970845"/>
            <a:ext cx="4299044" cy="3572501"/>
          </a:xfrm>
        </p:spPr>
        <p:txBody>
          <a:bodyPr>
            <a:noAutofit/>
          </a:bodyPr>
          <a:lstStyle/>
          <a:p>
            <a:pPr algn="just" fontAlgn="base" indent="0" marL="139697">
              <a:lnSpc>
                <a:spcPts val="2475"/>
              </a:lnSpc>
              <a:buNone/>
            </a:pPr>
            <a:r>
              <a:rPr b="1" dirty="0" lang="en-US" sz="1600">
                <a:solidFill>
                  <a:srgbClr val="000000"/>
                </a:solidFill>
                <a:latin typeface="+mn-lt"/>
              </a:rPr>
              <a:t>- </a:t>
            </a:r>
            <a:r>
              <a:rPr b="1" dirty="0" lang="vi-VN" sz="1600">
                <a:solidFill>
                  <a:srgbClr val="000000"/>
                </a:solidFill>
                <a:latin typeface="+mn-lt"/>
              </a:rPr>
              <a:t>Đóng gói:</a:t>
            </a:r>
            <a:r>
              <a:rPr dirty="0" lang="vi-VN" sz="1600">
                <a:solidFill>
                  <a:srgbClr val="000000"/>
                </a:solidFill>
                <a:latin typeface="+mn-lt"/>
              </a:rPr>
              <a:t> </a:t>
            </a:r>
          </a:p>
          <a:p>
            <a:pPr algn="just" fontAlgn="base" indent="0" marL="139697">
              <a:lnSpc>
                <a:spcPts val="2475"/>
              </a:lnSpc>
              <a:buNone/>
            </a:pPr>
            <a:r>
              <a:rPr dirty="0" lang="en-US" sz="1600">
                <a:solidFill>
                  <a:srgbClr val="000000"/>
                </a:solidFill>
                <a:latin typeface="+mn-lt"/>
              </a:rPr>
              <a:t>+ </a:t>
            </a:r>
            <a:r>
              <a:rPr dirty="0" lang="vi-VN" sz="1600">
                <a:solidFill>
                  <a:srgbClr val="000000"/>
                </a:solidFill>
                <a:latin typeface="+mn-lt"/>
              </a:rPr>
              <a:t>Sản phẩm được đóng gói thành lô hoặc theo yêu cầu của khách hàng. </a:t>
            </a:r>
          </a:p>
          <a:p>
            <a:pPr algn="just" fontAlgn="base" indent="0" marL="139697">
              <a:lnSpc>
                <a:spcPts val="2475"/>
              </a:lnSpc>
              <a:buNone/>
            </a:pPr>
            <a:r>
              <a:rPr b="1" dirty="0" lang="en-US" sz="1600">
                <a:solidFill>
                  <a:srgbClr val="000000"/>
                </a:solidFill>
                <a:latin typeface="+mn-lt"/>
              </a:rPr>
              <a:t>- </a:t>
            </a:r>
            <a:r>
              <a:rPr b="1" dirty="0" lang="vi-VN" sz="1600">
                <a:solidFill>
                  <a:srgbClr val="000000"/>
                </a:solidFill>
                <a:latin typeface="+mn-lt"/>
              </a:rPr>
              <a:t>Lưu kho:</a:t>
            </a:r>
            <a:r>
              <a:rPr dirty="0" lang="vi-VN" sz="1600">
                <a:solidFill>
                  <a:srgbClr val="000000"/>
                </a:solidFill>
                <a:latin typeface="+mn-lt"/>
              </a:rPr>
              <a:t> </a:t>
            </a:r>
          </a:p>
          <a:p>
            <a:pPr algn="just" fontAlgn="base" indent="0" marL="139697">
              <a:lnSpc>
                <a:spcPts val="2475"/>
              </a:lnSpc>
              <a:buNone/>
            </a:pPr>
            <a:r>
              <a:rPr dirty="0" lang="en-US" sz="1600">
                <a:solidFill>
                  <a:srgbClr val="000000"/>
                </a:solidFill>
                <a:latin typeface="+mn-lt"/>
              </a:rPr>
              <a:t>+ </a:t>
            </a:r>
            <a:r>
              <a:rPr dirty="0" lang="vi-VN" sz="1600">
                <a:solidFill>
                  <a:srgbClr val="000000"/>
                </a:solidFill>
                <a:latin typeface="+mn-lt"/>
              </a:rPr>
              <a:t>Lưu trữ trong kho sạch, khô ráo, tránh ánh nắng trực tiếp. </a:t>
            </a:r>
          </a:p>
          <a:p>
            <a:pPr algn="just" fontAlgn="base" indent="0" marL="139697">
              <a:lnSpc>
                <a:spcPts val="2475"/>
              </a:lnSpc>
              <a:buNone/>
            </a:pPr>
            <a:r>
              <a:rPr b="1" dirty="0" lang="en-US" sz="1600">
                <a:solidFill>
                  <a:srgbClr val="000000"/>
                </a:solidFill>
                <a:latin typeface="+mn-lt"/>
              </a:rPr>
              <a:t>- </a:t>
            </a:r>
            <a:r>
              <a:rPr b="1" dirty="0" lang="vi-VN" sz="1600">
                <a:solidFill>
                  <a:srgbClr val="000000"/>
                </a:solidFill>
                <a:latin typeface="+mn-lt"/>
              </a:rPr>
              <a:t>Chuẩn bị vận chuyển:</a:t>
            </a:r>
            <a:r>
              <a:rPr dirty="0" lang="vi-VN" sz="1600">
                <a:solidFill>
                  <a:srgbClr val="000000"/>
                </a:solidFill>
                <a:latin typeface="+mn-lt"/>
              </a:rPr>
              <a:t> </a:t>
            </a:r>
          </a:p>
          <a:p>
            <a:pPr algn="just" fontAlgn="base" indent="0" marL="139697">
              <a:lnSpc>
                <a:spcPts val="2475"/>
              </a:lnSpc>
              <a:buNone/>
            </a:pPr>
            <a:r>
              <a:rPr dirty="0" lang="en-US" sz="1600">
                <a:solidFill>
                  <a:srgbClr val="000000"/>
                </a:solidFill>
                <a:latin typeface="+mn-lt"/>
              </a:rPr>
              <a:t>+ </a:t>
            </a:r>
            <a:r>
              <a:rPr dirty="0" lang="vi-VN" sz="1600">
                <a:solidFill>
                  <a:srgbClr val="000000"/>
                </a:solidFill>
                <a:latin typeface="+mn-lt"/>
              </a:rPr>
              <a:t>Đảm bảo sản phẩm được bảo vệ trong quá trình vận chuyển đến khách hàng. </a:t>
            </a:r>
          </a:p>
          <a:p>
            <a:pPr algn="just"/>
            <a:endParaRPr dirty="0" lang="en-US" sz="1400">
              <a:latin typeface="+mn-lt"/>
              <a:ea charset="0" panose="02040503050406030204" pitchFamily="18" typeface="Cambria"/>
              <a:cs charset="0" panose="020F0502020204030204" pitchFamily="34" typeface="Calibri"/>
            </a:endParaRPr>
          </a:p>
        </p:txBody>
      </p:sp>
      <p:pic>
        <p:nvPicPr>
          <p:cNvPr descr="Đã tạo hình ảnh" id="9218" name="Picture 2">
            <a:extLst>
              <a:ext uri="{FF2B5EF4-FFF2-40B4-BE49-F238E27FC236}">
                <a16:creationId xmlns:a16="http://schemas.microsoft.com/office/drawing/2014/main" id="{D984F755-991A-E082-FB61-6315BDEA055E}"/>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t="115"/>
          <a:stretch/>
        </p:blipFill>
        <p:spPr bwMode="auto">
          <a:xfrm>
            <a:off x="4758034" y="1207827"/>
            <a:ext cx="3945827" cy="2681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81991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defRPr/>
            </a:pPr>
            <a:r>
              <a:rPr lang="en-US" sz="3600" b="1">
                <a:solidFill>
                  <a:srgbClr val="87C6CC">
                    <a:lumMod val="50000"/>
                  </a:srgbClr>
                </a:solidFill>
                <a:latin typeface="Arial"/>
              </a:rPr>
              <a:t>CẢM ƠN</a:t>
            </a:r>
            <a:endParaRPr lang="en-US" sz="3600" b="1" dirty="0">
              <a:solidFill>
                <a:srgbClr val="87C6CC">
                  <a:lumMod val="50000"/>
                </a:srgbClr>
              </a:solidFill>
              <a:latin typeface="Arial"/>
            </a:endParaRPr>
          </a:p>
        </p:txBody>
      </p:sp>
    </p:spTree>
    <p:extLst>
      <p:ext uri="{BB962C8B-B14F-4D97-AF65-F5344CB8AC3E}">
        <p14:creationId xmlns:p14="http://schemas.microsoft.com/office/powerpoint/2010/main" val="1224647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3A0B0-5304-69CD-2D75-9B59B4D58F33}"/>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4A90712-A80F-E7B0-7B37-9EFC688564B5}"/>
              </a:ext>
            </a:extLst>
          </p:cNvPr>
          <p:cNvSpPr>
            <a:spLocks noGrp="1"/>
          </p:cNvSpPr>
          <p:nvPr>
            <p:ph idx="1"/>
          </p:nvPr>
        </p:nvSpPr>
        <p:spPr>
          <a:xfrm>
            <a:off x="457199" y="1587784"/>
            <a:ext cx="8073957" cy="1535560"/>
          </a:xfrm>
        </p:spPr>
        <p:txBody>
          <a:bodyPr>
            <a:normAutofit/>
          </a:bodyPr>
          <a:lstStyle/>
          <a:p>
            <a:pPr marL="716280" indent="-548640">
              <a:lnSpc>
                <a:spcPct val="150000"/>
              </a:lnSpc>
              <a:buClr>
                <a:schemeClr val="accent1">
                  <a:lumMod val="50000"/>
                </a:schemeClr>
              </a:buClr>
              <a:buSzPct val="120000"/>
              <a:buFont typeface="+mj-lt"/>
              <a:buAutoNum type="romanUcPeriod"/>
            </a:pPr>
            <a:r>
              <a:rPr lang="en-US" sz="1400" b="1" dirty="0">
                <a:solidFill>
                  <a:schemeClr val="accent1">
                    <a:lumMod val="50000"/>
                  </a:schemeClr>
                </a:solidFill>
                <a:latin typeface="+mn-lt"/>
              </a:rPr>
              <a:t>THÔNG TIN VỀ ĐẶC ĐIỂM DÂY CHUYỀN CÔNG NGHỆ TIÊU BIỂU NGÀNH NHỰA</a:t>
            </a:r>
          </a:p>
        </p:txBody>
      </p:sp>
    </p:spTree>
    <p:extLst>
      <p:ext uri="{BB962C8B-B14F-4D97-AF65-F5344CB8AC3E}">
        <p14:creationId xmlns:p14="http://schemas.microsoft.com/office/powerpoint/2010/main" val="15045254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p:nvPr>
        </p:nvSpPr>
        <p:spPr>
          <a:xfrm>
            <a:off x="1" y="427253"/>
            <a:ext cx="9143999" cy="371400"/>
          </a:xfrm>
        </p:spPr>
        <p:txBody>
          <a:bodyPr>
            <a:noAutofit/>
          </a:bodyPr>
          <a:lstStyle/>
          <a:p>
            <a:r>
              <a:rPr lang="vi-VN">
                <a:solidFill>
                  <a:schemeClr val="accent1">
                    <a:lumMod val="50000"/>
                  </a:schemeClr>
                </a:solidFill>
                <a:latin typeface="+mn-lt"/>
              </a:rPr>
              <a:t>SƠ BỘ VỀ VẬT LIỆU NHỰA</a:t>
            </a:r>
            <a:endParaRPr lang="en-US" dirty="0">
              <a:solidFill>
                <a:schemeClr val="accent1">
                  <a:lumMod val="50000"/>
                </a:schemeClr>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1"/>
          </p:nvPr>
        </p:nvSpPr>
        <p:spPr>
          <a:xfrm>
            <a:off x="536302" y="1070554"/>
            <a:ext cx="5102769" cy="3029100"/>
          </a:xfrm>
        </p:spPr>
        <p:txBody>
          <a:bodyPr>
            <a:noAutofit/>
          </a:bodyPr>
          <a:lstStyle/>
          <a:p>
            <a:pPr marL="285743" indent="-285743" algn="just" eaLnBrk="0" fontAlgn="base" hangingPunct="0">
              <a:lnSpc>
                <a:spcPct val="130000"/>
              </a:lnSpc>
              <a:spcBef>
                <a:spcPct val="0"/>
              </a:spcBef>
              <a:spcAft>
                <a:spcPct val="0"/>
              </a:spcAft>
              <a:buClrTx/>
              <a:buSzTx/>
            </a:pPr>
            <a:r>
              <a:rPr lang="vi-VN" altLang="en-US" sz="1400" dirty="0">
                <a:solidFill>
                  <a:srgbClr val="000000"/>
                </a:solidFill>
                <a:latin typeface="+mn-lt"/>
                <a:cs typeface="Arial" panose="020B0604020202020204" pitchFamily="34" charset="0"/>
              </a:rPr>
              <a:t>Nhựa là một loại hình v</a:t>
            </a:r>
            <a:r>
              <a:rPr lang="en-US" altLang="en-US" sz="1400" dirty="0" err="1">
                <a:solidFill>
                  <a:srgbClr val="000000"/>
                </a:solidFill>
                <a:latin typeface="+mn-lt"/>
                <a:cs typeface="Arial" panose="020B0604020202020204" pitchFamily="34" charset="0"/>
              </a:rPr>
              <a:t>ật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liệu</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dẻo</a:t>
            </a:r>
            <a:r>
              <a:rPr lang="en-US" altLang="en-US" sz="1400" dirty="0">
                <a:solidFill>
                  <a:srgbClr val="000000"/>
                </a:solidFill>
                <a:latin typeface="+mn-lt"/>
                <a:cs typeface="Arial" panose="020B0604020202020204" pitchFamily="34" charset="0"/>
              </a:rPr>
              <a:t> </a:t>
            </a:r>
            <a:r>
              <a:rPr lang="vi-VN" altLang="en-US" sz="1400" dirty="0">
                <a:solidFill>
                  <a:srgbClr val="000000"/>
                </a:solidFill>
                <a:latin typeface="+mn-lt"/>
                <a:cs typeface="Arial" panose="020B0604020202020204" pitchFamily="34" charset="0"/>
              </a:rPr>
              <a:t>cấu trúc từ</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các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hợp</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chất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hữu</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cơ</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có</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khả</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năng</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biến</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đổi</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hình</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dạng</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dưới</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sự</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tác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dụng</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của</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nhiệt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hoặc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áp</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suất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và</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vẫn</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giữ</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nguyên</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được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sự</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biến</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dạng</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đó</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khi</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kết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thúc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quá</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trình</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Vật</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liệu</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dẻo</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có</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đặc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tính</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bền</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nhẹ</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khó</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vỡ</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và</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màu</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sắc</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đa</a:t>
            </a:r>
            <a:r>
              <a:rPr lang="en-US" altLang="en-US" sz="1400" dirty="0">
                <a:solidFill>
                  <a:srgbClr val="000000"/>
                </a:solidFill>
                <a:latin typeface="+mn-lt"/>
                <a:cs typeface="Arial" panose="020B0604020202020204" pitchFamily="34" charset="0"/>
              </a:rPr>
              <a:t> </a:t>
            </a:r>
            <a:r>
              <a:rPr lang="en-US" altLang="en-US" sz="1400" dirty="0" err="1">
                <a:solidFill>
                  <a:srgbClr val="000000"/>
                </a:solidFill>
                <a:latin typeface="+mn-lt"/>
                <a:cs typeface="Arial" panose="020B0604020202020204" pitchFamily="34" charset="0"/>
              </a:rPr>
              <a:t>dạng</a:t>
            </a:r>
            <a:r>
              <a:rPr lang="en-US" altLang="en-US" sz="1400" dirty="0">
                <a:solidFill>
                  <a:srgbClr val="000000"/>
                </a:solidFill>
                <a:latin typeface="+mn-lt"/>
                <a:cs typeface="Arial" panose="020B0604020202020204" pitchFamily="34" charset="0"/>
              </a:rPr>
              <a:t>.</a:t>
            </a:r>
            <a:endParaRPr lang="vi-VN" altLang="en-US" sz="1400" dirty="0">
              <a:solidFill>
                <a:srgbClr val="000000"/>
              </a:solidFill>
              <a:latin typeface="+mn-lt"/>
              <a:cs typeface="Arial" panose="020B0604020202020204" pitchFamily="34" charset="0"/>
            </a:endParaRPr>
          </a:p>
          <a:p>
            <a:pPr marL="285743" indent="-285743" algn="just" eaLnBrk="0" fontAlgn="base" hangingPunct="0">
              <a:lnSpc>
                <a:spcPct val="130000"/>
              </a:lnSpc>
              <a:spcBef>
                <a:spcPct val="0"/>
              </a:spcBef>
              <a:spcAft>
                <a:spcPct val="0"/>
              </a:spcAft>
              <a:buClrTx/>
              <a:buSzTx/>
            </a:pPr>
            <a:r>
              <a:rPr lang="vi-VN" sz="1400" dirty="0">
                <a:solidFill>
                  <a:srgbClr val="000000"/>
                </a:solidFill>
                <a:latin typeface="+mn-lt"/>
                <a:cs typeface="Arial" panose="020B0604020202020204" pitchFamily="34" charset="0"/>
              </a:rPr>
              <a:t>Nhựa là các hợp chất hữu có nguồn gốc từ nguyên liệu hóa thạch như dầu mỏ, khí tự nhiên, than đá hoặc có nguồn gốc từ nguyên liệu sinh học mà điển hình là tinh bột ngô, khoai, sắn. Nhựa có khả năng tái chế để hoàn thành một vòng tuần hoàn của sản phẩm. Hiện nay chủ yếu nguyên liệu nhựa được sử dụng trên thế giới có nguồn gốc từ nguyên liệu hóa thạch</a:t>
            </a:r>
            <a:endParaRPr lang="en-US" altLang="en-US" sz="1400" dirty="0">
              <a:solidFill>
                <a:srgbClr val="000000"/>
              </a:solidFill>
              <a:latin typeface="+mn-lt"/>
              <a:cs typeface="Arial" panose="020B0604020202020204" pitchFamily="34" charset="0"/>
            </a:endParaRPr>
          </a:p>
          <a:p>
            <a:pPr marL="0" indent="0" algn="just" defTabSz="914378" eaLnBrk="0" fontAlgn="base" hangingPunct="0">
              <a:lnSpc>
                <a:spcPct val="130000"/>
              </a:lnSpc>
              <a:spcBef>
                <a:spcPct val="0"/>
              </a:spcBef>
              <a:spcAft>
                <a:spcPct val="0"/>
              </a:spcAft>
              <a:buClrTx/>
              <a:buSzTx/>
              <a:buNone/>
            </a:pPr>
            <a:br>
              <a:rPr lang="en-US" altLang="en-US" sz="1400" dirty="0">
                <a:solidFill>
                  <a:schemeClr val="tx1"/>
                </a:solidFill>
                <a:latin typeface="+mn-lt"/>
              </a:rPr>
            </a:br>
            <a:endParaRPr lang="en-US" altLang="en-US" sz="1400" dirty="0">
              <a:solidFill>
                <a:schemeClr val="tx1"/>
              </a:solidFill>
              <a:latin typeface="+mn-lt"/>
            </a:endParaRPr>
          </a:p>
          <a:p>
            <a:pPr algn="just">
              <a:lnSpc>
                <a:spcPct val="130000"/>
              </a:lnSpc>
            </a:pPr>
            <a:endParaRPr lang="en-US" sz="1400" dirty="0">
              <a:latin typeface="+mn-lt"/>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4071938" y="829360"/>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78" eaLnBrk="0" fontAlgn="base" hangingPunct="0">
              <a:spcBef>
                <a:spcPct val="0"/>
              </a:spcBef>
              <a:spcAft>
                <a:spcPct val="0"/>
              </a:spcAft>
              <a:buClrTx/>
            </a:pPr>
            <a:br>
              <a:rPr lang="en-US" altLang="en-US" sz="1800" kern="1200" dirty="0">
                <a:ea typeface="+mn-ea"/>
                <a:cs typeface="+mn-cs"/>
              </a:rPr>
            </a:br>
            <a:endParaRPr lang="en-US" altLang="en-US" sz="1800" kern="1200" dirty="0">
              <a:ea typeface="+mn-ea"/>
              <a:cs typeface="+mn-cs"/>
            </a:endParaRPr>
          </a:p>
        </p:txBody>
      </p:sp>
      <p:pic>
        <p:nvPicPr>
          <p:cNvPr id="13" name="Picture 12">
            <a:extLst>
              <a:ext uri="{FF2B5EF4-FFF2-40B4-BE49-F238E27FC236}">
                <a16:creationId xmlns:a16="http://schemas.microsoft.com/office/drawing/2014/main" id="{A8374963-BCD0-EDAB-343B-9C223F3BD0DE}"/>
              </a:ext>
            </a:extLst>
          </p:cNvPr>
          <p:cNvPicPr>
            <a:picLocks noChangeAspect="1"/>
          </p:cNvPicPr>
          <p:nvPr/>
        </p:nvPicPr>
        <p:blipFill>
          <a:blip r:embed="rId2"/>
          <a:stretch>
            <a:fillRect/>
          </a:stretch>
        </p:blipFill>
        <p:spPr>
          <a:xfrm>
            <a:off x="5639071" y="1152525"/>
            <a:ext cx="3307085" cy="3029098"/>
          </a:xfrm>
          <a:prstGeom prst="rect">
            <a:avLst/>
          </a:prstGeom>
        </p:spPr>
      </p:pic>
    </p:spTree>
    <p:extLst>
      <p:ext uri="{BB962C8B-B14F-4D97-AF65-F5344CB8AC3E}">
        <p14:creationId xmlns:p14="http://schemas.microsoft.com/office/powerpoint/2010/main" val="3436711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79CD521-E663-4AB8-CB13-3CF5A779DF0D}"/>
              </a:ext>
            </a:extLst>
          </p:cNvPr>
          <p:cNvSpPr>
            <a:spLocks noGrp="1"/>
          </p:cNvSpPr>
          <p:nvPr>
            <p:ph type="title"/>
          </p:nvPr>
        </p:nvSpPr>
        <p:spPr>
          <a:xfrm>
            <a:off x="1" y="427253"/>
            <a:ext cx="9143999" cy="371400"/>
          </a:xfrm>
        </p:spPr>
        <p:txBody>
          <a:bodyPr>
            <a:noAutofit/>
          </a:bodyPr>
          <a:lstStyle/>
          <a:p>
            <a:r>
              <a:rPr lang="vi-VN">
                <a:solidFill>
                  <a:schemeClr val="accent1">
                    <a:lumMod val="50000"/>
                  </a:schemeClr>
                </a:solidFill>
                <a:latin typeface="+mn-lt"/>
              </a:rPr>
              <a:t>PHÂN LOẠI VẬT LIỆU NHỰA</a:t>
            </a:r>
            <a:endParaRPr lang="en-US" dirty="0">
              <a:solidFill>
                <a:schemeClr val="accent1">
                  <a:lumMod val="50000"/>
                </a:schemeClr>
              </a:solidFill>
              <a:latin typeface="+mn-lt"/>
            </a:endParaRPr>
          </a:p>
        </p:txBody>
      </p:sp>
      <p:sp>
        <p:nvSpPr>
          <p:cNvPr id="9" name="Text Placeholder 8">
            <a:extLst>
              <a:ext uri="{FF2B5EF4-FFF2-40B4-BE49-F238E27FC236}">
                <a16:creationId xmlns:a16="http://schemas.microsoft.com/office/drawing/2014/main" id="{7463187E-CA80-9666-594E-7F6901BAFB7E}"/>
              </a:ext>
            </a:extLst>
          </p:cNvPr>
          <p:cNvSpPr>
            <a:spLocks noGrp="1"/>
          </p:cNvSpPr>
          <p:nvPr>
            <p:ph type="body" idx="1"/>
          </p:nvPr>
        </p:nvSpPr>
        <p:spPr>
          <a:xfrm>
            <a:off x="423826" y="958042"/>
            <a:ext cx="8296346" cy="3029100"/>
          </a:xfrm>
        </p:spPr>
        <p:txBody>
          <a:bodyPr>
            <a:noAutofit/>
          </a:bodyPr>
          <a:lstStyle/>
          <a:p>
            <a:pPr algn="just">
              <a:lnSpc>
                <a:spcPct val="130000"/>
              </a:lnSpc>
              <a:spcAft>
                <a:spcPts val="800"/>
              </a:spcAft>
            </a:pPr>
            <a:r>
              <a:rPr lang="en-US" sz="1300" b="1" i="1">
                <a:latin typeface="+mn-lt"/>
                <a:ea typeface="Times New Roman" panose="02020603050405020304" pitchFamily="18" charset="0"/>
              </a:rPr>
              <a:t>Nhựa nhiệt dẻo</a:t>
            </a:r>
            <a:r>
              <a:rPr lang="en-US" sz="1300">
                <a:latin typeface="+mn-lt"/>
                <a:ea typeface="Times New Roman" panose="02020603050405020304" pitchFamily="18" charset="0"/>
              </a:rPr>
              <a:t>: </a:t>
            </a:r>
            <a:r>
              <a:rPr lang="vi-VN" sz="1300">
                <a:latin typeface="+mn-lt"/>
                <a:ea typeface="Times New Roman" panose="02020603050405020304" pitchFamily="18" charset="0"/>
              </a:rPr>
              <a:t>L</a:t>
            </a:r>
            <a:r>
              <a:rPr lang="en-US" sz="1300">
                <a:latin typeface="+mn-lt"/>
                <a:ea typeface="Times New Roman" panose="02020603050405020304" pitchFamily="18" charset="0"/>
              </a:rPr>
              <a:t>à loại vật liệu nhựa khi nung nóng đến nhiệt độ nóng chảy sẽ bị biến đổi về hình dạng vật lý và giữ lại hình dạng đó khi giảm nhiệt độ. Quá trình này có thể áp dụng nhiều lần khiến cho nhựa nhiệt dẻo là loại vật liệu có khả năng tái sinh rất cao. Một số loại nhựa nhiệt dẻo phổ biến là PolyEthylene (PE) và các dẫn xuất (HDPE, LDPE và LLDPE), PolyPropylene (PP), PolyStyren (PS), PolyVinyl Clorua (PVC)</a:t>
            </a:r>
            <a:r>
              <a:rPr lang="vi-VN" sz="1300">
                <a:solidFill>
                  <a:srgbClr val="000000"/>
                </a:solidFill>
                <a:latin typeface="+mn-lt"/>
                <a:ea typeface="Times New Roman" panose="02020603050405020304" pitchFamily="18" charset="0"/>
                <a:cs typeface="Arial" panose="020B0604020202020204" pitchFamily="34" charset="0"/>
              </a:rPr>
              <a:t>. Nhựa nhiệt dẻo chiếm khoảng 75% trong cơ cấu tiêu thụ chất dẻo toàn cầu.Các loại nhựa nhiệt dẻo được sử dụng nhiều nhất là PE, PP, PVC và PET. Trong cơ cấu tiêu thụ vật liệu nhựa toàn cầu năm 2017, PE (với các dẫn xuất HDPE, LDPE, LLDPE) và PP chiếm tỉ trọng cao nhất với lần lượt 28% và 20%. Đứng thứ 3 trong cơ cấu tiêu thụ là PVC với 12%.</a:t>
            </a:r>
          </a:p>
          <a:p>
            <a:pPr algn="just">
              <a:lnSpc>
                <a:spcPct val="130000"/>
              </a:lnSpc>
              <a:spcAft>
                <a:spcPts val="800"/>
              </a:spcAft>
            </a:pPr>
            <a:r>
              <a:rPr lang="vi-VN" sz="1300" b="1" i="1">
                <a:latin typeface="+mn-lt"/>
                <a:ea typeface="Times New Roman" panose="02020603050405020304" pitchFamily="18" charset="0"/>
              </a:rPr>
              <a:t>Nhựa nhiệt rắn</a:t>
            </a:r>
            <a:r>
              <a:rPr lang="vi-VN" sz="1300">
                <a:latin typeface="+mn-lt"/>
                <a:ea typeface="Times New Roman" panose="02020603050405020304" pitchFamily="18" charset="0"/>
              </a:rPr>
              <a:t>: là loại vật liệu nhựa khi nung nóng đến nhiệt độ nhất định sẽ biến đổi cả về hình dạng vật lý lẫn tính chất hóa học tạo ra cấu trúc không gian ba chiều và không thể nóng chảy lại được nữa. Do đó nhựa nhiệt rắn không có khả năng tái sinh. Một số loại nhựa nhiệt rắn phổ biến là Epoxy, Vinyl Este, Melamine, PolyUrethane.</a:t>
            </a:r>
            <a:endParaRPr lang="en-US" sz="1300" dirty="0">
              <a:latin typeface="+mn-lt"/>
              <a:ea typeface="Times New Roman" panose="02020603050405020304" pitchFamily="18" charset="0"/>
            </a:endParaRPr>
          </a:p>
        </p:txBody>
      </p:sp>
      <p:sp>
        <p:nvSpPr>
          <p:cNvPr id="11" name="Rectangle 2">
            <a:extLst>
              <a:ext uri="{FF2B5EF4-FFF2-40B4-BE49-F238E27FC236}">
                <a16:creationId xmlns:a16="http://schemas.microsoft.com/office/drawing/2014/main" id="{7A1F02D0-7724-5BFF-F161-42A779E557D2}"/>
              </a:ext>
            </a:extLst>
          </p:cNvPr>
          <p:cNvSpPr>
            <a:spLocks noChangeArrowheads="1"/>
          </p:cNvSpPr>
          <p:nvPr/>
        </p:nvSpPr>
        <p:spPr bwMode="auto">
          <a:xfrm>
            <a:off x="4071938" y="829360"/>
            <a:ext cx="18473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378" eaLnBrk="0" fontAlgn="base" hangingPunct="0">
              <a:spcBef>
                <a:spcPct val="0"/>
              </a:spcBef>
              <a:spcAft>
                <a:spcPct val="0"/>
              </a:spcAft>
              <a:buClrTx/>
            </a:pPr>
            <a:br>
              <a:rPr lang="en-US" altLang="en-US" sz="1800" kern="1200" dirty="0">
                <a:ea typeface="+mn-ea"/>
                <a:cs typeface="+mn-cs"/>
              </a:rPr>
            </a:br>
            <a:endParaRPr lang="en-US" altLang="en-US" sz="1800" kern="1200" dirty="0">
              <a:ea typeface="+mn-ea"/>
              <a:cs typeface="+mn-cs"/>
            </a:endParaRPr>
          </a:p>
        </p:txBody>
      </p:sp>
    </p:spTree>
    <p:extLst>
      <p:ext uri="{BB962C8B-B14F-4D97-AF65-F5344CB8AC3E}">
        <p14:creationId xmlns:p14="http://schemas.microsoft.com/office/powerpoint/2010/main" val="21494995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3909E21-C8B0-6C92-A32E-2D5FBCF87CF5}"/>
              </a:ext>
            </a:extLst>
          </p:cNvPr>
          <p:cNvSpPr>
            <a:spLocks noGrp="1"/>
          </p:cNvSpPr>
          <p:nvPr>
            <p:ph type="title"/>
          </p:nvPr>
        </p:nvSpPr>
        <p:spPr>
          <a:xfrm>
            <a:off x="0" y="447569"/>
            <a:ext cx="9144000" cy="346515"/>
          </a:xfrm>
        </p:spPr>
        <p:txBody>
          <a:bodyPr>
            <a:noAutofit/>
          </a:bodyPr>
          <a:lstStyle/>
          <a:p>
            <a:pPr algn="ctr"/>
            <a:r>
              <a:rPr lang="vi-VN" sz="2000">
                <a:solidFill>
                  <a:schemeClr val="accent1">
                    <a:lumMod val="50000"/>
                  </a:schemeClr>
                </a:solidFill>
                <a:latin typeface="+mn-lt"/>
              </a:rPr>
              <a:t>SỰ PHÁT TRIỂN NGÀNH SẢN XUẤT NHỰA TRÊN THẾ GIỚI</a:t>
            </a:r>
            <a:endParaRPr lang="en-US" sz="2000" dirty="0">
              <a:solidFill>
                <a:schemeClr val="accent1">
                  <a:lumMod val="50000"/>
                </a:schemeClr>
              </a:solidFill>
              <a:latin typeface="+mn-lt"/>
            </a:endParaRPr>
          </a:p>
        </p:txBody>
      </p:sp>
      <p:pic>
        <p:nvPicPr>
          <p:cNvPr id="8" name="Picture 7">
            <a:extLst>
              <a:ext uri="{FF2B5EF4-FFF2-40B4-BE49-F238E27FC236}">
                <a16:creationId xmlns:a16="http://schemas.microsoft.com/office/drawing/2014/main" id="{4C60FA2C-A3D4-5629-5A6C-810339F97086}"/>
              </a:ext>
            </a:extLst>
          </p:cNvPr>
          <p:cNvPicPr>
            <a:picLocks noChangeAspect="1"/>
          </p:cNvPicPr>
          <p:nvPr/>
        </p:nvPicPr>
        <p:blipFill>
          <a:blip r:embed="rId2"/>
          <a:stretch>
            <a:fillRect/>
          </a:stretch>
        </p:blipFill>
        <p:spPr>
          <a:xfrm>
            <a:off x="437536" y="1348214"/>
            <a:ext cx="8042787" cy="3265825"/>
          </a:xfrm>
          <a:prstGeom prst="rect">
            <a:avLst/>
          </a:prstGeom>
        </p:spPr>
      </p:pic>
    </p:spTree>
    <p:extLst>
      <p:ext uri="{BB962C8B-B14F-4D97-AF65-F5344CB8AC3E}">
        <p14:creationId xmlns:p14="http://schemas.microsoft.com/office/powerpoint/2010/main" val="2336063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24659-713B-3536-15E0-F08BD3F51C44}"/>
              </a:ext>
            </a:extLst>
          </p:cNvPr>
          <p:cNvSpPr>
            <a:spLocks noGrp="1"/>
          </p:cNvSpPr>
          <p:nvPr>
            <p:ph type="title"/>
          </p:nvPr>
        </p:nvSpPr>
        <p:spPr/>
        <p:txBody>
          <a:bodyPr>
            <a:noAutofit/>
          </a:bodyPr>
          <a:lstStyle/>
          <a:p>
            <a:pPr algn="ctr"/>
            <a:r>
              <a:rPr lang="vi-VN" sz="2400">
                <a:solidFill>
                  <a:schemeClr val="accent1">
                    <a:lumMod val="50000"/>
                  </a:schemeClr>
                </a:solidFill>
                <a:latin typeface="+mn-lt"/>
              </a:rPr>
              <a:t>CHUỖI GIÁ TRỊ CỦA NGÀNH NHỰA</a:t>
            </a:r>
            <a:endParaRPr lang="en-US" sz="24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E0464143-52E9-FBAF-1C65-444A55B4EB02}"/>
              </a:ext>
            </a:extLst>
          </p:cNvPr>
          <p:cNvPicPr>
            <a:picLocks noChangeAspect="1"/>
          </p:cNvPicPr>
          <p:nvPr/>
        </p:nvPicPr>
        <p:blipFill>
          <a:blip r:embed="rId2"/>
          <a:stretch>
            <a:fillRect/>
          </a:stretch>
        </p:blipFill>
        <p:spPr>
          <a:xfrm>
            <a:off x="634181" y="1005786"/>
            <a:ext cx="7875639" cy="3152400"/>
          </a:xfrm>
          <a:prstGeom prst="rect">
            <a:avLst/>
          </a:prstGeom>
        </p:spPr>
      </p:pic>
    </p:spTree>
    <p:extLst>
      <p:ext uri="{BB962C8B-B14F-4D97-AF65-F5344CB8AC3E}">
        <p14:creationId xmlns:p14="http://schemas.microsoft.com/office/powerpoint/2010/main" val="206945803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6A26C-2898-1DFA-72BB-A3EE51BE954C}"/>
              </a:ext>
            </a:extLst>
          </p:cNvPr>
          <p:cNvSpPr>
            <a:spLocks noGrp="1"/>
          </p:cNvSpPr>
          <p:nvPr>
            <p:ph type="title"/>
          </p:nvPr>
        </p:nvSpPr>
        <p:spPr/>
        <p:txBody>
          <a:bodyPr>
            <a:noAutofit/>
          </a:bodyPr>
          <a:lstStyle/>
          <a:p>
            <a:pPr algn="ctr"/>
            <a:r>
              <a:rPr lang="en-US" sz="2400">
                <a:solidFill>
                  <a:schemeClr val="accent1">
                    <a:lumMod val="50000"/>
                  </a:schemeClr>
                </a:solidFill>
                <a:latin typeface="+mn-lt"/>
              </a:rPr>
              <a:t>CHUỖI GIÁ TRỊ CỦA PHÂN KHÚC HẠ NGUỒN </a:t>
            </a:r>
            <a:endParaRPr lang="en-US" sz="24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4D74E242-B211-1104-F4A9-33C87E11FF0E}"/>
              </a:ext>
            </a:extLst>
          </p:cNvPr>
          <p:cNvPicPr>
            <a:picLocks noChangeAspect="1"/>
          </p:cNvPicPr>
          <p:nvPr/>
        </p:nvPicPr>
        <p:blipFill>
          <a:blip r:embed="rId2"/>
          <a:stretch>
            <a:fillRect/>
          </a:stretch>
        </p:blipFill>
        <p:spPr>
          <a:xfrm>
            <a:off x="798759" y="970496"/>
            <a:ext cx="7546482" cy="3671406"/>
          </a:xfrm>
          <a:prstGeom prst="rect">
            <a:avLst/>
          </a:prstGeom>
        </p:spPr>
      </p:pic>
    </p:spTree>
    <p:extLst>
      <p:ext uri="{BB962C8B-B14F-4D97-AF65-F5344CB8AC3E}">
        <p14:creationId xmlns:p14="http://schemas.microsoft.com/office/powerpoint/2010/main" val="288105173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6A26C-2898-1DFA-72BB-A3EE51BE954C}"/>
              </a:ext>
            </a:extLst>
          </p:cNvPr>
          <p:cNvSpPr>
            <a:spLocks noGrp="1"/>
          </p:cNvSpPr>
          <p:nvPr>
            <p:ph type="title"/>
          </p:nvPr>
        </p:nvSpPr>
        <p:spPr/>
        <p:txBody>
          <a:bodyPr>
            <a:noAutofit/>
          </a:bodyPr>
          <a:lstStyle/>
          <a:p>
            <a:pPr algn="ctr"/>
            <a:r>
              <a:rPr lang="vi-VN" sz="2400">
                <a:solidFill>
                  <a:schemeClr val="accent1">
                    <a:lumMod val="50000"/>
                  </a:schemeClr>
                </a:solidFill>
                <a:latin typeface="+mn-lt"/>
              </a:rPr>
              <a:t>SƠ BỘ VỀ SẢN XUẤT NHỰA Ở VIỆT NAM</a:t>
            </a:r>
            <a:endParaRPr lang="en-US" sz="2400" dirty="0">
              <a:solidFill>
                <a:schemeClr val="accent1">
                  <a:lumMod val="50000"/>
                </a:schemeClr>
              </a:solidFill>
              <a:latin typeface="+mn-lt"/>
            </a:endParaRPr>
          </a:p>
        </p:txBody>
      </p:sp>
      <p:sp>
        <p:nvSpPr>
          <p:cNvPr id="4" name="Content Placeholder 2">
            <a:extLst>
              <a:ext uri="{FF2B5EF4-FFF2-40B4-BE49-F238E27FC236}">
                <a16:creationId xmlns:a16="http://schemas.microsoft.com/office/drawing/2014/main" id="{916BDE56-73B5-9273-333D-C2ACAF3C5780}"/>
              </a:ext>
            </a:extLst>
          </p:cNvPr>
          <p:cNvSpPr txBox="1">
            <a:spLocks/>
          </p:cNvSpPr>
          <p:nvPr/>
        </p:nvSpPr>
        <p:spPr>
          <a:xfrm>
            <a:off x="455524" y="997118"/>
            <a:ext cx="4094442" cy="323392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43" indent="-285743" algn="just" defTabSz="685800" fontAlgn="base">
              <a:lnSpc>
                <a:spcPts val="2475"/>
              </a:lnSpc>
              <a:buFont typeface="Arial" panose="020B0604020202020204" pitchFamily="34" charset="0"/>
              <a:buChar char="•"/>
            </a:pPr>
            <a:r>
              <a:rPr lang="vi-VN" sz="1800" kern="1200" dirty="0">
                <a:solidFill>
                  <a:schemeClr val="tx1"/>
                </a:solidFill>
                <a:latin typeface="+mn-lt"/>
              </a:rPr>
              <a:t>Ngành sản xuất nhựa Việt Nam đã và đang phát triển mạnh mẽ, đóng góp quan trọng vào nền kinh tế quốc gia. </a:t>
            </a:r>
          </a:p>
          <a:p>
            <a:pPr marL="285743" indent="-285743" algn="just" defTabSz="685800" fontAlgn="base">
              <a:lnSpc>
                <a:spcPts val="2475"/>
              </a:lnSpc>
              <a:buFont typeface="Arial" panose="020B0604020202020204" pitchFamily="34" charset="0"/>
              <a:buChar char="•"/>
            </a:pPr>
            <a:r>
              <a:rPr lang="vi-VN" sz="1800" kern="1200" dirty="0">
                <a:solidFill>
                  <a:schemeClr val="tx1"/>
                </a:solidFill>
                <a:latin typeface="+mn-lt"/>
              </a:rPr>
              <a:t>Sự tăng trưởng này được thúc đẩy bởi nhu cầu tiêu dùng trong nước và xuất khẩu ngày càng tăng. </a:t>
            </a:r>
          </a:p>
          <a:p>
            <a:pPr marL="285743" indent="-285743" algn="just" defTabSz="685800" fontAlgn="base">
              <a:lnSpc>
                <a:spcPts val="2475"/>
              </a:lnSpc>
              <a:buFont typeface="Arial" panose="020B0604020202020204" pitchFamily="34" charset="0"/>
              <a:buChar char="•"/>
            </a:pPr>
            <a:r>
              <a:rPr lang="vi-VN" sz="1800" kern="1200" dirty="0">
                <a:solidFill>
                  <a:schemeClr val="tx1"/>
                </a:solidFill>
                <a:latin typeface="+mn-lt"/>
              </a:rPr>
              <a:t>Các sản phẩm nhựa có nhiều mẫu mã đa dạng, dễ sản xuất được sử dụng nhiều trong cuộc sống. </a:t>
            </a:r>
          </a:p>
          <a:p>
            <a:pPr marL="342900" lvl="1" algn="just" defTabSz="685800">
              <a:lnSpc>
                <a:spcPct val="90000"/>
              </a:lnSpc>
              <a:spcAft>
                <a:spcPts val="600"/>
              </a:spcAft>
            </a:pPr>
            <a:endParaRPr lang="en-US" sz="1600" kern="1200" dirty="0">
              <a:solidFill>
                <a:schemeClr val="tx1"/>
              </a:solidFill>
              <a:latin typeface="+mn-lt"/>
            </a:endParaRPr>
          </a:p>
        </p:txBody>
      </p:sp>
      <p:pic>
        <p:nvPicPr>
          <p:cNvPr id="6" name="Picture 5">
            <a:extLst>
              <a:ext uri="{FF2B5EF4-FFF2-40B4-BE49-F238E27FC236}">
                <a16:creationId xmlns:a16="http://schemas.microsoft.com/office/drawing/2014/main" id="{9388131A-3299-B449-938C-B6C0DC9FF14E}"/>
              </a:ext>
            </a:extLst>
          </p:cNvPr>
          <p:cNvPicPr>
            <a:picLocks noChangeAspect="1"/>
          </p:cNvPicPr>
          <p:nvPr/>
        </p:nvPicPr>
        <p:blipFill>
          <a:blip r:embed="rId2"/>
          <a:stretch>
            <a:fillRect/>
          </a:stretch>
        </p:blipFill>
        <p:spPr>
          <a:xfrm>
            <a:off x="4748270" y="1095943"/>
            <a:ext cx="3938530" cy="2728683"/>
          </a:xfrm>
          <a:prstGeom prst="rect">
            <a:avLst/>
          </a:prstGeom>
        </p:spPr>
      </p:pic>
    </p:spTree>
    <p:extLst>
      <p:ext uri="{BB962C8B-B14F-4D97-AF65-F5344CB8AC3E}">
        <p14:creationId xmlns:p14="http://schemas.microsoft.com/office/powerpoint/2010/main" val="1441293821"/>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12372</TotalTime>
  <Words>1760</Words>
  <Application>Microsoft Macintosh PowerPoint</Application>
  <PresentationFormat>On-screen Show (16:9)</PresentationFormat>
  <Paragraphs>140</Paragraphs>
  <Slides>27</Slides>
  <Notes>3</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27</vt:i4>
      </vt:variant>
    </vt:vector>
  </HeadingPairs>
  <TitlesOfParts>
    <vt:vector size="38" baseType="lpstr">
      <vt:lpstr>Fira Sans Extra Condensed</vt:lpstr>
      <vt:lpstr>Poppins</vt:lpstr>
      <vt:lpstr>Roboto</vt:lpstr>
      <vt:lpstr>Calibri</vt:lpstr>
      <vt:lpstr>맑은 고딕</vt:lpstr>
      <vt:lpstr>Arial</vt:lpstr>
      <vt:lpstr>Energy Saving Infographics by Slidesgo</vt:lpstr>
      <vt:lpstr>Terra</vt:lpstr>
      <vt:lpstr>2_Energy Saving Infographics by Slidesgo</vt:lpstr>
      <vt:lpstr>3_Energy Saving Infographics by Slidesgo</vt:lpstr>
      <vt:lpstr>1_Energy Saving Infographics by Slidesgo</vt:lpstr>
      <vt:lpstr>CHƯƠNG TRÌNH TẬP HUẤN CHO  DOANH NGHIỆP CÔNG NGHIỆP</vt:lpstr>
      <vt:lpstr>Nội dung</vt:lpstr>
      <vt:lpstr>PowerPoint Presentation</vt:lpstr>
      <vt:lpstr>SƠ BỘ VỀ VẬT LIỆU NHỰA</vt:lpstr>
      <vt:lpstr>PHÂN LOẠI VẬT LIỆU NHỰA</vt:lpstr>
      <vt:lpstr>SỰ PHÁT TRIỂN NGÀNH SẢN XUẤT NHỰA TRÊN THẾ GIỚI</vt:lpstr>
      <vt:lpstr>CHUỖI GIÁ TRỊ CỦA NGÀNH NHỰA</vt:lpstr>
      <vt:lpstr>CHUỖI GIÁ TRỊ CỦA PHÂN KHÚC HẠ NGUỒN </vt:lpstr>
      <vt:lpstr>SƠ BỘ VỀ SẢN XUẤT NHỰA Ở VIỆT NAM</vt:lpstr>
      <vt:lpstr>TỔNG QUAN VỀ NGÀNH SẢN XUẤT NHỰA VIỆT NAM</vt:lpstr>
      <vt:lpstr>CHUỖI GIÁ TRỊ NGÀNH NHỰA VIỆT NAM</vt:lpstr>
      <vt:lpstr>CƠ CẤU SẢN PHẨM NHỰA</vt:lpstr>
      <vt:lpstr>XU HƯỚNG PHÁT TRIỂN NGÀNH NHỰA</vt:lpstr>
      <vt:lpstr>TRIỂN VỌNG TƯƠNG LAI</vt:lpstr>
      <vt:lpstr>ĐỊNH MỨC TIÊU HAO NĂNG LƯỢNG CHO NGÀNH NHỰA</vt:lpstr>
      <vt:lpstr>PowerPoint Presentation</vt:lpstr>
      <vt:lpstr>QUY TRÌNH SẢN XUẤT</vt:lpstr>
      <vt:lpstr>TỔNG QUAN QUY TRÌNH SẢN XUẤT NHỰA </vt:lpstr>
      <vt:lpstr>CÔNG ĐOẠN 1 - LỰA CHỌN VÀ XỬ LÝ NGUYÊN LIỆU </vt:lpstr>
      <vt:lpstr>CÔNG ĐOẠN 2 - PHA TRỘN VÀ TẠO HẠT NHỰA </vt:lpstr>
      <vt:lpstr>CÔNG ĐOẠN 3 - GIA NHIỆT VÀ ÉP ĐÙN </vt:lpstr>
      <vt:lpstr>CÔNG ĐOẠN 4 - TẠO HÌNH SẢN PHẨM </vt:lpstr>
      <vt:lpstr>Công đoạn 5 - Làm nguội và cắt gọt </vt:lpstr>
      <vt:lpstr>CÔNG ĐOẠN 6 - HOÀN THIỆN SẢN PHẨM</vt:lpstr>
      <vt:lpstr>CÔNG ĐOẠN 7 - KIỂM TRA CHẤT LƯỢNG </vt:lpstr>
      <vt:lpstr>CÔNG ĐOẠN 8 - ĐÓNG GÓI VÀ LƯU KHO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57</cp:revision>
  <dcterms:modified xsi:type="dcterms:W3CDTF">2025-07-02T09:41:30Z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1921846</vt:lpwstr>
  </property>
  <property fmtid="{D5CDD505-2E9C-101B-9397-08002B2CF9AE}" name="NXPowerLiteSettings" pid="3">
    <vt:lpwstr>F7000400038000</vt:lpwstr>
  </property>
  <property fmtid="{D5CDD505-2E9C-101B-9397-08002B2CF9AE}" name="NXPowerLiteVersion" pid="4">
    <vt:lpwstr>S11.0.1</vt:lpwstr>
  </property>
</Properties>
</file>