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9"/>
  </p:notesMasterIdLst>
  <p:sldIdLst>
    <p:sldId id="1783" r:id="rId2"/>
    <p:sldId id="697" r:id="rId3"/>
    <p:sldId id="2375" r:id="rId4"/>
    <p:sldId id="2365" r:id="rId5"/>
    <p:sldId id="2376" r:id="rId6"/>
    <p:sldId id="2377" r:id="rId7"/>
    <p:sldId id="2367" r:id="rId8"/>
    <p:sldId id="2378" r:id="rId9"/>
    <p:sldId id="2368" r:id="rId10"/>
    <p:sldId id="2379" r:id="rId11"/>
    <p:sldId id="2380" r:id="rId12"/>
    <p:sldId id="2381" r:id="rId13"/>
    <p:sldId id="2369" r:id="rId14"/>
    <p:sldId id="2386" r:id="rId15"/>
    <p:sldId id="2370" r:id="rId16"/>
    <p:sldId id="2383" r:id="rId17"/>
    <p:sldId id="2359" r:id="rId18"/>
  </p:sldIdLst>
  <p:sldSz cx="12192000" cy="6858000"/>
  <p:notesSz cx="6858000" cy="9144000"/>
  <p:embeddedFontLst>
    <p:embeddedFont>
      <p:font typeface="Fira Sans Extra Condensed" panose="020F0502020204030204" pitchFamily="34" charset="0"/>
      <p:regular r:id="rId20"/>
      <p:bold r:id="rId21"/>
      <p:italic r:id="rId22"/>
      <p:boldItalic r:id="rId23"/>
    </p:embeddedFont>
    <p:embeddedFont>
      <p:font typeface="Roboto" panose="02000000000000000000" pitchFamily="2"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261" autoAdjust="0"/>
    <p:restoredTop sz="85096"/>
  </p:normalViewPr>
  <p:slideViewPr>
    <p:cSldViewPr snapToGrid="0">
      <p:cViewPr varScale="1">
        <p:scale>
          <a:sx n="107" d="100"/>
          <a:sy n="107" d="100"/>
        </p:scale>
        <p:origin x="184" y="240"/>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31899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5715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281BF-2FCE-99B0-6420-64EFA7FECB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D8BC59-2E48-DB99-1EE4-78997628E3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7BAC01-841E-A71C-2008-2D92D52A912D}"/>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454646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6EFE3-4719-738A-0713-BF0BF5C130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8450628-F010-86D9-1689-AEAC85A959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7F4AAE-41BB-DC7F-A2C5-9948510F166A}"/>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33432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44733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7127207" y="2634620"/>
            <a:ext cx="4731026" cy="3920485"/>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754421" y="3561807"/>
            <a:ext cx="6372786" cy="1458604"/>
          </a:xfrm>
          <a:prstGeom prst="rect">
            <a:avLst/>
          </a:prstGeom>
          <a:noFill/>
        </p:spPr>
        <p:txBody>
          <a:bodyPr wrap="square">
            <a:spAutoFit/>
          </a:bodyPr>
          <a:lstStyle/>
          <a:p>
            <a:pPr>
              <a:lnSpc>
                <a:spcPct val="115000"/>
              </a:lnSpc>
              <a:spcAft>
                <a:spcPts val="1000"/>
              </a:spcAft>
              <a:defRPr/>
            </a:pPr>
            <a:r>
              <a:rPr lang="vi-VN" sz="2400" b="1" dirty="0">
                <a:solidFill>
                  <a:schemeClr val="accent1">
                    <a:lumMod val="50000"/>
                  </a:schemeClr>
                </a:solidFill>
              </a:rPr>
              <a:t>Mô-đun </a:t>
            </a:r>
            <a:r>
              <a:rPr lang="en-US" sz="2400" b="1" dirty="0">
                <a:solidFill>
                  <a:schemeClr val="accent1">
                    <a:lumMod val="50000"/>
                  </a:schemeClr>
                </a:solidFill>
              </a:rPr>
              <a:t>9</a:t>
            </a:r>
            <a:r>
              <a:rPr lang="vi-VN" sz="2400" b="1" dirty="0">
                <a:solidFill>
                  <a:schemeClr val="accent1">
                    <a:lumMod val="50000"/>
                  </a:schemeClr>
                </a:solidFill>
              </a:rPr>
              <a:t>: Báo cáo tiêu biểu về hiệu quả năng lượng </a:t>
            </a:r>
          </a:p>
          <a:p>
            <a:pPr>
              <a:lnSpc>
                <a:spcPct val="115000"/>
              </a:lnSpc>
              <a:spcAft>
                <a:spcPts val="1000"/>
              </a:spcAft>
              <a:defRPr/>
            </a:pPr>
            <a:r>
              <a:rPr lang="vi-VN" sz="2400" b="1" dirty="0">
                <a:solidFill>
                  <a:srgbClr val="00B0F0"/>
                </a:solidFill>
              </a:rPr>
              <a:t>Ngành thép</a:t>
            </a:r>
            <a:endParaRPr lang="en-US" altLang="en-US" sz="2400" b="1" kern="0" dirty="0">
              <a:solidFill>
                <a:srgbClr val="00B0F0"/>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4800" b="1" dirty="0">
              <a:solidFill>
                <a:schemeClr val="accent1">
                  <a:lumMod val="50000"/>
                </a:schemeClr>
              </a:solidFill>
            </a:endParaRPr>
          </a:p>
        </p:txBody>
      </p:sp>
      <p:sp>
        <p:nvSpPr>
          <p:cNvPr id="365" name="Google Shape;46;p15">
            <a:extLst>
              <a:ext uri="{FF2B5EF4-FFF2-40B4-BE49-F238E27FC236}">
                <a16:creationId xmlns:a16="http://schemas.microsoft.com/office/drawing/2014/main" id="{49D1D104-C9D6-40FB-A7A6-C52722C66F99}"/>
              </a:ext>
            </a:extLst>
          </p:cNvPr>
          <p:cNvSpPr txBox="1">
            <a:spLocks noGrp="1"/>
          </p:cNvSpPr>
          <p:nvPr>
            <p:ph type="ctrTitle"/>
          </p:nvPr>
        </p:nvSpPr>
        <p:spPr>
          <a:xfrm>
            <a:off x="754421" y="1106488"/>
            <a:ext cx="10068696" cy="2322512"/>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000" b="1" dirty="0">
                <a:solidFill>
                  <a:schemeClr val="accent1">
                    <a:lumMod val="50000"/>
                  </a:schemeClr>
                </a:solidFill>
                <a:latin typeface="+mn-lt"/>
              </a:rPr>
              <a:t>CHƯƠNG TRÌNH TẬP HUẤN TKNL DÀNH CHO </a:t>
            </a:r>
            <a:r>
              <a:rPr lang="en-US" sz="4000" b="1" dirty="0">
                <a:solidFill>
                  <a:schemeClr val="accent1">
                    <a:lumMod val="50000"/>
                  </a:schemeClr>
                </a:solidFill>
                <a:latin typeface="+mn-lt"/>
              </a:rPr>
              <a:t>CÁN </a:t>
            </a:r>
            <a:r>
              <a:rPr lang="en-US" sz="4000" b="1">
                <a:solidFill>
                  <a:schemeClr val="accent1">
                    <a:lumMod val="50000"/>
                  </a:schemeClr>
                </a:solidFill>
                <a:latin typeface="+mn-lt"/>
              </a:rPr>
              <a:t>BỘ QUẢN LÝ</a:t>
            </a:r>
            <a:endParaRPr sz="40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5A41E-7FA3-63DF-323C-B61049069E4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57A599F3-E049-20A1-03FA-DF19B483EF1D}"/>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3</a:t>
            </a:r>
          </a:p>
        </p:txBody>
      </p:sp>
      <p:sp>
        <p:nvSpPr>
          <p:cNvPr id="3" name="TextBox 2">
            <a:extLst>
              <a:ext uri="{FF2B5EF4-FFF2-40B4-BE49-F238E27FC236}">
                <a16:creationId xmlns:a16="http://schemas.microsoft.com/office/drawing/2014/main" id="{F379D193-9FDB-C831-0B18-C5472EA36A54}"/>
              </a:ext>
            </a:extLst>
          </p:cNvPr>
          <p:cNvSpPr txBox="1"/>
          <p:nvPr/>
        </p:nvSpPr>
        <p:spPr>
          <a:xfrm>
            <a:off x="641269" y="1469874"/>
            <a:ext cx="9851570" cy="3918252"/>
          </a:xfrm>
          <a:prstGeom prst="rect">
            <a:avLst/>
          </a:prstGeom>
          <a:noFill/>
        </p:spPr>
        <p:txBody>
          <a:bodyPr wrap="square">
            <a:spAutoFit/>
          </a:bodyPr>
          <a:lstStyle/>
          <a:p>
            <a:pPr>
              <a:lnSpc>
                <a:spcPct val="150000"/>
              </a:lnSpc>
              <a:buNone/>
            </a:pPr>
            <a:r>
              <a:rPr lang="vi-VN" b="1" dirty="0"/>
              <a:t>3. Nghiên cứu điển hình 3: Công ty TNHH Posco Yamato Vina – Nhà Bè</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dirty="0"/>
              <a:t>Tối ưu vận hành </a:t>
            </a:r>
            <a:r>
              <a:rPr lang="vi-VN" b="1" dirty="0"/>
              <a:t>lò điện hồ quang EAF</a:t>
            </a:r>
            <a:r>
              <a:rPr lang="vi-VN" dirty="0"/>
              <a:t> bằng hệ thống điều khiển điện áp thông minh</a:t>
            </a:r>
          </a:p>
          <a:p>
            <a:pPr marL="342900" indent="-342900">
              <a:lnSpc>
                <a:spcPct val="150000"/>
              </a:lnSpc>
              <a:buFont typeface="Arial" panose="020B0604020202020204" pitchFamily="34" charset="0"/>
              <a:buChar char="•"/>
            </a:pPr>
            <a:r>
              <a:rPr lang="vi-VN" b="1" dirty="0"/>
              <a:t>Tăng công suất luyện phôi trên cùng mức điện tiêu thụ</a:t>
            </a:r>
            <a:endParaRPr lang="vi-VN" dirty="0"/>
          </a:p>
          <a:p>
            <a:pPr marL="342900" indent="-342900">
              <a:lnSpc>
                <a:spcPct val="150000"/>
              </a:lnSpc>
              <a:buFont typeface="Arial" panose="020B0604020202020204" pitchFamily="34" charset="0"/>
              <a:buChar char="•"/>
            </a:pPr>
            <a:r>
              <a:rPr lang="vi-VN" dirty="0"/>
              <a:t>Giải pháp </a:t>
            </a:r>
            <a:r>
              <a:rPr lang="vi-VN" b="1" dirty="0"/>
              <a:t>chiếu sáng LED toàn bộ nhà xưởng</a:t>
            </a:r>
            <a:endParaRPr lang="vi-VN" dirty="0"/>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Giảm tiêu thụ điện năng: 10–15 kWh/tấn thép</a:t>
            </a:r>
          </a:p>
          <a:p>
            <a:pPr marL="342900" indent="-342900">
              <a:lnSpc>
                <a:spcPct val="150000"/>
              </a:lnSpc>
              <a:buFont typeface="Arial" panose="020B0604020202020204" pitchFamily="34" charset="0"/>
              <a:buChar char="•"/>
            </a:pPr>
            <a:r>
              <a:rPr lang="vi-VN" dirty="0"/>
              <a:t>ROI dưới 2 năm cho hệ thống LED và EAF điều khiển mới</a:t>
            </a:r>
          </a:p>
          <a:p>
            <a:pPr marL="342900" indent="-342900">
              <a:lnSpc>
                <a:spcPct val="150000"/>
              </a:lnSpc>
              <a:buFont typeface="Arial" panose="020B0604020202020204" pitchFamily="34" charset="0"/>
              <a:buChar char="•"/>
            </a:pPr>
            <a:r>
              <a:rPr lang="vi-VN" dirty="0"/>
              <a:t>Cải thiện điều kiện làm việc cho công nhân</a:t>
            </a:r>
          </a:p>
        </p:txBody>
      </p:sp>
    </p:spTree>
    <p:extLst>
      <p:ext uri="{BB962C8B-B14F-4D97-AF65-F5344CB8AC3E}">
        <p14:creationId xmlns:p14="http://schemas.microsoft.com/office/powerpoint/2010/main" val="39605606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A716F8-A881-8F6A-D7B5-66D64C5C412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9FD0ABD-8832-8933-5719-9899DAE0CC2D}"/>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3</a:t>
            </a:r>
          </a:p>
        </p:txBody>
      </p:sp>
      <p:graphicFrame>
        <p:nvGraphicFramePr>
          <p:cNvPr id="3" name="Table 2">
            <a:extLst>
              <a:ext uri="{FF2B5EF4-FFF2-40B4-BE49-F238E27FC236}">
                <a16:creationId xmlns:a16="http://schemas.microsoft.com/office/drawing/2014/main" id="{6B097E34-C084-7DB1-EC4C-EA729EE2B7D2}"/>
              </a:ext>
            </a:extLst>
          </p:cNvPr>
          <p:cNvGraphicFramePr>
            <a:graphicFrameLocks noGrp="1"/>
          </p:cNvGraphicFramePr>
          <p:nvPr>
            <p:extLst>
              <p:ext uri="{D42A27DB-BD31-4B8C-83A1-F6EECF244321}">
                <p14:modId xmlns:p14="http://schemas.microsoft.com/office/powerpoint/2010/main" val="1691212383"/>
              </p:ext>
            </p:extLst>
          </p:nvPr>
        </p:nvGraphicFramePr>
        <p:xfrm>
          <a:off x="734291" y="2534874"/>
          <a:ext cx="10744200" cy="3140886"/>
        </p:xfrm>
        <a:graphic>
          <a:graphicData uri="http://schemas.openxmlformats.org/drawingml/2006/table">
            <a:tbl>
              <a:tblPr/>
              <a:tblGrid>
                <a:gridCol w="5372100">
                  <a:extLst>
                    <a:ext uri="{9D8B030D-6E8A-4147-A177-3AD203B41FA5}">
                      <a16:colId xmlns:a16="http://schemas.microsoft.com/office/drawing/2014/main" val="2992319830"/>
                    </a:ext>
                  </a:extLst>
                </a:gridCol>
                <a:gridCol w="5372100">
                  <a:extLst>
                    <a:ext uri="{9D8B030D-6E8A-4147-A177-3AD203B41FA5}">
                      <a16:colId xmlns:a16="http://schemas.microsoft.com/office/drawing/2014/main" val="1165901549"/>
                    </a:ext>
                  </a:extLst>
                </a:gridCol>
              </a:tblGrid>
              <a:tr h="448698">
                <a:tc>
                  <a:txBody>
                    <a:bodyPr/>
                    <a:lstStyle/>
                    <a:p>
                      <a:r>
                        <a:rPr lang="en-US" b="1"/>
                        <a:t>Chỉ tiêu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b="1"/>
                        <a:t>Giá trị ước tính</a:t>
                      </a:r>
                      <a:endParaRPr lang="vi-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5805379"/>
                  </a:ext>
                </a:extLst>
              </a:tr>
              <a:tr h="448698">
                <a:tc>
                  <a:txBody>
                    <a:bodyPr/>
                    <a:lstStyle/>
                    <a:p>
                      <a:r>
                        <a:rPr lang="en-US" dirty="0" err="1"/>
                        <a:t>Giảm</a:t>
                      </a:r>
                      <a:r>
                        <a:rPr lang="en-US" dirty="0"/>
                        <a:t> </a:t>
                      </a:r>
                      <a:r>
                        <a:rPr lang="en-US" dirty="0" err="1"/>
                        <a:t>tiêu</a:t>
                      </a:r>
                      <a:r>
                        <a:rPr lang="en-US" dirty="0"/>
                        <a:t> </a:t>
                      </a:r>
                      <a:r>
                        <a:rPr lang="en-US" dirty="0" err="1"/>
                        <a:t>thụ</a:t>
                      </a:r>
                      <a:r>
                        <a:rPr lang="en-US" dirty="0"/>
                        <a:t> </a:t>
                      </a:r>
                      <a:r>
                        <a:rPr lang="en-US" dirty="0" err="1"/>
                        <a:t>điện</a:t>
                      </a:r>
                      <a:r>
                        <a:rPr lang="en-US" dirty="0"/>
                        <a:t> </a:t>
                      </a:r>
                      <a:r>
                        <a:rPr lang="en-US" dirty="0" err="1"/>
                        <a:t>năng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~30–40 kWh/tấn thép (~5–8% so với trước)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0655632"/>
                  </a:ext>
                </a:extLst>
              </a:tr>
              <a:tr h="448698">
                <a:tc>
                  <a:txBody>
                    <a:bodyPr/>
                    <a:lstStyle/>
                    <a:p>
                      <a:r>
                        <a:rPr lang="en-US" dirty="0" err="1"/>
                        <a:t>Giảm</a:t>
                      </a:r>
                      <a:r>
                        <a:rPr lang="en-US" dirty="0"/>
                        <a:t> </a:t>
                      </a:r>
                      <a:r>
                        <a:rPr lang="en-US" dirty="0" err="1"/>
                        <a:t>thời</a:t>
                      </a:r>
                      <a:r>
                        <a:rPr lang="en-US" dirty="0"/>
                        <a:t> </a:t>
                      </a:r>
                      <a:r>
                        <a:rPr lang="en-US" dirty="0" err="1"/>
                        <a:t>gian</a:t>
                      </a:r>
                      <a:r>
                        <a:rPr lang="en-US" dirty="0"/>
                        <a:t> chu </a:t>
                      </a:r>
                      <a:r>
                        <a:rPr lang="en-US" dirty="0" err="1"/>
                        <a:t>kỳ</a:t>
                      </a:r>
                      <a:r>
                        <a:rPr lang="en-US" dirty="0"/>
                        <a:t> </a:t>
                      </a:r>
                      <a:r>
                        <a:rPr lang="en-US" dirty="0" err="1"/>
                        <a:t>luyện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~5–10 phút/mẻ luyện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32368624"/>
                  </a:ext>
                </a:extLst>
              </a:tr>
              <a:tr h="448698">
                <a:tc>
                  <a:txBody>
                    <a:bodyPr/>
                    <a:lstStyle/>
                    <a:p>
                      <a:r>
                        <a:rPr lang="en-US" dirty="0" err="1"/>
                        <a:t>Giảm</a:t>
                      </a:r>
                      <a:r>
                        <a:rPr lang="en-US" dirty="0"/>
                        <a:t> hao </a:t>
                      </a:r>
                      <a:r>
                        <a:rPr lang="en-US" dirty="0" err="1"/>
                        <a:t>mòn</a:t>
                      </a:r>
                      <a:r>
                        <a:rPr lang="en-US" dirty="0"/>
                        <a:t> </a:t>
                      </a:r>
                      <a:r>
                        <a:rPr lang="en-US" dirty="0" err="1"/>
                        <a:t>điện</a:t>
                      </a:r>
                      <a:r>
                        <a:rPr lang="en-US" dirty="0"/>
                        <a:t> </a:t>
                      </a:r>
                      <a:r>
                        <a:rPr lang="en-US" dirty="0" err="1"/>
                        <a:t>cực</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1988187"/>
                  </a:ext>
                </a:extLst>
              </a:tr>
              <a:tr h="448698">
                <a:tc>
                  <a:txBody>
                    <a:bodyPr/>
                    <a:lstStyle/>
                    <a:p>
                      <a:r>
                        <a:rPr lang="en-US"/>
                        <a:t>Nâng cao hệ số công suất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Từ ~0,85 lên &gt;0,95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08362"/>
                  </a:ext>
                </a:extLst>
              </a:tr>
              <a:tr h="448698">
                <a:tc>
                  <a:txBody>
                    <a:bodyPr/>
                    <a:lstStyle/>
                    <a:p>
                      <a:r>
                        <a:rPr lang="en-US"/>
                        <a:t>Giảm chi phí điện năng/năm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~5–10 tỷ VNĐ (tùy quy mô sản xuất)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3861937"/>
                  </a:ext>
                </a:extLst>
              </a:tr>
              <a:tr h="448698">
                <a:tc>
                  <a:txBody>
                    <a:bodyPr/>
                    <a:lstStyle/>
                    <a:p>
                      <a:r>
                        <a:rPr lang="en-US"/>
                        <a:t>Giảm phát thải CO₂ gián tiếp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~3.000–5.000 </a:t>
                      </a:r>
                      <a:r>
                        <a:rPr lang="en-US" dirty="0" err="1"/>
                        <a:t>tấn</a:t>
                      </a:r>
                      <a:r>
                        <a:rPr lang="en-US" dirty="0"/>
                        <a:t> CO₂/</a:t>
                      </a:r>
                      <a:r>
                        <a:rPr lang="en-US"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16844737"/>
                  </a:ext>
                </a:extLst>
              </a:tr>
            </a:tbl>
          </a:graphicData>
        </a:graphic>
      </p:graphicFrame>
      <p:sp>
        <p:nvSpPr>
          <p:cNvPr id="4" name="Rectangle 1">
            <a:extLst>
              <a:ext uri="{FF2B5EF4-FFF2-40B4-BE49-F238E27FC236}">
                <a16:creationId xmlns:a16="http://schemas.microsoft.com/office/drawing/2014/main" id="{C9144CED-88FC-BA9C-86EB-3292315C1AD2}"/>
              </a:ext>
            </a:extLst>
          </p:cNvPr>
          <p:cNvSpPr>
            <a:spLocks noChangeArrowheads="1"/>
          </p:cNvSpPr>
          <p:nvPr/>
        </p:nvSpPr>
        <p:spPr bwMode="auto">
          <a:xfrm>
            <a:off x="713509" y="1857766"/>
            <a:ext cx="10091057" cy="677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Arial" panose="020B0604020202020204" pitchFamily="34" charset="0"/>
              </a:rPr>
              <a:t>Chi </a:t>
            </a:r>
            <a:r>
              <a:rPr kumimoji="0" lang="en-US" altLang="en-US" sz="2000" b="1" i="0" u="none" strike="noStrike" cap="none" normalizeH="0" baseline="0" dirty="0" err="1">
                <a:ln>
                  <a:noFill/>
                </a:ln>
                <a:solidFill>
                  <a:schemeClr val="tx1"/>
                </a:solidFill>
                <a:effectLst/>
                <a:latin typeface="Arial" panose="020B0604020202020204" pitchFamily="34" charset="0"/>
              </a:rPr>
              <a:t>tiết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hiệu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quả</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mang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lại</a:t>
            </a:r>
            <a:endParaRPr kumimoji="0" lang="en-US" altLang="en-US" sz="20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 name="TextBox 1">
            <a:extLst>
              <a:ext uri="{FF2B5EF4-FFF2-40B4-BE49-F238E27FC236}">
                <a16:creationId xmlns:a16="http://schemas.microsoft.com/office/drawing/2014/main" id="{A3D05C4A-A05C-D225-4ABE-B8BF270069BC}"/>
              </a:ext>
            </a:extLst>
          </p:cNvPr>
          <p:cNvSpPr txBox="1"/>
          <p:nvPr/>
        </p:nvSpPr>
        <p:spPr>
          <a:xfrm>
            <a:off x="468083" y="1235723"/>
            <a:ext cx="9115303" cy="470129"/>
          </a:xfrm>
          <a:prstGeom prst="rect">
            <a:avLst/>
          </a:prstGeom>
          <a:noFill/>
        </p:spPr>
        <p:txBody>
          <a:bodyPr wrap="square">
            <a:spAutoFit/>
          </a:bodyPr>
          <a:lstStyle/>
          <a:p>
            <a:pPr>
              <a:lnSpc>
                <a:spcPct val="150000"/>
              </a:lnSpc>
              <a:buNone/>
            </a:pPr>
            <a:r>
              <a:rPr lang="vi-VN" b="1" dirty="0"/>
              <a:t>3. Nghiên cứu điển hình 3: Công ty TNHH Posco Yamato Vina – Nhà Bè</a:t>
            </a:r>
          </a:p>
        </p:txBody>
      </p:sp>
    </p:spTree>
    <p:extLst>
      <p:ext uri="{BB962C8B-B14F-4D97-AF65-F5344CB8AC3E}">
        <p14:creationId xmlns:p14="http://schemas.microsoft.com/office/powerpoint/2010/main" val="816462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B0F8A-C962-37E3-9B65-C0509002B2A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9C7E3FD-A39B-5ABC-A1F1-609E2C701AA3}"/>
              </a:ext>
            </a:extLst>
          </p:cNvPr>
          <p:cNvSpPr txBox="1"/>
          <p:nvPr/>
        </p:nvSpPr>
        <p:spPr>
          <a:xfrm>
            <a:off x="3278655" y="527932"/>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4</a:t>
            </a:r>
          </a:p>
        </p:txBody>
      </p:sp>
      <p:sp>
        <p:nvSpPr>
          <p:cNvPr id="2" name="Rectangle 1">
            <a:extLst>
              <a:ext uri="{FF2B5EF4-FFF2-40B4-BE49-F238E27FC236}">
                <a16:creationId xmlns:a16="http://schemas.microsoft.com/office/drawing/2014/main" id="{DA389C66-6F6B-364D-FE6D-3014C8D33DF5}"/>
              </a:ext>
            </a:extLst>
          </p:cNvPr>
          <p:cNvSpPr>
            <a:spLocks noChangeArrowheads="1"/>
          </p:cNvSpPr>
          <p:nvPr/>
        </p:nvSpPr>
        <p:spPr bwMode="auto">
          <a:xfrm>
            <a:off x="565315" y="1817485"/>
            <a:ext cx="11061370"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1600" b="1" i="0" u="none" strike="noStrike" cap="none" normalizeH="0" baseline="0" dirty="0" err="1">
                <a:ln>
                  <a:noFill/>
                </a:ln>
                <a:solidFill>
                  <a:schemeClr val="tx1"/>
                </a:solidFill>
                <a:effectLst/>
                <a:latin typeface="Arial" panose="020B0604020202020204" pitchFamily="34" charset="0"/>
              </a:rPr>
              <a:t>Hiện</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trạng</a:t>
            </a:r>
            <a:r>
              <a:rPr kumimoji="0" lang="en-US" altLang="en-US" sz="1600" b="1" i="0" u="none" strike="noStrike" cap="none" normalizeH="0" baseline="0" dirty="0">
                <a:ln>
                  <a:noFill/>
                </a:ln>
                <a:solidFill>
                  <a:schemeClr val="tx1"/>
                </a:solidFill>
                <a:effectLst/>
                <a:latin typeface="Arial" panose="020B0604020202020204" pitchFamily="34" charset="0"/>
              </a:rPr>
              <a:t> trước </a:t>
            </a:r>
            <a:r>
              <a:rPr kumimoji="0" lang="en-US" altLang="en-US" sz="1600" b="1" i="0" u="none" strike="noStrike" cap="none" normalizeH="0" baseline="0" dirty="0" err="1">
                <a:ln>
                  <a:noFill/>
                </a:ln>
                <a:solidFill>
                  <a:schemeClr val="tx1"/>
                </a:solidFill>
                <a:effectLst/>
                <a:latin typeface="Arial" panose="020B0604020202020204" pitchFamily="34" charset="0"/>
              </a:rPr>
              <a:t>cải</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tiến</a:t>
            </a:r>
            <a:endParaRPr kumimoji="0" lang="en-US" altLang="en-US" sz="1600" b="1"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600" b="0" i="0" u="none" strike="noStrike" cap="none" normalizeH="0" baseline="0" dirty="0">
                <a:ln>
                  <a:noFill/>
                </a:ln>
                <a:solidFill>
                  <a:schemeClr val="tx1"/>
                </a:solidFill>
                <a:effectLst/>
                <a:latin typeface="Arial" panose="020B0604020202020204" pitchFamily="34" charset="0"/>
              </a:rPr>
              <a:t>Các </a:t>
            </a:r>
            <a:r>
              <a:rPr kumimoji="0" lang="en-US" altLang="en-US" sz="1600" b="1" i="0" u="none" strike="noStrike" cap="none" normalizeH="0" baseline="0" dirty="0" err="1">
                <a:ln>
                  <a:noFill/>
                </a:ln>
                <a:solidFill>
                  <a:schemeClr val="tx1"/>
                </a:solidFill>
                <a:effectLst/>
                <a:latin typeface="Arial" panose="020B0604020202020204" pitchFamily="34" charset="0"/>
              </a:rPr>
              <a:t>động</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cơ</a:t>
            </a:r>
            <a:r>
              <a:rPr kumimoji="0" lang="en-US" altLang="en-US" sz="1600" b="1" i="0" u="none" strike="noStrike" cap="none" normalizeH="0" baseline="0" dirty="0">
                <a:ln>
                  <a:noFill/>
                </a:ln>
                <a:solidFill>
                  <a:schemeClr val="tx1"/>
                </a:solidFill>
                <a:effectLst/>
                <a:latin typeface="Arial" panose="020B0604020202020204" pitchFamily="34" charset="0"/>
              </a:rPr>
              <a:t> công </a:t>
            </a:r>
            <a:r>
              <a:rPr kumimoji="0" lang="en-US" altLang="en-US" sz="1600" b="1" i="0" u="none" strike="noStrike" cap="none" normalizeH="0" baseline="0" dirty="0" err="1">
                <a:ln>
                  <a:noFill/>
                </a:ln>
                <a:solidFill>
                  <a:schemeClr val="tx1"/>
                </a:solidFill>
                <a:effectLst/>
                <a:latin typeface="Arial" panose="020B0604020202020204" pitchFamily="34" charset="0"/>
              </a:rPr>
              <a:t>suất</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lớn</a:t>
            </a:r>
            <a:r>
              <a:rPr kumimoji="0" lang="en-US" altLang="en-US" sz="1600" b="1" i="0" u="none" strike="noStrike" cap="none" normalizeH="0" baseline="0" dirty="0">
                <a:ln>
                  <a:noFill/>
                </a:ln>
                <a:solidFill>
                  <a:schemeClr val="tx1"/>
                </a:solidFill>
                <a:effectLst/>
                <a:latin typeface="Arial" panose="020B0604020202020204" pitchFamily="34" charset="0"/>
              </a:rPr>
              <a:t> trong </a:t>
            </a:r>
            <a:r>
              <a:rPr kumimoji="0" lang="en-US" altLang="en-US" sz="1600" b="1" i="0" u="none" strike="noStrike" cap="none" normalizeH="0" baseline="0" dirty="0" err="1">
                <a:ln>
                  <a:noFill/>
                </a:ln>
                <a:solidFill>
                  <a:schemeClr val="tx1"/>
                </a:solidFill>
                <a:effectLst/>
                <a:latin typeface="Arial" panose="020B0604020202020204" pitchFamily="34" charset="0"/>
              </a:rPr>
              <a:t>hệ</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thống</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bơm</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quạt</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băng</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tải</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và</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máy</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cán</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chủ</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yếu</a:t>
            </a:r>
            <a:r>
              <a:rPr kumimoji="0" lang="en-US" altLang="en-US" sz="1600" b="0" i="0" u="none" strike="noStrike" cap="none" normalizeH="0" baseline="0" dirty="0">
                <a:ln>
                  <a:noFill/>
                </a:ln>
                <a:solidFill>
                  <a:schemeClr val="tx1"/>
                </a:solidFill>
                <a:effectLst/>
                <a:latin typeface="Arial" panose="020B0604020202020204" pitchFamily="34" charset="0"/>
              </a:rPr>
              <a:t> là </a:t>
            </a:r>
            <a:r>
              <a:rPr kumimoji="0" lang="en-US" altLang="en-US" sz="1600" b="0" i="0" u="none" strike="noStrike" cap="none" normalizeH="0" baseline="0" dirty="0" err="1">
                <a:ln>
                  <a:noFill/>
                </a:ln>
                <a:solidFill>
                  <a:schemeClr val="tx1"/>
                </a:solidFill>
                <a:effectLst/>
                <a:latin typeface="Arial" panose="020B0604020202020204" pitchFamily="34" charset="0"/>
              </a:rPr>
              <a:t>động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tiêu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chuẩn</a:t>
            </a:r>
            <a:r>
              <a:rPr kumimoji="0" lang="en-US" altLang="en-US" sz="1600" b="0" i="0" u="none" strike="noStrike" cap="none" normalizeH="0" baseline="0" dirty="0">
                <a:ln>
                  <a:noFill/>
                </a:ln>
                <a:solidFill>
                  <a:schemeClr val="tx1"/>
                </a:solidFill>
                <a:effectLst/>
                <a:latin typeface="Arial" panose="020B0604020202020204" pitchFamily="34" charset="0"/>
              </a:rPr>
              <a:t> IE1 </a:t>
            </a:r>
            <a:r>
              <a:rPr kumimoji="0" lang="en-US" altLang="en-US" sz="1600" b="0" i="0" u="none" strike="noStrike" cap="none" normalizeH="0" baseline="0" dirty="0" err="1">
                <a:ln>
                  <a:noFill/>
                </a:ln>
                <a:solidFill>
                  <a:schemeClr val="tx1"/>
                </a:solidFill>
                <a:effectLst/>
                <a:latin typeface="Arial" panose="020B0604020202020204" pitchFamily="34" charset="0"/>
              </a:rPr>
              <a:t>hoặc</a:t>
            </a:r>
            <a:r>
              <a:rPr kumimoji="0" lang="en-US" altLang="en-US" sz="1600" b="0" i="0" u="none" strike="noStrike" cap="none" normalizeH="0" baseline="0" dirty="0">
                <a:ln>
                  <a:noFill/>
                </a:ln>
                <a:solidFill>
                  <a:schemeClr val="tx1"/>
                </a:solidFill>
                <a:effectLst/>
                <a:latin typeface="Arial" panose="020B0604020202020204" pitchFamily="34" charset="0"/>
              </a:rPr>
              <a:t> IE2, </a:t>
            </a:r>
            <a:r>
              <a:rPr kumimoji="0" lang="en-US" altLang="en-US" sz="1600" b="0" i="0" u="none" strike="noStrike" cap="none" normalizeH="0" baseline="0" dirty="0" err="1">
                <a:ln>
                  <a:noFill/>
                </a:ln>
                <a:solidFill>
                  <a:schemeClr val="tx1"/>
                </a:solidFill>
                <a:effectLst/>
                <a:latin typeface="Arial" panose="020B0604020202020204" pitchFamily="34" charset="0"/>
              </a:rPr>
              <a:t>hiệu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suất</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thấp</a:t>
            </a:r>
            <a:r>
              <a:rPr kumimoji="0" lang="en-US" altLang="en-US" sz="16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600" b="0" i="0" u="none" strike="noStrike" cap="none" normalizeH="0" baseline="0" dirty="0" err="1">
                <a:ln>
                  <a:noFill/>
                </a:ln>
                <a:solidFill>
                  <a:schemeClr val="tx1"/>
                </a:solidFill>
                <a:effectLst/>
                <a:latin typeface="Arial" panose="020B0604020202020204" pitchFamily="34" charset="0"/>
              </a:rPr>
              <a:t>Nhiều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động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chạy</a:t>
            </a:r>
            <a:r>
              <a:rPr kumimoji="0" lang="en-US" altLang="en-US" sz="1600" b="0" i="0" u="none" strike="noStrike" cap="none" normalizeH="0" baseline="0" dirty="0">
                <a:ln>
                  <a:noFill/>
                </a:ln>
                <a:solidFill>
                  <a:schemeClr val="tx1"/>
                </a:solidFill>
                <a:effectLst/>
                <a:latin typeface="Arial" panose="020B0604020202020204" pitchFamily="34" charset="0"/>
              </a:rPr>
              <a:t> ở </a:t>
            </a:r>
            <a:r>
              <a:rPr kumimoji="0" lang="en-US" altLang="en-US" sz="1600" b="1" i="0" u="none" strike="noStrike" cap="none" normalizeH="0" baseline="0" dirty="0" err="1">
                <a:ln>
                  <a:noFill/>
                </a:ln>
                <a:solidFill>
                  <a:schemeClr val="tx1"/>
                </a:solidFill>
                <a:effectLst/>
                <a:latin typeface="Arial" panose="020B0604020202020204" pitchFamily="34" charset="0"/>
              </a:rPr>
              <a:t>tốc</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độ</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cố</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định</a:t>
            </a:r>
            <a:r>
              <a:rPr kumimoji="0" lang="en-US" altLang="en-US" sz="1600" b="0" i="0" u="none" strike="noStrike" cap="none" normalizeH="0" baseline="0" dirty="0">
                <a:ln>
                  <a:noFill/>
                </a:ln>
                <a:solidFill>
                  <a:schemeClr val="tx1"/>
                </a:solidFill>
                <a:effectLst/>
                <a:latin typeface="Arial" panose="020B0604020202020204" pitchFamily="34" charset="0"/>
              </a:rPr>
              <a:t>, điều </a:t>
            </a:r>
            <a:r>
              <a:rPr kumimoji="0" lang="en-US" altLang="en-US" sz="1600" b="0" i="0" u="none" strike="noStrike" cap="none" normalizeH="0" baseline="0" dirty="0" err="1">
                <a:ln>
                  <a:noFill/>
                </a:ln>
                <a:solidFill>
                  <a:schemeClr val="tx1"/>
                </a:solidFill>
                <a:effectLst/>
                <a:latin typeface="Arial" panose="020B0604020202020204" pitchFamily="34" charset="0"/>
              </a:rPr>
              <a:t>khiển</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lưu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lượng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bằng</a:t>
            </a:r>
            <a:r>
              <a:rPr kumimoji="0" lang="en-US" altLang="en-US" sz="1600" b="0" i="0" u="none" strike="noStrike" cap="none" normalizeH="0" baseline="0" dirty="0">
                <a:ln>
                  <a:noFill/>
                </a:ln>
                <a:solidFill>
                  <a:schemeClr val="tx1"/>
                </a:solidFill>
                <a:effectLst/>
                <a:latin typeface="Arial" panose="020B0604020202020204" pitchFamily="34" charset="0"/>
              </a:rPr>
              <a:t> van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học</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hoặc</a:t>
            </a:r>
            <a:r>
              <a:rPr kumimoji="0" lang="en-US" altLang="en-US" sz="1600" b="0" i="0" u="none" strike="noStrike" cap="none" normalizeH="0" baseline="0" dirty="0">
                <a:ln>
                  <a:noFill/>
                </a:ln>
                <a:solidFill>
                  <a:schemeClr val="tx1"/>
                </a:solidFill>
                <a:effectLst/>
                <a:latin typeface="Arial" panose="020B0604020202020204" pitchFamily="34" charset="0"/>
              </a:rPr>
              <a:t> điều </a:t>
            </a:r>
            <a:r>
              <a:rPr kumimoji="0" lang="en-US" altLang="en-US" sz="1600" b="0" i="0" u="none" strike="noStrike" cap="none" normalizeH="0" baseline="0" dirty="0" err="1">
                <a:ln>
                  <a:noFill/>
                </a:ln>
                <a:solidFill>
                  <a:schemeClr val="tx1"/>
                </a:solidFill>
                <a:effectLst/>
                <a:latin typeface="Arial" panose="020B0604020202020204" pitchFamily="34" charset="0"/>
              </a:rPr>
              <a:t>chỉnh</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tay</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gây</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lãng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phí</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điện</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năng</a:t>
            </a:r>
            <a:r>
              <a:rPr kumimoji="0" lang="en-US" altLang="en-US" sz="1600" b="0" i="0" u="none" strike="noStrike" cap="none" normalizeH="0" baseline="0" dirty="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600" b="0" i="0" u="none" strike="noStrike" cap="none" normalizeH="0" baseline="0" dirty="0" err="1">
                <a:ln>
                  <a:noFill/>
                </a:ln>
                <a:solidFill>
                  <a:schemeClr val="tx1"/>
                </a:solidFill>
                <a:effectLst/>
                <a:latin typeface="Arial" panose="020B0604020202020204" pitchFamily="34" charset="0"/>
              </a:rPr>
              <a:t>Hệ</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số</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tải</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của</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nhiều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động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cơ</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dưới</a:t>
            </a:r>
            <a:r>
              <a:rPr kumimoji="0" lang="en-US" altLang="en-US" sz="1600" b="1" i="0" u="none" strike="noStrike" cap="none" normalizeH="0" baseline="0" dirty="0">
                <a:ln>
                  <a:noFill/>
                </a:ln>
                <a:solidFill>
                  <a:schemeClr val="tx1"/>
                </a:solidFill>
                <a:effectLst/>
                <a:latin typeface="Arial" panose="020B0604020202020204" pitchFamily="34" charset="0"/>
              </a:rPr>
              <a:t> 50% công </a:t>
            </a:r>
            <a:r>
              <a:rPr kumimoji="0" lang="en-US" altLang="en-US" sz="1600" b="1" i="0" u="none" strike="noStrike" cap="none" normalizeH="0" baseline="0" dirty="0" err="1">
                <a:ln>
                  <a:noFill/>
                </a:ln>
                <a:solidFill>
                  <a:schemeClr val="tx1"/>
                </a:solidFill>
                <a:effectLst/>
                <a:latin typeface="Arial" panose="020B0604020202020204" pitchFamily="34" charset="0"/>
              </a:rPr>
              <a:t>suất</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định</a:t>
            </a:r>
            <a:r>
              <a:rPr kumimoji="0" lang="en-US" altLang="en-US" sz="1600" b="1" i="0" u="none" strike="noStrike" cap="none" normalizeH="0" baseline="0" dirty="0">
                <a:ln>
                  <a:noFill/>
                </a:ln>
                <a:solidFill>
                  <a:schemeClr val="tx1"/>
                </a:solidFill>
                <a:effectLst/>
                <a:latin typeface="Arial" panose="020B0604020202020204" pitchFamily="34" charset="0"/>
              </a:rPr>
              <a:t> </a:t>
            </a:r>
            <a:r>
              <a:rPr kumimoji="0" lang="en-US" altLang="en-US" sz="1600" b="1" i="0" u="none" strike="noStrike" cap="none" normalizeH="0" baseline="0" dirty="0" err="1">
                <a:ln>
                  <a:noFill/>
                </a:ln>
                <a:solidFill>
                  <a:schemeClr val="tx1"/>
                </a:solidFill>
                <a:effectLst/>
                <a:latin typeface="Arial" panose="020B0604020202020204" pitchFamily="34" charset="0"/>
              </a:rPr>
              <a:t>mức</a:t>
            </a:r>
            <a:r>
              <a:rPr kumimoji="0" lang="en-US" altLang="en-US" sz="1600" b="0" i="0" u="none" strike="noStrike" cap="none" normalizeH="0" baseline="0" dirty="0">
                <a:ln>
                  <a:noFill/>
                </a:ln>
                <a:solidFill>
                  <a:schemeClr val="tx1"/>
                </a:solidFill>
                <a:effectLst/>
                <a:latin typeface="Arial" panose="020B0604020202020204" pitchFamily="34" charset="0"/>
              </a:rPr>
              <a:t>, dẫn đến </a:t>
            </a:r>
            <a:r>
              <a:rPr kumimoji="0" lang="en-US" altLang="en-US" sz="1600" b="0" i="0" u="none" strike="noStrike" cap="none" normalizeH="0" baseline="0" dirty="0" err="1">
                <a:ln>
                  <a:noFill/>
                </a:ln>
                <a:solidFill>
                  <a:schemeClr val="tx1"/>
                </a:solidFill>
                <a:effectLst/>
                <a:latin typeface="Arial" panose="020B0604020202020204" pitchFamily="34" charset="0"/>
              </a:rPr>
              <a:t>hiệu</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suất</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sử</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dụng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năng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lượng</a:t>
            </a:r>
            <a:r>
              <a:rPr kumimoji="0" lang="en-US" altLang="en-US" sz="1600" b="0" i="0" u="none" strike="noStrike" cap="none" normalizeH="0" baseline="0" dirty="0">
                <a:ln>
                  <a:noFill/>
                </a:ln>
                <a:solidFill>
                  <a:schemeClr val="tx1"/>
                </a:solidFill>
                <a:effectLst/>
                <a:latin typeface="Arial" panose="020B0604020202020204" pitchFamily="34" charset="0"/>
              </a:rPr>
              <a:t> </a:t>
            </a:r>
            <a:r>
              <a:rPr kumimoji="0" lang="en-US" altLang="en-US" sz="1600" b="0" i="0" u="none" strike="noStrike" cap="none" normalizeH="0" baseline="0" dirty="0" err="1">
                <a:ln>
                  <a:noFill/>
                </a:ln>
                <a:solidFill>
                  <a:schemeClr val="tx1"/>
                </a:solidFill>
                <a:effectLst/>
                <a:latin typeface="Arial" panose="020B0604020202020204" pitchFamily="34" charset="0"/>
              </a:rPr>
              <a:t>thấp</a:t>
            </a:r>
            <a:r>
              <a:rPr kumimoji="0" lang="en-US" altLang="en-US" sz="1600" b="0" i="0" u="none" strike="noStrike" cap="none" normalizeH="0" baseline="0" dirty="0">
                <a:ln>
                  <a:noFill/>
                </a:ln>
                <a:solidFill>
                  <a:schemeClr val="tx1"/>
                </a:solidFill>
                <a:effectLst/>
                <a:latin typeface="Arial" panose="020B0604020202020204" pitchFamily="34" charset="0"/>
              </a:rPr>
              <a:t>.</a:t>
            </a:r>
          </a:p>
          <a:p>
            <a:pPr marL="285750" lvl="0" indent="-285750" eaLnBrk="0" fontAlgn="base" hangingPunct="0">
              <a:spcBef>
                <a:spcPct val="0"/>
              </a:spcBef>
              <a:spcAft>
                <a:spcPct val="0"/>
              </a:spcAft>
              <a:buClrTx/>
              <a:buFont typeface="Wingdings" panose="05000000000000000000" pitchFamily="2" charset="2"/>
              <a:buChar char="q"/>
            </a:pPr>
            <a:r>
              <a:rPr lang="en-US" altLang="en-US" sz="1600" b="1" dirty="0" err="1">
                <a:solidFill>
                  <a:schemeClr val="tx1"/>
                </a:solidFill>
                <a:latin typeface="Arial" panose="020B0604020202020204" pitchFamily="34" charset="0"/>
              </a:rPr>
              <a:t>Giải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pháp</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đề</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xuất</a:t>
            </a:r>
            <a:endParaRPr lang="en-US" altLang="en-US" sz="1600" b="1" dirty="0">
              <a:solidFill>
                <a:schemeClr val="tx1"/>
              </a:solidFill>
              <a:latin typeface="Arial" panose="020B0604020202020204" pitchFamily="34" charset="0"/>
            </a:endParaRPr>
          </a:p>
          <a:p>
            <a:pPr marL="285750" lvl="0" indent="-285750" eaLnBrk="0" fontAlgn="base" hangingPunct="0">
              <a:spcBef>
                <a:spcPct val="0"/>
              </a:spcBef>
              <a:spcAft>
                <a:spcPct val="0"/>
              </a:spcAft>
              <a:buClrTx/>
              <a:buFont typeface="Wingdings" pitchFamily="2" charset="2"/>
              <a:buChar char="Ø"/>
            </a:pPr>
            <a:r>
              <a:rPr lang="en-US" altLang="en-US" sz="1600" b="1" dirty="0">
                <a:solidFill>
                  <a:schemeClr val="tx1"/>
                </a:solidFill>
                <a:latin typeface="Arial" panose="020B0604020202020204" pitchFamily="34" charset="0"/>
              </a:rPr>
              <a:t>Thay </a:t>
            </a:r>
            <a:r>
              <a:rPr lang="en-US" altLang="en-US" sz="1600" b="1" dirty="0" err="1">
                <a:solidFill>
                  <a:schemeClr val="tx1"/>
                </a:solidFill>
                <a:latin typeface="Arial" panose="020B0604020202020204" pitchFamily="34" charset="0"/>
              </a:rPr>
              <a:t>thế</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dần</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các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động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cơ</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thường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bằng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động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cơ</a:t>
            </a:r>
            <a:r>
              <a:rPr lang="en-US" altLang="en-US" sz="1600" b="1" dirty="0">
                <a:solidFill>
                  <a:schemeClr val="tx1"/>
                </a:solidFill>
                <a:latin typeface="Arial" panose="020B0604020202020204" pitchFamily="34" charset="0"/>
              </a:rPr>
              <a:t> IE3</a:t>
            </a:r>
            <a:r>
              <a:rPr lang="en-US" altLang="en-US" sz="1600" dirty="0">
                <a:solidFill>
                  <a:schemeClr val="tx1"/>
                </a:solidFill>
                <a:latin typeface="Arial" panose="020B0604020202020204" pitchFamily="34" charset="0"/>
              </a:rPr>
              <a:t> – </a:t>
            </a:r>
            <a:r>
              <a:rPr lang="en-US" altLang="en-US" sz="1600" dirty="0" err="1">
                <a:solidFill>
                  <a:schemeClr val="tx1"/>
                </a:solidFill>
                <a:latin typeface="Arial" panose="020B0604020202020204" pitchFamily="34" charset="0"/>
              </a:rPr>
              <a:t>động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cơ</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suất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cao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theo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tiêu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chuẩn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quốc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tế</a:t>
            </a:r>
            <a:r>
              <a:rPr lang="en-US" altLang="en-US" sz="1600" dirty="0">
                <a:solidFill>
                  <a:schemeClr val="tx1"/>
                </a:solidFill>
                <a:latin typeface="Arial" panose="020B0604020202020204" pitchFamily="34" charset="0"/>
              </a:rPr>
              <a:t>.</a:t>
            </a:r>
          </a:p>
          <a:p>
            <a:pPr marL="285750" lvl="0" indent="-285750" eaLnBrk="0" fontAlgn="base" hangingPunct="0">
              <a:spcBef>
                <a:spcPct val="0"/>
              </a:spcBef>
              <a:spcAft>
                <a:spcPct val="0"/>
              </a:spcAft>
              <a:buClrTx/>
              <a:buFont typeface="Wingdings" pitchFamily="2" charset="2"/>
              <a:buChar char="Ø"/>
            </a:pPr>
            <a:r>
              <a:rPr lang="en-US" altLang="en-US" sz="1600" b="1" dirty="0" err="1">
                <a:solidFill>
                  <a:schemeClr val="tx1"/>
                </a:solidFill>
                <a:latin typeface="Arial" panose="020B0604020202020204" pitchFamily="34" charset="0"/>
              </a:rPr>
              <a:t>Kết</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hợp</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lắp</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biến</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tần</a:t>
            </a:r>
            <a:r>
              <a:rPr lang="en-US" altLang="en-US" sz="1600" b="1" dirty="0">
                <a:solidFill>
                  <a:schemeClr val="tx1"/>
                </a:solidFill>
                <a:latin typeface="Arial" panose="020B0604020202020204" pitchFamily="34" charset="0"/>
              </a:rPr>
              <a:t> (VSD – Variable Speed Drive)</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để</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điều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chỉnh</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tốc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cơ</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theo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nhu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cầu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thực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tế</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đặc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biệt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cho</a:t>
            </a:r>
            <a:r>
              <a:rPr lang="en-US" altLang="en-US" sz="1600" dirty="0">
                <a:solidFill>
                  <a:schemeClr val="tx1"/>
                </a:solidFill>
                <a:latin typeface="Arial" panose="020B0604020202020204" pitchFamily="34" charset="0"/>
              </a:rPr>
              <a:t>:</a:t>
            </a:r>
          </a:p>
          <a:p>
            <a:pPr marL="742950" lvl="1" indent="-285750" eaLnBrk="0" fontAlgn="base" hangingPunct="0">
              <a:spcBef>
                <a:spcPct val="0"/>
              </a:spcBef>
              <a:spcAft>
                <a:spcPct val="0"/>
              </a:spcAft>
              <a:buClrTx/>
              <a:buFont typeface="Arial" panose="020B0604020202020204" pitchFamily="34" charset="0"/>
              <a:buChar char="•"/>
            </a:pPr>
            <a:r>
              <a:rPr lang="en-US" altLang="en-US" sz="1600" dirty="0" err="1">
                <a:solidFill>
                  <a:schemeClr val="tx1"/>
                </a:solidFill>
                <a:latin typeface="Arial" panose="020B0604020202020204" pitchFamily="34" charset="0"/>
              </a:rPr>
              <a:t>Quạt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cấp</a:t>
            </a:r>
            <a:r>
              <a:rPr lang="en-US" altLang="en-US" sz="1600" dirty="0">
                <a:solidFill>
                  <a:schemeClr val="tx1"/>
                </a:solidFill>
                <a:latin typeface="Arial" panose="020B0604020202020204" pitchFamily="34" charset="0"/>
              </a:rPr>
              <a:t>/</a:t>
            </a:r>
            <a:r>
              <a:rPr lang="en-US" altLang="en-US" sz="1600" dirty="0" err="1">
                <a:solidFill>
                  <a:schemeClr val="tx1"/>
                </a:solidFill>
                <a:latin typeface="Arial" panose="020B0604020202020204" pitchFamily="34" charset="0"/>
              </a:rPr>
              <a:t>lấy</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gió</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trong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lò</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nung</a:t>
            </a:r>
            <a:r>
              <a:rPr lang="en-US" altLang="en-US" sz="1600" dirty="0">
                <a:solidFill>
                  <a:schemeClr val="tx1"/>
                </a:solidFill>
                <a:latin typeface="Arial" panose="020B0604020202020204" pitchFamily="34" charset="0"/>
              </a:rPr>
              <a:t>.</a:t>
            </a:r>
          </a:p>
          <a:p>
            <a:pPr marL="742950" lvl="1" indent="-285750" eaLnBrk="0" fontAlgn="base" hangingPunct="0">
              <a:spcBef>
                <a:spcPct val="0"/>
              </a:spcBef>
              <a:spcAft>
                <a:spcPct val="0"/>
              </a:spcAft>
              <a:buClrTx/>
              <a:buFont typeface="Arial" panose="020B0604020202020204" pitchFamily="34" charset="0"/>
              <a:buChar char="•"/>
            </a:pPr>
            <a:r>
              <a:rPr lang="en-US" altLang="en-US" sz="1600" dirty="0" err="1">
                <a:solidFill>
                  <a:schemeClr val="tx1"/>
                </a:solidFill>
                <a:latin typeface="Arial" panose="020B0604020202020204" pitchFamily="34" charset="0"/>
              </a:rPr>
              <a:t>Bơm</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nước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làm</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mát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tuần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hoàn</a:t>
            </a:r>
            <a:r>
              <a:rPr lang="en-US" altLang="en-US" sz="1600" dirty="0">
                <a:solidFill>
                  <a:schemeClr val="tx1"/>
                </a:solidFill>
                <a:latin typeface="Arial" panose="020B0604020202020204" pitchFamily="34" charset="0"/>
              </a:rPr>
              <a:t>.</a:t>
            </a:r>
          </a:p>
          <a:p>
            <a:pPr marL="742950" lvl="1" indent="-285750" eaLnBrk="0" fontAlgn="base" hangingPunct="0">
              <a:spcBef>
                <a:spcPct val="0"/>
              </a:spcBef>
              <a:spcAft>
                <a:spcPct val="0"/>
              </a:spcAft>
              <a:buClrTx/>
              <a:buFont typeface="Arial" panose="020B0604020202020204" pitchFamily="34" charset="0"/>
              <a:buChar char="•"/>
            </a:pPr>
            <a:r>
              <a:rPr lang="en-US" altLang="en-US" sz="1600" dirty="0" err="1">
                <a:solidFill>
                  <a:schemeClr val="tx1"/>
                </a:solidFill>
                <a:latin typeface="Arial" panose="020B0604020202020204" pitchFamily="34" charset="0"/>
              </a:rPr>
              <a:t>Băng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tải</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nguyên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và</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sản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phẩm</a:t>
            </a:r>
            <a:r>
              <a:rPr lang="en-US" altLang="en-US" sz="1600" dirty="0">
                <a:solidFill>
                  <a:schemeClr val="tx1"/>
                </a:solidFill>
                <a:latin typeface="Arial" panose="020B0604020202020204" pitchFamily="34" charset="0"/>
              </a:rPr>
              <a:t>.</a:t>
            </a:r>
          </a:p>
          <a:p>
            <a:pPr marL="285750" lvl="0" indent="-285750" eaLnBrk="0" fontAlgn="base" hangingPunct="0">
              <a:spcBef>
                <a:spcPct val="0"/>
              </a:spcBef>
              <a:spcAft>
                <a:spcPct val="0"/>
              </a:spcAft>
              <a:buClrTx/>
              <a:buFont typeface="Wingdings" pitchFamily="2" charset="2"/>
              <a:buChar char="Ø"/>
            </a:pPr>
            <a:r>
              <a:rPr lang="en-US" altLang="en-US" sz="1600" dirty="0" err="1">
                <a:solidFill>
                  <a:schemeClr val="tx1"/>
                </a:solidFill>
                <a:latin typeface="Arial" panose="020B0604020202020204" pitchFamily="34" charset="0"/>
              </a:rPr>
              <a:t>Tích</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hợp</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điều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khiển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tự</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theo</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tín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áp</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suất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lưu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lượng</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hoặc</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nhiệt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độ</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đầu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ra</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để</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tối</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ưu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hiệu</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suất</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vận</a:t>
            </a:r>
            <a:r>
              <a:rPr lang="en-US" altLang="en-US" sz="1600" dirty="0">
                <a:solidFill>
                  <a:schemeClr val="tx1"/>
                </a:solidFill>
                <a:latin typeface="Arial" panose="020B0604020202020204" pitchFamily="34" charset="0"/>
              </a:rPr>
              <a:t> </a:t>
            </a:r>
            <a:r>
              <a:rPr lang="en-US" altLang="en-US" sz="1600" dirty="0" err="1">
                <a:solidFill>
                  <a:schemeClr val="tx1"/>
                </a:solidFill>
                <a:latin typeface="Arial" panose="020B0604020202020204" pitchFamily="34" charset="0"/>
              </a:rPr>
              <a:t>hành</a:t>
            </a:r>
            <a:r>
              <a:rPr lang="en-US" altLang="en-US" sz="1600" dirty="0">
                <a:solidFill>
                  <a:schemeClr val="tx1"/>
                </a:solidFill>
                <a:latin typeface="Arial" panose="020B0604020202020204" pitchFamily="34" charset="0"/>
              </a:rPr>
              <a:t>.</a:t>
            </a:r>
          </a:p>
          <a:p>
            <a:pPr lvl="0" eaLnBrk="0" fontAlgn="base" hangingPunct="0">
              <a:spcBef>
                <a:spcPct val="0"/>
              </a:spcBef>
              <a:spcAft>
                <a:spcPct val="0"/>
              </a:spcAft>
              <a:buClrTx/>
            </a:pPr>
            <a:endParaRPr lang="en-US" altLang="en-US" sz="1600" dirty="0">
              <a:solidFill>
                <a:schemeClr val="tx1"/>
              </a:solidFill>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FFB56859-5E70-C4A8-C8AA-5FC5492EF648}"/>
              </a:ext>
            </a:extLst>
          </p:cNvPr>
          <p:cNvSpPr txBox="1"/>
          <p:nvPr/>
        </p:nvSpPr>
        <p:spPr>
          <a:xfrm>
            <a:off x="615539" y="1242996"/>
            <a:ext cx="9240980" cy="470129"/>
          </a:xfrm>
          <a:prstGeom prst="rect">
            <a:avLst/>
          </a:prstGeom>
          <a:noFill/>
        </p:spPr>
        <p:txBody>
          <a:bodyPr wrap="square">
            <a:spAutoFit/>
          </a:bodyPr>
          <a:lstStyle/>
          <a:p>
            <a:pPr>
              <a:lnSpc>
                <a:spcPct val="150000"/>
              </a:lnSpc>
              <a:buNone/>
            </a:pPr>
            <a:r>
              <a:rPr lang="vi-VN" b="1" dirty="0"/>
              <a:t>Nghiên cứu điển hình 4: Nhà máy Thép Miền Nam – VNSTEEL</a:t>
            </a:r>
          </a:p>
        </p:txBody>
      </p:sp>
    </p:spTree>
    <p:extLst>
      <p:ext uri="{BB962C8B-B14F-4D97-AF65-F5344CB8AC3E}">
        <p14:creationId xmlns:p14="http://schemas.microsoft.com/office/powerpoint/2010/main" val="696630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53592C-CFFA-4D2D-5F32-D13D0AA9BEC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6BB5BCE-9334-BC91-5B3A-4388908082EE}"/>
              </a:ext>
            </a:extLst>
          </p:cNvPr>
          <p:cNvSpPr txBox="1"/>
          <p:nvPr/>
        </p:nvSpPr>
        <p:spPr>
          <a:xfrm>
            <a:off x="3278655" y="527932"/>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4</a:t>
            </a:r>
          </a:p>
        </p:txBody>
      </p:sp>
      <p:sp>
        <p:nvSpPr>
          <p:cNvPr id="4" name="TextBox 3">
            <a:extLst>
              <a:ext uri="{FF2B5EF4-FFF2-40B4-BE49-F238E27FC236}">
                <a16:creationId xmlns:a16="http://schemas.microsoft.com/office/drawing/2014/main" id="{E9A1E54C-449E-C8E0-DE21-BEB03FA06EA4}"/>
              </a:ext>
            </a:extLst>
          </p:cNvPr>
          <p:cNvSpPr txBox="1"/>
          <p:nvPr/>
        </p:nvSpPr>
        <p:spPr>
          <a:xfrm>
            <a:off x="660565" y="1351121"/>
            <a:ext cx="10787248" cy="3918252"/>
          </a:xfrm>
          <a:prstGeom prst="rect">
            <a:avLst/>
          </a:prstGeom>
          <a:noFill/>
        </p:spPr>
        <p:txBody>
          <a:bodyPr wrap="square">
            <a:spAutoFit/>
          </a:bodyPr>
          <a:lstStyle/>
          <a:p>
            <a:pPr>
              <a:lnSpc>
                <a:spcPct val="150000"/>
              </a:lnSpc>
              <a:buNone/>
            </a:pPr>
            <a:r>
              <a:rPr lang="vi-VN" b="1" dirty="0"/>
              <a:t>Nghiên cứu điển hình 4: Nhà máy Thép Miền Nam – VNSTEEL</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dirty="0"/>
              <a:t>Thay thế động cơ thường bằng động cơ IE3, kết hợp biến tần</a:t>
            </a:r>
          </a:p>
          <a:p>
            <a:pPr marL="342900" indent="-342900">
              <a:lnSpc>
                <a:spcPct val="150000"/>
              </a:lnSpc>
              <a:buFont typeface="Arial" panose="020B0604020202020204" pitchFamily="34" charset="0"/>
              <a:buChar char="•"/>
            </a:pPr>
            <a:r>
              <a:rPr lang="vi-VN" dirty="0"/>
              <a:t>Đồng bộ hóa hệ thống hơi – nén khí – bơm nước làm mát</a:t>
            </a:r>
          </a:p>
          <a:p>
            <a:pPr marL="342900" indent="-342900">
              <a:lnSpc>
                <a:spcPct val="150000"/>
              </a:lnSpc>
              <a:buFont typeface="Arial" panose="020B0604020202020204" pitchFamily="34" charset="0"/>
              <a:buChar char="•"/>
            </a:pPr>
            <a:r>
              <a:rPr lang="vi-VN" dirty="0"/>
              <a:t>Energy Mapping cho toàn bộ nhà máy</a:t>
            </a:r>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Tiết kiệm điện 1,5–2 triệu kWh/năm</a:t>
            </a:r>
          </a:p>
          <a:p>
            <a:pPr marL="342900" indent="-342900">
              <a:lnSpc>
                <a:spcPct val="150000"/>
              </a:lnSpc>
              <a:buFont typeface="Arial" panose="020B0604020202020204" pitchFamily="34" charset="0"/>
              <a:buChar char="•"/>
            </a:pPr>
            <a:r>
              <a:rPr lang="vi-VN" dirty="0"/>
              <a:t>Giảm áp lực đỉnh trên hệ thống điện</a:t>
            </a:r>
          </a:p>
          <a:p>
            <a:pPr marL="342900" indent="-342900">
              <a:lnSpc>
                <a:spcPct val="150000"/>
              </a:lnSpc>
              <a:buFont typeface="Arial" panose="020B0604020202020204" pitchFamily="34" charset="0"/>
              <a:buChar char="•"/>
            </a:pPr>
            <a:r>
              <a:rPr lang="vi-VN" dirty="0"/>
              <a:t>Thời gian hoàn vốn khoảng 1,5 năm</a:t>
            </a:r>
          </a:p>
        </p:txBody>
      </p:sp>
    </p:spTree>
    <p:extLst>
      <p:ext uri="{BB962C8B-B14F-4D97-AF65-F5344CB8AC3E}">
        <p14:creationId xmlns:p14="http://schemas.microsoft.com/office/powerpoint/2010/main" val="21092120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BAA37B2-D86E-8F1F-3096-53B8A7A315B0}"/>
              </a:ext>
            </a:extLst>
          </p:cNvPr>
          <p:cNvSpPr txBox="1"/>
          <p:nvPr/>
        </p:nvSpPr>
        <p:spPr>
          <a:xfrm>
            <a:off x="609600" y="1387281"/>
            <a:ext cx="6096000" cy="379656"/>
          </a:xfrm>
          <a:prstGeom prst="rect">
            <a:avLst/>
          </a:prstGeom>
          <a:noFill/>
        </p:spPr>
        <p:txBody>
          <a:bodyPr wrap="square">
            <a:spAutoFit/>
          </a:bodyPr>
          <a:lstStyle/>
          <a:p>
            <a:pPr marL="285750" indent="-285750">
              <a:buFont typeface="Wingdings" pitchFamily="2" charset="2"/>
              <a:buChar char="q"/>
            </a:pPr>
            <a:r>
              <a:rPr lang="vi-VN" b="1" dirty="0"/>
              <a:t>Lợi ích chi tiết đạt được</a:t>
            </a:r>
            <a:endParaRPr lang="en-US" dirty="0"/>
          </a:p>
        </p:txBody>
      </p:sp>
      <p:sp>
        <p:nvSpPr>
          <p:cNvPr id="5" name="Title 4">
            <a:extLst>
              <a:ext uri="{FF2B5EF4-FFF2-40B4-BE49-F238E27FC236}">
                <a16:creationId xmlns:a16="http://schemas.microsoft.com/office/drawing/2014/main" id="{84509F93-1566-1BF5-6570-38BEF8AA72C5}"/>
              </a:ext>
            </a:extLst>
          </p:cNvPr>
          <p:cNvSpPr txBox="1">
            <a:spLocks noGrp="1"/>
          </p:cNvSpPr>
          <p:nvPr>
            <p:ph type="title"/>
          </p:nvPr>
        </p:nvSpPr>
        <p:spPr>
          <a:prstGeom prst="rect">
            <a:avLst/>
          </a:prstGeom>
          <a:noFill/>
        </p:spPr>
        <p:txBody>
          <a:bodyPr wrap="square">
            <a:spAutoFit/>
          </a:bodyPr>
          <a:lstStyle/>
          <a:p>
            <a:pPr algn="ctr"/>
            <a:r>
              <a:rPr lang="en-US" sz="2800" b="1" dirty="0">
                <a:solidFill>
                  <a:schemeClr val="accent1">
                    <a:lumMod val="50000"/>
                  </a:schemeClr>
                </a:solidFill>
              </a:rPr>
              <a:t>2. Case studies (4)</a:t>
            </a:r>
          </a:p>
        </p:txBody>
      </p:sp>
      <p:graphicFrame>
        <p:nvGraphicFramePr>
          <p:cNvPr id="7" name="Table 6">
            <a:extLst>
              <a:ext uri="{FF2B5EF4-FFF2-40B4-BE49-F238E27FC236}">
                <a16:creationId xmlns:a16="http://schemas.microsoft.com/office/drawing/2014/main" id="{33A1B2B7-903C-C249-602F-4BC4943162FD}"/>
              </a:ext>
            </a:extLst>
          </p:cNvPr>
          <p:cNvGraphicFramePr>
            <a:graphicFrameLocks noGrp="1"/>
          </p:cNvGraphicFramePr>
          <p:nvPr>
            <p:extLst>
              <p:ext uri="{D42A27DB-BD31-4B8C-83A1-F6EECF244321}">
                <p14:modId xmlns:p14="http://schemas.microsoft.com/office/powerpoint/2010/main" val="958271049"/>
              </p:ext>
            </p:extLst>
          </p:nvPr>
        </p:nvGraphicFramePr>
        <p:xfrm>
          <a:off x="609600" y="2100062"/>
          <a:ext cx="10809514" cy="3576958"/>
        </p:xfrm>
        <a:graphic>
          <a:graphicData uri="http://schemas.openxmlformats.org/drawingml/2006/table">
            <a:tbl>
              <a:tblPr/>
              <a:tblGrid>
                <a:gridCol w="4245429">
                  <a:extLst>
                    <a:ext uri="{9D8B030D-6E8A-4147-A177-3AD203B41FA5}">
                      <a16:colId xmlns:a16="http://schemas.microsoft.com/office/drawing/2014/main" val="3070791367"/>
                    </a:ext>
                  </a:extLst>
                </a:gridCol>
                <a:gridCol w="6564085">
                  <a:extLst>
                    <a:ext uri="{9D8B030D-6E8A-4147-A177-3AD203B41FA5}">
                      <a16:colId xmlns:a16="http://schemas.microsoft.com/office/drawing/2014/main" val="3450822259"/>
                    </a:ext>
                  </a:extLst>
                </a:gridCol>
              </a:tblGrid>
              <a:tr h="0">
                <a:tc>
                  <a:txBody>
                    <a:bodyPr/>
                    <a:lstStyle/>
                    <a:p>
                      <a:pPr>
                        <a:buNone/>
                      </a:pPr>
                      <a:r>
                        <a:rPr lang="en-US" b="1" dirty="0" err="1"/>
                        <a:t>Chỉ</a:t>
                      </a:r>
                      <a:r>
                        <a:rPr lang="en-US" b="1" dirty="0"/>
                        <a:t> </a:t>
                      </a:r>
                      <a:r>
                        <a:rPr lang="en-US" b="1" dirty="0" err="1"/>
                        <a:t>số</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b="1" dirty="0"/>
                        <a:t>Giá trị ước tính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412974"/>
                  </a:ext>
                </a:extLst>
              </a:tr>
              <a:tr h="0">
                <a:tc>
                  <a:txBody>
                    <a:bodyPr/>
                    <a:lstStyle/>
                    <a:p>
                      <a:pPr>
                        <a:buNone/>
                      </a:pPr>
                      <a:r>
                        <a:rPr lang="en-US" dirty="0" err="1"/>
                        <a:t>Tiết</a:t>
                      </a:r>
                      <a:r>
                        <a:rPr lang="en-US" dirty="0"/>
                        <a:t> </a:t>
                      </a:r>
                      <a:r>
                        <a:rPr lang="en-US" dirty="0" err="1"/>
                        <a:t>kiệm</a:t>
                      </a:r>
                      <a:r>
                        <a:rPr lang="en-US" dirty="0"/>
                        <a:t> </a:t>
                      </a:r>
                      <a:r>
                        <a:rPr lang="en-US" dirty="0" err="1"/>
                        <a:t>điện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~1,5–2 </a:t>
                      </a:r>
                      <a:r>
                        <a:rPr lang="en-US" dirty="0" err="1"/>
                        <a:t>triệu</a:t>
                      </a:r>
                      <a:r>
                        <a:rPr lang="en-US" dirty="0"/>
                        <a:t> kWh/</a:t>
                      </a:r>
                      <a:r>
                        <a:rPr lang="en-US"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7885858"/>
                  </a:ext>
                </a:extLst>
              </a:tr>
              <a:tr h="0">
                <a:tc>
                  <a:txBody>
                    <a:bodyPr/>
                    <a:lstStyle/>
                    <a:p>
                      <a:pPr>
                        <a:buNone/>
                      </a:pPr>
                      <a:r>
                        <a:rPr lang="en-US" dirty="0" err="1"/>
                        <a:t>Giảm</a:t>
                      </a:r>
                      <a:r>
                        <a:rPr lang="en-US" dirty="0"/>
                        <a:t> </a:t>
                      </a:r>
                      <a:r>
                        <a:rPr lang="en-US" dirty="0" err="1"/>
                        <a:t>áp</a:t>
                      </a:r>
                      <a:r>
                        <a:rPr lang="en-US" dirty="0"/>
                        <a:t> </a:t>
                      </a:r>
                      <a:r>
                        <a:rPr lang="en-US" dirty="0" err="1"/>
                        <a:t>suất</a:t>
                      </a:r>
                      <a:r>
                        <a:rPr lang="en-US" dirty="0"/>
                        <a:t> </a:t>
                      </a:r>
                      <a:r>
                        <a:rPr lang="en-US" dirty="0" err="1"/>
                        <a:t>tải</a:t>
                      </a:r>
                      <a:r>
                        <a:rPr lang="en-US" dirty="0"/>
                        <a:t> </a:t>
                      </a:r>
                      <a:r>
                        <a:rPr lang="en-US" dirty="0" err="1"/>
                        <a:t>đỉnh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Giảm</a:t>
                      </a:r>
                      <a:r>
                        <a:rPr lang="en-US" dirty="0"/>
                        <a:t> </a:t>
                      </a:r>
                      <a:r>
                        <a:rPr lang="en-US" dirty="0" err="1"/>
                        <a:t>đáng</a:t>
                      </a:r>
                      <a:r>
                        <a:rPr lang="en-US" dirty="0"/>
                        <a:t> </a:t>
                      </a:r>
                      <a:r>
                        <a:rPr lang="en-US" dirty="0" err="1"/>
                        <a:t>kể</a:t>
                      </a:r>
                      <a:r>
                        <a:rPr lang="en-US" dirty="0"/>
                        <a:t> </a:t>
                      </a:r>
                      <a:r>
                        <a:rPr lang="en-US" dirty="0" err="1"/>
                        <a:t>nhu</a:t>
                      </a:r>
                      <a:r>
                        <a:rPr lang="en-US" dirty="0"/>
                        <a:t> </a:t>
                      </a:r>
                      <a:r>
                        <a:rPr lang="en-US" dirty="0" err="1"/>
                        <a:t>cầu</a:t>
                      </a:r>
                      <a:r>
                        <a:rPr lang="en-US" dirty="0"/>
                        <a:t> </a:t>
                      </a:r>
                      <a:r>
                        <a:rPr lang="en-US" dirty="0" err="1"/>
                        <a:t>về</a:t>
                      </a:r>
                      <a:r>
                        <a:rPr lang="en-US" dirty="0"/>
                        <a:t> </a:t>
                      </a:r>
                      <a:r>
                        <a:rPr lang="en-US" dirty="0" err="1"/>
                        <a:t>hệ</a:t>
                      </a:r>
                      <a:r>
                        <a:rPr lang="en-US" dirty="0"/>
                        <a:t> </a:t>
                      </a:r>
                      <a:r>
                        <a:rPr lang="en-US" dirty="0" err="1"/>
                        <a:t>thống</a:t>
                      </a:r>
                      <a:r>
                        <a:rPr lang="en-US" dirty="0"/>
                        <a:t> </a:t>
                      </a:r>
                      <a:r>
                        <a:rPr lang="en-US" dirty="0" err="1"/>
                        <a:t>điện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4948914"/>
                  </a:ext>
                </a:extLst>
              </a:tr>
              <a:tr h="0">
                <a:tc>
                  <a:txBody>
                    <a:bodyPr/>
                    <a:lstStyle/>
                    <a:p>
                      <a:pPr>
                        <a:buNone/>
                      </a:pPr>
                      <a:r>
                        <a:rPr lang="vi-VN" dirty="0"/>
                        <a:t>ROI (Lợi tức đầu tư)</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~1,5 </a:t>
                      </a:r>
                      <a:r>
                        <a:rPr lang="en-US" dirty="0" err="1"/>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543026"/>
                  </a:ext>
                </a:extLst>
              </a:tr>
              <a:tr h="0">
                <a:tc>
                  <a:txBody>
                    <a:bodyPr/>
                    <a:lstStyle/>
                    <a:p>
                      <a:pPr>
                        <a:buNone/>
                      </a:pPr>
                      <a:r>
                        <a:rPr lang="vi-VN" dirty="0"/>
                        <a:t>Tối ưu hóa hệ thống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dirty="0"/>
                        <a:t>Hệ thống hơi nước – khí nén – nước làm mát hoàn toàn đồng bộ</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78609394"/>
                  </a:ext>
                </a:extLst>
              </a:tr>
              <a:tr h="0">
                <a:tc>
                  <a:txBody>
                    <a:bodyPr/>
                    <a:lstStyle/>
                    <a:p>
                      <a:pPr>
                        <a:buNone/>
                      </a:pPr>
                      <a:r>
                        <a:rPr lang="vi-VN" dirty="0"/>
                        <a:t>Phạm vi lập bản đồ năng lượng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dirty="0"/>
                        <a:t>100% hệ thống năng lượng nhà máy được lập bản đồ</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236004"/>
                  </a:ext>
                </a:extLst>
              </a:tr>
              <a:tr h="0">
                <a:tc>
                  <a:txBody>
                    <a:bodyPr/>
                    <a:lstStyle/>
                    <a:p>
                      <a:pPr>
                        <a:buNone/>
                      </a:pPr>
                      <a:r>
                        <a:rPr lang="vi-VN" dirty="0"/>
                        <a:t>Lợi ích phi năng lượng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Giảm</a:t>
                      </a:r>
                      <a:r>
                        <a:rPr lang="en-US" dirty="0"/>
                        <a:t> chi </a:t>
                      </a:r>
                      <a:r>
                        <a:rPr lang="en-US" dirty="0" err="1"/>
                        <a:t>phí</a:t>
                      </a:r>
                      <a:r>
                        <a:rPr lang="en-US" dirty="0"/>
                        <a:t> </a:t>
                      </a:r>
                      <a:r>
                        <a:rPr lang="en-US" dirty="0" err="1"/>
                        <a:t>bảo</a:t>
                      </a:r>
                      <a:r>
                        <a:rPr lang="en-US" dirty="0"/>
                        <a:t> </a:t>
                      </a:r>
                      <a:r>
                        <a:rPr lang="en-US" dirty="0" err="1"/>
                        <a:t>trì</a:t>
                      </a:r>
                      <a:r>
                        <a:rPr lang="en-US" dirty="0"/>
                        <a:t>, </a:t>
                      </a:r>
                      <a:r>
                        <a:rPr lang="en-US" dirty="0" err="1"/>
                        <a:t>kéo</a:t>
                      </a:r>
                      <a:r>
                        <a:rPr lang="en-US" dirty="0"/>
                        <a:t> </a:t>
                      </a:r>
                      <a:r>
                        <a:rPr lang="en-US" dirty="0" err="1"/>
                        <a:t>dài</a:t>
                      </a:r>
                      <a:r>
                        <a:rPr lang="en-US" dirty="0"/>
                        <a:t> </a:t>
                      </a:r>
                      <a:r>
                        <a:rPr lang="en-US" dirty="0" err="1"/>
                        <a:t>tuổi</a:t>
                      </a:r>
                      <a:r>
                        <a:rPr lang="en-US" dirty="0"/>
                        <a:t> </a:t>
                      </a:r>
                      <a:r>
                        <a:rPr lang="en-US" dirty="0" err="1"/>
                        <a:t>thọ</a:t>
                      </a:r>
                      <a:r>
                        <a:rPr lang="en-US" dirty="0"/>
                        <a:t> </a:t>
                      </a:r>
                      <a:r>
                        <a:rPr lang="en-US" dirty="0" err="1"/>
                        <a:t>thiết</a:t>
                      </a:r>
                      <a:r>
                        <a:rPr lang="en-US" dirty="0"/>
                        <a:t> </a:t>
                      </a:r>
                      <a:r>
                        <a:rPr lang="en-US" dirty="0" err="1"/>
                        <a:t>bị</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41023677"/>
                  </a:ext>
                </a:extLst>
              </a:tr>
              <a:tr h="0">
                <a:tc>
                  <a:txBody>
                    <a:bodyPr/>
                    <a:lstStyle/>
                    <a:p>
                      <a:pPr>
                        <a:buNone/>
                      </a:pPr>
                      <a:r>
                        <a:rPr lang="en-US" dirty="0" err="1"/>
                        <a:t>Cải</a:t>
                      </a:r>
                      <a:r>
                        <a:rPr lang="en-US" dirty="0"/>
                        <a:t> </a:t>
                      </a:r>
                      <a:r>
                        <a:rPr lang="en-US" dirty="0" err="1"/>
                        <a:t>thiện</a:t>
                      </a:r>
                      <a:r>
                        <a:rPr lang="en-US" dirty="0"/>
                        <a:t> </a:t>
                      </a:r>
                      <a:r>
                        <a:rPr lang="en-US" dirty="0" err="1"/>
                        <a:t>kiểm</a:t>
                      </a:r>
                      <a:r>
                        <a:rPr lang="en-US" dirty="0"/>
                        <a:t> </a:t>
                      </a:r>
                      <a:r>
                        <a:rPr lang="en-US" dirty="0" err="1"/>
                        <a:t>soát</a:t>
                      </a:r>
                      <a:r>
                        <a:rPr lang="en-US" dirty="0"/>
                        <a:t> </a:t>
                      </a:r>
                      <a:r>
                        <a:rPr lang="en-US" dirty="0" err="1"/>
                        <a:t>hoạt</a:t>
                      </a:r>
                      <a:r>
                        <a:rPr lang="en-US" dirty="0"/>
                        <a:t> </a:t>
                      </a:r>
                      <a:r>
                        <a:rPr lang="en-US" dirty="0" err="1"/>
                        <a:t>động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err="1"/>
                        <a:t>Điều</a:t>
                      </a:r>
                      <a:r>
                        <a:rPr lang="en-US" dirty="0"/>
                        <a:t> </a:t>
                      </a:r>
                      <a:r>
                        <a:rPr lang="en-US" dirty="0" err="1"/>
                        <a:t>chỉnh</a:t>
                      </a:r>
                      <a:r>
                        <a:rPr lang="en-US" dirty="0"/>
                        <a:t> </a:t>
                      </a:r>
                      <a:r>
                        <a:rPr lang="en-US" dirty="0" err="1"/>
                        <a:t>tự</a:t>
                      </a:r>
                      <a:r>
                        <a:rPr lang="en-US" dirty="0"/>
                        <a:t> </a:t>
                      </a:r>
                      <a:r>
                        <a:rPr lang="en-US" dirty="0" err="1"/>
                        <a:t>động</a:t>
                      </a:r>
                      <a:r>
                        <a:rPr lang="en-US" dirty="0"/>
                        <a:t> </a:t>
                      </a:r>
                      <a:r>
                        <a:rPr lang="en-US" dirty="0" err="1"/>
                        <a:t>dựa</a:t>
                      </a:r>
                      <a:r>
                        <a:rPr lang="en-US" dirty="0"/>
                        <a:t> </a:t>
                      </a:r>
                      <a:r>
                        <a:rPr lang="en-US" dirty="0" err="1"/>
                        <a:t>trên</a:t>
                      </a:r>
                      <a:r>
                        <a:rPr lang="en-US" dirty="0"/>
                        <a:t> </a:t>
                      </a:r>
                      <a:r>
                        <a:rPr lang="en-US" dirty="0" err="1"/>
                        <a:t>nhu</a:t>
                      </a:r>
                      <a:r>
                        <a:rPr lang="en-US" dirty="0"/>
                        <a:t> </a:t>
                      </a:r>
                      <a:r>
                        <a:rPr lang="en-US" dirty="0" err="1"/>
                        <a:t>cầu</a:t>
                      </a:r>
                      <a:r>
                        <a:rPr lang="en-US" dirty="0"/>
                        <a:t> </a:t>
                      </a:r>
                      <a:r>
                        <a:rPr lang="en-US" dirty="0" err="1"/>
                        <a:t>thời</a:t>
                      </a:r>
                      <a:r>
                        <a:rPr lang="en-US" dirty="0"/>
                        <a:t> </a:t>
                      </a:r>
                      <a:r>
                        <a:rPr lang="en-US" dirty="0" err="1"/>
                        <a:t>gian</a:t>
                      </a:r>
                      <a:r>
                        <a:rPr lang="en-US" dirty="0"/>
                        <a:t> </a:t>
                      </a:r>
                      <a:r>
                        <a:rPr lang="en-US" dirty="0" err="1"/>
                        <a:t>thực</a:t>
                      </a:r>
                      <a:r>
                        <a:rPr lang="en-US" dirty="0"/>
                        <a:t> </a:t>
                      </a:r>
                      <a:r>
                        <a:rPr lang="en-US" dirty="0" err="1"/>
                        <a:t>thông</a:t>
                      </a:r>
                      <a:r>
                        <a:rPr lang="en-US" dirty="0"/>
                        <a:t> qua </a:t>
                      </a:r>
                      <a:r>
                        <a:rPr lang="en-US" dirty="0" err="1"/>
                        <a:t>biến</a:t>
                      </a:r>
                      <a:r>
                        <a:rPr lang="en-US" dirty="0"/>
                        <a:t> </a:t>
                      </a:r>
                      <a:r>
                        <a:rPr lang="en-US" dirty="0" err="1"/>
                        <a:t>tần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5542645"/>
                  </a:ext>
                </a:extLst>
              </a:tr>
            </a:tbl>
          </a:graphicData>
        </a:graphic>
      </p:graphicFrame>
    </p:spTree>
    <p:extLst>
      <p:ext uri="{BB962C8B-B14F-4D97-AF65-F5344CB8AC3E}">
        <p14:creationId xmlns:p14="http://schemas.microsoft.com/office/powerpoint/2010/main" val="2684415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DDC30C-62F0-9AAB-7808-1973E2B430C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D281C30-2EC1-D75F-06BE-B48DCB1159EE}"/>
              </a:ext>
            </a:extLst>
          </p:cNvPr>
          <p:cNvSpPr txBox="1"/>
          <p:nvPr/>
        </p:nvSpPr>
        <p:spPr>
          <a:xfrm>
            <a:off x="720754" y="1402099"/>
            <a:ext cx="6559939" cy="461665"/>
          </a:xfrm>
          <a:prstGeom prst="rect">
            <a:avLst/>
          </a:prstGeom>
          <a:noFill/>
        </p:spPr>
        <p:txBody>
          <a:bodyPr wrap="square">
            <a:spAutoFit/>
          </a:bodyPr>
          <a:lstStyle/>
          <a:p>
            <a:pPr marL="342900" indent="-342900" algn="ctr">
              <a:buFont typeface="Wingdings" pitchFamily="2" charset="2"/>
              <a:buChar char="q"/>
            </a:pPr>
            <a:r>
              <a:rPr lang="en-US" sz="2400" b="1" dirty="0" err="1">
                <a:solidFill>
                  <a:schemeClr val="tx1"/>
                </a:solidFill>
              </a:rPr>
              <a:t>Tổng</a:t>
            </a:r>
            <a:r>
              <a:rPr lang="en-US" sz="2400" b="1" dirty="0">
                <a:solidFill>
                  <a:schemeClr val="tx1"/>
                </a:solidFill>
              </a:rPr>
              <a:t> </a:t>
            </a:r>
            <a:r>
              <a:rPr lang="en-US" sz="2400" b="1" dirty="0" err="1">
                <a:solidFill>
                  <a:schemeClr val="tx1"/>
                </a:solidFill>
              </a:rPr>
              <a:t>hợp</a:t>
            </a:r>
            <a:r>
              <a:rPr lang="en-US" sz="2400" b="1" dirty="0">
                <a:solidFill>
                  <a:schemeClr val="tx1"/>
                </a:solidFill>
              </a:rPr>
              <a:t> nhóm </a:t>
            </a:r>
            <a:r>
              <a:rPr lang="en-US" sz="2400" b="1" dirty="0" err="1">
                <a:solidFill>
                  <a:schemeClr val="tx1"/>
                </a:solidFill>
              </a:rPr>
              <a:t>giải</a:t>
            </a:r>
            <a:r>
              <a:rPr lang="en-US" sz="2400" b="1" dirty="0">
                <a:solidFill>
                  <a:schemeClr val="tx1"/>
                </a:solidFill>
              </a:rPr>
              <a:t> </a:t>
            </a:r>
            <a:r>
              <a:rPr lang="en-US" sz="2400" b="1" dirty="0" err="1">
                <a:solidFill>
                  <a:schemeClr val="tx1"/>
                </a:solidFill>
              </a:rPr>
              <a:t>pháp</a:t>
            </a:r>
            <a:r>
              <a:rPr lang="en-US" sz="2400" b="1" dirty="0">
                <a:solidFill>
                  <a:schemeClr val="tx1"/>
                </a:solidFill>
              </a:rPr>
              <a:t> </a:t>
            </a:r>
            <a:r>
              <a:rPr lang="en-US" sz="2400" b="1" dirty="0" err="1">
                <a:solidFill>
                  <a:schemeClr val="tx1"/>
                </a:solidFill>
              </a:rPr>
              <a:t>điển</a:t>
            </a:r>
            <a:r>
              <a:rPr lang="en-US" sz="2400" b="1" dirty="0">
                <a:solidFill>
                  <a:schemeClr val="tx1"/>
                </a:solidFill>
              </a:rPr>
              <a:t> </a:t>
            </a:r>
            <a:r>
              <a:rPr lang="en-US" sz="2400" b="1" dirty="0" err="1">
                <a:solidFill>
                  <a:schemeClr val="tx1"/>
                </a:solidFill>
              </a:rPr>
              <a:t>hình</a:t>
            </a:r>
            <a:endParaRPr lang="en-US" sz="2400" b="1" dirty="0">
              <a:solidFill>
                <a:schemeClr val="tx1"/>
              </a:solidFill>
            </a:endParaRPr>
          </a:p>
        </p:txBody>
      </p:sp>
      <p:graphicFrame>
        <p:nvGraphicFramePr>
          <p:cNvPr id="2" name="Table 1">
            <a:extLst>
              <a:ext uri="{FF2B5EF4-FFF2-40B4-BE49-F238E27FC236}">
                <a16:creationId xmlns:a16="http://schemas.microsoft.com/office/drawing/2014/main" id="{78582921-1D6F-CFA2-799C-D48AB437945E}"/>
              </a:ext>
            </a:extLst>
          </p:cNvPr>
          <p:cNvGraphicFramePr>
            <a:graphicFrameLocks noGrp="1"/>
          </p:cNvGraphicFramePr>
          <p:nvPr>
            <p:extLst>
              <p:ext uri="{D42A27DB-BD31-4B8C-83A1-F6EECF244321}">
                <p14:modId xmlns:p14="http://schemas.microsoft.com/office/powerpoint/2010/main" val="3661070541"/>
              </p:ext>
            </p:extLst>
          </p:nvPr>
        </p:nvGraphicFramePr>
        <p:xfrm>
          <a:off x="720755" y="2214712"/>
          <a:ext cx="11223171" cy="3259074"/>
        </p:xfrm>
        <a:graphic>
          <a:graphicData uri="http://schemas.openxmlformats.org/drawingml/2006/table">
            <a:tbl>
              <a:tblPr/>
              <a:tblGrid>
                <a:gridCol w="3741057">
                  <a:extLst>
                    <a:ext uri="{9D8B030D-6E8A-4147-A177-3AD203B41FA5}">
                      <a16:colId xmlns:a16="http://schemas.microsoft.com/office/drawing/2014/main" val="4126530536"/>
                    </a:ext>
                  </a:extLst>
                </a:gridCol>
                <a:gridCol w="3741057">
                  <a:extLst>
                    <a:ext uri="{9D8B030D-6E8A-4147-A177-3AD203B41FA5}">
                      <a16:colId xmlns:a16="http://schemas.microsoft.com/office/drawing/2014/main" val="3715911983"/>
                    </a:ext>
                  </a:extLst>
                </a:gridCol>
                <a:gridCol w="3741057">
                  <a:extLst>
                    <a:ext uri="{9D8B030D-6E8A-4147-A177-3AD203B41FA5}">
                      <a16:colId xmlns:a16="http://schemas.microsoft.com/office/drawing/2014/main" val="2006588150"/>
                    </a:ext>
                  </a:extLst>
                </a:gridCol>
              </a:tblGrid>
              <a:tr h="0">
                <a:tc>
                  <a:txBody>
                    <a:bodyPr/>
                    <a:lstStyle/>
                    <a:p>
                      <a:pPr>
                        <a:lnSpc>
                          <a:spcPct val="150000"/>
                        </a:lnSpc>
                      </a:pPr>
                      <a:r>
                        <a:rPr lang="en-US" b="1"/>
                        <a:t>Nhóm giải pháp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b="1" dirty="0" err="1"/>
                        <a:t>Ví</a:t>
                      </a:r>
                      <a:r>
                        <a:rPr lang="en-US" b="1" dirty="0"/>
                        <a:t> </a:t>
                      </a:r>
                      <a:r>
                        <a:rPr lang="en-US" b="1" dirty="0" err="1"/>
                        <a:t>dụ</a:t>
                      </a:r>
                      <a:r>
                        <a:rPr lang="en-US" b="1" dirty="0"/>
                        <a:t> thực </a:t>
                      </a:r>
                      <a:r>
                        <a:rPr lang="en-US" b="1" dirty="0" err="1"/>
                        <a:t>tế</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b="1" dirty="0" err="1"/>
                        <a:t>Tiềm</a:t>
                      </a:r>
                      <a:r>
                        <a:rPr lang="en-US" b="1" dirty="0"/>
                        <a:t> </a:t>
                      </a:r>
                      <a:r>
                        <a:rPr lang="en-US" b="1" dirty="0" err="1"/>
                        <a:t>năng</a:t>
                      </a:r>
                      <a:r>
                        <a:rPr lang="en-US" b="1" dirty="0"/>
                        <a:t> TKNL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6900270"/>
                  </a:ext>
                </a:extLst>
              </a:tr>
              <a:tr h="0">
                <a:tc>
                  <a:txBody>
                    <a:bodyPr/>
                    <a:lstStyle/>
                    <a:p>
                      <a:pPr>
                        <a:lnSpc>
                          <a:spcPct val="150000"/>
                        </a:lnSpc>
                      </a:pPr>
                      <a:r>
                        <a:rPr lang="vi-VN" b="0"/>
                        <a:t>Tối ưu quá trình luyện gang/thép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Lò cao Hòa Phát, EAF Posco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5–10%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4103752"/>
                  </a:ext>
                </a:extLst>
              </a:tr>
              <a:tr h="0">
                <a:tc>
                  <a:txBody>
                    <a:bodyPr/>
                    <a:lstStyle/>
                    <a:p>
                      <a:pPr>
                        <a:lnSpc>
                          <a:spcPct val="150000"/>
                        </a:lnSpc>
                      </a:pPr>
                      <a:r>
                        <a:rPr lang="en-US" b="0"/>
                        <a:t>Thu hồi nhiệt thải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TISCO, </a:t>
                      </a:r>
                      <a:r>
                        <a:rPr lang="en-US" dirty="0" err="1"/>
                        <a:t>Hòa</a:t>
                      </a:r>
                      <a:r>
                        <a:rPr lang="en-US" dirty="0"/>
                        <a:t> </a:t>
                      </a:r>
                      <a:r>
                        <a:rPr lang="en-US" dirty="0" err="1"/>
                        <a:t>Phát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10–15%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110752"/>
                  </a:ext>
                </a:extLst>
              </a:tr>
              <a:tr h="0">
                <a:tc>
                  <a:txBody>
                    <a:bodyPr/>
                    <a:lstStyle/>
                    <a:p>
                      <a:pPr>
                        <a:lnSpc>
                          <a:spcPct val="150000"/>
                        </a:lnSpc>
                      </a:pPr>
                      <a:r>
                        <a:rPr lang="vi-VN" b="0" dirty="0"/>
                        <a:t>Biến tần &amp; động cơ hiệu suất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VNSTEEL, Posco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7697072"/>
                  </a:ext>
                </a:extLst>
              </a:tr>
              <a:tr h="0">
                <a:tc>
                  <a:txBody>
                    <a:bodyPr/>
                    <a:lstStyle/>
                    <a:p>
                      <a:pPr>
                        <a:lnSpc>
                          <a:spcPct val="150000"/>
                        </a:lnSpc>
                      </a:pPr>
                      <a:r>
                        <a:rPr lang="en-US" b="0"/>
                        <a:t>Tận dụng khí thải lò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Hòa Phát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a:t>Giảm chi phí nhiên liệu 5–8%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5735920"/>
                  </a:ext>
                </a:extLst>
              </a:tr>
              <a:tr h="0">
                <a:tc>
                  <a:txBody>
                    <a:bodyPr/>
                    <a:lstStyle/>
                    <a:p>
                      <a:pPr>
                        <a:lnSpc>
                          <a:spcPct val="150000"/>
                        </a:lnSpc>
                      </a:pPr>
                      <a:r>
                        <a:rPr lang="en-US" b="0"/>
                        <a:t>Chiếu sáng hiệu suất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dirty="0"/>
                        <a:t>LED toàn nhà xưởng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60–70% </a:t>
                      </a:r>
                      <a:r>
                        <a:rPr lang="en-US" dirty="0" err="1"/>
                        <a:t>điện</a:t>
                      </a:r>
                      <a:r>
                        <a:rPr lang="en-US" dirty="0"/>
                        <a:t> </a:t>
                      </a:r>
                      <a:r>
                        <a:rPr lang="en-US" dirty="0" err="1"/>
                        <a:t>chiếu</a:t>
                      </a:r>
                      <a:r>
                        <a:rPr lang="en-US" dirty="0"/>
                        <a:t> </a:t>
                      </a:r>
                      <a:r>
                        <a:rPr lang="en-US" dirty="0" err="1"/>
                        <a:t>sáng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9659718"/>
                  </a:ext>
                </a:extLst>
              </a:tr>
              <a:tr h="0">
                <a:tc>
                  <a:txBody>
                    <a:bodyPr/>
                    <a:lstStyle/>
                    <a:p>
                      <a:pPr>
                        <a:lnSpc>
                          <a:spcPct val="150000"/>
                        </a:lnSpc>
                      </a:pPr>
                      <a:r>
                        <a:rPr lang="vi-VN" b="0" dirty="0"/>
                        <a:t>Quản lý năng lượng (ISO 50001)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err="1"/>
                        <a:t>Một</a:t>
                      </a:r>
                      <a:r>
                        <a:rPr lang="en-US" dirty="0"/>
                        <a:t> </a:t>
                      </a:r>
                      <a:r>
                        <a:rPr lang="en-US" dirty="0" err="1"/>
                        <a:t>số</a:t>
                      </a:r>
                      <a:r>
                        <a:rPr lang="en-US" dirty="0"/>
                        <a:t> nhà </a:t>
                      </a:r>
                      <a:r>
                        <a:rPr lang="en-US" dirty="0" err="1"/>
                        <a:t>máy</a:t>
                      </a:r>
                      <a:r>
                        <a:rPr lang="en-US" dirty="0"/>
                        <a:t> </a:t>
                      </a:r>
                      <a:r>
                        <a:rPr lang="en-US" dirty="0" err="1"/>
                        <a:t>bắt</a:t>
                      </a:r>
                      <a:r>
                        <a:rPr lang="en-US" dirty="0"/>
                        <a:t> đầu </a:t>
                      </a:r>
                      <a:r>
                        <a:rPr lang="en-US" dirty="0" err="1"/>
                        <a:t>áp</a:t>
                      </a:r>
                      <a:r>
                        <a:rPr lang="en-US" dirty="0"/>
                        <a:t> </a:t>
                      </a:r>
                      <a:r>
                        <a:rPr lang="en-US" dirty="0" err="1"/>
                        <a:t>dụng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err="1"/>
                        <a:t>Giảm</a:t>
                      </a:r>
                      <a:r>
                        <a:rPr lang="en-US" dirty="0"/>
                        <a:t> 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3114357"/>
                  </a:ext>
                </a:extLst>
              </a:tr>
            </a:tbl>
          </a:graphicData>
        </a:graphic>
      </p:graphicFrame>
      <p:sp>
        <p:nvSpPr>
          <p:cNvPr id="3" name="TextBox 2">
            <a:extLst>
              <a:ext uri="{FF2B5EF4-FFF2-40B4-BE49-F238E27FC236}">
                <a16:creationId xmlns:a16="http://schemas.microsoft.com/office/drawing/2014/main" id="{713B9B85-48E3-B164-631D-D589D8C040C4}"/>
              </a:ext>
            </a:extLst>
          </p:cNvPr>
          <p:cNvSpPr txBox="1"/>
          <p:nvPr/>
        </p:nvSpPr>
        <p:spPr>
          <a:xfrm>
            <a:off x="3278655" y="527932"/>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endParaRPr lang="en-US" sz="2800" b="1" dirty="0">
              <a:solidFill>
                <a:schemeClr val="accent1">
                  <a:lumMod val="50000"/>
                </a:schemeClr>
              </a:solidFill>
            </a:endParaRPr>
          </a:p>
        </p:txBody>
      </p:sp>
    </p:spTree>
    <p:extLst>
      <p:ext uri="{BB962C8B-B14F-4D97-AF65-F5344CB8AC3E}">
        <p14:creationId xmlns:p14="http://schemas.microsoft.com/office/powerpoint/2010/main" val="1350067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0B665-EF28-599B-EC3F-928E5AB2CFD8}"/>
              </a:ext>
            </a:extLst>
          </p:cNvPr>
          <p:cNvSpPr>
            <a:spLocks noGrp="1"/>
          </p:cNvSpPr>
          <p:nvPr>
            <p:ph type="title"/>
          </p:nvPr>
        </p:nvSpPr>
        <p:spPr/>
        <p:txBody>
          <a:bodyPr>
            <a:normAutofit fontScale="90000"/>
          </a:bodyPr>
          <a:lstStyle/>
          <a:p>
            <a:r>
              <a:rPr lang="en-VN" dirty="0"/>
              <a:t>Q &amp; A</a:t>
            </a:r>
          </a:p>
        </p:txBody>
      </p:sp>
      <p:sp>
        <p:nvSpPr>
          <p:cNvPr id="3" name="Rectangle 1">
            <a:extLst>
              <a:ext uri="{FF2B5EF4-FFF2-40B4-BE49-F238E27FC236}">
                <a16:creationId xmlns:a16="http://schemas.microsoft.com/office/drawing/2014/main" id="{414ADF60-3D11-5688-EFFA-4ED5C46BC188}"/>
              </a:ext>
            </a:extLst>
          </p:cNvPr>
          <p:cNvSpPr>
            <a:spLocks noChangeArrowheads="1"/>
          </p:cNvSpPr>
          <p:nvPr/>
        </p:nvSpPr>
        <p:spPr bwMode="auto">
          <a:xfrm>
            <a:off x="865909" y="1693585"/>
            <a:ext cx="10460182" cy="22398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lvl="0" indent="-342900" eaLnBrk="0" fontAlgn="base" hangingPunct="0">
              <a:lnSpc>
                <a:spcPct val="150000"/>
              </a:lnSpc>
              <a:spcBef>
                <a:spcPct val="0"/>
              </a:spcBef>
              <a:spcAft>
                <a:spcPct val="0"/>
              </a:spcAft>
              <a:buClrTx/>
              <a:buFont typeface="Arial" panose="020B0604020202020204" pitchFamily="34" charset="0"/>
              <a:buChar char="•"/>
            </a:pPr>
            <a:r>
              <a:rPr lang="vi-VN" altLang="en-VN" sz="2400" dirty="0">
                <a:solidFill>
                  <a:schemeClr val="tx1"/>
                </a:solidFill>
                <a:latin typeface="Arial" panose="020B0604020202020204" pitchFamily="34" charset="0"/>
              </a:rPr>
              <a:t>Trong vài năm qua, công ty của bạn đã đầu tư vào công nghệ nào để tiết kiệm và hiệu quả?
Trong dự án đầu tư, làm thế nào bạn nhận được tài trợ? Hoặc công ty của bạn biết bất kỳ nguồn tài trợ nào cho dự </a:t>
            </a:r>
            <a:r>
              <a:rPr lang="vi-VN" altLang="en-VN" sz="2400">
                <a:solidFill>
                  <a:schemeClr val="tx1"/>
                </a:solidFill>
                <a:latin typeface="Arial" panose="020B0604020202020204" pitchFamily="34" charset="0"/>
              </a:rPr>
              <a:t>án TKNL?</a:t>
            </a:r>
            <a:endParaRPr kumimoji="0" lang="en-VN" altLang="en-VN" sz="240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939926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err="1">
                <a:solidFill>
                  <a:schemeClr val="accent1">
                    <a:lumMod val="50000"/>
                  </a:schemeClr>
                </a:solidFill>
              </a:rPr>
              <a:t>Cảm</a:t>
            </a:r>
            <a:r>
              <a:rPr lang="en-US" sz="4800" b="1" dirty="0">
                <a:solidFill>
                  <a:schemeClr val="accent1">
                    <a:lumMod val="50000"/>
                  </a:schemeClr>
                </a:solidFill>
              </a:rPr>
              <a:t> </a:t>
            </a:r>
            <a:r>
              <a:rPr lang="en-US" sz="4800" b="1" dirty="0" err="1">
                <a:solidFill>
                  <a:schemeClr val="accent1">
                    <a:lumMod val="50000"/>
                  </a:schemeClr>
                </a:solidFill>
              </a:rPr>
              <a:t>ơn</a:t>
            </a:r>
            <a:r>
              <a:rPr lang="en-US" sz="4800" b="1">
                <a:solidFill>
                  <a:schemeClr val="accent1">
                    <a:lumMod val="50000"/>
                  </a:schemeClr>
                </a:solidFill>
              </a:rPr>
              <a:t>!</a:t>
            </a:r>
            <a:endParaRPr lang="en-US" sz="4800" b="1" dirty="0">
              <a:solidFill>
                <a:schemeClr val="accent1">
                  <a:lumMod val="50000"/>
                </a:schemeClr>
              </a:solidFill>
            </a:endParaRPr>
          </a:p>
        </p:txBody>
      </p:sp>
    </p:spTree>
    <p:extLst>
      <p:ext uri="{BB962C8B-B14F-4D97-AF65-F5344CB8AC3E}">
        <p14:creationId xmlns:p14="http://schemas.microsoft.com/office/powerpoint/2010/main" val="1574890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a:solidFill>
                  <a:schemeClr val="accent1">
                    <a:lumMod val="50000"/>
                  </a:schemeClr>
                </a:solidFill>
                <a:latin typeface="+mn-lt"/>
              </a:rPr>
              <a:t>CONTENT</a:t>
            </a:r>
          </a:p>
        </p:txBody>
      </p:sp>
      <p:sp>
        <p:nvSpPr>
          <p:cNvPr id="4" name="TextBox 3">
            <a:extLst>
              <a:ext uri="{FF2B5EF4-FFF2-40B4-BE49-F238E27FC236}">
                <a16:creationId xmlns:a16="http://schemas.microsoft.com/office/drawing/2014/main" id="{FFC58027-3142-C3E4-F891-C2A111C0045B}"/>
              </a:ext>
            </a:extLst>
          </p:cNvPr>
          <p:cNvSpPr txBox="1"/>
          <p:nvPr/>
        </p:nvSpPr>
        <p:spPr>
          <a:xfrm>
            <a:off x="1226278" y="1784443"/>
            <a:ext cx="9760226" cy="2805320"/>
          </a:xfrm>
          <a:prstGeom prst="rect">
            <a:avLst/>
          </a:prstGeom>
          <a:noFill/>
        </p:spPr>
        <p:txBody>
          <a:bodyPr wrap="square">
            <a:spAutoFit/>
          </a:bodyPr>
          <a:lstStyle/>
          <a:p>
            <a:pPr marL="742950" indent="-742950">
              <a:lnSpc>
                <a:spcPct val="150000"/>
              </a:lnSpc>
              <a:buFont typeface="+mj-lt"/>
              <a:buAutoNum type="arabicPeriod"/>
            </a:pPr>
            <a:r>
              <a:rPr lang="en-US" sz="2000" dirty="0"/>
              <a:t>Waste heat recovery for power Generation (WHR – Waste Heat Recovery)</a:t>
            </a:r>
          </a:p>
          <a:p>
            <a:pPr marL="742950" indent="-742950">
              <a:lnSpc>
                <a:spcPct val="150000"/>
              </a:lnSpc>
              <a:buFont typeface="+mj-lt"/>
              <a:buAutoNum type="arabicPeriod"/>
            </a:pPr>
            <a:r>
              <a:rPr lang="en-US" sz="2000" dirty="0"/>
              <a:t>Retrofit of ID/PA/SA fan systems with Variable Speed Drives</a:t>
            </a:r>
          </a:p>
          <a:p>
            <a:pPr marL="742950" indent="-742950">
              <a:lnSpc>
                <a:spcPct val="150000"/>
              </a:lnSpc>
              <a:buFont typeface="+mj-lt"/>
              <a:buAutoNum type="arabicPeriod"/>
            </a:pPr>
            <a:r>
              <a:rPr lang="en-US" sz="2000" dirty="0"/>
              <a:t>Optimization of clinker kiln operation</a:t>
            </a:r>
          </a:p>
          <a:p>
            <a:pPr marL="742950" indent="-742950">
              <a:lnSpc>
                <a:spcPct val="150000"/>
              </a:lnSpc>
              <a:buFont typeface="+mj-lt"/>
              <a:buAutoNum type="arabicPeriod"/>
            </a:pPr>
            <a:r>
              <a:rPr lang="en-US" sz="2000" dirty="0"/>
              <a:t>Use of alternative fuels in cement production</a:t>
            </a:r>
          </a:p>
          <a:p>
            <a:pPr marL="742950" indent="-742950">
              <a:lnSpc>
                <a:spcPct val="150000"/>
              </a:lnSpc>
              <a:buFont typeface="+mj-lt"/>
              <a:buAutoNum type="arabicPeriod"/>
            </a:pPr>
            <a:r>
              <a:rPr lang="en-US" sz="2000" dirty="0"/>
              <a:t>Optimization of grinding systems in cement production</a:t>
            </a:r>
          </a:p>
          <a:p>
            <a:pPr marL="742950" indent="-742950">
              <a:lnSpc>
                <a:spcPct val="150000"/>
              </a:lnSpc>
              <a:buFont typeface="+mj-lt"/>
              <a:buAutoNum type="arabicPeriod"/>
            </a:pPr>
            <a:r>
              <a:rPr lang="en-US" sz="2000" dirty="0"/>
              <a:t>Enhancing Insulation and heat recovery in clinker coolers</a:t>
            </a:r>
          </a:p>
        </p:txBody>
      </p:sp>
    </p:spTree>
    <p:extLst>
      <p:ext uri="{BB962C8B-B14F-4D97-AF65-F5344CB8AC3E}">
        <p14:creationId xmlns:p14="http://schemas.microsoft.com/office/powerpoint/2010/main" val="907616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641D2-4F91-D8BF-B37C-8186A2ED94AB}"/>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D878F3C-719D-DC56-6C44-A3E941F4A885}"/>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1</a:t>
            </a:r>
          </a:p>
        </p:txBody>
      </p:sp>
      <p:sp>
        <p:nvSpPr>
          <p:cNvPr id="15" name="TextBox 14">
            <a:extLst>
              <a:ext uri="{FF2B5EF4-FFF2-40B4-BE49-F238E27FC236}">
                <a16:creationId xmlns:a16="http://schemas.microsoft.com/office/drawing/2014/main" id="{9E275B2D-6BDD-2F05-30E3-245089EEE7AF}"/>
              </a:ext>
            </a:extLst>
          </p:cNvPr>
          <p:cNvSpPr txBox="1"/>
          <p:nvPr/>
        </p:nvSpPr>
        <p:spPr>
          <a:xfrm>
            <a:off x="646216" y="1448566"/>
            <a:ext cx="10472056" cy="4611455"/>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sz="1800" b="1" dirty="0"/>
              <a:t>Hiện trạng trước cải tiến:</a:t>
            </a:r>
          </a:p>
          <a:p>
            <a:pPr marL="342900" indent="-342900">
              <a:lnSpc>
                <a:spcPct val="150000"/>
              </a:lnSpc>
              <a:buFont typeface="Wingdings" pitchFamily="2" charset="2"/>
              <a:buChar char="Ø"/>
            </a:pPr>
            <a:r>
              <a:rPr lang="vi-VN" sz="1800" dirty="0"/>
              <a:t>Khí thải từ lò cao (Blast Furnace Gas - BFG) có nhiệt độ cao (~200–250°C) sau khi ra khỏi hệ thống làm sạch được </a:t>
            </a:r>
            <a:r>
              <a:rPr lang="vi-VN" sz="1800" b="1" dirty="0"/>
              <a:t>xả bỏ một phần qua ống khói</a:t>
            </a:r>
            <a:r>
              <a:rPr lang="vi-VN" sz="1800" dirty="0"/>
              <a:t>, gây lãng phí năng lượng và phát thải CO₂.</a:t>
            </a:r>
          </a:p>
          <a:p>
            <a:pPr marL="342900" indent="-342900">
              <a:lnSpc>
                <a:spcPct val="150000"/>
              </a:lnSpc>
              <a:buFont typeface="Wingdings" pitchFamily="2" charset="2"/>
              <a:buChar char="Ø"/>
            </a:pPr>
            <a:r>
              <a:rPr lang="vi-VN" sz="1800" dirty="0"/>
              <a:t>Chưa tận dụng triệt để nguồn nhiệt dư trong BFG cho các mục tiêu hữu ích khác như tạo hơi hoặc phát điện.</a:t>
            </a:r>
          </a:p>
          <a:p>
            <a:pPr marL="342900" indent="-342900">
              <a:lnSpc>
                <a:spcPct val="150000"/>
              </a:lnSpc>
              <a:buFont typeface="Wingdings" panose="05000000000000000000" pitchFamily="2" charset="2"/>
              <a:buChar char="q"/>
            </a:pPr>
            <a:r>
              <a:rPr lang="vi-VN" sz="1800" b="1" dirty="0"/>
              <a:t>Giải pháp đề xuất:</a:t>
            </a:r>
          </a:p>
          <a:p>
            <a:pPr marL="342900" indent="-342900">
              <a:lnSpc>
                <a:spcPct val="150000"/>
              </a:lnSpc>
              <a:buFont typeface="Wingdings" pitchFamily="2" charset="2"/>
              <a:buChar char="Ø"/>
            </a:pPr>
            <a:r>
              <a:rPr lang="vi-VN" sz="1800" b="1" dirty="0"/>
              <a:t>Lắp đặt hệ thống thu hồi nhiệt dư</a:t>
            </a:r>
            <a:r>
              <a:rPr lang="vi-VN" sz="1800" dirty="0"/>
              <a:t> từ khí thải lò cao thông qua </a:t>
            </a:r>
            <a:r>
              <a:rPr lang="vi-VN" sz="1800" b="1" dirty="0"/>
              <a:t>bộ trao đổi nhiệt</a:t>
            </a:r>
            <a:r>
              <a:rPr lang="vi-VN" sz="1800" dirty="0"/>
              <a:t>, </a:t>
            </a:r>
            <a:r>
              <a:rPr lang="vi-VN" sz="1800" b="1" dirty="0"/>
              <a:t>lò thu hồi nhiệt (waste heat boiler)</a:t>
            </a:r>
            <a:r>
              <a:rPr lang="vi-VN" sz="1800" dirty="0"/>
              <a:t> hoặc </a:t>
            </a:r>
            <a:r>
              <a:rPr lang="vi-VN" sz="1800" b="1" dirty="0"/>
              <a:t>turbine phát điện ORC/Steam</a:t>
            </a:r>
            <a:r>
              <a:rPr lang="vi-VN" sz="1800" dirty="0"/>
              <a:t>.</a:t>
            </a:r>
          </a:p>
          <a:p>
            <a:pPr marL="342900" indent="-342900">
              <a:lnSpc>
                <a:spcPct val="150000"/>
              </a:lnSpc>
              <a:buFont typeface="Wingdings" pitchFamily="2" charset="2"/>
              <a:buChar char="Ø"/>
            </a:pPr>
            <a:r>
              <a:rPr lang="vi-VN" sz="1800" dirty="0"/>
              <a:t>Nhiệt được thu hồi sẽ dùng để:</a:t>
            </a:r>
          </a:p>
          <a:p>
            <a:pPr marL="742950" lvl="1" indent="-285750">
              <a:lnSpc>
                <a:spcPct val="150000"/>
              </a:lnSpc>
              <a:buFont typeface="Arial" panose="020B0604020202020204" pitchFamily="34" charset="0"/>
              <a:buChar char="•"/>
            </a:pPr>
            <a:r>
              <a:rPr lang="vi-VN" sz="1800" b="1" dirty="0"/>
              <a:t>Sản xuất hơi nước</a:t>
            </a:r>
            <a:r>
              <a:rPr lang="vi-VN" sz="1800" dirty="0"/>
              <a:t> phục vụ cho các nhu cầu nội bộ (gia nhiệt, sấy, vận hành hệ thống).</a:t>
            </a:r>
          </a:p>
          <a:p>
            <a:pPr marL="742950" lvl="1" indent="-285750">
              <a:lnSpc>
                <a:spcPct val="150000"/>
              </a:lnSpc>
              <a:buFont typeface="Arial" panose="020B0604020202020204" pitchFamily="34" charset="0"/>
              <a:buChar char="•"/>
            </a:pPr>
            <a:r>
              <a:rPr lang="vi-VN" sz="1800" b="1" dirty="0"/>
              <a:t>Phát điện</a:t>
            </a:r>
            <a:r>
              <a:rPr lang="vi-VN" sz="1800" dirty="0"/>
              <a:t> bằng cách sử dụng hơi đưa vào turbine (nếu công suất đủ lớn).</a:t>
            </a:r>
          </a:p>
        </p:txBody>
      </p:sp>
    </p:spTree>
    <p:extLst>
      <p:ext uri="{BB962C8B-B14F-4D97-AF65-F5344CB8AC3E}">
        <p14:creationId xmlns:p14="http://schemas.microsoft.com/office/powerpoint/2010/main" val="4150857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48B3A8F-299F-ADB8-40C0-13F41917DB27}"/>
              </a:ext>
            </a:extLst>
          </p:cNvPr>
          <p:cNvSpPr txBox="1"/>
          <p:nvPr/>
        </p:nvSpPr>
        <p:spPr>
          <a:xfrm>
            <a:off x="733302" y="1399296"/>
            <a:ext cx="9339943" cy="4349268"/>
          </a:xfrm>
          <a:prstGeom prst="rect">
            <a:avLst/>
          </a:prstGeom>
          <a:noFill/>
        </p:spPr>
        <p:txBody>
          <a:bodyPr wrap="square">
            <a:spAutoFit/>
          </a:bodyPr>
          <a:lstStyle/>
          <a:p>
            <a:pPr>
              <a:lnSpc>
                <a:spcPct val="150000"/>
              </a:lnSpc>
              <a:buNone/>
            </a:pPr>
            <a:r>
              <a:rPr lang="vi-VN" b="1" dirty="0"/>
              <a:t>Nghiên cứu điển hình 1: Công ty CP Gang thép Thái Nguyên (TISCO)</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b="1" dirty="0"/>
              <a:t>Thu hồi nhiệt khí thải từ lò cao</a:t>
            </a:r>
            <a:r>
              <a:rPr lang="vi-VN" dirty="0"/>
              <a:t> để sản xuất hơi nước chạy turbine phát điện</a:t>
            </a:r>
          </a:p>
          <a:p>
            <a:pPr marL="342900" indent="-342900">
              <a:lnSpc>
                <a:spcPct val="150000"/>
              </a:lnSpc>
              <a:buFont typeface="Arial" panose="020B0604020202020204" pitchFamily="34" charset="0"/>
              <a:buChar char="•"/>
            </a:pPr>
            <a:r>
              <a:rPr lang="vi-VN" dirty="0"/>
              <a:t>Cải tiến hệ thống </a:t>
            </a:r>
            <a:r>
              <a:rPr lang="vi-VN" b="1" dirty="0"/>
              <a:t>quạt hút khói</a:t>
            </a:r>
            <a:r>
              <a:rPr lang="vi-VN" dirty="0"/>
              <a:t> dùng biến tần</a:t>
            </a:r>
          </a:p>
          <a:p>
            <a:pPr marL="342900" indent="-342900">
              <a:lnSpc>
                <a:spcPct val="150000"/>
              </a:lnSpc>
              <a:buFont typeface="Arial" panose="020B0604020202020204" pitchFamily="34" charset="0"/>
              <a:buChar char="•"/>
            </a:pPr>
            <a:r>
              <a:rPr lang="vi-VN" dirty="0"/>
              <a:t>Lắp đặt </a:t>
            </a:r>
            <a:r>
              <a:rPr lang="vi-VN" b="1" dirty="0"/>
              <a:t>thiết bị kiểm soát rò rỉ khí nén</a:t>
            </a:r>
            <a:endParaRPr lang="vi-VN" dirty="0"/>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Giảm tiêu hao nhiệt: 8–12%</a:t>
            </a:r>
          </a:p>
          <a:p>
            <a:pPr marL="342900" indent="-342900">
              <a:lnSpc>
                <a:spcPct val="150000"/>
              </a:lnSpc>
              <a:buFont typeface="Arial" panose="020B0604020202020204" pitchFamily="34" charset="0"/>
              <a:buChar char="•"/>
            </a:pPr>
            <a:r>
              <a:rPr lang="vi-VN" dirty="0"/>
              <a:t>Phát điện nội bộ từ nhiệt thải: ~12 triệu kWh/năm</a:t>
            </a:r>
          </a:p>
          <a:p>
            <a:pPr marL="342900" indent="-342900">
              <a:lnSpc>
                <a:spcPct val="150000"/>
              </a:lnSpc>
              <a:buFont typeface="Arial" panose="020B0604020202020204" pitchFamily="34" charset="0"/>
              <a:buChar char="•"/>
            </a:pPr>
            <a:r>
              <a:rPr lang="vi-VN" dirty="0"/>
              <a:t>Giảm 2.000–3.000 tấn CO₂/năm</a:t>
            </a:r>
          </a:p>
          <a:p>
            <a:pPr marL="342900" indent="-342900">
              <a:lnSpc>
                <a:spcPct val="150000"/>
              </a:lnSpc>
              <a:buFont typeface="Arial" panose="020B0604020202020204" pitchFamily="34" charset="0"/>
              <a:buChar char="•"/>
            </a:pPr>
            <a:r>
              <a:rPr lang="vi-VN" dirty="0"/>
              <a:t>Ước tính Thời gian hoàn vốn từ 2–5 năm</a:t>
            </a:r>
            <a:endParaRPr lang="en-US" dirty="0"/>
          </a:p>
        </p:txBody>
      </p:sp>
      <p:sp>
        <p:nvSpPr>
          <p:cNvPr id="5" name="TextBox 4">
            <a:extLst>
              <a:ext uri="{FF2B5EF4-FFF2-40B4-BE49-F238E27FC236}">
                <a16:creationId xmlns:a16="http://schemas.microsoft.com/office/drawing/2014/main" id="{B8D61273-E9AE-71B8-C068-1FF9537D1458}"/>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1</a:t>
            </a:r>
          </a:p>
        </p:txBody>
      </p:sp>
    </p:spTree>
    <p:extLst>
      <p:ext uri="{BB962C8B-B14F-4D97-AF65-F5344CB8AC3E}">
        <p14:creationId xmlns:p14="http://schemas.microsoft.com/office/powerpoint/2010/main" val="1312662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DC197-2483-ABD6-6E68-BF7EC345E26F}"/>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54582B6-3848-0DF9-FA98-4FBACBD1015D}"/>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1</a:t>
            </a:r>
          </a:p>
        </p:txBody>
      </p:sp>
      <p:graphicFrame>
        <p:nvGraphicFramePr>
          <p:cNvPr id="2" name="Table 1">
            <a:extLst>
              <a:ext uri="{FF2B5EF4-FFF2-40B4-BE49-F238E27FC236}">
                <a16:creationId xmlns:a16="http://schemas.microsoft.com/office/drawing/2014/main" id="{D3186674-302C-B8D9-5044-84ACB78D1B44}"/>
              </a:ext>
            </a:extLst>
          </p:cNvPr>
          <p:cNvGraphicFramePr>
            <a:graphicFrameLocks noGrp="1"/>
          </p:cNvGraphicFramePr>
          <p:nvPr>
            <p:extLst>
              <p:ext uri="{D42A27DB-BD31-4B8C-83A1-F6EECF244321}">
                <p14:modId xmlns:p14="http://schemas.microsoft.com/office/powerpoint/2010/main" val="2746825422"/>
              </p:ext>
            </p:extLst>
          </p:nvPr>
        </p:nvGraphicFramePr>
        <p:xfrm>
          <a:off x="609600" y="1800002"/>
          <a:ext cx="10972800" cy="3257995"/>
        </p:xfrm>
        <a:graphic>
          <a:graphicData uri="http://schemas.openxmlformats.org/drawingml/2006/table">
            <a:tbl>
              <a:tblPr/>
              <a:tblGrid>
                <a:gridCol w="5486400">
                  <a:extLst>
                    <a:ext uri="{9D8B030D-6E8A-4147-A177-3AD203B41FA5}">
                      <a16:colId xmlns:a16="http://schemas.microsoft.com/office/drawing/2014/main" val="2567047641"/>
                    </a:ext>
                  </a:extLst>
                </a:gridCol>
                <a:gridCol w="5486400">
                  <a:extLst>
                    <a:ext uri="{9D8B030D-6E8A-4147-A177-3AD203B41FA5}">
                      <a16:colId xmlns:a16="http://schemas.microsoft.com/office/drawing/2014/main" val="3311397435"/>
                    </a:ext>
                  </a:extLst>
                </a:gridCol>
              </a:tblGrid>
              <a:tr h="0">
                <a:tc>
                  <a:txBody>
                    <a:bodyPr/>
                    <a:lstStyle/>
                    <a:p>
                      <a:pPr marL="342900" marR="0" lvl="0" indent="-342900" algn="l" defTabSz="914400" rtl="0" eaLnBrk="1" fontAlgn="auto" latinLnBrk="0" hangingPunct="1">
                        <a:lnSpc>
                          <a:spcPct val="150000"/>
                        </a:lnSpc>
                        <a:spcBef>
                          <a:spcPts val="0"/>
                        </a:spcBef>
                        <a:spcAft>
                          <a:spcPts val="0"/>
                        </a:spcAft>
                        <a:buClr>
                          <a:srgbClr val="000000"/>
                        </a:buClr>
                        <a:buSzTx/>
                        <a:buFont typeface="Wingdings" panose="05000000000000000000" pitchFamily="2" charset="2"/>
                        <a:buChar char="q"/>
                        <a:tabLst/>
                        <a:defRPr/>
                      </a:pPr>
                      <a:r>
                        <a:rPr kumimoji="0" lang="en-US" altLang="en-US" sz="2000" b="1" i="0" u="none" strike="noStrike" cap="none" normalizeH="0" baseline="0" dirty="0">
                          <a:ln>
                            <a:noFill/>
                          </a:ln>
                          <a:solidFill>
                            <a:schemeClr val="tx1"/>
                          </a:solidFill>
                          <a:effectLst/>
                          <a:latin typeface="Arial" panose="020B0604020202020204" pitchFamily="34" charset="0"/>
                        </a:rPr>
                        <a:t>Chi </a:t>
                      </a:r>
                      <a:r>
                        <a:rPr kumimoji="0" lang="en-US" altLang="en-US" sz="2000" b="1" i="0" u="none" strike="noStrike" cap="none" normalizeH="0" baseline="0" dirty="0" err="1">
                          <a:ln>
                            <a:noFill/>
                          </a:ln>
                          <a:solidFill>
                            <a:schemeClr val="tx1"/>
                          </a:solidFill>
                          <a:effectLst/>
                          <a:latin typeface="Arial" panose="020B0604020202020204" pitchFamily="34" charset="0"/>
                        </a:rPr>
                        <a:t>tiết</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hiệu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quả</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mang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lại</a:t>
                      </a:r>
                      <a:r>
                        <a:rPr kumimoji="0" lang="en-US" altLang="en-US" sz="2000" b="1" i="0" u="none" strike="noStrike" cap="none" normalizeH="0" baseline="0" dirty="0">
                          <a:ln>
                            <a:noFill/>
                          </a:ln>
                          <a:solidFill>
                            <a:schemeClr val="tx1"/>
                          </a:solidFill>
                          <a:effectLst/>
                          <a:latin typeface="Arial" panose="020B0604020202020204" pitchFamily="34" charset="0"/>
                        </a:rPr>
                        <a:t>:</a:t>
                      </a:r>
                    </a:p>
                    <a:p>
                      <a:pPr>
                        <a:lnSpc>
                          <a:spcPct val="150000"/>
                        </a:lnSpc>
                      </a:pPr>
                      <a:r>
                        <a:rPr lang="en-US" b="1" dirty="0"/>
                        <a:t>Chỉ </a:t>
                      </a:r>
                      <a:r>
                        <a:rPr lang="en-US" b="1" dirty="0" err="1"/>
                        <a:t>tiêu</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endParaRPr lang="en-US" b="1" dirty="0"/>
                    </a:p>
                    <a:p>
                      <a:pPr>
                        <a:lnSpc>
                          <a:spcPct val="150000"/>
                        </a:lnSpc>
                      </a:pPr>
                      <a:r>
                        <a:rPr lang="vi-VN" b="1" dirty="0"/>
                        <a:t>Giá trị ước tính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3900786"/>
                  </a:ext>
                </a:extLst>
              </a:tr>
              <a:tr h="0">
                <a:tc>
                  <a:txBody>
                    <a:bodyPr/>
                    <a:lstStyle/>
                    <a:p>
                      <a:pPr>
                        <a:lnSpc>
                          <a:spcPct val="150000"/>
                        </a:lnSpc>
                      </a:pPr>
                      <a:r>
                        <a:rPr lang="vi-VN"/>
                        <a:t>Nhiệt lượng thu hồi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dirty="0"/>
                        <a:t>~100–150 GJ/h (tùy theo lưu lượng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727228"/>
                  </a:ext>
                </a:extLst>
              </a:tr>
              <a:tr h="0">
                <a:tc>
                  <a:txBody>
                    <a:bodyPr/>
                    <a:lstStyle/>
                    <a:p>
                      <a:pPr>
                        <a:lnSpc>
                          <a:spcPct val="150000"/>
                        </a:lnSpc>
                      </a:pPr>
                      <a:r>
                        <a:rPr lang="vi-VN"/>
                        <a:t>Lượng hơi tạo 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a:t>~10–20 tấn/hơi/h (áp suất thấp–trung bình)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5105493"/>
                  </a:ext>
                </a:extLst>
              </a:tr>
              <a:tr h="0">
                <a:tc>
                  <a:txBody>
                    <a:bodyPr/>
                    <a:lstStyle/>
                    <a:p>
                      <a:pPr>
                        <a:lnSpc>
                          <a:spcPct val="150000"/>
                        </a:lnSpc>
                      </a:pPr>
                      <a:r>
                        <a:rPr lang="en-US" dirty="0"/>
                        <a:t>Công </a:t>
                      </a:r>
                      <a:r>
                        <a:rPr lang="en-US" dirty="0" err="1"/>
                        <a:t>suất</a:t>
                      </a:r>
                      <a:r>
                        <a:rPr lang="en-US" dirty="0"/>
                        <a:t> </a:t>
                      </a:r>
                      <a:r>
                        <a:rPr lang="en-US" dirty="0" err="1"/>
                        <a:t>phát</a:t>
                      </a:r>
                      <a:r>
                        <a:rPr lang="en-US" dirty="0"/>
                        <a:t> </a:t>
                      </a:r>
                      <a:r>
                        <a:rPr lang="en-US" dirty="0" err="1"/>
                        <a:t>điện</a:t>
                      </a:r>
                      <a:r>
                        <a:rPr lang="en-US" dirty="0"/>
                        <a:t> </a:t>
                      </a:r>
                      <a:r>
                        <a:rPr lang="en-US" dirty="0" err="1"/>
                        <a:t>tiềm</a:t>
                      </a:r>
                      <a:r>
                        <a:rPr lang="en-US" dirty="0"/>
                        <a:t> </a:t>
                      </a:r>
                      <a:r>
                        <a:rPr lang="en-US" dirty="0" err="1"/>
                        <a:t>năng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en-US" dirty="0"/>
                        <a:t>~1–2 MW (</a:t>
                      </a:r>
                      <a:r>
                        <a:rPr lang="en-US" dirty="0" err="1"/>
                        <a:t>với</a:t>
                      </a:r>
                      <a:r>
                        <a:rPr lang="en-US" dirty="0"/>
                        <a:t> </a:t>
                      </a:r>
                      <a:r>
                        <a:rPr lang="en-US" dirty="0" err="1"/>
                        <a:t>hệ</a:t>
                      </a:r>
                      <a:r>
                        <a:rPr lang="en-US" dirty="0"/>
                        <a:t> </a:t>
                      </a:r>
                      <a:r>
                        <a:rPr lang="en-US" dirty="0" err="1"/>
                        <a:t>thống</a:t>
                      </a:r>
                      <a:r>
                        <a:rPr lang="en-US" dirty="0"/>
                        <a:t> </a:t>
                      </a:r>
                      <a:r>
                        <a:rPr lang="en-US" dirty="0" err="1"/>
                        <a:t>thu</a:t>
                      </a:r>
                      <a:r>
                        <a:rPr lang="en-US" dirty="0"/>
                        <a:t> </a:t>
                      </a:r>
                      <a:r>
                        <a:rPr lang="en-US" dirty="0" err="1"/>
                        <a:t>hồi</a:t>
                      </a:r>
                      <a:r>
                        <a:rPr lang="en-US" dirty="0"/>
                        <a:t> đủ </a:t>
                      </a:r>
                      <a:r>
                        <a:rPr lang="en-US" dirty="0" err="1"/>
                        <a:t>lớn</a:t>
                      </a:r>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090443"/>
                  </a:ext>
                </a:extLst>
              </a:tr>
              <a:tr h="0">
                <a:tc>
                  <a:txBody>
                    <a:bodyPr/>
                    <a:lstStyle/>
                    <a:p>
                      <a:pPr>
                        <a:lnSpc>
                          <a:spcPct val="150000"/>
                        </a:lnSpc>
                      </a:pPr>
                      <a:r>
                        <a:rPr lang="en-US"/>
                        <a:t>Tiết kiệm nhiên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a:t>Giảm tiêu thụ dầu/than cho lò hơi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3489299"/>
                  </a:ext>
                </a:extLst>
              </a:tr>
              <a:tr h="0">
                <a:tc>
                  <a:txBody>
                    <a:bodyPr/>
                    <a:lstStyle/>
                    <a:p>
                      <a:pPr>
                        <a:lnSpc>
                          <a:spcPct val="150000"/>
                        </a:lnSpc>
                      </a:pPr>
                      <a:r>
                        <a:rPr lang="en-US" dirty="0" err="1"/>
                        <a:t>Giảm</a:t>
                      </a:r>
                      <a:r>
                        <a:rPr lang="en-US" dirty="0"/>
                        <a:t> </a:t>
                      </a:r>
                      <a:r>
                        <a:rPr lang="en-US" dirty="0" err="1"/>
                        <a:t>phát</a:t>
                      </a:r>
                      <a:r>
                        <a:rPr lang="en-US" dirty="0"/>
                        <a:t> </a:t>
                      </a:r>
                      <a:r>
                        <a:rPr lang="en-US" dirty="0" err="1"/>
                        <a:t>thải</a:t>
                      </a:r>
                      <a:r>
                        <a:rPr lang="en-US" dirty="0"/>
                        <a:t>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pPr>
                      <a:r>
                        <a:rPr lang="vi-VN" dirty="0"/>
                        <a:t>~5.000–10.000 tấn CO₂/năm (ước tính)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6506234"/>
                  </a:ext>
                </a:extLst>
              </a:tr>
            </a:tbl>
          </a:graphicData>
        </a:graphic>
      </p:graphicFrame>
    </p:spTree>
    <p:extLst>
      <p:ext uri="{BB962C8B-B14F-4D97-AF65-F5344CB8AC3E}">
        <p14:creationId xmlns:p14="http://schemas.microsoft.com/office/powerpoint/2010/main" val="1484519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2575641-35B5-C1F4-33FA-12FA73EC73E9}"/>
              </a:ext>
            </a:extLst>
          </p:cNvPr>
          <p:cNvSpPr txBox="1"/>
          <p:nvPr/>
        </p:nvSpPr>
        <p:spPr>
          <a:xfrm>
            <a:off x="304800" y="1320599"/>
            <a:ext cx="11582399" cy="4976812"/>
          </a:xfrm>
          <a:prstGeom prst="rect">
            <a:avLst/>
          </a:prstGeom>
          <a:noFill/>
        </p:spPr>
        <p:txBody>
          <a:bodyPr wrap="square">
            <a:spAutoFit/>
          </a:bodyPr>
          <a:lstStyle/>
          <a:p>
            <a:r>
              <a:rPr lang="vi-VN" b="1" dirty="0"/>
              <a:t>Nghiên cứu điển hình 2: Nhà máy thép Hòa Phát – Hải Dương</a:t>
            </a:r>
          </a:p>
          <a:p>
            <a:pPr marL="342900" indent="-342900">
              <a:buFont typeface="Wingdings" panose="05000000000000000000" pitchFamily="2" charset="2"/>
              <a:buChar char="q"/>
            </a:pPr>
            <a:r>
              <a:rPr lang="vi-VN" b="1" dirty="0"/>
              <a:t>Hiện trạng trước cải tiến</a:t>
            </a:r>
          </a:p>
          <a:p>
            <a:pPr marL="342900" indent="-342900">
              <a:buFont typeface="Arial" panose="020B0604020202020204" pitchFamily="34" charset="0"/>
              <a:buChar char="•"/>
            </a:pPr>
            <a:r>
              <a:rPr lang="vi-VN" dirty="0"/>
              <a:t>Lò cao hoạt động với tỷ lệ phun than chưa tối ưu, tiêu hao nhiều than cốc và nhiên liệu phụ trợ (FO).</a:t>
            </a:r>
          </a:p>
          <a:p>
            <a:pPr marL="342900" indent="-342900">
              <a:buFont typeface="Arial" panose="020B0604020202020204" pitchFamily="34" charset="0"/>
              <a:buChar char="•"/>
            </a:pPr>
            <a:r>
              <a:rPr lang="vi-VN" dirty="0"/>
              <a:t>Khí lò cao (Blast Furnace Gas – BFG) sau khi thu gom chủ yếu được </a:t>
            </a:r>
            <a:r>
              <a:rPr lang="vi-VN" b="1" dirty="0"/>
              <a:t>xả bỏ hoặc sử dụng kém hiệu quả</a:t>
            </a:r>
            <a:r>
              <a:rPr lang="vi-VN" dirty="0"/>
              <a:t>.</a:t>
            </a:r>
          </a:p>
          <a:p>
            <a:pPr marL="342900" indent="-342900">
              <a:buFont typeface="Arial" panose="020B0604020202020204" pitchFamily="34" charset="0"/>
              <a:buChar char="•"/>
            </a:pPr>
            <a:r>
              <a:rPr lang="vi-VN" b="1" dirty="0"/>
              <a:t>Dầu FO</a:t>
            </a:r>
            <a:r>
              <a:rPr lang="vi-VN" dirty="0"/>
              <a:t> vẫn được dùng trong các hệ thống gia nhiệt và lò đốt phụ, làm tăng chi phí nhiên liệu và phát thải CO₂.</a:t>
            </a:r>
          </a:p>
          <a:p>
            <a:pPr marL="342900" indent="-342900">
              <a:buFont typeface="Wingdings" panose="05000000000000000000" pitchFamily="2" charset="2"/>
              <a:buChar char="q"/>
            </a:pPr>
            <a:r>
              <a:rPr lang="vi-VN" b="1" dirty="0"/>
              <a:t>Giải pháp đề xuất</a:t>
            </a:r>
          </a:p>
          <a:p>
            <a:pPr>
              <a:buNone/>
            </a:pPr>
            <a:r>
              <a:rPr lang="vi-VN" dirty="0"/>
              <a:t>1. Cải tiến kỹ thuật lò cao</a:t>
            </a:r>
          </a:p>
          <a:p>
            <a:pPr marL="342900" indent="-342900">
              <a:buFont typeface="Arial" panose="020B0604020202020204" pitchFamily="34" charset="0"/>
              <a:buChar char="•"/>
            </a:pPr>
            <a:r>
              <a:rPr lang="vi-VN" dirty="0"/>
              <a:t>Tăng nhiệt độ gió nóng cấp vào lò cao lên mức tối ưu (~1.200–1.250°C).</a:t>
            </a:r>
          </a:p>
          <a:p>
            <a:pPr marL="342900" indent="-342900">
              <a:buFont typeface="Arial" panose="020B0604020202020204" pitchFamily="34" charset="0"/>
              <a:buChar char="•"/>
            </a:pPr>
            <a:r>
              <a:rPr lang="vi-VN" dirty="0"/>
              <a:t>Kiểm soát chính xác tỷ lệ phun than (PCI) thay thế dần than cốc, giảm suất tiêu hao nhiên liệu hóa thạch.</a:t>
            </a:r>
          </a:p>
          <a:p>
            <a:pPr>
              <a:buNone/>
            </a:pPr>
            <a:r>
              <a:rPr lang="vi-VN" dirty="0"/>
              <a:t>2. Tái sử dụng BFG</a:t>
            </a:r>
          </a:p>
          <a:p>
            <a:pPr marL="342900" indent="-342900">
              <a:buFont typeface="Arial" panose="020B0604020202020204" pitchFamily="34" charset="0"/>
              <a:buChar char="•"/>
            </a:pPr>
            <a:r>
              <a:rPr lang="vi-VN" dirty="0"/>
              <a:t>Thu gom và xử lý khí lò cao BFG qua hệ thống làm sạch (cyclone – scrubber).</a:t>
            </a:r>
          </a:p>
          <a:p>
            <a:pPr marL="342900" indent="-342900">
              <a:buFont typeface="Arial" panose="020B0604020202020204" pitchFamily="34" charset="0"/>
              <a:buChar char="•"/>
            </a:pPr>
            <a:r>
              <a:rPr lang="vi-VN" dirty="0"/>
              <a:t>Thay thế dầu FO bằng BFG trong các thiết bị sinh nhiệt phụ trợ như:</a:t>
            </a:r>
          </a:p>
          <a:p>
            <a:pPr marL="800100" lvl="1" indent="-342900">
              <a:buFont typeface="Wingdings" pitchFamily="2" charset="2"/>
              <a:buChar char="ü"/>
            </a:pPr>
            <a:r>
              <a:rPr lang="vi-VN" dirty="0"/>
              <a:t>Nồi hơi, lò nung, gia nhiệt phôi.</a:t>
            </a:r>
          </a:p>
          <a:p>
            <a:pPr marL="800100" lvl="1" indent="-342900">
              <a:buFont typeface="Wingdings" pitchFamily="2" charset="2"/>
              <a:buChar char="ü"/>
            </a:pPr>
            <a:r>
              <a:rPr lang="vi-VN" dirty="0"/>
              <a:t>Tổ hợp gia nhiệt dầu truyền nhiệt</a:t>
            </a:r>
          </a:p>
          <a:p>
            <a:pPr>
              <a:buFont typeface="Arial" panose="020B0604020202020204" pitchFamily="34" charset="0"/>
              <a:buChar char="•"/>
            </a:pPr>
            <a:endParaRPr lang="vi-VN" dirty="0"/>
          </a:p>
        </p:txBody>
      </p:sp>
      <p:sp>
        <p:nvSpPr>
          <p:cNvPr id="5" name="TextBox 4">
            <a:extLst>
              <a:ext uri="{FF2B5EF4-FFF2-40B4-BE49-F238E27FC236}">
                <a16:creationId xmlns:a16="http://schemas.microsoft.com/office/drawing/2014/main" id="{7F114173-8F70-D90E-B23F-02D181F7D83B}"/>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endParaRPr lang="en-US" sz="2800" b="1" dirty="0">
              <a:solidFill>
                <a:schemeClr val="accent1">
                  <a:lumMod val="50000"/>
                </a:schemeClr>
              </a:solidFill>
            </a:endParaRPr>
          </a:p>
        </p:txBody>
      </p:sp>
    </p:spTree>
    <p:extLst>
      <p:ext uri="{BB962C8B-B14F-4D97-AF65-F5344CB8AC3E}">
        <p14:creationId xmlns:p14="http://schemas.microsoft.com/office/powerpoint/2010/main" val="33403470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9DAC0-3216-F7BA-9048-2B2DB56DD1C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B04E35B-3756-4692-54D0-89347F402FE8}"/>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2</a:t>
            </a:r>
          </a:p>
        </p:txBody>
      </p:sp>
      <p:sp>
        <p:nvSpPr>
          <p:cNvPr id="3" name="TextBox 2">
            <a:extLst>
              <a:ext uri="{FF2B5EF4-FFF2-40B4-BE49-F238E27FC236}">
                <a16:creationId xmlns:a16="http://schemas.microsoft.com/office/drawing/2014/main" id="{6B6AE205-CAE3-8BE5-B66A-7E61C169F9FC}"/>
              </a:ext>
            </a:extLst>
          </p:cNvPr>
          <p:cNvSpPr txBox="1"/>
          <p:nvPr/>
        </p:nvSpPr>
        <p:spPr>
          <a:xfrm>
            <a:off x="802573" y="1432496"/>
            <a:ext cx="10015848" cy="4349268"/>
          </a:xfrm>
          <a:prstGeom prst="rect">
            <a:avLst/>
          </a:prstGeom>
          <a:noFill/>
        </p:spPr>
        <p:txBody>
          <a:bodyPr wrap="square">
            <a:spAutoFit/>
          </a:bodyPr>
          <a:lstStyle/>
          <a:p>
            <a:pPr>
              <a:lnSpc>
                <a:spcPct val="150000"/>
              </a:lnSpc>
              <a:buNone/>
            </a:pPr>
            <a:r>
              <a:rPr lang="vi-VN" b="1" dirty="0"/>
              <a:t>Nghiên cứu điển hình 2: Nhà máy thép Hòa Phát – Hải Dương</a:t>
            </a:r>
          </a:p>
          <a:p>
            <a:pPr marL="342900" indent="-342900">
              <a:lnSpc>
                <a:spcPct val="150000"/>
              </a:lnSpc>
              <a:buFont typeface="Wingdings" pitchFamily="2" charset="2"/>
              <a:buChar char="q"/>
            </a:pPr>
            <a:r>
              <a:rPr lang="vi-VN" b="1" dirty="0"/>
              <a:t>Giải pháp đã triển khai:</a:t>
            </a:r>
          </a:p>
          <a:p>
            <a:pPr marL="342900" indent="-342900">
              <a:lnSpc>
                <a:spcPct val="150000"/>
              </a:lnSpc>
              <a:buFont typeface="Arial" panose="020B0604020202020204" pitchFamily="34" charset="0"/>
              <a:buChar char="•"/>
            </a:pPr>
            <a:r>
              <a:rPr lang="vi-VN" b="1" dirty="0"/>
              <a:t>Cải tiến lò cao</a:t>
            </a:r>
            <a:r>
              <a:rPr lang="vi-VN" dirty="0"/>
              <a:t>, kiểm soát tỷ lệ gió nóng và than phun (PCI)</a:t>
            </a:r>
          </a:p>
          <a:p>
            <a:pPr marL="342900" indent="-342900">
              <a:lnSpc>
                <a:spcPct val="150000"/>
              </a:lnSpc>
              <a:buFont typeface="Arial" panose="020B0604020202020204" pitchFamily="34" charset="0"/>
              <a:buChar char="•"/>
            </a:pPr>
            <a:r>
              <a:rPr lang="vi-VN" dirty="0"/>
              <a:t>Lắp đặt </a:t>
            </a:r>
            <a:r>
              <a:rPr lang="vi-VN" b="1" dirty="0"/>
              <a:t>thiết bị làm giàu oxy</a:t>
            </a:r>
            <a:endParaRPr lang="vi-VN" dirty="0"/>
          </a:p>
          <a:p>
            <a:pPr marL="342900" indent="-342900">
              <a:lnSpc>
                <a:spcPct val="150000"/>
              </a:lnSpc>
              <a:buFont typeface="Arial" panose="020B0604020202020204" pitchFamily="34" charset="0"/>
              <a:buChar char="•"/>
            </a:pPr>
            <a:r>
              <a:rPr lang="vi-VN" dirty="0"/>
              <a:t>Tự động hóa hệ thống cấp nguyên liệu và kiểm soát nhiệt độ</a:t>
            </a:r>
          </a:p>
          <a:p>
            <a:pPr marL="342900" indent="-342900">
              <a:lnSpc>
                <a:spcPct val="150000"/>
              </a:lnSpc>
              <a:buFont typeface="Arial" panose="020B0604020202020204" pitchFamily="34" charset="0"/>
              <a:buChar char="•"/>
            </a:pPr>
            <a:r>
              <a:rPr lang="vi-VN" b="1" dirty="0"/>
              <a:t>Tận dụng khí lò cao (BFG)</a:t>
            </a:r>
            <a:r>
              <a:rPr lang="vi-VN" dirty="0"/>
              <a:t> làm nhiên liệu đốt thay cho dầu FO</a:t>
            </a:r>
          </a:p>
          <a:p>
            <a:pPr marL="342900" indent="-342900">
              <a:lnSpc>
                <a:spcPct val="150000"/>
              </a:lnSpc>
              <a:buFont typeface="Wingdings" pitchFamily="2" charset="2"/>
              <a:buChar char="q"/>
            </a:pPr>
            <a:r>
              <a:rPr lang="vi-VN" b="1" dirty="0"/>
              <a:t>Hiệu quả:</a:t>
            </a:r>
          </a:p>
          <a:p>
            <a:pPr marL="342900" indent="-342900">
              <a:lnSpc>
                <a:spcPct val="150000"/>
              </a:lnSpc>
              <a:buFont typeface="Arial" panose="020B0604020202020204" pitchFamily="34" charset="0"/>
              <a:buChar char="•"/>
            </a:pPr>
            <a:r>
              <a:rPr lang="vi-VN" dirty="0"/>
              <a:t>Tăng hiệu suất lò: ~4%</a:t>
            </a:r>
          </a:p>
          <a:p>
            <a:pPr marL="342900" indent="-342900">
              <a:lnSpc>
                <a:spcPct val="150000"/>
              </a:lnSpc>
              <a:buFont typeface="Arial" panose="020B0604020202020204" pitchFamily="34" charset="0"/>
              <a:buChar char="•"/>
            </a:pPr>
            <a:r>
              <a:rPr lang="vi-VN" dirty="0"/>
              <a:t>Giảm chi phí nhiên liệu 5–8%</a:t>
            </a:r>
          </a:p>
          <a:p>
            <a:pPr marL="342900" indent="-342900">
              <a:lnSpc>
                <a:spcPct val="150000"/>
              </a:lnSpc>
              <a:buFont typeface="Arial" panose="020B0604020202020204" pitchFamily="34" charset="0"/>
              <a:buChar char="•"/>
            </a:pPr>
            <a:r>
              <a:rPr lang="vi-VN" dirty="0"/>
              <a:t>Giảm phát thải GHG tương đương 5.000 tấn CO₂/năm</a:t>
            </a:r>
          </a:p>
        </p:txBody>
      </p:sp>
    </p:spTree>
    <p:extLst>
      <p:ext uri="{BB962C8B-B14F-4D97-AF65-F5344CB8AC3E}">
        <p14:creationId xmlns:p14="http://schemas.microsoft.com/office/powerpoint/2010/main" val="2553335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04392-FB72-8AFA-7AD1-230C45CA741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EC171AC-DCB9-5AFE-36C4-A3FB7E742710}"/>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2</a:t>
            </a:r>
          </a:p>
        </p:txBody>
      </p:sp>
      <p:graphicFrame>
        <p:nvGraphicFramePr>
          <p:cNvPr id="2" name="Table 1">
            <a:extLst>
              <a:ext uri="{FF2B5EF4-FFF2-40B4-BE49-F238E27FC236}">
                <a16:creationId xmlns:a16="http://schemas.microsoft.com/office/drawing/2014/main" id="{35168966-D567-DA1A-112B-07FD75C0F124}"/>
              </a:ext>
            </a:extLst>
          </p:cNvPr>
          <p:cNvGraphicFramePr>
            <a:graphicFrameLocks noGrp="1"/>
          </p:cNvGraphicFramePr>
          <p:nvPr>
            <p:extLst>
              <p:ext uri="{D42A27DB-BD31-4B8C-83A1-F6EECF244321}">
                <p14:modId xmlns:p14="http://schemas.microsoft.com/office/powerpoint/2010/main" val="2296415803"/>
              </p:ext>
            </p:extLst>
          </p:nvPr>
        </p:nvGraphicFramePr>
        <p:xfrm>
          <a:off x="555172" y="2643726"/>
          <a:ext cx="10972800" cy="2631888"/>
        </p:xfrm>
        <a:graphic>
          <a:graphicData uri="http://schemas.openxmlformats.org/drawingml/2006/table">
            <a:tbl>
              <a:tblPr/>
              <a:tblGrid>
                <a:gridCol w="4432464">
                  <a:extLst>
                    <a:ext uri="{9D8B030D-6E8A-4147-A177-3AD203B41FA5}">
                      <a16:colId xmlns:a16="http://schemas.microsoft.com/office/drawing/2014/main" val="1819521441"/>
                    </a:ext>
                  </a:extLst>
                </a:gridCol>
                <a:gridCol w="6540336">
                  <a:extLst>
                    <a:ext uri="{9D8B030D-6E8A-4147-A177-3AD203B41FA5}">
                      <a16:colId xmlns:a16="http://schemas.microsoft.com/office/drawing/2014/main" val="846480642"/>
                    </a:ext>
                  </a:extLst>
                </a:gridCol>
              </a:tblGrid>
              <a:tr h="0">
                <a:tc>
                  <a:txBody>
                    <a:bodyPr/>
                    <a:lstStyle/>
                    <a:p>
                      <a:r>
                        <a:rPr lang="en-US" b="1" dirty="0" err="1"/>
                        <a:t>Chỉ</a:t>
                      </a:r>
                      <a:r>
                        <a:rPr lang="en-US" b="1" dirty="0"/>
                        <a:t> </a:t>
                      </a:r>
                      <a:r>
                        <a:rPr lang="en-US" b="1" dirty="0" err="1"/>
                        <a:t>tiêu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b="1" dirty="0"/>
                        <a:t>Giá trị ước tính</a:t>
                      </a:r>
                      <a:endParaRPr lang="vi-V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6499915"/>
                  </a:ext>
                </a:extLst>
              </a:tr>
              <a:tr h="0">
                <a:tc>
                  <a:txBody>
                    <a:bodyPr/>
                    <a:lstStyle/>
                    <a:p>
                      <a:r>
                        <a:rPr lang="en-US" dirty="0" err="1"/>
                        <a:t>Suất</a:t>
                      </a:r>
                      <a:r>
                        <a:rPr lang="en-US" dirty="0"/>
                        <a:t> </a:t>
                      </a:r>
                      <a:r>
                        <a:rPr lang="en-US" dirty="0" err="1"/>
                        <a:t>tiêu</a:t>
                      </a:r>
                      <a:r>
                        <a:rPr lang="en-US" dirty="0"/>
                        <a:t> hao than </a:t>
                      </a:r>
                      <a:r>
                        <a:rPr lang="en-US" dirty="0" err="1"/>
                        <a:t>cốc</a:t>
                      </a:r>
                      <a:r>
                        <a:rPr lang="en-US" dirty="0"/>
                        <a:t> </a:t>
                      </a:r>
                      <a:r>
                        <a:rPr lang="en-US" dirty="0" err="1"/>
                        <a:t>giảm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~20–30 kg/</a:t>
                      </a:r>
                      <a:r>
                        <a:rPr lang="en-US" dirty="0" err="1"/>
                        <a:t>tấn</a:t>
                      </a:r>
                      <a:r>
                        <a:rPr lang="en-US" dirty="0"/>
                        <a:t> gang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25591775"/>
                  </a:ext>
                </a:extLst>
              </a:tr>
              <a:tr h="0">
                <a:tc>
                  <a:txBody>
                    <a:bodyPr/>
                    <a:lstStyle/>
                    <a:p>
                      <a:r>
                        <a:rPr lang="en-US"/>
                        <a:t>Suất than phun PCI tăng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Từ ~100 kg/tấn gang lên 140–180 kg/tấn gang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5440555"/>
                  </a:ext>
                </a:extLst>
              </a:tr>
              <a:tr h="0">
                <a:tc>
                  <a:txBody>
                    <a:bodyPr/>
                    <a:lstStyle/>
                    <a:p>
                      <a:r>
                        <a:rPr lang="en-US"/>
                        <a:t>Suất tiêu thụ FO giảm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Giảm</a:t>
                      </a:r>
                      <a:r>
                        <a:rPr lang="en-US" dirty="0"/>
                        <a:t> 100% </a:t>
                      </a:r>
                      <a:r>
                        <a:rPr lang="en-US" dirty="0" err="1"/>
                        <a:t>tại</a:t>
                      </a:r>
                      <a:r>
                        <a:rPr lang="en-US" dirty="0"/>
                        <a:t> </a:t>
                      </a:r>
                      <a:r>
                        <a:rPr lang="en-US" dirty="0" err="1"/>
                        <a:t>các</a:t>
                      </a:r>
                      <a:r>
                        <a:rPr lang="en-US" dirty="0"/>
                        <a:t> vị trí thay </a:t>
                      </a:r>
                      <a:r>
                        <a:rPr lang="en-US" dirty="0" err="1"/>
                        <a:t>thế</a:t>
                      </a:r>
                      <a:r>
                        <a:rPr lang="en-US" dirty="0"/>
                        <a:t> </a:t>
                      </a:r>
                      <a:r>
                        <a:rPr lang="en-US" dirty="0" err="1"/>
                        <a:t>bằng</a:t>
                      </a:r>
                      <a:r>
                        <a:rPr lang="en-US" dirty="0"/>
                        <a:t>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125255"/>
                  </a:ext>
                </a:extLst>
              </a:tr>
              <a:tr h="0">
                <a:tc>
                  <a:txBody>
                    <a:bodyPr/>
                    <a:lstStyle/>
                    <a:p>
                      <a:r>
                        <a:rPr lang="en-US"/>
                        <a:t>Khí BFG tái sử dụng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a:t>~80–90% lượng khí lò cao sinh ra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4152016"/>
                  </a:ext>
                </a:extLst>
              </a:tr>
              <a:tr h="0">
                <a:tc>
                  <a:txBody>
                    <a:bodyPr/>
                    <a:lstStyle/>
                    <a:p>
                      <a:r>
                        <a:rPr lang="en-US" dirty="0" err="1"/>
                        <a:t>Giảm</a:t>
                      </a:r>
                      <a:r>
                        <a:rPr lang="en-US" dirty="0"/>
                        <a:t> </a:t>
                      </a:r>
                      <a:r>
                        <a:rPr lang="en-US" dirty="0" err="1"/>
                        <a:t>phát</a:t>
                      </a:r>
                      <a:r>
                        <a:rPr lang="en-US" dirty="0"/>
                        <a:t> </a:t>
                      </a:r>
                      <a:r>
                        <a:rPr lang="en-US" dirty="0" err="1"/>
                        <a:t>thải</a:t>
                      </a:r>
                      <a:r>
                        <a:rPr lang="en-US" dirty="0"/>
                        <a:t>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~10.000–15.000 tấn CO₂/năm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48955051"/>
                  </a:ext>
                </a:extLst>
              </a:tr>
              <a:tr h="0">
                <a:tc>
                  <a:txBody>
                    <a:bodyPr/>
                    <a:lstStyle/>
                    <a:p>
                      <a:r>
                        <a:rPr lang="en-US"/>
                        <a:t>Tiết kiệm chi phí nhiên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Hàng</a:t>
                      </a:r>
                      <a:r>
                        <a:rPr lang="en-US" dirty="0"/>
                        <a:t> </a:t>
                      </a:r>
                      <a:r>
                        <a:rPr lang="en-US" dirty="0" err="1"/>
                        <a:t>chục</a:t>
                      </a:r>
                      <a:r>
                        <a:rPr lang="en-US" dirty="0"/>
                        <a:t> </a:t>
                      </a:r>
                      <a:r>
                        <a:rPr lang="en-US" dirty="0" err="1"/>
                        <a:t>tỷ</a:t>
                      </a:r>
                      <a:r>
                        <a:rPr lang="en-US" dirty="0"/>
                        <a:t> đồng </a:t>
                      </a:r>
                      <a:r>
                        <a:rPr lang="en-US" dirty="0" err="1"/>
                        <a:t>mỗi</a:t>
                      </a:r>
                      <a:r>
                        <a:rPr lang="en-US" dirty="0"/>
                        <a:t> </a:t>
                      </a:r>
                      <a:r>
                        <a:rPr lang="en-US" dirty="0" err="1"/>
                        <a:t>năm</a:t>
                      </a:r>
                      <a:r>
                        <a:rPr lang="en-US" dirty="0"/>
                        <a:t> (</a:t>
                      </a:r>
                      <a:r>
                        <a:rPr lang="en-US" dirty="0" err="1"/>
                        <a:t>tùy</a:t>
                      </a:r>
                      <a:r>
                        <a:rPr lang="en-US" dirty="0"/>
                        <a:t> </a:t>
                      </a:r>
                      <a:r>
                        <a:rPr lang="en-US" dirty="0" err="1"/>
                        <a:t>giá</a:t>
                      </a:r>
                      <a:r>
                        <a:rPr lang="en-US" dirty="0"/>
                        <a:t> </a:t>
                      </a:r>
                      <a:r>
                        <a:rPr lang="en-US" dirty="0" err="1"/>
                        <a:t>nhiên</a:t>
                      </a:r>
                      <a:r>
                        <a:rPr lang="en-US" dirty="0"/>
                        <a:t>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3106491"/>
                  </a:ext>
                </a:extLst>
              </a:tr>
            </a:tbl>
          </a:graphicData>
        </a:graphic>
      </p:graphicFrame>
      <p:sp>
        <p:nvSpPr>
          <p:cNvPr id="4" name="TextBox 3">
            <a:extLst>
              <a:ext uri="{FF2B5EF4-FFF2-40B4-BE49-F238E27FC236}">
                <a16:creationId xmlns:a16="http://schemas.microsoft.com/office/drawing/2014/main" id="{3B7BCF6C-0513-C7DE-FDBB-78F059053FB3}"/>
              </a:ext>
            </a:extLst>
          </p:cNvPr>
          <p:cNvSpPr txBox="1"/>
          <p:nvPr/>
        </p:nvSpPr>
        <p:spPr>
          <a:xfrm>
            <a:off x="555172" y="1363131"/>
            <a:ext cx="7425046" cy="871970"/>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
                <a:srgbClr val="000000"/>
              </a:buClr>
              <a:buSzTx/>
              <a:buFont typeface="Arial"/>
              <a:buNone/>
              <a:tabLst/>
              <a:defRPr/>
            </a:pPr>
            <a:r>
              <a:rPr lang="vi-VN" sz="1800" b="1" dirty="0"/>
              <a:t>Nghiên cứu điển hình 2: Nhà máy thép Hòa Phát – Hải Dương</a:t>
            </a:r>
          </a:p>
          <a:p>
            <a:pPr marL="285750" indent="-285750">
              <a:lnSpc>
                <a:spcPct val="150000"/>
              </a:lnSpc>
              <a:buFont typeface="Wingdings" pitchFamily="2" charset="2"/>
              <a:buChar char="q"/>
              <a:defRPr/>
            </a:pPr>
            <a:r>
              <a:rPr lang="en-US" altLang="en-US" sz="1800" b="1" dirty="0">
                <a:solidFill>
                  <a:schemeClr val="tx1"/>
                </a:solidFill>
                <a:latin typeface="Arial" panose="020B0604020202020204" pitchFamily="34" charset="0"/>
              </a:rPr>
              <a:t>Chi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hiệu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mang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lại</a:t>
            </a:r>
            <a:endParaRPr lang="en-US" altLang="en-US" sz="1800" b="1" dirty="0">
              <a:solidFill>
                <a:schemeClr val="tx1"/>
              </a:solidFill>
              <a:latin typeface="Arial" panose="020B0604020202020204" pitchFamily="34" charset="0"/>
            </a:endParaRPr>
          </a:p>
        </p:txBody>
      </p:sp>
    </p:spTree>
    <p:extLst>
      <p:ext uri="{BB962C8B-B14F-4D97-AF65-F5344CB8AC3E}">
        <p14:creationId xmlns:p14="http://schemas.microsoft.com/office/powerpoint/2010/main" val="2492920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7A2D8-538E-F6A4-B1D2-D1FE584344B4}"/>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D07BF97B-7CA7-1888-5BEA-5414707FAE88}"/>
              </a:ext>
            </a:extLst>
          </p:cNvPr>
          <p:cNvSpPr txBox="1"/>
          <p:nvPr/>
        </p:nvSpPr>
        <p:spPr>
          <a:xfrm>
            <a:off x="3278655" y="560589"/>
            <a:ext cx="6107372" cy="523220"/>
          </a:xfrm>
          <a:prstGeom prst="rect">
            <a:avLst/>
          </a:prstGeom>
          <a:noFill/>
        </p:spPr>
        <p:txBody>
          <a:bodyPr wrap="square">
            <a:spAutoFit/>
          </a:bodyPr>
          <a:lstStyle/>
          <a:p>
            <a:pPr algn="ctr"/>
            <a:r>
              <a:rPr lang="en-US" sz="2800" b="1" dirty="0">
                <a:solidFill>
                  <a:schemeClr val="accent1">
                    <a:lumMod val="50000"/>
                  </a:schemeClr>
                </a:solidFill>
              </a:rPr>
              <a:t>2. Các </a:t>
            </a:r>
            <a:r>
              <a:rPr lang="en-US" sz="2800" b="1" dirty="0" err="1">
                <a:solidFill>
                  <a:schemeClr val="accent1">
                    <a:lumMod val="50000"/>
                  </a:schemeClr>
                </a:solidFill>
              </a:rPr>
              <a:t>nghiên</a:t>
            </a:r>
            <a:r>
              <a:rPr lang="en-US" sz="2800" b="1" dirty="0">
                <a:solidFill>
                  <a:schemeClr val="accent1">
                    <a:lumMod val="50000"/>
                  </a:schemeClr>
                </a:solidFill>
              </a:rPr>
              <a:t> </a:t>
            </a:r>
            <a:r>
              <a:rPr lang="en-US" sz="2800" b="1" dirty="0" err="1">
                <a:solidFill>
                  <a:schemeClr val="accent1">
                    <a:lumMod val="50000"/>
                  </a:schemeClr>
                </a:solidFill>
              </a:rPr>
              <a:t>cứu</a:t>
            </a:r>
            <a:r>
              <a:rPr lang="en-US" sz="2800" b="1" dirty="0">
                <a:solidFill>
                  <a:schemeClr val="accent1">
                    <a:lumMod val="50000"/>
                  </a:schemeClr>
                </a:solidFill>
              </a:rPr>
              <a:t> </a:t>
            </a:r>
            <a:r>
              <a:rPr lang="en-US" sz="2800" b="1" dirty="0" err="1">
                <a:solidFill>
                  <a:schemeClr val="accent1">
                    <a:lumMod val="50000"/>
                  </a:schemeClr>
                </a:solidFill>
              </a:rPr>
              <a:t>điển</a:t>
            </a:r>
            <a:r>
              <a:rPr lang="en-US" sz="2800" b="1" dirty="0">
                <a:solidFill>
                  <a:schemeClr val="accent1">
                    <a:lumMod val="50000"/>
                  </a:schemeClr>
                </a:solidFill>
              </a:rPr>
              <a:t> </a:t>
            </a:r>
            <a:r>
              <a:rPr lang="en-US" sz="2800" b="1" dirty="0" err="1">
                <a:solidFill>
                  <a:schemeClr val="accent1">
                    <a:lumMod val="50000"/>
                  </a:schemeClr>
                </a:solidFill>
              </a:rPr>
              <a:t>hình</a:t>
            </a:r>
            <a:r>
              <a:rPr lang="en-US" sz="2800" b="1" dirty="0">
                <a:solidFill>
                  <a:schemeClr val="accent1">
                    <a:lumMod val="50000"/>
                  </a:schemeClr>
                </a:solidFill>
              </a:rPr>
              <a:t> 3</a:t>
            </a:r>
          </a:p>
        </p:txBody>
      </p:sp>
      <p:sp>
        <p:nvSpPr>
          <p:cNvPr id="2" name="Rectangle 1">
            <a:extLst>
              <a:ext uri="{FF2B5EF4-FFF2-40B4-BE49-F238E27FC236}">
                <a16:creationId xmlns:a16="http://schemas.microsoft.com/office/drawing/2014/main" id="{2A9D9352-3DFC-0B10-A516-FB86FB305716}"/>
              </a:ext>
            </a:extLst>
          </p:cNvPr>
          <p:cNvSpPr>
            <a:spLocks noChangeArrowheads="1"/>
          </p:cNvSpPr>
          <p:nvPr/>
        </p:nvSpPr>
        <p:spPr bwMode="auto">
          <a:xfrm>
            <a:off x="593766" y="1820598"/>
            <a:ext cx="10877798"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1800" b="1" i="0" u="none" strike="noStrike" cap="none" normalizeH="0" baseline="0" dirty="0" err="1">
                <a:ln>
                  <a:noFill/>
                </a:ln>
                <a:solidFill>
                  <a:schemeClr val="tx1"/>
                </a:solidFill>
                <a:effectLst/>
                <a:latin typeface="Arial" panose="020B0604020202020204" pitchFamily="34" charset="0"/>
              </a:rPr>
              <a:t>Hiện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trạng</a:t>
            </a:r>
            <a:r>
              <a:rPr kumimoji="0" lang="en-US" altLang="en-US" sz="1800" b="1" i="0" u="none" strike="noStrike" cap="none" normalizeH="0" baseline="0" dirty="0">
                <a:ln>
                  <a:noFill/>
                </a:ln>
                <a:solidFill>
                  <a:schemeClr val="tx1"/>
                </a:solidFill>
                <a:effectLst/>
                <a:latin typeface="Arial" panose="020B0604020202020204" pitchFamily="34" charset="0"/>
              </a:rPr>
              <a:t> trước </a:t>
            </a:r>
            <a:r>
              <a:rPr kumimoji="0" lang="en-US" altLang="en-US" sz="1800" b="1" i="0" u="none" strike="noStrike" cap="none" normalizeH="0" baseline="0" dirty="0" err="1">
                <a:ln>
                  <a:noFill/>
                </a:ln>
                <a:solidFill>
                  <a:schemeClr val="tx1"/>
                </a:solidFill>
                <a:effectLst/>
                <a:latin typeface="Arial" panose="020B0604020202020204" pitchFamily="34" charset="0"/>
              </a:rPr>
              <a:t>cải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tiến</a:t>
            </a:r>
            <a:endParaRPr kumimoji="0" lang="en-US" altLang="en-US" sz="1800" b="1"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800" b="0" i="0" u="none" strike="noStrike" cap="none" normalizeH="0" baseline="0" dirty="0" err="1">
                <a:ln>
                  <a:noFill/>
                </a:ln>
                <a:solidFill>
                  <a:schemeClr val="tx1"/>
                </a:solidFill>
                <a:effectLst/>
                <a:latin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rPr>
              <a:t> EAF </a:t>
            </a:r>
            <a:r>
              <a:rPr kumimoji="0" lang="en-US" altLang="en-US" sz="1800" b="0" i="0" u="none" strike="noStrike" cap="none" normalizeH="0" baseline="0" dirty="0" err="1">
                <a:ln>
                  <a:noFill/>
                </a:ln>
                <a:solidFill>
                  <a:schemeClr val="tx1"/>
                </a:solidFill>
                <a:effectLst/>
                <a:latin typeface="Arial" panose="020B0604020202020204" pitchFamily="34" charset="0"/>
              </a:rPr>
              <a:t>hoạt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theo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chế</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độ</a:t>
            </a:r>
            <a:r>
              <a:rPr kumimoji="0" lang="en-US" altLang="en-US" sz="1800" b="0" i="0" u="none" strike="noStrike" cap="none" normalizeH="0" baseline="0" dirty="0">
                <a:ln>
                  <a:noFill/>
                </a:ln>
                <a:solidFill>
                  <a:schemeClr val="tx1"/>
                </a:solidFill>
                <a:effectLst/>
                <a:latin typeface="Arial" panose="020B0604020202020204" pitchFamily="34" charset="0"/>
              </a:rPr>
              <a:t> điều </a:t>
            </a:r>
            <a:r>
              <a:rPr kumimoji="0" lang="en-US" altLang="en-US" sz="1800" b="0" i="0" u="none" strike="noStrike" cap="none" normalizeH="0" baseline="0" dirty="0" err="1">
                <a:ln>
                  <a:noFill/>
                </a:ln>
                <a:solidFill>
                  <a:schemeClr val="tx1"/>
                </a:solidFill>
                <a:effectLst/>
                <a:latin typeface="Arial" panose="020B0604020202020204" pitchFamily="34" charset="0"/>
              </a:rPr>
              <a:t>khiển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cố</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định</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khó</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thích</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ứng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với</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sự</a:t>
            </a:r>
            <a:r>
              <a:rPr kumimoji="0" lang="en-US" altLang="en-US" sz="1800" b="1" i="0" u="none" strike="noStrike" cap="none" normalizeH="0" baseline="0" dirty="0">
                <a:ln>
                  <a:noFill/>
                </a:ln>
                <a:solidFill>
                  <a:schemeClr val="tx1"/>
                </a:solidFill>
                <a:effectLst/>
                <a:latin typeface="Arial" panose="020B0604020202020204" pitchFamily="34" charset="0"/>
              </a:rPr>
              <a:t> biến </a:t>
            </a:r>
            <a:r>
              <a:rPr kumimoji="0" lang="en-US" altLang="en-US" sz="1800" b="1" i="0" u="none" strike="noStrike" cap="none" normalizeH="0" baseline="0" dirty="0" err="1">
                <a:ln>
                  <a:noFill/>
                </a:ln>
                <a:solidFill>
                  <a:schemeClr val="tx1"/>
                </a:solidFill>
                <a:effectLst/>
                <a:latin typeface="Arial" panose="020B0604020202020204" pitchFamily="34" charset="0"/>
              </a:rPr>
              <a:t>động</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của</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điện</a:t>
            </a:r>
            <a:r>
              <a:rPr kumimoji="0" lang="en-US" altLang="en-US" sz="1800" b="1" i="0" u="none" strike="noStrike" cap="none" normalizeH="0" baseline="0" dirty="0">
                <a:ln>
                  <a:noFill/>
                </a:ln>
                <a:solidFill>
                  <a:schemeClr val="tx1"/>
                </a:solidFill>
                <a:effectLst/>
                <a:latin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rPr>
              <a:t>trở</a:t>
            </a:r>
            <a:r>
              <a:rPr kumimoji="0" lang="en-US" altLang="en-US" sz="1800" b="1" i="0" u="none" strike="noStrike" cap="none" normalizeH="0" baseline="0" dirty="0">
                <a:ln>
                  <a:noFill/>
                </a:ln>
                <a:solidFill>
                  <a:schemeClr val="tx1"/>
                </a:solidFill>
                <a:effectLst/>
                <a:latin typeface="Arial" panose="020B0604020202020204" pitchFamily="34" charset="0"/>
              </a:rPr>
              <a:t> đầu </a:t>
            </a:r>
            <a:r>
              <a:rPr kumimoji="0" lang="en-US" altLang="en-US" sz="1800" b="1" i="0" u="none" strike="noStrike" cap="none" normalizeH="0" baseline="0" dirty="0" err="1">
                <a:ln>
                  <a:noFill/>
                </a:ln>
                <a:solidFill>
                  <a:schemeClr val="tx1"/>
                </a:solidFill>
                <a:effectLst/>
                <a:latin typeface="Arial" panose="020B0604020202020204" pitchFamily="34" charset="0"/>
              </a:rPr>
              <a:t>vào</a:t>
            </a:r>
            <a:r>
              <a:rPr kumimoji="0" lang="en-US" altLang="en-US" sz="1800" b="0" i="0" u="none" strike="noStrike" cap="none" normalizeH="0" baseline="0" dirty="0">
                <a:ln>
                  <a:noFill/>
                </a:ln>
                <a:solidFill>
                  <a:schemeClr val="tx1"/>
                </a:solidFill>
                <a:effectLst/>
                <a:latin typeface="Arial" panose="020B0604020202020204" pitchFamily="34" charset="0"/>
              </a:rPr>
              <a:t> do thay đổi </a:t>
            </a:r>
            <a:r>
              <a:rPr kumimoji="0" lang="en-US" altLang="en-US" sz="1800" b="0" i="0" u="none" strike="noStrike" cap="none" normalizeH="0" baseline="0" dirty="0" err="1">
                <a:ln>
                  <a:noFill/>
                </a:ln>
                <a:solidFill>
                  <a:schemeClr val="tx1"/>
                </a:solidFill>
                <a:effectLst/>
                <a:latin typeface="Arial" panose="020B0604020202020204" pitchFamily="34" charset="0"/>
              </a:rPr>
              <a:t>nguyên</a:t>
            </a:r>
            <a:r>
              <a:rPr kumimoji="0" lang="en-US" altLang="en-US" sz="1800" b="0" i="0" u="none" strike="noStrike" cap="none" normalizeH="0" baseline="0" dirty="0">
                <a:ln>
                  <a:noFill/>
                </a:ln>
                <a:solidFill>
                  <a:schemeClr val="tx1"/>
                </a:solidFill>
                <a:effectLst/>
                <a:latin typeface="Arial" panose="020B0604020202020204" pitchFamily="34" charset="0"/>
              </a:rPr>
              <a:t> liệu (scrap).</a:t>
            </a:r>
          </a:p>
          <a:p>
            <a:pPr marL="342900" marR="0" lvl="0" indent="-342900" algn="l" defTabSz="914400" rtl="0" eaLnBrk="0" fontAlgn="base" latinLnBrk="0" hangingPunct="0">
              <a:lnSpc>
                <a:spcPct val="100000"/>
              </a:lnSpc>
              <a:spcBef>
                <a:spcPct val="0"/>
              </a:spcBef>
              <a:spcAft>
                <a:spcPct val="0"/>
              </a:spcAft>
              <a:buClrTx/>
              <a:buSzTx/>
              <a:buFont typeface="Wingdings" pitchFamily="2" charset="2"/>
              <a:buChar char="Ø"/>
              <a:tabLst/>
            </a:pPr>
            <a:r>
              <a:rPr kumimoji="0" lang="en-US" altLang="en-US" sz="1800" b="0" i="0" u="none" strike="noStrike" cap="none" normalizeH="0" baseline="0" dirty="0" err="1">
                <a:ln>
                  <a:noFill/>
                </a:ln>
                <a:solidFill>
                  <a:schemeClr val="tx1"/>
                </a:solidFill>
                <a:effectLst/>
                <a:latin typeface="Arial" panose="020B0604020202020204" pitchFamily="34" charset="0"/>
              </a:rPr>
              <a:t>Gây</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ra</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vấn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đề</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như</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Mất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cân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bằng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pha</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tỷ</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lệ</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rPr>
              <a:t> hao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Tăng</a:t>
            </a:r>
            <a:r>
              <a:rPr kumimoji="0" lang="en-US" altLang="en-US" sz="1800" b="0" i="0" u="none" strike="noStrike" cap="none" normalizeH="0" baseline="0" dirty="0">
                <a:ln>
                  <a:noFill/>
                </a:ln>
                <a:solidFill>
                  <a:schemeClr val="tx1"/>
                </a:solidFill>
                <a:effectLst/>
                <a:latin typeface="Arial" panose="020B0604020202020204" pitchFamily="34" charset="0"/>
              </a:rPr>
              <a:t> thời </a:t>
            </a:r>
            <a:r>
              <a:rPr kumimoji="0" lang="en-US" altLang="en-US" sz="1800" b="0" i="0" u="none" strike="noStrike" cap="none" normalizeH="0" baseline="0" dirty="0" err="1">
                <a:ln>
                  <a:noFill/>
                </a:ln>
                <a:solidFill>
                  <a:schemeClr val="tx1"/>
                </a:solidFill>
                <a:effectLst/>
                <a:latin typeface="Arial" panose="020B0604020202020204" pitchFamily="34" charset="0"/>
              </a:rPr>
              <a:t>gian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luyện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thép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mài</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mòn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cực</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0" i="0" u="none" strike="noStrike" cap="none" normalizeH="0" baseline="0" dirty="0" err="1">
                <a:ln>
                  <a:noFill/>
                </a:ln>
                <a:solidFill>
                  <a:schemeClr val="tx1"/>
                </a:solidFill>
                <a:effectLst/>
                <a:latin typeface="Arial" panose="020B0604020202020204" pitchFamily="34" charset="0"/>
              </a:rPr>
              <a:t>Hệ</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số</a:t>
            </a:r>
            <a:r>
              <a:rPr kumimoji="0" lang="en-US" altLang="en-US" sz="1800" b="0" i="0" u="none" strike="noStrike" cap="none" normalizeH="0" baseline="0" dirty="0">
                <a:ln>
                  <a:noFill/>
                </a:ln>
                <a:solidFill>
                  <a:schemeClr val="tx1"/>
                </a:solidFill>
                <a:effectLst/>
                <a:latin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thấp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tổn</a:t>
            </a:r>
            <a:r>
              <a:rPr kumimoji="0" lang="en-US" altLang="en-US" sz="1800" b="0" i="0" u="none" strike="noStrike" cap="none" normalizeH="0" baseline="0" dirty="0">
                <a:ln>
                  <a:noFill/>
                </a:ln>
                <a:solidFill>
                  <a:schemeClr val="tx1"/>
                </a:solidFill>
                <a:effectLst/>
                <a:latin typeface="Arial" panose="020B0604020202020204" pitchFamily="34" charset="0"/>
              </a:rPr>
              <a:t> hao </a:t>
            </a:r>
            <a:r>
              <a:rPr kumimoji="0" lang="en-US" altLang="en-US" sz="1800" b="0" i="0" u="none" strike="noStrike" cap="none" normalizeH="0" baseline="0" dirty="0" err="1">
                <a:ln>
                  <a:noFill/>
                </a:ln>
                <a:solidFill>
                  <a:schemeClr val="tx1"/>
                </a:solidFill>
                <a:effectLst/>
                <a:latin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cao</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thải</a:t>
            </a:r>
            <a:r>
              <a:rPr kumimoji="0" lang="en-US" altLang="en-US" sz="1800" b="0" i="0" u="none" strike="noStrike" cap="none" normalizeH="0" baseline="0" dirty="0">
                <a:ln>
                  <a:noFill/>
                </a:ln>
                <a:solidFill>
                  <a:schemeClr val="tx1"/>
                </a:solidFill>
                <a:effectLst/>
                <a:latin typeface="Arial" panose="020B0604020202020204" pitchFamily="34" charset="0"/>
              </a:rPr>
              <a:t> CO₂ </a:t>
            </a:r>
            <a:r>
              <a:rPr kumimoji="0" lang="en-US" altLang="en-US" sz="1800" b="0" i="0" u="none" strike="noStrike" cap="none" normalizeH="0" baseline="0" dirty="0" err="1">
                <a:ln>
                  <a:noFill/>
                </a:ln>
                <a:solidFill>
                  <a:schemeClr val="tx1"/>
                </a:solidFill>
                <a:effectLst/>
                <a:latin typeface="Arial" panose="020B0604020202020204" pitchFamily="34" charset="0"/>
              </a:rPr>
              <a:t>gián</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tiếp</a:t>
            </a:r>
            <a:r>
              <a:rPr kumimoji="0" lang="en-US" altLang="en-US" sz="1800" b="0" i="0" u="none" strike="noStrike" cap="none" normalizeH="0" baseline="0" dirty="0">
                <a:ln>
                  <a:noFill/>
                </a:ln>
                <a:solidFill>
                  <a:schemeClr val="tx1"/>
                </a:solidFill>
                <a:effectLst/>
                <a:latin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rPr>
              <a:t>.</a:t>
            </a:r>
          </a:p>
          <a:p>
            <a:pPr marL="285750" lvl="0" indent="-285750" eaLnBrk="0" fontAlgn="base" hangingPunct="0">
              <a:spcBef>
                <a:spcPct val="0"/>
              </a:spcBef>
              <a:spcAft>
                <a:spcPct val="0"/>
              </a:spcAft>
              <a:buClrTx/>
              <a:buFont typeface="Wingdings" panose="05000000000000000000" pitchFamily="2" charset="2"/>
              <a:buChar char="q"/>
            </a:pPr>
            <a:r>
              <a:rPr lang="en-US" altLang="en-US" sz="1800" b="1" dirty="0" err="1">
                <a:solidFill>
                  <a:schemeClr val="tx1"/>
                </a:solidFill>
                <a:latin typeface="Arial" panose="020B0604020202020204" pitchFamily="34" charset="0"/>
              </a:rPr>
              <a:t>Giải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pháp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xuất</a:t>
            </a:r>
            <a:endParaRPr lang="en-US" altLang="en-US" sz="1800" b="1" dirty="0">
              <a:solidFill>
                <a:schemeClr val="tx1"/>
              </a:solidFill>
              <a:latin typeface="Arial" panose="020B0604020202020204" pitchFamily="34" charset="0"/>
            </a:endParaRPr>
          </a:p>
          <a:p>
            <a:pPr marL="342900" lvl="0" indent="-342900" eaLnBrk="0" fontAlgn="base" hangingPunct="0">
              <a:spcBef>
                <a:spcPct val="0"/>
              </a:spcBef>
              <a:spcAft>
                <a:spcPct val="0"/>
              </a:spcAft>
              <a:buClrTx/>
              <a:buFont typeface="Wingdings" pitchFamily="2" charset="2"/>
              <a:buChar char="Ø"/>
            </a:pPr>
            <a:r>
              <a:rPr lang="en-US" altLang="en-US" sz="1800" dirty="0" err="1">
                <a:solidFill>
                  <a:schemeClr val="tx1"/>
                </a:solidFill>
                <a:latin typeface="Arial" panose="020B0604020202020204" pitchFamily="34" charset="0"/>
              </a:rPr>
              <a:t>Lắp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thống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minh</a:t>
            </a:r>
            <a:r>
              <a:rPr lang="en-US" altLang="en-US" sz="1800" dirty="0">
                <a:solidFill>
                  <a:schemeClr val="tx1"/>
                </a:solidFill>
                <a:latin typeface="Arial" panose="020B0604020202020204" pitchFamily="34" charset="0"/>
              </a:rPr>
              <a:t> (SVCS) </a:t>
            </a:r>
            <a:r>
              <a:rPr lang="en-US" altLang="en-US" sz="1800" dirty="0" err="1">
                <a:solidFill>
                  <a:schemeClr val="tx1"/>
                </a:solidFill>
                <a:latin typeface="Arial" panose="020B0604020202020204" pitchFamily="34" charset="0"/>
              </a:rPr>
              <a:t>tích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thống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của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lò</a:t>
            </a:r>
            <a:r>
              <a:rPr lang="en-US" altLang="en-US" sz="1800" dirty="0">
                <a:solidFill>
                  <a:schemeClr val="tx1"/>
                </a:solidFill>
                <a:latin typeface="Arial" panose="020B0604020202020204" pitchFamily="34" charset="0"/>
              </a:rPr>
              <a:t> EAF.</a:t>
            </a:r>
          </a:p>
          <a:p>
            <a:pPr marL="342900" lvl="0" indent="-342900" eaLnBrk="0" fontAlgn="base" hangingPunct="0">
              <a:spcBef>
                <a:spcPct val="0"/>
              </a:spcBef>
              <a:spcAft>
                <a:spcPct val="0"/>
              </a:spcAft>
              <a:buClrTx/>
              <a:buFont typeface="Wingdings" pitchFamily="2" charset="2"/>
              <a:buChar char="Ø"/>
            </a:pPr>
            <a:r>
              <a:rPr lang="en-US" altLang="en-US" sz="1800" dirty="0">
                <a:solidFill>
                  <a:schemeClr val="tx1"/>
                </a:solidFill>
                <a:latin typeface="Arial" panose="020B0604020202020204" pitchFamily="34" charset="0"/>
              </a:rPr>
              <a:t>SVCS </a:t>
            </a:r>
            <a:r>
              <a:rPr lang="en-US" altLang="en-US" sz="1800" dirty="0" err="1">
                <a:solidFill>
                  <a:schemeClr val="tx1"/>
                </a:solidFill>
                <a:latin typeface="Arial" panose="020B0604020202020204" pitchFamily="34" charset="0"/>
              </a:rPr>
              <a:t>liên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tục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chỉnh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hồ</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phù</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tính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đổi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của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a:t>
            </a:r>
          </a:p>
          <a:p>
            <a:pPr marL="342900" lvl="0" indent="-342900" eaLnBrk="0" fontAlgn="base" hangingPunct="0">
              <a:spcBef>
                <a:spcPct val="0"/>
              </a:spcBef>
              <a:spcAft>
                <a:spcPct val="0"/>
              </a:spcAft>
              <a:buClrTx/>
              <a:buFont typeface="Wingdings" pitchFamily="2" charset="2"/>
              <a:buChar char="Ø"/>
            </a:pPr>
            <a:r>
              <a:rPr lang="en-US" altLang="en-US" sz="1800" dirty="0" err="1">
                <a:solidFill>
                  <a:schemeClr val="tx1"/>
                </a:solidFill>
                <a:latin typeface="Arial" panose="020B0604020202020204" pitchFamily="34" charset="0"/>
              </a:rPr>
              <a:t>Kết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áp</a:t>
            </a:r>
            <a:r>
              <a:rPr lang="en-US" altLang="en-US" sz="1800" dirty="0">
                <a:solidFill>
                  <a:schemeClr val="tx1"/>
                </a:solidFill>
                <a:latin typeface="Arial" panose="020B0604020202020204" pitchFamily="34" charset="0"/>
              </a:rPr>
              <a:t> – </a:t>
            </a:r>
            <a:r>
              <a:rPr lang="en-US" altLang="en-US" sz="1800" dirty="0" err="1">
                <a:solidFill>
                  <a:schemeClr val="tx1"/>
                </a:solidFill>
                <a:latin typeface="Arial" panose="020B0604020202020204" pitchFamily="34" charset="0"/>
              </a:rPr>
              <a:t>dòng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rút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ngắn</a:t>
            </a:r>
            <a:r>
              <a:rPr lang="en-US" altLang="en-US" sz="1800" dirty="0">
                <a:solidFill>
                  <a:schemeClr val="tx1"/>
                </a:solidFill>
                <a:latin typeface="Arial" panose="020B0604020202020204" pitchFamily="34" charset="0"/>
              </a:rPr>
              <a:t> chu </a:t>
            </a:r>
            <a:r>
              <a:rPr lang="en-US" altLang="en-US" sz="1800" dirty="0" err="1">
                <a:solidFill>
                  <a:schemeClr val="tx1"/>
                </a:solidFill>
                <a:latin typeface="Arial" panose="020B0604020202020204" pitchFamily="34" charset="0"/>
              </a:rPr>
              <a:t>kỳ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nấu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luyện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tổn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a:t>
            </a:r>
          </a:p>
          <a:p>
            <a:pPr marL="342900" lvl="0" indent="-342900" eaLnBrk="0" fontAlgn="base" hangingPunct="0">
              <a:spcBef>
                <a:spcPct val="0"/>
              </a:spcBef>
              <a:spcAft>
                <a:spcPct val="0"/>
              </a:spcAft>
              <a:buClrTx/>
              <a:buFont typeface="Wingdings" pitchFamily="2" charset="2"/>
              <a:buChar char="Ø"/>
            </a:pPr>
            <a:r>
              <a:rPr lang="en-US" altLang="en-US" sz="1800" dirty="0" err="1">
                <a:solidFill>
                  <a:schemeClr val="tx1"/>
                </a:solidFill>
                <a:latin typeface="Arial" panose="020B0604020202020204" pitchFamily="34" charset="0"/>
              </a:rPr>
              <a:t>Tích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thống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(EMS) </a:t>
            </a:r>
            <a:r>
              <a:rPr lang="en-US" altLang="en-US" sz="1800" dirty="0" err="1">
                <a:solidFill>
                  <a:schemeClr val="tx1"/>
                </a:solidFill>
                <a:latin typeface="Arial" panose="020B0604020202020204" pitchFamily="34" charset="0"/>
              </a:rPr>
              <a:t>để</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nhận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vận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theo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thời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thực</a:t>
            </a:r>
            <a:r>
              <a:rPr lang="en-US" altLang="en-US" sz="1800" dirty="0">
                <a:solidFill>
                  <a:schemeClr val="tx1"/>
                </a:solidFill>
                <a:latin typeface="Arial" panose="020B0604020202020204" pitchFamily="34" charset="0"/>
              </a:rPr>
              <a:t>.</a:t>
            </a:r>
          </a:p>
        </p:txBody>
      </p:sp>
      <p:sp>
        <p:nvSpPr>
          <p:cNvPr id="4" name="TextBox 3">
            <a:extLst>
              <a:ext uri="{FF2B5EF4-FFF2-40B4-BE49-F238E27FC236}">
                <a16:creationId xmlns:a16="http://schemas.microsoft.com/office/drawing/2014/main" id="{B5F56D4B-CE43-A5E5-5287-958650ABF0CE}"/>
              </a:ext>
            </a:extLst>
          </p:cNvPr>
          <p:cNvSpPr txBox="1"/>
          <p:nvPr/>
        </p:nvSpPr>
        <p:spPr>
          <a:xfrm>
            <a:off x="468083" y="1235723"/>
            <a:ext cx="9115303" cy="470129"/>
          </a:xfrm>
          <a:prstGeom prst="rect">
            <a:avLst/>
          </a:prstGeom>
          <a:noFill/>
        </p:spPr>
        <p:txBody>
          <a:bodyPr wrap="square">
            <a:spAutoFit/>
          </a:bodyPr>
          <a:lstStyle/>
          <a:p>
            <a:pPr>
              <a:lnSpc>
                <a:spcPct val="150000"/>
              </a:lnSpc>
              <a:buNone/>
            </a:pPr>
            <a:r>
              <a:rPr lang="vi-VN" b="1" dirty="0"/>
              <a:t>3. Nghiên cứu điển hình 3: Công ty TNHH Posco Yamato Vina – Nhà Bè</a:t>
            </a:r>
          </a:p>
        </p:txBody>
      </p:sp>
    </p:spTree>
    <p:extLst>
      <p:ext uri="{BB962C8B-B14F-4D97-AF65-F5344CB8AC3E}">
        <p14:creationId xmlns:p14="http://schemas.microsoft.com/office/powerpoint/2010/main" val="1613484741"/>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16818</TotalTime>
  <Words>1982</Words>
  <Application>Microsoft Macintosh PowerPoint</Application>
  <PresentationFormat>Widescreen</PresentationFormat>
  <Paragraphs>196</Paragraphs>
  <Slides>17</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Fira Sans Extra Condensed</vt:lpstr>
      <vt:lpstr>Roboto</vt:lpstr>
      <vt:lpstr>Wingdings</vt:lpstr>
      <vt:lpstr>Arial</vt:lpstr>
      <vt:lpstr>Energy Saving Infographics by Slidesgo</vt:lpstr>
      <vt:lpstr>CHƯƠNG TRÌNH TẬP HUẤN TKNL DÀNH CHO CÁN BỘ QUẢN LÝ</vt:lpstr>
      <vt:lpstr>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Case studies (4)</vt:lpstr>
      <vt:lpstr>PowerPoint Presentation</vt:lpstr>
      <vt:lpstr>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ADMIN</dc:creator>
  <cp:lastModifiedBy>823417-Nguyễn Mạnh Hùng</cp:lastModifiedBy>
  <cp:revision>128</cp:revision>
  <dcterms:modified xsi:type="dcterms:W3CDTF">2025-09-04T09:59:20Z</dcterms:modified>
</cp:coreProperties>
</file>