
<file path=[Content_Types].xml><?xml version="1.0" encoding="utf-8"?>
<Types xmlns="http://schemas.openxmlformats.org/package/2006/content-types">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theme+xml" PartName="/ppt/theme/theme2.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app.xml" Type="http://schemas.openxmlformats.org/officeDocument/2006/relationships/extended-properties"/><Relationship Id="rId2" Target="docProps/core.xml" Type="http://schemas.openxmlformats.org/package/2006/relationships/metadata/core-properties"/><Relationship Id="rId1" Target="ppt/presentation.xml" Type="http://schemas.openxmlformats.org/officeDocument/2006/relationships/officeDocument"/><Relationship Id="rId4"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35"/>
  </p:notesMasterIdLst>
  <p:sldIdLst>
    <p:sldId id="1783" r:id="rId2"/>
    <p:sldId id="1838" r:id="rId3"/>
    <p:sldId id="302" r:id="rId4"/>
    <p:sldId id="701" r:id="rId5"/>
    <p:sldId id="698" r:id="rId6"/>
    <p:sldId id="699" r:id="rId7"/>
    <p:sldId id="700" r:id="rId8"/>
    <p:sldId id="2391" r:id="rId9"/>
    <p:sldId id="2360" r:id="rId10"/>
    <p:sldId id="2362" r:id="rId11"/>
    <p:sldId id="2363" r:id="rId12"/>
    <p:sldId id="2361" r:id="rId13"/>
    <p:sldId id="2367" r:id="rId14"/>
    <p:sldId id="2368" r:id="rId15"/>
    <p:sldId id="2365" r:id="rId16"/>
    <p:sldId id="2364" r:id="rId17"/>
    <p:sldId id="2369" r:id="rId18"/>
    <p:sldId id="2370" r:id="rId19"/>
    <p:sldId id="2371" r:id="rId20"/>
    <p:sldId id="2372" r:id="rId21"/>
    <p:sldId id="2373" r:id="rId22"/>
    <p:sldId id="2374" r:id="rId23"/>
    <p:sldId id="2375" r:id="rId24"/>
    <p:sldId id="2376" r:id="rId25"/>
    <p:sldId id="2378" r:id="rId26"/>
    <p:sldId id="2389" r:id="rId27"/>
    <p:sldId id="2381" r:id="rId28"/>
    <p:sldId id="2390" r:id="rId29"/>
    <p:sldId id="2392" r:id="rId30"/>
    <p:sldId id="2393" r:id="rId31"/>
    <p:sldId id="2394" r:id="rId32"/>
    <p:sldId id="2385" r:id="rId33"/>
    <p:sldId id="2359" r:id="rId34"/>
  </p:sldIdLst>
  <p:sldSz cx="12192000" cy="6858000"/>
  <p:notesSz cx="6858000" cy="9144000"/>
  <p:embeddedFontLst>
    <p:embeddedFont>
      <p:font typeface="Fira Sans Extra Condensed" panose="020F0502020204030204" pitchFamily="34" charset="0"/>
      <p:regular r:id="rId36"/>
      <p:bold r:id="rId37"/>
      <p:italic r:id="rId38"/>
      <p:boldItalic r:id="rId39"/>
    </p:embeddedFont>
    <p:embeddedFont>
      <p:font typeface="Roboto" panose="02000000000000000000" pitchFamily="2" charset="0"/>
      <p:regular r:id="rId40"/>
      <p:bold r:id="rId41"/>
      <p:italic r:id="rId42"/>
      <p:boldItalic r:id="rId4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233" autoAdjust="0"/>
    <p:restoredTop sz="89698" autoAdjust="0"/>
  </p:normalViewPr>
  <p:slideViewPr>
    <p:cSldViewPr snapToGrid="0">
      <p:cViewPr varScale="1">
        <p:scale>
          <a:sx n="109" d="100"/>
          <a:sy n="109" d="100"/>
        </p:scale>
        <p:origin x="184" y="336"/>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4.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7.fntdata"/><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1.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3" Type="http://schemas.openxmlformats.org/officeDocument/2006/relationships/font" Target="fonts/font8.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3.fntdata"/><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font" Target="fonts/font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dirty="0"/>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ED19F9C8-95F5-4FC5-B735-9713E943AD1E}"/>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2751542E-AB46-4839-E346-53AD695DBBE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4DDF5E91-06DA-AE88-2218-777831D9D4E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7982607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9703499-F619-3CA2-46F4-BF046CFEB8FB}"/>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53F1077-9C28-1780-A71F-D87400908C7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60857F79-397E-14AD-FAB1-1577D0C78E4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7552414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3952873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F36AF1-2FE7-783F-9BEE-9FE1429E86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6D6A72-6CCB-90FE-D2FA-669B946EAAF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3E34DE5-F4F5-10A3-42EF-2AEC28B9BAE5}"/>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0975442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82C233-98DC-89F4-149D-BD78FAFBD05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FEAC20-2B67-095B-7283-FA2746738A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ECC65A0-3103-1579-0454-E111C11C2D1E}"/>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2576504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6790477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a:latin typeface="Arial" panose="020B0604020202020204" pitchFamily="34" charset="0"/>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Arial" panose="020B0604020202020204" pitchFamily="34" charset="0"/>
                <a:cs typeface="Arial" panose="020B0604020202020204" pitchFamily="34" charset="0"/>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305620" y="357785"/>
            <a:ext cx="2638264" cy="54423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182024" y="-112668"/>
            <a:ext cx="1596091" cy="1596091"/>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4800">
                <a:latin typeface="Arial" panose="020B0604020202020204" pitchFamily="34" charset="0"/>
                <a:cs typeface="Arial" panose="020B0604020202020204" pitchFamily="34" charset="0"/>
              </a:defRPr>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dirty="0"/>
          </a:p>
        </p:txBody>
      </p:sp>
      <p:pic>
        <p:nvPicPr>
          <p:cNvPr id="2" name="Picture 1">
            <a:extLst>
              <a:ext uri="{FF2B5EF4-FFF2-40B4-BE49-F238E27FC236}">
                <a16:creationId xmlns:a16="http://schemas.microsoft.com/office/drawing/2014/main" id="{F17E2DED-C2AE-E955-8AD6-5B883E80426D}"/>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2F2410B-D205-1AA5-5BF4-557ED67DE8D0}"/>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BD328281-E33C-6E6E-F1A5-2ED2551440A0}"/>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D101B31D-04C0-1E71-4E4F-98DD8246E5D3}"/>
              </a:ext>
            </a:extLst>
          </p:cNvPr>
          <p:cNvPicPr>
            <a:picLocks noChangeAspect="1"/>
          </p:cNvPicPr>
          <p:nvPr userDrawn="1"/>
        </p:nvPicPr>
        <p:blipFill>
          <a:blip r:embed="rId5"/>
          <a:stretch>
            <a:fillRect/>
          </a:stretch>
        </p:blipFill>
        <p:spPr>
          <a:xfrm>
            <a:off x="10824439" y="-284944"/>
            <a:ext cx="1205467" cy="1205467"/>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a:latin typeface="Arial" panose="020B0604020202020204" pitchFamily="34" charset="0"/>
                <a:cs typeface="Arial" panose="020B0604020202020204" pitchFamily="34"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140B8BDB-2F99-F7C6-A784-8BB87C2205FE}"/>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7EAA5812-0C4E-1118-1271-F5A48B8B5218}"/>
              </a:ext>
            </a:extLst>
          </p:cNvPr>
          <p:cNvPicPr>
            <a:picLocks noChangeAspect="1"/>
          </p:cNvPicPr>
          <p:nvPr userDrawn="1"/>
        </p:nvPicPr>
        <p:blipFill>
          <a:blip r:embed="rId5"/>
          <a:stretch>
            <a:fillRect/>
          </a:stretch>
        </p:blipFill>
        <p:spPr>
          <a:xfrm>
            <a:off x="10824439" y="-284944"/>
            <a:ext cx="1205467" cy="1205467"/>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a:latin typeface="Arial" panose="020B0604020202020204" pitchFamily="34" charset="0"/>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1600">
                <a:latin typeface="Arial" panose="020B0604020202020204" pitchFamily="34" charset="0"/>
                <a:cs typeface="Arial" panose="020B0604020202020204" pitchFamily="34" charset="0"/>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634D04C3-2C11-981C-E741-B66B6836FB48}"/>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93D4FA45-BEB0-13AC-7082-0C656D675503}"/>
              </a:ext>
            </a:extLst>
          </p:cNvPr>
          <p:cNvPicPr>
            <a:picLocks noChangeAspect="1"/>
          </p:cNvPicPr>
          <p:nvPr userDrawn="1"/>
        </p:nvPicPr>
        <p:blipFill>
          <a:blip r:embed="rId5"/>
          <a:stretch>
            <a:fillRect/>
          </a:stretch>
        </p:blipFill>
        <p:spPr>
          <a:xfrm>
            <a:off x="10824439" y="-284944"/>
            <a:ext cx="1205467" cy="1205467"/>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a:latin typeface="Arial" panose="020B0604020202020204" pitchFamily="34" charset="0"/>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1F1DE0B5-6E42-339C-C460-426C401151B8}"/>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6BBC78AA-0731-579D-F95A-7257D59890FF}"/>
              </a:ext>
            </a:extLst>
          </p:cNvPr>
          <p:cNvPicPr>
            <a:picLocks noChangeAspect="1"/>
          </p:cNvPicPr>
          <p:nvPr userDrawn="1"/>
        </p:nvPicPr>
        <p:blipFill>
          <a:blip r:embed="rId5"/>
          <a:stretch>
            <a:fillRect/>
          </a:stretch>
        </p:blipFill>
        <p:spPr>
          <a:xfrm>
            <a:off x="10824439" y="-284944"/>
            <a:ext cx="1205467" cy="1205467"/>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dirty="0">
              <a:latin typeface="Arial" panose="020B0604020202020204" pitchFamily="34" charset="0"/>
              <a:cs typeface="Arial" panose="020B0604020202020204" pitchFamily="34" charset="0"/>
            </a:endParaRPr>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atin typeface="Arial" panose="020B0604020202020204" pitchFamily="34" charset="0"/>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Arial" panose="020B0604020202020204" pitchFamily="34" charset="0"/>
                <a:cs typeface="Arial" panose="020B0604020202020204" pitchFamily="34" charset="0"/>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dirty="0"/>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atin typeface="Arial" panose="020B0604020202020204" pitchFamily="34" charset="0"/>
                <a:cs typeface="Arial" panose="020B0604020202020204" pitchFamily="34" charset="0"/>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56A6A336-F189-0D08-BFB2-412956FF4F87}"/>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536DE204-D6EF-64EE-970E-3D5DBEE7D485}"/>
              </a:ext>
            </a:extLst>
          </p:cNvPr>
          <p:cNvPicPr>
            <a:picLocks noChangeAspect="1"/>
          </p:cNvPicPr>
          <p:nvPr userDrawn="1"/>
        </p:nvPicPr>
        <p:blipFill>
          <a:blip r:embed="rId5"/>
          <a:stretch>
            <a:fillRect/>
          </a:stretch>
        </p:blipFill>
        <p:spPr>
          <a:xfrm>
            <a:off x="10824439" y="-284944"/>
            <a:ext cx="1205467" cy="1205467"/>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a:latin typeface="Arial" panose="020B0604020202020204" pitchFamily="34" charset="0"/>
                <a:cs typeface="Arial" panose="020B0604020202020204" pitchFamily="34" charset="0"/>
              </a:defRPr>
            </a:lvl1pPr>
          </a:lstStyle>
          <a:p>
            <a:endParaRPr dirty="0"/>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AC00850A-4C1B-7A7E-0D7F-B096FEBDBE21}"/>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0076ABF8-5B26-30EE-6057-99254308985C}"/>
              </a:ext>
            </a:extLst>
          </p:cNvPr>
          <p:cNvPicPr>
            <a:picLocks noChangeAspect="1"/>
          </p:cNvPicPr>
          <p:nvPr userDrawn="1"/>
        </p:nvPicPr>
        <p:blipFill>
          <a:blip r:embed="rId5"/>
          <a:stretch>
            <a:fillRect/>
          </a:stretch>
        </p:blipFill>
        <p:spPr>
          <a:xfrm>
            <a:off x="10824439" y="-284944"/>
            <a:ext cx="1205467" cy="1205467"/>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a:latin typeface="Arial" panose="020B0604020202020204" pitchFamily="34" charset="0"/>
                <a:cs typeface="Arial" panose="020B0604020202020204" pitchFamily="34" charset="0"/>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pic>
        <p:nvPicPr>
          <p:cNvPr id="4" name="Picture 3">
            <a:extLst>
              <a:ext uri="{FF2B5EF4-FFF2-40B4-BE49-F238E27FC236}">
                <a16:creationId xmlns:a16="http://schemas.microsoft.com/office/drawing/2014/main" id="{1174C85E-6296-0203-E0B7-9272898E3957}"/>
              </a:ext>
            </a:extLst>
          </p:cNvPr>
          <p:cNvPicPr>
            <a:picLocks noChangeAspect="1"/>
          </p:cNvPicPr>
          <p:nvPr userDrawn="1"/>
        </p:nvPicPr>
        <p:blipFill>
          <a:blip r:embed="rId4"/>
          <a:stretch>
            <a:fillRect/>
          </a:stretch>
        </p:blipFill>
        <p:spPr>
          <a:xfrm>
            <a:off x="8600660" y="97937"/>
            <a:ext cx="1992580" cy="411037"/>
          </a:xfrm>
          <a:prstGeom prst="rect">
            <a:avLst/>
          </a:prstGeom>
        </p:spPr>
      </p:pic>
      <p:pic>
        <p:nvPicPr>
          <p:cNvPr id="5" name="Picture 4">
            <a:extLst>
              <a:ext uri="{FF2B5EF4-FFF2-40B4-BE49-F238E27FC236}">
                <a16:creationId xmlns:a16="http://schemas.microsoft.com/office/drawing/2014/main" id="{D11DDF14-AAFB-31AA-317A-B4230F0FE2FB}"/>
              </a:ext>
            </a:extLst>
          </p:cNvPr>
          <p:cNvPicPr>
            <a:picLocks noChangeAspect="1"/>
          </p:cNvPicPr>
          <p:nvPr userDrawn="1"/>
        </p:nvPicPr>
        <p:blipFill>
          <a:blip r:embed="rId5"/>
          <a:stretch>
            <a:fillRect/>
          </a:stretch>
        </p:blipFill>
        <p:spPr>
          <a:xfrm>
            <a:off x="10824439" y="-284944"/>
            <a:ext cx="1205467" cy="1205467"/>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2" y="101600"/>
            <a:ext cx="10524067" cy="654050"/>
          </a:xfrm>
          <a:prstGeom prst="rect">
            <a:avLst/>
          </a:prstGeom>
        </p:spPr>
        <p:txBody>
          <a:bodyPr>
            <a:noAutofit/>
          </a:bodyPr>
          <a:lstStyle>
            <a:lvl1pPr>
              <a:defRPr sz="2800" b="1" i="0">
                <a:latin typeface="Arial" panose="020B0604020202020204" pitchFamily="34" charset="0"/>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2000">
                <a:latin typeface="Arial" panose="020B0604020202020204" pitchFamily="34" charset="0"/>
                <a:cs typeface="Arial" panose="020B0604020202020204" pitchFamily="34" charset="0"/>
              </a:defRPr>
            </a:lvl3pPr>
            <a:lvl4pPr>
              <a:defRPr sz="2000">
                <a:latin typeface="Arial" panose="020B0604020202020204" pitchFamily="34" charset="0"/>
                <a:cs typeface="Arial" panose="020B0604020202020204" pitchFamily="34" charset="0"/>
              </a:defRPr>
            </a:lvl4pPr>
            <a:lvl5pPr>
              <a:defRPr sz="2000">
                <a:latin typeface="Arial" panose="020B0604020202020204" pitchFamily="34" charset="0"/>
                <a:cs typeface="Arial" panose="020B0604020202020204" pitchFamily="34" charset="0"/>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5"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6" y="6297949"/>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793225690"/>
      </p:ext>
    </p:extLst>
  </p:cSld>
  <p:clrMapOvr>
    <a:masterClrMapping/>
  </p:clrMapOvr>
  <p:transition advClick="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cxnSp>
        <p:nvCxnSpPr>
          <p:cNvPr id="4" name="Straight Connector 3">
            <a:extLst>
              <a:ext uri="{FF2B5EF4-FFF2-40B4-BE49-F238E27FC236}">
                <a16:creationId xmlns:a16="http://schemas.microsoft.com/office/drawing/2014/main" id="{F497B7FE-B347-4CF2-A1B9-7426682E72E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spTree>
  </p:cSld>
  <p:clrMap bg1="lt1" tx1="dk1" bg2="dk2" tx2="lt2" accent1="accent1" accent2="accent2" accent3="accent3" accent4="accent4" accent5="accent5" accent6="accent6" hlink="hlink" folHlink="folHlink"/>
  <p:sldLayoutIdLst>
    <p:sldLayoutId id="2147483648" r:id="rId1"/>
    <p:sldLayoutId id="2147483649" r:id="rId2"/>
    <p:sldLayoutId id="2147483652" r:id="rId3"/>
    <p:sldLayoutId id="2147483653" r:id="rId4"/>
    <p:sldLayoutId id="2147483654" r:id="rId5"/>
    <p:sldLayoutId id="2147483655" r:id="rId6"/>
    <p:sldLayoutId id="2147483656" r:id="rId7"/>
    <p:sldLayoutId id="2147483657" r:id="rId8"/>
    <p:sldLayoutId id="2147483661"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 Id="rId5" Type="http://schemas.openxmlformats.org/officeDocument/2006/relationships/image" Target="../media/image12.pn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2" Target="../media/image13.jpeg" Type="http://schemas.openxmlformats.org/officeDocument/2006/relationships/image"/><Relationship Id="rId1" Target="../slideLayouts/slideLayout3.xml" Type="http://schemas.openxmlformats.org/officeDocument/2006/relationships/slideLayout"/></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arget="../media/image18.jpeg" Type="http://schemas.openxmlformats.org/officeDocument/2006/relationships/image"/><Relationship Id="rId1" Target="../slideLayouts/slideLayout3.xml" Type="http://schemas.openxmlformats.org/officeDocument/2006/relationships/slideLayout"/></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e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arget="../media/image24.jpeg" Type="http://schemas.openxmlformats.org/officeDocument/2006/relationships/image"/><Relationship Id="rId1" Target="../slideLayouts/slideLayout3.xml" Type="http://schemas.openxmlformats.org/officeDocument/2006/relationships/slideLayout"/></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arget="../media/image7.jpeg" Type="http://schemas.openxmlformats.org/officeDocument/2006/relationships/image"/><Relationship Id="rId2" Target="../notesSlides/notesSlide3.xml" Type="http://schemas.openxmlformats.org/officeDocument/2006/relationships/notesSlide"/><Relationship Id="rId1" Target="../slideLayouts/slideLayout3.xml" Type="http://schemas.openxmlformats.org/officeDocument/2006/relationships/slideLayout"/></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4079CC09-591A-6BEE-9329-1D5E68F9FFF4}"/>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CAB08610-FFA3-21C8-08DF-FF587EE84DBB}"/>
              </a:ext>
            </a:extLst>
          </p:cNvPr>
          <p:cNvGrpSpPr/>
          <p:nvPr/>
        </p:nvGrpSpPr>
        <p:grpSpPr>
          <a:xfrm>
            <a:off x="6559873" y="2153155"/>
            <a:ext cx="5486761" cy="4546744"/>
            <a:chOff x="1079350" y="238125"/>
            <a:chExt cx="5461275" cy="4525625"/>
          </a:xfrm>
        </p:grpSpPr>
        <p:sp>
          <p:nvSpPr>
            <p:cNvPr id="49" name="Google Shape;49;p15">
              <a:extLst>
                <a:ext uri="{FF2B5EF4-FFF2-40B4-BE49-F238E27FC236}">
                  <a16:creationId xmlns:a16="http://schemas.microsoft.com/office/drawing/2014/main" id="{3D1C81C7-7A0C-A476-185C-EA5232E6791D}"/>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50" name="Google Shape;50;p15">
              <a:extLst>
                <a:ext uri="{FF2B5EF4-FFF2-40B4-BE49-F238E27FC236}">
                  <a16:creationId xmlns:a16="http://schemas.microsoft.com/office/drawing/2014/main" id="{01E3629A-33D2-AB3B-5DF1-01DA32C1CBEB}"/>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51" name="Google Shape;51;p15">
              <a:extLst>
                <a:ext uri="{FF2B5EF4-FFF2-40B4-BE49-F238E27FC236}">
                  <a16:creationId xmlns:a16="http://schemas.microsoft.com/office/drawing/2014/main" id="{4EF3471D-B40B-F975-F2DF-503AF8DE70C7}"/>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52" name="Google Shape;52;p15">
              <a:extLst>
                <a:ext uri="{FF2B5EF4-FFF2-40B4-BE49-F238E27FC236}">
                  <a16:creationId xmlns:a16="http://schemas.microsoft.com/office/drawing/2014/main" id="{B32F0007-54B0-8301-99F8-D80AD3703AE5}"/>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53" name="Google Shape;53;p15">
              <a:extLst>
                <a:ext uri="{FF2B5EF4-FFF2-40B4-BE49-F238E27FC236}">
                  <a16:creationId xmlns:a16="http://schemas.microsoft.com/office/drawing/2014/main" id="{571255C7-EBA8-5845-BF6C-5E389D85F75F}"/>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54" name="Google Shape;54;p15">
              <a:extLst>
                <a:ext uri="{FF2B5EF4-FFF2-40B4-BE49-F238E27FC236}">
                  <a16:creationId xmlns:a16="http://schemas.microsoft.com/office/drawing/2014/main" id="{FF27F483-F710-0145-439F-59C0132FB934}"/>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55" name="Google Shape;55;p15">
              <a:extLst>
                <a:ext uri="{FF2B5EF4-FFF2-40B4-BE49-F238E27FC236}">
                  <a16:creationId xmlns:a16="http://schemas.microsoft.com/office/drawing/2014/main" id="{2B76E7DF-92D9-EF53-D79E-56E97548106F}"/>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56" name="Google Shape;56;p15">
              <a:extLst>
                <a:ext uri="{FF2B5EF4-FFF2-40B4-BE49-F238E27FC236}">
                  <a16:creationId xmlns:a16="http://schemas.microsoft.com/office/drawing/2014/main" id="{F8069ECF-1409-945A-9CA5-B75BCBE0A12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57" name="Google Shape;57;p15">
              <a:extLst>
                <a:ext uri="{FF2B5EF4-FFF2-40B4-BE49-F238E27FC236}">
                  <a16:creationId xmlns:a16="http://schemas.microsoft.com/office/drawing/2014/main" id="{18B3C5DA-BC59-BB2A-0946-4C5D3A16E07D}"/>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58" name="Google Shape;58;p15">
              <a:extLst>
                <a:ext uri="{FF2B5EF4-FFF2-40B4-BE49-F238E27FC236}">
                  <a16:creationId xmlns:a16="http://schemas.microsoft.com/office/drawing/2014/main" id="{2D7839BA-159F-AB07-FB42-D3A0ED9F8295}"/>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59" name="Google Shape;59;p15">
              <a:extLst>
                <a:ext uri="{FF2B5EF4-FFF2-40B4-BE49-F238E27FC236}">
                  <a16:creationId xmlns:a16="http://schemas.microsoft.com/office/drawing/2014/main" id="{930BCB89-9114-3D6A-0FF6-ABE573D36A72}"/>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60" name="Google Shape;60;p15">
              <a:extLst>
                <a:ext uri="{FF2B5EF4-FFF2-40B4-BE49-F238E27FC236}">
                  <a16:creationId xmlns:a16="http://schemas.microsoft.com/office/drawing/2014/main" id="{6F76159E-3ABF-11B8-EDF6-3C8A21E6B0B1}"/>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61" name="Google Shape;61;p15">
              <a:extLst>
                <a:ext uri="{FF2B5EF4-FFF2-40B4-BE49-F238E27FC236}">
                  <a16:creationId xmlns:a16="http://schemas.microsoft.com/office/drawing/2014/main" id="{81A6819A-0372-9EC4-ABCD-F0687203C028}"/>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62" name="Google Shape;62;p15">
              <a:extLst>
                <a:ext uri="{FF2B5EF4-FFF2-40B4-BE49-F238E27FC236}">
                  <a16:creationId xmlns:a16="http://schemas.microsoft.com/office/drawing/2014/main" id="{1055A456-61C5-0203-E719-19C570456F39}"/>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63" name="Google Shape;63;p15">
              <a:extLst>
                <a:ext uri="{FF2B5EF4-FFF2-40B4-BE49-F238E27FC236}">
                  <a16:creationId xmlns:a16="http://schemas.microsoft.com/office/drawing/2014/main" id="{08CC85C0-776D-14A4-87D4-A90A86283D67}"/>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64" name="Google Shape;64;p15">
              <a:extLst>
                <a:ext uri="{FF2B5EF4-FFF2-40B4-BE49-F238E27FC236}">
                  <a16:creationId xmlns:a16="http://schemas.microsoft.com/office/drawing/2014/main" id="{B7F2854C-C6D7-EC8F-9A72-1CC88748139B}"/>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65" name="Google Shape;65;p15">
              <a:extLst>
                <a:ext uri="{FF2B5EF4-FFF2-40B4-BE49-F238E27FC236}">
                  <a16:creationId xmlns:a16="http://schemas.microsoft.com/office/drawing/2014/main" id="{9EE92501-A815-3D6A-0742-AFCEF8305335}"/>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66" name="Google Shape;66;p15">
              <a:extLst>
                <a:ext uri="{FF2B5EF4-FFF2-40B4-BE49-F238E27FC236}">
                  <a16:creationId xmlns:a16="http://schemas.microsoft.com/office/drawing/2014/main" id="{5B0BE178-0526-D4DE-9C96-39D62CBF2AD4}"/>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67" name="Google Shape;67;p15">
              <a:extLst>
                <a:ext uri="{FF2B5EF4-FFF2-40B4-BE49-F238E27FC236}">
                  <a16:creationId xmlns:a16="http://schemas.microsoft.com/office/drawing/2014/main" id="{A2283E30-884B-22B7-3BA5-4FBF9D4CB702}"/>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68" name="Google Shape;68;p15">
              <a:extLst>
                <a:ext uri="{FF2B5EF4-FFF2-40B4-BE49-F238E27FC236}">
                  <a16:creationId xmlns:a16="http://schemas.microsoft.com/office/drawing/2014/main" id="{03B18B5F-CBEE-24CE-D5EE-0279ACE61123}"/>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69" name="Google Shape;69;p15">
              <a:extLst>
                <a:ext uri="{FF2B5EF4-FFF2-40B4-BE49-F238E27FC236}">
                  <a16:creationId xmlns:a16="http://schemas.microsoft.com/office/drawing/2014/main" id="{6F91757B-F206-3960-CF9B-4B548BA3B09F}"/>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70" name="Google Shape;70;p15">
              <a:extLst>
                <a:ext uri="{FF2B5EF4-FFF2-40B4-BE49-F238E27FC236}">
                  <a16:creationId xmlns:a16="http://schemas.microsoft.com/office/drawing/2014/main" id="{21A59462-486B-3542-6E13-1897439E9019}"/>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71" name="Google Shape;71;p15">
              <a:extLst>
                <a:ext uri="{FF2B5EF4-FFF2-40B4-BE49-F238E27FC236}">
                  <a16:creationId xmlns:a16="http://schemas.microsoft.com/office/drawing/2014/main" id="{5C347039-32B2-8A30-F244-57A4EB67D45D}"/>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72" name="Google Shape;72;p15">
              <a:extLst>
                <a:ext uri="{FF2B5EF4-FFF2-40B4-BE49-F238E27FC236}">
                  <a16:creationId xmlns:a16="http://schemas.microsoft.com/office/drawing/2014/main" id="{77A22A8F-2C1A-5ACE-3A80-A76D0F01793C}"/>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73" name="Google Shape;73;p15">
              <a:extLst>
                <a:ext uri="{FF2B5EF4-FFF2-40B4-BE49-F238E27FC236}">
                  <a16:creationId xmlns:a16="http://schemas.microsoft.com/office/drawing/2014/main" id="{05A3EFA1-FBF2-282C-3DD1-3988E21227D5}"/>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74" name="Google Shape;74;p15">
              <a:extLst>
                <a:ext uri="{FF2B5EF4-FFF2-40B4-BE49-F238E27FC236}">
                  <a16:creationId xmlns:a16="http://schemas.microsoft.com/office/drawing/2014/main" id="{A40E6487-A162-2683-DFE6-ED397441CF8A}"/>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75" name="Google Shape;75;p15">
              <a:extLst>
                <a:ext uri="{FF2B5EF4-FFF2-40B4-BE49-F238E27FC236}">
                  <a16:creationId xmlns:a16="http://schemas.microsoft.com/office/drawing/2014/main" id="{8CAAA436-1731-24BE-C86B-5B732710A1D4}"/>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76" name="Google Shape;76;p15">
              <a:extLst>
                <a:ext uri="{FF2B5EF4-FFF2-40B4-BE49-F238E27FC236}">
                  <a16:creationId xmlns:a16="http://schemas.microsoft.com/office/drawing/2014/main" id="{F3CFEFFC-7D77-381A-6F53-98677DB9BC2E}"/>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77" name="Google Shape;77;p15">
              <a:extLst>
                <a:ext uri="{FF2B5EF4-FFF2-40B4-BE49-F238E27FC236}">
                  <a16:creationId xmlns:a16="http://schemas.microsoft.com/office/drawing/2014/main" id="{9F4E088A-7115-C7D0-8D1E-EC491E8D4C79}"/>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78" name="Google Shape;78;p15">
              <a:extLst>
                <a:ext uri="{FF2B5EF4-FFF2-40B4-BE49-F238E27FC236}">
                  <a16:creationId xmlns:a16="http://schemas.microsoft.com/office/drawing/2014/main" id="{03789D66-B4E0-9397-00A8-B859FB1896A2}"/>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79" name="Google Shape;79;p15">
              <a:extLst>
                <a:ext uri="{FF2B5EF4-FFF2-40B4-BE49-F238E27FC236}">
                  <a16:creationId xmlns:a16="http://schemas.microsoft.com/office/drawing/2014/main" id="{E5196BC3-C279-A536-D528-0D91B95D6EBD}"/>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80" name="Google Shape;80;p15">
              <a:extLst>
                <a:ext uri="{FF2B5EF4-FFF2-40B4-BE49-F238E27FC236}">
                  <a16:creationId xmlns:a16="http://schemas.microsoft.com/office/drawing/2014/main" id="{4CDE5F09-2476-FA7B-8696-C49843BD8CD8}"/>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81" name="Google Shape;81;p15">
              <a:extLst>
                <a:ext uri="{FF2B5EF4-FFF2-40B4-BE49-F238E27FC236}">
                  <a16:creationId xmlns:a16="http://schemas.microsoft.com/office/drawing/2014/main" id="{F8EA7C03-3582-963B-FAA1-2769D1E2A59D}"/>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82" name="Google Shape;82;p15">
              <a:extLst>
                <a:ext uri="{FF2B5EF4-FFF2-40B4-BE49-F238E27FC236}">
                  <a16:creationId xmlns:a16="http://schemas.microsoft.com/office/drawing/2014/main" id="{4B5B547D-EF1D-B00D-055F-E80425F5854C}"/>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83" name="Google Shape;83;p15">
              <a:extLst>
                <a:ext uri="{FF2B5EF4-FFF2-40B4-BE49-F238E27FC236}">
                  <a16:creationId xmlns:a16="http://schemas.microsoft.com/office/drawing/2014/main" id="{973BB4E4-A04D-F8AD-48CC-06CEE911D083}"/>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84" name="Google Shape;84;p15">
              <a:extLst>
                <a:ext uri="{FF2B5EF4-FFF2-40B4-BE49-F238E27FC236}">
                  <a16:creationId xmlns:a16="http://schemas.microsoft.com/office/drawing/2014/main" id="{B55292DB-DD53-DEFB-E628-EE3B88D65587}"/>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85" name="Google Shape;85;p15">
              <a:extLst>
                <a:ext uri="{FF2B5EF4-FFF2-40B4-BE49-F238E27FC236}">
                  <a16:creationId xmlns:a16="http://schemas.microsoft.com/office/drawing/2014/main" id="{ED036F42-D682-91F3-48BE-4276C296211A}"/>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86" name="Google Shape;86;p15">
              <a:extLst>
                <a:ext uri="{FF2B5EF4-FFF2-40B4-BE49-F238E27FC236}">
                  <a16:creationId xmlns:a16="http://schemas.microsoft.com/office/drawing/2014/main" id="{97EFB268-E1D2-BBD7-677D-8927ABF67A42}"/>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87" name="Google Shape;87;p15">
              <a:extLst>
                <a:ext uri="{FF2B5EF4-FFF2-40B4-BE49-F238E27FC236}">
                  <a16:creationId xmlns:a16="http://schemas.microsoft.com/office/drawing/2014/main" id="{B25866A6-B5C0-2C85-5599-8F1B838F9756}"/>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88" name="Google Shape;88;p15">
              <a:extLst>
                <a:ext uri="{FF2B5EF4-FFF2-40B4-BE49-F238E27FC236}">
                  <a16:creationId xmlns:a16="http://schemas.microsoft.com/office/drawing/2014/main" id="{D3DE4BBB-9984-7140-D5D0-3F52DA464086}"/>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89" name="Google Shape;89;p15">
              <a:extLst>
                <a:ext uri="{FF2B5EF4-FFF2-40B4-BE49-F238E27FC236}">
                  <a16:creationId xmlns:a16="http://schemas.microsoft.com/office/drawing/2014/main" id="{FF44E0B6-3A46-12D0-130C-2045FB9A6E87}"/>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90" name="Google Shape;90;p15">
              <a:extLst>
                <a:ext uri="{FF2B5EF4-FFF2-40B4-BE49-F238E27FC236}">
                  <a16:creationId xmlns:a16="http://schemas.microsoft.com/office/drawing/2014/main" id="{220D6C4B-56F1-1B52-AC3C-74337EE07F05}"/>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91" name="Google Shape;91;p15">
              <a:extLst>
                <a:ext uri="{FF2B5EF4-FFF2-40B4-BE49-F238E27FC236}">
                  <a16:creationId xmlns:a16="http://schemas.microsoft.com/office/drawing/2014/main" id="{3C749D0E-05ED-605E-006E-C33B3234DBC8}"/>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92" name="Google Shape;92;p15">
              <a:extLst>
                <a:ext uri="{FF2B5EF4-FFF2-40B4-BE49-F238E27FC236}">
                  <a16:creationId xmlns:a16="http://schemas.microsoft.com/office/drawing/2014/main" id="{C71B5104-38EC-5CF8-EB63-7883EECFA337}"/>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93" name="Google Shape;93;p15">
              <a:extLst>
                <a:ext uri="{FF2B5EF4-FFF2-40B4-BE49-F238E27FC236}">
                  <a16:creationId xmlns:a16="http://schemas.microsoft.com/office/drawing/2014/main" id="{E5277F48-ADB1-B3EF-0804-9E721B58C7D1}"/>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94" name="Google Shape;94;p15">
              <a:extLst>
                <a:ext uri="{FF2B5EF4-FFF2-40B4-BE49-F238E27FC236}">
                  <a16:creationId xmlns:a16="http://schemas.microsoft.com/office/drawing/2014/main" id="{170B3332-AF7C-1321-034A-A3DBF909D703}"/>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95" name="Google Shape;95;p15">
              <a:extLst>
                <a:ext uri="{FF2B5EF4-FFF2-40B4-BE49-F238E27FC236}">
                  <a16:creationId xmlns:a16="http://schemas.microsoft.com/office/drawing/2014/main" id="{410958C0-1377-703F-8E74-DB081916A374}"/>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96" name="Google Shape;96;p15">
              <a:extLst>
                <a:ext uri="{FF2B5EF4-FFF2-40B4-BE49-F238E27FC236}">
                  <a16:creationId xmlns:a16="http://schemas.microsoft.com/office/drawing/2014/main" id="{5AD4C244-BA94-EE38-E80B-3BF904CC50DB}"/>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97" name="Google Shape;97;p15">
              <a:extLst>
                <a:ext uri="{FF2B5EF4-FFF2-40B4-BE49-F238E27FC236}">
                  <a16:creationId xmlns:a16="http://schemas.microsoft.com/office/drawing/2014/main" id="{ECD05FBB-F284-9022-E207-AAC6F9CCD552}"/>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98" name="Google Shape;98;p15">
              <a:extLst>
                <a:ext uri="{FF2B5EF4-FFF2-40B4-BE49-F238E27FC236}">
                  <a16:creationId xmlns:a16="http://schemas.microsoft.com/office/drawing/2014/main" id="{8B1D3B7E-822A-45D2-53A3-A7560B2D4BBB}"/>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99" name="Google Shape;99;p15">
              <a:extLst>
                <a:ext uri="{FF2B5EF4-FFF2-40B4-BE49-F238E27FC236}">
                  <a16:creationId xmlns:a16="http://schemas.microsoft.com/office/drawing/2014/main" id="{A0556F61-B7E2-A292-51D9-707E2BE0EAD0}"/>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00" name="Google Shape;100;p15">
              <a:extLst>
                <a:ext uri="{FF2B5EF4-FFF2-40B4-BE49-F238E27FC236}">
                  <a16:creationId xmlns:a16="http://schemas.microsoft.com/office/drawing/2014/main" id="{56F32DD8-BF65-264C-90A7-5F92A55E8B9C}"/>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01" name="Google Shape;101;p15">
              <a:extLst>
                <a:ext uri="{FF2B5EF4-FFF2-40B4-BE49-F238E27FC236}">
                  <a16:creationId xmlns:a16="http://schemas.microsoft.com/office/drawing/2014/main" id="{C31A7EAF-ED47-820E-B19F-925C6B05D0E1}"/>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02" name="Google Shape;102;p15">
              <a:extLst>
                <a:ext uri="{FF2B5EF4-FFF2-40B4-BE49-F238E27FC236}">
                  <a16:creationId xmlns:a16="http://schemas.microsoft.com/office/drawing/2014/main" id="{EAFC1109-A160-90D5-4C96-DB6F50874AD4}"/>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03" name="Google Shape;103;p15">
              <a:extLst>
                <a:ext uri="{FF2B5EF4-FFF2-40B4-BE49-F238E27FC236}">
                  <a16:creationId xmlns:a16="http://schemas.microsoft.com/office/drawing/2014/main" id="{7C6130DF-1DBC-DBB1-DB21-64A55937F91F}"/>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04" name="Google Shape;104;p15">
              <a:extLst>
                <a:ext uri="{FF2B5EF4-FFF2-40B4-BE49-F238E27FC236}">
                  <a16:creationId xmlns:a16="http://schemas.microsoft.com/office/drawing/2014/main" id="{FA31D80F-D1FD-0B11-A508-F1D91A76A464}"/>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05" name="Google Shape;105;p15">
              <a:extLst>
                <a:ext uri="{FF2B5EF4-FFF2-40B4-BE49-F238E27FC236}">
                  <a16:creationId xmlns:a16="http://schemas.microsoft.com/office/drawing/2014/main" id="{71C507B6-B398-79CE-F7DC-5F885E0508C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06" name="Google Shape;106;p15">
              <a:extLst>
                <a:ext uri="{FF2B5EF4-FFF2-40B4-BE49-F238E27FC236}">
                  <a16:creationId xmlns:a16="http://schemas.microsoft.com/office/drawing/2014/main" id="{F8F780EC-0E63-0F5D-217F-5C739DB1583F}"/>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07" name="Google Shape;107;p15">
              <a:extLst>
                <a:ext uri="{FF2B5EF4-FFF2-40B4-BE49-F238E27FC236}">
                  <a16:creationId xmlns:a16="http://schemas.microsoft.com/office/drawing/2014/main" id="{8AB8A229-DA48-7A4E-0754-F83E2ECF2358}"/>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08" name="Google Shape;108;p15">
              <a:extLst>
                <a:ext uri="{FF2B5EF4-FFF2-40B4-BE49-F238E27FC236}">
                  <a16:creationId xmlns:a16="http://schemas.microsoft.com/office/drawing/2014/main" id="{5F7EEC4A-0A28-1350-143D-591B7962E8FD}"/>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09" name="Google Shape;109;p15">
              <a:extLst>
                <a:ext uri="{FF2B5EF4-FFF2-40B4-BE49-F238E27FC236}">
                  <a16:creationId xmlns:a16="http://schemas.microsoft.com/office/drawing/2014/main" id="{F5CD42B3-13B1-6432-6C09-B19E32B4B32C}"/>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10" name="Google Shape;110;p15">
              <a:extLst>
                <a:ext uri="{FF2B5EF4-FFF2-40B4-BE49-F238E27FC236}">
                  <a16:creationId xmlns:a16="http://schemas.microsoft.com/office/drawing/2014/main" id="{29A7682F-A509-3789-7E02-0AD2B3883A1F}"/>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11" name="Google Shape;111;p15">
              <a:extLst>
                <a:ext uri="{FF2B5EF4-FFF2-40B4-BE49-F238E27FC236}">
                  <a16:creationId xmlns:a16="http://schemas.microsoft.com/office/drawing/2014/main" id="{68F1B5CE-33FA-B35D-3131-AF88722A178E}"/>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12" name="Google Shape;112;p15">
              <a:extLst>
                <a:ext uri="{FF2B5EF4-FFF2-40B4-BE49-F238E27FC236}">
                  <a16:creationId xmlns:a16="http://schemas.microsoft.com/office/drawing/2014/main" id="{D08404CF-F54D-B9F2-3C30-B7EEFB88BEC7}"/>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13" name="Google Shape;113;p15">
              <a:extLst>
                <a:ext uri="{FF2B5EF4-FFF2-40B4-BE49-F238E27FC236}">
                  <a16:creationId xmlns:a16="http://schemas.microsoft.com/office/drawing/2014/main" id="{44D06DDC-6242-A44C-ED18-C67B569537A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14" name="Google Shape;114;p15">
              <a:extLst>
                <a:ext uri="{FF2B5EF4-FFF2-40B4-BE49-F238E27FC236}">
                  <a16:creationId xmlns:a16="http://schemas.microsoft.com/office/drawing/2014/main" id="{3B41A497-472C-2FA8-437E-06BE00032733}"/>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15" name="Google Shape;115;p15">
              <a:extLst>
                <a:ext uri="{FF2B5EF4-FFF2-40B4-BE49-F238E27FC236}">
                  <a16:creationId xmlns:a16="http://schemas.microsoft.com/office/drawing/2014/main" id="{8166B2A0-77AC-8B01-8585-63A1769F5B3A}"/>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16" name="Google Shape;116;p15">
              <a:extLst>
                <a:ext uri="{FF2B5EF4-FFF2-40B4-BE49-F238E27FC236}">
                  <a16:creationId xmlns:a16="http://schemas.microsoft.com/office/drawing/2014/main" id="{3D73199B-E52A-E941-1D80-FE8F64FBDB55}"/>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17" name="Google Shape;117;p15">
              <a:extLst>
                <a:ext uri="{FF2B5EF4-FFF2-40B4-BE49-F238E27FC236}">
                  <a16:creationId xmlns:a16="http://schemas.microsoft.com/office/drawing/2014/main" id="{0616B452-B620-41C6-B4BB-E96EB0B4FAB2}"/>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18" name="Google Shape;118;p15">
              <a:extLst>
                <a:ext uri="{FF2B5EF4-FFF2-40B4-BE49-F238E27FC236}">
                  <a16:creationId xmlns:a16="http://schemas.microsoft.com/office/drawing/2014/main" id="{66EE11D2-1440-E8E3-F7F9-299FF1B627B4}"/>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19" name="Google Shape;119;p15">
              <a:extLst>
                <a:ext uri="{FF2B5EF4-FFF2-40B4-BE49-F238E27FC236}">
                  <a16:creationId xmlns:a16="http://schemas.microsoft.com/office/drawing/2014/main" id="{F78339C5-2858-55D7-BA85-16C5BA315FE7}"/>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20" name="Google Shape;120;p15">
              <a:extLst>
                <a:ext uri="{FF2B5EF4-FFF2-40B4-BE49-F238E27FC236}">
                  <a16:creationId xmlns:a16="http://schemas.microsoft.com/office/drawing/2014/main" id="{8DD1BD90-614E-03CE-86DD-8C9553714209}"/>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21" name="Google Shape;121;p15">
              <a:extLst>
                <a:ext uri="{FF2B5EF4-FFF2-40B4-BE49-F238E27FC236}">
                  <a16:creationId xmlns:a16="http://schemas.microsoft.com/office/drawing/2014/main" id="{033470EE-4DB5-26FE-740B-575CED7855CC}"/>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22" name="Google Shape;122;p15">
              <a:extLst>
                <a:ext uri="{FF2B5EF4-FFF2-40B4-BE49-F238E27FC236}">
                  <a16:creationId xmlns:a16="http://schemas.microsoft.com/office/drawing/2014/main" id="{88123BD7-3106-EF62-5AF1-63F601F4CF69}"/>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23" name="Google Shape;123;p15">
              <a:extLst>
                <a:ext uri="{FF2B5EF4-FFF2-40B4-BE49-F238E27FC236}">
                  <a16:creationId xmlns:a16="http://schemas.microsoft.com/office/drawing/2014/main" id="{E72929FC-6AC6-C0DD-5E24-4D85916234B9}"/>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24" name="Google Shape;124;p15">
              <a:extLst>
                <a:ext uri="{FF2B5EF4-FFF2-40B4-BE49-F238E27FC236}">
                  <a16:creationId xmlns:a16="http://schemas.microsoft.com/office/drawing/2014/main" id="{AD88C7E2-B425-D3DE-DC79-041CF8A21B6D}"/>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25" name="Google Shape;125;p15">
              <a:extLst>
                <a:ext uri="{FF2B5EF4-FFF2-40B4-BE49-F238E27FC236}">
                  <a16:creationId xmlns:a16="http://schemas.microsoft.com/office/drawing/2014/main" id="{18587DE1-076A-D017-914E-AE71B395EC95}"/>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26" name="Google Shape;126;p15">
              <a:extLst>
                <a:ext uri="{FF2B5EF4-FFF2-40B4-BE49-F238E27FC236}">
                  <a16:creationId xmlns:a16="http://schemas.microsoft.com/office/drawing/2014/main" id="{42FC2C1B-D523-F9E6-0C8D-4D9B7A95A107}"/>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27" name="Google Shape;127;p15">
              <a:extLst>
                <a:ext uri="{FF2B5EF4-FFF2-40B4-BE49-F238E27FC236}">
                  <a16:creationId xmlns:a16="http://schemas.microsoft.com/office/drawing/2014/main" id="{D70058EE-19E9-99ED-A3CE-4217DE9D785C}"/>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28" name="Google Shape;128;p15">
              <a:extLst>
                <a:ext uri="{FF2B5EF4-FFF2-40B4-BE49-F238E27FC236}">
                  <a16:creationId xmlns:a16="http://schemas.microsoft.com/office/drawing/2014/main" id="{27FAE229-4989-5FE6-7FCA-3C24F35BFAC1}"/>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29" name="Google Shape;129;p15">
              <a:extLst>
                <a:ext uri="{FF2B5EF4-FFF2-40B4-BE49-F238E27FC236}">
                  <a16:creationId xmlns:a16="http://schemas.microsoft.com/office/drawing/2014/main" id="{A7287552-CEBF-993B-00EA-09964DC09449}"/>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30" name="Google Shape;130;p15">
              <a:extLst>
                <a:ext uri="{FF2B5EF4-FFF2-40B4-BE49-F238E27FC236}">
                  <a16:creationId xmlns:a16="http://schemas.microsoft.com/office/drawing/2014/main" id="{A46AE446-0045-DD39-8E59-B3CC09442FCB}"/>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31" name="Google Shape;131;p15">
              <a:extLst>
                <a:ext uri="{FF2B5EF4-FFF2-40B4-BE49-F238E27FC236}">
                  <a16:creationId xmlns:a16="http://schemas.microsoft.com/office/drawing/2014/main" id="{2F447D20-DB05-970E-208C-5047BC38A86D}"/>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32" name="Google Shape;132;p15">
              <a:extLst>
                <a:ext uri="{FF2B5EF4-FFF2-40B4-BE49-F238E27FC236}">
                  <a16:creationId xmlns:a16="http://schemas.microsoft.com/office/drawing/2014/main" id="{CAA749AC-9632-C37C-E649-590A3719E949}"/>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33" name="Google Shape;133;p15">
              <a:extLst>
                <a:ext uri="{FF2B5EF4-FFF2-40B4-BE49-F238E27FC236}">
                  <a16:creationId xmlns:a16="http://schemas.microsoft.com/office/drawing/2014/main" id="{9C6DBF34-94B1-0E34-5C2A-D1CEC3140344}"/>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34" name="Google Shape;134;p15">
              <a:extLst>
                <a:ext uri="{FF2B5EF4-FFF2-40B4-BE49-F238E27FC236}">
                  <a16:creationId xmlns:a16="http://schemas.microsoft.com/office/drawing/2014/main" id="{547248D5-33E4-E455-A686-B180781E7F65}"/>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35" name="Google Shape;135;p15">
              <a:extLst>
                <a:ext uri="{FF2B5EF4-FFF2-40B4-BE49-F238E27FC236}">
                  <a16:creationId xmlns:a16="http://schemas.microsoft.com/office/drawing/2014/main" id="{E5BD212C-6660-F600-F3EB-157A413C8A0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36" name="Google Shape;136;p15">
              <a:extLst>
                <a:ext uri="{FF2B5EF4-FFF2-40B4-BE49-F238E27FC236}">
                  <a16:creationId xmlns:a16="http://schemas.microsoft.com/office/drawing/2014/main" id="{1C81D526-D244-DCF5-94FD-F6A065931280}"/>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37" name="Google Shape;137;p15">
              <a:extLst>
                <a:ext uri="{FF2B5EF4-FFF2-40B4-BE49-F238E27FC236}">
                  <a16:creationId xmlns:a16="http://schemas.microsoft.com/office/drawing/2014/main" id="{EEFD53D7-6420-2F06-C1B5-0556D092CBB9}"/>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38" name="Google Shape;138;p15">
              <a:extLst>
                <a:ext uri="{FF2B5EF4-FFF2-40B4-BE49-F238E27FC236}">
                  <a16:creationId xmlns:a16="http://schemas.microsoft.com/office/drawing/2014/main" id="{5E538464-E1FE-C950-290B-C0B915166009}"/>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39" name="Google Shape;139;p15">
              <a:extLst>
                <a:ext uri="{FF2B5EF4-FFF2-40B4-BE49-F238E27FC236}">
                  <a16:creationId xmlns:a16="http://schemas.microsoft.com/office/drawing/2014/main" id="{0BEF6F00-91D7-BBA9-C132-484CED093741}"/>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40" name="Google Shape;140;p15">
              <a:extLst>
                <a:ext uri="{FF2B5EF4-FFF2-40B4-BE49-F238E27FC236}">
                  <a16:creationId xmlns:a16="http://schemas.microsoft.com/office/drawing/2014/main" id="{E90B78CC-3FC8-54F3-29F8-643181E17AA8}"/>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41" name="Google Shape;141;p15">
              <a:extLst>
                <a:ext uri="{FF2B5EF4-FFF2-40B4-BE49-F238E27FC236}">
                  <a16:creationId xmlns:a16="http://schemas.microsoft.com/office/drawing/2014/main" id="{B8E93A1F-2198-B28F-22A3-14C6D6757995}"/>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42" name="Google Shape;142;p15">
              <a:extLst>
                <a:ext uri="{FF2B5EF4-FFF2-40B4-BE49-F238E27FC236}">
                  <a16:creationId xmlns:a16="http://schemas.microsoft.com/office/drawing/2014/main" id="{0EA681A6-3105-330A-EA33-27568F992670}"/>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43" name="Google Shape;143;p15">
              <a:extLst>
                <a:ext uri="{FF2B5EF4-FFF2-40B4-BE49-F238E27FC236}">
                  <a16:creationId xmlns:a16="http://schemas.microsoft.com/office/drawing/2014/main" id="{B26FC24A-56A2-9DE1-01DB-FFDF41BABA12}"/>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44" name="Google Shape;144;p15">
              <a:extLst>
                <a:ext uri="{FF2B5EF4-FFF2-40B4-BE49-F238E27FC236}">
                  <a16:creationId xmlns:a16="http://schemas.microsoft.com/office/drawing/2014/main" id="{2B5D4011-B913-9E29-C9B7-38CAB241EEE6}"/>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45" name="Google Shape;145;p15">
              <a:extLst>
                <a:ext uri="{FF2B5EF4-FFF2-40B4-BE49-F238E27FC236}">
                  <a16:creationId xmlns:a16="http://schemas.microsoft.com/office/drawing/2014/main" id="{C1851757-EEE1-B226-15A3-C9B1133E9EF5}"/>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46" name="Google Shape;146;p15">
              <a:extLst>
                <a:ext uri="{FF2B5EF4-FFF2-40B4-BE49-F238E27FC236}">
                  <a16:creationId xmlns:a16="http://schemas.microsoft.com/office/drawing/2014/main" id="{B8A4DC84-1679-383C-0417-A7329A5014B9}"/>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47" name="Google Shape;147;p15">
              <a:extLst>
                <a:ext uri="{FF2B5EF4-FFF2-40B4-BE49-F238E27FC236}">
                  <a16:creationId xmlns:a16="http://schemas.microsoft.com/office/drawing/2014/main" id="{CD7DB621-2A2F-75DC-C6AF-5E69166220DD}"/>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48" name="Google Shape;148;p15">
              <a:extLst>
                <a:ext uri="{FF2B5EF4-FFF2-40B4-BE49-F238E27FC236}">
                  <a16:creationId xmlns:a16="http://schemas.microsoft.com/office/drawing/2014/main" id="{72DE0A71-9EEE-9089-E626-E164F4693797}"/>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49" name="Google Shape;149;p15">
              <a:extLst>
                <a:ext uri="{FF2B5EF4-FFF2-40B4-BE49-F238E27FC236}">
                  <a16:creationId xmlns:a16="http://schemas.microsoft.com/office/drawing/2014/main" id="{48725054-72DA-F59F-A1F6-1A455D4DEFC2}"/>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50" name="Google Shape;150;p15">
              <a:extLst>
                <a:ext uri="{FF2B5EF4-FFF2-40B4-BE49-F238E27FC236}">
                  <a16:creationId xmlns:a16="http://schemas.microsoft.com/office/drawing/2014/main" id="{B2091ECD-AB08-F7FF-B769-018D79EDDB1A}"/>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51" name="Google Shape;151;p15">
              <a:extLst>
                <a:ext uri="{FF2B5EF4-FFF2-40B4-BE49-F238E27FC236}">
                  <a16:creationId xmlns:a16="http://schemas.microsoft.com/office/drawing/2014/main" id="{35A41D87-76F2-335C-EC89-3F899C8CEAAF}"/>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52" name="Google Shape;152;p15">
              <a:extLst>
                <a:ext uri="{FF2B5EF4-FFF2-40B4-BE49-F238E27FC236}">
                  <a16:creationId xmlns:a16="http://schemas.microsoft.com/office/drawing/2014/main" id="{7A6DD41B-E810-1806-C85C-3AF902D76B09}"/>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53" name="Google Shape;153;p15">
              <a:extLst>
                <a:ext uri="{FF2B5EF4-FFF2-40B4-BE49-F238E27FC236}">
                  <a16:creationId xmlns:a16="http://schemas.microsoft.com/office/drawing/2014/main" id="{DAA832DE-D989-C44C-0A2D-B7F0DD18B30E}"/>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54" name="Google Shape;154;p15">
              <a:extLst>
                <a:ext uri="{FF2B5EF4-FFF2-40B4-BE49-F238E27FC236}">
                  <a16:creationId xmlns:a16="http://schemas.microsoft.com/office/drawing/2014/main" id="{FBFAA03E-573C-981C-47CC-46766F303B59}"/>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55" name="Google Shape;155;p15">
              <a:extLst>
                <a:ext uri="{FF2B5EF4-FFF2-40B4-BE49-F238E27FC236}">
                  <a16:creationId xmlns:a16="http://schemas.microsoft.com/office/drawing/2014/main" id="{E8BC66C9-8E4C-CBBC-508B-103082BACA22}"/>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56" name="Google Shape;156;p15">
              <a:extLst>
                <a:ext uri="{FF2B5EF4-FFF2-40B4-BE49-F238E27FC236}">
                  <a16:creationId xmlns:a16="http://schemas.microsoft.com/office/drawing/2014/main" id="{052D0D10-C656-2344-305A-54C19F053B5B}"/>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57" name="Google Shape;157;p15">
              <a:extLst>
                <a:ext uri="{FF2B5EF4-FFF2-40B4-BE49-F238E27FC236}">
                  <a16:creationId xmlns:a16="http://schemas.microsoft.com/office/drawing/2014/main" id="{D5B7FCA9-43C8-DF09-E415-07727D332B52}"/>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58" name="Google Shape;158;p15">
              <a:extLst>
                <a:ext uri="{FF2B5EF4-FFF2-40B4-BE49-F238E27FC236}">
                  <a16:creationId xmlns:a16="http://schemas.microsoft.com/office/drawing/2014/main" id="{9CA93024-58FD-8AE1-B875-C12B00E10D3C}"/>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59" name="Google Shape;159;p15">
              <a:extLst>
                <a:ext uri="{FF2B5EF4-FFF2-40B4-BE49-F238E27FC236}">
                  <a16:creationId xmlns:a16="http://schemas.microsoft.com/office/drawing/2014/main" id="{AE8862D0-F646-031D-85CF-545E8683FDE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60" name="Google Shape;160;p15">
              <a:extLst>
                <a:ext uri="{FF2B5EF4-FFF2-40B4-BE49-F238E27FC236}">
                  <a16:creationId xmlns:a16="http://schemas.microsoft.com/office/drawing/2014/main" id="{11A00C32-E919-C959-6143-B297FF53E891}"/>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61" name="Google Shape;161;p15">
              <a:extLst>
                <a:ext uri="{FF2B5EF4-FFF2-40B4-BE49-F238E27FC236}">
                  <a16:creationId xmlns:a16="http://schemas.microsoft.com/office/drawing/2014/main" id="{9406A9FE-FA48-5E5E-A21F-8C7CCDD0CEF8}"/>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62" name="Google Shape;162;p15">
              <a:extLst>
                <a:ext uri="{FF2B5EF4-FFF2-40B4-BE49-F238E27FC236}">
                  <a16:creationId xmlns:a16="http://schemas.microsoft.com/office/drawing/2014/main" id="{4FC62E92-AE42-171A-A92D-56C0036A1F7D}"/>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63" name="Google Shape;163;p15">
              <a:extLst>
                <a:ext uri="{FF2B5EF4-FFF2-40B4-BE49-F238E27FC236}">
                  <a16:creationId xmlns:a16="http://schemas.microsoft.com/office/drawing/2014/main" id="{B5408C1F-6792-FE0D-4ACF-7B76AD0B9577}"/>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64" name="Google Shape;164;p15">
              <a:extLst>
                <a:ext uri="{FF2B5EF4-FFF2-40B4-BE49-F238E27FC236}">
                  <a16:creationId xmlns:a16="http://schemas.microsoft.com/office/drawing/2014/main" id="{979F66AB-0C6F-2334-0BDF-8D5505438034}"/>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65" name="Google Shape;165;p15">
              <a:extLst>
                <a:ext uri="{FF2B5EF4-FFF2-40B4-BE49-F238E27FC236}">
                  <a16:creationId xmlns:a16="http://schemas.microsoft.com/office/drawing/2014/main" id="{7DBE726B-4187-0CD5-5364-F219F977950F}"/>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66" name="Google Shape;166;p15">
              <a:extLst>
                <a:ext uri="{FF2B5EF4-FFF2-40B4-BE49-F238E27FC236}">
                  <a16:creationId xmlns:a16="http://schemas.microsoft.com/office/drawing/2014/main" id="{74D6F6BF-631A-BF0C-9185-E42C7AF7F7BB}"/>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67" name="Google Shape;167;p15">
              <a:extLst>
                <a:ext uri="{FF2B5EF4-FFF2-40B4-BE49-F238E27FC236}">
                  <a16:creationId xmlns:a16="http://schemas.microsoft.com/office/drawing/2014/main" id="{3CC7F65C-F2C0-2F06-C1BE-0F901295D8E6}"/>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68" name="Google Shape;168;p15">
              <a:extLst>
                <a:ext uri="{FF2B5EF4-FFF2-40B4-BE49-F238E27FC236}">
                  <a16:creationId xmlns:a16="http://schemas.microsoft.com/office/drawing/2014/main" id="{5D09ECF3-7D3C-7456-7E39-F8F597D76981}"/>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69" name="Google Shape;169;p15">
              <a:extLst>
                <a:ext uri="{FF2B5EF4-FFF2-40B4-BE49-F238E27FC236}">
                  <a16:creationId xmlns:a16="http://schemas.microsoft.com/office/drawing/2014/main" id="{4AA56F95-3A86-07A8-AA63-06BB86751BD5}"/>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70" name="Google Shape;170;p15">
              <a:extLst>
                <a:ext uri="{FF2B5EF4-FFF2-40B4-BE49-F238E27FC236}">
                  <a16:creationId xmlns:a16="http://schemas.microsoft.com/office/drawing/2014/main" id="{56324919-0884-F72C-9AEC-D4C86539D32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71" name="Google Shape;171;p15">
              <a:extLst>
                <a:ext uri="{FF2B5EF4-FFF2-40B4-BE49-F238E27FC236}">
                  <a16:creationId xmlns:a16="http://schemas.microsoft.com/office/drawing/2014/main" id="{E9F86BAF-FBF0-E846-F71B-9923C289A7E4}"/>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72" name="Google Shape;172;p15">
              <a:extLst>
                <a:ext uri="{FF2B5EF4-FFF2-40B4-BE49-F238E27FC236}">
                  <a16:creationId xmlns:a16="http://schemas.microsoft.com/office/drawing/2014/main" id="{905C66B2-501D-4C55-545B-E6508FCE1A31}"/>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73" name="Google Shape;173;p15">
              <a:extLst>
                <a:ext uri="{FF2B5EF4-FFF2-40B4-BE49-F238E27FC236}">
                  <a16:creationId xmlns:a16="http://schemas.microsoft.com/office/drawing/2014/main" id="{12BEE7C0-9953-0BAD-5F0F-F7EDEDBE8BA3}"/>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74" name="Google Shape;174;p15">
              <a:extLst>
                <a:ext uri="{FF2B5EF4-FFF2-40B4-BE49-F238E27FC236}">
                  <a16:creationId xmlns:a16="http://schemas.microsoft.com/office/drawing/2014/main" id="{FFF30E8C-AF97-EFFF-CC78-2B2517897CFE}"/>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75" name="Google Shape;175;p15">
              <a:extLst>
                <a:ext uri="{FF2B5EF4-FFF2-40B4-BE49-F238E27FC236}">
                  <a16:creationId xmlns:a16="http://schemas.microsoft.com/office/drawing/2014/main" id="{84CC606A-A5B9-69F2-F01F-70826FF5F321}"/>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76" name="Google Shape;176;p15">
              <a:extLst>
                <a:ext uri="{FF2B5EF4-FFF2-40B4-BE49-F238E27FC236}">
                  <a16:creationId xmlns:a16="http://schemas.microsoft.com/office/drawing/2014/main" id="{2CEC5CA1-DEFC-AA59-3400-B293DBD3FB65}"/>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77" name="Google Shape;177;p15">
              <a:extLst>
                <a:ext uri="{FF2B5EF4-FFF2-40B4-BE49-F238E27FC236}">
                  <a16:creationId xmlns:a16="http://schemas.microsoft.com/office/drawing/2014/main" id="{5A1B0C9F-68AF-D659-1D8B-F24D55B5866F}"/>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78" name="Google Shape;178;p15">
              <a:extLst>
                <a:ext uri="{FF2B5EF4-FFF2-40B4-BE49-F238E27FC236}">
                  <a16:creationId xmlns:a16="http://schemas.microsoft.com/office/drawing/2014/main" id="{5890E7B3-05C3-FB39-500B-4EAE7F7DDFC3}"/>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79" name="Google Shape;179;p15">
              <a:extLst>
                <a:ext uri="{FF2B5EF4-FFF2-40B4-BE49-F238E27FC236}">
                  <a16:creationId xmlns:a16="http://schemas.microsoft.com/office/drawing/2014/main" id="{CF80BB51-4D3D-4CA7-BB9F-9F2A982A3C76}"/>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80" name="Google Shape;180;p15">
              <a:extLst>
                <a:ext uri="{FF2B5EF4-FFF2-40B4-BE49-F238E27FC236}">
                  <a16:creationId xmlns:a16="http://schemas.microsoft.com/office/drawing/2014/main" id="{E99885BD-6EBF-B87E-1B90-41242784BE42}"/>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81" name="Google Shape;181;p15">
              <a:extLst>
                <a:ext uri="{FF2B5EF4-FFF2-40B4-BE49-F238E27FC236}">
                  <a16:creationId xmlns:a16="http://schemas.microsoft.com/office/drawing/2014/main" id="{AD75D24B-4F90-1D77-26CB-C01B4617FCC2}"/>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82" name="Google Shape;182;p15">
              <a:extLst>
                <a:ext uri="{FF2B5EF4-FFF2-40B4-BE49-F238E27FC236}">
                  <a16:creationId xmlns:a16="http://schemas.microsoft.com/office/drawing/2014/main" id="{D9AA5166-54F6-7818-052C-03DF9D07DFD3}"/>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83" name="Google Shape;183;p15">
              <a:extLst>
                <a:ext uri="{FF2B5EF4-FFF2-40B4-BE49-F238E27FC236}">
                  <a16:creationId xmlns:a16="http://schemas.microsoft.com/office/drawing/2014/main" id="{3D6E83B2-2E82-9DFE-C926-A9E2BDAA7250}"/>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84" name="Google Shape;184;p15">
              <a:extLst>
                <a:ext uri="{FF2B5EF4-FFF2-40B4-BE49-F238E27FC236}">
                  <a16:creationId xmlns:a16="http://schemas.microsoft.com/office/drawing/2014/main" id="{B9BC38D1-FA31-C85C-F2F4-2454A9B580EE}"/>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85" name="Google Shape;185;p15">
              <a:extLst>
                <a:ext uri="{FF2B5EF4-FFF2-40B4-BE49-F238E27FC236}">
                  <a16:creationId xmlns:a16="http://schemas.microsoft.com/office/drawing/2014/main" id="{B7580F27-4B19-A87C-E568-E821A487B57A}"/>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86" name="Google Shape;186;p15">
              <a:extLst>
                <a:ext uri="{FF2B5EF4-FFF2-40B4-BE49-F238E27FC236}">
                  <a16:creationId xmlns:a16="http://schemas.microsoft.com/office/drawing/2014/main" id="{F647078C-BC5A-0414-9427-58BCC4DED5DB}"/>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87" name="Google Shape;187;p15">
              <a:extLst>
                <a:ext uri="{FF2B5EF4-FFF2-40B4-BE49-F238E27FC236}">
                  <a16:creationId xmlns:a16="http://schemas.microsoft.com/office/drawing/2014/main" id="{6D6622B4-7FEF-8B0F-293D-BC64F908EA32}"/>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88" name="Google Shape;188;p15">
              <a:extLst>
                <a:ext uri="{FF2B5EF4-FFF2-40B4-BE49-F238E27FC236}">
                  <a16:creationId xmlns:a16="http://schemas.microsoft.com/office/drawing/2014/main" id="{C37D3547-301A-1D3A-8795-B52D4F1E144B}"/>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89" name="Google Shape;189;p15">
              <a:extLst>
                <a:ext uri="{FF2B5EF4-FFF2-40B4-BE49-F238E27FC236}">
                  <a16:creationId xmlns:a16="http://schemas.microsoft.com/office/drawing/2014/main" id="{D3156C3F-12EA-8EB6-0A28-6B7B97927E6B}"/>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90" name="Google Shape;190;p15">
              <a:extLst>
                <a:ext uri="{FF2B5EF4-FFF2-40B4-BE49-F238E27FC236}">
                  <a16:creationId xmlns:a16="http://schemas.microsoft.com/office/drawing/2014/main" id="{A666D0FE-485D-A229-0499-F64DE61A3D44}"/>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91" name="Google Shape;191;p15">
              <a:extLst>
                <a:ext uri="{FF2B5EF4-FFF2-40B4-BE49-F238E27FC236}">
                  <a16:creationId xmlns:a16="http://schemas.microsoft.com/office/drawing/2014/main" id="{09AA8EAE-866A-5530-8883-47277CBD6177}"/>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92" name="Google Shape;192;p15">
              <a:extLst>
                <a:ext uri="{FF2B5EF4-FFF2-40B4-BE49-F238E27FC236}">
                  <a16:creationId xmlns:a16="http://schemas.microsoft.com/office/drawing/2014/main" id="{D77F265D-625A-DB64-67AC-326123F565B3}"/>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93" name="Google Shape;193;p15">
              <a:extLst>
                <a:ext uri="{FF2B5EF4-FFF2-40B4-BE49-F238E27FC236}">
                  <a16:creationId xmlns:a16="http://schemas.microsoft.com/office/drawing/2014/main" id="{B9570B95-27B2-0D42-C6AA-D4D19A8B732F}"/>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94" name="Google Shape;194;p15">
              <a:extLst>
                <a:ext uri="{FF2B5EF4-FFF2-40B4-BE49-F238E27FC236}">
                  <a16:creationId xmlns:a16="http://schemas.microsoft.com/office/drawing/2014/main" id="{31F94CD8-5B83-E764-6385-8C5EE8F36017}"/>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95" name="Google Shape;195;p15">
              <a:extLst>
                <a:ext uri="{FF2B5EF4-FFF2-40B4-BE49-F238E27FC236}">
                  <a16:creationId xmlns:a16="http://schemas.microsoft.com/office/drawing/2014/main" id="{4DFB6730-9E48-3537-D4BC-27644C591FBA}"/>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96" name="Google Shape;196;p15">
              <a:extLst>
                <a:ext uri="{FF2B5EF4-FFF2-40B4-BE49-F238E27FC236}">
                  <a16:creationId xmlns:a16="http://schemas.microsoft.com/office/drawing/2014/main" id="{D1F4CCE8-10FD-4028-05FC-637BA9377773}"/>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97" name="Google Shape;197;p15">
              <a:extLst>
                <a:ext uri="{FF2B5EF4-FFF2-40B4-BE49-F238E27FC236}">
                  <a16:creationId xmlns:a16="http://schemas.microsoft.com/office/drawing/2014/main" id="{583F0068-3A5C-5CBF-4D6E-0BE973174847}"/>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98" name="Google Shape;198;p15">
              <a:extLst>
                <a:ext uri="{FF2B5EF4-FFF2-40B4-BE49-F238E27FC236}">
                  <a16:creationId xmlns:a16="http://schemas.microsoft.com/office/drawing/2014/main" id="{A0678329-2439-C149-17C9-3E1BBCDBB9D0}"/>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99" name="Google Shape;199;p15">
              <a:extLst>
                <a:ext uri="{FF2B5EF4-FFF2-40B4-BE49-F238E27FC236}">
                  <a16:creationId xmlns:a16="http://schemas.microsoft.com/office/drawing/2014/main" id="{C2256E9D-6F08-F2AE-55CD-3B362393590B}"/>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00" name="Google Shape;200;p15">
              <a:extLst>
                <a:ext uri="{FF2B5EF4-FFF2-40B4-BE49-F238E27FC236}">
                  <a16:creationId xmlns:a16="http://schemas.microsoft.com/office/drawing/2014/main" id="{5F02DFE2-325D-A189-DC21-F35361F549E4}"/>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01" name="Google Shape;201;p15">
              <a:extLst>
                <a:ext uri="{FF2B5EF4-FFF2-40B4-BE49-F238E27FC236}">
                  <a16:creationId xmlns:a16="http://schemas.microsoft.com/office/drawing/2014/main" id="{DB8C35AB-5C44-9714-39CE-F4ABE7FEEA26}"/>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02" name="Google Shape;202;p15">
              <a:extLst>
                <a:ext uri="{FF2B5EF4-FFF2-40B4-BE49-F238E27FC236}">
                  <a16:creationId xmlns:a16="http://schemas.microsoft.com/office/drawing/2014/main" id="{41485A99-AABD-4C04-0909-7B9E9A683F7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03" name="Google Shape;203;p15">
              <a:extLst>
                <a:ext uri="{FF2B5EF4-FFF2-40B4-BE49-F238E27FC236}">
                  <a16:creationId xmlns:a16="http://schemas.microsoft.com/office/drawing/2014/main" id="{960831DF-F7FC-A286-D8BA-174228F210F8}"/>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04" name="Google Shape;204;p15">
              <a:extLst>
                <a:ext uri="{FF2B5EF4-FFF2-40B4-BE49-F238E27FC236}">
                  <a16:creationId xmlns:a16="http://schemas.microsoft.com/office/drawing/2014/main" id="{F5EA8771-4978-DB87-8539-191C0324CF01}"/>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05" name="Google Shape;205;p15">
              <a:extLst>
                <a:ext uri="{FF2B5EF4-FFF2-40B4-BE49-F238E27FC236}">
                  <a16:creationId xmlns:a16="http://schemas.microsoft.com/office/drawing/2014/main" id="{1FCB1E08-7690-6FC3-A73C-534A544937D9}"/>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06" name="Google Shape;206;p15">
              <a:extLst>
                <a:ext uri="{FF2B5EF4-FFF2-40B4-BE49-F238E27FC236}">
                  <a16:creationId xmlns:a16="http://schemas.microsoft.com/office/drawing/2014/main" id="{03F9293E-64CE-CC06-A7F6-6BF1C439E621}"/>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07" name="Google Shape;207;p15">
              <a:extLst>
                <a:ext uri="{FF2B5EF4-FFF2-40B4-BE49-F238E27FC236}">
                  <a16:creationId xmlns:a16="http://schemas.microsoft.com/office/drawing/2014/main" id="{31C4918F-F558-A139-E8DD-8229F92EA128}"/>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08" name="Google Shape;208;p15">
              <a:extLst>
                <a:ext uri="{FF2B5EF4-FFF2-40B4-BE49-F238E27FC236}">
                  <a16:creationId xmlns:a16="http://schemas.microsoft.com/office/drawing/2014/main" id="{578F181F-07DA-C15A-F0C8-B4C4F30F8D76}"/>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09" name="Google Shape;209;p15">
              <a:extLst>
                <a:ext uri="{FF2B5EF4-FFF2-40B4-BE49-F238E27FC236}">
                  <a16:creationId xmlns:a16="http://schemas.microsoft.com/office/drawing/2014/main" id="{CC8C1627-6268-8368-569D-1A496210A7F4}"/>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10" name="Google Shape;210;p15">
              <a:extLst>
                <a:ext uri="{FF2B5EF4-FFF2-40B4-BE49-F238E27FC236}">
                  <a16:creationId xmlns:a16="http://schemas.microsoft.com/office/drawing/2014/main" id="{CCF86521-33C3-4A9C-1816-EB758B592FC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11" name="Google Shape;211;p15">
              <a:extLst>
                <a:ext uri="{FF2B5EF4-FFF2-40B4-BE49-F238E27FC236}">
                  <a16:creationId xmlns:a16="http://schemas.microsoft.com/office/drawing/2014/main" id="{5CFEDA81-92C6-A0B1-5B24-966086956F77}"/>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12" name="Google Shape;212;p15">
              <a:extLst>
                <a:ext uri="{FF2B5EF4-FFF2-40B4-BE49-F238E27FC236}">
                  <a16:creationId xmlns:a16="http://schemas.microsoft.com/office/drawing/2014/main" id="{CECBB6B1-95F3-3331-972C-384B4513A66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13" name="Google Shape;213;p15">
              <a:extLst>
                <a:ext uri="{FF2B5EF4-FFF2-40B4-BE49-F238E27FC236}">
                  <a16:creationId xmlns:a16="http://schemas.microsoft.com/office/drawing/2014/main" id="{5C58C0EF-BA35-593F-DA3E-06FB694E68C1}"/>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14" name="Google Shape;214;p15">
              <a:extLst>
                <a:ext uri="{FF2B5EF4-FFF2-40B4-BE49-F238E27FC236}">
                  <a16:creationId xmlns:a16="http://schemas.microsoft.com/office/drawing/2014/main" id="{0988933E-0B27-E432-A963-F8DCE3EE2B51}"/>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15" name="Google Shape;215;p15">
              <a:extLst>
                <a:ext uri="{FF2B5EF4-FFF2-40B4-BE49-F238E27FC236}">
                  <a16:creationId xmlns:a16="http://schemas.microsoft.com/office/drawing/2014/main" id="{71FB815F-65E1-18A7-4277-AECE578C608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16" name="Google Shape;216;p15">
              <a:extLst>
                <a:ext uri="{FF2B5EF4-FFF2-40B4-BE49-F238E27FC236}">
                  <a16:creationId xmlns:a16="http://schemas.microsoft.com/office/drawing/2014/main" id="{B1557093-23C2-EE12-61C1-C87D4482E1B4}"/>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17" name="Google Shape;217;p15">
              <a:extLst>
                <a:ext uri="{FF2B5EF4-FFF2-40B4-BE49-F238E27FC236}">
                  <a16:creationId xmlns:a16="http://schemas.microsoft.com/office/drawing/2014/main" id="{3F328030-6719-022C-09F8-462B856BC342}"/>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18" name="Google Shape;218;p15">
              <a:extLst>
                <a:ext uri="{FF2B5EF4-FFF2-40B4-BE49-F238E27FC236}">
                  <a16:creationId xmlns:a16="http://schemas.microsoft.com/office/drawing/2014/main" id="{6ABE0C34-ADE1-6B9C-A835-A22D3BE5505B}"/>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19" name="Google Shape;219;p15">
              <a:extLst>
                <a:ext uri="{FF2B5EF4-FFF2-40B4-BE49-F238E27FC236}">
                  <a16:creationId xmlns:a16="http://schemas.microsoft.com/office/drawing/2014/main" id="{733F7C6D-4FA2-7556-8A2C-0A139A427C1F}"/>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20" name="Google Shape;220;p15">
              <a:extLst>
                <a:ext uri="{FF2B5EF4-FFF2-40B4-BE49-F238E27FC236}">
                  <a16:creationId xmlns:a16="http://schemas.microsoft.com/office/drawing/2014/main" id="{45A4C380-470A-8F16-47F8-DEFCECBB207F}"/>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21" name="Google Shape;221;p15">
              <a:extLst>
                <a:ext uri="{FF2B5EF4-FFF2-40B4-BE49-F238E27FC236}">
                  <a16:creationId xmlns:a16="http://schemas.microsoft.com/office/drawing/2014/main" id="{0B78372A-F86D-5BE3-9D04-665A6484FF5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22" name="Google Shape;222;p15">
              <a:extLst>
                <a:ext uri="{FF2B5EF4-FFF2-40B4-BE49-F238E27FC236}">
                  <a16:creationId xmlns:a16="http://schemas.microsoft.com/office/drawing/2014/main" id="{2D3FC78E-4576-09F6-43F4-3C431D87B1B0}"/>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23" name="Google Shape;223;p15">
              <a:extLst>
                <a:ext uri="{FF2B5EF4-FFF2-40B4-BE49-F238E27FC236}">
                  <a16:creationId xmlns:a16="http://schemas.microsoft.com/office/drawing/2014/main" id="{AF50FD38-4961-B0FE-8165-F6BD91C5FC08}"/>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24" name="Google Shape;224;p15">
              <a:extLst>
                <a:ext uri="{FF2B5EF4-FFF2-40B4-BE49-F238E27FC236}">
                  <a16:creationId xmlns:a16="http://schemas.microsoft.com/office/drawing/2014/main" id="{1909FE9D-0956-FF41-B120-E52514E36A8F}"/>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25" name="Google Shape;225;p15">
              <a:extLst>
                <a:ext uri="{FF2B5EF4-FFF2-40B4-BE49-F238E27FC236}">
                  <a16:creationId xmlns:a16="http://schemas.microsoft.com/office/drawing/2014/main" id="{8C45DF65-36F6-EB60-FC2F-F4346FB9EC93}"/>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26" name="Google Shape;226;p15">
              <a:extLst>
                <a:ext uri="{FF2B5EF4-FFF2-40B4-BE49-F238E27FC236}">
                  <a16:creationId xmlns:a16="http://schemas.microsoft.com/office/drawing/2014/main" id="{C22026DC-72D3-8986-D763-A51D6C83F4DA}"/>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27" name="Google Shape;227;p15">
              <a:extLst>
                <a:ext uri="{FF2B5EF4-FFF2-40B4-BE49-F238E27FC236}">
                  <a16:creationId xmlns:a16="http://schemas.microsoft.com/office/drawing/2014/main" id="{43959FDA-E923-10BC-90A8-01CBA930E244}"/>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28" name="Google Shape;228;p15">
              <a:extLst>
                <a:ext uri="{FF2B5EF4-FFF2-40B4-BE49-F238E27FC236}">
                  <a16:creationId xmlns:a16="http://schemas.microsoft.com/office/drawing/2014/main" id="{B3D01ADB-6E1B-4FAD-5CF5-D500D609B640}"/>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29" name="Google Shape;229;p15">
              <a:extLst>
                <a:ext uri="{FF2B5EF4-FFF2-40B4-BE49-F238E27FC236}">
                  <a16:creationId xmlns:a16="http://schemas.microsoft.com/office/drawing/2014/main" id="{D4312403-AF63-84FB-182A-4958B0E02A5E}"/>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30" name="Google Shape;230;p15">
              <a:extLst>
                <a:ext uri="{FF2B5EF4-FFF2-40B4-BE49-F238E27FC236}">
                  <a16:creationId xmlns:a16="http://schemas.microsoft.com/office/drawing/2014/main" id="{7B5A4ABA-5EF9-D0C2-4E38-AA9F73D40A33}"/>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31" name="Google Shape;231;p15">
              <a:extLst>
                <a:ext uri="{FF2B5EF4-FFF2-40B4-BE49-F238E27FC236}">
                  <a16:creationId xmlns:a16="http://schemas.microsoft.com/office/drawing/2014/main" id="{EAD35360-EEC5-58A1-B170-2324D509EC8E}"/>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32" name="Google Shape;232;p15">
              <a:extLst>
                <a:ext uri="{FF2B5EF4-FFF2-40B4-BE49-F238E27FC236}">
                  <a16:creationId xmlns:a16="http://schemas.microsoft.com/office/drawing/2014/main" id="{9E6D18C2-9C69-8DA9-CE5D-2F73EA805FF8}"/>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33" name="Google Shape;233;p15">
              <a:extLst>
                <a:ext uri="{FF2B5EF4-FFF2-40B4-BE49-F238E27FC236}">
                  <a16:creationId xmlns:a16="http://schemas.microsoft.com/office/drawing/2014/main" id="{7ED5CA2B-C649-0B98-4B5D-FB38DBDB7FF0}"/>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34" name="Google Shape;234;p15">
              <a:extLst>
                <a:ext uri="{FF2B5EF4-FFF2-40B4-BE49-F238E27FC236}">
                  <a16:creationId xmlns:a16="http://schemas.microsoft.com/office/drawing/2014/main" id="{3221D317-2EBE-0A22-D6D9-7C9179BBB437}"/>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35" name="Google Shape;235;p15">
              <a:extLst>
                <a:ext uri="{FF2B5EF4-FFF2-40B4-BE49-F238E27FC236}">
                  <a16:creationId xmlns:a16="http://schemas.microsoft.com/office/drawing/2014/main" id="{0EB92DC9-ADEB-7CD6-3464-7074E6453E04}"/>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36" name="Google Shape;236;p15">
              <a:extLst>
                <a:ext uri="{FF2B5EF4-FFF2-40B4-BE49-F238E27FC236}">
                  <a16:creationId xmlns:a16="http://schemas.microsoft.com/office/drawing/2014/main" id="{696D95C9-1588-4DFC-3E54-ED069FBE6F3B}"/>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37" name="Google Shape;237;p15">
              <a:extLst>
                <a:ext uri="{FF2B5EF4-FFF2-40B4-BE49-F238E27FC236}">
                  <a16:creationId xmlns:a16="http://schemas.microsoft.com/office/drawing/2014/main" id="{40A6F6A5-A4AF-883D-9F40-A259DFDE28C4}"/>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38" name="Google Shape;238;p15">
              <a:extLst>
                <a:ext uri="{FF2B5EF4-FFF2-40B4-BE49-F238E27FC236}">
                  <a16:creationId xmlns:a16="http://schemas.microsoft.com/office/drawing/2014/main" id="{6E442DC2-E4EA-4CA6-9F85-9009766CC02C}"/>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39" name="Google Shape;239;p15">
              <a:extLst>
                <a:ext uri="{FF2B5EF4-FFF2-40B4-BE49-F238E27FC236}">
                  <a16:creationId xmlns:a16="http://schemas.microsoft.com/office/drawing/2014/main" id="{D4FA1D4F-5D97-96BB-85F2-6A99B7D17024}"/>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40" name="Google Shape;240;p15">
              <a:extLst>
                <a:ext uri="{FF2B5EF4-FFF2-40B4-BE49-F238E27FC236}">
                  <a16:creationId xmlns:a16="http://schemas.microsoft.com/office/drawing/2014/main" id="{44A5426B-8477-930E-61A4-1F2998A22FCE}"/>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41" name="Google Shape;241;p15">
              <a:extLst>
                <a:ext uri="{FF2B5EF4-FFF2-40B4-BE49-F238E27FC236}">
                  <a16:creationId xmlns:a16="http://schemas.microsoft.com/office/drawing/2014/main" id="{2263E68B-955D-C8E9-44E2-2EC51790C47A}"/>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42" name="Google Shape;242;p15">
              <a:extLst>
                <a:ext uri="{FF2B5EF4-FFF2-40B4-BE49-F238E27FC236}">
                  <a16:creationId xmlns:a16="http://schemas.microsoft.com/office/drawing/2014/main" id="{E7ADCFCE-3489-49B4-40BA-728B0428C123}"/>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43" name="Google Shape;243;p15">
              <a:extLst>
                <a:ext uri="{FF2B5EF4-FFF2-40B4-BE49-F238E27FC236}">
                  <a16:creationId xmlns:a16="http://schemas.microsoft.com/office/drawing/2014/main" id="{51BD132F-1039-8196-AECA-0D934F119F11}"/>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44" name="Google Shape;244;p15">
              <a:extLst>
                <a:ext uri="{FF2B5EF4-FFF2-40B4-BE49-F238E27FC236}">
                  <a16:creationId xmlns:a16="http://schemas.microsoft.com/office/drawing/2014/main" id="{D3946EAD-9247-12C7-E217-E413F747A67D}"/>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45" name="Google Shape;245;p15">
              <a:extLst>
                <a:ext uri="{FF2B5EF4-FFF2-40B4-BE49-F238E27FC236}">
                  <a16:creationId xmlns:a16="http://schemas.microsoft.com/office/drawing/2014/main" id="{853B317F-BC5C-3963-DCDF-3D701366190F}"/>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46" name="Google Shape;246;p15">
              <a:extLst>
                <a:ext uri="{FF2B5EF4-FFF2-40B4-BE49-F238E27FC236}">
                  <a16:creationId xmlns:a16="http://schemas.microsoft.com/office/drawing/2014/main" id="{08DB3136-DF3C-31FC-271A-5FAAAF150484}"/>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47" name="Google Shape;247;p15">
              <a:extLst>
                <a:ext uri="{FF2B5EF4-FFF2-40B4-BE49-F238E27FC236}">
                  <a16:creationId xmlns:a16="http://schemas.microsoft.com/office/drawing/2014/main" id="{07FEEF80-6763-DBD2-F921-DFC66AAF1B62}"/>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48" name="Google Shape;248;p15">
              <a:extLst>
                <a:ext uri="{FF2B5EF4-FFF2-40B4-BE49-F238E27FC236}">
                  <a16:creationId xmlns:a16="http://schemas.microsoft.com/office/drawing/2014/main" id="{F0060E28-DE5D-73FC-2146-7FBE8E4CB255}"/>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49" name="Google Shape;249;p15">
              <a:extLst>
                <a:ext uri="{FF2B5EF4-FFF2-40B4-BE49-F238E27FC236}">
                  <a16:creationId xmlns:a16="http://schemas.microsoft.com/office/drawing/2014/main" id="{74AE8C6E-A6C7-620E-3EB8-D496C7961EBB}"/>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50" name="Google Shape;250;p15">
              <a:extLst>
                <a:ext uri="{FF2B5EF4-FFF2-40B4-BE49-F238E27FC236}">
                  <a16:creationId xmlns:a16="http://schemas.microsoft.com/office/drawing/2014/main" id="{BFF7F7DE-6793-A89E-BD57-8C41AF1B755E}"/>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51" name="Google Shape;251;p15">
              <a:extLst>
                <a:ext uri="{FF2B5EF4-FFF2-40B4-BE49-F238E27FC236}">
                  <a16:creationId xmlns:a16="http://schemas.microsoft.com/office/drawing/2014/main" id="{55C29201-1B87-2F8C-BDF4-27B444515AC3}"/>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52" name="Google Shape;252;p15">
              <a:extLst>
                <a:ext uri="{FF2B5EF4-FFF2-40B4-BE49-F238E27FC236}">
                  <a16:creationId xmlns:a16="http://schemas.microsoft.com/office/drawing/2014/main" id="{A23AE17A-0045-C393-D8BC-F371EF6E8F55}"/>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53" name="Google Shape;253;p15">
              <a:extLst>
                <a:ext uri="{FF2B5EF4-FFF2-40B4-BE49-F238E27FC236}">
                  <a16:creationId xmlns:a16="http://schemas.microsoft.com/office/drawing/2014/main" id="{95BF0587-A043-8A9B-1C34-BE5A16FA61F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54" name="Google Shape;254;p15">
              <a:extLst>
                <a:ext uri="{FF2B5EF4-FFF2-40B4-BE49-F238E27FC236}">
                  <a16:creationId xmlns:a16="http://schemas.microsoft.com/office/drawing/2014/main" id="{CEB86886-A947-F720-67D0-00A80436450F}"/>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55" name="Google Shape;255;p15">
              <a:extLst>
                <a:ext uri="{FF2B5EF4-FFF2-40B4-BE49-F238E27FC236}">
                  <a16:creationId xmlns:a16="http://schemas.microsoft.com/office/drawing/2014/main" id="{BAD8CDCB-9BB0-0243-39B6-3525FD5607F8}"/>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56" name="Google Shape;256;p15">
              <a:extLst>
                <a:ext uri="{FF2B5EF4-FFF2-40B4-BE49-F238E27FC236}">
                  <a16:creationId xmlns:a16="http://schemas.microsoft.com/office/drawing/2014/main" id="{29A9DDF6-D669-04F1-80B1-1E17D289A568}"/>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57" name="Google Shape;257;p15">
              <a:extLst>
                <a:ext uri="{FF2B5EF4-FFF2-40B4-BE49-F238E27FC236}">
                  <a16:creationId xmlns:a16="http://schemas.microsoft.com/office/drawing/2014/main" id="{44BFC97C-F185-5F04-EDA9-59601D70A4C1}"/>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58" name="Google Shape;258;p15">
              <a:extLst>
                <a:ext uri="{FF2B5EF4-FFF2-40B4-BE49-F238E27FC236}">
                  <a16:creationId xmlns:a16="http://schemas.microsoft.com/office/drawing/2014/main" id="{7B9F7F2C-EE16-29B3-C960-3AC1911F301E}"/>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59" name="Google Shape;259;p15">
              <a:extLst>
                <a:ext uri="{FF2B5EF4-FFF2-40B4-BE49-F238E27FC236}">
                  <a16:creationId xmlns:a16="http://schemas.microsoft.com/office/drawing/2014/main" id="{94D7AB58-9F5D-4149-AF51-11B7A6107A49}"/>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60" name="Google Shape;260;p15">
              <a:extLst>
                <a:ext uri="{FF2B5EF4-FFF2-40B4-BE49-F238E27FC236}">
                  <a16:creationId xmlns:a16="http://schemas.microsoft.com/office/drawing/2014/main" id="{E7C69676-82DF-A4C5-3513-B3AF6EA29B52}"/>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61" name="Google Shape;261;p15">
              <a:extLst>
                <a:ext uri="{FF2B5EF4-FFF2-40B4-BE49-F238E27FC236}">
                  <a16:creationId xmlns:a16="http://schemas.microsoft.com/office/drawing/2014/main" id="{7BB49878-0A40-BA12-38AC-13A0F941F6BD}"/>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62" name="Google Shape;262;p15">
              <a:extLst>
                <a:ext uri="{FF2B5EF4-FFF2-40B4-BE49-F238E27FC236}">
                  <a16:creationId xmlns:a16="http://schemas.microsoft.com/office/drawing/2014/main" id="{14423059-A178-F043-1C66-E6B719138B29}"/>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63" name="Google Shape;263;p15">
              <a:extLst>
                <a:ext uri="{FF2B5EF4-FFF2-40B4-BE49-F238E27FC236}">
                  <a16:creationId xmlns:a16="http://schemas.microsoft.com/office/drawing/2014/main" id="{0EB98630-2E57-A255-DBFE-FB2DEDAF93E4}"/>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64" name="Google Shape;264;p15">
              <a:extLst>
                <a:ext uri="{FF2B5EF4-FFF2-40B4-BE49-F238E27FC236}">
                  <a16:creationId xmlns:a16="http://schemas.microsoft.com/office/drawing/2014/main" id="{9FADE808-A30A-3C64-03F0-F27B3536ED09}"/>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65" name="Google Shape;265;p15">
              <a:extLst>
                <a:ext uri="{FF2B5EF4-FFF2-40B4-BE49-F238E27FC236}">
                  <a16:creationId xmlns:a16="http://schemas.microsoft.com/office/drawing/2014/main" id="{593D3D41-A000-F9C1-8F40-4ACE42B860B5}"/>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66" name="Google Shape;266;p15">
              <a:extLst>
                <a:ext uri="{FF2B5EF4-FFF2-40B4-BE49-F238E27FC236}">
                  <a16:creationId xmlns:a16="http://schemas.microsoft.com/office/drawing/2014/main" id="{842DA9B1-143B-92CC-F961-04A6ACA8AB78}"/>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67" name="Google Shape;267;p15">
              <a:extLst>
                <a:ext uri="{FF2B5EF4-FFF2-40B4-BE49-F238E27FC236}">
                  <a16:creationId xmlns:a16="http://schemas.microsoft.com/office/drawing/2014/main" id="{FDB11EAB-3D91-5C9D-7336-D74B9A78C066}"/>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68" name="Google Shape;268;p15">
              <a:extLst>
                <a:ext uri="{FF2B5EF4-FFF2-40B4-BE49-F238E27FC236}">
                  <a16:creationId xmlns:a16="http://schemas.microsoft.com/office/drawing/2014/main" id="{4481157E-6751-730F-922A-69036F3C8DD5}"/>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69" name="Google Shape;269;p15">
              <a:extLst>
                <a:ext uri="{FF2B5EF4-FFF2-40B4-BE49-F238E27FC236}">
                  <a16:creationId xmlns:a16="http://schemas.microsoft.com/office/drawing/2014/main" id="{87511182-3B7A-4BA4-B98F-50D896AE6B93}"/>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70" name="Google Shape;270;p15">
              <a:extLst>
                <a:ext uri="{FF2B5EF4-FFF2-40B4-BE49-F238E27FC236}">
                  <a16:creationId xmlns:a16="http://schemas.microsoft.com/office/drawing/2014/main" id="{4F83A442-D292-EEA4-62FB-76B2137F5915}"/>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71" name="Google Shape;271;p15">
              <a:extLst>
                <a:ext uri="{FF2B5EF4-FFF2-40B4-BE49-F238E27FC236}">
                  <a16:creationId xmlns:a16="http://schemas.microsoft.com/office/drawing/2014/main" id="{D2716BC6-8E64-C546-2040-70A17D4EE6DF}"/>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72" name="Google Shape;272;p15">
              <a:extLst>
                <a:ext uri="{FF2B5EF4-FFF2-40B4-BE49-F238E27FC236}">
                  <a16:creationId xmlns:a16="http://schemas.microsoft.com/office/drawing/2014/main" id="{2EEE3D9C-5B6C-4D1B-A599-744EB510A30A}"/>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73" name="Google Shape;273;p15">
              <a:extLst>
                <a:ext uri="{FF2B5EF4-FFF2-40B4-BE49-F238E27FC236}">
                  <a16:creationId xmlns:a16="http://schemas.microsoft.com/office/drawing/2014/main" id="{1133241F-5EB6-CDF4-D07D-E1E9D5832EDF}"/>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74" name="Google Shape;274;p15">
              <a:extLst>
                <a:ext uri="{FF2B5EF4-FFF2-40B4-BE49-F238E27FC236}">
                  <a16:creationId xmlns:a16="http://schemas.microsoft.com/office/drawing/2014/main" id="{C6386EE8-06E4-31D3-6ABF-7482285F4045}"/>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75" name="Google Shape;275;p15">
              <a:extLst>
                <a:ext uri="{FF2B5EF4-FFF2-40B4-BE49-F238E27FC236}">
                  <a16:creationId xmlns:a16="http://schemas.microsoft.com/office/drawing/2014/main" id="{761DF85A-4CCB-4662-9F2D-7DE9A0162CA4}"/>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76" name="Google Shape;276;p15">
              <a:extLst>
                <a:ext uri="{FF2B5EF4-FFF2-40B4-BE49-F238E27FC236}">
                  <a16:creationId xmlns:a16="http://schemas.microsoft.com/office/drawing/2014/main" id="{996F5794-60E5-3557-82F4-9EC581CB8E2B}"/>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77" name="Google Shape;277;p15">
              <a:extLst>
                <a:ext uri="{FF2B5EF4-FFF2-40B4-BE49-F238E27FC236}">
                  <a16:creationId xmlns:a16="http://schemas.microsoft.com/office/drawing/2014/main" id="{374AB8D5-2D2F-4E01-BFC7-D3297223B2CE}"/>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78" name="Google Shape;278;p15">
              <a:extLst>
                <a:ext uri="{FF2B5EF4-FFF2-40B4-BE49-F238E27FC236}">
                  <a16:creationId xmlns:a16="http://schemas.microsoft.com/office/drawing/2014/main" id="{DEFDD95D-3A5F-9C1E-2E43-4D1A307E15F6}"/>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79" name="Google Shape;279;p15">
              <a:extLst>
                <a:ext uri="{FF2B5EF4-FFF2-40B4-BE49-F238E27FC236}">
                  <a16:creationId xmlns:a16="http://schemas.microsoft.com/office/drawing/2014/main" id="{95DEF42D-BEDA-AB8A-B8FE-74FB72177A5C}"/>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80" name="Google Shape;280;p15">
              <a:extLst>
                <a:ext uri="{FF2B5EF4-FFF2-40B4-BE49-F238E27FC236}">
                  <a16:creationId xmlns:a16="http://schemas.microsoft.com/office/drawing/2014/main" id="{E3CD8DD2-6043-1293-0A00-0171D6CFD6D5}"/>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81" name="Google Shape;281;p15">
              <a:extLst>
                <a:ext uri="{FF2B5EF4-FFF2-40B4-BE49-F238E27FC236}">
                  <a16:creationId xmlns:a16="http://schemas.microsoft.com/office/drawing/2014/main" id="{7418F4B8-F84A-BB1E-E068-7C8EA872E8B7}"/>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82" name="Google Shape;282;p15">
              <a:extLst>
                <a:ext uri="{FF2B5EF4-FFF2-40B4-BE49-F238E27FC236}">
                  <a16:creationId xmlns:a16="http://schemas.microsoft.com/office/drawing/2014/main" id="{983BD21D-3B9F-71EB-34A6-82577101172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83" name="Google Shape;283;p15">
              <a:extLst>
                <a:ext uri="{FF2B5EF4-FFF2-40B4-BE49-F238E27FC236}">
                  <a16:creationId xmlns:a16="http://schemas.microsoft.com/office/drawing/2014/main" id="{AFACA39E-49F2-DC64-AEAA-6D9290BA53B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84" name="Google Shape;284;p15">
              <a:extLst>
                <a:ext uri="{FF2B5EF4-FFF2-40B4-BE49-F238E27FC236}">
                  <a16:creationId xmlns:a16="http://schemas.microsoft.com/office/drawing/2014/main" id="{AD2FEF33-0F45-DEBE-1728-7EA0082283E4}"/>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85" name="Google Shape;285;p15">
              <a:extLst>
                <a:ext uri="{FF2B5EF4-FFF2-40B4-BE49-F238E27FC236}">
                  <a16:creationId xmlns:a16="http://schemas.microsoft.com/office/drawing/2014/main" id="{845D56E8-38DB-06CF-41D3-80A25E060F03}"/>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86" name="Google Shape;286;p15">
              <a:extLst>
                <a:ext uri="{FF2B5EF4-FFF2-40B4-BE49-F238E27FC236}">
                  <a16:creationId xmlns:a16="http://schemas.microsoft.com/office/drawing/2014/main" id="{9ED70B29-CDDF-9050-3FCA-AC60301EB1AE}"/>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87" name="Google Shape;287;p15">
              <a:extLst>
                <a:ext uri="{FF2B5EF4-FFF2-40B4-BE49-F238E27FC236}">
                  <a16:creationId xmlns:a16="http://schemas.microsoft.com/office/drawing/2014/main" id="{FD9D643E-99C1-7700-B364-A6B840DCDE0E}"/>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88" name="Google Shape;288;p15">
              <a:extLst>
                <a:ext uri="{FF2B5EF4-FFF2-40B4-BE49-F238E27FC236}">
                  <a16:creationId xmlns:a16="http://schemas.microsoft.com/office/drawing/2014/main" id="{87D494CA-B32A-9DDC-858B-B9403AB13C4A}"/>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89" name="Google Shape;289;p15">
              <a:extLst>
                <a:ext uri="{FF2B5EF4-FFF2-40B4-BE49-F238E27FC236}">
                  <a16:creationId xmlns:a16="http://schemas.microsoft.com/office/drawing/2014/main" id="{71CBBA3C-AFAE-734B-BAB9-3E4B1A2D2F52}"/>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90" name="Google Shape;290;p15">
              <a:extLst>
                <a:ext uri="{FF2B5EF4-FFF2-40B4-BE49-F238E27FC236}">
                  <a16:creationId xmlns:a16="http://schemas.microsoft.com/office/drawing/2014/main" id="{E974A932-8031-E0AA-B684-1E061EF50971}"/>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91" name="Google Shape;291;p15">
              <a:extLst>
                <a:ext uri="{FF2B5EF4-FFF2-40B4-BE49-F238E27FC236}">
                  <a16:creationId xmlns:a16="http://schemas.microsoft.com/office/drawing/2014/main" id="{39570FDA-EA66-D344-F1E1-F178ED56E454}"/>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92" name="Google Shape;292;p15">
              <a:extLst>
                <a:ext uri="{FF2B5EF4-FFF2-40B4-BE49-F238E27FC236}">
                  <a16:creationId xmlns:a16="http://schemas.microsoft.com/office/drawing/2014/main" id="{AE9F9332-3E30-E982-5ABA-7C433701C78B}"/>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93" name="Google Shape;293;p15">
              <a:extLst>
                <a:ext uri="{FF2B5EF4-FFF2-40B4-BE49-F238E27FC236}">
                  <a16:creationId xmlns:a16="http://schemas.microsoft.com/office/drawing/2014/main" id="{FF7ED5A4-1CBB-F960-26C8-A80DFDCABE2B}"/>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94" name="Google Shape;294;p15">
              <a:extLst>
                <a:ext uri="{FF2B5EF4-FFF2-40B4-BE49-F238E27FC236}">
                  <a16:creationId xmlns:a16="http://schemas.microsoft.com/office/drawing/2014/main" id="{74B7EC21-06E9-4138-6CE5-1E691FBBC091}"/>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95" name="Google Shape;295;p15">
              <a:extLst>
                <a:ext uri="{FF2B5EF4-FFF2-40B4-BE49-F238E27FC236}">
                  <a16:creationId xmlns:a16="http://schemas.microsoft.com/office/drawing/2014/main" id="{5C10521C-7851-D7BB-718F-C1A1DE3A1DAD}"/>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96" name="Google Shape;296;p15">
              <a:extLst>
                <a:ext uri="{FF2B5EF4-FFF2-40B4-BE49-F238E27FC236}">
                  <a16:creationId xmlns:a16="http://schemas.microsoft.com/office/drawing/2014/main" id="{F850FC77-4E19-BBCA-EBA8-32941F36CF8D}"/>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97" name="Google Shape;297;p15">
              <a:extLst>
                <a:ext uri="{FF2B5EF4-FFF2-40B4-BE49-F238E27FC236}">
                  <a16:creationId xmlns:a16="http://schemas.microsoft.com/office/drawing/2014/main" id="{FE40BB02-38C5-A67B-B0F8-5CBB5A332C9F}"/>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98" name="Google Shape;298;p15">
              <a:extLst>
                <a:ext uri="{FF2B5EF4-FFF2-40B4-BE49-F238E27FC236}">
                  <a16:creationId xmlns:a16="http://schemas.microsoft.com/office/drawing/2014/main" id="{FA2FCDF7-B549-6A19-0921-0F7F0198ECCE}"/>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99" name="Google Shape;299;p15">
              <a:extLst>
                <a:ext uri="{FF2B5EF4-FFF2-40B4-BE49-F238E27FC236}">
                  <a16:creationId xmlns:a16="http://schemas.microsoft.com/office/drawing/2014/main" id="{0E642C76-21CC-E70A-0EC1-E5256738EF47}"/>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00" name="Google Shape;300;p15">
              <a:extLst>
                <a:ext uri="{FF2B5EF4-FFF2-40B4-BE49-F238E27FC236}">
                  <a16:creationId xmlns:a16="http://schemas.microsoft.com/office/drawing/2014/main" id="{E4BB44BD-C6BB-7962-D734-BB921E6FC86B}"/>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01" name="Google Shape;301;p15">
              <a:extLst>
                <a:ext uri="{FF2B5EF4-FFF2-40B4-BE49-F238E27FC236}">
                  <a16:creationId xmlns:a16="http://schemas.microsoft.com/office/drawing/2014/main" id="{113AE741-0F84-62A1-97B4-6B2DEE6A428E}"/>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02" name="Google Shape;302;p15">
              <a:extLst>
                <a:ext uri="{FF2B5EF4-FFF2-40B4-BE49-F238E27FC236}">
                  <a16:creationId xmlns:a16="http://schemas.microsoft.com/office/drawing/2014/main" id="{D6D90DAD-0CA0-C26C-D6EF-7B055A9AA9BF}"/>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03" name="Google Shape;303;p15">
              <a:extLst>
                <a:ext uri="{FF2B5EF4-FFF2-40B4-BE49-F238E27FC236}">
                  <a16:creationId xmlns:a16="http://schemas.microsoft.com/office/drawing/2014/main" id="{7EE9216B-2523-6AF1-4DFB-1EA6A768B753}"/>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04" name="Google Shape;304;p15">
              <a:extLst>
                <a:ext uri="{FF2B5EF4-FFF2-40B4-BE49-F238E27FC236}">
                  <a16:creationId xmlns:a16="http://schemas.microsoft.com/office/drawing/2014/main" id="{0553A0FA-C985-FAD3-35FE-FDF154CDB666}"/>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05" name="Google Shape;305;p15">
              <a:extLst>
                <a:ext uri="{FF2B5EF4-FFF2-40B4-BE49-F238E27FC236}">
                  <a16:creationId xmlns:a16="http://schemas.microsoft.com/office/drawing/2014/main" id="{6860C2DC-084C-CB50-1093-C1C80221B4B7}"/>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06" name="Google Shape;306;p15">
              <a:extLst>
                <a:ext uri="{FF2B5EF4-FFF2-40B4-BE49-F238E27FC236}">
                  <a16:creationId xmlns:a16="http://schemas.microsoft.com/office/drawing/2014/main" id="{EFC7BD70-1132-B903-E5CD-83343924295E}"/>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07" name="Google Shape;307;p15">
              <a:extLst>
                <a:ext uri="{FF2B5EF4-FFF2-40B4-BE49-F238E27FC236}">
                  <a16:creationId xmlns:a16="http://schemas.microsoft.com/office/drawing/2014/main" id="{B124E048-D0D3-56D2-4029-1B160D75FA3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08" name="Google Shape;308;p15">
              <a:extLst>
                <a:ext uri="{FF2B5EF4-FFF2-40B4-BE49-F238E27FC236}">
                  <a16:creationId xmlns:a16="http://schemas.microsoft.com/office/drawing/2014/main" id="{8B9C553E-AB41-7A35-1CDE-879A015B09EA}"/>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09" name="Google Shape;309;p15">
              <a:extLst>
                <a:ext uri="{FF2B5EF4-FFF2-40B4-BE49-F238E27FC236}">
                  <a16:creationId xmlns:a16="http://schemas.microsoft.com/office/drawing/2014/main" id="{29F17424-48B9-E3BE-807F-3165757ADFFC}"/>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10" name="Google Shape;310;p15">
              <a:extLst>
                <a:ext uri="{FF2B5EF4-FFF2-40B4-BE49-F238E27FC236}">
                  <a16:creationId xmlns:a16="http://schemas.microsoft.com/office/drawing/2014/main" id="{1E4763BC-DADE-72EC-5AD4-4F94F17AF01B}"/>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11" name="Google Shape;311;p15">
              <a:extLst>
                <a:ext uri="{FF2B5EF4-FFF2-40B4-BE49-F238E27FC236}">
                  <a16:creationId xmlns:a16="http://schemas.microsoft.com/office/drawing/2014/main" id="{DC555EC6-0638-3746-811E-360E3D26C41E}"/>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12" name="Google Shape;312;p15">
              <a:extLst>
                <a:ext uri="{FF2B5EF4-FFF2-40B4-BE49-F238E27FC236}">
                  <a16:creationId xmlns:a16="http://schemas.microsoft.com/office/drawing/2014/main" id="{941E0600-A811-B406-C079-D24EF700A81E}"/>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13" name="Google Shape;313;p15">
              <a:extLst>
                <a:ext uri="{FF2B5EF4-FFF2-40B4-BE49-F238E27FC236}">
                  <a16:creationId xmlns:a16="http://schemas.microsoft.com/office/drawing/2014/main" id="{CBB2CFB7-E239-7D9F-B083-F407FE9AFF13}"/>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14" name="Google Shape;314;p15">
              <a:extLst>
                <a:ext uri="{FF2B5EF4-FFF2-40B4-BE49-F238E27FC236}">
                  <a16:creationId xmlns:a16="http://schemas.microsoft.com/office/drawing/2014/main" id="{4AEF5911-DC83-842A-FAAA-371BC72FBD79}"/>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15" name="Google Shape;315;p15">
              <a:extLst>
                <a:ext uri="{FF2B5EF4-FFF2-40B4-BE49-F238E27FC236}">
                  <a16:creationId xmlns:a16="http://schemas.microsoft.com/office/drawing/2014/main" id="{3D956ABE-EB3C-C851-CE29-7C2BE7EFFED0}"/>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16" name="Google Shape;316;p15">
              <a:extLst>
                <a:ext uri="{FF2B5EF4-FFF2-40B4-BE49-F238E27FC236}">
                  <a16:creationId xmlns:a16="http://schemas.microsoft.com/office/drawing/2014/main" id="{2F3221E7-D99E-D238-E6BA-036B28D1BD14}"/>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17" name="Google Shape;317;p15">
              <a:extLst>
                <a:ext uri="{FF2B5EF4-FFF2-40B4-BE49-F238E27FC236}">
                  <a16:creationId xmlns:a16="http://schemas.microsoft.com/office/drawing/2014/main" id="{AEFD040F-2DEF-D253-F0AC-C7046C4C388E}"/>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18" name="Google Shape;318;p15">
              <a:extLst>
                <a:ext uri="{FF2B5EF4-FFF2-40B4-BE49-F238E27FC236}">
                  <a16:creationId xmlns:a16="http://schemas.microsoft.com/office/drawing/2014/main" id="{6DBFC42B-36D7-D8CB-CEE7-CD1173E49BC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19" name="Google Shape;319;p15">
              <a:extLst>
                <a:ext uri="{FF2B5EF4-FFF2-40B4-BE49-F238E27FC236}">
                  <a16:creationId xmlns:a16="http://schemas.microsoft.com/office/drawing/2014/main" id="{D4789406-6D95-13AF-F42C-99C27E40F071}"/>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20" name="Google Shape;320;p15">
              <a:extLst>
                <a:ext uri="{FF2B5EF4-FFF2-40B4-BE49-F238E27FC236}">
                  <a16:creationId xmlns:a16="http://schemas.microsoft.com/office/drawing/2014/main" id="{F565ABA2-27B2-A2D3-9E85-845ECB196C64}"/>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21" name="Google Shape;321;p15">
              <a:extLst>
                <a:ext uri="{FF2B5EF4-FFF2-40B4-BE49-F238E27FC236}">
                  <a16:creationId xmlns:a16="http://schemas.microsoft.com/office/drawing/2014/main" id="{24F635C6-60E9-1884-18CE-6CD3862DB06D}"/>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22" name="Google Shape;322;p15">
              <a:extLst>
                <a:ext uri="{FF2B5EF4-FFF2-40B4-BE49-F238E27FC236}">
                  <a16:creationId xmlns:a16="http://schemas.microsoft.com/office/drawing/2014/main" id="{A5EC23A8-6834-3216-F9FB-A142FF9FE33B}"/>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23" name="Google Shape;323;p15">
              <a:extLst>
                <a:ext uri="{FF2B5EF4-FFF2-40B4-BE49-F238E27FC236}">
                  <a16:creationId xmlns:a16="http://schemas.microsoft.com/office/drawing/2014/main" id="{5CD09287-722F-C10B-6CD8-FDADD622E044}"/>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24" name="Google Shape;324;p15">
              <a:extLst>
                <a:ext uri="{FF2B5EF4-FFF2-40B4-BE49-F238E27FC236}">
                  <a16:creationId xmlns:a16="http://schemas.microsoft.com/office/drawing/2014/main" id="{B95E5DB1-C493-AEF5-A818-320D554F90E4}"/>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25" name="Google Shape;325;p15">
              <a:extLst>
                <a:ext uri="{FF2B5EF4-FFF2-40B4-BE49-F238E27FC236}">
                  <a16:creationId xmlns:a16="http://schemas.microsoft.com/office/drawing/2014/main" id="{D4DA87BD-0D01-812F-08B0-AE8C65CE2A6C}"/>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26" name="Google Shape;326;p15">
              <a:extLst>
                <a:ext uri="{FF2B5EF4-FFF2-40B4-BE49-F238E27FC236}">
                  <a16:creationId xmlns:a16="http://schemas.microsoft.com/office/drawing/2014/main" id="{6C162018-43AE-1E86-D8EA-CEAFDB2328F5}"/>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27" name="Google Shape;327;p15">
              <a:extLst>
                <a:ext uri="{FF2B5EF4-FFF2-40B4-BE49-F238E27FC236}">
                  <a16:creationId xmlns:a16="http://schemas.microsoft.com/office/drawing/2014/main" id="{8C11740C-E2F1-3897-F3BD-4BA8F9A4EE3A}"/>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28" name="Google Shape;328;p15">
              <a:extLst>
                <a:ext uri="{FF2B5EF4-FFF2-40B4-BE49-F238E27FC236}">
                  <a16:creationId xmlns:a16="http://schemas.microsoft.com/office/drawing/2014/main" id="{E9E91484-EAE8-6A33-D662-4EC5F2A66451}"/>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29" name="Google Shape;329;p15">
              <a:extLst>
                <a:ext uri="{FF2B5EF4-FFF2-40B4-BE49-F238E27FC236}">
                  <a16:creationId xmlns:a16="http://schemas.microsoft.com/office/drawing/2014/main" id="{02D1910B-5277-A8D5-F5C2-5F849BD380FD}"/>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30" name="Google Shape;330;p15">
              <a:extLst>
                <a:ext uri="{FF2B5EF4-FFF2-40B4-BE49-F238E27FC236}">
                  <a16:creationId xmlns:a16="http://schemas.microsoft.com/office/drawing/2014/main" id="{ECD59334-88EB-C8A5-913C-DCD96404D693}"/>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31" name="Google Shape;331;p15">
              <a:extLst>
                <a:ext uri="{FF2B5EF4-FFF2-40B4-BE49-F238E27FC236}">
                  <a16:creationId xmlns:a16="http://schemas.microsoft.com/office/drawing/2014/main" id="{0AAAAEF0-2731-0456-2933-43D85A3E1495}"/>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32" name="Google Shape;332;p15">
              <a:extLst>
                <a:ext uri="{FF2B5EF4-FFF2-40B4-BE49-F238E27FC236}">
                  <a16:creationId xmlns:a16="http://schemas.microsoft.com/office/drawing/2014/main" id="{A90F4E80-9DED-D723-FB84-AA1D38AAA905}"/>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33" name="Google Shape;333;p15">
              <a:extLst>
                <a:ext uri="{FF2B5EF4-FFF2-40B4-BE49-F238E27FC236}">
                  <a16:creationId xmlns:a16="http://schemas.microsoft.com/office/drawing/2014/main" id="{A281292F-7480-9CAD-6E49-CF07A55C0437}"/>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34" name="Google Shape;334;p15">
              <a:extLst>
                <a:ext uri="{FF2B5EF4-FFF2-40B4-BE49-F238E27FC236}">
                  <a16:creationId xmlns:a16="http://schemas.microsoft.com/office/drawing/2014/main" id="{74BD479E-441B-582F-5FFF-7E037803245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35" name="Google Shape;335;p15">
              <a:extLst>
                <a:ext uri="{FF2B5EF4-FFF2-40B4-BE49-F238E27FC236}">
                  <a16:creationId xmlns:a16="http://schemas.microsoft.com/office/drawing/2014/main" id="{EF4F4E0C-9C89-A0E2-06C5-75C3104D6F2F}"/>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36" name="Google Shape;336;p15">
              <a:extLst>
                <a:ext uri="{FF2B5EF4-FFF2-40B4-BE49-F238E27FC236}">
                  <a16:creationId xmlns:a16="http://schemas.microsoft.com/office/drawing/2014/main" id="{C5D7B8C7-D51E-221C-FC50-980AF6CE8035}"/>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37" name="Google Shape;337;p15">
              <a:extLst>
                <a:ext uri="{FF2B5EF4-FFF2-40B4-BE49-F238E27FC236}">
                  <a16:creationId xmlns:a16="http://schemas.microsoft.com/office/drawing/2014/main" id="{917C1F42-809B-1D3C-C1D7-4BDD9878EE72}"/>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38" name="Google Shape;338;p15">
              <a:extLst>
                <a:ext uri="{FF2B5EF4-FFF2-40B4-BE49-F238E27FC236}">
                  <a16:creationId xmlns:a16="http://schemas.microsoft.com/office/drawing/2014/main" id="{C8FF3597-9820-D7A9-9BB4-4C5F1BFBB487}"/>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39" name="Google Shape;339;p15">
              <a:extLst>
                <a:ext uri="{FF2B5EF4-FFF2-40B4-BE49-F238E27FC236}">
                  <a16:creationId xmlns:a16="http://schemas.microsoft.com/office/drawing/2014/main" id="{9E73B718-2AEC-519F-904F-4AAF6A30058C}"/>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40" name="Google Shape;340;p15">
              <a:extLst>
                <a:ext uri="{FF2B5EF4-FFF2-40B4-BE49-F238E27FC236}">
                  <a16:creationId xmlns:a16="http://schemas.microsoft.com/office/drawing/2014/main" id="{408244AB-0389-5D86-2B32-855BE4F94107}"/>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41" name="Google Shape;341;p15">
              <a:extLst>
                <a:ext uri="{FF2B5EF4-FFF2-40B4-BE49-F238E27FC236}">
                  <a16:creationId xmlns:a16="http://schemas.microsoft.com/office/drawing/2014/main" id="{5CCB1A90-4C57-C935-2320-96F39BFF5032}"/>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42" name="Google Shape;342;p15">
              <a:extLst>
                <a:ext uri="{FF2B5EF4-FFF2-40B4-BE49-F238E27FC236}">
                  <a16:creationId xmlns:a16="http://schemas.microsoft.com/office/drawing/2014/main" id="{0245E947-B426-B3E6-4057-7C805E961139}"/>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43" name="Google Shape;343;p15">
              <a:extLst>
                <a:ext uri="{FF2B5EF4-FFF2-40B4-BE49-F238E27FC236}">
                  <a16:creationId xmlns:a16="http://schemas.microsoft.com/office/drawing/2014/main" id="{4532E24F-3B1A-A1EB-92DF-4BF3CFEFDC8B}"/>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44" name="Google Shape;344;p15">
              <a:extLst>
                <a:ext uri="{FF2B5EF4-FFF2-40B4-BE49-F238E27FC236}">
                  <a16:creationId xmlns:a16="http://schemas.microsoft.com/office/drawing/2014/main" id="{D3C86A59-5C8D-5F1F-AA6D-6B79C8E1A52B}"/>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45" name="Google Shape;345;p15">
              <a:extLst>
                <a:ext uri="{FF2B5EF4-FFF2-40B4-BE49-F238E27FC236}">
                  <a16:creationId xmlns:a16="http://schemas.microsoft.com/office/drawing/2014/main" id="{73960835-904A-38D3-EDFC-54DEA93004BB}"/>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46" name="Google Shape;346;p15">
              <a:extLst>
                <a:ext uri="{FF2B5EF4-FFF2-40B4-BE49-F238E27FC236}">
                  <a16:creationId xmlns:a16="http://schemas.microsoft.com/office/drawing/2014/main" id="{1BA92153-D8BA-F72D-F8F1-BEC0E950A911}"/>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47" name="Google Shape;347;p15">
              <a:extLst>
                <a:ext uri="{FF2B5EF4-FFF2-40B4-BE49-F238E27FC236}">
                  <a16:creationId xmlns:a16="http://schemas.microsoft.com/office/drawing/2014/main" id="{7D9776C8-98C4-4EA4-1B1B-1B5756E79FAD}"/>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48" name="Google Shape;348;p15">
              <a:extLst>
                <a:ext uri="{FF2B5EF4-FFF2-40B4-BE49-F238E27FC236}">
                  <a16:creationId xmlns:a16="http://schemas.microsoft.com/office/drawing/2014/main" id="{5D10E41E-7132-3AF7-BE75-537B9CEF84E6}"/>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49" name="Google Shape;349;p15">
              <a:extLst>
                <a:ext uri="{FF2B5EF4-FFF2-40B4-BE49-F238E27FC236}">
                  <a16:creationId xmlns:a16="http://schemas.microsoft.com/office/drawing/2014/main" id="{D7A1084E-EFAF-EAD5-E4CE-15E0FF00EBE1}"/>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50" name="Google Shape;350;p15">
              <a:extLst>
                <a:ext uri="{FF2B5EF4-FFF2-40B4-BE49-F238E27FC236}">
                  <a16:creationId xmlns:a16="http://schemas.microsoft.com/office/drawing/2014/main" id="{AAF9273E-FE8A-E114-FD10-5EE3ECC2FC4A}"/>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51" name="Google Shape;351;p15">
              <a:extLst>
                <a:ext uri="{FF2B5EF4-FFF2-40B4-BE49-F238E27FC236}">
                  <a16:creationId xmlns:a16="http://schemas.microsoft.com/office/drawing/2014/main" id="{B09AAEFC-5901-914C-559F-7CA6F8EAC64D}"/>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52" name="Google Shape;352;p15">
              <a:extLst>
                <a:ext uri="{FF2B5EF4-FFF2-40B4-BE49-F238E27FC236}">
                  <a16:creationId xmlns:a16="http://schemas.microsoft.com/office/drawing/2014/main" id="{C9CD7D5D-2E19-D7D4-ADBA-7F7850B45997}"/>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53" name="Google Shape;353;p15">
              <a:extLst>
                <a:ext uri="{FF2B5EF4-FFF2-40B4-BE49-F238E27FC236}">
                  <a16:creationId xmlns:a16="http://schemas.microsoft.com/office/drawing/2014/main" id="{32294E08-BF05-1D21-FE1B-47707B172366}"/>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54" name="Google Shape;354;p15">
              <a:extLst>
                <a:ext uri="{FF2B5EF4-FFF2-40B4-BE49-F238E27FC236}">
                  <a16:creationId xmlns:a16="http://schemas.microsoft.com/office/drawing/2014/main" id="{A93CF22D-C3DF-2C19-7D2E-4E1CBCCB16FD}"/>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55" name="Google Shape;355;p15">
              <a:extLst>
                <a:ext uri="{FF2B5EF4-FFF2-40B4-BE49-F238E27FC236}">
                  <a16:creationId xmlns:a16="http://schemas.microsoft.com/office/drawing/2014/main" id="{06695297-E4A4-3C05-4C49-FE20711A50C6}"/>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56" name="Google Shape;356;p15">
              <a:extLst>
                <a:ext uri="{FF2B5EF4-FFF2-40B4-BE49-F238E27FC236}">
                  <a16:creationId xmlns:a16="http://schemas.microsoft.com/office/drawing/2014/main" id="{C8B5F437-EEA2-F72A-E67A-B02451D7FE98}"/>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57" name="Google Shape;357;p15">
              <a:extLst>
                <a:ext uri="{FF2B5EF4-FFF2-40B4-BE49-F238E27FC236}">
                  <a16:creationId xmlns:a16="http://schemas.microsoft.com/office/drawing/2014/main" id="{3097B425-DEFA-D054-12EB-4BD3E067B9C2}"/>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58" name="Google Shape;358;p15">
              <a:extLst>
                <a:ext uri="{FF2B5EF4-FFF2-40B4-BE49-F238E27FC236}">
                  <a16:creationId xmlns:a16="http://schemas.microsoft.com/office/drawing/2014/main" id="{682053C9-B59E-747D-1DBF-7790EF9D788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59" name="Google Shape;359;p15">
              <a:extLst>
                <a:ext uri="{FF2B5EF4-FFF2-40B4-BE49-F238E27FC236}">
                  <a16:creationId xmlns:a16="http://schemas.microsoft.com/office/drawing/2014/main" id="{DF9005F8-2A84-F0BD-4C79-4135C3081B9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60" name="Google Shape;360;p15">
              <a:extLst>
                <a:ext uri="{FF2B5EF4-FFF2-40B4-BE49-F238E27FC236}">
                  <a16:creationId xmlns:a16="http://schemas.microsoft.com/office/drawing/2014/main" id="{68D32EAA-9C4B-067D-87EC-CCF82D3ADB02}"/>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61" name="Google Shape;361;p15">
              <a:extLst>
                <a:ext uri="{FF2B5EF4-FFF2-40B4-BE49-F238E27FC236}">
                  <a16:creationId xmlns:a16="http://schemas.microsoft.com/office/drawing/2014/main" id="{BFF7D6ED-B79E-FD23-A7F1-E24F3E24A22C}"/>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62" name="Google Shape;362;p15">
              <a:extLst>
                <a:ext uri="{FF2B5EF4-FFF2-40B4-BE49-F238E27FC236}">
                  <a16:creationId xmlns:a16="http://schemas.microsoft.com/office/drawing/2014/main" id="{124412A0-E74A-F37F-86CC-3EB4A756AED6}"/>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63" name="Google Shape;363;p15">
              <a:extLst>
                <a:ext uri="{FF2B5EF4-FFF2-40B4-BE49-F238E27FC236}">
                  <a16:creationId xmlns:a16="http://schemas.microsoft.com/office/drawing/2014/main" id="{120BF1DC-91D9-4C89-0AC9-CA930065EF9F}"/>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grpSp>
      <p:sp>
        <p:nvSpPr>
          <p:cNvPr id="4" name="TextBox 3">
            <a:extLst>
              <a:ext uri="{FF2B5EF4-FFF2-40B4-BE49-F238E27FC236}">
                <a16:creationId xmlns:a16="http://schemas.microsoft.com/office/drawing/2014/main" id="{5E3A0790-94A9-0D64-F197-1EA3CC275CDD}"/>
              </a:ext>
            </a:extLst>
          </p:cNvPr>
          <p:cNvSpPr txBox="1"/>
          <p:nvPr/>
        </p:nvSpPr>
        <p:spPr>
          <a:xfrm>
            <a:off x="851798" y="3220721"/>
            <a:ext cx="5589642" cy="1330364"/>
          </a:xfrm>
          <a:prstGeom prst="rect">
            <a:avLst/>
          </a:prstGeom>
          <a:noFill/>
        </p:spPr>
        <p:txBody>
          <a:bodyPr wrap="square">
            <a:spAutoFit/>
          </a:bodyPr>
          <a:lstStyle/>
          <a:p>
            <a:pPr>
              <a:lnSpc>
                <a:spcPct val="115000"/>
              </a:lnSpc>
              <a:spcAft>
                <a:spcPts val="1000"/>
              </a:spcAft>
              <a:defRPr/>
            </a:pPr>
            <a:r>
              <a:rPr lang="en-US" sz="2400" b="1" dirty="0" err="1">
                <a:solidFill>
                  <a:schemeClr val="accent1">
                    <a:lumMod val="50000"/>
                  </a:schemeClr>
                </a:solidFill>
                <a:latin typeface="Arial" panose="020B0604020202020204" pitchFamily="34" charset="0"/>
                <a:cs typeface="Arial" panose="020B0604020202020204" pitchFamily="34" charset="0"/>
              </a:rPr>
              <a:t>Hợp</a:t>
            </a:r>
            <a:r>
              <a:rPr lang="en-US" sz="2400" b="1" dirty="0">
                <a:solidFill>
                  <a:schemeClr val="accent1">
                    <a:lumMod val="50000"/>
                  </a:schemeClr>
                </a:solidFill>
                <a:latin typeface="Arial" panose="020B0604020202020204" pitchFamily="34" charset="0"/>
                <a:cs typeface="Arial" panose="020B0604020202020204" pitchFamily="34" charset="0"/>
              </a:rPr>
              <a:t> phần 7: </a:t>
            </a:r>
            <a:r>
              <a:rPr lang="en-US" sz="2400" b="1" dirty="0" err="1">
                <a:solidFill>
                  <a:schemeClr val="accent1">
                    <a:lumMod val="50000"/>
                  </a:schemeClr>
                </a:solidFill>
                <a:latin typeface="Arial" panose="020B0604020202020204" pitchFamily="34" charset="0"/>
                <a:cs typeface="Arial" panose="020B0604020202020204" pitchFamily="34" charset="0"/>
              </a:rPr>
              <a:t>Giới</a:t>
            </a:r>
            <a:r>
              <a:rPr lang="en-US" sz="2400" b="1" dirty="0">
                <a:solidFill>
                  <a:schemeClr val="accent1">
                    <a:lumMod val="50000"/>
                  </a:schemeClr>
                </a:solidFill>
                <a:latin typeface="Arial" panose="020B0604020202020204" pitchFamily="34" charset="0"/>
                <a:cs typeface="Arial" panose="020B0604020202020204" pitchFamily="34" charset="0"/>
              </a:rPr>
              <a:t> </a:t>
            </a:r>
            <a:r>
              <a:rPr lang="en-US" sz="2400" b="1" dirty="0" err="1">
                <a:solidFill>
                  <a:schemeClr val="accent1">
                    <a:lumMod val="50000"/>
                  </a:schemeClr>
                </a:solidFill>
                <a:latin typeface="Arial" panose="020B0604020202020204" pitchFamily="34" charset="0"/>
                <a:cs typeface="Arial" panose="020B0604020202020204" pitchFamily="34" charset="0"/>
              </a:rPr>
              <a:t>thiệu</a:t>
            </a:r>
            <a:r>
              <a:rPr lang="en-US" sz="2400" b="1" dirty="0">
                <a:solidFill>
                  <a:schemeClr val="accent1">
                    <a:lumMod val="50000"/>
                  </a:schemeClr>
                </a:solidFill>
                <a:latin typeface="Arial" panose="020B0604020202020204" pitchFamily="34" charset="0"/>
                <a:cs typeface="Arial" panose="020B0604020202020204" pitchFamily="34" charset="0"/>
              </a:rPr>
              <a:t> </a:t>
            </a:r>
            <a:r>
              <a:rPr lang="en-US" sz="2400" b="1" dirty="0" err="1">
                <a:solidFill>
                  <a:schemeClr val="accent1">
                    <a:lumMod val="50000"/>
                  </a:schemeClr>
                </a:solidFill>
                <a:latin typeface="Arial" panose="020B0604020202020204" pitchFamily="34" charset="0"/>
                <a:cs typeface="Arial" panose="020B0604020202020204" pitchFamily="34" charset="0"/>
              </a:rPr>
              <a:t>đặc</a:t>
            </a:r>
            <a:r>
              <a:rPr lang="en-US" sz="2400" b="1" dirty="0">
                <a:solidFill>
                  <a:schemeClr val="accent1">
                    <a:lumMod val="50000"/>
                  </a:schemeClr>
                </a:solidFill>
                <a:latin typeface="Arial" panose="020B0604020202020204" pitchFamily="34" charset="0"/>
                <a:cs typeface="Arial" panose="020B0604020202020204" pitchFamily="34" charset="0"/>
              </a:rPr>
              <a:t> điểm </a:t>
            </a:r>
            <a:r>
              <a:rPr lang="en-US" sz="2400" b="1" dirty="0" err="1">
                <a:solidFill>
                  <a:schemeClr val="accent1">
                    <a:lumMod val="50000"/>
                  </a:schemeClr>
                </a:solidFill>
                <a:latin typeface="Arial" panose="020B0604020202020204" pitchFamily="34" charset="0"/>
                <a:cs typeface="Arial" panose="020B0604020202020204" pitchFamily="34" charset="0"/>
              </a:rPr>
              <a:t>dây</a:t>
            </a:r>
            <a:r>
              <a:rPr lang="en-US" sz="2400" b="1" dirty="0">
                <a:solidFill>
                  <a:schemeClr val="accent1">
                    <a:lumMod val="50000"/>
                  </a:schemeClr>
                </a:solidFill>
                <a:latin typeface="Arial" panose="020B0604020202020204" pitchFamily="34" charset="0"/>
                <a:cs typeface="Arial" panose="020B0604020202020204" pitchFamily="34" charset="0"/>
              </a:rPr>
              <a:t> </a:t>
            </a:r>
            <a:r>
              <a:rPr lang="en-US" sz="2400" b="1" dirty="0" err="1">
                <a:solidFill>
                  <a:schemeClr val="accent1">
                    <a:lumMod val="50000"/>
                  </a:schemeClr>
                </a:solidFill>
                <a:latin typeface="Arial" panose="020B0604020202020204" pitchFamily="34" charset="0"/>
                <a:cs typeface="Arial" panose="020B0604020202020204" pitchFamily="34" charset="0"/>
              </a:rPr>
              <a:t>chuyền</a:t>
            </a:r>
            <a:r>
              <a:rPr lang="en-US" sz="2400" b="1" dirty="0">
                <a:solidFill>
                  <a:schemeClr val="accent1">
                    <a:lumMod val="50000"/>
                  </a:schemeClr>
                </a:solidFill>
                <a:latin typeface="Arial" panose="020B0604020202020204" pitchFamily="34" charset="0"/>
                <a:cs typeface="Arial" panose="020B0604020202020204" pitchFamily="34" charset="0"/>
              </a:rPr>
              <a:t> công </a:t>
            </a:r>
            <a:r>
              <a:rPr lang="en-US" sz="2400" b="1" dirty="0" err="1">
                <a:solidFill>
                  <a:schemeClr val="accent1">
                    <a:lumMod val="50000"/>
                  </a:schemeClr>
                </a:solidFill>
                <a:latin typeface="Arial" panose="020B0604020202020204" pitchFamily="34" charset="0"/>
                <a:cs typeface="Arial" panose="020B0604020202020204" pitchFamily="34" charset="0"/>
              </a:rPr>
              <a:t>nghệ</a:t>
            </a:r>
            <a:r>
              <a:rPr lang="en-US" sz="2400" b="1" dirty="0">
                <a:solidFill>
                  <a:schemeClr val="accent1">
                    <a:lumMod val="50000"/>
                  </a:schemeClr>
                </a:solidFill>
                <a:latin typeface="Arial" panose="020B0604020202020204" pitchFamily="34" charset="0"/>
                <a:cs typeface="Arial" panose="020B0604020202020204" pitchFamily="34" charset="0"/>
              </a:rPr>
              <a:t> </a:t>
            </a:r>
            <a:r>
              <a:rPr lang="en-US" sz="2400" b="1" dirty="0" err="1">
                <a:solidFill>
                  <a:schemeClr val="accent1">
                    <a:lumMod val="50000"/>
                  </a:schemeClr>
                </a:solidFill>
                <a:latin typeface="Arial" panose="020B0604020202020204" pitchFamily="34" charset="0"/>
                <a:cs typeface="Arial" panose="020B0604020202020204" pitchFamily="34" charset="0"/>
              </a:rPr>
              <a:t>điển</a:t>
            </a:r>
            <a:r>
              <a:rPr lang="en-US" sz="2400" b="1" dirty="0">
                <a:solidFill>
                  <a:schemeClr val="accent1">
                    <a:lumMod val="50000"/>
                  </a:schemeClr>
                </a:solidFill>
                <a:latin typeface="Arial" panose="020B0604020202020204" pitchFamily="34" charset="0"/>
                <a:cs typeface="Arial" panose="020B0604020202020204" pitchFamily="34" charset="0"/>
              </a:rPr>
              <a:t> </a:t>
            </a:r>
            <a:r>
              <a:rPr lang="en-US" sz="2400" b="1" dirty="0" err="1">
                <a:solidFill>
                  <a:schemeClr val="accent1">
                    <a:lumMod val="50000"/>
                  </a:schemeClr>
                </a:solidFill>
                <a:latin typeface="Arial" panose="020B0604020202020204" pitchFamily="34" charset="0"/>
                <a:cs typeface="Arial" panose="020B0604020202020204" pitchFamily="34" charset="0"/>
              </a:rPr>
              <a:t>hình</a:t>
            </a:r>
            <a:r>
              <a:rPr lang="en-US" sz="2400" b="1" dirty="0">
                <a:solidFill>
                  <a:schemeClr val="accent1">
                    <a:lumMod val="50000"/>
                  </a:schemeClr>
                </a:solidFill>
                <a:latin typeface="Arial" panose="020B0604020202020204" pitchFamily="34" charset="0"/>
                <a:cs typeface="Arial" panose="020B0604020202020204" pitchFamily="34" charset="0"/>
              </a:rPr>
              <a:t> trong </a:t>
            </a:r>
            <a:r>
              <a:rPr lang="en-US" sz="2400" b="1" dirty="0" err="1">
                <a:solidFill>
                  <a:schemeClr val="accent1">
                    <a:lumMod val="50000"/>
                  </a:schemeClr>
                </a:solidFill>
                <a:latin typeface="Arial" panose="020B0604020202020204" pitchFamily="34" charset="0"/>
                <a:cs typeface="Arial" panose="020B0604020202020204" pitchFamily="34" charset="0"/>
              </a:rPr>
              <a:t>dây</a:t>
            </a:r>
            <a:r>
              <a:rPr lang="en-US" sz="2400" b="1" dirty="0">
                <a:solidFill>
                  <a:schemeClr val="accent1">
                    <a:lumMod val="50000"/>
                  </a:schemeClr>
                </a:solidFill>
                <a:latin typeface="Arial" panose="020B0604020202020204" pitchFamily="34" charset="0"/>
                <a:cs typeface="Arial" panose="020B0604020202020204" pitchFamily="34" charset="0"/>
              </a:rPr>
              <a:t> </a:t>
            </a:r>
            <a:r>
              <a:rPr lang="en-US" sz="2400" b="1" dirty="0" err="1">
                <a:solidFill>
                  <a:schemeClr val="accent1">
                    <a:lumMod val="50000"/>
                  </a:schemeClr>
                </a:solidFill>
                <a:latin typeface="Arial" panose="020B0604020202020204" pitchFamily="34" charset="0"/>
                <a:cs typeface="Arial" panose="020B0604020202020204" pitchFamily="34" charset="0"/>
              </a:rPr>
              <a:t>chuyền</a:t>
            </a:r>
            <a:r>
              <a:rPr lang="en-US" sz="2400" b="1" dirty="0">
                <a:solidFill>
                  <a:schemeClr val="accent1">
                    <a:lumMod val="50000"/>
                  </a:schemeClr>
                </a:solidFill>
                <a:latin typeface="Arial" panose="020B0604020202020204" pitchFamily="34" charset="0"/>
                <a:cs typeface="Arial" panose="020B0604020202020204" pitchFamily="34" charset="0"/>
              </a:rPr>
              <a:t> </a:t>
            </a:r>
            <a:r>
              <a:rPr lang="en-US" sz="2400" b="1" dirty="0" err="1">
                <a:solidFill>
                  <a:schemeClr val="accent1">
                    <a:lumMod val="50000"/>
                  </a:schemeClr>
                </a:solidFill>
                <a:latin typeface="Arial" panose="020B0604020202020204" pitchFamily="34" charset="0"/>
                <a:cs typeface="Arial" panose="020B0604020202020204" pitchFamily="34" charset="0"/>
              </a:rPr>
              <a:t>sản</a:t>
            </a:r>
            <a:r>
              <a:rPr lang="en-US" sz="2400" b="1" dirty="0">
                <a:solidFill>
                  <a:schemeClr val="accent1">
                    <a:lumMod val="50000"/>
                  </a:schemeClr>
                </a:solidFill>
                <a:latin typeface="Arial" panose="020B0604020202020204" pitchFamily="34" charset="0"/>
                <a:cs typeface="Arial" panose="020B0604020202020204" pitchFamily="34" charset="0"/>
              </a:rPr>
              <a:t> </a:t>
            </a:r>
            <a:r>
              <a:rPr lang="en-US" sz="2400" b="1" dirty="0" err="1">
                <a:solidFill>
                  <a:schemeClr val="accent1">
                    <a:lumMod val="50000"/>
                  </a:schemeClr>
                </a:solidFill>
                <a:latin typeface="Arial" panose="020B0604020202020204" pitchFamily="34" charset="0"/>
                <a:cs typeface="Arial" panose="020B0604020202020204" pitchFamily="34" charset="0"/>
              </a:rPr>
              <a:t>xuất</a:t>
            </a:r>
            <a:r>
              <a:rPr lang="en-US" sz="2400" b="1" dirty="0">
                <a:solidFill>
                  <a:schemeClr val="accent1">
                    <a:lumMod val="50000"/>
                  </a:schemeClr>
                </a:solidFill>
                <a:latin typeface="Arial" panose="020B0604020202020204" pitchFamily="34" charset="0"/>
                <a:cs typeface="Arial" panose="020B0604020202020204" pitchFamily="34" charset="0"/>
              </a:rPr>
              <a:t> xi </a:t>
            </a:r>
            <a:r>
              <a:rPr lang="en-US" sz="2400" b="1" dirty="0" err="1">
                <a:solidFill>
                  <a:schemeClr val="accent1">
                    <a:lumMod val="50000"/>
                  </a:schemeClr>
                </a:solidFill>
                <a:latin typeface="Arial" panose="020B0604020202020204" pitchFamily="34" charset="0"/>
                <a:cs typeface="Arial" panose="020B0604020202020204" pitchFamily="34" charset="0"/>
              </a:rPr>
              <a:t>măng</a:t>
            </a:r>
            <a:endParaRPr lang="en-US" altLang="en-US" sz="2400" b="1" dirty="0">
              <a:solidFill>
                <a:schemeClr val="accent1">
                  <a:lumMod val="50000"/>
                </a:schemeClr>
              </a:solidFill>
              <a:latin typeface="Arial" panose="020B0604020202020204" pitchFamily="34" charset="0"/>
              <a:cs typeface="Arial" panose="020B0604020202020204" pitchFamily="34" charset="0"/>
            </a:endParaRPr>
          </a:p>
        </p:txBody>
      </p:sp>
      <p:sp>
        <p:nvSpPr>
          <p:cNvPr id="8" name="Google Shape;46;p15">
            <a:extLst>
              <a:ext uri="{FF2B5EF4-FFF2-40B4-BE49-F238E27FC236}">
                <a16:creationId xmlns:a16="http://schemas.microsoft.com/office/drawing/2014/main" id="{F77EB302-581A-80A2-3BFB-2E0A6D6403F6}"/>
              </a:ext>
            </a:extLst>
          </p:cNvPr>
          <p:cNvSpPr txBox="1">
            <a:spLocks/>
          </p:cNvSpPr>
          <p:nvPr/>
        </p:nvSpPr>
        <p:spPr>
          <a:xfrm>
            <a:off x="546998" y="571751"/>
            <a:ext cx="7430018"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endParaRPr lang="en-US" sz="4800" b="1" dirty="0">
              <a:solidFill>
                <a:schemeClr val="accent1">
                  <a:lumMod val="50000"/>
                </a:schemeClr>
              </a:solidFill>
              <a:latin typeface="Arial" panose="020B0604020202020204" pitchFamily="34" charset="0"/>
            </a:endParaRPr>
          </a:p>
        </p:txBody>
      </p:sp>
      <p:sp>
        <p:nvSpPr>
          <p:cNvPr id="364" name="Google Shape;46;p15">
            <a:extLst>
              <a:ext uri="{FF2B5EF4-FFF2-40B4-BE49-F238E27FC236}">
                <a16:creationId xmlns:a16="http://schemas.microsoft.com/office/drawing/2014/main" id="{3D51DCED-2B08-43B1-92CF-3533761E4D5E}"/>
              </a:ext>
            </a:extLst>
          </p:cNvPr>
          <p:cNvSpPr txBox="1">
            <a:spLocks noGrp="1"/>
          </p:cNvSpPr>
          <p:nvPr/>
        </p:nvSpPr>
        <p:spPr>
          <a:xfrm>
            <a:off x="546998" y="897148"/>
            <a:ext cx="11098004" cy="23236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r>
              <a:rPr lang="vi-VN" sz="4400" b="1" dirty="0">
                <a:solidFill>
                  <a:schemeClr val="accent1">
                    <a:lumMod val="50000"/>
                  </a:schemeClr>
                </a:solidFill>
                <a:latin typeface="Arial" panose="020B0604020202020204" pitchFamily="34" charset="0"/>
              </a:rPr>
              <a:t>CHƯƠNG TRÌNH TẬP HUẤN TKNL DÀNH CHO </a:t>
            </a:r>
            <a:r>
              <a:rPr lang="en-US" sz="4400" b="1" dirty="0">
                <a:solidFill>
                  <a:schemeClr val="accent1">
                    <a:lumMod val="50000"/>
                  </a:schemeClr>
                </a:solidFill>
                <a:latin typeface="Arial" panose="020B0604020202020204" pitchFamily="34" charset="0"/>
              </a:rPr>
              <a:t>CÁN BỘ QUẢN LÝ</a:t>
            </a:r>
            <a:endParaRPr sz="4400" b="1" dirty="0">
              <a:solidFill>
                <a:schemeClr val="accent1">
                  <a:lumMod val="50000"/>
                </a:schemeClr>
              </a:solidFill>
              <a:latin typeface="Arial" panose="020B0604020202020204" pitchFamily="34" charset="0"/>
            </a:endParaRPr>
          </a:p>
        </p:txBody>
      </p:sp>
    </p:spTree>
    <p:extLst>
      <p:ext uri="{BB962C8B-B14F-4D97-AF65-F5344CB8AC3E}">
        <p14:creationId xmlns:p14="http://schemas.microsoft.com/office/powerpoint/2010/main" val="1315307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63385D-ECD3-E3D3-D44A-6FC90AD4DAFC}"/>
            </a:ext>
          </a:extLst>
        </p:cNvPr>
        <p:cNvGrpSpPr/>
        <p:nvPr/>
      </p:nvGrpSpPr>
      <p:grpSpPr>
        <a:xfrm>
          <a:off x="0" y="0"/>
          <a:ext cx="0" cy="0"/>
          <a:chOff x="0" y="0"/>
          <a:chExt cx="0" cy="0"/>
        </a:xfrm>
      </p:grpSpPr>
      <p:sp>
        <p:nvSpPr>
          <p:cNvPr id="13" name="Title 1">
            <a:extLst>
              <a:ext uri="{FF2B5EF4-FFF2-40B4-BE49-F238E27FC236}">
                <a16:creationId xmlns:a16="http://schemas.microsoft.com/office/drawing/2014/main" id="{7D8BF6F8-1F3F-912C-7A37-ECFF726B15C4}"/>
              </a:ext>
            </a:extLst>
          </p:cNvPr>
          <p:cNvSpPr txBox="1">
            <a:spLocks/>
          </p:cNvSpPr>
          <p:nvPr/>
        </p:nvSpPr>
        <p:spPr>
          <a:xfrm>
            <a:off x="647142" y="542510"/>
            <a:ext cx="5613991"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l"/>
            <a:r>
              <a:rPr lang="en-US" dirty="0">
                <a:solidFill>
                  <a:schemeClr val="accent1">
                    <a:lumMod val="50000"/>
                  </a:schemeClr>
                </a:solidFill>
                <a:latin typeface="Arial" panose="020B0604020202020204" pitchFamily="34" charset="0"/>
                <a:cs typeface="Arial" panose="020B0604020202020204" pitchFamily="34" charset="0"/>
              </a:rPr>
              <a:t>1.Công </a:t>
            </a:r>
            <a:r>
              <a:rPr lang="en-US" dirty="0" err="1">
                <a:solidFill>
                  <a:schemeClr val="accent1">
                    <a:lumMod val="50000"/>
                  </a:schemeClr>
                </a:solidFill>
                <a:latin typeface="Arial" panose="020B0604020202020204" pitchFamily="34" charset="0"/>
                <a:cs typeface="Arial" panose="020B0604020202020204" pitchFamily="34" charset="0"/>
              </a:rPr>
              <a:t>nghệ</a:t>
            </a:r>
            <a:r>
              <a:rPr lang="en-US" dirty="0">
                <a:solidFill>
                  <a:schemeClr val="accent1">
                    <a:lumMod val="50000"/>
                  </a:schemeClr>
                </a:solidFill>
                <a:latin typeface="Arial" panose="020B0604020202020204" pitchFamily="34" charset="0"/>
                <a:cs typeface="Arial" panose="020B0604020202020204" pitchFamily="34" charset="0"/>
              </a:rPr>
              <a:t> </a:t>
            </a:r>
            <a:r>
              <a:rPr lang="en-US" dirty="0" err="1">
                <a:solidFill>
                  <a:schemeClr val="accent1">
                    <a:lumMod val="50000"/>
                  </a:schemeClr>
                </a:solidFill>
                <a:latin typeface="Arial" panose="020B0604020202020204" pitchFamily="34" charset="0"/>
                <a:cs typeface="Arial" panose="020B0604020202020204" pitchFamily="34" charset="0"/>
              </a:rPr>
              <a:t>lò</a:t>
            </a:r>
            <a:r>
              <a:rPr lang="en-US" dirty="0">
                <a:solidFill>
                  <a:schemeClr val="accent1">
                    <a:lumMod val="50000"/>
                  </a:schemeClr>
                </a:solidFill>
                <a:latin typeface="Arial" panose="020B0604020202020204" pitchFamily="34" charset="0"/>
                <a:cs typeface="Arial" panose="020B0604020202020204" pitchFamily="34" charset="0"/>
              </a:rPr>
              <a:t> quay </a:t>
            </a:r>
            <a:r>
              <a:rPr lang="en-US" dirty="0" err="1">
                <a:solidFill>
                  <a:schemeClr val="accent1">
                    <a:lumMod val="50000"/>
                  </a:schemeClr>
                </a:solidFill>
                <a:latin typeface="Arial" panose="020B0604020202020204" pitchFamily="34" charset="0"/>
                <a:cs typeface="Arial" panose="020B0604020202020204" pitchFamily="34" charset="0"/>
              </a:rPr>
              <a:t>khô</a:t>
            </a:r>
            <a:endParaRPr lang="en-US" dirty="0">
              <a:solidFill>
                <a:schemeClr val="accent1">
                  <a:lumMod val="50000"/>
                </a:schemeClr>
              </a:solidFill>
              <a:latin typeface="Arial" panose="020B0604020202020204" pitchFamily="34" charset="0"/>
              <a:cs typeface="Arial" panose="020B0604020202020204" pitchFamily="34" charset="0"/>
            </a:endParaRPr>
          </a:p>
        </p:txBody>
      </p:sp>
      <p:sp>
        <p:nvSpPr>
          <p:cNvPr id="2" name="Rectangle 1">
            <a:extLst>
              <a:ext uri="{FF2B5EF4-FFF2-40B4-BE49-F238E27FC236}">
                <a16:creationId xmlns:a16="http://schemas.microsoft.com/office/drawing/2014/main" id="{D33DB60F-770F-1407-D443-05B7654B5A13}"/>
              </a:ext>
            </a:extLst>
          </p:cNvPr>
          <p:cNvSpPr>
            <a:spLocks noChangeArrowheads="1"/>
          </p:cNvSpPr>
          <p:nvPr/>
        </p:nvSpPr>
        <p:spPr bwMode="auto">
          <a:xfrm rot="10800000" flipV="1">
            <a:off x="835599" y="1469795"/>
            <a:ext cx="10520802" cy="4247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marR="0" lvl="0" indent="-285750" algn="just"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Xi </a:t>
            </a:r>
            <a:r>
              <a:rPr kumimoji="0" lang="en-US" altLang="en-US" sz="18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măng</a:t>
            </a:r>
            <a:r>
              <a:rPr kumimoji="0" lang="en-US" alt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Hoàng Thạch (</a:t>
            </a:r>
            <a:r>
              <a:rPr kumimoji="0" lang="en-US" altLang="en-US" sz="18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Vicem</a:t>
            </a:r>
            <a:r>
              <a:rPr kumimoji="0" lang="en-US" alt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Hoàng Thạch)</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Một</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trong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những</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nhà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máy</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tiên</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phong</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áp</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dụng</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lò</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quay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tại</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Việt Nam,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với</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công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suất</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lớn</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và</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dây</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chuyền</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hiện</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đại</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Nhà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máy</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này</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nằm</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ở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tỉnh</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Hải Dương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và</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sản</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xuất</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khoảng</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1,6-1,8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triệu</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tấn</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xi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măng</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năm</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p>
          <a:p>
            <a:pPr marL="285750" marR="0" lvl="0" indent="-285750" algn="just"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Xi </a:t>
            </a:r>
            <a:r>
              <a:rPr kumimoji="0" lang="en-US" altLang="en-US" sz="18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măng</a:t>
            </a:r>
            <a:r>
              <a:rPr kumimoji="0" lang="en-US" alt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Nghi Sơn</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Liên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doanh</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giữa</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Việt Nam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và</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Nhật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Bản</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sử</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dụng</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lò</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quay công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suất</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5.800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tấn</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clinker/</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ngày</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là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một</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trong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những</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nhà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máy</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lớn</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nhất</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nước</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ta. </a:t>
            </a:r>
          </a:p>
          <a:p>
            <a:pPr marL="285750" marR="0" lvl="0" indent="-285750" algn="just"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Xi </a:t>
            </a:r>
            <a:r>
              <a:rPr kumimoji="0" lang="en-US" altLang="en-US" sz="18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măng</a:t>
            </a:r>
            <a:r>
              <a:rPr kumimoji="0" lang="en-US" alt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Bút</a:t>
            </a:r>
            <a:r>
              <a:rPr kumimoji="0" lang="en-US" alt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Sơn (</a:t>
            </a:r>
            <a:r>
              <a:rPr kumimoji="0" lang="en-US" altLang="en-US" sz="18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Vicem</a:t>
            </a:r>
            <a:r>
              <a:rPr kumimoji="0" lang="en-US" alt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Bút</a:t>
            </a:r>
            <a:r>
              <a:rPr kumimoji="0" lang="en-US" alt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Sơn)</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Hà Nam,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với</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công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suất</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khoảng</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4.000-5.000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tấn</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clinker/</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ngày</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sản</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xuất</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hơn</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1,6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triệu</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tấn</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xi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măng</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năm</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p>
          <a:p>
            <a:pPr marL="285750" marR="0" lvl="0" indent="-285750" algn="just"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Xi </a:t>
            </a:r>
            <a:r>
              <a:rPr kumimoji="0" lang="en-US" altLang="en-US" sz="18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măng</a:t>
            </a:r>
            <a:r>
              <a:rPr kumimoji="0" lang="en-US" alt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Hà Tiên (</a:t>
            </a:r>
            <a:r>
              <a:rPr kumimoji="0" lang="en-US" altLang="en-US" sz="18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Vicem</a:t>
            </a:r>
            <a:r>
              <a:rPr kumimoji="0" lang="en-US" alt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Hà Tiên)</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Nhà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máy</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tại</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TP.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Hồ</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Chí Minh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và</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các</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tỉnh</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lân</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cận</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sử</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dụng</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lò</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quay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hiện</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đại</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sản</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lượng</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hàng</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năm</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đạt</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hàng</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triệu</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tấn</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p>
          <a:p>
            <a:pPr marL="285750" marR="0" lvl="0" indent="-285750" algn="just"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Xi </a:t>
            </a:r>
            <a:r>
              <a:rPr kumimoji="0" lang="en-US" altLang="en-US" sz="18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măng</a:t>
            </a:r>
            <a:r>
              <a:rPr kumimoji="0" lang="en-US" alt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Cẩm</a:t>
            </a:r>
            <a:r>
              <a:rPr kumimoji="0" lang="en-US" alt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Phả</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Nhà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máy</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tại</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Quảng Ninh,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áp</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dụng</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lò</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quay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phương</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pháp</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khô</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công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suất</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khoảng</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2,3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triệu</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tấn</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xi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măng</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năm</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p>
          <a:p>
            <a:pPr marL="285750" marR="0" lvl="0" indent="-285750" algn="just"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Xi </a:t>
            </a:r>
            <a:r>
              <a:rPr kumimoji="0" lang="en-US" altLang="en-US" sz="18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măng</a:t>
            </a:r>
            <a:r>
              <a:rPr kumimoji="0" lang="en-US" alt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The </a:t>
            </a:r>
            <a:r>
              <a:rPr kumimoji="0" lang="en-US" altLang="en-US" sz="18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Vissai</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Tập</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đoàn</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lớn</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tại</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Ninh Bình,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với</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nhiều</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dây</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chuyền</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lò</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quay,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tổng</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sản</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lượng</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lên</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đến 13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triệu</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tấn</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xi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măng</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năm</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p>
          <a:p>
            <a:pPr marL="285750" marR="0" lvl="0" indent="-285750" algn="just"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Xi </a:t>
            </a:r>
            <a:r>
              <a:rPr kumimoji="0" lang="en-US" altLang="en-US" sz="18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măng</a:t>
            </a:r>
            <a:r>
              <a:rPr kumimoji="0" lang="en-US" alt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Duyên Hà</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Tại</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Ninh Bình, công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suất</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lò</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quay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khoảng</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4.000-5.000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tấn</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clinker/</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ngày</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sản</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phẩm</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đạt</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tiêu</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chuẩn</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quốc</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tế</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41662166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D0E96C-D264-DD78-07FD-27ACDF1399EB}"/>
            </a:ext>
          </a:extLst>
        </p:cNvPr>
        <p:cNvGrpSpPr/>
        <p:nvPr/>
      </p:nvGrpSpPr>
      <p:grpSpPr>
        <a:xfrm>
          <a:off x="0" y="0"/>
          <a:ext cx="0" cy="0"/>
          <a:chOff x="0" y="0"/>
          <a:chExt cx="0" cy="0"/>
        </a:xfrm>
      </p:grpSpPr>
      <p:sp>
        <p:nvSpPr>
          <p:cNvPr id="13" name="Title 1">
            <a:extLst>
              <a:ext uri="{FF2B5EF4-FFF2-40B4-BE49-F238E27FC236}">
                <a16:creationId xmlns:a16="http://schemas.microsoft.com/office/drawing/2014/main" id="{18637EDA-8495-D0E5-53FF-643AABFDE06B}"/>
              </a:ext>
            </a:extLst>
          </p:cNvPr>
          <p:cNvSpPr txBox="1">
            <a:spLocks/>
          </p:cNvSpPr>
          <p:nvPr/>
        </p:nvSpPr>
        <p:spPr>
          <a:xfrm>
            <a:off x="953801" y="542510"/>
            <a:ext cx="5613991"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l"/>
            <a:r>
              <a:rPr lang="en-US" dirty="0">
                <a:solidFill>
                  <a:schemeClr val="accent1">
                    <a:lumMod val="50000"/>
                  </a:schemeClr>
                </a:solidFill>
                <a:latin typeface="Arial" panose="020B0604020202020204" pitchFamily="34" charset="0"/>
                <a:cs typeface="Arial" panose="020B0604020202020204" pitchFamily="34" charset="0"/>
              </a:rPr>
              <a:t>1.Công </a:t>
            </a:r>
            <a:r>
              <a:rPr lang="en-US" dirty="0" err="1">
                <a:solidFill>
                  <a:schemeClr val="accent1">
                    <a:lumMod val="50000"/>
                  </a:schemeClr>
                </a:solidFill>
                <a:latin typeface="Arial" panose="020B0604020202020204" pitchFamily="34" charset="0"/>
                <a:cs typeface="Arial" panose="020B0604020202020204" pitchFamily="34" charset="0"/>
              </a:rPr>
              <a:t>nghệ</a:t>
            </a:r>
            <a:r>
              <a:rPr lang="en-US" dirty="0">
                <a:solidFill>
                  <a:schemeClr val="accent1">
                    <a:lumMod val="50000"/>
                  </a:schemeClr>
                </a:solidFill>
                <a:latin typeface="Arial" panose="020B0604020202020204" pitchFamily="34" charset="0"/>
                <a:cs typeface="Arial" panose="020B0604020202020204" pitchFamily="34" charset="0"/>
              </a:rPr>
              <a:t> </a:t>
            </a:r>
            <a:r>
              <a:rPr lang="en-US" dirty="0" err="1">
                <a:solidFill>
                  <a:schemeClr val="accent1">
                    <a:lumMod val="50000"/>
                  </a:schemeClr>
                </a:solidFill>
                <a:latin typeface="Arial" panose="020B0604020202020204" pitchFamily="34" charset="0"/>
                <a:cs typeface="Arial" panose="020B0604020202020204" pitchFamily="34" charset="0"/>
              </a:rPr>
              <a:t>lò</a:t>
            </a:r>
            <a:r>
              <a:rPr lang="en-US" dirty="0">
                <a:solidFill>
                  <a:schemeClr val="accent1">
                    <a:lumMod val="50000"/>
                  </a:schemeClr>
                </a:solidFill>
                <a:latin typeface="Arial" panose="020B0604020202020204" pitchFamily="34" charset="0"/>
                <a:cs typeface="Arial" panose="020B0604020202020204" pitchFamily="34" charset="0"/>
              </a:rPr>
              <a:t> quay </a:t>
            </a:r>
            <a:r>
              <a:rPr lang="en-US" dirty="0" err="1">
                <a:solidFill>
                  <a:schemeClr val="accent1">
                    <a:lumMod val="50000"/>
                  </a:schemeClr>
                </a:solidFill>
                <a:latin typeface="Arial" panose="020B0604020202020204" pitchFamily="34" charset="0"/>
                <a:cs typeface="Arial" panose="020B0604020202020204" pitchFamily="34" charset="0"/>
              </a:rPr>
              <a:t>khô</a:t>
            </a:r>
            <a:endParaRPr lang="en-US" dirty="0">
              <a:solidFill>
                <a:schemeClr val="accent1">
                  <a:lumMod val="50000"/>
                </a:schemeClr>
              </a:solidFill>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090428D8-5898-0FBB-6A3B-E6FD2DE9A31E}"/>
              </a:ext>
            </a:extLst>
          </p:cNvPr>
          <p:cNvSpPr txBox="1"/>
          <p:nvPr/>
        </p:nvSpPr>
        <p:spPr>
          <a:xfrm>
            <a:off x="482746" y="1524004"/>
            <a:ext cx="10503908" cy="4088235"/>
          </a:xfrm>
          <a:prstGeom prst="rect">
            <a:avLst/>
          </a:prstGeom>
          <a:noFill/>
        </p:spPr>
        <p:txBody>
          <a:bodyPr wrap="square">
            <a:spAutoFit/>
          </a:bodyPr>
          <a:lstStyle/>
          <a:p>
            <a:pPr marL="228600">
              <a:lnSpc>
                <a:spcPct val="150000"/>
              </a:lnSpc>
              <a:spcAft>
                <a:spcPts val="800"/>
              </a:spcAft>
              <a:buNone/>
            </a:pPr>
            <a:r>
              <a:rPr lang="en-US" sz="1800" b="1" kern="0" dirty="0">
                <a:effectLst/>
                <a:latin typeface="Arial" panose="020B0604020202020204" pitchFamily="34" charset="0"/>
                <a:ea typeface="Times New Roman" panose="02020603050405020304"/>
                <a:cs typeface="Arial" panose="020B0604020202020204" pitchFamily="34" charset="0"/>
              </a:rPr>
              <a:t>Thực </a:t>
            </a:r>
            <a:r>
              <a:rPr lang="en-US" sz="1800" b="1" kern="0" dirty="0" err="1">
                <a:effectLst/>
                <a:latin typeface="Arial" panose="020B0604020202020204" pitchFamily="34" charset="0"/>
                <a:ea typeface="Times New Roman" panose="02020603050405020304"/>
                <a:cs typeface="Arial" panose="020B0604020202020204" pitchFamily="34" charset="0"/>
              </a:rPr>
              <a:t>trạng</a:t>
            </a:r>
            <a:r>
              <a:rPr lang="en-US" sz="1800" b="1" kern="0" dirty="0">
                <a:effectLst/>
                <a:latin typeface="Arial" panose="020B0604020202020204" pitchFamily="34" charset="0"/>
                <a:ea typeface="Times New Roman" panose="02020603050405020304"/>
                <a:cs typeface="Arial" panose="020B0604020202020204" pitchFamily="34" charset="0"/>
              </a:rPr>
              <a:t> </a:t>
            </a:r>
            <a:r>
              <a:rPr lang="en-US" sz="1800" b="1" kern="0" dirty="0" err="1">
                <a:effectLst/>
                <a:latin typeface="Arial" panose="020B0604020202020204" pitchFamily="34" charset="0"/>
                <a:ea typeface="Times New Roman" panose="02020603050405020304"/>
                <a:cs typeface="Arial" panose="020B0604020202020204" pitchFamily="34" charset="0"/>
              </a:rPr>
              <a:t>và</a:t>
            </a:r>
            <a:r>
              <a:rPr lang="en-US" sz="1800" b="1" kern="0" dirty="0">
                <a:effectLst/>
                <a:latin typeface="Arial" panose="020B0604020202020204" pitchFamily="34" charset="0"/>
                <a:ea typeface="Times New Roman" panose="02020603050405020304"/>
                <a:cs typeface="Arial" panose="020B0604020202020204" pitchFamily="34" charset="0"/>
              </a:rPr>
              <a:t> xu </a:t>
            </a:r>
            <a:r>
              <a:rPr lang="en-US" sz="1800" b="1" kern="0" dirty="0" err="1">
                <a:effectLst/>
                <a:latin typeface="Arial" panose="020B0604020202020204" pitchFamily="34" charset="0"/>
                <a:ea typeface="Times New Roman" panose="02020603050405020304"/>
                <a:cs typeface="Arial" panose="020B0604020202020204" pitchFamily="34" charset="0"/>
              </a:rPr>
              <a:t>hướng</a:t>
            </a:r>
            <a:endParaRPr lang="en-US" sz="1800" kern="100" dirty="0">
              <a:effectLst/>
              <a:latin typeface="Arial" panose="020B0604020202020204" pitchFamily="34" charset="0"/>
              <a:ea typeface="DengXian" panose="02010600030101010101" pitchFamily="2" charset="-122"/>
              <a:cs typeface="Arial" panose="020B0604020202020204" pitchFamily="34" charset="0"/>
            </a:endParaRPr>
          </a:p>
          <a:p>
            <a:pPr marL="342900" lvl="0" indent="-342900">
              <a:lnSpc>
                <a:spcPct val="150000"/>
              </a:lnSpc>
              <a:spcAft>
                <a:spcPts val="800"/>
              </a:spcAft>
              <a:buSzPts val="1000"/>
              <a:buFont typeface="Symbol" panose="05050102010706020507" pitchFamily="18" charset="2"/>
              <a:buChar char=""/>
              <a:tabLst>
                <a:tab pos="457200" algn="l"/>
              </a:tabLst>
            </a:pPr>
            <a:r>
              <a:rPr lang="en-US" sz="1800" b="1" kern="0" dirty="0" err="1">
                <a:effectLst/>
                <a:latin typeface="Arial" panose="020B0604020202020204" pitchFamily="34" charset="0"/>
                <a:ea typeface="Times New Roman" panose="02020603050405020304"/>
                <a:cs typeface="Arial" panose="020B0604020202020204" pitchFamily="34" charset="0"/>
              </a:rPr>
              <a:t>Hiện</a:t>
            </a:r>
            <a:r>
              <a:rPr lang="en-US" sz="1800" b="1" kern="0" dirty="0">
                <a:effectLst/>
                <a:latin typeface="Arial" panose="020B0604020202020204" pitchFamily="34" charset="0"/>
                <a:ea typeface="Times New Roman" panose="02020603050405020304"/>
                <a:cs typeface="Arial" panose="020B0604020202020204" pitchFamily="34" charset="0"/>
              </a:rPr>
              <a:t> </a:t>
            </a:r>
            <a:r>
              <a:rPr lang="en-US" sz="1800" b="1" kern="0" dirty="0" err="1">
                <a:effectLst/>
                <a:latin typeface="Arial" panose="020B0604020202020204" pitchFamily="34" charset="0"/>
                <a:ea typeface="Times New Roman" panose="02020603050405020304"/>
                <a:cs typeface="Arial" panose="020B0604020202020204" pitchFamily="34" charset="0"/>
              </a:rPr>
              <a:t>đại</a:t>
            </a:r>
            <a:r>
              <a:rPr lang="en-US" sz="1800" b="1" kern="0" dirty="0">
                <a:effectLst/>
                <a:latin typeface="Arial" panose="020B0604020202020204" pitchFamily="34" charset="0"/>
                <a:ea typeface="Times New Roman" panose="02020603050405020304"/>
                <a:cs typeface="Arial" panose="020B0604020202020204" pitchFamily="34" charset="0"/>
              </a:rPr>
              <a:t> </a:t>
            </a:r>
            <a:r>
              <a:rPr lang="en-US" sz="1800" b="1" kern="0" dirty="0" err="1">
                <a:effectLst/>
                <a:latin typeface="Arial" panose="020B0604020202020204" pitchFamily="34" charset="0"/>
                <a:ea typeface="Times New Roman" panose="02020603050405020304"/>
                <a:cs typeface="Arial" panose="020B0604020202020204" pitchFamily="34" charset="0"/>
              </a:rPr>
              <a:t>hóa</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Nhiều</a:t>
            </a:r>
            <a:r>
              <a:rPr lang="en-US" sz="1800" kern="0" dirty="0">
                <a:effectLst/>
                <a:latin typeface="Arial" panose="020B0604020202020204" pitchFamily="34" charset="0"/>
                <a:ea typeface="Times New Roman" panose="02020603050405020304"/>
                <a:cs typeface="Arial" panose="020B0604020202020204" pitchFamily="34" charset="0"/>
              </a:rPr>
              <a:t> nhà </a:t>
            </a:r>
            <a:r>
              <a:rPr lang="en-US" sz="1800" kern="0" dirty="0" err="1">
                <a:effectLst/>
                <a:latin typeface="Arial" panose="020B0604020202020204" pitchFamily="34" charset="0"/>
                <a:ea typeface="Times New Roman" panose="02020603050405020304"/>
                <a:cs typeface="Arial" panose="020B0604020202020204" pitchFamily="34" charset="0"/>
              </a:rPr>
              <a:t>máy</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đang</a:t>
            </a:r>
            <a:r>
              <a:rPr lang="en-US" sz="1800" kern="0" dirty="0">
                <a:effectLst/>
                <a:latin typeface="Arial" panose="020B0604020202020204" pitchFamily="34" charset="0"/>
                <a:ea typeface="Times New Roman" panose="02020603050405020304"/>
                <a:cs typeface="Arial" panose="020B0604020202020204" pitchFamily="34" charset="0"/>
              </a:rPr>
              <a:t> đầu </a:t>
            </a:r>
            <a:r>
              <a:rPr lang="en-US" sz="1800" kern="0" dirty="0" err="1">
                <a:effectLst/>
                <a:latin typeface="Arial" panose="020B0604020202020204" pitchFamily="34" charset="0"/>
                <a:ea typeface="Times New Roman" panose="02020603050405020304"/>
                <a:cs typeface="Arial" panose="020B0604020202020204" pitchFamily="34" charset="0"/>
              </a:rPr>
              <a:t>tư</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vào</a:t>
            </a:r>
            <a:r>
              <a:rPr lang="en-US" sz="1800" kern="0" dirty="0">
                <a:effectLst/>
                <a:latin typeface="Arial" panose="020B0604020202020204" pitchFamily="34" charset="0"/>
                <a:ea typeface="Times New Roman" panose="02020603050405020304"/>
                <a:cs typeface="Arial" panose="020B0604020202020204" pitchFamily="34" charset="0"/>
              </a:rPr>
              <a:t> công </a:t>
            </a:r>
            <a:r>
              <a:rPr lang="en-US" sz="1800" kern="0" dirty="0" err="1">
                <a:effectLst/>
                <a:latin typeface="Arial" panose="020B0604020202020204" pitchFamily="34" charset="0"/>
                <a:ea typeface="Times New Roman" panose="02020603050405020304"/>
                <a:cs typeface="Arial" panose="020B0604020202020204" pitchFamily="34" charset="0"/>
              </a:rPr>
              <a:t>nghệ</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thu</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hồi</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nhiệt</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thải</a:t>
            </a:r>
            <a:r>
              <a:rPr lang="en-US" sz="1800" kern="0" dirty="0">
                <a:effectLst/>
                <a:latin typeface="Arial" panose="020B0604020202020204" pitchFamily="34" charset="0"/>
                <a:ea typeface="Times New Roman" panose="02020603050405020304"/>
                <a:cs typeface="Arial" panose="020B0604020202020204" pitchFamily="34" charset="0"/>
              </a:rPr>
              <a:t> để </a:t>
            </a:r>
            <a:r>
              <a:rPr lang="en-US" sz="1800" kern="0" dirty="0" err="1">
                <a:effectLst/>
                <a:latin typeface="Arial" panose="020B0604020202020204" pitchFamily="34" charset="0"/>
                <a:ea typeface="Times New Roman" panose="02020603050405020304"/>
                <a:cs typeface="Arial" panose="020B0604020202020204" pitchFamily="34" charset="0"/>
              </a:rPr>
              <a:t>sản</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xuất</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điện</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giảm</a:t>
            </a:r>
            <a:r>
              <a:rPr lang="en-US" sz="1800" kern="0" dirty="0">
                <a:effectLst/>
                <a:latin typeface="Arial" panose="020B0604020202020204" pitchFamily="34" charset="0"/>
                <a:ea typeface="Times New Roman" panose="02020603050405020304"/>
                <a:cs typeface="Arial" panose="020B0604020202020204" pitchFamily="34" charset="0"/>
              </a:rPr>
              <a:t> khí </a:t>
            </a:r>
            <a:r>
              <a:rPr lang="en-US" sz="1800" kern="0" dirty="0" err="1">
                <a:effectLst/>
                <a:latin typeface="Arial" panose="020B0604020202020204" pitchFamily="34" charset="0"/>
                <a:ea typeface="Times New Roman" panose="02020603050405020304"/>
                <a:cs typeface="Arial" panose="020B0604020202020204" pitchFamily="34" charset="0"/>
              </a:rPr>
              <a:t>thải</a:t>
            </a:r>
            <a:r>
              <a:rPr lang="en-US" sz="1800" kern="0" dirty="0">
                <a:effectLst/>
                <a:latin typeface="Arial" panose="020B0604020202020204" pitchFamily="34" charset="0"/>
                <a:ea typeface="Times New Roman" panose="02020603050405020304"/>
                <a:cs typeface="Arial" panose="020B0604020202020204" pitchFamily="34" charset="0"/>
              </a:rPr>
              <a:t> CO2 </a:t>
            </a:r>
            <a:r>
              <a:rPr lang="en-US" sz="1800" kern="0" dirty="0" err="1">
                <a:effectLst/>
                <a:latin typeface="Arial" panose="020B0604020202020204" pitchFamily="34" charset="0"/>
                <a:ea typeface="Times New Roman" panose="02020603050405020304"/>
                <a:cs typeface="Arial" panose="020B0604020202020204" pitchFamily="34" charset="0"/>
              </a:rPr>
              <a:t>và</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tăng</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hiệu</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suất</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Ví</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dụ</a:t>
            </a:r>
            <a:r>
              <a:rPr lang="en-US" sz="1800" kern="0" dirty="0">
                <a:effectLst/>
                <a:latin typeface="Arial" panose="020B0604020202020204" pitchFamily="34" charset="0"/>
                <a:ea typeface="Times New Roman" panose="02020603050405020304"/>
                <a:cs typeface="Arial" panose="020B0604020202020204" pitchFamily="34" charset="0"/>
              </a:rPr>
              <a:t>, Xi </a:t>
            </a:r>
            <a:r>
              <a:rPr lang="en-US" sz="1800" kern="0" dirty="0" err="1">
                <a:effectLst/>
                <a:latin typeface="Arial" panose="020B0604020202020204" pitchFamily="34" charset="0"/>
                <a:ea typeface="Times New Roman" panose="02020603050405020304"/>
                <a:cs typeface="Arial" panose="020B0604020202020204" pitchFamily="34" charset="0"/>
              </a:rPr>
              <a:t>măng</a:t>
            </a:r>
            <a:r>
              <a:rPr lang="en-US" sz="1800" kern="0" dirty="0">
                <a:effectLst/>
                <a:latin typeface="Arial" panose="020B0604020202020204" pitchFamily="34" charset="0"/>
                <a:ea typeface="Times New Roman" panose="02020603050405020304"/>
                <a:cs typeface="Arial" panose="020B0604020202020204" pitchFamily="34" charset="0"/>
              </a:rPr>
              <a:t> Hoàng Thạch </a:t>
            </a:r>
            <a:r>
              <a:rPr lang="en-US" sz="1800" kern="0" dirty="0" err="1">
                <a:effectLst/>
                <a:latin typeface="Arial" panose="020B0604020202020204" pitchFamily="34" charset="0"/>
                <a:ea typeface="Times New Roman" panose="02020603050405020304"/>
                <a:cs typeface="Arial" panose="020B0604020202020204" pitchFamily="34" charset="0"/>
              </a:rPr>
              <a:t>và</a:t>
            </a:r>
            <a:r>
              <a:rPr lang="en-US" sz="1800" kern="0" dirty="0">
                <a:effectLst/>
                <a:latin typeface="Arial" panose="020B0604020202020204" pitchFamily="34" charset="0"/>
                <a:ea typeface="Times New Roman" panose="02020603050405020304"/>
                <a:cs typeface="Arial" panose="020B0604020202020204" pitchFamily="34" charset="0"/>
              </a:rPr>
              <a:t> Nghi Sơn đã </a:t>
            </a:r>
            <a:r>
              <a:rPr lang="en-US" sz="1800" kern="0" dirty="0" err="1">
                <a:effectLst/>
                <a:latin typeface="Arial" panose="020B0604020202020204" pitchFamily="34" charset="0"/>
                <a:ea typeface="Times New Roman" panose="02020603050405020304"/>
                <a:cs typeface="Arial" panose="020B0604020202020204" pitchFamily="34" charset="0"/>
              </a:rPr>
              <a:t>áp</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dụng</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các</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giải</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pháp</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này</a:t>
            </a:r>
            <a:r>
              <a:rPr lang="en-US" sz="1800" kern="0" dirty="0">
                <a:effectLst/>
                <a:latin typeface="Arial" panose="020B0604020202020204" pitchFamily="34" charset="0"/>
                <a:ea typeface="Times New Roman" panose="02020603050405020304"/>
                <a:cs typeface="Arial" panose="020B0604020202020204" pitchFamily="34" charset="0"/>
              </a:rPr>
              <a:t>.</a:t>
            </a:r>
            <a:endParaRPr lang="en-US" sz="1800" kern="100" dirty="0">
              <a:effectLst/>
              <a:latin typeface="Arial" panose="020B0604020202020204" pitchFamily="34" charset="0"/>
              <a:ea typeface="DengXian" panose="02010600030101010101" pitchFamily="2" charset="-122"/>
              <a:cs typeface="Arial" panose="020B0604020202020204" pitchFamily="34" charset="0"/>
            </a:endParaRPr>
          </a:p>
          <a:p>
            <a:pPr marL="342900" lvl="0" indent="-342900">
              <a:lnSpc>
                <a:spcPct val="150000"/>
              </a:lnSpc>
              <a:spcAft>
                <a:spcPts val="800"/>
              </a:spcAft>
              <a:buSzPts val="1000"/>
              <a:buFont typeface="Symbol" panose="05050102010706020507" pitchFamily="18" charset="2"/>
              <a:buChar char=""/>
              <a:tabLst>
                <a:tab pos="457200" algn="l"/>
              </a:tabLst>
            </a:pPr>
            <a:r>
              <a:rPr lang="en-US" sz="1800" b="1" kern="0" dirty="0" err="1">
                <a:effectLst/>
                <a:latin typeface="Arial" panose="020B0604020202020204" pitchFamily="34" charset="0"/>
                <a:ea typeface="Times New Roman" panose="02020603050405020304"/>
                <a:cs typeface="Arial" panose="020B0604020202020204" pitchFamily="34" charset="0"/>
              </a:rPr>
              <a:t>Thách</a:t>
            </a:r>
            <a:r>
              <a:rPr lang="en-US" sz="1800" b="1" kern="0" dirty="0">
                <a:effectLst/>
                <a:latin typeface="Arial" panose="020B0604020202020204" pitchFamily="34" charset="0"/>
                <a:ea typeface="Times New Roman" panose="02020603050405020304"/>
                <a:cs typeface="Arial" panose="020B0604020202020204" pitchFamily="34" charset="0"/>
              </a:rPr>
              <a:t> </a:t>
            </a:r>
            <a:r>
              <a:rPr lang="en-US" sz="1800" b="1" kern="0" dirty="0" err="1">
                <a:effectLst/>
                <a:latin typeface="Arial" panose="020B0604020202020204" pitchFamily="34" charset="0"/>
                <a:ea typeface="Times New Roman" panose="02020603050405020304"/>
                <a:cs typeface="Arial" panose="020B0604020202020204" pitchFamily="34" charset="0"/>
              </a:rPr>
              <a:t>thức</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Dù</a:t>
            </a:r>
            <a:r>
              <a:rPr lang="en-US" sz="1800" kern="0" dirty="0">
                <a:effectLst/>
                <a:latin typeface="Arial" panose="020B0604020202020204" pitchFamily="34" charset="0"/>
                <a:ea typeface="Times New Roman" panose="02020603050405020304"/>
                <a:cs typeface="Arial" panose="020B0604020202020204" pitchFamily="34" charset="0"/>
              </a:rPr>
              <a:t> công </a:t>
            </a:r>
            <a:r>
              <a:rPr lang="en-US" sz="1800" kern="0" dirty="0" err="1">
                <a:effectLst/>
                <a:latin typeface="Arial" panose="020B0604020202020204" pitchFamily="34" charset="0"/>
                <a:ea typeface="Times New Roman" panose="02020603050405020304"/>
                <a:cs typeface="Arial" panose="020B0604020202020204" pitchFamily="34" charset="0"/>
              </a:rPr>
              <a:t>nghệ</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lò</a:t>
            </a:r>
            <a:r>
              <a:rPr lang="en-US" sz="1800" kern="0" dirty="0">
                <a:effectLst/>
                <a:latin typeface="Arial" panose="020B0604020202020204" pitchFamily="34" charset="0"/>
                <a:ea typeface="Times New Roman" panose="02020603050405020304"/>
                <a:cs typeface="Arial" panose="020B0604020202020204" pitchFamily="34" charset="0"/>
              </a:rPr>
              <a:t> quay </a:t>
            </a:r>
            <a:r>
              <a:rPr lang="en-US" sz="1800" kern="0" dirty="0" err="1">
                <a:effectLst/>
                <a:latin typeface="Arial" panose="020B0604020202020204" pitchFamily="34" charset="0"/>
                <a:ea typeface="Times New Roman" panose="02020603050405020304"/>
                <a:cs typeface="Arial" panose="020B0604020202020204" pitchFamily="34" charset="0"/>
              </a:rPr>
              <a:t>khô</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ít</a:t>
            </a:r>
            <a:r>
              <a:rPr lang="en-US" sz="1800" kern="0" dirty="0">
                <a:effectLst/>
                <a:latin typeface="Arial" panose="020B0604020202020204" pitchFamily="34" charset="0"/>
                <a:ea typeface="Times New Roman" panose="02020603050405020304"/>
                <a:cs typeface="Arial" panose="020B0604020202020204" pitchFamily="34" charset="0"/>
              </a:rPr>
              <a:t> ô </a:t>
            </a:r>
            <a:r>
              <a:rPr lang="en-US" sz="1800" kern="0" dirty="0" err="1">
                <a:effectLst/>
                <a:latin typeface="Arial" panose="020B0604020202020204" pitchFamily="34" charset="0"/>
                <a:ea typeface="Times New Roman" panose="02020603050405020304"/>
                <a:cs typeface="Arial" panose="020B0604020202020204" pitchFamily="34" charset="0"/>
              </a:rPr>
              <a:t>nhiễm</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hơn</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lò</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đứng</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các</a:t>
            </a:r>
            <a:r>
              <a:rPr lang="en-US" sz="1800" kern="0" dirty="0">
                <a:effectLst/>
                <a:latin typeface="Arial" panose="020B0604020202020204" pitchFamily="34" charset="0"/>
                <a:ea typeface="Times New Roman" panose="02020603050405020304"/>
                <a:cs typeface="Arial" panose="020B0604020202020204" pitchFamily="34" charset="0"/>
              </a:rPr>
              <a:t> nhà </a:t>
            </a:r>
            <a:r>
              <a:rPr lang="en-US" sz="1800" kern="0" dirty="0" err="1">
                <a:effectLst/>
                <a:latin typeface="Arial" panose="020B0604020202020204" pitchFamily="34" charset="0"/>
                <a:ea typeface="Times New Roman" panose="02020603050405020304"/>
                <a:cs typeface="Arial" panose="020B0604020202020204" pitchFamily="34" charset="0"/>
              </a:rPr>
              <a:t>máy</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vẫn</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đối</a:t>
            </a:r>
            <a:r>
              <a:rPr lang="en-US" sz="1800" kern="0" dirty="0">
                <a:effectLst/>
                <a:latin typeface="Arial" panose="020B0604020202020204" pitchFamily="34" charset="0"/>
                <a:ea typeface="Times New Roman" panose="02020603050405020304"/>
                <a:cs typeface="Arial" panose="020B0604020202020204" pitchFamily="34" charset="0"/>
              </a:rPr>
              <a:t> mặt </a:t>
            </a:r>
            <a:r>
              <a:rPr lang="en-US" sz="1800" kern="0" dirty="0" err="1">
                <a:effectLst/>
                <a:latin typeface="Arial" panose="020B0604020202020204" pitchFamily="34" charset="0"/>
                <a:ea typeface="Times New Roman" panose="02020603050405020304"/>
                <a:cs typeface="Arial" panose="020B0604020202020204" pitchFamily="34" charset="0"/>
              </a:rPr>
              <a:t>với</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vấn</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đề</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bụi</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mịn</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và</a:t>
            </a:r>
            <a:r>
              <a:rPr lang="en-US" sz="1800" kern="0" dirty="0">
                <a:effectLst/>
                <a:latin typeface="Arial" panose="020B0604020202020204" pitchFamily="34" charset="0"/>
                <a:ea typeface="Times New Roman" panose="02020603050405020304"/>
                <a:cs typeface="Arial" panose="020B0604020202020204" pitchFamily="34" charset="0"/>
              </a:rPr>
              <a:t> khí </a:t>
            </a:r>
            <a:r>
              <a:rPr lang="en-US" sz="1800" kern="0" dirty="0" err="1">
                <a:effectLst/>
                <a:latin typeface="Arial" panose="020B0604020202020204" pitchFamily="34" charset="0"/>
                <a:ea typeface="Times New Roman" panose="02020603050405020304"/>
                <a:cs typeface="Arial" panose="020B0604020202020204" pitchFamily="34" charset="0"/>
              </a:rPr>
              <a:t>thải</a:t>
            </a:r>
            <a:r>
              <a:rPr lang="en-US" sz="1800" kern="0" dirty="0">
                <a:effectLst/>
                <a:latin typeface="Arial" panose="020B0604020202020204" pitchFamily="34" charset="0"/>
                <a:ea typeface="Times New Roman" panose="02020603050405020304"/>
                <a:cs typeface="Arial" panose="020B0604020202020204" pitchFamily="34" charset="0"/>
              </a:rPr>
              <a:t> (SO2, NOx, CO2), </a:t>
            </a:r>
            <a:r>
              <a:rPr lang="en-US" sz="1800" kern="0" dirty="0" err="1">
                <a:effectLst/>
                <a:latin typeface="Arial" panose="020B0604020202020204" pitchFamily="34" charset="0"/>
                <a:ea typeface="Times New Roman" panose="02020603050405020304"/>
                <a:cs typeface="Arial" panose="020B0604020202020204" pitchFamily="34" charset="0"/>
              </a:rPr>
              <a:t>đòi</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hỏi</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hệ</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thống</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xử</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lý</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môi</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trường</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hiện</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đại</a:t>
            </a:r>
            <a:r>
              <a:rPr lang="en-US" sz="1800" kern="0" dirty="0">
                <a:effectLst/>
                <a:latin typeface="Arial" panose="020B0604020202020204" pitchFamily="34" charset="0"/>
                <a:ea typeface="Times New Roman" panose="02020603050405020304"/>
                <a:cs typeface="Arial" panose="020B0604020202020204" pitchFamily="34" charset="0"/>
              </a:rPr>
              <a:t>.</a:t>
            </a:r>
            <a:endParaRPr lang="en-US" sz="1800" kern="100" dirty="0">
              <a:latin typeface="Arial" panose="020B0604020202020204" pitchFamily="34" charset="0"/>
              <a:ea typeface="DengXian" panose="02010600030101010101" pitchFamily="2" charset="-122"/>
              <a:cs typeface="Arial" panose="020B0604020202020204" pitchFamily="34" charset="0"/>
            </a:endParaRPr>
          </a:p>
          <a:p>
            <a:pPr marL="342900" lvl="0" indent="-342900">
              <a:lnSpc>
                <a:spcPct val="150000"/>
              </a:lnSpc>
              <a:spcAft>
                <a:spcPts val="800"/>
              </a:spcAft>
              <a:buSzPts val="1000"/>
              <a:buFont typeface="Symbol" panose="05050102010706020507" pitchFamily="18" charset="2"/>
              <a:buChar char=""/>
              <a:tabLst>
                <a:tab pos="457200" algn="l"/>
              </a:tabLst>
            </a:pPr>
            <a:r>
              <a:rPr lang="en-US" sz="1800" b="1" kern="0" dirty="0" err="1">
                <a:effectLst/>
                <a:latin typeface="Arial" panose="020B0604020202020204" pitchFamily="34" charset="0"/>
                <a:ea typeface="Times New Roman" panose="02020603050405020304"/>
                <a:cs typeface="Arial" panose="020B0604020202020204" pitchFamily="34" charset="0"/>
              </a:rPr>
              <a:t>Số</a:t>
            </a:r>
            <a:r>
              <a:rPr lang="en-US" sz="1800" b="1" kern="0" dirty="0">
                <a:effectLst/>
                <a:latin typeface="Arial" panose="020B0604020202020204" pitchFamily="34" charset="0"/>
                <a:ea typeface="Times New Roman" panose="02020603050405020304"/>
                <a:cs typeface="Arial" panose="020B0604020202020204" pitchFamily="34" charset="0"/>
              </a:rPr>
              <a:t> liệu </a:t>
            </a:r>
            <a:r>
              <a:rPr lang="en-US" sz="1800" b="1" kern="0" dirty="0" err="1">
                <a:effectLst/>
                <a:latin typeface="Arial" panose="020B0604020202020204" pitchFamily="34" charset="0"/>
                <a:ea typeface="Times New Roman" panose="02020603050405020304"/>
                <a:cs typeface="Arial" panose="020B0604020202020204" pitchFamily="34" charset="0"/>
              </a:rPr>
              <a:t>tổng</a:t>
            </a:r>
            <a:r>
              <a:rPr lang="en-US" sz="1800" b="1" kern="0" dirty="0">
                <a:effectLst/>
                <a:latin typeface="Arial" panose="020B0604020202020204" pitchFamily="34" charset="0"/>
                <a:ea typeface="Times New Roman" panose="02020603050405020304"/>
                <a:cs typeface="Arial" panose="020B0604020202020204" pitchFamily="34" charset="0"/>
              </a:rPr>
              <a:t> </a:t>
            </a:r>
            <a:r>
              <a:rPr lang="en-US" sz="1800" b="1" kern="0" dirty="0" err="1">
                <a:effectLst/>
                <a:latin typeface="Arial" panose="020B0604020202020204" pitchFamily="34" charset="0"/>
                <a:ea typeface="Times New Roman" panose="02020603050405020304"/>
                <a:cs typeface="Arial" panose="020B0604020202020204" pitchFamily="34" charset="0"/>
              </a:rPr>
              <a:t>quan</a:t>
            </a:r>
            <a:r>
              <a:rPr lang="en-US" sz="1800" b="1" kern="100" dirty="0">
                <a:latin typeface="Arial" panose="020B0604020202020204" pitchFamily="34" charset="0"/>
                <a:ea typeface="DengXian" panose="02010600030101010101" pitchFamily="2" charset="-122"/>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Tính</a:t>
            </a:r>
            <a:r>
              <a:rPr lang="en-US" sz="1800" kern="0" dirty="0">
                <a:effectLst/>
                <a:latin typeface="Arial" panose="020B0604020202020204" pitchFamily="34" charset="0"/>
                <a:ea typeface="Times New Roman" panose="02020603050405020304"/>
                <a:cs typeface="Arial" panose="020B0604020202020204" pitchFamily="34" charset="0"/>
              </a:rPr>
              <a:t> đến nay, Việt Nam </a:t>
            </a:r>
            <a:r>
              <a:rPr lang="en-US" sz="1800" kern="0" dirty="0" err="1">
                <a:effectLst/>
                <a:latin typeface="Arial" panose="020B0604020202020204" pitchFamily="34" charset="0"/>
                <a:ea typeface="Times New Roman" panose="02020603050405020304"/>
                <a:cs typeface="Arial" panose="020B0604020202020204" pitchFamily="34" charset="0"/>
              </a:rPr>
              <a:t>có</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khoảng</a:t>
            </a:r>
            <a:r>
              <a:rPr lang="en-US" sz="1800" kern="0" dirty="0">
                <a:effectLst/>
                <a:latin typeface="Arial" panose="020B0604020202020204" pitchFamily="34" charset="0"/>
                <a:ea typeface="Times New Roman" panose="02020603050405020304"/>
                <a:cs typeface="Arial" panose="020B0604020202020204" pitchFamily="34" charset="0"/>
              </a:rPr>
              <a:t> 80 nhà </a:t>
            </a:r>
            <a:r>
              <a:rPr lang="en-US" sz="1800" kern="0" dirty="0" err="1">
                <a:effectLst/>
                <a:latin typeface="Arial" panose="020B0604020202020204" pitchFamily="34" charset="0"/>
                <a:ea typeface="Times New Roman" panose="02020603050405020304"/>
                <a:cs typeface="Arial" panose="020B0604020202020204" pitchFamily="34" charset="0"/>
              </a:rPr>
              <a:t>máy</a:t>
            </a:r>
            <a:r>
              <a:rPr lang="en-US" sz="1800" kern="0" dirty="0">
                <a:effectLst/>
                <a:latin typeface="Arial" panose="020B0604020202020204" pitchFamily="34" charset="0"/>
                <a:ea typeface="Times New Roman" panose="02020603050405020304"/>
                <a:cs typeface="Arial" panose="020B0604020202020204" pitchFamily="34" charset="0"/>
              </a:rPr>
              <a:t> xi </a:t>
            </a:r>
            <a:r>
              <a:rPr lang="en-US" sz="1800" kern="0" dirty="0" err="1">
                <a:effectLst/>
                <a:latin typeface="Arial" panose="020B0604020202020204" pitchFamily="34" charset="0"/>
                <a:ea typeface="Times New Roman" panose="02020603050405020304"/>
                <a:cs typeface="Arial" panose="020B0604020202020204" pitchFamily="34" charset="0"/>
              </a:rPr>
              <a:t>măng</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lớn</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nhỏ</a:t>
            </a:r>
            <a:r>
              <a:rPr lang="en-US" sz="1800" kern="0" dirty="0">
                <a:effectLst/>
                <a:latin typeface="Arial" panose="020B0604020202020204" pitchFamily="34" charset="0"/>
                <a:ea typeface="Times New Roman" panose="02020603050405020304"/>
                <a:cs typeface="Arial" panose="020B0604020202020204" pitchFamily="34" charset="0"/>
              </a:rPr>
              <a:t>, trong </a:t>
            </a:r>
            <a:r>
              <a:rPr lang="en-US" sz="1800" kern="0" dirty="0" err="1">
                <a:effectLst/>
                <a:latin typeface="Arial" panose="020B0604020202020204" pitchFamily="34" charset="0"/>
                <a:ea typeface="Times New Roman" panose="02020603050405020304"/>
                <a:cs typeface="Arial" panose="020B0604020202020204" pitchFamily="34" charset="0"/>
              </a:rPr>
              <a:t>đó</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hơn</a:t>
            </a:r>
            <a:r>
              <a:rPr lang="en-US" sz="1800" kern="0" dirty="0">
                <a:effectLst/>
                <a:latin typeface="Arial" panose="020B0604020202020204" pitchFamily="34" charset="0"/>
                <a:ea typeface="Times New Roman" panose="02020603050405020304"/>
                <a:cs typeface="Arial" panose="020B0604020202020204" pitchFamily="34" charset="0"/>
              </a:rPr>
              <a:t> 50% </a:t>
            </a:r>
            <a:r>
              <a:rPr lang="en-US" sz="1800" kern="0" dirty="0" err="1">
                <a:effectLst/>
                <a:latin typeface="Arial" panose="020B0604020202020204" pitchFamily="34" charset="0"/>
                <a:ea typeface="Times New Roman" panose="02020603050405020304"/>
                <a:cs typeface="Arial" panose="020B0604020202020204" pitchFamily="34" charset="0"/>
              </a:rPr>
              <a:t>sử</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dụng</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lò</a:t>
            </a:r>
            <a:r>
              <a:rPr lang="en-US" sz="1800" kern="0" dirty="0">
                <a:effectLst/>
                <a:latin typeface="Arial" panose="020B0604020202020204" pitchFamily="34" charset="0"/>
                <a:ea typeface="Times New Roman" panose="02020603050405020304"/>
                <a:cs typeface="Arial" panose="020B0604020202020204" pitchFamily="34" charset="0"/>
              </a:rPr>
              <a:t> quay </a:t>
            </a:r>
            <a:r>
              <a:rPr lang="en-US" sz="1800" kern="0" dirty="0" err="1">
                <a:effectLst/>
                <a:latin typeface="Arial" panose="020B0604020202020204" pitchFamily="34" charset="0"/>
                <a:ea typeface="Times New Roman" panose="02020603050405020304"/>
                <a:cs typeface="Arial" panose="020B0604020202020204" pitchFamily="34" charset="0"/>
              </a:rPr>
              <a:t>với</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tổng</a:t>
            </a:r>
            <a:r>
              <a:rPr lang="en-US" sz="1800" kern="0" dirty="0">
                <a:effectLst/>
                <a:latin typeface="Arial" panose="020B0604020202020204" pitchFamily="34" charset="0"/>
                <a:ea typeface="Times New Roman" panose="02020603050405020304"/>
                <a:cs typeface="Arial" panose="020B0604020202020204" pitchFamily="34" charset="0"/>
              </a:rPr>
              <a:t> công </a:t>
            </a:r>
            <a:r>
              <a:rPr lang="en-US" sz="1800" kern="0" dirty="0" err="1">
                <a:effectLst/>
                <a:latin typeface="Arial" panose="020B0604020202020204" pitchFamily="34" charset="0"/>
                <a:ea typeface="Times New Roman" panose="02020603050405020304"/>
                <a:cs typeface="Arial" panose="020B0604020202020204" pitchFamily="34" charset="0"/>
              </a:rPr>
              <a:t>suất</a:t>
            </a:r>
            <a:r>
              <a:rPr lang="en-US" sz="1800" kern="0" dirty="0">
                <a:effectLst/>
                <a:latin typeface="Arial" panose="020B0604020202020204" pitchFamily="34" charset="0"/>
                <a:ea typeface="Times New Roman" panose="02020603050405020304"/>
                <a:cs typeface="Arial" panose="020B0604020202020204" pitchFamily="34" charset="0"/>
              </a:rPr>
              <a:t> thiết </a:t>
            </a:r>
            <a:r>
              <a:rPr lang="en-US" sz="1800" kern="0" dirty="0" err="1">
                <a:effectLst/>
                <a:latin typeface="Arial" panose="020B0604020202020204" pitchFamily="34" charset="0"/>
                <a:ea typeface="Times New Roman" panose="02020603050405020304"/>
                <a:cs typeface="Arial" panose="020B0604020202020204" pitchFamily="34" charset="0"/>
              </a:rPr>
              <a:t>kế</a:t>
            </a:r>
            <a:r>
              <a:rPr lang="en-US" sz="1800" kern="0" dirty="0">
                <a:effectLst/>
                <a:latin typeface="Arial" panose="020B0604020202020204" pitchFamily="34" charset="0"/>
                <a:ea typeface="Times New Roman" panose="02020603050405020304"/>
                <a:cs typeface="Arial" panose="020B0604020202020204" pitchFamily="34" charset="0"/>
              </a:rPr>
              <a:t> trên 100 </a:t>
            </a:r>
            <a:r>
              <a:rPr lang="en-US" sz="1800" kern="0" dirty="0" err="1">
                <a:effectLst/>
                <a:latin typeface="Arial" panose="020B0604020202020204" pitchFamily="34" charset="0"/>
                <a:ea typeface="Times New Roman" panose="02020603050405020304"/>
                <a:cs typeface="Arial" panose="020B0604020202020204" pitchFamily="34" charset="0"/>
              </a:rPr>
              <a:t>triệu</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tấn</a:t>
            </a:r>
            <a:r>
              <a:rPr lang="en-US" sz="1800" kern="0" dirty="0">
                <a:effectLst/>
                <a:latin typeface="Arial" panose="020B0604020202020204" pitchFamily="34" charset="0"/>
                <a:ea typeface="Times New Roman" panose="02020603050405020304"/>
                <a:cs typeface="Arial" panose="020B0604020202020204" pitchFamily="34" charset="0"/>
              </a:rPr>
              <a:t>/</a:t>
            </a:r>
            <a:r>
              <a:rPr lang="en-US" sz="1800" kern="0" dirty="0" err="1">
                <a:effectLst/>
                <a:latin typeface="Arial" panose="020B0604020202020204" pitchFamily="34" charset="0"/>
                <a:ea typeface="Times New Roman" panose="02020603050405020304"/>
                <a:cs typeface="Arial" panose="020B0604020202020204" pitchFamily="34" charset="0"/>
              </a:rPr>
              <a:t>năm</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Sản</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lượng</a:t>
            </a:r>
            <a:r>
              <a:rPr lang="en-US" sz="1800" kern="0" dirty="0">
                <a:effectLst/>
                <a:latin typeface="Arial" panose="020B0604020202020204" pitchFamily="34" charset="0"/>
                <a:ea typeface="Times New Roman" panose="02020603050405020304"/>
                <a:cs typeface="Arial" panose="020B0604020202020204" pitchFamily="34" charset="0"/>
              </a:rPr>
              <a:t> thực </a:t>
            </a:r>
            <a:r>
              <a:rPr lang="en-US" sz="1800" kern="0" dirty="0" err="1">
                <a:effectLst/>
                <a:latin typeface="Arial" panose="020B0604020202020204" pitchFamily="34" charset="0"/>
                <a:ea typeface="Times New Roman" panose="02020603050405020304"/>
                <a:cs typeface="Arial" panose="020B0604020202020204" pitchFamily="34" charset="0"/>
              </a:rPr>
              <a:t>tế</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năm</a:t>
            </a:r>
            <a:r>
              <a:rPr lang="en-US" sz="1800" kern="0" dirty="0">
                <a:effectLst/>
                <a:latin typeface="Arial" panose="020B0604020202020204" pitchFamily="34" charset="0"/>
                <a:ea typeface="Times New Roman" panose="02020603050405020304"/>
                <a:cs typeface="Arial" panose="020B0604020202020204" pitchFamily="34" charset="0"/>
              </a:rPr>
              <a:t> 2024 </a:t>
            </a:r>
            <a:r>
              <a:rPr lang="en-US" sz="1800" kern="0" dirty="0" err="1">
                <a:effectLst/>
                <a:latin typeface="Arial" panose="020B0604020202020204" pitchFamily="34" charset="0"/>
                <a:ea typeface="Times New Roman" panose="02020603050405020304"/>
                <a:cs typeface="Arial" panose="020B0604020202020204" pitchFamily="34" charset="0"/>
              </a:rPr>
              <a:t>ước</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tính</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khoảng</a:t>
            </a:r>
            <a:r>
              <a:rPr lang="en-US" sz="1800" kern="0" dirty="0">
                <a:effectLst/>
                <a:latin typeface="Arial" panose="020B0604020202020204" pitchFamily="34" charset="0"/>
                <a:ea typeface="Times New Roman" panose="02020603050405020304"/>
                <a:cs typeface="Arial" panose="020B0604020202020204" pitchFamily="34" charset="0"/>
              </a:rPr>
              <a:t> 90-100 </a:t>
            </a:r>
            <a:r>
              <a:rPr lang="en-US" sz="1800" kern="0" dirty="0" err="1">
                <a:effectLst/>
                <a:latin typeface="Arial" panose="020B0604020202020204" pitchFamily="34" charset="0"/>
                <a:ea typeface="Times New Roman" panose="02020603050405020304"/>
                <a:cs typeface="Arial" panose="020B0604020202020204" pitchFamily="34" charset="0"/>
              </a:rPr>
              <a:t>triệu</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tấn</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đáp</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ứng</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nhu</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cầu</a:t>
            </a:r>
            <a:r>
              <a:rPr lang="en-US" sz="1800" kern="0" dirty="0">
                <a:effectLst/>
                <a:latin typeface="Arial" panose="020B0604020202020204" pitchFamily="34" charset="0"/>
                <a:ea typeface="Times New Roman" panose="02020603050405020304"/>
                <a:cs typeface="Arial" panose="020B0604020202020204" pitchFamily="34" charset="0"/>
              </a:rPr>
              <a:t> trong </a:t>
            </a:r>
            <a:r>
              <a:rPr lang="en-US" sz="1800" kern="0" dirty="0" err="1">
                <a:effectLst/>
                <a:latin typeface="Arial" panose="020B0604020202020204" pitchFamily="34" charset="0"/>
                <a:ea typeface="Times New Roman" panose="02020603050405020304"/>
                <a:cs typeface="Arial" panose="020B0604020202020204" pitchFamily="34" charset="0"/>
              </a:rPr>
              <a:t>nước</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và</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xuất</a:t>
            </a:r>
            <a:r>
              <a:rPr lang="en-US" sz="1800" kern="0" dirty="0">
                <a:effectLst/>
                <a:latin typeface="Arial" panose="020B0604020202020204" pitchFamily="34" charset="0"/>
                <a:ea typeface="Times New Roman" panose="02020603050405020304"/>
                <a:cs typeface="Arial" panose="020B0604020202020204" pitchFamily="34" charset="0"/>
              </a:rPr>
              <a:t> </a:t>
            </a:r>
            <a:r>
              <a:rPr lang="en-US" sz="1800" kern="0" dirty="0" err="1">
                <a:effectLst/>
                <a:latin typeface="Arial" panose="020B0604020202020204" pitchFamily="34" charset="0"/>
                <a:ea typeface="Times New Roman" panose="02020603050405020304"/>
                <a:cs typeface="Arial" panose="020B0604020202020204" pitchFamily="34" charset="0"/>
              </a:rPr>
              <a:t>khẩu</a:t>
            </a:r>
            <a:r>
              <a:rPr lang="en-US" sz="1800" kern="0" dirty="0">
                <a:effectLst/>
                <a:latin typeface="Arial" panose="020B0604020202020204" pitchFamily="34" charset="0"/>
                <a:ea typeface="Times New Roman" panose="02020603050405020304"/>
                <a:cs typeface="Arial" panose="020B0604020202020204" pitchFamily="34" charset="0"/>
              </a:rPr>
              <a:t>.</a:t>
            </a:r>
            <a:endParaRPr lang="en-US" sz="1800" kern="100" dirty="0">
              <a:effectLst/>
              <a:latin typeface="Arial" panose="020B0604020202020204" pitchFamily="34" charset="0"/>
              <a:ea typeface="DengXian" panose="02010600030101010101" pitchFamily="2" charset="-122"/>
              <a:cs typeface="Arial" panose="020B0604020202020204" pitchFamily="34" charset="0"/>
            </a:endParaRPr>
          </a:p>
        </p:txBody>
      </p:sp>
    </p:spTree>
    <p:extLst>
      <p:ext uri="{BB962C8B-B14F-4D97-AF65-F5344CB8AC3E}">
        <p14:creationId xmlns:p14="http://schemas.microsoft.com/office/powerpoint/2010/main" val="3593327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2">
            <a:extLst>
              <a:ext uri="{FF2B5EF4-FFF2-40B4-BE49-F238E27FC236}">
                <a16:creationId xmlns:a16="http://schemas.microsoft.com/office/drawing/2014/main" id="{1DC42D83-DA8B-DC57-256A-CBD5F6EA7FD0}"/>
              </a:ext>
            </a:extLst>
          </p:cNvPr>
          <p:cNvSpPr/>
          <p:nvPr/>
        </p:nvSpPr>
        <p:spPr>
          <a:xfrm>
            <a:off x="579121" y="1588490"/>
            <a:ext cx="5239207" cy="3826440"/>
          </a:xfrm>
          <a:prstGeom prst="rect">
            <a:avLst/>
          </a:prstGeom>
          <a:noFill/>
          <a:ln/>
        </p:spPr>
        <p:txBody>
          <a:bodyPr wrap="square" lIns="0" tIns="0" rIns="0" bIns="0" rtlCol="0" anchor="t"/>
          <a:lstStyle/>
          <a:p>
            <a:pPr>
              <a:lnSpc>
                <a:spcPts val="2850"/>
              </a:lnSpc>
            </a:pPr>
            <a:r>
              <a:rPr lang="en-US" sz="1800" b="1" spc="-67" dirty="0" err="1">
                <a:solidFill>
                  <a:srgbClr val="2C3F42"/>
                </a:solidFill>
                <a:latin typeface="Arial" panose="020B0604020202020204" pitchFamily="34" charset="0"/>
                <a:ea typeface="Bitter Medium" pitchFamily="34" charset="-122"/>
                <a:cs typeface="Arial" panose="020B0604020202020204" pitchFamily="34" charset="0"/>
              </a:rPr>
              <a:t>Nhiệt</a:t>
            </a:r>
            <a:r>
              <a:rPr lang="en-US" sz="1800" b="1" spc="-67" dirty="0">
                <a:solidFill>
                  <a:srgbClr val="2C3F42"/>
                </a:solidFill>
                <a:latin typeface="Arial" panose="020B0604020202020204" pitchFamily="34" charset="0"/>
                <a:ea typeface="Bitter Medium" pitchFamily="34" charset="-122"/>
                <a:cs typeface="Arial" panose="020B0604020202020204" pitchFamily="34" charset="0"/>
              </a:rPr>
              <a:t> </a:t>
            </a:r>
            <a:r>
              <a:rPr lang="en-US" sz="1800" b="1" spc="-67" dirty="0" err="1">
                <a:solidFill>
                  <a:srgbClr val="2C3F42"/>
                </a:solidFill>
                <a:latin typeface="Arial" panose="020B0604020202020204" pitchFamily="34" charset="0"/>
                <a:ea typeface="Bitter Medium" pitchFamily="34" charset="-122"/>
                <a:cs typeface="Arial" panose="020B0604020202020204" pitchFamily="34" charset="0"/>
              </a:rPr>
              <a:t>Năng</a:t>
            </a:r>
            <a:endParaRPr lang="en-US" sz="1750" kern="0" spc="-36" dirty="0">
              <a:solidFill>
                <a:srgbClr val="2B2E3C"/>
              </a:solidFill>
              <a:latin typeface="Arial" panose="020B0604020202020204" pitchFamily="34" charset="0"/>
              <a:ea typeface="Open Sans" pitchFamily="34" charset="-122"/>
              <a:cs typeface="Arial" panose="020B0604020202020204" pitchFamily="34" charset="0"/>
            </a:endParaRPr>
          </a:p>
          <a:p>
            <a:pPr marL="285750" indent="-285750" algn="l">
              <a:lnSpc>
                <a:spcPts val="2850"/>
              </a:lnSpc>
              <a:buFont typeface="Arial" panose="020B0604020202020204" pitchFamily="34" charset="0"/>
              <a:buChar char="•"/>
            </a:pPr>
            <a:r>
              <a:rPr lang="en-US" sz="1750" kern="0" spc="-36" dirty="0" err="1">
                <a:solidFill>
                  <a:srgbClr val="2B2E3C"/>
                </a:solidFill>
                <a:latin typeface="Arial" panose="020B0604020202020204" pitchFamily="34" charset="0"/>
                <a:ea typeface="Open Sans" pitchFamily="34" charset="-122"/>
                <a:cs typeface="Arial" panose="020B0604020202020204" pitchFamily="34" charset="0"/>
              </a:rPr>
              <a:t>Suất</a:t>
            </a:r>
            <a:r>
              <a:rPr lang="en-US" sz="1750" kern="0" spc="-36" dirty="0">
                <a:solidFill>
                  <a:srgbClr val="2B2E3C"/>
                </a:solidFill>
                <a:latin typeface="Arial" panose="020B0604020202020204" pitchFamily="34" charset="0"/>
                <a:ea typeface="Open Sans" pitchFamily="34" charset="-122"/>
                <a:cs typeface="Arial" panose="020B0604020202020204" pitchFamily="34" charset="0"/>
              </a:rPr>
              <a:t> tiêu hao nhiệt năng trung bình để sản xuất 1 kg clinker tại Việt Nam dao động từ </a:t>
            </a:r>
            <a:r>
              <a:rPr lang="en-US" sz="1750" b="1" kern="0" spc="-36" dirty="0">
                <a:solidFill>
                  <a:srgbClr val="2B2E3C"/>
                </a:solidFill>
                <a:latin typeface="Arial" panose="020B0604020202020204" pitchFamily="34" charset="0"/>
                <a:ea typeface="Open Sans" pitchFamily="34" charset="-122"/>
                <a:cs typeface="Arial" panose="020B0604020202020204" pitchFamily="34" charset="0"/>
              </a:rPr>
              <a:t>730 đến 850 </a:t>
            </a:r>
            <a:r>
              <a:rPr lang="en-US" sz="1750" kern="0" spc="-36" dirty="0">
                <a:solidFill>
                  <a:srgbClr val="2B2E3C"/>
                </a:solidFill>
                <a:latin typeface="Arial" panose="020B0604020202020204" pitchFamily="34" charset="0"/>
                <a:ea typeface="Open Sans" pitchFamily="34" charset="-122"/>
                <a:cs typeface="Arial" panose="020B0604020202020204" pitchFamily="34" charset="0"/>
              </a:rPr>
              <a:t>kcal/kg clinker. Các nhà máy sử dụng lò quay phương pháp khô hiện đại thường đạt mức thấp </a:t>
            </a:r>
            <a:r>
              <a:rPr lang="en-US" sz="1750" kern="0" spc="-36" dirty="0" err="1">
                <a:solidFill>
                  <a:srgbClr val="2B2E3C"/>
                </a:solidFill>
                <a:latin typeface="Arial" panose="020B0604020202020204" pitchFamily="34" charset="0"/>
                <a:ea typeface="Open Sans" pitchFamily="34" charset="-122"/>
                <a:cs typeface="Arial" panose="020B0604020202020204" pitchFamily="34" charset="0"/>
              </a:rPr>
              <a:t>hơn</a:t>
            </a:r>
            <a:r>
              <a:rPr lang="en-US" sz="1750" kern="0" spc="-36" dirty="0">
                <a:solidFill>
                  <a:srgbClr val="2B2E3C"/>
                </a:solidFill>
                <a:latin typeface="Arial" panose="020B0604020202020204" pitchFamily="34" charset="0"/>
                <a:ea typeface="Open Sans" pitchFamily="34" charset="-122"/>
                <a:cs typeface="Arial" panose="020B0604020202020204" pitchFamily="34" charset="0"/>
              </a:rPr>
              <a:t>.</a:t>
            </a:r>
          </a:p>
          <a:p>
            <a:pPr marL="285750" indent="-285750">
              <a:lnSpc>
                <a:spcPts val="2850"/>
              </a:lnSpc>
              <a:buFont typeface="Arial" panose="020B0604020202020204" pitchFamily="34" charset="0"/>
              <a:buChar char="•"/>
            </a:pPr>
            <a:r>
              <a:rPr lang="en-US" sz="1750" spc="-36" dirty="0" err="1">
                <a:solidFill>
                  <a:srgbClr val="2B2E3C"/>
                </a:solidFill>
                <a:latin typeface="Arial" panose="020B0604020202020204" pitchFamily="34" charset="0"/>
                <a:ea typeface="Open Sans" pitchFamily="34" charset="-122"/>
                <a:cs typeface="Arial" panose="020B0604020202020204" pitchFamily="34" charset="0"/>
              </a:rPr>
              <a:t>Suất</a:t>
            </a:r>
            <a:r>
              <a:rPr lang="en-US" sz="1750" spc="-36" dirty="0">
                <a:solidFill>
                  <a:srgbClr val="2B2E3C"/>
                </a:solidFill>
                <a:latin typeface="Arial" panose="020B0604020202020204" pitchFamily="34" charset="0"/>
                <a:ea typeface="Open Sans" pitchFamily="34" charset="-122"/>
                <a:cs typeface="Arial" panose="020B0604020202020204" pitchFamily="34" charset="0"/>
              </a:rPr>
              <a:t> </a:t>
            </a:r>
            <a:r>
              <a:rPr lang="en-US" sz="1750" spc="-36" dirty="0" err="1">
                <a:solidFill>
                  <a:srgbClr val="2B2E3C"/>
                </a:solidFill>
                <a:latin typeface="Arial" panose="020B0604020202020204" pitchFamily="34" charset="0"/>
                <a:ea typeface="Open Sans" pitchFamily="34" charset="-122"/>
                <a:cs typeface="Arial" panose="020B0604020202020204" pitchFamily="34" charset="0"/>
              </a:rPr>
              <a:t>tiêu</a:t>
            </a:r>
            <a:r>
              <a:rPr lang="en-US" sz="1750" spc="-36" dirty="0">
                <a:solidFill>
                  <a:srgbClr val="2B2E3C"/>
                </a:solidFill>
                <a:latin typeface="Arial" panose="020B0604020202020204" pitchFamily="34" charset="0"/>
                <a:ea typeface="Open Sans" pitchFamily="34" charset="-122"/>
                <a:cs typeface="Arial" panose="020B0604020202020204" pitchFamily="34" charset="0"/>
              </a:rPr>
              <a:t> hao </a:t>
            </a:r>
            <a:r>
              <a:rPr lang="en-US" sz="1750" spc="-36" dirty="0" err="1">
                <a:solidFill>
                  <a:srgbClr val="2B2E3C"/>
                </a:solidFill>
                <a:latin typeface="Arial" panose="020B0604020202020204" pitchFamily="34" charset="0"/>
                <a:ea typeface="Open Sans" pitchFamily="34" charset="-122"/>
                <a:cs typeface="Arial" panose="020B0604020202020204" pitchFamily="34" charset="0"/>
              </a:rPr>
              <a:t>năng</a:t>
            </a:r>
            <a:r>
              <a:rPr lang="en-US" sz="1750" spc="-36" dirty="0">
                <a:solidFill>
                  <a:srgbClr val="2B2E3C"/>
                </a:solidFill>
                <a:latin typeface="Arial" panose="020B0604020202020204" pitchFamily="34" charset="0"/>
                <a:ea typeface="Open Sans" pitchFamily="34" charset="-122"/>
                <a:cs typeface="Arial" panose="020B0604020202020204" pitchFamily="34" charset="0"/>
              </a:rPr>
              <a:t> </a:t>
            </a:r>
            <a:r>
              <a:rPr lang="en-US" sz="1750" spc="-36" dirty="0" err="1">
                <a:solidFill>
                  <a:srgbClr val="2B2E3C"/>
                </a:solidFill>
                <a:latin typeface="Arial" panose="020B0604020202020204" pitchFamily="34" charset="0"/>
                <a:ea typeface="Open Sans" pitchFamily="34" charset="-122"/>
                <a:cs typeface="Arial" panose="020B0604020202020204" pitchFamily="34" charset="0"/>
              </a:rPr>
              <a:t>lượng</a:t>
            </a:r>
            <a:r>
              <a:rPr lang="en-US" sz="1750" spc="-36" dirty="0">
                <a:solidFill>
                  <a:srgbClr val="2B2E3C"/>
                </a:solidFill>
                <a:latin typeface="Arial" panose="020B0604020202020204" pitchFamily="34" charset="0"/>
                <a:ea typeface="Open Sans" pitchFamily="34" charset="-122"/>
                <a:cs typeface="Arial" panose="020B0604020202020204" pitchFamily="34" charset="0"/>
              </a:rPr>
              <a:t> </a:t>
            </a:r>
            <a:r>
              <a:rPr lang="en-US" sz="1750" spc="-36" dirty="0" err="1">
                <a:solidFill>
                  <a:srgbClr val="2B2E3C"/>
                </a:solidFill>
                <a:latin typeface="Arial" panose="020B0604020202020204" pitchFamily="34" charset="0"/>
                <a:ea typeface="Open Sans" pitchFamily="34" charset="-122"/>
                <a:cs typeface="Arial" panose="020B0604020202020204" pitchFamily="34" charset="0"/>
              </a:rPr>
              <a:t>là</a:t>
            </a:r>
            <a:r>
              <a:rPr lang="en-US" sz="1750" spc="-36" dirty="0">
                <a:solidFill>
                  <a:srgbClr val="2B2E3C"/>
                </a:solidFill>
                <a:latin typeface="Arial" panose="020B0604020202020204" pitchFamily="34" charset="0"/>
                <a:ea typeface="Open Sans" pitchFamily="34" charset="-122"/>
                <a:cs typeface="Arial" panose="020B0604020202020204" pitchFamily="34" charset="0"/>
              </a:rPr>
              <a:t> </a:t>
            </a:r>
            <a:r>
              <a:rPr lang="en-US" sz="1750" spc="-36" dirty="0" err="1">
                <a:solidFill>
                  <a:srgbClr val="2B2E3C"/>
                </a:solidFill>
                <a:latin typeface="Arial" panose="020B0604020202020204" pitchFamily="34" charset="0"/>
                <a:ea typeface="Open Sans" pitchFamily="34" charset="-122"/>
                <a:cs typeface="Arial" panose="020B0604020202020204" pitchFamily="34" charset="0"/>
              </a:rPr>
              <a:t>một</a:t>
            </a:r>
            <a:r>
              <a:rPr lang="en-US" sz="1750" spc="-36" dirty="0">
                <a:solidFill>
                  <a:srgbClr val="2B2E3C"/>
                </a:solidFill>
                <a:latin typeface="Arial" panose="020B0604020202020204" pitchFamily="34" charset="0"/>
                <a:ea typeface="Open Sans" pitchFamily="34" charset="-122"/>
                <a:cs typeface="Arial" panose="020B0604020202020204" pitchFamily="34" charset="0"/>
              </a:rPr>
              <a:t> </a:t>
            </a:r>
            <a:r>
              <a:rPr lang="en-US" sz="1750" spc="-36" dirty="0" err="1">
                <a:solidFill>
                  <a:srgbClr val="2B2E3C"/>
                </a:solidFill>
                <a:latin typeface="Arial" panose="020B0604020202020204" pitchFamily="34" charset="0"/>
                <a:ea typeface="Open Sans" pitchFamily="34" charset="-122"/>
                <a:cs typeface="Arial" panose="020B0604020202020204" pitchFamily="34" charset="0"/>
              </a:rPr>
              <a:t>chỉ</a:t>
            </a:r>
            <a:r>
              <a:rPr lang="en-US" sz="1750" spc="-36" dirty="0">
                <a:solidFill>
                  <a:srgbClr val="2B2E3C"/>
                </a:solidFill>
                <a:latin typeface="Arial" panose="020B0604020202020204" pitchFamily="34" charset="0"/>
                <a:ea typeface="Open Sans" pitchFamily="34" charset="-122"/>
                <a:cs typeface="Arial" panose="020B0604020202020204" pitchFamily="34" charset="0"/>
              </a:rPr>
              <a:t> </a:t>
            </a:r>
            <a:r>
              <a:rPr lang="en-US" sz="1750" spc="-36" dirty="0" err="1">
                <a:solidFill>
                  <a:srgbClr val="2B2E3C"/>
                </a:solidFill>
                <a:latin typeface="Arial" panose="020B0604020202020204" pitchFamily="34" charset="0"/>
                <a:ea typeface="Open Sans" pitchFamily="34" charset="-122"/>
                <a:cs typeface="Arial" panose="020B0604020202020204" pitchFamily="34" charset="0"/>
              </a:rPr>
              <a:t>số</a:t>
            </a:r>
            <a:r>
              <a:rPr lang="en-US" sz="1750" spc="-36" dirty="0">
                <a:solidFill>
                  <a:srgbClr val="2B2E3C"/>
                </a:solidFill>
                <a:latin typeface="Arial" panose="020B0604020202020204" pitchFamily="34" charset="0"/>
                <a:ea typeface="Open Sans" pitchFamily="34" charset="-122"/>
                <a:cs typeface="Arial" panose="020B0604020202020204" pitchFamily="34" charset="0"/>
              </a:rPr>
              <a:t> </a:t>
            </a:r>
            <a:r>
              <a:rPr lang="en-US" sz="1750" spc="-36" dirty="0" err="1">
                <a:solidFill>
                  <a:srgbClr val="2B2E3C"/>
                </a:solidFill>
                <a:latin typeface="Arial" panose="020B0604020202020204" pitchFamily="34" charset="0"/>
                <a:ea typeface="Open Sans" pitchFamily="34" charset="-122"/>
                <a:cs typeface="Arial" panose="020B0604020202020204" pitchFamily="34" charset="0"/>
              </a:rPr>
              <a:t>quan</a:t>
            </a:r>
            <a:r>
              <a:rPr lang="en-US" sz="1750" spc="-36" dirty="0">
                <a:solidFill>
                  <a:srgbClr val="2B2E3C"/>
                </a:solidFill>
                <a:latin typeface="Arial" panose="020B0604020202020204" pitchFamily="34" charset="0"/>
                <a:ea typeface="Open Sans" pitchFamily="34" charset="-122"/>
                <a:cs typeface="Arial" panose="020B0604020202020204" pitchFamily="34" charset="0"/>
              </a:rPr>
              <a:t> </a:t>
            </a:r>
            <a:r>
              <a:rPr lang="en-US" sz="1750" spc="-36" dirty="0" err="1">
                <a:solidFill>
                  <a:srgbClr val="2B2E3C"/>
                </a:solidFill>
                <a:latin typeface="Arial" panose="020B0604020202020204" pitchFamily="34" charset="0"/>
                <a:ea typeface="Open Sans" pitchFamily="34" charset="-122"/>
                <a:cs typeface="Arial" panose="020B0604020202020204" pitchFamily="34" charset="0"/>
              </a:rPr>
              <a:t>trọng</a:t>
            </a:r>
            <a:r>
              <a:rPr lang="en-US" sz="1750" spc="-36" dirty="0">
                <a:solidFill>
                  <a:srgbClr val="2B2E3C"/>
                </a:solidFill>
                <a:latin typeface="Arial" panose="020B0604020202020204" pitchFamily="34" charset="0"/>
                <a:ea typeface="Open Sans" pitchFamily="34" charset="-122"/>
                <a:cs typeface="Arial" panose="020B0604020202020204" pitchFamily="34" charset="0"/>
              </a:rPr>
              <a:t> </a:t>
            </a:r>
            <a:r>
              <a:rPr lang="en-US" sz="1750" spc="-36" dirty="0" err="1">
                <a:solidFill>
                  <a:srgbClr val="2B2E3C"/>
                </a:solidFill>
                <a:latin typeface="Arial" panose="020B0604020202020204" pitchFamily="34" charset="0"/>
                <a:ea typeface="Open Sans" pitchFamily="34" charset="-122"/>
                <a:cs typeface="Arial" panose="020B0604020202020204" pitchFamily="34" charset="0"/>
              </a:rPr>
              <a:t>phản</a:t>
            </a:r>
            <a:r>
              <a:rPr lang="en-US" sz="1750" spc="-36" dirty="0">
                <a:solidFill>
                  <a:srgbClr val="2B2E3C"/>
                </a:solidFill>
                <a:latin typeface="Arial" panose="020B0604020202020204" pitchFamily="34" charset="0"/>
                <a:ea typeface="Open Sans" pitchFamily="34" charset="-122"/>
                <a:cs typeface="Arial" panose="020B0604020202020204" pitchFamily="34" charset="0"/>
              </a:rPr>
              <a:t> </a:t>
            </a:r>
            <a:r>
              <a:rPr lang="en-US" sz="1750" spc="-36" dirty="0" err="1">
                <a:solidFill>
                  <a:srgbClr val="2B2E3C"/>
                </a:solidFill>
                <a:latin typeface="Arial" panose="020B0604020202020204" pitchFamily="34" charset="0"/>
                <a:ea typeface="Open Sans" pitchFamily="34" charset="-122"/>
                <a:cs typeface="Arial" panose="020B0604020202020204" pitchFamily="34" charset="0"/>
              </a:rPr>
              <a:t>ánh</a:t>
            </a:r>
            <a:r>
              <a:rPr lang="en-US" sz="1750" spc="-36" dirty="0">
                <a:solidFill>
                  <a:srgbClr val="2B2E3C"/>
                </a:solidFill>
                <a:latin typeface="Arial" panose="020B0604020202020204" pitchFamily="34" charset="0"/>
                <a:ea typeface="Open Sans" pitchFamily="34" charset="-122"/>
                <a:cs typeface="Arial" panose="020B0604020202020204" pitchFamily="34" charset="0"/>
              </a:rPr>
              <a:t> </a:t>
            </a:r>
            <a:r>
              <a:rPr lang="en-US" sz="1750" spc="-36" dirty="0" err="1">
                <a:solidFill>
                  <a:srgbClr val="2B2E3C"/>
                </a:solidFill>
                <a:latin typeface="Arial" panose="020B0604020202020204" pitchFamily="34" charset="0"/>
                <a:ea typeface="Open Sans" pitchFamily="34" charset="-122"/>
                <a:cs typeface="Arial" panose="020B0604020202020204" pitchFamily="34" charset="0"/>
              </a:rPr>
              <a:t>hiệu</a:t>
            </a:r>
            <a:r>
              <a:rPr lang="en-US" sz="1750" spc="-36" dirty="0">
                <a:solidFill>
                  <a:srgbClr val="2B2E3C"/>
                </a:solidFill>
                <a:latin typeface="Arial" panose="020B0604020202020204" pitchFamily="34" charset="0"/>
                <a:ea typeface="Open Sans" pitchFamily="34" charset="-122"/>
                <a:cs typeface="Arial" panose="020B0604020202020204" pitchFamily="34" charset="0"/>
              </a:rPr>
              <a:t> </a:t>
            </a:r>
            <a:r>
              <a:rPr lang="en-US" sz="1750" spc="-36" dirty="0" err="1">
                <a:solidFill>
                  <a:srgbClr val="2B2E3C"/>
                </a:solidFill>
                <a:latin typeface="Arial" panose="020B0604020202020204" pitchFamily="34" charset="0"/>
                <a:ea typeface="Open Sans" pitchFamily="34" charset="-122"/>
                <a:cs typeface="Arial" panose="020B0604020202020204" pitchFamily="34" charset="0"/>
              </a:rPr>
              <a:t>quả</a:t>
            </a:r>
            <a:r>
              <a:rPr lang="en-US" sz="1750" spc="-36" dirty="0">
                <a:solidFill>
                  <a:srgbClr val="2B2E3C"/>
                </a:solidFill>
                <a:latin typeface="Arial" panose="020B0604020202020204" pitchFamily="34" charset="0"/>
                <a:ea typeface="Open Sans" pitchFamily="34" charset="-122"/>
                <a:cs typeface="Arial" panose="020B0604020202020204" pitchFamily="34" charset="0"/>
              </a:rPr>
              <a:t> </a:t>
            </a:r>
            <a:r>
              <a:rPr lang="en-US" sz="1750" spc="-36" dirty="0" err="1">
                <a:solidFill>
                  <a:srgbClr val="2B2E3C"/>
                </a:solidFill>
                <a:latin typeface="Arial" panose="020B0604020202020204" pitchFamily="34" charset="0"/>
                <a:ea typeface="Open Sans" pitchFamily="34" charset="-122"/>
                <a:cs typeface="Arial" panose="020B0604020202020204" pitchFamily="34" charset="0"/>
              </a:rPr>
              <a:t>sử</a:t>
            </a:r>
            <a:r>
              <a:rPr lang="en-US" sz="1750" spc="-36" dirty="0">
                <a:solidFill>
                  <a:srgbClr val="2B2E3C"/>
                </a:solidFill>
                <a:latin typeface="Arial" panose="020B0604020202020204" pitchFamily="34" charset="0"/>
                <a:ea typeface="Open Sans" pitchFamily="34" charset="-122"/>
                <a:cs typeface="Arial" panose="020B0604020202020204" pitchFamily="34" charset="0"/>
              </a:rPr>
              <a:t> </a:t>
            </a:r>
            <a:r>
              <a:rPr lang="en-US" sz="1750" spc="-36" dirty="0" err="1">
                <a:solidFill>
                  <a:srgbClr val="2B2E3C"/>
                </a:solidFill>
                <a:latin typeface="Arial" panose="020B0604020202020204" pitchFamily="34" charset="0"/>
                <a:ea typeface="Open Sans" pitchFamily="34" charset="-122"/>
                <a:cs typeface="Arial" panose="020B0604020202020204" pitchFamily="34" charset="0"/>
              </a:rPr>
              <a:t>dụng</a:t>
            </a:r>
            <a:r>
              <a:rPr lang="en-US" sz="1750" spc="-36" dirty="0">
                <a:solidFill>
                  <a:srgbClr val="2B2E3C"/>
                </a:solidFill>
                <a:latin typeface="Arial" panose="020B0604020202020204" pitchFamily="34" charset="0"/>
                <a:ea typeface="Open Sans" pitchFamily="34" charset="-122"/>
                <a:cs typeface="Arial" panose="020B0604020202020204" pitchFamily="34" charset="0"/>
              </a:rPr>
              <a:t> </a:t>
            </a:r>
            <a:r>
              <a:rPr lang="en-US" sz="1750" spc="-36" dirty="0" err="1">
                <a:solidFill>
                  <a:srgbClr val="2B2E3C"/>
                </a:solidFill>
                <a:latin typeface="Arial" panose="020B0604020202020204" pitchFamily="34" charset="0"/>
                <a:ea typeface="Open Sans" pitchFamily="34" charset="-122"/>
                <a:cs typeface="Arial" panose="020B0604020202020204" pitchFamily="34" charset="0"/>
              </a:rPr>
              <a:t>năng</a:t>
            </a:r>
            <a:r>
              <a:rPr lang="en-US" sz="1750" spc="-36" dirty="0">
                <a:solidFill>
                  <a:srgbClr val="2B2E3C"/>
                </a:solidFill>
                <a:latin typeface="Arial" panose="020B0604020202020204" pitchFamily="34" charset="0"/>
                <a:ea typeface="Open Sans" pitchFamily="34" charset="-122"/>
                <a:cs typeface="Arial" panose="020B0604020202020204" pitchFamily="34" charset="0"/>
              </a:rPr>
              <a:t> </a:t>
            </a:r>
            <a:r>
              <a:rPr lang="en-US" sz="1750" spc="-36" dirty="0" err="1">
                <a:solidFill>
                  <a:srgbClr val="2B2E3C"/>
                </a:solidFill>
                <a:latin typeface="Arial" panose="020B0604020202020204" pitchFamily="34" charset="0"/>
                <a:ea typeface="Open Sans" pitchFamily="34" charset="-122"/>
                <a:cs typeface="Arial" panose="020B0604020202020204" pitchFamily="34" charset="0"/>
              </a:rPr>
              <a:t>lượng</a:t>
            </a:r>
            <a:r>
              <a:rPr lang="en-US" sz="1750" spc="-36" dirty="0">
                <a:solidFill>
                  <a:srgbClr val="2B2E3C"/>
                </a:solidFill>
                <a:latin typeface="Arial" panose="020B0604020202020204" pitchFamily="34" charset="0"/>
                <a:ea typeface="Open Sans" pitchFamily="34" charset="-122"/>
                <a:cs typeface="Arial" panose="020B0604020202020204" pitchFamily="34" charset="0"/>
              </a:rPr>
              <a:t> </a:t>
            </a:r>
            <a:r>
              <a:rPr lang="en-US" sz="1750" spc="-36" dirty="0" err="1">
                <a:solidFill>
                  <a:srgbClr val="2B2E3C"/>
                </a:solidFill>
                <a:latin typeface="Arial" panose="020B0604020202020204" pitchFamily="34" charset="0"/>
                <a:ea typeface="Open Sans" pitchFamily="34" charset="-122"/>
                <a:cs typeface="Arial" panose="020B0604020202020204" pitchFamily="34" charset="0"/>
              </a:rPr>
              <a:t>trong</a:t>
            </a:r>
            <a:r>
              <a:rPr lang="en-US" sz="1750" spc="-36" dirty="0">
                <a:solidFill>
                  <a:srgbClr val="2B2E3C"/>
                </a:solidFill>
                <a:latin typeface="Arial" panose="020B0604020202020204" pitchFamily="34" charset="0"/>
                <a:ea typeface="Open Sans" pitchFamily="34" charset="-122"/>
                <a:cs typeface="Arial" panose="020B0604020202020204" pitchFamily="34" charset="0"/>
              </a:rPr>
              <a:t> </a:t>
            </a:r>
            <a:r>
              <a:rPr lang="en-US" sz="1750" spc="-36" dirty="0" err="1">
                <a:solidFill>
                  <a:srgbClr val="2B2E3C"/>
                </a:solidFill>
                <a:latin typeface="Arial" panose="020B0604020202020204" pitchFamily="34" charset="0"/>
                <a:ea typeface="Open Sans" pitchFamily="34" charset="-122"/>
                <a:cs typeface="Arial" panose="020B0604020202020204" pitchFamily="34" charset="0"/>
              </a:rPr>
              <a:t>quá</a:t>
            </a:r>
            <a:r>
              <a:rPr lang="en-US" sz="1750" spc="-36" dirty="0">
                <a:solidFill>
                  <a:srgbClr val="2B2E3C"/>
                </a:solidFill>
                <a:latin typeface="Arial" panose="020B0604020202020204" pitchFamily="34" charset="0"/>
                <a:ea typeface="Open Sans" pitchFamily="34" charset="-122"/>
                <a:cs typeface="Arial" panose="020B0604020202020204" pitchFamily="34" charset="0"/>
              </a:rPr>
              <a:t> </a:t>
            </a:r>
            <a:r>
              <a:rPr lang="en-US" sz="1750" spc="-36" dirty="0" err="1">
                <a:solidFill>
                  <a:srgbClr val="2B2E3C"/>
                </a:solidFill>
                <a:latin typeface="Arial" panose="020B0604020202020204" pitchFamily="34" charset="0"/>
                <a:ea typeface="Open Sans" pitchFamily="34" charset="-122"/>
                <a:cs typeface="Arial" panose="020B0604020202020204" pitchFamily="34" charset="0"/>
              </a:rPr>
              <a:t>trình</a:t>
            </a:r>
            <a:r>
              <a:rPr lang="en-US" sz="1750" spc="-36" dirty="0">
                <a:solidFill>
                  <a:srgbClr val="2B2E3C"/>
                </a:solidFill>
                <a:latin typeface="Arial" panose="020B0604020202020204" pitchFamily="34" charset="0"/>
                <a:ea typeface="Open Sans" pitchFamily="34" charset="-122"/>
                <a:cs typeface="Arial" panose="020B0604020202020204" pitchFamily="34" charset="0"/>
              </a:rPr>
              <a:t> </a:t>
            </a:r>
            <a:r>
              <a:rPr lang="en-US" sz="1750" spc="-36" dirty="0" err="1">
                <a:solidFill>
                  <a:srgbClr val="2B2E3C"/>
                </a:solidFill>
                <a:latin typeface="Arial" panose="020B0604020202020204" pitchFamily="34" charset="0"/>
                <a:ea typeface="Open Sans" pitchFamily="34" charset="-122"/>
                <a:cs typeface="Arial" panose="020B0604020202020204" pitchFamily="34" charset="0"/>
              </a:rPr>
              <a:t>sản</a:t>
            </a:r>
            <a:r>
              <a:rPr lang="en-US" sz="1750" spc="-36" dirty="0">
                <a:solidFill>
                  <a:srgbClr val="2B2E3C"/>
                </a:solidFill>
                <a:latin typeface="Arial" panose="020B0604020202020204" pitchFamily="34" charset="0"/>
                <a:ea typeface="Open Sans" pitchFamily="34" charset="-122"/>
                <a:cs typeface="Arial" panose="020B0604020202020204" pitchFamily="34" charset="0"/>
              </a:rPr>
              <a:t> </a:t>
            </a:r>
            <a:r>
              <a:rPr lang="en-US" sz="1750" spc="-36" dirty="0" err="1">
                <a:solidFill>
                  <a:srgbClr val="2B2E3C"/>
                </a:solidFill>
                <a:latin typeface="Arial" panose="020B0604020202020204" pitchFamily="34" charset="0"/>
                <a:ea typeface="Open Sans" pitchFamily="34" charset="-122"/>
                <a:cs typeface="Arial" panose="020B0604020202020204" pitchFamily="34" charset="0"/>
              </a:rPr>
              <a:t>xuất</a:t>
            </a:r>
            <a:r>
              <a:rPr lang="en-US" sz="1750" spc="-36" dirty="0">
                <a:solidFill>
                  <a:srgbClr val="2B2E3C"/>
                </a:solidFill>
                <a:latin typeface="Arial" panose="020B0604020202020204" pitchFamily="34" charset="0"/>
                <a:ea typeface="Open Sans" pitchFamily="34" charset="-122"/>
                <a:cs typeface="Arial" panose="020B0604020202020204" pitchFamily="34" charset="0"/>
              </a:rPr>
              <a:t> xi </a:t>
            </a:r>
            <a:r>
              <a:rPr lang="en-US" sz="1750" spc="-36" dirty="0" err="1">
                <a:solidFill>
                  <a:srgbClr val="2B2E3C"/>
                </a:solidFill>
                <a:latin typeface="Arial" panose="020B0604020202020204" pitchFamily="34" charset="0"/>
                <a:ea typeface="Open Sans" pitchFamily="34" charset="-122"/>
                <a:cs typeface="Arial" panose="020B0604020202020204" pitchFamily="34" charset="0"/>
              </a:rPr>
              <a:t>măng</a:t>
            </a:r>
            <a:r>
              <a:rPr lang="en-US" sz="1750" spc="-36" dirty="0">
                <a:solidFill>
                  <a:srgbClr val="2B2E3C"/>
                </a:solidFill>
                <a:latin typeface="Arial" panose="020B0604020202020204" pitchFamily="34" charset="0"/>
                <a:ea typeface="Open Sans" pitchFamily="34" charset="-122"/>
                <a:cs typeface="Arial" panose="020B0604020202020204" pitchFamily="34" charset="0"/>
              </a:rPr>
              <a:t>. </a:t>
            </a:r>
            <a:r>
              <a:rPr lang="en-US" sz="1750" spc="-36" dirty="0" err="1">
                <a:solidFill>
                  <a:srgbClr val="2B2E3C"/>
                </a:solidFill>
                <a:latin typeface="Arial" panose="020B0604020202020204" pitchFamily="34" charset="0"/>
                <a:ea typeface="Open Sans" pitchFamily="34" charset="-122"/>
                <a:cs typeface="Arial" panose="020B0604020202020204" pitchFamily="34" charset="0"/>
              </a:rPr>
              <a:t>Việc</a:t>
            </a:r>
            <a:r>
              <a:rPr lang="en-US" sz="1750" spc="-36" dirty="0">
                <a:solidFill>
                  <a:srgbClr val="2B2E3C"/>
                </a:solidFill>
                <a:latin typeface="Arial" panose="020B0604020202020204" pitchFamily="34" charset="0"/>
                <a:ea typeface="Open Sans" pitchFamily="34" charset="-122"/>
                <a:cs typeface="Arial" panose="020B0604020202020204" pitchFamily="34" charset="0"/>
              </a:rPr>
              <a:t> </a:t>
            </a:r>
            <a:r>
              <a:rPr lang="en-US" sz="1750" spc="-36" dirty="0" err="1">
                <a:solidFill>
                  <a:srgbClr val="2B2E3C"/>
                </a:solidFill>
                <a:latin typeface="Arial" panose="020B0604020202020204" pitchFamily="34" charset="0"/>
                <a:ea typeface="Open Sans" pitchFamily="34" charset="-122"/>
                <a:cs typeface="Arial" panose="020B0604020202020204" pitchFamily="34" charset="0"/>
              </a:rPr>
              <a:t>giảm</a:t>
            </a:r>
            <a:r>
              <a:rPr lang="en-US" sz="1750" spc="-36" dirty="0">
                <a:solidFill>
                  <a:srgbClr val="2B2E3C"/>
                </a:solidFill>
                <a:latin typeface="Arial" panose="020B0604020202020204" pitchFamily="34" charset="0"/>
                <a:ea typeface="Open Sans" pitchFamily="34" charset="-122"/>
                <a:cs typeface="Arial" panose="020B0604020202020204" pitchFamily="34" charset="0"/>
              </a:rPr>
              <a:t> </a:t>
            </a:r>
            <a:r>
              <a:rPr lang="en-US" sz="1750" spc="-36" dirty="0" err="1">
                <a:solidFill>
                  <a:srgbClr val="2B2E3C"/>
                </a:solidFill>
                <a:latin typeface="Arial" panose="020B0604020202020204" pitchFamily="34" charset="0"/>
                <a:ea typeface="Open Sans" pitchFamily="34" charset="-122"/>
                <a:cs typeface="Arial" panose="020B0604020202020204" pitchFamily="34" charset="0"/>
              </a:rPr>
              <a:t>suất</a:t>
            </a:r>
            <a:r>
              <a:rPr lang="en-US" sz="1750" spc="-36" dirty="0">
                <a:solidFill>
                  <a:srgbClr val="2B2E3C"/>
                </a:solidFill>
                <a:latin typeface="Arial" panose="020B0604020202020204" pitchFamily="34" charset="0"/>
                <a:ea typeface="Open Sans" pitchFamily="34" charset="-122"/>
                <a:cs typeface="Arial" panose="020B0604020202020204" pitchFamily="34" charset="0"/>
              </a:rPr>
              <a:t> </a:t>
            </a:r>
            <a:r>
              <a:rPr lang="en-US" sz="1750" spc="-36" dirty="0" err="1">
                <a:solidFill>
                  <a:srgbClr val="2B2E3C"/>
                </a:solidFill>
                <a:latin typeface="Arial" panose="020B0604020202020204" pitchFamily="34" charset="0"/>
                <a:ea typeface="Open Sans" pitchFamily="34" charset="-122"/>
                <a:cs typeface="Arial" panose="020B0604020202020204" pitchFamily="34" charset="0"/>
              </a:rPr>
              <a:t>tiêu</a:t>
            </a:r>
            <a:r>
              <a:rPr lang="en-US" sz="1750" spc="-36" dirty="0">
                <a:solidFill>
                  <a:srgbClr val="2B2E3C"/>
                </a:solidFill>
                <a:latin typeface="Arial" panose="020B0604020202020204" pitchFamily="34" charset="0"/>
                <a:ea typeface="Open Sans" pitchFamily="34" charset="-122"/>
                <a:cs typeface="Arial" panose="020B0604020202020204" pitchFamily="34" charset="0"/>
              </a:rPr>
              <a:t> hao </a:t>
            </a:r>
            <a:r>
              <a:rPr lang="en-US" sz="1750" spc="-36" dirty="0" err="1">
                <a:solidFill>
                  <a:srgbClr val="2B2E3C"/>
                </a:solidFill>
                <a:latin typeface="Arial" panose="020B0604020202020204" pitchFamily="34" charset="0"/>
                <a:ea typeface="Open Sans" pitchFamily="34" charset="-122"/>
                <a:cs typeface="Arial" panose="020B0604020202020204" pitchFamily="34" charset="0"/>
              </a:rPr>
              <a:t>năng</a:t>
            </a:r>
            <a:r>
              <a:rPr lang="en-US" sz="1750" spc="-36" dirty="0">
                <a:solidFill>
                  <a:srgbClr val="2B2E3C"/>
                </a:solidFill>
                <a:latin typeface="Arial" panose="020B0604020202020204" pitchFamily="34" charset="0"/>
                <a:ea typeface="Open Sans" pitchFamily="34" charset="-122"/>
                <a:cs typeface="Arial" panose="020B0604020202020204" pitchFamily="34" charset="0"/>
              </a:rPr>
              <a:t> </a:t>
            </a:r>
            <a:r>
              <a:rPr lang="en-US" sz="1750" spc="-36" dirty="0" err="1">
                <a:solidFill>
                  <a:srgbClr val="2B2E3C"/>
                </a:solidFill>
                <a:latin typeface="Arial" panose="020B0604020202020204" pitchFamily="34" charset="0"/>
                <a:ea typeface="Open Sans" pitchFamily="34" charset="-122"/>
                <a:cs typeface="Arial" panose="020B0604020202020204" pitchFamily="34" charset="0"/>
              </a:rPr>
              <a:t>lượng</a:t>
            </a:r>
            <a:r>
              <a:rPr lang="en-US" sz="1750" spc="-36" dirty="0">
                <a:solidFill>
                  <a:srgbClr val="2B2E3C"/>
                </a:solidFill>
                <a:latin typeface="Arial" panose="020B0604020202020204" pitchFamily="34" charset="0"/>
                <a:ea typeface="Open Sans" pitchFamily="34" charset="-122"/>
                <a:cs typeface="Arial" panose="020B0604020202020204" pitchFamily="34" charset="0"/>
              </a:rPr>
              <a:t> </a:t>
            </a:r>
            <a:r>
              <a:rPr lang="en-US" sz="1750" spc="-36" dirty="0" err="1">
                <a:solidFill>
                  <a:srgbClr val="2B2E3C"/>
                </a:solidFill>
                <a:latin typeface="Arial" panose="020B0604020202020204" pitchFamily="34" charset="0"/>
                <a:ea typeface="Open Sans" pitchFamily="34" charset="-122"/>
                <a:cs typeface="Arial" panose="020B0604020202020204" pitchFamily="34" charset="0"/>
              </a:rPr>
              <a:t>không</a:t>
            </a:r>
            <a:r>
              <a:rPr lang="en-US" sz="1750" spc="-36" dirty="0">
                <a:solidFill>
                  <a:srgbClr val="2B2E3C"/>
                </a:solidFill>
                <a:latin typeface="Arial" panose="020B0604020202020204" pitchFamily="34" charset="0"/>
                <a:ea typeface="Open Sans" pitchFamily="34" charset="-122"/>
                <a:cs typeface="Arial" panose="020B0604020202020204" pitchFamily="34" charset="0"/>
              </a:rPr>
              <a:t> </a:t>
            </a:r>
            <a:r>
              <a:rPr lang="en-US" sz="1750" spc="-36" dirty="0" err="1">
                <a:solidFill>
                  <a:srgbClr val="2B2E3C"/>
                </a:solidFill>
                <a:latin typeface="Arial" panose="020B0604020202020204" pitchFamily="34" charset="0"/>
                <a:ea typeface="Open Sans" pitchFamily="34" charset="-122"/>
                <a:cs typeface="Arial" panose="020B0604020202020204" pitchFamily="34" charset="0"/>
              </a:rPr>
              <a:t>chỉ</a:t>
            </a:r>
            <a:r>
              <a:rPr lang="en-US" sz="1750" spc="-36" dirty="0">
                <a:solidFill>
                  <a:srgbClr val="2B2E3C"/>
                </a:solidFill>
                <a:latin typeface="Arial" panose="020B0604020202020204" pitchFamily="34" charset="0"/>
                <a:ea typeface="Open Sans" pitchFamily="34" charset="-122"/>
                <a:cs typeface="Arial" panose="020B0604020202020204" pitchFamily="34" charset="0"/>
              </a:rPr>
              <a:t> </a:t>
            </a:r>
            <a:r>
              <a:rPr lang="en-US" sz="1750" spc="-36" dirty="0" err="1">
                <a:solidFill>
                  <a:srgbClr val="2B2E3C"/>
                </a:solidFill>
                <a:latin typeface="Arial" panose="020B0604020202020204" pitchFamily="34" charset="0"/>
                <a:ea typeface="Open Sans" pitchFamily="34" charset="-122"/>
                <a:cs typeface="Arial" panose="020B0604020202020204" pitchFamily="34" charset="0"/>
              </a:rPr>
              <a:t>giúp</a:t>
            </a:r>
            <a:r>
              <a:rPr lang="en-US" sz="1750" spc="-36" dirty="0">
                <a:solidFill>
                  <a:srgbClr val="2B2E3C"/>
                </a:solidFill>
                <a:latin typeface="Arial" panose="020B0604020202020204" pitchFamily="34" charset="0"/>
                <a:ea typeface="Open Sans" pitchFamily="34" charset="-122"/>
                <a:cs typeface="Arial" panose="020B0604020202020204" pitchFamily="34" charset="0"/>
              </a:rPr>
              <a:t> </a:t>
            </a:r>
            <a:r>
              <a:rPr lang="en-US" sz="1750" spc="-36" dirty="0" err="1">
                <a:solidFill>
                  <a:srgbClr val="2B2E3C"/>
                </a:solidFill>
                <a:latin typeface="Arial" panose="020B0604020202020204" pitchFamily="34" charset="0"/>
                <a:ea typeface="Open Sans" pitchFamily="34" charset="-122"/>
                <a:cs typeface="Arial" panose="020B0604020202020204" pitchFamily="34" charset="0"/>
              </a:rPr>
              <a:t>các</a:t>
            </a:r>
            <a:r>
              <a:rPr lang="en-US" sz="1750" spc="-36" dirty="0">
                <a:solidFill>
                  <a:srgbClr val="2B2E3C"/>
                </a:solidFill>
                <a:latin typeface="Arial" panose="020B0604020202020204" pitchFamily="34" charset="0"/>
                <a:ea typeface="Open Sans" pitchFamily="34" charset="-122"/>
                <a:cs typeface="Arial" panose="020B0604020202020204" pitchFamily="34" charset="0"/>
              </a:rPr>
              <a:t> </a:t>
            </a:r>
            <a:r>
              <a:rPr lang="en-US" sz="1750" spc="-36" dirty="0" err="1">
                <a:solidFill>
                  <a:srgbClr val="2B2E3C"/>
                </a:solidFill>
                <a:latin typeface="Arial" panose="020B0604020202020204" pitchFamily="34" charset="0"/>
                <a:ea typeface="Open Sans" pitchFamily="34" charset="-122"/>
                <a:cs typeface="Arial" panose="020B0604020202020204" pitchFamily="34" charset="0"/>
              </a:rPr>
              <a:t>nhà</a:t>
            </a:r>
            <a:r>
              <a:rPr lang="en-US" sz="1750" spc="-36" dirty="0">
                <a:solidFill>
                  <a:srgbClr val="2B2E3C"/>
                </a:solidFill>
                <a:latin typeface="Arial" panose="020B0604020202020204" pitchFamily="34" charset="0"/>
                <a:ea typeface="Open Sans" pitchFamily="34" charset="-122"/>
                <a:cs typeface="Arial" panose="020B0604020202020204" pitchFamily="34" charset="0"/>
              </a:rPr>
              <a:t> </a:t>
            </a:r>
            <a:r>
              <a:rPr lang="en-US" sz="1750" spc="-36" dirty="0" err="1">
                <a:solidFill>
                  <a:srgbClr val="2B2E3C"/>
                </a:solidFill>
                <a:latin typeface="Arial" panose="020B0604020202020204" pitchFamily="34" charset="0"/>
                <a:ea typeface="Open Sans" pitchFamily="34" charset="-122"/>
                <a:cs typeface="Arial" panose="020B0604020202020204" pitchFamily="34" charset="0"/>
              </a:rPr>
              <a:t>máy</a:t>
            </a:r>
            <a:r>
              <a:rPr lang="en-US" sz="1750" spc="-36" dirty="0">
                <a:solidFill>
                  <a:srgbClr val="2B2E3C"/>
                </a:solidFill>
                <a:latin typeface="Arial" panose="020B0604020202020204" pitchFamily="34" charset="0"/>
                <a:ea typeface="Open Sans" pitchFamily="34" charset="-122"/>
                <a:cs typeface="Arial" panose="020B0604020202020204" pitchFamily="34" charset="0"/>
              </a:rPr>
              <a:t> </a:t>
            </a:r>
            <a:r>
              <a:rPr lang="en-US" sz="1750" spc="-36" dirty="0" err="1">
                <a:solidFill>
                  <a:srgbClr val="2B2E3C"/>
                </a:solidFill>
                <a:latin typeface="Arial" panose="020B0604020202020204" pitchFamily="34" charset="0"/>
                <a:ea typeface="Open Sans" pitchFamily="34" charset="-122"/>
                <a:cs typeface="Arial" panose="020B0604020202020204" pitchFamily="34" charset="0"/>
              </a:rPr>
              <a:t>tiết</a:t>
            </a:r>
            <a:r>
              <a:rPr lang="en-US" sz="1750" spc="-36" dirty="0">
                <a:solidFill>
                  <a:srgbClr val="2B2E3C"/>
                </a:solidFill>
                <a:latin typeface="Arial" panose="020B0604020202020204" pitchFamily="34" charset="0"/>
                <a:ea typeface="Open Sans" pitchFamily="34" charset="-122"/>
                <a:cs typeface="Arial" panose="020B0604020202020204" pitchFamily="34" charset="0"/>
              </a:rPr>
              <a:t> </a:t>
            </a:r>
            <a:r>
              <a:rPr lang="en-US" sz="1750" spc="-36" dirty="0" err="1">
                <a:solidFill>
                  <a:srgbClr val="2B2E3C"/>
                </a:solidFill>
                <a:latin typeface="Arial" panose="020B0604020202020204" pitchFamily="34" charset="0"/>
                <a:ea typeface="Open Sans" pitchFamily="34" charset="-122"/>
                <a:cs typeface="Arial" panose="020B0604020202020204" pitchFamily="34" charset="0"/>
              </a:rPr>
              <a:t>kiệm</a:t>
            </a:r>
            <a:r>
              <a:rPr lang="en-US" sz="1750" spc="-36" dirty="0">
                <a:solidFill>
                  <a:srgbClr val="2B2E3C"/>
                </a:solidFill>
                <a:latin typeface="Arial" panose="020B0604020202020204" pitchFamily="34" charset="0"/>
                <a:ea typeface="Open Sans" pitchFamily="34" charset="-122"/>
                <a:cs typeface="Arial" panose="020B0604020202020204" pitchFamily="34" charset="0"/>
              </a:rPr>
              <a:t> chi </a:t>
            </a:r>
            <a:r>
              <a:rPr lang="en-US" sz="1750" spc="-36" dirty="0" err="1">
                <a:solidFill>
                  <a:srgbClr val="2B2E3C"/>
                </a:solidFill>
                <a:latin typeface="Arial" panose="020B0604020202020204" pitchFamily="34" charset="0"/>
                <a:ea typeface="Open Sans" pitchFamily="34" charset="-122"/>
                <a:cs typeface="Arial" panose="020B0604020202020204" pitchFamily="34" charset="0"/>
              </a:rPr>
              <a:t>phí</a:t>
            </a:r>
            <a:r>
              <a:rPr lang="en-US" sz="1750" spc="-36" dirty="0">
                <a:solidFill>
                  <a:srgbClr val="2B2E3C"/>
                </a:solidFill>
                <a:latin typeface="Arial" panose="020B0604020202020204" pitchFamily="34" charset="0"/>
                <a:ea typeface="Open Sans" pitchFamily="34" charset="-122"/>
                <a:cs typeface="Arial" panose="020B0604020202020204" pitchFamily="34" charset="0"/>
              </a:rPr>
              <a:t> </a:t>
            </a:r>
            <a:r>
              <a:rPr lang="en-US" sz="1750" spc="-36" dirty="0" err="1">
                <a:solidFill>
                  <a:srgbClr val="2B2E3C"/>
                </a:solidFill>
                <a:latin typeface="Arial" panose="020B0604020202020204" pitchFamily="34" charset="0"/>
                <a:ea typeface="Open Sans" pitchFamily="34" charset="-122"/>
                <a:cs typeface="Arial" panose="020B0604020202020204" pitchFamily="34" charset="0"/>
              </a:rPr>
              <a:t>mà</a:t>
            </a:r>
            <a:r>
              <a:rPr lang="en-US" sz="1750" spc="-36" dirty="0">
                <a:solidFill>
                  <a:srgbClr val="2B2E3C"/>
                </a:solidFill>
                <a:latin typeface="Arial" panose="020B0604020202020204" pitchFamily="34" charset="0"/>
                <a:ea typeface="Open Sans" pitchFamily="34" charset="-122"/>
                <a:cs typeface="Arial" panose="020B0604020202020204" pitchFamily="34" charset="0"/>
              </a:rPr>
              <a:t> </a:t>
            </a:r>
            <a:r>
              <a:rPr lang="en-US" sz="1750" spc="-36" dirty="0" err="1">
                <a:solidFill>
                  <a:srgbClr val="2B2E3C"/>
                </a:solidFill>
                <a:latin typeface="Arial" panose="020B0604020202020204" pitchFamily="34" charset="0"/>
                <a:ea typeface="Open Sans" pitchFamily="34" charset="-122"/>
                <a:cs typeface="Arial" panose="020B0604020202020204" pitchFamily="34" charset="0"/>
              </a:rPr>
              <a:t>còn</a:t>
            </a:r>
            <a:r>
              <a:rPr lang="en-US" sz="1750" spc="-36" dirty="0">
                <a:solidFill>
                  <a:srgbClr val="2B2E3C"/>
                </a:solidFill>
                <a:latin typeface="Arial" panose="020B0604020202020204" pitchFamily="34" charset="0"/>
                <a:ea typeface="Open Sans" pitchFamily="34" charset="-122"/>
                <a:cs typeface="Arial" panose="020B0604020202020204" pitchFamily="34" charset="0"/>
              </a:rPr>
              <a:t> </a:t>
            </a:r>
            <a:r>
              <a:rPr lang="en-US" sz="1750" spc="-36" dirty="0" err="1">
                <a:solidFill>
                  <a:srgbClr val="2B2E3C"/>
                </a:solidFill>
                <a:latin typeface="Arial" panose="020B0604020202020204" pitchFamily="34" charset="0"/>
                <a:ea typeface="Open Sans" pitchFamily="34" charset="-122"/>
                <a:cs typeface="Arial" panose="020B0604020202020204" pitchFamily="34" charset="0"/>
              </a:rPr>
              <a:t>góp</a:t>
            </a:r>
            <a:r>
              <a:rPr lang="en-US" sz="1750" spc="-36" dirty="0">
                <a:solidFill>
                  <a:srgbClr val="2B2E3C"/>
                </a:solidFill>
                <a:latin typeface="Arial" panose="020B0604020202020204" pitchFamily="34" charset="0"/>
                <a:ea typeface="Open Sans" pitchFamily="34" charset="-122"/>
                <a:cs typeface="Arial" panose="020B0604020202020204" pitchFamily="34" charset="0"/>
              </a:rPr>
              <a:t> </a:t>
            </a:r>
            <a:r>
              <a:rPr lang="en-US" sz="1750" spc="-36" dirty="0" err="1">
                <a:solidFill>
                  <a:srgbClr val="2B2E3C"/>
                </a:solidFill>
                <a:latin typeface="Arial" panose="020B0604020202020204" pitchFamily="34" charset="0"/>
                <a:ea typeface="Open Sans" pitchFamily="34" charset="-122"/>
                <a:cs typeface="Arial" panose="020B0604020202020204" pitchFamily="34" charset="0"/>
              </a:rPr>
              <a:t>phần</a:t>
            </a:r>
            <a:r>
              <a:rPr lang="en-US" sz="1750" spc="-36" dirty="0">
                <a:solidFill>
                  <a:srgbClr val="2B2E3C"/>
                </a:solidFill>
                <a:latin typeface="Arial" panose="020B0604020202020204" pitchFamily="34" charset="0"/>
                <a:ea typeface="Open Sans" pitchFamily="34" charset="-122"/>
                <a:cs typeface="Arial" panose="020B0604020202020204" pitchFamily="34" charset="0"/>
              </a:rPr>
              <a:t> </a:t>
            </a:r>
            <a:r>
              <a:rPr lang="en-US" sz="1750" spc="-36" dirty="0" err="1">
                <a:solidFill>
                  <a:srgbClr val="2B2E3C"/>
                </a:solidFill>
                <a:latin typeface="Arial" panose="020B0604020202020204" pitchFamily="34" charset="0"/>
                <a:ea typeface="Open Sans" pitchFamily="34" charset="-122"/>
                <a:cs typeface="Arial" panose="020B0604020202020204" pitchFamily="34" charset="0"/>
              </a:rPr>
              <a:t>bảo</a:t>
            </a:r>
            <a:r>
              <a:rPr lang="en-US" sz="1750" spc="-36" dirty="0">
                <a:solidFill>
                  <a:srgbClr val="2B2E3C"/>
                </a:solidFill>
                <a:latin typeface="Arial" panose="020B0604020202020204" pitchFamily="34" charset="0"/>
                <a:ea typeface="Open Sans" pitchFamily="34" charset="-122"/>
                <a:cs typeface="Arial" panose="020B0604020202020204" pitchFamily="34" charset="0"/>
              </a:rPr>
              <a:t> </a:t>
            </a:r>
            <a:r>
              <a:rPr lang="en-US" sz="1750" spc="-36" dirty="0" err="1">
                <a:solidFill>
                  <a:srgbClr val="2B2E3C"/>
                </a:solidFill>
                <a:latin typeface="Arial" panose="020B0604020202020204" pitchFamily="34" charset="0"/>
                <a:ea typeface="Open Sans" pitchFamily="34" charset="-122"/>
                <a:cs typeface="Arial" panose="020B0604020202020204" pitchFamily="34" charset="0"/>
              </a:rPr>
              <a:t>vệ</a:t>
            </a:r>
            <a:r>
              <a:rPr lang="en-US" sz="1750" spc="-36" dirty="0">
                <a:solidFill>
                  <a:srgbClr val="2B2E3C"/>
                </a:solidFill>
                <a:latin typeface="Arial" panose="020B0604020202020204" pitchFamily="34" charset="0"/>
                <a:ea typeface="Open Sans" pitchFamily="34" charset="-122"/>
                <a:cs typeface="Arial" panose="020B0604020202020204" pitchFamily="34" charset="0"/>
              </a:rPr>
              <a:t> </a:t>
            </a:r>
            <a:r>
              <a:rPr lang="en-US" sz="1750" spc="-36" dirty="0" err="1">
                <a:solidFill>
                  <a:srgbClr val="2B2E3C"/>
                </a:solidFill>
                <a:latin typeface="Arial" panose="020B0604020202020204" pitchFamily="34" charset="0"/>
                <a:ea typeface="Open Sans" pitchFamily="34" charset="-122"/>
                <a:cs typeface="Arial" panose="020B0604020202020204" pitchFamily="34" charset="0"/>
              </a:rPr>
              <a:t>môi</a:t>
            </a:r>
            <a:r>
              <a:rPr lang="en-US" sz="1750" spc="-36" dirty="0">
                <a:solidFill>
                  <a:srgbClr val="2B2E3C"/>
                </a:solidFill>
                <a:latin typeface="Arial" panose="020B0604020202020204" pitchFamily="34" charset="0"/>
                <a:ea typeface="Open Sans" pitchFamily="34" charset="-122"/>
                <a:cs typeface="Arial" panose="020B0604020202020204" pitchFamily="34" charset="0"/>
              </a:rPr>
              <a:t> </a:t>
            </a:r>
            <a:r>
              <a:rPr lang="en-US" sz="1750" spc="-36" dirty="0" err="1">
                <a:solidFill>
                  <a:srgbClr val="2B2E3C"/>
                </a:solidFill>
                <a:latin typeface="Arial" panose="020B0604020202020204" pitchFamily="34" charset="0"/>
                <a:ea typeface="Open Sans" pitchFamily="34" charset="-122"/>
                <a:cs typeface="Arial" panose="020B0604020202020204" pitchFamily="34" charset="0"/>
              </a:rPr>
              <a:t>trường</a:t>
            </a:r>
            <a:r>
              <a:rPr lang="en-US" sz="1750" spc="-36" dirty="0">
                <a:solidFill>
                  <a:srgbClr val="2B2E3C"/>
                </a:solidFill>
                <a:latin typeface="Arial" panose="020B0604020202020204" pitchFamily="34" charset="0"/>
                <a:ea typeface="Open Sans" pitchFamily="34" charset="-122"/>
                <a:cs typeface="Arial" panose="020B0604020202020204" pitchFamily="34" charset="0"/>
              </a:rPr>
              <a:t>.</a:t>
            </a:r>
            <a:endParaRPr lang="en-US" sz="1750" dirty="0">
              <a:latin typeface="Arial" panose="020B0604020202020204" pitchFamily="34" charset="0"/>
              <a:cs typeface="Arial" panose="020B0604020202020204" pitchFamily="34" charset="0"/>
            </a:endParaRPr>
          </a:p>
          <a:p>
            <a:pPr marL="285750" indent="-285750" algn="l">
              <a:lnSpc>
                <a:spcPts val="2850"/>
              </a:lnSpc>
              <a:buFont typeface="Arial" panose="020B0604020202020204" pitchFamily="34" charset="0"/>
              <a:buChar char="•"/>
            </a:pPr>
            <a:endParaRPr lang="en-US" sz="1750" dirty="0">
              <a:latin typeface="Arial" panose="020B0604020202020204" pitchFamily="34" charset="0"/>
              <a:cs typeface="Arial" panose="020B0604020202020204" pitchFamily="34" charset="0"/>
            </a:endParaRPr>
          </a:p>
        </p:txBody>
      </p:sp>
      <p:sp>
        <p:nvSpPr>
          <p:cNvPr id="7" name="Text 4">
            <a:extLst>
              <a:ext uri="{FF2B5EF4-FFF2-40B4-BE49-F238E27FC236}">
                <a16:creationId xmlns:a16="http://schemas.microsoft.com/office/drawing/2014/main" id="{7D94C450-510A-AEB8-BFDE-AE86C182CAAF}"/>
              </a:ext>
            </a:extLst>
          </p:cNvPr>
          <p:cNvSpPr/>
          <p:nvPr/>
        </p:nvSpPr>
        <p:spPr>
          <a:xfrm>
            <a:off x="6564866" y="1588490"/>
            <a:ext cx="5111182" cy="1857324"/>
          </a:xfrm>
          <a:prstGeom prst="rect">
            <a:avLst/>
          </a:prstGeom>
          <a:noFill/>
          <a:ln/>
        </p:spPr>
        <p:txBody>
          <a:bodyPr wrap="square" lIns="0" tIns="0" rIns="0" bIns="0" rtlCol="0" anchor="t"/>
          <a:lstStyle/>
          <a:p>
            <a:pPr>
              <a:lnSpc>
                <a:spcPts val="2850"/>
              </a:lnSpc>
            </a:pPr>
            <a:r>
              <a:rPr lang="en-US" sz="1800" b="1" spc="-67" dirty="0" err="1">
                <a:solidFill>
                  <a:srgbClr val="2C3F42"/>
                </a:solidFill>
                <a:latin typeface="Arial" panose="020B0604020202020204" pitchFamily="34" charset="0"/>
                <a:ea typeface="Bitter Medium" pitchFamily="34" charset="-122"/>
                <a:cs typeface="Arial" panose="020B0604020202020204" pitchFamily="34" charset="0"/>
              </a:rPr>
              <a:t>Điện</a:t>
            </a:r>
            <a:r>
              <a:rPr lang="en-US" sz="1800" b="1" spc="-67" dirty="0">
                <a:solidFill>
                  <a:srgbClr val="2C3F42"/>
                </a:solidFill>
                <a:latin typeface="Arial" panose="020B0604020202020204" pitchFamily="34" charset="0"/>
                <a:ea typeface="Bitter Medium" pitchFamily="34" charset="-122"/>
                <a:cs typeface="Arial" panose="020B0604020202020204" pitchFamily="34" charset="0"/>
              </a:rPr>
              <a:t> </a:t>
            </a:r>
            <a:r>
              <a:rPr lang="en-US" sz="1800" b="1" spc="-67" dirty="0" err="1">
                <a:solidFill>
                  <a:srgbClr val="2C3F42"/>
                </a:solidFill>
                <a:latin typeface="Arial" panose="020B0604020202020204" pitchFamily="34" charset="0"/>
                <a:ea typeface="Bitter Medium" pitchFamily="34" charset="-122"/>
                <a:cs typeface="Arial" panose="020B0604020202020204" pitchFamily="34" charset="0"/>
              </a:rPr>
              <a:t>Năng</a:t>
            </a:r>
            <a:endParaRPr lang="en-US" sz="1750" kern="0" spc="-36" dirty="0">
              <a:solidFill>
                <a:srgbClr val="2B2E3C"/>
              </a:solidFill>
              <a:latin typeface="Arial" panose="020B0604020202020204" pitchFamily="34" charset="0"/>
              <a:ea typeface="Open Sans" pitchFamily="34" charset="-122"/>
              <a:cs typeface="Arial" panose="020B0604020202020204" pitchFamily="34" charset="0"/>
            </a:endParaRPr>
          </a:p>
          <a:p>
            <a:pPr marL="0" indent="0" algn="l">
              <a:lnSpc>
                <a:spcPts val="2850"/>
              </a:lnSpc>
              <a:buNone/>
            </a:pPr>
            <a:r>
              <a:rPr lang="en-US" sz="1750" kern="0" spc="-36" dirty="0" err="1">
                <a:solidFill>
                  <a:srgbClr val="2B2E3C"/>
                </a:solidFill>
                <a:latin typeface="Arial" panose="020B0604020202020204" pitchFamily="34" charset="0"/>
                <a:ea typeface="Open Sans" pitchFamily="34" charset="-122"/>
                <a:cs typeface="Arial" panose="020B0604020202020204" pitchFamily="34" charset="0"/>
              </a:rPr>
              <a:t>Suất</a:t>
            </a:r>
            <a:r>
              <a:rPr lang="en-US" sz="1750" kern="0" spc="-36" dirty="0">
                <a:solidFill>
                  <a:srgbClr val="2B2E3C"/>
                </a:solidFill>
                <a:latin typeface="Arial" panose="020B0604020202020204" pitchFamily="34" charset="0"/>
                <a:ea typeface="Open Sans" pitchFamily="34" charset="-122"/>
                <a:cs typeface="Arial" panose="020B0604020202020204" pitchFamily="34" charset="0"/>
              </a:rPr>
              <a:t> tiêu hao điện năng trung bình để sản xuất 1 tấn xi măng dao động từ 90 đến 110 kWh/tấn xi măng. Các nhà máy hiện đại với hệ thống tự động hóa cao có thể giảm xuống dưới 90 kWh/tấn xi măng.</a:t>
            </a:r>
            <a:endParaRPr lang="en-US" sz="1750" dirty="0">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3CF612D8-F361-8F94-F314-B5233FD85985}"/>
              </a:ext>
            </a:extLst>
          </p:cNvPr>
          <p:cNvPicPr>
            <a:picLocks noChangeAspect="1"/>
          </p:cNvPicPr>
          <p:nvPr/>
        </p:nvPicPr>
        <p:blipFill>
          <a:blip r:embed="rId2"/>
          <a:stretch>
            <a:fillRect/>
          </a:stretch>
        </p:blipFill>
        <p:spPr>
          <a:xfrm>
            <a:off x="6120486" y="3506831"/>
            <a:ext cx="5715387" cy="3351169"/>
          </a:xfrm>
          <a:prstGeom prst="rect">
            <a:avLst/>
          </a:prstGeom>
        </p:spPr>
      </p:pic>
      <p:sp>
        <p:nvSpPr>
          <p:cNvPr id="10" name="Title 1">
            <a:extLst>
              <a:ext uri="{FF2B5EF4-FFF2-40B4-BE49-F238E27FC236}">
                <a16:creationId xmlns:a16="http://schemas.microsoft.com/office/drawing/2014/main" id="{DF621859-C210-E553-6C41-8A66D6216A01}"/>
              </a:ext>
            </a:extLst>
          </p:cNvPr>
          <p:cNvSpPr txBox="1">
            <a:spLocks/>
          </p:cNvSpPr>
          <p:nvPr/>
        </p:nvSpPr>
        <p:spPr>
          <a:xfrm>
            <a:off x="945849" y="498148"/>
            <a:ext cx="8915364" cy="81696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buClr>
                <a:schemeClr val="dk1"/>
              </a:buClr>
              <a:buSzPts val="2800"/>
              <a:buFont typeface="Fira Sans Extra Condensed"/>
              <a:buNone/>
              <a:defRPr sz="2800" b="1">
                <a:solidFill>
                  <a:schemeClr val="accent1">
                    <a:lumMod val="50000"/>
                  </a:schemeClr>
                </a:solidFill>
                <a:latin typeface="Arial" panose="020B0604020202020204" pitchFamily="34" charset="0"/>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r>
              <a:rPr lang="en-US" dirty="0" err="1">
                <a:cs typeface="Arial" panose="020B0604020202020204" pitchFamily="34" charset="0"/>
              </a:rPr>
              <a:t>Suất</a:t>
            </a:r>
            <a:r>
              <a:rPr lang="en-US" dirty="0">
                <a:cs typeface="Arial" panose="020B0604020202020204" pitchFamily="34" charset="0"/>
              </a:rPr>
              <a:t> </a:t>
            </a:r>
            <a:r>
              <a:rPr lang="en-US" dirty="0" err="1">
                <a:cs typeface="Arial" panose="020B0604020202020204" pitchFamily="34" charset="0"/>
              </a:rPr>
              <a:t>tiêu</a:t>
            </a:r>
            <a:r>
              <a:rPr lang="en-US" dirty="0">
                <a:cs typeface="Arial" panose="020B0604020202020204" pitchFamily="34" charset="0"/>
              </a:rPr>
              <a:t> hao </a:t>
            </a:r>
            <a:r>
              <a:rPr lang="en-US" dirty="0" err="1">
                <a:cs typeface="Arial" panose="020B0604020202020204" pitchFamily="34" charset="0"/>
              </a:rPr>
              <a:t>năng</a:t>
            </a:r>
            <a:r>
              <a:rPr lang="en-US" dirty="0">
                <a:cs typeface="Arial" panose="020B0604020202020204" pitchFamily="34" charset="0"/>
              </a:rPr>
              <a:t> </a:t>
            </a:r>
            <a:r>
              <a:rPr lang="en-US" dirty="0" err="1">
                <a:cs typeface="Arial" panose="020B0604020202020204" pitchFamily="34" charset="0"/>
              </a:rPr>
              <a:t>lượng</a:t>
            </a:r>
            <a:r>
              <a:rPr lang="en-US" dirty="0">
                <a:cs typeface="Arial" panose="020B0604020202020204" pitchFamily="34" charset="0"/>
              </a:rPr>
              <a:t> </a:t>
            </a:r>
            <a:r>
              <a:rPr lang="en-US" dirty="0" err="1">
                <a:cs typeface="Arial" panose="020B0604020202020204" pitchFamily="34" charset="0"/>
              </a:rPr>
              <a:t>trung</a:t>
            </a:r>
            <a:r>
              <a:rPr lang="en-US" dirty="0">
                <a:cs typeface="Arial" panose="020B0604020202020204" pitchFamily="34" charset="0"/>
              </a:rPr>
              <a:t> </a:t>
            </a:r>
            <a:r>
              <a:rPr lang="en-US" dirty="0" err="1">
                <a:cs typeface="Arial" panose="020B0604020202020204" pitchFamily="34" charset="0"/>
              </a:rPr>
              <a:t>bình</a:t>
            </a:r>
            <a:endParaRPr lang="en-US" dirty="0">
              <a:cs typeface="Arial" panose="020B0604020202020204" pitchFamily="34" charset="0"/>
            </a:endParaRPr>
          </a:p>
          <a:p>
            <a:endParaRPr lang="en-US" dirty="0">
              <a:cs typeface="Arial" panose="020B0604020202020204" pitchFamily="34" charset="0"/>
            </a:endParaRPr>
          </a:p>
        </p:txBody>
      </p:sp>
    </p:spTree>
    <p:extLst>
      <p:ext uri="{BB962C8B-B14F-4D97-AF65-F5344CB8AC3E}">
        <p14:creationId xmlns:p14="http://schemas.microsoft.com/office/powerpoint/2010/main" val="8364247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9FB403-84C0-F2F6-6013-47FBC2D26C12}"/>
            </a:ext>
          </a:extLst>
        </p:cNvPr>
        <p:cNvGrpSpPr/>
        <p:nvPr/>
      </p:nvGrpSpPr>
      <p:grpSpPr>
        <a:xfrm>
          <a:off x="0" y="0"/>
          <a:ext cx="0" cy="0"/>
          <a:chOff x="0" y="0"/>
          <a:chExt cx="0" cy="0"/>
        </a:xfrm>
      </p:grpSpPr>
      <p:sp>
        <p:nvSpPr>
          <p:cNvPr id="10" name="Title 1">
            <a:extLst>
              <a:ext uri="{FF2B5EF4-FFF2-40B4-BE49-F238E27FC236}">
                <a16:creationId xmlns:a16="http://schemas.microsoft.com/office/drawing/2014/main" id="{CDB56900-A58E-1AA4-744D-87355BFA3756}"/>
              </a:ext>
            </a:extLst>
          </p:cNvPr>
          <p:cNvSpPr txBox="1">
            <a:spLocks/>
          </p:cNvSpPr>
          <p:nvPr/>
        </p:nvSpPr>
        <p:spPr>
          <a:xfrm>
            <a:off x="945849" y="498148"/>
            <a:ext cx="8915364" cy="81696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buClr>
                <a:schemeClr val="dk1"/>
              </a:buClr>
              <a:buSzPts val="2800"/>
              <a:buFont typeface="Fira Sans Extra Condensed"/>
              <a:buNone/>
              <a:defRPr sz="2800" b="1">
                <a:solidFill>
                  <a:schemeClr val="accent1">
                    <a:lumMod val="50000"/>
                  </a:schemeClr>
                </a:solidFill>
                <a:latin typeface="Arial" panose="020B0604020202020204" pitchFamily="34" charset="0"/>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r>
              <a:rPr lang="en-US" dirty="0">
                <a:cs typeface="Arial" panose="020B0604020202020204" pitchFamily="34" charset="0"/>
              </a:rPr>
              <a:t>So </a:t>
            </a:r>
            <a:r>
              <a:rPr lang="en-US" dirty="0" err="1">
                <a:cs typeface="Arial" panose="020B0604020202020204" pitchFamily="34" charset="0"/>
              </a:rPr>
              <a:t>sánh</a:t>
            </a:r>
            <a:r>
              <a:rPr lang="en-US" dirty="0">
                <a:cs typeface="Arial" panose="020B0604020202020204" pitchFamily="34" charset="0"/>
              </a:rPr>
              <a:t> </a:t>
            </a:r>
            <a:r>
              <a:rPr lang="en-US" dirty="0" err="1">
                <a:cs typeface="Arial" panose="020B0604020202020204" pitchFamily="34" charset="0"/>
              </a:rPr>
              <a:t>với</a:t>
            </a:r>
            <a:r>
              <a:rPr lang="en-US" dirty="0">
                <a:cs typeface="Arial" panose="020B0604020202020204" pitchFamily="34" charset="0"/>
              </a:rPr>
              <a:t> </a:t>
            </a:r>
            <a:r>
              <a:rPr lang="en-US" dirty="0" err="1">
                <a:cs typeface="Arial" panose="020B0604020202020204" pitchFamily="34" charset="0"/>
              </a:rPr>
              <a:t>tiêu</a:t>
            </a:r>
            <a:r>
              <a:rPr lang="en-US" dirty="0">
                <a:cs typeface="Arial" panose="020B0604020202020204" pitchFamily="34" charset="0"/>
              </a:rPr>
              <a:t> </a:t>
            </a:r>
            <a:r>
              <a:rPr lang="en-US" dirty="0" err="1">
                <a:cs typeface="Arial" panose="020B0604020202020204" pitchFamily="34" charset="0"/>
              </a:rPr>
              <a:t>chuẩn</a:t>
            </a:r>
            <a:r>
              <a:rPr lang="en-US" dirty="0">
                <a:cs typeface="Arial" panose="020B0604020202020204" pitchFamily="34" charset="0"/>
              </a:rPr>
              <a:t> </a:t>
            </a:r>
            <a:r>
              <a:rPr lang="en-US" dirty="0" err="1">
                <a:cs typeface="Arial" panose="020B0604020202020204" pitchFamily="34" charset="0"/>
              </a:rPr>
              <a:t>quốc</a:t>
            </a:r>
            <a:r>
              <a:rPr lang="en-US" dirty="0">
                <a:cs typeface="Arial" panose="020B0604020202020204" pitchFamily="34" charset="0"/>
              </a:rPr>
              <a:t> </a:t>
            </a:r>
            <a:r>
              <a:rPr lang="en-US" dirty="0" err="1">
                <a:cs typeface="Arial" panose="020B0604020202020204" pitchFamily="34" charset="0"/>
              </a:rPr>
              <a:t>tế</a:t>
            </a:r>
            <a:endParaRPr lang="en-US" dirty="0">
              <a:cs typeface="Arial" panose="020B0604020202020204" pitchFamily="34" charset="0"/>
            </a:endParaRPr>
          </a:p>
          <a:p>
            <a:endParaRPr lang="en-US" dirty="0">
              <a:cs typeface="Arial" panose="020B0604020202020204" pitchFamily="34" charset="0"/>
            </a:endParaRPr>
          </a:p>
        </p:txBody>
      </p:sp>
      <p:sp>
        <p:nvSpPr>
          <p:cNvPr id="3" name="Shape 1">
            <a:extLst>
              <a:ext uri="{FF2B5EF4-FFF2-40B4-BE49-F238E27FC236}">
                <a16:creationId xmlns:a16="http://schemas.microsoft.com/office/drawing/2014/main" id="{E0708A4B-6CE8-1E5D-1497-F75235E2D879}"/>
              </a:ext>
            </a:extLst>
          </p:cNvPr>
          <p:cNvSpPr/>
          <p:nvPr/>
        </p:nvSpPr>
        <p:spPr>
          <a:xfrm>
            <a:off x="549950" y="1566624"/>
            <a:ext cx="510302" cy="510302"/>
          </a:xfrm>
          <a:prstGeom prst="roundRect">
            <a:avLst>
              <a:gd name="adj" fmla="val 18669"/>
            </a:avLst>
          </a:prstGeom>
          <a:solidFill>
            <a:srgbClr val="FCE2CF"/>
          </a:solidFill>
          <a:ln w="7620">
            <a:solidFill>
              <a:srgbClr val="E2C8B5"/>
            </a:solidFill>
            <a:prstDash val="solid"/>
          </a:ln>
        </p:spPr>
        <p:txBody>
          <a:bodyPr/>
          <a:lstStyle/>
          <a:p>
            <a:endParaRPr lang="en-US" dirty="0">
              <a:latin typeface="Arial" panose="020B0604020202020204" pitchFamily="34" charset="0"/>
              <a:cs typeface="Arial" panose="020B0604020202020204" pitchFamily="34" charset="0"/>
            </a:endParaRPr>
          </a:p>
        </p:txBody>
      </p:sp>
      <p:sp>
        <p:nvSpPr>
          <p:cNvPr id="11" name="Text 2">
            <a:extLst>
              <a:ext uri="{FF2B5EF4-FFF2-40B4-BE49-F238E27FC236}">
                <a16:creationId xmlns:a16="http://schemas.microsoft.com/office/drawing/2014/main" id="{E97412B7-E368-595C-8F77-0559EC859829}"/>
              </a:ext>
            </a:extLst>
          </p:cNvPr>
          <p:cNvSpPr/>
          <p:nvPr/>
        </p:nvSpPr>
        <p:spPr>
          <a:xfrm>
            <a:off x="1287066" y="1566624"/>
            <a:ext cx="2835235" cy="354330"/>
          </a:xfrm>
          <a:prstGeom prst="rect">
            <a:avLst/>
          </a:prstGeom>
          <a:noFill/>
          <a:ln/>
        </p:spPr>
        <p:txBody>
          <a:bodyPr wrap="none" lIns="0" tIns="0" rIns="0" bIns="0" rtlCol="0" anchor="t"/>
          <a:lstStyle/>
          <a:p>
            <a:pPr marL="0" indent="0" algn="l">
              <a:lnSpc>
                <a:spcPts val="2750"/>
              </a:lnSpc>
              <a:buNone/>
            </a:pPr>
            <a:r>
              <a:rPr lang="en-US" sz="2200" kern="0" spc="-67" dirty="0">
                <a:solidFill>
                  <a:srgbClr val="2B2E3C"/>
                </a:solidFill>
                <a:latin typeface="Arial" panose="020B0604020202020204" pitchFamily="34" charset="0"/>
                <a:ea typeface="Bitter Medium" pitchFamily="34" charset="-122"/>
                <a:cs typeface="Arial" panose="020B0604020202020204" pitchFamily="34" charset="0"/>
              </a:rPr>
              <a:t>Mục Tiêu Quốc Gia</a:t>
            </a:r>
            <a:endParaRPr lang="en-US" sz="2200" dirty="0">
              <a:latin typeface="Arial" panose="020B0604020202020204" pitchFamily="34" charset="0"/>
              <a:cs typeface="Arial" panose="020B0604020202020204" pitchFamily="34" charset="0"/>
            </a:endParaRPr>
          </a:p>
        </p:txBody>
      </p:sp>
      <p:sp>
        <p:nvSpPr>
          <p:cNvPr id="12" name="Text 3">
            <a:extLst>
              <a:ext uri="{FF2B5EF4-FFF2-40B4-BE49-F238E27FC236}">
                <a16:creationId xmlns:a16="http://schemas.microsoft.com/office/drawing/2014/main" id="{09AB6D9E-BE9D-31BF-0166-5D2830429663}"/>
              </a:ext>
            </a:extLst>
          </p:cNvPr>
          <p:cNvSpPr/>
          <p:nvPr/>
        </p:nvSpPr>
        <p:spPr>
          <a:xfrm>
            <a:off x="549950" y="2312194"/>
            <a:ext cx="3459242" cy="2177415"/>
          </a:xfrm>
          <a:prstGeom prst="rect">
            <a:avLst/>
          </a:prstGeom>
          <a:noFill/>
          <a:ln/>
        </p:spPr>
        <p:txBody>
          <a:bodyPr wrap="square" lIns="0" tIns="0" rIns="0" bIns="0" rtlCol="0" anchor="t"/>
          <a:lstStyle/>
          <a:p>
            <a:pPr marL="0" indent="0" algn="l">
              <a:lnSpc>
                <a:spcPts val="2850"/>
              </a:lnSpc>
              <a:buNone/>
            </a:pPr>
            <a:r>
              <a:rPr lang="en-US" sz="1750" kern="0" spc="-36" dirty="0">
                <a:solidFill>
                  <a:srgbClr val="2B2E3C"/>
                </a:solidFill>
                <a:latin typeface="Arial" panose="020B0604020202020204" pitchFamily="34" charset="0"/>
                <a:ea typeface="Open Sans" pitchFamily="34" charset="-122"/>
                <a:cs typeface="Arial" panose="020B0604020202020204" pitchFamily="34" charset="0"/>
              </a:rPr>
              <a:t>Chiến lược phát triển vật liệu xây dựng Việt Nam giai đoạn 2021-2030 đặt mục tiêu suất tiêu hao nhiệt năng ≤ 730 kcal/kg clinker và điện năng ≤ 90 kWh/tấn xi măng.</a:t>
            </a:r>
            <a:endParaRPr lang="en-US" sz="1750" dirty="0">
              <a:latin typeface="Arial" panose="020B0604020202020204" pitchFamily="34" charset="0"/>
              <a:cs typeface="Arial" panose="020B0604020202020204" pitchFamily="34" charset="0"/>
            </a:endParaRPr>
          </a:p>
        </p:txBody>
      </p:sp>
      <p:sp>
        <p:nvSpPr>
          <p:cNvPr id="13" name="Shape 4">
            <a:extLst>
              <a:ext uri="{FF2B5EF4-FFF2-40B4-BE49-F238E27FC236}">
                <a16:creationId xmlns:a16="http://schemas.microsoft.com/office/drawing/2014/main" id="{4F195AED-3806-AA5A-9683-23D09846F019}"/>
              </a:ext>
            </a:extLst>
          </p:cNvPr>
          <p:cNvSpPr/>
          <p:nvPr/>
        </p:nvSpPr>
        <p:spPr>
          <a:xfrm>
            <a:off x="4973122" y="1566624"/>
            <a:ext cx="510302" cy="510302"/>
          </a:xfrm>
          <a:prstGeom prst="roundRect">
            <a:avLst>
              <a:gd name="adj" fmla="val 18669"/>
            </a:avLst>
          </a:prstGeom>
          <a:solidFill>
            <a:srgbClr val="FCE2CF"/>
          </a:solidFill>
          <a:ln w="7620">
            <a:solidFill>
              <a:srgbClr val="E2C8B5"/>
            </a:solidFill>
            <a:prstDash val="solid"/>
          </a:ln>
        </p:spPr>
        <p:txBody>
          <a:bodyPr/>
          <a:lstStyle/>
          <a:p>
            <a:endParaRPr lang="en-US" dirty="0">
              <a:latin typeface="Arial" panose="020B0604020202020204" pitchFamily="34" charset="0"/>
              <a:cs typeface="Arial" panose="020B0604020202020204" pitchFamily="34" charset="0"/>
            </a:endParaRPr>
          </a:p>
        </p:txBody>
      </p:sp>
      <p:sp>
        <p:nvSpPr>
          <p:cNvPr id="14" name="Text 5">
            <a:extLst>
              <a:ext uri="{FF2B5EF4-FFF2-40B4-BE49-F238E27FC236}">
                <a16:creationId xmlns:a16="http://schemas.microsoft.com/office/drawing/2014/main" id="{5ECA8806-4298-E405-3D69-985CE07A50F4}"/>
              </a:ext>
            </a:extLst>
          </p:cNvPr>
          <p:cNvSpPr/>
          <p:nvPr/>
        </p:nvSpPr>
        <p:spPr>
          <a:xfrm>
            <a:off x="5710238" y="1566624"/>
            <a:ext cx="2835235" cy="354330"/>
          </a:xfrm>
          <a:prstGeom prst="rect">
            <a:avLst/>
          </a:prstGeom>
          <a:noFill/>
          <a:ln/>
        </p:spPr>
        <p:txBody>
          <a:bodyPr wrap="none" lIns="0" tIns="0" rIns="0" bIns="0" rtlCol="0" anchor="t"/>
          <a:lstStyle/>
          <a:p>
            <a:pPr marL="0" indent="0" algn="l">
              <a:lnSpc>
                <a:spcPts val="2750"/>
              </a:lnSpc>
              <a:buNone/>
            </a:pPr>
            <a:r>
              <a:rPr lang="en-US" sz="2200" kern="0" spc="-67" dirty="0">
                <a:solidFill>
                  <a:srgbClr val="2B2E3C"/>
                </a:solidFill>
                <a:latin typeface="Arial" panose="020B0604020202020204" pitchFamily="34" charset="0"/>
                <a:ea typeface="Bitter Medium" pitchFamily="34" charset="-122"/>
                <a:cs typeface="Arial" panose="020B0604020202020204" pitchFamily="34" charset="0"/>
              </a:rPr>
              <a:t>Tiệm Cận Tiêu Chuẩn</a:t>
            </a:r>
            <a:endParaRPr lang="en-US" sz="2200" dirty="0">
              <a:latin typeface="Arial" panose="020B0604020202020204" pitchFamily="34" charset="0"/>
              <a:cs typeface="Arial" panose="020B0604020202020204" pitchFamily="34" charset="0"/>
            </a:endParaRPr>
          </a:p>
        </p:txBody>
      </p:sp>
      <p:sp>
        <p:nvSpPr>
          <p:cNvPr id="15" name="Text 6">
            <a:extLst>
              <a:ext uri="{FF2B5EF4-FFF2-40B4-BE49-F238E27FC236}">
                <a16:creationId xmlns:a16="http://schemas.microsoft.com/office/drawing/2014/main" id="{5FA82E7B-2734-FF1A-4D44-55BFF6BBE334}"/>
              </a:ext>
            </a:extLst>
          </p:cNvPr>
          <p:cNvSpPr/>
          <p:nvPr/>
        </p:nvSpPr>
        <p:spPr>
          <a:xfrm>
            <a:off x="4500682" y="2312193"/>
            <a:ext cx="3459242" cy="2177415"/>
          </a:xfrm>
          <a:prstGeom prst="rect">
            <a:avLst/>
          </a:prstGeom>
          <a:noFill/>
          <a:ln/>
        </p:spPr>
        <p:txBody>
          <a:bodyPr wrap="square" lIns="0" tIns="0" rIns="0" bIns="0" rtlCol="0" anchor="t"/>
          <a:lstStyle/>
          <a:p>
            <a:pPr marL="0" indent="0" algn="l">
              <a:lnSpc>
                <a:spcPts val="2850"/>
              </a:lnSpc>
              <a:buNone/>
            </a:pPr>
            <a:r>
              <a:rPr lang="en-US" sz="1750" kern="0" spc="-36" dirty="0">
                <a:solidFill>
                  <a:srgbClr val="2B2E3C"/>
                </a:solidFill>
                <a:latin typeface="Arial" panose="020B0604020202020204" pitchFamily="34" charset="0"/>
                <a:ea typeface="Open Sans" pitchFamily="34" charset="-122"/>
                <a:cs typeface="Arial" panose="020B0604020202020204" pitchFamily="34" charset="0"/>
              </a:rPr>
              <a:t>Nhiều nhà máy lớn tại Việt Nam đã tiếp cận hoặc đạt gần các chỉ tiêu này nhờ áp dụng công nghệ tiên tiến. Tuy nhiên, vẫn còn một số nhà máy nhỏ hoặc cũ chưa đạt được mức tiêu hao tối ưu.</a:t>
            </a:r>
            <a:endParaRPr lang="en-US" sz="1750" dirty="0">
              <a:latin typeface="Arial" panose="020B0604020202020204" pitchFamily="34" charset="0"/>
              <a:cs typeface="Arial" panose="020B0604020202020204" pitchFamily="34" charset="0"/>
            </a:endParaRPr>
          </a:p>
        </p:txBody>
      </p:sp>
      <p:sp>
        <p:nvSpPr>
          <p:cNvPr id="16" name="Shape 7">
            <a:extLst>
              <a:ext uri="{FF2B5EF4-FFF2-40B4-BE49-F238E27FC236}">
                <a16:creationId xmlns:a16="http://schemas.microsoft.com/office/drawing/2014/main" id="{2516E1A7-832F-6C44-8F3A-6359AAE803B2}"/>
              </a:ext>
            </a:extLst>
          </p:cNvPr>
          <p:cNvSpPr/>
          <p:nvPr/>
        </p:nvSpPr>
        <p:spPr>
          <a:xfrm>
            <a:off x="9396293" y="1566624"/>
            <a:ext cx="510302" cy="510302"/>
          </a:xfrm>
          <a:prstGeom prst="roundRect">
            <a:avLst>
              <a:gd name="adj" fmla="val 18669"/>
            </a:avLst>
          </a:prstGeom>
          <a:solidFill>
            <a:srgbClr val="FCE2CF"/>
          </a:solidFill>
          <a:ln w="7620">
            <a:solidFill>
              <a:srgbClr val="E2C8B5"/>
            </a:solidFill>
            <a:prstDash val="solid"/>
          </a:ln>
        </p:spPr>
        <p:txBody>
          <a:bodyPr/>
          <a:lstStyle/>
          <a:p>
            <a:endParaRPr lang="en-US" dirty="0">
              <a:latin typeface="Arial" panose="020B0604020202020204" pitchFamily="34" charset="0"/>
              <a:cs typeface="Arial" panose="020B0604020202020204" pitchFamily="34" charset="0"/>
            </a:endParaRPr>
          </a:p>
        </p:txBody>
      </p:sp>
      <p:sp>
        <p:nvSpPr>
          <p:cNvPr id="17" name="Text 8">
            <a:extLst>
              <a:ext uri="{FF2B5EF4-FFF2-40B4-BE49-F238E27FC236}">
                <a16:creationId xmlns:a16="http://schemas.microsoft.com/office/drawing/2014/main" id="{0316C198-0CB0-A535-A90A-4346F1A2D43B}"/>
              </a:ext>
            </a:extLst>
          </p:cNvPr>
          <p:cNvSpPr/>
          <p:nvPr/>
        </p:nvSpPr>
        <p:spPr>
          <a:xfrm>
            <a:off x="10133409" y="1566624"/>
            <a:ext cx="2835235" cy="354330"/>
          </a:xfrm>
          <a:prstGeom prst="rect">
            <a:avLst/>
          </a:prstGeom>
          <a:noFill/>
          <a:ln/>
        </p:spPr>
        <p:txBody>
          <a:bodyPr wrap="none" lIns="0" tIns="0" rIns="0" bIns="0" rtlCol="0" anchor="t"/>
          <a:lstStyle/>
          <a:p>
            <a:pPr marL="0" indent="0" algn="l">
              <a:lnSpc>
                <a:spcPts val="2750"/>
              </a:lnSpc>
              <a:buNone/>
            </a:pPr>
            <a:r>
              <a:rPr lang="en-US" sz="2200" kern="0" spc="-67" dirty="0">
                <a:solidFill>
                  <a:srgbClr val="2B2E3C"/>
                </a:solidFill>
                <a:latin typeface="Arial" panose="020B0604020202020204" pitchFamily="34" charset="0"/>
                <a:ea typeface="Bitter Medium" pitchFamily="34" charset="-122"/>
                <a:cs typeface="Arial" panose="020B0604020202020204" pitchFamily="34" charset="0"/>
              </a:rPr>
              <a:t>Khoảng Cách</a:t>
            </a:r>
            <a:endParaRPr lang="en-US" sz="2200" dirty="0">
              <a:latin typeface="Arial" panose="020B0604020202020204" pitchFamily="34" charset="0"/>
              <a:cs typeface="Arial" panose="020B0604020202020204" pitchFamily="34" charset="0"/>
            </a:endParaRPr>
          </a:p>
        </p:txBody>
      </p:sp>
      <p:sp>
        <p:nvSpPr>
          <p:cNvPr id="18" name="Text 9">
            <a:extLst>
              <a:ext uri="{FF2B5EF4-FFF2-40B4-BE49-F238E27FC236}">
                <a16:creationId xmlns:a16="http://schemas.microsoft.com/office/drawing/2014/main" id="{7E13C4F4-2C8E-46B2-C4CC-AEA8935B6F1E}"/>
              </a:ext>
            </a:extLst>
          </p:cNvPr>
          <p:cNvSpPr/>
          <p:nvPr/>
        </p:nvSpPr>
        <p:spPr>
          <a:xfrm>
            <a:off x="8641437" y="2312193"/>
            <a:ext cx="3108603" cy="1814513"/>
          </a:xfrm>
          <a:prstGeom prst="rect">
            <a:avLst/>
          </a:prstGeom>
          <a:noFill/>
          <a:ln/>
        </p:spPr>
        <p:txBody>
          <a:bodyPr wrap="square" lIns="0" tIns="0" rIns="0" bIns="0" rtlCol="0" anchor="t"/>
          <a:lstStyle/>
          <a:p>
            <a:pPr marL="0" indent="0" algn="l">
              <a:lnSpc>
                <a:spcPts val="2850"/>
              </a:lnSpc>
              <a:buNone/>
            </a:pPr>
            <a:r>
              <a:rPr lang="en-US" sz="1750" kern="0" spc="-36" dirty="0">
                <a:solidFill>
                  <a:srgbClr val="2B2E3C"/>
                </a:solidFill>
                <a:latin typeface="Arial" panose="020B0604020202020204" pitchFamily="34" charset="0"/>
                <a:ea typeface="Open Sans" pitchFamily="34" charset="-122"/>
                <a:cs typeface="Arial" panose="020B0604020202020204" pitchFamily="34" charset="0"/>
              </a:rPr>
              <a:t>Mức trung bình chung của ngành xi măng Việt Nam vẫn cao hơn so với các nước phát triển như Nhật Bản (650-700 kcal/kg clinker và 80-85 kWh/tấn xi măng).</a:t>
            </a:r>
            <a:endParaRPr lang="en-US" sz="1750" dirty="0">
              <a:latin typeface="Arial" panose="020B0604020202020204" pitchFamily="34" charset="0"/>
              <a:cs typeface="Arial" panose="020B0604020202020204" pitchFamily="34" charset="0"/>
            </a:endParaRPr>
          </a:p>
        </p:txBody>
      </p:sp>
      <p:sp>
        <p:nvSpPr>
          <p:cNvPr id="19" name="Text 10">
            <a:extLst>
              <a:ext uri="{FF2B5EF4-FFF2-40B4-BE49-F238E27FC236}">
                <a16:creationId xmlns:a16="http://schemas.microsoft.com/office/drawing/2014/main" id="{763B2458-0117-E879-4BCE-8446167D3B68}"/>
              </a:ext>
            </a:extLst>
          </p:cNvPr>
          <p:cNvSpPr/>
          <p:nvPr/>
        </p:nvSpPr>
        <p:spPr>
          <a:xfrm>
            <a:off x="976686" y="4880847"/>
            <a:ext cx="9950410" cy="725805"/>
          </a:xfrm>
          <a:prstGeom prst="rect">
            <a:avLst/>
          </a:prstGeom>
          <a:noFill/>
          <a:ln/>
        </p:spPr>
        <p:txBody>
          <a:bodyPr wrap="square" lIns="0" tIns="0" rIns="0" bIns="0" rtlCol="0" anchor="t"/>
          <a:lstStyle/>
          <a:p>
            <a:pPr marL="0" indent="0" algn="l">
              <a:lnSpc>
                <a:spcPts val="2850"/>
              </a:lnSpc>
              <a:buNone/>
            </a:pPr>
            <a:r>
              <a:rPr lang="en-US" sz="1750" kern="0" spc="-36" dirty="0">
                <a:solidFill>
                  <a:srgbClr val="2B2E3C"/>
                </a:solidFill>
                <a:latin typeface="Arial" panose="020B0604020202020204" pitchFamily="34" charset="0"/>
                <a:ea typeface="Open Sans" pitchFamily="34" charset="-122"/>
                <a:cs typeface="Arial" panose="020B0604020202020204" pitchFamily="34" charset="0"/>
              </a:rPr>
              <a:t>Việc so sánh với tiêu chuẩn quốc tế giúp chúng ta thấy rõ hơn về vị trí của ngành xi măng Việt Nam trên bản đồ năng lượng thế giới và những nỗ lực cần thiết để đạt được hiệu quả cao hơn.</a:t>
            </a:r>
            <a:endParaRPr lang="en-US" sz="175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883367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6C3823-60EA-9AF8-1A25-21AAC77EF0BB}"/>
            </a:ext>
          </a:extLst>
        </p:cNvPr>
        <p:cNvGrpSpPr/>
        <p:nvPr/>
      </p:nvGrpSpPr>
      <p:grpSpPr>
        <a:xfrm>
          <a:off x="0" y="0"/>
          <a:ext cx="0" cy="0"/>
          <a:chOff x="0" y="0"/>
          <a:chExt cx="0" cy="0"/>
        </a:xfrm>
      </p:grpSpPr>
      <p:sp>
        <p:nvSpPr>
          <p:cNvPr id="10" name="Title 1">
            <a:extLst>
              <a:ext uri="{FF2B5EF4-FFF2-40B4-BE49-F238E27FC236}">
                <a16:creationId xmlns:a16="http://schemas.microsoft.com/office/drawing/2014/main" id="{97EB98C3-8E6E-5DF5-E42C-3CCD3E41FC58}"/>
              </a:ext>
            </a:extLst>
          </p:cNvPr>
          <p:cNvSpPr txBox="1">
            <a:spLocks/>
          </p:cNvSpPr>
          <p:nvPr/>
        </p:nvSpPr>
        <p:spPr>
          <a:xfrm>
            <a:off x="1001094" y="271859"/>
            <a:ext cx="8915364" cy="81696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buClr>
                <a:schemeClr val="dk1"/>
              </a:buClr>
              <a:buSzPts val="2800"/>
              <a:buFont typeface="Fira Sans Extra Condensed"/>
              <a:buNone/>
              <a:defRPr sz="2800" b="1">
                <a:solidFill>
                  <a:schemeClr val="accent1">
                    <a:lumMod val="50000"/>
                  </a:schemeClr>
                </a:solidFill>
                <a:latin typeface="Arial" panose="020B0604020202020204" pitchFamily="34" charset="0"/>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r>
              <a:rPr lang="en-US" dirty="0">
                <a:cs typeface="Arial" panose="020B0604020202020204" pitchFamily="34" charset="0"/>
              </a:rPr>
              <a:t>Thực </a:t>
            </a:r>
            <a:r>
              <a:rPr lang="en-US" dirty="0" err="1">
                <a:cs typeface="Arial" panose="020B0604020202020204" pitchFamily="34" charset="0"/>
              </a:rPr>
              <a:t>trạng</a:t>
            </a:r>
            <a:r>
              <a:rPr lang="en-US" dirty="0">
                <a:cs typeface="Arial" panose="020B0604020202020204" pitchFamily="34" charset="0"/>
              </a:rPr>
              <a:t> </a:t>
            </a:r>
            <a:r>
              <a:rPr lang="en-US" dirty="0" err="1">
                <a:cs typeface="Arial" panose="020B0604020202020204" pitchFamily="34" charset="0"/>
              </a:rPr>
              <a:t>tại</a:t>
            </a:r>
            <a:r>
              <a:rPr lang="en-US" dirty="0">
                <a:cs typeface="Arial" panose="020B0604020202020204" pitchFamily="34" charset="0"/>
              </a:rPr>
              <a:t> </a:t>
            </a:r>
            <a:r>
              <a:rPr lang="en-US" dirty="0" err="1">
                <a:cs typeface="Arial" panose="020B0604020202020204" pitchFamily="34" charset="0"/>
              </a:rPr>
              <a:t>mốt</a:t>
            </a:r>
            <a:r>
              <a:rPr lang="en-US" dirty="0">
                <a:cs typeface="Arial" panose="020B0604020202020204" pitchFamily="34" charset="0"/>
              </a:rPr>
              <a:t> </a:t>
            </a:r>
            <a:r>
              <a:rPr lang="en-US" dirty="0" err="1">
                <a:cs typeface="Arial" panose="020B0604020202020204" pitchFamily="34" charset="0"/>
              </a:rPr>
              <a:t>số</a:t>
            </a:r>
            <a:r>
              <a:rPr lang="en-US" dirty="0">
                <a:cs typeface="Arial" panose="020B0604020202020204" pitchFamily="34" charset="0"/>
              </a:rPr>
              <a:t> nhà </a:t>
            </a:r>
            <a:r>
              <a:rPr lang="en-US" dirty="0" err="1">
                <a:cs typeface="Arial" panose="020B0604020202020204" pitchFamily="34" charset="0"/>
              </a:rPr>
              <a:t>máy</a:t>
            </a:r>
            <a:endParaRPr lang="en-US" dirty="0">
              <a:cs typeface="Arial" panose="020B0604020202020204" pitchFamily="34" charset="0"/>
            </a:endParaRPr>
          </a:p>
        </p:txBody>
      </p:sp>
      <p:sp>
        <p:nvSpPr>
          <p:cNvPr id="4" name="Shape 1">
            <a:extLst>
              <a:ext uri="{FF2B5EF4-FFF2-40B4-BE49-F238E27FC236}">
                <a16:creationId xmlns:a16="http://schemas.microsoft.com/office/drawing/2014/main" id="{80FFCB0B-1203-111A-29E2-4A4B8E05ECFA}"/>
              </a:ext>
            </a:extLst>
          </p:cNvPr>
          <p:cNvSpPr/>
          <p:nvPr/>
        </p:nvSpPr>
        <p:spPr>
          <a:xfrm>
            <a:off x="5699619" y="4923529"/>
            <a:ext cx="8055174" cy="4099067"/>
          </a:xfrm>
          <a:prstGeom prst="roundRect">
            <a:avLst>
              <a:gd name="adj" fmla="val 2184"/>
            </a:avLst>
          </a:prstGeom>
          <a:noFill/>
          <a:ln w="7620">
            <a:solidFill>
              <a:srgbClr val="000000">
                <a:alpha val="8000"/>
              </a:srgbClr>
            </a:solidFill>
            <a:prstDash val="solid"/>
          </a:ln>
        </p:spPr>
        <p:txBody>
          <a:bodyPr/>
          <a:lstStyle/>
          <a:p>
            <a:endParaRPr lang="en-US" dirty="0">
              <a:latin typeface="Arial" panose="020B0604020202020204" pitchFamily="34" charset="0"/>
              <a:cs typeface="Arial" panose="020B0604020202020204" pitchFamily="34" charset="0"/>
            </a:endParaRPr>
          </a:p>
        </p:txBody>
      </p:sp>
      <p:sp>
        <p:nvSpPr>
          <p:cNvPr id="5" name="Shape 2">
            <a:extLst>
              <a:ext uri="{FF2B5EF4-FFF2-40B4-BE49-F238E27FC236}">
                <a16:creationId xmlns:a16="http://schemas.microsoft.com/office/drawing/2014/main" id="{31C4636E-6793-5B7F-280C-5BCB0F1ED13B}"/>
              </a:ext>
            </a:extLst>
          </p:cNvPr>
          <p:cNvSpPr/>
          <p:nvPr/>
        </p:nvSpPr>
        <p:spPr>
          <a:xfrm>
            <a:off x="5708073" y="4931149"/>
            <a:ext cx="8038266" cy="959168"/>
          </a:xfrm>
          <a:prstGeom prst="rect">
            <a:avLst/>
          </a:prstGeom>
          <a:solidFill>
            <a:srgbClr val="FFFFFF">
              <a:alpha val="4000"/>
            </a:srgbClr>
          </a:solidFill>
          <a:ln/>
        </p:spPr>
        <p:txBody>
          <a:bodyPr/>
          <a:lstStyle/>
          <a:p>
            <a:endParaRPr lang="en-US" dirty="0">
              <a:latin typeface="Arial" panose="020B0604020202020204" pitchFamily="34" charset="0"/>
              <a:cs typeface="Arial" panose="020B0604020202020204" pitchFamily="34" charset="0"/>
            </a:endParaRPr>
          </a:p>
        </p:txBody>
      </p:sp>
      <p:sp>
        <p:nvSpPr>
          <p:cNvPr id="6" name="Text 3">
            <a:extLst>
              <a:ext uri="{FF2B5EF4-FFF2-40B4-BE49-F238E27FC236}">
                <a16:creationId xmlns:a16="http://schemas.microsoft.com/office/drawing/2014/main" id="{375C8DB1-AD75-B800-9AF3-C611B579D1AB}"/>
              </a:ext>
            </a:extLst>
          </p:cNvPr>
          <p:cNvSpPr/>
          <p:nvPr/>
        </p:nvSpPr>
        <p:spPr>
          <a:xfrm>
            <a:off x="6335175" y="5067476"/>
            <a:ext cx="2109192" cy="343257"/>
          </a:xfrm>
          <a:prstGeom prst="rect">
            <a:avLst/>
          </a:prstGeom>
          <a:noFill/>
          <a:ln/>
        </p:spPr>
        <p:txBody>
          <a:bodyPr wrap="none" lIns="0" tIns="0" rIns="0" bIns="0" rtlCol="0" anchor="t"/>
          <a:lstStyle/>
          <a:p>
            <a:pPr marL="0" indent="0" algn="l">
              <a:lnSpc>
                <a:spcPts val="2700"/>
              </a:lnSpc>
              <a:buNone/>
            </a:pPr>
            <a:endParaRPr lang="en-US" sz="1650" dirty="0">
              <a:latin typeface="Arial" panose="020B0604020202020204" pitchFamily="34" charset="0"/>
              <a:cs typeface="Arial" panose="020B0604020202020204" pitchFamily="34" charset="0"/>
            </a:endParaRPr>
          </a:p>
        </p:txBody>
      </p:sp>
      <p:sp>
        <p:nvSpPr>
          <p:cNvPr id="7" name="Text 4">
            <a:extLst>
              <a:ext uri="{FF2B5EF4-FFF2-40B4-BE49-F238E27FC236}">
                <a16:creationId xmlns:a16="http://schemas.microsoft.com/office/drawing/2014/main" id="{47476BF6-F4CA-F110-DBE1-DD63F863B764}"/>
              </a:ext>
            </a:extLst>
          </p:cNvPr>
          <p:cNvSpPr/>
          <p:nvPr/>
        </p:nvSpPr>
        <p:spPr>
          <a:xfrm>
            <a:off x="8880849" y="5067476"/>
            <a:ext cx="2130743" cy="686514"/>
          </a:xfrm>
          <a:prstGeom prst="rect">
            <a:avLst/>
          </a:prstGeom>
          <a:noFill/>
          <a:ln/>
        </p:spPr>
        <p:txBody>
          <a:bodyPr wrap="square" lIns="0" tIns="0" rIns="0" bIns="0" rtlCol="0" anchor="t"/>
          <a:lstStyle/>
          <a:p>
            <a:pPr marL="0" indent="0" algn="l">
              <a:lnSpc>
                <a:spcPts val="2700"/>
              </a:lnSpc>
              <a:buNone/>
            </a:pPr>
            <a:endParaRPr lang="en-US" sz="1650" dirty="0">
              <a:latin typeface="Arial" panose="020B0604020202020204" pitchFamily="34" charset="0"/>
              <a:cs typeface="Arial" panose="020B0604020202020204" pitchFamily="34" charset="0"/>
            </a:endParaRPr>
          </a:p>
        </p:txBody>
      </p:sp>
      <p:sp>
        <p:nvSpPr>
          <p:cNvPr id="8" name="Text 5">
            <a:extLst>
              <a:ext uri="{FF2B5EF4-FFF2-40B4-BE49-F238E27FC236}">
                <a16:creationId xmlns:a16="http://schemas.microsoft.com/office/drawing/2014/main" id="{D92A8604-5CB0-06FF-2F34-EDC183599D59}"/>
              </a:ext>
            </a:extLst>
          </p:cNvPr>
          <p:cNvSpPr/>
          <p:nvPr/>
        </p:nvSpPr>
        <p:spPr>
          <a:xfrm>
            <a:off x="11422716" y="5067476"/>
            <a:ext cx="2109192" cy="686514"/>
          </a:xfrm>
          <a:prstGeom prst="rect">
            <a:avLst/>
          </a:prstGeom>
          <a:noFill/>
          <a:ln/>
        </p:spPr>
        <p:txBody>
          <a:bodyPr wrap="square" lIns="0" tIns="0" rIns="0" bIns="0" rtlCol="0" anchor="t"/>
          <a:lstStyle/>
          <a:p>
            <a:pPr marL="0" indent="0" algn="l">
              <a:lnSpc>
                <a:spcPts val="2700"/>
              </a:lnSpc>
              <a:buNone/>
            </a:pPr>
            <a:endParaRPr lang="en-US" sz="1650" dirty="0">
              <a:latin typeface="Arial" panose="020B0604020202020204" pitchFamily="34" charset="0"/>
              <a:cs typeface="Arial" panose="020B0604020202020204" pitchFamily="34" charset="0"/>
            </a:endParaRPr>
          </a:p>
        </p:txBody>
      </p:sp>
      <p:sp>
        <p:nvSpPr>
          <p:cNvPr id="35" name="Text 22">
            <a:extLst>
              <a:ext uri="{FF2B5EF4-FFF2-40B4-BE49-F238E27FC236}">
                <a16:creationId xmlns:a16="http://schemas.microsoft.com/office/drawing/2014/main" id="{0D63283E-E00F-9E35-CEC2-2F0126600EE7}"/>
              </a:ext>
            </a:extLst>
          </p:cNvPr>
          <p:cNvSpPr/>
          <p:nvPr/>
        </p:nvSpPr>
        <p:spPr>
          <a:xfrm>
            <a:off x="1252478" y="5158173"/>
            <a:ext cx="9767567" cy="686514"/>
          </a:xfrm>
          <a:prstGeom prst="rect">
            <a:avLst/>
          </a:prstGeom>
          <a:noFill/>
          <a:ln/>
        </p:spPr>
        <p:txBody>
          <a:bodyPr wrap="square" lIns="0" tIns="0" rIns="0" bIns="0" rtlCol="0" anchor="t"/>
          <a:lstStyle/>
          <a:p>
            <a:pPr marL="0" indent="0" algn="l">
              <a:lnSpc>
                <a:spcPts val="2700"/>
              </a:lnSpc>
              <a:buNone/>
            </a:pPr>
            <a:r>
              <a:rPr lang="en-US" sz="1650" kern="0" spc="-34" dirty="0">
                <a:solidFill>
                  <a:srgbClr val="2B2E3C"/>
                </a:solidFill>
                <a:latin typeface="Arial" panose="020B0604020202020204" pitchFamily="34" charset="0"/>
                <a:ea typeface="Open Sans" pitchFamily="34" charset="-122"/>
                <a:cs typeface="Arial" panose="020B0604020202020204" pitchFamily="34" charset="0"/>
              </a:rPr>
              <a:t>Bảng so sánh này cho thấy sự khác biệt rõ rệt giữa các nhà máy về hiệu quả sử dụng năng lượng, phụ thuộc vào công nghệ và quy mô sản xuất.</a:t>
            </a:r>
            <a:endParaRPr lang="en-US" sz="1650" dirty="0">
              <a:latin typeface="Arial" panose="020B0604020202020204" pitchFamily="34" charset="0"/>
              <a:cs typeface="Arial" panose="020B0604020202020204" pitchFamily="34" charset="0"/>
            </a:endParaRPr>
          </a:p>
        </p:txBody>
      </p:sp>
      <p:graphicFrame>
        <p:nvGraphicFramePr>
          <p:cNvPr id="2" name="Table 1">
            <a:extLst>
              <a:ext uri="{FF2B5EF4-FFF2-40B4-BE49-F238E27FC236}">
                <a16:creationId xmlns:a16="http://schemas.microsoft.com/office/drawing/2014/main" id="{668F8D4A-2897-8B1B-8F8D-3009520EC354}"/>
              </a:ext>
            </a:extLst>
          </p:cNvPr>
          <p:cNvGraphicFramePr>
            <a:graphicFrameLocks noGrp="1"/>
          </p:cNvGraphicFramePr>
          <p:nvPr>
            <p:extLst>
              <p:ext uri="{D42A27DB-BD31-4B8C-83A1-F6EECF244321}">
                <p14:modId xmlns:p14="http://schemas.microsoft.com/office/powerpoint/2010/main" val="1197497469"/>
              </p:ext>
            </p:extLst>
          </p:nvPr>
        </p:nvGraphicFramePr>
        <p:xfrm>
          <a:off x="765566" y="1745620"/>
          <a:ext cx="10124106" cy="2697228"/>
        </p:xfrm>
        <a:graphic>
          <a:graphicData uri="http://schemas.openxmlformats.org/drawingml/2006/table">
            <a:tbl>
              <a:tblPr/>
              <a:tblGrid>
                <a:gridCol w="3374702">
                  <a:extLst>
                    <a:ext uri="{9D8B030D-6E8A-4147-A177-3AD203B41FA5}">
                      <a16:colId xmlns:a16="http://schemas.microsoft.com/office/drawing/2014/main" val="484633039"/>
                    </a:ext>
                  </a:extLst>
                </a:gridCol>
                <a:gridCol w="3374702">
                  <a:extLst>
                    <a:ext uri="{9D8B030D-6E8A-4147-A177-3AD203B41FA5}">
                      <a16:colId xmlns:a16="http://schemas.microsoft.com/office/drawing/2014/main" val="2048661156"/>
                    </a:ext>
                  </a:extLst>
                </a:gridCol>
                <a:gridCol w="3374702">
                  <a:extLst>
                    <a:ext uri="{9D8B030D-6E8A-4147-A177-3AD203B41FA5}">
                      <a16:colId xmlns:a16="http://schemas.microsoft.com/office/drawing/2014/main" val="2795270585"/>
                    </a:ext>
                  </a:extLst>
                </a:gridCol>
              </a:tblGrid>
              <a:tr h="698500">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800" b="1" kern="0" spc="-34" dirty="0" err="1">
                          <a:solidFill>
                            <a:srgbClr val="2B2E3C"/>
                          </a:solidFill>
                          <a:latin typeface="Arial" panose="020B0604020202020204" pitchFamily="34" charset="0"/>
                          <a:ea typeface="Open Sans" pitchFamily="34" charset="-122"/>
                          <a:cs typeface="Arial" panose="020B0604020202020204" pitchFamily="34" charset="0"/>
                        </a:rPr>
                        <a:t>Nhà</a:t>
                      </a:r>
                      <a:r>
                        <a:rPr lang="en-US" sz="1800" b="1" kern="0" spc="-34" dirty="0">
                          <a:solidFill>
                            <a:srgbClr val="2B2E3C"/>
                          </a:solidFill>
                          <a:latin typeface="Arial" panose="020B0604020202020204" pitchFamily="34" charset="0"/>
                          <a:ea typeface="Open Sans" pitchFamily="34" charset="-122"/>
                          <a:cs typeface="Arial" panose="020B0604020202020204" pitchFamily="34" charset="0"/>
                        </a:rPr>
                        <a:t> </a:t>
                      </a:r>
                      <a:r>
                        <a:rPr lang="en-US" sz="1800" b="1" kern="0" spc="-34" dirty="0" err="1">
                          <a:solidFill>
                            <a:srgbClr val="2B2E3C"/>
                          </a:solidFill>
                          <a:latin typeface="Arial" panose="020B0604020202020204" pitchFamily="34" charset="0"/>
                          <a:ea typeface="Open Sans" pitchFamily="34" charset="-122"/>
                          <a:cs typeface="Arial" panose="020B0604020202020204" pitchFamily="34" charset="0"/>
                        </a:rPr>
                        <a:t>Máy</a:t>
                      </a:r>
                      <a:endParaRPr lang="en-US" sz="1800" b="1" dirty="0">
                        <a:latin typeface="Arial" panose="020B0604020202020204" pitchFamily="34" charset="0"/>
                        <a:cs typeface="Arial" panose="020B0604020202020204" pitchFamily="34" charset="0"/>
                      </a:endParaRPr>
                    </a:p>
                  </a:txBody>
                  <a:tcPr marL="95250" marR="95250" marT="95250" marB="9525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tc>
                  <a:txBody>
                    <a:bodyPr/>
                    <a:lstStyle/>
                    <a:p>
                      <a:pPr marL="0" indent="0" algn="l">
                        <a:lnSpc>
                          <a:spcPts val="2700"/>
                        </a:lnSpc>
                        <a:buNone/>
                      </a:pPr>
                      <a:r>
                        <a:rPr lang="en-US" sz="1800" b="1" kern="0" spc="-34" dirty="0" err="1">
                          <a:solidFill>
                            <a:srgbClr val="2B2E3C"/>
                          </a:solidFill>
                          <a:latin typeface="Arial" panose="020B0604020202020204" pitchFamily="34" charset="0"/>
                          <a:ea typeface="Open Sans" pitchFamily="34" charset="-122"/>
                          <a:cs typeface="Arial" panose="020B0604020202020204" pitchFamily="34" charset="0"/>
                        </a:rPr>
                        <a:t>Nhiệt</a:t>
                      </a:r>
                      <a:r>
                        <a:rPr lang="en-US" sz="1800" b="1" kern="0" spc="-34" dirty="0">
                          <a:solidFill>
                            <a:srgbClr val="2B2E3C"/>
                          </a:solidFill>
                          <a:latin typeface="Arial" panose="020B0604020202020204" pitchFamily="34" charset="0"/>
                          <a:ea typeface="Open Sans" pitchFamily="34" charset="-122"/>
                          <a:cs typeface="Arial" panose="020B0604020202020204" pitchFamily="34" charset="0"/>
                        </a:rPr>
                        <a:t> </a:t>
                      </a:r>
                      <a:r>
                        <a:rPr lang="en-US" sz="1800" b="1" kern="0" spc="-34" dirty="0" err="1">
                          <a:solidFill>
                            <a:srgbClr val="2B2E3C"/>
                          </a:solidFill>
                          <a:latin typeface="Arial" panose="020B0604020202020204" pitchFamily="34" charset="0"/>
                          <a:ea typeface="Open Sans" pitchFamily="34" charset="-122"/>
                          <a:cs typeface="Arial" panose="020B0604020202020204" pitchFamily="34" charset="0"/>
                        </a:rPr>
                        <a:t>Năng</a:t>
                      </a:r>
                      <a:r>
                        <a:rPr lang="en-US" sz="1800" b="1" kern="0" spc="-34" dirty="0">
                          <a:solidFill>
                            <a:srgbClr val="2B2E3C"/>
                          </a:solidFill>
                          <a:latin typeface="Arial" panose="020B0604020202020204" pitchFamily="34" charset="0"/>
                          <a:ea typeface="Open Sans" pitchFamily="34" charset="-122"/>
                          <a:cs typeface="Arial" panose="020B0604020202020204" pitchFamily="34" charset="0"/>
                        </a:rPr>
                        <a:t> (kcal/kg clinker)</a:t>
                      </a:r>
                      <a:endParaRPr lang="en-US" sz="1800" b="1" dirty="0">
                        <a:latin typeface="Arial" panose="020B0604020202020204" pitchFamily="34" charset="0"/>
                        <a:cs typeface="Arial" panose="020B0604020202020204" pitchFamily="34" charset="0"/>
                      </a:endParaRPr>
                    </a:p>
                  </a:txBody>
                  <a:tcPr marL="95250" marR="95250" marT="95250" marB="9525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tc>
                  <a:txBody>
                    <a:bodyPr/>
                    <a:lstStyle/>
                    <a:p>
                      <a:pPr marL="0" indent="0" algn="l">
                        <a:lnSpc>
                          <a:spcPts val="2700"/>
                        </a:lnSpc>
                        <a:buNone/>
                      </a:pPr>
                      <a:r>
                        <a:rPr lang="en-US" sz="1800" b="1" kern="0" spc="-34" dirty="0" err="1">
                          <a:solidFill>
                            <a:srgbClr val="2B2E3C"/>
                          </a:solidFill>
                          <a:latin typeface="Arial" panose="020B0604020202020204" pitchFamily="34" charset="0"/>
                          <a:ea typeface="Open Sans" pitchFamily="34" charset="-122"/>
                          <a:cs typeface="Arial" panose="020B0604020202020204" pitchFamily="34" charset="0"/>
                        </a:rPr>
                        <a:t>Điện</a:t>
                      </a:r>
                      <a:r>
                        <a:rPr lang="en-US" sz="1800" b="1" kern="0" spc="-34" dirty="0">
                          <a:solidFill>
                            <a:srgbClr val="2B2E3C"/>
                          </a:solidFill>
                          <a:latin typeface="Arial" panose="020B0604020202020204" pitchFamily="34" charset="0"/>
                          <a:ea typeface="Open Sans" pitchFamily="34" charset="-122"/>
                          <a:cs typeface="Arial" panose="020B0604020202020204" pitchFamily="34" charset="0"/>
                        </a:rPr>
                        <a:t> </a:t>
                      </a:r>
                      <a:r>
                        <a:rPr lang="en-US" sz="1800" b="1" kern="0" spc="-34" dirty="0" err="1">
                          <a:solidFill>
                            <a:srgbClr val="2B2E3C"/>
                          </a:solidFill>
                          <a:latin typeface="Arial" panose="020B0604020202020204" pitchFamily="34" charset="0"/>
                          <a:ea typeface="Open Sans" pitchFamily="34" charset="-122"/>
                          <a:cs typeface="Arial" panose="020B0604020202020204" pitchFamily="34" charset="0"/>
                        </a:rPr>
                        <a:t>Năng</a:t>
                      </a:r>
                      <a:r>
                        <a:rPr lang="en-US" sz="1800" b="1" kern="0" spc="-34" dirty="0">
                          <a:solidFill>
                            <a:srgbClr val="2B2E3C"/>
                          </a:solidFill>
                          <a:latin typeface="Arial" panose="020B0604020202020204" pitchFamily="34" charset="0"/>
                          <a:ea typeface="Open Sans" pitchFamily="34" charset="-122"/>
                          <a:cs typeface="Arial" panose="020B0604020202020204" pitchFamily="34" charset="0"/>
                        </a:rPr>
                        <a:t> (kWh/</a:t>
                      </a:r>
                      <a:r>
                        <a:rPr lang="en-US" sz="1800" b="1" kern="0" spc="-34" dirty="0" err="1">
                          <a:solidFill>
                            <a:srgbClr val="2B2E3C"/>
                          </a:solidFill>
                          <a:latin typeface="Arial" panose="020B0604020202020204" pitchFamily="34" charset="0"/>
                          <a:ea typeface="Open Sans" pitchFamily="34" charset="-122"/>
                          <a:cs typeface="Arial" panose="020B0604020202020204" pitchFamily="34" charset="0"/>
                        </a:rPr>
                        <a:t>tấn</a:t>
                      </a:r>
                      <a:r>
                        <a:rPr lang="en-US" sz="1800" b="1" kern="0" spc="-34" dirty="0">
                          <a:solidFill>
                            <a:srgbClr val="2B2E3C"/>
                          </a:solidFill>
                          <a:latin typeface="Arial" panose="020B0604020202020204" pitchFamily="34" charset="0"/>
                          <a:ea typeface="Open Sans" pitchFamily="34" charset="-122"/>
                          <a:cs typeface="Arial" panose="020B0604020202020204" pitchFamily="34" charset="0"/>
                        </a:rPr>
                        <a:t> xi </a:t>
                      </a:r>
                      <a:r>
                        <a:rPr lang="en-US" sz="1800" b="1" kern="0" spc="-34" dirty="0" err="1">
                          <a:solidFill>
                            <a:srgbClr val="2B2E3C"/>
                          </a:solidFill>
                          <a:latin typeface="Arial" panose="020B0604020202020204" pitchFamily="34" charset="0"/>
                          <a:ea typeface="Open Sans" pitchFamily="34" charset="-122"/>
                          <a:cs typeface="Arial" panose="020B0604020202020204" pitchFamily="34" charset="0"/>
                        </a:rPr>
                        <a:t>măng</a:t>
                      </a:r>
                      <a:r>
                        <a:rPr lang="en-US" sz="1800" b="1" kern="0" spc="-34" dirty="0">
                          <a:solidFill>
                            <a:srgbClr val="2B2E3C"/>
                          </a:solidFill>
                          <a:latin typeface="Arial" panose="020B0604020202020204" pitchFamily="34" charset="0"/>
                          <a:ea typeface="Open Sans" pitchFamily="34" charset="-122"/>
                          <a:cs typeface="Arial" panose="020B0604020202020204" pitchFamily="34" charset="0"/>
                        </a:rPr>
                        <a:t>)</a:t>
                      </a:r>
                      <a:endParaRPr lang="en-US" sz="1800" b="1" dirty="0">
                        <a:latin typeface="Arial" panose="020B0604020202020204" pitchFamily="34" charset="0"/>
                        <a:cs typeface="Arial" panose="020B0604020202020204" pitchFamily="34" charset="0"/>
                      </a:endParaRPr>
                    </a:p>
                  </a:txBody>
                  <a:tcPr marL="95250" marR="95250" marT="95250" marB="9525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4F4F4"/>
                    </a:solidFill>
                  </a:tcPr>
                </a:tc>
                <a:extLst>
                  <a:ext uri="{0D108BD9-81ED-4DB2-BD59-A6C34878D82A}">
                    <a16:rowId xmlns:a16="http://schemas.microsoft.com/office/drawing/2014/main" val="930273277"/>
                  </a:ext>
                </a:extLst>
              </a:tr>
              <a:tr h="444500">
                <a:tc>
                  <a:txBody>
                    <a:bodyPr/>
                    <a:lstStyle/>
                    <a:p>
                      <a:pPr marL="0" indent="0" algn="l">
                        <a:lnSpc>
                          <a:spcPts val="2700"/>
                        </a:lnSpc>
                        <a:buNone/>
                      </a:pPr>
                      <a:r>
                        <a:rPr lang="en-US" sz="1800" kern="0" spc="-34" dirty="0">
                          <a:solidFill>
                            <a:srgbClr val="2B2E3C"/>
                          </a:solidFill>
                          <a:latin typeface="Arial" panose="020B0604020202020204" pitchFamily="34" charset="0"/>
                          <a:ea typeface="Open Sans" pitchFamily="34" charset="-122"/>
                          <a:cs typeface="Arial" panose="020B0604020202020204" pitchFamily="34" charset="0"/>
                        </a:rPr>
                        <a:t>Xi </a:t>
                      </a:r>
                      <a:r>
                        <a:rPr lang="en-US" sz="1800" kern="0" spc="-34" dirty="0" err="1">
                          <a:solidFill>
                            <a:srgbClr val="2B2E3C"/>
                          </a:solidFill>
                          <a:latin typeface="Arial" panose="020B0604020202020204" pitchFamily="34" charset="0"/>
                          <a:ea typeface="Open Sans" pitchFamily="34" charset="-122"/>
                          <a:cs typeface="Arial" panose="020B0604020202020204" pitchFamily="34" charset="0"/>
                        </a:rPr>
                        <a:t>măng</a:t>
                      </a:r>
                      <a:r>
                        <a:rPr lang="en-US" sz="1800" kern="0" spc="-34" dirty="0">
                          <a:solidFill>
                            <a:srgbClr val="2B2E3C"/>
                          </a:solidFill>
                          <a:latin typeface="Arial" panose="020B0604020202020204" pitchFamily="34" charset="0"/>
                          <a:ea typeface="Open Sans" pitchFamily="34" charset="-122"/>
                          <a:cs typeface="Arial" panose="020B0604020202020204" pitchFamily="34" charset="0"/>
                        </a:rPr>
                        <a:t> Nghi Sơn</a:t>
                      </a:r>
                      <a:endParaRPr lang="en-US" sz="1800" dirty="0">
                        <a:latin typeface="Arial" panose="020B0604020202020204" pitchFamily="34" charset="0"/>
                        <a:cs typeface="Arial" panose="020B0604020202020204" pitchFamily="34" charset="0"/>
                      </a:endParaRPr>
                    </a:p>
                  </a:txBody>
                  <a:tcPr marL="95250" marR="95250" marT="95250" marB="9525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a:r>
                        <a:rPr lang="en-US" sz="1700" dirty="0">
                          <a:effectLst/>
                          <a:latin typeface="Arial" panose="020B0604020202020204" pitchFamily="34" charset="0"/>
                          <a:cs typeface="Arial" panose="020B0604020202020204" pitchFamily="34" charset="0"/>
                        </a:rPr>
                        <a:t>730–750</a:t>
                      </a:r>
                    </a:p>
                  </a:txBody>
                  <a:tcPr marL="95250" marR="95250" marT="95250" marB="9525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a:r>
                        <a:rPr lang="en-US" sz="1700" dirty="0">
                          <a:effectLst/>
                          <a:latin typeface="Arial" panose="020B0604020202020204" pitchFamily="34" charset="0"/>
                          <a:cs typeface="Arial" panose="020B0604020202020204" pitchFamily="34" charset="0"/>
                        </a:rPr>
                        <a:t>85–90</a:t>
                      </a:r>
                    </a:p>
                  </a:txBody>
                  <a:tcPr marL="95250" marR="95250" marT="95250" marB="9525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extLst>
                  <a:ext uri="{0D108BD9-81ED-4DB2-BD59-A6C34878D82A}">
                    <a16:rowId xmlns:a16="http://schemas.microsoft.com/office/drawing/2014/main" val="3368092068"/>
                  </a:ext>
                </a:extLst>
              </a:tr>
              <a:tr h="444500">
                <a:tc>
                  <a:txBody>
                    <a:bodyPr/>
                    <a:lstStyle/>
                    <a:p>
                      <a:pPr marL="0" indent="0" algn="l">
                        <a:lnSpc>
                          <a:spcPts val="2700"/>
                        </a:lnSpc>
                        <a:buNone/>
                      </a:pPr>
                      <a:r>
                        <a:rPr lang="en-US" sz="1800" kern="0" spc="-34" dirty="0">
                          <a:solidFill>
                            <a:srgbClr val="2B2E3C"/>
                          </a:solidFill>
                          <a:latin typeface="Arial" panose="020B0604020202020204" pitchFamily="34" charset="0"/>
                          <a:ea typeface="Open Sans" pitchFamily="34" charset="-122"/>
                          <a:cs typeface="Arial" panose="020B0604020202020204" pitchFamily="34" charset="0"/>
                        </a:rPr>
                        <a:t>Xi </a:t>
                      </a:r>
                      <a:r>
                        <a:rPr lang="en-US" sz="1800" kern="0" spc="-34" dirty="0" err="1">
                          <a:solidFill>
                            <a:srgbClr val="2B2E3C"/>
                          </a:solidFill>
                          <a:latin typeface="Arial" panose="020B0604020202020204" pitchFamily="34" charset="0"/>
                          <a:ea typeface="Open Sans" pitchFamily="34" charset="-122"/>
                          <a:cs typeface="Arial" panose="020B0604020202020204" pitchFamily="34" charset="0"/>
                        </a:rPr>
                        <a:t>măng</a:t>
                      </a:r>
                      <a:r>
                        <a:rPr lang="en-US" sz="1800" kern="0" spc="-34" dirty="0">
                          <a:solidFill>
                            <a:srgbClr val="2B2E3C"/>
                          </a:solidFill>
                          <a:latin typeface="Arial" panose="020B0604020202020204" pitchFamily="34" charset="0"/>
                          <a:ea typeface="Open Sans" pitchFamily="34" charset="-122"/>
                          <a:cs typeface="Arial" panose="020B0604020202020204" pitchFamily="34" charset="0"/>
                        </a:rPr>
                        <a:t> Hoàng Thạch</a:t>
                      </a:r>
                      <a:endParaRPr lang="en-US" sz="1800" dirty="0">
                        <a:latin typeface="Arial" panose="020B0604020202020204" pitchFamily="34" charset="0"/>
                        <a:cs typeface="Arial" panose="020B0604020202020204" pitchFamily="34" charset="0"/>
                      </a:endParaRPr>
                    </a:p>
                  </a:txBody>
                  <a:tcPr marL="95250" marR="95250" marT="95250" marB="9525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AFAFA"/>
                    </a:solidFill>
                  </a:tcPr>
                </a:tc>
                <a:tc>
                  <a:txBody>
                    <a:bodyPr/>
                    <a:lstStyle/>
                    <a:p>
                      <a:pPr algn="ctr"/>
                      <a:r>
                        <a:rPr lang="en-US" sz="1700">
                          <a:effectLst/>
                          <a:latin typeface="Arial" panose="020B0604020202020204" pitchFamily="34" charset="0"/>
                          <a:cs typeface="Arial" panose="020B0604020202020204" pitchFamily="34" charset="0"/>
                        </a:rPr>
                        <a:t>760–800</a:t>
                      </a:r>
                    </a:p>
                  </a:txBody>
                  <a:tcPr marL="95250" marR="95250" marT="95250" marB="9525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AFAFA"/>
                    </a:solidFill>
                  </a:tcPr>
                </a:tc>
                <a:tc>
                  <a:txBody>
                    <a:bodyPr/>
                    <a:lstStyle/>
                    <a:p>
                      <a:pPr algn="ctr"/>
                      <a:r>
                        <a:rPr lang="en-US" sz="1700">
                          <a:effectLst/>
                          <a:latin typeface="Arial" panose="020B0604020202020204" pitchFamily="34" charset="0"/>
                          <a:cs typeface="Arial" panose="020B0604020202020204" pitchFamily="34" charset="0"/>
                        </a:rPr>
                        <a:t>90–95</a:t>
                      </a:r>
                    </a:p>
                  </a:txBody>
                  <a:tcPr marL="95250" marR="95250" marT="95250" marB="9525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AFAFA"/>
                    </a:solidFill>
                  </a:tcPr>
                </a:tc>
                <a:extLst>
                  <a:ext uri="{0D108BD9-81ED-4DB2-BD59-A6C34878D82A}">
                    <a16:rowId xmlns:a16="http://schemas.microsoft.com/office/drawing/2014/main" val="2213963538"/>
                  </a:ext>
                </a:extLst>
              </a:tr>
              <a:tr h="444500">
                <a:tc>
                  <a:txBody>
                    <a:bodyPr/>
                    <a:lstStyle/>
                    <a:p>
                      <a:pPr marL="0" indent="0" algn="l">
                        <a:lnSpc>
                          <a:spcPts val="2700"/>
                        </a:lnSpc>
                        <a:buNone/>
                      </a:pPr>
                      <a:r>
                        <a:rPr lang="en-US" sz="1800" kern="0" spc="-34" dirty="0">
                          <a:solidFill>
                            <a:srgbClr val="2B2E3C"/>
                          </a:solidFill>
                          <a:latin typeface="Arial" panose="020B0604020202020204" pitchFamily="34" charset="0"/>
                          <a:ea typeface="Open Sans" pitchFamily="34" charset="-122"/>
                          <a:cs typeface="Arial" panose="020B0604020202020204" pitchFamily="34" charset="0"/>
                        </a:rPr>
                        <a:t>Xi </a:t>
                      </a:r>
                      <a:r>
                        <a:rPr lang="en-US" sz="1800" kern="0" spc="-34" dirty="0" err="1">
                          <a:solidFill>
                            <a:srgbClr val="2B2E3C"/>
                          </a:solidFill>
                          <a:latin typeface="Arial" panose="020B0604020202020204" pitchFamily="34" charset="0"/>
                          <a:ea typeface="Open Sans" pitchFamily="34" charset="-122"/>
                          <a:cs typeface="Arial" panose="020B0604020202020204" pitchFamily="34" charset="0"/>
                        </a:rPr>
                        <a:t>măng</a:t>
                      </a:r>
                      <a:r>
                        <a:rPr lang="en-US" sz="1800" kern="0" spc="-34" dirty="0">
                          <a:solidFill>
                            <a:srgbClr val="2B2E3C"/>
                          </a:solidFill>
                          <a:latin typeface="Arial" panose="020B0604020202020204" pitchFamily="34" charset="0"/>
                          <a:ea typeface="Open Sans" pitchFamily="34" charset="-122"/>
                          <a:cs typeface="Arial" panose="020B0604020202020204" pitchFamily="34" charset="0"/>
                        </a:rPr>
                        <a:t> INSEE </a:t>
                      </a:r>
                      <a:r>
                        <a:rPr lang="en-US" sz="1800" kern="0" spc="-34" dirty="0" err="1">
                          <a:solidFill>
                            <a:srgbClr val="2B2E3C"/>
                          </a:solidFill>
                          <a:latin typeface="Arial" panose="020B0604020202020204" pitchFamily="34" charset="0"/>
                          <a:ea typeface="Open Sans" pitchFamily="34" charset="-122"/>
                          <a:cs typeface="Arial" panose="020B0604020202020204" pitchFamily="34" charset="0"/>
                        </a:rPr>
                        <a:t>Hòn</a:t>
                      </a:r>
                      <a:r>
                        <a:rPr lang="en-US" sz="1800" kern="0" spc="-34" dirty="0">
                          <a:solidFill>
                            <a:srgbClr val="2B2E3C"/>
                          </a:solidFill>
                          <a:latin typeface="Arial" panose="020B0604020202020204" pitchFamily="34" charset="0"/>
                          <a:ea typeface="Open Sans" pitchFamily="34" charset="-122"/>
                          <a:cs typeface="Arial" panose="020B0604020202020204" pitchFamily="34" charset="0"/>
                        </a:rPr>
                        <a:t> </a:t>
                      </a:r>
                      <a:r>
                        <a:rPr lang="en-US" sz="1800" kern="0" spc="-34" dirty="0" err="1">
                          <a:solidFill>
                            <a:srgbClr val="2B2E3C"/>
                          </a:solidFill>
                          <a:latin typeface="Arial" panose="020B0604020202020204" pitchFamily="34" charset="0"/>
                          <a:ea typeface="Open Sans" pitchFamily="34" charset="-122"/>
                          <a:cs typeface="Arial" panose="020B0604020202020204" pitchFamily="34" charset="0"/>
                        </a:rPr>
                        <a:t>Chông</a:t>
                      </a:r>
                      <a:endParaRPr lang="en-US" sz="1800" dirty="0">
                        <a:latin typeface="Arial" panose="020B0604020202020204" pitchFamily="34" charset="0"/>
                        <a:cs typeface="Arial" panose="020B0604020202020204" pitchFamily="34" charset="0"/>
                      </a:endParaRPr>
                    </a:p>
                  </a:txBody>
                  <a:tcPr marL="95250" marR="95250" marT="95250" marB="9525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a:r>
                        <a:rPr lang="en-US" sz="1700">
                          <a:effectLst/>
                          <a:latin typeface="Arial" panose="020B0604020202020204" pitchFamily="34" charset="0"/>
                          <a:cs typeface="Arial" panose="020B0604020202020204" pitchFamily="34" charset="0"/>
                        </a:rPr>
                        <a:t>700–730</a:t>
                      </a:r>
                    </a:p>
                  </a:txBody>
                  <a:tcPr marL="95250" marR="95250" marT="95250" marB="9525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algn="ctr"/>
                      <a:r>
                        <a:rPr lang="en-US" sz="1700">
                          <a:effectLst/>
                          <a:latin typeface="Arial" panose="020B0604020202020204" pitchFamily="34" charset="0"/>
                          <a:cs typeface="Arial" panose="020B0604020202020204" pitchFamily="34" charset="0"/>
                        </a:rPr>
                        <a:t>N/A</a:t>
                      </a:r>
                    </a:p>
                  </a:txBody>
                  <a:tcPr marL="95250" marR="95250" marT="95250" marB="9525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extLst>
                  <a:ext uri="{0D108BD9-81ED-4DB2-BD59-A6C34878D82A}">
                    <a16:rowId xmlns:a16="http://schemas.microsoft.com/office/drawing/2014/main" val="3711768314"/>
                  </a:ext>
                </a:extLst>
              </a:tr>
              <a:tr h="444500">
                <a:tc>
                  <a:txBody>
                    <a:bodyPr/>
                    <a:lstStyle/>
                    <a:p>
                      <a:pPr marL="0" indent="0" algn="l">
                        <a:lnSpc>
                          <a:spcPts val="2700"/>
                        </a:lnSpc>
                        <a:buNone/>
                      </a:pPr>
                      <a:r>
                        <a:rPr lang="en-US" sz="1800" kern="0" spc="-34" dirty="0" err="1">
                          <a:solidFill>
                            <a:srgbClr val="2B2E3C"/>
                          </a:solidFill>
                          <a:latin typeface="Arial" panose="020B0604020202020204" pitchFamily="34" charset="0"/>
                          <a:ea typeface="Open Sans" pitchFamily="34" charset="-122"/>
                          <a:cs typeface="Arial" panose="020B0604020202020204" pitchFamily="34" charset="0"/>
                        </a:rPr>
                        <a:t>Nhà</a:t>
                      </a:r>
                      <a:r>
                        <a:rPr lang="en-US" sz="1800" kern="0" spc="-34" dirty="0">
                          <a:solidFill>
                            <a:srgbClr val="2B2E3C"/>
                          </a:solidFill>
                          <a:latin typeface="Arial" panose="020B0604020202020204" pitchFamily="34" charset="0"/>
                          <a:ea typeface="Open Sans" pitchFamily="34" charset="-122"/>
                          <a:cs typeface="Arial" panose="020B0604020202020204" pitchFamily="34" charset="0"/>
                        </a:rPr>
                        <a:t> </a:t>
                      </a:r>
                      <a:r>
                        <a:rPr lang="en-US" sz="1800" kern="0" spc="-34" dirty="0" err="1">
                          <a:solidFill>
                            <a:srgbClr val="2B2E3C"/>
                          </a:solidFill>
                          <a:latin typeface="Arial" panose="020B0604020202020204" pitchFamily="34" charset="0"/>
                          <a:ea typeface="Open Sans" pitchFamily="34" charset="-122"/>
                          <a:cs typeface="Arial" panose="020B0604020202020204" pitchFamily="34" charset="0"/>
                        </a:rPr>
                        <a:t>máy</a:t>
                      </a:r>
                      <a:r>
                        <a:rPr lang="en-US" sz="1800" kern="0" spc="-34" dirty="0">
                          <a:solidFill>
                            <a:srgbClr val="2B2E3C"/>
                          </a:solidFill>
                          <a:latin typeface="Arial" panose="020B0604020202020204" pitchFamily="34" charset="0"/>
                          <a:ea typeface="Open Sans" pitchFamily="34" charset="-122"/>
                          <a:cs typeface="Arial" panose="020B0604020202020204" pitchFamily="34" charset="0"/>
                        </a:rPr>
                        <a:t> </a:t>
                      </a:r>
                      <a:r>
                        <a:rPr lang="en-US" sz="1800" kern="0" spc="-34" dirty="0" err="1">
                          <a:solidFill>
                            <a:srgbClr val="2B2E3C"/>
                          </a:solidFill>
                          <a:latin typeface="Arial" panose="020B0604020202020204" pitchFamily="34" charset="0"/>
                          <a:ea typeface="Open Sans" pitchFamily="34" charset="-122"/>
                          <a:cs typeface="Arial" panose="020B0604020202020204" pitchFamily="34" charset="0"/>
                        </a:rPr>
                        <a:t>nhỏ</a:t>
                      </a:r>
                      <a:r>
                        <a:rPr lang="en-US" sz="1800" kern="0" spc="-34" dirty="0">
                          <a:solidFill>
                            <a:srgbClr val="2B2E3C"/>
                          </a:solidFill>
                          <a:latin typeface="Arial" panose="020B0604020202020204" pitchFamily="34" charset="0"/>
                          <a:ea typeface="Open Sans" pitchFamily="34" charset="-122"/>
                          <a:cs typeface="Arial" panose="020B0604020202020204" pitchFamily="34" charset="0"/>
                        </a:rPr>
                        <a:t> (&lt;2.500 </a:t>
                      </a:r>
                      <a:r>
                        <a:rPr lang="en-US" sz="1800" kern="0" spc="-34" dirty="0" err="1">
                          <a:solidFill>
                            <a:srgbClr val="2B2E3C"/>
                          </a:solidFill>
                          <a:latin typeface="Arial" panose="020B0604020202020204" pitchFamily="34" charset="0"/>
                          <a:ea typeface="Open Sans" pitchFamily="34" charset="-122"/>
                          <a:cs typeface="Arial" panose="020B0604020202020204" pitchFamily="34" charset="0"/>
                        </a:rPr>
                        <a:t>tấn</a:t>
                      </a:r>
                      <a:r>
                        <a:rPr lang="en-US" sz="1800" kern="0" spc="-34" dirty="0">
                          <a:solidFill>
                            <a:srgbClr val="2B2E3C"/>
                          </a:solidFill>
                          <a:latin typeface="Arial" panose="020B0604020202020204" pitchFamily="34" charset="0"/>
                          <a:ea typeface="Open Sans" pitchFamily="34" charset="-122"/>
                          <a:cs typeface="Arial" panose="020B0604020202020204" pitchFamily="34" charset="0"/>
                        </a:rPr>
                        <a:t>/</a:t>
                      </a:r>
                      <a:r>
                        <a:rPr lang="en-US" sz="1800" kern="0" spc="-34" dirty="0" err="1">
                          <a:solidFill>
                            <a:srgbClr val="2B2E3C"/>
                          </a:solidFill>
                          <a:latin typeface="Arial" panose="020B0604020202020204" pitchFamily="34" charset="0"/>
                          <a:ea typeface="Open Sans" pitchFamily="34" charset="-122"/>
                          <a:cs typeface="Arial" panose="020B0604020202020204" pitchFamily="34" charset="0"/>
                        </a:rPr>
                        <a:t>ngày</a:t>
                      </a:r>
                      <a:r>
                        <a:rPr lang="en-US" sz="1800" kern="0" spc="-34" dirty="0">
                          <a:solidFill>
                            <a:srgbClr val="2B2E3C"/>
                          </a:solidFill>
                          <a:latin typeface="Arial" panose="020B0604020202020204" pitchFamily="34" charset="0"/>
                          <a:ea typeface="Open Sans" pitchFamily="34" charset="-122"/>
                          <a:cs typeface="Arial" panose="020B0604020202020204" pitchFamily="34" charset="0"/>
                        </a:rPr>
                        <a:t>)</a:t>
                      </a:r>
                      <a:endParaRPr lang="en-US" sz="1800" dirty="0">
                        <a:latin typeface="Arial" panose="020B0604020202020204" pitchFamily="34" charset="0"/>
                        <a:cs typeface="Arial" panose="020B0604020202020204" pitchFamily="34" charset="0"/>
                      </a:endParaRPr>
                    </a:p>
                  </a:txBody>
                  <a:tcPr marL="95250" marR="95250" marT="95250" marB="9525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AFAFA"/>
                    </a:solidFill>
                  </a:tcPr>
                </a:tc>
                <a:tc>
                  <a:txBody>
                    <a:bodyPr/>
                    <a:lstStyle/>
                    <a:p>
                      <a:pPr algn="ctr"/>
                      <a:r>
                        <a:rPr lang="en-US" sz="1700">
                          <a:effectLst/>
                          <a:latin typeface="Arial" panose="020B0604020202020204" pitchFamily="34" charset="0"/>
                          <a:cs typeface="Arial" panose="020B0604020202020204" pitchFamily="34" charset="0"/>
                        </a:rPr>
                        <a:t>850–950</a:t>
                      </a:r>
                    </a:p>
                  </a:txBody>
                  <a:tcPr marL="95250" marR="95250" marT="95250" marB="9525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AFAFA"/>
                    </a:solidFill>
                  </a:tcPr>
                </a:tc>
                <a:tc>
                  <a:txBody>
                    <a:bodyPr/>
                    <a:lstStyle/>
                    <a:p>
                      <a:pPr algn="ctr"/>
                      <a:r>
                        <a:rPr lang="en-US" sz="1700" dirty="0">
                          <a:effectLst/>
                          <a:latin typeface="Arial" panose="020B0604020202020204" pitchFamily="34" charset="0"/>
                          <a:cs typeface="Arial" panose="020B0604020202020204" pitchFamily="34" charset="0"/>
                        </a:rPr>
                        <a:t>100–120</a:t>
                      </a:r>
                    </a:p>
                  </a:txBody>
                  <a:tcPr marL="95250" marR="95250" marT="95250" marB="9525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AFAFA"/>
                    </a:solidFill>
                  </a:tcPr>
                </a:tc>
                <a:extLst>
                  <a:ext uri="{0D108BD9-81ED-4DB2-BD59-A6C34878D82A}">
                    <a16:rowId xmlns:a16="http://schemas.microsoft.com/office/drawing/2014/main" val="1622946745"/>
                  </a:ext>
                </a:extLst>
              </a:tr>
            </a:tbl>
          </a:graphicData>
        </a:graphic>
      </p:graphicFrame>
    </p:spTree>
    <p:extLst>
      <p:ext uri="{BB962C8B-B14F-4D97-AF65-F5344CB8AC3E}">
        <p14:creationId xmlns:p14="http://schemas.microsoft.com/office/powerpoint/2010/main" val="31508753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0" descr="preencoded.png">
            <a:extLst>
              <a:ext uri="{FF2B5EF4-FFF2-40B4-BE49-F238E27FC236}">
                <a16:creationId xmlns:a16="http://schemas.microsoft.com/office/drawing/2014/main" id="{0C5D9A6B-6E26-441F-2C53-FF31786AA203}"/>
              </a:ext>
            </a:extLst>
          </p:cNvPr>
          <p:cNvPicPr>
            <a:picLocks noChangeAspect="1"/>
          </p:cNvPicPr>
          <p:nvPr/>
        </p:nvPicPr>
        <p:blipFill>
          <a:blip r:embed="rId2"/>
          <a:stretch>
            <a:fillRect/>
          </a:stretch>
        </p:blipFill>
        <p:spPr>
          <a:xfrm>
            <a:off x="580430" y="1635085"/>
            <a:ext cx="566976" cy="566976"/>
          </a:xfrm>
          <a:prstGeom prst="rect">
            <a:avLst/>
          </a:prstGeom>
        </p:spPr>
      </p:pic>
      <p:sp>
        <p:nvSpPr>
          <p:cNvPr id="5" name="Text 1">
            <a:extLst>
              <a:ext uri="{FF2B5EF4-FFF2-40B4-BE49-F238E27FC236}">
                <a16:creationId xmlns:a16="http://schemas.microsoft.com/office/drawing/2014/main" id="{2F3A7488-8FA3-1C36-6303-18F0511DF0DB}"/>
              </a:ext>
            </a:extLst>
          </p:cNvPr>
          <p:cNvSpPr/>
          <p:nvPr/>
        </p:nvSpPr>
        <p:spPr>
          <a:xfrm>
            <a:off x="580430" y="2428875"/>
            <a:ext cx="2835235" cy="354330"/>
          </a:xfrm>
          <a:prstGeom prst="rect">
            <a:avLst/>
          </a:prstGeom>
          <a:noFill/>
          <a:ln/>
        </p:spPr>
        <p:txBody>
          <a:bodyPr wrap="none" lIns="0" tIns="0" rIns="0" bIns="0" rtlCol="0" anchor="t"/>
          <a:lstStyle/>
          <a:p>
            <a:pPr marL="0" indent="0" algn="l">
              <a:lnSpc>
                <a:spcPts val="2750"/>
              </a:lnSpc>
              <a:buNone/>
            </a:pPr>
            <a:r>
              <a:rPr lang="en-US" sz="2200" kern="0" spc="-67" dirty="0">
                <a:solidFill>
                  <a:srgbClr val="2B2E3C"/>
                </a:solidFill>
                <a:latin typeface="Arial" panose="020B0604020202020204" pitchFamily="34" charset="0"/>
                <a:ea typeface="Bitter Medium" pitchFamily="34" charset="-122"/>
                <a:cs typeface="Arial" panose="020B0604020202020204" pitchFamily="34" charset="0"/>
              </a:rPr>
              <a:t>Công Nghệ Sản Xuất</a:t>
            </a:r>
            <a:endParaRPr lang="en-US" sz="2200" dirty="0">
              <a:latin typeface="Arial" panose="020B0604020202020204" pitchFamily="34" charset="0"/>
              <a:cs typeface="Arial" panose="020B0604020202020204" pitchFamily="34" charset="0"/>
            </a:endParaRPr>
          </a:p>
        </p:txBody>
      </p:sp>
      <p:sp>
        <p:nvSpPr>
          <p:cNvPr id="6" name="Text 2">
            <a:extLst>
              <a:ext uri="{FF2B5EF4-FFF2-40B4-BE49-F238E27FC236}">
                <a16:creationId xmlns:a16="http://schemas.microsoft.com/office/drawing/2014/main" id="{BC7896A6-6F50-678E-3AB1-68E3F48D09B4}"/>
              </a:ext>
            </a:extLst>
          </p:cNvPr>
          <p:cNvSpPr/>
          <p:nvPr/>
        </p:nvSpPr>
        <p:spPr>
          <a:xfrm>
            <a:off x="580431" y="2919293"/>
            <a:ext cx="2711410" cy="1451610"/>
          </a:xfrm>
          <a:prstGeom prst="rect">
            <a:avLst/>
          </a:prstGeom>
          <a:noFill/>
          <a:ln/>
        </p:spPr>
        <p:txBody>
          <a:bodyPr wrap="square" lIns="0" tIns="0" rIns="0" bIns="0" rtlCol="0" anchor="t"/>
          <a:lstStyle/>
          <a:p>
            <a:pPr marL="0" indent="0" algn="l">
              <a:lnSpc>
                <a:spcPts val="2850"/>
              </a:lnSpc>
              <a:buNone/>
            </a:pPr>
            <a:r>
              <a:rPr lang="en-US" sz="1750" kern="0" spc="-36" dirty="0">
                <a:solidFill>
                  <a:srgbClr val="2B2E3C"/>
                </a:solidFill>
                <a:latin typeface="Arial" panose="020B0604020202020204" pitchFamily="34" charset="0"/>
                <a:ea typeface="Open Sans" pitchFamily="34" charset="-122"/>
                <a:cs typeface="Arial" panose="020B0604020202020204" pitchFamily="34" charset="0"/>
              </a:rPr>
              <a:t>Lò quay phương pháp khô với tháp trao đổi nhiệt và lò tiền nung giúp giảm đáng kể tiêu hao nhiệt năng.</a:t>
            </a:r>
            <a:endParaRPr lang="en-US" sz="1750" dirty="0">
              <a:latin typeface="Arial" panose="020B0604020202020204" pitchFamily="34" charset="0"/>
              <a:cs typeface="Arial" panose="020B0604020202020204" pitchFamily="34" charset="0"/>
            </a:endParaRPr>
          </a:p>
        </p:txBody>
      </p:sp>
      <p:pic>
        <p:nvPicPr>
          <p:cNvPr id="7" name="Image 1" descr="preencoded.png">
            <a:extLst>
              <a:ext uri="{FF2B5EF4-FFF2-40B4-BE49-F238E27FC236}">
                <a16:creationId xmlns:a16="http://schemas.microsoft.com/office/drawing/2014/main" id="{1B91522E-4311-7BF2-3F67-DDD9C05CBDBC}"/>
              </a:ext>
            </a:extLst>
          </p:cNvPr>
          <p:cNvPicPr>
            <a:picLocks noChangeAspect="1"/>
          </p:cNvPicPr>
          <p:nvPr/>
        </p:nvPicPr>
        <p:blipFill>
          <a:blip r:embed="rId3"/>
          <a:stretch>
            <a:fillRect/>
          </a:stretch>
        </p:blipFill>
        <p:spPr>
          <a:xfrm>
            <a:off x="3572532" y="1635085"/>
            <a:ext cx="566976" cy="566976"/>
          </a:xfrm>
          <a:prstGeom prst="rect">
            <a:avLst/>
          </a:prstGeom>
        </p:spPr>
      </p:pic>
      <p:sp>
        <p:nvSpPr>
          <p:cNvPr id="8" name="Text 3">
            <a:extLst>
              <a:ext uri="{FF2B5EF4-FFF2-40B4-BE49-F238E27FC236}">
                <a16:creationId xmlns:a16="http://schemas.microsoft.com/office/drawing/2014/main" id="{10ACF51E-B44A-C2A3-AFEE-80D334BDC0F9}"/>
              </a:ext>
            </a:extLst>
          </p:cNvPr>
          <p:cNvSpPr/>
          <p:nvPr/>
        </p:nvSpPr>
        <p:spPr>
          <a:xfrm>
            <a:off x="3572532" y="2428875"/>
            <a:ext cx="2835235" cy="354330"/>
          </a:xfrm>
          <a:prstGeom prst="rect">
            <a:avLst/>
          </a:prstGeom>
          <a:noFill/>
          <a:ln/>
        </p:spPr>
        <p:txBody>
          <a:bodyPr wrap="none" lIns="0" tIns="0" rIns="0" bIns="0" rtlCol="0" anchor="t"/>
          <a:lstStyle/>
          <a:p>
            <a:pPr marL="0" indent="0" algn="l">
              <a:lnSpc>
                <a:spcPts val="2750"/>
              </a:lnSpc>
              <a:buNone/>
            </a:pPr>
            <a:r>
              <a:rPr lang="en-US" sz="2200" kern="0" spc="-67" dirty="0">
                <a:solidFill>
                  <a:srgbClr val="2B2E3C"/>
                </a:solidFill>
                <a:latin typeface="Arial" panose="020B0604020202020204" pitchFamily="34" charset="0"/>
                <a:ea typeface="Bitter Medium" pitchFamily="34" charset="-122"/>
                <a:cs typeface="Arial" panose="020B0604020202020204" pitchFamily="34" charset="0"/>
              </a:rPr>
              <a:t>Nhiên Liệu Sử Dụng</a:t>
            </a:r>
            <a:endParaRPr lang="en-US" sz="2200" dirty="0">
              <a:latin typeface="Arial" panose="020B0604020202020204" pitchFamily="34" charset="0"/>
              <a:cs typeface="Arial" panose="020B0604020202020204" pitchFamily="34" charset="0"/>
            </a:endParaRPr>
          </a:p>
        </p:txBody>
      </p:sp>
      <p:sp>
        <p:nvSpPr>
          <p:cNvPr id="9" name="Text 4">
            <a:extLst>
              <a:ext uri="{FF2B5EF4-FFF2-40B4-BE49-F238E27FC236}">
                <a16:creationId xmlns:a16="http://schemas.microsoft.com/office/drawing/2014/main" id="{847D476B-9A53-CD84-FE81-68E31AB00C9C}"/>
              </a:ext>
            </a:extLst>
          </p:cNvPr>
          <p:cNvSpPr/>
          <p:nvPr/>
        </p:nvSpPr>
        <p:spPr>
          <a:xfrm>
            <a:off x="3572532" y="2919293"/>
            <a:ext cx="3005614" cy="1814513"/>
          </a:xfrm>
          <a:prstGeom prst="rect">
            <a:avLst/>
          </a:prstGeom>
          <a:noFill/>
          <a:ln/>
        </p:spPr>
        <p:txBody>
          <a:bodyPr wrap="square" lIns="0" tIns="0" rIns="0" bIns="0" rtlCol="0" anchor="t"/>
          <a:lstStyle/>
          <a:p>
            <a:pPr marL="0" indent="0" algn="l">
              <a:lnSpc>
                <a:spcPts val="2850"/>
              </a:lnSpc>
              <a:buNone/>
            </a:pPr>
            <a:r>
              <a:rPr lang="en-US" sz="1750" kern="0" spc="-36" dirty="0">
                <a:solidFill>
                  <a:srgbClr val="2B2E3C"/>
                </a:solidFill>
                <a:latin typeface="Arial" panose="020B0604020202020204" pitchFamily="34" charset="0"/>
                <a:ea typeface="Open Sans" pitchFamily="34" charset="-122"/>
                <a:cs typeface="Arial" panose="020B0604020202020204" pitchFamily="34" charset="0"/>
              </a:rPr>
              <a:t>Than cám là nhiên liệu chính, chiếm khoảng 80-90% năng lượng nhiệt. Một số nhà máy đã bắt đầu sử dụng nhiên liệu thay thế.</a:t>
            </a:r>
            <a:endParaRPr lang="en-US" sz="1750" dirty="0">
              <a:latin typeface="Arial" panose="020B0604020202020204" pitchFamily="34" charset="0"/>
              <a:cs typeface="Arial" panose="020B0604020202020204" pitchFamily="34" charset="0"/>
            </a:endParaRPr>
          </a:p>
        </p:txBody>
      </p:sp>
      <p:pic>
        <p:nvPicPr>
          <p:cNvPr id="10" name="Image 2" descr="preencoded.png">
            <a:extLst>
              <a:ext uri="{FF2B5EF4-FFF2-40B4-BE49-F238E27FC236}">
                <a16:creationId xmlns:a16="http://schemas.microsoft.com/office/drawing/2014/main" id="{6A30CC62-0FF4-B87A-446F-DE3B008A648B}"/>
              </a:ext>
            </a:extLst>
          </p:cNvPr>
          <p:cNvPicPr>
            <a:picLocks noChangeAspect="1"/>
          </p:cNvPicPr>
          <p:nvPr/>
        </p:nvPicPr>
        <p:blipFill>
          <a:blip r:embed="rId4"/>
          <a:stretch>
            <a:fillRect/>
          </a:stretch>
        </p:blipFill>
        <p:spPr>
          <a:xfrm>
            <a:off x="6933544" y="1643538"/>
            <a:ext cx="566976" cy="566976"/>
          </a:xfrm>
          <a:prstGeom prst="rect">
            <a:avLst/>
          </a:prstGeom>
        </p:spPr>
      </p:pic>
      <p:sp>
        <p:nvSpPr>
          <p:cNvPr id="11" name="Text 5">
            <a:extLst>
              <a:ext uri="{FF2B5EF4-FFF2-40B4-BE49-F238E27FC236}">
                <a16:creationId xmlns:a16="http://schemas.microsoft.com/office/drawing/2014/main" id="{9877928B-6275-3212-B7AC-AEA4F22DCDB9}"/>
              </a:ext>
            </a:extLst>
          </p:cNvPr>
          <p:cNvSpPr/>
          <p:nvPr/>
        </p:nvSpPr>
        <p:spPr>
          <a:xfrm>
            <a:off x="6933544" y="2428875"/>
            <a:ext cx="2835235" cy="354330"/>
          </a:xfrm>
          <a:prstGeom prst="rect">
            <a:avLst/>
          </a:prstGeom>
          <a:noFill/>
          <a:ln/>
        </p:spPr>
        <p:txBody>
          <a:bodyPr wrap="none" lIns="0" tIns="0" rIns="0" bIns="0" rtlCol="0" anchor="t"/>
          <a:lstStyle/>
          <a:p>
            <a:pPr marL="0" indent="0" algn="l">
              <a:lnSpc>
                <a:spcPts val="2750"/>
              </a:lnSpc>
              <a:buNone/>
            </a:pPr>
            <a:r>
              <a:rPr lang="en-US" sz="2200" kern="0" spc="-67" dirty="0">
                <a:solidFill>
                  <a:srgbClr val="2B2E3C"/>
                </a:solidFill>
                <a:latin typeface="Arial" panose="020B0604020202020204" pitchFamily="34" charset="0"/>
                <a:ea typeface="Bitter Medium" pitchFamily="34" charset="-122"/>
                <a:cs typeface="Arial" panose="020B0604020202020204" pitchFamily="34" charset="0"/>
              </a:rPr>
              <a:t>Quy Mô Nhà Máy</a:t>
            </a:r>
            <a:endParaRPr lang="en-US" sz="2200" dirty="0">
              <a:latin typeface="Arial" panose="020B0604020202020204" pitchFamily="34" charset="0"/>
              <a:cs typeface="Arial" panose="020B0604020202020204" pitchFamily="34" charset="0"/>
            </a:endParaRPr>
          </a:p>
        </p:txBody>
      </p:sp>
      <p:sp>
        <p:nvSpPr>
          <p:cNvPr id="12" name="Text 6">
            <a:extLst>
              <a:ext uri="{FF2B5EF4-FFF2-40B4-BE49-F238E27FC236}">
                <a16:creationId xmlns:a16="http://schemas.microsoft.com/office/drawing/2014/main" id="{EF3E1A75-BAC5-ADAA-4B95-86925AAB5972}"/>
              </a:ext>
            </a:extLst>
          </p:cNvPr>
          <p:cNvSpPr/>
          <p:nvPr/>
        </p:nvSpPr>
        <p:spPr>
          <a:xfrm>
            <a:off x="6933544" y="2927746"/>
            <a:ext cx="2237899" cy="1451610"/>
          </a:xfrm>
          <a:prstGeom prst="rect">
            <a:avLst/>
          </a:prstGeom>
          <a:noFill/>
          <a:ln/>
        </p:spPr>
        <p:txBody>
          <a:bodyPr wrap="square" lIns="0" tIns="0" rIns="0" bIns="0" rtlCol="0" anchor="t"/>
          <a:lstStyle/>
          <a:p>
            <a:pPr marL="0" indent="0" algn="l">
              <a:lnSpc>
                <a:spcPts val="2850"/>
              </a:lnSpc>
              <a:buNone/>
            </a:pPr>
            <a:r>
              <a:rPr lang="en-US" sz="1750" kern="0" spc="-36" dirty="0">
                <a:solidFill>
                  <a:srgbClr val="2B2E3C"/>
                </a:solidFill>
                <a:latin typeface="Arial" panose="020B0604020202020204" pitchFamily="34" charset="0"/>
                <a:ea typeface="Open Sans" pitchFamily="34" charset="-122"/>
                <a:cs typeface="Arial" panose="020B0604020202020204" pitchFamily="34" charset="0"/>
              </a:rPr>
              <a:t>Các nhà máy công suất lớn thường có suất tiêu hao năng lượng thấp hơn so với các nhà máy nhỏ.</a:t>
            </a:r>
            <a:endParaRPr lang="en-US" sz="1750" dirty="0">
              <a:latin typeface="Arial" panose="020B0604020202020204" pitchFamily="34" charset="0"/>
              <a:cs typeface="Arial" panose="020B0604020202020204" pitchFamily="34" charset="0"/>
            </a:endParaRPr>
          </a:p>
        </p:txBody>
      </p:sp>
      <p:pic>
        <p:nvPicPr>
          <p:cNvPr id="13" name="Image 3" descr="preencoded.png">
            <a:extLst>
              <a:ext uri="{FF2B5EF4-FFF2-40B4-BE49-F238E27FC236}">
                <a16:creationId xmlns:a16="http://schemas.microsoft.com/office/drawing/2014/main" id="{857F2F80-3EA8-FFFB-5A10-B5CE2159808E}"/>
              </a:ext>
            </a:extLst>
          </p:cNvPr>
          <p:cNvPicPr>
            <a:picLocks noChangeAspect="1"/>
          </p:cNvPicPr>
          <p:nvPr/>
        </p:nvPicPr>
        <p:blipFill>
          <a:blip r:embed="rId5"/>
          <a:stretch>
            <a:fillRect/>
          </a:stretch>
        </p:blipFill>
        <p:spPr>
          <a:xfrm>
            <a:off x="9488677" y="1635085"/>
            <a:ext cx="566976" cy="566976"/>
          </a:xfrm>
          <a:prstGeom prst="rect">
            <a:avLst/>
          </a:prstGeom>
        </p:spPr>
      </p:pic>
      <p:sp>
        <p:nvSpPr>
          <p:cNvPr id="14" name="Text 7">
            <a:extLst>
              <a:ext uri="{FF2B5EF4-FFF2-40B4-BE49-F238E27FC236}">
                <a16:creationId xmlns:a16="http://schemas.microsoft.com/office/drawing/2014/main" id="{94113569-85C9-AB1C-5256-B5E419F81101}"/>
              </a:ext>
            </a:extLst>
          </p:cNvPr>
          <p:cNvSpPr/>
          <p:nvPr/>
        </p:nvSpPr>
        <p:spPr>
          <a:xfrm>
            <a:off x="9488677" y="2428875"/>
            <a:ext cx="2835235" cy="354330"/>
          </a:xfrm>
          <a:prstGeom prst="rect">
            <a:avLst/>
          </a:prstGeom>
          <a:noFill/>
          <a:ln/>
        </p:spPr>
        <p:txBody>
          <a:bodyPr wrap="none" lIns="0" tIns="0" rIns="0" bIns="0" rtlCol="0" anchor="t"/>
          <a:lstStyle/>
          <a:p>
            <a:pPr marL="0" indent="0" algn="l">
              <a:lnSpc>
                <a:spcPts val="2750"/>
              </a:lnSpc>
              <a:buNone/>
            </a:pPr>
            <a:r>
              <a:rPr lang="en-US" sz="2200" kern="0" spc="-67" dirty="0">
                <a:solidFill>
                  <a:srgbClr val="2B2E3C"/>
                </a:solidFill>
                <a:latin typeface="Arial" panose="020B0604020202020204" pitchFamily="34" charset="0"/>
                <a:ea typeface="Bitter Medium" pitchFamily="34" charset="-122"/>
                <a:cs typeface="Arial" panose="020B0604020202020204" pitchFamily="34" charset="0"/>
              </a:rPr>
              <a:t>Bảo Trì và Quản Lý</a:t>
            </a:r>
            <a:endParaRPr lang="en-US" sz="2200" dirty="0">
              <a:latin typeface="Arial" panose="020B0604020202020204" pitchFamily="34" charset="0"/>
              <a:cs typeface="Arial" panose="020B0604020202020204" pitchFamily="34" charset="0"/>
            </a:endParaRPr>
          </a:p>
        </p:txBody>
      </p:sp>
      <p:sp>
        <p:nvSpPr>
          <p:cNvPr id="15" name="Text 8">
            <a:extLst>
              <a:ext uri="{FF2B5EF4-FFF2-40B4-BE49-F238E27FC236}">
                <a16:creationId xmlns:a16="http://schemas.microsoft.com/office/drawing/2014/main" id="{984A7248-9818-E845-767C-2BA57ED5BFFD}"/>
              </a:ext>
            </a:extLst>
          </p:cNvPr>
          <p:cNvSpPr/>
          <p:nvPr/>
        </p:nvSpPr>
        <p:spPr>
          <a:xfrm>
            <a:off x="9488677" y="2919293"/>
            <a:ext cx="2366843" cy="1451610"/>
          </a:xfrm>
          <a:prstGeom prst="rect">
            <a:avLst/>
          </a:prstGeom>
          <a:noFill/>
          <a:ln/>
        </p:spPr>
        <p:txBody>
          <a:bodyPr wrap="square" lIns="0" tIns="0" rIns="0" bIns="0" rtlCol="0" anchor="t"/>
          <a:lstStyle/>
          <a:p>
            <a:pPr marL="0" indent="0" algn="l">
              <a:lnSpc>
                <a:spcPts val="2850"/>
              </a:lnSpc>
              <a:buNone/>
            </a:pPr>
            <a:r>
              <a:rPr lang="en-US" sz="1750" kern="0" spc="-36" dirty="0">
                <a:solidFill>
                  <a:srgbClr val="2B2E3C"/>
                </a:solidFill>
                <a:latin typeface="Arial" panose="020B0604020202020204" pitchFamily="34" charset="0"/>
                <a:ea typeface="Open Sans" pitchFamily="34" charset="-122"/>
                <a:cs typeface="Arial" panose="020B0604020202020204" pitchFamily="34" charset="0"/>
              </a:rPr>
              <a:t>Việc bảo trì định kỳ và tối ưu hóa quy trình vận hành cũng ảnh hưởng lớn đến hiệu suất năng lượng.</a:t>
            </a:r>
            <a:endParaRPr lang="en-US" sz="1750" dirty="0">
              <a:latin typeface="Arial" panose="020B0604020202020204" pitchFamily="34" charset="0"/>
              <a:cs typeface="Arial" panose="020B0604020202020204" pitchFamily="34" charset="0"/>
            </a:endParaRPr>
          </a:p>
        </p:txBody>
      </p:sp>
      <p:sp>
        <p:nvSpPr>
          <p:cNvPr id="16" name="Text 9">
            <a:extLst>
              <a:ext uri="{FF2B5EF4-FFF2-40B4-BE49-F238E27FC236}">
                <a16:creationId xmlns:a16="http://schemas.microsoft.com/office/drawing/2014/main" id="{7E638C45-3F8A-7D31-028A-8901DE41CD0C}"/>
              </a:ext>
            </a:extLst>
          </p:cNvPr>
          <p:cNvSpPr/>
          <p:nvPr/>
        </p:nvSpPr>
        <p:spPr>
          <a:xfrm>
            <a:off x="580431" y="4988957"/>
            <a:ext cx="10377130" cy="725805"/>
          </a:xfrm>
          <a:prstGeom prst="rect">
            <a:avLst/>
          </a:prstGeom>
          <a:noFill/>
          <a:ln/>
        </p:spPr>
        <p:txBody>
          <a:bodyPr wrap="square" lIns="0" tIns="0" rIns="0" bIns="0" rtlCol="0" anchor="t"/>
          <a:lstStyle/>
          <a:p>
            <a:pPr marL="0" indent="0" algn="l">
              <a:lnSpc>
                <a:spcPts val="2850"/>
              </a:lnSpc>
              <a:buNone/>
            </a:pPr>
            <a:r>
              <a:rPr lang="en-US" sz="1750" kern="0" spc="-36" dirty="0">
                <a:solidFill>
                  <a:srgbClr val="2B2E3C"/>
                </a:solidFill>
                <a:latin typeface="Arial" panose="020B0604020202020204" pitchFamily="34" charset="0"/>
                <a:ea typeface="Open Sans" pitchFamily="34" charset="-122"/>
                <a:cs typeface="Arial" panose="020B0604020202020204" pitchFamily="34" charset="0"/>
              </a:rPr>
              <a:t>Các yếu tố này có mối quan hệ mật thiết với nhau và việc tối ưu hóa từng yếu tố sẽ mang lại hiệu quả tổng thể trong việc giảm suất tiêu hao năng lượng.</a:t>
            </a:r>
            <a:endParaRPr lang="en-US" sz="1750" dirty="0">
              <a:latin typeface="Arial" panose="020B0604020202020204" pitchFamily="34" charset="0"/>
              <a:cs typeface="Arial" panose="020B0604020202020204" pitchFamily="34" charset="0"/>
            </a:endParaRPr>
          </a:p>
        </p:txBody>
      </p:sp>
      <p:sp>
        <p:nvSpPr>
          <p:cNvPr id="17" name="Title 1">
            <a:extLst>
              <a:ext uri="{FF2B5EF4-FFF2-40B4-BE49-F238E27FC236}">
                <a16:creationId xmlns:a16="http://schemas.microsoft.com/office/drawing/2014/main" id="{5E0881D0-0072-12BA-0E85-8FA09CBB9709}"/>
              </a:ext>
            </a:extLst>
          </p:cNvPr>
          <p:cNvSpPr txBox="1">
            <a:spLocks/>
          </p:cNvSpPr>
          <p:nvPr/>
        </p:nvSpPr>
        <p:spPr>
          <a:xfrm>
            <a:off x="1001094" y="271859"/>
            <a:ext cx="8915364" cy="81696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buClr>
                <a:schemeClr val="dk1"/>
              </a:buClr>
              <a:buSzPts val="2800"/>
              <a:buFont typeface="Fira Sans Extra Condensed"/>
              <a:buNone/>
              <a:defRPr sz="2800" b="1">
                <a:solidFill>
                  <a:schemeClr val="accent1">
                    <a:lumMod val="50000"/>
                  </a:schemeClr>
                </a:solidFill>
                <a:latin typeface="Arial" panose="020B0604020202020204" pitchFamily="34" charset="0"/>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r>
              <a:rPr lang="en-US" dirty="0" err="1">
                <a:cs typeface="Arial" panose="020B0604020202020204" pitchFamily="34" charset="0"/>
              </a:rPr>
              <a:t>Yếu</a:t>
            </a:r>
            <a:r>
              <a:rPr lang="en-US" dirty="0">
                <a:cs typeface="Arial" panose="020B0604020202020204" pitchFamily="34" charset="0"/>
              </a:rPr>
              <a:t> </a:t>
            </a:r>
            <a:r>
              <a:rPr lang="en-US" dirty="0" err="1">
                <a:cs typeface="Arial" panose="020B0604020202020204" pitchFamily="34" charset="0"/>
              </a:rPr>
              <a:t>tố</a:t>
            </a:r>
            <a:r>
              <a:rPr lang="en-US" dirty="0">
                <a:cs typeface="Arial" panose="020B0604020202020204" pitchFamily="34" charset="0"/>
              </a:rPr>
              <a:t> </a:t>
            </a:r>
            <a:r>
              <a:rPr lang="en-US" dirty="0" err="1">
                <a:cs typeface="Arial" panose="020B0604020202020204" pitchFamily="34" charset="0"/>
              </a:rPr>
              <a:t>ảnh</a:t>
            </a:r>
            <a:r>
              <a:rPr lang="en-US" dirty="0">
                <a:cs typeface="Arial" panose="020B0604020202020204" pitchFamily="34" charset="0"/>
              </a:rPr>
              <a:t> </a:t>
            </a:r>
            <a:r>
              <a:rPr lang="en-US" dirty="0" err="1">
                <a:cs typeface="Arial" panose="020B0604020202020204" pitchFamily="34" charset="0"/>
              </a:rPr>
              <a:t>hưởng</a:t>
            </a:r>
            <a:r>
              <a:rPr lang="en-US" dirty="0">
                <a:cs typeface="Arial" panose="020B0604020202020204" pitchFamily="34" charset="0"/>
              </a:rPr>
              <a:t> đến </a:t>
            </a:r>
            <a:r>
              <a:rPr lang="en-US" dirty="0" err="1">
                <a:cs typeface="Arial" panose="020B0604020202020204" pitchFamily="34" charset="0"/>
              </a:rPr>
              <a:t>suất</a:t>
            </a:r>
            <a:r>
              <a:rPr lang="en-US" dirty="0">
                <a:cs typeface="Arial" panose="020B0604020202020204" pitchFamily="34" charset="0"/>
              </a:rPr>
              <a:t> </a:t>
            </a:r>
            <a:r>
              <a:rPr lang="en-US" dirty="0" err="1">
                <a:cs typeface="Arial" panose="020B0604020202020204" pitchFamily="34" charset="0"/>
              </a:rPr>
              <a:t>tiêu</a:t>
            </a:r>
            <a:r>
              <a:rPr lang="en-US" dirty="0">
                <a:cs typeface="Arial" panose="020B0604020202020204" pitchFamily="34" charset="0"/>
              </a:rPr>
              <a:t> hao </a:t>
            </a:r>
            <a:r>
              <a:rPr lang="en-US" dirty="0" err="1">
                <a:cs typeface="Arial" panose="020B0604020202020204" pitchFamily="34" charset="0"/>
              </a:rPr>
              <a:t>năng</a:t>
            </a:r>
            <a:r>
              <a:rPr lang="en-US" dirty="0">
                <a:cs typeface="Arial" panose="020B0604020202020204" pitchFamily="34" charset="0"/>
              </a:rPr>
              <a:t> </a:t>
            </a:r>
            <a:r>
              <a:rPr lang="en-US" dirty="0" err="1">
                <a:cs typeface="Arial" panose="020B0604020202020204" pitchFamily="34" charset="0"/>
              </a:rPr>
              <a:t>lượng</a:t>
            </a:r>
            <a:endParaRPr lang="en-US" dirty="0">
              <a:cs typeface="Arial" panose="020B0604020202020204" pitchFamily="34" charset="0"/>
            </a:endParaRPr>
          </a:p>
        </p:txBody>
      </p:sp>
    </p:spTree>
    <p:extLst>
      <p:ext uri="{BB962C8B-B14F-4D97-AF65-F5344CB8AC3E}">
        <p14:creationId xmlns:p14="http://schemas.microsoft.com/office/powerpoint/2010/main" val="46410169"/>
      </p:ext>
    </p:extLst>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spTree>
      <p:nvGrpSpPr>
        <p:cNvPr id="1" name="">
          <a:extLst>
            <a:ext uri="{FF2B5EF4-FFF2-40B4-BE49-F238E27FC236}">
              <a16:creationId xmlns:a16="http://schemas.microsoft.com/office/drawing/2014/main" id="{F65D74EA-154D-8F5D-C9DF-126BCB182A2D}"/>
            </a:ext>
          </a:extLst>
        </p:cNvPr>
        <p:cNvGrpSpPr/>
        <p:nvPr/>
      </p:nvGrpSpPr>
      <p:grpSpPr>
        <a:xfrm>
          <a:off x="0" y="0"/>
          <a:ext cx="0" cy="0"/>
          <a:chOff x="0" y="0"/>
          <a:chExt cx="0" cy="0"/>
        </a:xfrm>
      </p:grpSpPr>
      <p:sp>
        <p:nvSpPr>
          <p:cNvPr id="4" name="Text 1">
            <a:extLst>
              <a:ext uri="{FF2B5EF4-FFF2-40B4-BE49-F238E27FC236}">
                <a16:creationId xmlns:a16="http://schemas.microsoft.com/office/drawing/2014/main" id="{72E42498-6C52-4551-0F0B-4A9CCD30E144}"/>
              </a:ext>
            </a:extLst>
          </p:cNvPr>
          <p:cNvSpPr/>
          <p:nvPr/>
        </p:nvSpPr>
        <p:spPr>
          <a:xfrm>
            <a:off x="525046" y="1468616"/>
            <a:ext cx="5931172" cy="1551675"/>
          </a:xfrm>
          <a:prstGeom prst="rect">
            <a:avLst/>
          </a:prstGeom>
          <a:noFill/>
          <a:ln/>
        </p:spPr>
        <p:txBody>
          <a:bodyPr anchor="t" bIns="0" lIns="0" rIns="0" rtlCol="0" tIns="0" wrap="square"/>
          <a:lstStyle/>
          <a:p>
            <a:pPr algn="l" indent="0" marL="0">
              <a:lnSpc>
                <a:spcPts val="2850"/>
              </a:lnSpc>
              <a:buNone/>
            </a:pPr>
            <a:r>
              <a:rPr dirty="0" kern="0" lang="en-US" spc="-36" sz="1800">
                <a:solidFill>
                  <a:srgbClr val="2B2E3C"/>
                </a:solidFill>
                <a:latin charset="0" panose="020B0604020202020204" pitchFamily="34" typeface="Arial"/>
                <a:ea charset="-122" pitchFamily="34" typeface="Open Sans"/>
                <a:cs charset="0" panose="020B0604020202020204" pitchFamily="34" typeface="Arial"/>
              </a:rPr>
              <a:t>Đến năm 2025, 100% các dây chuyền sản xuất xi măng công suất từ 2.500 tấn clinker/ngày trở lên được yêu cầu lắp đặt hệ thống phát điện tận dụng nhiệt khí thải, giúp giảm 25-30% chi phí điện năng.</a:t>
            </a:r>
            <a:endParaRPr dirty="0" lang="en-US" sz="1800">
              <a:latin charset="0" panose="020B0604020202020204" pitchFamily="34" typeface="Arial"/>
              <a:cs charset="0" panose="020B0604020202020204" pitchFamily="34" typeface="Arial"/>
            </a:endParaRPr>
          </a:p>
        </p:txBody>
      </p:sp>
      <p:pic>
        <p:nvPicPr>
          <p:cNvPr id="5" name="Picture 4">
            <a:extLst>
              <a:ext uri="{FF2B5EF4-FFF2-40B4-BE49-F238E27FC236}">
                <a16:creationId xmlns:a16="http://schemas.microsoft.com/office/drawing/2014/main" id="{EEC5BC2C-BD41-F39E-B663-0A386E58FAD7}"/>
              </a:ext>
            </a:extLst>
          </p:cNvPr>
          <p:cNvPicPr>
            <a:picLocks noChangeAspect="1"/>
          </p:cNvPicPr>
          <p:nvPr/>
        </p:nvPicPr>
        <p:blipFill>
          <a:blip r:embed="rId2"/>
          <a:srcRect b="2" r="58" t="30"/>
          <a:stretch/>
        </p:blipFill>
        <p:spPr>
          <a:xfrm>
            <a:off x="6619507" y="1890109"/>
            <a:ext cx="5161013" cy="3865384"/>
          </a:xfrm>
          <a:prstGeom prst="rect">
            <a:avLst/>
          </a:prstGeom>
        </p:spPr>
      </p:pic>
      <p:sp>
        <p:nvSpPr>
          <p:cNvPr id="6" name="TextBox 5">
            <a:extLst>
              <a:ext uri="{FF2B5EF4-FFF2-40B4-BE49-F238E27FC236}">
                <a16:creationId xmlns:a16="http://schemas.microsoft.com/office/drawing/2014/main" id="{96018690-9255-110A-DA0F-FE7E96D60C7C}"/>
              </a:ext>
            </a:extLst>
          </p:cNvPr>
          <p:cNvSpPr txBox="1"/>
          <p:nvPr/>
        </p:nvSpPr>
        <p:spPr>
          <a:xfrm>
            <a:off x="723714" y="3170170"/>
            <a:ext cx="5352586" cy="2678234"/>
          </a:xfrm>
          <a:prstGeom prst="rect">
            <a:avLst/>
          </a:prstGeom>
          <a:noFill/>
        </p:spPr>
        <p:txBody>
          <a:bodyPr wrap="square">
            <a:spAutoFit/>
          </a:bodyPr>
          <a:lstStyle/>
          <a:p>
            <a:pPr>
              <a:buNone/>
            </a:pPr>
            <a:r>
              <a:rPr b="1" dirty="0" lang="vi-VN" sz="1800">
                <a:latin charset="0" panose="020B0604020202020204" pitchFamily="34" typeface="Arial"/>
                <a:cs charset="0" panose="020B0604020202020204" pitchFamily="34" typeface="Arial"/>
              </a:rPr>
              <a:t>1. Nguyên lý hoạt động</a:t>
            </a:r>
          </a:p>
          <a:p>
            <a:pPr indent="-342900" marL="342900">
              <a:buFont charset="2" pitchFamily="2" typeface="Wingdings"/>
              <a:buChar char="Ø"/>
            </a:pPr>
            <a:r>
              <a:rPr dirty="0" lang="vi-VN" sz="1800">
                <a:latin charset="0" panose="020B0604020202020204" pitchFamily="34" typeface="Arial"/>
                <a:cs charset="0" panose="020B0604020202020204" pitchFamily="34" typeface="Arial"/>
              </a:rPr>
              <a:t>Hệ thống WHR sử dụng nhiệt thừa từ:</a:t>
            </a:r>
          </a:p>
          <a:p>
            <a:pPr indent="-342900" lvl="1" marL="800100">
              <a:buFont charset="0" panose="020B0604020202020204" pitchFamily="34" typeface="Arial"/>
              <a:buChar char="•"/>
            </a:pPr>
            <a:r>
              <a:rPr b="1" dirty="0" lang="vi-VN" sz="1800">
                <a:latin charset="0" panose="020B0604020202020204" pitchFamily="34" typeface="Arial"/>
                <a:cs charset="0" panose="020B0604020202020204" pitchFamily="34" typeface="Arial"/>
              </a:rPr>
              <a:t>Khí thải từ lò nung clinker (kiln gas)</a:t>
            </a:r>
            <a:r>
              <a:rPr dirty="0" lang="vi-VN" sz="1800">
                <a:latin charset="0" panose="020B0604020202020204" pitchFamily="34" typeface="Arial"/>
                <a:cs charset="0" panose="020B0604020202020204" pitchFamily="34" typeface="Arial"/>
              </a:rPr>
              <a:t>: ~300–400°C</a:t>
            </a:r>
          </a:p>
          <a:p>
            <a:pPr indent="-342900" lvl="1" marL="800100">
              <a:buFont charset="0" panose="020B0604020202020204" pitchFamily="34" typeface="Arial"/>
              <a:buChar char="•"/>
            </a:pPr>
            <a:r>
              <a:rPr b="1" dirty="0" lang="vi-VN" sz="1800">
                <a:latin charset="0" panose="020B0604020202020204" pitchFamily="34" typeface="Arial"/>
                <a:cs charset="0" panose="020B0604020202020204" pitchFamily="34" typeface="Arial"/>
              </a:rPr>
              <a:t>Khí thải từ thiết bị làm nguội clinker (cooler gas)</a:t>
            </a:r>
            <a:r>
              <a:rPr dirty="0" lang="vi-VN" sz="1800">
                <a:latin charset="0" panose="020B0604020202020204" pitchFamily="34" typeface="Arial"/>
                <a:cs charset="0" panose="020B0604020202020204" pitchFamily="34" typeface="Arial"/>
              </a:rPr>
              <a:t>: ~250–350°C</a:t>
            </a:r>
          </a:p>
          <a:p>
            <a:pPr indent="-342900" marL="342900">
              <a:buFont charset="2" pitchFamily="2" typeface="Wingdings"/>
              <a:buChar char="Ø"/>
            </a:pPr>
            <a:r>
              <a:rPr dirty="0" lang="vi-VN" sz="1800">
                <a:latin charset="0" panose="020B0604020202020204" pitchFamily="34" typeface="Arial"/>
                <a:cs charset="0" panose="020B0604020202020204" pitchFamily="34" typeface="Arial"/>
              </a:rPr>
              <a:t>Nhiệt này được thu hồi để sinh hơi (hoặc dầu nhiệt), dẫn vào </a:t>
            </a:r>
            <a:r>
              <a:rPr b="1" dirty="0" lang="vi-VN" sz="1800">
                <a:latin charset="0" panose="020B0604020202020204" pitchFamily="34" typeface="Arial"/>
                <a:cs charset="0" panose="020B0604020202020204" pitchFamily="34" typeface="Arial"/>
              </a:rPr>
              <a:t>turbine hơi hoặc ORC (Organic Rankine Cycle)</a:t>
            </a:r>
            <a:r>
              <a:rPr dirty="0" lang="vi-VN" sz="1800">
                <a:latin charset="0" panose="020B0604020202020204" pitchFamily="34" typeface="Arial"/>
                <a:cs charset="0" panose="020B0604020202020204" pitchFamily="34" typeface="Arial"/>
              </a:rPr>
              <a:t> để phát điện.</a:t>
            </a:r>
          </a:p>
        </p:txBody>
      </p:sp>
      <p:sp>
        <p:nvSpPr>
          <p:cNvPr id="7" name="Title 1">
            <a:extLst>
              <a:ext uri="{FF2B5EF4-FFF2-40B4-BE49-F238E27FC236}">
                <a16:creationId xmlns:a16="http://schemas.microsoft.com/office/drawing/2014/main" id="{F8003B10-6824-0E70-B0B8-722BD4B6B13B}"/>
              </a:ext>
            </a:extLst>
          </p:cNvPr>
          <p:cNvSpPr txBox="1">
            <a:spLocks/>
          </p:cNvSpPr>
          <p:nvPr/>
        </p:nvSpPr>
        <p:spPr>
          <a:xfrm>
            <a:off x="1001094" y="271859"/>
            <a:ext cx="8915364" cy="816965"/>
          </a:xfrm>
          <a:prstGeom prst="rect">
            <a:avLst/>
          </a:prstGeom>
          <a:noFill/>
          <a:ln>
            <a:noFill/>
          </a:ln>
        </p:spPr>
        <p:txBody>
          <a:bodyPr anchor="ctr" anchorCtr="0" bIns="91425" lIns="91425" rIns="91425" spcFirstLastPara="1" tIns="91425" wrap="square">
            <a:noAutofit/>
          </a:bodyPr>
          <a:lstStyle>
            <a:defPPr algn="l" lvl="0" marR="0" rtl="0">
              <a:lnSpc>
                <a:spcPct val="100000"/>
              </a:lnSpc>
              <a:spcBef>
                <a:spcPts val="0"/>
              </a:spcBef>
              <a:spcAft>
                <a:spcPts val="0"/>
              </a:spcAft>
              <a:defRPr/>
            </a:defPPr>
            <a:lvl1pPr>
              <a:buClr>
                <a:schemeClr val="dk1"/>
              </a:buClr>
              <a:buSzPts val="2800"/>
              <a:buFont typeface="Fira Sans Extra Condensed"/>
              <a:buNone/>
              <a:defRPr b="1" sz="2800">
                <a:solidFill>
                  <a:schemeClr val="accent1">
                    <a:lumMod val="50000"/>
                  </a:schemeClr>
                </a:solidFill>
                <a:latin charset="0" panose="020B0604020202020204" pitchFamily="34" typeface="Arial"/>
                <a:ea typeface="Fira Sans Extra Condensed"/>
                <a:cs typeface="Fira Sans Extra Condensed"/>
              </a:defRPr>
            </a:lvl1pPr>
            <a:lvl2pPr>
              <a:buClr>
                <a:schemeClr val="dk1"/>
              </a:buClr>
              <a:buSzPts val="2800"/>
              <a:buFont typeface="Fira Sans Extra Condensed"/>
              <a:buNone/>
              <a:defRPr b="1" sz="2800">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b="1" sz="2800">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b="1" sz="2800">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b="1" sz="2800">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b="1" sz="2800">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b="1" sz="2800">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b="1" sz="2800">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b="1" sz="2800">
                <a:solidFill>
                  <a:schemeClr val="dk1"/>
                </a:solidFill>
                <a:latin typeface="Fira Sans Extra Condensed"/>
                <a:ea typeface="Fira Sans Extra Condensed"/>
                <a:cs typeface="Fira Sans Extra Condensed"/>
              </a:defRPr>
            </a:lvl9pPr>
          </a:lstStyle>
          <a:p>
            <a:r>
              <a:rPr dirty="0" lang="en-US">
                <a:cs charset="0" panose="020B0604020202020204" pitchFamily="34" typeface="Arial"/>
              </a:rPr>
              <a:t>2. </a:t>
            </a:r>
            <a:r>
              <a:rPr dirty="0" err="1" lang="en-US">
                <a:cs charset="0" panose="020B0604020202020204" pitchFamily="34" typeface="Arial"/>
              </a:rPr>
              <a:t>Tận</a:t>
            </a:r>
            <a:r>
              <a:rPr dirty="0" lang="en-US">
                <a:cs charset="0" panose="020B0604020202020204" pitchFamily="34" typeface="Arial"/>
              </a:rPr>
              <a:t> </a:t>
            </a:r>
            <a:r>
              <a:rPr dirty="0" err="1" lang="en-US">
                <a:cs charset="0" panose="020B0604020202020204" pitchFamily="34" typeface="Arial"/>
              </a:rPr>
              <a:t>dụng</a:t>
            </a:r>
            <a:r>
              <a:rPr dirty="0" lang="en-US">
                <a:cs charset="0" panose="020B0604020202020204" pitchFamily="34" typeface="Arial"/>
              </a:rPr>
              <a:t> </a:t>
            </a:r>
            <a:r>
              <a:rPr dirty="0" err="1" lang="en-US">
                <a:cs charset="0" panose="020B0604020202020204" pitchFamily="34" typeface="Arial"/>
              </a:rPr>
              <a:t>nhiệt</a:t>
            </a:r>
            <a:r>
              <a:rPr dirty="0" lang="en-US">
                <a:cs charset="0" panose="020B0604020202020204" pitchFamily="34" typeface="Arial"/>
              </a:rPr>
              <a:t> </a:t>
            </a:r>
            <a:r>
              <a:rPr dirty="0" err="1" lang="en-US">
                <a:cs charset="0" panose="020B0604020202020204" pitchFamily="34" typeface="Arial"/>
              </a:rPr>
              <a:t>thải</a:t>
            </a:r>
            <a:endParaRPr dirty="0" lang="en-US">
              <a:cs charset="0" panose="020B0604020202020204" pitchFamily="34" typeface="Arial"/>
            </a:endParaRPr>
          </a:p>
        </p:txBody>
      </p:sp>
    </p:spTree>
    <p:extLst>
      <p:ext uri="{BB962C8B-B14F-4D97-AF65-F5344CB8AC3E}">
        <p14:creationId xmlns:p14="http://schemas.microsoft.com/office/powerpoint/2010/main" val="18224344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1685A2-1067-E218-B781-3ECE93770F7A}"/>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5AF7321C-6EC9-DA6B-ED2D-6D9C18422284}"/>
              </a:ext>
            </a:extLst>
          </p:cNvPr>
          <p:cNvSpPr txBox="1">
            <a:spLocks/>
          </p:cNvSpPr>
          <p:nvPr/>
        </p:nvSpPr>
        <p:spPr>
          <a:xfrm>
            <a:off x="1001094" y="271859"/>
            <a:ext cx="8915364" cy="81696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buClr>
                <a:schemeClr val="dk1"/>
              </a:buClr>
              <a:buSzPts val="2800"/>
              <a:buFont typeface="Fira Sans Extra Condensed"/>
              <a:buNone/>
              <a:defRPr sz="2800" b="1">
                <a:solidFill>
                  <a:schemeClr val="accent1">
                    <a:lumMod val="50000"/>
                  </a:schemeClr>
                </a:solidFill>
                <a:latin typeface="Arial" panose="020B0604020202020204" pitchFamily="34" charset="0"/>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r>
              <a:rPr lang="en-US" dirty="0">
                <a:cs typeface="Arial" panose="020B0604020202020204" pitchFamily="34" charset="0"/>
              </a:rPr>
              <a:t>2. </a:t>
            </a:r>
            <a:r>
              <a:rPr lang="en-US" dirty="0" err="1">
                <a:cs typeface="Arial" panose="020B0604020202020204" pitchFamily="34" charset="0"/>
              </a:rPr>
              <a:t>Tận</a:t>
            </a:r>
            <a:r>
              <a:rPr lang="en-US" dirty="0">
                <a:cs typeface="Arial" panose="020B0604020202020204" pitchFamily="34" charset="0"/>
              </a:rPr>
              <a:t> </a:t>
            </a:r>
            <a:r>
              <a:rPr lang="en-US" dirty="0" err="1">
                <a:cs typeface="Arial" panose="020B0604020202020204" pitchFamily="34" charset="0"/>
              </a:rPr>
              <a:t>dụng</a:t>
            </a:r>
            <a:r>
              <a:rPr lang="en-US" dirty="0">
                <a:cs typeface="Arial" panose="020B0604020202020204" pitchFamily="34" charset="0"/>
              </a:rPr>
              <a:t> </a:t>
            </a:r>
            <a:r>
              <a:rPr lang="en-US" dirty="0" err="1">
                <a:cs typeface="Arial" panose="020B0604020202020204" pitchFamily="34" charset="0"/>
              </a:rPr>
              <a:t>nhiệt</a:t>
            </a:r>
            <a:r>
              <a:rPr lang="en-US" dirty="0">
                <a:cs typeface="Arial" panose="020B0604020202020204" pitchFamily="34" charset="0"/>
              </a:rPr>
              <a:t> </a:t>
            </a:r>
            <a:r>
              <a:rPr lang="en-US" dirty="0" err="1">
                <a:cs typeface="Arial" panose="020B0604020202020204" pitchFamily="34" charset="0"/>
              </a:rPr>
              <a:t>thải</a:t>
            </a:r>
            <a:endParaRPr lang="en-US" dirty="0">
              <a:cs typeface="Arial" panose="020B0604020202020204" pitchFamily="34" charset="0"/>
            </a:endParaRPr>
          </a:p>
        </p:txBody>
      </p:sp>
      <p:sp>
        <p:nvSpPr>
          <p:cNvPr id="2" name="TextBox 1">
            <a:extLst>
              <a:ext uri="{FF2B5EF4-FFF2-40B4-BE49-F238E27FC236}">
                <a16:creationId xmlns:a16="http://schemas.microsoft.com/office/drawing/2014/main" id="{BA6330A4-1B87-05EF-BB7F-4CC8FB9CF3CD}"/>
              </a:ext>
            </a:extLst>
          </p:cNvPr>
          <p:cNvSpPr txBox="1"/>
          <p:nvPr/>
        </p:nvSpPr>
        <p:spPr>
          <a:xfrm>
            <a:off x="640876" y="1544638"/>
            <a:ext cx="10444146" cy="3056221"/>
          </a:xfrm>
          <a:prstGeom prst="rect">
            <a:avLst/>
          </a:prstGeom>
          <a:noFill/>
        </p:spPr>
        <p:txBody>
          <a:bodyPr wrap="square">
            <a:spAutoFit/>
          </a:bodyPr>
          <a:lstStyle/>
          <a:p>
            <a:pPr>
              <a:lnSpc>
                <a:spcPct val="150000"/>
              </a:lnSpc>
              <a:buNone/>
            </a:pPr>
            <a:r>
              <a:rPr lang="vi-VN" b="1" dirty="0">
                <a:latin typeface="Arial" panose="020B0604020202020204" pitchFamily="34" charset="0"/>
                <a:cs typeface="Arial" panose="020B0604020202020204" pitchFamily="34" charset="0"/>
              </a:rPr>
              <a:t>Cấu hình phổ biến</a:t>
            </a:r>
          </a:p>
          <a:p>
            <a:pPr marL="342900" indent="-342900">
              <a:lnSpc>
                <a:spcPct val="150000"/>
              </a:lnSpc>
              <a:buFont typeface="Wingdings" pitchFamily="2" charset="2"/>
              <a:buChar char="Ø"/>
            </a:pPr>
            <a:r>
              <a:rPr lang="vi-VN" b="1" dirty="0">
                <a:latin typeface="Arial" panose="020B0604020202020204" pitchFamily="34" charset="0"/>
                <a:cs typeface="Arial" panose="020B0604020202020204" pitchFamily="34" charset="0"/>
              </a:rPr>
              <a:t>Hệ thống thu hồi nhiệt kiểu hơi nước</a:t>
            </a:r>
            <a:r>
              <a:rPr lang="vi-VN" dirty="0">
                <a:latin typeface="Arial" panose="020B0604020202020204" pitchFamily="34" charset="0"/>
                <a:cs typeface="Arial" panose="020B0604020202020204" pitchFamily="34" charset="0"/>
              </a:rPr>
              <a:t> (Steam Rankine Cycle):</a:t>
            </a:r>
          </a:p>
          <a:p>
            <a:pPr marL="742950" lvl="1" indent="-285750">
              <a:lnSpc>
                <a:spcPct val="150000"/>
              </a:lnSpc>
              <a:buFont typeface="Arial" panose="020B0604020202020204" pitchFamily="34" charset="0"/>
              <a:buChar char="•"/>
            </a:pPr>
            <a:r>
              <a:rPr lang="vi-VN" dirty="0">
                <a:latin typeface="Arial" panose="020B0604020202020204" pitchFamily="34" charset="0"/>
                <a:cs typeface="Arial" panose="020B0604020202020204" pitchFamily="34" charset="0"/>
              </a:rPr>
              <a:t>Nồi hơi thu hồi nhiệt (Waste Heat Boiler)</a:t>
            </a:r>
          </a:p>
          <a:p>
            <a:pPr marL="742950" lvl="1" indent="-285750">
              <a:lnSpc>
                <a:spcPct val="150000"/>
              </a:lnSpc>
              <a:buFont typeface="Arial" panose="020B0604020202020204" pitchFamily="34" charset="0"/>
              <a:buChar char="•"/>
            </a:pPr>
            <a:r>
              <a:rPr lang="vi-VN" dirty="0">
                <a:latin typeface="Arial" panose="020B0604020202020204" pitchFamily="34" charset="0"/>
                <a:cs typeface="Arial" panose="020B0604020202020204" pitchFamily="34" charset="0"/>
              </a:rPr>
              <a:t>Turbine hơi – máy phát điện</a:t>
            </a:r>
          </a:p>
          <a:p>
            <a:pPr marL="742950" lvl="1" indent="-285750">
              <a:lnSpc>
                <a:spcPct val="150000"/>
              </a:lnSpc>
              <a:buFont typeface="Arial" panose="020B0604020202020204" pitchFamily="34" charset="0"/>
              <a:buChar char="•"/>
            </a:pPr>
            <a:r>
              <a:rPr lang="vi-VN" dirty="0">
                <a:latin typeface="Arial" panose="020B0604020202020204" pitchFamily="34" charset="0"/>
                <a:cs typeface="Arial" panose="020B0604020202020204" pitchFamily="34" charset="0"/>
              </a:rPr>
              <a:t>Hệ thống xử lý nước cấp, bình ngưng tụ, bơm cao áp</a:t>
            </a:r>
          </a:p>
          <a:p>
            <a:pPr marL="342900" indent="-342900">
              <a:lnSpc>
                <a:spcPct val="150000"/>
              </a:lnSpc>
              <a:buFont typeface="Wingdings" pitchFamily="2" charset="2"/>
              <a:buChar char="Ø"/>
            </a:pPr>
            <a:r>
              <a:rPr lang="vi-VN" b="1" dirty="0">
                <a:latin typeface="Arial" panose="020B0604020202020204" pitchFamily="34" charset="0"/>
                <a:cs typeface="Arial" panose="020B0604020202020204" pitchFamily="34" charset="0"/>
              </a:rPr>
              <a:t>Hệ thống ORC (chu trình Rankine hữu cơ)</a:t>
            </a:r>
            <a:r>
              <a:rPr lang="vi-VN" dirty="0">
                <a:latin typeface="Arial" panose="020B0604020202020204" pitchFamily="34" charset="0"/>
                <a:cs typeface="Arial" panose="020B0604020202020204" pitchFamily="34" charset="0"/>
              </a:rPr>
              <a:t> – áp dụng cho khí thải có nhiệt độ thấp hơn (~200–300°C)</a:t>
            </a:r>
          </a:p>
        </p:txBody>
      </p:sp>
    </p:spTree>
    <p:extLst>
      <p:ext uri="{BB962C8B-B14F-4D97-AF65-F5344CB8AC3E}">
        <p14:creationId xmlns:p14="http://schemas.microsoft.com/office/powerpoint/2010/main" val="42646246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56E3B9-33B9-EA54-7C10-8FC052F1D954}"/>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CCA1A607-19FA-B361-4234-5C79D264E947}"/>
              </a:ext>
            </a:extLst>
          </p:cNvPr>
          <p:cNvSpPr txBox="1">
            <a:spLocks/>
          </p:cNvSpPr>
          <p:nvPr/>
        </p:nvSpPr>
        <p:spPr>
          <a:xfrm>
            <a:off x="1001094" y="271859"/>
            <a:ext cx="8915364" cy="81696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buClr>
                <a:schemeClr val="dk1"/>
              </a:buClr>
              <a:buSzPts val="2800"/>
              <a:buFont typeface="Fira Sans Extra Condensed"/>
              <a:buNone/>
              <a:defRPr sz="2800" b="1">
                <a:solidFill>
                  <a:schemeClr val="accent1">
                    <a:lumMod val="50000"/>
                  </a:schemeClr>
                </a:solidFill>
                <a:latin typeface="Arial" panose="020B0604020202020204" pitchFamily="34" charset="0"/>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r>
              <a:rPr lang="en-US" dirty="0">
                <a:cs typeface="Arial" panose="020B0604020202020204" pitchFamily="34" charset="0"/>
              </a:rPr>
              <a:t>2. </a:t>
            </a:r>
            <a:r>
              <a:rPr lang="en-US" dirty="0" err="1">
                <a:cs typeface="Arial" panose="020B0604020202020204" pitchFamily="34" charset="0"/>
              </a:rPr>
              <a:t>Tận</a:t>
            </a:r>
            <a:r>
              <a:rPr lang="en-US" dirty="0">
                <a:cs typeface="Arial" panose="020B0604020202020204" pitchFamily="34" charset="0"/>
              </a:rPr>
              <a:t> </a:t>
            </a:r>
            <a:r>
              <a:rPr lang="en-US" dirty="0" err="1">
                <a:cs typeface="Arial" panose="020B0604020202020204" pitchFamily="34" charset="0"/>
              </a:rPr>
              <a:t>dụng</a:t>
            </a:r>
            <a:r>
              <a:rPr lang="en-US" dirty="0">
                <a:cs typeface="Arial" panose="020B0604020202020204" pitchFamily="34" charset="0"/>
              </a:rPr>
              <a:t> </a:t>
            </a:r>
            <a:r>
              <a:rPr lang="en-US" dirty="0" err="1">
                <a:cs typeface="Arial" panose="020B0604020202020204" pitchFamily="34" charset="0"/>
              </a:rPr>
              <a:t>nhiệt</a:t>
            </a:r>
            <a:r>
              <a:rPr lang="en-US" dirty="0">
                <a:cs typeface="Arial" panose="020B0604020202020204" pitchFamily="34" charset="0"/>
              </a:rPr>
              <a:t> </a:t>
            </a:r>
            <a:r>
              <a:rPr lang="en-US" dirty="0" err="1">
                <a:cs typeface="Arial" panose="020B0604020202020204" pitchFamily="34" charset="0"/>
              </a:rPr>
              <a:t>thải</a:t>
            </a:r>
            <a:endParaRPr lang="en-US" dirty="0">
              <a:cs typeface="Arial" panose="020B0604020202020204" pitchFamily="34" charset="0"/>
            </a:endParaRPr>
          </a:p>
        </p:txBody>
      </p:sp>
      <p:graphicFrame>
        <p:nvGraphicFramePr>
          <p:cNvPr id="3" name="Table 2">
            <a:extLst>
              <a:ext uri="{FF2B5EF4-FFF2-40B4-BE49-F238E27FC236}">
                <a16:creationId xmlns:a16="http://schemas.microsoft.com/office/drawing/2014/main" id="{A146B719-D022-6E77-FD55-7EB09AA23BDB}"/>
              </a:ext>
            </a:extLst>
          </p:cNvPr>
          <p:cNvGraphicFramePr>
            <a:graphicFrameLocks noGrp="1"/>
          </p:cNvGraphicFramePr>
          <p:nvPr>
            <p:extLst>
              <p:ext uri="{D42A27DB-BD31-4B8C-83A1-F6EECF244321}">
                <p14:modId xmlns:p14="http://schemas.microsoft.com/office/powerpoint/2010/main" val="586134868"/>
              </p:ext>
            </p:extLst>
          </p:nvPr>
        </p:nvGraphicFramePr>
        <p:xfrm>
          <a:off x="779421" y="2282786"/>
          <a:ext cx="9810208" cy="2631888"/>
        </p:xfrm>
        <a:graphic>
          <a:graphicData uri="http://schemas.openxmlformats.org/drawingml/2006/table">
            <a:tbl>
              <a:tblPr/>
              <a:tblGrid>
                <a:gridCol w="2945640">
                  <a:extLst>
                    <a:ext uri="{9D8B030D-6E8A-4147-A177-3AD203B41FA5}">
                      <a16:colId xmlns:a16="http://schemas.microsoft.com/office/drawing/2014/main" val="392929795"/>
                    </a:ext>
                  </a:extLst>
                </a:gridCol>
                <a:gridCol w="6864568">
                  <a:extLst>
                    <a:ext uri="{9D8B030D-6E8A-4147-A177-3AD203B41FA5}">
                      <a16:colId xmlns:a16="http://schemas.microsoft.com/office/drawing/2014/main" val="3141513390"/>
                    </a:ext>
                  </a:extLst>
                </a:gridCol>
              </a:tblGrid>
              <a:tr h="0">
                <a:tc>
                  <a:txBody>
                    <a:bodyPr/>
                    <a:lstStyle/>
                    <a:p>
                      <a:r>
                        <a:rPr lang="en-US" b="1" dirty="0" err="1">
                          <a:latin typeface="Arial" panose="020B0604020202020204" pitchFamily="34" charset="0"/>
                        </a:rPr>
                        <a:t>Hạng</a:t>
                      </a:r>
                      <a:r>
                        <a:rPr lang="en-US" b="1" dirty="0"/>
                        <a:t> </a:t>
                      </a:r>
                      <a:r>
                        <a:rPr lang="en-US" b="1" dirty="0" err="1"/>
                        <a:t>mục</a:t>
                      </a:r>
                      <a:endParaRPr lang="en-U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dirty="0" err="1">
                          <a:latin typeface="Arial" panose="020B0604020202020204" pitchFamily="34" charset="0"/>
                        </a:rPr>
                        <a:t>Giá</a:t>
                      </a:r>
                      <a:r>
                        <a:rPr lang="en-US" b="1" dirty="0"/>
                        <a:t> </a:t>
                      </a:r>
                      <a:r>
                        <a:rPr lang="en-US" b="1" dirty="0" err="1"/>
                        <a:t>trị</a:t>
                      </a:r>
                      <a:r>
                        <a:rPr lang="en-US" b="1" dirty="0"/>
                        <a:t> tham khảo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63070926"/>
                  </a:ext>
                </a:extLst>
              </a:tr>
              <a:tr h="0">
                <a:tc>
                  <a:txBody>
                    <a:bodyPr/>
                    <a:lstStyle/>
                    <a:p>
                      <a:r>
                        <a:rPr lang="en-US" dirty="0" err="1">
                          <a:latin typeface="Arial" panose="020B0604020202020204" pitchFamily="34" charset="0"/>
                        </a:rPr>
                        <a:t>Nhiệt</a:t>
                      </a:r>
                      <a:r>
                        <a:rPr lang="en-US" dirty="0"/>
                        <a:t> </a:t>
                      </a:r>
                      <a:r>
                        <a:rPr lang="en-US" dirty="0" err="1"/>
                        <a:t>thu</a:t>
                      </a:r>
                      <a:r>
                        <a:rPr lang="en-US" dirty="0"/>
                        <a:t> </a:t>
                      </a:r>
                      <a:r>
                        <a:rPr lang="en-US" dirty="0" err="1"/>
                        <a:t>hồi</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latin typeface="Arial" panose="020B0604020202020204" pitchFamily="34" charset="0"/>
                        </a:rPr>
                        <a:t>15–20% </a:t>
                      </a:r>
                      <a:r>
                        <a:rPr lang="en-US" dirty="0" err="1"/>
                        <a:t>tổng</a:t>
                      </a:r>
                      <a:r>
                        <a:rPr lang="en-US" dirty="0"/>
                        <a:t> </a:t>
                      </a:r>
                      <a:r>
                        <a:rPr lang="en-US" dirty="0" err="1"/>
                        <a:t>nhiệt</a:t>
                      </a:r>
                      <a:r>
                        <a:rPr lang="en-US" dirty="0"/>
                        <a:t> đầu </a:t>
                      </a:r>
                      <a:r>
                        <a:rPr lang="en-US" dirty="0" err="1"/>
                        <a:t>vào</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80116824"/>
                  </a:ext>
                </a:extLst>
              </a:tr>
              <a:tr h="0">
                <a:tc>
                  <a:txBody>
                    <a:bodyPr/>
                    <a:lstStyle/>
                    <a:p>
                      <a:r>
                        <a:rPr lang="en-US" dirty="0" err="1">
                          <a:latin typeface="Arial" panose="020B0604020202020204" pitchFamily="34" charset="0"/>
                        </a:rPr>
                        <a:t>Suất</a:t>
                      </a:r>
                      <a:r>
                        <a:rPr lang="en-US" dirty="0"/>
                        <a:t> </a:t>
                      </a:r>
                      <a:r>
                        <a:rPr lang="en-US" dirty="0" err="1"/>
                        <a:t>phát</a:t>
                      </a:r>
                      <a:r>
                        <a:rPr lang="en-US" dirty="0"/>
                        <a:t> </a:t>
                      </a:r>
                      <a:r>
                        <a:rPr lang="en-US" dirty="0" err="1"/>
                        <a:t>điện</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latin typeface="Arial" panose="020B0604020202020204" pitchFamily="34" charset="0"/>
                        </a:rPr>
                        <a:t>20–30 kWh/tấn clinker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5935788"/>
                  </a:ext>
                </a:extLst>
              </a:tr>
              <a:tr h="0">
                <a:tc>
                  <a:txBody>
                    <a:bodyPr/>
                    <a:lstStyle/>
                    <a:p>
                      <a:r>
                        <a:rPr lang="en-US" dirty="0">
                          <a:latin typeface="Arial" panose="020B0604020202020204" pitchFamily="34" charset="0"/>
                        </a:rPr>
                        <a:t>Công suất tổ máy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latin typeface="Arial" panose="020B0604020202020204" pitchFamily="34" charset="0"/>
                        </a:rPr>
                        <a:t>4 – 10 MW (nhà máy quy mô 5.000 – 10.000 tấn clinker/ngày)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31692967"/>
                  </a:ext>
                </a:extLst>
              </a:tr>
              <a:tr h="0">
                <a:tc>
                  <a:txBody>
                    <a:bodyPr/>
                    <a:lstStyle/>
                    <a:p>
                      <a:r>
                        <a:rPr lang="en-US" dirty="0" err="1">
                          <a:latin typeface="Arial" panose="020B0604020202020204" pitchFamily="34" charset="0"/>
                        </a:rPr>
                        <a:t>Tỷ</a:t>
                      </a:r>
                      <a:r>
                        <a:rPr lang="en-US" dirty="0">
                          <a:latin typeface="Arial" panose="020B0604020202020204" pitchFamily="34" charset="0"/>
                        </a:rPr>
                        <a:t> lệ đáp ứng điện nội bộ</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latin typeface="Arial" panose="020B0604020202020204" pitchFamily="34" charset="0"/>
                        </a:rPr>
                        <a:t>20 – 30% </a:t>
                      </a:r>
                      <a:r>
                        <a:rPr lang="en-US" dirty="0" err="1"/>
                        <a:t>nhu</a:t>
                      </a:r>
                      <a:r>
                        <a:rPr lang="en-US" dirty="0"/>
                        <a:t> </a:t>
                      </a:r>
                      <a:r>
                        <a:rPr lang="en-US" dirty="0" err="1"/>
                        <a:t>cầu</a:t>
                      </a:r>
                      <a:r>
                        <a:rPr lang="en-US" dirty="0"/>
                        <a:t> </a:t>
                      </a:r>
                      <a:r>
                        <a:rPr lang="en-US" dirty="0" err="1"/>
                        <a:t>điện</a:t>
                      </a:r>
                      <a:r>
                        <a:rPr lang="en-US" dirty="0"/>
                        <a:t> </a:t>
                      </a:r>
                      <a:r>
                        <a:rPr lang="en-US" dirty="0" err="1"/>
                        <a:t>toàn</a:t>
                      </a:r>
                      <a:r>
                        <a:rPr lang="en-US" dirty="0"/>
                        <a:t> nhà </a:t>
                      </a:r>
                      <a:r>
                        <a:rPr lang="en-US" dirty="0" err="1"/>
                        <a:t>máy</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7642970"/>
                  </a:ext>
                </a:extLst>
              </a:tr>
              <a:tr h="0">
                <a:tc>
                  <a:txBody>
                    <a:bodyPr/>
                    <a:lstStyle/>
                    <a:p>
                      <a:r>
                        <a:rPr lang="vi-VN" dirty="0">
                          <a:latin typeface="Arial" panose="020B0604020202020204" pitchFamily="34" charset="0"/>
                        </a:rPr>
                        <a:t>Suất đầu tư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latin typeface="Arial" panose="020B0604020202020204" pitchFamily="34" charset="0"/>
                        </a:rPr>
                        <a:t>2,0 – 2,5 triệu USD/MW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81014166"/>
                  </a:ext>
                </a:extLst>
              </a:tr>
              <a:tr h="0">
                <a:tc>
                  <a:txBody>
                    <a:bodyPr/>
                    <a:lstStyle/>
                    <a:p>
                      <a:r>
                        <a:rPr lang="en-US" dirty="0">
                          <a:latin typeface="Arial" panose="020B0604020202020204" pitchFamily="34" charset="0"/>
                        </a:rPr>
                        <a:t>Thời gian hoàn vốn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latin typeface="Arial" panose="020B0604020202020204" pitchFamily="34" charset="0"/>
                        </a:rPr>
                        <a:t>3 – 5 </a:t>
                      </a:r>
                      <a:r>
                        <a:rPr lang="en-US" dirty="0" err="1"/>
                        <a:t>năm</a:t>
                      </a:r>
                      <a:r>
                        <a:rPr lang="en-US" dirty="0"/>
                        <a:t> (</a:t>
                      </a:r>
                      <a:r>
                        <a:rPr lang="en-US" dirty="0" err="1"/>
                        <a:t>tùy</a:t>
                      </a:r>
                      <a:r>
                        <a:rPr lang="en-US" dirty="0"/>
                        <a:t> </a:t>
                      </a:r>
                      <a:r>
                        <a:rPr lang="en-US" dirty="0" err="1"/>
                        <a:t>giá</a:t>
                      </a:r>
                      <a:r>
                        <a:rPr lang="en-US" dirty="0"/>
                        <a:t> </a:t>
                      </a:r>
                      <a:r>
                        <a:rPr lang="en-US" dirty="0" err="1"/>
                        <a:t>điện</a:t>
                      </a:r>
                      <a:r>
                        <a:rPr lang="en-US" dirty="0"/>
                        <a:t> </a:t>
                      </a:r>
                      <a:r>
                        <a:rPr lang="en-US" dirty="0" err="1"/>
                        <a:t>và</a:t>
                      </a:r>
                      <a:r>
                        <a:rPr lang="en-US" dirty="0"/>
                        <a:t> </a:t>
                      </a:r>
                      <a:r>
                        <a:rPr lang="en-US" dirty="0" err="1"/>
                        <a:t>tải</a:t>
                      </a:r>
                      <a:r>
                        <a:rPr lang="en-US" dirty="0"/>
                        <a:t> </a:t>
                      </a:r>
                      <a:r>
                        <a:rPr lang="en-US" dirty="0" err="1"/>
                        <a:t>vận</a:t>
                      </a:r>
                      <a:r>
                        <a:rPr lang="en-US" dirty="0"/>
                        <a:t> </a:t>
                      </a:r>
                      <a:r>
                        <a:rPr lang="en-US" dirty="0" err="1"/>
                        <a:t>hành</a:t>
                      </a:r>
                      <a:r>
                        <a:rPr lang="en-US" dirty="0"/>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64527546"/>
                  </a:ext>
                </a:extLst>
              </a:tr>
            </a:tbl>
          </a:graphicData>
        </a:graphic>
      </p:graphicFrame>
      <p:sp>
        <p:nvSpPr>
          <p:cNvPr id="8" name="Rectangle 1">
            <a:extLst>
              <a:ext uri="{FF2B5EF4-FFF2-40B4-BE49-F238E27FC236}">
                <a16:creationId xmlns:a16="http://schemas.microsoft.com/office/drawing/2014/main" id="{F454806A-21CE-103C-8E62-04B794636B34}"/>
              </a:ext>
            </a:extLst>
          </p:cNvPr>
          <p:cNvSpPr>
            <a:spLocks noChangeArrowheads="1"/>
          </p:cNvSpPr>
          <p:nvPr/>
        </p:nvSpPr>
        <p:spPr bwMode="auto">
          <a:xfrm>
            <a:off x="1186490" y="1427985"/>
            <a:ext cx="4268052" cy="6566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dirty="0">
                <a:ln>
                  <a:noFill/>
                </a:ln>
                <a:solidFill>
                  <a:schemeClr val="tx1"/>
                </a:solidFill>
                <a:effectLst/>
                <a:latin typeface="Arial" panose="020B0604020202020204" pitchFamily="34" charset="0"/>
                <a:cs typeface="Arial" panose="020B0604020202020204" pitchFamily="34" charset="0"/>
              </a:rPr>
              <a:t>Công </a:t>
            </a:r>
            <a:r>
              <a:rPr kumimoji="0" lang="en-US" altLang="en-US"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suất</a:t>
            </a:r>
            <a:r>
              <a:rPr kumimoji="0" lang="en-US" altLang="en-US"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và</a:t>
            </a:r>
            <a:r>
              <a:rPr kumimoji="0" lang="en-US" altLang="en-US"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hiệu</a:t>
            </a:r>
            <a:r>
              <a:rPr kumimoji="0" lang="en-US" altLang="en-US"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quả</a:t>
            </a:r>
            <a:endParaRPr kumimoji="0" lang="en-US" altLang="en-US"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266964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1">
            <a:extLst>
              <a:ext uri="{FF2B5EF4-FFF2-40B4-BE49-F238E27FC236}">
                <a16:creationId xmlns:a16="http://schemas.microsoft.com/office/drawing/2014/main" id="{7BEEAA3A-2FC3-0171-B308-0605743C5176}"/>
              </a:ext>
            </a:extLst>
          </p:cNvPr>
          <p:cNvSpPr/>
          <p:nvPr/>
        </p:nvSpPr>
        <p:spPr>
          <a:xfrm>
            <a:off x="1402080" y="1406485"/>
            <a:ext cx="4002405" cy="2022515"/>
          </a:xfrm>
          <a:prstGeom prst="roundRect">
            <a:avLst>
              <a:gd name="adj" fmla="val 4671"/>
            </a:avLst>
          </a:prstGeom>
          <a:solidFill>
            <a:srgbClr val="F7EDD4"/>
          </a:solidFill>
          <a:ln w="7620">
            <a:solidFill>
              <a:srgbClr val="DDD3BA"/>
            </a:solidFill>
            <a:prstDash val="solid"/>
          </a:ln>
        </p:spPr>
        <p:txBody>
          <a:bodyPr/>
          <a:lstStyle/>
          <a:p>
            <a:endParaRPr lang="en-US" dirty="0">
              <a:latin typeface="Arial" panose="020B0604020202020204" pitchFamily="34" charset="0"/>
              <a:cs typeface="Arial" panose="020B0604020202020204" pitchFamily="34" charset="0"/>
            </a:endParaRPr>
          </a:p>
        </p:txBody>
      </p:sp>
      <p:sp>
        <p:nvSpPr>
          <p:cNvPr id="5" name="Text 2">
            <a:extLst>
              <a:ext uri="{FF2B5EF4-FFF2-40B4-BE49-F238E27FC236}">
                <a16:creationId xmlns:a16="http://schemas.microsoft.com/office/drawing/2014/main" id="{AA9E685C-1100-786F-DB05-795D25EF6A53}"/>
              </a:ext>
            </a:extLst>
          </p:cNvPr>
          <p:cNvSpPr/>
          <p:nvPr/>
        </p:nvSpPr>
        <p:spPr>
          <a:xfrm>
            <a:off x="1964650" y="1639014"/>
            <a:ext cx="3207306" cy="702945"/>
          </a:xfrm>
          <a:prstGeom prst="rect">
            <a:avLst/>
          </a:prstGeom>
          <a:noFill/>
          <a:ln/>
        </p:spPr>
        <p:txBody>
          <a:bodyPr wrap="square" lIns="0" tIns="0" rIns="0" bIns="0" rtlCol="0" anchor="t"/>
          <a:lstStyle/>
          <a:p>
            <a:pPr marL="0" indent="0" algn="l">
              <a:lnSpc>
                <a:spcPts val="2750"/>
              </a:lnSpc>
              <a:buNone/>
            </a:pPr>
            <a:r>
              <a:rPr lang="en-US" sz="2200" dirty="0">
                <a:solidFill>
                  <a:srgbClr val="454240"/>
                </a:solidFill>
                <a:latin typeface="Arial" panose="020B0604020202020204" pitchFamily="34" charset="0"/>
                <a:ea typeface="Libre Baskerville" pitchFamily="34" charset="-122"/>
                <a:cs typeface="Arial" panose="020B0604020202020204" pitchFamily="34" charset="0"/>
              </a:rPr>
              <a:t>Nguyên Liệu Thay Thế</a:t>
            </a:r>
            <a:endParaRPr lang="en-US" sz="2200" dirty="0">
              <a:latin typeface="Arial" panose="020B0604020202020204" pitchFamily="34" charset="0"/>
              <a:cs typeface="Arial" panose="020B0604020202020204" pitchFamily="34" charset="0"/>
            </a:endParaRPr>
          </a:p>
        </p:txBody>
      </p:sp>
      <p:sp>
        <p:nvSpPr>
          <p:cNvPr id="6" name="Text 3">
            <a:extLst>
              <a:ext uri="{FF2B5EF4-FFF2-40B4-BE49-F238E27FC236}">
                <a16:creationId xmlns:a16="http://schemas.microsoft.com/office/drawing/2014/main" id="{CF1CA8CA-A637-9913-1FAC-3D1CCED05C08}"/>
              </a:ext>
            </a:extLst>
          </p:cNvPr>
          <p:cNvSpPr/>
          <p:nvPr/>
        </p:nvSpPr>
        <p:spPr>
          <a:xfrm>
            <a:off x="1964650" y="2476857"/>
            <a:ext cx="3207306" cy="719614"/>
          </a:xfrm>
          <a:prstGeom prst="rect">
            <a:avLst/>
          </a:prstGeom>
          <a:noFill/>
          <a:ln/>
        </p:spPr>
        <p:txBody>
          <a:bodyPr wrap="square" lIns="0" tIns="0" rIns="0" bIns="0" rtlCol="0" anchor="t"/>
          <a:lstStyle/>
          <a:p>
            <a:pPr marL="0" indent="0" algn="l">
              <a:lnSpc>
                <a:spcPts val="2800"/>
              </a:lnSpc>
              <a:buNone/>
            </a:pPr>
            <a:r>
              <a:rPr lang="en-US" sz="1750" dirty="0">
                <a:solidFill>
                  <a:srgbClr val="454240"/>
                </a:solidFill>
                <a:latin typeface="Arial" panose="020B0604020202020204" pitchFamily="34" charset="0"/>
                <a:ea typeface="DM Sans" pitchFamily="34" charset="-122"/>
                <a:cs typeface="Arial" panose="020B0604020202020204" pitchFamily="34" charset="0"/>
              </a:rPr>
              <a:t>Xỉ lò cao, tro bay từ nhà máy nhiệt điện</a:t>
            </a:r>
            <a:endParaRPr lang="en-US" sz="1750" dirty="0">
              <a:latin typeface="Arial" panose="020B0604020202020204" pitchFamily="34" charset="0"/>
              <a:cs typeface="Arial" panose="020B0604020202020204" pitchFamily="34" charset="0"/>
            </a:endParaRPr>
          </a:p>
        </p:txBody>
      </p:sp>
      <p:sp>
        <p:nvSpPr>
          <p:cNvPr id="7" name="Shape 4">
            <a:extLst>
              <a:ext uri="{FF2B5EF4-FFF2-40B4-BE49-F238E27FC236}">
                <a16:creationId xmlns:a16="http://schemas.microsoft.com/office/drawing/2014/main" id="{647AB377-5B25-6E18-04E5-897721994099}"/>
              </a:ext>
            </a:extLst>
          </p:cNvPr>
          <p:cNvSpPr/>
          <p:nvPr/>
        </p:nvSpPr>
        <p:spPr>
          <a:xfrm>
            <a:off x="5629394" y="1406485"/>
            <a:ext cx="4855726" cy="2022515"/>
          </a:xfrm>
          <a:prstGeom prst="roundRect">
            <a:avLst>
              <a:gd name="adj" fmla="val 4671"/>
            </a:avLst>
          </a:prstGeom>
          <a:solidFill>
            <a:srgbClr val="F7EDD4"/>
          </a:solidFill>
          <a:ln w="7620">
            <a:solidFill>
              <a:srgbClr val="DDD3BA"/>
            </a:solidFill>
            <a:prstDash val="solid"/>
          </a:ln>
        </p:spPr>
        <p:txBody>
          <a:bodyPr/>
          <a:lstStyle/>
          <a:p>
            <a:endParaRPr lang="en-US" dirty="0">
              <a:latin typeface="Arial" panose="020B0604020202020204" pitchFamily="34" charset="0"/>
              <a:cs typeface="Arial" panose="020B0604020202020204" pitchFamily="34" charset="0"/>
            </a:endParaRPr>
          </a:p>
        </p:txBody>
      </p:sp>
      <p:sp>
        <p:nvSpPr>
          <p:cNvPr id="8" name="Text 5">
            <a:extLst>
              <a:ext uri="{FF2B5EF4-FFF2-40B4-BE49-F238E27FC236}">
                <a16:creationId xmlns:a16="http://schemas.microsoft.com/office/drawing/2014/main" id="{C2C5FDC1-4D3F-5C89-A7B0-B5CAC87E4DE7}"/>
              </a:ext>
            </a:extLst>
          </p:cNvPr>
          <p:cNvSpPr/>
          <p:nvPr/>
        </p:nvSpPr>
        <p:spPr>
          <a:xfrm>
            <a:off x="5861923" y="1639014"/>
            <a:ext cx="3085743" cy="351472"/>
          </a:xfrm>
          <a:prstGeom prst="rect">
            <a:avLst/>
          </a:prstGeom>
          <a:noFill/>
          <a:ln/>
        </p:spPr>
        <p:txBody>
          <a:bodyPr wrap="none" lIns="0" tIns="0" rIns="0" bIns="0" rtlCol="0" anchor="t"/>
          <a:lstStyle/>
          <a:p>
            <a:pPr marL="0" indent="0" algn="l">
              <a:lnSpc>
                <a:spcPts val="2750"/>
              </a:lnSpc>
              <a:buNone/>
            </a:pPr>
            <a:r>
              <a:rPr lang="en-US" sz="2200" dirty="0">
                <a:solidFill>
                  <a:srgbClr val="454240"/>
                </a:solidFill>
                <a:latin typeface="Arial" panose="020B0604020202020204" pitchFamily="34" charset="0"/>
                <a:ea typeface="Libre Baskerville" pitchFamily="34" charset="-122"/>
                <a:cs typeface="Arial" panose="020B0604020202020204" pitchFamily="34" charset="0"/>
              </a:rPr>
              <a:t>Nhiên Liệu Thay Thế</a:t>
            </a:r>
            <a:endParaRPr lang="en-US" sz="2200" dirty="0">
              <a:latin typeface="Arial" panose="020B0604020202020204" pitchFamily="34" charset="0"/>
              <a:cs typeface="Arial" panose="020B0604020202020204" pitchFamily="34" charset="0"/>
            </a:endParaRPr>
          </a:p>
        </p:txBody>
      </p:sp>
      <p:sp>
        <p:nvSpPr>
          <p:cNvPr id="9" name="Text 6">
            <a:extLst>
              <a:ext uri="{FF2B5EF4-FFF2-40B4-BE49-F238E27FC236}">
                <a16:creationId xmlns:a16="http://schemas.microsoft.com/office/drawing/2014/main" id="{063E302F-C802-182C-3BFC-18D32D5A4A8B}"/>
              </a:ext>
            </a:extLst>
          </p:cNvPr>
          <p:cNvSpPr/>
          <p:nvPr/>
        </p:nvSpPr>
        <p:spPr>
          <a:xfrm>
            <a:off x="5861923" y="2125384"/>
            <a:ext cx="3207306" cy="719614"/>
          </a:xfrm>
          <a:prstGeom prst="rect">
            <a:avLst/>
          </a:prstGeom>
          <a:noFill/>
          <a:ln/>
        </p:spPr>
        <p:txBody>
          <a:bodyPr wrap="square" lIns="0" tIns="0" rIns="0" bIns="0" rtlCol="0" anchor="t"/>
          <a:lstStyle/>
          <a:p>
            <a:pPr marL="0" indent="0" algn="l">
              <a:lnSpc>
                <a:spcPts val="2800"/>
              </a:lnSpc>
              <a:buNone/>
            </a:pPr>
            <a:r>
              <a:rPr lang="en-US" sz="1750" dirty="0">
                <a:solidFill>
                  <a:srgbClr val="454240"/>
                </a:solidFill>
                <a:latin typeface="Arial" panose="020B0604020202020204" pitchFamily="34" charset="0"/>
                <a:ea typeface="DM Sans" pitchFamily="34" charset="-122"/>
                <a:cs typeface="Arial" panose="020B0604020202020204" pitchFamily="34" charset="0"/>
              </a:rPr>
              <a:t>Rác thải công nghiệp, vỏ trấu, phế liệu nhựa</a:t>
            </a:r>
            <a:endParaRPr lang="en-US" sz="1750" dirty="0">
              <a:latin typeface="Arial" panose="020B0604020202020204" pitchFamily="34" charset="0"/>
              <a:cs typeface="Arial" panose="020B0604020202020204" pitchFamily="34" charset="0"/>
            </a:endParaRPr>
          </a:p>
        </p:txBody>
      </p:sp>
      <p:sp>
        <p:nvSpPr>
          <p:cNvPr id="13" name="Text 10">
            <a:extLst>
              <a:ext uri="{FF2B5EF4-FFF2-40B4-BE49-F238E27FC236}">
                <a16:creationId xmlns:a16="http://schemas.microsoft.com/office/drawing/2014/main" id="{0798AAF2-7A0C-F0F8-8EDB-85D02E44754B}"/>
              </a:ext>
            </a:extLst>
          </p:cNvPr>
          <p:cNvSpPr/>
          <p:nvPr/>
        </p:nvSpPr>
        <p:spPr>
          <a:xfrm>
            <a:off x="1602105" y="4147899"/>
            <a:ext cx="9096375" cy="1439228"/>
          </a:xfrm>
          <a:prstGeom prst="rect">
            <a:avLst/>
          </a:prstGeom>
          <a:noFill/>
          <a:ln/>
        </p:spPr>
        <p:txBody>
          <a:bodyPr wrap="square" lIns="0" tIns="0" rIns="0" bIns="0" rtlCol="0" anchor="t"/>
          <a:lstStyle/>
          <a:p>
            <a:pPr marL="0" indent="0" algn="l">
              <a:lnSpc>
                <a:spcPts val="2800"/>
              </a:lnSpc>
              <a:buNone/>
            </a:pPr>
            <a:r>
              <a:rPr lang="en-US" sz="1750" dirty="0">
                <a:solidFill>
                  <a:srgbClr val="454240"/>
                </a:solidFill>
                <a:latin typeface="Arial" panose="020B0604020202020204" pitchFamily="34" charset="0"/>
                <a:ea typeface="DM Sans" pitchFamily="34" charset="-122"/>
                <a:cs typeface="Arial" panose="020B0604020202020204" pitchFamily="34" charset="0"/>
              </a:rPr>
              <a:t>Nhiều nhà máy xi măng tại Việt Nam đã áp dụng việc sử dụng nguyên liệu và nhiên liệu thay thế để giảm chi phí và tác động môi trường. Ví dụ, một số nhà máy tận dụng tro xỉ từ các nhà máy nhiệt điện than để làm phụ gia trong sản xuất clinker.</a:t>
            </a:r>
            <a:endParaRPr lang="en-US" sz="1750" dirty="0">
              <a:latin typeface="Arial" panose="020B0604020202020204" pitchFamily="34" charset="0"/>
              <a:cs typeface="Arial" panose="020B0604020202020204" pitchFamily="34" charset="0"/>
            </a:endParaRPr>
          </a:p>
        </p:txBody>
      </p:sp>
      <p:sp>
        <p:nvSpPr>
          <p:cNvPr id="14" name="Title 1">
            <a:extLst>
              <a:ext uri="{FF2B5EF4-FFF2-40B4-BE49-F238E27FC236}">
                <a16:creationId xmlns:a16="http://schemas.microsoft.com/office/drawing/2014/main" id="{1D651807-DA1D-41B0-5F0D-99C1BE5F7782}"/>
              </a:ext>
            </a:extLst>
          </p:cNvPr>
          <p:cNvSpPr txBox="1">
            <a:spLocks/>
          </p:cNvSpPr>
          <p:nvPr/>
        </p:nvSpPr>
        <p:spPr>
          <a:xfrm>
            <a:off x="1001094" y="271859"/>
            <a:ext cx="8915364" cy="81696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buClr>
                <a:schemeClr val="dk1"/>
              </a:buClr>
              <a:buSzPts val="2800"/>
              <a:buFont typeface="Fira Sans Extra Condensed"/>
              <a:buNone/>
              <a:defRPr sz="2800" b="1">
                <a:solidFill>
                  <a:schemeClr val="accent1">
                    <a:lumMod val="50000"/>
                  </a:schemeClr>
                </a:solidFill>
                <a:latin typeface="Arial" panose="020B0604020202020204" pitchFamily="34" charset="0"/>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r>
              <a:rPr lang="en-US" dirty="0">
                <a:cs typeface="Arial" panose="020B0604020202020204" pitchFamily="34" charset="0"/>
              </a:rPr>
              <a:t>3. </a:t>
            </a:r>
            <a:r>
              <a:rPr lang="en-US" dirty="0" err="1">
                <a:cs typeface="Arial" panose="020B0604020202020204" pitchFamily="34" charset="0"/>
              </a:rPr>
              <a:t>Sử</a:t>
            </a:r>
            <a:r>
              <a:rPr lang="en-US" dirty="0">
                <a:cs typeface="Arial" panose="020B0604020202020204" pitchFamily="34" charset="0"/>
              </a:rPr>
              <a:t> </a:t>
            </a:r>
            <a:r>
              <a:rPr lang="en-US" dirty="0" err="1">
                <a:cs typeface="Arial" panose="020B0604020202020204" pitchFamily="34" charset="0"/>
              </a:rPr>
              <a:t>dụng</a:t>
            </a:r>
            <a:r>
              <a:rPr lang="en-US" dirty="0">
                <a:cs typeface="Arial" panose="020B0604020202020204" pitchFamily="34" charset="0"/>
              </a:rPr>
              <a:t> </a:t>
            </a:r>
            <a:r>
              <a:rPr lang="en-US" dirty="0" err="1">
                <a:cs typeface="Arial" panose="020B0604020202020204" pitchFamily="34" charset="0"/>
              </a:rPr>
              <a:t>nhiên</a:t>
            </a:r>
            <a:r>
              <a:rPr lang="en-US" dirty="0">
                <a:cs typeface="Arial" panose="020B0604020202020204" pitchFamily="34" charset="0"/>
              </a:rPr>
              <a:t> liệu thay </a:t>
            </a:r>
            <a:r>
              <a:rPr lang="en-US" dirty="0" err="1">
                <a:cs typeface="Arial" panose="020B0604020202020204" pitchFamily="34" charset="0"/>
              </a:rPr>
              <a:t>thế</a:t>
            </a:r>
            <a:endParaRPr lang="en-US" dirty="0">
              <a:cs typeface="Arial" panose="020B0604020202020204" pitchFamily="34" charset="0"/>
            </a:endParaRPr>
          </a:p>
        </p:txBody>
      </p:sp>
    </p:spTree>
    <p:extLst>
      <p:ext uri="{BB962C8B-B14F-4D97-AF65-F5344CB8AC3E}">
        <p14:creationId xmlns:p14="http://schemas.microsoft.com/office/powerpoint/2010/main" val="29181945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883ADEB7-0718-2A74-F369-A9F55C13097D}"/>
            </a:ext>
          </a:extLst>
        </p:cNvPr>
        <p:cNvGrpSpPr/>
        <p:nvPr/>
      </p:nvGrpSpPr>
      <p:grpSpPr>
        <a:xfrm>
          <a:off x="0" y="0"/>
          <a:ext cx="0" cy="0"/>
          <a:chOff x="0" y="0"/>
          <a:chExt cx="0" cy="0"/>
        </a:xfrm>
      </p:grpSpPr>
      <p:pic>
        <p:nvPicPr>
          <p:cNvPr id="7170" name="Picture 2" descr="Giải pháp công nghệ - Lời giải cho doanh nghiệp ngành xi măng">
            <a:extLst>
              <a:ext uri="{FF2B5EF4-FFF2-40B4-BE49-F238E27FC236}">
                <a16:creationId xmlns:a16="http://schemas.microsoft.com/office/drawing/2014/main" id="{EF980B75-7E11-CF41-56A7-8945500492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384" y="-392939"/>
            <a:ext cx="12370767" cy="7431047"/>
          </a:xfrm>
          <a:prstGeom prst="rect">
            <a:avLst/>
          </a:prstGeom>
          <a:noFill/>
          <a:extLst>
            <a:ext uri="{909E8E84-426E-40DD-AFC4-6F175D3DCCD1}">
              <a14:hiddenFill xmlns:a14="http://schemas.microsoft.com/office/drawing/2010/main">
                <a:solidFill>
                  <a:srgbClr val="FFFFFF"/>
                </a:solidFill>
              </a14:hiddenFill>
            </a:ext>
          </a:extLst>
        </p:spPr>
      </p:pic>
      <p:sp>
        <p:nvSpPr>
          <p:cNvPr id="4" name="Subtitle 3">
            <a:extLst>
              <a:ext uri="{FF2B5EF4-FFF2-40B4-BE49-F238E27FC236}">
                <a16:creationId xmlns:a16="http://schemas.microsoft.com/office/drawing/2014/main" id="{DFAA462C-9BBF-469A-AAE9-D6EEF42CBC0E}"/>
              </a:ext>
            </a:extLst>
          </p:cNvPr>
          <p:cNvSpPr>
            <a:spLocks noGrp="1"/>
          </p:cNvSpPr>
          <p:nvPr>
            <p:ph type="subTitle" idx="1"/>
          </p:nvPr>
        </p:nvSpPr>
        <p:spPr>
          <a:xfrm>
            <a:off x="852055" y="5940326"/>
            <a:ext cx="5486400" cy="556800"/>
          </a:xfrm>
          <a:solidFill>
            <a:schemeClr val="accent4">
              <a:lumMod val="50000"/>
            </a:schemeClr>
          </a:solidFill>
        </p:spPr>
        <p:txBody>
          <a:bodyPr/>
          <a:lstStyle/>
          <a:p>
            <a:r>
              <a:rPr lang="vi-VN" b="1" dirty="0">
                <a:solidFill>
                  <a:schemeClr val="bg1"/>
                </a:solidFill>
                <a:latin typeface="Arial" panose="020B0604020202020204" pitchFamily="34" charset="0"/>
              </a:rPr>
              <a:t>Ngành công  nghiệp xi măng</a:t>
            </a:r>
            <a:endParaRPr lang="en-US" b="1" dirty="0">
              <a:solidFill>
                <a:schemeClr val="bg1"/>
              </a:solidFill>
              <a:latin typeface="Arial" panose="020B0604020202020204" pitchFamily="34" charset="0"/>
            </a:endParaRPr>
          </a:p>
        </p:txBody>
      </p:sp>
    </p:spTree>
    <p:extLst>
      <p:ext uri="{BB962C8B-B14F-4D97-AF65-F5344CB8AC3E}">
        <p14:creationId xmlns:p14="http://schemas.microsoft.com/office/powerpoint/2010/main" val="39834695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32D5AF-A8F2-63DA-25AD-1ED38C9E8B76}"/>
            </a:ext>
          </a:extLst>
        </p:cNvPr>
        <p:cNvGrpSpPr/>
        <p:nvPr/>
      </p:nvGrpSpPr>
      <p:grpSpPr>
        <a:xfrm>
          <a:off x="0" y="0"/>
          <a:ext cx="0" cy="0"/>
          <a:chOff x="0" y="0"/>
          <a:chExt cx="0" cy="0"/>
        </a:xfrm>
      </p:grpSpPr>
      <p:sp>
        <p:nvSpPr>
          <p:cNvPr id="14" name="Title 1">
            <a:extLst>
              <a:ext uri="{FF2B5EF4-FFF2-40B4-BE49-F238E27FC236}">
                <a16:creationId xmlns:a16="http://schemas.microsoft.com/office/drawing/2014/main" id="{868A68AF-05B7-94AC-0597-8EE29246A13C}"/>
              </a:ext>
            </a:extLst>
          </p:cNvPr>
          <p:cNvSpPr txBox="1">
            <a:spLocks/>
          </p:cNvSpPr>
          <p:nvPr/>
        </p:nvSpPr>
        <p:spPr>
          <a:xfrm>
            <a:off x="1001094" y="271859"/>
            <a:ext cx="8915364" cy="81696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buClr>
                <a:schemeClr val="dk1"/>
              </a:buClr>
              <a:buSzPts val="2800"/>
              <a:buFont typeface="Fira Sans Extra Condensed"/>
              <a:buNone/>
              <a:defRPr sz="2800" b="1">
                <a:solidFill>
                  <a:schemeClr val="accent1">
                    <a:lumMod val="50000"/>
                  </a:schemeClr>
                </a:solidFill>
                <a:latin typeface="Arial" panose="020B0604020202020204" pitchFamily="34" charset="0"/>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r>
              <a:rPr lang="en-US" dirty="0">
                <a:cs typeface="Arial" panose="020B0604020202020204" pitchFamily="34" charset="0"/>
              </a:rPr>
              <a:t>2. </a:t>
            </a:r>
            <a:r>
              <a:rPr lang="en-US" dirty="0" err="1">
                <a:cs typeface="Arial" panose="020B0604020202020204" pitchFamily="34" charset="0"/>
              </a:rPr>
              <a:t>Sử</a:t>
            </a:r>
            <a:r>
              <a:rPr lang="en-US" dirty="0">
                <a:cs typeface="Arial" panose="020B0604020202020204" pitchFamily="34" charset="0"/>
              </a:rPr>
              <a:t> </a:t>
            </a:r>
            <a:r>
              <a:rPr lang="en-US" dirty="0" err="1">
                <a:cs typeface="Arial" panose="020B0604020202020204" pitchFamily="34" charset="0"/>
              </a:rPr>
              <a:t>dụng</a:t>
            </a:r>
            <a:r>
              <a:rPr lang="en-US" dirty="0">
                <a:cs typeface="Arial" panose="020B0604020202020204" pitchFamily="34" charset="0"/>
              </a:rPr>
              <a:t> </a:t>
            </a:r>
            <a:r>
              <a:rPr lang="en-US" dirty="0" err="1">
                <a:cs typeface="Arial" panose="020B0604020202020204" pitchFamily="34" charset="0"/>
              </a:rPr>
              <a:t>nhiên</a:t>
            </a:r>
            <a:r>
              <a:rPr lang="en-US" dirty="0">
                <a:cs typeface="Arial" panose="020B0604020202020204" pitchFamily="34" charset="0"/>
              </a:rPr>
              <a:t> liệu thay </a:t>
            </a:r>
            <a:r>
              <a:rPr lang="en-US" dirty="0" err="1">
                <a:cs typeface="Arial" panose="020B0604020202020204" pitchFamily="34" charset="0"/>
              </a:rPr>
              <a:t>thế</a:t>
            </a:r>
            <a:endParaRPr lang="en-US" dirty="0">
              <a:cs typeface="Arial" panose="020B0604020202020204" pitchFamily="34" charset="0"/>
            </a:endParaRPr>
          </a:p>
        </p:txBody>
      </p:sp>
      <p:graphicFrame>
        <p:nvGraphicFramePr>
          <p:cNvPr id="2" name="Table 1">
            <a:extLst>
              <a:ext uri="{FF2B5EF4-FFF2-40B4-BE49-F238E27FC236}">
                <a16:creationId xmlns:a16="http://schemas.microsoft.com/office/drawing/2014/main" id="{FB3E1421-7DA9-522F-BB5C-39D76609A951}"/>
              </a:ext>
            </a:extLst>
          </p:cNvPr>
          <p:cNvGraphicFramePr>
            <a:graphicFrameLocks noGrp="1"/>
          </p:cNvGraphicFramePr>
          <p:nvPr>
            <p:extLst>
              <p:ext uri="{D42A27DB-BD31-4B8C-83A1-F6EECF244321}">
                <p14:modId xmlns:p14="http://schemas.microsoft.com/office/powerpoint/2010/main" val="3648807219"/>
              </p:ext>
            </p:extLst>
          </p:nvPr>
        </p:nvGraphicFramePr>
        <p:xfrm>
          <a:off x="631051" y="1377954"/>
          <a:ext cx="10604984" cy="2194560"/>
        </p:xfrm>
        <a:graphic>
          <a:graphicData uri="http://schemas.openxmlformats.org/drawingml/2006/table">
            <a:tbl>
              <a:tblPr/>
              <a:tblGrid>
                <a:gridCol w="3165094">
                  <a:extLst>
                    <a:ext uri="{9D8B030D-6E8A-4147-A177-3AD203B41FA5}">
                      <a16:colId xmlns:a16="http://schemas.microsoft.com/office/drawing/2014/main" val="3676441021"/>
                    </a:ext>
                  </a:extLst>
                </a:gridCol>
                <a:gridCol w="2715491">
                  <a:extLst>
                    <a:ext uri="{9D8B030D-6E8A-4147-A177-3AD203B41FA5}">
                      <a16:colId xmlns:a16="http://schemas.microsoft.com/office/drawing/2014/main" val="1497914041"/>
                    </a:ext>
                  </a:extLst>
                </a:gridCol>
                <a:gridCol w="4724399">
                  <a:extLst>
                    <a:ext uri="{9D8B030D-6E8A-4147-A177-3AD203B41FA5}">
                      <a16:colId xmlns:a16="http://schemas.microsoft.com/office/drawing/2014/main" val="2541837081"/>
                    </a:ext>
                  </a:extLst>
                </a:gridCol>
              </a:tblGrid>
              <a:tr h="365760">
                <a:tc>
                  <a:txBody>
                    <a:bodyPr/>
                    <a:lstStyle/>
                    <a:p>
                      <a:r>
                        <a:rPr lang="en-US" sz="1800" dirty="0">
                          <a:latin typeface="Arial" panose="020B0604020202020204" pitchFamily="34" charset="0"/>
                        </a:rPr>
                        <a:t>Nhà </a:t>
                      </a:r>
                      <a:r>
                        <a:rPr lang="en-US" sz="1800" dirty="0" err="1"/>
                        <a:t>máy</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vi-VN" sz="1800" dirty="0">
                          <a:latin typeface="Arial" panose="020B0604020202020204" pitchFamily="34" charset="0"/>
                        </a:rPr>
                        <a:t>AFR trung bình ước tính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latin typeface="Arial" panose="020B0604020202020204" pitchFamily="34" charset="0"/>
                        </a:rPr>
                        <a:t>Loại nhiên liệu thay thế</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73012736"/>
                  </a:ext>
                </a:extLst>
              </a:tr>
              <a:tr h="365760">
                <a:tc>
                  <a:txBody>
                    <a:bodyPr/>
                    <a:lstStyle/>
                    <a:p>
                      <a:r>
                        <a:rPr lang="vi-VN" sz="1800" dirty="0">
                          <a:latin typeface="Arial" panose="020B0604020202020204" pitchFamily="34" charset="0"/>
                        </a:rPr>
                        <a:t>INSEE (trước là Holcim)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latin typeface="Arial" panose="020B0604020202020204" pitchFamily="34" charset="0"/>
                        </a:rPr>
                        <a:t>&gt; 30%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latin typeface="Arial" panose="020B0604020202020204" pitchFamily="34" charset="0"/>
                        </a:rPr>
                        <a:t>RDF, cao su, nhựa, vải vụn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22380039"/>
                  </a:ext>
                </a:extLst>
              </a:tr>
              <a:tr h="365760">
                <a:tc>
                  <a:txBody>
                    <a:bodyPr/>
                    <a:lstStyle/>
                    <a:p>
                      <a:r>
                        <a:rPr lang="vi-VN" sz="1800" dirty="0">
                          <a:latin typeface="Arial" panose="020B0604020202020204" pitchFamily="34" charset="0"/>
                        </a:rPr>
                        <a:t>Xi măng Nghi Sơn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latin typeface="Arial" panose="020B0604020202020204" pitchFamily="34" charset="0"/>
                        </a:rPr>
                        <a:t>~10%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latin typeface="Arial" panose="020B0604020202020204" pitchFamily="34" charset="0"/>
                        </a:rPr>
                        <a:t>RDF, bùn thải công nghiệp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77702652"/>
                  </a:ext>
                </a:extLst>
              </a:tr>
              <a:tr h="365760">
                <a:tc>
                  <a:txBody>
                    <a:bodyPr/>
                    <a:lstStyle/>
                    <a:p>
                      <a:r>
                        <a:rPr lang="en-US" sz="1800" dirty="0">
                          <a:latin typeface="Arial" panose="020B0604020202020204" pitchFamily="34" charset="0"/>
                        </a:rPr>
                        <a:t>Xi măng Xuân Thành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latin typeface="Arial" panose="020B0604020202020204" pitchFamily="34" charset="0"/>
                        </a:rPr>
                        <a:t>~8%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latin typeface="Arial" panose="020B0604020202020204" pitchFamily="34" charset="0"/>
                        </a:rPr>
                        <a:t>Rác thải, vải vụn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8355475"/>
                  </a:ext>
                </a:extLst>
              </a:tr>
              <a:tr h="365760">
                <a:tc>
                  <a:txBody>
                    <a:bodyPr/>
                    <a:lstStyle/>
                    <a:p>
                      <a:r>
                        <a:rPr lang="en-US" sz="1800" dirty="0" err="1">
                          <a:latin typeface="Arial" panose="020B0604020202020204" pitchFamily="34" charset="0"/>
                        </a:rPr>
                        <a:t>Vicem</a:t>
                      </a:r>
                      <a:r>
                        <a:rPr lang="en-US" sz="1800" dirty="0">
                          <a:latin typeface="Arial" panose="020B0604020202020204" pitchFamily="34" charset="0"/>
                        </a:rPr>
                        <a:t> Hoàng Thạch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latin typeface="Arial" panose="020B0604020202020204" pitchFamily="34" charset="0"/>
                        </a:rPr>
                        <a:t>&lt; 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latin typeface="Arial" panose="020B0604020202020204" pitchFamily="34" charset="0"/>
                        </a:rPr>
                        <a:t>Trấu, dầu thải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37647393"/>
                  </a:ext>
                </a:extLst>
              </a:tr>
              <a:tr h="365760">
                <a:tc>
                  <a:txBody>
                    <a:bodyPr/>
                    <a:lstStyle/>
                    <a:p>
                      <a:r>
                        <a:rPr lang="en-US" sz="1800" dirty="0">
                          <a:latin typeface="Arial" panose="020B0604020202020204" pitchFamily="34" charset="0"/>
                        </a:rPr>
                        <a:t>Nhiều nhà máy </a:t>
                      </a:r>
                      <a:r>
                        <a:rPr lang="en-US" sz="1800" dirty="0" err="1">
                          <a:latin typeface="Arial" panose="020B0604020202020204" pitchFamily="34" charset="0"/>
                        </a:rPr>
                        <a:t>Vicem</a:t>
                      </a:r>
                      <a:r>
                        <a:rPr lang="en-US" sz="1800" dirty="0">
                          <a:latin typeface="Arial" panose="020B0604020202020204" pitchFamily="34" charset="0"/>
                        </a:rPr>
                        <a:t> khác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latin typeface="Arial" panose="020B0604020202020204" pitchFamily="34" charset="0"/>
                        </a:rPr>
                        <a:t>&lt; 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err="1">
                          <a:latin typeface="Arial" panose="020B0604020202020204" pitchFamily="34" charset="0"/>
                        </a:rPr>
                        <a:t>Sử</a:t>
                      </a:r>
                      <a:r>
                        <a:rPr lang="en-US" sz="1800" dirty="0"/>
                        <a:t> </a:t>
                      </a:r>
                      <a:r>
                        <a:rPr lang="en-US" sz="1800" dirty="0" err="1"/>
                        <a:t>dụng</a:t>
                      </a:r>
                      <a:r>
                        <a:rPr lang="en-US" sz="1800" dirty="0"/>
                        <a:t> </a:t>
                      </a:r>
                      <a:r>
                        <a:rPr lang="en-US" sz="1800" dirty="0" err="1"/>
                        <a:t>thử</a:t>
                      </a:r>
                      <a:r>
                        <a:rPr lang="en-US" sz="1800" dirty="0"/>
                        <a:t> </a:t>
                      </a:r>
                      <a:r>
                        <a:rPr lang="en-US" sz="1800" dirty="0" err="1"/>
                        <a:t>nghiệm</a:t>
                      </a: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488148"/>
                  </a:ext>
                </a:extLst>
              </a:tr>
            </a:tbl>
          </a:graphicData>
        </a:graphic>
      </p:graphicFrame>
      <p:sp>
        <p:nvSpPr>
          <p:cNvPr id="10" name="TextBox 9">
            <a:extLst>
              <a:ext uri="{FF2B5EF4-FFF2-40B4-BE49-F238E27FC236}">
                <a16:creationId xmlns:a16="http://schemas.microsoft.com/office/drawing/2014/main" id="{A47E1395-DD14-746D-D9F1-F95EAE22485F}"/>
              </a:ext>
            </a:extLst>
          </p:cNvPr>
          <p:cNvSpPr txBox="1"/>
          <p:nvPr/>
        </p:nvSpPr>
        <p:spPr>
          <a:xfrm>
            <a:off x="498764" y="3597187"/>
            <a:ext cx="11000509" cy="3109377"/>
          </a:xfrm>
          <a:prstGeom prst="rect">
            <a:avLst/>
          </a:prstGeom>
          <a:noFill/>
        </p:spPr>
        <p:txBody>
          <a:bodyPr wrap="square">
            <a:spAutoFit/>
          </a:bodyPr>
          <a:lstStyle/>
          <a:p>
            <a:pPr marL="342900" indent="-342900">
              <a:buFont typeface="Wingdings" pitchFamily="2" charset="2"/>
              <a:buChar char="Ø"/>
            </a:pPr>
            <a:r>
              <a:rPr lang="vi-VN" b="1" dirty="0">
                <a:latin typeface="Arial" panose="020B0604020202020204" pitchFamily="34" charset="0"/>
                <a:cs typeface="Arial" panose="020B0604020202020204" pitchFamily="34" charset="0"/>
              </a:rPr>
              <a:t>Trung bình ngành: </a:t>
            </a:r>
            <a:r>
              <a:rPr kumimoji="0" lang="en-US" altLang="en-US" sz="18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Tỷ</a:t>
            </a:r>
            <a:r>
              <a:rPr kumimoji="0" lang="en-US" alt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lệ</a:t>
            </a:r>
            <a:r>
              <a:rPr kumimoji="0" lang="en-US" alt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sử</a:t>
            </a:r>
            <a:r>
              <a:rPr kumimoji="0" lang="en-US" alt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dụng</a:t>
            </a:r>
            <a:r>
              <a:rPr kumimoji="0" lang="en-US" alt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năng</a:t>
            </a:r>
            <a:r>
              <a:rPr kumimoji="0" lang="en-US" alt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lượng</a:t>
            </a:r>
            <a:r>
              <a:rPr kumimoji="0" lang="en-US" alt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thay </a:t>
            </a:r>
            <a:r>
              <a:rPr kumimoji="0" lang="en-US" altLang="en-US" sz="18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thế</a:t>
            </a:r>
            <a:r>
              <a:rPr kumimoji="0" lang="en-US" alt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 AFR: </a:t>
            </a:r>
            <a:r>
              <a:rPr lang="vi-VN" b="1" dirty="0">
                <a:latin typeface="Arial" panose="020B0604020202020204" pitchFamily="34" charset="0"/>
                <a:cs typeface="Arial" panose="020B0604020202020204" pitchFamily="34" charset="0"/>
              </a:rPr>
              <a:t>dưới 5%</a:t>
            </a:r>
            <a:r>
              <a:rPr lang="vi-VN" dirty="0">
                <a:latin typeface="Arial" panose="020B0604020202020204" pitchFamily="34" charset="0"/>
                <a:cs typeface="Arial" panose="020B0604020202020204" pitchFamily="34" charset="0"/>
              </a:rPr>
              <a:t>, trong khi mục tiêu đến năm 2030 là </a:t>
            </a:r>
            <a:r>
              <a:rPr lang="vi-VN" b="1" dirty="0">
                <a:latin typeface="Arial" panose="020B0604020202020204" pitchFamily="34" charset="0"/>
                <a:cs typeface="Arial" panose="020B0604020202020204" pitchFamily="34" charset="0"/>
              </a:rPr>
              <a:t>15–20%</a:t>
            </a:r>
            <a:r>
              <a:rPr lang="vi-VN" dirty="0">
                <a:latin typeface="Arial" panose="020B0604020202020204" pitchFamily="34" charset="0"/>
                <a:cs typeface="Arial" panose="020B0604020202020204" pitchFamily="34" charset="0"/>
              </a:rPr>
              <a:t> theo Chiến lược Phát triển Vật liệu Xây dựng.</a:t>
            </a:r>
          </a:p>
          <a:p>
            <a:pPr marL="342900" indent="-342900">
              <a:lnSpc>
                <a:spcPct val="150000"/>
              </a:lnSpc>
              <a:buFont typeface="Wingdings" pitchFamily="2" charset="2"/>
              <a:buChar char="Ø"/>
            </a:pPr>
            <a:r>
              <a:rPr lang="vi-VN" b="1" dirty="0">
                <a:latin typeface="Arial" panose="020B0604020202020204" pitchFamily="34" charset="0"/>
                <a:cs typeface="Arial" panose="020B0604020202020204" pitchFamily="34" charset="0"/>
              </a:rPr>
              <a:t>Khó khăn và rào cản:</a:t>
            </a:r>
          </a:p>
          <a:p>
            <a:pPr marL="342900" indent="-342900">
              <a:lnSpc>
                <a:spcPct val="150000"/>
              </a:lnSpc>
              <a:buFont typeface="Arial" panose="020B0604020202020204" pitchFamily="34" charset="0"/>
              <a:buChar char="•"/>
            </a:pPr>
            <a:r>
              <a:rPr lang="vi-VN" b="1" dirty="0">
                <a:latin typeface="Arial" panose="020B0604020202020204" pitchFamily="34" charset="0"/>
                <a:cs typeface="Arial" panose="020B0604020202020204" pitchFamily="34" charset="0"/>
              </a:rPr>
              <a:t>Chưa có hệ thống phân loại – xử lý rác chuẩn hóa</a:t>
            </a:r>
            <a:r>
              <a:rPr lang="vi-VN" dirty="0">
                <a:latin typeface="Arial" panose="020B0604020202020204" pitchFamily="34" charset="0"/>
                <a:cs typeface="Arial" panose="020B0604020202020204" pitchFamily="34" charset="0"/>
              </a:rPr>
              <a:t> để cung cấp RDF ổn định</a:t>
            </a:r>
          </a:p>
          <a:p>
            <a:pPr marL="342900" indent="-342900">
              <a:lnSpc>
                <a:spcPct val="150000"/>
              </a:lnSpc>
              <a:buFont typeface="Arial" panose="020B0604020202020204" pitchFamily="34" charset="0"/>
              <a:buChar char="•"/>
            </a:pPr>
            <a:r>
              <a:rPr lang="vi-VN" b="1" dirty="0">
                <a:latin typeface="Arial" panose="020B0604020202020204" pitchFamily="34" charset="0"/>
                <a:cs typeface="Arial" panose="020B0604020202020204" pitchFamily="34" charset="0"/>
              </a:rPr>
              <a:t>Công nghệ lò cần thích ứng</a:t>
            </a:r>
            <a:r>
              <a:rPr lang="vi-VN" dirty="0">
                <a:latin typeface="Arial" panose="020B0604020202020204" pitchFamily="34" charset="0"/>
                <a:cs typeface="Arial" panose="020B0604020202020204" pitchFamily="34" charset="0"/>
              </a:rPr>
              <a:t> để đốt đồng thời nhiều loại nhiên liệu có độ ẩm, nhiệt trị khác nhau</a:t>
            </a:r>
          </a:p>
          <a:p>
            <a:pPr marL="342900" indent="-342900">
              <a:lnSpc>
                <a:spcPct val="150000"/>
              </a:lnSpc>
              <a:buFont typeface="Arial" panose="020B0604020202020204" pitchFamily="34" charset="0"/>
              <a:buChar char="•"/>
            </a:pPr>
            <a:r>
              <a:rPr lang="vi-VN" b="1" dirty="0">
                <a:latin typeface="Arial" panose="020B0604020202020204" pitchFamily="34" charset="0"/>
                <a:cs typeface="Arial" panose="020B0604020202020204" pitchFamily="34" charset="0"/>
              </a:rPr>
              <a:t>Khâu chuẩn bị nhiên liệu</a:t>
            </a:r>
            <a:r>
              <a:rPr lang="vi-VN" dirty="0">
                <a:latin typeface="Arial" panose="020B0604020202020204" pitchFamily="34" charset="0"/>
                <a:cs typeface="Arial" panose="020B0604020202020204" pitchFamily="34" charset="0"/>
              </a:rPr>
              <a:t> (sấy, nghiền, trộn) phức tạp, cần đầu tư lớn</a:t>
            </a:r>
          </a:p>
          <a:p>
            <a:pPr marL="342900" indent="-342900">
              <a:lnSpc>
                <a:spcPct val="150000"/>
              </a:lnSpc>
              <a:buFont typeface="Arial" panose="020B0604020202020204" pitchFamily="34" charset="0"/>
              <a:buChar char="•"/>
            </a:pPr>
            <a:r>
              <a:rPr lang="vi-VN" dirty="0">
                <a:latin typeface="Arial" panose="020B0604020202020204" pitchFamily="34" charset="0"/>
                <a:cs typeface="Arial" panose="020B0604020202020204" pitchFamily="34" charset="0"/>
              </a:rPr>
              <a:t>Vấn đề </a:t>
            </a:r>
            <a:r>
              <a:rPr lang="vi-VN" b="1" dirty="0">
                <a:latin typeface="Arial" panose="020B0604020202020204" pitchFamily="34" charset="0"/>
                <a:cs typeface="Arial" panose="020B0604020202020204" pitchFamily="34" charset="0"/>
              </a:rPr>
              <a:t>xin giấy phép môi trường</a:t>
            </a:r>
            <a:r>
              <a:rPr lang="vi-VN" dirty="0">
                <a:latin typeface="Arial" panose="020B0604020202020204" pitchFamily="34" charset="0"/>
                <a:cs typeface="Arial" panose="020B0604020202020204" pitchFamily="34" charset="0"/>
              </a:rPr>
              <a:t>, lo ngại về phát thải mùi và chất độc</a:t>
            </a:r>
          </a:p>
          <a:p>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641461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4BED1E-039D-1407-E21B-8EB5CF529B67}"/>
            </a:ext>
          </a:extLst>
        </p:cNvPr>
        <p:cNvGrpSpPr/>
        <p:nvPr/>
      </p:nvGrpSpPr>
      <p:grpSpPr>
        <a:xfrm>
          <a:off x="0" y="0"/>
          <a:ext cx="0" cy="0"/>
          <a:chOff x="0" y="0"/>
          <a:chExt cx="0" cy="0"/>
        </a:xfrm>
      </p:grpSpPr>
      <p:sp>
        <p:nvSpPr>
          <p:cNvPr id="14" name="Title 1">
            <a:extLst>
              <a:ext uri="{FF2B5EF4-FFF2-40B4-BE49-F238E27FC236}">
                <a16:creationId xmlns:a16="http://schemas.microsoft.com/office/drawing/2014/main" id="{8D5AA751-0159-D574-5E29-DA8259043144}"/>
              </a:ext>
            </a:extLst>
          </p:cNvPr>
          <p:cNvSpPr txBox="1">
            <a:spLocks/>
          </p:cNvSpPr>
          <p:nvPr/>
        </p:nvSpPr>
        <p:spPr>
          <a:xfrm>
            <a:off x="1001094" y="271859"/>
            <a:ext cx="8915364" cy="81696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buClr>
                <a:schemeClr val="dk1"/>
              </a:buClr>
              <a:buSzPts val="2800"/>
              <a:buFont typeface="Fira Sans Extra Condensed"/>
              <a:buNone/>
              <a:defRPr sz="2800" b="1">
                <a:solidFill>
                  <a:schemeClr val="accent1">
                    <a:lumMod val="50000"/>
                  </a:schemeClr>
                </a:solidFill>
                <a:latin typeface="Arial" panose="020B0604020202020204" pitchFamily="34" charset="0"/>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r>
              <a:rPr lang="en-US" dirty="0">
                <a:cs typeface="Arial" panose="020B0604020202020204" pitchFamily="34" charset="0"/>
              </a:rPr>
              <a:t>4. </a:t>
            </a:r>
            <a:r>
              <a:rPr lang="en-US" dirty="0" err="1">
                <a:cs typeface="Arial" panose="020B0604020202020204" pitchFamily="34" charset="0"/>
              </a:rPr>
              <a:t>Tự</a:t>
            </a:r>
            <a:r>
              <a:rPr lang="en-US" dirty="0">
                <a:cs typeface="Arial" panose="020B0604020202020204" pitchFamily="34" charset="0"/>
              </a:rPr>
              <a:t> </a:t>
            </a:r>
            <a:r>
              <a:rPr lang="en-US" dirty="0" err="1">
                <a:cs typeface="Arial" panose="020B0604020202020204" pitchFamily="34" charset="0"/>
              </a:rPr>
              <a:t>động</a:t>
            </a:r>
            <a:r>
              <a:rPr lang="en-US" dirty="0">
                <a:cs typeface="Arial" panose="020B0604020202020204" pitchFamily="34" charset="0"/>
              </a:rPr>
              <a:t> </a:t>
            </a:r>
            <a:r>
              <a:rPr lang="en-US" dirty="0" err="1">
                <a:cs typeface="Arial" panose="020B0604020202020204" pitchFamily="34" charset="0"/>
              </a:rPr>
              <a:t>hóa</a:t>
            </a:r>
            <a:r>
              <a:rPr lang="en-US" dirty="0">
                <a:cs typeface="Arial" panose="020B0604020202020204" pitchFamily="34" charset="0"/>
              </a:rPr>
              <a:t> </a:t>
            </a:r>
            <a:r>
              <a:rPr lang="en-US" dirty="0" err="1">
                <a:cs typeface="Arial" panose="020B0604020202020204" pitchFamily="34" charset="0"/>
              </a:rPr>
              <a:t>và</a:t>
            </a:r>
            <a:r>
              <a:rPr lang="en-US" dirty="0">
                <a:cs typeface="Arial" panose="020B0604020202020204" pitchFamily="34" charset="0"/>
              </a:rPr>
              <a:t> điều </a:t>
            </a:r>
            <a:r>
              <a:rPr lang="en-US" dirty="0" err="1">
                <a:cs typeface="Arial" panose="020B0604020202020204" pitchFamily="34" charset="0"/>
              </a:rPr>
              <a:t>khiển</a:t>
            </a:r>
            <a:r>
              <a:rPr lang="en-US" dirty="0">
                <a:cs typeface="Arial" panose="020B0604020202020204" pitchFamily="34" charset="0"/>
              </a:rPr>
              <a:t> </a:t>
            </a:r>
            <a:r>
              <a:rPr lang="en-US" dirty="0" err="1">
                <a:cs typeface="Arial" panose="020B0604020202020204" pitchFamily="34" charset="0"/>
              </a:rPr>
              <a:t>trung</a:t>
            </a:r>
            <a:r>
              <a:rPr lang="en-US" dirty="0">
                <a:cs typeface="Arial" panose="020B0604020202020204" pitchFamily="34" charset="0"/>
              </a:rPr>
              <a:t> tâm</a:t>
            </a:r>
          </a:p>
        </p:txBody>
      </p:sp>
      <p:sp>
        <p:nvSpPr>
          <p:cNvPr id="4" name="Text 0">
            <a:extLst>
              <a:ext uri="{FF2B5EF4-FFF2-40B4-BE49-F238E27FC236}">
                <a16:creationId xmlns:a16="http://schemas.microsoft.com/office/drawing/2014/main" id="{4ED48956-ABB9-C2C9-0A29-806FEA2A3E26}"/>
              </a:ext>
            </a:extLst>
          </p:cNvPr>
          <p:cNvSpPr/>
          <p:nvPr/>
        </p:nvSpPr>
        <p:spPr>
          <a:xfrm>
            <a:off x="6563678" y="1340645"/>
            <a:ext cx="7556421" cy="1417558"/>
          </a:xfrm>
          <a:prstGeom prst="rect">
            <a:avLst/>
          </a:prstGeom>
          <a:noFill/>
          <a:ln/>
        </p:spPr>
        <p:txBody>
          <a:bodyPr wrap="square" lIns="0" tIns="0" rIns="0" bIns="0" rtlCol="0" anchor="t"/>
          <a:lstStyle/>
          <a:p>
            <a:pPr marL="0" indent="0" algn="l">
              <a:lnSpc>
                <a:spcPts val="5550"/>
              </a:lnSpc>
              <a:buNone/>
            </a:pPr>
            <a:endParaRPr lang="en-US" sz="4450" dirty="0">
              <a:latin typeface="Arial" panose="020B0604020202020204" pitchFamily="34" charset="0"/>
              <a:cs typeface="Arial" panose="020B0604020202020204" pitchFamily="34" charset="0"/>
            </a:endParaRPr>
          </a:p>
        </p:txBody>
      </p:sp>
      <p:pic>
        <p:nvPicPr>
          <p:cNvPr id="5" name="Image 1" descr="preencoded.png">
            <a:extLst>
              <a:ext uri="{FF2B5EF4-FFF2-40B4-BE49-F238E27FC236}">
                <a16:creationId xmlns:a16="http://schemas.microsoft.com/office/drawing/2014/main" id="{F96FBFA4-8BEB-2698-2E60-5129DD4CF01C}"/>
              </a:ext>
            </a:extLst>
          </p:cNvPr>
          <p:cNvPicPr>
            <a:picLocks noChangeAspect="1"/>
          </p:cNvPicPr>
          <p:nvPr/>
        </p:nvPicPr>
        <p:blipFill>
          <a:blip r:embed="rId2"/>
          <a:stretch>
            <a:fillRect/>
          </a:stretch>
        </p:blipFill>
        <p:spPr>
          <a:xfrm>
            <a:off x="1784390" y="1611273"/>
            <a:ext cx="566976" cy="566976"/>
          </a:xfrm>
          <a:prstGeom prst="rect">
            <a:avLst/>
          </a:prstGeom>
        </p:spPr>
      </p:pic>
      <p:sp>
        <p:nvSpPr>
          <p:cNvPr id="6" name="Text 1">
            <a:extLst>
              <a:ext uri="{FF2B5EF4-FFF2-40B4-BE49-F238E27FC236}">
                <a16:creationId xmlns:a16="http://schemas.microsoft.com/office/drawing/2014/main" id="{270216A3-CF8C-5092-529B-C01212CDFFEB}"/>
              </a:ext>
            </a:extLst>
          </p:cNvPr>
          <p:cNvSpPr/>
          <p:nvPr/>
        </p:nvSpPr>
        <p:spPr>
          <a:xfrm>
            <a:off x="1784390" y="2405063"/>
            <a:ext cx="2291953" cy="354330"/>
          </a:xfrm>
          <a:prstGeom prst="rect">
            <a:avLst/>
          </a:prstGeom>
          <a:noFill/>
          <a:ln/>
        </p:spPr>
        <p:txBody>
          <a:bodyPr wrap="none" lIns="0" tIns="0" rIns="0" bIns="0" rtlCol="0" anchor="t"/>
          <a:lstStyle/>
          <a:p>
            <a:pPr marL="0" indent="0" algn="l">
              <a:lnSpc>
                <a:spcPts val="2750"/>
              </a:lnSpc>
              <a:buNone/>
            </a:pPr>
            <a:r>
              <a:rPr lang="en-US" sz="2400" dirty="0">
                <a:solidFill>
                  <a:schemeClr val="tx1"/>
                </a:solidFill>
                <a:latin typeface="Arial" panose="020B0604020202020204" pitchFamily="34" charset="0"/>
                <a:ea typeface="Libre Baskerville" pitchFamily="34" charset="-122"/>
                <a:cs typeface="Arial" panose="020B0604020202020204" pitchFamily="34" charset="0"/>
              </a:rPr>
              <a:t>Tối Ưu Hóa</a:t>
            </a:r>
            <a:endParaRPr lang="en-US" sz="2400" dirty="0">
              <a:solidFill>
                <a:schemeClr val="tx1"/>
              </a:solidFill>
              <a:latin typeface="Arial" panose="020B0604020202020204" pitchFamily="34" charset="0"/>
              <a:cs typeface="Arial" panose="020B0604020202020204" pitchFamily="34" charset="0"/>
            </a:endParaRPr>
          </a:p>
        </p:txBody>
      </p:sp>
      <p:sp>
        <p:nvSpPr>
          <p:cNvPr id="7" name="Text 2">
            <a:extLst>
              <a:ext uri="{FF2B5EF4-FFF2-40B4-BE49-F238E27FC236}">
                <a16:creationId xmlns:a16="http://schemas.microsoft.com/office/drawing/2014/main" id="{DFB8AD7A-8F07-3A8D-4BD1-F9F1501A21B0}"/>
              </a:ext>
            </a:extLst>
          </p:cNvPr>
          <p:cNvSpPr/>
          <p:nvPr/>
        </p:nvSpPr>
        <p:spPr>
          <a:xfrm>
            <a:off x="1784390" y="2895481"/>
            <a:ext cx="2291953" cy="362903"/>
          </a:xfrm>
          <a:prstGeom prst="rect">
            <a:avLst/>
          </a:prstGeom>
          <a:noFill/>
          <a:ln/>
        </p:spPr>
        <p:txBody>
          <a:bodyPr wrap="none" lIns="0" tIns="0" rIns="0" bIns="0" rtlCol="0" anchor="t"/>
          <a:lstStyle/>
          <a:p>
            <a:pPr marL="0" indent="0" algn="l">
              <a:lnSpc>
                <a:spcPts val="2850"/>
              </a:lnSpc>
              <a:buNone/>
            </a:pPr>
            <a:r>
              <a:rPr lang="en-US" sz="1800" dirty="0">
                <a:solidFill>
                  <a:schemeClr val="tx1"/>
                </a:solidFill>
                <a:latin typeface="Arial" panose="020B0604020202020204" pitchFamily="34" charset="0"/>
                <a:ea typeface="DM Sans" pitchFamily="34" charset="-122"/>
                <a:cs typeface="Arial" panose="020B0604020202020204" pitchFamily="34" charset="0"/>
              </a:rPr>
              <a:t>Quá trình sản xuất</a:t>
            </a:r>
            <a:endParaRPr lang="en-US" sz="1800" dirty="0">
              <a:solidFill>
                <a:schemeClr val="tx1"/>
              </a:solidFill>
              <a:latin typeface="Arial" panose="020B0604020202020204" pitchFamily="34" charset="0"/>
              <a:cs typeface="Arial" panose="020B0604020202020204" pitchFamily="34" charset="0"/>
            </a:endParaRPr>
          </a:p>
        </p:txBody>
      </p:sp>
      <p:pic>
        <p:nvPicPr>
          <p:cNvPr id="8" name="Image 2" descr="preencoded.png">
            <a:extLst>
              <a:ext uri="{FF2B5EF4-FFF2-40B4-BE49-F238E27FC236}">
                <a16:creationId xmlns:a16="http://schemas.microsoft.com/office/drawing/2014/main" id="{F91F85E1-6CA6-073E-505A-6D5D19CF50B3}"/>
              </a:ext>
            </a:extLst>
          </p:cNvPr>
          <p:cNvPicPr>
            <a:picLocks noChangeAspect="1"/>
          </p:cNvPicPr>
          <p:nvPr/>
        </p:nvPicPr>
        <p:blipFill>
          <a:blip r:embed="rId3"/>
          <a:stretch>
            <a:fillRect/>
          </a:stretch>
        </p:blipFill>
        <p:spPr>
          <a:xfrm>
            <a:off x="4416504" y="1611273"/>
            <a:ext cx="566976" cy="566976"/>
          </a:xfrm>
          <a:prstGeom prst="rect">
            <a:avLst/>
          </a:prstGeom>
        </p:spPr>
      </p:pic>
      <p:sp>
        <p:nvSpPr>
          <p:cNvPr id="9" name="Text 3">
            <a:extLst>
              <a:ext uri="{FF2B5EF4-FFF2-40B4-BE49-F238E27FC236}">
                <a16:creationId xmlns:a16="http://schemas.microsoft.com/office/drawing/2014/main" id="{B51E57AA-F9CC-FE7F-0C1D-2E623D73752D}"/>
              </a:ext>
            </a:extLst>
          </p:cNvPr>
          <p:cNvSpPr/>
          <p:nvPr/>
        </p:nvSpPr>
        <p:spPr>
          <a:xfrm>
            <a:off x="4416504" y="2405063"/>
            <a:ext cx="2292072" cy="354330"/>
          </a:xfrm>
          <a:prstGeom prst="rect">
            <a:avLst/>
          </a:prstGeom>
          <a:noFill/>
          <a:ln/>
        </p:spPr>
        <p:txBody>
          <a:bodyPr wrap="none" lIns="0" tIns="0" rIns="0" bIns="0" rtlCol="0" anchor="t"/>
          <a:lstStyle/>
          <a:p>
            <a:pPr marL="0" indent="0" algn="l">
              <a:lnSpc>
                <a:spcPts val="2750"/>
              </a:lnSpc>
              <a:buNone/>
            </a:pPr>
            <a:r>
              <a:rPr lang="en-US" sz="2400" dirty="0">
                <a:solidFill>
                  <a:schemeClr val="tx1"/>
                </a:solidFill>
                <a:latin typeface="Arial" panose="020B0604020202020204" pitchFamily="34" charset="0"/>
                <a:ea typeface="Libre Baskerville" pitchFamily="34" charset="-122"/>
                <a:cs typeface="Arial" panose="020B0604020202020204" pitchFamily="34" charset="0"/>
              </a:rPr>
              <a:t>Giám Sát</a:t>
            </a:r>
            <a:endParaRPr lang="en-US" sz="2400" dirty="0">
              <a:solidFill>
                <a:schemeClr val="tx1"/>
              </a:solidFill>
              <a:latin typeface="Arial" panose="020B0604020202020204" pitchFamily="34" charset="0"/>
              <a:cs typeface="Arial" panose="020B0604020202020204" pitchFamily="34" charset="0"/>
            </a:endParaRPr>
          </a:p>
        </p:txBody>
      </p:sp>
      <p:sp>
        <p:nvSpPr>
          <p:cNvPr id="12" name="Text 4">
            <a:extLst>
              <a:ext uri="{FF2B5EF4-FFF2-40B4-BE49-F238E27FC236}">
                <a16:creationId xmlns:a16="http://schemas.microsoft.com/office/drawing/2014/main" id="{850264D1-F943-37C9-9298-EDF6EBEE6404}"/>
              </a:ext>
            </a:extLst>
          </p:cNvPr>
          <p:cNvSpPr/>
          <p:nvPr/>
        </p:nvSpPr>
        <p:spPr>
          <a:xfrm>
            <a:off x="4416504" y="2895481"/>
            <a:ext cx="2292072" cy="362903"/>
          </a:xfrm>
          <a:prstGeom prst="rect">
            <a:avLst/>
          </a:prstGeom>
          <a:noFill/>
          <a:ln/>
        </p:spPr>
        <p:txBody>
          <a:bodyPr wrap="none" lIns="0" tIns="0" rIns="0" bIns="0" rtlCol="0" anchor="t"/>
          <a:lstStyle/>
          <a:p>
            <a:pPr marL="0" indent="0" algn="l">
              <a:lnSpc>
                <a:spcPts val="2850"/>
              </a:lnSpc>
              <a:buNone/>
            </a:pPr>
            <a:r>
              <a:rPr lang="en-US" sz="1800" dirty="0">
                <a:solidFill>
                  <a:schemeClr val="tx1"/>
                </a:solidFill>
                <a:latin typeface="Arial" panose="020B0604020202020204" pitchFamily="34" charset="0"/>
                <a:ea typeface="DM Sans" pitchFamily="34" charset="-122"/>
                <a:cs typeface="Arial" panose="020B0604020202020204" pitchFamily="34" charset="0"/>
              </a:rPr>
              <a:t>Chất lượng sản phẩm</a:t>
            </a:r>
            <a:endParaRPr lang="en-US" sz="1800" dirty="0">
              <a:solidFill>
                <a:schemeClr val="tx1"/>
              </a:solidFill>
              <a:latin typeface="Arial" panose="020B0604020202020204" pitchFamily="34" charset="0"/>
              <a:cs typeface="Arial" panose="020B0604020202020204" pitchFamily="34" charset="0"/>
            </a:endParaRPr>
          </a:p>
        </p:txBody>
      </p:sp>
      <p:pic>
        <p:nvPicPr>
          <p:cNvPr id="13" name="Image 3" descr="preencoded.png">
            <a:extLst>
              <a:ext uri="{FF2B5EF4-FFF2-40B4-BE49-F238E27FC236}">
                <a16:creationId xmlns:a16="http://schemas.microsoft.com/office/drawing/2014/main" id="{DB172E67-AC99-4FED-F031-82D0CB2B8A06}"/>
              </a:ext>
            </a:extLst>
          </p:cNvPr>
          <p:cNvPicPr>
            <a:picLocks noChangeAspect="1"/>
          </p:cNvPicPr>
          <p:nvPr/>
        </p:nvPicPr>
        <p:blipFill>
          <a:blip r:embed="rId4"/>
          <a:stretch>
            <a:fillRect/>
          </a:stretch>
        </p:blipFill>
        <p:spPr>
          <a:xfrm>
            <a:off x="7048738" y="1611273"/>
            <a:ext cx="566976" cy="566976"/>
          </a:xfrm>
          <a:prstGeom prst="rect">
            <a:avLst/>
          </a:prstGeom>
        </p:spPr>
      </p:pic>
      <p:sp>
        <p:nvSpPr>
          <p:cNvPr id="15" name="Text 5">
            <a:extLst>
              <a:ext uri="{FF2B5EF4-FFF2-40B4-BE49-F238E27FC236}">
                <a16:creationId xmlns:a16="http://schemas.microsoft.com/office/drawing/2014/main" id="{A49078BF-A08D-A506-2728-E0921365F3AC}"/>
              </a:ext>
            </a:extLst>
          </p:cNvPr>
          <p:cNvSpPr/>
          <p:nvPr/>
        </p:nvSpPr>
        <p:spPr>
          <a:xfrm>
            <a:off x="7048738" y="2405063"/>
            <a:ext cx="2291953" cy="354330"/>
          </a:xfrm>
          <a:prstGeom prst="rect">
            <a:avLst/>
          </a:prstGeom>
          <a:noFill/>
          <a:ln/>
        </p:spPr>
        <p:txBody>
          <a:bodyPr wrap="none" lIns="0" tIns="0" rIns="0" bIns="0" rtlCol="0" anchor="t"/>
          <a:lstStyle/>
          <a:p>
            <a:pPr marL="0" indent="0" algn="l">
              <a:lnSpc>
                <a:spcPts val="2750"/>
              </a:lnSpc>
              <a:buNone/>
            </a:pPr>
            <a:r>
              <a:rPr lang="en-US" sz="2400" dirty="0">
                <a:solidFill>
                  <a:schemeClr val="tx1"/>
                </a:solidFill>
                <a:latin typeface="Arial" panose="020B0604020202020204" pitchFamily="34" charset="0"/>
                <a:ea typeface="Libre Baskerville" pitchFamily="34" charset="-122"/>
                <a:cs typeface="Arial" panose="020B0604020202020204" pitchFamily="34" charset="0"/>
              </a:rPr>
              <a:t>Giảm Thiểu</a:t>
            </a:r>
            <a:endParaRPr lang="en-US" sz="2400" dirty="0">
              <a:solidFill>
                <a:schemeClr val="tx1"/>
              </a:solidFill>
              <a:latin typeface="Arial" panose="020B0604020202020204" pitchFamily="34" charset="0"/>
              <a:cs typeface="Arial" panose="020B0604020202020204" pitchFamily="34" charset="0"/>
            </a:endParaRPr>
          </a:p>
        </p:txBody>
      </p:sp>
      <p:sp>
        <p:nvSpPr>
          <p:cNvPr id="16" name="Text 6">
            <a:extLst>
              <a:ext uri="{FF2B5EF4-FFF2-40B4-BE49-F238E27FC236}">
                <a16:creationId xmlns:a16="http://schemas.microsoft.com/office/drawing/2014/main" id="{D4F86465-CE6A-EA3B-76A0-E429D67EFC17}"/>
              </a:ext>
            </a:extLst>
          </p:cNvPr>
          <p:cNvSpPr/>
          <p:nvPr/>
        </p:nvSpPr>
        <p:spPr>
          <a:xfrm>
            <a:off x="7048738" y="2895481"/>
            <a:ext cx="2291953" cy="362903"/>
          </a:xfrm>
          <a:prstGeom prst="rect">
            <a:avLst/>
          </a:prstGeom>
          <a:noFill/>
          <a:ln/>
        </p:spPr>
        <p:txBody>
          <a:bodyPr wrap="none" lIns="0" tIns="0" rIns="0" bIns="0" rtlCol="0" anchor="t"/>
          <a:lstStyle/>
          <a:p>
            <a:pPr marL="0" indent="0" algn="l">
              <a:lnSpc>
                <a:spcPts val="2850"/>
              </a:lnSpc>
              <a:buNone/>
            </a:pPr>
            <a:r>
              <a:rPr lang="en-US" sz="1800" dirty="0">
                <a:solidFill>
                  <a:schemeClr val="tx1"/>
                </a:solidFill>
                <a:latin typeface="Arial" panose="020B0604020202020204" pitchFamily="34" charset="0"/>
                <a:ea typeface="DM Sans" pitchFamily="34" charset="-122"/>
                <a:cs typeface="Arial" panose="020B0604020202020204" pitchFamily="34" charset="0"/>
              </a:rPr>
              <a:t>Sai sót do con người</a:t>
            </a:r>
            <a:endParaRPr lang="en-US" sz="1800" dirty="0">
              <a:solidFill>
                <a:schemeClr val="tx1"/>
              </a:solidFill>
              <a:latin typeface="Arial" panose="020B0604020202020204" pitchFamily="34" charset="0"/>
              <a:cs typeface="Arial" panose="020B0604020202020204" pitchFamily="34" charset="0"/>
            </a:endParaRPr>
          </a:p>
        </p:txBody>
      </p:sp>
      <p:sp>
        <p:nvSpPr>
          <p:cNvPr id="17" name="Text 7">
            <a:extLst>
              <a:ext uri="{FF2B5EF4-FFF2-40B4-BE49-F238E27FC236}">
                <a16:creationId xmlns:a16="http://schemas.microsoft.com/office/drawing/2014/main" id="{0F58E20B-7F10-7F1C-B867-BC2EE22900FE}"/>
              </a:ext>
            </a:extLst>
          </p:cNvPr>
          <p:cNvSpPr/>
          <p:nvPr/>
        </p:nvSpPr>
        <p:spPr>
          <a:xfrm>
            <a:off x="1001094" y="3702842"/>
            <a:ext cx="10637520" cy="1814513"/>
          </a:xfrm>
          <a:prstGeom prst="rect">
            <a:avLst/>
          </a:prstGeom>
          <a:noFill/>
          <a:ln/>
        </p:spPr>
        <p:txBody>
          <a:bodyPr wrap="square" lIns="0" tIns="0" rIns="0" bIns="0" rtlCol="0" anchor="t"/>
          <a:lstStyle/>
          <a:p>
            <a:pPr marL="0" indent="0" algn="l">
              <a:lnSpc>
                <a:spcPts val="2850"/>
              </a:lnSpc>
              <a:buNone/>
            </a:pPr>
            <a:r>
              <a:rPr lang="en-US" sz="1800" dirty="0">
                <a:solidFill>
                  <a:schemeClr val="tx1"/>
                </a:solidFill>
                <a:latin typeface="Arial" panose="020B0604020202020204" pitchFamily="34" charset="0"/>
                <a:ea typeface="DM Sans" pitchFamily="34" charset="-122"/>
                <a:cs typeface="Arial" panose="020B0604020202020204" pitchFamily="34" charset="0"/>
              </a:rPr>
              <a:t>Các dây chuyền sản xuất hiện đại thường được trang bị hệ thống điều khiển trung tâm và tự động hóa cao, giúp tối ưu hóa quá trình sản xuất, giám sát chất lượng và giảm thiểu sai sót do con người. Công nghệ này cũng hỗ trợ theo dõi lượng khí thải và tiêu thụ năng lượng theo thời gian thực.</a:t>
            </a:r>
            <a:endParaRPr lang="en-US" sz="18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361447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5A6678-6A46-DD7F-F858-7A43CCF2E915}"/>
            </a:ext>
          </a:extLst>
        </p:cNvPr>
        <p:cNvGrpSpPr/>
        <p:nvPr/>
      </p:nvGrpSpPr>
      <p:grpSpPr>
        <a:xfrm>
          <a:off x="0" y="0"/>
          <a:ext cx="0" cy="0"/>
          <a:chOff x="0" y="0"/>
          <a:chExt cx="0" cy="0"/>
        </a:xfrm>
      </p:grpSpPr>
      <p:sp>
        <p:nvSpPr>
          <p:cNvPr id="14" name="Title 1">
            <a:extLst>
              <a:ext uri="{FF2B5EF4-FFF2-40B4-BE49-F238E27FC236}">
                <a16:creationId xmlns:a16="http://schemas.microsoft.com/office/drawing/2014/main" id="{622DBBA5-9ECE-356B-0909-3CCBD53CEADE}"/>
              </a:ext>
            </a:extLst>
          </p:cNvPr>
          <p:cNvSpPr txBox="1">
            <a:spLocks/>
          </p:cNvSpPr>
          <p:nvPr/>
        </p:nvSpPr>
        <p:spPr>
          <a:xfrm>
            <a:off x="1001094" y="271859"/>
            <a:ext cx="8915364" cy="81696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buClr>
                <a:schemeClr val="dk1"/>
              </a:buClr>
              <a:buSzPts val="2800"/>
              <a:buFont typeface="Fira Sans Extra Condensed"/>
              <a:buNone/>
              <a:defRPr sz="2800" b="1">
                <a:solidFill>
                  <a:schemeClr val="accent1">
                    <a:lumMod val="50000"/>
                  </a:schemeClr>
                </a:solidFill>
                <a:latin typeface="Arial" panose="020B0604020202020204" pitchFamily="34" charset="0"/>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r>
              <a:rPr lang="en-US" dirty="0">
                <a:cs typeface="Arial" panose="020B0604020202020204" pitchFamily="34" charset="0"/>
              </a:rPr>
              <a:t>4. </a:t>
            </a:r>
            <a:r>
              <a:rPr lang="en-US" dirty="0" err="1">
                <a:cs typeface="Arial" panose="020B0604020202020204" pitchFamily="34" charset="0"/>
              </a:rPr>
              <a:t>Tự</a:t>
            </a:r>
            <a:r>
              <a:rPr lang="en-US" dirty="0">
                <a:cs typeface="Arial" panose="020B0604020202020204" pitchFamily="34" charset="0"/>
              </a:rPr>
              <a:t> </a:t>
            </a:r>
            <a:r>
              <a:rPr lang="en-US" dirty="0" err="1">
                <a:cs typeface="Arial" panose="020B0604020202020204" pitchFamily="34" charset="0"/>
              </a:rPr>
              <a:t>động</a:t>
            </a:r>
            <a:r>
              <a:rPr lang="en-US" dirty="0">
                <a:cs typeface="Arial" panose="020B0604020202020204" pitchFamily="34" charset="0"/>
              </a:rPr>
              <a:t> </a:t>
            </a:r>
            <a:r>
              <a:rPr lang="en-US" dirty="0" err="1">
                <a:cs typeface="Arial" panose="020B0604020202020204" pitchFamily="34" charset="0"/>
              </a:rPr>
              <a:t>hóa</a:t>
            </a:r>
            <a:r>
              <a:rPr lang="en-US" dirty="0">
                <a:cs typeface="Arial" panose="020B0604020202020204" pitchFamily="34" charset="0"/>
              </a:rPr>
              <a:t> </a:t>
            </a:r>
            <a:r>
              <a:rPr lang="en-US" dirty="0" err="1">
                <a:cs typeface="Arial" panose="020B0604020202020204" pitchFamily="34" charset="0"/>
              </a:rPr>
              <a:t>và</a:t>
            </a:r>
            <a:r>
              <a:rPr lang="en-US" dirty="0">
                <a:cs typeface="Arial" panose="020B0604020202020204" pitchFamily="34" charset="0"/>
              </a:rPr>
              <a:t> điều </a:t>
            </a:r>
            <a:r>
              <a:rPr lang="en-US" dirty="0" err="1">
                <a:cs typeface="Arial" panose="020B0604020202020204" pitchFamily="34" charset="0"/>
              </a:rPr>
              <a:t>khiển</a:t>
            </a:r>
            <a:r>
              <a:rPr lang="en-US" dirty="0">
                <a:cs typeface="Arial" panose="020B0604020202020204" pitchFamily="34" charset="0"/>
              </a:rPr>
              <a:t> </a:t>
            </a:r>
            <a:r>
              <a:rPr lang="en-US" dirty="0" err="1">
                <a:cs typeface="Arial" panose="020B0604020202020204" pitchFamily="34" charset="0"/>
              </a:rPr>
              <a:t>trung</a:t>
            </a:r>
            <a:r>
              <a:rPr lang="en-US" dirty="0">
                <a:cs typeface="Arial" panose="020B0604020202020204" pitchFamily="34" charset="0"/>
              </a:rPr>
              <a:t> tâm</a:t>
            </a:r>
          </a:p>
        </p:txBody>
      </p:sp>
      <p:sp>
        <p:nvSpPr>
          <p:cNvPr id="4" name="Text 0">
            <a:extLst>
              <a:ext uri="{FF2B5EF4-FFF2-40B4-BE49-F238E27FC236}">
                <a16:creationId xmlns:a16="http://schemas.microsoft.com/office/drawing/2014/main" id="{F5668645-4137-0228-36AA-5A95000D5A94}"/>
              </a:ext>
            </a:extLst>
          </p:cNvPr>
          <p:cNvSpPr/>
          <p:nvPr/>
        </p:nvSpPr>
        <p:spPr>
          <a:xfrm>
            <a:off x="6563678" y="1340645"/>
            <a:ext cx="7556421" cy="1417558"/>
          </a:xfrm>
          <a:prstGeom prst="rect">
            <a:avLst/>
          </a:prstGeom>
          <a:noFill/>
          <a:ln/>
        </p:spPr>
        <p:txBody>
          <a:bodyPr wrap="square" lIns="0" tIns="0" rIns="0" bIns="0" rtlCol="0" anchor="t"/>
          <a:lstStyle/>
          <a:p>
            <a:pPr marL="0" indent="0" algn="l">
              <a:lnSpc>
                <a:spcPts val="5550"/>
              </a:lnSpc>
              <a:buNone/>
            </a:pPr>
            <a:endParaRPr lang="en-US" sz="4450" dirty="0">
              <a:latin typeface="Arial" panose="020B0604020202020204" pitchFamily="34" charset="0"/>
              <a:cs typeface="Arial" panose="020B0604020202020204" pitchFamily="34" charset="0"/>
            </a:endParaRPr>
          </a:p>
        </p:txBody>
      </p:sp>
      <p:sp>
        <p:nvSpPr>
          <p:cNvPr id="2" name="Rectangle 1">
            <a:extLst>
              <a:ext uri="{FF2B5EF4-FFF2-40B4-BE49-F238E27FC236}">
                <a16:creationId xmlns:a16="http://schemas.microsoft.com/office/drawing/2014/main" id="{74C7DCB0-B71F-34D4-4FC8-AB0288DBF1FC}"/>
              </a:ext>
            </a:extLst>
          </p:cNvPr>
          <p:cNvSpPr>
            <a:spLocks noChangeArrowheads="1"/>
          </p:cNvSpPr>
          <p:nvPr/>
        </p:nvSpPr>
        <p:spPr bwMode="auto">
          <a:xfrm>
            <a:off x="267743" y="1375974"/>
            <a:ext cx="6922766" cy="50269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VICEM Hoàng Thạch</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Nhà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máy</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này</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đã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áp</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dụng</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các</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hệ</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thống</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tự</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động</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hóa</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tiên</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tiến</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và</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đang</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hướng</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tới</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tích</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hợp</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AI để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tối</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ưu</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hóa</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lò</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quay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và</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quản</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lý</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năng</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lượng</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Hệ</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thống</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phát</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điện</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tận</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dụng</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nhiệt</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thải</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cũng</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được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hỗ</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trợ</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bởi</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các</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công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cụ</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phân</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tích</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dữ</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liệu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thông</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minh</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Xi </a:t>
            </a:r>
            <a:r>
              <a:rPr kumimoji="0" lang="en-US" altLang="en-US" sz="18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măng</a:t>
            </a:r>
            <a:r>
              <a:rPr kumimoji="0" lang="en-US" alt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Nghi Sơn</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Với</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công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nghệ</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Nhật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Bản</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nhà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máy</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này</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sử</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dụng</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các</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hệ</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thống</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điều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khiển</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thông</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minh</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có</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thể</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tích</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hợp</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AI để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giảm</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tiêu</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hao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năng</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lượng</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xuống</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mức</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730-750 kcal/kg clinker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và</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tối</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ưu</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hóa</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vận</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hành</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lò</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quay. </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Xi </a:t>
            </a:r>
            <a:r>
              <a:rPr kumimoji="0" lang="en-US" altLang="en-US" sz="18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măng</a:t>
            </a:r>
            <a:r>
              <a:rPr kumimoji="0" lang="en-US" alt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The </a:t>
            </a:r>
            <a:r>
              <a:rPr kumimoji="0" lang="en-US" altLang="en-US" sz="18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Vissai</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Tập</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đoàn</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này</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đang</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đầu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tư</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vào</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công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nghệ</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hiện</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đại</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bao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gồm</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các</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giải</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pháp</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tự</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động</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hóa</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và</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phân</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tích</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dữ</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liệu,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có</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thể</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là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nền</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tảng</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để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triển</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khai AI trong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tương</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lai </a:t>
            </a:r>
            <a:r>
              <a:rPr kumimoji="0" lang="en-US" altLang="en-US" sz="18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gần</a:t>
            </a:r>
            <a:r>
              <a:rPr kumimoji="0" lang="en-US" altLang="en-US" sz="1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p:txBody>
      </p:sp>
      <p:pic>
        <p:nvPicPr>
          <p:cNvPr id="3" name="Picture 2">
            <a:extLst>
              <a:ext uri="{FF2B5EF4-FFF2-40B4-BE49-F238E27FC236}">
                <a16:creationId xmlns:a16="http://schemas.microsoft.com/office/drawing/2014/main" id="{C60DA88A-E17B-A4AE-E694-680B7817504B}"/>
              </a:ext>
            </a:extLst>
          </p:cNvPr>
          <p:cNvPicPr>
            <a:picLocks noChangeAspect="1"/>
          </p:cNvPicPr>
          <p:nvPr/>
        </p:nvPicPr>
        <p:blipFill>
          <a:blip r:embed="rId2"/>
          <a:stretch>
            <a:fillRect/>
          </a:stretch>
        </p:blipFill>
        <p:spPr>
          <a:xfrm>
            <a:off x="7510134" y="1837301"/>
            <a:ext cx="4414123" cy="3183398"/>
          </a:xfrm>
          <a:prstGeom prst="rect">
            <a:avLst/>
          </a:prstGeom>
        </p:spPr>
      </p:pic>
    </p:spTree>
    <p:extLst>
      <p:ext uri="{BB962C8B-B14F-4D97-AF65-F5344CB8AC3E}">
        <p14:creationId xmlns:p14="http://schemas.microsoft.com/office/powerpoint/2010/main" val="26309243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E8C334-10DE-6581-95D6-E96100A2E975}"/>
            </a:ext>
          </a:extLst>
        </p:cNvPr>
        <p:cNvGrpSpPr/>
        <p:nvPr/>
      </p:nvGrpSpPr>
      <p:grpSpPr>
        <a:xfrm>
          <a:off x="0" y="0"/>
          <a:ext cx="0" cy="0"/>
          <a:chOff x="0" y="0"/>
          <a:chExt cx="0" cy="0"/>
        </a:xfrm>
      </p:grpSpPr>
      <p:sp>
        <p:nvSpPr>
          <p:cNvPr id="14" name="Title 1">
            <a:extLst>
              <a:ext uri="{FF2B5EF4-FFF2-40B4-BE49-F238E27FC236}">
                <a16:creationId xmlns:a16="http://schemas.microsoft.com/office/drawing/2014/main" id="{3CBFC3E6-6350-B211-E097-FF9C0D0D4493}"/>
              </a:ext>
            </a:extLst>
          </p:cNvPr>
          <p:cNvSpPr txBox="1">
            <a:spLocks/>
          </p:cNvSpPr>
          <p:nvPr/>
        </p:nvSpPr>
        <p:spPr>
          <a:xfrm>
            <a:off x="1001094" y="271859"/>
            <a:ext cx="8915364" cy="81696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buClr>
                <a:schemeClr val="dk1"/>
              </a:buClr>
              <a:buSzPts val="2800"/>
              <a:buFont typeface="Fira Sans Extra Condensed"/>
              <a:buNone/>
              <a:defRPr sz="2800" b="1">
                <a:solidFill>
                  <a:schemeClr val="accent1">
                    <a:lumMod val="50000"/>
                  </a:schemeClr>
                </a:solidFill>
                <a:latin typeface="Arial" panose="020B0604020202020204" pitchFamily="34" charset="0"/>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r>
              <a:rPr lang="en-US" dirty="0">
                <a:cs typeface="Arial" panose="020B0604020202020204" pitchFamily="34" charset="0"/>
              </a:rPr>
              <a:t>4. </a:t>
            </a:r>
            <a:r>
              <a:rPr lang="en-US" dirty="0" err="1">
                <a:cs typeface="Arial" panose="020B0604020202020204" pitchFamily="34" charset="0"/>
              </a:rPr>
              <a:t>Tự</a:t>
            </a:r>
            <a:r>
              <a:rPr lang="en-US" dirty="0">
                <a:cs typeface="Arial" panose="020B0604020202020204" pitchFamily="34" charset="0"/>
              </a:rPr>
              <a:t> </a:t>
            </a:r>
            <a:r>
              <a:rPr lang="en-US" dirty="0" err="1">
                <a:cs typeface="Arial" panose="020B0604020202020204" pitchFamily="34" charset="0"/>
              </a:rPr>
              <a:t>động</a:t>
            </a:r>
            <a:r>
              <a:rPr lang="en-US" dirty="0">
                <a:cs typeface="Arial" panose="020B0604020202020204" pitchFamily="34" charset="0"/>
              </a:rPr>
              <a:t> </a:t>
            </a:r>
            <a:r>
              <a:rPr lang="en-US" dirty="0" err="1">
                <a:cs typeface="Arial" panose="020B0604020202020204" pitchFamily="34" charset="0"/>
              </a:rPr>
              <a:t>hóa</a:t>
            </a:r>
            <a:r>
              <a:rPr lang="en-US" dirty="0">
                <a:cs typeface="Arial" panose="020B0604020202020204" pitchFamily="34" charset="0"/>
              </a:rPr>
              <a:t> </a:t>
            </a:r>
            <a:r>
              <a:rPr lang="en-US" dirty="0" err="1">
                <a:cs typeface="Arial" panose="020B0604020202020204" pitchFamily="34" charset="0"/>
              </a:rPr>
              <a:t>và</a:t>
            </a:r>
            <a:r>
              <a:rPr lang="en-US" dirty="0">
                <a:cs typeface="Arial" panose="020B0604020202020204" pitchFamily="34" charset="0"/>
              </a:rPr>
              <a:t> điều </a:t>
            </a:r>
            <a:r>
              <a:rPr lang="en-US" dirty="0" err="1">
                <a:cs typeface="Arial" panose="020B0604020202020204" pitchFamily="34" charset="0"/>
              </a:rPr>
              <a:t>khiển</a:t>
            </a:r>
            <a:r>
              <a:rPr lang="en-US" dirty="0">
                <a:cs typeface="Arial" panose="020B0604020202020204" pitchFamily="34" charset="0"/>
              </a:rPr>
              <a:t> </a:t>
            </a:r>
            <a:r>
              <a:rPr lang="en-US" dirty="0" err="1">
                <a:cs typeface="Arial" panose="020B0604020202020204" pitchFamily="34" charset="0"/>
              </a:rPr>
              <a:t>trung</a:t>
            </a:r>
            <a:r>
              <a:rPr lang="en-US" dirty="0">
                <a:cs typeface="Arial" panose="020B0604020202020204" pitchFamily="34" charset="0"/>
              </a:rPr>
              <a:t> tâm</a:t>
            </a:r>
          </a:p>
        </p:txBody>
      </p:sp>
      <p:sp>
        <p:nvSpPr>
          <p:cNvPr id="4" name="Text 0">
            <a:extLst>
              <a:ext uri="{FF2B5EF4-FFF2-40B4-BE49-F238E27FC236}">
                <a16:creationId xmlns:a16="http://schemas.microsoft.com/office/drawing/2014/main" id="{91C30AF6-1A11-E388-875B-A60322CD886B}"/>
              </a:ext>
            </a:extLst>
          </p:cNvPr>
          <p:cNvSpPr/>
          <p:nvPr/>
        </p:nvSpPr>
        <p:spPr>
          <a:xfrm>
            <a:off x="6563678" y="1340645"/>
            <a:ext cx="7556421" cy="1417558"/>
          </a:xfrm>
          <a:prstGeom prst="rect">
            <a:avLst/>
          </a:prstGeom>
          <a:noFill/>
          <a:ln/>
        </p:spPr>
        <p:txBody>
          <a:bodyPr wrap="square" lIns="0" tIns="0" rIns="0" bIns="0" rtlCol="0" anchor="t"/>
          <a:lstStyle/>
          <a:p>
            <a:pPr marL="0" indent="0" algn="l">
              <a:lnSpc>
                <a:spcPts val="5550"/>
              </a:lnSpc>
              <a:buNone/>
            </a:pPr>
            <a:endParaRPr lang="en-US" sz="4450" dirty="0">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BB653EB5-206A-3B14-D68E-082DB54E8F03}"/>
              </a:ext>
            </a:extLst>
          </p:cNvPr>
          <p:cNvSpPr txBox="1"/>
          <p:nvPr/>
        </p:nvSpPr>
        <p:spPr>
          <a:xfrm>
            <a:off x="4553786" y="1171635"/>
            <a:ext cx="7241974" cy="5686365"/>
          </a:xfrm>
          <a:prstGeom prst="rect">
            <a:avLst/>
          </a:prstGeom>
          <a:noFill/>
        </p:spPr>
        <p:txBody>
          <a:bodyPr wrap="square">
            <a:spAutoFit/>
          </a:bodyPr>
          <a:lstStyle/>
          <a:p>
            <a:pPr>
              <a:lnSpc>
                <a:spcPct val="115000"/>
              </a:lnSpc>
              <a:spcAft>
                <a:spcPts val="800"/>
              </a:spcAft>
              <a:buNone/>
            </a:pPr>
            <a:r>
              <a:rPr lang="en-US" sz="1800" b="1" kern="100" dirty="0">
                <a:effectLst/>
                <a:latin typeface="Arial" panose="020B0604020202020204" pitchFamily="34" charset="0"/>
                <a:ea typeface="DengXian" panose="02010600030101010101" pitchFamily="2" charset="-122"/>
                <a:cs typeface="Arial" panose="020B0604020202020204" pitchFamily="34" charset="0"/>
              </a:rPr>
              <a:t>Công </a:t>
            </a:r>
            <a:r>
              <a:rPr lang="en-US" sz="1800" b="1" kern="100" dirty="0" err="1">
                <a:effectLst/>
                <a:latin typeface="Arial" panose="020B0604020202020204" pitchFamily="34" charset="0"/>
                <a:ea typeface="DengXian" panose="02010600030101010101" pitchFamily="2" charset="-122"/>
                <a:cs typeface="Arial" panose="020B0604020202020204" pitchFamily="34" charset="0"/>
              </a:rPr>
              <a:t>nghệ</a:t>
            </a:r>
            <a:r>
              <a:rPr lang="en-US" sz="1800" b="1" kern="100" dirty="0">
                <a:effectLst/>
                <a:latin typeface="Arial" panose="020B0604020202020204" pitchFamily="34" charset="0"/>
                <a:ea typeface="DengXian" panose="02010600030101010101" pitchFamily="2" charset="-122"/>
                <a:cs typeface="Arial" panose="020B0604020202020204" pitchFamily="34" charset="0"/>
              </a:rPr>
              <a:t> AI </a:t>
            </a:r>
            <a:r>
              <a:rPr lang="en-US" sz="1800" b="1" kern="100" dirty="0" err="1">
                <a:effectLst/>
                <a:latin typeface="Arial" panose="020B0604020202020204" pitchFamily="34" charset="0"/>
                <a:ea typeface="DengXian" panose="02010600030101010101" pitchFamily="2" charset="-122"/>
                <a:cs typeface="Arial" panose="020B0604020202020204" pitchFamily="34" charset="0"/>
              </a:rPr>
              <a:t>phổ</a:t>
            </a:r>
            <a:r>
              <a:rPr lang="en-US" sz="1800" b="1" kern="100" dirty="0">
                <a:effectLst/>
                <a:latin typeface="Arial" panose="020B0604020202020204" pitchFamily="34" charset="0"/>
                <a:ea typeface="DengXian" panose="02010600030101010101" pitchFamily="2" charset="-122"/>
                <a:cs typeface="Arial" panose="020B0604020202020204" pitchFamily="34" charset="0"/>
              </a:rPr>
              <a:t> biến trong nhà </a:t>
            </a:r>
            <a:r>
              <a:rPr lang="en-US" sz="1800" b="1" kern="100" dirty="0" err="1">
                <a:effectLst/>
                <a:latin typeface="Arial" panose="020B0604020202020204" pitchFamily="34" charset="0"/>
                <a:ea typeface="DengXian" panose="02010600030101010101" pitchFamily="2" charset="-122"/>
                <a:cs typeface="Arial" panose="020B0604020202020204" pitchFamily="34" charset="0"/>
              </a:rPr>
              <a:t>máy</a:t>
            </a:r>
            <a:r>
              <a:rPr lang="en-US" sz="1800" b="1" kern="100" dirty="0">
                <a:effectLst/>
                <a:latin typeface="Arial" panose="020B0604020202020204" pitchFamily="34" charset="0"/>
                <a:ea typeface="DengXian" panose="02010600030101010101" pitchFamily="2" charset="-122"/>
                <a:cs typeface="Arial" panose="020B0604020202020204" pitchFamily="34" charset="0"/>
              </a:rPr>
              <a:t> xi </a:t>
            </a:r>
            <a:r>
              <a:rPr lang="en-US" sz="1800" b="1" kern="100" dirty="0" err="1">
                <a:effectLst/>
                <a:latin typeface="Arial" panose="020B0604020202020204" pitchFamily="34" charset="0"/>
                <a:ea typeface="DengXian" panose="02010600030101010101" pitchFamily="2" charset="-122"/>
                <a:cs typeface="Arial" panose="020B0604020202020204" pitchFamily="34" charset="0"/>
              </a:rPr>
              <a:t>măng</a:t>
            </a:r>
            <a:endParaRPr lang="en-US" sz="1800" kern="100" dirty="0">
              <a:effectLst/>
              <a:latin typeface="Arial" panose="020B0604020202020204" pitchFamily="34" charset="0"/>
              <a:ea typeface="DengXian" panose="02010600030101010101" pitchFamily="2" charset="-122"/>
              <a:cs typeface="Arial" panose="020B0604020202020204" pitchFamily="34"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n-US" sz="1800" b="1" kern="100" dirty="0">
                <a:effectLst/>
                <a:latin typeface="Arial" panose="020B0604020202020204" pitchFamily="34" charset="0"/>
                <a:ea typeface="DengXian" panose="02010600030101010101" pitchFamily="2" charset="-122"/>
                <a:cs typeface="Arial" panose="020B0604020202020204" pitchFamily="34" charset="0"/>
              </a:rPr>
              <a:t>Học </a:t>
            </a:r>
            <a:r>
              <a:rPr lang="en-US" sz="1800" b="1" kern="100" dirty="0" err="1">
                <a:effectLst/>
                <a:latin typeface="Arial" panose="020B0604020202020204" pitchFamily="34" charset="0"/>
                <a:ea typeface="DengXian" panose="02010600030101010101" pitchFamily="2" charset="-122"/>
                <a:cs typeface="Arial" panose="020B0604020202020204" pitchFamily="34" charset="0"/>
              </a:rPr>
              <a:t>máy</a:t>
            </a:r>
            <a:r>
              <a:rPr lang="en-US" sz="1800" b="1" kern="100" dirty="0">
                <a:effectLst/>
                <a:latin typeface="Arial" panose="020B0604020202020204" pitchFamily="34" charset="0"/>
                <a:ea typeface="DengXian" panose="02010600030101010101" pitchFamily="2" charset="-122"/>
                <a:cs typeface="Arial" panose="020B0604020202020204" pitchFamily="34" charset="0"/>
              </a:rPr>
              <a:t> (Machine Learning - ML)</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Sử</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dụng</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các</a:t>
            </a:r>
            <a:r>
              <a:rPr lang="en-US" sz="1800" kern="100" dirty="0">
                <a:effectLst/>
                <a:latin typeface="Arial" panose="020B0604020202020204" pitchFamily="34" charset="0"/>
                <a:ea typeface="DengXian" panose="02010600030101010101" pitchFamily="2" charset="-122"/>
                <a:cs typeface="Arial" panose="020B0604020202020204" pitchFamily="34" charset="0"/>
              </a:rPr>
              <a:t> thuật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toán</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như</a:t>
            </a:r>
            <a:r>
              <a:rPr lang="en-US" sz="1800" kern="100" dirty="0">
                <a:effectLst/>
                <a:latin typeface="Arial" panose="020B0604020202020204" pitchFamily="34" charset="0"/>
                <a:ea typeface="DengXian" panose="02010600030101010101" pitchFamily="2" charset="-122"/>
                <a:cs typeface="Arial" panose="020B0604020202020204" pitchFamily="34" charset="0"/>
              </a:rPr>
              <a:t> Gradient Boosting, Neural Networks để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dự</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đoán</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chất</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lượng</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sản</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phẩm</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hoặc</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tối</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ưu</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hóa</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quy</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trình</a:t>
            </a:r>
            <a:r>
              <a:rPr lang="en-US" sz="1800" kern="100" dirty="0">
                <a:effectLst/>
                <a:latin typeface="Arial" panose="020B0604020202020204" pitchFamily="34" charset="0"/>
                <a:ea typeface="DengXian" panose="02010600030101010101" pitchFamily="2" charset="-122"/>
                <a:cs typeface="Arial" panose="020B0604020202020204" pitchFamily="34" charset="0"/>
              </a:rPr>
              <a:t>.</a:t>
            </a:r>
          </a:p>
          <a:p>
            <a:pPr marL="342900" lvl="0" indent="-342900">
              <a:lnSpc>
                <a:spcPct val="115000"/>
              </a:lnSpc>
              <a:spcAft>
                <a:spcPts val="800"/>
              </a:spcAft>
              <a:buSzPts val="1000"/>
              <a:buFont typeface="Symbol" panose="05050102010706020507" pitchFamily="18" charset="2"/>
              <a:buChar char=""/>
              <a:tabLst>
                <a:tab pos="457200" algn="l"/>
              </a:tabLst>
            </a:pPr>
            <a:r>
              <a:rPr lang="en-US" sz="1800" b="1" kern="100" dirty="0" err="1">
                <a:effectLst/>
                <a:latin typeface="Arial" panose="020B0604020202020204" pitchFamily="34" charset="0"/>
                <a:ea typeface="DengXian" panose="02010600030101010101" pitchFamily="2" charset="-122"/>
                <a:cs typeface="Arial" panose="020B0604020202020204" pitchFamily="34" charset="0"/>
              </a:rPr>
              <a:t>Mạng</a:t>
            </a:r>
            <a:r>
              <a:rPr lang="en-US" sz="1800" b="1" kern="100" dirty="0">
                <a:effectLst/>
                <a:latin typeface="Arial" panose="020B0604020202020204" pitchFamily="34" charset="0"/>
                <a:ea typeface="DengXian" panose="02010600030101010101" pitchFamily="2" charset="-122"/>
                <a:cs typeface="Arial" panose="020B0604020202020204" pitchFamily="34" charset="0"/>
              </a:rPr>
              <a:t> </a:t>
            </a:r>
            <a:r>
              <a:rPr lang="en-US" sz="1800" b="1" kern="100" dirty="0" err="1">
                <a:effectLst/>
                <a:latin typeface="Arial" panose="020B0604020202020204" pitchFamily="34" charset="0"/>
                <a:ea typeface="DengXian" panose="02010600030101010101" pitchFamily="2" charset="-122"/>
                <a:cs typeface="Arial" panose="020B0604020202020204" pitchFamily="34" charset="0"/>
              </a:rPr>
              <a:t>nơ-ron</a:t>
            </a:r>
            <a:r>
              <a:rPr lang="en-US" sz="1800" b="1" kern="100" dirty="0">
                <a:effectLst/>
                <a:latin typeface="Arial" panose="020B0604020202020204" pitchFamily="34" charset="0"/>
                <a:ea typeface="DengXian" panose="02010600030101010101" pitchFamily="2" charset="-122"/>
                <a:cs typeface="Arial" panose="020B0604020202020204" pitchFamily="34" charset="0"/>
              </a:rPr>
              <a:t> </a:t>
            </a:r>
            <a:r>
              <a:rPr lang="en-US" sz="1800" b="1" kern="100" dirty="0" err="1">
                <a:effectLst/>
                <a:latin typeface="Arial" panose="020B0604020202020204" pitchFamily="34" charset="0"/>
                <a:ea typeface="DengXian" panose="02010600030101010101" pitchFamily="2" charset="-122"/>
                <a:cs typeface="Arial" panose="020B0604020202020204" pitchFamily="34" charset="0"/>
              </a:rPr>
              <a:t>nhân</a:t>
            </a:r>
            <a:r>
              <a:rPr lang="en-US" sz="1800" b="1" kern="100" dirty="0">
                <a:effectLst/>
                <a:latin typeface="Arial" panose="020B0604020202020204" pitchFamily="34" charset="0"/>
                <a:ea typeface="DengXian" panose="02010600030101010101" pitchFamily="2" charset="-122"/>
                <a:cs typeface="Arial" panose="020B0604020202020204" pitchFamily="34" charset="0"/>
              </a:rPr>
              <a:t> </a:t>
            </a:r>
            <a:r>
              <a:rPr lang="en-US" sz="1800" b="1" kern="100" dirty="0" err="1">
                <a:effectLst/>
                <a:latin typeface="Arial" panose="020B0604020202020204" pitchFamily="34" charset="0"/>
                <a:ea typeface="DengXian" panose="02010600030101010101" pitchFamily="2" charset="-122"/>
                <a:cs typeface="Arial" panose="020B0604020202020204" pitchFamily="34" charset="0"/>
              </a:rPr>
              <a:t>tạo</a:t>
            </a:r>
            <a:r>
              <a:rPr lang="en-US" sz="1800" b="1" kern="100" dirty="0">
                <a:effectLst/>
                <a:latin typeface="Arial" panose="020B0604020202020204" pitchFamily="34" charset="0"/>
                <a:ea typeface="DengXian" panose="02010600030101010101" pitchFamily="2" charset="-122"/>
                <a:cs typeface="Arial" panose="020B0604020202020204" pitchFamily="34" charset="0"/>
              </a:rPr>
              <a:t> (Artificial Neural Networks - ANN)</a:t>
            </a:r>
            <a:r>
              <a:rPr lang="en-US" sz="1800" kern="100" dirty="0">
                <a:effectLst/>
                <a:latin typeface="Arial" panose="020B0604020202020204" pitchFamily="34" charset="0"/>
                <a:ea typeface="DengXian" panose="02010600030101010101" pitchFamily="2" charset="-122"/>
                <a:cs typeface="Arial" panose="020B0604020202020204" pitchFamily="34" charset="0"/>
              </a:rPr>
              <a:t>: Được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áp</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dụng</a:t>
            </a:r>
            <a:r>
              <a:rPr lang="en-US" sz="1800" kern="100" dirty="0">
                <a:effectLst/>
                <a:latin typeface="Arial" panose="020B0604020202020204" pitchFamily="34" charset="0"/>
                <a:ea typeface="DengXian" panose="02010600030101010101" pitchFamily="2" charset="-122"/>
                <a:cs typeface="Arial" panose="020B0604020202020204" pitchFamily="34" charset="0"/>
              </a:rPr>
              <a:t> để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mô</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phỏng</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các</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quá</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trình</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phức</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tạp</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như</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nung</a:t>
            </a:r>
            <a:r>
              <a:rPr lang="en-US" sz="1800" kern="100" dirty="0">
                <a:effectLst/>
                <a:latin typeface="Arial" panose="020B0604020202020204" pitchFamily="34" charset="0"/>
                <a:ea typeface="DengXian" panose="02010600030101010101" pitchFamily="2" charset="-122"/>
                <a:cs typeface="Arial" panose="020B0604020202020204" pitchFamily="34" charset="0"/>
              </a:rPr>
              <a:t> clinker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hoặc</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nghiền</a:t>
            </a:r>
            <a:r>
              <a:rPr lang="en-US" sz="1800" kern="100" dirty="0">
                <a:effectLst/>
                <a:latin typeface="Arial" panose="020B0604020202020204" pitchFamily="34" charset="0"/>
                <a:ea typeface="DengXian" panose="02010600030101010101" pitchFamily="2" charset="-122"/>
                <a:cs typeface="Arial" panose="020B0604020202020204" pitchFamily="34" charset="0"/>
              </a:rPr>
              <a:t> xi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măng</a:t>
            </a:r>
            <a:r>
              <a:rPr lang="en-US" sz="1800" kern="100" dirty="0">
                <a:effectLst/>
                <a:latin typeface="Arial" panose="020B0604020202020204" pitchFamily="34" charset="0"/>
                <a:ea typeface="DengXian" panose="02010600030101010101" pitchFamily="2" charset="-122"/>
                <a:cs typeface="Arial" panose="020B0604020202020204" pitchFamily="34" charset="0"/>
              </a:rPr>
              <a:t>.</a:t>
            </a:r>
          </a:p>
          <a:p>
            <a:pPr marL="342900" lvl="0" indent="-342900">
              <a:lnSpc>
                <a:spcPct val="115000"/>
              </a:lnSpc>
              <a:spcAft>
                <a:spcPts val="800"/>
              </a:spcAft>
              <a:buSzPts val="1000"/>
              <a:buFont typeface="Symbol" panose="05050102010706020507" pitchFamily="18" charset="2"/>
              <a:buChar char=""/>
              <a:tabLst>
                <a:tab pos="457200" algn="l"/>
              </a:tabLst>
            </a:pPr>
            <a:r>
              <a:rPr lang="en-US" sz="1800" b="1" kern="100" dirty="0" err="1">
                <a:effectLst/>
                <a:latin typeface="Arial" panose="020B0604020202020204" pitchFamily="34" charset="0"/>
                <a:ea typeface="DengXian" panose="02010600030101010101" pitchFamily="2" charset="-122"/>
                <a:cs typeface="Arial" panose="020B0604020202020204" pitchFamily="34" charset="0"/>
              </a:rPr>
              <a:t>Hệ</a:t>
            </a:r>
            <a:r>
              <a:rPr lang="en-US" sz="1800" b="1" kern="100" dirty="0">
                <a:effectLst/>
                <a:latin typeface="Arial" panose="020B0604020202020204" pitchFamily="34" charset="0"/>
                <a:ea typeface="DengXian" panose="02010600030101010101" pitchFamily="2" charset="-122"/>
                <a:cs typeface="Arial" panose="020B0604020202020204" pitchFamily="34" charset="0"/>
              </a:rPr>
              <a:t> </a:t>
            </a:r>
            <a:r>
              <a:rPr lang="en-US" sz="1800" b="1" kern="100" dirty="0" err="1">
                <a:effectLst/>
                <a:latin typeface="Arial" panose="020B0604020202020204" pitchFamily="34" charset="0"/>
                <a:ea typeface="DengXian" panose="02010600030101010101" pitchFamily="2" charset="-122"/>
                <a:cs typeface="Arial" panose="020B0604020202020204" pitchFamily="34" charset="0"/>
              </a:rPr>
              <a:t>thống</a:t>
            </a:r>
            <a:r>
              <a:rPr lang="en-US" sz="1800" b="1" kern="100" dirty="0">
                <a:effectLst/>
                <a:latin typeface="Arial" panose="020B0604020202020204" pitchFamily="34" charset="0"/>
                <a:ea typeface="DengXian" panose="02010600030101010101" pitchFamily="2" charset="-122"/>
                <a:cs typeface="Arial" panose="020B0604020202020204" pitchFamily="34" charset="0"/>
              </a:rPr>
              <a:t> điều </a:t>
            </a:r>
            <a:r>
              <a:rPr lang="en-US" sz="1800" b="1" kern="100" dirty="0" err="1">
                <a:effectLst/>
                <a:latin typeface="Arial" panose="020B0604020202020204" pitchFamily="34" charset="0"/>
                <a:ea typeface="DengXian" panose="02010600030101010101" pitchFamily="2" charset="-122"/>
                <a:cs typeface="Arial" panose="020B0604020202020204" pitchFamily="34" charset="0"/>
              </a:rPr>
              <a:t>khiển</a:t>
            </a:r>
            <a:r>
              <a:rPr lang="en-US" sz="1800" b="1" kern="100" dirty="0">
                <a:effectLst/>
                <a:latin typeface="Arial" panose="020B0604020202020204" pitchFamily="34" charset="0"/>
                <a:ea typeface="DengXian" panose="02010600030101010101" pitchFamily="2" charset="-122"/>
                <a:cs typeface="Arial" panose="020B0604020202020204" pitchFamily="34" charset="0"/>
              </a:rPr>
              <a:t> </a:t>
            </a:r>
            <a:r>
              <a:rPr lang="en-US" sz="1800" b="1" kern="100" dirty="0" err="1">
                <a:effectLst/>
                <a:latin typeface="Arial" panose="020B0604020202020204" pitchFamily="34" charset="0"/>
                <a:ea typeface="DengXian" panose="02010600030101010101" pitchFamily="2" charset="-122"/>
                <a:cs typeface="Arial" panose="020B0604020202020204" pitchFamily="34" charset="0"/>
              </a:rPr>
              <a:t>tiên</a:t>
            </a:r>
            <a:r>
              <a:rPr lang="en-US" sz="1800" b="1" kern="100" dirty="0">
                <a:effectLst/>
                <a:latin typeface="Arial" panose="020B0604020202020204" pitchFamily="34" charset="0"/>
                <a:ea typeface="DengXian" panose="02010600030101010101" pitchFamily="2" charset="-122"/>
                <a:cs typeface="Arial" panose="020B0604020202020204" pitchFamily="34" charset="0"/>
              </a:rPr>
              <a:t> </a:t>
            </a:r>
            <a:r>
              <a:rPr lang="en-US" sz="1800" b="1" kern="100" dirty="0" err="1">
                <a:effectLst/>
                <a:latin typeface="Arial" panose="020B0604020202020204" pitchFamily="34" charset="0"/>
                <a:ea typeface="DengXian" panose="02010600030101010101" pitchFamily="2" charset="-122"/>
                <a:cs typeface="Arial" panose="020B0604020202020204" pitchFamily="34" charset="0"/>
              </a:rPr>
              <a:t>tiến</a:t>
            </a:r>
            <a:r>
              <a:rPr lang="en-US" sz="1800" b="1" kern="100" dirty="0">
                <a:effectLst/>
                <a:latin typeface="Arial" panose="020B0604020202020204" pitchFamily="34" charset="0"/>
                <a:ea typeface="DengXian" panose="02010600030101010101" pitchFamily="2" charset="-122"/>
                <a:cs typeface="Arial" panose="020B0604020202020204" pitchFamily="34" charset="0"/>
              </a:rPr>
              <a:t> (Advanced Process Control - APC)</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Kết</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hợp</a:t>
            </a:r>
            <a:r>
              <a:rPr lang="en-US" sz="1800" kern="100" dirty="0">
                <a:effectLst/>
                <a:latin typeface="Arial" panose="020B0604020202020204" pitchFamily="34" charset="0"/>
                <a:ea typeface="DengXian" panose="02010600030101010101" pitchFamily="2" charset="-122"/>
                <a:cs typeface="Arial" panose="020B0604020202020204" pitchFamily="34" charset="0"/>
              </a:rPr>
              <a:t> AI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với</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các</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hệ</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thống</a:t>
            </a:r>
            <a:r>
              <a:rPr lang="en-US" sz="1800" kern="100" dirty="0">
                <a:effectLst/>
                <a:latin typeface="Arial" panose="020B0604020202020204" pitchFamily="34" charset="0"/>
                <a:ea typeface="DengXian" panose="02010600030101010101" pitchFamily="2" charset="-122"/>
                <a:cs typeface="Arial" panose="020B0604020202020204" pitchFamily="34" charset="0"/>
              </a:rPr>
              <a:t> điều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khiển</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truyền</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thống</a:t>
            </a:r>
            <a:r>
              <a:rPr lang="en-US" sz="1800" kern="100" dirty="0">
                <a:effectLst/>
                <a:latin typeface="Arial" panose="020B0604020202020204" pitchFamily="34" charset="0"/>
                <a:ea typeface="DengXian" panose="02010600030101010101" pitchFamily="2" charset="-122"/>
                <a:cs typeface="Arial" panose="020B0604020202020204" pitchFamily="34" charset="0"/>
              </a:rPr>
              <a:t> để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tự</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động</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hóa</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các</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quyết</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định</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vận</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hành</a:t>
            </a:r>
            <a:r>
              <a:rPr lang="en-US" sz="1800" kern="100" dirty="0">
                <a:effectLst/>
                <a:latin typeface="Arial" panose="020B0604020202020204" pitchFamily="34" charset="0"/>
                <a:ea typeface="DengXian" panose="02010600030101010101" pitchFamily="2" charset="-122"/>
                <a:cs typeface="Arial" panose="020B0604020202020204" pitchFamily="34" charset="0"/>
              </a:rPr>
              <a:t>.</a:t>
            </a:r>
          </a:p>
          <a:p>
            <a:pPr marL="342900" lvl="0" indent="-342900">
              <a:lnSpc>
                <a:spcPct val="115000"/>
              </a:lnSpc>
              <a:spcAft>
                <a:spcPts val="800"/>
              </a:spcAft>
              <a:buSzPts val="1000"/>
              <a:buFont typeface="Symbol" panose="05050102010706020507" pitchFamily="18" charset="2"/>
              <a:buChar char=""/>
              <a:tabLst>
                <a:tab pos="457200" algn="l"/>
              </a:tabLst>
            </a:pPr>
            <a:r>
              <a:rPr lang="en-US" sz="1800" b="1" kern="100" dirty="0">
                <a:effectLst/>
                <a:latin typeface="Arial" panose="020B0604020202020204" pitchFamily="34" charset="0"/>
                <a:ea typeface="DengXian" panose="02010600030101010101" pitchFamily="2" charset="-122"/>
                <a:cs typeface="Arial" panose="020B0604020202020204" pitchFamily="34" charset="0"/>
              </a:rPr>
              <a:t>Internet </a:t>
            </a:r>
            <a:r>
              <a:rPr lang="en-US" sz="1800" b="1" kern="100" dirty="0" err="1">
                <a:effectLst/>
                <a:latin typeface="Arial" panose="020B0604020202020204" pitchFamily="34" charset="0"/>
                <a:ea typeface="DengXian" panose="02010600030101010101" pitchFamily="2" charset="-122"/>
                <a:cs typeface="Arial" panose="020B0604020202020204" pitchFamily="34" charset="0"/>
              </a:rPr>
              <a:t>vạn</a:t>
            </a:r>
            <a:r>
              <a:rPr lang="en-US" sz="1800" b="1" kern="100" dirty="0">
                <a:effectLst/>
                <a:latin typeface="Arial" panose="020B0604020202020204" pitchFamily="34" charset="0"/>
                <a:ea typeface="DengXian" panose="02010600030101010101" pitchFamily="2" charset="-122"/>
                <a:cs typeface="Arial" panose="020B0604020202020204" pitchFamily="34" charset="0"/>
              </a:rPr>
              <a:t> </a:t>
            </a:r>
            <a:r>
              <a:rPr lang="en-US" sz="1800" b="1" kern="100" dirty="0" err="1">
                <a:effectLst/>
                <a:latin typeface="Arial" panose="020B0604020202020204" pitchFamily="34" charset="0"/>
                <a:ea typeface="DengXian" panose="02010600030101010101" pitchFamily="2" charset="-122"/>
                <a:cs typeface="Arial" panose="020B0604020202020204" pitchFamily="34" charset="0"/>
              </a:rPr>
              <a:t>vật</a:t>
            </a:r>
            <a:r>
              <a:rPr lang="en-US" sz="1800" b="1" kern="100" dirty="0">
                <a:effectLst/>
                <a:latin typeface="Arial" panose="020B0604020202020204" pitchFamily="34" charset="0"/>
                <a:ea typeface="DengXian" panose="02010600030101010101" pitchFamily="2" charset="-122"/>
                <a:cs typeface="Arial" panose="020B0604020202020204" pitchFamily="34" charset="0"/>
              </a:rPr>
              <a:t> công nghiệp (</a:t>
            </a:r>
            <a:r>
              <a:rPr lang="en-US" sz="1800" b="1" kern="100" dirty="0" err="1">
                <a:effectLst/>
                <a:latin typeface="Arial" panose="020B0604020202020204" pitchFamily="34" charset="0"/>
                <a:ea typeface="DengXian" panose="02010600030101010101" pitchFamily="2" charset="-122"/>
                <a:cs typeface="Arial" panose="020B0604020202020204" pitchFamily="34" charset="0"/>
              </a:rPr>
              <a:t>IIoT</a:t>
            </a:r>
            <a:r>
              <a:rPr lang="en-US" sz="1800" b="1" kern="100" dirty="0">
                <a:effectLst/>
                <a:latin typeface="Arial" panose="020B0604020202020204" pitchFamily="34" charset="0"/>
                <a:ea typeface="DengXian" panose="02010600030101010101" pitchFamily="2" charset="-122"/>
                <a:cs typeface="Arial" panose="020B0604020202020204" pitchFamily="34" charset="0"/>
              </a:rPr>
              <a:t>)</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Kết</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nối</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cảm</a:t>
            </a:r>
            <a:r>
              <a:rPr lang="en-US" sz="1800" kern="100" dirty="0">
                <a:effectLst/>
                <a:latin typeface="Arial" panose="020B0604020202020204" pitchFamily="34" charset="0"/>
                <a:ea typeface="DengXian" panose="02010600030101010101" pitchFamily="2" charset="-122"/>
                <a:cs typeface="Arial" panose="020B0604020202020204" pitchFamily="34" charset="0"/>
              </a:rPr>
              <a:t> biến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và</a:t>
            </a:r>
            <a:r>
              <a:rPr lang="en-US" sz="1800" kern="100" dirty="0">
                <a:effectLst/>
                <a:latin typeface="Arial" panose="020B0604020202020204" pitchFamily="34" charset="0"/>
                <a:ea typeface="DengXian" panose="02010600030101010101" pitchFamily="2" charset="-122"/>
                <a:cs typeface="Arial" panose="020B0604020202020204" pitchFamily="34" charset="0"/>
              </a:rPr>
              <a:t> thiết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bị</a:t>
            </a:r>
            <a:r>
              <a:rPr lang="en-US" sz="1800" kern="100" dirty="0">
                <a:effectLst/>
                <a:latin typeface="Arial" panose="020B0604020202020204" pitchFamily="34" charset="0"/>
                <a:ea typeface="DengXian" panose="02010600030101010101" pitchFamily="2" charset="-122"/>
                <a:cs typeface="Arial" panose="020B0604020202020204" pitchFamily="34" charset="0"/>
              </a:rPr>
              <a:t> trong nhà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máy</a:t>
            </a:r>
            <a:r>
              <a:rPr lang="en-US" sz="1800" kern="100" dirty="0">
                <a:effectLst/>
                <a:latin typeface="Arial" panose="020B0604020202020204" pitchFamily="34" charset="0"/>
                <a:ea typeface="DengXian" panose="02010600030101010101" pitchFamily="2" charset="-122"/>
                <a:cs typeface="Arial" panose="020B0604020202020204" pitchFamily="34" charset="0"/>
              </a:rPr>
              <a:t> để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thu</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thập</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dữ</a:t>
            </a:r>
            <a:r>
              <a:rPr lang="en-US" sz="1800" kern="100" dirty="0">
                <a:effectLst/>
                <a:latin typeface="Arial" panose="020B0604020202020204" pitchFamily="34" charset="0"/>
                <a:ea typeface="DengXian" panose="02010600030101010101" pitchFamily="2" charset="-122"/>
                <a:cs typeface="Arial" panose="020B0604020202020204" pitchFamily="34" charset="0"/>
              </a:rPr>
              <a:t> liệu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lớn</a:t>
            </a:r>
            <a:r>
              <a:rPr lang="en-US" sz="1800" kern="100" dirty="0">
                <a:effectLst/>
                <a:latin typeface="Arial" panose="020B0604020202020204" pitchFamily="34" charset="0"/>
                <a:ea typeface="DengXian" panose="02010600030101010101" pitchFamily="2" charset="-122"/>
                <a:cs typeface="Arial" panose="020B0604020202020204" pitchFamily="34" charset="0"/>
              </a:rPr>
              <a:t> (Big Data),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cung</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cấp</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nền</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tảng</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cho</a:t>
            </a:r>
            <a:r>
              <a:rPr lang="en-US" sz="1800" kern="100" dirty="0">
                <a:effectLst/>
                <a:latin typeface="Arial" panose="020B0604020202020204" pitchFamily="34" charset="0"/>
                <a:ea typeface="DengXian" panose="02010600030101010101" pitchFamily="2" charset="-122"/>
                <a:cs typeface="Arial" panose="020B0604020202020204" pitchFamily="34" charset="0"/>
              </a:rPr>
              <a:t> AI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phân</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tích</a:t>
            </a:r>
            <a:r>
              <a:rPr lang="en-US" sz="1800" kern="100" dirty="0">
                <a:effectLst/>
                <a:latin typeface="Arial" panose="020B0604020202020204" pitchFamily="34" charset="0"/>
                <a:ea typeface="DengXian" panose="02010600030101010101" pitchFamily="2" charset="-122"/>
                <a:cs typeface="Arial" panose="020B0604020202020204" pitchFamily="34" charset="0"/>
              </a:rPr>
              <a:t>.</a:t>
            </a:r>
          </a:p>
          <a:p>
            <a:pPr marL="342900" lvl="0" indent="-342900">
              <a:lnSpc>
                <a:spcPct val="115000"/>
              </a:lnSpc>
              <a:spcAft>
                <a:spcPts val="800"/>
              </a:spcAft>
              <a:buSzPts val="1000"/>
              <a:buFont typeface="Symbol" panose="05050102010706020507" pitchFamily="18" charset="2"/>
              <a:buChar char=""/>
              <a:tabLst>
                <a:tab pos="457200" algn="l"/>
              </a:tabLst>
            </a:pPr>
            <a:r>
              <a:rPr lang="en-US" sz="1800" b="1" kern="100" dirty="0">
                <a:effectLst/>
                <a:latin typeface="Arial" panose="020B0604020202020204" pitchFamily="34" charset="0"/>
                <a:ea typeface="DengXian" panose="02010600030101010101" pitchFamily="2" charset="-122"/>
                <a:cs typeface="Arial" panose="020B0604020202020204" pitchFamily="34" charset="0"/>
              </a:rPr>
              <a:t>Digital Twin</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Tạo</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mô</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hình</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số</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của</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lò</a:t>
            </a:r>
            <a:r>
              <a:rPr lang="en-US" sz="1800" kern="100" dirty="0">
                <a:effectLst/>
                <a:latin typeface="Arial" panose="020B0604020202020204" pitchFamily="34" charset="0"/>
                <a:ea typeface="DengXian" panose="02010600030101010101" pitchFamily="2" charset="-122"/>
                <a:cs typeface="Arial" panose="020B0604020202020204" pitchFamily="34" charset="0"/>
              </a:rPr>
              <a:t> quay,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máy</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nghiền</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hoặc</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toàn</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bộ</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dây</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chuyền</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sản</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xuất</a:t>
            </a:r>
            <a:r>
              <a:rPr lang="en-US" sz="1800" kern="100" dirty="0">
                <a:effectLst/>
                <a:latin typeface="Arial" panose="020B0604020202020204" pitchFamily="34" charset="0"/>
                <a:ea typeface="DengXian" panose="02010600030101010101" pitchFamily="2" charset="-122"/>
                <a:cs typeface="Arial" panose="020B0604020202020204" pitchFamily="34" charset="0"/>
              </a:rPr>
              <a:t> để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thử</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nghiệm</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và</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tối</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ưu</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hóa</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mà</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không</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ảnh</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hưởng</a:t>
            </a:r>
            <a:r>
              <a:rPr lang="en-US" sz="1800" kern="100" dirty="0">
                <a:effectLst/>
                <a:latin typeface="Arial" panose="020B0604020202020204" pitchFamily="34" charset="0"/>
                <a:ea typeface="DengXian" panose="02010600030101010101" pitchFamily="2" charset="-122"/>
                <a:cs typeface="Arial" panose="020B0604020202020204" pitchFamily="34" charset="0"/>
              </a:rPr>
              <a:t> đến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hoạt</a:t>
            </a:r>
            <a:r>
              <a:rPr lang="en-US" sz="1800" kern="100" dirty="0">
                <a:effectLst/>
                <a:latin typeface="Arial" panose="020B0604020202020204" pitchFamily="34" charset="0"/>
                <a:ea typeface="DengXian" panose="02010600030101010101" pitchFamily="2" charset="-122"/>
                <a:cs typeface="Arial" panose="020B0604020202020204" pitchFamily="34" charset="0"/>
              </a:rPr>
              <a:t>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động</a:t>
            </a:r>
            <a:r>
              <a:rPr lang="en-US" sz="1800" kern="100" dirty="0">
                <a:effectLst/>
                <a:latin typeface="Arial" panose="020B0604020202020204" pitchFamily="34" charset="0"/>
                <a:ea typeface="DengXian" panose="02010600030101010101" pitchFamily="2" charset="-122"/>
                <a:cs typeface="Arial" panose="020B0604020202020204" pitchFamily="34" charset="0"/>
              </a:rPr>
              <a:t> thực </a:t>
            </a:r>
            <a:r>
              <a:rPr lang="en-US" sz="1800" kern="100" dirty="0" err="1">
                <a:effectLst/>
                <a:latin typeface="Arial" panose="020B0604020202020204" pitchFamily="34" charset="0"/>
                <a:ea typeface="DengXian" panose="02010600030101010101" pitchFamily="2" charset="-122"/>
                <a:cs typeface="Arial" panose="020B0604020202020204" pitchFamily="34" charset="0"/>
              </a:rPr>
              <a:t>tế</a:t>
            </a:r>
            <a:r>
              <a:rPr lang="en-US" sz="1800" kern="100" dirty="0">
                <a:effectLst/>
                <a:latin typeface="Arial" panose="020B0604020202020204" pitchFamily="34" charset="0"/>
                <a:ea typeface="DengXian" panose="02010600030101010101" pitchFamily="2" charset="-122"/>
                <a:cs typeface="Arial" panose="020B0604020202020204" pitchFamily="34" charset="0"/>
              </a:rPr>
              <a:t>.</a:t>
            </a:r>
          </a:p>
        </p:txBody>
      </p:sp>
      <p:pic>
        <p:nvPicPr>
          <p:cNvPr id="6" name="Picture 5">
            <a:extLst>
              <a:ext uri="{FF2B5EF4-FFF2-40B4-BE49-F238E27FC236}">
                <a16:creationId xmlns:a16="http://schemas.microsoft.com/office/drawing/2014/main" id="{CC7D946C-77FC-1668-3197-3E947811BBA3}"/>
              </a:ext>
            </a:extLst>
          </p:cNvPr>
          <p:cNvPicPr>
            <a:picLocks noChangeAspect="1"/>
          </p:cNvPicPr>
          <p:nvPr/>
        </p:nvPicPr>
        <p:blipFill>
          <a:blip r:embed="rId2"/>
          <a:stretch>
            <a:fillRect/>
          </a:stretch>
        </p:blipFill>
        <p:spPr>
          <a:xfrm>
            <a:off x="579120" y="2472431"/>
            <a:ext cx="3652770" cy="2511049"/>
          </a:xfrm>
          <a:prstGeom prst="rect">
            <a:avLst/>
          </a:prstGeom>
        </p:spPr>
      </p:pic>
    </p:spTree>
    <p:extLst>
      <p:ext uri="{BB962C8B-B14F-4D97-AF65-F5344CB8AC3E}">
        <p14:creationId xmlns:p14="http://schemas.microsoft.com/office/powerpoint/2010/main" val="1887556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71FBD3-27A2-0D47-48E2-6F9C3867CF10}"/>
            </a:ext>
          </a:extLst>
        </p:cNvPr>
        <p:cNvGrpSpPr/>
        <p:nvPr/>
      </p:nvGrpSpPr>
      <p:grpSpPr>
        <a:xfrm>
          <a:off x="0" y="0"/>
          <a:ext cx="0" cy="0"/>
          <a:chOff x="0" y="0"/>
          <a:chExt cx="0" cy="0"/>
        </a:xfrm>
      </p:grpSpPr>
      <p:sp>
        <p:nvSpPr>
          <p:cNvPr id="14" name="Title 1">
            <a:extLst>
              <a:ext uri="{FF2B5EF4-FFF2-40B4-BE49-F238E27FC236}">
                <a16:creationId xmlns:a16="http://schemas.microsoft.com/office/drawing/2014/main" id="{6AE91044-C5E9-3BFC-3F63-3E39B20554CE}"/>
              </a:ext>
            </a:extLst>
          </p:cNvPr>
          <p:cNvSpPr txBox="1">
            <a:spLocks/>
          </p:cNvSpPr>
          <p:nvPr/>
        </p:nvSpPr>
        <p:spPr>
          <a:xfrm>
            <a:off x="1001094" y="271859"/>
            <a:ext cx="8915364" cy="81696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buClr>
                <a:schemeClr val="dk1"/>
              </a:buClr>
              <a:buSzPts val="2800"/>
              <a:buFont typeface="Fira Sans Extra Condensed"/>
              <a:buNone/>
              <a:defRPr sz="2800" b="1">
                <a:solidFill>
                  <a:schemeClr val="accent1">
                    <a:lumMod val="50000"/>
                  </a:schemeClr>
                </a:solidFill>
                <a:latin typeface="Arial" panose="020B0604020202020204" pitchFamily="34" charset="0"/>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r>
              <a:rPr lang="en-US" dirty="0">
                <a:cs typeface="Arial" panose="020B0604020202020204" pitchFamily="34" charset="0"/>
              </a:rPr>
              <a:t>5. Công </a:t>
            </a:r>
            <a:r>
              <a:rPr lang="en-US" dirty="0" err="1">
                <a:cs typeface="Arial" panose="020B0604020202020204" pitchFamily="34" charset="0"/>
              </a:rPr>
              <a:t>nghệ</a:t>
            </a:r>
            <a:r>
              <a:rPr lang="en-US" dirty="0">
                <a:cs typeface="Arial" panose="020B0604020202020204" pitchFamily="34" charset="0"/>
              </a:rPr>
              <a:t> </a:t>
            </a:r>
            <a:r>
              <a:rPr lang="en-US" dirty="0" err="1">
                <a:cs typeface="Arial" panose="020B0604020202020204" pitchFamily="34" charset="0"/>
              </a:rPr>
              <a:t>nghiền</a:t>
            </a:r>
            <a:r>
              <a:rPr lang="en-US" dirty="0">
                <a:cs typeface="Arial" panose="020B0604020202020204" pitchFamily="34" charset="0"/>
              </a:rPr>
              <a:t> </a:t>
            </a:r>
            <a:r>
              <a:rPr lang="en-US" dirty="0" err="1">
                <a:cs typeface="Arial" panose="020B0604020202020204" pitchFamily="34" charset="0"/>
              </a:rPr>
              <a:t>đứng</a:t>
            </a:r>
            <a:endParaRPr lang="en-US" dirty="0">
              <a:cs typeface="Arial" panose="020B0604020202020204" pitchFamily="34" charset="0"/>
            </a:endParaRPr>
          </a:p>
        </p:txBody>
      </p:sp>
      <p:sp>
        <p:nvSpPr>
          <p:cNvPr id="4" name="Text 0">
            <a:extLst>
              <a:ext uri="{FF2B5EF4-FFF2-40B4-BE49-F238E27FC236}">
                <a16:creationId xmlns:a16="http://schemas.microsoft.com/office/drawing/2014/main" id="{FC205684-0481-BB88-61BE-DFBAD0185F1A}"/>
              </a:ext>
            </a:extLst>
          </p:cNvPr>
          <p:cNvSpPr/>
          <p:nvPr/>
        </p:nvSpPr>
        <p:spPr>
          <a:xfrm>
            <a:off x="6563678" y="1340645"/>
            <a:ext cx="7556421" cy="1417558"/>
          </a:xfrm>
          <a:prstGeom prst="rect">
            <a:avLst/>
          </a:prstGeom>
          <a:noFill/>
          <a:ln/>
        </p:spPr>
        <p:txBody>
          <a:bodyPr wrap="square" lIns="0" tIns="0" rIns="0" bIns="0" rtlCol="0" anchor="t"/>
          <a:lstStyle/>
          <a:p>
            <a:pPr marL="0" indent="0" algn="l">
              <a:lnSpc>
                <a:spcPts val="5550"/>
              </a:lnSpc>
              <a:buNone/>
            </a:pPr>
            <a:endParaRPr lang="en-US" sz="4450" dirty="0">
              <a:latin typeface="Arial" panose="020B0604020202020204" pitchFamily="34" charset="0"/>
              <a:cs typeface="Arial" panose="020B0604020202020204" pitchFamily="34" charset="0"/>
            </a:endParaRPr>
          </a:p>
        </p:txBody>
      </p:sp>
      <p:pic>
        <p:nvPicPr>
          <p:cNvPr id="3" name="Image 1" descr="preencoded.png">
            <a:extLst>
              <a:ext uri="{FF2B5EF4-FFF2-40B4-BE49-F238E27FC236}">
                <a16:creationId xmlns:a16="http://schemas.microsoft.com/office/drawing/2014/main" id="{E99D0C3D-82A1-C59F-686D-923554ABE770}"/>
              </a:ext>
            </a:extLst>
          </p:cNvPr>
          <p:cNvPicPr>
            <a:picLocks noChangeAspect="1"/>
          </p:cNvPicPr>
          <p:nvPr/>
        </p:nvPicPr>
        <p:blipFill>
          <a:blip r:embed="rId2"/>
          <a:stretch>
            <a:fillRect/>
          </a:stretch>
        </p:blipFill>
        <p:spPr>
          <a:xfrm>
            <a:off x="1042032" y="1486972"/>
            <a:ext cx="1134070" cy="1360884"/>
          </a:xfrm>
          <a:prstGeom prst="rect">
            <a:avLst/>
          </a:prstGeom>
        </p:spPr>
      </p:pic>
      <p:sp>
        <p:nvSpPr>
          <p:cNvPr id="7" name="Text 1">
            <a:extLst>
              <a:ext uri="{FF2B5EF4-FFF2-40B4-BE49-F238E27FC236}">
                <a16:creationId xmlns:a16="http://schemas.microsoft.com/office/drawing/2014/main" id="{553A9CED-1ECE-7E2A-6C87-477334DCCAFE}"/>
              </a:ext>
            </a:extLst>
          </p:cNvPr>
          <p:cNvSpPr/>
          <p:nvPr/>
        </p:nvSpPr>
        <p:spPr>
          <a:xfrm>
            <a:off x="2516264" y="1713786"/>
            <a:ext cx="2835235" cy="354330"/>
          </a:xfrm>
          <a:prstGeom prst="rect">
            <a:avLst/>
          </a:prstGeom>
          <a:noFill/>
          <a:ln/>
        </p:spPr>
        <p:txBody>
          <a:bodyPr wrap="none" lIns="0" tIns="0" rIns="0" bIns="0" rtlCol="0" anchor="t"/>
          <a:lstStyle/>
          <a:p>
            <a:pPr marL="0" indent="0" algn="l">
              <a:lnSpc>
                <a:spcPts val="2750"/>
              </a:lnSpc>
              <a:buNone/>
            </a:pPr>
            <a:r>
              <a:rPr lang="en-US" sz="2400" dirty="0">
                <a:solidFill>
                  <a:srgbClr val="454240"/>
                </a:solidFill>
                <a:latin typeface="Arial" panose="020B0604020202020204" pitchFamily="34" charset="0"/>
                <a:ea typeface="Libre Baskerville" pitchFamily="34" charset="-122"/>
                <a:cs typeface="Arial" panose="020B0604020202020204" pitchFamily="34" charset="0"/>
              </a:rPr>
              <a:t>Chuyển Đổi</a:t>
            </a:r>
            <a:endParaRPr lang="en-US" sz="2400" dirty="0">
              <a:latin typeface="Arial" panose="020B0604020202020204" pitchFamily="34" charset="0"/>
              <a:cs typeface="Arial" panose="020B0604020202020204" pitchFamily="34" charset="0"/>
            </a:endParaRPr>
          </a:p>
        </p:txBody>
      </p:sp>
      <p:sp>
        <p:nvSpPr>
          <p:cNvPr id="8" name="Text 2">
            <a:extLst>
              <a:ext uri="{FF2B5EF4-FFF2-40B4-BE49-F238E27FC236}">
                <a16:creationId xmlns:a16="http://schemas.microsoft.com/office/drawing/2014/main" id="{1E94FC11-7E42-FCD1-BE54-374E77EF64F4}"/>
              </a:ext>
            </a:extLst>
          </p:cNvPr>
          <p:cNvSpPr/>
          <p:nvPr/>
        </p:nvSpPr>
        <p:spPr>
          <a:xfrm>
            <a:off x="2516264" y="2204205"/>
            <a:ext cx="6082189" cy="362903"/>
          </a:xfrm>
          <a:prstGeom prst="rect">
            <a:avLst/>
          </a:prstGeom>
          <a:noFill/>
          <a:ln/>
        </p:spPr>
        <p:txBody>
          <a:bodyPr wrap="none" lIns="0" tIns="0" rIns="0" bIns="0" rtlCol="0" anchor="t"/>
          <a:lstStyle/>
          <a:p>
            <a:pPr marL="0" indent="0" algn="l">
              <a:lnSpc>
                <a:spcPts val="2850"/>
              </a:lnSpc>
              <a:buNone/>
            </a:pPr>
            <a:r>
              <a:rPr lang="en-US" sz="1800" dirty="0">
                <a:solidFill>
                  <a:srgbClr val="454240"/>
                </a:solidFill>
                <a:latin typeface="Arial" panose="020B0604020202020204" pitchFamily="34" charset="0"/>
                <a:ea typeface="DM Sans" pitchFamily="34" charset="-122"/>
                <a:cs typeface="Arial" panose="020B0604020202020204" pitchFamily="34" charset="0"/>
              </a:rPr>
              <a:t>Từ máy nghiền bi sang máy nghiền đứng</a:t>
            </a:r>
            <a:endParaRPr lang="en-US" sz="1800" dirty="0">
              <a:latin typeface="Arial" panose="020B0604020202020204" pitchFamily="34" charset="0"/>
              <a:cs typeface="Arial" panose="020B0604020202020204" pitchFamily="34" charset="0"/>
            </a:endParaRPr>
          </a:p>
        </p:txBody>
      </p:sp>
      <p:pic>
        <p:nvPicPr>
          <p:cNvPr id="9" name="Image 2" descr="preencoded.png">
            <a:extLst>
              <a:ext uri="{FF2B5EF4-FFF2-40B4-BE49-F238E27FC236}">
                <a16:creationId xmlns:a16="http://schemas.microsoft.com/office/drawing/2014/main" id="{785BE799-3A4B-97D0-5496-94CE064B10C0}"/>
              </a:ext>
            </a:extLst>
          </p:cNvPr>
          <p:cNvPicPr>
            <a:picLocks noChangeAspect="1"/>
          </p:cNvPicPr>
          <p:nvPr/>
        </p:nvPicPr>
        <p:blipFill>
          <a:blip r:embed="rId3"/>
          <a:stretch>
            <a:fillRect/>
          </a:stretch>
        </p:blipFill>
        <p:spPr>
          <a:xfrm>
            <a:off x="1042032" y="2847856"/>
            <a:ext cx="1134070" cy="1360884"/>
          </a:xfrm>
          <a:prstGeom prst="rect">
            <a:avLst/>
          </a:prstGeom>
        </p:spPr>
      </p:pic>
      <p:sp>
        <p:nvSpPr>
          <p:cNvPr id="10" name="Text 3">
            <a:extLst>
              <a:ext uri="{FF2B5EF4-FFF2-40B4-BE49-F238E27FC236}">
                <a16:creationId xmlns:a16="http://schemas.microsoft.com/office/drawing/2014/main" id="{F037AF3F-0967-D1E2-BC5F-5AC4B4EE6DFE}"/>
              </a:ext>
            </a:extLst>
          </p:cNvPr>
          <p:cNvSpPr/>
          <p:nvPr/>
        </p:nvSpPr>
        <p:spPr>
          <a:xfrm>
            <a:off x="2516264" y="3074670"/>
            <a:ext cx="2835235" cy="354330"/>
          </a:xfrm>
          <a:prstGeom prst="rect">
            <a:avLst/>
          </a:prstGeom>
          <a:noFill/>
          <a:ln/>
        </p:spPr>
        <p:txBody>
          <a:bodyPr wrap="none" lIns="0" tIns="0" rIns="0" bIns="0" rtlCol="0" anchor="t"/>
          <a:lstStyle/>
          <a:p>
            <a:pPr marL="0" indent="0" algn="l">
              <a:lnSpc>
                <a:spcPts val="2750"/>
              </a:lnSpc>
              <a:buNone/>
            </a:pPr>
            <a:r>
              <a:rPr lang="en-US" sz="2400" dirty="0">
                <a:solidFill>
                  <a:srgbClr val="454240"/>
                </a:solidFill>
                <a:latin typeface="Arial" panose="020B0604020202020204" pitchFamily="34" charset="0"/>
                <a:ea typeface="Libre Baskerville" pitchFamily="34" charset="-122"/>
                <a:cs typeface="Arial" panose="020B0604020202020204" pitchFamily="34" charset="0"/>
              </a:rPr>
              <a:t>Ứng Dụng</a:t>
            </a:r>
            <a:endParaRPr lang="en-US" sz="2400" dirty="0">
              <a:latin typeface="Arial" panose="020B0604020202020204" pitchFamily="34" charset="0"/>
              <a:cs typeface="Arial" panose="020B0604020202020204" pitchFamily="34" charset="0"/>
            </a:endParaRPr>
          </a:p>
        </p:txBody>
      </p:sp>
      <p:sp>
        <p:nvSpPr>
          <p:cNvPr id="11" name="Text 4">
            <a:extLst>
              <a:ext uri="{FF2B5EF4-FFF2-40B4-BE49-F238E27FC236}">
                <a16:creationId xmlns:a16="http://schemas.microsoft.com/office/drawing/2014/main" id="{FD383140-6414-CFC5-D51C-2593A0AE9A5A}"/>
              </a:ext>
            </a:extLst>
          </p:cNvPr>
          <p:cNvSpPr/>
          <p:nvPr/>
        </p:nvSpPr>
        <p:spPr>
          <a:xfrm>
            <a:off x="2516264" y="3565089"/>
            <a:ext cx="6082189" cy="362903"/>
          </a:xfrm>
          <a:prstGeom prst="rect">
            <a:avLst/>
          </a:prstGeom>
          <a:noFill/>
          <a:ln/>
        </p:spPr>
        <p:txBody>
          <a:bodyPr wrap="none" lIns="0" tIns="0" rIns="0" bIns="0" rtlCol="0" anchor="t"/>
          <a:lstStyle/>
          <a:p>
            <a:pPr marL="0" indent="0" algn="l">
              <a:lnSpc>
                <a:spcPts val="2850"/>
              </a:lnSpc>
              <a:buNone/>
            </a:pPr>
            <a:r>
              <a:rPr lang="en-US" sz="1800" dirty="0">
                <a:solidFill>
                  <a:srgbClr val="454240"/>
                </a:solidFill>
                <a:latin typeface="Arial" panose="020B0604020202020204" pitchFamily="34" charset="0"/>
                <a:ea typeface="DM Sans" pitchFamily="34" charset="-122"/>
                <a:cs typeface="Arial" panose="020B0604020202020204" pitchFamily="34" charset="0"/>
              </a:rPr>
              <a:t>Nghiền nguyên liệu thô, than và xi măng</a:t>
            </a:r>
            <a:endParaRPr lang="en-US" sz="1800" dirty="0">
              <a:latin typeface="Arial" panose="020B0604020202020204" pitchFamily="34" charset="0"/>
              <a:cs typeface="Arial" panose="020B0604020202020204" pitchFamily="34" charset="0"/>
            </a:endParaRPr>
          </a:p>
        </p:txBody>
      </p:sp>
      <p:pic>
        <p:nvPicPr>
          <p:cNvPr id="12" name="Image 3" descr="preencoded.png">
            <a:extLst>
              <a:ext uri="{FF2B5EF4-FFF2-40B4-BE49-F238E27FC236}">
                <a16:creationId xmlns:a16="http://schemas.microsoft.com/office/drawing/2014/main" id="{48533D43-38A6-26BB-ACEA-7901D7FDB6DD}"/>
              </a:ext>
            </a:extLst>
          </p:cNvPr>
          <p:cNvPicPr>
            <a:picLocks noChangeAspect="1"/>
          </p:cNvPicPr>
          <p:nvPr/>
        </p:nvPicPr>
        <p:blipFill>
          <a:blip r:embed="rId4"/>
          <a:stretch>
            <a:fillRect/>
          </a:stretch>
        </p:blipFill>
        <p:spPr>
          <a:xfrm>
            <a:off x="1042032" y="4208741"/>
            <a:ext cx="1134070" cy="1360884"/>
          </a:xfrm>
          <a:prstGeom prst="rect">
            <a:avLst/>
          </a:prstGeom>
        </p:spPr>
      </p:pic>
      <p:sp>
        <p:nvSpPr>
          <p:cNvPr id="13" name="Text 5">
            <a:extLst>
              <a:ext uri="{FF2B5EF4-FFF2-40B4-BE49-F238E27FC236}">
                <a16:creationId xmlns:a16="http://schemas.microsoft.com/office/drawing/2014/main" id="{6A148419-737A-4B0E-9B60-C3204CF81B25}"/>
              </a:ext>
            </a:extLst>
          </p:cNvPr>
          <p:cNvSpPr/>
          <p:nvPr/>
        </p:nvSpPr>
        <p:spPr>
          <a:xfrm>
            <a:off x="2516264" y="4435555"/>
            <a:ext cx="2835235" cy="354330"/>
          </a:xfrm>
          <a:prstGeom prst="rect">
            <a:avLst/>
          </a:prstGeom>
          <a:noFill/>
          <a:ln/>
        </p:spPr>
        <p:txBody>
          <a:bodyPr wrap="none" lIns="0" tIns="0" rIns="0" bIns="0" rtlCol="0" anchor="t"/>
          <a:lstStyle/>
          <a:p>
            <a:pPr marL="0" indent="0" algn="l">
              <a:lnSpc>
                <a:spcPts val="2750"/>
              </a:lnSpc>
              <a:buNone/>
            </a:pPr>
            <a:r>
              <a:rPr lang="en-US" sz="2400" dirty="0">
                <a:solidFill>
                  <a:srgbClr val="454240"/>
                </a:solidFill>
                <a:latin typeface="Arial" panose="020B0604020202020204" pitchFamily="34" charset="0"/>
                <a:ea typeface="Libre Baskerville" pitchFamily="34" charset="-122"/>
                <a:cs typeface="Arial" panose="020B0604020202020204" pitchFamily="34" charset="0"/>
              </a:rPr>
              <a:t>Hiệu Quả</a:t>
            </a:r>
            <a:endParaRPr lang="en-US" sz="2400" dirty="0">
              <a:latin typeface="Arial" panose="020B0604020202020204" pitchFamily="34" charset="0"/>
              <a:cs typeface="Arial" panose="020B0604020202020204" pitchFamily="34" charset="0"/>
            </a:endParaRPr>
          </a:p>
        </p:txBody>
      </p:sp>
      <p:sp>
        <p:nvSpPr>
          <p:cNvPr id="15" name="Text 6">
            <a:extLst>
              <a:ext uri="{FF2B5EF4-FFF2-40B4-BE49-F238E27FC236}">
                <a16:creationId xmlns:a16="http://schemas.microsoft.com/office/drawing/2014/main" id="{D2432B7B-CC05-C385-9204-5E50D10324B1}"/>
              </a:ext>
            </a:extLst>
          </p:cNvPr>
          <p:cNvSpPr/>
          <p:nvPr/>
        </p:nvSpPr>
        <p:spPr>
          <a:xfrm>
            <a:off x="2516264" y="4925973"/>
            <a:ext cx="6082189" cy="362903"/>
          </a:xfrm>
          <a:prstGeom prst="rect">
            <a:avLst/>
          </a:prstGeom>
          <a:noFill/>
          <a:ln/>
        </p:spPr>
        <p:txBody>
          <a:bodyPr wrap="none" lIns="0" tIns="0" rIns="0" bIns="0" rtlCol="0" anchor="t"/>
          <a:lstStyle/>
          <a:p>
            <a:pPr marL="0" indent="0" algn="l">
              <a:lnSpc>
                <a:spcPts val="2850"/>
              </a:lnSpc>
              <a:buNone/>
            </a:pPr>
            <a:r>
              <a:rPr lang="en-US" sz="1800" dirty="0">
                <a:solidFill>
                  <a:srgbClr val="454240"/>
                </a:solidFill>
                <a:latin typeface="Arial" panose="020B0604020202020204" pitchFamily="34" charset="0"/>
                <a:ea typeface="DM Sans" pitchFamily="34" charset="-122"/>
                <a:cs typeface="Arial" panose="020B0604020202020204" pitchFamily="34" charset="0"/>
              </a:rPr>
              <a:t>Tiết kiệm điện năng và tăng hiệu suất nghiền</a:t>
            </a:r>
            <a:endParaRPr lang="en-US" sz="1800" dirty="0">
              <a:latin typeface="Arial" panose="020B0604020202020204" pitchFamily="34" charset="0"/>
              <a:cs typeface="Arial" panose="020B0604020202020204" pitchFamily="34" charset="0"/>
            </a:endParaRPr>
          </a:p>
        </p:txBody>
      </p:sp>
      <p:sp>
        <p:nvSpPr>
          <p:cNvPr id="16" name="Text 7">
            <a:extLst>
              <a:ext uri="{FF2B5EF4-FFF2-40B4-BE49-F238E27FC236}">
                <a16:creationId xmlns:a16="http://schemas.microsoft.com/office/drawing/2014/main" id="{3CBA0FDB-22FB-C51A-1D35-7C17FA25338B}"/>
              </a:ext>
            </a:extLst>
          </p:cNvPr>
          <p:cNvSpPr/>
          <p:nvPr/>
        </p:nvSpPr>
        <p:spPr>
          <a:xfrm>
            <a:off x="7798711" y="2389648"/>
            <a:ext cx="3754049" cy="2585681"/>
          </a:xfrm>
          <a:prstGeom prst="rect">
            <a:avLst/>
          </a:prstGeom>
          <a:noFill/>
          <a:ln/>
        </p:spPr>
        <p:txBody>
          <a:bodyPr wrap="square" lIns="0" tIns="0" rIns="0" bIns="0" rtlCol="0" anchor="t"/>
          <a:lstStyle/>
          <a:p>
            <a:pPr marL="0" indent="0" algn="l">
              <a:lnSpc>
                <a:spcPts val="2850"/>
              </a:lnSpc>
              <a:buNone/>
            </a:pPr>
            <a:r>
              <a:rPr lang="en-US" sz="1800" dirty="0">
                <a:solidFill>
                  <a:srgbClr val="454240"/>
                </a:solidFill>
                <a:latin typeface="Arial" panose="020B0604020202020204" pitchFamily="34" charset="0"/>
                <a:ea typeface="DM Sans" pitchFamily="34" charset="-122"/>
                <a:cs typeface="Arial" panose="020B0604020202020204" pitchFamily="34" charset="0"/>
              </a:rPr>
              <a:t>Nhiều nhà máy đã chuyển từ máy nghiền bi sang máy nghiền đứng để nghiền nguyên liệu thô, than và xi măng. Công nghệ này tiết kiệm điện năng và tăng hiệu suất nghiền.</a:t>
            </a:r>
            <a:endParaRPr lang="en-US"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136490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A71AF7-838D-0718-0BF7-84C19A63BBC3}"/>
            </a:ext>
          </a:extLst>
        </p:cNvPr>
        <p:cNvGrpSpPr/>
        <p:nvPr/>
      </p:nvGrpSpPr>
      <p:grpSpPr>
        <a:xfrm>
          <a:off x="0" y="0"/>
          <a:ext cx="0" cy="0"/>
          <a:chOff x="0" y="0"/>
          <a:chExt cx="0" cy="0"/>
        </a:xfrm>
      </p:grpSpPr>
      <p:sp>
        <p:nvSpPr>
          <p:cNvPr id="14" name="Title 1">
            <a:extLst>
              <a:ext uri="{FF2B5EF4-FFF2-40B4-BE49-F238E27FC236}">
                <a16:creationId xmlns:a16="http://schemas.microsoft.com/office/drawing/2014/main" id="{D02EFFD2-F3D0-144A-3E7B-64CCE43532D0}"/>
              </a:ext>
            </a:extLst>
          </p:cNvPr>
          <p:cNvSpPr txBox="1">
            <a:spLocks/>
          </p:cNvSpPr>
          <p:nvPr/>
        </p:nvSpPr>
        <p:spPr>
          <a:xfrm>
            <a:off x="1001094" y="271859"/>
            <a:ext cx="8915364" cy="816965"/>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buClr>
                <a:schemeClr val="dk1"/>
              </a:buClr>
              <a:buSzPts val="2800"/>
              <a:buFont typeface="Fira Sans Extra Condensed"/>
              <a:buNone/>
              <a:defRPr sz="2800" b="1">
                <a:solidFill>
                  <a:schemeClr val="accent1">
                    <a:lumMod val="50000"/>
                  </a:schemeClr>
                </a:solidFill>
                <a:latin typeface="Arial" panose="020B0604020202020204" pitchFamily="34" charset="0"/>
                <a:ea typeface="Fira Sans Extra Condensed"/>
                <a:cs typeface="Fira Sans Extra Condensed"/>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r>
              <a:rPr lang="en-US" dirty="0">
                <a:cs typeface="Arial" panose="020B0604020202020204" pitchFamily="34" charset="0"/>
              </a:rPr>
              <a:t>6. Công </a:t>
            </a:r>
            <a:r>
              <a:rPr lang="en-US" dirty="0" err="1">
                <a:cs typeface="Arial" panose="020B0604020202020204" pitchFamily="34" charset="0"/>
              </a:rPr>
              <a:t>suất</a:t>
            </a:r>
            <a:r>
              <a:rPr lang="en-US" dirty="0">
                <a:cs typeface="Arial" panose="020B0604020202020204" pitchFamily="34" charset="0"/>
              </a:rPr>
              <a:t> </a:t>
            </a:r>
            <a:r>
              <a:rPr lang="en-US" dirty="0" err="1">
                <a:cs typeface="Arial" panose="020B0604020202020204" pitchFamily="34" charset="0"/>
              </a:rPr>
              <a:t>dây</a:t>
            </a:r>
            <a:r>
              <a:rPr lang="en-US" dirty="0">
                <a:cs typeface="Arial" panose="020B0604020202020204" pitchFamily="34" charset="0"/>
              </a:rPr>
              <a:t> </a:t>
            </a:r>
            <a:r>
              <a:rPr lang="en-US" dirty="0" err="1">
                <a:cs typeface="Arial" panose="020B0604020202020204" pitchFamily="34" charset="0"/>
              </a:rPr>
              <a:t>chuyền</a:t>
            </a:r>
            <a:r>
              <a:rPr lang="en-US" dirty="0">
                <a:cs typeface="Arial" panose="020B0604020202020204" pitchFamily="34" charset="0"/>
              </a:rPr>
              <a:t> </a:t>
            </a:r>
            <a:r>
              <a:rPr lang="en-US" dirty="0" err="1">
                <a:cs typeface="Arial" panose="020B0604020202020204" pitchFamily="34" charset="0"/>
              </a:rPr>
              <a:t>lớn</a:t>
            </a:r>
            <a:endParaRPr lang="en-US" dirty="0">
              <a:cs typeface="Arial" panose="020B0604020202020204" pitchFamily="34" charset="0"/>
            </a:endParaRPr>
          </a:p>
        </p:txBody>
      </p:sp>
      <p:sp>
        <p:nvSpPr>
          <p:cNvPr id="4" name="Text 0">
            <a:extLst>
              <a:ext uri="{FF2B5EF4-FFF2-40B4-BE49-F238E27FC236}">
                <a16:creationId xmlns:a16="http://schemas.microsoft.com/office/drawing/2014/main" id="{ABAB497B-7FC9-A526-14B1-D65D353729FF}"/>
              </a:ext>
            </a:extLst>
          </p:cNvPr>
          <p:cNvSpPr/>
          <p:nvPr/>
        </p:nvSpPr>
        <p:spPr>
          <a:xfrm>
            <a:off x="6563678" y="1340645"/>
            <a:ext cx="7556421" cy="1417558"/>
          </a:xfrm>
          <a:prstGeom prst="rect">
            <a:avLst/>
          </a:prstGeom>
          <a:noFill/>
          <a:ln/>
        </p:spPr>
        <p:txBody>
          <a:bodyPr wrap="square" lIns="0" tIns="0" rIns="0" bIns="0" rtlCol="0" anchor="t"/>
          <a:lstStyle/>
          <a:p>
            <a:pPr marL="0" indent="0" algn="l">
              <a:lnSpc>
                <a:spcPts val="5550"/>
              </a:lnSpc>
              <a:buNone/>
            </a:pPr>
            <a:endParaRPr lang="en-US" sz="4450" dirty="0">
              <a:latin typeface="Arial" panose="020B0604020202020204" pitchFamily="34" charset="0"/>
              <a:cs typeface="Arial" panose="020B0604020202020204" pitchFamily="34" charset="0"/>
            </a:endParaRPr>
          </a:p>
        </p:txBody>
      </p:sp>
      <p:sp>
        <p:nvSpPr>
          <p:cNvPr id="5" name="Text 1">
            <a:extLst>
              <a:ext uri="{FF2B5EF4-FFF2-40B4-BE49-F238E27FC236}">
                <a16:creationId xmlns:a16="http://schemas.microsoft.com/office/drawing/2014/main" id="{15B0A13A-CDC5-7863-8C81-F86A09129A0A}"/>
              </a:ext>
            </a:extLst>
          </p:cNvPr>
          <p:cNvSpPr/>
          <p:nvPr/>
        </p:nvSpPr>
        <p:spPr>
          <a:xfrm>
            <a:off x="2029539" y="1455714"/>
            <a:ext cx="7686913" cy="686872"/>
          </a:xfrm>
          <a:prstGeom prst="rect">
            <a:avLst/>
          </a:prstGeom>
          <a:noFill/>
          <a:ln/>
        </p:spPr>
        <p:txBody>
          <a:bodyPr wrap="none" lIns="0" tIns="0" rIns="0" bIns="0" rtlCol="0" anchor="t"/>
          <a:lstStyle/>
          <a:p>
            <a:pPr marL="0" indent="0" algn="ctr">
              <a:lnSpc>
                <a:spcPts val="5400"/>
              </a:lnSpc>
              <a:buNone/>
            </a:pPr>
            <a:r>
              <a:rPr lang="en-US" sz="4000" dirty="0">
                <a:solidFill>
                  <a:srgbClr val="454240"/>
                </a:solidFill>
                <a:latin typeface="Arial" panose="020B0604020202020204" pitchFamily="34" charset="0"/>
                <a:ea typeface="Libre Baskerville" pitchFamily="34" charset="-122"/>
                <a:cs typeface="Arial" panose="020B0604020202020204" pitchFamily="34" charset="0"/>
              </a:rPr>
              <a:t>4.000 - 6.000</a:t>
            </a:r>
            <a:endParaRPr lang="en-US" sz="4000" dirty="0">
              <a:latin typeface="Arial" panose="020B0604020202020204" pitchFamily="34" charset="0"/>
              <a:cs typeface="Arial" panose="020B0604020202020204" pitchFamily="34" charset="0"/>
            </a:endParaRPr>
          </a:p>
        </p:txBody>
      </p:sp>
      <p:sp>
        <p:nvSpPr>
          <p:cNvPr id="6" name="Text 2">
            <a:extLst>
              <a:ext uri="{FF2B5EF4-FFF2-40B4-BE49-F238E27FC236}">
                <a16:creationId xmlns:a16="http://schemas.microsoft.com/office/drawing/2014/main" id="{91CCF600-6AFF-C8E9-D334-A7A758752022}"/>
              </a:ext>
            </a:extLst>
          </p:cNvPr>
          <p:cNvSpPr/>
          <p:nvPr/>
        </p:nvSpPr>
        <p:spPr>
          <a:xfrm>
            <a:off x="4571881" y="2402737"/>
            <a:ext cx="2602111" cy="325279"/>
          </a:xfrm>
          <a:prstGeom prst="rect">
            <a:avLst/>
          </a:prstGeom>
          <a:noFill/>
          <a:ln/>
        </p:spPr>
        <p:txBody>
          <a:bodyPr wrap="none" lIns="0" tIns="0" rIns="0" bIns="0" rtlCol="0" anchor="t"/>
          <a:lstStyle/>
          <a:p>
            <a:pPr marL="0" indent="0" algn="ctr">
              <a:lnSpc>
                <a:spcPts val="2550"/>
              </a:lnSpc>
              <a:buNone/>
            </a:pPr>
            <a:r>
              <a:rPr lang="en-US" sz="2000" dirty="0">
                <a:solidFill>
                  <a:srgbClr val="454240"/>
                </a:solidFill>
                <a:latin typeface="Arial" panose="020B0604020202020204" pitchFamily="34" charset="0"/>
                <a:ea typeface="Libre Baskerville" pitchFamily="34" charset="-122"/>
                <a:cs typeface="Arial" panose="020B0604020202020204" pitchFamily="34" charset="0"/>
              </a:rPr>
              <a:t>Tấn Clinker/Ngày</a:t>
            </a:r>
            <a:endParaRPr lang="en-US" sz="2000" dirty="0">
              <a:latin typeface="Arial" panose="020B0604020202020204" pitchFamily="34" charset="0"/>
              <a:cs typeface="Arial" panose="020B0604020202020204" pitchFamily="34" charset="0"/>
            </a:endParaRPr>
          </a:p>
        </p:txBody>
      </p:sp>
      <p:sp>
        <p:nvSpPr>
          <p:cNvPr id="17" name="Text 3">
            <a:extLst>
              <a:ext uri="{FF2B5EF4-FFF2-40B4-BE49-F238E27FC236}">
                <a16:creationId xmlns:a16="http://schemas.microsoft.com/office/drawing/2014/main" id="{A36DD634-FA86-3525-DEB5-5B50320E7426}"/>
              </a:ext>
            </a:extLst>
          </p:cNvPr>
          <p:cNvSpPr/>
          <p:nvPr/>
        </p:nvSpPr>
        <p:spPr>
          <a:xfrm>
            <a:off x="2029539" y="2852912"/>
            <a:ext cx="7686913" cy="332899"/>
          </a:xfrm>
          <a:prstGeom prst="rect">
            <a:avLst/>
          </a:prstGeom>
          <a:noFill/>
          <a:ln/>
        </p:spPr>
        <p:txBody>
          <a:bodyPr wrap="none" lIns="0" tIns="0" rIns="0" bIns="0" rtlCol="0" anchor="t"/>
          <a:lstStyle/>
          <a:p>
            <a:pPr marL="0" indent="0" algn="ctr">
              <a:lnSpc>
                <a:spcPts val="2600"/>
              </a:lnSpc>
              <a:buNone/>
            </a:pPr>
            <a:r>
              <a:rPr lang="en-US" sz="1600" dirty="0">
                <a:solidFill>
                  <a:srgbClr val="454240"/>
                </a:solidFill>
                <a:latin typeface="Arial" panose="020B0604020202020204" pitchFamily="34" charset="0"/>
                <a:ea typeface="DM Sans" pitchFamily="34" charset="-122"/>
                <a:cs typeface="Arial" panose="020B0604020202020204" pitchFamily="34" charset="0"/>
              </a:rPr>
              <a:t>Công suất phổ biến</a:t>
            </a:r>
            <a:endParaRPr lang="en-US" sz="1600" dirty="0">
              <a:latin typeface="Arial" panose="020B0604020202020204" pitchFamily="34" charset="0"/>
              <a:cs typeface="Arial" panose="020B0604020202020204" pitchFamily="34" charset="0"/>
            </a:endParaRPr>
          </a:p>
        </p:txBody>
      </p:sp>
      <p:sp>
        <p:nvSpPr>
          <p:cNvPr id="18" name="Text 4">
            <a:extLst>
              <a:ext uri="{FF2B5EF4-FFF2-40B4-BE49-F238E27FC236}">
                <a16:creationId xmlns:a16="http://schemas.microsoft.com/office/drawing/2014/main" id="{50791B3F-4954-5773-E865-E40FE23E2634}"/>
              </a:ext>
            </a:extLst>
          </p:cNvPr>
          <p:cNvSpPr/>
          <p:nvPr/>
        </p:nvSpPr>
        <p:spPr>
          <a:xfrm>
            <a:off x="2252543" y="3419888"/>
            <a:ext cx="7686913" cy="686872"/>
          </a:xfrm>
          <a:prstGeom prst="rect">
            <a:avLst/>
          </a:prstGeom>
          <a:noFill/>
          <a:ln/>
        </p:spPr>
        <p:txBody>
          <a:bodyPr wrap="none" lIns="0" tIns="0" rIns="0" bIns="0" rtlCol="0" anchor="t"/>
          <a:lstStyle/>
          <a:p>
            <a:pPr marL="0" indent="0" algn="ctr">
              <a:lnSpc>
                <a:spcPts val="5400"/>
              </a:lnSpc>
              <a:buNone/>
            </a:pPr>
            <a:r>
              <a:rPr lang="en-US" sz="4000" dirty="0">
                <a:solidFill>
                  <a:srgbClr val="454240"/>
                </a:solidFill>
                <a:latin typeface="Arial" panose="020B0604020202020204" pitchFamily="34" charset="0"/>
                <a:ea typeface="Libre Baskerville" pitchFamily="34" charset="-122"/>
                <a:cs typeface="Arial" panose="020B0604020202020204" pitchFamily="34" charset="0"/>
              </a:rPr>
              <a:t>Tiêu Chuẩn Quốc Tế</a:t>
            </a:r>
            <a:endParaRPr lang="en-US" sz="4000" dirty="0">
              <a:latin typeface="Arial" panose="020B0604020202020204" pitchFamily="34" charset="0"/>
              <a:cs typeface="Arial" panose="020B0604020202020204" pitchFamily="34" charset="0"/>
            </a:endParaRPr>
          </a:p>
        </p:txBody>
      </p:sp>
      <p:sp>
        <p:nvSpPr>
          <p:cNvPr id="19" name="Text 5">
            <a:extLst>
              <a:ext uri="{FF2B5EF4-FFF2-40B4-BE49-F238E27FC236}">
                <a16:creationId xmlns:a16="http://schemas.microsoft.com/office/drawing/2014/main" id="{2A57657D-F2A7-728A-6993-4B953C9980B7}"/>
              </a:ext>
            </a:extLst>
          </p:cNvPr>
          <p:cNvSpPr/>
          <p:nvPr/>
        </p:nvSpPr>
        <p:spPr>
          <a:xfrm>
            <a:off x="4571880" y="4340837"/>
            <a:ext cx="2602111" cy="325279"/>
          </a:xfrm>
          <a:prstGeom prst="rect">
            <a:avLst/>
          </a:prstGeom>
          <a:noFill/>
          <a:ln/>
        </p:spPr>
        <p:txBody>
          <a:bodyPr wrap="none" lIns="0" tIns="0" rIns="0" bIns="0" rtlCol="0" anchor="t"/>
          <a:lstStyle/>
          <a:p>
            <a:pPr marL="0" indent="0" algn="ctr">
              <a:lnSpc>
                <a:spcPts val="2550"/>
              </a:lnSpc>
              <a:buNone/>
            </a:pPr>
            <a:r>
              <a:rPr lang="en-US" sz="2000" dirty="0">
                <a:solidFill>
                  <a:srgbClr val="454240"/>
                </a:solidFill>
                <a:latin typeface="Arial" panose="020B0604020202020204" pitchFamily="34" charset="0"/>
                <a:ea typeface="Libre Baskerville" pitchFamily="34" charset="-122"/>
                <a:cs typeface="Arial" panose="020B0604020202020204" pitchFamily="34" charset="0"/>
              </a:rPr>
              <a:t>Thiết Kế</a:t>
            </a:r>
            <a:endParaRPr lang="en-US" sz="2000" dirty="0">
              <a:latin typeface="Arial" panose="020B0604020202020204" pitchFamily="34" charset="0"/>
              <a:cs typeface="Arial" panose="020B0604020202020204" pitchFamily="34" charset="0"/>
            </a:endParaRPr>
          </a:p>
        </p:txBody>
      </p:sp>
      <p:sp>
        <p:nvSpPr>
          <p:cNvPr id="20" name="Text 6">
            <a:extLst>
              <a:ext uri="{FF2B5EF4-FFF2-40B4-BE49-F238E27FC236}">
                <a16:creationId xmlns:a16="http://schemas.microsoft.com/office/drawing/2014/main" id="{8A5A2C3F-A723-E415-2E1A-C8814D6D58CD}"/>
              </a:ext>
            </a:extLst>
          </p:cNvPr>
          <p:cNvSpPr/>
          <p:nvPr/>
        </p:nvSpPr>
        <p:spPr>
          <a:xfrm>
            <a:off x="2029539" y="4768445"/>
            <a:ext cx="7686913" cy="332899"/>
          </a:xfrm>
          <a:prstGeom prst="rect">
            <a:avLst/>
          </a:prstGeom>
          <a:noFill/>
          <a:ln/>
        </p:spPr>
        <p:txBody>
          <a:bodyPr wrap="none" lIns="0" tIns="0" rIns="0" bIns="0" rtlCol="0" anchor="t"/>
          <a:lstStyle/>
          <a:p>
            <a:pPr marL="0" indent="0" algn="ctr">
              <a:lnSpc>
                <a:spcPts val="2600"/>
              </a:lnSpc>
              <a:buNone/>
            </a:pPr>
            <a:r>
              <a:rPr lang="en-US" sz="1600" dirty="0">
                <a:solidFill>
                  <a:srgbClr val="454240"/>
                </a:solidFill>
                <a:latin typeface="Arial" panose="020B0604020202020204" pitchFamily="34" charset="0"/>
                <a:ea typeface="DM Sans" pitchFamily="34" charset="-122"/>
                <a:cs typeface="Arial" panose="020B0604020202020204" pitchFamily="34" charset="0"/>
              </a:rPr>
              <a:t>Phù hợp nhu cầu</a:t>
            </a:r>
            <a:endParaRPr lang="en-US" sz="1600" dirty="0">
              <a:latin typeface="Arial" panose="020B0604020202020204" pitchFamily="34" charset="0"/>
              <a:cs typeface="Arial" panose="020B0604020202020204" pitchFamily="34" charset="0"/>
            </a:endParaRPr>
          </a:p>
        </p:txBody>
      </p:sp>
      <p:sp>
        <p:nvSpPr>
          <p:cNvPr id="21" name="Text 7">
            <a:extLst>
              <a:ext uri="{FF2B5EF4-FFF2-40B4-BE49-F238E27FC236}">
                <a16:creationId xmlns:a16="http://schemas.microsoft.com/office/drawing/2014/main" id="{43A24F56-09BF-9B45-8960-F7933EC54B89}"/>
              </a:ext>
            </a:extLst>
          </p:cNvPr>
          <p:cNvSpPr/>
          <p:nvPr/>
        </p:nvSpPr>
        <p:spPr>
          <a:xfrm>
            <a:off x="2720221" y="5263681"/>
            <a:ext cx="7686913" cy="998696"/>
          </a:xfrm>
          <a:prstGeom prst="rect">
            <a:avLst/>
          </a:prstGeom>
          <a:noFill/>
          <a:ln/>
        </p:spPr>
        <p:txBody>
          <a:bodyPr wrap="square" lIns="0" tIns="0" rIns="0" bIns="0" rtlCol="0" anchor="t"/>
          <a:lstStyle/>
          <a:p>
            <a:pPr marL="0" indent="0" algn="l">
              <a:lnSpc>
                <a:spcPts val="2600"/>
              </a:lnSpc>
              <a:buNone/>
            </a:pPr>
            <a:r>
              <a:rPr lang="en-US" sz="1600" dirty="0">
                <a:solidFill>
                  <a:srgbClr val="454240"/>
                </a:solidFill>
                <a:latin typeface="Arial" panose="020B0604020202020204" pitchFamily="34" charset="0"/>
                <a:ea typeface="DM Sans" pitchFamily="34" charset="-122"/>
                <a:cs typeface="Arial" panose="020B0604020202020204" pitchFamily="34" charset="0"/>
              </a:rPr>
              <a:t>Các dây chuyền sản xuất hiện đại tại Việt Nam thường có công suất từ 4.000 - 6.000 tấn clinker/ngày, thậm được thiết kế theo tiêu chuẩn quốc tế, phù hợp với nhu cầu tiêu thụ xi măng lớn trong nước và xuất khẩu.</a:t>
            </a:r>
            <a:endParaRPr 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403807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6D7F4C-04CE-5F3C-1B61-2C4387BE5EFB}"/>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7F0FA61A-54DF-AFE1-71AC-8638A7FA6F1A}"/>
              </a:ext>
            </a:extLst>
          </p:cNvPr>
          <p:cNvSpPr txBox="1">
            <a:spLocks/>
          </p:cNvSpPr>
          <p:nvPr/>
        </p:nvSpPr>
        <p:spPr>
          <a:xfrm>
            <a:off x="592281" y="414332"/>
            <a:ext cx="10290463"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latin typeface="Arial" panose="020B0604020202020204" pitchFamily="34" charset="0"/>
                <a:cs typeface="Arial" panose="020B0604020202020204" pitchFamily="34" charset="0"/>
              </a:rPr>
              <a:t>7. </a:t>
            </a:r>
            <a:r>
              <a:rPr lang="vi-VN" dirty="0">
                <a:solidFill>
                  <a:schemeClr val="accent1">
                    <a:lumMod val="50000"/>
                  </a:schemeClr>
                </a:solidFill>
                <a:latin typeface="Arial" panose="020B0604020202020204" pitchFamily="34" charset="0"/>
                <a:cs typeface="Arial" panose="020B0604020202020204" pitchFamily="34" charset="0"/>
              </a:rPr>
              <a:t>Hệ thống </a:t>
            </a:r>
            <a:r>
              <a:rPr lang="en-US" dirty="0" err="1">
                <a:solidFill>
                  <a:schemeClr val="accent1">
                    <a:lumMod val="50000"/>
                  </a:schemeClr>
                </a:solidFill>
                <a:latin typeface="Arial" panose="020B0604020202020204" pitchFamily="34" charset="0"/>
                <a:cs typeface="Arial" panose="020B0604020202020204" pitchFamily="34" charset="0"/>
              </a:rPr>
              <a:t>phụ</a:t>
            </a:r>
            <a:r>
              <a:rPr lang="en-US" dirty="0">
                <a:solidFill>
                  <a:schemeClr val="accent1">
                    <a:lumMod val="50000"/>
                  </a:schemeClr>
                </a:solidFill>
                <a:latin typeface="Arial" panose="020B0604020202020204" pitchFamily="34" charset="0"/>
                <a:cs typeface="Arial" panose="020B0604020202020204" pitchFamily="34" charset="0"/>
              </a:rPr>
              <a:t> </a:t>
            </a:r>
            <a:r>
              <a:rPr lang="en-US" dirty="0" err="1">
                <a:solidFill>
                  <a:schemeClr val="accent1">
                    <a:lumMod val="50000"/>
                  </a:schemeClr>
                </a:solidFill>
                <a:latin typeface="Arial" panose="020B0604020202020204" pitchFamily="34" charset="0"/>
                <a:cs typeface="Arial" panose="020B0604020202020204" pitchFamily="34" charset="0"/>
              </a:rPr>
              <a:t>trợ</a:t>
            </a:r>
            <a:endParaRPr lang="en-US" sz="3200" dirty="0">
              <a:solidFill>
                <a:schemeClr val="accent1">
                  <a:lumMod val="50000"/>
                </a:schemeClr>
              </a:solidFill>
              <a:latin typeface="Arial" panose="020B0604020202020204" pitchFamily="34" charset="0"/>
              <a:cs typeface="Arial" panose="020B0604020202020204" pitchFamily="34" charset="0"/>
            </a:endParaRPr>
          </a:p>
        </p:txBody>
      </p:sp>
      <p:pic>
        <p:nvPicPr>
          <p:cNvPr id="6" name="Picture 2" descr="IMG_9174">
            <a:extLst>
              <a:ext uri="{FF2B5EF4-FFF2-40B4-BE49-F238E27FC236}">
                <a16:creationId xmlns:a16="http://schemas.microsoft.com/office/drawing/2014/main" id="{DDA683F2-2BD5-F93B-76A7-D34204E685EC}"/>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474624" y="3805642"/>
            <a:ext cx="2935774" cy="1836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Rectangle 18">
            <a:extLst>
              <a:ext uri="{FF2B5EF4-FFF2-40B4-BE49-F238E27FC236}">
                <a16:creationId xmlns:a16="http://schemas.microsoft.com/office/drawing/2014/main" id="{95BAB07D-32C7-39F4-A4D1-2A01BE3E8417}"/>
              </a:ext>
            </a:extLst>
          </p:cNvPr>
          <p:cNvSpPr>
            <a:spLocks noChangeArrowheads="1"/>
          </p:cNvSpPr>
          <p:nvPr/>
        </p:nvSpPr>
        <p:spPr bwMode="auto">
          <a:xfrm>
            <a:off x="592281" y="1345453"/>
            <a:ext cx="7671632" cy="47859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ts val="600"/>
              </a:spcBef>
              <a:spcAft>
                <a:spcPts val="600"/>
              </a:spcAft>
              <a:buClrTx/>
              <a:buSzTx/>
              <a:buFontTx/>
              <a:buNone/>
              <a:tabLst/>
            </a:pPr>
            <a:r>
              <a:rPr kumimoji="0" lang="en-US" altLang="en-US" sz="17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1. </a:t>
            </a:r>
            <a:r>
              <a:rPr kumimoji="0" lang="en-US" altLang="en-US" sz="17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Hệ</a:t>
            </a:r>
            <a:r>
              <a:rPr kumimoji="0" lang="en-US" altLang="en-US" sz="17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thống</a:t>
            </a:r>
            <a:r>
              <a:rPr kumimoji="0" lang="en-US" altLang="en-US" sz="17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cung</a:t>
            </a:r>
            <a:r>
              <a:rPr kumimoji="0" lang="en-US" altLang="en-US" sz="17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cấp</a:t>
            </a:r>
            <a:r>
              <a:rPr kumimoji="0" lang="en-US" altLang="en-US" sz="17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điện</a:t>
            </a:r>
            <a:endParaRPr kumimoji="0" lang="en-US" altLang="en-US" sz="17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p>
            <a:pPr marL="285750" marR="0" lvl="0" indent="-285750" algn="l" defTabSz="914400" rtl="0" eaLnBrk="0" fontAlgn="base" latinLnBrk="0" hangingPunct="0">
              <a:lnSpc>
                <a:spcPct val="100000"/>
              </a:lnSpc>
              <a:spcBef>
                <a:spcPts val="600"/>
              </a:spcBef>
              <a:spcAft>
                <a:spcPts val="600"/>
              </a:spcAft>
              <a:buClrTx/>
              <a:buSzTx/>
              <a:buFont typeface="Arial" panose="020B0604020202020204" pitchFamily="34" charset="0"/>
              <a:buChar char="•"/>
              <a:tabLst/>
            </a:pPr>
            <a:r>
              <a:rPr kumimoji="0" lang="en-US" altLang="en-US" sz="17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Đặc</a:t>
            </a:r>
            <a:r>
              <a:rPr kumimoji="0" lang="en-US" altLang="en-US" sz="17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điểm</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Cung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cấp</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năng</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lượng</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cho</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toàn</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bộ</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các</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thiết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bị</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trong nhà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máy</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như</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lò</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quay,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máy</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nghiền</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quạt</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hệ</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thống</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chiếu</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sáng</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và</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các</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thiết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bị</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phụ</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trợ</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khác.</a:t>
            </a:r>
          </a:p>
          <a:p>
            <a:pPr marL="285750" marR="0" lvl="0" indent="-285750" algn="l" defTabSz="914400" rtl="0" eaLnBrk="0" fontAlgn="base" latinLnBrk="0" hangingPunct="0">
              <a:lnSpc>
                <a:spcPct val="100000"/>
              </a:lnSpc>
              <a:spcBef>
                <a:spcPts val="600"/>
              </a:spcBef>
              <a:spcAft>
                <a:spcPts val="600"/>
              </a:spcAft>
              <a:buClrTx/>
              <a:buSzTx/>
              <a:buFont typeface="Arial" panose="020B0604020202020204" pitchFamily="34" charset="0"/>
              <a:buChar char="•"/>
              <a:tabLst/>
            </a:pPr>
            <a:r>
              <a:rPr kumimoji="0" lang="en-US" altLang="en-US" sz="17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Tính</a:t>
            </a:r>
            <a:r>
              <a:rPr kumimoji="0" lang="en-US" altLang="en-US" sz="17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năng</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Đảm</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bảo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phân</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phối</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điện</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năng</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ổn</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định</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và</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đáng</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tin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cậy</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đặc</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biệt</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trong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các</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nhà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máy</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lớn</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với</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các</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thiết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bị</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có</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công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suất</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cao</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Một số nhà máy sử dụng </a:t>
            </a:r>
            <a:r>
              <a:rPr kumimoji="0" lang="en-US" altLang="en-US" sz="17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máy phát điện dự phòng</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để duy trì các bộ </a:t>
            </a:r>
            <a:r>
              <a:rPr lang="en-US" altLang="en-US" sz="1700" dirty="0">
                <a:solidFill>
                  <a:schemeClr val="tx1"/>
                </a:solidFill>
                <a:latin typeface="Arial" panose="020B0604020202020204" pitchFamily="34" charset="0"/>
                <a:cs typeface="Arial" panose="020B0604020202020204" pitchFamily="34" charset="0"/>
              </a:rPr>
              <a:t>phận quan trọng </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khi mất điện lưới.</a:t>
            </a:r>
          </a:p>
          <a:p>
            <a:pPr marL="0" marR="0" lvl="0" indent="0" algn="l" defTabSz="914400" rtl="0" eaLnBrk="0" fontAlgn="base" latinLnBrk="0" hangingPunct="0">
              <a:lnSpc>
                <a:spcPct val="100000"/>
              </a:lnSpc>
              <a:spcBef>
                <a:spcPts val="600"/>
              </a:spcBef>
              <a:spcAft>
                <a:spcPts val="600"/>
              </a:spcAft>
              <a:buClrTx/>
              <a:buSzTx/>
              <a:buFontTx/>
              <a:buNone/>
              <a:tabLst/>
            </a:pPr>
            <a:r>
              <a:rPr kumimoji="0" lang="en-US" altLang="en-US" sz="17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2. Hệ thống khí nén</a:t>
            </a:r>
          </a:p>
          <a:p>
            <a:pPr marL="285750" marR="0" lvl="0" indent="-285750" algn="l" defTabSz="914400" rtl="0" eaLnBrk="0" fontAlgn="base" latinLnBrk="0" hangingPunct="0">
              <a:lnSpc>
                <a:spcPct val="100000"/>
              </a:lnSpc>
              <a:spcBef>
                <a:spcPts val="600"/>
              </a:spcBef>
              <a:spcAft>
                <a:spcPts val="600"/>
              </a:spcAft>
              <a:buClrTx/>
              <a:buSzTx/>
              <a:buFont typeface="Arial" panose="020B0604020202020204" pitchFamily="34" charset="0"/>
              <a:buChar char="•"/>
              <a:tabLst/>
            </a:pPr>
            <a:r>
              <a:rPr kumimoji="0" lang="en-US" altLang="en-US" sz="17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Đặc điểm</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Cung cấp khí nén cho các hệ thống điều khiển, vận hành các thiết bị tự động như van, bơm, và quạt.</a:t>
            </a:r>
          </a:p>
          <a:p>
            <a:pPr marL="285750" marR="0" lvl="0" indent="-285750" algn="l" defTabSz="914400" rtl="0" eaLnBrk="0" fontAlgn="base" latinLnBrk="0" hangingPunct="0">
              <a:lnSpc>
                <a:spcPct val="100000"/>
              </a:lnSpc>
              <a:spcBef>
                <a:spcPts val="600"/>
              </a:spcBef>
              <a:spcAft>
                <a:spcPts val="600"/>
              </a:spcAft>
              <a:buClrTx/>
              <a:buSzTx/>
              <a:buFont typeface="Arial" panose="020B0604020202020204" pitchFamily="34" charset="0"/>
              <a:buChar char="•"/>
              <a:tabLst/>
            </a:pPr>
            <a:r>
              <a:rPr kumimoji="0" lang="en-US" altLang="en-US" sz="17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Tính năng</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Hệ thống khí nén trong nhà máy xi măng Việt Nam sử dụng máy nén khí công suất lớn 100=250kW, có khả năng cung cấp khí nén ổn định, tiết kiệm năng lượng khi sử dụng hệ thống </a:t>
            </a:r>
            <a:r>
              <a:rPr kumimoji="0" lang="en-US" altLang="en-US" sz="17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biến tần</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điều khiển công suất máy nén.</a:t>
            </a:r>
          </a:p>
        </p:txBody>
      </p:sp>
      <p:pic>
        <p:nvPicPr>
          <p:cNvPr id="3" name="Picture 2" descr="A large white panel with many buttons and switches&#10;&#10;AI-generated content may be incorrect.">
            <a:extLst>
              <a:ext uri="{FF2B5EF4-FFF2-40B4-BE49-F238E27FC236}">
                <a16:creationId xmlns:a16="http://schemas.microsoft.com/office/drawing/2014/main" id="{B185AB25-11B5-19C0-1235-B91E88E4CA83}"/>
              </a:ext>
            </a:extLst>
          </p:cNvPr>
          <p:cNvPicPr>
            <a:picLocks noChangeAspect="1"/>
          </p:cNvPicPr>
          <p:nvPr/>
        </p:nvPicPr>
        <p:blipFill>
          <a:blip r:embed="rId3"/>
          <a:stretch>
            <a:fillRect/>
          </a:stretch>
        </p:blipFill>
        <p:spPr>
          <a:xfrm>
            <a:off x="8503515" y="1345453"/>
            <a:ext cx="2877993" cy="2083547"/>
          </a:xfrm>
          <a:prstGeom prst="rect">
            <a:avLst/>
          </a:prstGeom>
        </p:spPr>
      </p:pic>
    </p:spTree>
    <p:extLst>
      <p:ext uri="{BB962C8B-B14F-4D97-AF65-F5344CB8AC3E}">
        <p14:creationId xmlns:p14="http://schemas.microsoft.com/office/powerpoint/2010/main" val="15923627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3478BFB-1599-F8A3-CA3C-22BF6DEEE9EB}"/>
              </a:ext>
            </a:extLst>
          </p:cNvPr>
          <p:cNvSpPr txBox="1">
            <a:spLocks/>
          </p:cNvSpPr>
          <p:nvPr/>
        </p:nvSpPr>
        <p:spPr>
          <a:xfrm>
            <a:off x="893617" y="358797"/>
            <a:ext cx="8988137"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latin typeface="Arial" panose="020B0604020202020204" pitchFamily="34" charset="0"/>
                <a:cs typeface="Arial" panose="020B0604020202020204" pitchFamily="34" charset="0"/>
              </a:rPr>
              <a:t>7. </a:t>
            </a:r>
            <a:r>
              <a:rPr lang="vi-VN" dirty="0">
                <a:solidFill>
                  <a:schemeClr val="accent1">
                    <a:lumMod val="50000"/>
                  </a:schemeClr>
                </a:solidFill>
                <a:latin typeface="Arial" panose="020B0604020202020204" pitchFamily="34" charset="0"/>
                <a:cs typeface="Arial" panose="020B0604020202020204" pitchFamily="34" charset="0"/>
              </a:rPr>
              <a:t>Hệ thống </a:t>
            </a:r>
            <a:r>
              <a:rPr lang="en-US" dirty="0" err="1">
                <a:solidFill>
                  <a:schemeClr val="accent1">
                    <a:lumMod val="50000"/>
                  </a:schemeClr>
                </a:solidFill>
                <a:latin typeface="Arial" panose="020B0604020202020204" pitchFamily="34" charset="0"/>
                <a:cs typeface="Arial" panose="020B0604020202020204" pitchFamily="34" charset="0"/>
              </a:rPr>
              <a:t>phụ</a:t>
            </a:r>
            <a:r>
              <a:rPr lang="en-US" dirty="0">
                <a:solidFill>
                  <a:schemeClr val="accent1">
                    <a:lumMod val="50000"/>
                  </a:schemeClr>
                </a:solidFill>
                <a:latin typeface="Arial" panose="020B0604020202020204" pitchFamily="34" charset="0"/>
                <a:cs typeface="Arial" panose="020B0604020202020204" pitchFamily="34" charset="0"/>
              </a:rPr>
              <a:t> </a:t>
            </a:r>
            <a:r>
              <a:rPr lang="en-US" dirty="0" err="1">
                <a:solidFill>
                  <a:schemeClr val="accent1">
                    <a:lumMod val="50000"/>
                  </a:schemeClr>
                </a:solidFill>
                <a:latin typeface="Arial" panose="020B0604020202020204" pitchFamily="34" charset="0"/>
                <a:cs typeface="Arial" panose="020B0604020202020204" pitchFamily="34" charset="0"/>
              </a:rPr>
              <a:t>trợ</a:t>
            </a:r>
            <a:endParaRPr lang="en-US" sz="3200" dirty="0">
              <a:solidFill>
                <a:schemeClr val="accent1">
                  <a:lumMod val="50000"/>
                </a:schemeClr>
              </a:solidFill>
              <a:latin typeface="Arial" panose="020B0604020202020204" pitchFamily="34" charset="0"/>
              <a:cs typeface="Arial" panose="020B0604020202020204" pitchFamily="34" charset="0"/>
            </a:endParaRPr>
          </a:p>
        </p:txBody>
      </p:sp>
      <p:sp>
        <p:nvSpPr>
          <p:cNvPr id="26" name="Rectangle 22">
            <a:extLst>
              <a:ext uri="{FF2B5EF4-FFF2-40B4-BE49-F238E27FC236}">
                <a16:creationId xmlns:a16="http://schemas.microsoft.com/office/drawing/2014/main" id="{9D80C4FB-8F7B-8D81-E507-F0BFCD5D9A38}"/>
              </a:ext>
            </a:extLst>
          </p:cNvPr>
          <p:cNvSpPr>
            <a:spLocks noChangeArrowheads="1"/>
          </p:cNvSpPr>
          <p:nvPr/>
        </p:nvSpPr>
        <p:spPr bwMode="auto">
          <a:xfrm>
            <a:off x="409958" y="1262417"/>
            <a:ext cx="7431208" cy="4752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en-US" sz="17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3. </a:t>
            </a:r>
            <a:r>
              <a:rPr kumimoji="0" lang="en-US" altLang="en-US" sz="17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Hệ</a:t>
            </a:r>
            <a:r>
              <a:rPr kumimoji="0" lang="en-US" altLang="en-US" sz="17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thống</a:t>
            </a:r>
            <a:r>
              <a:rPr kumimoji="0" lang="en-US" altLang="en-US" sz="17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nước</a:t>
            </a:r>
            <a:endParaRPr kumimoji="0" lang="en-US" altLang="en-US" sz="17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17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Đặc</a:t>
            </a:r>
            <a:r>
              <a:rPr kumimoji="0" lang="en-US" altLang="en-US" sz="17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điểm</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Cung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cấp</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nước</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cho</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các</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công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đoạn</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làm</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mát</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sấy</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vệ</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sinh</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thiết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bị</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và</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phục</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vụ</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nhu</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cầu</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sinh</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hoạt</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trong nhà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máy</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p>
            <a:pPr marL="285750" marR="0" lvl="0" indent="-285750" algn="l" defTabSz="914400" rtl="0" eaLnBrk="0" fontAlgn="base" latinLnBrk="0" hangingPunct="0">
              <a:lnSpc>
                <a:spcPct val="150000"/>
              </a:lnSpc>
              <a:spcBef>
                <a:spcPct val="0"/>
              </a:spcBef>
              <a:spcAft>
                <a:spcPct val="0"/>
              </a:spcAft>
              <a:buClrTx/>
              <a:buSzTx/>
              <a:buFont typeface="Arial" panose="020B0604020202020204" pitchFamily="34" charset="0"/>
              <a:buChar char="•"/>
              <a:tabLst/>
            </a:pPr>
            <a:r>
              <a:rPr kumimoji="0" lang="en-US" altLang="en-US" sz="17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Tính năng</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Hệ thống nước trong các nhà máy xi măng tại Việt Nam thường sử dụng </a:t>
            </a:r>
            <a:r>
              <a:rPr kumimoji="0" lang="en-US" altLang="en-US" sz="17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nước tái sử dụng</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từ các quá trình làm mát và xử lý nước thải, giúp tiết kiệm chi phí và bảo vệ môi trường.</a:t>
            </a:r>
          </a:p>
          <a:p>
            <a:pPr>
              <a:lnSpc>
                <a:spcPct val="150000"/>
              </a:lnSpc>
              <a:buNone/>
            </a:pPr>
            <a:r>
              <a:rPr lang="vi-VN" sz="1700" b="1" dirty="0">
                <a:latin typeface="Arial" panose="020B0604020202020204" pitchFamily="34" charset="0"/>
                <a:cs typeface="Arial" panose="020B0604020202020204" pitchFamily="34" charset="0"/>
              </a:rPr>
              <a:t>4. Hệ thống xử lý khí thải và bụi</a:t>
            </a:r>
          </a:p>
          <a:p>
            <a:pPr marL="285750" indent="-285750">
              <a:lnSpc>
                <a:spcPct val="150000"/>
              </a:lnSpc>
              <a:buFont typeface="Arial" panose="020B0604020202020204" pitchFamily="34" charset="0"/>
              <a:buChar char="•"/>
            </a:pPr>
            <a:r>
              <a:rPr lang="vi-VN" sz="1700" b="1" dirty="0">
                <a:latin typeface="Arial" panose="020B0604020202020204" pitchFamily="34" charset="0"/>
                <a:cs typeface="Arial" panose="020B0604020202020204" pitchFamily="34" charset="0"/>
              </a:rPr>
              <a:t>Đặc điểm</a:t>
            </a:r>
            <a:r>
              <a:rPr lang="vi-VN" sz="1700" dirty="0">
                <a:latin typeface="Arial" panose="020B0604020202020204" pitchFamily="34" charset="0"/>
                <a:cs typeface="Arial" panose="020B0604020202020204" pitchFamily="34" charset="0"/>
              </a:rPr>
              <a:t>: Nhà máy xi măng ở Việt Nam thường sử dụng các </a:t>
            </a:r>
            <a:r>
              <a:rPr lang="vi-VN" sz="1700" b="1" dirty="0">
                <a:latin typeface="Arial" panose="020B0604020202020204" pitchFamily="34" charset="0"/>
                <a:cs typeface="Arial" panose="020B0604020202020204" pitchFamily="34" charset="0"/>
              </a:rPr>
              <a:t>hệ thống lọc bụi túi (bag</a:t>
            </a:r>
            <a:r>
              <a:rPr lang="en-US" sz="1700" b="1" dirty="0">
                <a:latin typeface="Arial" panose="020B0604020202020204" pitchFamily="34" charset="0"/>
                <a:cs typeface="Arial" panose="020B0604020202020204" pitchFamily="34" charset="0"/>
              </a:rPr>
              <a:t> filter)</a:t>
            </a:r>
            <a:r>
              <a:rPr lang="vi-VN" sz="1700" dirty="0">
                <a:latin typeface="Arial" panose="020B0604020202020204" pitchFamily="34" charset="0"/>
                <a:cs typeface="Arial" panose="020B0604020202020204" pitchFamily="34" charset="0"/>
              </a:rPr>
              <a:t>, </a:t>
            </a:r>
            <a:r>
              <a:rPr lang="vi-VN" sz="1700" b="1" dirty="0">
                <a:latin typeface="Arial" panose="020B0604020202020204" pitchFamily="34" charset="0"/>
                <a:cs typeface="Arial" panose="020B0604020202020204" pitchFamily="34" charset="0"/>
              </a:rPr>
              <a:t>cyclone</a:t>
            </a:r>
            <a:r>
              <a:rPr lang="vi-VN" sz="1700" dirty="0">
                <a:latin typeface="Arial" panose="020B0604020202020204" pitchFamily="34" charset="0"/>
                <a:cs typeface="Arial" panose="020B0604020202020204" pitchFamily="34" charset="0"/>
              </a:rPr>
              <a:t> hoặc </a:t>
            </a:r>
            <a:r>
              <a:rPr lang="vi-VN" sz="1700" b="1" dirty="0">
                <a:latin typeface="Arial" panose="020B0604020202020204" pitchFamily="34" charset="0"/>
                <a:cs typeface="Arial" panose="020B0604020202020204" pitchFamily="34" charset="0"/>
              </a:rPr>
              <a:t>quạt hút</a:t>
            </a:r>
            <a:r>
              <a:rPr lang="vi-VN" sz="1700" dirty="0">
                <a:latin typeface="Arial" panose="020B0604020202020204" pitchFamily="34" charset="0"/>
                <a:cs typeface="Arial" panose="020B0604020202020204" pitchFamily="34" charset="0"/>
              </a:rPr>
              <a:t> để loại bỏ bụi và khí thải từ quá trình sản xuất.</a:t>
            </a:r>
          </a:p>
          <a:p>
            <a:pPr marL="285750" indent="-285750">
              <a:lnSpc>
                <a:spcPct val="150000"/>
              </a:lnSpc>
              <a:buFont typeface="Arial" panose="020B0604020202020204" pitchFamily="34" charset="0"/>
              <a:buChar char="•"/>
            </a:pPr>
            <a:r>
              <a:rPr lang="vi-VN" sz="1700" b="1" dirty="0">
                <a:latin typeface="Arial" panose="020B0604020202020204" pitchFamily="34" charset="0"/>
                <a:cs typeface="Arial" panose="020B0604020202020204" pitchFamily="34" charset="0"/>
              </a:rPr>
              <a:t>Tính năng</a:t>
            </a:r>
            <a:r>
              <a:rPr lang="vi-VN" sz="1700" dirty="0">
                <a:latin typeface="Arial" panose="020B0604020202020204" pitchFamily="34" charset="0"/>
                <a:cs typeface="Arial" panose="020B0604020202020204" pitchFamily="34" charset="0"/>
              </a:rPr>
              <a:t>: Đảm bảo tiêu chuẩn về môi trường theo quy định của pháp luật, giảm ô nhiễm không khí và bảo vệ sức khỏe công nhân.</a:t>
            </a:r>
          </a:p>
        </p:txBody>
      </p:sp>
      <p:pic>
        <p:nvPicPr>
          <p:cNvPr id="30" name="Picture 29" descr="A large metal structure with scaffolding&#10;&#10;AI-generated content may be incorrect.">
            <a:extLst>
              <a:ext uri="{FF2B5EF4-FFF2-40B4-BE49-F238E27FC236}">
                <a16:creationId xmlns:a16="http://schemas.microsoft.com/office/drawing/2014/main" id="{07B80072-6855-3AAF-E12B-8485B8877EFB}"/>
              </a:ext>
            </a:extLst>
          </p:cNvPr>
          <p:cNvPicPr>
            <a:picLocks noChangeAspect="1"/>
          </p:cNvPicPr>
          <p:nvPr/>
        </p:nvPicPr>
        <p:blipFill>
          <a:blip r:embed="rId2"/>
          <a:stretch>
            <a:fillRect/>
          </a:stretch>
        </p:blipFill>
        <p:spPr>
          <a:xfrm>
            <a:off x="8066439" y="2474352"/>
            <a:ext cx="3630630" cy="2708626"/>
          </a:xfrm>
          <a:prstGeom prst="rect">
            <a:avLst/>
          </a:prstGeom>
        </p:spPr>
      </p:pic>
    </p:spTree>
    <p:extLst>
      <p:ext uri="{BB962C8B-B14F-4D97-AF65-F5344CB8AC3E}">
        <p14:creationId xmlns:p14="http://schemas.microsoft.com/office/powerpoint/2010/main" val="10730673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97DB75-8370-55E2-E297-FD1A4AF9C1D9}"/>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FB00512A-A1D6-56B1-951F-9743DF6F2E71}"/>
              </a:ext>
            </a:extLst>
          </p:cNvPr>
          <p:cNvSpPr txBox="1">
            <a:spLocks/>
          </p:cNvSpPr>
          <p:nvPr/>
        </p:nvSpPr>
        <p:spPr>
          <a:xfrm>
            <a:off x="893617" y="358797"/>
            <a:ext cx="8988137"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latin typeface="Arial" panose="020B0604020202020204" pitchFamily="34" charset="0"/>
                <a:cs typeface="Arial" panose="020B0604020202020204" pitchFamily="34" charset="0"/>
              </a:rPr>
              <a:t>7. </a:t>
            </a:r>
            <a:r>
              <a:rPr lang="vi-VN" dirty="0">
                <a:solidFill>
                  <a:schemeClr val="accent1">
                    <a:lumMod val="50000"/>
                  </a:schemeClr>
                </a:solidFill>
                <a:latin typeface="Arial" panose="020B0604020202020204" pitchFamily="34" charset="0"/>
                <a:cs typeface="Arial" panose="020B0604020202020204" pitchFamily="34" charset="0"/>
              </a:rPr>
              <a:t>Hệ thống </a:t>
            </a:r>
            <a:r>
              <a:rPr lang="en-US" dirty="0" err="1">
                <a:solidFill>
                  <a:schemeClr val="accent1">
                    <a:lumMod val="50000"/>
                  </a:schemeClr>
                </a:solidFill>
                <a:latin typeface="Arial" panose="020B0604020202020204" pitchFamily="34" charset="0"/>
                <a:cs typeface="Arial" panose="020B0604020202020204" pitchFamily="34" charset="0"/>
              </a:rPr>
              <a:t>phụ</a:t>
            </a:r>
            <a:r>
              <a:rPr lang="en-US" dirty="0">
                <a:solidFill>
                  <a:schemeClr val="accent1">
                    <a:lumMod val="50000"/>
                  </a:schemeClr>
                </a:solidFill>
                <a:latin typeface="Arial" panose="020B0604020202020204" pitchFamily="34" charset="0"/>
                <a:cs typeface="Arial" panose="020B0604020202020204" pitchFamily="34" charset="0"/>
              </a:rPr>
              <a:t> </a:t>
            </a:r>
            <a:r>
              <a:rPr lang="en-US" dirty="0" err="1">
                <a:solidFill>
                  <a:schemeClr val="accent1">
                    <a:lumMod val="50000"/>
                  </a:schemeClr>
                </a:solidFill>
                <a:latin typeface="Arial" panose="020B0604020202020204" pitchFamily="34" charset="0"/>
                <a:cs typeface="Arial" panose="020B0604020202020204" pitchFamily="34" charset="0"/>
              </a:rPr>
              <a:t>trợ</a:t>
            </a:r>
            <a:endParaRPr lang="en-US" sz="3200" dirty="0">
              <a:solidFill>
                <a:schemeClr val="accent1">
                  <a:lumMod val="50000"/>
                </a:schemeClr>
              </a:solidFill>
              <a:latin typeface="Arial" panose="020B0604020202020204" pitchFamily="34" charset="0"/>
              <a:cs typeface="Arial" panose="020B0604020202020204" pitchFamily="34" charset="0"/>
            </a:endParaRPr>
          </a:p>
        </p:txBody>
      </p:sp>
      <p:sp>
        <p:nvSpPr>
          <p:cNvPr id="2" name="Rectangle 1">
            <a:extLst>
              <a:ext uri="{FF2B5EF4-FFF2-40B4-BE49-F238E27FC236}">
                <a16:creationId xmlns:a16="http://schemas.microsoft.com/office/drawing/2014/main" id="{1E62A523-F6FC-D7C2-C57B-9B2BA7C47AC3}"/>
              </a:ext>
            </a:extLst>
          </p:cNvPr>
          <p:cNvSpPr>
            <a:spLocks noChangeArrowheads="1"/>
          </p:cNvSpPr>
          <p:nvPr/>
        </p:nvSpPr>
        <p:spPr bwMode="auto">
          <a:xfrm>
            <a:off x="94594" y="1159349"/>
            <a:ext cx="11929240" cy="49859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ts val="600"/>
              </a:spcBef>
              <a:spcAft>
                <a:spcPts val="600"/>
              </a:spcAft>
              <a:buClrTx/>
              <a:buSzTx/>
              <a:buFontTx/>
              <a:buNone/>
              <a:tabLst/>
            </a:pPr>
            <a:r>
              <a:rPr kumimoji="0" lang="en-US" altLang="en-US" sz="17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5. </a:t>
            </a:r>
            <a:r>
              <a:rPr kumimoji="0" lang="en-US" altLang="en-US" sz="17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Hệ</a:t>
            </a:r>
            <a:r>
              <a:rPr kumimoji="0" lang="en-US" altLang="en-US" sz="17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thống</a:t>
            </a:r>
            <a:r>
              <a:rPr kumimoji="0" lang="en-US" altLang="en-US" sz="17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làm</a:t>
            </a:r>
            <a:r>
              <a:rPr kumimoji="0" lang="en-US" altLang="en-US" sz="17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mát</a:t>
            </a:r>
            <a:endParaRPr kumimoji="0" lang="en-US" altLang="en-US" sz="17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p>
            <a:pPr marL="342900" marR="0" lvl="0" indent="-342900" algn="l" defTabSz="914400" rtl="0" eaLnBrk="0" fontAlgn="base" latinLnBrk="0" hangingPunct="0">
              <a:lnSpc>
                <a:spcPct val="100000"/>
              </a:lnSpc>
              <a:spcBef>
                <a:spcPts val="600"/>
              </a:spcBef>
              <a:spcAft>
                <a:spcPts val="600"/>
              </a:spcAft>
              <a:buClrTx/>
              <a:buSzTx/>
              <a:buFont typeface="Arial" panose="020B0604020202020204" pitchFamily="34" charset="0"/>
              <a:buChar char="•"/>
              <a:tabLst/>
            </a:pPr>
            <a:r>
              <a:rPr kumimoji="0" lang="en-US" altLang="en-US" sz="1700" b="1"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Đặc</a:t>
            </a:r>
            <a:r>
              <a:rPr kumimoji="0" lang="en-US" altLang="en-US" sz="17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điểm</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Hệ</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thống</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làm</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mát</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có</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nhiệm</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vụ</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làm</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mát</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các</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thiết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bị</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như</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lò</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quay,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máy</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nghiền</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và</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các</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bộ</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phận</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khác trong nhà </a:t>
            </a:r>
            <a:r>
              <a:rPr kumimoji="0" lang="en-US" altLang="en-US" sz="17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máy</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p>
            <a:pPr marL="342900" marR="0" lvl="0" indent="-342900" algn="l" defTabSz="914400" rtl="0" eaLnBrk="0" fontAlgn="base" latinLnBrk="0" hangingPunct="0">
              <a:lnSpc>
                <a:spcPct val="100000"/>
              </a:lnSpc>
              <a:spcBef>
                <a:spcPts val="600"/>
              </a:spcBef>
              <a:spcAft>
                <a:spcPts val="600"/>
              </a:spcAft>
              <a:buClrTx/>
              <a:buSzTx/>
              <a:buFont typeface="Arial" panose="020B0604020202020204" pitchFamily="34" charset="0"/>
              <a:buChar char="•"/>
              <a:tabLst/>
            </a:pPr>
            <a:r>
              <a:rPr kumimoji="0" lang="en-US" altLang="en-US" sz="17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Tính năng</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Sử dụng </a:t>
            </a:r>
            <a:r>
              <a:rPr kumimoji="0" lang="en-US" altLang="en-US" sz="17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nước làm mát</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hoặc </a:t>
            </a:r>
            <a:r>
              <a:rPr kumimoji="0" lang="en-US" altLang="en-US" sz="17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quạt làm mát</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để duy trì nhiệt độ ổn định trong quá trình sản xuất, giảm nguy cơ hư hỏng thiết bị và tiết kiệm năng lượng.</a:t>
            </a:r>
          </a:p>
          <a:p>
            <a:pPr marL="0" marR="0" lvl="0" indent="0" algn="l" defTabSz="914400" rtl="0" eaLnBrk="0" fontAlgn="base" latinLnBrk="0" hangingPunct="0">
              <a:lnSpc>
                <a:spcPct val="100000"/>
              </a:lnSpc>
              <a:spcBef>
                <a:spcPts val="600"/>
              </a:spcBef>
              <a:spcAft>
                <a:spcPts val="600"/>
              </a:spcAft>
              <a:buClrTx/>
              <a:buSzTx/>
              <a:buFontTx/>
              <a:buNone/>
              <a:tabLst/>
            </a:pPr>
            <a:r>
              <a:rPr kumimoji="0" lang="en-US" altLang="en-US" sz="17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6. Hệ thống tự động hóa và điều khiển</a:t>
            </a:r>
          </a:p>
          <a:p>
            <a:pPr marL="285750" marR="0" lvl="0" indent="-285750" algn="l" defTabSz="914400" rtl="0" eaLnBrk="0" fontAlgn="base" latinLnBrk="0" hangingPunct="0">
              <a:lnSpc>
                <a:spcPct val="100000"/>
              </a:lnSpc>
              <a:spcBef>
                <a:spcPts val="600"/>
              </a:spcBef>
              <a:spcAft>
                <a:spcPts val="600"/>
              </a:spcAft>
              <a:buClrTx/>
              <a:buSzTx/>
              <a:buFont typeface="Arial" panose="020B0604020202020204" pitchFamily="34" charset="0"/>
              <a:buChar char="•"/>
              <a:tabLst/>
            </a:pPr>
            <a:r>
              <a:rPr kumimoji="0" lang="en-US" altLang="en-US" sz="17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Đặc điểm</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Các nhà máy xi măng hiện đại tại Việt Nam thường sử dụng </a:t>
            </a:r>
            <a:r>
              <a:rPr kumimoji="0" lang="en-US" altLang="en-US" sz="17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hệ thống điều khiển tự động hóa</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(PLC, SCADA) để giám sát và điều khiển các quy trình sản xuất.</a:t>
            </a:r>
          </a:p>
          <a:p>
            <a:pPr marL="285750" marR="0" lvl="0" indent="-285750" algn="l" defTabSz="914400" rtl="0" eaLnBrk="0" fontAlgn="base" latinLnBrk="0" hangingPunct="0">
              <a:lnSpc>
                <a:spcPct val="100000"/>
              </a:lnSpc>
              <a:spcBef>
                <a:spcPts val="600"/>
              </a:spcBef>
              <a:spcAft>
                <a:spcPts val="600"/>
              </a:spcAft>
              <a:buClrTx/>
              <a:buSzTx/>
              <a:buFont typeface="Arial" panose="020B0604020202020204" pitchFamily="34" charset="0"/>
              <a:buChar char="•"/>
              <a:tabLst/>
            </a:pPr>
            <a:r>
              <a:rPr kumimoji="0" lang="en-US" altLang="en-US" sz="17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Tính năng</a:t>
            </a:r>
            <a:r>
              <a:rPr kumimoji="0" lang="en-US" altLang="en-US" sz="17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Tăng hiệu quả quản lý và điều hành, giúp giảm thiểu sự cố và tiết kiệm năng lượng bằng cách điều chỉnh các thông số vận hành như nhiệt độ, áp suất, lưu lượng.</a:t>
            </a:r>
          </a:p>
          <a:p>
            <a:pPr>
              <a:spcBef>
                <a:spcPts val="600"/>
              </a:spcBef>
              <a:spcAft>
                <a:spcPts val="600"/>
              </a:spcAft>
              <a:buNone/>
            </a:pPr>
            <a:r>
              <a:rPr lang="vi-VN" sz="1700" b="1" dirty="0">
                <a:latin typeface="Arial" panose="020B0604020202020204" pitchFamily="34" charset="0"/>
                <a:cs typeface="Arial" panose="020B0604020202020204" pitchFamily="34" charset="0"/>
              </a:rPr>
              <a:t>7. Hệ thống nhiên liệu</a:t>
            </a:r>
          </a:p>
          <a:p>
            <a:pPr marL="285750" indent="-285750">
              <a:spcBef>
                <a:spcPts val="600"/>
              </a:spcBef>
              <a:spcAft>
                <a:spcPts val="600"/>
              </a:spcAft>
              <a:buFont typeface="Arial" panose="020B0604020202020204" pitchFamily="34" charset="0"/>
              <a:buChar char="•"/>
            </a:pPr>
            <a:r>
              <a:rPr lang="vi-VN" sz="1700" b="1" dirty="0">
                <a:latin typeface="Arial" panose="020B0604020202020204" pitchFamily="34" charset="0"/>
                <a:cs typeface="Arial" panose="020B0604020202020204" pitchFamily="34" charset="0"/>
              </a:rPr>
              <a:t>Đặc điểm</a:t>
            </a:r>
            <a:r>
              <a:rPr lang="vi-VN" sz="1700" dirty="0">
                <a:latin typeface="Arial" panose="020B0604020202020204" pitchFamily="34" charset="0"/>
                <a:cs typeface="Arial" panose="020B0604020202020204" pitchFamily="34" charset="0"/>
              </a:rPr>
              <a:t>: sử dụng </a:t>
            </a:r>
            <a:r>
              <a:rPr lang="vi-VN" sz="1700" b="1" dirty="0">
                <a:latin typeface="Arial" panose="020B0604020202020204" pitchFamily="34" charset="0"/>
                <a:cs typeface="Arial" panose="020B0604020202020204" pitchFamily="34" charset="0"/>
              </a:rPr>
              <a:t>than cốc</a:t>
            </a:r>
            <a:r>
              <a:rPr lang="vi-VN" sz="1700" dirty="0">
                <a:latin typeface="Arial" panose="020B0604020202020204" pitchFamily="34" charset="0"/>
                <a:cs typeface="Arial" panose="020B0604020202020204" pitchFamily="34" charset="0"/>
              </a:rPr>
              <a:t> hoặc </a:t>
            </a:r>
            <a:r>
              <a:rPr lang="vi-VN" sz="1700" b="1" dirty="0">
                <a:latin typeface="Arial" panose="020B0604020202020204" pitchFamily="34" charset="0"/>
                <a:cs typeface="Arial" panose="020B0604020202020204" pitchFamily="34" charset="0"/>
              </a:rPr>
              <a:t>dầu FO</a:t>
            </a:r>
            <a:r>
              <a:rPr lang="vi-VN" sz="1700" dirty="0">
                <a:latin typeface="Arial" panose="020B0604020202020204" pitchFamily="34" charset="0"/>
                <a:cs typeface="Arial" panose="020B0604020202020204" pitchFamily="34" charset="0"/>
              </a:rPr>
              <a:t> làm nhiên liệu chính cho quá trình nung clinker trong lò quay.</a:t>
            </a:r>
          </a:p>
          <a:p>
            <a:pPr marL="285750" indent="-285750">
              <a:spcBef>
                <a:spcPts val="600"/>
              </a:spcBef>
              <a:spcAft>
                <a:spcPts val="600"/>
              </a:spcAft>
              <a:buFont typeface="Arial" panose="020B0604020202020204" pitchFamily="34" charset="0"/>
              <a:buChar char="•"/>
            </a:pPr>
            <a:r>
              <a:rPr lang="vi-VN" sz="1700" b="1" dirty="0">
                <a:latin typeface="Arial" panose="020B0604020202020204" pitchFamily="34" charset="0"/>
                <a:cs typeface="Arial" panose="020B0604020202020204" pitchFamily="34" charset="0"/>
              </a:rPr>
              <a:t>Tính năng</a:t>
            </a:r>
            <a:r>
              <a:rPr lang="vi-VN" sz="1700" dirty="0">
                <a:latin typeface="Arial" panose="020B0604020202020204" pitchFamily="34" charset="0"/>
                <a:cs typeface="Arial" panose="020B0604020202020204" pitchFamily="34" charset="0"/>
              </a:rPr>
              <a:t>: Hệ thống nhiên liệu thường có các thiết bị như </a:t>
            </a:r>
            <a:r>
              <a:rPr lang="vi-VN" sz="1700" b="1" dirty="0">
                <a:latin typeface="Arial" panose="020B0604020202020204" pitchFamily="34" charset="0"/>
                <a:cs typeface="Arial" panose="020B0604020202020204" pitchFamily="34" charset="0"/>
              </a:rPr>
              <a:t>bể chứa nhiên liệu</a:t>
            </a:r>
            <a:r>
              <a:rPr lang="vi-VN" sz="1700" dirty="0">
                <a:latin typeface="Arial" panose="020B0604020202020204" pitchFamily="34" charset="0"/>
                <a:cs typeface="Arial" panose="020B0604020202020204" pitchFamily="34" charset="0"/>
              </a:rPr>
              <a:t>, </a:t>
            </a:r>
            <a:r>
              <a:rPr lang="vi-VN" sz="1700" b="1" dirty="0">
                <a:latin typeface="Arial" panose="020B0604020202020204" pitchFamily="34" charset="0"/>
                <a:cs typeface="Arial" panose="020B0604020202020204" pitchFamily="34" charset="0"/>
              </a:rPr>
              <a:t>máy bơm</a:t>
            </a:r>
            <a:r>
              <a:rPr lang="vi-VN" sz="1700" dirty="0">
                <a:latin typeface="Arial" panose="020B0604020202020204" pitchFamily="34" charset="0"/>
                <a:cs typeface="Arial" panose="020B0604020202020204" pitchFamily="34" charset="0"/>
              </a:rPr>
              <a:t> để phân phối nhiên liệu một cách hiệu quả và tiết kiệm năng lượng.</a:t>
            </a:r>
          </a:p>
        </p:txBody>
      </p:sp>
    </p:spTree>
    <p:extLst>
      <p:ext uri="{BB962C8B-B14F-4D97-AF65-F5344CB8AC3E}">
        <p14:creationId xmlns:p14="http://schemas.microsoft.com/office/powerpoint/2010/main" val="26433231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4DF4CE6-8A52-ED4A-00A8-B867D528C47F}"/>
              </a:ext>
            </a:extLst>
          </p:cNvPr>
          <p:cNvSpPr txBox="1">
            <a:spLocks/>
          </p:cNvSpPr>
          <p:nvPr/>
        </p:nvSpPr>
        <p:spPr>
          <a:xfrm>
            <a:off x="1411148" y="624573"/>
            <a:ext cx="8988137"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latin typeface="Arial" panose="020B0604020202020204" pitchFamily="34" charset="0"/>
              </a:rPr>
              <a:t>8. HIỆU QUẢ BẢO TRÌ</a:t>
            </a:r>
            <a:endParaRPr lang="en-US" sz="3200" dirty="0">
              <a:solidFill>
                <a:schemeClr val="accent1">
                  <a:lumMod val="50000"/>
                </a:schemeClr>
              </a:solidFill>
              <a:highlight>
                <a:srgbClr val="FFFF00"/>
              </a:highlight>
            </a:endParaRPr>
          </a:p>
        </p:txBody>
      </p:sp>
      <p:sp>
        <p:nvSpPr>
          <p:cNvPr id="12" name="Rectangle 7">
            <a:extLst>
              <a:ext uri="{FF2B5EF4-FFF2-40B4-BE49-F238E27FC236}">
                <a16:creationId xmlns:a16="http://schemas.microsoft.com/office/drawing/2014/main" id="{C111EE80-A429-00D5-C789-7817E732A456}"/>
              </a:ext>
            </a:extLst>
          </p:cNvPr>
          <p:cNvSpPr>
            <a:spLocks noChangeArrowheads="1"/>
          </p:cNvSpPr>
          <p:nvPr/>
        </p:nvSpPr>
        <p:spPr bwMode="auto">
          <a:xfrm>
            <a:off x="585706" y="1412778"/>
            <a:ext cx="10639020" cy="4662310"/>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2696" rIns="0" bIns="-12696" numCol="1" anchor="ctr" anchorCtr="0" compatLnSpc="1">
            <a:prstTxWarp prst="textNoShape">
              <a:avLst/>
            </a:prstTxWarp>
            <a:spAutoFit/>
          </a:bodyPr>
          <a:lstStyle/>
          <a:p>
            <a:pPr>
              <a:lnSpc>
                <a:spcPct val="150000"/>
              </a:lnSpc>
            </a:pPr>
            <a:r>
              <a:rPr lang="vi-VN" b="1" dirty="0"/>
              <a:t>1. Hệ thống nghiền (máy nghiền bi, máy nghiền đứng)</a:t>
            </a:r>
          </a:p>
          <a:p>
            <a:pPr marL="342900" indent="-342900">
              <a:lnSpc>
                <a:spcPct val="150000"/>
              </a:lnSpc>
              <a:buFont typeface="Arial" panose="020B0604020202020204" pitchFamily="34" charset="0"/>
              <a:buChar char="•"/>
            </a:pPr>
            <a:r>
              <a:rPr lang="vi-VN" dirty="0"/>
              <a:t>Kiểm tra và thay thế bi nghiền, con lăn, bàn nghiền khi đã mòn vượt giới hạn → tránh giảm hiệu suất nghiền.</a:t>
            </a:r>
          </a:p>
          <a:p>
            <a:pPr marL="342900" indent="-342900">
              <a:lnSpc>
                <a:spcPct val="150000"/>
              </a:lnSpc>
              <a:buFont typeface="Arial" panose="020B0604020202020204" pitchFamily="34" charset="0"/>
              <a:buChar char="•"/>
            </a:pPr>
            <a:r>
              <a:rPr lang="vi-VN" dirty="0"/>
              <a:t>Điều chỉnh khe hở, áp suất thủy lực để đảm bảo lực nén hợp lý.</a:t>
            </a:r>
          </a:p>
          <a:p>
            <a:pPr marL="342900" indent="-342900">
              <a:lnSpc>
                <a:spcPct val="150000"/>
              </a:lnSpc>
              <a:buFont typeface="Arial" panose="020B0604020202020204" pitchFamily="34" charset="0"/>
              <a:buChar char="•"/>
            </a:pPr>
            <a:r>
              <a:rPr lang="vi-VN" dirty="0"/>
              <a:t>Vệ sinh bộ phân ly → tránh hạt thô lọt qua, tăng chu kỳ nghiền.</a:t>
            </a:r>
          </a:p>
          <a:p>
            <a:pPr marL="342900" indent="-342900">
              <a:lnSpc>
                <a:spcPct val="150000"/>
              </a:lnSpc>
              <a:buFont typeface="Arial" panose="020B0604020202020204" pitchFamily="34" charset="0"/>
              <a:buChar char="•"/>
            </a:pPr>
            <a:r>
              <a:rPr lang="vi-VN" dirty="0"/>
              <a:t>Kiểm tra độ kín của hệ thống → tránh thất thoát khí nóng và bụi.</a:t>
            </a:r>
          </a:p>
          <a:p>
            <a:pPr>
              <a:lnSpc>
                <a:spcPct val="150000"/>
              </a:lnSpc>
            </a:pPr>
            <a:r>
              <a:rPr lang="vi-VN" b="1" dirty="0"/>
              <a:t>2. Quạt công nghiệp &amp; bộ lọc bụi</a:t>
            </a:r>
            <a:endParaRPr lang="vi-VN" dirty="0"/>
          </a:p>
          <a:p>
            <a:pPr marL="342900" indent="-342900">
              <a:lnSpc>
                <a:spcPct val="150000"/>
              </a:lnSpc>
              <a:buFont typeface="Arial" panose="020B0604020202020204" pitchFamily="34" charset="0"/>
              <a:buChar char="•"/>
            </a:pPr>
            <a:r>
              <a:rPr lang="vi-VN" dirty="0"/>
              <a:t>Cân bằng động quạt, làm sạch cánh quạt → giảm rung, giảm tổn thất cơ học.</a:t>
            </a:r>
          </a:p>
          <a:p>
            <a:pPr marL="342900" indent="-342900">
              <a:lnSpc>
                <a:spcPct val="150000"/>
              </a:lnSpc>
              <a:buFont typeface="Arial" panose="020B0604020202020204" pitchFamily="34" charset="0"/>
              <a:buChar char="•"/>
            </a:pPr>
            <a:r>
              <a:rPr lang="vi-VN" dirty="0"/>
              <a:t>Kiểm tra khe hở ổ bi, bôi trơn định kỳ.</a:t>
            </a:r>
          </a:p>
          <a:p>
            <a:pPr marL="342900" indent="-342900">
              <a:lnSpc>
                <a:spcPct val="150000"/>
              </a:lnSpc>
              <a:buFont typeface="Arial" panose="020B0604020202020204" pitchFamily="34" charset="0"/>
              <a:buChar char="•"/>
            </a:pPr>
            <a:r>
              <a:rPr lang="vi-VN" dirty="0"/>
              <a:t>Đo và điều chỉnh áp suất, lưu lượng để tránh quá tải.</a:t>
            </a:r>
          </a:p>
          <a:p>
            <a:pPr marL="342900" indent="-342900">
              <a:lnSpc>
                <a:spcPct val="150000"/>
              </a:lnSpc>
              <a:buFont typeface="Arial" panose="020B0604020202020204" pitchFamily="34" charset="0"/>
              <a:buChar char="•"/>
            </a:pPr>
            <a:r>
              <a:rPr lang="vi-VN" dirty="0"/>
              <a:t>Bảo trì bộ lọc bụi túi vải, lọc bụi tĩnh điện → giảm cản trở dòng khí.</a:t>
            </a:r>
          </a:p>
        </p:txBody>
      </p:sp>
    </p:spTree>
    <p:extLst>
      <p:ext uri="{BB962C8B-B14F-4D97-AF65-F5344CB8AC3E}">
        <p14:creationId xmlns:p14="http://schemas.microsoft.com/office/powerpoint/2010/main" val="6332738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641AF3-9A71-3CBC-13E9-EDFCBF6D4F1A}"/>
              </a:ext>
            </a:extLst>
          </p:cNvPr>
          <p:cNvSpPr>
            <a:spLocks noGrp="1"/>
          </p:cNvSpPr>
          <p:nvPr>
            <p:ph idx="1"/>
          </p:nvPr>
        </p:nvSpPr>
        <p:spPr>
          <a:xfrm>
            <a:off x="609600" y="2220090"/>
            <a:ext cx="10972800" cy="1892367"/>
          </a:xfrm>
        </p:spPr>
        <p:txBody>
          <a:bodyPr>
            <a:normAutofit/>
          </a:bodyPr>
          <a:lstStyle/>
          <a:p>
            <a:pPr marL="139700" indent="0">
              <a:lnSpc>
                <a:spcPct val="150000"/>
              </a:lnSpc>
              <a:buNone/>
            </a:pPr>
            <a:r>
              <a:rPr lang="en-US" b="1" dirty="0">
                <a:solidFill>
                  <a:schemeClr val="accent1">
                    <a:lumMod val="50000"/>
                  </a:schemeClr>
                </a:solidFill>
              </a:rPr>
              <a:t>1. Thông tin về đặc điểm dây chuyền công nghệ điển hình</a:t>
            </a:r>
          </a:p>
          <a:p>
            <a:pPr marL="139700" indent="0">
              <a:lnSpc>
                <a:spcPct val="150000"/>
              </a:lnSpc>
              <a:buNone/>
            </a:pPr>
            <a:r>
              <a:rPr lang="en-US" b="1" dirty="0">
                <a:solidFill>
                  <a:schemeClr val="accent1">
                    <a:lumMod val="50000"/>
                  </a:schemeClr>
                </a:solidFill>
              </a:rPr>
              <a:t>2. Một số đặc điểm dây chuyền công nghệ trong dây chuyền sản xuất xi măng</a:t>
            </a:r>
          </a:p>
        </p:txBody>
      </p:sp>
      <p:sp>
        <p:nvSpPr>
          <p:cNvPr id="7" name="TextBox 6">
            <a:extLst>
              <a:ext uri="{FF2B5EF4-FFF2-40B4-BE49-F238E27FC236}">
                <a16:creationId xmlns:a16="http://schemas.microsoft.com/office/drawing/2014/main" id="{2A423484-54DE-4C5D-B9EA-C990F402C25E}"/>
              </a:ext>
            </a:extLst>
          </p:cNvPr>
          <p:cNvSpPr txBox="1"/>
          <p:nvPr/>
        </p:nvSpPr>
        <p:spPr>
          <a:xfrm>
            <a:off x="3047082" y="418435"/>
            <a:ext cx="6097836" cy="683457"/>
          </a:xfrm>
          <a:prstGeom prst="rect">
            <a:avLst/>
          </a:prstGeom>
          <a:noFill/>
        </p:spPr>
        <p:txBody>
          <a:bodyPr wrap="square">
            <a:spAutoFit/>
          </a:bodyPr>
          <a:lstStyle/>
          <a:p>
            <a:pPr marL="0" indent="0" algn="ctr">
              <a:lnSpc>
                <a:spcPts val="5550"/>
              </a:lnSpc>
              <a:buNone/>
            </a:pPr>
            <a:r>
              <a:rPr lang="en-US" sz="1800" b="1" dirty="0">
                <a:solidFill>
                  <a:schemeClr val="accent1">
                    <a:lumMod val="50000"/>
                  </a:schemeClr>
                </a:solidFill>
                <a:latin typeface="Arial" panose="020B0604020202020204" pitchFamily="34" charset="0"/>
                <a:ea typeface="Fraunces Extra Bold" pitchFamily="34" charset="-122"/>
                <a:cs typeface="Fraunces Extra Bold" pitchFamily="34" charset="-120"/>
              </a:rPr>
              <a:t>CONTENT</a:t>
            </a:r>
            <a:endParaRPr lang="en-US" sz="1800" dirty="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74189506"/>
      </p:ext>
    </p:extLst>
  </p:cSld>
  <p:clrMapOvr>
    <a:masterClrMapping/>
  </p:clrMapOvr>
  <p:transition advClick="0"/>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AF3AA8-A03A-A653-8731-E01372D681FB}"/>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D604489E-E61D-883D-8023-5FA13499176E}"/>
              </a:ext>
            </a:extLst>
          </p:cNvPr>
          <p:cNvSpPr>
            <a:spLocks noChangeArrowheads="1"/>
          </p:cNvSpPr>
          <p:nvPr/>
        </p:nvSpPr>
        <p:spPr bwMode="auto">
          <a:xfrm>
            <a:off x="643247" y="1597757"/>
            <a:ext cx="10915707" cy="3662486"/>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2696" rIns="0" bIns="-12696" numCol="1" anchor="ctr" anchorCtr="0" compatLnSpc="1">
            <a:prstTxWarp prst="textNoShape">
              <a:avLst/>
            </a:prstTxWarp>
            <a:spAutoFit/>
          </a:bodyPr>
          <a:lstStyle/>
          <a:p>
            <a:pPr>
              <a:lnSpc>
                <a:spcPct val="150000"/>
              </a:lnSpc>
            </a:pPr>
            <a:r>
              <a:rPr lang="vi-VN" sz="1800" b="1" dirty="0"/>
              <a:t>3. Lò nung clinker</a:t>
            </a:r>
            <a:endParaRPr lang="vi-VN" sz="1800" dirty="0"/>
          </a:p>
          <a:p>
            <a:pPr marL="285750" indent="-285750">
              <a:lnSpc>
                <a:spcPct val="150000"/>
              </a:lnSpc>
              <a:buFont typeface="Arial" panose="020B0604020202020204" pitchFamily="34" charset="0"/>
              <a:buChar char="•"/>
            </a:pPr>
            <a:r>
              <a:rPr lang="vi-VN" sz="1800" dirty="0"/>
              <a:t>Kiểm tra độ kín của gioăng cửa lò, van quay → tránh không khí lạnh lọt vào, làm giảm nhiệt độ buồng đốt.</a:t>
            </a:r>
          </a:p>
          <a:p>
            <a:pPr marL="285750" indent="-285750">
              <a:lnSpc>
                <a:spcPct val="150000"/>
              </a:lnSpc>
              <a:buFont typeface="Arial" panose="020B0604020202020204" pitchFamily="34" charset="0"/>
              <a:buChar char="•"/>
            </a:pPr>
            <a:r>
              <a:rPr lang="vi-VN" sz="1800" dirty="0"/>
              <a:t>Vệ sinh bề mặt trao đổi nhiệt trong tháp tiền nung → hạn chế bám dính gây tăng tổn thất nhiệt.</a:t>
            </a:r>
          </a:p>
          <a:p>
            <a:pPr marL="285750" indent="-285750">
              <a:lnSpc>
                <a:spcPct val="150000"/>
              </a:lnSpc>
              <a:buFont typeface="Arial" panose="020B0604020202020204" pitchFamily="34" charset="0"/>
              <a:buChar char="•"/>
            </a:pPr>
            <a:r>
              <a:rPr lang="vi-VN" sz="1800" dirty="0"/>
              <a:t>Bảo dưỡng hệ thống cấp than, dầu mồi → đảm bảo phun nhiên liệu ổn định, quá trình cháy tối ưu.</a:t>
            </a:r>
          </a:p>
          <a:p>
            <a:pPr>
              <a:lnSpc>
                <a:spcPct val="150000"/>
              </a:lnSpc>
            </a:pPr>
            <a:r>
              <a:rPr lang="vi-VN" sz="1800" b="1" dirty="0"/>
              <a:t>4. Máy nén khí</a:t>
            </a:r>
            <a:endParaRPr lang="vi-VN" sz="1800" dirty="0"/>
          </a:p>
          <a:p>
            <a:pPr marL="285750" indent="-285750">
              <a:lnSpc>
                <a:spcPct val="150000"/>
              </a:lnSpc>
              <a:buFont typeface="Arial" panose="020B0604020202020204" pitchFamily="34" charset="0"/>
              <a:buChar char="•"/>
            </a:pPr>
            <a:r>
              <a:rPr lang="vi-VN" sz="1800" dirty="0"/>
              <a:t>Kiểm tra rò rỉ khí (tại các mối nối, ống, van) → mỗi khe hở 2 mm có thể gây thất thoát 2–3 kW điện.</a:t>
            </a:r>
          </a:p>
          <a:p>
            <a:pPr marL="285750" indent="-285750">
              <a:lnSpc>
                <a:spcPct val="150000"/>
              </a:lnSpc>
              <a:buFont typeface="Arial" panose="020B0604020202020204" pitchFamily="34" charset="0"/>
              <a:buChar char="•"/>
            </a:pPr>
            <a:r>
              <a:rPr lang="vi-VN" sz="1800" dirty="0"/>
              <a:t>Bảo dưỡng bộ lọc khí, lọc dầu → tránh giảm hiệu suất nén.</a:t>
            </a:r>
          </a:p>
          <a:p>
            <a:pPr marL="285750" indent="-285750">
              <a:lnSpc>
                <a:spcPct val="150000"/>
              </a:lnSpc>
              <a:buFont typeface="Arial" panose="020B0604020202020204" pitchFamily="34" charset="0"/>
              <a:buChar char="•"/>
            </a:pPr>
            <a:r>
              <a:rPr lang="vi-VN" sz="1800" dirty="0"/>
              <a:t>Điều chỉnh áp suất theo nhu cầu thực tế, tránh vận hành quá áp.</a:t>
            </a:r>
          </a:p>
        </p:txBody>
      </p:sp>
      <p:sp>
        <p:nvSpPr>
          <p:cNvPr id="3" name="Title 1">
            <a:extLst>
              <a:ext uri="{FF2B5EF4-FFF2-40B4-BE49-F238E27FC236}">
                <a16:creationId xmlns:a16="http://schemas.microsoft.com/office/drawing/2014/main" id="{83798701-C5A0-1567-771B-41C80DAAA17E}"/>
              </a:ext>
            </a:extLst>
          </p:cNvPr>
          <p:cNvSpPr txBox="1">
            <a:spLocks/>
          </p:cNvSpPr>
          <p:nvPr/>
        </p:nvSpPr>
        <p:spPr>
          <a:xfrm>
            <a:off x="1411148" y="624573"/>
            <a:ext cx="8988137"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latin typeface="Arial" panose="020B0604020202020204" pitchFamily="34" charset="0"/>
              </a:rPr>
              <a:t>8. HIỆU QUẢ BẢO TRÌ</a:t>
            </a:r>
            <a:endParaRPr lang="en-US" sz="3200" dirty="0">
              <a:solidFill>
                <a:schemeClr val="accent1">
                  <a:lumMod val="50000"/>
                </a:schemeClr>
              </a:solidFill>
              <a:highlight>
                <a:srgbClr val="FFFF00"/>
              </a:highlight>
            </a:endParaRPr>
          </a:p>
        </p:txBody>
      </p:sp>
    </p:spTree>
    <p:extLst>
      <p:ext uri="{BB962C8B-B14F-4D97-AF65-F5344CB8AC3E}">
        <p14:creationId xmlns:p14="http://schemas.microsoft.com/office/powerpoint/2010/main" val="19070520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3556BE-0447-DC67-A4A8-25E4BD82DFE8}"/>
            </a:ext>
          </a:extLst>
        </p:cNvPr>
        <p:cNvGrpSpPr/>
        <p:nvPr/>
      </p:nvGrpSpPr>
      <p:grpSpPr>
        <a:xfrm>
          <a:off x="0" y="0"/>
          <a:ext cx="0" cy="0"/>
          <a:chOff x="0" y="0"/>
          <a:chExt cx="0" cy="0"/>
        </a:xfrm>
      </p:grpSpPr>
      <p:sp>
        <p:nvSpPr>
          <p:cNvPr id="3" name="Rectangle 1">
            <a:extLst>
              <a:ext uri="{FF2B5EF4-FFF2-40B4-BE49-F238E27FC236}">
                <a16:creationId xmlns:a16="http://schemas.microsoft.com/office/drawing/2014/main" id="{30E7FA07-C0C2-44D9-A2FC-83E3E339AA87}"/>
              </a:ext>
            </a:extLst>
          </p:cNvPr>
          <p:cNvSpPr>
            <a:spLocks noChangeArrowheads="1"/>
          </p:cNvSpPr>
          <p:nvPr/>
        </p:nvSpPr>
        <p:spPr bwMode="auto">
          <a:xfrm>
            <a:off x="636531" y="1322914"/>
            <a:ext cx="10918938" cy="4730021"/>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2696" rIns="0" bIns="-12696" numCol="1" anchor="ctr" anchorCtr="0" compatLnSpc="1">
            <a:prstTxWarp prst="textNoShape">
              <a:avLst/>
            </a:prstTxWarp>
            <a:spAutoFit/>
          </a:bodyPr>
          <a:lstStyle/>
          <a:p>
            <a:pPr>
              <a:lnSpc>
                <a:spcPct val="150000"/>
              </a:lnSpc>
            </a:pPr>
            <a:r>
              <a:rPr lang="vi-VN" sz="1600" b="1" dirty="0"/>
              <a:t>5. Hệ thống băng tải &amp; động cơ</a:t>
            </a:r>
            <a:endParaRPr lang="vi-VN" sz="1600" dirty="0"/>
          </a:p>
          <a:p>
            <a:pPr marL="285750" indent="-285750">
              <a:lnSpc>
                <a:spcPct val="150000"/>
              </a:lnSpc>
              <a:buFont typeface="Arial" panose="020B0604020202020204" pitchFamily="34" charset="0"/>
              <a:buChar char="•"/>
            </a:pPr>
            <a:r>
              <a:rPr lang="vi-VN" sz="1600" dirty="0"/>
              <a:t>Căn chỉnh trục, tra mỡ ổ bi, giảm ma sát.</a:t>
            </a:r>
          </a:p>
          <a:p>
            <a:pPr marL="285750" indent="-285750">
              <a:lnSpc>
                <a:spcPct val="150000"/>
              </a:lnSpc>
              <a:buFont typeface="Arial" panose="020B0604020202020204" pitchFamily="34" charset="0"/>
              <a:buChar char="•"/>
            </a:pPr>
            <a:r>
              <a:rPr lang="vi-VN" sz="1600" dirty="0"/>
              <a:t>Kiểm tra độ căng băng, con lăn, tránh tổn thất cơ khí.</a:t>
            </a:r>
          </a:p>
          <a:p>
            <a:pPr marL="285750" indent="-285750">
              <a:lnSpc>
                <a:spcPct val="150000"/>
              </a:lnSpc>
              <a:buFont typeface="Arial" panose="020B0604020202020204" pitchFamily="34" charset="0"/>
              <a:buChar char="•"/>
            </a:pPr>
            <a:r>
              <a:rPr lang="vi-VN" sz="1600" dirty="0"/>
              <a:t>Đo dòng điện động cơ, phát hiện động cơ non tải hoặc quá tải → điều chỉnh hoặc thay thế bằng động cơ hiệu suất cao.</a:t>
            </a:r>
          </a:p>
          <a:p>
            <a:pPr>
              <a:lnSpc>
                <a:spcPct val="150000"/>
              </a:lnSpc>
            </a:pPr>
            <a:r>
              <a:rPr lang="vi-VN" sz="1600" b="1" dirty="0"/>
              <a:t>6. Các kỹ thuật bảo trì hiện đại</a:t>
            </a:r>
            <a:endParaRPr lang="vi-VN" sz="1600" dirty="0"/>
          </a:p>
          <a:p>
            <a:pPr marL="285750" indent="-285750">
              <a:lnSpc>
                <a:spcPct val="150000"/>
              </a:lnSpc>
              <a:buFont typeface="Arial" panose="020B0604020202020204" pitchFamily="34" charset="0"/>
              <a:buChar char="•"/>
            </a:pPr>
            <a:r>
              <a:rPr lang="vi-VN" sz="1600" dirty="0"/>
              <a:t>Bảo trì dự đoán sử dụng:</a:t>
            </a:r>
          </a:p>
          <a:p>
            <a:pPr marL="285750" indent="-285750">
              <a:lnSpc>
                <a:spcPct val="150000"/>
              </a:lnSpc>
              <a:buFont typeface="Arial" panose="020B0604020202020204" pitchFamily="34" charset="0"/>
              <a:buChar char="•"/>
            </a:pPr>
            <a:r>
              <a:rPr lang="vi-VN" sz="1600" dirty="0"/>
              <a:t>Cảm biến rung động và nhiệt độ (Giám sát tình trạng).</a:t>
            </a:r>
          </a:p>
          <a:p>
            <a:pPr marL="285750" indent="-285750">
              <a:lnSpc>
                <a:spcPct val="150000"/>
              </a:lnSpc>
              <a:buFont typeface="Arial" panose="020B0604020202020204" pitchFamily="34" charset="0"/>
              <a:buChar char="•"/>
            </a:pPr>
            <a:r>
              <a:rPr lang="vi-VN" sz="1600" dirty="0"/>
              <a:t>IoT &amp; SCADA để giám sát trực tuyến hiệu suất động cơ, quạt, máy nghiền.</a:t>
            </a:r>
          </a:p>
          <a:p>
            <a:pPr marL="285750" indent="-285750">
              <a:lnSpc>
                <a:spcPct val="150000"/>
              </a:lnSpc>
              <a:buFont typeface="Arial" panose="020B0604020202020204" pitchFamily="34" charset="0"/>
              <a:buChar char="•"/>
            </a:pPr>
            <a:r>
              <a:rPr lang="vi-VN" sz="1600" dirty="0"/>
              <a:t>Sử dụng CMMS (Hệ thống quản lý bảo trì bằng máy tính) để lập kế hoạch và theo dõi lịch bảo trì.</a:t>
            </a:r>
          </a:p>
          <a:p>
            <a:pPr marL="285750" indent="-285750">
              <a:lnSpc>
                <a:spcPct val="150000"/>
              </a:lnSpc>
              <a:buFont typeface="Wingdings" pitchFamily="2" charset="2"/>
              <a:buChar char="Ø"/>
            </a:pPr>
            <a:r>
              <a:rPr lang="vi-VN" sz="1600" b="1" dirty="0"/>
              <a:t>Lợi ích</a:t>
            </a:r>
            <a:endParaRPr lang="vi-VN" sz="1600" dirty="0"/>
          </a:p>
          <a:p>
            <a:pPr>
              <a:lnSpc>
                <a:spcPct val="150000"/>
              </a:lnSpc>
            </a:pPr>
            <a:r>
              <a:rPr lang="vi-VN" sz="1600" dirty="0"/>
              <a:t>Giảm tiêu thụ điện 3–8% cho thiết bị quay (quạt, động cơ, máy nghiền).</a:t>
            </a:r>
          </a:p>
          <a:p>
            <a:pPr>
              <a:lnSpc>
                <a:spcPct val="150000"/>
              </a:lnSpc>
            </a:pPr>
            <a:r>
              <a:rPr lang="vi-VN" sz="1600" dirty="0"/>
              <a:t>Giảm tiêu thụ nhiệt 1–3% cho hệ thống lò.</a:t>
            </a:r>
          </a:p>
        </p:txBody>
      </p:sp>
      <p:sp>
        <p:nvSpPr>
          <p:cNvPr id="2" name="Title 1">
            <a:extLst>
              <a:ext uri="{FF2B5EF4-FFF2-40B4-BE49-F238E27FC236}">
                <a16:creationId xmlns:a16="http://schemas.microsoft.com/office/drawing/2014/main" id="{0D23E87F-7834-E0A7-FEC0-D13DBF6DE337}"/>
              </a:ext>
            </a:extLst>
          </p:cNvPr>
          <p:cNvSpPr txBox="1">
            <a:spLocks/>
          </p:cNvSpPr>
          <p:nvPr/>
        </p:nvSpPr>
        <p:spPr>
          <a:xfrm>
            <a:off x="1411148" y="624573"/>
            <a:ext cx="8988137"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latin typeface="Arial" panose="020B0604020202020204" pitchFamily="34" charset="0"/>
              </a:rPr>
              <a:t>8. HIỆU QUẢ BẢO TRÌ</a:t>
            </a:r>
            <a:endParaRPr lang="en-US" sz="3200" dirty="0">
              <a:solidFill>
                <a:schemeClr val="accent1">
                  <a:lumMod val="50000"/>
                </a:schemeClr>
              </a:solidFill>
              <a:highlight>
                <a:srgbClr val="FFFF00"/>
              </a:highlight>
            </a:endParaRPr>
          </a:p>
        </p:txBody>
      </p:sp>
    </p:spTree>
    <p:extLst>
      <p:ext uri="{BB962C8B-B14F-4D97-AF65-F5344CB8AC3E}">
        <p14:creationId xmlns:p14="http://schemas.microsoft.com/office/powerpoint/2010/main" val="1604413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670002-4784-BCEC-5824-A33671969246}"/>
              </a:ext>
            </a:extLst>
          </p:cNvPr>
          <p:cNvSpPr>
            <a:spLocks noGrp="1"/>
          </p:cNvSpPr>
          <p:nvPr>
            <p:ph type="title"/>
          </p:nvPr>
        </p:nvSpPr>
        <p:spPr>
          <a:xfrm>
            <a:off x="406399" y="566875"/>
            <a:ext cx="10972800" cy="495200"/>
          </a:xfrm>
        </p:spPr>
        <p:txBody>
          <a:bodyPr>
            <a:normAutofit fontScale="90000"/>
          </a:bodyPr>
          <a:lstStyle/>
          <a:p>
            <a:r>
              <a:rPr lang="en-US" dirty="0"/>
              <a:t>CÂU HỎI</a:t>
            </a:r>
          </a:p>
        </p:txBody>
      </p:sp>
      <p:sp>
        <p:nvSpPr>
          <p:cNvPr id="3" name="TextBox 2">
            <a:extLst>
              <a:ext uri="{FF2B5EF4-FFF2-40B4-BE49-F238E27FC236}">
                <a16:creationId xmlns:a16="http://schemas.microsoft.com/office/drawing/2014/main" id="{76028E0D-BA41-0258-4DB1-0478CFF62364}"/>
              </a:ext>
            </a:extLst>
          </p:cNvPr>
          <p:cNvSpPr txBox="1"/>
          <p:nvPr/>
        </p:nvSpPr>
        <p:spPr>
          <a:xfrm>
            <a:off x="1087120" y="1567183"/>
            <a:ext cx="10292079" cy="1763175"/>
          </a:xfrm>
          <a:prstGeom prst="rect">
            <a:avLst/>
          </a:prstGeom>
          <a:noFill/>
        </p:spPr>
        <p:txBody>
          <a:bodyPr wrap="square">
            <a:spAutoFit/>
          </a:bodyPr>
          <a:lstStyle/>
          <a:p>
            <a:pPr>
              <a:lnSpc>
                <a:spcPct val="150000"/>
              </a:lnSpc>
              <a:buNone/>
            </a:pPr>
            <a:r>
              <a:rPr lang="en-US" b="1" dirty="0" err="1">
                <a:latin typeface="Arial" panose="020B0604020202020204" pitchFamily="34" charset="0"/>
                <a:cs typeface="Arial" panose="020B0604020202020204" pitchFamily="34" charset="0"/>
              </a:rPr>
              <a:t>Câu</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hỏi</a:t>
            </a:r>
            <a:r>
              <a:rPr lang="en-US" b="1" dirty="0">
                <a:latin typeface="Arial" panose="020B0604020202020204" pitchFamily="34" charset="0"/>
                <a:cs typeface="Arial" panose="020B0604020202020204" pitchFamily="34" charset="0"/>
              </a:rPr>
              <a:t> 1: </a:t>
            </a:r>
            <a:r>
              <a:rPr lang="en-US" dirty="0" err="1">
                <a:latin typeface="Arial" panose="020B0604020202020204" pitchFamily="34" charset="0"/>
                <a:cs typeface="Arial" panose="020B0604020202020204" pitchFamily="34" charset="0"/>
              </a:rPr>
              <a:t>Dựa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và</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các</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đặc</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diểm</a:t>
            </a:r>
            <a:r>
              <a:rPr lang="en-US" dirty="0">
                <a:latin typeface="Arial" panose="020B0604020202020204" pitchFamily="34" charset="0"/>
                <a:cs typeface="Arial" panose="020B0604020202020204" pitchFamily="34" charset="0"/>
              </a:rPr>
              <a:t> công </a:t>
            </a:r>
            <a:r>
              <a:rPr lang="en-US" dirty="0" err="1">
                <a:latin typeface="Arial" panose="020B0604020202020204" pitchFamily="34" charset="0"/>
                <a:cs typeface="Arial" panose="020B0604020202020204" pitchFamily="34" charset="0"/>
              </a:rPr>
              <a:t>nghệ</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bạn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hãy</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nêu</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các</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cơ</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hội</a:t>
            </a:r>
            <a:r>
              <a:rPr lang="en-US" dirty="0">
                <a:latin typeface="Arial" panose="020B0604020202020204" pitchFamily="34" charset="0"/>
                <a:cs typeface="Arial" panose="020B0604020202020204" pitchFamily="34" charset="0"/>
              </a:rPr>
              <a:t> TKNL </a:t>
            </a:r>
            <a:r>
              <a:rPr lang="en-US" dirty="0" err="1">
                <a:latin typeface="Arial" panose="020B0604020202020204" pitchFamily="34" charset="0"/>
                <a:cs typeface="Arial" panose="020B0604020202020204" pitchFamily="34" charset="0"/>
              </a:rPr>
              <a:t>có</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thể</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áp</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dụng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cho</a:t>
            </a:r>
            <a:r>
              <a:rPr lang="en-US" dirty="0">
                <a:latin typeface="Arial" panose="020B0604020202020204" pitchFamily="34" charset="0"/>
                <a:cs typeface="Arial" panose="020B0604020202020204" pitchFamily="34" charset="0"/>
              </a:rPr>
              <a:t> nhà </a:t>
            </a:r>
            <a:r>
              <a:rPr lang="en-US" dirty="0" err="1">
                <a:latin typeface="Arial" panose="020B0604020202020204" pitchFamily="34" charset="0"/>
                <a:cs typeface="Arial" panose="020B0604020202020204" pitchFamily="34" charset="0"/>
              </a:rPr>
              <a:t>máy</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của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mình</a:t>
            </a:r>
            <a:r>
              <a:rPr lang="en-US" dirty="0">
                <a:latin typeface="Arial" panose="020B0604020202020204" pitchFamily="34" charset="0"/>
                <a:cs typeface="Arial" panose="020B0604020202020204" pitchFamily="34" charset="0"/>
              </a:rPr>
              <a:t>.</a:t>
            </a:r>
          </a:p>
          <a:p>
            <a:pPr>
              <a:lnSpc>
                <a:spcPct val="150000"/>
              </a:lnSpc>
              <a:buNone/>
            </a:pPr>
            <a:r>
              <a:rPr lang="en-US" b="1" dirty="0" err="1">
                <a:latin typeface="Arial" panose="020B0604020202020204" pitchFamily="34" charset="0"/>
                <a:cs typeface="Arial" panose="020B0604020202020204" pitchFamily="34" charset="0"/>
              </a:rPr>
              <a:t>Câu</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hỏi</a:t>
            </a:r>
            <a:r>
              <a:rPr lang="en-US" b="1" dirty="0">
                <a:latin typeface="Arial" panose="020B0604020202020204" pitchFamily="34" charset="0"/>
                <a:cs typeface="Arial" panose="020B0604020202020204" pitchFamily="34" charset="0"/>
              </a:rPr>
              <a:t> 2: </a:t>
            </a:r>
            <a:r>
              <a:rPr lang="en-US" dirty="0" err="1">
                <a:latin typeface="Arial" panose="020B0604020202020204" pitchFamily="34" charset="0"/>
                <a:cs typeface="Arial" panose="020B0604020202020204" pitchFamily="34" charset="0"/>
              </a:rPr>
              <a:t>Hãy</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rà</a:t>
            </a:r>
            <a:r>
              <a:rPr lang="en-US" dirty="0">
                <a:latin typeface="Arial" panose="020B0604020202020204" pitchFamily="34" charset="0"/>
                <a:cs typeface="Arial" panose="020B0604020202020204" pitchFamily="34" charset="0"/>
              </a:rPr>
              <a:t> soát </a:t>
            </a:r>
            <a:r>
              <a:rPr lang="en-US" dirty="0" err="1">
                <a:latin typeface="Arial" panose="020B0604020202020204" pitchFamily="34" charset="0"/>
                <a:cs typeface="Arial" panose="020B0604020202020204" pitchFamily="34" charset="0"/>
              </a:rPr>
              <a:t>hệ</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thống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phụ</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trợ</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của</a:t>
            </a:r>
            <a:r>
              <a:rPr lang="en-US" dirty="0">
                <a:latin typeface="Arial" panose="020B0604020202020204" pitchFamily="34" charset="0"/>
                <a:cs typeface="Arial" panose="020B0604020202020204" pitchFamily="34" charset="0"/>
              </a:rPr>
              <a:t> nhà </a:t>
            </a:r>
            <a:r>
              <a:rPr lang="en-US" dirty="0" err="1">
                <a:latin typeface="Arial" panose="020B0604020202020204" pitchFamily="34" charset="0"/>
                <a:cs typeface="Arial" panose="020B0604020202020204" pitchFamily="34" charset="0"/>
              </a:rPr>
              <a:t>máy</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tìm</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kiếm</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và</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đưa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ra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các</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phát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hiện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về</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tiềm</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năng</a:t>
            </a:r>
            <a:r>
              <a:rPr lang="en-US" dirty="0">
                <a:latin typeface="Arial" panose="020B0604020202020204" pitchFamily="34" charset="0"/>
                <a:cs typeface="Arial" panose="020B0604020202020204" pitchFamily="34" charset="0"/>
              </a:rPr>
              <a:t>?</a:t>
            </a:r>
            <a:endParaRPr lang="vi-VN"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248655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dirty="0">
                <a:latin typeface="Arial" panose="020B0604020202020204" pitchFamily="34" charset="0"/>
                <a:cs typeface="Arial" panose="020B0604020202020204" pitchFamily="34" charset="0"/>
              </a:endParaRPr>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vi-VN" sz="4800" b="1" dirty="0">
                <a:solidFill>
                  <a:schemeClr val="accent1">
                    <a:lumMod val="50000"/>
                  </a:schemeClr>
                </a:solidFill>
                <a:latin typeface="Arial" panose="020B0604020202020204" pitchFamily="34" charset="0"/>
              </a:rPr>
              <a:t>CẢM ƠN BẠN</a:t>
            </a:r>
            <a:endParaRPr lang="en-US" sz="4800" b="1" dirty="0">
              <a:solidFill>
                <a:schemeClr val="accent1">
                  <a:lumMod val="50000"/>
                </a:schemeClr>
              </a:solidFill>
              <a:latin typeface="Arial" panose="020B0604020202020204" pitchFamily="34" charset="0"/>
            </a:endParaRPr>
          </a:p>
        </p:txBody>
      </p:sp>
    </p:spTree>
    <p:extLst>
      <p:ext uri="{BB962C8B-B14F-4D97-AF65-F5344CB8AC3E}">
        <p14:creationId xmlns:p14="http://schemas.microsoft.com/office/powerpoint/2010/main" val="15748900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a:extLst>
              <a:ext uri="{FF2B5EF4-FFF2-40B4-BE49-F238E27FC236}">
                <a16:creationId xmlns:a16="http://schemas.microsoft.com/office/drawing/2014/main" id="{62AC2093-C44D-4081-B6FC-22E597AC368D}"/>
              </a:ext>
            </a:extLst>
          </p:cNvPr>
          <p:cNvSpPr>
            <a:spLocks noChangeArrowheads="1"/>
          </p:cNvSpPr>
          <p:nvPr/>
        </p:nvSpPr>
        <p:spPr bwMode="gray">
          <a:xfrm>
            <a:off x="1229033" y="2405763"/>
            <a:ext cx="9733934" cy="2362200"/>
          </a:xfrm>
          <a:prstGeom prst="roundRect">
            <a:avLst>
              <a:gd name="adj" fmla="val 10889"/>
            </a:avLst>
          </a:prstGeom>
          <a:solidFill>
            <a:schemeClr val="accent1">
              <a:lumMod val="20000"/>
              <a:lumOff val="80000"/>
            </a:schemeClr>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dirty="0">
              <a:latin typeface="Arial" panose="020B0604020202020204" pitchFamily="34" charset="0"/>
              <a:cs typeface="Arial" panose="020B0604020202020204" pitchFamily="34" charset="0"/>
            </a:endParaRPr>
          </a:p>
        </p:txBody>
      </p:sp>
      <p:sp>
        <p:nvSpPr>
          <p:cNvPr id="5" name="Text Box 12">
            <a:extLst>
              <a:ext uri="{FF2B5EF4-FFF2-40B4-BE49-F238E27FC236}">
                <a16:creationId xmlns:a16="http://schemas.microsoft.com/office/drawing/2014/main" id="{8D5FFF70-5D93-47C5-9780-12394E4B9FED}"/>
              </a:ext>
            </a:extLst>
          </p:cNvPr>
          <p:cNvSpPr txBox="1">
            <a:spLocks noChangeArrowheads="1"/>
          </p:cNvSpPr>
          <p:nvPr/>
        </p:nvSpPr>
        <p:spPr bwMode="auto">
          <a:xfrm>
            <a:off x="2783839" y="2843037"/>
            <a:ext cx="6368473" cy="1487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r>
              <a:rPr lang="en-US" sz="3600" dirty="0">
                <a:latin typeface="Arial" panose="020B0604020202020204" pitchFamily="34" charset="0"/>
                <a:cs typeface="Arial" panose="020B0604020202020204" pitchFamily="34" charset="0"/>
              </a:rPr>
              <a:t>I. Thông tin </a:t>
            </a:r>
            <a:r>
              <a:rPr lang="en-US" sz="3600" dirty="0" err="1">
                <a:latin typeface="Arial" panose="020B0604020202020204" pitchFamily="34" charset="0"/>
                <a:cs typeface="Arial" panose="020B0604020202020204" pitchFamily="34" charset="0"/>
              </a:rPr>
              <a:t>về</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đặc</a:t>
            </a:r>
            <a:r>
              <a:rPr lang="en-US" sz="3600" dirty="0">
                <a:latin typeface="Arial" panose="020B0604020202020204" pitchFamily="34" charset="0"/>
                <a:cs typeface="Arial" panose="020B0604020202020204" pitchFamily="34" charset="0"/>
              </a:rPr>
              <a:t> điểm </a:t>
            </a:r>
            <a:r>
              <a:rPr lang="en-US" sz="3600" dirty="0" err="1">
                <a:latin typeface="Arial" panose="020B0604020202020204" pitchFamily="34" charset="0"/>
                <a:cs typeface="Arial" panose="020B0604020202020204" pitchFamily="34" charset="0"/>
              </a:rPr>
              <a:t>dây</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chuyền</a:t>
            </a:r>
            <a:r>
              <a:rPr lang="en-US" sz="3600" dirty="0">
                <a:latin typeface="Arial" panose="020B0604020202020204" pitchFamily="34" charset="0"/>
                <a:cs typeface="Arial" panose="020B0604020202020204" pitchFamily="34" charset="0"/>
              </a:rPr>
              <a:t> công </a:t>
            </a:r>
            <a:r>
              <a:rPr lang="en-US" sz="3600" dirty="0" err="1">
                <a:latin typeface="Arial" panose="020B0604020202020204" pitchFamily="34" charset="0"/>
                <a:cs typeface="Arial" panose="020B0604020202020204" pitchFamily="34" charset="0"/>
              </a:rPr>
              <a:t>nghệ</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điển</a:t>
            </a:r>
            <a:r>
              <a:rPr lang="en-US" sz="3600" dirty="0">
                <a:latin typeface="Arial" panose="020B0604020202020204" pitchFamily="34" charset="0"/>
                <a:cs typeface="Arial" panose="020B0604020202020204" pitchFamily="34" charset="0"/>
              </a:rPr>
              <a:t> </a:t>
            </a:r>
            <a:r>
              <a:rPr lang="en-US" sz="3600" dirty="0" err="1">
                <a:latin typeface="Arial" panose="020B0604020202020204" pitchFamily="34" charset="0"/>
                <a:cs typeface="Arial" panose="020B0604020202020204" pitchFamily="34" charset="0"/>
              </a:rPr>
              <a:t>hình</a:t>
            </a:r>
            <a:endParaRPr lang="en-US" sz="3600" dirty="0">
              <a:latin typeface="Arial" panose="020B0604020202020204" pitchFamily="34" charset="0"/>
              <a:cs typeface="Arial" panose="020B0604020202020204" pitchFamily="34" charset="0"/>
            </a:endParaRPr>
          </a:p>
          <a:p>
            <a:pPr algn="ctr" eaLnBrk="0" hangingPunct="0"/>
            <a:r>
              <a:rPr lang="en-US"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6723078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C7DB49-32C9-4B0E-8AD6-82898D418854}"/>
              </a:ext>
            </a:extLst>
          </p:cNvPr>
          <p:cNvSpPr>
            <a:spLocks noGrp="1"/>
          </p:cNvSpPr>
          <p:nvPr>
            <p:ph type="title"/>
          </p:nvPr>
        </p:nvSpPr>
        <p:spPr>
          <a:xfrm>
            <a:off x="604521" y="650669"/>
            <a:ext cx="10972800" cy="676582"/>
          </a:xfrm>
        </p:spPr>
        <p:txBody>
          <a:bodyPr>
            <a:normAutofit fontScale="90000"/>
          </a:bodyPr>
          <a:lstStyle/>
          <a:p>
            <a:r>
              <a:rPr lang="en-US" sz="4400" dirty="0" err="1">
                <a:solidFill>
                  <a:schemeClr val="accent1">
                    <a:lumMod val="50000"/>
                  </a:schemeClr>
                </a:solidFill>
                <a:latin typeface="Arial" panose="020B0604020202020204" pitchFamily="34" charset="0"/>
              </a:rPr>
              <a:t>Thông</a:t>
            </a:r>
            <a:r>
              <a:rPr lang="en-US" sz="4400" dirty="0">
                <a:solidFill>
                  <a:schemeClr val="accent1">
                    <a:lumMod val="50000"/>
                  </a:schemeClr>
                </a:solidFill>
                <a:latin typeface="Arial" panose="020B0604020202020204" pitchFamily="34" charset="0"/>
              </a:rPr>
              <a:t> tin </a:t>
            </a:r>
            <a:r>
              <a:rPr lang="en-US" sz="4400" dirty="0" err="1">
                <a:solidFill>
                  <a:schemeClr val="accent1">
                    <a:lumMod val="50000"/>
                  </a:schemeClr>
                </a:solidFill>
                <a:latin typeface="Arial" panose="020B0604020202020204" pitchFamily="34" charset="0"/>
              </a:rPr>
              <a:t>chung</a:t>
            </a:r>
            <a:br>
              <a:rPr lang="en-US" dirty="0">
                <a:solidFill>
                  <a:schemeClr val="accent1">
                    <a:lumMod val="50000"/>
                  </a:schemeClr>
                </a:solidFill>
              </a:rPr>
            </a:br>
            <a:endParaRPr lang="en-US" dirty="0">
              <a:solidFill>
                <a:schemeClr val="accent1">
                  <a:lumMod val="50000"/>
                </a:schemeClr>
              </a:solidFill>
            </a:endParaRPr>
          </a:p>
        </p:txBody>
      </p:sp>
      <p:sp>
        <p:nvSpPr>
          <p:cNvPr id="3" name="Rectangle 2">
            <a:extLst>
              <a:ext uri="{FF2B5EF4-FFF2-40B4-BE49-F238E27FC236}">
                <a16:creationId xmlns:a16="http://schemas.microsoft.com/office/drawing/2014/main" id="{5AC3D27C-E639-48AC-8C6C-B5176A7DDAD9}"/>
              </a:ext>
            </a:extLst>
          </p:cNvPr>
          <p:cNvSpPr/>
          <p:nvPr/>
        </p:nvSpPr>
        <p:spPr>
          <a:xfrm>
            <a:off x="614679" y="1445342"/>
            <a:ext cx="10962642" cy="2805255"/>
          </a:xfrm>
          <a:prstGeom prst="rect">
            <a:avLst/>
          </a:prstGeom>
        </p:spPr>
        <p:txBody>
          <a:bodyPr wrap="square">
            <a:spAutoFit/>
          </a:bodyPr>
          <a:lstStyle/>
          <a:p>
            <a:pPr>
              <a:lnSpc>
                <a:spcPct val="150000"/>
              </a:lnSpc>
            </a:pPr>
            <a:endParaRPr lang="en-US" sz="2000" b="1" dirty="0">
              <a:latin typeface="Arial" panose="020B0604020202020204" pitchFamily="34" charset="0"/>
              <a:cs typeface="Arial" panose="020B0604020202020204" pitchFamily="34" charset="0"/>
            </a:endParaRPr>
          </a:p>
          <a:p>
            <a:pPr marL="342900" indent="-342900">
              <a:lnSpc>
                <a:spcPct val="150000"/>
              </a:lnSpc>
              <a:buFont typeface="Arial" panose="020B0604020202020204" pitchFamily="34" charset="0"/>
              <a:buChar char="•"/>
            </a:pPr>
            <a:r>
              <a:rPr lang="vi-VN" sz="2000" dirty="0">
                <a:latin typeface="Arial" panose="020B0604020202020204" pitchFamily="34" charset="0"/>
                <a:ea typeface="Times New Roman" panose="02020603050405020304" pitchFamily="18" charset="0"/>
                <a:cs typeface="Arial" panose="020B0604020202020204" pitchFamily="34" charset="0"/>
              </a:rPr>
              <a:t>Lĩnh vực sản xuất chính : </a:t>
            </a:r>
            <a:r>
              <a:rPr lang="nl-NL" sz="2000" dirty="0">
                <a:latin typeface="Arial" panose="020B0604020202020204" pitchFamily="34" charset="0"/>
                <a:ea typeface="Times New Roman" panose="02020603050405020304" pitchFamily="18" charset="0"/>
                <a:cs typeface="Arial" panose="020B0604020202020204" pitchFamily="34" charset="0"/>
              </a:rPr>
              <a:t>Sản xuất xi măng và clinker</a:t>
            </a:r>
            <a:endParaRPr lang="en-US" sz="2000" dirty="0">
              <a:latin typeface="Arial" panose="020B0604020202020204" pitchFamily="34" charset="0"/>
              <a:ea typeface="Times New Roman" panose="02020603050405020304" pitchFamily="18" charset="0"/>
              <a:cs typeface="Arial" panose="020B0604020202020204" pitchFamily="34" charset="0"/>
            </a:endParaRPr>
          </a:p>
          <a:p>
            <a:pPr marL="342900" indent="-342900">
              <a:lnSpc>
                <a:spcPct val="150000"/>
              </a:lnSpc>
              <a:buFont typeface="Arial" panose="020B0604020202020204" pitchFamily="34" charset="0"/>
              <a:buChar char="•"/>
            </a:pPr>
            <a:r>
              <a:rPr lang="vi-VN" sz="2000" dirty="0">
                <a:latin typeface="Arial" panose="020B0604020202020204" pitchFamily="34" charset="0"/>
                <a:ea typeface="Times New Roman" panose="02020603050405020304" pitchFamily="18" charset="0"/>
                <a:cs typeface="Arial" panose="020B0604020202020204" pitchFamily="34" charset="0"/>
              </a:rPr>
              <a:t>Sản phẩm chính	: </a:t>
            </a:r>
            <a:r>
              <a:rPr lang="nl-NL" sz="2000" dirty="0">
                <a:latin typeface="Arial" panose="020B0604020202020204" pitchFamily="34" charset="0"/>
                <a:ea typeface="Times New Roman" panose="02020603050405020304" pitchFamily="18" charset="0"/>
                <a:cs typeface="Arial" panose="020B0604020202020204" pitchFamily="34" charset="0"/>
              </a:rPr>
              <a:t>Clinker, xi măng PCB 30, PCB 40</a:t>
            </a:r>
          </a:p>
          <a:p>
            <a:pPr marL="342900" indent="-342900">
              <a:lnSpc>
                <a:spcPct val="150000"/>
              </a:lnSpc>
              <a:buFont typeface="Arial" panose="020B0604020202020204" pitchFamily="34" charset="0"/>
              <a:buChar char="•"/>
            </a:pPr>
            <a:r>
              <a:rPr lang="nl-NL" sz="2000" dirty="0">
                <a:latin typeface="Arial" panose="020B0604020202020204" pitchFamily="34" charset="0"/>
                <a:ea typeface="Times New Roman" panose="02020603050405020304" pitchFamily="18" charset="0"/>
                <a:cs typeface="Arial" panose="020B0604020202020204" pitchFamily="34" charset="0"/>
              </a:rPr>
              <a:t>Qui mô sản xuất: 1 dây chuyền sản xuất xi măng với công suất 4000 tấn clinker /ngày</a:t>
            </a:r>
            <a:endParaRPr lang="en-US" sz="2000" dirty="0">
              <a:latin typeface="Arial" panose="020B0604020202020204" pitchFamily="34" charset="0"/>
              <a:ea typeface="Times New Roman" panose="02020603050405020304" pitchFamily="18" charset="0"/>
              <a:cs typeface="Arial" panose="020B0604020202020204" pitchFamily="34" charset="0"/>
            </a:endParaRPr>
          </a:p>
          <a:p>
            <a:pPr marL="342900" indent="-342900">
              <a:lnSpc>
                <a:spcPct val="150000"/>
              </a:lnSpc>
              <a:buFont typeface="Arial" panose="020B0604020202020204" pitchFamily="34" charset="0"/>
              <a:buChar char="•"/>
            </a:pPr>
            <a:r>
              <a:rPr lang="en-US" sz="2000" dirty="0" err="1">
                <a:latin typeface="Arial" panose="020B0604020202020204" pitchFamily="34" charset="0"/>
                <a:cs typeface="Arial" panose="020B0604020202020204" pitchFamily="34" charset="0"/>
              </a:rPr>
              <a:t>Các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thiết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bị</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năng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lượng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chính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trạm</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biến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áp</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trạm</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khí</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nén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trạm</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bơm</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tuần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hoàn</a:t>
            </a:r>
            <a:r>
              <a:rPr lang="en-US" sz="2000" dirty="0">
                <a:latin typeface="Arial" panose="020B0604020202020204" pitchFamily="34" charset="0"/>
                <a:cs typeface="Arial" panose="020B0604020202020204" pitchFamily="34" charset="0"/>
              </a:rPr>
              <a:t>…</a:t>
            </a:r>
          </a:p>
          <a:p>
            <a:pPr marL="342900" indent="-342900">
              <a:lnSpc>
                <a:spcPct val="150000"/>
              </a:lnSpc>
              <a:buFont typeface="Arial" panose="020B0604020202020204" pitchFamily="34" charset="0"/>
              <a:buChar char="•"/>
            </a:pP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79659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654CD5-566C-464B-82B0-6D0FB1E791A2}"/>
              </a:ext>
            </a:extLst>
          </p:cNvPr>
          <p:cNvSpPr>
            <a:spLocks noGrp="1"/>
          </p:cNvSpPr>
          <p:nvPr>
            <p:ph type="title"/>
          </p:nvPr>
        </p:nvSpPr>
        <p:spPr/>
        <p:txBody>
          <a:bodyPr>
            <a:noAutofit/>
          </a:bodyPr>
          <a:lstStyle/>
          <a:p>
            <a:r>
              <a:rPr lang="en-US" sz="4000" dirty="0" err="1">
                <a:solidFill>
                  <a:schemeClr val="accent1">
                    <a:lumMod val="50000"/>
                  </a:schemeClr>
                </a:solidFill>
                <a:latin typeface="Arial" panose="020B0604020202020204" pitchFamily="34" charset="0"/>
              </a:rPr>
              <a:t>Dây</a:t>
            </a:r>
            <a:r>
              <a:rPr lang="en-US" sz="4000" dirty="0">
                <a:solidFill>
                  <a:schemeClr val="accent1">
                    <a:lumMod val="50000"/>
                  </a:schemeClr>
                </a:solidFill>
                <a:latin typeface="Arial" panose="020B0604020202020204" pitchFamily="34" charset="0"/>
              </a:rPr>
              <a:t> </a:t>
            </a:r>
            <a:r>
              <a:rPr lang="en-US" sz="4000" dirty="0" err="1">
                <a:solidFill>
                  <a:schemeClr val="accent1">
                    <a:lumMod val="50000"/>
                  </a:schemeClr>
                </a:solidFill>
                <a:latin typeface="Arial" panose="020B0604020202020204" pitchFamily="34" charset="0"/>
              </a:rPr>
              <a:t>chuyền</a:t>
            </a:r>
            <a:r>
              <a:rPr lang="en-US" sz="4000" dirty="0">
                <a:solidFill>
                  <a:schemeClr val="accent1">
                    <a:lumMod val="50000"/>
                  </a:schemeClr>
                </a:solidFill>
                <a:latin typeface="Arial" panose="020B0604020202020204" pitchFamily="34" charset="0"/>
              </a:rPr>
              <a:t> </a:t>
            </a:r>
            <a:r>
              <a:rPr lang="en-US" sz="4000" dirty="0" err="1">
                <a:solidFill>
                  <a:schemeClr val="accent1">
                    <a:lumMod val="50000"/>
                  </a:schemeClr>
                </a:solidFill>
                <a:latin typeface="Arial" panose="020B0604020202020204" pitchFamily="34" charset="0"/>
              </a:rPr>
              <a:t>sản</a:t>
            </a:r>
            <a:r>
              <a:rPr lang="en-US" sz="4000" dirty="0">
                <a:solidFill>
                  <a:schemeClr val="accent1">
                    <a:lumMod val="50000"/>
                  </a:schemeClr>
                </a:solidFill>
                <a:latin typeface="Arial" panose="020B0604020202020204" pitchFamily="34" charset="0"/>
              </a:rPr>
              <a:t> </a:t>
            </a:r>
            <a:r>
              <a:rPr lang="en-US" sz="4000" dirty="0" err="1">
                <a:solidFill>
                  <a:schemeClr val="accent1">
                    <a:lumMod val="50000"/>
                  </a:schemeClr>
                </a:solidFill>
                <a:latin typeface="Arial" panose="020B0604020202020204" pitchFamily="34" charset="0"/>
              </a:rPr>
              <a:t>xuất</a:t>
            </a:r>
            <a:endParaRPr lang="en-US" sz="4000" dirty="0">
              <a:solidFill>
                <a:schemeClr val="accent1">
                  <a:lumMod val="50000"/>
                </a:schemeClr>
              </a:solidFill>
              <a:latin typeface="Arial" panose="020B0604020202020204" pitchFamily="34" charset="0"/>
            </a:endParaRPr>
          </a:p>
        </p:txBody>
      </p:sp>
      <p:sp>
        <p:nvSpPr>
          <p:cNvPr id="3" name="Rectangle 2">
            <a:extLst>
              <a:ext uri="{FF2B5EF4-FFF2-40B4-BE49-F238E27FC236}">
                <a16:creationId xmlns:a16="http://schemas.microsoft.com/office/drawing/2014/main" id="{A8CF0D31-E7AC-4B03-B869-3EEB6DC7DB76}"/>
              </a:ext>
            </a:extLst>
          </p:cNvPr>
          <p:cNvSpPr/>
          <p:nvPr/>
        </p:nvSpPr>
        <p:spPr>
          <a:xfrm>
            <a:off x="727587" y="1587353"/>
            <a:ext cx="2666114" cy="400110"/>
          </a:xfrm>
          <a:prstGeom prst="rect">
            <a:avLst/>
          </a:prstGeom>
        </p:spPr>
        <p:txBody>
          <a:bodyPr wrap="none">
            <a:spAutoFit/>
          </a:bodyPr>
          <a:lstStyle/>
          <a:p>
            <a:pPr marL="457200" indent="-457200">
              <a:buFont typeface="Wingdings" panose="05000000000000000000" pitchFamily="2" charset="2"/>
              <a:buChar char="v"/>
            </a:pPr>
            <a:r>
              <a:rPr lang="en-US" sz="2000" dirty="0">
                <a:latin typeface="Arial" panose="020B0604020202020204" pitchFamily="34" charset="0"/>
                <a:cs typeface="Arial" panose="020B0604020202020204" pitchFamily="34" charset="0"/>
              </a:rPr>
              <a:t>Qui </a:t>
            </a:r>
            <a:r>
              <a:rPr lang="en-US" sz="2000" dirty="0" err="1">
                <a:latin typeface="Arial" panose="020B0604020202020204" pitchFamily="34" charset="0"/>
                <a:cs typeface="Arial" panose="020B0604020202020204" pitchFamily="34" charset="0"/>
              </a:rPr>
              <a:t>trình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sản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xuất</a:t>
            </a:r>
            <a:endParaRPr lang="en-US" sz="2000" dirty="0">
              <a:latin typeface="Arial" panose="020B0604020202020204" pitchFamily="34" charset="0"/>
              <a:cs typeface="Arial" panose="020B0604020202020204" pitchFamily="34" charset="0"/>
            </a:endParaRPr>
          </a:p>
        </p:txBody>
      </p:sp>
      <p:pic>
        <p:nvPicPr>
          <p:cNvPr id="4" name="Picture 2">
            <a:extLst>
              <a:ext uri="{FF2B5EF4-FFF2-40B4-BE49-F238E27FC236}">
                <a16:creationId xmlns:a16="http://schemas.microsoft.com/office/drawing/2014/main" id="{8ED93AB6-C009-4A5C-A929-4A39A4AABB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22109" y="1209368"/>
            <a:ext cx="5016038" cy="545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a:extLst>
              <a:ext uri="{FF2B5EF4-FFF2-40B4-BE49-F238E27FC236}">
                <a16:creationId xmlns:a16="http://schemas.microsoft.com/office/drawing/2014/main" id="{AFD2B88E-3466-1E33-FA30-6BCD340BE5A8}"/>
              </a:ext>
            </a:extLst>
          </p:cNvPr>
          <p:cNvSpPr txBox="1"/>
          <p:nvPr/>
        </p:nvSpPr>
        <p:spPr>
          <a:xfrm>
            <a:off x="1056850" y="2530983"/>
            <a:ext cx="4185710" cy="2390911"/>
          </a:xfrm>
          <a:prstGeom prst="rect">
            <a:avLst/>
          </a:prstGeom>
          <a:noFill/>
        </p:spPr>
        <p:txBody>
          <a:bodyPr wrap="square">
            <a:spAutoFit/>
          </a:bodyPr>
          <a:lstStyle/>
          <a:p>
            <a:pPr>
              <a:buNone/>
            </a:pPr>
            <a:r>
              <a:rPr lang="vi-VN" b="1" dirty="0">
                <a:latin typeface="Arial" panose="020B0604020202020204" pitchFamily="34" charset="0"/>
                <a:cs typeface="Arial" panose="020B0604020202020204" pitchFamily="34" charset="0"/>
              </a:rPr>
              <a:t>Quy trình sản xuất cơ bản:</a:t>
            </a:r>
          </a:p>
          <a:p>
            <a:pPr>
              <a:buFont typeface="Arial" panose="020B0604020202020204" pitchFamily="34" charset="0"/>
              <a:buChar char="•"/>
            </a:pPr>
            <a:r>
              <a:rPr lang="vi-VN" dirty="0">
                <a:latin typeface="Arial" panose="020B0604020202020204" pitchFamily="34" charset="0"/>
                <a:cs typeface="Arial" panose="020B0604020202020204" pitchFamily="34" charset="0"/>
              </a:rPr>
              <a:t>Khai thác nguyên liệu (đá vôi, đất sét, phụ gia)</a:t>
            </a:r>
          </a:p>
          <a:p>
            <a:pPr>
              <a:buFont typeface="Arial" panose="020B0604020202020204" pitchFamily="34" charset="0"/>
              <a:buChar char="•"/>
            </a:pPr>
            <a:r>
              <a:rPr lang="vi-VN" dirty="0">
                <a:latin typeface="Arial" panose="020B0604020202020204" pitchFamily="34" charset="0"/>
                <a:cs typeface="Arial" panose="020B0604020202020204" pitchFamily="34" charset="0"/>
              </a:rPr>
              <a:t>Nghiền, trộn liệu sống</a:t>
            </a:r>
          </a:p>
          <a:p>
            <a:pPr>
              <a:buFont typeface="Arial" panose="020B0604020202020204" pitchFamily="34" charset="0"/>
              <a:buChar char="•"/>
            </a:pPr>
            <a:r>
              <a:rPr lang="vi-VN" dirty="0">
                <a:latin typeface="Arial" panose="020B0604020202020204" pitchFamily="34" charset="0"/>
                <a:cs typeface="Arial" panose="020B0604020202020204" pitchFamily="34" charset="0"/>
              </a:rPr>
              <a:t>Nung clinker ở nhiệt độ </a:t>
            </a:r>
            <a:r>
              <a:rPr lang="vi-VN" b="1" dirty="0">
                <a:latin typeface="Arial" panose="020B0604020202020204" pitchFamily="34" charset="0"/>
                <a:cs typeface="Arial" panose="020B0604020202020204" pitchFamily="34" charset="0"/>
              </a:rPr>
              <a:t>~1.450°C</a:t>
            </a:r>
            <a:endParaRPr lang="vi-VN" dirty="0">
              <a:latin typeface="Arial" panose="020B0604020202020204" pitchFamily="34" charset="0"/>
              <a:cs typeface="Arial" panose="020B0604020202020204" pitchFamily="34" charset="0"/>
            </a:endParaRPr>
          </a:p>
          <a:p>
            <a:pPr>
              <a:buFont typeface="Arial" panose="020B0604020202020204" pitchFamily="34" charset="0"/>
              <a:buChar char="•"/>
            </a:pPr>
            <a:r>
              <a:rPr lang="vi-VN" dirty="0">
                <a:latin typeface="Arial" panose="020B0604020202020204" pitchFamily="34" charset="0"/>
                <a:cs typeface="Arial" panose="020B0604020202020204" pitchFamily="34" charset="0"/>
              </a:rPr>
              <a:t>Làm nguội clinker</a:t>
            </a:r>
          </a:p>
          <a:p>
            <a:pPr>
              <a:buFont typeface="Arial" panose="020B0604020202020204" pitchFamily="34" charset="0"/>
              <a:buChar char="•"/>
            </a:pPr>
            <a:r>
              <a:rPr lang="vi-VN" dirty="0">
                <a:latin typeface="Arial" panose="020B0604020202020204" pitchFamily="34" charset="0"/>
                <a:cs typeface="Arial" panose="020B0604020202020204" pitchFamily="34" charset="0"/>
              </a:rPr>
              <a:t>Nghiền clinker với phụ gia (thạch cao, phụ gia khoáng) để ra xi măng</a:t>
            </a:r>
          </a:p>
        </p:txBody>
      </p:sp>
    </p:spTree>
    <p:extLst>
      <p:ext uri="{BB962C8B-B14F-4D97-AF65-F5344CB8AC3E}">
        <p14:creationId xmlns:p14="http://schemas.microsoft.com/office/powerpoint/2010/main" val="6426228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6DF052-4B02-4C95-B269-34E457D4F392}"/>
              </a:ext>
            </a:extLst>
          </p:cNvPr>
          <p:cNvSpPr>
            <a:spLocks noGrp="1"/>
          </p:cNvSpPr>
          <p:nvPr>
            <p:ph type="title"/>
          </p:nvPr>
        </p:nvSpPr>
        <p:spPr/>
        <p:txBody>
          <a:bodyPr>
            <a:noAutofit/>
          </a:bodyPr>
          <a:lstStyle/>
          <a:p>
            <a:r>
              <a:rPr lang="en-US" sz="3600" dirty="0" err="1">
                <a:solidFill>
                  <a:schemeClr val="accent1">
                    <a:lumMod val="50000"/>
                  </a:schemeClr>
                </a:solidFill>
                <a:latin typeface="Arial" panose="020B0604020202020204" pitchFamily="34" charset="0"/>
              </a:rPr>
              <a:t>Dây</a:t>
            </a:r>
            <a:r>
              <a:rPr lang="en-US" sz="3600" dirty="0">
                <a:solidFill>
                  <a:schemeClr val="accent1">
                    <a:lumMod val="50000"/>
                  </a:schemeClr>
                </a:solidFill>
                <a:latin typeface="Arial" panose="020B0604020202020204" pitchFamily="34" charset="0"/>
              </a:rPr>
              <a:t> </a:t>
            </a:r>
            <a:r>
              <a:rPr lang="en-US" sz="3600" dirty="0" err="1">
                <a:solidFill>
                  <a:schemeClr val="accent1">
                    <a:lumMod val="50000"/>
                  </a:schemeClr>
                </a:solidFill>
                <a:latin typeface="Arial" panose="020B0604020202020204" pitchFamily="34" charset="0"/>
              </a:rPr>
              <a:t>chuyền</a:t>
            </a:r>
            <a:r>
              <a:rPr lang="en-US" sz="3600" dirty="0">
                <a:solidFill>
                  <a:schemeClr val="accent1">
                    <a:lumMod val="50000"/>
                  </a:schemeClr>
                </a:solidFill>
                <a:latin typeface="Arial" panose="020B0604020202020204" pitchFamily="34" charset="0"/>
              </a:rPr>
              <a:t> </a:t>
            </a:r>
            <a:r>
              <a:rPr lang="en-US" sz="3600" dirty="0" err="1">
                <a:solidFill>
                  <a:schemeClr val="accent1">
                    <a:lumMod val="50000"/>
                  </a:schemeClr>
                </a:solidFill>
                <a:latin typeface="Arial" panose="020B0604020202020204" pitchFamily="34" charset="0"/>
              </a:rPr>
              <a:t>sản</a:t>
            </a:r>
            <a:r>
              <a:rPr lang="en-US" sz="3600" dirty="0">
                <a:solidFill>
                  <a:schemeClr val="accent1">
                    <a:lumMod val="50000"/>
                  </a:schemeClr>
                </a:solidFill>
                <a:latin typeface="Arial" panose="020B0604020202020204" pitchFamily="34" charset="0"/>
              </a:rPr>
              <a:t> </a:t>
            </a:r>
            <a:r>
              <a:rPr lang="en-US" sz="3600" dirty="0" err="1">
                <a:solidFill>
                  <a:schemeClr val="accent1">
                    <a:lumMod val="50000"/>
                  </a:schemeClr>
                </a:solidFill>
                <a:latin typeface="Arial" panose="020B0604020202020204" pitchFamily="34" charset="0"/>
              </a:rPr>
              <a:t>xuất</a:t>
            </a:r>
            <a:endParaRPr lang="en-US" sz="3600" dirty="0">
              <a:solidFill>
                <a:schemeClr val="accent1">
                  <a:lumMod val="50000"/>
                </a:schemeClr>
              </a:solidFill>
              <a:latin typeface="Arial" panose="020B0604020202020204" pitchFamily="34" charset="0"/>
            </a:endParaRPr>
          </a:p>
        </p:txBody>
      </p:sp>
      <p:sp>
        <p:nvSpPr>
          <p:cNvPr id="3" name="Rectangle 2">
            <a:extLst>
              <a:ext uri="{FF2B5EF4-FFF2-40B4-BE49-F238E27FC236}">
                <a16:creationId xmlns:a16="http://schemas.microsoft.com/office/drawing/2014/main" id="{9FA73BC5-3AD8-43C9-AB2E-545A986C180A}"/>
              </a:ext>
            </a:extLst>
          </p:cNvPr>
          <p:cNvSpPr/>
          <p:nvPr/>
        </p:nvSpPr>
        <p:spPr>
          <a:xfrm>
            <a:off x="609601" y="1256006"/>
            <a:ext cx="10972800" cy="4640822"/>
          </a:xfrm>
          <a:prstGeom prst="rect">
            <a:avLst/>
          </a:prstGeom>
        </p:spPr>
        <p:txBody>
          <a:bodyPr wrap="square">
            <a:spAutoFit/>
          </a:bodyPr>
          <a:lstStyle/>
          <a:p>
            <a:pPr marL="342900" lvl="0" indent="-342900" algn="just">
              <a:lnSpc>
                <a:spcPct val="130000"/>
              </a:lnSpc>
              <a:spcBef>
                <a:spcPts val="300"/>
              </a:spcBef>
              <a:spcAft>
                <a:spcPts val="300"/>
              </a:spcAft>
              <a:buFont typeface="Wingdings" panose="05000000000000000000" pitchFamily="2" charset="2"/>
              <a:buChar char=""/>
            </a:pPr>
            <a:r>
              <a:rPr lang="es-ES_tradnl" sz="2400" b="1" i="1" dirty="0" err="1">
                <a:latin typeface="Arial" panose="020B0604020202020204" pitchFamily="34" charset="0"/>
                <a:ea typeface="Calibri" panose="020F0502020204030204" pitchFamily="34" charset="0"/>
                <a:cs typeface="Arial" panose="020B0604020202020204" pitchFamily="34" charset="0"/>
              </a:rPr>
              <a:t>Các</a:t>
            </a:r>
            <a:r>
              <a:rPr lang="es-ES_tradnl" sz="2400" b="1" i="1" dirty="0">
                <a:latin typeface="Arial" panose="020B0604020202020204" pitchFamily="34" charset="0"/>
                <a:ea typeface="Calibri" panose="020F0502020204030204" pitchFamily="34" charset="0"/>
                <a:cs typeface="Arial" panose="020B0604020202020204" pitchFamily="34" charset="0"/>
              </a:rPr>
              <a:t> </a:t>
            </a:r>
            <a:r>
              <a:rPr lang="es-ES_tradnl" sz="2400" b="1" i="1" dirty="0" err="1">
                <a:latin typeface="Arial" panose="020B0604020202020204" pitchFamily="34" charset="0"/>
                <a:ea typeface="Calibri" panose="020F0502020204030204" pitchFamily="34" charset="0"/>
                <a:cs typeface="Arial" panose="020B0604020202020204" pitchFamily="34" charset="0"/>
              </a:rPr>
              <a:t>loại</a:t>
            </a:r>
            <a:r>
              <a:rPr lang="es-ES_tradnl" sz="2400" b="1" i="1" dirty="0">
                <a:latin typeface="Arial" panose="020B0604020202020204" pitchFamily="34" charset="0"/>
                <a:ea typeface="Calibri" panose="020F0502020204030204" pitchFamily="34" charset="0"/>
                <a:cs typeface="Arial" panose="020B0604020202020204" pitchFamily="34" charset="0"/>
              </a:rPr>
              <a:t> </a:t>
            </a:r>
            <a:r>
              <a:rPr lang="es-ES_tradnl" sz="2400" b="1" i="1" dirty="0" err="1">
                <a:latin typeface="Arial" panose="020B0604020202020204" pitchFamily="34" charset="0"/>
                <a:ea typeface="Calibri" panose="020F0502020204030204" pitchFamily="34" charset="0"/>
                <a:cs typeface="Arial" panose="020B0604020202020204" pitchFamily="34" charset="0"/>
              </a:rPr>
              <a:t>năng</a:t>
            </a:r>
            <a:r>
              <a:rPr lang="es-ES_tradnl" sz="2400" b="1" i="1" dirty="0">
                <a:latin typeface="Arial" panose="020B0604020202020204" pitchFamily="34" charset="0"/>
                <a:ea typeface="Calibri" panose="020F0502020204030204" pitchFamily="34" charset="0"/>
                <a:cs typeface="Arial" panose="020B0604020202020204" pitchFamily="34" charset="0"/>
              </a:rPr>
              <a:t> </a:t>
            </a:r>
            <a:r>
              <a:rPr lang="es-ES_tradnl" sz="2400" b="1" i="1" dirty="0" err="1">
                <a:latin typeface="Arial" panose="020B0604020202020204" pitchFamily="34" charset="0"/>
                <a:ea typeface="Calibri" panose="020F0502020204030204" pitchFamily="34" charset="0"/>
                <a:cs typeface="Arial" panose="020B0604020202020204" pitchFamily="34" charset="0"/>
              </a:rPr>
              <a:t>lượng</a:t>
            </a:r>
            <a:r>
              <a:rPr lang="es-ES_tradnl" sz="2400" b="1" i="1" dirty="0">
                <a:latin typeface="Arial" panose="020B0604020202020204" pitchFamily="34" charset="0"/>
                <a:ea typeface="Calibri" panose="020F0502020204030204" pitchFamily="34" charset="0"/>
                <a:cs typeface="Arial" panose="020B0604020202020204" pitchFamily="34" charset="0"/>
              </a:rPr>
              <a:t> </a:t>
            </a:r>
            <a:r>
              <a:rPr lang="es-ES_tradnl" sz="2400" b="1" i="1" dirty="0" err="1">
                <a:latin typeface="Arial" panose="020B0604020202020204" pitchFamily="34" charset="0"/>
                <a:ea typeface="Calibri" panose="020F0502020204030204" pitchFamily="34" charset="0"/>
                <a:cs typeface="Arial" panose="020B0604020202020204" pitchFamily="34" charset="0"/>
              </a:rPr>
              <a:t>được</a:t>
            </a:r>
            <a:r>
              <a:rPr lang="es-ES_tradnl" sz="2400" b="1" i="1" dirty="0">
                <a:latin typeface="Arial" panose="020B0604020202020204" pitchFamily="34" charset="0"/>
                <a:ea typeface="Calibri" panose="020F0502020204030204" pitchFamily="34" charset="0"/>
                <a:cs typeface="Arial" panose="020B0604020202020204" pitchFamily="34" charset="0"/>
              </a:rPr>
              <a:t> </a:t>
            </a:r>
            <a:r>
              <a:rPr lang="es-ES_tradnl" sz="2400" b="1" i="1" dirty="0" err="1">
                <a:latin typeface="Arial" panose="020B0604020202020204" pitchFamily="34" charset="0"/>
                <a:ea typeface="Calibri" panose="020F0502020204030204" pitchFamily="34" charset="0"/>
                <a:cs typeface="Arial" panose="020B0604020202020204" pitchFamily="34" charset="0"/>
              </a:rPr>
              <a:t>sử</a:t>
            </a:r>
            <a:r>
              <a:rPr lang="es-ES_tradnl" sz="2400" b="1" i="1" dirty="0">
                <a:latin typeface="Arial" panose="020B0604020202020204" pitchFamily="34" charset="0"/>
                <a:ea typeface="Calibri" panose="020F0502020204030204" pitchFamily="34" charset="0"/>
                <a:cs typeface="Arial" panose="020B0604020202020204" pitchFamily="34" charset="0"/>
              </a:rPr>
              <a:t> </a:t>
            </a:r>
            <a:r>
              <a:rPr lang="es-ES_tradnl" sz="2400" b="1" i="1" dirty="0" err="1">
                <a:latin typeface="Arial" panose="020B0604020202020204" pitchFamily="34" charset="0"/>
                <a:ea typeface="Calibri" panose="020F0502020204030204" pitchFamily="34" charset="0"/>
                <a:cs typeface="Arial" panose="020B0604020202020204" pitchFamily="34" charset="0"/>
              </a:rPr>
              <a:t>dụng</a:t>
            </a:r>
            <a:r>
              <a:rPr lang="es-ES_tradnl" sz="2400" b="1" i="1" dirty="0">
                <a:latin typeface="Arial" panose="020B0604020202020204" pitchFamily="34" charset="0"/>
                <a:ea typeface="Calibri" panose="020F0502020204030204" pitchFamily="34" charset="0"/>
                <a:cs typeface="Arial" panose="020B0604020202020204" pitchFamily="34" charset="0"/>
              </a:rPr>
              <a:t> </a:t>
            </a:r>
            <a:r>
              <a:rPr lang="es-ES_tradnl" sz="2400" b="1" i="1" dirty="0" err="1">
                <a:latin typeface="Arial" panose="020B0604020202020204" pitchFamily="34" charset="0"/>
                <a:ea typeface="Calibri" panose="020F0502020204030204" pitchFamily="34" charset="0"/>
                <a:cs typeface="Arial" panose="020B0604020202020204" pitchFamily="34" charset="0"/>
              </a:rPr>
              <a:t>trong</a:t>
            </a:r>
            <a:r>
              <a:rPr lang="es-ES_tradnl" sz="2400" b="1" i="1" dirty="0">
                <a:latin typeface="Arial" panose="020B0604020202020204" pitchFamily="34" charset="0"/>
                <a:ea typeface="Calibri" panose="020F0502020204030204" pitchFamily="34" charset="0"/>
                <a:cs typeface="Arial" panose="020B0604020202020204" pitchFamily="34" charset="0"/>
              </a:rPr>
              <a:t> </a:t>
            </a:r>
            <a:r>
              <a:rPr lang="es-ES_tradnl" sz="2400" b="1" i="1" dirty="0" err="1">
                <a:latin typeface="Arial" panose="020B0604020202020204" pitchFamily="34" charset="0"/>
                <a:ea typeface="Calibri" panose="020F0502020204030204" pitchFamily="34" charset="0"/>
                <a:cs typeface="Arial" panose="020B0604020202020204" pitchFamily="34" charset="0"/>
              </a:rPr>
              <a:t>dây</a:t>
            </a:r>
            <a:r>
              <a:rPr lang="es-ES_tradnl" sz="2400" b="1" i="1" dirty="0">
                <a:latin typeface="Arial" panose="020B0604020202020204" pitchFamily="34" charset="0"/>
                <a:ea typeface="Calibri" panose="020F0502020204030204" pitchFamily="34" charset="0"/>
                <a:cs typeface="Arial" panose="020B0604020202020204" pitchFamily="34" charset="0"/>
              </a:rPr>
              <a:t> </a:t>
            </a:r>
            <a:r>
              <a:rPr lang="es-ES_tradnl" sz="2400" b="1" i="1" dirty="0" err="1">
                <a:latin typeface="Arial" panose="020B0604020202020204" pitchFamily="34" charset="0"/>
                <a:ea typeface="Calibri" panose="020F0502020204030204" pitchFamily="34" charset="0"/>
                <a:cs typeface="Arial" panose="020B0604020202020204" pitchFamily="34" charset="0"/>
              </a:rPr>
              <a:t>chuyền</a:t>
            </a:r>
            <a:r>
              <a:rPr lang="es-ES_tradnl" sz="2400" b="1" i="1" dirty="0">
                <a:latin typeface="Arial" panose="020B0604020202020204" pitchFamily="34" charset="0"/>
                <a:ea typeface="Calibri" panose="020F0502020204030204" pitchFamily="34" charset="0"/>
                <a:cs typeface="Arial" panose="020B0604020202020204" pitchFamily="34" charset="0"/>
              </a:rPr>
              <a:t>:</a:t>
            </a:r>
          </a:p>
          <a:p>
            <a:pPr marL="342900" indent="-342900" algn="just">
              <a:lnSpc>
                <a:spcPct val="130000"/>
              </a:lnSpc>
              <a:spcBef>
                <a:spcPts val="300"/>
              </a:spcBef>
              <a:spcAft>
                <a:spcPts val="300"/>
              </a:spcAft>
              <a:buFont typeface="Arial" panose="020B0604020202020204" pitchFamily="34" charset="0"/>
              <a:buChar char="•"/>
            </a:pPr>
            <a:r>
              <a:rPr lang="vi-VN" sz="1800" dirty="0">
                <a:latin typeface="Arial" panose="020B0604020202020204" pitchFamily="34" charset="0"/>
                <a:ea typeface="Times New Roman" panose="02020603050405020304" pitchFamily="18" charset="0"/>
                <a:cs typeface="Arial" panose="020B0604020202020204" pitchFamily="34" charset="0"/>
              </a:rPr>
              <a:t>Than </a:t>
            </a:r>
            <a:r>
              <a:rPr lang="en-US" sz="1800" dirty="0">
                <a:latin typeface="Arial" panose="020B0604020202020204" pitchFamily="34" charset="0"/>
                <a:ea typeface="Times New Roman" panose="02020603050405020304" pitchFamily="18" charset="0"/>
                <a:cs typeface="Arial" panose="020B0604020202020204" pitchFamily="34" charset="0"/>
              </a:rPr>
              <a:t>là </a:t>
            </a:r>
            <a:r>
              <a:rPr lang="en-US" sz="1800" dirty="0" err="1">
                <a:latin typeface="Arial" panose="020B0604020202020204" pitchFamily="34" charset="0"/>
                <a:ea typeface="Times New Roman" panose="02020603050405020304" pitchFamily="18" charset="0"/>
                <a:cs typeface="Arial" panose="020B0604020202020204" pitchFamily="34" charset="0"/>
              </a:rPr>
              <a:t>năng</a:t>
            </a:r>
            <a:r>
              <a:rPr lang="en-US" sz="1800" dirty="0">
                <a:latin typeface="Arial" panose="020B0604020202020204" pitchFamily="34" charset="0"/>
                <a:ea typeface="Times New Roman" panose="02020603050405020304" pitchFamily="18" charset="0"/>
                <a:cs typeface="Arial" panose="020B0604020202020204" pitchFamily="34" charset="0"/>
              </a:rPr>
              <a:t> </a:t>
            </a:r>
            <a:r>
              <a:rPr lang="en-US" sz="1800" dirty="0" err="1">
                <a:latin typeface="Arial" panose="020B0604020202020204" pitchFamily="34" charset="0"/>
                <a:ea typeface="Times New Roman" panose="02020603050405020304" pitchFamily="18" charset="0"/>
                <a:cs typeface="Arial" panose="020B0604020202020204" pitchFamily="34" charset="0"/>
              </a:rPr>
              <a:t>lượng</a:t>
            </a:r>
            <a:r>
              <a:rPr lang="en-US" sz="1800" dirty="0">
                <a:latin typeface="Arial" panose="020B0604020202020204" pitchFamily="34" charset="0"/>
                <a:ea typeface="Times New Roman" panose="02020603050405020304" pitchFamily="18" charset="0"/>
                <a:cs typeface="Arial" panose="020B0604020202020204" pitchFamily="34" charset="0"/>
              </a:rPr>
              <a:t> </a:t>
            </a:r>
            <a:r>
              <a:rPr lang="en-US" sz="1800" dirty="0" err="1">
                <a:latin typeface="Arial" panose="020B0604020202020204" pitchFamily="34" charset="0"/>
                <a:ea typeface="Times New Roman" panose="02020603050405020304" pitchFamily="18" charset="0"/>
                <a:cs typeface="Arial" panose="020B0604020202020204" pitchFamily="34" charset="0"/>
              </a:rPr>
              <a:t>chủ</a:t>
            </a:r>
            <a:r>
              <a:rPr lang="en-US" sz="1800" dirty="0">
                <a:latin typeface="Arial" panose="020B0604020202020204" pitchFamily="34" charset="0"/>
                <a:ea typeface="Times New Roman" panose="02020603050405020304" pitchFamily="18" charset="0"/>
                <a:cs typeface="Arial" panose="020B0604020202020204" pitchFamily="34" charset="0"/>
              </a:rPr>
              <a:t> </a:t>
            </a:r>
            <a:r>
              <a:rPr lang="en-US" sz="1800" dirty="0" err="1">
                <a:latin typeface="Arial" panose="020B0604020202020204" pitchFamily="34" charset="0"/>
                <a:ea typeface="Times New Roman" panose="02020603050405020304" pitchFamily="18" charset="0"/>
                <a:cs typeface="Arial" panose="020B0604020202020204" pitchFamily="34" charset="0"/>
              </a:rPr>
              <a:t>đạo</a:t>
            </a:r>
            <a:r>
              <a:rPr lang="en-US" sz="1800" dirty="0">
                <a:latin typeface="Arial" panose="020B0604020202020204" pitchFamily="34" charset="0"/>
                <a:ea typeface="Times New Roman" panose="02020603050405020304" pitchFamily="18" charset="0"/>
                <a:cs typeface="Arial" panose="020B0604020202020204" pitchFamily="34" charset="0"/>
              </a:rPr>
              <a:t> </a:t>
            </a:r>
            <a:r>
              <a:rPr lang="vi-VN" sz="1800" dirty="0">
                <a:latin typeface="Arial" panose="020B0604020202020204" pitchFamily="34" charset="0"/>
                <a:ea typeface="Times New Roman" panose="02020603050405020304" pitchFamily="18" charset="0"/>
                <a:cs typeface="Arial" panose="020B0604020202020204" pitchFamily="34" charset="0"/>
              </a:rPr>
              <a:t>được sử dụng cho quá trình nung clinker</a:t>
            </a:r>
            <a:r>
              <a:rPr lang="en-US" sz="1800" dirty="0">
                <a:latin typeface="Arial" panose="020B0604020202020204" pitchFamily="34" charset="0"/>
                <a:ea typeface="Times New Roman" panose="02020603050405020304" pitchFamily="18" charset="0"/>
                <a:cs typeface="Arial" panose="020B0604020202020204" pitchFamily="34" charset="0"/>
              </a:rPr>
              <a:t>.</a:t>
            </a:r>
          </a:p>
          <a:p>
            <a:pPr marL="342900" indent="-342900" algn="just">
              <a:lnSpc>
                <a:spcPct val="130000"/>
              </a:lnSpc>
              <a:spcBef>
                <a:spcPts val="300"/>
              </a:spcBef>
              <a:spcAft>
                <a:spcPts val="300"/>
              </a:spcAft>
              <a:buFont typeface="Arial" panose="020B0604020202020204" pitchFamily="34" charset="0"/>
              <a:buChar char="•"/>
            </a:pPr>
            <a:r>
              <a:rPr lang="es-ES_tradnl" sz="1800" dirty="0" err="1">
                <a:latin typeface="Arial" panose="020B0604020202020204" pitchFamily="34" charset="0"/>
                <a:ea typeface="Times New Roman" panose="02020603050405020304" pitchFamily="18" charset="0"/>
                <a:cs typeface="Arial" panose="020B0604020202020204" pitchFamily="34" charset="0"/>
              </a:rPr>
              <a:t>Điện</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năng</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được</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sử</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dụng</a:t>
            </a:r>
            <a:r>
              <a:rPr lang="es-ES_tradnl" sz="1800" dirty="0">
                <a:latin typeface="Arial" panose="020B0604020202020204" pitchFamily="34" charset="0"/>
                <a:ea typeface="Times New Roman" panose="02020603050405020304" pitchFamily="18" charset="0"/>
                <a:cs typeface="Arial" panose="020B0604020202020204" pitchFamily="34" charset="0"/>
              </a:rPr>
              <a:t> ở </a:t>
            </a:r>
            <a:r>
              <a:rPr lang="es-ES_tradnl" sz="1800" dirty="0" err="1">
                <a:latin typeface="Arial" panose="020B0604020202020204" pitchFamily="34" charset="0"/>
                <a:ea typeface="Times New Roman" panose="02020603050405020304" pitchFamily="18" charset="0"/>
                <a:cs typeface="Arial" panose="020B0604020202020204" pitchFamily="34" charset="0"/>
              </a:rPr>
              <a:t>các</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hệ</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thống</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thiết</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bị</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es-ES_tradnl" sz="1800" dirty="0" err="1">
                <a:latin typeface="Arial" panose="020B0604020202020204" pitchFamily="34" charset="0"/>
                <a:ea typeface="Times New Roman" panose="02020603050405020304" pitchFamily="18" charset="0"/>
                <a:cs typeface="Arial" panose="020B0604020202020204" pitchFamily="34" charset="0"/>
              </a:rPr>
              <a:t>như</a:t>
            </a:r>
            <a:r>
              <a:rPr lang="es-ES_tradnl" sz="1800" dirty="0">
                <a:latin typeface="Arial" panose="020B0604020202020204" pitchFamily="34" charset="0"/>
                <a:ea typeface="Times New Roman" panose="02020603050405020304" pitchFamily="18" charset="0"/>
                <a:cs typeface="Arial" panose="020B0604020202020204" pitchFamily="34" charset="0"/>
              </a:rPr>
              <a:t>: </a:t>
            </a:r>
            <a:r>
              <a:rPr lang="nl-NL" sz="1800" dirty="0">
                <a:latin typeface="Arial" panose="020B0604020202020204" pitchFamily="34" charset="0"/>
                <a:ea typeface="Times New Roman" panose="02020603050405020304" pitchFamily="18" charset="0"/>
                <a:cs typeface="Arial" panose="020B0604020202020204" pitchFamily="34" charset="0"/>
              </a:rPr>
              <a:t>Các máy đập, máy nghiền, hệ thống quạt, lọc bụi, đóng bao, điều hòa, chiếu sáng, máy nén khí…</a:t>
            </a:r>
          </a:p>
          <a:p>
            <a:pPr marL="457200" indent="-457200" algn="just">
              <a:lnSpc>
                <a:spcPct val="130000"/>
              </a:lnSpc>
              <a:spcBef>
                <a:spcPts val="300"/>
              </a:spcBef>
              <a:spcAft>
                <a:spcPts val="300"/>
              </a:spcAft>
              <a:buFont typeface="Arial" panose="020B0604020202020204" pitchFamily="34" charset="0"/>
              <a:buChar char="•"/>
            </a:pPr>
            <a:r>
              <a:rPr lang="vi-VN" sz="1800" dirty="0">
                <a:latin typeface="Arial" panose="020B0604020202020204" pitchFamily="34" charset="0"/>
                <a:ea typeface="Times New Roman" panose="02020603050405020304" pitchFamily="18" charset="0"/>
                <a:cs typeface="Arial" panose="020B0604020202020204" pitchFamily="34" charset="0"/>
              </a:rPr>
              <a:t>Hệ thống phân phối khí nén cấp khí nén cho quá trình điều khiển các pit-tông trong các máy sản xuất và các công đoạn lọc bụi, đóng bao, lò nung.</a:t>
            </a:r>
            <a:endParaRPr lang="en-US" sz="1800" dirty="0">
              <a:latin typeface="Arial" panose="020B0604020202020204" pitchFamily="34" charset="0"/>
              <a:ea typeface="Times New Roman" panose="02020603050405020304" pitchFamily="18" charset="0"/>
              <a:cs typeface="Arial" panose="020B0604020202020204" pitchFamily="34" charset="0"/>
            </a:endParaRPr>
          </a:p>
          <a:p>
            <a:pPr marL="342900" indent="-342900" algn="just">
              <a:lnSpc>
                <a:spcPct val="130000"/>
              </a:lnSpc>
              <a:spcBef>
                <a:spcPts val="300"/>
              </a:spcBef>
              <a:spcAft>
                <a:spcPts val="300"/>
              </a:spcAft>
              <a:buFont typeface="Arial" panose="020B0604020202020204" pitchFamily="34" charset="0"/>
              <a:buChar char="•"/>
            </a:pPr>
            <a:r>
              <a:rPr lang="nl-NL" sz="1800" dirty="0">
                <a:latin typeface="Arial" panose="020B0604020202020204" pitchFamily="34" charset="0"/>
                <a:ea typeface="Times New Roman" panose="02020603050405020304" pitchFamily="18" charset="0"/>
                <a:cs typeface="Arial" panose="020B0604020202020204" pitchFamily="34" charset="0"/>
              </a:rPr>
              <a:t>Dầu FO được sử dụng cho quá trình khởi động lò nung và đốt bổ sung khi cần thiết.</a:t>
            </a:r>
            <a:endParaRPr lang="en-US" sz="1800" dirty="0">
              <a:latin typeface="Arial" panose="020B0604020202020204" pitchFamily="34" charset="0"/>
              <a:ea typeface="Times New Roman" panose="02020603050405020304" pitchFamily="18" charset="0"/>
              <a:cs typeface="Arial" panose="020B0604020202020204" pitchFamily="34" charset="0"/>
            </a:endParaRPr>
          </a:p>
          <a:p>
            <a:pPr algn="just">
              <a:lnSpc>
                <a:spcPct val="130000"/>
              </a:lnSpc>
              <a:spcBef>
                <a:spcPts val="300"/>
              </a:spcBef>
              <a:spcAft>
                <a:spcPts val="300"/>
              </a:spcAft>
            </a:pPr>
            <a:endParaRPr lang="en-US" sz="2400" dirty="0">
              <a:latin typeface="Arial" panose="020B0604020202020204" pitchFamily="34" charset="0"/>
              <a:ea typeface="Times New Roman" panose="02020603050405020304" pitchFamily="18" charset="0"/>
              <a:cs typeface="Arial" panose="020B0604020202020204" pitchFamily="34" charset="0"/>
            </a:endParaRPr>
          </a:p>
          <a:p>
            <a:pPr lvl="0" algn="just">
              <a:lnSpc>
                <a:spcPct val="130000"/>
              </a:lnSpc>
              <a:spcBef>
                <a:spcPts val="300"/>
              </a:spcBef>
              <a:spcAft>
                <a:spcPts val="300"/>
              </a:spcAft>
            </a:pPr>
            <a:endParaRPr lang="en-US" sz="3200" dirty="0">
              <a:latin typeface="Arial" panose="020B0604020202020204" pitchFamily="34" charset="0"/>
              <a:ea typeface="Calibri" panose="020F050202020403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871266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a:extLst>
              <a:ext uri="{FF2B5EF4-FFF2-40B4-BE49-F238E27FC236}">
                <a16:creationId xmlns:a16="http://schemas.microsoft.com/office/drawing/2014/main" id="{62AC2093-C44D-4081-B6FC-22E597AC368D}"/>
              </a:ext>
            </a:extLst>
          </p:cNvPr>
          <p:cNvSpPr>
            <a:spLocks noChangeArrowheads="1"/>
          </p:cNvSpPr>
          <p:nvPr/>
        </p:nvSpPr>
        <p:spPr bwMode="gray">
          <a:xfrm>
            <a:off x="1229033" y="2405763"/>
            <a:ext cx="9733934" cy="2362200"/>
          </a:xfrm>
          <a:prstGeom prst="roundRect">
            <a:avLst>
              <a:gd name="adj" fmla="val 10889"/>
            </a:avLst>
          </a:prstGeom>
          <a:solidFill>
            <a:schemeClr val="accent1">
              <a:lumMod val="20000"/>
              <a:lumOff val="80000"/>
            </a:schemeClr>
          </a:solidFill>
          <a:ln w="38100">
            <a:solidFill>
              <a:srgbClr val="FFFFFF"/>
            </a:solidFill>
            <a:round/>
            <a:headEnd/>
            <a:tailEnd/>
          </a:ln>
          <a:effectLst>
            <a:outerShdw dist="135003" dir="2928844" algn="ctr" rotWithShape="0">
              <a:srgbClr val="000000">
                <a:alpha val="50000"/>
              </a:srgbClr>
            </a:outerShdw>
          </a:effectLst>
        </p:spPr>
        <p:txBody>
          <a:bodyPr wrap="none" anchor="ctr"/>
          <a:lstStyle/>
          <a:p>
            <a:endParaRPr lang="en-US" dirty="0">
              <a:latin typeface="Arial" panose="020B0604020202020204" pitchFamily="34" charset="0"/>
              <a:cs typeface="Arial" panose="020B0604020202020204" pitchFamily="34" charset="0"/>
            </a:endParaRPr>
          </a:p>
        </p:txBody>
      </p:sp>
      <p:sp>
        <p:nvSpPr>
          <p:cNvPr id="5" name="Text Box 12">
            <a:extLst>
              <a:ext uri="{FF2B5EF4-FFF2-40B4-BE49-F238E27FC236}">
                <a16:creationId xmlns:a16="http://schemas.microsoft.com/office/drawing/2014/main" id="{8D5FFF70-5D93-47C5-9780-12394E4B9FED}"/>
              </a:ext>
            </a:extLst>
          </p:cNvPr>
          <p:cNvSpPr txBox="1">
            <a:spLocks noChangeArrowheads="1"/>
          </p:cNvSpPr>
          <p:nvPr/>
        </p:nvSpPr>
        <p:spPr bwMode="auto">
          <a:xfrm>
            <a:off x="1828337" y="2828835"/>
            <a:ext cx="8535325"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r>
              <a:rPr lang="en-US" sz="3600" dirty="0">
                <a:latin typeface="Arial" panose="020B0604020202020204" pitchFamily="34" charset="0"/>
                <a:cs typeface="Arial" panose="020B0604020202020204" pitchFamily="34" charset="0"/>
              </a:rPr>
              <a:t>II. </a:t>
            </a:r>
            <a:r>
              <a:rPr lang="en-US" sz="3600" dirty="0" err="1">
                <a:latin typeface="Arial" panose="020B0604020202020204" pitchFamily="34" charset="0"/>
                <a:cs typeface="Arial" panose="020B0604020202020204" pitchFamily="34" charset="0"/>
              </a:rPr>
              <a:t>Một</a:t>
            </a:r>
            <a:r>
              <a:rPr lang="en-US" sz="3600" dirty="0">
                <a:latin typeface="Arial" panose="020B0604020202020204" pitchFamily="34" charset="0"/>
                <a:cs typeface="Arial" panose="020B0604020202020204" pitchFamily="34" charset="0"/>
              </a:rPr>
              <a:t> số đặc điểm dây chuyền công nghệ trong dây chuyền sản xuất xi măng</a:t>
            </a:r>
            <a:r>
              <a:rPr lang="en-US"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183213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1">
            <a:extLst>
              <a:ext uri="{FF2B5EF4-FFF2-40B4-BE49-F238E27FC236}">
                <a16:creationId xmlns:a16="http://schemas.microsoft.com/office/drawing/2014/main" id="{A444E69A-D40C-8591-DB4A-07346362AAF8}"/>
              </a:ext>
            </a:extLst>
          </p:cNvPr>
          <p:cNvSpPr/>
          <p:nvPr/>
        </p:nvSpPr>
        <p:spPr>
          <a:xfrm>
            <a:off x="647142" y="1437545"/>
            <a:ext cx="2835235" cy="354330"/>
          </a:xfrm>
          <a:prstGeom prst="rect">
            <a:avLst/>
          </a:prstGeom>
          <a:noFill/>
          <a:ln/>
        </p:spPr>
        <p:txBody>
          <a:bodyPr wrap="none" lIns="0" tIns="0" rIns="0" bIns="0" rtlCol="0" anchor="t"/>
          <a:lstStyle/>
          <a:p>
            <a:pPr marL="0" indent="0" algn="l">
              <a:lnSpc>
                <a:spcPts val="2750"/>
              </a:lnSpc>
              <a:buNone/>
            </a:pPr>
            <a:r>
              <a:rPr lang="en-US" sz="2200" b="1" dirty="0">
                <a:solidFill>
                  <a:srgbClr val="5C4E3D"/>
                </a:solidFill>
                <a:latin typeface="Arial" panose="020B0604020202020204" pitchFamily="34" charset="0"/>
                <a:ea typeface="Libre Baskerville" pitchFamily="34" charset="-122"/>
                <a:cs typeface="Arial" panose="020B0604020202020204" pitchFamily="34" charset="0"/>
              </a:rPr>
              <a:t>Ưu Điểm</a:t>
            </a:r>
            <a:endParaRPr lang="en-US" sz="2200" b="1" dirty="0">
              <a:latin typeface="Arial" panose="020B0604020202020204" pitchFamily="34" charset="0"/>
              <a:cs typeface="Arial" panose="020B0604020202020204" pitchFamily="34" charset="0"/>
            </a:endParaRPr>
          </a:p>
        </p:txBody>
      </p:sp>
      <p:sp>
        <p:nvSpPr>
          <p:cNvPr id="5" name="Text 2">
            <a:extLst>
              <a:ext uri="{FF2B5EF4-FFF2-40B4-BE49-F238E27FC236}">
                <a16:creationId xmlns:a16="http://schemas.microsoft.com/office/drawing/2014/main" id="{9CD86538-C709-4161-7A89-1C232E40A9DD}"/>
              </a:ext>
            </a:extLst>
          </p:cNvPr>
          <p:cNvSpPr/>
          <p:nvPr/>
        </p:nvSpPr>
        <p:spPr>
          <a:xfrm>
            <a:off x="647142" y="1888362"/>
            <a:ext cx="6244709" cy="362903"/>
          </a:xfrm>
          <a:prstGeom prst="rect">
            <a:avLst/>
          </a:prstGeom>
          <a:noFill/>
          <a:ln/>
        </p:spPr>
        <p:txBody>
          <a:bodyPr wrap="none" lIns="0" tIns="0" rIns="0" bIns="0" rtlCol="0" anchor="t"/>
          <a:lstStyle/>
          <a:p>
            <a:pPr marL="342900" indent="-342900" algn="l">
              <a:lnSpc>
                <a:spcPts val="2850"/>
              </a:lnSpc>
              <a:buSzPct val="100000"/>
              <a:buChar char="•"/>
            </a:pPr>
            <a:r>
              <a:rPr lang="en-US" sz="1750" dirty="0">
                <a:solidFill>
                  <a:srgbClr val="454240"/>
                </a:solidFill>
                <a:latin typeface="Arial" panose="020B0604020202020204" pitchFamily="34" charset="0"/>
                <a:ea typeface="DM Sans" pitchFamily="34" charset="-122"/>
                <a:cs typeface="Arial" panose="020B0604020202020204" pitchFamily="34" charset="0"/>
              </a:rPr>
              <a:t>Giảm tiêu hao nhiên liệu (than, điện)</a:t>
            </a:r>
            <a:endParaRPr lang="en-US" sz="1750" dirty="0">
              <a:latin typeface="Arial" panose="020B0604020202020204" pitchFamily="34" charset="0"/>
              <a:cs typeface="Arial" panose="020B0604020202020204" pitchFamily="34" charset="0"/>
            </a:endParaRPr>
          </a:p>
        </p:txBody>
      </p:sp>
      <p:sp>
        <p:nvSpPr>
          <p:cNvPr id="6" name="Text 3">
            <a:extLst>
              <a:ext uri="{FF2B5EF4-FFF2-40B4-BE49-F238E27FC236}">
                <a16:creationId xmlns:a16="http://schemas.microsoft.com/office/drawing/2014/main" id="{F993A4B3-9E0F-71E4-E119-C6F7BDE7CE68}"/>
              </a:ext>
            </a:extLst>
          </p:cNvPr>
          <p:cNvSpPr/>
          <p:nvPr/>
        </p:nvSpPr>
        <p:spPr>
          <a:xfrm>
            <a:off x="647142" y="2330560"/>
            <a:ext cx="6244709" cy="362903"/>
          </a:xfrm>
          <a:prstGeom prst="rect">
            <a:avLst/>
          </a:prstGeom>
          <a:noFill/>
          <a:ln/>
        </p:spPr>
        <p:txBody>
          <a:bodyPr wrap="none" lIns="0" tIns="0" rIns="0" bIns="0" rtlCol="0" anchor="t"/>
          <a:lstStyle/>
          <a:p>
            <a:pPr marL="342900" indent="-342900" algn="l">
              <a:lnSpc>
                <a:spcPts val="2850"/>
              </a:lnSpc>
              <a:buSzPct val="100000"/>
              <a:buChar char="•"/>
            </a:pPr>
            <a:r>
              <a:rPr lang="en-US" sz="1750" dirty="0">
                <a:solidFill>
                  <a:srgbClr val="454240"/>
                </a:solidFill>
                <a:latin typeface="Arial" panose="020B0604020202020204" pitchFamily="34" charset="0"/>
                <a:ea typeface="DM Sans" pitchFamily="34" charset="-122"/>
                <a:cs typeface="Arial" panose="020B0604020202020204" pitchFamily="34" charset="0"/>
              </a:rPr>
              <a:t>Tăng sản lượng</a:t>
            </a:r>
            <a:endParaRPr lang="en-US" sz="1750" dirty="0">
              <a:latin typeface="Arial" panose="020B0604020202020204" pitchFamily="34" charset="0"/>
              <a:cs typeface="Arial" panose="020B0604020202020204" pitchFamily="34" charset="0"/>
            </a:endParaRPr>
          </a:p>
        </p:txBody>
      </p:sp>
      <p:sp>
        <p:nvSpPr>
          <p:cNvPr id="7" name="Text 4">
            <a:extLst>
              <a:ext uri="{FF2B5EF4-FFF2-40B4-BE49-F238E27FC236}">
                <a16:creationId xmlns:a16="http://schemas.microsoft.com/office/drawing/2014/main" id="{0F29C3D1-467C-9CA9-49AF-D65DA1A034F7}"/>
              </a:ext>
            </a:extLst>
          </p:cNvPr>
          <p:cNvSpPr/>
          <p:nvPr/>
        </p:nvSpPr>
        <p:spPr>
          <a:xfrm>
            <a:off x="647142" y="2772758"/>
            <a:ext cx="6244709" cy="362903"/>
          </a:xfrm>
          <a:prstGeom prst="rect">
            <a:avLst/>
          </a:prstGeom>
          <a:noFill/>
          <a:ln/>
        </p:spPr>
        <p:txBody>
          <a:bodyPr wrap="none" lIns="0" tIns="0" rIns="0" bIns="0" rtlCol="0" anchor="t"/>
          <a:lstStyle/>
          <a:p>
            <a:pPr marL="342900" indent="-342900" algn="l">
              <a:lnSpc>
                <a:spcPts val="2850"/>
              </a:lnSpc>
              <a:buSzPct val="100000"/>
              <a:buChar char="•"/>
            </a:pPr>
            <a:r>
              <a:rPr lang="en-US" sz="1750" dirty="0">
                <a:solidFill>
                  <a:srgbClr val="454240"/>
                </a:solidFill>
                <a:latin typeface="Arial" panose="020B0604020202020204" pitchFamily="34" charset="0"/>
                <a:ea typeface="DM Sans" pitchFamily="34" charset="-122"/>
                <a:cs typeface="Arial" panose="020B0604020202020204" pitchFamily="34" charset="0"/>
              </a:rPr>
              <a:t>Giảm phát thải khí nhà kính</a:t>
            </a:r>
            <a:endParaRPr lang="en-US" sz="1750" dirty="0">
              <a:latin typeface="Arial" panose="020B0604020202020204" pitchFamily="34" charset="0"/>
              <a:cs typeface="Arial" panose="020B0604020202020204" pitchFamily="34" charset="0"/>
            </a:endParaRPr>
          </a:p>
        </p:txBody>
      </p:sp>
      <p:sp>
        <p:nvSpPr>
          <p:cNvPr id="8" name="Text 5">
            <a:extLst>
              <a:ext uri="{FF2B5EF4-FFF2-40B4-BE49-F238E27FC236}">
                <a16:creationId xmlns:a16="http://schemas.microsoft.com/office/drawing/2014/main" id="{AC49AC8B-C729-2700-C763-CB6D69096D91}"/>
              </a:ext>
            </a:extLst>
          </p:cNvPr>
          <p:cNvSpPr/>
          <p:nvPr/>
        </p:nvSpPr>
        <p:spPr>
          <a:xfrm>
            <a:off x="6124239" y="1374834"/>
            <a:ext cx="2835235" cy="354330"/>
          </a:xfrm>
          <a:prstGeom prst="rect">
            <a:avLst/>
          </a:prstGeom>
          <a:noFill/>
          <a:ln/>
        </p:spPr>
        <p:txBody>
          <a:bodyPr wrap="none" lIns="0" tIns="0" rIns="0" bIns="0" rtlCol="0" anchor="t"/>
          <a:lstStyle/>
          <a:p>
            <a:pPr marL="0" indent="0" algn="l">
              <a:lnSpc>
                <a:spcPts val="2750"/>
              </a:lnSpc>
              <a:buNone/>
            </a:pPr>
            <a:r>
              <a:rPr lang="en-US" sz="2200" b="1" dirty="0">
                <a:solidFill>
                  <a:srgbClr val="5C4E3D"/>
                </a:solidFill>
                <a:latin typeface="Arial" panose="020B0604020202020204" pitchFamily="34" charset="0"/>
                <a:ea typeface="Libre Baskerville" pitchFamily="34" charset="-122"/>
                <a:cs typeface="Arial" panose="020B0604020202020204" pitchFamily="34" charset="0"/>
              </a:rPr>
              <a:t>Chiếm Ưu Thế</a:t>
            </a:r>
            <a:endParaRPr lang="en-US" sz="2200" b="1" dirty="0">
              <a:latin typeface="Arial" panose="020B0604020202020204" pitchFamily="34" charset="0"/>
              <a:cs typeface="Arial" panose="020B0604020202020204" pitchFamily="34" charset="0"/>
            </a:endParaRPr>
          </a:p>
        </p:txBody>
      </p:sp>
      <p:sp>
        <p:nvSpPr>
          <p:cNvPr id="9" name="Text 6">
            <a:extLst>
              <a:ext uri="{FF2B5EF4-FFF2-40B4-BE49-F238E27FC236}">
                <a16:creationId xmlns:a16="http://schemas.microsoft.com/office/drawing/2014/main" id="{7373579D-7EB3-6D55-8403-7157B7576BF6}"/>
              </a:ext>
            </a:extLst>
          </p:cNvPr>
          <p:cNvSpPr/>
          <p:nvPr/>
        </p:nvSpPr>
        <p:spPr>
          <a:xfrm>
            <a:off x="6124240" y="1924296"/>
            <a:ext cx="4653516" cy="1088708"/>
          </a:xfrm>
          <a:prstGeom prst="rect">
            <a:avLst/>
          </a:prstGeom>
          <a:noFill/>
          <a:ln/>
        </p:spPr>
        <p:txBody>
          <a:bodyPr wrap="square" lIns="0" tIns="0" rIns="0" bIns="0" rtlCol="0" anchor="t"/>
          <a:lstStyle/>
          <a:p>
            <a:pPr marL="0" indent="0" algn="l">
              <a:lnSpc>
                <a:spcPts val="2850"/>
              </a:lnSpc>
              <a:buNone/>
            </a:pPr>
            <a:r>
              <a:rPr lang="en-US" sz="1750" dirty="0">
                <a:solidFill>
                  <a:srgbClr val="454240"/>
                </a:solidFill>
                <a:latin typeface="Arial" panose="020B0604020202020204" pitchFamily="34" charset="0"/>
                <a:ea typeface="DM Sans" pitchFamily="34" charset="-122"/>
                <a:cs typeface="Arial" panose="020B0604020202020204" pitchFamily="34" charset="0"/>
              </a:rPr>
              <a:t>Công nghệ lò quay khô là công nghệ phổ biến nhất trong ngành xi măng Việt Nam hiện nay, chiếm phần lớn các nhà máy sản xuất.</a:t>
            </a:r>
            <a:endParaRPr lang="en-US" sz="1750" dirty="0">
              <a:latin typeface="Arial" panose="020B0604020202020204" pitchFamily="34" charset="0"/>
              <a:cs typeface="Arial" panose="020B0604020202020204" pitchFamily="34" charset="0"/>
            </a:endParaRPr>
          </a:p>
        </p:txBody>
      </p:sp>
      <p:sp>
        <p:nvSpPr>
          <p:cNvPr id="10" name="Text 7">
            <a:extLst>
              <a:ext uri="{FF2B5EF4-FFF2-40B4-BE49-F238E27FC236}">
                <a16:creationId xmlns:a16="http://schemas.microsoft.com/office/drawing/2014/main" id="{C59E6C2E-4F74-0358-E7B2-60209ACD04FF}"/>
              </a:ext>
            </a:extLst>
          </p:cNvPr>
          <p:cNvSpPr/>
          <p:nvPr/>
        </p:nvSpPr>
        <p:spPr>
          <a:xfrm>
            <a:off x="647142" y="3858702"/>
            <a:ext cx="5237270" cy="1601584"/>
          </a:xfrm>
          <a:prstGeom prst="rect">
            <a:avLst/>
          </a:prstGeom>
          <a:noFill/>
          <a:ln/>
        </p:spPr>
        <p:txBody>
          <a:bodyPr wrap="square" lIns="0" tIns="0" rIns="0" bIns="0" rtlCol="0" anchor="t"/>
          <a:lstStyle/>
          <a:p>
            <a:pPr marL="0" indent="0" algn="l">
              <a:lnSpc>
                <a:spcPts val="2850"/>
              </a:lnSpc>
              <a:buNone/>
            </a:pPr>
            <a:r>
              <a:rPr lang="en-US" sz="1750" dirty="0">
                <a:solidFill>
                  <a:srgbClr val="454240"/>
                </a:solidFill>
                <a:latin typeface="Arial" panose="020B0604020202020204" pitchFamily="34" charset="0"/>
                <a:ea typeface="DM Sans" pitchFamily="34" charset="-122"/>
                <a:cs typeface="Arial" panose="020B0604020202020204" pitchFamily="34" charset="0"/>
              </a:rPr>
              <a:t>Công nghệ này sử dụng lò quay khô với hệ thống tiền nung và tiền canxi hóa, giúp tiết kiệm năng lượng và tăng hiệu suất so với công nghệ lò đứng truyền thống.</a:t>
            </a:r>
            <a:endParaRPr lang="en-US" sz="1750" dirty="0">
              <a:latin typeface="Arial" panose="020B0604020202020204" pitchFamily="34" charset="0"/>
              <a:cs typeface="Arial" panose="020B0604020202020204" pitchFamily="34" charset="0"/>
            </a:endParaRPr>
          </a:p>
        </p:txBody>
      </p:sp>
      <p:pic>
        <p:nvPicPr>
          <p:cNvPr id="11" name="Picture 10" descr="A large pipe in a factory&#10;&#10;AI-generated content may be incorrect.">
            <a:extLst>
              <a:ext uri="{FF2B5EF4-FFF2-40B4-BE49-F238E27FC236}">
                <a16:creationId xmlns:a16="http://schemas.microsoft.com/office/drawing/2014/main" id="{A943242E-CC6C-10BC-1B94-6B10218C1857}"/>
              </a:ext>
            </a:extLst>
          </p:cNvPr>
          <p:cNvPicPr>
            <a:picLocks noChangeAspect="1"/>
          </p:cNvPicPr>
          <p:nvPr/>
        </p:nvPicPr>
        <p:blipFill>
          <a:blip r:embed="rId3"/>
          <a:stretch>
            <a:fillRect/>
          </a:stretch>
        </p:blipFill>
        <p:spPr>
          <a:xfrm>
            <a:off x="6951165" y="3429000"/>
            <a:ext cx="3433936" cy="2460988"/>
          </a:xfrm>
          <a:prstGeom prst="rect">
            <a:avLst/>
          </a:prstGeom>
        </p:spPr>
      </p:pic>
      <p:sp>
        <p:nvSpPr>
          <p:cNvPr id="13" name="Title 1">
            <a:extLst>
              <a:ext uri="{FF2B5EF4-FFF2-40B4-BE49-F238E27FC236}">
                <a16:creationId xmlns:a16="http://schemas.microsoft.com/office/drawing/2014/main" id="{A2744586-2926-4ADE-C3A3-ECF225EA9971}"/>
              </a:ext>
            </a:extLst>
          </p:cNvPr>
          <p:cNvSpPr txBox="1">
            <a:spLocks/>
          </p:cNvSpPr>
          <p:nvPr/>
        </p:nvSpPr>
        <p:spPr>
          <a:xfrm>
            <a:off x="647142" y="542510"/>
            <a:ext cx="5613991"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l"/>
            <a:r>
              <a:rPr lang="en-US" dirty="0">
                <a:solidFill>
                  <a:schemeClr val="accent1">
                    <a:lumMod val="50000"/>
                  </a:schemeClr>
                </a:solidFill>
                <a:latin typeface="Arial" panose="020B0604020202020204" pitchFamily="34" charset="0"/>
                <a:cs typeface="Arial" panose="020B0604020202020204" pitchFamily="34" charset="0"/>
              </a:rPr>
              <a:t>1.Công </a:t>
            </a:r>
            <a:r>
              <a:rPr lang="en-US" dirty="0" err="1">
                <a:solidFill>
                  <a:schemeClr val="accent1">
                    <a:lumMod val="50000"/>
                  </a:schemeClr>
                </a:solidFill>
                <a:latin typeface="Arial" panose="020B0604020202020204" pitchFamily="34" charset="0"/>
                <a:cs typeface="Arial" panose="020B0604020202020204" pitchFamily="34" charset="0"/>
              </a:rPr>
              <a:t>nghệ</a:t>
            </a:r>
            <a:r>
              <a:rPr lang="en-US" dirty="0">
                <a:solidFill>
                  <a:schemeClr val="accent1">
                    <a:lumMod val="50000"/>
                  </a:schemeClr>
                </a:solidFill>
                <a:latin typeface="Arial" panose="020B0604020202020204" pitchFamily="34" charset="0"/>
                <a:cs typeface="Arial" panose="020B0604020202020204" pitchFamily="34" charset="0"/>
              </a:rPr>
              <a:t> </a:t>
            </a:r>
            <a:r>
              <a:rPr lang="en-US" dirty="0" err="1">
                <a:solidFill>
                  <a:schemeClr val="accent1">
                    <a:lumMod val="50000"/>
                  </a:schemeClr>
                </a:solidFill>
                <a:latin typeface="Arial" panose="020B0604020202020204" pitchFamily="34" charset="0"/>
                <a:cs typeface="Arial" panose="020B0604020202020204" pitchFamily="34" charset="0"/>
              </a:rPr>
              <a:t>lò</a:t>
            </a:r>
            <a:r>
              <a:rPr lang="en-US" dirty="0">
                <a:solidFill>
                  <a:schemeClr val="accent1">
                    <a:lumMod val="50000"/>
                  </a:schemeClr>
                </a:solidFill>
                <a:latin typeface="Arial" panose="020B0604020202020204" pitchFamily="34" charset="0"/>
                <a:cs typeface="Arial" panose="020B0604020202020204" pitchFamily="34" charset="0"/>
              </a:rPr>
              <a:t> quay </a:t>
            </a:r>
            <a:r>
              <a:rPr lang="en-US" dirty="0" err="1">
                <a:solidFill>
                  <a:schemeClr val="accent1">
                    <a:lumMod val="50000"/>
                  </a:schemeClr>
                </a:solidFill>
                <a:latin typeface="Arial" panose="020B0604020202020204" pitchFamily="34" charset="0"/>
                <a:cs typeface="Arial" panose="020B0604020202020204" pitchFamily="34" charset="0"/>
              </a:rPr>
              <a:t>khô</a:t>
            </a:r>
            <a:endParaRPr lang="en-US" dirty="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4125786"/>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947</TotalTime>
  <Words>3840</Words>
  <Application>Microsoft Macintosh PowerPoint</Application>
  <PresentationFormat>Widescreen</PresentationFormat>
  <Paragraphs>249</Paragraphs>
  <Slides>33</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33</vt:i4>
      </vt:variant>
    </vt:vector>
  </HeadingPairs>
  <TitlesOfParts>
    <vt:vector size="39" baseType="lpstr">
      <vt:lpstr>Fira Sans Extra Condensed</vt:lpstr>
      <vt:lpstr>Roboto</vt:lpstr>
      <vt:lpstr>Wingdings</vt:lpstr>
      <vt:lpstr>Symbol</vt:lpstr>
      <vt:lpstr>Arial</vt:lpstr>
      <vt:lpstr>Energy Saving Infographics by Slidesgo</vt:lpstr>
      <vt:lpstr>PowerPoint Presentation</vt:lpstr>
      <vt:lpstr>PowerPoint Presentation</vt:lpstr>
      <vt:lpstr>PowerPoint Presentation</vt:lpstr>
      <vt:lpstr>PowerPoint Presentation</vt:lpstr>
      <vt:lpstr>Thông tin chung </vt:lpstr>
      <vt:lpstr>Dây chuyền sản xuất</vt:lpstr>
      <vt:lpstr>Dây chuyền sản xuất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CÂU HỎI</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CHƯƠNG TRÌNH TẬP HUẤN IEs</dc:title>
  <dc:creator>LÊ Quang Trường</dc:creator>
  <cp:lastModifiedBy>823417-Nguyễn Mạnh Hùng</cp:lastModifiedBy>
  <cp:revision>128</cp:revision>
  <dcterms:modified xsi:type="dcterms:W3CDTF">2025-09-04T09:44:32Z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1591425</vt:lpwstr>
  </property>
  <property fmtid="{D5CDD505-2E9C-101B-9397-08002B2CF9AE}" name="NXPowerLiteSettings" pid="3">
    <vt:lpwstr>F7000400038000</vt:lpwstr>
  </property>
  <property fmtid="{D5CDD505-2E9C-101B-9397-08002B2CF9AE}" name="NXPowerLiteVersion" pid="4">
    <vt:lpwstr>S11.0.1</vt:lpwstr>
  </property>
</Properties>
</file>