
<file path=[Content_Types].xml><?xml version="1.0" encoding="utf-8"?>
<Types xmlns="http://schemas.openxmlformats.org/package/2006/content-types">
  <Default ContentType="application/x-fontdata" Extension="fntdata"/>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themeOverride+xml" PartName="/ppt/theme/themeOverride1.xml"/>
  <Override ContentType="application/vnd.openxmlformats-officedocument.drawingml.chart+xml" PartName="/ppt/charts/chart2.xml"/>
  <Override ContentType="application/vnd.ms-office.chartstyle+xml" PartName="/ppt/charts/style2.xml"/>
  <Override ContentType="application/vnd.ms-office.chartcolorstyle+xml" PartName="/ppt/charts/colors2.xml"/>
  <Override ContentType="application/vnd.openxmlformats-officedocument.themeOverride+xml" PartName="/ppt/theme/themeOverride2.xml"/>
  <Override ContentType="application/vnd.openxmlformats-officedocument.presentationml.notesSlide+xml" PartName="/ppt/notesSlides/notesSlide3.xml"/>
  <Override ContentType="application/vnd.openxmlformats-officedocument.drawingml.chart+xml" PartName="/ppt/charts/chart3.xml"/>
  <Override ContentType="application/vnd.ms-office.chartstyle+xml" PartName="/ppt/charts/style3.xml"/>
  <Override ContentType="application/vnd.ms-office.chartcolorstyle+xml" PartName="/ppt/charts/colors3.xml"/>
  <Override ContentType="application/vnd.openxmlformats-officedocument.drawingml.chart+xml" PartName="/ppt/charts/chart4.xml"/>
  <Override ContentType="application/vnd.ms-office.chartstyle+xml" PartName="/ppt/charts/style4.xml"/>
  <Override ContentType="application/vnd.ms-office.chartcolorstyle+xml" PartName="/ppt/charts/colors4.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package.core-properties+xml" PartName="/docProps/core.xml"/>
  <Override ContentType="application/vnd.openxmlformats-officedocument.extended-properties+xml" PartName="/docProps/app.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0"/>
  </p:notesMasterIdLst>
  <p:sldIdLst>
    <p:sldId id="2311" r:id="rId2"/>
    <p:sldId id="2377" r:id="rId3"/>
    <p:sldId id="2378" r:id="rId4"/>
    <p:sldId id="2380" r:id="rId5"/>
    <p:sldId id="2314" r:id="rId6"/>
    <p:sldId id="2371" r:id="rId7"/>
    <p:sldId id="2372" r:id="rId8"/>
    <p:sldId id="2318" r:id="rId9"/>
    <p:sldId id="2322" r:id="rId10"/>
    <p:sldId id="2321" r:id="rId11"/>
    <p:sldId id="2323" r:id="rId12"/>
    <p:sldId id="2349" r:id="rId13"/>
    <p:sldId id="2325" r:id="rId14"/>
    <p:sldId id="2327" r:id="rId15"/>
    <p:sldId id="311" r:id="rId16"/>
    <p:sldId id="2312" r:id="rId17"/>
    <p:sldId id="2329" r:id="rId18"/>
    <p:sldId id="2330" r:id="rId19"/>
    <p:sldId id="2335" r:id="rId20"/>
    <p:sldId id="2336" r:id="rId21"/>
    <p:sldId id="748" r:id="rId22"/>
    <p:sldId id="2338" r:id="rId23"/>
    <p:sldId id="2351" r:id="rId24"/>
    <p:sldId id="2346" r:id="rId25"/>
    <p:sldId id="2352" r:id="rId26"/>
    <p:sldId id="2339" r:id="rId27"/>
    <p:sldId id="749" r:id="rId28"/>
    <p:sldId id="754" r:id="rId29"/>
    <p:sldId id="2340" r:id="rId30"/>
    <p:sldId id="2341" r:id="rId31"/>
    <p:sldId id="2342" r:id="rId32"/>
    <p:sldId id="2343" r:id="rId33"/>
    <p:sldId id="2332" r:id="rId34"/>
    <p:sldId id="2347" r:id="rId35"/>
    <p:sldId id="2333" r:id="rId36"/>
    <p:sldId id="2344" r:id="rId37"/>
    <p:sldId id="2348" r:id="rId38"/>
    <p:sldId id="2334" r:id="rId39"/>
  </p:sldIdLst>
  <p:sldSz cx="12192000" cy="6858000"/>
  <p:notesSz cx="6858000" cy="9144000"/>
  <p:embeddedFontLst>
    <p:embeddedFont>
      <p:font typeface="Fira Sans Extra Condensed" panose="020F0502020204030204" pitchFamily="34" charset="0"/>
      <p:regular r:id="rId41"/>
      <p:bold r:id="rId42"/>
      <p:italic r:id="rId43"/>
      <p:boldItalic r:id="rId44"/>
    </p:embeddedFont>
    <p:embeddedFont>
      <p:font typeface="Roboto" panose="02000000000000000000" pitchFamily="2"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344" autoAdjust="0"/>
    <p:restoredTop sz="91346" autoAdjust="0"/>
  </p:normalViewPr>
  <p:slideViewPr>
    <p:cSldViewPr snapToGrid="0">
      <p:cViewPr varScale="1">
        <p:scale>
          <a:sx n="93" d="100"/>
          <a:sy n="93" d="100"/>
        </p:scale>
        <p:origin x="248" y="680"/>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2022</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7.8955586048294654E-2"/>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5372-4BE7-A6AD-9C41F059F495}"/>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5372-4BE7-A6AD-9C41F059F495}"/>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5372-4BE7-A6AD-9C41F059F495}"/>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5372-4BE7-A6AD-9C41F059F495}"/>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5372-4BE7-A6AD-9C41F059F495}"/>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5372-4BE7-A6AD-9C41F059F495}"/>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F39D757B-BED7-4558-A945-D74E5240257F}"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7EF59B50-8E3A-4762-BB70-A4D9E0F6774F}"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372-4BE7-A6AD-9C41F059F495}"/>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Sheet1!$C$4:$C$9</c:f>
              <c:numCache>
                <c:formatCode>0%</c:formatCode>
                <c:ptCount val="6"/>
                <c:pt idx="0" formatCode="0.00%">
                  <c:v>0.51900000000000002</c:v>
                </c:pt>
                <c:pt idx="1">
                  <c:v>0.05</c:v>
                </c:pt>
                <c:pt idx="2" formatCode="0.00%">
                  <c:v>0.20799999999999999</c:v>
                </c:pt>
                <c:pt idx="3" formatCode="0.00%">
                  <c:v>3.6999999999999998E-2</c:v>
                </c:pt>
                <c:pt idx="4" formatCode="0.00%">
                  <c:v>0.13900000000000001</c:v>
                </c:pt>
                <c:pt idx="5" formatCode="0.00%">
                  <c:v>4.7E-2</c:v>
                </c:pt>
              </c:numCache>
            </c:numRef>
          </c:val>
          <c:extLst>
            <c:ext xmlns:c16="http://schemas.microsoft.com/office/drawing/2014/chart" uri="{C3380CC4-5D6E-409C-BE32-E72D297353CC}">
              <c16:uniqueId val="{0000000C-5372-4BE7-A6AD-9C41F059F495}"/>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2023</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23621093595988"/>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529C-4957-AD11-4ED1B053D3DC}"/>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529C-4957-AD11-4ED1B053D3DC}"/>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529C-4957-AD11-4ED1B053D3DC}"/>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529C-4957-AD11-4ED1B053D3DC}"/>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529C-4957-AD11-4ED1B053D3DC}"/>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529C-4957-AD11-4ED1B053D3DC}"/>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3AC5794D-16A5-46DE-B137-77DF3ED3FA16}"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07BA895A-33C6-4FBC-803A-EA717F8BC4FA}"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29C-4957-AD11-4ED1B053D3DC}"/>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Sheet1!$D$4:$D$9</c:f>
              <c:numCache>
                <c:formatCode>0.00%</c:formatCode>
                <c:ptCount val="6"/>
                <c:pt idx="0">
                  <c:v>0.52300000000000002</c:v>
                </c:pt>
                <c:pt idx="1">
                  <c:v>0.05</c:v>
                </c:pt>
                <c:pt idx="2">
                  <c:v>0.20599999999999999</c:v>
                </c:pt>
                <c:pt idx="3">
                  <c:v>3.6999999999999998E-2</c:v>
                </c:pt>
                <c:pt idx="4">
                  <c:v>0.13500000000000001</c:v>
                </c:pt>
                <c:pt idx="5">
                  <c:v>4.8000000000000001E-2</c:v>
                </c:pt>
              </c:numCache>
            </c:numRef>
          </c:val>
          <c:extLst>
            <c:ext xmlns:c16="http://schemas.microsoft.com/office/drawing/2014/chart" uri="{C3380CC4-5D6E-409C-BE32-E72D297353CC}">
              <c16:uniqueId val="{0000000C-529C-4957-AD11-4ED1B053D3DC}"/>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dirty="0">
                <a:latin typeface="Arial" panose="020B0604020202020204" pitchFamily="34" charset="0"/>
              </a:rPr>
              <a:t>Biểu đồ giá điện từ năm 2009 đến năm 2024</a:t>
            </a:r>
            <a:endParaRPr lang="en-US" dirty="0">
              <a:latin typeface="Arial" panose="020B0604020202020204" pitchFamily="34" charset="0"/>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latin typeface="Arial" panose="020B0604020202020204" pitchFamily="34" charset="0"/>
                  </a:rPr>
                  <a:t>Năm </a:t>
                </a:r>
                <a:endParaRPr lang="en-US" dirty="0">
                  <a:latin typeface="Arial" panose="020B0604020202020204" pitchFamily="34" charset="0"/>
                </a:endParaRP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dirty="0">
                    <a:latin typeface="Arial" panose="020B0604020202020204" pitchFamily="34" charset="0"/>
                  </a:rPr>
                  <a:t>Giá điện (VND/kWh)</a:t>
                </a:r>
                <a:endParaRPr lang="en-US" dirty="0">
                  <a:latin typeface="Arial" panose="020B0604020202020204" pitchFamily="34" charset="0"/>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00985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333835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2838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https://csis-website-prod.s3.amazonaws.com/s3fs-public/Son_Energy_Vietnam_Background_V1.pdf?</a:t>
            </a:r>
          </a:p>
        </p:txBody>
      </p:sp>
    </p:spTree>
    <p:extLst>
      <p:ext uri="{BB962C8B-B14F-4D97-AF65-F5344CB8AC3E}">
        <p14:creationId xmlns:p14="http://schemas.microsoft.com/office/powerpoint/2010/main" val="3477275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972547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Arial" panose="020B0604020202020204" pitchFamily="34" charset="0"/>
                <a:cs typeface="Arial" panose="020B0604020202020204" pitchFamily="34" charset="0"/>
              </a:rPr>
              <a:pPr/>
              <a:t>16</a:t>
            </a:fld>
            <a:endParaRPr kumimoji="0" lang="en-US" sz="1200" b="0">
              <a:latin typeface="Arial" panose="020B0604020202020204" pitchFamily="34"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dirty="0"/>
              <a:t>OECD Europe</a:t>
            </a:r>
            <a:r>
              <a:rPr lang="en-US" dirty="0"/>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dirty="0"/>
              <a:t>Changing focus from the U.S. stage of energy management to the work stage now.</a:t>
            </a:r>
          </a:p>
          <a:p>
            <a:pPr eaLnBrk="1" hangingPunct="1">
              <a:buFontTx/>
              <a:buChar char="•"/>
            </a:pPr>
            <a:r>
              <a:rPr lang="en-US" dirty="0"/>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dirty="0"/>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1885565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927142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8726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136689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Arial" panose="020B0604020202020204" pitchFamily="34" charset="0"/>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Arial" panose="020B0604020202020204" pitchFamily="34" charset="0"/>
                <a:cs typeface="Arial" panose="020B0604020202020204" pitchFamily="34" charset="0"/>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b="0" i="0">
                <a:latin typeface="Arial" panose="020B0604020202020204" pitchFamily="34" charset="0"/>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11129939" y="-137173"/>
            <a:ext cx="904922" cy="904922"/>
          </a:xfrm>
          <a:prstGeom prst="rect">
            <a:avLst/>
          </a:prstGeom>
        </p:spPr>
      </p:pic>
      <p:cxnSp>
        <p:nvCxnSpPr>
          <p:cNvPr id="4" name="Straight Connector 3">
            <a:extLst>
              <a:ext uri="{FF2B5EF4-FFF2-40B4-BE49-F238E27FC236}">
                <a16:creationId xmlns:a16="http://schemas.microsoft.com/office/drawing/2014/main" id="{1ACAA48A-0786-E3F0-2B1B-7281CF4AF13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51139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Arial" panose="020B0604020202020204" pitchFamily="34" charset="0"/>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Arial" panose="020B0604020202020204" pitchFamily="34" charset="0"/>
                <a:cs typeface="Arial" panose="020B0604020202020204" pitchFamily="34" charset="0"/>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Arial" panose="020B0604020202020204" pitchFamily="34" charset="0"/>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Arial" panose="020B0604020202020204" pitchFamily="34" charset="0"/>
                <a:cs typeface="Arial" panose="020B0604020202020204" pitchFamily="34" charset="0"/>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Arial" panose="020B0604020202020204" pitchFamily="34" charset="0"/>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dirty="0">
              <a:latin typeface="Arial" panose="020B0604020202020204" pitchFamily="34" charset="0"/>
              <a:cs typeface="Arial" panose="020B0604020202020204" pitchFamily="34" charset="0"/>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Arial" panose="020B0604020202020204" pitchFamily="34" charset="0"/>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Arial" panose="020B0604020202020204" pitchFamily="34" charset="0"/>
                <a:cs typeface="Arial" panose="020B0604020202020204" pitchFamily="34" charset="0"/>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dirty="0"/>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atin typeface="Arial" panose="020B0604020202020204" pitchFamily="34" charset="0"/>
                <a:cs typeface="Arial" panose="020B0604020202020204" pitchFamily="34" charset="0"/>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Arial" panose="020B0604020202020204" pitchFamily="34" charset="0"/>
                <a:cs typeface="Arial" panose="020B0604020202020204" pitchFamily="34" charset="0"/>
              </a:defRPr>
            </a:lvl1pPr>
          </a:lstStyle>
          <a:p>
            <a:endParaRPr dirty="0"/>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Arial" panose="020B0604020202020204" pitchFamily="34" charset="0"/>
                <a:cs typeface="Arial" panose="020B0604020202020204" pitchFamily="34" charset="0"/>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Arial" panose="020B0604020202020204" pitchFamily="34" charset="0"/>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atin typeface="Arial" panose="020B0604020202020204" pitchFamily="34" charset="0"/>
                <a:cs typeface="Arial" panose="020B0604020202020204" pitchFamily="34" charset="0"/>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atin typeface="Arial" panose="020B0604020202020204" pitchFamily="34" charset="0"/>
                <a:cs typeface="Arial" panose="020B0604020202020204" pitchFamily="34" charset="0"/>
              </a:defRPr>
            </a:lvl1pPr>
          </a:lstStyle>
          <a:p>
            <a:pPr>
              <a:defRPr/>
            </a:pPr>
            <a:fld id="{BECF2DCF-3FB2-4886-B9A2-C1E0050B20B1}" type="slidenum">
              <a:rPr lang="en-GB" smtClean="0"/>
              <a:pPr>
                <a:defRPr/>
              </a:pPr>
              <a:t>‹#›</a:t>
            </a:fld>
            <a:endParaRPr lang="en-GB" dirty="0"/>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72626447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arget="../media/image6.jpe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arget="https://www.osti.gov/servlets/purl/1241314" TargetMode="External" Type="http://schemas.openxmlformats.org/officeDocument/2006/relationships/hyperlink"/><Relationship Id="rId2" Target="../media/image21.jpeg" Type="http://schemas.openxmlformats.org/officeDocument/2006/relationships/image"/><Relationship Id="rId1" Target="../slideLayouts/slideLayout10.xml" Type="http://schemas.openxmlformats.org/officeDocument/2006/relationships/slideLayout"/></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0.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arget="../charts/chart4.xml" Type="http://schemas.openxmlformats.org/officeDocument/2006/relationships/chart"/><Relationship Id="rId2" Target="../media/image5.jpeg" Type="http://schemas.openxmlformats.org/officeDocument/2006/relationships/image"/><Relationship Id="rId1" Target="../slideLayouts/slideLayout2.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523587" y="1779743"/>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865807" y="3555638"/>
            <a:ext cx="6150015" cy="1851249"/>
          </a:xfrm>
        </p:spPr>
        <p:txBody>
          <a:bodyPr>
            <a:normAutofit fontScale="92500" lnSpcReduction="10000"/>
          </a:bodyPr>
          <a:lstStyle/>
          <a:p>
            <a:pPr marL="0" indent="0" algn="just">
              <a:spcAft>
                <a:spcPts val="800"/>
              </a:spcAft>
            </a:pPr>
            <a:r>
              <a:rPr lang="en-US" sz="2133" b="1" dirty="0" err="1">
                <a:solidFill>
                  <a:schemeClr val="accent1">
                    <a:lumMod val="50000"/>
                  </a:schemeClr>
                </a:solidFill>
              </a:rPr>
              <a:t>Hợp</a:t>
            </a:r>
            <a:r>
              <a:rPr lang="en-US" sz="2133" b="1" dirty="0">
                <a:solidFill>
                  <a:schemeClr val="accent1">
                    <a:lumMod val="50000"/>
                  </a:schemeClr>
                </a:solidFill>
              </a:rPr>
              <a:t> phần 4</a:t>
            </a:r>
            <a:r>
              <a:rPr lang="vi-VN" sz="2133" dirty="0">
                <a:solidFill>
                  <a:schemeClr val="accent1">
                    <a:lumMod val="50000"/>
                  </a:schemeClr>
                </a:solidFill>
              </a:rPr>
              <a:t>. </a:t>
            </a:r>
            <a:endParaRPr lang="en-US" sz="2133" dirty="0">
              <a:solidFill>
                <a:schemeClr val="accent1">
                  <a:lumMod val="50000"/>
                </a:schemeClr>
              </a:solidFill>
            </a:endParaRPr>
          </a:p>
          <a:p>
            <a:pPr marL="0" indent="0" algn="just"/>
            <a:r>
              <a:rPr lang="vi-VN" b="1" dirty="0">
                <a:solidFill>
                  <a:schemeClr val="accent1">
                    <a:lumMod val="50000"/>
                  </a:schemeClr>
                </a:solidFill>
              </a:rPr>
              <a:t>Thực trạng, tiềm năng TKNL trong các ngành công nghiệp ở Việt</a:t>
            </a:r>
            <a:r>
              <a:rPr lang="en-US" b="1" dirty="0">
                <a:solidFill>
                  <a:schemeClr val="accent1">
                    <a:lumMod val="50000"/>
                  </a:schemeClr>
                </a:solidFill>
              </a:rPr>
              <a:t> </a:t>
            </a:r>
            <a:r>
              <a:rPr lang="vi-VN" b="1" dirty="0">
                <a:solidFill>
                  <a:schemeClr val="accent1">
                    <a:lumMod val="50000"/>
                  </a:schemeClr>
                </a:solidFill>
              </a:rPr>
              <a:t>Nam</a:t>
            </a:r>
            <a:r>
              <a:rPr lang="en-US" b="1" dirty="0">
                <a:solidFill>
                  <a:schemeClr val="accent1">
                    <a:lumMod val="50000"/>
                  </a:schemeClr>
                </a:solidFill>
              </a:rPr>
              <a:t>.</a:t>
            </a:r>
          </a:p>
          <a:p>
            <a:pPr marL="0" indent="0" algn="just"/>
            <a:endParaRPr lang="en-US" b="1" dirty="0">
              <a:solidFill>
                <a:schemeClr val="accent1">
                  <a:lumMod val="50000"/>
                </a:schemeClr>
              </a:solidFill>
            </a:endParaRPr>
          </a:p>
          <a:p>
            <a:pPr marL="0" indent="0" algn="just"/>
            <a:r>
              <a:rPr lang="en-US" b="1" dirty="0" err="1">
                <a:solidFill>
                  <a:srgbClr val="00B0F0"/>
                </a:solidFill>
              </a:rPr>
              <a:t>Ngành</a:t>
            </a:r>
            <a:r>
              <a:rPr lang="en-US" b="1" dirty="0">
                <a:solidFill>
                  <a:srgbClr val="00B0F0"/>
                </a:solidFill>
              </a:rPr>
              <a:t> Xi </a:t>
            </a:r>
            <a:r>
              <a:rPr lang="en-US" b="1" dirty="0" err="1">
                <a:solidFill>
                  <a:srgbClr val="00B0F0"/>
                </a:solidFill>
              </a:rPr>
              <a:t>măng</a:t>
            </a:r>
            <a:endParaRPr lang="en-VN" b="1" dirty="0">
              <a:solidFill>
                <a:srgbClr val="00B0F0"/>
              </a:solidFill>
            </a:endParaRPr>
          </a:p>
        </p:txBody>
      </p:sp>
      <p:sp>
        <p:nvSpPr>
          <p:cNvPr id="364" name="Google Shape;46;p15"/>
          <p:cNvSpPr txBox="1">
            <a:spLocks noGrp="1"/>
          </p:cNvSpPr>
          <p:nvPr>
            <p:ph type="ctrTitle"/>
          </p:nvPr>
        </p:nvSpPr>
        <p:spPr>
          <a:xfrm>
            <a:off x="442226" y="455290"/>
            <a:ext cx="9006574" cy="2323600"/>
          </a:xfrm>
          <a:prstGeom prst="rect">
            <a:avLst/>
          </a:prstGeom>
        </p:spPr>
        <p:txBody>
          <a:bodyPr spcFirstLastPara="1" wrap="square" lIns="121900" tIns="121900" rIns="121900" bIns="121900" anchor="ctr" anchorCtr="0">
            <a:noAutofit/>
          </a:bodyPr>
          <a:lstStyle/>
          <a:p>
            <a:r>
              <a:rPr lang="vi-VN" sz="4000" b="1" dirty="0">
                <a:solidFill>
                  <a:schemeClr val="accent1">
                    <a:lumMod val="50000"/>
                  </a:schemeClr>
                </a:solidFill>
              </a:rPr>
              <a:t>CHƯƠNG TRÌNH TẬP HUẤN TKNL DÀNH CHO </a:t>
            </a:r>
            <a:r>
              <a:rPr lang="en-US" sz="4000" b="1" dirty="0">
                <a:solidFill>
                  <a:schemeClr val="accent1">
                    <a:lumMod val="50000"/>
                  </a:schemeClr>
                </a:solidFill>
              </a:rPr>
              <a:t>CÁN BỘ QUẢN LÝ</a:t>
            </a:r>
            <a:endParaRPr sz="4000" b="1" dirty="0">
              <a:solidFill>
                <a:schemeClr val="accent1">
                  <a:lumMod val="50000"/>
                </a:schemeClr>
              </a:solidFill>
            </a:endParaRPr>
          </a:p>
        </p:txBody>
      </p:sp>
    </p:spTree>
    <p:extLst>
      <p:ext uri="{BB962C8B-B14F-4D97-AF65-F5344CB8AC3E}">
        <p14:creationId xmlns:p14="http://schemas.microsoft.com/office/powerpoint/2010/main" val="3029020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Autofit/>
          </a:bodyPr>
          <a:lstStyle/>
          <a:p>
            <a:r>
              <a:rPr lang="en-US" sz="2400" dirty="0">
                <a:solidFill>
                  <a:schemeClr val="accent1">
                    <a:lumMod val="50000"/>
                  </a:schemeClr>
                </a:solidFill>
              </a:rPr>
              <a:t>6. TIỀM NĂNG TIẾT KIỆM NĂNG LƯỢNG CỦA MỘT SỐ NGÀNH ĐIỂN HÌNH</a:t>
            </a:r>
            <a:endParaRPr lang="en-VN" sz="2400"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r>
              <a:rPr lang="en-US" sz="1200" dirty="0">
                <a:latin typeface="Arial" panose="020B0604020202020204" pitchFamily="34" charset="0"/>
                <a:cs typeface="Arial" panose="020B0604020202020204" pitchFamily="34" charset="0"/>
              </a:rPr>
              <a:t>C3 Energy efficiency scenario of the Vietnam Energy Outlook 2019 report</a:t>
            </a:r>
            <a:endParaRPr lang="en-VN" sz="1200" dirty="0">
              <a:latin typeface="Arial" panose="020B0604020202020204" pitchFamily="34" charset="0"/>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243007937"/>
              </p:ext>
            </p:extLst>
          </p:nvPr>
        </p:nvGraphicFramePr>
        <p:xfrm>
          <a:off x="1960417" y="1295295"/>
          <a:ext cx="8271165" cy="5135880"/>
        </p:xfrm>
        <a:graphic>
          <a:graphicData uri="http://schemas.openxmlformats.org/drawingml/2006/table">
            <a:tbl>
              <a:tblPr firstRow="1" bandRow="1">
                <a:tableStyleId>{12ACAA50-B3C0-4FEF-8DD3-66675128A787}</a:tableStyleId>
              </a:tblPr>
              <a:tblGrid>
                <a:gridCol w="2462646">
                  <a:extLst>
                    <a:ext uri="{9D8B030D-6E8A-4147-A177-3AD203B41FA5}">
                      <a16:colId xmlns:a16="http://schemas.microsoft.com/office/drawing/2014/main" val="1010020516"/>
                    </a:ext>
                  </a:extLst>
                </a:gridCol>
                <a:gridCol w="4542033">
                  <a:extLst>
                    <a:ext uri="{9D8B030D-6E8A-4147-A177-3AD203B41FA5}">
                      <a16:colId xmlns:a16="http://schemas.microsoft.com/office/drawing/2014/main" val="3309321017"/>
                    </a:ext>
                  </a:extLst>
                </a:gridCol>
                <a:gridCol w="1266486">
                  <a:extLst>
                    <a:ext uri="{9D8B030D-6E8A-4147-A177-3AD203B41FA5}">
                      <a16:colId xmlns:a16="http://schemas.microsoft.com/office/drawing/2014/main" val="2372131001"/>
                    </a:ext>
                  </a:extLst>
                </a:gridCol>
              </a:tblGrid>
              <a:tr h="167088">
                <a:tc>
                  <a:txBody>
                    <a:bodyPr/>
                    <a:lstStyle/>
                    <a:p>
                      <a:pPr algn="ctr"/>
                      <a:r>
                        <a:rPr lang="en-US" sz="1100" b="1" dirty="0">
                          <a:solidFill>
                            <a:schemeClr val="bg1"/>
                          </a:solidFill>
                          <a:latin typeface="Arial" panose="020B0604020202020204" pitchFamily="34" charset="0"/>
                          <a:cs typeface="Arial" panose="020B0604020202020204" pitchFamily="34" charset="0"/>
                        </a:rPr>
                        <a:t>Ngành</a:t>
                      </a:r>
                    </a:p>
                  </a:txBody>
                  <a:tcPr anchor="ctr">
                    <a:solidFill>
                      <a:schemeClr val="accent4">
                        <a:lumMod val="50000"/>
                      </a:schemeClr>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Sản</a:t>
                      </a:r>
                      <a:r>
                        <a:rPr lang="en-US" sz="1100" b="1" baseline="0" dirty="0">
                          <a:solidFill>
                            <a:schemeClr val="bg1"/>
                          </a:solidFill>
                        </a:rPr>
                        <a:t> phẩm</a:t>
                      </a:r>
                      <a:endParaRPr lang="en-US" sz="1100" b="1" dirty="0">
                        <a:solidFill>
                          <a:schemeClr val="bg1"/>
                        </a:solidFill>
                      </a:endParaRPr>
                    </a:p>
                  </a:txBody>
                  <a:tcPr anchor="ctr">
                    <a:solidFill>
                      <a:schemeClr val="accent4">
                        <a:lumMod val="50000"/>
                      </a:schemeClr>
                    </a:solidFill>
                  </a:tcPr>
                </a:tc>
                <a:tc>
                  <a:txBody>
                    <a:bodyPr/>
                    <a:lstStyle/>
                    <a:p>
                      <a:pPr algn="ctr"/>
                      <a:r>
                        <a:rPr lang="en-US" sz="1100" b="1" dirty="0">
                          <a:solidFill>
                            <a:schemeClr val="bg1"/>
                          </a:solidFill>
                          <a:latin typeface="Arial" panose="020B0604020202020204" pitchFamily="34" charset="0"/>
                          <a:cs typeface="Arial" panose="020B0604020202020204" pitchFamily="34" charset="0"/>
                        </a:rPr>
                        <a:t>Tiềm</a:t>
                      </a:r>
                      <a:r>
                        <a:rPr lang="en-US" sz="1100" b="1" baseline="0" dirty="0">
                          <a:solidFill>
                            <a:schemeClr val="bg1"/>
                          </a:solidFill>
                        </a:rPr>
                        <a:t> năng tiết kiệm (%)</a:t>
                      </a:r>
                      <a:endParaRPr lang="en-US" sz="1100" b="1" dirty="0">
                        <a:solidFill>
                          <a:schemeClr val="bg1"/>
                        </a:solidFill>
                      </a:endParaRPr>
                    </a:p>
                  </a:txBody>
                  <a:tcPr anchor="ctr">
                    <a:solidFill>
                      <a:schemeClr val="accent4">
                        <a:lumMod val="50000"/>
                      </a:schemeClr>
                    </a:solidFill>
                  </a:tcPr>
                </a:tc>
                <a:extLst>
                  <a:ext uri="{0D108BD9-81ED-4DB2-BD59-A6C34878D82A}">
                    <a16:rowId xmlns:a16="http://schemas.microsoft.com/office/drawing/2014/main" val="2875342284"/>
                  </a:ext>
                </a:extLst>
              </a:tr>
              <a:tr h="167088">
                <a:tc rowSpan="2">
                  <a:txBody>
                    <a:bodyPr/>
                    <a:lstStyle/>
                    <a:p>
                      <a:pPr algn="l"/>
                      <a:r>
                        <a:rPr lang="en-US" sz="1100" dirty="0">
                          <a:latin typeface="Arial" panose="020B0604020202020204" pitchFamily="34" charset="0"/>
                          <a:cs typeface="Arial" panose="020B0604020202020204" pitchFamily="34" charset="0"/>
                        </a:rPr>
                        <a:t>Đồ</a:t>
                      </a:r>
                      <a:r>
                        <a:rPr lang="en-US" sz="1100" baseline="0" dirty="0"/>
                        <a:t> uống</a:t>
                      </a:r>
                      <a:endParaRPr lang="en-US" sz="1100" dirty="0"/>
                    </a:p>
                  </a:txBody>
                  <a:tcPr anchor="ctr"/>
                </a:tc>
                <a:tc>
                  <a:txBody>
                    <a:bodyPr/>
                    <a:lstStyle/>
                    <a:p>
                      <a:r>
                        <a:rPr lang="en-US" sz="1100" dirty="0">
                          <a:latin typeface="Arial" panose="020B0604020202020204" pitchFamily="34" charset="0"/>
                          <a:cs typeface="Arial" panose="020B0604020202020204" pitchFamily="34" charset="0"/>
                        </a:rPr>
                        <a:t>Bia</a:t>
                      </a:r>
                    </a:p>
                  </a:txBody>
                  <a:tcPr/>
                </a:tc>
                <a:tc>
                  <a:txBody>
                    <a:bodyPr/>
                    <a:lstStyle/>
                    <a:p>
                      <a:pPr algn="r"/>
                      <a:r>
                        <a:rPr lang="en-US" sz="1100" dirty="0">
                          <a:latin typeface="Arial" panose="020B0604020202020204" pitchFamily="34" charset="0"/>
                          <a:cs typeface="Arial" panose="020B0604020202020204" pitchFamily="34" charset="0"/>
                        </a:rPr>
                        <a:t>9 - 12</a:t>
                      </a:r>
                    </a:p>
                  </a:txBody>
                  <a:tcPr anchor="ctr"/>
                </a:tc>
                <a:extLst>
                  <a:ext uri="{0D108BD9-81ED-4DB2-BD59-A6C34878D82A}">
                    <a16:rowId xmlns:a16="http://schemas.microsoft.com/office/drawing/2014/main" val="2797524854"/>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Đồ</a:t>
                      </a:r>
                      <a:r>
                        <a:rPr lang="en-US" sz="1100" baseline="0" dirty="0"/>
                        <a:t> uống không có cồn</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4 - 9</a:t>
                      </a:r>
                    </a:p>
                  </a:txBody>
                  <a:tcPr anchor="ctr"/>
                </a:tc>
                <a:extLst>
                  <a:ext uri="{0D108BD9-81ED-4DB2-BD59-A6C34878D82A}">
                    <a16:rowId xmlns:a16="http://schemas.microsoft.com/office/drawing/2014/main" val="839945901"/>
                  </a:ext>
                </a:extLst>
              </a:tr>
              <a:tr h="167088">
                <a:tc rowSpan="5">
                  <a:txBody>
                    <a:bodyPr/>
                    <a:lstStyle/>
                    <a:p>
                      <a:pPr algn="l"/>
                      <a:r>
                        <a:rPr lang="en-US" sz="1100" dirty="0">
                          <a:latin typeface="Arial" panose="020B0604020202020204" pitchFamily="34" charset="0"/>
                          <a:cs typeface="Arial" panose="020B0604020202020204" pitchFamily="34" charset="0"/>
                        </a:rPr>
                        <a:t>Nhựa</a:t>
                      </a:r>
                    </a:p>
                  </a:txBody>
                  <a:tcPr anchor="ctr"/>
                </a:tc>
                <a:tc>
                  <a:txBody>
                    <a:bodyPr/>
                    <a:lstStyle/>
                    <a:p>
                      <a:r>
                        <a:rPr lang="en-US" sz="1100" dirty="0">
                          <a:latin typeface="Arial" panose="020B0604020202020204" pitchFamily="34" charset="0"/>
                          <a:cs typeface="Arial" panose="020B0604020202020204" pitchFamily="34" charset="0"/>
                        </a:rPr>
                        <a:t>Nhựa</a:t>
                      </a:r>
                      <a:r>
                        <a:rPr lang="en-US" sz="1100" baseline="0" dirty="0"/>
                        <a:t> tiêu dùng</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9 -</a:t>
                      </a:r>
                      <a:r>
                        <a:rPr lang="en-US" sz="1100" baseline="0" dirty="0"/>
                        <a:t> </a:t>
                      </a:r>
                      <a:r>
                        <a:rPr lang="en-US" sz="1100" dirty="0"/>
                        <a:t>13</a:t>
                      </a:r>
                    </a:p>
                  </a:txBody>
                  <a:tcPr anchor="ctr"/>
                </a:tc>
                <a:extLst>
                  <a:ext uri="{0D108BD9-81ED-4DB2-BD59-A6C34878D82A}">
                    <a16:rowId xmlns:a16="http://schemas.microsoft.com/office/drawing/2014/main" val="1770021147"/>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Nhựa</a:t>
                      </a:r>
                      <a:r>
                        <a:rPr lang="en-US" sz="1100" baseline="0" dirty="0"/>
                        <a:t> xây dựng</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5 - 14</a:t>
                      </a:r>
                    </a:p>
                  </a:txBody>
                  <a:tcPr anchor="ctr"/>
                </a:tc>
                <a:extLst>
                  <a:ext uri="{0D108BD9-81ED-4DB2-BD59-A6C34878D82A}">
                    <a16:rowId xmlns:a16="http://schemas.microsoft.com/office/drawing/2014/main" val="3630527279"/>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Bao bì</a:t>
                      </a:r>
                    </a:p>
                  </a:txBody>
                  <a:tcPr/>
                </a:tc>
                <a:tc>
                  <a:txBody>
                    <a:bodyPr/>
                    <a:lstStyle/>
                    <a:p>
                      <a:pPr algn="r"/>
                      <a:r>
                        <a:rPr lang="en-US" sz="1100" dirty="0">
                          <a:latin typeface="Arial" panose="020B0604020202020204" pitchFamily="34" charset="0"/>
                          <a:cs typeface="Arial" panose="020B0604020202020204" pitchFamily="34" charset="0"/>
                        </a:rPr>
                        <a:t>4 - 12</a:t>
                      </a:r>
                    </a:p>
                  </a:txBody>
                  <a:tcPr anchor="ctr"/>
                </a:tc>
                <a:extLst>
                  <a:ext uri="{0D108BD9-81ED-4DB2-BD59-A6C34878D82A}">
                    <a16:rowId xmlns:a16="http://schemas.microsoft.com/office/drawing/2014/main" val="3754463841"/>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Chai nhựa</a:t>
                      </a:r>
                    </a:p>
                  </a:txBody>
                  <a:tcPr/>
                </a:tc>
                <a:tc>
                  <a:txBody>
                    <a:bodyPr/>
                    <a:lstStyle/>
                    <a:p>
                      <a:pPr algn="r"/>
                      <a:r>
                        <a:rPr lang="en-US" sz="1100" dirty="0">
                          <a:latin typeface="Arial" panose="020B0604020202020204" pitchFamily="34" charset="0"/>
                          <a:cs typeface="Arial" panose="020B0604020202020204" pitchFamily="34" charset="0"/>
                        </a:rPr>
                        <a:t>5 - 14.5</a:t>
                      </a:r>
                    </a:p>
                  </a:txBody>
                  <a:tcPr anchor="ctr"/>
                </a:tc>
                <a:extLst>
                  <a:ext uri="{0D108BD9-81ED-4DB2-BD59-A6C34878D82A}">
                    <a16:rowId xmlns:a16="http://schemas.microsoft.com/office/drawing/2014/main" val="4193071883"/>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Túi</a:t>
                      </a:r>
                      <a:r>
                        <a:rPr lang="en-US" sz="1100" baseline="0" dirty="0"/>
                        <a:t> nhựa</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11 - 17</a:t>
                      </a:r>
                    </a:p>
                  </a:txBody>
                  <a:tcPr anchor="ctr"/>
                </a:tc>
                <a:extLst>
                  <a:ext uri="{0D108BD9-81ED-4DB2-BD59-A6C34878D82A}">
                    <a16:rowId xmlns:a16="http://schemas.microsoft.com/office/drawing/2014/main" val="2180894897"/>
                  </a:ext>
                </a:extLst>
              </a:tr>
              <a:tr h="167088">
                <a:tc rowSpan="4">
                  <a:txBody>
                    <a:bodyPr/>
                    <a:lstStyle/>
                    <a:p>
                      <a:pPr algn="l"/>
                      <a:r>
                        <a:rPr lang="en-US" sz="1100" dirty="0" err="1">
                          <a:latin typeface="Arial" panose="020B0604020202020204" pitchFamily="34" charset="0"/>
                          <a:cs typeface="Arial" panose="020B0604020202020204" pitchFamily="34" charset="0"/>
                        </a:rPr>
                        <a:t>Giấy</a:t>
                      </a:r>
                      <a:endParaRPr lang="en-US" sz="1100" dirty="0"/>
                    </a:p>
                  </a:txBody>
                  <a:tcPr anchor="ctr"/>
                </a:tc>
                <a:tc>
                  <a:txBody>
                    <a:bodyPr/>
                    <a:lstStyle/>
                    <a:p>
                      <a:r>
                        <a:rPr lang="en-US" sz="1100" dirty="0">
                          <a:latin typeface="Arial" panose="020B0604020202020204" pitchFamily="34" charset="0"/>
                          <a:cs typeface="Arial" panose="020B0604020202020204" pitchFamily="34" charset="0"/>
                        </a:rPr>
                        <a:t>Bột</a:t>
                      </a:r>
                      <a:r>
                        <a:rPr lang="en-US" sz="1100" baseline="0" dirty="0"/>
                        <a:t> giấy</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6.8</a:t>
                      </a:r>
                    </a:p>
                  </a:txBody>
                  <a:tcPr anchor="ctr"/>
                </a:tc>
                <a:extLst>
                  <a:ext uri="{0D108BD9-81ED-4DB2-BD59-A6C34878D82A}">
                    <a16:rowId xmlns:a16="http://schemas.microsoft.com/office/drawing/2014/main" val="738160853"/>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Bao bì</a:t>
                      </a:r>
                    </a:p>
                  </a:txBody>
                  <a:tcPr/>
                </a:tc>
                <a:tc>
                  <a:txBody>
                    <a:bodyPr/>
                    <a:lstStyle/>
                    <a:p>
                      <a:pPr algn="r"/>
                      <a:r>
                        <a:rPr lang="en-US" sz="1100" dirty="0">
                          <a:latin typeface="Arial" panose="020B0604020202020204" pitchFamily="34" charset="0"/>
                          <a:cs typeface="Arial" panose="020B0604020202020204" pitchFamily="34" charset="0"/>
                        </a:rPr>
                        <a:t>3.8</a:t>
                      </a:r>
                    </a:p>
                  </a:txBody>
                  <a:tcPr anchor="ctr"/>
                </a:tc>
                <a:extLst>
                  <a:ext uri="{0D108BD9-81ED-4DB2-BD59-A6C34878D82A}">
                    <a16:rowId xmlns:a16="http://schemas.microsoft.com/office/drawing/2014/main" val="466615656"/>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Giấy in</a:t>
                      </a:r>
                    </a:p>
                  </a:txBody>
                  <a:tcPr/>
                </a:tc>
                <a:tc>
                  <a:txBody>
                    <a:bodyPr/>
                    <a:lstStyle/>
                    <a:p>
                      <a:pPr algn="r"/>
                      <a:r>
                        <a:rPr lang="en-US" sz="1100" dirty="0">
                          <a:latin typeface="Arial" panose="020B0604020202020204" pitchFamily="34" charset="0"/>
                          <a:cs typeface="Arial" panose="020B0604020202020204" pitchFamily="34" charset="0"/>
                        </a:rPr>
                        <a:t>4.4</a:t>
                      </a:r>
                    </a:p>
                  </a:txBody>
                  <a:tcPr anchor="ctr"/>
                </a:tc>
                <a:extLst>
                  <a:ext uri="{0D108BD9-81ED-4DB2-BD59-A6C34878D82A}">
                    <a16:rowId xmlns:a16="http://schemas.microsoft.com/office/drawing/2014/main" val="2156849599"/>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Giấy vệ</a:t>
                      </a:r>
                      <a:r>
                        <a:rPr lang="en-US" sz="1100" baseline="0" dirty="0"/>
                        <a:t> sinh</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3.8</a:t>
                      </a:r>
                    </a:p>
                  </a:txBody>
                  <a:tcPr anchor="ctr"/>
                </a:tc>
                <a:extLst>
                  <a:ext uri="{0D108BD9-81ED-4DB2-BD59-A6C34878D82A}">
                    <a16:rowId xmlns:a16="http://schemas.microsoft.com/office/drawing/2014/main" val="2334656543"/>
                  </a:ext>
                </a:extLst>
              </a:tr>
              <a:tr h="167088">
                <a:tc rowSpan="4">
                  <a:txBody>
                    <a:bodyPr/>
                    <a:lstStyle/>
                    <a:p>
                      <a:pPr algn="l"/>
                      <a:r>
                        <a:rPr lang="en-US" sz="1100" dirty="0">
                          <a:latin typeface="Arial" panose="020B0604020202020204" pitchFamily="34" charset="0"/>
                          <a:cs typeface="Arial" panose="020B0604020202020204" pitchFamily="34" charset="0"/>
                        </a:rPr>
                        <a:t>Hóa</a:t>
                      </a:r>
                      <a:r>
                        <a:rPr lang="en-US" sz="1100" baseline="0" dirty="0"/>
                        <a:t> chất</a:t>
                      </a:r>
                      <a:endParaRPr lang="en-US" sz="1100" dirty="0"/>
                    </a:p>
                  </a:txBody>
                  <a:tcPr anchor="ctr"/>
                </a:tc>
                <a:tc>
                  <a:txBody>
                    <a:bodyPr/>
                    <a:lstStyle/>
                    <a:p>
                      <a:r>
                        <a:rPr lang="en-US" sz="1100" dirty="0">
                          <a:latin typeface="Arial" panose="020B0604020202020204" pitchFamily="34" charset="0"/>
                          <a:cs typeface="Arial" panose="020B0604020202020204" pitchFamily="34" charset="0"/>
                        </a:rPr>
                        <a:t>Cao su SVR 10CV, 20CV</a:t>
                      </a:r>
                    </a:p>
                  </a:txBody>
                  <a:tcPr/>
                </a:tc>
                <a:tc>
                  <a:txBody>
                    <a:bodyPr/>
                    <a:lstStyle/>
                    <a:p>
                      <a:pPr algn="r"/>
                      <a:r>
                        <a:rPr lang="en-US" sz="1100" dirty="0">
                          <a:latin typeface="Arial" panose="020B0604020202020204" pitchFamily="34" charset="0"/>
                          <a:cs typeface="Arial" panose="020B0604020202020204" pitchFamily="34" charset="0"/>
                        </a:rPr>
                        <a:t>9.4 - 32.7</a:t>
                      </a:r>
                    </a:p>
                  </a:txBody>
                  <a:tcPr anchor="ctr"/>
                </a:tc>
                <a:extLst>
                  <a:ext uri="{0D108BD9-81ED-4DB2-BD59-A6C34878D82A}">
                    <a16:rowId xmlns:a16="http://schemas.microsoft.com/office/drawing/2014/main" val="3370359113"/>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Cao</a:t>
                      </a:r>
                      <a:r>
                        <a:rPr lang="en-US" sz="1100" baseline="0" dirty="0"/>
                        <a:t> su SSVR 10, 20</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9.8 - 32.7</a:t>
                      </a:r>
                    </a:p>
                  </a:txBody>
                  <a:tcPr anchor="ctr"/>
                </a:tc>
                <a:extLst>
                  <a:ext uri="{0D108BD9-81ED-4DB2-BD59-A6C34878D82A}">
                    <a16:rowId xmlns:a16="http://schemas.microsoft.com/office/drawing/2014/main" val="2700973333"/>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Phân</a:t>
                      </a:r>
                      <a:r>
                        <a:rPr lang="en-US" sz="1100" baseline="0" dirty="0"/>
                        <a:t> bón</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1.4 - 5.4</a:t>
                      </a:r>
                    </a:p>
                  </a:txBody>
                  <a:tcPr anchor="ctr"/>
                </a:tc>
                <a:extLst>
                  <a:ext uri="{0D108BD9-81ED-4DB2-BD59-A6C34878D82A}">
                    <a16:rowId xmlns:a16="http://schemas.microsoft.com/office/drawing/2014/main" val="3227782684"/>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Sơn</a:t>
                      </a:r>
                      <a:r>
                        <a:rPr lang="en-US" sz="1100" baseline="0" dirty="0"/>
                        <a:t> nước</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20 - 30</a:t>
                      </a:r>
                    </a:p>
                  </a:txBody>
                  <a:tcPr anchor="ctr"/>
                </a:tc>
                <a:extLst>
                  <a:ext uri="{0D108BD9-81ED-4DB2-BD59-A6C34878D82A}">
                    <a16:rowId xmlns:a16="http://schemas.microsoft.com/office/drawing/2014/main" val="1462885676"/>
                  </a:ext>
                </a:extLst>
              </a:tr>
              <a:tr h="167088">
                <a:tc rowSpan="3">
                  <a:txBody>
                    <a:bodyPr/>
                    <a:lstStyle/>
                    <a:p>
                      <a:pPr algn="l"/>
                      <a:r>
                        <a:rPr lang="en-US" sz="1100" dirty="0" err="1">
                          <a:latin typeface="Arial" panose="020B0604020202020204" pitchFamily="34" charset="0"/>
                          <a:cs typeface="Arial" panose="020B0604020202020204" pitchFamily="34" charset="0"/>
                        </a:rPr>
                        <a:t>Sản</a:t>
                      </a:r>
                      <a:r>
                        <a:rPr lang="en-US" sz="1100" baseline="0" dirty="0"/>
                        <a:t> </a:t>
                      </a:r>
                      <a:r>
                        <a:rPr lang="en-US" sz="1100" baseline="0" dirty="0" err="1"/>
                        <a:t>phẩm</a:t>
                      </a:r>
                      <a:r>
                        <a:rPr lang="en-US" sz="1100" baseline="0" dirty="0"/>
                        <a:t> </a:t>
                      </a:r>
                      <a:r>
                        <a:rPr lang="en-US" sz="1100" baseline="0" dirty="0" err="1"/>
                        <a:t>ngành</a:t>
                      </a:r>
                      <a:r>
                        <a:rPr lang="en-US" sz="1100" baseline="0" dirty="0"/>
                        <a:t> c</a:t>
                      </a:r>
                      <a:r>
                        <a:rPr lang="en-US" sz="1100" dirty="0"/>
                        <a:t>ông</a:t>
                      </a:r>
                      <a:r>
                        <a:rPr lang="en-US" sz="1100" baseline="0" dirty="0"/>
                        <a:t> nghiệp </a:t>
                      </a:r>
                      <a:r>
                        <a:rPr lang="en-US" sz="1100" baseline="0" dirty="0" err="1"/>
                        <a:t>nặng</a:t>
                      </a:r>
                      <a:endParaRPr lang="en-US" sz="1100" dirty="0"/>
                    </a:p>
                  </a:txBody>
                  <a:tcPr anchor="ctr"/>
                </a:tc>
                <a:tc>
                  <a:txBody>
                    <a:bodyPr/>
                    <a:lstStyle/>
                    <a:p>
                      <a:r>
                        <a:rPr lang="en-US" sz="1100" dirty="0">
                          <a:latin typeface="Arial" panose="020B0604020202020204" pitchFamily="34" charset="0"/>
                          <a:cs typeface="Arial" panose="020B0604020202020204" pitchFamily="34" charset="0"/>
                        </a:rPr>
                        <a:t>Thép</a:t>
                      </a:r>
                      <a:r>
                        <a:rPr lang="en-US" sz="1100" baseline="0" dirty="0"/>
                        <a:t> thành phẩm</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13</a:t>
                      </a:r>
                    </a:p>
                  </a:txBody>
                  <a:tcPr anchor="ctr"/>
                </a:tc>
                <a:extLst>
                  <a:ext uri="{0D108BD9-81ED-4DB2-BD59-A6C34878D82A}">
                    <a16:rowId xmlns:a16="http://schemas.microsoft.com/office/drawing/2014/main" val="917951248"/>
                  </a:ext>
                </a:extLst>
              </a:tr>
              <a:tr h="167088">
                <a:tc vMerge="1">
                  <a:txBody>
                    <a:bodyPr/>
                    <a:lstStyle/>
                    <a:p>
                      <a:endParaRPr lang="en-US" sz="1100"/>
                    </a:p>
                  </a:txBody>
                  <a:tcPr/>
                </a:tc>
                <a:tc>
                  <a:txBody>
                    <a:bodyPr/>
                    <a:lstStyle/>
                    <a:p>
                      <a:r>
                        <a:rPr lang="en-US" sz="1400" b="1" dirty="0">
                          <a:solidFill>
                            <a:srgbClr val="FF0000"/>
                          </a:solidFill>
                          <a:latin typeface="Arial" panose="020B0604020202020204" pitchFamily="34" charset="0"/>
                          <a:cs typeface="Arial" panose="020B0604020202020204" pitchFamily="34" charset="0"/>
                        </a:rPr>
                        <a:t>Xi măng</a:t>
                      </a:r>
                    </a:p>
                  </a:txBody>
                  <a:tcPr/>
                </a:tc>
                <a:tc>
                  <a:txBody>
                    <a:bodyPr/>
                    <a:lstStyle/>
                    <a:p>
                      <a:pPr algn="r"/>
                      <a:r>
                        <a:rPr lang="en-US" sz="1400" b="1" dirty="0">
                          <a:solidFill>
                            <a:srgbClr val="FF0000"/>
                          </a:solidFill>
                          <a:latin typeface="Arial" panose="020B0604020202020204" pitchFamily="34" charset="0"/>
                          <a:cs typeface="Arial" panose="020B0604020202020204" pitchFamily="34" charset="0"/>
                        </a:rPr>
                        <a:t>14</a:t>
                      </a:r>
                    </a:p>
                  </a:txBody>
                  <a:tcPr anchor="ctr"/>
                </a:tc>
                <a:extLst>
                  <a:ext uri="{0D108BD9-81ED-4DB2-BD59-A6C34878D82A}">
                    <a16:rowId xmlns:a16="http://schemas.microsoft.com/office/drawing/2014/main" val="648734119"/>
                  </a:ext>
                </a:extLst>
              </a:tr>
              <a:tr h="167088">
                <a:tc vMerge="1">
                  <a:txBody>
                    <a:bodyPr/>
                    <a:lstStyle/>
                    <a:p>
                      <a:endParaRPr lang="en-US" sz="1100"/>
                    </a:p>
                  </a:txBody>
                  <a:tcPr/>
                </a:tc>
                <a:tc>
                  <a:txBody>
                    <a:bodyPr/>
                    <a:lstStyle/>
                    <a:p>
                      <a:r>
                        <a:rPr lang="en-US" sz="1100" dirty="0">
                          <a:latin typeface="Arial" panose="020B0604020202020204" pitchFamily="34" charset="0"/>
                          <a:cs typeface="Arial" panose="020B0604020202020204" pitchFamily="34" charset="0"/>
                        </a:rPr>
                        <a:t>Sợi</a:t>
                      </a:r>
                      <a:r>
                        <a:rPr lang="en-US" sz="1100" baseline="0" dirty="0"/>
                        <a:t> dệt</a:t>
                      </a:r>
                      <a:endParaRPr lang="en-US" sz="1100" dirty="0"/>
                    </a:p>
                  </a:txBody>
                  <a:tcPr/>
                </a:tc>
                <a:tc>
                  <a:txBody>
                    <a:bodyPr/>
                    <a:lstStyle/>
                    <a:p>
                      <a:pPr algn="r"/>
                      <a:r>
                        <a:rPr lang="en-US" sz="1100" dirty="0">
                          <a:latin typeface="Arial" panose="020B0604020202020204" pitchFamily="34" charset="0"/>
                          <a:cs typeface="Arial" panose="020B0604020202020204" pitchFamily="34" charset="0"/>
                        </a:rPr>
                        <a:t>14</a:t>
                      </a:r>
                    </a:p>
                  </a:txBody>
                  <a:tcPr anchor="ct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2805894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en-US" sz="2400" dirty="0">
                <a:solidFill>
                  <a:schemeClr val="accent1">
                    <a:lumMod val="50000"/>
                  </a:schemeClr>
                </a:solidFill>
              </a:rPr>
              <a:t>7. </a:t>
            </a:r>
            <a:r>
              <a:rPr lang="vi-VN" sz="2400" dirty="0">
                <a:solidFill>
                  <a:schemeClr val="accent1">
                    <a:lumMod val="50000"/>
                  </a:schemeClr>
                </a:solidFill>
              </a:rPr>
              <a:t>THỰC TRẠNG SỬ DỤNG NĂNG LƯỢNG TRONG CÔNG NGHIỆP</a:t>
            </a:r>
            <a:endParaRPr lang="en-US" sz="2400"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207164"/>
            <a:ext cx="10972800" cy="48885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rPr>
              <a:t>Tỷ</a:t>
            </a:r>
            <a:r>
              <a:rPr lang="en-US" altLang="en-US" sz="1800" b="1" dirty="0">
                <a:solidFill>
                  <a:schemeClr val="tx1"/>
                </a:solidFill>
              </a:rPr>
              <a:t> trọng tiêu thụ năng lượng</a:t>
            </a:r>
            <a:r>
              <a:rPr lang="en-US" altLang="en-US" sz="1800" dirty="0">
                <a:solidFill>
                  <a:schemeClr val="tx1"/>
                </a:solidFill>
              </a:rPr>
              <a:t>: Ngành công nghiệp chiếm khoảng 52.4% tổng tiêu thụ năng lượng cả nước. (dữ liệu năm 2023)</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rPr>
              <a:t>Các ngành công nghiệp tiêu thụ nhiều năng lượng:</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a:solidFill>
                  <a:schemeClr val="tx1"/>
                </a:solidFill>
                <a:latin typeface="Arial" panose="020B0604020202020204" pitchFamily="34" charset="0"/>
                <a:cs typeface="Arial" panose="020B0604020202020204" pitchFamily="34" charset="0"/>
              </a:rPr>
              <a:t>Ngành sản xuất thép, xi măng, dệt may, chế biến gỗ, hóa chất, sản xuất giấy, chế biến thực phẩm, …</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b="1" i="1" dirty="0">
                <a:solidFill>
                  <a:schemeClr val="tx1"/>
                </a:solidFill>
                <a:latin typeface="Arial" panose="020B0604020202020204" pitchFamily="34" charset="0"/>
                <a:cs typeface="Arial" panose="020B0604020202020204" pitchFamily="34" charset="0"/>
              </a:rPr>
              <a:t>Tỉ</a:t>
            </a:r>
            <a:r>
              <a:rPr lang="vi-VN" altLang="en-US" sz="1800" b="1" i="1" dirty="0">
                <a:solidFill>
                  <a:schemeClr val="tx1"/>
                </a:solidFill>
                <a:latin typeface="Arial" panose="020B0604020202020204" pitchFamily="34" charset="0"/>
                <a:cs typeface="Arial" panose="020B0604020202020204" pitchFamily="34" charset="0"/>
              </a:rPr>
              <a:t> lệ tiêu thụ năng lượng ngành xi măng chiếm khoảng 10–15% tổng tiêu thụ năng lượng trong ngành công nghiệp</a:t>
            </a:r>
            <a:endParaRPr lang="en-US" altLang="en-US" sz="1800" b="1" i="1" dirty="0">
              <a:solidFill>
                <a:schemeClr val="tx1"/>
              </a:solidFill>
              <a:latin typeface="Arial" panose="020B0604020202020204" pitchFamily="34" charset="0"/>
              <a:cs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rPr>
              <a:t>Hiệu quả sử dụng năng lượng: </a:t>
            </a:r>
            <a:r>
              <a:rPr lang="en-US" altLang="en-US" sz="1800" dirty="0">
                <a:solidFill>
                  <a:schemeClr val="tx1"/>
                </a:solidFill>
              </a:rPr>
              <a:t>Hiệu suất tiêu thụ năng lượng vẫn chưa cao, có sự lãng phí đáng kể do công nghệ lạc hậu và quản lý kém hiệu quả. </a:t>
            </a:r>
          </a:p>
        </p:txBody>
      </p:sp>
    </p:spTree>
    <p:extLst>
      <p:ext uri="{BB962C8B-B14F-4D97-AF65-F5344CB8AC3E}">
        <p14:creationId xmlns:p14="http://schemas.microsoft.com/office/powerpoint/2010/main" val="23711954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9E984-8C35-EABC-E3DD-F33EBFA634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EC1A5E-DD65-6BAF-1F63-A0E758AA8AB4}"/>
              </a:ext>
            </a:extLst>
          </p:cNvPr>
          <p:cNvSpPr>
            <a:spLocks noGrp="1"/>
          </p:cNvSpPr>
          <p:nvPr>
            <p:ph type="title"/>
          </p:nvPr>
        </p:nvSpPr>
        <p:spPr/>
        <p:txBody>
          <a:bodyPr>
            <a:noAutofit/>
          </a:bodyPr>
          <a:lstStyle/>
          <a:p>
            <a:r>
              <a:rPr lang="en-US" sz="2400" dirty="0">
                <a:solidFill>
                  <a:schemeClr val="accent1">
                    <a:lumMod val="50000"/>
                  </a:schemeClr>
                </a:solidFill>
              </a:rPr>
              <a:t>7. </a:t>
            </a:r>
            <a:r>
              <a:rPr lang="vi-VN" sz="2400" dirty="0">
                <a:solidFill>
                  <a:schemeClr val="accent1">
                    <a:lumMod val="50000"/>
                  </a:schemeClr>
                </a:solidFill>
              </a:rPr>
              <a:t>THỰC TRẠNG SỬ DỤNG NĂNG LƯỢNG TRONG CÔNG NGHIỆP</a:t>
            </a:r>
            <a:endParaRPr lang="en-US" sz="2400" dirty="0">
              <a:solidFill>
                <a:schemeClr val="accent1">
                  <a:lumMod val="50000"/>
                </a:schemeClr>
              </a:solidFill>
            </a:endParaRPr>
          </a:p>
        </p:txBody>
      </p:sp>
      <p:sp>
        <p:nvSpPr>
          <p:cNvPr id="16" name="Rectangle 12">
            <a:extLst>
              <a:ext uri="{FF2B5EF4-FFF2-40B4-BE49-F238E27FC236}">
                <a16:creationId xmlns:a16="http://schemas.microsoft.com/office/drawing/2014/main" id="{31C8D9DE-9975-D2DC-8BA8-7A4B97FB38E9}"/>
              </a:ext>
            </a:extLst>
          </p:cNvPr>
          <p:cNvSpPr>
            <a:spLocks noChangeArrowheads="1"/>
          </p:cNvSpPr>
          <p:nvPr/>
        </p:nvSpPr>
        <p:spPr bwMode="auto">
          <a:xfrm>
            <a:off x="934064" y="2062591"/>
            <a:ext cx="10323871" cy="31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Suất tiêu hao năng lượng (SEC) </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được đo bằng </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kWh/tấn sản phẩm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hoặc </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GJ/tấn sản phẩm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và thể hiện hiệu quả sử dụng năng lượng trong từng ngành sản xuất.</a:t>
            </a:r>
          </a:p>
          <a:p>
            <a:pPr marL="0" marR="0" lvl="0" indent="0" algn="l" defTabSz="914400" rtl="0" eaLnBrk="0" fontAlgn="base" latinLnBrk="0" hangingPunct="0">
              <a:lnSpc>
                <a:spcPct val="150000"/>
              </a:lnSpc>
              <a:spcBef>
                <a:spcPct val="0"/>
              </a:spcBef>
              <a:spcAft>
                <a:spcPct val="0"/>
              </a:spcAft>
              <a:buClrTx/>
              <a:buSzTx/>
              <a:buFontTx/>
              <a:buNone/>
              <a:tabLst/>
            </a:pPr>
            <a:endParaRPr kumimoji="0" lang="en-US" altLang="en-US" sz="9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Ngành Sản xuất Xi măng</a:t>
            </a:r>
          </a:p>
          <a:p>
            <a:pPr marL="742950" marR="0" lvl="1"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lượng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Khoảng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80-100 kWh/</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tấn</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742950" marR="0" lvl="1"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Năng lượng nhiệt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Khoảng </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3-4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Gcal</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/tấn clinker</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Đặc điểm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Ngành xi măng là ngành tiêu thụ năng lượng rất lớn, đặc biệt trong công đoạn </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nung clinker</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Công nghệ sử dụng lò quay khô và nghiền đứng giúp giảm tiêu thụ năng lượng.</a:t>
            </a:r>
          </a:p>
        </p:txBody>
      </p:sp>
      <p:sp>
        <p:nvSpPr>
          <p:cNvPr id="17" name="Rectangle 13">
            <a:extLst>
              <a:ext uri="{FF2B5EF4-FFF2-40B4-BE49-F238E27FC236}">
                <a16:creationId xmlns:a16="http://schemas.microsoft.com/office/drawing/2014/main" id="{77392372-8A9F-9505-3613-1AC619EC3D64}"/>
              </a:ext>
            </a:extLst>
          </p:cNvPr>
          <p:cNvSpPr>
            <a:spLocks noChangeArrowheads="1"/>
          </p:cNvSpPr>
          <p:nvPr/>
        </p:nvSpPr>
        <p:spPr bwMode="auto">
          <a:xfrm>
            <a:off x="0" y="275310"/>
            <a:ext cx="184731" cy="379656"/>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9928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en-US" dirty="0">
                <a:solidFill>
                  <a:schemeClr val="accent1">
                    <a:lumMod val="50000"/>
                  </a:schemeClr>
                </a:solidFill>
              </a:rPr>
              <a:t>8. </a:t>
            </a:r>
            <a:r>
              <a:rPr lang="vi-VN" dirty="0">
                <a:solidFill>
                  <a:schemeClr val="accent1">
                    <a:lumMod val="50000"/>
                  </a:schemeClr>
                </a:solidFill>
              </a:rPr>
              <a:t>NGUYÊN NHÂN TIÊU THỤ NĂNG LƯỢNG CAO</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521109" y="1135921"/>
            <a:ext cx="5229451" cy="5309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rPr>
              <a:t>Công nghệ lạc hậu</a:t>
            </a:r>
            <a:r>
              <a:rPr lang="en-US" altLang="en-US" sz="1800" dirty="0">
                <a:solidFill>
                  <a:schemeClr val="tx1"/>
                </a:solidFill>
              </a:rPr>
              <a:t>: Nhiều doanh nghiệp xi măng vẫn sử dụng công nghệ cũ: công đoạn nung; thu hồi nhiệt dư; tự động hóa chưa cao.</a:t>
            </a:r>
            <a:endParaRPr lang="vi-VN"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rPr>
              <a:t>Thiếu</a:t>
            </a:r>
            <a:r>
              <a:rPr lang="en-US" altLang="en-US" sz="1800" b="1" dirty="0">
                <a:solidFill>
                  <a:schemeClr val="tx1"/>
                </a:solidFill>
              </a:rPr>
              <a:t> </a:t>
            </a:r>
            <a:r>
              <a:rPr lang="en-US" altLang="en-US" sz="1800" b="1" dirty="0" err="1">
                <a:solidFill>
                  <a:schemeClr val="tx1"/>
                </a:solidFill>
              </a:rPr>
              <a:t>đầu</a:t>
            </a:r>
            <a:r>
              <a:rPr lang="en-US" altLang="en-US" sz="1800" b="1" dirty="0">
                <a:solidFill>
                  <a:schemeClr val="tx1"/>
                </a:solidFill>
              </a:rPr>
              <a:t> </a:t>
            </a:r>
            <a:r>
              <a:rPr lang="en-US" altLang="en-US" sz="1800" b="1" dirty="0" err="1">
                <a:solidFill>
                  <a:schemeClr val="tx1"/>
                </a:solidFill>
              </a:rPr>
              <a:t>tư</a:t>
            </a:r>
            <a:r>
              <a:rPr lang="en-US" altLang="en-US" sz="1800" b="1" dirty="0">
                <a:solidFill>
                  <a:schemeClr val="tx1"/>
                </a:solidFill>
              </a:rPr>
              <a:t> </a:t>
            </a:r>
            <a:r>
              <a:rPr lang="en-US" altLang="en-US" sz="1800" b="1" dirty="0" err="1">
                <a:solidFill>
                  <a:schemeClr val="tx1"/>
                </a:solidFill>
              </a:rPr>
              <a:t>vào</a:t>
            </a:r>
            <a:r>
              <a:rPr lang="en-US" altLang="en-US" sz="1800" b="1" dirty="0">
                <a:solidFill>
                  <a:schemeClr val="tx1"/>
                </a:solidFill>
              </a:rPr>
              <a:t> </a:t>
            </a:r>
            <a:r>
              <a:rPr lang="en-US" altLang="en-US" sz="1800" b="1" dirty="0" err="1">
                <a:solidFill>
                  <a:schemeClr val="tx1"/>
                </a:solidFill>
              </a:rPr>
              <a:t>đổi</a:t>
            </a:r>
            <a:r>
              <a:rPr lang="en-US" altLang="en-US" sz="1800" b="1" dirty="0">
                <a:solidFill>
                  <a:schemeClr val="tx1"/>
                </a:solidFill>
              </a:rPr>
              <a:t> </a:t>
            </a:r>
            <a:r>
              <a:rPr lang="en-US" altLang="en-US" sz="1800" b="1" dirty="0" err="1">
                <a:solidFill>
                  <a:schemeClr val="tx1"/>
                </a:solidFill>
              </a:rPr>
              <a:t>mới</a:t>
            </a:r>
            <a:r>
              <a:rPr lang="en-US" altLang="en-US" sz="1800" dirty="0">
                <a:solidFill>
                  <a:schemeClr val="tx1"/>
                </a:solidFill>
              </a:rPr>
              <a:t>: </a:t>
            </a:r>
            <a:r>
              <a:rPr lang="en-US" altLang="en-US" sz="1800" dirty="0" err="1">
                <a:solidFill>
                  <a:schemeClr val="tx1"/>
                </a:solidFill>
              </a:rPr>
              <a:t>Thiếu</a:t>
            </a:r>
            <a:r>
              <a:rPr lang="en-US" altLang="en-US" sz="1800" dirty="0">
                <a:solidFill>
                  <a:schemeClr val="tx1"/>
                </a:solidFill>
              </a:rPr>
              <a:t> </a:t>
            </a:r>
            <a:r>
              <a:rPr lang="en-US" altLang="en-US" sz="1800" dirty="0" err="1">
                <a:solidFill>
                  <a:schemeClr val="tx1"/>
                </a:solidFill>
              </a:rPr>
              <a:t>nguồn</a:t>
            </a:r>
            <a:r>
              <a:rPr lang="en-US" altLang="en-US" sz="1800" dirty="0">
                <a:solidFill>
                  <a:schemeClr val="tx1"/>
                </a:solidFill>
              </a:rPr>
              <a:t> </a:t>
            </a:r>
            <a:r>
              <a:rPr lang="en-US" altLang="en-US" sz="1800" dirty="0" err="1">
                <a:solidFill>
                  <a:schemeClr val="tx1"/>
                </a:solidFill>
              </a:rPr>
              <a:t>vốn</a:t>
            </a:r>
            <a:r>
              <a:rPr lang="en-US" altLang="en-US" sz="1800" dirty="0">
                <a:solidFill>
                  <a:schemeClr val="tx1"/>
                </a:solidFill>
              </a:rPr>
              <a:t> </a:t>
            </a:r>
            <a:r>
              <a:rPr lang="en-US" altLang="en-US" sz="1800" dirty="0" err="1">
                <a:solidFill>
                  <a:schemeClr val="tx1"/>
                </a:solidFill>
              </a:rPr>
              <a:t>và</a:t>
            </a:r>
            <a:r>
              <a:rPr lang="en-US" altLang="en-US" sz="1800" dirty="0">
                <a:solidFill>
                  <a:schemeClr val="tx1"/>
                </a:solidFill>
              </a:rPr>
              <a:t> </a:t>
            </a:r>
            <a:r>
              <a:rPr lang="en-US" altLang="en-US" sz="1800" dirty="0" err="1">
                <a:solidFill>
                  <a:schemeClr val="tx1"/>
                </a:solidFill>
              </a:rPr>
              <a:t>động</a:t>
            </a:r>
            <a:r>
              <a:rPr lang="en-US" altLang="en-US" sz="1800" dirty="0">
                <a:solidFill>
                  <a:schemeClr val="tx1"/>
                </a:solidFill>
              </a:rPr>
              <a:t> </a:t>
            </a:r>
            <a:r>
              <a:rPr lang="en-US" altLang="en-US" sz="1800" dirty="0" err="1">
                <a:solidFill>
                  <a:schemeClr val="tx1"/>
                </a:solidFill>
              </a:rPr>
              <a:t>lực</a:t>
            </a:r>
            <a:r>
              <a:rPr lang="en-US" altLang="en-US" sz="1800" dirty="0">
                <a:solidFill>
                  <a:schemeClr val="tx1"/>
                </a:solidFill>
              </a:rPr>
              <a:t> </a:t>
            </a:r>
            <a:r>
              <a:rPr lang="en-US" altLang="en-US" sz="1800" dirty="0" err="1">
                <a:solidFill>
                  <a:schemeClr val="tx1"/>
                </a:solidFill>
              </a:rPr>
              <a:t>đầu</a:t>
            </a:r>
            <a:r>
              <a:rPr lang="en-US" altLang="en-US" sz="1800" dirty="0">
                <a:solidFill>
                  <a:schemeClr val="tx1"/>
                </a:solidFill>
              </a:rPr>
              <a:t> </a:t>
            </a:r>
            <a:r>
              <a:rPr lang="en-US" altLang="en-US" sz="1800" dirty="0" err="1">
                <a:solidFill>
                  <a:schemeClr val="tx1"/>
                </a:solidFill>
              </a:rPr>
              <a:t>tư</a:t>
            </a:r>
            <a:r>
              <a:rPr lang="en-US" altLang="en-US" sz="1800" dirty="0">
                <a:solidFill>
                  <a:schemeClr val="tx1"/>
                </a:solidFill>
              </a:rPr>
              <a:t> </a:t>
            </a:r>
            <a:r>
              <a:rPr lang="en-US" altLang="en-US" sz="1800" dirty="0" err="1">
                <a:solidFill>
                  <a:schemeClr val="tx1"/>
                </a:solidFill>
              </a:rPr>
              <a:t>vào</a:t>
            </a:r>
            <a:r>
              <a:rPr lang="en-US" altLang="en-US" sz="1800" dirty="0">
                <a:solidFill>
                  <a:schemeClr val="tx1"/>
                </a:solidFill>
              </a:rPr>
              <a:t> </a:t>
            </a:r>
            <a:r>
              <a:rPr lang="en-US" altLang="en-US" sz="1800" dirty="0" err="1">
                <a:solidFill>
                  <a:schemeClr val="tx1"/>
                </a:solidFill>
              </a:rPr>
              <a:t>các</a:t>
            </a:r>
            <a:r>
              <a:rPr lang="en-US" altLang="en-US" sz="1800" dirty="0">
                <a:solidFill>
                  <a:schemeClr val="tx1"/>
                </a:solidFill>
              </a:rPr>
              <a:t> </a:t>
            </a:r>
            <a:r>
              <a:rPr lang="en-US" altLang="en-US" sz="1800" dirty="0" err="1">
                <a:solidFill>
                  <a:schemeClr val="tx1"/>
                </a:solidFill>
              </a:rPr>
              <a:t>thiết</a:t>
            </a:r>
            <a:r>
              <a:rPr lang="en-US" altLang="en-US" sz="1800" dirty="0">
                <a:solidFill>
                  <a:schemeClr val="tx1"/>
                </a:solidFill>
              </a:rPr>
              <a:t> </a:t>
            </a:r>
            <a:r>
              <a:rPr lang="en-US" altLang="en-US" sz="1800" dirty="0" err="1">
                <a:solidFill>
                  <a:schemeClr val="tx1"/>
                </a:solidFill>
              </a:rPr>
              <a:t>bị</a:t>
            </a:r>
            <a:r>
              <a:rPr lang="en-US" altLang="en-US" sz="1800" dirty="0">
                <a:solidFill>
                  <a:schemeClr val="tx1"/>
                </a:solidFill>
              </a:rPr>
              <a:t>, </a:t>
            </a:r>
            <a:r>
              <a:rPr lang="en-US" altLang="en-US" sz="1800" dirty="0" err="1">
                <a:solidFill>
                  <a:schemeClr val="tx1"/>
                </a:solidFill>
              </a:rPr>
              <a:t>công</a:t>
            </a:r>
            <a:r>
              <a:rPr lang="en-US" altLang="en-US" sz="1800" dirty="0">
                <a:solidFill>
                  <a:schemeClr val="tx1"/>
                </a:solidFill>
              </a:rPr>
              <a:t> </a:t>
            </a:r>
            <a:r>
              <a:rPr lang="en-US" altLang="en-US" sz="1800" dirty="0" err="1">
                <a:solidFill>
                  <a:schemeClr val="tx1"/>
                </a:solidFill>
              </a:rPr>
              <a:t>nghệ</a:t>
            </a:r>
            <a:r>
              <a:rPr lang="en-US" altLang="en-US" sz="1800" dirty="0">
                <a:solidFill>
                  <a:schemeClr val="tx1"/>
                </a:solidFill>
              </a:rPr>
              <a:t> </a:t>
            </a:r>
            <a:r>
              <a:rPr lang="en-US" altLang="en-US" sz="1800" dirty="0" err="1">
                <a:solidFill>
                  <a:schemeClr val="tx1"/>
                </a:solidFill>
              </a:rPr>
              <a:t>tiết</a:t>
            </a:r>
            <a:r>
              <a:rPr lang="en-US" altLang="en-US" sz="1800" dirty="0">
                <a:solidFill>
                  <a:schemeClr val="tx1"/>
                </a:solidFill>
              </a:rPr>
              <a:t> </a:t>
            </a:r>
            <a:r>
              <a:rPr lang="en-US" altLang="en-US" sz="1800" dirty="0" err="1">
                <a:solidFill>
                  <a:schemeClr val="tx1"/>
                </a:solidFill>
              </a:rPr>
              <a:t>kiệm</a:t>
            </a:r>
            <a:r>
              <a:rPr lang="en-US" altLang="en-US" sz="1800" dirty="0">
                <a:solidFill>
                  <a:schemeClr val="tx1"/>
                </a:solidFill>
              </a:rPr>
              <a:t> </a:t>
            </a:r>
            <a:r>
              <a:rPr lang="en-US" altLang="en-US" sz="1800" dirty="0" err="1">
                <a:solidFill>
                  <a:schemeClr val="tx1"/>
                </a:solidFill>
              </a:rPr>
              <a:t>năng</a:t>
            </a:r>
            <a:r>
              <a:rPr lang="en-US" altLang="en-US" sz="1800" dirty="0">
                <a:solidFill>
                  <a:schemeClr val="tx1"/>
                </a:solidFill>
              </a:rPr>
              <a:t> </a:t>
            </a:r>
            <a:r>
              <a:rPr lang="en-US" altLang="en-US" sz="1800" dirty="0" err="1">
                <a:solidFill>
                  <a:schemeClr val="tx1"/>
                </a:solidFill>
              </a:rPr>
              <a:t>lượng</a:t>
            </a:r>
            <a:r>
              <a:rPr lang="en-US" altLang="en-US" sz="1800" dirty="0">
                <a:solidFill>
                  <a:schemeClr val="tx1"/>
                </a:solidFill>
              </a:rPr>
              <a:t>.</a:t>
            </a:r>
            <a:endParaRPr lang="vi-VN"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rPr>
              <a:t>Nhận</a:t>
            </a:r>
            <a:r>
              <a:rPr lang="en-US" altLang="en-US" sz="1800" b="1" dirty="0">
                <a:solidFill>
                  <a:schemeClr val="tx1"/>
                </a:solidFill>
              </a:rPr>
              <a:t> </a:t>
            </a:r>
            <a:r>
              <a:rPr lang="en-US" altLang="en-US" sz="1800" b="1" dirty="0" err="1">
                <a:solidFill>
                  <a:schemeClr val="tx1"/>
                </a:solidFill>
              </a:rPr>
              <a:t>thức</a:t>
            </a:r>
            <a:r>
              <a:rPr lang="en-US" altLang="en-US" sz="1800" b="1" dirty="0">
                <a:solidFill>
                  <a:schemeClr val="tx1"/>
                </a:solidFill>
              </a:rPr>
              <a:t> </a:t>
            </a:r>
            <a:r>
              <a:rPr lang="en-US" altLang="en-US" sz="1800" b="1" dirty="0" err="1">
                <a:solidFill>
                  <a:schemeClr val="tx1"/>
                </a:solidFill>
              </a:rPr>
              <a:t>thấp</a:t>
            </a:r>
            <a:r>
              <a:rPr lang="en-US" altLang="en-US" sz="1800" b="1" dirty="0">
                <a:solidFill>
                  <a:schemeClr val="tx1"/>
                </a:solidFill>
              </a:rPr>
              <a:t> </a:t>
            </a:r>
            <a:r>
              <a:rPr lang="en-US" altLang="en-US" sz="1800" b="1" dirty="0" err="1">
                <a:solidFill>
                  <a:schemeClr val="tx1"/>
                </a:solidFill>
              </a:rPr>
              <a:t>về</a:t>
            </a:r>
            <a:r>
              <a:rPr lang="en-US" altLang="en-US" sz="1800" b="1" dirty="0">
                <a:solidFill>
                  <a:schemeClr val="tx1"/>
                </a:solidFill>
              </a:rPr>
              <a:t> </a:t>
            </a:r>
            <a:r>
              <a:rPr lang="en-US" altLang="en-US" sz="1800" b="1" dirty="0" err="1">
                <a:solidFill>
                  <a:schemeClr val="tx1"/>
                </a:solidFill>
              </a:rPr>
              <a:t>tiết</a:t>
            </a:r>
            <a:r>
              <a:rPr lang="en-US" altLang="en-US" sz="1800" b="1" dirty="0">
                <a:solidFill>
                  <a:schemeClr val="tx1"/>
                </a:solidFill>
              </a:rPr>
              <a:t> </a:t>
            </a:r>
            <a:r>
              <a:rPr lang="en-US" altLang="en-US" sz="1800" b="1" dirty="0" err="1">
                <a:solidFill>
                  <a:schemeClr val="tx1"/>
                </a:solidFill>
              </a:rPr>
              <a:t>kiệm</a:t>
            </a:r>
            <a:r>
              <a:rPr lang="en-US" altLang="en-US" sz="1800" b="1" dirty="0">
                <a:solidFill>
                  <a:schemeClr val="tx1"/>
                </a:solidFill>
              </a:rPr>
              <a:t> </a:t>
            </a:r>
            <a:r>
              <a:rPr lang="en-US" altLang="en-US" sz="1800" b="1" dirty="0" err="1">
                <a:solidFill>
                  <a:schemeClr val="tx1"/>
                </a:solidFill>
              </a:rPr>
              <a:t>năng</a:t>
            </a:r>
            <a:r>
              <a:rPr lang="en-US" altLang="en-US" sz="1800" b="1" dirty="0">
                <a:solidFill>
                  <a:schemeClr val="tx1"/>
                </a:solidFill>
              </a:rPr>
              <a:t> </a:t>
            </a:r>
            <a:r>
              <a:rPr lang="en-US" altLang="en-US" sz="1800" b="1" dirty="0" err="1">
                <a:solidFill>
                  <a:schemeClr val="tx1"/>
                </a:solidFill>
              </a:rPr>
              <a:t>lượng</a:t>
            </a:r>
            <a:r>
              <a:rPr lang="en-US" altLang="en-US" sz="1800" b="1" dirty="0">
                <a:solidFill>
                  <a:schemeClr val="tx1"/>
                </a:solidFill>
              </a:rPr>
              <a:t>:</a:t>
            </a:r>
            <a:r>
              <a:rPr lang="en-US" altLang="en-US" sz="1800" dirty="0">
                <a:solidFill>
                  <a:schemeClr val="tx1"/>
                </a:solidFill>
              </a:rPr>
              <a:t> </a:t>
            </a:r>
            <a:r>
              <a:rPr lang="en-US" altLang="en-US" sz="1800" dirty="0" err="1">
                <a:solidFill>
                  <a:schemeClr val="tx1"/>
                </a:solidFill>
              </a:rPr>
              <a:t>Một</a:t>
            </a:r>
            <a:r>
              <a:rPr lang="en-US" altLang="en-US" sz="1800" dirty="0">
                <a:solidFill>
                  <a:schemeClr val="tx1"/>
                </a:solidFill>
              </a:rPr>
              <a:t> </a:t>
            </a:r>
            <a:r>
              <a:rPr lang="en-US" altLang="en-US" sz="1800" dirty="0" err="1">
                <a:solidFill>
                  <a:schemeClr val="tx1"/>
                </a:solidFill>
              </a:rPr>
              <a:t>số</a:t>
            </a:r>
            <a:r>
              <a:rPr lang="en-US" altLang="en-US" sz="1800" dirty="0">
                <a:solidFill>
                  <a:schemeClr val="tx1"/>
                </a:solidFill>
              </a:rPr>
              <a:t> </a:t>
            </a:r>
            <a:r>
              <a:rPr lang="en-US" altLang="en-US" sz="1800" dirty="0" err="1">
                <a:solidFill>
                  <a:schemeClr val="tx1"/>
                </a:solidFill>
              </a:rPr>
              <a:t>doanh</a:t>
            </a:r>
            <a:r>
              <a:rPr lang="en-US" altLang="en-US" sz="1800" dirty="0">
                <a:solidFill>
                  <a:schemeClr val="tx1"/>
                </a:solidFill>
              </a:rPr>
              <a:t> nghiệp </a:t>
            </a:r>
            <a:r>
              <a:rPr lang="en-US" altLang="en-US" sz="1800" dirty="0" err="1">
                <a:solidFill>
                  <a:schemeClr val="tx1"/>
                </a:solidFill>
              </a:rPr>
              <a:t>chưa</a:t>
            </a:r>
            <a:r>
              <a:rPr lang="en-US" altLang="en-US" sz="1800" dirty="0">
                <a:solidFill>
                  <a:schemeClr val="tx1"/>
                </a:solidFill>
              </a:rPr>
              <a:t> </a:t>
            </a:r>
            <a:r>
              <a:rPr lang="en-US" altLang="en-US" sz="1800" dirty="0" err="1">
                <a:solidFill>
                  <a:schemeClr val="tx1"/>
                </a:solidFill>
              </a:rPr>
              <a:t>chú</a:t>
            </a:r>
            <a:r>
              <a:rPr lang="en-US" altLang="en-US" sz="1800" dirty="0">
                <a:solidFill>
                  <a:schemeClr val="tx1"/>
                </a:solidFill>
              </a:rPr>
              <a:t> </a:t>
            </a:r>
            <a:r>
              <a:rPr lang="en-US" altLang="en-US" sz="1800" dirty="0" err="1">
                <a:solidFill>
                  <a:schemeClr val="tx1"/>
                </a:solidFill>
              </a:rPr>
              <a:t>trọng</a:t>
            </a:r>
            <a:r>
              <a:rPr lang="en-US" altLang="en-US" sz="1800" dirty="0">
                <a:solidFill>
                  <a:schemeClr val="tx1"/>
                </a:solidFill>
              </a:rPr>
              <a:t> đến </a:t>
            </a:r>
            <a:r>
              <a:rPr lang="en-US" altLang="en-US" sz="1800" dirty="0" err="1">
                <a:solidFill>
                  <a:schemeClr val="tx1"/>
                </a:solidFill>
              </a:rPr>
              <a:t>các</a:t>
            </a:r>
            <a:r>
              <a:rPr lang="en-US" altLang="en-US" sz="1800" dirty="0">
                <a:solidFill>
                  <a:schemeClr val="tx1"/>
                </a:solidFill>
              </a:rPr>
              <a:t> </a:t>
            </a:r>
            <a:r>
              <a:rPr lang="en-US" altLang="en-US" sz="1800" dirty="0" err="1">
                <a:solidFill>
                  <a:schemeClr val="tx1"/>
                </a:solidFill>
              </a:rPr>
              <a:t>giải</a:t>
            </a:r>
            <a:r>
              <a:rPr lang="en-US" altLang="en-US" sz="1800" dirty="0">
                <a:solidFill>
                  <a:schemeClr val="tx1"/>
                </a:solidFill>
              </a:rPr>
              <a:t> </a:t>
            </a:r>
            <a:r>
              <a:rPr lang="en-US" altLang="en-US" sz="1800" dirty="0" err="1">
                <a:solidFill>
                  <a:schemeClr val="tx1"/>
                </a:solidFill>
              </a:rPr>
              <a:t>pháp</a:t>
            </a:r>
            <a:r>
              <a:rPr lang="en-US" altLang="en-US" sz="1800" dirty="0">
                <a:solidFill>
                  <a:schemeClr val="tx1"/>
                </a:solidFill>
              </a:rPr>
              <a:t> </a:t>
            </a:r>
            <a:r>
              <a:rPr lang="en-US" altLang="en-US" sz="1800" dirty="0" err="1">
                <a:solidFill>
                  <a:schemeClr val="tx1"/>
                </a:solidFill>
              </a:rPr>
              <a:t>tiết</a:t>
            </a:r>
            <a:r>
              <a:rPr lang="en-US" altLang="en-US" sz="1800" dirty="0">
                <a:solidFill>
                  <a:schemeClr val="tx1"/>
                </a:solidFill>
              </a:rPr>
              <a:t> </a:t>
            </a:r>
            <a:r>
              <a:rPr lang="en-US" altLang="en-US" sz="1800" dirty="0" err="1">
                <a:solidFill>
                  <a:schemeClr val="tx1"/>
                </a:solidFill>
              </a:rPr>
              <a:t>kiệm</a:t>
            </a:r>
            <a:r>
              <a:rPr lang="en-US" altLang="en-US" sz="1800" dirty="0">
                <a:solidFill>
                  <a:schemeClr val="tx1"/>
                </a:solidFill>
              </a:rPr>
              <a:t> </a:t>
            </a:r>
            <a:r>
              <a:rPr lang="en-US" altLang="en-US" sz="1800" dirty="0" err="1">
                <a:solidFill>
                  <a:schemeClr val="tx1"/>
                </a:solidFill>
              </a:rPr>
              <a:t>năng</a:t>
            </a:r>
            <a:r>
              <a:rPr lang="en-US" altLang="en-US" sz="1800" dirty="0">
                <a:solidFill>
                  <a:schemeClr val="tx1"/>
                </a:solidFill>
              </a:rPr>
              <a:t> </a:t>
            </a:r>
            <a:r>
              <a:rPr lang="en-US" altLang="en-US" sz="1800" dirty="0" err="1">
                <a:solidFill>
                  <a:schemeClr val="tx1"/>
                </a:solidFill>
              </a:rPr>
              <a:t>lượng</a:t>
            </a:r>
            <a:r>
              <a:rPr lang="en-US" altLang="en-US" sz="1800" dirty="0">
                <a:solidFill>
                  <a:schemeClr val="tx1"/>
                </a:solidFill>
              </a:rPr>
              <a:t> trong </a:t>
            </a:r>
            <a:r>
              <a:rPr lang="en-US" altLang="en-US" sz="1800" dirty="0" err="1">
                <a:solidFill>
                  <a:schemeClr val="tx1"/>
                </a:solidFill>
              </a:rPr>
              <a:t>quy</a:t>
            </a:r>
            <a:r>
              <a:rPr lang="en-US" altLang="en-US" sz="1800" dirty="0">
                <a:solidFill>
                  <a:schemeClr val="tx1"/>
                </a:solidFill>
              </a:rPr>
              <a:t> </a:t>
            </a:r>
            <a:r>
              <a:rPr lang="en-US" altLang="en-US" sz="1800" dirty="0" err="1">
                <a:solidFill>
                  <a:schemeClr val="tx1"/>
                </a:solidFill>
              </a:rPr>
              <a:t>trình</a:t>
            </a:r>
            <a:r>
              <a:rPr lang="en-US" altLang="en-US" sz="1800" dirty="0">
                <a:solidFill>
                  <a:schemeClr val="tx1"/>
                </a:solidFill>
              </a:rPr>
              <a:t> </a:t>
            </a:r>
            <a:r>
              <a:rPr lang="en-US" altLang="en-US" sz="1800" dirty="0" err="1">
                <a:solidFill>
                  <a:schemeClr val="tx1"/>
                </a:solidFill>
              </a:rPr>
              <a:t>sản</a:t>
            </a:r>
            <a:r>
              <a:rPr lang="en-US" altLang="en-US" sz="1800" dirty="0">
                <a:solidFill>
                  <a:schemeClr val="tx1"/>
                </a:solidFill>
              </a:rPr>
              <a:t> </a:t>
            </a:r>
            <a:r>
              <a:rPr lang="en-US" altLang="en-US" sz="1800" dirty="0" err="1">
                <a:solidFill>
                  <a:schemeClr val="tx1"/>
                </a:solidFill>
              </a:rPr>
              <a:t>xuất</a:t>
            </a:r>
            <a:r>
              <a:rPr lang="en-US" altLang="en-US" sz="1800" dirty="0">
                <a:solidFill>
                  <a:schemeClr val="tx1"/>
                </a:solidFill>
              </a:rPr>
              <a:t>. </a:t>
            </a:r>
          </a:p>
        </p:txBody>
      </p:sp>
      <p:sp>
        <p:nvSpPr>
          <p:cNvPr id="3" name="Rectangle 1">
            <a:extLst>
              <a:ext uri="{FF2B5EF4-FFF2-40B4-BE49-F238E27FC236}">
                <a16:creationId xmlns:a16="http://schemas.microsoft.com/office/drawing/2014/main" id="{E31518DA-5729-3CC8-F18F-C6992EA03462}"/>
              </a:ext>
            </a:extLst>
          </p:cNvPr>
          <p:cNvSpPr txBox="1">
            <a:spLocks noChangeArrowheads="1"/>
          </p:cNvSpPr>
          <p:nvPr/>
        </p:nvSpPr>
        <p:spPr bwMode="auto">
          <a:xfrm>
            <a:off x="5847901" y="1429428"/>
            <a:ext cx="5968180" cy="3441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cs typeface="Arial" panose="020B0604020202020204" pitchFamily="34" charset="0"/>
              </a:rPr>
              <a:t>Thách</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thức</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về</a:t>
            </a:r>
            <a:r>
              <a:rPr lang="en-US" altLang="en-US" sz="1800" b="1" dirty="0">
                <a:solidFill>
                  <a:schemeClr val="tx1"/>
                </a:solidFill>
                <a:latin typeface="Arial" panose="020B0604020202020204" pitchFamily="34" charset="0"/>
                <a:cs typeface="Arial" panose="020B0604020202020204" pitchFamily="34" charset="0"/>
              </a:rPr>
              <a:t> chi </a:t>
            </a:r>
            <a:r>
              <a:rPr lang="en-US" altLang="en-US" sz="1800" b="1" dirty="0" err="1">
                <a:solidFill>
                  <a:schemeClr val="tx1"/>
                </a:solidFill>
                <a:latin typeface="Arial" panose="020B0604020202020204" pitchFamily="34" charset="0"/>
                <a:cs typeface="Arial" panose="020B0604020202020204" pitchFamily="34" charset="0"/>
              </a:rPr>
              <a:t>phí</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dirty="0">
                <a:solidFill>
                  <a:schemeClr val="tx1"/>
                </a:solidFill>
                <a:latin typeface="Arial" panose="020B0604020202020204" pitchFamily="34" charset="0"/>
                <a:cs typeface="Arial" panose="020B0604020202020204" pitchFamily="34" charset="0"/>
              </a:rPr>
              <a:t>Chi </a:t>
            </a:r>
            <a:r>
              <a:rPr lang="en-US" altLang="en-US" sz="1800" dirty="0" err="1">
                <a:solidFill>
                  <a:schemeClr val="tx1"/>
                </a:solidFill>
                <a:latin typeface="Arial" panose="020B0604020202020204" pitchFamily="34" charset="0"/>
                <a:cs typeface="Arial" panose="020B0604020202020204" pitchFamily="34" charset="0"/>
              </a:rPr>
              <a:t>phí</a:t>
            </a:r>
            <a:r>
              <a:rPr lang="en-US" altLang="en-US" sz="1800" dirty="0">
                <a:solidFill>
                  <a:schemeClr val="tx1"/>
                </a:solidFill>
                <a:latin typeface="Arial" panose="020B0604020202020204" pitchFamily="34" charset="0"/>
                <a:cs typeface="Arial" panose="020B0604020202020204" pitchFamily="34" charset="0"/>
              </a:rPr>
              <a:t> đầu </a:t>
            </a:r>
            <a:r>
              <a:rPr lang="en-US" altLang="en-US" sz="1800" dirty="0" err="1">
                <a:solidFill>
                  <a:schemeClr val="tx1"/>
                </a:solidFill>
                <a:latin typeface="Arial" panose="020B0604020202020204" pitchFamily="34" charset="0"/>
                <a:cs typeface="Arial" panose="020B0604020202020204" pitchFamily="34" charset="0"/>
              </a:rPr>
              <a:t>tư</a:t>
            </a:r>
            <a:r>
              <a:rPr lang="en-US" altLang="en-US" sz="1800" dirty="0">
                <a:solidFill>
                  <a:schemeClr val="tx1"/>
                </a:solidFill>
                <a:latin typeface="Arial" panose="020B0604020202020204" pitchFamily="34" charset="0"/>
                <a:cs typeface="Arial" panose="020B0604020202020204" pitchFamily="34" charset="0"/>
              </a:rPr>
              <a:t> ban đầu </a:t>
            </a:r>
            <a:r>
              <a:rPr lang="en-US" altLang="en-US" sz="1800" dirty="0" err="1">
                <a:solidFill>
                  <a:schemeClr val="tx1"/>
                </a:solidFill>
                <a:latin typeface="Arial" panose="020B0604020202020204" pitchFamily="34" charset="0"/>
                <a:cs typeface="Arial" panose="020B0604020202020204" pitchFamily="34" charset="0"/>
              </a:rPr>
              <a:t>cho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công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cao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nghiệp </a:t>
            </a:r>
            <a:r>
              <a:rPr lang="en-US" altLang="en-US" sz="1800" dirty="0" err="1">
                <a:solidFill>
                  <a:schemeClr val="tx1"/>
                </a:solidFill>
                <a:latin typeface="Arial" panose="020B0604020202020204" pitchFamily="34" charset="0"/>
                <a:cs typeface="Arial" panose="020B0604020202020204" pitchFamily="34" charset="0"/>
              </a:rPr>
              <a:t>ngần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ngại</a:t>
            </a:r>
            <a:r>
              <a:rPr lang="en-US" altLang="en-US" sz="1800" dirty="0">
                <a:solidFill>
                  <a:schemeClr val="tx1"/>
                </a:solidFill>
                <a:latin typeface="Arial" panose="020B0604020202020204" pitchFamily="34" charset="0"/>
                <a:cs typeface="Arial" panose="020B0604020202020204" pitchFamily="34" charset="0"/>
              </a:rPr>
              <a:t> thay đổi.</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cs typeface="Arial" panose="020B0604020202020204" pitchFamily="34" charset="0"/>
              </a:rPr>
              <a:t>Thiếu</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chính</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sách</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hỗ</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b="1" dirty="0" err="1">
                <a:solidFill>
                  <a:schemeClr val="tx1"/>
                </a:solidFill>
                <a:latin typeface="Arial" panose="020B0604020202020204" pitchFamily="34" charset="0"/>
                <a:cs typeface="Arial" panose="020B0604020202020204" pitchFamily="34" charset="0"/>
              </a:rPr>
              <a:t>trợ</a:t>
            </a:r>
            <a:r>
              <a:rPr lang="en-US" altLang="en-US" sz="1800" b="1" dirty="0">
                <a:solidFill>
                  <a:schemeClr val="tx1"/>
                </a:solidFill>
                <a:latin typeface="Arial" panose="020B0604020202020204" pitchFamily="34" charset="0"/>
                <a:cs typeface="Arial" panose="020B0604020202020204" pitchFamily="34" charset="0"/>
              </a:rPr>
              <a:t> đủ </a:t>
            </a:r>
            <a:r>
              <a:rPr lang="en-US" altLang="en-US" sz="1800" b="1" dirty="0" err="1">
                <a:solidFill>
                  <a:schemeClr val="tx1"/>
                </a:solidFill>
                <a:latin typeface="Arial" panose="020B0604020202020204" pitchFamily="34" charset="0"/>
                <a:cs typeface="Arial" panose="020B0604020202020204" pitchFamily="34" charset="0"/>
              </a:rPr>
              <a:t>mạnh</a:t>
            </a:r>
            <a:r>
              <a:rPr lang="en-US" altLang="en-US" sz="1800" b="1"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Mặc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dù</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có</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chính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sách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khuyến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khích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nhưng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vẫn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chưa</a:t>
            </a:r>
            <a:r>
              <a:rPr lang="en-US" altLang="en-US" sz="1800" dirty="0">
                <a:solidFill>
                  <a:schemeClr val="tx1"/>
                </a:solidFill>
                <a:latin typeface="Arial" panose="020B0604020202020204" pitchFamily="34" charset="0"/>
                <a:cs typeface="Arial" panose="020B0604020202020204" pitchFamily="34" charset="0"/>
              </a:rPr>
              <a:t> đủ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quả</a:t>
            </a:r>
            <a:r>
              <a:rPr lang="en-US" altLang="en-US" sz="1800" dirty="0">
                <a:solidFill>
                  <a:schemeClr val="tx1"/>
                </a:solidFill>
                <a:latin typeface="Arial" panose="020B0604020202020204" pitchFamily="34" charset="0"/>
                <a:cs typeface="Arial" panose="020B0604020202020204" pitchFamily="34" charset="0"/>
              </a:rPr>
              <a:t> để </a:t>
            </a:r>
            <a:r>
              <a:rPr lang="en-US" altLang="en-US" sz="1800" dirty="0" err="1">
                <a:solidFill>
                  <a:schemeClr val="tx1"/>
                </a:solidFill>
                <a:latin typeface="Arial" panose="020B0604020202020204" pitchFamily="34" charset="0"/>
                <a:cs typeface="Arial" panose="020B0604020202020204" pitchFamily="34" charset="0"/>
              </a:rPr>
              <a:t>thúc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đẩy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nghiệp </a:t>
            </a:r>
            <a:r>
              <a:rPr lang="en-US" altLang="en-US" sz="1800" dirty="0" err="1">
                <a:solidFill>
                  <a:schemeClr val="tx1"/>
                </a:solidFill>
                <a:latin typeface="Arial" panose="020B0604020202020204" pitchFamily="34" charset="0"/>
                <a:cs typeface="Arial" panose="020B0604020202020204" pitchFamily="34" charset="0"/>
              </a:rPr>
              <a:t>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giải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pháp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rộng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rãi</a:t>
            </a:r>
            <a:r>
              <a:rPr lang="en-US" altLang="en-US" sz="18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781642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en-US" sz="2400" dirty="0">
                <a:solidFill>
                  <a:schemeClr val="accent1">
                    <a:lumMod val="50000"/>
                  </a:schemeClr>
                </a:solidFill>
              </a:rPr>
              <a:t>9. </a:t>
            </a:r>
            <a:r>
              <a:rPr lang="vi-VN" sz="2400" dirty="0">
                <a:solidFill>
                  <a:schemeClr val="accent1">
                    <a:lumMod val="50000"/>
                  </a:schemeClr>
                </a:solidFill>
              </a:rPr>
              <a:t>XU HƯỚNG PHÁT TRIỂN BỀN VỮNG TRONG CÔNG NGHIỆP</a:t>
            </a:r>
            <a:r>
              <a:rPr lang="en-US" sz="2400" dirty="0">
                <a:solidFill>
                  <a:schemeClr val="accent1">
                    <a:lumMod val="50000"/>
                  </a:schemeClr>
                </a:solidFill>
              </a:rPr>
              <a:t> XI MĂNG</a:t>
            </a:r>
          </a:p>
        </p:txBody>
      </p:sp>
      <p:sp>
        <p:nvSpPr>
          <p:cNvPr id="6" name="TextBox 5">
            <a:extLst>
              <a:ext uri="{FF2B5EF4-FFF2-40B4-BE49-F238E27FC236}">
                <a16:creationId xmlns:a16="http://schemas.microsoft.com/office/drawing/2014/main" id="{AFA1D18D-7200-A1B8-B334-A33B9AC14921}"/>
              </a:ext>
            </a:extLst>
          </p:cNvPr>
          <p:cNvSpPr txBox="1"/>
          <p:nvPr/>
        </p:nvSpPr>
        <p:spPr>
          <a:xfrm>
            <a:off x="428374" y="1535883"/>
            <a:ext cx="4798253" cy="4632037"/>
          </a:xfrm>
          <a:prstGeom prst="rect">
            <a:avLst/>
          </a:prstGeom>
          <a:noFill/>
        </p:spPr>
        <p:txBody>
          <a:bodyPr wrap="square">
            <a:spAutoFit/>
          </a:bodyPr>
          <a:lstStyle/>
          <a:p>
            <a:pPr>
              <a:spcBef>
                <a:spcPts val="300"/>
              </a:spcBef>
              <a:spcAft>
                <a:spcPts val="300"/>
              </a:spcAft>
              <a:buFont typeface="+mj-lt"/>
              <a:buAutoNum type="arabicPeriod"/>
            </a:pPr>
            <a:r>
              <a:rPr lang="en-US" sz="1700" b="1" dirty="0">
                <a:latin typeface="Arial" panose="020B0604020202020204" pitchFamily="34" charset="0"/>
                <a:cs typeface="Arial" panose="020B0604020202020204" pitchFamily="34" charset="0"/>
              </a:rPr>
              <a:t> </a:t>
            </a:r>
            <a:r>
              <a:rPr lang="vi-VN" sz="1700" b="1" dirty="0">
                <a:latin typeface="Arial" panose="020B0604020202020204" pitchFamily="34" charset="0"/>
                <a:cs typeface="Arial" panose="020B0604020202020204" pitchFamily="34" charset="0"/>
              </a:rPr>
              <a:t>Tăng cường sử dụng nhiên liệu thay thế</a:t>
            </a:r>
            <a:endParaRPr lang="vi-VN" sz="1700" dirty="0">
              <a:latin typeface="Arial" panose="020B0604020202020204" pitchFamily="34" charset="0"/>
              <a:cs typeface="Arial" panose="020B0604020202020204" pitchFamily="34" charset="0"/>
            </a:endParaRPr>
          </a:p>
          <a:p>
            <a:pPr marL="747713" lvl="1" indent="-342900">
              <a:spcBef>
                <a:spcPts val="300"/>
              </a:spcBef>
              <a:spcAft>
                <a:spcPts val="300"/>
              </a:spcAft>
              <a:buFont typeface="Arial" panose="020B0604020202020204" pitchFamily="34" charset="0"/>
              <a:buChar char="•"/>
            </a:pPr>
            <a:r>
              <a:rPr lang="vi-VN" sz="1700" dirty="0">
                <a:latin typeface="Arial" panose="020B0604020202020204" pitchFamily="34" charset="0"/>
                <a:cs typeface="Arial" panose="020B0604020202020204" pitchFamily="34" charset="0"/>
              </a:rPr>
              <a:t>Sử dụng chất thải rắn công nghiệp, rác thải đô thị, vỏ trấu, mùn cưa, RDF...</a:t>
            </a:r>
          </a:p>
          <a:p>
            <a:pPr marL="747713" lvl="1" indent="-342900">
              <a:spcBef>
                <a:spcPts val="300"/>
              </a:spcBef>
              <a:spcAft>
                <a:spcPts val="300"/>
              </a:spcAft>
              <a:buFont typeface="Arial" panose="020B0604020202020204" pitchFamily="34" charset="0"/>
              <a:buChar char="•"/>
            </a:pPr>
            <a:r>
              <a:rPr lang="vi-VN" sz="1700" dirty="0">
                <a:latin typeface="Arial" panose="020B0604020202020204" pitchFamily="34" charset="0"/>
                <a:cs typeface="Arial" panose="020B0604020202020204" pitchFamily="34" charset="0"/>
              </a:rPr>
              <a:t>Giảm phụ thuộc vào than đá – giảm phát thải CO₂.</a:t>
            </a:r>
          </a:p>
          <a:p>
            <a:pPr marL="396875" indent="-342900">
              <a:spcBef>
                <a:spcPts val="300"/>
              </a:spcBef>
              <a:spcAft>
                <a:spcPts val="300"/>
              </a:spcAft>
              <a:buFont typeface="+mj-lt"/>
              <a:buAutoNum type="arabicPeriod"/>
            </a:pPr>
            <a:r>
              <a:rPr lang="vi-VN" sz="1700" b="1" dirty="0">
                <a:latin typeface="Arial" panose="020B0604020202020204" pitchFamily="34" charset="0"/>
                <a:cs typeface="Arial" panose="020B0604020202020204" pitchFamily="34" charset="0"/>
              </a:rPr>
              <a:t>Sử dụng nguyên liệu thay thế clinker</a:t>
            </a:r>
            <a:endParaRPr lang="vi-VN" sz="1700" dirty="0">
              <a:latin typeface="Arial" panose="020B0604020202020204" pitchFamily="34" charset="0"/>
              <a:cs typeface="Arial" panose="020B0604020202020204" pitchFamily="34" charset="0"/>
            </a:endParaRPr>
          </a:p>
          <a:p>
            <a:pPr marL="800100" lvl="1" indent="-342900">
              <a:spcBef>
                <a:spcPts val="300"/>
              </a:spcBef>
              <a:spcAft>
                <a:spcPts val="300"/>
              </a:spcAft>
              <a:buFont typeface="Arial" panose="020B0604020202020204" pitchFamily="34" charset="0"/>
              <a:buChar char="•"/>
            </a:pPr>
            <a:r>
              <a:rPr lang="vi-VN" sz="1700" dirty="0">
                <a:latin typeface="Arial" panose="020B0604020202020204" pitchFamily="34" charset="0"/>
                <a:cs typeface="Arial" panose="020B0604020202020204" pitchFamily="34" charset="0"/>
              </a:rPr>
              <a:t>Tro bay, xỉ hạt lò cao, đá vôi mịn, pozzuolana tự nhiên.</a:t>
            </a:r>
          </a:p>
          <a:p>
            <a:pPr marL="800100" lvl="1" indent="-342900">
              <a:spcBef>
                <a:spcPts val="300"/>
              </a:spcBef>
              <a:spcAft>
                <a:spcPts val="300"/>
              </a:spcAft>
              <a:buFont typeface="Arial" panose="020B0604020202020204" pitchFamily="34" charset="0"/>
              <a:buChar char="•"/>
            </a:pPr>
            <a:r>
              <a:rPr lang="vi-VN" sz="1700" dirty="0">
                <a:latin typeface="Arial" panose="020B0604020202020204" pitchFamily="34" charset="0"/>
                <a:cs typeface="Arial" panose="020B0604020202020204" pitchFamily="34" charset="0"/>
              </a:rPr>
              <a:t>Giảm tỷ lệ clinker trong xi măng (chỉ số Clinker ratio).</a:t>
            </a:r>
          </a:p>
          <a:p>
            <a:pPr marL="396875" indent="-342900">
              <a:spcBef>
                <a:spcPts val="300"/>
              </a:spcBef>
              <a:spcAft>
                <a:spcPts val="300"/>
              </a:spcAft>
              <a:buFont typeface="+mj-lt"/>
              <a:buAutoNum type="arabicPeriod"/>
            </a:pPr>
            <a:r>
              <a:rPr lang="vi-VN" sz="1700" b="1" dirty="0">
                <a:latin typeface="Arial" panose="020B0604020202020204" pitchFamily="34" charset="0"/>
                <a:cs typeface="Arial" panose="020B0604020202020204" pitchFamily="34" charset="0"/>
              </a:rPr>
              <a:t>Tối ưu hóa công nghệ sản xuất</a:t>
            </a:r>
            <a:endParaRPr lang="vi-VN" sz="1700" dirty="0">
              <a:latin typeface="Arial" panose="020B0604020202020204" pitchFamily="34" charset="0"/>
              <a:cs typeface="Arial" panose="020B0604020202020204" pitchFamily="34" charset="0"/>
            </a:endParaRPr>
          </a:p>
          <a:p>
            <a:pPr marL="800100" lvl="1" indent="-342900">
              <a:spcBef>
                <a:spcPts val="300"/>
              </a:spcBef>
              <a:spcAft>
                <a:spcPts val="300"/>
              </a:spcAft>
              <a:buFont typeface="Arial" panose="020B0604020202020204" pitchFamily="34" charset="0"/>
              <a:buChar char="•"/>
            </a:pPr>
            <a:r>
              <a:rPr lang="vi-VN" sz="1700" dirty="0">
                <a:latin typeface="Arial" panose="020B0604020202020204" pitchFamily="34" charset="0"/>
                <a:cs typeface="Arial" panose="020B0604020202020204" pitchFamily="34" charset="0"/>
              </a:rPr>
              <a:t>Áp dụng lò quay tiên tiến, hệ thống phân tích tự động.</a:t>
            </a:r>
          </a:p>
          <a:p>
            <a:pPr marL="800100" lvl="1" indent="-342900">
              <a:spcBef>
                <a:spcPts val="300"/>
              </a:spcBef>
              <a:spcAft>
                <a:spcPts val="300"/>
              </a:spcAft>
              <a:buFont typeface="Arial" panose="020B0604020202020204" pitchFamily="34" charset="0"/>
              <a:buChar char="•"/>
            </a:pPr>
            <a:r>
              <a:rPr lang="vi-VN" sz="1700" dirty="0">
                <a:latin typeface="Arial" panose="020B0604020202020204" pitchFamily="34" charset="0"/>
                <a:cs typeface="Arial" panose="020B0604020202020204" pitchFamily="34" charset="0"/>
              </a:rPr>
              <a:t>Tối ưu nhiệt thu hồi, giảm tiêu hao nhiệt và điện.</a:t>
            </a:r>
          </a:p>
        </p:txBody>
      </p:sp>
      <p:sp>
        <p:nvSpPr>
          <p:cNvPr id="7" name="Rectangle 1">
            <a:extLst>
              <a:ext uri="{FF2B5EF4-FFF2-40B4-BE49-F238E27FC236}">
                <a16:creationId xmlns:a16="http://schemas.microsoft.com/office/drawing/2014/main" id="{CD65B010-E4B5-A35D-3D8D-60A301D7EBB7}"/>
              </a:ext>
            </a:extLst>
          </p:cNvPr>
          <p:cNvSpPr>
            <a:spLocks noChangeArrowheads="1"/>
          </p:cNvSpPr>
          <p:nvPr/>
        </p:nvSpPr>
        <p:spPr bwMode="auto">
          <a:xfrm>
            <a:off x="6213763" y="1415080"/>
            <a:ext cx="5978237" cy="4752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4. Chuyển đổi số và giám sát năng lượng</a:t>
            </a:r>
            <a:endPar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747713"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Hệ</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thống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quản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lý</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lượng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ISO 50001.</a:t>
            </a:r>
          </a:p>
          <a:p>
            <a:pPr marL="747713"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Ứng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AI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IoT để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theo</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dõi</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vận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hành</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thiết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bị</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 Triển khai tín chỉ carbon và kiểm kê khí nhà kính</a:t>
            </a:r>
            <a:endPar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68580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Hướng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tới</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trung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hòa</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carbon</a:t>
            </a:r>
          </a:p>
          <a:p>
            <a:pPr marL="68580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Tích</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cực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tham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gia</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thị</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trường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tín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chỉ carbon trong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nước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quốc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tế</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0" marR="0" lvl="0" indent="0" algn="l" defTabSz="914400" rtl="0" eaLnBrk="0" fontAlgn="base" latinLnBrk="0" hangingPunct="0">
              <a:lnSpc>
                <a:spcPct val="150000"/>
              </a:lnSpc>
              <a:spcBef>
                <a:spcPct val="0"/>
              </a:spcBef>
              <a:spcAft>
                <a:spcPct val="0"/>
              </a:spcAft>
              <a:buClrTx/>
              <a:buSzTx/>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6. Tuân thủ chính sách quốc gia và quốc tế</a:t>
            </a:r>
            <a:endPar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747713"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Nghị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định</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06/2022/NĐ-CP,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Quyết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định</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2600/QĐ-BCT...</a:t>
            </a:r>
          </a:p>
          <a:p>
            <a:pPr marL="747713"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Cam kết giảm phát thải GHG theo NDC và Net Zero 2050.</a:t>
            </a:r>
          </a:p>
        </p:txBody>
      </p:sp>
    </p:spTree>
    <p:extLst>
      <p:ext uri="{BB962C8B-B14F-4D97-AF65-F5344CB8AC3E}">
        <p14:creationId xmlns:p14="http://schemas.microsoft.com/office/powerpoint/2010/main" val="3665142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97958"/>
            <a:ext cx="12146467" cy="400110"/>
          </a:xfrm>
          <a:prstGeom prst="rect">
            <a:avLst/>
          </a:prstGeom>
        </p:spPr>
        <p:txBody>
          <a:bodyPr wrap="square">
            <a:spAutoFit/>
          </a:bodyPr>
          <a:lstStyle/>
          <a:p>
            <a:pPr marL="53975" indent="0" algn="ctr"/>
            <a:r>
              <a:rPr lang="en-US" sz="2000" b="1" dirty="0">
                <a:solidFill>
                  <a:schemeClr val="accent1">
                    <a:lumMod val="50000"/>
                  </a:schemeClr>
                </a:solidFill>
                <a:latin typeface="Arial" panose="020B0604020202020204" pitchFamily="34" charset="0"/>
                <a:cs typeface="Arial" panose="020B0604020202020204" pitchFamily="34" charset="0"/>
              </a:rPr>
              <a:t>II. </a:t>
            </a:r>
            <a:r>
              <a:rPr lang="vi-VN" sz="2000" b="1" dirty="0">
                <a:solidFill>
                  <a:schemeClr val="accent1">
                    <a:lumMod val="50000"/>
                  </a:schemeClr>
                </a:solidFill>
                <a:latin typeface="Arial" panose="020B0604020202020204" pitchFamily="34" charset="0"/>
                <a:cs typeface="Arial" panose="020B0604020202020204" pitchFamily="34" charset="0"/>
              </a:rPr>
              <a:t>THỰC TRẠNG VÀ TIỀM NĂNG TKNL TRONG NGÀNH CÔNG NGHIỆP XI MĂNG TẠI VIỆT NAM</a:t>
            </a:r>
            <a:endParaRPr lang="en-US" sz="2000" b="1" dirty="0">
              <a:solidFill>
                <a:schemeClr val="accent1">
                  <a:lumMod val="50000"/>
                </a:schemeClr>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stretch>
            <a:fillRect/>
          </a:stretch>
        </p:blipFill>
        <p:spPr>
          <a:xfrm>
            <a:off x="2116196" y="1745018"/>
            <a:ext cx="8339769" cy="4353645"/>
          </a:xfrm>
          <a:prstGeom prst="rect">
            <a:avLst/>
          </a:prstGeom>
        </p:spPr>
      </p:pic>
    </p:spTree>
    <p:extLst>
      <p:ext uri="{BB962C8B-B14F-4D97-AF65-F5344CB8AC3E}">
        <p14:creationId xmlns:p14="http://schemas.microsoft.com/office/powerpoint/2010/main" val="1555242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dirty="0">
                <a:solidFill>
                  <a:schemeClr val="accent1">
                    <a:lumMod val="50000"/>
                  </a:schemeClr>
                </a:solidFill>
              </a:rPr>
              <a:t>1. TỔNG QUAN NGÀNH SẢN XUẤT XI MĂNG</a:t>
            </a:r>
          </a:p>
        </p:txBody>
      </p:sp>
      <p:sp>
        <p:nvSpPr>
          <p:cNvPr id="2" name="Text 1">
            <a:extLst>
              <a:ext uri="{FF2B5EF4-FFF2-40B4-BE49-F238E27FC236}">
                <a16:creationId xmlns:a16="http://schemas.microsoft.com/office/drawing/2014/main" id="{A597DF65-2293-3D2A-BD97-E89A5971E719}"/>
              </a:ext>
            </a:extLst>
          </p:cNvPr>
          <p:cNvSpPr/>
          <p:nvPr/>
        </p:nvSpPr>
        <p:spPr>
          <a:xfrm>
            <a:off x="594717" y="1557834"/>
            <a:ext cx="5373787" cy="560784"/>
          </a:xfrm>
          <a:prstGeom prst="rect">
            <a:avLst/>
          </a:prstGeom>
          <a:noFill/>
          <a:ln/>
        </p:spPr>
        <p:txBody>
          <a:bodyPr wrap="none" lIns="0" tIns="0" rIns="0" bIns="0" rtlCol="0" anchor="t"/>
          <a:lstStyle/>
          <a:p>
            <a:pPr algn="ctr">
              <a:lnSpc>
                <a:spcPts val="4375"/>
              </a:lnSpc>
            </a:pPr>
            <a:r>
              <a:rPr lang="en-US" sz="4375" dirty="0">
                <a:solidFill>
                  <a:srgbClr val="2C2821"/>
                </a:solidFill>
                <a:latin typeface="Arial" panose="020B0604020202020204" pitchFamily="34" charset="0"/>
                <a:ea typeface="Alice" pitchFamily="34" charset="-122"/>
                <a:cs typeface="Arial" panose="020B0604020202020204" pitchFamily="34" charset="0"/>
              </a:rPr>
              <a:t>90+</a:t>
            </a:r>
            <a:endParaRPr lang="en-US" sz="4375" dirty="0">
              <a:latin typeface="Arial" panose="020B0604020202020204" pitchFamily="34" charset="0"/>
              <a:cs typeface="Arial" panose="020B0604020202020204" pitchFamily="34" charset="0"/>
            </a:endParaRPr>
          </a:p>
        </p:txBody>
      </p:sp>
      <p:sp>
        <p:nvSpPr>
          <p:cNvPr id="4" name="Text 2">
            <a:extLst>
              <a:ext uri="{FF2B5EF4-FFF2-40B4-BE49-F238E27FC236}">
                <a16:creationId xmlns:a16="http://schemas.microsoft.com/office/drawing/2014/main" id="{083C3655-A58F-0347-AD2F-45A1C31EB400}"/>
              </a:ext>
            </a:extLst>
          </p:cNvPr>
          <p:cNvSpPr/>
          <p:nvPr/>
        </p:nvSpPr>
        <p:spPr>
          <a:xfrm>
            <a:off x="2219524" y="2330946"/>
            <a:ext cx="2124174" cy="265509"/>
          </a:xfrm>
          <a:prstGeom prst="rect">
            <a:avLst/>
          </a:prstGeom>
          <a:noFill/>
          <a:ln/>
        </p:spPr>
        <p:txBody>
          <a:bodyPr wrap="none" lIns="0" tIns="0" rIns="0" bIns="0" rtlCol="0" anchor="t"/>
          <a:lstStyle/>
          <a:p>
            <a:pPr algn="ctr">
              <a:lnSpc>
                <a:spcPts val="2083"/>
              </a:lnSpc>
            </a:pPr>
            <a:r>
              <a:rPr lang="en-US" sz="1667" dirty="0">
                <a:solidFill>
                  <a:srgbClr val="2C2821"/>
                </a:solidFill>
                <a:latin typeface="Arial" panose="020B0604020202020204" pitchFamily="34" charset="0"/>
                <a:ea typeface="Alice" pitchFamily="34" charset="-122"/>
                <a:cs typeface="Arial" panose="020B0604020202020204" pitchFamily="34" charset="0"/>
              </a:rPr>
              <a:t>Dây chuyền sản xuất</a:t>
            </a:r>
            <a:endParaRPr lang="en-US" sz="1667" dirty="0">
              <a:latin typeface="Arial" panose="020B0604020202020204" pitchFamily="34" charset="0"/>
              <a:cs typeface="Arial" panose="020B0604020202020204" pitchFamily="34" charset="0"/>
            </a:endParaRPr>
          </a:p>
        </p:txBody>
      </p:sp>
      <p:sp>
        <p:nvSpPr>
          <p:cNvPr id="6" name="Text 3">
            <a:extLst>
              <a:ext uri="{FF2B5EF4-FFF2-40B4-BE49-F238E27FC236}">
                <a16:creationId xmlns:a16="http://schemas.microsoft.com/office/drawing/2014/main" id="{F458E698-CC7E-C07E-180F-F65FFB9ACA1A}"/>
              </a:ext>
            </a:extLst>
          </p:cNvPr>
          <p:cNvSpPr/>
          <p:nvPr/>
        </p:nvSpPr>
        <p:spPr>
          <a:xfrm>
            <a:off x="594717" y="2698354"/>
            <a:ext cx="5373787" cy="271859"/>
          </a:xfrm>
          <a:prstGeom prst="rect">
            <a:avLst/>
          </a:prstGeom>
          <a:noFill/>
          <a:ln/>
        </p:spPr>
        <p:txBody>
          <a:bodyPr wrap="none" lIns="0" tIns="0" rIns="0" bIns="0" rtlCol="0" anchor="t"/>
          <a:lstStyle/>
          <a:p>
            <a:pPr algn="ctr">
              <a:lnSpc>
                <a:spcPts val="2125"/>
              </a:lnSpc>
            </a:pPr>
            <a:r>
              <a:rPr lang="en-US" sz="1333" dirty="0">
                <a:solidFill>
                  <a:srgbClr val="2C2821"/>
                </a:solidFill>
                <a:latin typeface="Arial" panose="020B0604020202020204" pitchFamily="34" charset="0"/>
                <a:ea typeface="Lora" pitchFamily="34" charset="-122"/>
                <a:cs typeface="Arial" panose="020B0604020202020204" pitchFamily="34" charset="0"/>
              </a:rPr>
              <a:t>Số lượng dây chuyền sản xuất xi măng lò quay hiện có tại Việt Nam</a:t>
            </a:r>
            <a:endParaRPr lang="en-US" sz="1333" dirty="0">
              <a:latin typeface="Arial" panose="020B0604020202020204" pitchFamily="34" charset="0"/>
              <a:cs typeface="Arial" panose="020B0604020202020204" pitchFamily="34" charset="0"/>
            </a:endParaRPr>
          </a:p>
        </p:txBody>
      </p:sp>
      <p:sp>
        <p:nvSpPr>
          <p:cNvPr id="7" name="Text 4">
            <a:extLst>
              <a:ext uri="{FF2B5EF4-FFF2-40B4-BE49-F238E27FC236}">
                <a16:creationId xmlns:a16="http://schemas.microsoft.com/office/drawing/2014/main" id="{4717FAFE-CE73-67CB-D0FC-D37D6F3897B0}"/>
              </a:ext>
            </a:extLst>
          </p:cNvPr>
          <p:cNvSpPr/>
          <p:nvPr/>
        </p:nvSpPr>
        <p:spPr>
          <a:xfrm>
            <a:off x="6223397" y="1557834"/>
            <a:ext cx="5373886" cy="560784"/>
          </a:xfrm>
          <a:prstGeom prst="rect">
            <a:avLst/>
          </a:prstGeom>
          <a:noFill/>
          <a:ln/>
        </p:spPr>
        <p:txBody>
          <a:bodyPr wrap="none" lIns="0" tIns="0" rIns="0" bIns="0" rtlCol="0" anchor="t"/>
          <a:lstStyle/>
          <a:p>
            <a:pPr algn="ctr">
              <a:lnSpc>
                <a:spcPts val="4375"/>
              </a:lnSpc>
            </a:pPr>
            <a:r>
              <a:rPr lang="en-US" sz="4375" dirty="0">
                <a:solidFill>
                  <a:srgbClr val="2C2821"/>
                </a:solidFill>
                <a:latin typeface="Arial" panose="020B0604020202020204" pitchFamily="34" charset="0"/>
                <a:ea typeface="Alice" pitchFamily="34" charset="-122"/>
                <a:cs typeface="Arial" panose="020B0604020202020204" pitchFamily="34" charset="0"/>
              </a:rPr>
              <a:t>120 </a:t>
            </a:r>
            <a:r>
              <a:rPr lang="en-US" sz="4375" dirty="0" err="1">
                <a:solidFill>
                  <a:srgbClr val="2C2821"/>
                </a:solidFill>
                <a:latin typeface="Arial" panose="020B0604020202020204" pitchFamily="34" charset="0"/>
                <a:ea typeface="Alice" pitchFamily="34" charset="-122"/>
                <a:cs typeface="Arial" panose="020B0604020202020204" pitchFamily="34" charset="0"/>
              </a:rPr>
              <a:t>triệu</a:t>
            </a:r>
            <a:endParaRPr lang="en-US" sz="4375" dirty="0">
              <a:latin typeface="Arial" panose="020B0604020202020204" pitchFamily="34" charset="0"/>
              <a:cs typeface="Arial" panose="020B0604020202020204" pitchFamily="34" charset="0"/>
            </a:endParaRPr>
          </a:p>
        </p:txBody>
      </p:sp>
      <p:sp>
        <p:nvSpPr>
          <p:cNvPr id="8" name="Text 5">
            <a:extLst>
              <a:ext uri="{FF2B5EF4-FFF2-40B4-BE49-F238E27FC236}">
                <a16:creationId xmlns:a16="http://schemas.microsoft.com/office/drawing/2014/main" id="{B6684961-1316-E5F5-6FD7-02F0B94A883C}"/>
              </a:ext>
            </a:extLst>
          </p:cNvPr>
          <p:cNvSpPr/>
          <p:nvPr/>
        </p:nvSpPr>
        <p:spPr>
          <a:xfrm>
            <a:off x="7848204" y="2330946"/>
            <a:ext cx="2124174" cy="265509"/>
          </a:xfrm>
          <a:prstGeom prst="rect">
            <a:avLst/>
          </a:prstGeom>
          <a:noFill/>
          <a:ln/>
        </p:spPr>
        <p:txBody>
          <a:bodyPr wrap="none" lIns="0" tIns="0" rIns="0" bIns="0" rtlCol="0" anchor="t"/>
          <a:lstStyle/>
          <a:p>
            <a:pPr algn="ctr">
              <a:lnSpc>
                <a:spcPts val="2083"/>
              </a:lnSpc>
            </a:pPr>
            <a:r>
              <a:rPr lang="en-US" sz="1667" dirty="0">
                <a:solidFill>
                  <a:srgbClr val="2C2821"/>
                </a:solidFill>
                <a:latin typeface="Arial" panose="020B0604020202020204" pitchFamily="34" charset="0"/>
                <a:ea typeface="Alice" pitchFamily="34" charset="-122"/>
                <a:cs typeface="Arial" panose="020B0604020202020204" pitchFamily="34" charset="0"/>
              </a:rPr>
              <a:t>Tấn sản phẩm</a:t>
            </a:r>
            <a:endParaRPr lang="en-US" sz="1667" dirty="0">
              <a:latin typeface="Arial" panose="020B0604020202020204" pitchFamily="34" charset="0"/>
              <a:cs typeface="Arial" panose="020B0604020202020204" pitchFamily="34" charset="0"/>
            </a:endParaRPr>
          </a:p>
        </p:txBody>
      </p:sp>
      <p:sp>
        <p:nvSpPr>
          <p:cNvPr id="21" name="Text 6">
            <a:extLst>
              <a:ext uri="{FF2B5EF4-FFF2-40B4-BE49-F238E27FC236}">
                <a16:creationId xmlns:a16="http://schemas.microsoft.com/office/drawing/2014/main" id="{52FDFEAE-5E69-D300-4CB1-75A50401C23B}"/>
              </a:ext>
            </a:extLst>
          </p:cNvPr>
          <p:cNvSpPr/>
          <p:nvPr/>
        </p:nvSpPr>
        <p:spPr>
          <a:xfrm>
            <a:off x="6223397" y="2698354"/>
            <a:ext cx="5373886" cy="271859"/>
          </a:xfrm>
          <a:prstGeom prst="rect">
            <a:avLst/>
          </a:prstGeom>
          <a:noFill/>
          <a:ln/>
        </p:spPr>
        <p:txBody>
          <a:bodyPr wrap="none" lIns="0" tIns="0" rIns="0" bIns="0" rtlCol="0" anchor="t"/>
          <a:lstStyle/>
          <a:p>
            <a:pPr algn="ctr">
              <a:lnSpc>
                <a:spcPts val="2125"/>
              </a:lnSpc>
            </a:pPr>
            <a:r>
              <a:rPr lang="en-US" sz="1333" dirty="0">
                <a:solidFill>
                  <a:srgbClr val="2C2821"/>
                </a:solidFill>
                <a:latin typeface="Arial" panose="020B0604020202020204" pitchFamily="34" charset="0"/>
                <a:ea typeface="Lora" pitchFamily="34" charset="-122"/>
                <a:cs typeface="Arial" panose="020B0604020202020204" pitchFamily="34" charset="0"/>
              </a:rPr>
              <a:t>Sản lượng xi măng và clinker năm 2023</a:t>
            </a:r>
            <a:endParaRPr lang="en-US" sz="1333" dirty="0">
              <a:latin typeface="Arial" panose="020B0604020202020204" pitchFamily="34" charset="0"/>
              <a:cs typeface="Arial" panose="020B0604020202020204" pitchFamily="34" charset="0"/>
            </a:endParaRPr>
          </a:p>
        </p:txBody>
      </p:sp>
      <p:sp>
        <p:nvSpPr>
          <p:cNvPr id="22" name="Text 7">
            <a:extLst>
              <a:ext uri="{FF2B5EF4-FFF2-40B4-BE49-F238E27FC236}">
                <a16:creationId xmlns:a16="http://schemas.microsoft.com/office/drawing/2014/main" id="{2BEE5432-12D3-50AC-D70A-4B2CAA6F80AA}"/>
              </a:ext>
            </a:extLst>
          </p:cNvPr>
          <p:cNvSpPr/>
          <p:nvPr/>
        </p:nvSpPr>
        <p:spPr>
          <a:xfrm>
            <a:off x="594717" y="3564931"/>
            <a:ext cx="5373787" cy="560784"/>
          </a:xfrm>
          <a:prstGeom prst="rect">
            <a:avLst/>
          </a:prstGeom>
          <a:noFill/>
          <a:ln/>
        </p:spPr>
        <p:txBody>
          <a:bodyPr wrap="none" lIns="0" tIns="0" rIns="0" bIns="0" rtlCol="0" anchor="t"/>
          <a:lstStyle/>
          <a:p>
            <a:pPr algn="ctr">
              <a:lnSpc>
                <a:spcPts val="4375"/>
              </a:lnSpc>
            </a:pPr>
            <a:r>
              <a:rPr lang="en-US" sz="4375" dirty="0">
                <a:solidFill>
                  <a:srgbClr val="2C2821"/>
                </a:solidFill>
                <a:latin typeface="Arial" panose="020B0604020202020204" pitchFamily="34" charset="0"/>
                <a:ea typeface="Alice" pitchFamily="34" charset="-122"/>
                <a:cs typeface="Arial" panose="020B0604020202020204" pitchFamily="34" charset="0"/>
              </a:rPr>
              <a:t>30-35 </a:t>
            </a:r>
            <a:r>
              <a:rPr lang="en-US" sz="4375" dirty="0" err="1">
                <a:solidFill>
                  <a:srgbClr val="2C2821"/>
                </a:solidFill>
                <a:latin typeface="Arial" panose="020B0604020202020204" pitchFamily="34" charset="0"/>
                <a:ea typeface="Alice" pitchFamily="34" charset="-122"/>
                <a:cs typeface="Arial" panose="020B0604020202020204" pitchFamily="34" charset="0"/>
              </a:rPr>
              <a:t>triệu</a:t>
            </a:r>
            <a:endParaRPr lang="en-US" sz="4375" dirty="0">
              <a:latin typeface="Arial" panose="020B0604020202020204" pitchFamily="34" charset="0"/>
              <a:cs typeface="Arial" panose="020B0604020202020204" pitchFamily="34" charset="0"/>
            </a:endParaRPr>
          </a:p>
        </p:txBody>
      </p:sp>
      <p:sp>
        <p:nvSpPr>
          <p:cNvPr id="23" name="Text 8">
            <a:extLst>
              <a:ext uri="{FF2B5EF4-FFF2-40B4-BE49-F238E27FC236}">
                <a16:creationId xmlns:a16="http://schemas.microsoft.com/office/drawing/2014/main" id="{9B0657C9-9A6E-50B2-F9FB-B1921AC891EB}"/>
              </a:ext>
            </a:extLst>
          </p:cNvPr>
          <p:cNvSpPr/>
          <p:nvPr/>
        </p:nvSpPr>
        <p:spPr>
          <a:xfrm>
            <a:off x="2219524" y="4338043"/>
            <a:ext cx="2124174" cy="265509"/>
          </a:xfrm>
          <a:prstGeom prst="rect">
            <a:avLst/>
          </a:prstGeom>
          <a:noFill/>
          <a:ln/>
        </p:spPr>
        <p:txBody>
          <a:bodyPr wrap="none" lIns="0" tIns="0" rIns="0" bIns="0" rtlCol="0" anchor="t"/>
          <a:lstStyle/>
          <a:p>
            <a:pPr algn="ctr">
              <a:lnSpc>
                <a:spcPts val="2083"/>
              </a:lnSpc>
            </a:pPr>
            <a:r>
              <a:rPr lang="en-US" sz="1667" dirty="0">
                <a:solidFill>
                  <a:srgbClr val="2C2821"/>
                </a:solidFill>
                <a:latin typeface="Arial" panose="020B0604020202020204" pitchFamily="34" charset="0"/>
                <a:ea typeface="Alice" pitchFamily="34" charset="-122"/>
                <a:cs typeface="Arial" panose="020B0604020202020204" pitchFamily="34" charset="0"/>
              </a:rPr>
              <a:t>Tấn xuất khẩu</a:t>
            </a:r>
            <a:endParaRPr lang="en-US" sz="1667" dirty="0">
              <a:latin typeface="Arial" panose="020B0604020202020204" pitchFamily="34" charset="0"/>
              <a:cs typeface="Arial" panose="020B0604020202020204" pitchFamily="34" charset="0"/>
            </a:endParaRPr>
          </a:p>
        </p:txBody>
      </p:sp>
      <p:sp>
        <p:nvSpPr>
          <p:cNvPr id="24" name="Text 9">
            <a:extLst>
              <a:ext uri="{FF2B5EF4-FFF2-40B4-BE49-F238E27FC236}">
                <a16:creationId xmlns:a16="http://schemas.microsoft.com/office/drawing/2014/main" id="{E23C0735-8AA4-F33E-6103-0243ADC5CA9E}"/>
              </a:ext>
            </a:extLst>
          </p:cNvPr>
          <p:cNvSpPr/>
          <p:nvPr/>
        </p:nvSpPr>
        <p:spPr>
          <a:xfrm>
            <a:off x="594717" y="4705450"/>
            <a:ext cx="5373787" cy="271859"/>
          </a:xfrm>
          <a:prstGeom prst="rect">
            <a:avLst/>
          </a:prstGeom>
          <a:noFill/>
          <a:ln/>
        </p:spPr>
        <p:txBody>
          <a:bodyPr wrap="none" lIns="0" tIns="0" rIns="0" bIns="0" rtlCol="0" anchor="t"/>
          <a:lstStyle/>
          <a:p>
            <a:pPr algn="ctr">
              <a:lnSpc>
                <a:spcPts val="2125"/>
              </a:lnSpc>
            </a:pPr>
            <a:r>
              <a:rPr lang="en-US" sz="1333" dirty="0">
                <a:solidFill>
                  <a:srgbClr val="2C2821"/>
                </a:solidFill>
                <a:latin typeface="Arial" panose="020B0604020202020204" pitchFamily="34" charset="0"/>
                <a:ea typeface="Lora" pitchFamily="34" charset="-122"/>
                <a:cs typeface="Arial" panose="020B0604020202020204" pitchFamily="34" charset="0"/>
              </a:rPr>
              <a:t>Lượng xi măng xuất khẩu hàng năm</a:t>
            </a:r>
            <a:endParaRPr lang="en-US" sz="1333" dirty="0">
              <a:latin typeface="Arial" panose="020B0604020202020204" pitchFamily="34" charset="0"/>
              <a:cs typeface="Arial" panose="020B0604020202020204" pitchFamily="34" charset="0"/>
            </a:endParaRPr>
          </a:p>
        </p:txBody>
      </p:sp>
      <p:sp>
        <p:nvSpPr>
          <p:cNvPr id="25" name="Text 10">
            <a:extLst>
              <a:ext uri="{FF2B5EF4-FFF2-40B4-BE49-F238E27FC236}">
                <a16:creationId xmlns:a16="http://schemas.microsoft.com/office/drawing/2014/main" id="{4B3CF591-D74C-D4C8-DD0D-A61846D2B5D2}"/>
              </a:ext>
            </a:extLst>
          </p:cNvPr>
          <p:cNvSpPr/>
          <p:nvPr/>
        </p:nvSpPr>
        <p:spPr>
          <a:xfrm>
            <a:off x="6223397" y="3564931"/>
            <a:ext cx="5373886" cy="560784"/>
          </a:xfrm>
          <a:prstGeom prst="rect">
            <a:avLst/>
          </a:prstGeom>
          <a:noFill/>
          <a:ln/>
        </p:spPr>
        <p:txBody>
          <a:bodyPr wrap="none" lIns="0" tIns="0" rIns="0" bIns="0" rtlCol="0" anchor="t"/>
          <a:lstStyle/>
          <a:p>
            <a:pPr algn="ctr">
              <a:lnSpc>
                <a:spcPts val="4375"/>
              </a:lnSpc>
            </a:pPr>
            <a:r>
              <a:rPr lang="en-US" sz="4375" dirty="0">
                <a:solidFill>
                  <a:srgbClr val="2C2821"/>
                </a:solidFill>
                <a:latin typeface="Arial" panose="020B0604020202020204" pitchFamily="34" charset="0"/>
                <a:ea typeface="Alice" pitchFamily="34" charset="-122"/>
                <a:cs typeface="Arial" panose="020B0604020202020204" pitchFamily="34" charset="0"/>
              </a:rPr>
              <a:t>6-7%</a:t>
            </a:r>
            <a:endParaRPr lang="en-US" sz="4375" dirty="0">
              <a:latin typeface="Arial" panose="020B0604020202020204" pitchFamily="34" charset="0"/>
              <a:cs typeface="Arial" panose="020B0604020202020204" pitchFamily="34" charset="0"/>
            </a:endParaRPr>
          </a:p>
        </p:txBody>
      </p:sp>
      <p:sp>
        <p:nvSpPr>
          <p:cNvPr id="26" name="Text 11">
            <a:extLst>
              <a:ext uri="{FF2B5EF4-FFF2-40B4-BE49-F238E27FC236}">
                <a16:creationId xmlns:a16="http://schemas.microsoft.com/office/drawing/2014/main" id="{8D2DE140-7731-CA9F-E4AB-9F532A26668F}"/>
              </a:ext>
            </a:extLst>
          </p:cNvPr>
          <p:cNvSpPr/>
          <p:nvPr/>
        </p:nvSpPr>
        <p:spPr>
          <a:xfrm>
            <a:off x="7736483" y="4338043"/>
            <a:ext cx="2347714" cy="265509"/>
          </a:xfrm>
          <a:prstGeom prst="rect">
            <a:avLst/>
          </a:prstGeom>
          <a:noFill/>
          <a:ln/>
        </p:spPr>
        <p:txBody>
          <a:bodyPr wrap="none" lIns="0" tIns="0" rIns="0" bIns="0" rtlCol="0" anchor="t"/>
          <a:lstStyle/>
          <a:p>
            <a:pPr algn="ctr">
              <a:lnSpc>
                <a:spcPts val="2083"/>
              </a:lnSpc>
            </a:pPr>
            <a:r>
              <a:rPr lang="en-US" sz="1667" dirty="0">
                <a:solidFill>
                  <a:srgbClr val="2C2821"/>
                </a:solidFill>
                <a:latin typeface="Arial" panose="020B0604020202020204" pitchFamily="34" charset="0"/>
                <a:ea typeface="Alice" pitchFamily="34" charset="-122"/>
                <a:cs typeface="Arial" panose="020B0604020202020204" pitchFamily="34" charset="0"/>
              </a:rPr>
              <a:t>Năng lượng công nghiệp</a:t>
            </a:r>
            <a:endParaRPr lang="en-US" sz="1667" dirty="0">
              <a:latin typeface="Arial" panose="020B0604020202020204" pitchFamily="34" charset="0"/>
              <a:cs typeface="Arial" panose="020B0604020202020204" pitchFamily="34" charset="0"/>
            </a:endParaRPr>
          </a:p>
        </p:txBody>
      </p:sp>
      <p:sp>
        <p:nvSpPr>
          <p:cNvPr id="27" name="Text 12">
            <a:extLst>
              <a:ext uri="{FF2B5EF4-FFF2-40B4-BE49-F238E27FC236}">
                <a16:creationId xmlns:a16="http://schemas.microsoft.com/office/drawing/2014/main" id="{CC7C2949-AEFB-EDE9-FBED-A58CE7A9A082}"/>
              </a:ext>
            </a:extLst>
          </p:cNvPr>
          <p:cNvSpPr/>
          <p:nvPr/>
        </p:nvSpPr>
        <p:spPr>
          <a:xfrm>
            <a:off x="6223397" y="4705449"/>
            <a:ext cx="5373886" cy="543718"/>
          </a:xfrm>
          <a:prstGeom prst="rect">
            <a:avLst/>
          </a:prstGeom>
          <a:noFill/>
          <a:ln/>
        </p:spPr>
        <p:txBody>
          <a:bodyPr wrap="square" lIns="0" tIns="0" rIns="0" bIns="0" rtlCol="0" anchor="t"/>
          <a:lstStyle/>
          <a:p>
            <a:pPr algn="ctr">
              <a:lnSpc>
                <a:spcPts val="2125"/>
              </a:lnSpc>
            </a:pPr>
            <a:r>
              <a:rPr lang="en-US" sz="1333" dirty="0">
                <a:solidFill>
                  <a:srgbClr val="2C2821"/>
                </a:solidFill>
                <a:latin typeface="Arial" panose="020B0604020202020204" pitchFamily="34" charset="0"/>
                <a:ea typeface="Lora" pitchFamily="34" charset="-122"/>
                <a:cs typeface="Arial" panose="020B0604020202020204" pitchFamily="34" charset="0"/>
              </a:rPr>
              <a:t>Tỷ lệ tiêu thụ năng lượng của ngành xi măng trong tổng năng lượng công nghiệp</a:t>
            </a:r>
            <a:endParaRPr lang="en-US" sz="1333" dirty="0">
              <a:latin typeface="Arial" panose="020B0604020202020204" pitchFamily="34" charset="0"/>
              <a:cs typeface="Arial" panose="020B0604020202020204" pitchFamily="34" charset="0"/>
            </a:endParaRPr>
          </a:p>
        </p:txBody>
      </p:sp>
      <p:sp>
        <p:nvSpPr>
          <p:cNvPr id="28" name="Text 13">
            <a:extLst>
              <a:ext uri="{FF2B5EF4-FFF2-40B4-BE49-F238E27FC236}">
                <a16:creationId xmlns:a16="http://schemas.microsoft.com/office/drawing/2014/main" id="{37C845CE-D7A3-A5B6-C2ED-ADF74D3D0772}"/>
              </a:ext>
            </a:extLst>
          </p:cNvPr>
          <p:cNvSpPr/>
          <p:nvPr/>
        </p:nvSpPr>
        <p:spPr>
          <a:xfrm>
            <a:off x="594718" y="5440264"/>
            <a:ext cx="11002566" cy="815578"/>
          </a:xfrm>
          <a:prstGeom prst="rect">
            <a:avLst/>
          </a:prstGeom>
          <a:noFill/>
          <a:ln/>
        </p:spPr>
        <p:txBody>
          <a:bodyPr wrap="square" lIns="0" tIns="0" rIns="0" bIns="0" rtlCol="0" anchor="t"/>
          <a:lstStyle/>
          <a:p>
            <a:pPr>
              <a:lnSpc>
                <a:spcPts val="2125"/>
              </a:lnSpc>
            </a:pPr>
            <a:r>
              <a:rPr lang="en-US" sz="1333" dirty="0">
                <a:solidFill>
                  <a:srgbClr val="2C2821"/>
                </a:solidFill>
                <a:latin typeface="Arial" panose="020B0604020202020204" pitchFamily="34" charset="0"/>
                <a:ea typeface="Lora" pitchFamily="34" charset="-122"/>
                <a:cs typeface="Arial" panose="020B0604020202020204" pitchFamily="34" charset="0"/>
              </a:rPr>
              <a:t>Ngành xi măng Việt Nam đã phát triển mạnh mẽ trong những năm qua, trở thành một trong những quốc gia sản xuất và xuất khẩu xi măng hàng đầu thế giới. Với hơn 90 dây chuyền sản xuất, ngành này đóng góp đáng kể vào nền kinh tế quốc gia, nhưng cũng đặt ra nhiều thách thức về sử dụng năng lượng hiệu quả.</a:t>
            </a:r>
            <a:endParaRPr lang="en-US" sz="1333"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263268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a:xfrm>
            <a:off x="225136" y="486287"/>
            <a:ext cx="11890664" cy="495200"/>
          </a:xfrm>
        </p:spPr>
        <p:txBody>
          <a:bodyPr>
            <a:noAutofit/>
          </a:bodyPr>
          <a:lstStyle/>
          <a:p>
            <a:r>
              <a:rPr lang="en-US" sz="2000" dirty="0">
                <a:solidFill>
                  <a:schemeClr val="accent1">
                    <a:lumMod val="50000"/>
                  </a:schemeClr>
                </a:solidFill>
              </a:rPr>
              <a:t>2. CƯỜNG ĐỘ NĂNG LƯỢNG TRONG CÁC NGÀNH CÔNG NGHIỆP TRỌNG ĐIỂM TẠI VIỆT NAM</a:t>
            </a:r>
            <a:endParaRPr lang="en-VN" sz="2000" dirty="0">
              <a:solidFill>
                <a:schemeClr val="accent1">
                  <a:lumMod val="50000"/>
                </a:schemeClr>
              </a:solidFill>
            </a:endParaRPr>
          </a:p>
        </p:txBody>
      </p:sp>
      <p:pic>
        <p:nvPicPr>
          <p:cNvPr id="5" name="Picture 4">
            <a:extLst>
              <a:ext uri="{FF2B5EF4-FFF2-40B4-BE49-F238E27FC236}">
                <a16:creationId xmlns:a16="http://schemas.microsoft.com/office/drawing/2014/main" id="{88FCA6B8-AD06-4510-EECB-A9BB3832252D}"/>
              </a:ext>
            </a:extLst>
          </p:cNvPr>
          <p:cNvPicPr>
            <a:picLocks noChangeAspect="1"/>
          </p:cNvPicPr>
          <p:nvPr/>
        </p:nvPicPr>
        <p:blipFill>
          <a:blip r:embed="rId3"/>
          <a:stretch>
            <a:fillRect/>
          </a:stretch>
        </p:blipFill>
        <p:spPr>
          <a:xfrm>
            <a:off x="1107440" y="1414005"/>
            <a:ext cx="9692640" cy="4800319"/>
          </a:xfrm>
          <a:prstGeom prst="rect">
            <a:avLst/>
          </a:prstGeom>
        </p:spPr>
      </p:pic>
    </p:spTree>
    <p:extLst>
      <p:ext uri="{BB962C8B-B14F-4D97-AF65-F5344CB8AC3E}">
        <p14:creationId xmlns:p14="http://schemas.microsoft.com/office/powerpoint/2010/main" val="20234262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CCC1CCC8-3B98-9DE4-F82E-7DB821B6C035}"/>
              </a:ext>
            </a:extLst>
          </p:cNvPr>
          <p:cNvSpPr>
            <a:spLocks noGrp="1"/>
          </p:cNvSpPr>
          <p:nvPr>
            <p:ph type="title"/>
          </p:nvPr>
        </p:nvSpPr>
        <p:spPr>
          <a:xfrm>
            <a:off x="609600" y="625906"/>
            <a:ext cx="10972800" cy="495200"/>
          </a:xfrm>
        </p:spPr>
        <p:txBody>
          <a:bodyPr>
            <a:noAutofit/>
          </a:bodyPr>
          <a:lstStyle/>
          <a:p>
            <a:r>
              <a:rPr lang="en-US" sz="2400" b="1" dirty="0">
                <a:solidFill>
                  <a:schemeClr val="accent1">
                    <a:lumMod val="50000"/>
                  </a:schemeClr>
                </a:solidFill>
              </a:rPr>
              <a:t>3. </a:t>
            </a:r>
            <a:r>
              <a:rPr lang="vi-VN" sz="2400" b="1" dirty="0">
                <a:solidFill>
                  <a:schemeClr val="accent1">
                    <a:lumMod val="50000"/>
                  </a:schemeClr>
                </a:solidFill>
              </a:rPr>
              <a:t>CƯỜNG ĐỘ NĂNG LƯỢNG NHIỆT TRUNG BÌNH CỦA CLINKER</a:t>
            </a:r>
            <a:endParaRPr lang="en-US" sz="2400" b="1" dirty="0">
              <a:solidFill>
                <a:schemeClr val="accent1">
                  <a:lumMod val="50000"/>
                </a:schemeClr>
              </a:solidFill>
            </a:endParaRPr>
          </a:p>
        </p:txBody>
      </p:sp>
      <p:sp>
        <p:nvSpPr>
          <p:cNvPr id="9" name="TextBox 8">
            <a:extLst>
              <a:ext uri="{FF2B5EF4-FFF2-40B4-BE49-F238E27FC236}">
                <a16:creationId xmlns:a16="http://schemas.microsoft.com/office/drawing/2014/main" id="{F6A2EE2F-E043-E90B-1060-F97894D48425}"/>
              </a:ext>
            </a:extLst>
          </p:cNvPr>
          <p:cNvSpPr txBox="1"/>
          <p:nvPr/>
        </p:nvSpPr>
        <p:spPr>
          <a:xfrm>
            <a:off x="609600" y="1323700"/>
            <a:ext cx="5294290" cy="4893647"/>
          </a:xfrm>
          <a:prstGeom prst="rect">
            <a:avLst/>
          </a:prstGeom>
          <a:noFill/>
        </p:spPr>
        <p:txBody>
          <a:bodyPr wrap="square">
            <a:spAutoFit/>
          </a:bodyPr>
          <a:lstStyle/>
          <a:p>
            <a:pPr algn="just" fontAlgn="base">
              <a:lnSpc>
                <a:spcPct val="150000"/>
              </a:lnSpc>
            </a:pPr>
            <a:r>
              <a:rPr lang="vi-VN" sz="1600" dirty="0">
                <a:latin typeface="Arial" panose="020B0604020202020204" pitchFamily="34" charset="0"/>
                <a:cs typeface="Arial" panose="020B0604020202020204" pitchFamily="34" charset="0"/>
              </a:rPr>
              <a:t>Cường độ năng lượng nhiệt toàn cầu trong sản xuất clinker theo loại nhiên liệu trong </a:t>
            </a:r>
            <a:r>
              <a:rPr lang="en-US" sz="1600" dirty="0">
                <a:latin typeface="Arial" panose="020B0604020202020204" pitchFamily="34" charset="0"/>
                <a:cs typeface="Arial" panose="020B0604020202020204" pitchFamily="34" charset="0"/>
              </a:rPr>
              <a:t>k</a:t>
            </a:r>
            <a:r>
              <a:rPr lang="vi-VN" sz="1600" dirty="0">
                <a:latin typeface="Arial" panose="020B0604020202020204" pitchFamily="34" charset="0"/>
                <a:cs typeface="Arial" panose="020B0604020202020204" pitchFamily="34" charset="0"/>
              </a:rPr>
              <a:t>ịch bản Net Zero, giai đoạn 2010-2030</a:t>
            </a:r>
            <a:endParaRPr lang="en-US" sz="1600" dirty="0">
              <a:latin typeface="Arial" panose="020B0604020202020204" pitchFamily="34" charset="0"/>
              <a:cs typeface="Arial" panose="020B0604020202020204" pitchFamily="34" charset="0"/>
            </a:endParaRPr>
          </a:p>
          <a:p>
            <a:pPr algn="just" fontAlgn="base">
              <a:lnSpc>
                <a:spcPct val="150000"/>
              </a:lnSpc>
            </a:pPr>
            <a:r>
              <a:rPr lang="vi-VN" sz="1600" dirty="0">
                <a:latin typeface="Arial" panose="020B0604020202020204" pitchFamily="34" charset="0"/>
                <a:cs typeface="Arial" panose="020B0604020202020204" pitchFamily="34" charset="0"/>
              </a:rPr>
              <a:t>Nhiên liệu hóa thạch tiếp tục là nguồn cung cấp năng lượng nhiệt chính cho ngành này (chiếm 90%) vào năm 2022, tiếp theo là sinh khối và rác thải tái tạo (4%) và rác thải không tái tạo (4%). Việc áp dụng nhiên liệu </a:t>
            </a:r>
            <a:r>
              <a:rPr lang="en-US" sz="1600" dirty="0" err="1">
                <a:latin typeface="Arial" panose="020B0604020202020204" pitchFamily="34" charset="0"/>
                <a:cs typeface="Arial" panose="020B0604020202020204" pitchFamily="34" charset="0"/>
              </a:rPr>
              <a:t>Cacbon</a:t>
            </a:r>
            <a:r>
              <a:rPr lang="vi-VN" sz="1600" dirty="0">
                <a:latin typeface="Arial" panose="020B0604020202020204" pitchFamily="34" charset="0"/>
                <a:cs typeface="Arial" panose="020B0604020202020204" pitchFamily="34" charset="0"/>
              </a:rPr>
              <a:t> thấp là yếu tố then chốt để giảm tỷ lệ nhiên liệu hóa thạch xuống còn 79% và rác thải không tái tạo xuống còn 3% vào năm 2030, phù hợp với Kịch bản Net Zero (NZE), trong đó sinh khối và rác thải tái tạo sẽ tăng lên 16% và hydro sẽ chiếm 2% trong tổng nguồn cung năng lượng nhiệt.</a:t>
            </a:r>
            <a:endParaRPr lang="en-US" sz="1600" b="0" i="0" dirty="0">
              <a:solidFill>
                <a:srgbClr val="000000"/>
              </a:solidFill>
              <a:effectLst/>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76030" y="1285090"/>
            <a:ext cx="5606370" cy="4932258"/>
          </a:xfrm>
          <a:prstGeom prst="rect">
            <a:avLst/>
          </a:prstGeom>
        </p:spPr>
      </p:pic>
      <p:sp>
        <p:nvSpPr>
          <p:cNvPr id="4" name="Rectangle 3"/>
          <p:cNvSpPr/>
          <p:nvPr/>
        </p:nvSpPr>
        <p:spPr>
          <a:xfrm>
            <a:off x="6311900" y="5734050"/>
            <a:ext cx="577850" cy="12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latin typeface="Arial" panose="020B0604020202020204" pitchFamily="34" charset="0"/>
              </a:rPr>
              <a:t>Nhiên liệu hóa thạch</a:t>
            </a:r>
          </a:p>
        </p:txBody>
      </p:sp>
      <p:sp>
        <p:nvSpPr>
          <p:cNvPr id="8" name="Rectangle 7"/>
          <p:cNvSpPr/>
          <p:nvPr/>
        </p:nvSpPr>
        <p:spPr>
          <a:xfrm>
            <a:off x="7105650" y="5721350"/>
            <a:ext cx="1250950" cy="12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solidFill>
                  <a:schemeClr val="tx1"/>
                </a:solidFill>
                <a:latin typeface="Arial" panose="020B0604020202020204" pitchFamily="34" charset="0"/>
              </a:rPr>
              <a:t>Chất thải không thể tái tạo</a:t>
            </a:r>
          </a:p>
        </p:txBody>
      </p:sp>
    </p:spTree>
    <p:extLst>
      <p:ext uri="{BB962C8B-B14F-4D97-AF65-F5344CB8AC3E}">
        <p14:creationId xmlns:p14="http://schemas.microsoft.com/office/powerpoint/2010/main" val="1027619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4CDF9-719D-8B89-2F82-43A6875F7EB5}"/>
            </a:ext>
          </a:extLst>
        </p:cNvPr>
        <p:cNvGrpSpPr/>
        <p:nvPr/>
      </p:nvGrpSpPr>
      <p:grpSpPr>
        <a:xfrm>
          <a:off x="0" y="0"/>
          <a:ext cx="0" cy="0"/>
          <a:chOff x="0" y="0"/>
          <a:chExt cx="0" cy="0"/>
        </a:xfrm>
      </p:grpSpPr>
      <p:sp>
        <p:nvSpPr>
          <p:cNvPr id="7" name="Title 4">
            <a:extLst>
              <a:ext uri="{FF2B5EF4-FFF2-40B4-BE49-F238E27FC236}">
                <a16:creationId xmlns:a16="http://schemas.microsoft.com/office/drawing/2014/main" id="{8157DB12-547E-672B-13C6-B24EC1FA0047}"/>
              </a:ext>
            </a:extLst>
          </p:cNvPr>
          <p:cNvSpPr>
            <a:spLocks noGrp="1"/>
          </p:cNvSpPr>
          <p:nvPr>
            <p:ph type="title"/>
          </p:nvPr>
        </p:nvSpPr>
        <p:spPr>
          <a:xfrm>
            <a:off x="609600" y="625906"/>
            <a:ext cx="10972800" cy="495200"/>
          </a:xfrm>
        </p:spPr>
        <p:txBody>
          <a:bodyPr>
            <a:noAutofit/>
          </a:bodyPr>
          <a:lstStyle/>
          <a:p>
            <a:r>
              <a:rPr lang="en-US" sz="2800" b="1" dirty="0">
                <a:solidFill>
                  <a:schemeClr val="accent1">
                    <a:lumMod val="50000"/>
                  </a:schemeClr>
                </a:solidFill>
              </a:rPr>
              <a:t>4. </a:t>
            </a:r>
            <a:r>
              <a:rPr lang="vi-VN" sz="2800" b="1" dirty="0">
                <a:solidFill>
                  <a:schemeClr val="accent1">
                    <a:lumMod val="50000"/>
                  </a:schemeClr>
                </a:solidFill>
              </a:rPr>
              <a:t>C</a:t>
            </a:r>
            <a:r>
              <a:rPr lang="en-US" sz="2800" b="1" dirty="0">
                <a:solidFill>
                  <a:schemeClr val="accent1">
                    <a:lumMod val="50000"/>
                  </a:schemeClr>
                </a:solidFill>
              </a:rPr>
              <a:t>Ơ CẤU SỬ DỤNG </a:t>
            </a:r>
            <a:r>
              <a:rPr lang="vi-VN" sz="2800" b="1" dirty="0">
                <a:solidFill>
                  <a:schemeClr val="accent1">
                    <a:lumMod val="50000"/>
                  </a:schemeClr>
                </a:solidFill>
              </a:rPr>
              <a:t>NĂNG LƯỢNG</a:t>
            </a:r>
            <a:endParaRPr lang="en-US" sz="2800" b="1" dirty="0">
              <a:solidFill>
                <a:schemeClr val="accent1">
                  <a:lumMod val="50000"/>
                </a:schemeClr>
              </a:solidFill>
            </a:endParaRPr>
          </a:p>
        </p:txBody>
      </p:sp>
      <p:sp>
        <p:nvSpPr>
          <p:cNvPr id="31" name="Text 1">
            <a:extLst>
              <a:ext uri="{FF2B5EF4-FFF2-40B4-BE49-F238E27FC236}">
                <a16:creationId xmlns:a16="http://schemas.microsoft.com/office/drawing/2014/main" id="{8C1FC9D2-7E06-BB59-3D40-5B4CB5E052CE}"/>
              </a:ext>
            </a:extLst>
          </p:cNvPr>
          <p:cNvSpPr/>
          <p:nvPr/>
        </p:nvSpPr>
        <p:spPr>
          <a:xfrm>
            <a:off x="528994" y="5317087"/>
            <a:ext cx="10199966" cy="529114"/>
          </a:xfrm>
          <a:prstGeom prst="rect">
            <a:avLst/>
          </a:prstGeom>
          <a:noFill/>
          <a:ln/>
        </p:spPr>
        <p:txBody>
          <a:bodyPr wrap="square" lIns="0" tIns="0" rIns="0" bIns="0" rtlCol="0" anchor="t"/>
          <a:lstStyle/>
          <a:p>
            <a:pPr marL="0" indent="0" algn="l">
              <a:lnSpc>
                <a:spcPts val="2050"/>
              </a:lnSpc>
              <a:buNone/>
            </a:pPr>
            <a:r>
              <a:rPr lang="en-US" sz="1300" dirty="0">
                <a:solidFill>
                  <a:srgbClr val="2C2821"/>
                </a:solidFill>
                <a:latin typeface="Arial" panose="020B0604020202020204" pitchFamily="34" charset="0"/>
                <a:ea typeface="Lora" pitchFamily="34" charset="-122"/>
                <a:cs typeface="Arial" panose="020B0604020202020204" pitchFamily="34" charset="0"/>
              </a:rPr>
              <a:t>Cơ cấu sử dụng năng lượng trong ngành xi măng Việt Nam hiện nay vẫn phụ thuộc chủ yếu vào than đá, chiếm tới 80-85% tổng năng lượng tiêu thụ. Điện năng đứng thứ hai với khoảng 15-20%, chủ yếu phục vụ cho các công đoạn nghiền và vận chuyển.</a:t>
            </a:r>
            <a:endParaRPr lang="en-US" sz="1300" dirty="0">
              <a:latin typeface="Arial" panose="020B0604020202020204" pitchFamily="34" charset="0"/>
              <a:cs typeface="Arial" panose="020B0604020202020204" pitchFamily="34" charset="0"/>
            </a:endParaRPr>
          </a:p>
        </p:txBody>
      </p:sp>
      <p:sp>
        <p:nvSpPr>
          <p:cNvPr id="32" name="Text 2">
            <a:extLst>
              <a:ext uri="{FF2B5EF4-FFF2-40B4-BE49-F238E27FC236}">
                <a16:creationId xmlns:a16="http://schemas.microsoft.com/office/drawing/2014/main" id="{4B8B2776-5545-72E3-6824-056C657840FB}"/>
              </a:ext>
            </a:extLst>
          </p:cNvPr>
          <p:cNvSpPr/>
          <p:nvPr/>
        </p:nvSpPr>
        <p:spPr>
          <a:xfrm>
            <a:off x="578882" y="7160124"/>
            <a:ext cx="13472636" cy="529114"/>
          </a:xfrm>
          <a:prstGeom prst="rect">
            <a:avLst/>
          </a:prstGeom>
          <a:noFill/>
          <a:ln/>
        </p:spPr>
        <p:txBody>
          <a:bodyPr wrap="square" lIns="0" tIns="0" rIns="0" bIns="0" rtlCol="0" anchor="t"/>
          <a:lstStyle/>
          <a:p>
            <a:pPr marL="0" indent="0" algn="l">
              <a:lnSpc>
                <a:spcPts val="2050"/>
              </a:lnSpc>
              <a:buNone/>
            </a:pPr>
            <a:r>
              <a:rPr lang="en-US" sz="1300" dirty="0">
                <a:solidFill>
                  <a:srgbClr val="2C2821"/>
                </a:solidFill>
                <a:latin typeface="Arial" panose="020B0604020202020204" pitchFamily="34" charset="0"/>
                <a:ea typeface="Lora" pitchFamily="34" charset="-122"/>
                <a:cs typeface="Arial" panose="020B0604020202020204" pitchFamily="34" charset="0"/>
              </a:rPr>
              <a:t>Nhiên liệu thay thế như rác thải, sinh khối và chất thải nguy hại mới chỉ chiếm dưới 5% tổng năng lượng sử dụng, nhưng đang có xu hướng tăng dần khi các nhà máy bắt đầu áp dụng các giải pháp thân thiện với môi trường hơn.</a:t>
            </a:r>
            <a:endParaRPr lang="en-US" sz="1300" dirty="0">
              <a:latin typeface="Arial" panose="020B0604020202020204" pitchFamily="34" charset="0"/>
              <a:cs typeface="Arial" panose="020B0604020202020204" pitchFamily="34" charset="0"/>
            </a:endParaRPr>
          </a:p>
        </p:txBody>
      </p:sp>
      <p:sp>
        <p:nvSpPr>
          <p:cNvPr id="33" name="Text 3">
            <a:extLst>
              <a:ext uri="{FF2B5EF4-FFF2-40B4-BE49-F238E27FC236}">
                <a16:creationId xmlns:a16="http://schemas.microsoft.com/office/drawing/2014/main" id="{30E3DAFE-2F08-46AA-0728-6F0E70AE6B12}"/>
              </a:ext>
            </a:extLst>
          </p:cNvPr>
          <p:cNvSpPr/>
          <p:nvPr/>
        </p:nvSpPr>
        <p:spPr>
          <a:xfrm>
            <a:off x="1478994" y="1672469"/>
            <a:ext cx="2067758" cy="258485"/>
          </a:xfrm>
          <a:prstGeom prst="rect">
            <a:avLst/>
          </a:prstGeom>
          <a:noFill/>
          <a:ln/>
        </p:spPr>
        <p:txBody>
          <a:bodyPr wrap="none" lIns="0" tIns="0" rIns="0" bIns="0" rtlCol="0" anchor="t"/>
          <a:lstStyle/>
          <a:p>
            <a:pPr marL="0" indent="0" algn="ctr">
              <a:lnSpc>
                <a:spcPts val="2000"/>
              </a:lnSpc>
              <a:buNone/>
            </a:pPr>
            <a:r>
              <a:rPr lang="en-US" sz="1600" dirty="0">
                <a:solidFill>
                  <a:srgbClr val="233E32"/>
                </a:solidFill>
                <a:latin typeface="Arial" panose="020B0604020202020204" pitchFamily="34" charset="0"/>
                <a:ea typeface="Alice" pitchFamily="34" charset="-122"/>
                <a:cs typeface="Arial" panose="020B0604020202020204" pitchFamily="34" charset="0"/>
              </a:rPr>
              <a:t>Than (antraxit)</a:t>
            </a:r>
            <a:endParaRPr lang="en-US" sz="1600" dirty="0">
              <a:latin typeface="Arial" panose="020B0604020202020204" pitchFamily="34" charset="0"/>
              <a:cs typeface="Arial" panose="020B0604020202020204" pitchFamily="34" charset="0"/>
            </a:endParaRPr>
          </a:p>
        </p:txBody>
      </p:sp>
      <p:sp>
        <p:nvSpPr>
          <p:cNvPr id="34" name="Text 4">
            <a:extLst>
              <a:ext uri="{FF2B5EF4-FFF2-40B4-BE49-F238E27FC236}">
                <a16:creationId xmlns:a16="http://schemas.microsoft.com/office/drawing/2014/main" id="{255A9167-90A9-D165-934C-520D84D8ED9D}"/>
              </a:ext>
            </a:extLst>
          </p:cNvPr>
          <p:cNvSpPr/>
          <p:nvPr/>
        </p:nvSpPr>
        <p:spPr>
          <a:xfrm>
            <a:off x="1221462" y="2030133"/>
            <a:ext cx="2582942" cy="264557"/>
          </a:xfrm>
          <a:prstGeom prst="rect">
            <a:avLst/>
          </a:prstGeom>
          <a:noFill/>
          <a:ln/>
        </p:spPr>
        <p:txBody>
          <a:bodyPr wrap="none" lIns="0" tIns="0" rIns="0" bIns="0" rtlCol="0" anchor="t"/>
          <a:lstStyle/>
          <a:p>
            <a:pPr marL="0" indent="0" algn="ctr">
              <a:lnSpc>
                <a:spcPts val="2050"/>
              </a:lnSpc>
              <a:buNone/>
            </a:pPr>
            <a:r>
              <a:rPr lang="en-US" sz="1300" dirty="0">
                <a:solidFill>
                  <a:srgbClr val="2C2821"/>
                </a:solidFill>
                <a:latin typeface="Arial" panose="020B0604020202020204" pitchFamily="34" charset="0"/>
                <a:ea typeface="Lora" pitchFamily="34" charset="-122"/>
                <a:cs typeface="Arial" panose="020B0604020202020204" pitchFamily="34" charset="0"/>
              </a:rPr>
              <a:t>80-85% tổng năng lượng</a:t>
            </a:r>
            <a:endParaRPr lang="en-US" sz="1300" dirty="0">
              <a:latin typeface="Arial" panose="020B0604020202020204" pitchFamily="34" charset="0"/>
              <a:cs typeface="Arial" panose="020B0604020202020204" pitchFamily="34" charset="0"/>
            </a:endParaRPr>
          </a:p>
        </p:txBody>
      </p:sp>
      <p:sp>
        <p:nvSpPr>
          <p:cNvPr id="35" name="Text 5">
            <a:extLst>
              <a:ext uri="{FF2B5EF4-FFF2-40B4-BE49-F238E27FC236}">
                <a16:creationId xmlns:a16="http://schemas.microsoft.com/office/drawing/2014/main" id="{BC233737-CDB6-D17E-90F8-B40393284A6E}"/>
              </a:ext>
            </a:extLst>
          </p:cNvPr>
          <p:cNvSpPr/>
          <p:nvPr/>
        </p:nvSpPr>
        <p:spPr>
          <a:xfrm>
            <a:off x="1221462" y="2393869"/>
            <a:ext cx="2582942" cy="264557"/>
          </a:xfrm>
          <a:prstGeom prst="rect">
            <a:avLst/>
          </a:prstGeom>
          <a:noFill/>
          <a:ln/>
        </p:spPr>
        <p:txBody>
          <a:bodyPr wrap="none" lIns="0" tIns="0" rIns="0" bIns="0" rtlCol="0" anchor="t"/>
          <a:lstStyle/>
          <a:p>
            <a:pPr marL="0" indent="0" algn="ctr">
              <a:lnSpc>
                <a:spcPts val="2050"/>
              </a:lnSpc>
              <a:buNone/>
            </a:pPr>
            <a:r>
              <a:rPr lang="en-US" sz="1300" dirty="0">
                <a:solidFill>
                  <a:srgbClr val="2C2821"/>
                </a:solidFill>
                <a:latin typeface="Arial" panose="020B0604020202020204" pitchFamily="34" charset="0"/>
                <a:ea typeface="Lora" pitchFamily="34" charset="-122"/>
                <a:cs typeface="Arial" panose="020B0604020202020204" pitchFamily="34" charset="0"/>
              </a:rPr>
              <a:t>Chủ yếu dùng cho lò nung clinker</a:t>
            </a:r>
            <a:endParaRPr lang="en-US" sz="1300" dirty="0">
              <a:latin typeface="Arial" panose="020B0604020202020204" pitchFamily="34" charset="0"/>
              <a:cs typeface="Arial" panose="020B0604020202020204" pitchFamily="34" charset="0"/>
            </a:endParaRPr>
          </a:p>
        </p:txBody>
      </p:sp>
      <p:sp>
        <p:nvSpPr>
          <p:cNvPr id="36" name="Text 6">
            <a:extLst>
              <a:ext uri="{FF2B5EF4-FFF2-40B4-BE49-F238E27FC236}">
                <a16:creationId xmlns:a16="http://schemas.microsoft.com/office/drawing/2014/main" id="{9AB45797-4874-2649-167A-C2D600BB041B}"/>
              </a:ext>
            </a:extLst>
          </p:cNvPr>
          <p:cNvSpPr/>
          <p:nvPr/>
        </p:nvSpPr>
        <p:spPr>
          <a:xfrm>
            <a:off x="5190908" y="2486931"/>
            <a:ext cx="2067758" cy="258485"/>
          </a:xfrm>
          <a:prstGeom prst="rect">
            <a:avLst/>
          </a:prstGeom>
          <a:noFill/>
          <a:ln/>
        </p:spPr>
        <p:txBody>
          <a:bodyPr wrap="none" lIns="0" tIns="0" rIns="0" bIns="0" rtlCol="0" anchor="t"/>
          <a:lstStyle/>
          <a:p>
            <a:pPr marL="0" indent="0" algn="ctr">
              <a:lnSpc>
                <a:spcPts val="2000"/>
              </a:lnSpc>
              <a:buNone/>
            </a:pPr>
            <a:r>
              <a:rPr lang="en-US" sz="1600" dirty="0">
                <a:solidFill>
                  <a:srgbClr val="233E32"/>
                </a:solidFill>
                <a:latin typeface="Arial" panose="020B0604020202020204" pitchFamily="34" charset="0"/>
                <a:ea typeface="Alice" pitchFamily="34" charset="-122"/>
                <a:cs typeface="Arial" panose="020B0604020202020204" pitchFamily="34" charset="0"/>
              </a:rPr>
              <a:t>Điện năng</a:t>
            </a:r>
            <a:endParaRPr lang="en-US" sz="1600" dirty="0">
              <a:latin typeface="Arial" panose="020B0604020202020204" pitchFamily="34" charset="0"/>
              <a:cs typeface="Arial" panose="020B0604020202020204" pitchFamily="34" charset="0"/>
            </a:endParaRPr>
          </a:p>
        </p:txBody>
      </p:sp>
      <p:sp>
        <p:nvSpPr>
          <p:cNvPr id="37" name="Text 7">
            <a:extLst>
              <a:ext uri="{FF2B5EF4-FFF2-40B4-BE49-F238E27FC236}">
                <a16:creationId xmlns:a16="http://schemas.microsoft.com/office/drawing/2014/main" id="{7DC19497-8724-7A13-3EB7-A0E048F7F1F8}"/>
              </a:ext>
            </a:extLst>
          </p:cNvPr>
          <p:cNvSpPr/>
          <p:nvPr/>
        </p:nvSpPr>
        <p:spPr>
          <a:xfrm>
            <a:off x="4062176" y="2887025"/>
            <a:ext cx="4325422" cy="264557"/>
          </a:xfrm>
          <a:prstGeom prst="rect">
            <a:avLst/>
          </a:prstGeom>
          <a:noFill/>
          <a:ln/>
        </p:spPr>
        <p:txBody>
          <a:bodyPr wrap="none" lIns="0" tIns="0" rIns="0" bIns="0" rtlCol="0" anchor="t"/>
          <a:lstStyle/>
          <a:p>
            <a:pPr marL="0" indent="0" algn="ctr">
              <a:lnSpc>
                <a:spcPts val="2050"/>
              </a:lnSpc>
              <a:buNone/>
            </a:pPr>
            <a:r>
              <a:rPr lang="en-US" sz="1300" dirty="0">
                <a:solidFill>
                  <a:srgbClr val="2C2821"/>
                </a:solidFill>
                <a:latin typeface="Arial" panose="020B0604020202020204" pitchFamily="34" charset="0"/>
                <a:ea typeface="Lora" pitchFamily="34" charset="-122"/>
                <a:cs typeface="Arial" panose="020B0604020202020204" pitchFamily="34" charset="0"/>
              </a:rPr>
              <a:t>15-20% tổng năng lượng</a:t>
            </a:r>
            <a:endParaRPr lang="en-US" sz="1300" dirty="0">
              <a:latin typeface="Arial" panose="020B0604020202020204" pitchFamily="34" charset="0"/>
              <a:cs typeface="Arial" panose="020B0604020202020204" pitchFamily="34" charset="0"/>
            </a:endParaRPr>
          </a:p>
        </p:txBody>
      </p:sp>
      <p:sp>
        <p:nvSpPr>
          <p:cNvPr id="38" name="Text 8">
            <a:extLst>
              <a:ext uri="{FF2B5EF4-FFF2-40B4-BE49-F238E27FC236}">
                <a16:creationId xmlns:a16="http://schemas.microsoft.com/office/drawing/2014/main" id="{90001807-0C45-5BE7-8D7B-F001ED33218E}"/>
              </a:ext>
            </a:extLst>
          </p:cNvPr>
          <p:cNvSpPr/>
          <p:nvPr/>
        </p:nvSpPr>
        <p:spPr>
          <a:xfrm>
            <a:off x="4130994" y="3279429"/>
            <a:ext cx="4325422" cy="529114"/>
          </a:xfrm>
          <a:prstGeom prst="rect">
            <a:avLst/>
          </a:prstGeom>
          <a:noFill/>
          <a:ln/>
        </p:spPr>
        <p:txBody>
          <a:bodyPr wrap="square" lIns="0" tIns="0" rIns="0" bIns="0" rtlCol="0" anchor="t"/>
          <a:lstStyle/>
          <a:p>
            <a:pPr marL="0" indent="0" algn="ctr">
              <a:lnSpc>
                <a:spcPts val="2050"/>
              </a:lnSpc>
              <a:buNone/>
            </a:pPr>
            <a:r>
              <a:rPr lang="en-US" sz="1300" dirty="0">
                <a:solidFill>
                  <a:srgbClr val="2C2821"/>
                </a:solidFill>
                <a:latin typeface="Arial" panose="020B0604020202020204" pitchFamily="34" charset="0"/>
                <a:ea typeface="Lora" pitchFamily="34" charset="-122"/>
                <a:cs typeface="Arial" panose="020B0604020202020204" pitchFamily="34" charset="0"/>
              </a:rPr>
              <a:t>Sử dụng cho nghiền nguyên liệu, nghiền xi măng, đóng bao, vận chuyển</a:t>
            </a:r>
            <a:endParaRPr lang="en-US" sz="1300" dirty="0">
              <a:latin typeface="Arial" panose="020B0604020202020204" pitchFamily="34" charset="0"/>
              <a:cs typeface="Arial" panose="020B0604020202020204" pitchFamily="34" charset="0"/>
            </a:endParaRPr>
          </a:p>
        </p:txBody>
      </p:sp>
      <p:sp>
        <p:nvSpPr>
          <p:cNvPr id="39" name="Text 9">
            <a:extLst>
              <a:ext uri="{FF2B5EF4-FFF2-40B4-BE49-F238E27FC236}">
                <a16:creationId xmlns:a16="http://schemas.microsoft.com/office/drawing/2014/main" id="{EC36D7D2-254A-C5E0-370D-5083B858FA35}"/>
              </a:ext>
            </a:extLst>
          </p:cNvPr>
          <p:cNvSpPr/>
          <p:nvPr/>
        </p:nvSpPr>
        <p:spPr>
          <a:xfrm>
            <a:off x="8543529" y="4030529"/>
            <a:ext cx="2067758" cy="258485"/>
          </a:xfrm>
          <a:prstGeom prst="rect">
            <a:avLst/>
          </a:prstGeom>
          <a:noFill/>
          <a:ln/>
        </p:spPr>
        <p:txBody>
          <a:bodyPr wrap="none" lIns="0" tIns="0" rIns="0" bIns="0" rtlCol="0" anchor="t"/>
          <a:lstStyle/>
          <a:p>
            <a:pPr marL="0" indent="0" algn="ctr">
              <a:lnSpc>
                <a:spcPts val="2000"/>
              </a:lnSpc>
              <a:buNone/>
            </a:pPr>
            <a:r>
              <a:rPr lang="en-US" sz="1600" dirty="0">
                <a:solidFill>
                  <a:srgbClr val="233E32"/>
                </a:solidFill>
                <a:latin typeface="Arial" panose="020B0604020202020204" pitchFamily="34" charset="0"/>
                <a:ea typeface="Alice" pitchFamily="34" charset="-122"/>
                <a:cs typeface="Arial" panose="020B0604020202020204" pitchFamily="34" charset="0"/>
              </a:rPr>
              <a:t>Nhiên liệu thay thế</a:t>
            </a:r>
            <a:endParaRPr lang="en-US" sz="1600" dirty="0">
              <a:latin typeface="Arial" panose="020B0604020202020204" pitchFamily="34" charset="0"/>
              <a:cs typeface="Arial" panose="020B0604020202020204" pitchFamily="34" charset="0"/>
            </a:endParaRPr>
          </a:p>
        </p:txBody>
      </p:sp>
      <p:sp>
        <p:nvSpPr>
          <p:cNvPr id="40" name="Text 10">
            <a:extLst>
              <a:ext uri="{FF2B5EF4-FFF2-40B4-BE49-F238E27FC236}">
                <a16:creationId xmlns:a16="http://schemas.microsoft.com/office/drawing/2014/main" id="{7259A1C7-3295-F73E-1B32-517FAF2F1A55}"/>
              </a:ext>
            </a:extLst>
          </p:cNvPr>
          <p:cNvSpPr/>
          <p:nvPr/>
        </p:nvSpPr>
        <p:spPr>
          <a:xfrm>
            <a:off x="7814986" y="4388193"/>
            <a:ext cx="3524845" cy="264557"/>
          </a:xfrm>
          <a:prstGeom prst="rect">
            <a:avLst/>
          </a:prstGeom>
          <a:noFill/>
          <a:ln/>
        </p:spPr>
        <p:txBody>
          <a:bodyPr wrap="none" lIns="0" tIns="0" rIns="0" bIns="0" rtlCol="0" anchor="t"/>
          <a:lstStyle/>
          <a:p>
            <a:pPr marL="0" indent="0" algn="ctr">
              <a:lnSpc>
                <a:spcPts val="2050"/>
              </a:lnSpc>
              <a:buNone/>
            </a:pPr>
            <a:r>
              <a:rPr lang="en-US" sz="1300" dirty="0">
                <a:solidFill>
                  <a:srgbClr val="2C2821"/>
                </a:solidFill>
                <a:latin typeface="Arial" panose="020B0604020202020204" pitchFamily="34" charset="0"/>
                <a:ea typeface="Lora" pitchFamily="34" charset="-122"/>
                <a:cs typeface="Arial" panose="020B0604020202020204" pitchFamily="34" charset="0"/>
              </a:rPr>
              <a:t>Dưới 5% (đang tăng dần)</a:t>
            </a:r>
            <a:endParaRPr lang="en-US" sz="1300" dirty="0">
              <a:latin typeface="Arial" panose="020B0604020202020204" pitchFamily="34" charset="0"/>
              <a:cs typeface="Arial" panose="020B0604020202020204" pitchFamily="34" charset="0"/>
            </a:endParaRPr>
          </a:p>
        </p:txBody>
      </p:sp>
      <p:sp>
        <p:nvSpPr>
          <p:cNvPr id="41" name="Text 11">
            <a:extLst>
              <a:ext uri="{FF2B5EF4-FFF2-40B4-BE49-F238E27FC236}">
                <a16:creationId xmlns:a16="http://schemas.microsoft.com/office/drawing/2014/main" id="{61CFA90D-E3B2-CF78-63E3-D39804E7AEB2}"/>
              </a:ext>
            </a:extLst>
          </p:cNvPr>
          <p:cNvSpPr/>
          <p:nvPr/>
        </p:nvSpPr>
        <p:spPr>
          <a:xfrm>
            <a:off x="7814986" y="4751929"/>
            <a:ext cx="3524845" cy="264557"/>
          </a:xfrm>
          <a:prstGeom prst="rect">
            <a:avLst/>
          </a:prstGeom>
          <a:noFill/>
          <a:ln/>
        </p:spPr>
        <p:txBody>
          <a:bodyPr wrap="none" lIns="0" tIns="0" rIns="0" bIns="0" rtlCol="0" anchor="t"/>
          <a:lstStyle/>
          <a:p>
            <a:pPr marL="0" indent="0" algn="ctr">
              <a:lnSpc>
                <a:spcPts val="2050"/>
              </a:lnSpc>
              <a:buNone/>
            </a:pPr>
            <a:r>
              <a:rPr lang="en-US" sz="1300" dirty="0">
                <a:solidFill>
                  <a:srgbClr val="2C2821"/>
                </a:solidFill>
                <a:latin typeface="Arial" panose="020B0604020202020204" pitchFamily="34" charset="0"/>
                <a:ea typeface="Lora" pitchFamily="34" charset="-122"/>
                <a:cs typeface="Arial" panose="020B0604020202020204" pitchFamily="34" charset="0"/>
              </a:rPr>
              <a:t>Bao gồm rác thải, sinh khối, chất thải nguy hại</a:t>
            </a:r>
            <a:endParaRPr lang="en-US" sz="1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80216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ABBDD-8CFB-04B0-57E1-766B12F891C2}"/>
              </a:ext>
            </a:extLst>
          </p:cNvPr>
          <p:cNvSpPr>
            <a:spLocks noGrp="1"/>
          </p:cNvSpPr>
          <p:nvPr>
            <p:ph type="title"/>
          </p:nvPr>
        </p:nvSpPr>
        <p:spPr/>
        <p:txBody>
          <a:bodyPr>
            <a:noAutofit/>
          </a:bodyPr>
          <a:lstStyle/>
          <a:p>
            <a:pPr algn="ctr"/>
            <a:r>
              <a:rPr lang="en-US" dirty="0">
                <a:solidFill>
                  <a:schemeClr val="accent1">
                    <a:lumMod val="50000"/>
                  </a:schemeClr>
                </a:solidFill>
              </a:rPr>
              <a:t>Nội dung</a:t>
            </a:r>
            <a:endParaRPr lang="en-VN" dirty="0">
              <a:solidFill>
                <a:schemeClr val="accent1">
                  <a:lumMod val="50000"/>
                </a:schemeClr>
              </a:solidFill>
            </a:endParaRPr>
          </a:p>
        </p:txBody>
      </p:sp>
      <p:sp>
        <p:nvSpPr>
          <p:cNvPr id="6" name="TextBox 5">
            <a:extLst>
              <a:ext uri="{FF2B5EF4-FFF2-40B4-BE49-F238E27FC236}">
                <a16:creationId xmlns:a16="http://schemas.microsoft.com/office/drawing/2014/main" id="{792B8BA9-5C44-B08E-7348-A5A1AEAA72C1}"/>
              </a:ext>
            </a:extLst>
          </p:cNvPr>
          <p:cNvSpPr txBox="1"/>
          <p:nvPr/>
        </p:nvSpPr>
        <p:spPr>
          <a:xfrm>
            <a:off x="1005447" y="2586077"/>
            <a:ext cx="10181105" cy="1685846"/>
          </a:xfrm>
          <a:prstGeom prst="rect">
            <a:avLst/>
          </a:prstGeom>
          <a:noFill/>
        </p:spPr>
        <p:txBody>
          <a:bodyPr wrap="square">
            <a:spAutoFit/>
          </a:bodyPr>
          <a:lstStyle/>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và tiềm năng tiết kiệm năng lượng (TKNL) trong ngành công nghiệp xi măng tại Việt Nam</a:t>
            </a:r>
            <a:r>
              <a:rPr lang="en-VN" sz="2400" b="1" dirty="0">
                <a:solidFill>
                  <a:schemeClr val="accent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92426225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2A703-0EB6-9A24-16FA-D6BD2F2BC636}"/>
            </a:ext>
          </a:extLst>
        </p:cNvPr>
        <p:cNvGrpSpPr/>
        <p:nvPr/>
      </p:nvGrpSpPr>
      <p:grpSpPr>
        <a:xfrm>
          <a:off x="0" y="0"/>
          <a:ext cx="0" cy="0"/>
          <a:chOff x="0" y="0"/>
          <a:chExt cx="0" cy="0"/>
        </a:xfrm>
      </p:grpSpPr>
      <p:sp>
        <p:nvSpPr>
          <p:cNvPr id="7" name="Title 4">
            <a:extLst>
              <a:ext uri="{FF2B5EF4-FFF2-40B4-BE49-F238E27FC236}">
                <a16:creationId xmlns:a16="http://schemas.microsoft.com/office/drawing/2014/main" id="{4841DD16-EFF6-F787-CFCD-675B71408386}"/>
              </a:ext>
            </a:extLst>
          </p:cNvPr>
          <p:cNvSpPr>
            <a:spLocks noGrp="1"/>
          </p:cNvSpPr>
          <p:nvPr>
            <p:ph type="title"/>
          </p:nvPr>
        </p:nvSpPr>
        <p:spPr>
          <a:xfrm>
            <a:off x="539136" y="392842"/>
            <a:ext cx="10972800" cy="495200"/>
          </a:xfrm>
        </p:spPr>
        <p:txBody>
          <a:bodyPr>
            <a:noAutofit/>
          </a:bodyPr>
          <a:lstStyle/>
          <a:p>
            <a:r>
              <a:rPr lang="en-US" sz="2800" b="1" dirty="0">
                <a:solidFill>
                  <a:schemeClr val="accent1">
                    <a:lumMod val="50000"/>
                  </a:schemeClr>
                </a:solidFill>
              </a:rPr>
              <a:t>5. HIỆU SUẤT VÀ C</a:t>
            </a:r>
            <a:r>
              <a:rPr lang="vi-VN" sz="2800" b="1" dirty="0">
                <a:solidFill>
                  <a:schemeClr val="accent1">
                    <a:lumMod val="50000"/>
                  </a:schemeClr>
                </a:solidFill>
              </a:rPr>
              <a:t>ƯỜNG ĐỘ NĂNG LƯỢNG</a:t>
            </a:r>
            <a:endParaRPr lang="en-US" sz="2800" b="1" dirty="0">
              <a:solidFill>
                <a:schemeClr val="accent1">
                  <a:lumMod val="50000"/>
                </a:schemeClr>
              </a:solidFill>
            </a:endParaRPr>
          </a:p>
        </p:txBody>
      </p:sp>
      <p:sp>
        <p:nvSpPr>
          <p:cNvPr id="3" name="Shape 1">
            <a:extLst>
              <a:ext uri="{FF2B5EF4-FFF2-40B4-BE49-F238E27FC236}">
                <a16:creationId xmlns:a16="http://schemas.microsoft.com/office/drawing/2014/main" id="{9340A4FB-3DAA-ED6D-A372-458250018822}"/>
              </a:ext>
            </a:extLst>
          </p:cNvPr>
          <p:cNvSpPr/>
          <p:nvPr/>
        </p:nvSpPr>
        <p:spPr>
          <a:xfrm>
            <a:off x="367071" y="1290762"/>
            <a:ext cx="11672530" cy="2616518"/>
          </a:xfrm>
          <a:prstGeom prst="roundRect">
            <a:avLst>
              <a:gd name="adj" fmla="val 1300"/>
            </a:avLst>
          </a:prstGeom>
          <a:noFill/>
          <a:ln w="7620">
            <a:solidFill>
              <a:srgbClr val="000000">
                <a:alpha val="8000"/>
              </a:srgbClr>
            </a:solidFill>
            <a:prstDash val="solid"/>
          </a:ln>
        </p:spPr>
        <p:txBody>
          <a:bodyPr/>
          <a:lstStyle/>
          <a:p>
            <a:endParaRPr lang="en-US" dirty="0">
              <a:latin typeface="Arial" panose="020B0604020202020204" pitchFamily="34" charset="0"/>
              <a:cs typeface="Arial" panose="020B0604020202020204" pitchFamily="34" charset="0"/>
            </a:endParaRPr>
          </a:p>
        </p:txBody>
      </p:sp>
      <p:sp>
        <p:nvSpPr>
          <p:cNvPr id="5" name="Shape 2">
            <a:extLst>
              <a:ext uri="{FF2B5EF4-FFF2-40B4-BE49-F238E27FC236}">
                <a16:creationId xmlns:a16="http://schemas.microsoft.com/office/drawing/2014/main" id="{6852F61A-C8E8-8229-183F-B600E1B5D8C0}"/>
              </a:ext>
            </a:extLst>
          </p:cNvPr>
          <p:cNvSpPr/>
          <p:nvPr/>
        </p:nvSpPr>
        <p:spPr>
          <a:xfrm>
            <a:off x="374690" y="1298382"/>
            <a:ext cx="11530291" cy="650319"/>
          </a:xfrm>
          <a:prstGeom prst="rect">
            <a:avLst/>
          </a:prstGeom>
          <a:solidFill>
            <a:srgbClr val="FFFFFF">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6" name="Text 3">
            <a:extLst>
              <a:ext uri="{FF2B5EF4-FFF2-40B4-BE49-F238E27FC236}">
                <a16:creationId xmlns:a16="http://schemas.microsoft.com/office/drawing/2014/main" id="{7B500E8B-E0CB-2624-F24D-FFDD15C5F457}"/>
              </a:ext>
            </a:extLst>
          </p:cNvPr>
          <p:cNvSpPr/>
          <p:nvPr/>
        </p:nvSpPr>
        <p:spPr>
          <a:xfrm>
            <a:off x="602933" y="1442091"/>
            <a:ext cx="388417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Chỉ số</a:t>
            </a:r>
            <a:endParaRPr lang="en-US" sz="1750" dirty="0">
              <a:latin typeface="Arial" panose="020B0604020202020204" pitchFamily="34" charset="0"/>
              <a:cs typeface="Arial" panose="020B0604020202020204" pitchFamily="34" charset="0"/>
            </a:endParaRPr>
          </a:p>
        </p:txBody>
      </p:sp>
      <p:sp>
        <p:nvSpPr>
          <p:cNvPr id="10" name="Text 4">
            <a:extLst>
              <a:ext uri="{FF2B5EF4-FFF2-40B4-BE49-F238E27FC236}">
                <a16:creationId xmlns:a16="http://schemas.microsoft.com/office/drawing/2014/main" id="{15C3E6EB-3308-853A-204A-ECBB7C2AB303}"/>
              </a:ext>
            </a:extLst>
          </p:cNvPr>
          <p:cNvSpPr/>
          <p:nvPr/>
        </p:nvSpPr>
        <p:spPr>
          <a:xfrm>
            <a:off x="4948357" y="1442091"/>
            <a:ext cx="388036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Mức hiện tại</a:t>
            </a:r>
            <a:endParaRPr lang="en-US" sz="1750" dirty="0">
              <a:latin typeface="Arial" panose="020B0604020202020204" pitchFamily="34" charset="0"/>
              <a:cs typeface="Arial" panose="020B0604020202020204" pitchFamily="34" charset="0"/>
            </a:endParaRPr>
          </a:p>
        </p:txBody>
      </p:sp>
      <p:sp>
        <p:nvSpPr>
          <p:cNvPr id="11" name="Text 5">
            <a:extLst>
              <a:ext uri="{FF2B5EF4-FFF2-40B4-BE49-F238E27FC236}">
                <a16:creationId xmlns:a16="http://schemas.microsoft.com/office/drawing/2014/main" id="{55E6473A-A570-57D4-B589-FD08157C007B}"/>
              </a:ext>
            </a:extLst>
          </p:cNvPr>
          <p:cNvSpPr/>
          <p:nvPr/>
        </p:nvSpPr>
        <p:spPr>
          <a:xfrm>
            <a:off x="9289971" y="1442091"/>
            <a:ext cx="3884176" cy="362903"/>
          </a:xfrm>
          <a:prstGeom prst="rect">
            <a:avLst/>
          </a:prstGeom>
          <a:noFill/>
          <a:ln/>
        </p:spPr>
        <p:txBody>
          <a:bodyPr wrap="none" lIns="0" tIns="0" rIns="0" bIns="0" rtlCol="0" anchor="t"/>
          <a:lstStyle/>
          <a:p>
            <a:pPr marL="0" indent="0" algn="l">
              <a:lnSpc>
                <a:spcPts val="2850"/>
              </a:lnSpc>
              <a:buNone/>
            </a:pPr>
            <a:r>
              <a:rPr lang="en-US" sz="1750" dirty="0" err="1">
                <a:solidFill>
                  <a:srgbClr val="2C2821"/>
                </a:solidFill>
                <a:latin typeface="Arial" panose="020B0604020202020204" pitchFamily="34" charset="0"/>
                <a:ea typeface="Lora" pitchFamily="34" charset="-122"/>
                <a:cs typeface="Arial" panose="020B0604020202020204" pitchFamily="34" charset="0"/>
              </a:rPr>
              <a:t>Mức</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tối</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ưu</a:t>
            </a:r>
            <a:endParaRPr lang="en-US" sz="1750" dirty="0">
              <a:latin typeface="Arial" panose="020B0604020202020204" pitchFamily="34" charset="0"/>
              <a:cs typeface="Arial" panose="020B0604020202020204" pitchFamily="34" charset="0"/>
            </a:endParaRPr>
          </a:p>
        </p:txBody>
      </p:sp>
      <p:sp>
        <p:nvSpPr>
          <p:cNvPr id="12" name="Shape 6">
            <a:extLst>
              <a:ext uri="{FF2B5EF4-FFF2-40B4-BE49-F238E27FC236}">
                <a16:creationId xmlns:a16="http://schemas.microsoft.com/office/drawing/2014/main" id="{3C1197CD-CB82-2215-2482-0B28706FD06F}"/>
              </a:ext>
            </a:extLst>
          </p:cNvPr>
          <p:cNvSpPr/>
          <p:nvPr/>
        </p:nvSpPr>
        <p:spPr>
          <a:xfrm>
            <a:off x="374691" y="1948702"/>
            <a:ext cx="11522670" cy="650319"/>
          </a:xfrm>
          <a:prstGeom prst="rect">
            <a:avLst/>
          </a:prstGeom>
          <a:solidFill>
            <a:srgbClr val="000000">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13" name="Text 7">
            <a:extLst>
              <a:ext uri="{FF2B5EF4-FFF2-40B4-BE49-F238E27FC236}">
                <a16:creationId xmlns:a16="http://schemas.microsoft.com/office/drawing/2014/main" id="{81DFD3F1-F6B1-E7BC-3EB6-FEC3E8C752A7}"/>
              </a:ext>
            </a:extLst>
          </p:cNvPr>
          <p:cNvSpPr/>
          <p:nvPr/>
        </p:nvSpPr>
        <p:spPr>
          <a:xfrm>
            <a:off x="602933" y="2092410"/>
            <a:ext cx="388417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Tiêu hao than cho sản xuất clinker</a:t>
            </a:r>
            <a:endParaRPr lang="en-US" sz="1750" dirty="0">
              <a:latin typeface="Arial" panose="020B0604020202020204" pitchFamily="34" charset="0"/>
              <a:cs typeface="Arial" panose="020B0604020202020204" pitchFamily="34" charset="0"/>
            </a:endParaRPr>
          </a:p>
        </p:txBody>
      </p:sp>
      <p:sp>
        <p:nvSpPr>
          <p:cNvPr id="14" name="Text 8">
            <a:extLst>
              <a:ext uri="{FF2B5EF4-FFF2-40B4-BE49-F238E27FC236}">
                <a16:creationId xmlns:a16="http://schemas.microsoft.com/office/drawing/2014/main" id="{53C105DF-ABDD-B59A-5BDB-B1BD452E92F8}"/>
              </a:ext>
            </a:extLst>
          </p:cNvPr>
          <p:cNvSpPr/>
          <p:nvPr/>
        </p:nvSpPr>
        <p:spPr>
          <a:xfrm>
            <a:off x="4948357" y="2092410"/>
            <a:ext cx="388036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730-850 kcal/kg clinker</a:t>
            </a:r>
            <a:endParaRPr lang="en-US" sz="1750" dirty="0">
              <a:latin typeface="Arial" panose="020B0604020202020204" pitchFamily="34" charset="0"/>
              <a:cs typeface="Arial" panose="020B0604020202020204" pitchFamily="34" charset="0"/>
            </a:endParaRPr>
          </a:p>
        </p:txBody>
      </p:sp>
      <p:sp>
        <p:nvSpPr>
          <p:cNvPr id="15" name="Text 9">
            <a:extLst>
              <a:ext uri="{FF2B5EF4-FFF2-40B4-BE49-F238E27FC236}">
                <a16:creationId xmlns:a16="http://schemas.microsoft.com/office/drawing/2014/main" id="{2914C798-2050-8A95-53E8-32F947C33EA6}"/>
              </a:ext>
            </a:extLst>
          </p:cNvPr>
          <p:cNvSpPr/>
          <p:nvPr/>
        </p:nvSpPr>
        <p:spPr>
          <a:xfrm>
            <a:off x="9289971" y="2092410"/>
            <a:ext cx="388417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&lt;730 kcal/kg</a:t>
            </a:r>
            <a:endParaRPr lang="en-US" sz="1750" dirty="0">
              <a:latin typeface="Arial" panose="020B0604020202020204" pitchFamily="34" charset="0"/>
              <a:cs typeface="Arial" panose="020B0604020202020204" pitchFamily="34" charset="0"/>
            </a:endParaRPr>
          </a:p>
        </p:txBody>
      </p:sp>
      <p:sp>
        <p:nvSpPr>
          <p:cNvPr id="16" name="Shape 10">
            <a:extLst>
              <a:ext uri="{FF2B5EF4-FFF2-40B4-BE49-F238E27FC236}">
                <a16:creationId xmlns:a16="http://schemas.microsoft.com/office/drawing/2014/main" id="{FE23C2BC-C2DE-B5FF-6BDF-C50F27F8E5FA}"/>
              </a:ext>
            </a:extLst>
          </p:cNvPr>
          <p:cNvSpPr/>
          <p:nvPr/>
        </p:nvSpPr>
        <p:spPr>
          <a:xfrm>
            <a:off x="374691" y="2599021"/>
            <a:ext cx="11450240" cy="650319"/>
          </a:xfrm>
          <a:prstGeom prst="rect">
            <a:avLst/>
          </a:prstGeom>
          <a:solidFill>
            <a:srgbClr val="FFFFFF">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17" name="Text 11">
            <a:extLst>
              <a:ext uri="{FF2B5EF4-FFF2-40B4-BE49-F238E27FC236}">
                <a16:creationId xmlns:a16="http://schemas.microsoft.com/office/drawing/2014/main" id="{B1D6821D-E509-934F-13EF-F984CC93E52A}"/>
              </a:ext>
            </a:extLst>
          </p:cNvPr>
          <p:cNvSpPr/>
          <p:nvPr/>
        </p:nvSpPr>
        <p:spPr>
          <a:xfrm>
            <a:off x="602933" y="2742729"/>
            <a:ext cx="388417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Tiêu thụ điện trung bình</a:t>
            </a:r>
            <a:endParaRPr lang="en-US" sz="1750" dirty="0">
              <a:latin typeface="Arial" panose="020B0604020202020204" pitchFamily="34" charset="0"/>
              <a:cs typeface="Arial" panose="020B0604020202020204" pitchFamily="34" charset="0"/>
            </a:endParaRPr>
          </a:p>
        </p:txBody>
      </p:sp>
      <p:sp>
        <p:nvSpPr>
          <p:cNvPr id="18" name="Text 12">
            <a:extLst>
              <a:ext uri="{FF2B5EF4-FFF2-40B4-BE49-F238E27FC236}">
                <a16:creationId xmlns:a16="http://schemas.microsoft.com/office/drawing/2014/main" id="{3C9F885C-C4CE-2D02-F2B8-8541EA635DE8}"/>
              </a:ext>
            </a:extLst>
          </p:cNvPr>
          <p:cNvSpPr/>
          <p:nvPr/>
        </p:nvSpPr>
        <p:spPr>
          <a:xfrm>
            <a:off x="4948357" y="2742729"/>
            <a:ext cx="388036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95 -108 kWh/tấn xi măng</a:t>
            </a:r>
            <a:endParaRPr lang="en-US" sz="1750" dirty="0">
              <a:latin typeface="Arial" panose="020B0604020202020204" pitchFamily="34" charset="0"/>
              <a:cs typeface="Arial" panose="020B0604020202020204" pitchFamily="34" charset="0"/>
            </a:endParaRPr>
          </a:p>
        </p:txBody>
      </p:sp>
      <p:sp>
        <p:nvSpPr>
          <p:cNvPr id="19" name="Text 13">
            <a:extLst>
              <a:ext uri="{FF2B5EF4-FFF2-40B4-BE49-F238E27FC236}">
                <a16:creationId xmlns:a16="http://schemas.microsoft.com/office/drawing/2014/main" id="{5D99DC9B-83A7-04D3-E78E-69B8ADD4A674}"/>
              </a:ext>
            </a:extLst>
          </p:cNvPr>
          <p:cNvSpPr/>
          <p:nvPr/>
        </p:nvSpPr>
        <p:spPr>
          <a:xfrm>
            <a:off x="9289971" y="2742729"/>
            <a:ext cx="2749630"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&lt;85 kWh/tấn</a:t>
            </a:r>
            <a:endParaRPr lang="en-US" sz="1750" dirty="0">
              <a:latin typeface="Arial" panose="020B0604020202020204" pitchFamily="34" charset="0"/>
              <a:cs typeface="Arial" panose="020B0604020202020204" pitchFamily="34" charset="0"/>
            </a:endParaRPr>
          </a:p>
        </p:txBody>
      </p:sp>
      <p:sp>
        <p:nvSpPr>
          <p:cNvPr id="20" name="Shape 14">
            <a:extLst>
              <a:ext uri="{FF2B5EF4-FFF2-40B4-BE49-F238E27FC236}">
                <a16:creationId xmlns:a16="http://schemas.microsoft.com/office/drawing/2014/main" id="{84865C99-3FB7-08B3-6B94-68A943218A6D}"/>
              </a:ext>
            </a:extLst>
          </p:cNvPr>
          <p:cNvSpPr/>
          <p:nvPr/>
        </p:nvSpPr>
        <p:spPr>
          <a:xfrm>
            <a:off x="374691" y="3249340"/>
            <a:ext cx="11522670" cy="650319"/>
          </a:xfrm>
          <a:prstGeom prst="rect">
            <a:avLst/>
          </a:prstGeom>
          <a:solidFill>
            <a:srgbClr val="000000">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21" name="Text 15">
            <a:extLst>
              <a:ext uri="{FF2B5EF4-FFF2-40B4-BE49-F238E27FC236}">
                <a16:creationId xmlns:a16="http://schemas.microsoft.com/office/drawing/2014/main" id="{DCCBA58F-8AEB-E0D6-9809-F6A00B04CBF1}"/>
              </a:ext>
            </a:extLst>
          </p:cNvPr>
          <p:cNvSpPr/>
          <p:nvPr/>
        </p:nvSpPr>
        <p:spPr>
          <a:xfrm>
            <a:off x="602933" y="3393049"/>
            <a:ext cx="388417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Hiệu suất lò nung</a:t>
            </a:r>
            <a:endParaRPr lang="en-US" sz="1750" dirty="0">
              <a:latin typeface="Arial" panose="020B0604020202020204" pitchFamily="34" charset="0"/>
              <a:cs typeface="Arial" panose="020B0604020202020204" pitchFamily="34" charset="0"/>
            </a:endParaRPr>
          </a:p>
        </p:txBody>
      </p:sp>
      <p:sp>
        <p:nvSpPr>
          <p:cNvPr id="22" name="Text 16">
            <a:extLst>
              <a:ext uri="{FF2B5EF4-FFF2-40B4-BE49-F238E27FC236}">
                <a16:creationId xmlns:a16="http://schemas.microsoft.com/office/drawing/2014/main" id="{A028658A-00F3-90F1-1ECE-956C20B171C9}"/>
              </a:ext>
            </a:extLst>
          </p:cNvPr>
          <p:cNvSpPr/>
          <p:nvPr/>
        </p:nvSpPr>
        <p:spPr>
          <a:xfrm>
            <a:off x="4948357" y="3393049"/>
            <a:ext cx="388036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Thay đổi theo công nghệ</a:t>
            </a:r>
            <a:endParaRPr lang="en-US" sz="1750" dirty="0">
              <a:latin typeface="Arial" panose="020B0604020202020204" pitchFamily="34" charset="0"/>
              <a:cs typeface="Arial" panose="020B0604020202020204" pitchFamily="34" charset="0"/>
            </a:endParaRPr>
          </a:p>
        </p:txBody>
      </p:sp>
      <p:sp>
        <p:nvSpPr>
          <p:cNvPr id="23" name="Text 17">
            <a:extLst>
              <a:ext uri="{FF2B5EF4-FFF2-40B4-BE49-F238E27FC236}">
                <a16:creationId xmlns:a16="http://schemas.microsoft.com/office/drawing/2014/main" id="{3663AC28-1B7E-7492-D66E-7201E6483495}"/>
              </a:ext>
            </a:extLst>
          </p:cNvPr>
          <p:cNvSpPr/>
          <p:nvPr/>
        </p:nvSpPr>
        <p:spPr>
          <a:xfrm>
            <a:off x="9289971" y="3393049"/>
            <a:ext cx="3884176" cy="362903"/>
          </a:xfrm>
          <a:prstGeom prst="rect">
            <a:avLst/>
          </a:prstGeom>
          <a:noFill/>
          <a:ln/>
        </p:spPr>
        <p:txBody>
          <a:bodyPr wrap="non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Cao với lò quay precalciner</a:t>
            </a:r>
            <a:endParaRPr lang="en-US" sz="1750" dirty="0">
              <a:latin typeface="Arial" panose="020B0604020202020204" pitchFamily="34" charset="0"/>
              <a:cs typeface="Arial" panose="020B0604020202020204" pitchFamily="34" charset="0"/>
            </a:endParaRPr>
          </a:p>
        </p:txBody>
      </p:sp>
      <p:sp>
        <p:nvSpPr>
          <p:cNvPr id="24" name="Text 18">
            <a:extLst>
              <a:ext uri="{FF2B5EF4-FFF2-40B4-BE49-F238E27FC236}">
                <a16:creationId xmlns:a16="http://schemas.microsoft.com/office/drawing/2014/main" id="{356FB90C-858D-CE3C-E2B9-AC3CC96C2F74}"/>
              </a:ext>
            </a:extLst>
          </p:cNvPr>
          <p:cNvSpPr/>
          <p:nvPr/>
        </p:nvSpPr>
        <p:spPr>
          <a:xfrm>
            <a:off x="367071" y="4162431"/>
            <a:ext cx="11316930" cy="1088708"/>
          </a:xfrm>
          <a:prstGeom prst="rect">
            <a:avLst/>
          </a:prstGeom>
          <a:noFill/>
          <a:ln/>
        </p:spPr>
        <p:txBody>
          <a:bodyPr wrap="squar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Hiệu suất năng lượng trong ngành xi măng Việt Nam hiện còn khoảng cách so với tiêu chuẩn thế giới. Tiêu hao than cho sản xuất clinker dao động từ 730-850 kcal/kg, trong khi mức tốt cần đạt dưới 730 kcal/kg. Tương tự, tiêu thụ điện trung </a:t>
            </a:r>
            <a:r>
              <a:rPr lang="en-US" sz="1750" dirty="0" err="1">
                <a:solidFill>
                  <a:srgbClr val="2C2821"/>
                </a:solidFill>
                <a:latin typeface="Arial" panose="020B0604020202020204" pitchFamily="34" charset="0"/>
                <a:ea typeface="Lora" pitchFamily="34" charset="-122"/>
                <a:cs typeface="Arial" panose="020B0604020202020204" pitchFamily="34" charset="0"/>
              </a:rPr>
              <a:t>bình</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còn</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chênh</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lệch</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cao</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giữa</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các</a:t>
            </a:r>
            <a:r>
              <a:rPr lang="en-US" sz="1750" dirty="0">
                <a:solidFill>
                  <a:srgbClr val="2C2821"/>
                </a:solidFill>
                <a:latin typeface="Arial" panose="020B0604020202020204" pitchFamily="34" charset="0"/>
                <a:ea typeface="Lora" pitchFamily="34" charset="-122"/>
                <a:cs typeface="Arial" panose="020B0604020202020204" pitchFamily="34" charset="0"/>
              </a:rPr>
              <a:t> nhà </a:t>
            </a:r>
            <a:r>
              <a:rPr lang="en-US" sz="1750" dirty="0" err="1">
                <a:solidFill>
                  <a:srgbClr val="2C2821"/>
                </a:solidFill>
                <a:latin typeface="Arial" panose="020B0604020202020204" pitchFamily="34" charset="0"/>
                <a:ea typeface="Lora" pitchFamily="34" charset="-122"/>
                <a:cs typeface="Arial" panose="020B0604020202020204" pitchFamily="34" charset="0"/>
              </a:rPr>
              <a:t>máy</a:t>
            </a:r>
            <a:r>
              <a:rPr lang="en-US" sz="1750" dirty="0">
                <a:solidFill>
                  <a:srgbClr val="2C2821"/>
                </a:solidFill>
                <a:latin typeface="Arial" panose="020B0604020202020204" pitchFamily="34" charset="0"/>
                <a:ea typeface="Lora" pitchFamily="34" charset="-122"/>
                <a:cs typeface="Arial" panose="020B0604020202020204" pitchFamily="34" charset="0"/>
              </a:rPr>
              <a:t>.</a:t>
            </a:r>
            <a:endParaRPr lang="en-US" sz="1750" dirty="0">
              <a:latin typeface="Arial" panose="020B0604020202020204" pitchFamily="34" charset="0"/>
              <a:cs typeface="Arial" panose="020B0604020202020204" pitchFamily="34" charset="0"/>
            </a:endParaRPr>
          </a:p>
        </p:txBody>
      </p:sp>
      <p:sp>
        <p:nvSpPr>
          <p:cNvPr id="25" name="Text 19">
            <a:extLst>
              <a:ext uri="{FF2B5EF4-FFF2-40B4-BE49-F238E27FC236}">
                <a16:creationId xmlns:a16="http://schemas.microsoft.com/office/drawing/2014/main" id="{88D5F436-6A18-90A1-6405-11278AB7A3AA}"/>
              </a:ext>
            </a:extLst>
          </p:cNvPr>
          <p:cNvSpPr/>
          <p:nvPr/>
        </p:nvSpPr>
        <p:spPr>
          <a:xfrm>
            <a:off x="367071" y="5293877"/>
            <a:ext cx="11245810" cy="725805"/>
          </a:xfrm>
          <a:prstGeom prst="rect">
            <a:avLst/>
          </a:prstGeom>
          <a:noFill/>
          <a:ln/>
        </p:spPr>
        <p:txBody>
          <a:bodyPr wrap="squar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Hiệu suất lò nung phụ thuộc nhiều vào công nghệ sử dụng, trong đó lò quay công nghệ hiện đại (precalciner) có hiệu suất cao hơn, </a:t>
            </a:r>
            <a:r>
              <a:rPr lang="en-US" sz="1750" dirty="0" err="1">
                <a:solidFill>
                  <a:srgbClr val="2C2821"/>
                </a:solidFill>
                <a:latin typeface="Arial" panose="020B0604020202020204" pitchFamily="34" charset="0"/>
                <a:ea typeface="Lora" pitchFamily="34" charset="-122"/>
                <a:cs typeface="Arial" panose="020B0604020202020204" pitchFamily="34" charset="0"/>
              </a:rPr>
              <a:t>nhiều</a:t>
            </a:r>
            <a:r>
              <a:rPr lang="en-US" sz="1750" dirty="0">
                <a:solidFill>
                  <a:srgbClr val="2C2821"/>
                </a:solidFill>
                <a:latin typeface="Arial" panose="020B0604020202020204" pitchFamily="34" charset="0"/>
                <a:ea typeface="Lora" pitchFamily="34" charset="-122"/>
                <a:cs typeface="Arial" panose="020B0604020202020204" pitchFamily="34" charset="0"/>
              </a:rPr>
              <a:t> dây chuyền cũ </a:t>
            </a:r>
            <a:r>
              <a:rPr lang="en-US" sz="1750" dirty="0" err="1">
                <a:solidFill>
                  <a:srgbClr val="2C2821"/>
                </a:solidFill>
                <a:latin typeface="Arial" panose="020B0604020202020204" pitchFamily="34" charset="0"/>
                <a:ea typeface="Lora" pitchFamily="34" charset="-122"/>
                <a:cs typeface="Arial" panose="020B0604020202020204" pitchFamily="34" charset="0"/>
              </a:rPr>
              <a:t>vẫn</a:t>
            </a:r>
            <a:r>
              <a:rPr lang="en-US" sz="1750" dirty="0">
                <a:solidFill>
                  <a:srgbClr val="2C2821"/>
                </a:solidFill>
                <a:latin typeface="Arial" panose="020B0604020202020204" pitchFamily="34" charset="0"/>
                <a:ea typeface="Lora" pitchFamily="34" charset="-122"/>
                <a:cs typeface="Arial" panose="020B0604020202020204" pitchFamily="34" charset="0"/>
              </a:rPr>
              <a:t> cần được nâng cấp để cải thiện hiệu quả năng lượng.</a:t>
            </a:r>
            <a:endParaRPr lang="en-US" sz="17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9936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49D963-ABAA-5CA1-DEE7-E46FFA23BABE}"/>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D1487E7-C0DB-58F1-6FE1-C141A6418268}"/>
              </a:ext>
            </a:extLst>
          </p:cNvPr>
          <p:cNvSpPr>
            <a:spLocks noGrp="1"/>
          </p:cNvSpPr>
          <p:nvPr>
            <p:ph type="body" idx="1"/>
          </p:nvPr>
        </p:nvSpPr>
        <p:spPr>
          <a:xfrm>
            <a:off x="609600" y="1607549"/>
            <a:ext cx="10972800" cy="4436012"/>
          </a:xfrm>
        </p:spPr>
        <p:txBody>
          <a:bodyPr>
            <a:noAutofit/>
          </a:bodyPr>
          <a:lstStyle/>
          <a:p>
            <a:pPr algn="just">
              <a:lnSpc>
                <a:spcPct val="150000"/>
              </a:lnSpc>
            </a:pPr>
            <a:r>
              <a:rPr lang="vi-VN" dirty="0"/>
              <a:t>Ngành xi măng Việt Nam tiêu thụ một lượng năng lượng đáng kể, chủ yếu dưới dạng nhiệt năng và điện năng. </a:t>
            </a:r>
            <a:endParaRPr lang="en-US" dirty="0"/>
          </a:p>
          <a:p>
            <a:pPr algn="just">
              <a:lnSpc>
                <a:spcPct val="150000"/>
              </a:lnSpc>
            </a:pPr>
            <a:r>
              <a:rPr lang="en-US" dirty="0" err="1"/>
              <a:t>Cơ</a:t>
            </a:r>
            <a:r>
              <a:rPr lang="en-US" dirty="0"/>
              <a:t> </a:t>
            </a:r>
            <a:r>
              <a:rPr lang="en-US" dirty="0" err="1"/>
              <a:t>cấu</a:t>
            </a:r>
            <a:r>
              <a:rPr lang="en-US" dirty="0"/>
              <a:t> </a:t>
            </a:r>
            <a:r>
              <a:rPr lang="en-US" dirty="0" err="1"/>
              <a:t>tiêu</a:t>
            </a:r>
            <a:r>
              <a:rPr lang="en-US" dirty="0"/>
              <a:t> </a:t>
            </a:r>
            <a:r>
              <a:rPr lang="en-US" dirty="0" err="1"/>
              <a:t>thụ</a:t>
            </a:r>
            <a:r>
              <a:rPr lang="en-US" dirty="0"/>
              <a:t> </a:t>
            </a:r>
            <a:r>
              <a:rPr lang="en-US" dirty="0" err="1"/>
              <a:t>năng</a:t>
            </a:r>
            <a:r>
              <a:rPr lang="en-US" dirty="0"/>
              <a:t> </a:t>
            </a:r>
            <a:r>
              <a:rPr lang="en-US" dirty="0" err="1"/>
              <a:t>lượng</a:t>
            </a:r>
            <a:r>
              <a:rPr lang="en-US" dirty="0"/>
              <a:t> </a:t>
            </a:r>
            <a:r>
              <a:rPr lang="en-US" dirty="0" err="1"/>
              <a:t>để</a:t>
            </a:r>
            <a:r>
              <a:rPr lang="en-US" dirty="0"/>
              <a:t> </a:t>
            </a:r>
            <a:r>
              <a:rPr lang="en-US" dirty="0" err="1"/>
              <a:t>sản</a:t>
            </a:r>
            <a:r>
              <a:rPr lang="en-US" dirty="0"/>
              <a:t> </a:t>
            </a:r>
            <a:r>
              <a:rPr lang="en-US" dirty="0" err="1"/>
              <a:t>xuất</a:t>
            </a:r>
            <a:r>
              <a:rPr lang="en-US" dirty="0"/>
              <a:t> xi </a:t>
            </a:r>
            <a:r>
              <a:rPr lang="en-US" dirty="0" err="1"/>
              <a:t>măng</a:t>
            </a:r>
            <a:r>
              <a:rPr lang="en-US" dirty="0"/>
              <a:t>:</a:t>
            </a:r>
            <a:r>
              <a:rPr lang="vi-VN" dirty="0"/>
              <a:t> khoảng </a:t>
            </a:r>
            <a:r>
              <a:rPr lang="en-US" dirty="0"/>
              <a:t>80-85</a:t>
            </a:r>
            <a:r>
              <a:rPr lang="vi-VN" dirty="0"/>
              <a:t>% là nhiệt năng, </a:t>
            </a:r>
            <a:r>
              <a:rPr lang="en-US" dirty="0"/>
              <a:t>15-20% </a:t>
            </a:r>
            <a:r>
              <a:rPr lang="vi-VN" dirty="0"/>
              <a:t>là điện năng</a:t>
            </a:r>
            <a:r>
              <a:rPr lang="en-US" dirty="0"/>
              <a:t>, </a:t>
            </a:r>
            <a:r>
              <a:rPr lang="en-US" dirty="0" err="1"/>
              <a:t>còn</a:t>
            </a:r>
            <a:r>
              <a:rPr lang="en-US" dirty="0"/>
              <a:t> </a:t>
            </a:r>
            <a:r>
              <a:rPr lang="en-US" dirty="0" err="1"/>
              <a:t>lại</a:t>
            </a:r>
            <a:r>
              <a:rPr lang="en-US" dirty="0"/>
              <a:t> </a:t>
            </a:r>
            <a:r>
              <a:rPr lang="en-US" dirty="0" err="1"/>
              <a:t>một</a:t>
            </a:r>
            <a:r>
              <a:rPr lang="en-US" dirty="0"/>
              <a:t> </a:t>
            </a:r>
            <a:r>
              <a:rPr lang="en-US" dirty="0" err="1"/>
              <a:t>phần</a:t>
            </a:r>
            <a:r>
              <a:rPr lang="en-US" dirty="0"/>
              <a:t> </a:t>
            </a:r>
            <a:r>
              <a:rPr lang="en-US" dirty="0" err="1"/>
              <a:t>rất</a:t>
            </a:r>
            <a:r>
              <a:rPr lang="en-US" dirty="0"/>
              <a:t> </a:t>
            </a:r>
            <a:r>
              <a:rPr lang="en-US" dirty="0" err="1"/>
              <a:t>nhỏ</a:t>
            </a:r>
            <a:r>
              <a:rPr lang="en-US" dirty="0"/>
              <a:t> </a:t>
            </a:r>
            <a:r>
              <a:rPr lang="en-US" dirty="0" err="1"/>
              <a:t>khoảng</a:t>
            </a:r>
            <a:r>
              <a:rPr lang="en-US" dirty="0"/>
              <a:t> 1% </a:t>
            </a:r>
            <a:r>
              <a:rPr lang="en-US" dirty="0" err="1"/>
              <a:t>là</a:t>
            </a:r>
            <a:r>
              <a:rPr lang="en-US" dirty="0"/>
              <a:t> </a:t>
            </a:r>
            <a:r>
              <a:rPr lang="en-US" dirty="0" err="1"/>
              <a:t>đầu</a:t>
            </a:r>
            <a:r>
              <a:rPr lang="en-US" dirty="0"/>
              <a:t> DO, FO</a:t>
            </a:r>
          </a:p>
          <a:p>
            <a:pPr algn="just">
              <a:lnSpc>
                <a:spcPct val="150000"/>
              </a:lnSpc>
            </a:pPr>
            <a:r>
              <a:rPr lang="vi-VN" dirty="0">
                <a:solidFill>
                  <a:srgbClr val="333333"/>
                </a:solidFill>
              </a:rPr>
              <a:t>Ước tính chi phí năng lượng điện năng chiếm khoảng 10 - 15% giá thành sản xuất xi măng</a:t>
            </a:r>
            <a:endParaRPr lang="vi-VN" dirty="0"/>
          </a:p>
          <a:p>
            <a:pPr algn="just">
              <a:lnSpc>
                <a:spcPct val="150000"/>
              </a:lnSpc>
            </a:pPr>
            <a:r>
              <a:rPr lang="vi-VN" dirty="0"/>
              <a:t>Mức tiêu hao điện năng dao động từ </a:t>
            </a:r>
            <a:r>
              <a:rPr lang="en-US" dirty="0"/>
              <a:t>95</a:t>
            </a:r>
            <a:r>
              <a:rPr lang="vi-VN" dirty="0"/>
              <a:t> kWh đến 108 kWh cho mỗi tấn xi măng sản xuất</a:t>
            </a:r>
            <a:r>
              <a:rPr lang="en-US" dirty="0"/>
              <a:t>. </a:t>
            </a:r>
            <a:r>
              <a:rPr lang="vi-VN" dirty="0"/>
              <a:t>Sự chênh lệch này phụ thuộc vào công nghệ và thiết bị được sử dụng tại các nhà máy.</a:t>
            </a:r>
            <a:endParaRPr lang="en-US" dirty="0"/>
          </a:p>
          <a:p>
            <a:pPr algn="just">
              <a:lnSpc>
                <a:spcPct val="150000"/>
              </a:lnSpc>
            </a:pPr>
            <a:endParaRPr lang="en-US" dirty="0"/>
          </a:p>
          <a:p>
            <a:pPr algn="just">
              <a:lnSpc>
                <a:spcPct val="150000"/>
              </a:lnSpc>
            </a:pPr>
            <a:endParaRPr lang="en-US" altLang="en-US" dirty="0">
              <a:solidFill>
                <a:schemeClr val="tx1"/>
              </a:solidFill>
            </a:endParaRPr>
          </a:p>
        </p:txBody>
      </p:sp>
      <p:sp>
        <p:nvSpPr>
          <p:cNvPr id="6" name="Title 4">
            <a:extLst>
              <a:ext uri="{FF2B5EF4-FFF2-40B4-BE49-F238E27FC236}">
                <a16:creationId xmlns:a16="http://schemas.microsoft.com/office/drawing/2014/main" id="{63DD558A-2921-8492-8C7C-4609F99A4C17}"/>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6. </a:t>
            </a:r>
            <a:r>
              <a:rPr lang="vi-VN" dirty="0">
                <a:solidFill>
                  <a:schemeClr val="accent1">
                    <a:lumMod val="50000"/>
                  </a:schemeClr>
                </a:solidFill>
              </a:rPr>
              <a:t>TIÊU THỤ NĂNG LƯỢNG TRONG NGÀNH </a:t>
            </a:r>
            <a:r>
              <a:rPr lang="en-US" dirty="0">
                <a:solidFill>
                  <a:schemeClr val="accent1">
                    <a:lumMod val="50000"/>
                  </a:schemeClr>
                </a:solidFill>
              </a:rPr>
              <a:t>XI MĂNG</a:t>
            </a:r>
          </a:p>
        </p:txBody>
      </p:sp>
    </p:spTree>
    <p:extLst>
      <p:ext uri="{BB962C8B-B14F-4D97-AF65-F5344CB8AC3E}">
        <p14:creationId xmlns:p14="http://schemas.microsoft.com/office/powerpoint/2010/main" val="4878780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C0157-5E34-666E-FA14-A96E245A0DD7}"/>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BC06F13C-946F-3C5C-8688-586CCB232799}"/>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6. </a:t>
            </a:r>
            <a:r>
              <a:rPr lang="vi-VN" dirty="0">
                <a:solidFill>
                  <a:schemeClr val="accent1">
                    <a:lumMod val="50000"/>
                  </a:schemeClr>
                </a:solidFill>
              </a:rPr>
              <a:t>TIÊU THỤ NĂNG LƯỢNG TRONG NGÀNH </a:t>
            </a:r>
            <a:r>
              <a:rPr lang="en-US" dirty="0">
                <a:solidFill>
                  <a:schemeClr val="accent1">
                    <a:lumMod val="50000"/>
                  </a:schemeClr>
                </a:solidFill>
              </a:rPr>
              <a:t>XI MĂNG</a:t>
            </a:r>
          </a:p>
        </p:txBody>
      </p:sp>
      <p:sp>
        <p:nvSpPr>
          <p:cNvPr id="5" name="Shape 1">
            <a:extLst>
              <a:ext uri="{FF2B5EF4-FFF2-40B4-BE49-F238E27FC236}">
                <a16:creationId xmlns:a16="http://schemas.microsoft.com/office/drawing/2014/main" id="{B2C0F0DA-BE29-A098-86B5-CB03E045AF17}"/>
              </a:ext>
            </a:extLst>
          </p:cNvPr>
          <p:cNvSpPr/>
          <p:nvPr/>
        </p:nvSpPr>
        <p:spPr>
          <a:xfrm>
            <a:off x="356910" y="1427242"/>
            <a:ext cx="352144" cy="510302"/>
          </a:xfrm>
          <a:prstGeom prst="roundRect">
            <a:avLst>
              <a:gd name="adj" fmla="val 6667"/>
            </a:avLst>
          </a:prstGeom>
          <a:solidFill>
            <a:srgbClr val="F0EDE6"/>
          </a:solidFill>
          <a:ln/>
        </p:spPr>
        <p:txBody>
          <a:bodyPr/>
          <a:lstStyle/>
          <a:p>
            <a:endParaRPr lang="en-US" dirty="0">
              <a:latin typeface="Arial" panose="020B0604020202020204" pitchFamily="34" charset="0"/>
              <a:cs typeface="Arial" panose="020B0604020202020204" pitchFamily="34" charset="0"/>
            </a:endParaRPr>
          </a:p>
        </p:txBody>
      </p:sp>
      <p:pic>
        <p:nvPicPr>
          <p:cNvPr id="7" name="Image 0" descr="preencoded.png">
            <a:extLst>
              <a:ext uri="{FF2B5EF4-FFF2-40B4-BE49-F238E27FC236}">
                <a16:creationId xmlns:a16="http://schemas.microsoft.com/office/drawing/2014/main" id="{511BE85D-E616-AEE5-84D2-096E4F426CBC}"/>
              </a:ext>
            </a:extLst>
          </p:cNvPr>
          <p:cNvPicPr>
            <a:picLocks noChangeAspect="1"/>
          </p:cNvPicPr>
          <p:nvPr/>
        </p:nvPicPr>
        <p:blipFill>
          <a:blip r:embed="rId2"/>
          <a:stretch>
            <a:fillRect/>
          </a:stretch>
        </p:blipFill>
        <p:spPr>
          <a:xfrm>
            <a:off x="441980" y="1469747"/>
            <a:ext cx="234735" cy="425291"/>
          </a:xfrm>
          <a:prstGeom prst="rect">
            <a:avLst/>
          </a:prstGeom>
        </p:spPr>
      </p:pic>
      <p:sp>
        <p:nvSpPr>
          <p:cNvPr id="8" name="Text 2">
            <a:extLst>
              <a:ext uri="{FF2B5EF4-FFF2-40B4-BE49-F238E27FC236}">
                <a16:creationId xmlns:a16="http://schemas.microsoft.com/office/drawing/2014/main" id="{A3AB77D9-5DD4-B2C0-11B4-8CFD534D218D}"/>
              </a:ext>
            </a:extLst>
          </p:cNvPr>
          <p:cNvSpPr/>
          <p:nvPr/>
        </p:nvSpPr>
        <p:spPr>
          <a:xfrm>
            <a:off x="1094026" y="1427242"/>
            <a:ext cx="2138989" cy="354330"/>
          </a:xfrm>
          <a:prstGeom prst="rect">
            <a:avLst/>
          </a:prstGeom>
          <a:noFill/>
          <a:ln/>
        </p:spPr>
        <p:txBody>
          <a:bodyPr wrap="none" lIns="0" tIns="0" rIns="0" bIns="0" rtlCol="0" anchor="t"/>
          <a:lstStyle/>
          <a:p>
            <a:pPr marL="0" indent="0" algn="l">
              <a:lnSpc>
                <a:spcPts val="2750"/>
              </a:lnSpc>
              <a:buNone/>
            </a:pPr>
            <a:r>
              <a:rPr lang="en-US" sz="2200" dirty="0">
                <a:solidFill>
                  <a:srgbClr val="2C2821"/>
                </a:solidFill>
                <a:latin typeface="Arial" panose="020B0604020202020204" pitchFamily="34" charset="0"/>
                <a:ea typeface="Alice" pitchFamily="34" charset="-122"/>
                <a:cs typeface="Arial" panose="020B0604020202020204" pitchFamily="34" charset="0"/>
              </a:rPr>
              <a:t>Tiêu thụ năng lượng cao</a:t>
            </a:r>
            <a:endParaRPr lang="en-US" sz="2200" dirty="0">
              <a:latin typeface="Arial" panose="020B0604020202020204" pitchFamily="34" charset="0"/>
              <a:cs typeface="Arial" panose="020B0604020202020204" pitchFamily="34" charset="0"/>
            </a:endParaRPr>
          </a:p>
        </p:txBody>
      </p:sp>
      <p:sp>
        <p:nvSpPr>
          <p:cNvPr id="9" name="Text 3">
            <a:extLst>
              <a:ext uri="{FF2B5EF4-FFF2-40B4-BE49-F238E27FC236}">
                <a16:creationId xmlns:a16="http://schemas.microsoft.com/office/drawing/2014/main" id="{7269B14F-1724-3974-6506-1482A88DD63A}"/>
              </a:ext>
            </a:extLst>
          </p:cNvPr>
          <p:cNvSpPr/>
          <p:nvPr/>
        </p:nvSpPr>
        <p:spPr>
          <a:xfrm>
            <a:off x="1094026" y="1917660"/>
            <a:ext cx="3913346" cy="725805"/>
          </a:xfrm>
          <a:prstGeom prst="rect">
            <a:avLst/>
          </a:prstGeom>
          <a:noFill/>
          <a:ln/>
        </p:spPr>
        <p:txBody>
          <a:bodyPr wrap="squar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Mức tiêu thụ năng lượng vẫn cao hơn chuẩn thế giới khoảng 10-20%, gây lãng phí và tăng chi phí sản xuất.</a:t>
            </a:r>
            <a:endParaRPr lang="en-US" sz="1750" dirty="0">
              <a:latin typeface="Arial" panose="020B0604020202020204" pitchFamily="34" charset="0"/>
              <a:cs typeface="Arial" panose="020B0604020202020204" pitchFamily="34" charset="0"/>
            </a:endParaRPr>
          </a:p>
        </p:txBody>
      </p:sp>
      <p:sp>
        <p:nvSpPr>
          <p:cNvPr id="10" name="Shape 4">
            <a:extLst>
              <a:ext uri="{FF2B5EF4-FFF2-40B4-BE49-F238E27FC236}">
                <a16:creationId xmlns:a16="http://schemas.microsoft.com/office/drawing/2014/main" id="{77F4DE08-0E19-34CB-BC55-B9A2049C2CFA}"/>
              </a:ext>
            </a:extLst>
          </p:cNvPr>
          <p:cNvSpPr/>
          <p:nvPr/>
        </p:nvSpPr>
        <p:spPr>
          <a:xfrm>
            <a:off x="6447678" y="1331377"/>
            <a:ext cx="395720" cy="510302"/>
          </a:xfrm>
          <a:prstGeom prst="roundRect">
            <a:avLst>
              <a:gd name="adj" fmla="val 6667"/>
            </a:avLst>
          </a:prstGeom>
          <a:solidFill>
            <a:srgbClr val="F0EDE6"/>
          </a:solidFill>
          <a:ln/>
        </p:spPr>
        <p:txBody>
          <a:bodyPr/>
          <a:lstStyle/>
          <a:p>
            <a:endParaRPr lang="en-US" dirty="0">
              <a:latin typeface="Arial" panose="020B0604020202020204" pitchFamily="34" charset="0"/>
              <a:cs typeface="Arial" panose="020B0604020202020204" pitchFamily="34" charset="0"/>
            </a:endParaRPr>
          </a:p>
        </p:txBody>
      </p:sp>
      <p:pic>
        <p:nvPicPr>
          <p:cNvPr id="11" name="Image 1" descr="preencoded.png">
            <a:extLst>
              <a:ext uri="{FF2B5EF4-FFF2-40B4-BE49-F238E27FC236}">
                <a16:creationId xmlns:a16="http://schemas.microsoft.com/office/drawing/2014/main" id="{ADFDDF09-D60E-ED23-2043-5545AD0EB8F9}"/>
              </a:ext>
            </a:extLst>
          </p:cNvPr>
          <p:cNvPicPr>
            <a:picLocks noChangeAspect="1"/>
          </p:cNvPicPr>
          <p:nvPr/>
        </p:nvPicPr>
        <p:blipFill>
          <a:blip r:embed="rId3"/>
          <a:stretch>
            <a:fillRect/>
          </a:stretch>
        </p:blipFill>
        <p:spPr>
          <a:xfrm>
            <a:off x="6532748" y="1373882"/>
            <a:ext cx="263782" cy="425291"/>
          </a:xfrm>
          <a:prstGeom prst="rect">
            <a:avLst/>
          </a:prstGeom>
        </p:spPr>
      </p:pic>
      <p:sp>
        <p:nvSpPr>
          <p:cNvPr id="12" name="Text 5">
            <a:extLst>
              <a:ext uri="{FF2B5EF4-FFF2-40B4-BE49-F238E27FC236}">
                <a16:creationId xmlns:a16="http://schemas.microsoft.com/office/drawing/2014/main" id="{59725D37-2DA5-725E-DBB3-D774389252F7}"/>
              </a:ext>
            </a:extLst>
          </p:cNvPr>
          <p:cNvSpPr/>
          <p:nvPr/>
        </p:nvSpPr>
        <p:spPr>
          <a:xfrm>
            <a:off x="7184795" y="1331377"/>
            <a:ext cx="2198618" cy="354330"/>
          </a:xfrm>
          <a:prstGeom prst="rect">
            <a:avLst/>
          </a:prstGeom>
          <a:noFill/>
          <a:ln/>
        </p:spPr>
        <p:txBody>
          <a:bodyPr wrap="none" lIns="0" tIns="0" rIns="0" bIns="0" rtlCol="0" anchor="t"/>
          <a:lstStyle/>
          <a:p>
            <a:pPr marL="0" indent="0" algn="l">
              <a:lnSpc>
                <a:spcPts val="2750"/>
              </a:lnSpc>
              <a:buNone/>
            </a:pPr>
            <a:r>
              <a:rPr lang="en-US" sz="2200" dirty="0">
                <a:solidFill>
                  <a:srgbClr val="2C2821"/>
                </a:solidFill>
                <a:latin typeface="Arial" panose="020B0604020202020204" pitchFamily="34" charset="0"/>
                <a:ea typeface="Alice" pitchFamily="34" charset="-122"/>
                <a:cs typeface="Arial" panose="020B0604020202020204" pitchFamily="34" charset="0"/>
              </a:rPr>
              <a:t>Công nghệ lạc hậu</a:t>
            </a:r>
            <a:endParaRPr lang="en-US" sz="2200" dirty="0">
              <a:latin typeface="Arial" panose="020B0604020202020204" pitchFamily="34" charset="0"/>
              <a:cs typeface="Arial" panose="020B0604020202020204" pitchFamily="34" charset="0"/>
            </a:endParaRPr>
          </a:p>
        </p:txBody>
      </p:sp>
      <p:sp>
        <p:nvSpPr>
          <p:cNvPr id="13" name="Text 6">
            <a:extLst>
              <a:ext uri="{FF2B5EF4-FFF2-40B4-BE49-F238E27FC236}">
                <a16:creationId xmlns:a16="http://schemas.microsoft.com/office/drawing/2014/main" id="{F5D6116D-541B-7FCE-EB5C-3077946E9C4D}"/>
              </a:ext>
            </a:extLst>
          </p:cNvPr>
          <p:cNvSpPr/>
          <p:nvPr/>
        </p:nvSpPr>
        <p:spPr>
          <a:xfrm>
            <a:off x="7184794" y="1821795"/>
            <a:ext cx="4397606" cy="1088708"/>
          </a:xfrm>
          <a:prstGeom prst="rect">
            <a:avLst/>
          </a:prstGeom>
          <a:noFill/>
          <a:ln/>
        </p:spPr>
        <p:txBody>
          <a:bodyPr wrap="squar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Nhiều dây chuyền lò nung đã cũ, chưa được đầu tư cải tiến, dẫn đến hiệu suất thấp và tiêu hao nhiên liệu cao.</a:t>
            </a:r>
            <a:endParaRPr lang="en-US" sz="1750" dirty="0">
              <a:latin typeface="Arial" panose="020B0604020202020204" pitchFamily="34" charset="0"/>
              <a:cs typeface="Arial" panose="020B0604020202020204" pitchFamily="34" charset="0"/>
            </a:endParaRPr>
          </a:p>
        </p:txBody>
      </p:sp>
      <p:sp>
        <p:nvSpPr>
          <p:cNvPr id="14" name="Shape 7">
            <a:extLst>
              <a:ext uri="{FF2B5EF4-FFF2-40B4-BE49-F238E27FC236}">
                <a16:creationId xmlns:a16="http://schemas.microsoft.com/office/drawing/2014/main" id="{067EF7F5-DF84-004F-14F2-4A2F04C4B773}"/>
              </a:ext>
            </a:extLst>
          </p:cNvPr>
          <p:cNvSpPr/>
          <p:nvPr/>
        </p:nvSpPr>
        <p:spPr>
          <a:xfrm>
            <a:off x="356910" y="3265408"/>
            <a:ext cx="352144" cy="510302"/>
          </a:xfrm>
          <a:prstGeom prst="roundRect">
            <a:avLst>
              <a:gd name="adj" fmla="val 6667"/>
            </a:avLst>
          </a:prstGeom>
          <a:solidFill>
            <a:srgbClr val="F0EDE6"/>
          </a:solidFill>
          <a:ln/>
        </p:spPr>
        <p:txBody>
          <a:bodyPr/>
          <a:lstStyle/>
          <a:p>
            <a:endParaRPr lang="en-US" dirty="0">
              <a:latin typeface="Arial" panose="020B0604020202020204" pitchFamily="34" charset="0"/>
              <a:cs typeface="Arial" panose="020B0604020202020204" pitchFamily="34" charset="0"/>
            </a:endParaRPr>
          </a:p>
        </p:txBody>
      </p:sp>
      <p:pic>
        <p:nvPicPr>
          <p:cNvPr id="15" name="Image 2" descr="preencoded.png">
            <a:extLst>
              <a:ext uri="{FF2B5EF4-FFF2-40B4-BE49-F238E27FC236}">
                <a16:creationId xmlns:a16="http://schemas.microsoft.com/office/drawing/2014/main" id="{3DCCF61C-E342-9898-DA74-6CDB0D98B048}"/>
              </a:ext>
            </a:extLst>
          </p:cNvPr>
          <p:cNvPicPr>
            <a:picLocks noChangeAspect="1"/>
          </p:cNvPicPr>
          <p:nvPr/>
        </p:nvPicPr>
        <p:blipFill>
          <a:blip r:embed="rId4"/>
          <a:stretch>
            <a:fillRect/>
          </a:stretch>
        </p:blipFill>
        <p:spPr>
          <a:xfrm>
            <a:off x="441980" y="3307913"/>
            <a:ext cx="234735" cy="425291"/>
          </a:xfrm>
          <a:prstGeom prst="rect">
            <a:avLst/>
          </a:prstGeom>
        </p:spPr>
      </p:pic>
      <p:sp>
        <p:nvSpPr>
          <p:cNvPr id="16" name="Text 8">
            <a:extLst>
              <a:ext uri="{FF2B5EF4-FFF2-40B4-BE49-F238E27FC236}">
                <a16:creationId xmlns:a16="http://schemas.microsoft.com/office/drawing/2014/main" id="{38DA628C-8482-32A1-F1A4-6A161D660E75}"/>
              </a:ext>
            </a:extLst>
          </p:cNvPr>
          <p:cNvSpPr/>
          <p:nvPr/>
        </p:nvSpPr>
        <p:spPr>
          <a:xfrm>
            <a:off x="1094027" y="3265408"/>
            <a:ext cx="1956508" cy="354330"/>
          </a:xfrm>
          <a:prstGeom prst="rect">
            <a:avLst/>
          </a:prstGeom>
          <a:noFill/>
          <a:ln/>
        </p:spPr>
        <p:txBody>
          <a:bodyPr wrap="none" lIns="0" tIns="0" rIns="0" bIns="0" rtlCol="0" anchor="t"/>
          <a:lstStyle/>
          <a:p>
            <a:pPr marL="0" indent="0" algn="l">
              <a:lnSpc>
                <a:spcPts val="2750"/>
              </a:lnSpc>
              <a:buNone/>
            </a:pPr>
            <a:r>
              <a:rPr lang="en-US" sz="2200" dirty="0">
                <a:solidFill>
                  <a:srgbClr val="2C2821"/>
                </a:solidFill>
                <a:latin typeface="Arial" panose="020B0604020202020204" pitchFamily="34" charset="0"/>
                <a:ea typeface="Alice" pitchFamily="34" charset="-122"/>
                <a:cs typeface="Arial" panose="020B0604020202020204" pitchFamily="34" charset="0"/>
              </a:rPr>
              <a:t>Thu hồi </a:t>
            </a:r>
            <a:r>
              <a:rPr lang="en-US" sz="2200" dirty="0" err="1">
                <a:solidFill>
                  <a:srgbClr val="2C2821"/>
                </a:solidFill>
                <a:latin typeface="Arial" panose="020B0604020202020204" pitchFamily="34" charset="0"/>
                <a:ea typeface="Alice" pitchFamily="34" charset="-122"/>
                <a:cs typeface="Arial" panose="020B0604020202020204" pitchFamily="34" charset="0"/>
              </a:rPr>
              <a:t>nhiệt</a:t>
            </a:r>
            <a:r>
              <a:rPr lang="en-US" sz="2200" dirty="0">
                <a:solidFill>
                  <a:srgbClr val="2C2821"/>
                </a:solidFill>
                <a:latin typeface="Arial" panose="020B0604020202020204" pitchFamily="34" charset="0"/>
                <a:ea typeface="Alice" pitchFamily="34" charset="-122"/>
                <a:cs typeface="Arial" panose="020B0604020202020204" pitchFamily="34" charset="0"/>
              </a:rPr>
              <a:t> </a:t>
            </a:r>
            <a:r>
              <a:rPr lang="en-US" sz="2200" dirty="0" err="1">
                <a:solidFill>
                  <a:srgbClr val="2C2821"/>
                </a:solidFill>
                <a:latin typeface="Arial" panose="020B0604020202020204" pitchFamily="34" charset="0"/>
                <a:ea typeface="Alice" pitchFamily="34" charset="-122"/>
                <a:cs typeface="Arial" panose="020B0604020202020204" pitchFamily="34" charset="0"/>
              </a:rPr>
              <a:t>chưa</a:t>
            </a:r>
            <a:r>
              <a:rPr lang="en-US" sz="2200" dirty="0">
                <a:solidFill>
                  <a:srgbClr val="2C2821"/>
                </a:solidFill>
                <a:latin typeface="Arial" panose="020B0604020202020204" pitchFamily="34" charset="0"/>
                <a:ea typeface="Alice" pitchFamily="34" charset="-122"/>
                <a:cs typeface="Arial" panose="020B0604020202020204" pitchFamily="34" charset="0"/>
              </a:rPr>
              <a:t> </a:t>
            </a:r>
            <a:r>
              <a:rPr lang="en-US" sz="2200" dirty="0" err="1">
                <a:solidFill>
                  <a:srgbClr val="2C2821"/>
                </a:solidFill>
                <a:latin typeface="Arial" panose="020B0604020202020204" pitchFamily="34" charset="0"/>
                <a:ea typeface="Alice" pitchFamily="34" charset="-122"/>
                <a:cs typeface="Arial" panose="020B0604020202020204" pitchFamily="34" charset="0"/>
              </a:rPr>
              <a:t>cao</a:t>
            </a:r>
            <a:endParaRPr lang="en-US" sz="2200" dirty="0">
              <a:latin typeface="Arial" panose="020B0604020202020204" pitchFamily="34" charset="0"/>
              <a:cs typeface="Arial" panose="020B0604020202020204" pitchFamily="34" charset="0"/>
            </a:endParaRPr>
          </a:p>
        </p:txBody>
      </p:sp>
      <p:sp>
        <p:nvSpPr>
          <p:cNvPr id="17" name="Text 9">
            <a:extLst>
              <a:ext uri="{FF2B5EF4-FFF2-40B4-BE49-F238E27FC236}">
                <a16:creationId xmlns:a16="http://schemas.microsoft.com/office/drawing/2014/main" id="{212F4289-CF31-F94B-0718-EA3C89D6DC2B}"/>
              </a:ext>
            </a:extLst>
          </p:cNvPr>
          <p:cNvSpPr/>
          <p:nvPr/>
        </p:nvSpPr>
        <p:spPr>
          <a:xfrm>
            <a:off x="1094026" y="3755826"/>
            <a:ext cx="4900374" cy="1088708"/>
          </a:xfrm>
          <a:prstGeom prst="rect">
            <a:avLst/>
          </a:prstGeom>
          <a:noFill/>
          <a:ln/>
        </p:spPr>
        <p:txBody>
          <a:bodyPr wrap="squar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Tỷ lệ thu hồi nhiệt thải để phát điện </a:t>
            </a:r>
            <a:r>
              <a:rPr lang="en-US" sz="1750" dirty="0" err="1">
                <a:solidFill>
                  <a:srgbClr val="2C2821"/>
                </a:solidFill>
                <a:latin typeface="Arial" panose="020B0604020202020204" pitchFamily="34" charset="0"/>
                <a:ea typeface="Lora" pitchFamily="34" charset="-122"/>
                <a:cs typeface="Arial" panose="020B0604020202020204" pitchFamily="34" charset="0"/>
              </a:rPr>
              <a:t>còn</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chưa</a:t>
            </a:r>
            <a:r>
              <a:rPr lang="en-US" sz="1750" dirty="0">
                <a:solidFill>
                  <a:srgbClr val="2C2821"/>
                </a:solidFill>
                <a:latin typeface="Arial" panose="020B0604020202020204" pitchFamily="34" charset="0"/>
                <a:ea typeface="Lora" pitchFamily="34" charset="-122"/>
                <a:cs typeface="Arial" panose="020B0604020202020204" pitchFamily="34" charset="0"/>
              </a:rPr>
              <a:t> </a:t>
            </a:r>
            <a:r>
              <a:rPr lang="en-US" sz="1750" dirty="0" err="1">
                <a:solidFill>
                  <a:srgbClr val="2C2821"/>
                </a:solidFill>
                <a:latin typeface="Arial" panose="020B0604020202020204" pitchFamily="34" charset="0"/>
                <a:ea typeface="Lora" pitchFamily="34" charset="-122"/>
                <a:cs typeface="Arial" panose="020B0604020202020204" pitchFamily="34" charset="0"/>
              </a:rPr>
              <a:t>triệt</a:t>
            </a:r>
            <a:r>
              <a:rPr lang="en-US" sz="1750" dirty="0">
                <a:solidFill>
                  <a:srgbClr val="2C2821"/>
                </a:solidFill>
                <a:latin typeface="Arial" panose="020B0604020202020204" pitchFamily="34" charset="0"/>
                <a:ea typeface="Lora" pitchFamily="34" charset="-122"/>
                <a:cs typeface="Arial" panose="020B0604020202020204" pitchFamily="34" charset="0"/>
              </a:rPr>
              <a:t> để, chỉ khoảng 20 nhà máy có hệ thống WHR trên tổng số 90 dây chuyền.</a:t>
            </a:r>
            <a:endParaRPr lang="en-US" sz="1750" dirty="0">
              <a:latin typeface="Arial" panose="020B0604020202020204" pitchFamily="34" charset="0"/>
              <a:cs typeface="Arial" panose="020B0604020202020204" pitchFamily="34" charset="0"/>
            </a:endParaRPr>
          </a:p>
        </p:txBody>
      </p:sp>
      <p:sp>
        <p:nvSpPr>
          <p:cNvPr id="18" name="Shape 10">
            <a:extLst>
              <a:ext uri="{FF2B5EF4-FFF2-40B4-BE49-F238E27FC236}">
                <a16:creationId xmlns:a16="http://schemas.microsoft.com/office/drawing/2014/main" id="{3EF2F1A0-EF7D-28F2-B7EE-7FBF83114A08}"/>
              </a:ext>
            </a:extLst>
          </p:cNvPr>
          <p:cNvSpPr/>
          <p:nvPr/>
        </p:nvSpPr>
        <p:spPr>
          <a:xfrm>
            <a:off x="6447678" y="3392468"/>
            <a:ext cx="395720" cy="510302"/>
          </a:xfrm>
          <a:prstGeom prst="roundRect">
            <a:avLst>
              <a:gd name="adj" fmla="val 6667"/>
            </a:avLst>
          </a:prstGeom>
          <a:solidFill>
            <a:srgbClr val="F0EDE6"/>
          </a:solidFill>
          <a:ln/>
        </p:spPr>
        <p:txBody>
          <a:bodyPr/>
          <a:lstStyle/>
          <a:p>
            <a:endParaRPr lang="en-US" dirty="0">
              <a:latin typeface="Arial" panose="020B0604020202020204" pitchFamily="34" charset="0"/>
              <a:cs typeface="Arial" panose="020B0604020202020204" pitchFamily="34" charset="0"/>
            </a:endParaRPr>
          </a:p>
        </p:txBody>
      </p:sp>
      <p:pic>
        <p:nvPicPr>
          <p:cNvPr id="19" name="Image 3" descr="preencoded.png">
            <a:extLst>
              <a:ext uri="{FF2B5EF4-FFF2-40B4-BE49-F238E27FC236}">
                <a16:creationId xmlns:a16="http://schemas.microsoft.com/office/drawing/2014/main" id="{654C1CA6-8161-02CA-8F33-C206DCA06E9D}"/>
              </a:ext>
            </a:extLst>
          </p:cNvPr>
          <p:cNvPicPr>
            <a:picLocks noChangeAspect="1"/>
          </p:cNvPicPr>
          <p:nvPr/>
        </p:nvPicPr>
        <p:blipFill>
          <a:blip r:embed="rId5"/>
          <a:stretch>
            <a:fillRect/>
          </a:stretch>
        </p:blipFill>
        <p:spPr>
          <a:xfrm>
            <a:off x="6532748" y="3434973"/>
            <a:ext cx="263782" cy="425291"/>
          </a:xfrm>
          <a:prstGeom prst="rect">
            <a:avLst/>
          </a:prstGeom>
        </p:spPr>
      </p:pic>
      <p:sp>
        <p:nvSpPr>
          <p:cNvPr id="20" name="Text 11">
            <a:extLst>
              <a:ext uri="{FF2B5EF4-FFF2-40B4-BE49-F238E27FC236}">
                <a16:creationId xmlns:a16="http://schemas.microsoft.com/office/drawing/2014/main" id="{3C62852A-10DB-AE90-8E2C-8B05690624C4}"/>
              </a:ext>
            </a:extLst>
          </p:cNvPr>
          <p:cNvSpPr/>
          <p:nvPr/>
        </p:nvSpPr>
        <p:spPr>
          <a:xfrm>
            <a:off x="7184794" y="3392468"/>
            <a:ext cx="3426587" cy="354330"/>
          </a:xfrm>
          <a:prstGeom prst="rect">
            <a:avLst/>
          </a:prstGeom>
          <a:noFill/>
          <a:ln/>
        </p:spPr>
        <p:txBody>
          <a:bodyPr wrap="none" lIns="0" tIns="0" rIns="0" bIns="0" rtlCol="0" anchor="t"/>
          <a:lstStyle/>
          <a:p>
            <a:pPr marL="0" indent="0" algn="l">
              <a:lnSpc>
                <a:spcPts val="2750"/>
              </a:lnSpc>
              <a:buNone/>
            </a:pPr>
            <a:r>
              <a:rPr lang="en-US" sz="2200" dirty="0">
                <a:solidFill>
                  <a:srgbClr val="2C2821"/>
                </a:solidFill>
                <a:latin typeface="Arial" panose="020B0604020202020204" pitchFamily="34" charset="0"/>
                <a:ea typeface="Alice" pitchFamily="34" charset="-122"/>
                <a:cs typeface="Arial" panose="020B0604020202020204" pitchFamily="34" charset="0"/>
              </a:rPr>
              <a:t>Quản lý năng lượng chưa hiệu quả</a:t>
            </a:r>
            <a:endParaRPr lang="en-US" sz="2200" dirty="0">
              <a:latin typeface="Arial" panose="020B0604020202020204" pitchFamily="34" charset="0"/>
              <a:cs typeface="Arial" panose="020B0604020202020204" pitchFamily="34" charset="0"/>
            </a:endParaRPr>
          </a:p>
        </p:txBody>
      </p:sp>
      <p:sp>
        <p:nvSpPr>
          <p:cNvPr id="21" name="Text 12">
            <a:extLst>
              <a:ext uri="{FF2B5EF4-FFF2-40B4-BE49-F238E27FC236}">
                <a16:creationId xmlns:a16="http://schemas.microsoft.com/office/drawing/2014/main" id="{042686E8-4B0B-46CC-98B5-317C70E672B4}"/>
              </a:ext>
            </a:extLst>
          </p:cNvPr>
          <p:cNvSpPr/>
          <p:nvPr/>
        </p:nvSpPr>
        <p:spPr>
          <a:xfrm>
            <a:off x="7184794" y="3882886"/>
            <a:ext cx="4397606" cy="725805"/>
          </a:xfrm>
          <a:prstGeom prst="rect">
            <a:avLst/>
          </a:prstGeom>
          <a:noFill/>
          <a:ln/>
        </p:spPr>
        <p:txBody>
          <a:bodyPr wrap="squar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Nhiều doanh nghiệp nhỏ và vừa chưa áp dụng hệ thống quản lý năng lượng hiện đại và hiệu quả.</a:t>
            </a:r>
            <a:endParaRPr lang="en-US" sz="1750" dirty="0">
              <a:latin typeface="Arial" panose="020B0604020202020204" pitchFamily="34" charset="0"/>
              <a:cs typeface="Arial" panose="020B0604020202020204" pitchFamily="34" charset="0"/>
            </a:endParaRPr>
          </a:p>
        </p:txBody>
      </p:sp>
      <p:sp>
        <p:nvSpPr>
          <p:cNvPr id="22" name="Text 13">
            <a:extLst>
              <a:ext uri="{FF2B5EF4-FFF2-40B4-BE49-F238E27FC236}">
                <a16:creationId xmlns:a16="http://schemas.microsoft.com/office/drawing/2014/main" id="{1A20F349-A054-F768-9B86-19163ED66ADB}"/>
              </a:ext>
            </a:extLst>
          </p:cNvPr>
          <p:cNvSpPr/>
          <p:nvPr/>
        </p:nvSpPr>
        <p:spPr>
          <a:xfrm>
            <a:off x="676715" y="5015131"/>
            <a:ext cx="11285339" cy="1088708"/>
          </a:xfrm>
          <a:prstGeom prst="rect">
            <a:avLst/>
          </a:prstGeom>
          <a:noFill/>
          <a:ln/>
        </p:spPr>
        <p:txBody>
          <a:bodyPr wrap="square" lIns="0" tIns="0" rIns="0" bIns="0" rtlCol="0" anchor="t"/>
          <a:lstStyle/>
          <a:p>
            <a:pPr marL="0" indent="0" algn="l">
              <a:lnSpc>
                <a:spcPts val="2850"/>
              </a:lnSpc>
              <a:buNone/>
            </a:pPr>
            <a:r>
              <a:rPr lang="en-US" sz="1750" dirty="0">
                <a:solidFill>
                  <a:srgbClr val="2C2821"/>
                </a:solidFill>
                <a:latin typeface="Arial" panose="020B0604020202020204" pitchFamily="34" charset="0"/>
                <a:ea typeface="Lora" pitchFamily="34" charset="-122"/>
                <a:cs typeface="Arial" panose="020B0604020202020204" pitchFamily="34" charset="0"/>
              </a:rPr>
              <a:t>Ngành xi măng Việt Nam đang đối mặt với nhiều thách thức về hiệu quả năng lượng. Mức tiêu thụ năng lượng vẫn cao hơn chuẩn thế giới, nhiều dây chuyền lò nung đã cũ và chưa được nâng cấp. Việc ứng dụng nhiên liệu thay thế còn hạn chế do quy định môi trường và chi phí đầu tư cao.</a:t>
            </a:r>
            <a:endParaRPr lang="en-US" sz="17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40663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4AE23-6E74-3DBD-3758-60A3D9B79B87}"/>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361A21AA-12C7-D8D1-F92A-1605BA2A8B5D}"/>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7. CÁC KHU VỰC T</a:t>
            </a:r>
            <a:r>
              <a:rPr lang="vi-VN" dirty="0">
                <a:solidFill>
                  <a:schemeClr val="accent1">
                    <a:lumMod val="50000"/>
                  </a:schemeClr>
                </a:solidFill>
              </a:rPr>
              <a:t>I</a:t>
            </a:r>
            <a:r>
              <a:rPr lang="en-US" dirty="0">
                <a:solidFill>
                  <a:schemeClr val="accent1">
                    <a:lumMod val="50000"/>
                  </a:schemeClr>
                </a:solidFill>
              </a:rPr>
              <a:t>ỀM NĂNG TIẾT KIỆM </a:t>
            </a:r>
            <a:r>
              <a:rPr lang="vi-VN" dirty="0">
                <a:solidFill>
                  <a:schemeClr val="accent1">
                    <a:lumMod val="50000"/>
                  </a:schemeClr>
                </a:solidFill>
              </a:rPr>
              <a:t>NĂNG LƯỢNG</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F3D8FAD3-5A41-EEA8-7F01-4EFEBEB53B7D}"/>
              </a:ext>
            </a:extLst>
          </p:cNvPr>
          <p:cNvSpPr txBox="1"/>
          <p:nvPr/>
        </p:nvSpPr>
        <p:spPr>
          <a:xfrm>
            <a:off x="1036130" y="1177115"/>
            <a:ext cx="10119739" cy="2790764"/>
          </a:xfrm>
          <a:prstGeom prst="rect">
            <a:avLst/>
          </a:prstGeom>
          <a:noFill/>
        </p:spPr>
        <p:txBody>
          <a:bodyPr wrap="square">
            <a:spAutoFit/>
          </a:bodyPr>
          <a:lstStyle/>
          <a:p>
            <a:pPr>
              <a:lnSpc>
                <a:spcPct val="150000"/>
              </a:lnSpc>
              <a:buNone/>
            </a:pPr>
            <a:r>
              <a:rPr lang="vi-VN" sz="1700" b="1" dirty="0">
                <a:latin typeface="Arial" panose="020B0604020202020204" pitchFamily="34" charset="0"/>
                <a:cs typeface="Arial" panose="020B0604020202020204" pitchFamily="34" charset="0"/>
              </a:rPr>
              <a:t>1. Lò nung clinker</a:t>
            </a:r>
          </a:p>
          <a:p>
            <a:pPr marL="342900" indent="-342900">
              <a:lnSpc>
                <a:spcPct val="150000"/>
              </a:lnSpc>
              <a:buFont typeface="Arial" panose="020B0604020202020204" pitchFamily="34" charset="0"/>
              <a:buChar char="•"/>
            </a:pPr>
            <a:r>
              <a:rPr lang="vi-VN" sz="1700" b="1" dirty="0">
                <a:latin typeface="Arial" panose="020B0604020202020204" pitchFamily="34" charset="0"/>
                <a:cs typeface="Arial" panose="020B0604020202020204" pitchFamily="34" charset="0"/>
              </a:rPr>
              <a:t>Tiềm năng tiết kiệm: 5–15% năng lượng nhiệt</a:t>
            </a:r>
            <a:endParaRPr lang="vi-VN" sz="1700" dirty="0">
              <a:latin typeface="Arial" panose="020B0604020202020204" pitchFamily="34" charset="0"/>
              <a:cs typeface="Arial" panose="020B0604020202020204" pitchFamily="34" charset="0"/>
            </a:endParaRPr>
          </a:p>
          <a:p>
            <a:pPr marL="342900" indent="-342900">
              <a:lnSpc>
                <a:spcPct val="150000"/>
              </a:lnSpc>
              <a:buFont typeface="Arial" panose="020B0604020202020204" pitchFamily="34" charset="0"/>
              <a:buChar char="•"/>
            </a:pPr>
            <a:r>
              <a:rPr lang="vi-VN" sz="1700" dirty="0">
                <a:latin typeface="Arial" panose="020B0604020202020204" pitchFamily="34" charset="0"/>
                <a:cs typeface="Arial" panose="020B0604020202020204" pitchFamily="34" charset="0"/>
              </a:rPr>
              <a:t>Giải pháp:</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Tối ưu hóa </a:t>
            </a:r>
            <a:r>
              <a:rPr lang="vi-VN" sz="1700" b="1" dirty="0">
                <a:latin typeface="Arial" panose="020B0604020202020204" pitchFamily="34" charset="0"/>
                <a:cs typeface="Arial" panose="020B0604020202020204" pitchFamily="34" charset="0"/>
              </a:rPr>
              <a:t>tỷ lệ nhiên liệu thay thế (RDF, sinh khối, lốp xe phế thải...)</a:t>
            </a:r>
            <a:r>
              <a:rPr lang="vi-VN" sz="1700" dirty="0">
                <a:latin typeface="Arial" panose="020B0604020202020204" pitchFamily="34" charset="0"/>
                <a:cs typeface="Arial" panose="020B0604020202020204" pitchFamily="34" charset="0"/>
              </a:rPr>
              <a:t>.</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Cải thiện </a:t>
            </a:r>
            <a:r>
              <a:rPr lang="vi-VN" sz="1700" b="1" dirty="0">
                <a:latin typeface="Arial" panose="020B0604020202020204" pitchFamily="34" charset="0"/>
                <a:cs typeface="Arial" panose="020B0604020202020204" pitchFamily="34" charset="0"/>
              </a:rPr>
              <a:t>bọc cách nhiệt</a:t>
            </a:r>
            <a:r>
              <a:rPr lang="vi-VN" sz="1700" dirty="0">
                <a:latin typeface="Arial" panose="020B0604020202020204" pitchFamily="34" charset="0"/>
                <a:cs typeface="Arial" panose="020B0604020202020204" pitchFamily="34" charset="0"/>
              </a:rPr>
              <a:t>, giảm thất thoát nhiệt qua vỏ lò.</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Tối ưu hóa </a:t>
            </a:r>
            <a:r>
              <a:rPr lang="vi-VN" sz="1700" b="1" dirty="0">
                <a:latin typeface="Arial" panose="020B0604020202020204" pitchFamily="34" charset="0"/>
                <a:cs typeface="Arial" panose="020B0604020202020204" pitchFamily="34" charset="0"/>
              </a:rPr>
              <a:t>điều khiển cấp liệu và đốt cháy</a:t>
            </a:r>
            <a:r>
              <a:rPr lang="vi-VN" sz="1700" dirty="0">
                <a:latin typeface="Arial" panose="020B0604020202020204" pitchFamily="34" charset="0"/>
                <a:cs typeface="Arial" panose="020B0604020202020204" pitchFamily="34" charset="0"/>
              </a:rPr>
              <a:t> (công nghệ điều khiển tiên tiến – APC).</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Sử dụng </a:t>
            </a:r>
            <a:r>
              <a:rPr lang="vi-VN" sz="1700" b="1" dirty="0">
                <a:latin typeface="Arial" panose="020B0604020202020204" pitchFamily="34" charset="0"/>
                <a:cs typeface="Arial" panose="020B0604020202020204" pitchFamily="34" charset="0"/>
              </a:rPr>
              <a:t>các đầu đốt hiệu suất cao</a:t>
            </a:r>
            <a:r>
              <a:rPr lang="vi-VN" sz="1700" dirty="0">
                <a:latin typeface="Arial" panose="020B0604020202020204" pitchFamily="34" charset="0"/>
                <a:cs typeface="Arial" panose="020B0604020202020204" pitchFamily="34" charset="0"/>
              </a:rPr>
              <a:t> và thiết kế mới cho vùng làm nguội.</a:t>
            </a:r>
          </a:p>
        </p:txBody>
      </p:sp>
      <p:sp>
        <p:nvSpPr>
          <p:cNvPr id="9" name="TextBox 8">
            <a:extLst>
              <a:ext uri="{FF2B5EF4-FFF2-40B4-BE49-F238E27FC236}">
                <a16:creationId xmlns:a16="http://schemas.microsoft.com/office/drawing/2014/main" id="{BCE28E3E-4441-226A-136A-FF9B963C401F}"/>
              </a:ext>
            </a:extLst>
          </p:cNvPr>
          <p:cNvSpPr txBox="1"/>
          <p:nvPr/>
        </p:nvSpPr>
        <p:spPr>
          <a:xfrm>
            <a:off x="1036130" y="3967879"/>
            <a:ext cx="10119739" cy="2005934"/>
          </a:xfrm>
          <a:prstGeom prst="rect">
            <a:avLst/>
          </a:prstGeom>
          <a:noFill/>
        </p:spPr>
        <p:txBody>
          <a:bodyPr wrap="square">
            <a:spAutoFit/>
          </a:bodyPr>
          <a:lstStyle/>
          <a:p>
            <a:pPr>
              <a:lnSpc>
                <a:spcPct val="150000"/>
              </a:lnSpc>
              <a:buNone/>
            </a:pPr>
            <a:r>
              <a:rPr lang="vi-VN" sz="1700" b="1" dirty="0">
                <a:latin typeface="Arial" panose="020B0604020202020204" pitchFamily="34" charset="0"/>
                <a:cs typeface="Arial" panose="020B0604020202020204" pitchFamily="34" charset="0"/>
              </a:rPr>
              <a:t>2. Tháp trao đổi nhiệt &amp; calciner</a:t>
            </a:r>
          </a:p>
          <a:p>
            <a:pPr marL="342900" indent="-342900">
              <a:lnSpc>
                <a:spcPct val="150000"/>
              </a:lnSpc>
              <a:buFont typeface="Arial" panose="020B0604020202020204" pitchFamily="34" charset="0"/>
              <a:buChar char="•"/>
            </a:pPr>
            <a:r>
              <a:rPr lang="vi-VN" sz="1700" b="1" dirty="0">
                <a:latin typeface="Arial" panose="020B0604020202020204" pitchFamily="34" charset="0"/>
                <a:cs typeface="Arial" panose="020B0604020202020204" pitchFamily="34" charset="0"/>
              </a:rPr>
              <a:t>Tiềm năng tiết kiệm: 3–10%</a:t>
            </a:r>
            <a:endParaRPr lang="vi-VN" sz="1700" dirty="0">
              <a:latin typeface="Arial" panose="020B0604020202020204" pitchFamily="34" charset="0"/>
              <a:cs typeface="Arial" panose="020B0604020202020204" pitchFamily="34" charset="0"/>
            </a:endParaRPr>
          </a:p>
          <a:p>
            <a:pPr marL="342900" indent="-342900">
              <a:lnSpc>
                <a:spcPct val="150000"/>
              </a:lnSpc>
              <a:buFont typeface="Arial" panose="020B0604020202020204" pitchFamily="34" charset="0"/>
              <a:buChar char="•"/>
            </a:pPr>
            <a:r>
              <a:rPr lang="vi-VN" sz="1700" dirty="0">
                <a:latin typeface="Arial" panose="020B0604020202020204" pitchFamily="34" charset="0"/>
                <a:cs typeface="Arial" panose="020B0604020202020204" pitchFamily="34" charset="0"/>
              </a:rPr>
              <a:t>Giải pháp:</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Tối ưu hóa dòng khí – liệu trong tháp cyclone để </a:t>
            </a:r>
            <a:r>
              <a:rPr lang="vi-VN" sz="1700" b="1" dirty="0">
                <a:latin typeface="Arial" panose="020B0604020202020204" pitchFamily="34" charset="0"/>
                <a:cs typeface="Arial" panose="020B0604020202020204" pitchFamily="34" charset="0"/>
              </a:rPr>
              <a:t>nâng cao hiệu suất trao đổi nhiệt</a:t>
            </a:r>
            <a:r>
              <a:rPr lang="vi-VN" sz="1700" dirty="0">
                <a:latin typeface="Arial" panose="020B0604020202020204" pitchFamily="34" charset="0"/>
                <a:cs typeface="Arial" panose="020B0604020202020204" pitchFamily="34" charset="0"/>
              </a:rPr>
              <a:t>.</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Giảm áp suất rò rỉ và kiểm soát tốt quá trình phân hủy CaCO₃ (decarbonation).</a:t>
            </a:r>
          </a:p>
        </p:txBody>
      </p:sp>
    </p:spTree>
    <p:extLst>
      <p:ext uri="{BB962C8B-B14F-4D97-AF65-F5344CB8AC3E}">
        <p14:creationId xmlns:p14="http://schemas.microsoft.com/office/powerpoint/2010/main" val="41630983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23A80-E922-9DD8-DAAB-C7243F03A410}"/>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939CAF58-57F1-11A7-3F71-BB3A27BB93B9}"/>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7. CÁC KHU VỰC T</a:t>
            </a:r>
            <a:r>
              <a:rPr lang="vi-VN" dirty="0">
                <a:solidFill>
                  <a:schemeClr val="accent1">
                    <a:lumMod val="50000"/>
                  </a:schemeClr>
                </a:solidFill>
              </a:rPr>
              <a:t>I</a:t>
            </a:r>
            <a:r>
              <a:rPr lang="en-US" dirty="0">
                <a:solidFill>
                  <a:schemeClr val="accent1">
                    <a:lumMod val="50000"/>
                  </a:schemeClr>
                </a:solidFill>
              </a:rPr>
              <a:t>ỀM NĂNG TIẾT KIỆM </a:t>
            </a:r>
            <a:r>
              <a:rPr lang="vi-VN" dirty="0">
                <a:solidFill>
                  <a:schemeClr val="accent1">
                    <a:lumMod val="50000"/>
                  </a:schemeClr>
                </a:solidFill>
              </a:rPr>
              <a:t>NĂNG LƯỢNG</a:t>
            </a:r>
            <a:endParaRPr lang="en-US" dirty="0">
              <a:solidFill>
                <a:schemeClr val="accent1">
                  <a:lumMod val="50000"/>
                </a:schemeClr>
              </a:solidFill>
            </a:endParaRPr>
          </a:p>
        </p:txBody>
      </p:sp>
      <p:sp>
        <p:nvSpPr>
          <p:cNvPr id="3" name="TextBox 2">
            <a:extLst>
              <a:ext uri="{FF2B5EF4-FFF2-40B4-BE49-F238E27FC236}">
                <a16:creationId xmlns:a16="http://schemas.microsoft.com/office/drawing/2014/main" id="{CF5F6CE3-2026-F155-C125-2DDA8CF9DB18}"/>
              </a:ext>
            </a:extLst>
          </p:cNvPr>
          <p:cNvSpPr txBox="1"/>
          <p:nvPr/>
        </p:nvSpPr>
        <p:spPr>
          <a:xfrm>
            <a:off x="609600" y="1132667"/>
            <a:ext cx="10972800" cy="2790764"/>
          </a:xfrm>
          <a:prstGeom prst="rect">
            <a:avLst/>
          </a:prstGeom>
          <a:noFill/>
        </p:spPr>
        <p:txBody>
          <a:bodyPr wrap="square">
            <a:spAutoFit/>
          </a:bodyPr>
          <a:lstStyle/>
          <a:p>
            <a:pPr>
              <a:lnSpc>
                <a:spcPct val="150000"/>
              </a:lnSpc>
              <a:buNone/>
            </a:pPr>
            <a:r>
              <a:rPr lang="vi-VN" sz="1700" b="1" dirty="0">
                <a:latin typeface="Arial" panose="020B0604020202020204" pitchFamily="34" charset="0"/>
                <a:cs typeface="Arial" panose="020B0604020202020204" pitchFamily="34" charset="0"/>
              </a:rPr>
              <a:t>3. Máy nghiền (nghiền nguyên liệu, nghiền xi măng)</a:t>
            </a:r>
          </a:p>
          <a:p>
            <a:pPr marL="342900" indent="-342900">
              <a:lnSpc>
                <a:spcPct val="150000"/>
              </a:lnSpc>
              <a:buFont typeface="Arial" panose="020B0604020202020204" pitchFamily="34" charset="0"/>
              <a:buChar char="•"/>
            </a:pPr>
            <a:r>
              <a:rPr lang="vi-VN" sz="1700" b="1" dirty="0">
                <a:latin typeface="Arial" panose="020B0604020202020204" pitchFamily="34" charset="0"/>
                <a:cs typeface="Arial" panose="020B0604020202020204" pitchFamily="34" charset="0"/>
              </a:rPr>
              <a:t>Tiềm năng tiết kiệm: 5–20% điện năng</a:t>
            </a:r>
            <a:endParaRPr lang="vi-VN" sz="1700" dirty="0">
              <a:latin typeface="Arial" panose="020B0604020202020204" pitchFamily="34" charset="0"/>
              <a:cs typeface="Arial" panose="020B0604020202020204" pitchFamily="34" charset="0"/>
            </a:endParaRPr>
          </a:p>
          <a:p>
            <a:pPr marL="342900" indent="-342900">
              <a:lnSpc>
                <a:spcPct val="150000"/>
              </a:lnSpc>
              <a:buFont typeface="Arial" panose="020B0604020202020204" pitchFamily="34" charset="0"/>
              <a:buChar char="•"/>
            </a:pPr>
            <a:r>
              <a:rPr lang="vi-VN" sz="1700" dirty="0">
                <a:latin typeface="Arial" panose="020B0604020202020204" pitchFamily="34" charset="0"/>
                <a:cs typeface="Arial" panose="020B0604020202020204" pitchFamily="34" charset="0"/>
              </a:rPr>
              <a:t>Giải pháp:</a:t>
            </a:r>
          </a:p>
          <a:p>
            <a:pPr marL="800100" lvl="1" indent="-342900">
              <a:lnSpc>
                <a:spcPct val="150000"/>
              </a:lnSpc>
              <a:buFont typeface="Courier New" panose="02070309020205020404" pitchFamily="49" charset="0"/>
              <a:buChar char="o"/>
            </a:pPr>
            <a:r>
              <a:rPr lang="vi-VN" sz="1700" b="1" dirty="0">
                <a:latin typeface="Arial" panose="020B0604020202020204" pitchFamily="34" charset="0"/>
                <a:cs typeface="Arial" panose="020B0604020202020204" pitchFamily="34" charset="0"/>
              </a:rPr>
              <a:t>Thay thế hoặc nâng cấp máy nghiền bi sang máy nghiền con lăn đứng (VRM)</a:t>
            </a:r>
            <a:r>
              <a:rPr lang="vi-VN" sz="1700" dirty="0">
                <a:latin typeface="Arial" panose="020B0604020202020204" pitchFamily="34" charset="0"/>
                <a:cs typeface="Arial" panose="020B0604020202020204" pitchFamily="34" charset="0"/>
              </a:rPr>
              <a:t>.</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Cải tiến </a:t>
            </a:r>
            <a:r>
              <a:rPr lang="vi-VN" sz="1700" b="1" dirty="0">
                <a:latin typeface="Arial" panose="020B0604020202020204" pitchFamily="34" charset="0"/>
                <a:cs typeface="Arial" panose="020B0604020202020204" pitchFamily="34" charset="0"/>
              </a:rPr>
              <a:t>bi phân loại</a:t>
            </a:r>
            <a:r>
              <a:rPr lang="vi-VN" sz="1700" dirty="0">
                <a:latin typeface="Arial" panose="020B0604020202020204" pitchFamily="34" charset="0"/>
                <a:cs typeface="Arial" panose="020B0604020202020204" pitchFamily="34" charset="0"/>
              </a:rPr>
              <a:t>, tối ưu hóa bi đập trong máy nghiền bi.</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Sử dụng </a:t>
            </a:r>
            <a:r>
              <a:rPr lang="vi-VN" sz="1700" b="1" dirty="0">
                <a:latin typeface="Arial" panose="020B0604020202020204" pitchFamily="34" charset="0"/>
                <a:cs typeface="Arial" panose="020B0604020202020204" pitchFamily="34" charset="0"/>
              </a:rPr>
              <a:t>biến tần</a:t>
            </a:r>
            <a:r>
              <a:rPr lang="vi-VN" sz="1700" dirty="0">
                <a:latin typeface="Arial" panose="020B0604020202020204" pitchFamily="34" charset="0"/>
                <a:cs typeface="Arial" panose="020B0604020202020204" pitchFamily="34" charset="0"/>
              </a:rPr>
              <a:t> cho động cơ chính và hệ thống quạt.</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Giám sát hiệu quả nghiền và dòng liệu tự động.</a:t>
            </a:r>
          </a:p>
        </p:txBody>
      </p:sp>
      <p:sp>
        <p:nvSpPr>
          <p:cNvPr id="5" name="TextBox 4">
            <a:extLst>
              <a:ext uri="{FF2B5EF4-FFF2-40B4-BE49-F238E27FC236}">
                <a16:creationId xmlns:a16="http://schemas.microsoft.com/office/drawing/2014/main" id="{97A81BE8-C506-C9D5-9816-5547C5A01241}"/>
              </a:ext>
            </a:extLst>
          </p:cNvPr>
          <p:cNvSpPr txBox="1"/>
          <p:nvPr/>
        </p:nvSpPr>
        <p:spPr>
          <a:xfrm>
            <a:off x="609600" y="3765545"/>
            <a:ext cx="10972800" cy="2398349"/>
          </a:xfrm>
          <a:prstGeom prst="rect">
            <a:avLst/>
          </a:prstGeom>
          <a:noFill/>
        </p:spPr>
        <p:txBody>
          <a:bodyPr wrap="square">
            <a:spAutoFit/>
          </a:bodyPr>
          <a:lstStyle/>
          <a:p>
            <a:pPr>
              <a:lnSpc>
                <a:spcPct val="150000"/>
              </a:lnSpc>
              <a:buNone/>
            </a:pPr>
            <a:r>
              <a:rPr lang="vi-VN" sz="1700" b="1" dirty="0">
                <a:latin typeface="Arial" panose="020B0604020202020204" pitchFamily="34" charset="0"/>
                <a:cs typeface="Arial" panose="020B0604020202020204" pitchFamily="34" charset="0"/>
              </a:rPr>
              <a:t>4. Hệ thống quạt công nghệ</a:t>
            </a:r>
          </a:p>
          <a:p>
            <a:pPr marL="342900" indent="-342900">
              <a:lnSpc>
                <a:spcPct val="150000"/>
              </a:lnSpc>
              <a:buFont typeface="Arial" panose="020B0604020202020204" pitchFamily="34" charset="0"/>
              <a:buChar char="•"/>
            </a:pPr>
            <a:r>
              <a:rPr lang="vi-VN" sz="1700" b="1" dirty="0">
                <a:latin typeface="Arial" panose="020B0604020202020204" pitchFamily="34" charset="0"/>
                <a:cs typeface="Arial" panose="020B0604020202020204" pitchFamily="34" charset="0"/>
              </a:rPr>
              <a:t>Tiềm năng tiết kiệm: 10–30% điện năng tiêu thụ của quạt</a:t>
            </a:r>
            <a:endParaRPr lang="vi-VN" sz="1700" dirty="0">
              <a:latin typeface="Arial" panose="020B0604020202020204" pitchFamily="34" charset="0"/>
              <a:cs typeface="Arial" panose="020B0604020202020204" pitchFamily="34" charset="0"/>
            </a:endParaRPr>
          </a:p>
          <a:p>
            <a:pPr marL="342900" indent="-342900">
              <a:lnSpc>
                <a:spcPct val="150000"/>
              </a:lnSpc>
              <a:buFont typeface="Arial" panose="020B0604020202020204" pitchFamily="34" charset="0"/>
              <a:buChar char="•"/>
            </a:pPr>
            <a:r>
              <a:rPr lang="vi-VN" sz="1700" dirty="0">
                <a:latin typeface="Arial" panose="020B0604020202020204" pitchFamily="34" charset="0"/>
                <a:cs typeface="Arial" panose="020B0604020202020204" pitchFamily="34" charset="0"/>
              </a:rPr>
              <a:t>Giải pháp:</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Tối ưu hóa </a:t>
            </a:r>
            <a:r>
              <a:rPr lang="vi-VN" sz="1700" b="1" dirty="0">
                <a:latin typeface="Arial" panose="020B0604020202020204" pitchFamily="34" charset="0"/>
                <a:cs typeface="Arial" panose="020B0604020202020204" pitchFamily="34" charset="0"/>
              </a:rPr>
              <a:t>đường ống dẫn khí</a:t>
            </a:r>
            <a:r>
              <a:rPr lang="vi-VN" sz="1700" dirty="0">
                <a:latin typeface="Arial" panose="020B0604020202020204" pitchFamily="34" charset="0"/>
                <a:cs typeface="Arial" panose="020B0604020202020204" pitchFamily="34" charset="0"/>
              </a:rPr>
              <a:t>, giảm tổn thất áp suất.</a:t>
            </a:r>
          </a:p>
          <a:p>
            <a:pPr marL="800100" lvl="1" indent="-342900">
              <a:lnSpc>
                <a:spcPct val="150000"/>
              </a:lnSpc>
              <a:buFont typeface="Courier New" panose="02070309020205020404" pitchFamily="49" charset="0"/>
              <a:buChar char="o"/>
            </a:pPr>
            <a:r>
              <a:rPr lang="vi-VN" sz="1700" b="1" dirty="0">
                <a:latin typeface="Arial" panose="020B0604020202020204" pitchFamily="34" charset="0"/>
                <a:cs typeface="Arial" panose="020B0604020202020204" pitchFamily="34" charset="0"/>
              </a:rPr>
              <a:t>Lắp biến tần cho quạt</a:t>
            </a:r>
            <a:r>
              <a:rPr lang="vi-VN" sz="1700" dirty="0">
                <a:latin typeface="Arial" panose="020B0604020202020204" pitchFamily="34" charset="0"/>
                <a:cs typeface="Arial" panose="020B0604020202020204" pitchFamily="34" charset="0"/>
              </a:rPr>
              <a:t>, nhất là quạt gió cấp 1, quạt lọc bụi, quạt làm nguội clinker.</a:t>
            </a:r>
          </a:p>
          <a:p>
            <a:pPr marL="800100" lvl="1" indent="-342900">
              <a:lnSpc>
                <a:spcPct val="150000"/>
              </a:lnSpc>
              <a:buFont typeface="Courier New" panose="02070309020205020404" pitchFamily="49" charset="0"/>
              <a:buChar char="o"/>
            </a:pPr>
            <a:r>
              <a:rPr lang="vi-VN" sz="1700" dirty="0">
                <a:latin typeface="Arial" panose="020B0604020202020204" pitchFamily="34" charset="0"/>
                <a:cs typeface="Arial" panose="020B0604020202020204" pitchFamily="34" charset="0"/>
              </a:rPr>
              <a:t>Lựa chọn </a:t>
            </a:r>
            <a:r>
              <a:rPr lang="vi-VN" sz="1700" b="1" dirty="0">
                <a:latin typeface="Arial" panose="020B0604020202020204" pitchFamily="34" charset="0"/>
                <a:cs typeface="Arial" panose="020B0604020202020204" pitchFamily="34" charset="0"/>
              </a:rPr>
              <a:t>quạt hiệu suất cao</a:t>
            </a:r>
            <a:r>
              <a:rPr lang="vi-VN" sz="1700" dirty="0">
                <a:latin typeface="Arial" panose="020B0604020202020204" pitchFamily="34" charset="0"/>
                <a:cs typeface="Arial" panose="020B0604020202020204" pitchFamily="34" charset="0"/>
              </a:rPr>
              <a:t> và điều chỉnh cánh hợp lý.</a:t>
            </a:r>
          </a:p>
        </p:txBody>
      </p:sp>
    </p:spTree>
    <p:extLst>
      <p:ext uri="{BB962C8B-B14F-4D97-AF65-F5344CB8AC3E}">
        <p14:creationId xmlns:p14="http://schemas.microsoft.com/office/powerpoint/2010/main" val="14017698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65CA1-3BEB-A84B-8F80-BEA0E4595150}"/>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D27A4D40-F40C-2F3C-BFB0-3FFD93786759}"/>
              </a:ext>
            </a:extLst>
          </p:cNvPr>
          <p:cNvSpPr>
            <a:spLocks noGrp="1"/>
          </p:cNvSpPr>
          <p:nvPr>
            <p:ph type="title"/>
          </p:nvPr>
        </p:nvSpPr>
        <p:spPr>
          <a:xfrm>
            <a:off x="609600" y="548633"/>
            <a:ext cx="10972800" cy="495200"/>
          </a:xfrm>
        </p:spPr>
        <p:txBody>
          <a:bodyPr>
            <a:noAutofit/>
          </a:bodyPr>
          <a:lstStyle/>
          <a:p>
            <a:r>
              <a:rPr lang="en-US" dirty="0">
                <a:solidFill>
                  <a:schemeClr val="accent1">
                    <a:lumMod val="50000"/>
                  </a:schemeClr>
                </a:solidFill>
              </a:rPr>
              <a:t>7. CÁC KHU VỰC T</a:t>
            </a:r>
            <a:r>
              <a:rPr lang="vi-VN" dirty="0">
                <a:solidFill>
                  <a:schemeClr val="accent1">
                    <a:lumMod val="50000"/>
                  </a:schemeClr>
                </a:solidFill>
              </a:rPr>
              <a:t>I</a:t>
            </a:r>
            <a:r>
              <a:rPr lang="en-US" dirty="0">
                <a:solidFill>
                  <a:schemeClr val="accent1">
                    <a:lumMod val="50000"/>
                  </a:schemeClr>
                </a:solidFill>
              </a:rPr>
              <a:t>ỀM NĂNG TIẾT KIỆM </a:t>
            </a:r>
            <a:r>
              <a:rPr lang="vi-VN" dirty="0">
                <a:solidFill>
                  <a:schemeClr val="accent1">
                    <a:lumMod val="50000"/>
                  </a:schemeClr>
                </a:solidFill>
              </a:rPr>
              <a:t>NĂNG LƯỢNG</a:t>
            </a:r>
            <a:endParaRPr lang="en-US" dirty="0">
              <a:solidFill>
                <a:schemeClr val="accent1">
                  <a:lumMod val="50000"/>
                </a:schemeClr>
              </a:solidFill>
            </a:endParaRPr>
          </a:p>
        </p:txBody>
      </p:sp>
      <p:sp>
        <p:nvSpPr>
          <p:cNvPr id="4" name="TextBox 3">
            <a:extLst>
              <a:ext uri="{FF2B5EF4-FFF2-40B4-BE49-F238E27FC236}">
                <a16:creationId xmlns:a16="http://schemas.microsoft.com/office/drawing/2014/main" id="{A3993B19-95EE-C74C-0157-B23AFEF74546}"/>
              </a:ext>
            </a:extLst>
          </p:cNvPr>
          <p:cNvSpPr txBox="1"/>
          <p:nvPr/>
        </p:nvSpPr>
        <p:spPr>
          <a:xfrm>
            <a:off x="1154843" y="2036613"/>
            <a:ext cx="7914968" cy="2534027"/>
          </a:xfrm>
          <a:prstGeom prst="rect">
            <a:avLst/>
          </a:prstGeom>
          <a:noFill/>
        </p:spPr>
        <p:txBody>
          <a:bodyPr wrap="square">
            <a:spAutoFit/>
          </a:bodyPr>
          <a:lstStyle/>
          <a:p>
            <a:pPr>
              <a:lnSpc>
                <a:spcPct val="150000"/>
              </a:lnSpc>
              <a:buNone/>
            </a:pPr>
            <a:r>
              <a:rPr lang="vi-VN" sz="1800" b="1" dirty="0">
                <a:latin typeface="Arial" panose="020B0604020202020204" pitchFamily="34" charset="0"/>
                <a:cs typeface="Arial" panose="020B0604020202020204" pitchFamily="34" charset="0"/>
              </a:rPr>
              <a:t>5. Hệ thống tận dụng nhiệt thải (WHR – Waste Heat Recovery)</a:t>
            </a:r>
          </a:p>
          <a:p>
            <a:pPr marL="285750" indent="-285750">
              <a:lnSpc>
                <a:spcPct val="150000"/>
              </a:lnSpc>
              <a:buFont typeface="Arial" panose="020B0604020202020204" pitchFamily="34" charset="0"/>
              <a:buChar char="•"/>
            </a:pPr>
            <a:r>
              <a:rPr lang="vi-VN" sz="1800" b="1" dirty="0">
                <a:latin typeface="Arial" panose="020B0604020202020204" pitchFamily="34" charset="0"/>
                <a:cs typeface="Arial" panose="020B0604020202020204" pitchFamily="34" charset="0"/>
              </a:rPr>
              <a:t>Tiềm năng tiết kiệm: sản xuất được 20–30 kWh điện/tấn clinker</a:t>
            </a:r>
            <a:endParaRPr lang="vi-VN" sz="1800"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vi-VN" sz="1800" dirty="0">
                <a:latin typeface="Arial" panose="020B0604020202020204" pitchFamily="34" charset="0"/>
                <a:cs typeface="Arial" panose="020B0604020202020204" pitchFamily="34" charset="0"/>
              </a:rPr>
              <a:t>Giải pháp:</a:t>
            </a:r>
          </a:p>
          <a:p>
            <a:pPr marL="742950" lvl="1" indent="-285750">
              <a:lnSpc>
                <a:spcPct val="150000"/>
              </a:lnSpc>
              <a:buFont typeface="Courier New" panose="02070309020205020404" pitchFamily="49" charset="0"/>
              <a:buChar char="o"/>
            </a:pPr>
            <a:r>
              <a:rPr lang="vi-VN" sz="1800" dirty="0">
                <a:latin typeface="Arial" panose="020B0604020202020204" pitchFamily="34" charset="0"/>
                <a:cs typeface="Arial" panose="020B0604020202020204" pitchFamily="34" charset="0"/>
              </a:rPr>
              <a:t>Lắp đặt hệ thống </a:t>
            </a:r>
            <a:r>
              <a:rPr lang="vi-VN" sz="1800" b="1" dirty="0">
                <a:latin typeface="Arial" panose="020B0604020202020204" pitchFamily="34" charset="0"/>
                <a:cs typeface="Arial" panose="020B0604020202020204" pitchFamily="34" charset="0"/>
              </a:rPr>
              <a:t>thu hồi nhiệt khói thải từ clinker cooler và preheater</a:t>
            </a:r>
            <a:r>
              <a:rPr lang="vi-VN" sz="1800" dirty="0">
                <a:latin typeface="Arial" panose="020B0604020202020204" pitchFamily="34" charset="0"/>
                <a:cs typeface="Arial" panose="020B0604020202020204" pitchFamily="34" charset="0"/>
              </a:rPr>
              <a:t> để chạy turbine phát điện.</a:t>
            </a:r>
          </a:p>
          <a:p>
            <a:pPr marL="742950" lvl="1" indent="-285750">
              <a:lnSpc>
                <a:spcPct val="150000"/>
              </a:lnSpc>
              <a:buFont typeface="Courier New" panose="02070309020205020404" pitchFamily="49" charset="0"/>
              <a:buChar char="o"/>
            </a:pPr>
            <a:r>
              <a:rPr lang="vi-VN" sz="1800" dirty="0">
                <a:latin typeface="Arial" panose="020B0604020202020204" pitchFamily="34" charset="0"/>
                <a:cs typeface="Arial" panose="020B0604020202020204" pitchFamily="34" charset="0"/>
              </a:rPr>
              <a:t>Phù hợp với các nhà máy sản xuất ≥2.500 tấn clinker/ngày.</a:t>
            </a:r>
          </a:p>
        </p:txBody>
      </p:sp>
    </p:spTree>
    <p:extLst>
      <p:ext uri="{BB962C8B-B14F-4D97-AF65-F5344CB8AC3E}">
        <p14:creationId xmlns:p14="http://schemas.microsoft.com/office/powerpoint/2010/main" val="28602677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34AE23-6E74-3DBD-3758-60A3D9B79B87}"/>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361A21AA-12C7-D8D1-F92A-1605BA2A8B5D}"/>
              </a:ext>
            </a:extLst>
          </p:cNvPr>
          <p:cNvSpPr>
            <a:spLocks noGrp="1"/>
          </p:cNvSpPr>
          <p:nvPr>
            <p:ph type="title"/>
          </p:nvPr>
        </p:nvSpPr>
        <p:spPr>
          <a:xfrm>
            <a:off x="609600" y="548633"/>
            <a:ext cx="10972800" cy="495200"/>
          </a:xfrm>
        </p:spPr>
        <p:txBody>
          <a:bodyPr>
            <a:noAutofit/>
          </a:bodyPr>
          <a:lstStyle/>
          <a:p>
            <a:r>
              <a:rPr lang="en-US" sz="2400" dirty="0">
                <a:solidFill>
                  <a:schemeClr val="accent1">
                    <a:lumMod val="50000"/>
                  </a:schemeClr>
                </a:solidFill>
              </a:rPr>
              <a:t>8. </a:t>
            </a:r>
            <a:r>
              <a:rPr lang="vi-VN" sz="2400" dirty="0">
                <a:solidFill>
                  <a:schemeClr val="accent1">
                    <a:lumMod val="50000"/>
                  </a:schemeClr>
                </a:solidFill>
              </a:rPr>
              <a:t>TI</a:t>
            </a:r>
            <a:r>
              <a:rPr lang="en-US" sz="2400" dirty="0">
                <a:solidFill>
                  <a:schemeClr val="accent1">
                    <a:lumMod val="50000"/>
                  </a:schemeClr>
                </a:solidFill>
              </a:rPr>
              <a:t>ỀM NĂNG TIẾT KIỆM </a:t>
            </a:r>
            <a:r>
              <a:rPr lang="vi-VN" sz="2400" dirty="0">
                <a:solidFill>
                  <a:schemeClr val="accent1">
                    <a:lumMod val="50000"/>
                  </a:schemeClr>
                </a:solidFill>
              </a:rPr>
              <a:t>NĂNG LƯỢNG TRONG NGÀNH </a:t>
            </a:r>
            <a:r>
              <a:rPr lang="en-US" sz="2400" dirty="0">
                <a:solidFill>
                  <a:schemeClr val="accent1">
                    <a:lumMod val="50000"/>
                  </a:schemeClr>
                </a:solidFill>
              </a:rPr>
              <a:t>XI MĂNG</a:t>
            </a:r>
          </a:p>
        </p:txBody>
      </p:sp>
      <p:pic>
        <p:nvPicPr>
          <p:cNvPr id="2" name="Image 0" descr="preencoded.png">
            <a:extLst>
              <a:ext uri="{FF2B5EF4-FFF2-40B4-BE49-F238E27FC236}">
                <a16:creationId xmlns:a16="http://schemas.microsoft.com/office/drawing/2014/main" id="{4811B26F-1869-A4E9-2D1B-E73B79878EE3}"/>
              </a:ext>
            </a:extLst>
          </p:cNvPr>
          <p:cNvPicPr>
            <a:picLocks noChangeAspect="1"/>
          </p:cNvPicPr>
          <p:nvPr/>
        </p:nvPicPr>
        <p:blipFill>
          <a:blip r:embed="rId2"/>
          <a:stretch>
            <a:fillRect/>
          </a:stretch>
        </p:blipFill>
        <p:spPr>
          <a:xfrm>
            <a:off x="385445" y="1253212"/>
            <a:ext cx="1015008" cy="1218128"/>
          </a:xfrm>
          <a:prstGeom prst="rect">
            <a:avLst/>
          </a:prstGeom>
        </p:spPr>
      </p:pic>
      <p:sp>
        <p:nvSpPr>
          <p:cNvPr id="3" name="Text 1">
            <a:extLst>
              <a:ext uri="{FF2B5EF4-FFF2-40B4-BE49-F238E27FC236}">
                <a16:creationId xmlns:a16="http://schemas.microsoft.com/office/drawing/2014/main" id="{850F5D47-895B-C177-D71B-CCE6A59786B2}"/>
              </a:ext>
            </a:extLst>
          </p:cNvPr>
          <p:cNvSpPr/>
          <p:nvPr/>
        </p:nvSpPr>
        <p:spPr>
          <a:xfrm>
            <a:off x="1704896" y="1456214"/>
            <a:ext cx="2856547" cy="317063"/>
          </a:xfrm>
          <a:prstGeom prst="rect">
            <a:avLst/>
          </a:prstGeom>
          <a:noFill/>
          <a:ln/>
        </p:spPr>
        <p:txBody>
          <a:bodyPr wrap="none" lIns="0" tIns="0" rIns="0" bIns="0" rtlCol="0" anchor="t"/>
          <a:lstStyle/>
          <a:p>
            <a:pPr marL="0" indent="0" algn="l">
              <a:lnSpc>
                <a:spcPts val="2450"/>
              </a:lnSpc>
              <a:buNone/>
            </a:pPr>
            <a:r>
              <a:rPr lang="en-US" sz="1950" dirty="0">
                <a:solidFill>
                  <a:srgbClr val="2C2821"/>
                </a:solidFill>
                <a:latin typeface="Arial" panose="020B0604020202020204" pitchFamily="34" charset="0"/>
                <a:ea typeface="Alice" pitchFamily="34" charset="-122"/>
                <a:cs typeface="Arial" panose="020B0604020202020204" pitchFamily="34" charset="0"/>
              </a:rPr>
              <a:t>Thu hồi nhiệt thải (WHR)</a:t>
            </a:r>
            <a:endParaRPr lang="en-US" sz="1950" dirty="0">
              <a:latin typeface="Arial" panose="020B0604020202020204" pitchFamily="34" charset="0"/>
              <a:cs typeface="Arial" panose="020B0604020202020204" pitchFamily="34" charset="0"/>
            </a:endParaRPr>
          </a:p>
        </p:txBody>
      </p:sp>
      <p:sp>
        <p:nvSpPr>
          <p:cNvPr id="4" name="Text 2">
            <a:extLst>
              <a:ext uri="{FF2B5EF4-FFF2-40B4-BE49-F238E27FC236}">
                <a16:creationId xmlns:a16="http://schemas.microsoft.com/office/drawing/2014/main" id="{FEDA1C89-0397-83B6-98A9-A13F18DB4240}"/>
              </a:ext>
            </a:extLst>
          </p:cNvPr>
          <p:cNvSpPr/>
          <p:nvPr/>
        </p:nvSpPr>
        <p:spPr>
          <a:xfrm>
            <a:off x="1704896" y="1895078"/>
            <a:ext cx="10101659" cy="290580"/>
          </a:xfrm>
          <a:prstGeom prst="rect">
            <a:avLst/>
          </a:prstGeom>
          <a:noFill/>
          <a:ln/>
        </p:spPr>
        <p:txBody>
          <a:bodyPr wrap="none" lIns="0" tIns="0" rIns="0" bIns="0" rtlCol="0" anchor="t"/>
          <a:lstStyle/>
          <a:p>
            <a:pPr marL="0" indent="0" algn="l">
              <a:lnSpc>
                <a:spcPts val="2550"/>
              </a:lnSpc>
              <a:buNone/>
            </a:pPr>
            <a:r>
              <a:rPr lang="en-US" sz="1550" dirty="0">
                <a:solidFill>
                  <a:srgbClr val="2C2821"/>
                </a:solidFill>
                <a:latin typeface="Arial" panose="020B0604020202020204" pitchFamily="34" charset="0"/>
                <a:ea typeface="Lora" pitchFamily="34" charset="-122"/>
                <a:cs typeface="Arial" panose="020B0604020202020204" pitchFamily="34" charset="0"/>
              </a:rPr>
              <a:t>Tiềm năng cao với khả năng thu hồi 5-7 kWh/tấn clinker, giúp giảm đáng kể lượng điện tiêu thụ từ lưới.</a:t>
            </a:r>
            <a:endParaRPr lang="en-US" sz="1550" dirty="0">
              <a:latin typeface="Arial" panose="020B0604020202020204" pitchFamily="34" charset="0"/>
              <a:cs typeface="Arial" panose="020B0604020202020204" pitchFamily="34" charset="0"/>
            </a:endParaRPr>
          </a:p>
        </p:txBody>
      </p:sp>
      <p:pic>
        <p:nvPicPr>
          <p:cNvPr id="23" name="Image 1" descr="preencoded.png">
            <a:extLst>
              <a:ext uri="{FF2B5EF4-FFF2-40B4-BE49-F238E27FC236}">
                <a16:creationId xmlns:a16="http://schemas.microsoft.com/office/drawing/2014/main" id="{6033A00A-4197-6A78-B3DD-F33E43991B5A}"/>
              </a:ext>
            </a:extLst>
          </p:cNvPr>
          <p:cNvPicPr>
            <a:picLocks noChangeAspect="1"/>
          </p:cNvPicPr>
          <p:nvPr/>
        </p:nvPicPr>
        <p:blipFill>
          <a:blip r:embed="rId3"/>
          <a:stretch>
            <a:fillRect/>
          </a:stretch>
        </p:blipFill>
        <p:spPr>
          <a:xfrm>
            <a:off x="385445" y="2471341"/>
            <a:ext cx="1015008" cy="1218128"/>
          </a:xfrm>
          <a:prstGeom prst="rect">
            <a:avLst/>
          </a:prstGeom>
        </p:spPr>
      </p:pic>
      <p:sp>
        <p:nvSpPr>
          <p:cNvPr id="24" name="Text 3">
            <a:extLst>
              <a:ext uri="{FF2B5EF4-FFF2-40B4-BE49-F238E27FC236}">
                <a16:creationId xmlns:a16="http://schemas.microsoft.com/office/drawing/2014/main" id="{ABA6D60C-2A3B-BAFD-B4D5-C3DF067D63DC}"/>
              </a:ext>
            </a:extLst>
          </p:cNvPr>
          <p:cNvSpPr/>
          <p:nvPr/>
        </p:nvSpPr>
        <p:spPr>
          <a:xfrm>
            <a:off x="1704896" y="2674342"/>
            <a:ext cx="2905958" cy="317063"/>
          </a:xfrm>
          <a:prstGeom prst="rect">
            <a:avLst/>
          </a:prstGeom>
          <a:noFill/>
          <a:ln/>
        </p:spPr>
        <p:txBody>
          <a:bodyPr wrap="none" lIns="0" tIns="0" rIns="0" bIns="0" rtlCol="0" anchor="t"/>
          <a:lstStyle/>
          <a:p>
            <a:pPr marL="0" indent="0" algn="l">
              <a:lnSpc>
                <a:spcPts val="2450"/>
              </a:lnSpc>
              <a:buNone/>
            </a:pPr>
            <a:r>
              <a:rPr lang="en-US" sz="1950" dirty="0">
                <a:solidFill>
                  <a:srgbClr val="2C2821"/>
                </a:solidFill>
                <a:latin typeface="Arial" panose="020B0604020202020204" pitchFamily="34" charset="0"/>
                <a:ea typeface="Alice" pitchFamily="34" charset="-122"/>
                <a:cs typeface="Arial" panose="020B0604020202020204" pitchFamily="34" charset="0"/>
              </a:rPr>
              <a:t>Tối ưu hóa thiết bị nghiền</a:t>
            </a:r>
            <a:endParaRPr lang="en-US" sz="1950" dirty="0">
              <a:latin typeface="Arial" panose="020B0604020202020204" pitchFamily="34" charset="0"/>
              <a:cs typeface="Arial" panose="020B0604020202020204" pitchFamily="34" charset="0"/>
            </a:endParaRPr>
          </a:p>
        </p:txBody>
      </p:sp>
      <p:sp>
        <p:nvSpPr>
          <p:cNvPr id="25" name="Text 4">
            <a:extLst>
              <a:ext uri="{FF2B5EF4-FFF2-40B4-BE49-F238E27FC236}">
                <a16:creationId xmlns:a16="http://schemas.microsoft.com/office/drawing/2014/main" id="{7C8F4C72-C708-3FF7-17ED-E400D0D0E46E}"/>
              </a:ext>
            </a:extLst>
          </p:cNvPr>
          <p:cNvSpPr/>
          <p:nvPr/>
        </p:nvSpPr>
        <p:spPr>
          <a:xfrm>
            <a:off x="1704896" y="3113207"/>
            <a:ext cx="10101659" cy="290580"/>
          </a:xfrm>
          <a:prstGeom prst="rect">
            <a:avLst/>
          </a:prstGeom>
          <a:noFill/>
          <a:ln/>
        </p:spPr>
        <p:txBody>
          <a:bodyPr wrap="none" lIns="0" tIns="0" rIns="0" bIns="0" rtlCol="0" anchor="t"/>
          <a:lstStyle/>
          <a:p>
            <a:pPr marL="0" indent="0" algn="l">
              <a:lnSpc>
                <a:spcPts val="2550"/>
              </a:lnSpc>
              <a:buNone/>
            </a:pPr>
            <a:r>
              <a:rPr lang="en-US" sz="1550" dirty="0">
                <a:solidFill>
                  <a:srgbClr val="2C2821"/>
                </a:solidFill>
                <a:latin typeface="Arial" panose="020B0604020202020204" pitchFamily="34" charset="0"/>
                <a:ea typeface="Lora" pitchFamily="34" charset="-122"/>
                <a:cs typeface="Arial" panose="020B0604020202020204" pitchFamily="34" charset="0"/>
              </a:rPr>
              <a:t>Nâng cấp motor, máy nghiền đứng, biến tần giúp giảm tiêu thụ điện năng trong quá trình nghiền.</a:t>
            </a:r>
            <a:endParaRPr lang="en-US" sz="1550" dirty="0">
              <a:latin typeface="Arial" panose="020B0604020202020204" pitchFamily="34" charset="0"/>
              <a:cs typeface="Arial" panose="020B0604020202020204" pitchFamily="34" charset="0"/>
            </a:endParaRPr>
          </a:p>
        </p:txBody>
      </p:sp>
      <p:pic>
        <p:nvPicPr>
          <p:cNvPr id="26" name="Image 2" descr="preencoded.png">
            <a:extLst>
              <a:ext uri="{FF2B5EF4-FFF2-40B4-BE49-F238E27FC236}">
                <a16:creationId xmlns:a16="http://schemas.microsoft.com/office/drawing/2014/main" id="{AF9F5564-2B48-77BF-CDC0-DF92F24812EA}"/>
              </a:ext>
            </a:extLst>
          </p:cNvPr>
          <p:cNvPicPr>
            <a:picLocks noChangeAspect="1"/>
          </p:cNvPicPr>
          <p:nvPr/>
        </p:nvPicPr>
        <p:blipFill>
          <a:blip r:embed="rId4"/>
          <a:stretch>
            <a:fillRect/>
          </a:stretch>
        </p:blipFill>
        <p:spPr>
          <a:xfrm>
            <a:off x="385445" y="3689469"/>
            <a:ext cx="1015008" cy="1218128"/>
          </a:xfrm>
          <a:prstGeom prst="rect">
            <a:avLst/>
          </a:prstGeom>
        </p:spPr>
      </p:pic>
      <p:sp>
        <p:nvSpPr>
          <p:cNvPr id="27" name="Text 5">
            <a:extLst>
              <a:ext uri="{FF2B5EF4-FFF2-40B4-BE49-F238E27FC236}">
                <a16:creationId xmlns:a16="http://schemas.microsoft.com/office/drawing/2014/main" id="{61C5C6A4-3018-D397-E7AC-81AF92053D1A}"/>
              </a:ext>
            </a:extLst>
          </p:cNvPr>
          <p:cNvSpPr/>
          <p:nvPr/>
        </p:nvSpPr>
        <p:spPr>
          <a:xfrm>
            <a:off x="1704896" y="3892471"/>
            <a:ext cx="2563773" cy="317063"/>
          </a:xfrm>
          <a:prstGeom prst="rect">
            <a:avLst/>
          </a:prstGeom>
          <a:noFill/>
          <a:ln/>
        </p:spPr>
        <p:txBody>
          <a:bodyPr wrap="none" lIns="0" tIns="0" rIns="0" bIns="0" rtlCol="0" anchor="t"/>
          <a:lstStyle/>
          <a:p>
            <a:pPr marL="0" indent="0" algn="l">
              <a:lnSpc>
                <a:spcPts val="2450"/>
              </a:lnSpc>
              <a:buNone/>
            </a:pPr>
            <a:r>
              <a:rPr lang="en-US" sz="1950" dirty="0">
                <a:solidFill>
                  <a:srgbClr val="2C2821"/>
                </a:solidFill>
                <a:latin typeface="Arial" panose="020B0604020202020204" pitchFamily="34" charset="0"/>
                <a:ea typeface="Alice" pitchFamily="34" charset="-122"/>
                <a:cs typeface="Arial" panose="020B0604020202020204" pitchFamily="34" charset="0"/>
              </a:rPr>
              <a:t>Tự động hóa quy trình</a:t>
            </a:r>
            <a:endParaRPr lang="en-US" sz="1950" dirty="0">
              <a:latin typeface="Arial" panose="020B0604020202020204" pitchFamily="34" charset="0"/>
              <a:cs typeface="Arial" panose="020B0604020202020204" pitchFamily="34" charset="0"/>
            </a:endParaRPr>
          </a:p>
        </p:txBody>
      </p:sp>
      <p:sp>
        <p:nvSpPr>
          <p:cNvPr id="28" name="Text 6">
            <a:extLst>
              <a:ext uri="{FF2B5EF4-FFF2-40B4-BE49-F238E27FC236}">
                <a16:creationId xmlns:a16="http://schemas.microsoft.com/office/drawing/2014/main" id="{39BB0D30-73DB-6168-9D02-2CDF96EE8273}"/>
              </a:ext>
            </a:extLst>
          </p:cNvPr>
          <p:cNvSpPr/>
          <p:nvPr/>
        </p:nvSpPr>
        <p:spPr>
          <a:xfrm>
            <a:off x="1704897" y="4331335"/>
            <a:ext cx="10029904" cy="358022"/>
          </a:xfrm>
          <a:prstGeom prst="rect">
            <a:avLst/>
          </a:prstGeom>
          <a:noFill/>
          <a:ln/>
        </p:spPr>
        <p:txBody>
          <a:bodyPr wrap="none" lIns="0" tIns="0" rIns="0" bIns="0" rtlCol="0" anchor="t"/>
          <a:lstStyle/>
          <a:p>
            <a:pPr marL="0" indent="0" algn="l">
              <a:lnSpc>
                <a:spcPts val="2550"/>
              </a:lnSpc>
              <a:buNone/>
            </a:pPr>
            <a:r>
              <a:rPr lang="en-US" sz="1550" dirty="0">
                <a:solidFill>
                  <a:srgbClr val="2C2821"/>
                </a:solidFill>
                <a:latin typeface="Arial" panose="020B0604020202020204" pitchFamily="34" charset="0"/>
                <a:ea typeface="Lora" pitchFamily="34" charset="-122"/>
                <a:cs typeface="Arial" panose="020B0604020202020204" pitchFamily="34" charset="0"/>
              </a:rPr>
              <a:t>Áp dụng hệ thống điều khiển tự động và tối ưu quy trình nung giúp giảm tiêu hao nhiên liệu.</a:t>
            </a:r>
            <a:endParaRPr lang="en-US" sz="1550" dirty="0">
              <a:latin typeface="Arial" panose="020B0604020202020204" pitchFamily="34" charset="0"/>
              <a:cs typeface="Arial" panose="020B0604020202020204" pitchFamily="34" charset="0"/>
            </a:endParaRPr>
          </a:p>
        </p:txBody>
      </p:sp>
      <p:pic>
        <p:nvPicPr>
          <p:cNvPr id="29" name="Image 3" descr="preencoded.png">
            <a:extLst>
              <a:ext uri="{FF2B5EF4-FFF2-40B4-BE49-F238E27FC236}">
                <a16:creationId xmlns:a16="http://schemas.microsoft.com/office/drawing/2014/main" id="{C80352EC-3890-A863-9CF6-C5741AA7FF2F}"/>
              </a:ext>
            </a:extLst>
          </p:cNvPr>
          <p:cNvPicPr>
            <a:picLocks noChangeAspect="1"/>
          </p:cNvPicPr>
          <p:nvPr/>
        </p:nvPicPr>
        <p:blipFill>
          <a:blip r:embed="rId5"/>
          <a:stretch>
            <a:fillRect/>
          </a:stretch>
        </p:blipFill>
        <p:spPr>
          <a:xfrm>
            <a:off x="385445" y="4907598"/>
            <a:ext cx="1015008" cy="1218128"/>
          </a:xfrm>
          <a:prstGeom prst="rect">
            <a:avLst/>
          </a:prstGeom>
        </p:spPr>
      </p:pic>
      <p:sp>
        <p:nvSpPr>
          <p:cNvPr id="30" name="Text 7">
            <a:extLst>
              <a:ext uri="{FF2B5EF4-FFF2-40B4-BE49-F238E27FC236}">
                <a16:creationId xmlns:a16="http://schemas.microsoft.com/office/drawing/2014/main" id="{94E37DE4-AA23-07D3-A286-535D77FE793C}"/>
              </a:ext>
            </a:extLst>
          </p:cNvPr>
          <p:cNvSpPr/>
          <p:nvPr/>
        </p:nvSpPr>
        <p:spPr>
          <a:xfrm>
            <a:off x="1704896" y="5110599"/>
            <a:ext cx="3152180" cy="317063"/>
          </a:xfrm>
          <a:prstGeom prst="rect">
            <a:avLst/>
          </a:prstGeom>
          <a:noFill/>
          <a:ln/>
        </p:spPr>
        <p:txBody>
          <a:bodyPr wrap="none" lIns="0" tIns="0" rIns="0" bIns="0" rtlCol="0" anchor="t"/>
          <a:lstStyle/>
          <a:p>
            <a:pPr marL="0" indent="0" algn="l">
              <a:lnSpc>
                <a:spcPts val="2450"/>
              </a:lnSpc>
              <a:buNone/>
            </a:pPr>
            <a:r>
              <a:rPr lang="en-US" sz="1950" dirty="0">
                <a:solidFill>
                  <a:srgbClr val="2C2821"/>
                </a:solidFill>
                <a:latin typeface="Arial" panose="020B0604020202020204" pitchFamily="34" charset="0"/>
                <a:ea typeface="Alice" pitchFamily="34" charset="-122"/>
                <a:cs typeface="Arial" panose="020B0604020202020204" pitchFamily="34" charset="0"/>
              </a:rPr>
              <a:t>Sử dụng nhiên liệu thay thế</a:t>
            </a:r>
            <a:endParaRPr lang="en-US" sz="1950" dirty="0">
              <a:latin typeface="Arial" panose="020B0604020202020204" pitchFamily="34" charset="0"/>
              <a:cs typeface="Arial" panose="020B0604020202020204" pitchFamily="34" charset="0"/>
            </a:endParaRPr>
          </a:p>
        </p:txBody>
      </p:sp>
      <p:sp>
        <p:nvSpPr>
          <p:cNvPr id="31" name="Text 8">
            <a:extLst>
              <a:ext uri="{FF2B5EF4-FFF2-40B4-BE49-F238E27FC236}">
                <a16:creationId xmlns:a16="http://schemas.microsoft.com/office/drawing/2014/main" id="{98D9D0D9-6C09-C14D-3710-FC814D3AA456}"/>
              </a:ext>
            </a:extLst>
          </p:cNvPr>
          <p:cNvSpPr/>
          <p:nvPr/>
        </p:nvSpPr>
        <p:spPr>
          <a:xfrm>
            <a:off x="1704897" y="5427662"/>
            <a:ext cx="9877504" cy="446603"/>
          </a:xfrm>
          <a:prstGeom prst="rect">
            <a:avLst/>
          </a:prstGeom>
          <a:noFill/>
          <a:ln/>
        </p:spPr>
        <p:txBody>
          <a:bodyPr wrap="none" lIns="0" tIns="0" rIns="0" bIns="0" rtlCol="0" anchor="t"/>
          <a:lstStyle/>
          <a:p>
            <a:pPr marL="0" indent="0" algn="l">
              <a:lnSpc>
                <a:spcPts val="2550"/>
              </a:lnSpc>
              <a:buNone/>
            </a:pPr>
            <a:r>
              <a:rPr lang="en-US" sz="1550" dirty="0">
                <a:solidFill>
                  <a:srgbClr val="2C2821"/>
                </a:solidFill>
                <a:latin typeface="Arial" panose="020B0604020202020204" pitchFamily="34" charset="0"/>
                <a:ea typeface="Lora" pitchFamily="34" charset="-122"/>
                <a:cs typeface="Arial" panose="020B0604020202020204" pitchFamily="34" charset="0"/>
              </a:rPr>
              <a:t>Tăng cường sử dụng chất thải công nghiệp, sinh khối, RDF để thay thế một phần than đá.</a:t>
            </a:r>
            <a:endParaRPr lang="en-US" sz="15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55584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63BF7-F3AF-0495-750B-66BEA5A745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F9BE93-1D2D-072F-C5C3-8334A0400470}"/>
              </a:ext>
            </a:extLst>
          </p:cNvPr>
          <p:cNvSpPr>
            <a:spLocks noGrp="1"/>
          </p:cNvSpPr>
          <p:nvPr>
            <p:ph type="title"/>
          </p:nvPr>
        </p:nvSpPr>
        <p:spPr/>
        <p:txBody>
          <a:bodyPr>
            <a:noAutofit/>
          </a:bodyPr>
          <a:lstStyle/>
          <a:p>
            <a:r>
              <a:rPr lang="en-US" sz="2400" dirty="0">
                <a:solidFill>
                  <a:schemeClr val="accent1">
                    <a:lumMod val="50000"/>
                  </a:schemeClr>
                </a:solidFill>
              </a:rPr>
              <a:t>9. </a:t>
            </a:r>
            <a:r>
              <a:rPr lang="vi-VN" sz="2400" dirty="0">
                <a:solidFill>
                  <a:schemeClr val="accent1">
                    <a:lumMod val="50000"/>
                  </a:schemeClr>
                </a:solidFill>
              </a:rPr>
              <a:t>GIẢI PHÁP TIẾT KIỆM NĂNG LƯỢNG TRONG NGÀNH </a:t>
            </a:r>
            <a:r>
              <a:rPr lang="en-US" sz="2400" dirty="0">
                <a:solidFill>
                  <a:schemeClr val="accent1">
                    <a:lumMod val="50000"/>
                  </a:schemeClr>
                </a:solidFill>
              </a:rPr>
              <a:t>XI MĂNG</a:t>
            </a:r>
          </a:p>
        </p:txBody>
      </p:sp>
      <p:sp>
        <p:nvSpPr>
          <p:cNvPr id="5" name="Rectangle 2">
            <a:extLst>
              <a:ext uri="{FF2B5EF4-FFF2-40B4-BE49-F238E27FC236}">
                <a16:creationId xmlns:a16="http://schemas.microsoft.com/office/drawing/2014/main" id="{BB9BD62E-752E-A0FF-946A-F272622E5659}"/>
              </a:ext>
            </a:extLst>
          </p:cNvPr>
          <p:cNvSpPr>
            <a:spLocks noGrp="1" noChangeArrowheads="1"/>
          </p:cNvSpPr>
          <p:nvPr>
            <p:ph type="body" idx="1"/>
          </p:nvPr>
        </p:nvSpPr>
        <p:spPr bwMode="auto">
          <a:xfrm>
            <a:off x="609600" y="1215917"/>
            <a:ext cx="10972800" cy="46371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lnSpc>
                <a:spcPct val="150000"/>
              </a:lnSpc>
              <a:spcBef>
                <a:spcPts val="800"/>
              </a:spcBef>
              <a:spcAft>
                <a:spcPct val="0"/>
              </a:spcAft>
              <a:buClrTx/>
              <a:buSzTx/>
              <a:buNone/>
            </a:pPr>
            <a:r>
              <a:rPr lang="vi-VN" b="1" dirty="0"/>
              <a:t>Tối ưu hóa quá trình sản xuất clinker</a:t>
            </a:r>
            <a:r>
              <a:rPr lang="en-US" altLang="en-US" b="1" dirty="0">
                <a:solidFill>
                  <a:schemeClr val="tx1"/>
                </a:solidFill>
              </a:rPr>
              <a:t>:</a:t>
            </a:r>
          </a:p>
          <a:p>
            <a:pPr>
              <a:lnSpc>
                <a:spcPct val="150000"/>
              </a:lnSpc>
              <a:spcBef>
                <a:spcPts val="800"/>
              </a:spcBef>
            </a:pPr>
            <a:r>
              <a:rPr lang="vi-VN" dirty="0"/>
              <a:t>Sử dụng lò nung hiệu suất cao (pre-calciner).</a:t>
            </a:r>
          </a:p>
          <a:p>
            <a:pPr>
              <a:lnSpc>
                <a:spcPct val="150000"/>
              </a:lnSpc>
              <a:spcBef>
                <a:spcPts val="800"/>
              </a:spcBef>
            </a:pPr>
            <a:r>
              <a:rPr lang="vi-VN" dirty="0"/>
              <a:t>Giảm tổn thất nhiệt bằng cách cải thiện lớp cách nhiệt.</a:t>
            </a:r>
          </a:p>
          <a:p>
            <a:pPr>
              <a:lnSpc>
                <a:spcPct val="150000"/>
              </a:lnSpc>
              <a:spcBef>
                <a:spcPts val="800"/>
              </a:spcBef>
            </a:pPr>
            <a:r>
              <a:rPr lang="vi-VN" dirty="0"/>
              <a:t>Tối ưu hóa chế độ vận hành lò với phần mềm mô phỏng.</a:t>
            </a:r>
            <a:endParaRPr lang="en-US" dirty="0"/>
          </a:p>
          <a:p>
            <a:pPr marL="186262" indent="0">
              <a:lnSpc>
                <a:spcPct val="150000"/>
              </a:lnSpc>
              <a:spcBef>
                <a:spcPts val="800"/>
              </a:spcBef>
              <a:buNone/>
            </a:pPr>
            <a:r>
              <a:rPr lang="en-US" b="1" dirty="0"/>
              <a:t>Thu </a:t>
            </a:r>
            <a:r>
              <a:rPr lang="en-US" b="1" dirty="0" err="1"/>
              <a:t>hồi</a:t>
            </a:r>
            <a:r>
              <a:rPr lang="en-US" b="1" dirty="0"/>
              <a:t> </a:t>
            </a:r>
            <a:r>
              <a:rPr lang="en-US" b="1" dirty="0" err="1"/>
              <a:t>nhiệt</a:t>
            </a:r>
            <a:r>
              <a:rPr lang="en-US" b="1" dirty="0"/>
              <a:t> </a:t>
            </a:r>
            <a:r>
              <a:rPr lang="en-US" b="1" dirty="0" err="1"/>
              <a:t>thải</a:t>
            </a:r>
            <a:r>
              <a:rPr lang="en-US" b="1" dirty="0"/>
              <a:t> để </a:t>
            </a:r>
            <a:r>
              <a:rPr lang="en-US" b="1" dirty="0" err="1"/>
              <a:t>phát</a:t>
            </a:r>
            <a:r>
              <a:rPr lang="en-US" b="1" dirty="0"/>
              <a:t> </a:t>
            </a:r>
            <a:r>
              <a:rPr lang="en-US" b="1" dirty="0" err="1"/>
              <a:t>điện</a:t>
            </a:r>
            <a:r>
              <a:rPr lang="en-US" b="1" dirty="0"/>
              <a:t> (WHR)</a:t>
            </a:r>
          </a:p>
          <a:p>
            <a:pPr>
              <a:lnSpc>
                <a:spcPct val="150000"/>
              </a:lnSpc>
              <a:spcBef>
                <a:spcPts val="800"/>
              </a:spcBef>
            </a:pPr>
            <a:r>
              <a:rPr lang="vi-VN" dirty="0"/>
              <a:t> Thu hồi nhiệt thải từ lò nung và thiết bị làm mát clinker.</a:t>
            </a:r>
            <a:endParaRPr lang="en-US" dirty="0"/>
          </a:p>
          <a:p>
            <a:pPr>
              <a:lnSpc>
                <a:spcPct val="150000"/>
              </a:lnSpc>
              <a:spcBef>
                <a:spcPts val="800"/>
              </a:spcBef>
            </a:pPr>
            <a:r>
              <a:rPr lang="vi-VN" dirty="0"/>
              <a:t>Ứng dụng công nghệ tiên tiến như hệ thống ORC (Chu trình Rankine hữu cơ).</a:t>
            </a:r>
            <a:endParaRPr lang="en-US" dirty="0"/>
          </a:p>
          <a:p>
            <a:pPr>
              <a:lnSpc>
                <a:spcPct val="150000"/>
              </a:lnSpc>
              <a:spcBef>
                <a:spcPts val="800"/>
              </a:spcBef>
            </a:pPr>
            <a:r>
              <a:rPr lang="en-US" dirty="0"/>
              <a:t>Lợi </a:t>
            </a:r>
            <a:r>
              <a:rPr lang="en-US" dirty="0" err="1"/>
              <a:t>ích</a:t>
            </a:r>
            <a:r>
              <a:rPr lang="en-US" dirty="0"/>
              <a:t>: </a:t>
            </a:r>
            <a:r>
              <a:rPr lang="en-US" dirty="0" err="1"/>
              <a:t>Tiết</a:t>
            </a:r>
            <a:r>
              <a:rPr lang="en-US" dirty="0"/>
              <a:t> </a:t>
            </a:r>
            <a:r>
              <a:rPr lang="en-US" dirty="0" err="1"/>
              <a:t>kiệm</a:t>
            </a:r>
            <a:r>
              <a:rPr lang="en-US" dirty="0"/>
              <a:t> 20 – 30% </a:t>
            </a:r>
            <a:r>
              <a:rPr lang="en-US" dirty="0" err="1"/>
              <a:t>điện</a:t>
            </a:r>
            <a:r>
              <a:rPr lang="en-US" dirty="0"/>
              <a:t> </a:t>
            </a:r>
            <a:r>
              <a:rPr lang="en-US" dirty="0" err="1"/>
              <a:t>năng</a:t>
            </a:r>
            <a:r>
              <a:rPr lang="en-US" dirty="0"/>
              <a:t> </a:t>
            </a:r>
            <a:r>
              <a:rPr lang="en-US" dirty="0" err="1"/>
              <a:t>tiêu</a:t>
            </a:r>
            <a:r>
              <a:rPr lang="en-US" dirty="0"/>
              <a:t> </a:t>
            </a:r>
            <a:r>
              <a:rPr lang="en-US" dirty="0" err="1"/>
              <a:t>thụ</a:t>
            </a:r>
            <a:r>
              <a:rPr lang="en-US" dirty="0"/>
              <a:t>, </a:t>
            </a:r>
            <a:r>
              <a:rPr lang="en-US" dirty="0" err="1"/>
              <a:t>giảm</a:t>
            </a:r>
            <a:r>
              <a:rPr lang="en-US" dirty="0"/>
              <a:t> </a:t>
            </a:r>
            <a:r>
              <a:rPr lang="en-US" dirty="0" err="1"/>
              <a:t>phát</a:t>
            </a:r>
            <a:r>
              <a:rPr lang="en-US" dirty="0"/>
              <a:t> </a:t>
            </a:r>
            <a:r>
              <a:rPr lang="en-US" dirty="0" err="1"/>
              <a:t>thải</a:t>
            </a:r>
            <a:r>
              <a:rPr lang="en-US" dirty="0"/>
              <a:t> khí nhà </a:t>
            </a:r>
            <a:r>
              <a:rPr lang="en-US" dirty="0" err="1"/>
              <a:t>kính</a:t>
            </a:r>
            <a:endParaRPr lang="en-US" dirty="0"/>
          </a:p>
        </p:txBody>
      </p:sp>
    </p:spTree>
    <p:extLst>
      <p:ext uri="{BB962C8B-B14F-4D97-AF65-F5344CB8AC3E}">
        <p14:creationId xmlns:p14="http://schemas.microsoft.com/office/powerpoint/2010/main" val="35957069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1FA399-6CF4-9566-7748-AA22442AC9BA}"/>
              </a:ext>
            </a:extLst>
          </p:cNvPr>
          <p:cNvSpPr>
            <a:spLocks noGrp="1"/>
          </p:cNvSpPr>
          <p:nvPr>
            <p:ph type="body" idx="1"/>
          </p:nvPr>
        </p:nvSpPr>
        <p:spPr>
          <a:xfrm>
            <a:off x="609600" y="1156260"/>
            <a:ext cx="10972800" cy="1414547"/>
          </a:xfrm>
        </p:spPr>
        <p:txBody>
          <a:bodyPr>
            <a:noAutofit/>
          </a:bodyPr>
          <a:lstStyle/>
          <a:p>
            <a:pPr marL="186262" indent="0" algn="just">
              <a:buNone/>
            </a:pPr>
            <a:r>
              <a:rPr lang="en-US" b="1" dirty="0" err="1">
                <a:solidFill>
                  <a:schemeClr val="tx1"/>
                </a:solidFill>
              </a:rPr>
              <a:t>Sử</a:t>
            </a:r>
            <a:r>
              <a:rPr lang="en-US" b="1" dirty="0">
                <a:solidFill>
                  <a:schemeClr val="tx1"/>
                </a:solidFill>
              </a:rPr>
              <a:t> </a:t>
            </a:r>
            <a:r>
              <a:rPr lang="en-US" b="1" dirty="0" err="1">
                <a:solidFill>
                  <a:schemeClr val="tx1"/>
                </a:solidFill>
              </a:rPr>
              <a:t>dụng</a:t>
            </a:r>
            <a:r>
              <a:rPr lang="en-US" b="1" dirty="0">
                <a:solidFill>
                  <a:schemeClr val="tx1"/>
                </a:solidFill>
              </a:rPr>
              <a:t> </a:t>
            </a:r>
            <a:r>
              <a:rPr lang="en-US" b="1" dirty="0" err="1">
                <a:solidFill>
                  <a:schemeClr val="tx1"/>
                </a:solidFill>
              </a:rPr>
              <a:t>nhiên</a:t>
            </a:r>
            <a:r>
              <a:rPr lang="en-US" b="1" dirty="0">
                <a:solidFill>
                  <a:schemeClr val="tx1"/>
                </a:solidFill>
              </a:rPr>
              <a:t> liệu thay </a:t>
            </a:r>
            <a:r>
              <a:rPr lang="en-US" b="1" dirty="0" err="1">
                <a:solidFill>
                  <a:schemeClr val="tx1"/>
                </a:solidFill>
              </a:rPr>
              <a:t>thế</a:t>
            </a:r>
            <a:endParaRPr lang="en-US" b="1" dirty="0">
              <a:solidFill>
                <a:schemeClr val="tx1"/>
              </a:solidFill>
            </a:endParaRPr>
          </a:p>
        </p:txBody>
      </p:sp>
      <p:sp>
        <p:nvSpPr>
          <p:cNvPr id="5" name="Title 1">
            <a:extLst>
              <a:ext uri="{FF2B5EF4-FFF2-40B4-BE49-F238E27FC236}">
                <a16:creationId xmlns:a16="http://schemas.microsoft.com/office/drawing/2014/main" id="{A2F9BE93-1D2D-072F-C5C3-8334A0400470}"/>
              </a:ext>
            </a:extLst>
          </p:cNvPr>
          <p:cNvSpPr txBox="1">
            <a:spLocks/>
          </p:cNvSpPr>
          <p:nvPr/>
        </p:nvSpPr>
        <p:spPr>
          <a:xfrm>
            <a:off x="484942" y="584918"/>
            <a:ext cx="1124985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9. </a:t>
            </a:r>
            <a:r>
              <a:rPr lang="vi-VN" sz="2400" dirty="0">
                <a:solidFill>
                  <a:schemeClr val="accent1">
                    <a:lumMod val="50000"/>
                  </a:schemeClr>
                </a:solidFill>
                <a:latin typeface="Arial" panose="020B0604020202020204" pitchFamily="34" charset="0"/>
              </a:rPr>
              <a:t>GIẢI PHÁP TIẾT KIỆM NĂNG LƯỢNG TRONG NGÀNH </a:t>
            </a:r>
            <a:r>
              <a:rPr lang="en-US" sz="2400" dirty="0">
                <a:solidFill>
                  <a:schemeClr val="accent1">
                    <a:lumMod val="50000"/>
                  </a:schemeClr>
                </a:solidFill>
              </a:rPr>
              <a:t>XI MĂNG</a:t>
            </a:r>
            <a:endParaRPr lang="en-US" sz="2400" dirty="0">
              <a:solidFill>
                <a:schemeClr val="accent1">
                  <a:lumMod val="50000"/>
                </a:schemeClr>
              </a:solidFill>
              <a:latin typeface="Arial" panose="020B0604020202020204" pitchFamily="34" charset="0"/>
            </a:endParaRPr>
          </a:p>
        </p:txBody>
      </p:sp>
      <p:sp>
        <p:nvSpPr>
          <p:cNvPr id="31" name="Shape 1">
            <a:extLst>
              <a:ext uri="{FF2B5EF4-FFF2-40B4-BE49-F238E27FC236}">
                <a16:creationId xmlns:a16="http://schemas.microsoft.com/office/drawing/2014/main" id="{3009A015-24C6-1349-2306-1D2A6957A474}"/>
              </a:ext>
            </a:extLst>
          </p:cNvPr>
          <p:cNvSpPr/>
          <p:nvPr/>
        </p:nvSpPr>
        <p:spPr>
          <a:xfrm>
            <a:off x="751246" y="1546805"/>
            <a:ext cx="11249858" cy="4718447"/>
          </a:xfrm>
          <a:prstGeom prst="roundRect">
            <a:avLst>
              <a:gd name="adj" fmla="val 721"/>
            </a:avLst>
          </a:prstGeom>
          <a:noFill/>
          <a:ln w="7620">
            <a:solidFill>
              <a:srgbClr val="000000">
                <a:alpha val="8000"/>
              </a:srgbClr>
            </a:solidFill>
            <a:prstDash val="solid"/>
          </a:ln>
        </p:spPr>
        <p:txBody>
          <a:bodyPr/>
          <a:lstStyle/>
          <a:p>
            <a:endParaRPr lang="en-US" dirty="0">
              <a:latin typeface="Arial" panose="020B0604020202020204" pitchFamily="34" charset="0"/>
              <a:cs typeface="Arial" panose="020B0604020202020204" pitchFamily="34" charset="0"/>
            </a:endParaRPr>
          </a:p>
        </p:txBody>
      </p:sp>
      <p:sp>
        <p:nvSpPr>
          <p:cNvPr id="32" name="Shape 2">
            <a:extLst>
              <a:ext uri="{FF2B5EF4-FFF2-40B4-BE49-F238E27FC236}">
                <a16:creationId xmlns:a16="http://schemas.microsoft.com/office/drawing/2014/main" id="{CB1AAAD9-6303-8435-78C6-1975EA00D7E2}"/>
              </a:ext>
            </a:extLst>
          </p:cNvPr>
          <p:cNvSpPr/>
          <p:nvPr/>
        </p:nvSpPr>
        <p:spPr>
          <a:xfrm>
            <a:off x="801410" y="1853922"/>
            <a:ext cx="13027581" cy="650319"/>
          </a:xfrm>
          <a:prstGeom prst="rect">
            <a:avLst/>
          </a:prstGeom>
          <a:solidFill>
            <a:srgbClr val="FFFFFF">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33" name="Text 3">
            <a:extLst>
              <a:ext uri="{FF2B5EF4-FFF2-40B4-BE49-F238E27FC236}">
                <a16:creationId xmlns:a16="http://schemas.microsoft.com/office/drawing/2014/main" id="{AB9BC630-919E-39FF-A54A-274BF366AB2C}"/>
              </a:ext>
            </a:extLst>
          </p:cNvPr>
          <p:cNvSpPr/>
          <p:nvPr/>
        </p:nvSpPr>
        <p:spPr>
          <a:xfrm>
            <a:off x="985917" y="1698134"/>
            <a:ext cx="2799397" cy="362903"/>
          </a:xfrm>
          <a:prstGeom prst="rect">
            <a:avLst/>
          </a:prstGeom>
          <a:noFill/>
          <a:ln/>
        </p:spPr>
        <p:txBody>
          <a:bodyPr wrap="none" lIns="0" tIns="0" rIns="0" bIns="0" rtlCol="0" anchor="t"/>
          <a:lstStyle/>
          <a:p>
            <a:pPr marL="0" indent="0" algn="l">
              <a:lnSpc>
                <a:spcPts val="2850"/>
              </a:lnSpc>
              <a:buNone/>
            </a:pPr>
            <a:r>
              <a:rPr lang="en-US" sz="1750" b="1" dirty="0">
                <a:solidFill>
                  <a:srgbClr val="161613"/>
                </a:solidFill>
                <a:latin typeface="Arial" panose="020B0604020202020204" pitchFamily="34" charset="0"/>
                <a:ea typeface="Inter" pitchFamily="34" charset="-122"/>
                <a:cs typeface="Arial" panose="020B0604020202020204" pitchFamily="34" charset="0"/>
              </a:rPr>
              <a:t>Loại nhiên liệu</a:t>
            </a:r>
            <a:endParaRPr lang="en-US" sz="1750" b="1" dirty="0">
              <a:latin typeface="Arial" panose="020B0604020202020204" pitchFamily="34" charset="0"/>
              <a:cs typeface="Arial" panose="020B0604020202020204" pitchFamily="34" charset="0"/>
            </a:endParaRPr>
          </a:p>
        </p:txBody>
      </p:sp>
      <p:sp>
        <p:nvSpPr>
          <p:cNvPr id="34" name="Text 4">
            <a:extLst>
              <a:ext uri="{FF2B5EF4-FFF2-40B4-BE49-F238E27FC236}">
                <a16:creationId xmlns:a16="http://schemas.microsoft.com/office/drawing/2014/main" id="{8E9CF8BE-C4A7-006F-93DE-6F0BD6A06E9F}"/>
              </a:ext>
            </a:extLst>
          </p:cNvPr>
          <p:cNvSpPr/>
          <p:nvPr/>
        </p:nvSpPr>
        <p:spPr>
          <a:xfrm>
            <a:off x="4246563" y="1698134"/>
            <a:ext cx="2795588" cy="362903"/>
          </a:xfrm>
          <a:prstGeom prst="rect">
            <a:avLst/>
          </a:prstGeom>
          <a:noFill/>
          <a:ln/>
        </p:spPr>
        <p:txBody>
          <a:bodyPr wrap="none" lIns="0" tIns="0" rIns="0" bIns="0" rtlCol="0" anchor="t"/>
          <a:lstStyle/>
          <a:p>
            <a:pPr marL="0" indent="0" algn="l">
              <a:lnSpc>
                <a:spcPts val="2850"/>
              </a:lnSpc>
              <a:buNone/>
            </a:pPr>
            <a:r>
              <a:rPr lang="en-US" sz="1750" b="1" dirty="0">
                <a:solidFill>
                  <a:srgbClr val="161613"/>
                </a:solidFill>
                <a:latin typeface="Arial" panose="020B0604020202020204" pitchFamily="34" charset="0"/>
                <a:ea typeface="Inter" pitchFamily="34" charset="-122"/>
                <a:cs typeface="Arial" panose="020B0604020202020204" pitchFamily="34" charset="0"/>
              </a:rPr>
              <a:t>Nguồn gốc</a:t>
            </a:r>
            <a:endParaRPr lang="en-US" sz="1750" b="1" dirty="0">
              <a:latin typeface="Arial" panose="020B0604020202020204" pitchFamily="34" charset="0"/>
              <a:cs typeface="Arial" panose="020B0604020202020204" pitchFamily="34" charset="0"/>
            </a:endParaRPr>
          </a:p>
        </p:txBody>
      </p:sp>
      <p:sp>
        <p:nvSpPr>
          <p:cNvPr id="35" name="Text 5">
            <a:extLst>
              <a:ext uri="{FF2B5EF4-FFF2-40B4-BE49-F238E27FC236}">
                <a16:creationId xmlns:a16="http://schemas.microsoft.com/office/drawing/2014/main" id="{0F865611-E0AE-584E-B2E2-1EFB153B20D7}"/>
              </a:ext>
            </a:extLst>
          </p:cNvPr>
          <p:cNvSpPr/>
          <p:nvPr/>
        </p:nvSpPr>
        <p:spPr>
          <a:xfrm>
            <a:off x="7503398" y="1698134"/>
            <a:ext cx="2795588" cy="362903"/>
          </a:xfrm>
          <a:prstGeom prst="rect">
            <a:avLst/>
          </a:prstGeom>
          <a:noFill/>
          <a:ln/>
        </p:spPr>
        <p:txBody>
          <a:bodyPr wrap="none" lIns="0" tIns="0" rIns="0" bIns="0" rtlCol="0" anchor="t"/>
          <a:lstStyle/>
          <a:p>
            <a:pPr marL="0" indent="0" algn="l">
              <a:lnSpc>
                <a:spcPts val="2850"/>
              </a:lnSpc>
              <a:buNone/>
            </a:pPr>
            <a:r>
              <a:rPr lang="en-US" sz="1750" b="1" dirty="0">
                <a:solidFill>
                  <a:srgbClr val="161613"/>
                </a:solidFill>
                <a:latin typeface="Arial" panose="020B0604020202020204" pitchFamily="34" charset="0"/>
                <a:ea typeface="Inter" pitchFamily="34" charset="-122"/>
                <a:cs typeface="Arial" panose="020B0604020202020204" pitchFamily="34" charset="0"/>
              </a:rPr>
              <a:t>Lợi ích</a:t>
            </a:r>
            <a:endParaRPr lang="en-US" sz="1750" b="1" dirty="0">
              <a:latin typeface="Arial" panose="020B0604020202020204" pitchFamily="34" charset="0"/>
              <a:cs typeface="Arial" panose="020B0604020202020204" pitchFamily="34" charset="0"/>
            </a:endParaRPr>
          </a:p>
        </p:txBody>
      </p:sp>
      <p:sp>
        <p:nvSpPr>
          <p:cNvPr id="36" name="Text 6">
            <a:extLst>
              <a:ext uri="{FF2B5EF4-FFF2-40B4-BE49-F238E27FC236}">
                <a16:creationId xmlns:a16="http://schemas.microsoft.com/office/drawing/2014/main" id="{BC609617-8C9E-62AA-04BF-56E9D7C233D2}"/>
              </a:ext>
            </a:extLst>
          </p:cNvPr>
          <p:cNvSpPr/>
          <p:nvPr/>
        </p:nvSpPr>
        <p:spPr>
          <a:xfrm>
            <a:off x="10519192" y="1636902"/>
            <a:ext cx="1318101" cy="362903"/>
          </a:xfrm>
          <a:prstGeom prst="rect">
            <a:avLst/>
          </a:prstGeom>
          <a:noFill/>
          <a:ln/>
        </p:spPr>
        <p:txBody>
          <a:bodyPr wrap="none" lIns="0" tIns="0" rIns="0" bIns="0" rtlCol="0" anchor="t"/>
          <a:lstStyle/>
          <a:p>
            <a:pPr marL="0" indent="0" algn="l">
              <a:lnSpc>
                <a:spcPts val="2850"/>
              </a:lnSpc>
              <a:buNone/>
            </a:pPr>
            <a:r>
              <a:rPr lang="en-US" sz="1750" b="1" dirty="0">
                <a:solidFill>
                  <a:srgbClr val="161613"/>
                </a:solidFill>
                <a:latin typeface="Arial" panose="020B0604020202020204" pitchFamily="34" charset="0"/>
                <a:ea typeface="Inter" pitchFamily="34" charset="-122"/>
                <a:cs typeface="Arial" panose="020B0604020202020204" pitchFamily="34" charset="0"/>
              </a:rPr>
              <a:t>Tỷ lệ thay thế</a:t>
            </a:r>
            <a:endParaRPr lang="en-US" sz="1750" b="1" dirty="0">
              <a:latin typeface="Arial" panose="020B0604020202020204" pitchFamily="34" charset="0"/>
              <a:cs typeface="Arial" panose="020B0604020202020204" pitchFamily="34" charset="0"/>
            </a:endParaRPr>
          </a:p>
        </p:txBody>
      </p:sp>
      <p:sp>
        <p:nvSpPr>
          <p:cNvPr id="37" name="Shape 7">
            <a:extLst>
              <a:ext uri="{FF2B5EF4-FFF2-40B4-BE49-F238E27FC236}">
                <a16:creationId xmlns:a16="http://schemas.microsoft.com/office/drawing/2014/main" id="{1A90A57D-C0BF-4E5D-CC15-CF7D96B7D5A1}"/>
              </a:ext>
            </a:extLst>
          </p:cNvPr>
          <p:cNvSpPr/>
          <p:nvPr/>
        </p:nvSpPr>
        <p:spPr>
          <a:xfrm>
            <a:off x="758866" y="2204745"/>
            <a:ext cx="11242238" cy="1013222"/>
          </a:xfrm>
          <a:prstGeom prst="rect">
            <a:avLst/>
          </a:prstGeom>
          <a:solidFill>
            <a:srgbClr val="000000">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38" name="Text 8">
            <a:extLst>
              <a:ext uri="{FF2B5EF4-FFF2-40B4-BE49-F238E27FC236}">
                <a16:creationId xmlns:a16="http://schemas.microsoft.com/office/drawing/2014/main" id="{732A6C98-F6F5-C49A-4776-26D47905A92E}"/>
              </a:ext>
            </a:extLst>
          </p:cNvPr>
          <p:cNvSpPr/>
          <p:nvPr/>
        </p:nvSpPr>
        <p:spPr>
          <a:xfrm>
            <a:off x="985917" y="2348453"/>
            <a:ext cx="2799397"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RDF</a:t>
            </a:r>
            <a:endParaRPr lang="en-US" sz="1750" dirty="0">
              <a:latin typeface="Arial" panose="020B0604020202020204" pitchFamily="34" charset="0"/>
              <a:cs typeface="Arial" panose="020B0604020202020204" pitchFamily="34" charset="0"/>
            </a:endParaRPr>
          </a:p>
        </p:txBody>
      </p:sp>
      <p:sp>
        <p:nvSpPr>
          <p:cNvPr id="39" name="Text 9">
            <a:extLst>
              <a:ext uri="{FF2B5EF4-FFF2-40B4-BE49-F238E27FC236}">
                <a16:creationId xmlns:a16="http://schemas.microsoft.com/office/drawing/2014/main" id="{A404D644-2239-65A1-EB21-0E9CA2000397}"/>
              </a:ext>
            </a:extLst>
          </p:cNvPr>
          <p:cNvSpPr/>
          <p:nvPr/>
        </p:nvSpPr>
        <p:spPr>
          <a:xfrm>
            <a:off x="4246563" y="2348453"/>
            <a:ext cx="2795588"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Rác thải đô thị đã xử lý</a:t>
            </a:r>
            <a:endParaRPr lang="en-US" sz="1750" dirty="0">
              <a:latin typeface="Arial" panose="020B0604020202020204" pitchFamily="34" charset="0"/>
              <a:cs typeface="Arial" panose="020B0604020202020204" pitchFamily="34" charset="0"/>
            </a:endParaRPr>
          </a:p>
        </p:txBody>
      </p:sp>
      <p:sp>
        <p:nvSpPr>
          <p:cNvPr id="40" name="Text 10">
            <a:extLst>
              <a:ext uri="{FF2B5EF4-FFF2-40B4-BE49-F238E27FC236}">
                <a16:creationId xmlns:a16="http://schemas.microsoft.com/office/drawing/2014/main" id="{3D4B0021-F1F3-D3F2-161E-698FBED0AE33}"/>
              </a:ext>
            </a:extLst>
          </p:cNvPr>
          <p:cNvSpPr/>
          <p:nvPr/>
        </p:nvSpPr>
        <p:spPr>
          <a:xfrm>
            <a:off x="7503398" y="2348453"/>
            <a:ext cx="2795588" cy="725805"/>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Giảm tiêu thụ than, giảm phát thải CO₂</a:t>
            </a:r>
            <a:endParaRPr lang="en-US" sz="1750" dirty="0">
              <a:latin typeface="Arial" panose="020B0604020202020204" pitchFamily="34" charset="0"/>
              <a:cs typeface="Arial" panose="020B0604020202020204" pitchFamily="34" charset="0"/>
            </a:endParaRPr>
          </a:p>
        </p:txBody>
      </p:sp>
      <p:sp>
        <p:nvSpPr>
          <p:cNvPr id="41" name="Text 11">
            <a:extLst>
              <a:ext uri="{FF2B5EF4-FFF2-40B4-BE49-F238E27FC236}">
                <a16:creationId xmlns:a16="http://schemas.microsoft.com/office/drawing/2014/main" id="{19C5FCA7-9F5B-7990-E162-D88D34412E78}"/>
              </a:ext>
            </a:extLst>
          </p:cNvPr>
          <p:cNvSpPr/>
          <p:nvPr/>
        </p:nvSpPr>
        <p:spPr>
          <a:xfrm>
            <a:off x="10802779" y="2647950"/>
            <a:ext cx="1198325"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5-15%</a:t>
            </a:r>
            <a:endParaRPr lang="en-US" sz="1750" dirty="0">
              <a:latin typeface="Arial" panose="020B0604020202020204" pitchFamily="34" charset="0"/>
              <a:cs typeface="Arial" panose="020B0604020202020204" pitchFamily="34" charset="0"/>
            </a:endParaRPr>
          </a:p>
        </p:txBody>
      </p:sp>
      <p:sp>
        <p:nvSpPr>
          <p:cNvPr id="42" name="Shape 12">
            <a:extLst>
              <a:ext uri="{FF2B5EF4-FFF2-40B4-BE49-F238E27FC236}">
                <a16:creationId xmlns:a16="http://schemas.microsoft.com/office/drawing/2014/main" id="{29C879A3-1F03-1F62-AB03-D970BE930BCA}"/>
              </a:ext>
            </a:extLst>
          </p:cNvPr>
          <p:cNvSpPr/>
          <p:nvPr/>
        </p:nvSpPr>
        <p:spPr>
          <a:xfrm>
            <a:off x="751246" y="3150102"/>
            <a:ext cx="11065470" cy="725805"/>
          </a:xfrm>
          <a:prstGeom prst="rect">
            <a:avLst/>
          </a:prstGeom>
          <a:solidFill>
            <a:srgbClr val="FFFFFF">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43" name="Text 13">
            <a:extLst>
              <a:ext uri="{FF2B5EF4-FFF2-40B4-BE49-F238E27FC236}">
                <a16:creationId xmlns:a16="http://schemas.microsoft.com/office/drawing/2014/main" id="{FB7073E2-55B3-6427-76C4-FEDE560F863E}"/>
              </a:ext>
            </a:extLst>
          </p:cNvPr>
          <p:cNvSpPr/>
          <p:nvPr/>
        </p:nvSpPr>
        <p:spPr>
          <a:xfrm>
            <a:off x="985917" y="3361675"/>
            <a:ext cx="2799397"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Sinh khối</a:t>
            </a:r>
            <a:endParaRPr lang="en-US" sz="1750" dirty="0">
              <a:latin typeface="Arial" panose="020B0604020202020204" pitchFamily="34" charset="0"/>
              <a:cs typeface="Arial" panose="020B0604020202020204" pitchFamily="34" charset="0"/>
            </a:endParaRPr>
          </a:p>
        </p:txBody>
      </p:sp>
      <p:sp>
        <p:nvSpPr>
          <p:cNvPr id="44" name="Text 14">
            <a:extLst>
              <a:ext uri="{FF2B5EF4-FFF2-40B4-BE49-F238E27FC236}">
                <a16:creationId xmlns:a16="http://schemas.microsoft.com/office/drawing/2014/main" id="{AB19076C-5D1F-86B2-E45D-3557140004FE}"/>
              </a:ext>
            </a:extLst>
          </p:cNvPr>
          <p:cNvSpPr/>
          <p:nvPr/>
        </p:nvSpPr>
        <p:spPr>
          <a:xfrm>
            <a:off x="4246563" y="3361675"/>
            <a:ext cx="2795588"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Phụ phẩm nông nghiệp</a:t>
            </a:r>
            <a:endParaRPr lang="en-US" sz="1750" dirty="0">
              <a:latin typeface="Arial" panose="020B0604020202020204" pitchFamily="34" charset="0"/>
              <a:cs typeface="Arial" panose="020B0604020202020204" pitchFamily="34" charset="0"/>
            </a:endParaRPr>
          </a:p>
        </p:txBody>
      </p:sp>
      <p:sp>
        <p:nvSpPr>
          <p:cNvPr id="45" name="Text 15">
            <a:extLst>
              <a:ext uri="{FF2B5EF4-FFF2-40B4-BE49-F238E27FC236}">
                <a16:creationId xmlns:a16="http://schemas.microsoft.com/office/drawing/2014/main" id="{3E82A344-4D29-042B-2308-D737570180D8}"/>
              </a:ext>
            </a:extLst>
          </p:cNvPr>
          <p:cNvSpPr/>
          <p:nvPr/>
        </p:nvSpPr>
        <p:spPr>
          <a:xfrm>
            <a:off x="7503398" y="3361675"/>
            <a:ext cx="2795588" cy="725805"/>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Giảm phát thải ròng, tái tạo</a:t>
            </a:r>
            <a:endParaRPr lang="en-US" sz="1750" dirty="0">
              <a:latin typeface="Arial" panose="020B0604020202020204" pitchFamily="34" charset="0"/>
              <a:cs typeface="Arial" panose="020B0604020202020204" pitchFamily="34" charset="0"/>
            </a:endParaRPr>
          </a:p>
        </p:txBody>
      </p:sp>
      <p:sp>
        <p:nvSpPr>
          <p:cNvPr id="46" name="Text 16">
            <a:extLst>
              <a:ext uri="{FF2B5EF4-FFF2-40B4-BE49-F238E27FC236}">
                <a16:creationId xmlns:a16="http://schemas.microsoft.com/office/drawing/2014/main" id="{52FD8F54-3A8E-6633-CD68-5FBE13343481}"/>
              </a:ext>
            </a:extLst>
          </p:cNvPr>
          <p:cNvSpPr/>
          <p:nvPr/>
        </p:nvSpPr>
        <p:spPr>
          <a:xfrm>
            <a:off x="10802779" y="3661172"/>
            <a:ext cx="1198325"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10-15%</a:t>
            </a:r>
            <a:endParaRPr lang="en-US" sz="1750" dirty="0">
              <a:latin typeface="Arial" panose="020B0604020202020204" pitchFamily="34" charset="0"/>
              <a:cs typeface="Arial" panose="020B0604020202020204" pitchFamily="34" charset="0"/>
            </a:endParaRPr>
          </a:p>
        </p:txBody>
      </p:sp>
      <p:sp>
        <p:nvSpPr>
          <p:cNvPr id="47" name="Shape 17">
            <a:extLst>
              <a:ext uri="{FF2B5EF4-FFF2-40B4-BE49-F238E27FC236}">
                <a16:creationId xmlns:a16="http://schemas.microsoft.com/office/drawing/2014/main" id="{1D3098B3-47B5-016D-4FC0-D72385693C59}"/>
              </a:ext>
            </a:extLst>
          </p:cNvPr>
          <p:cNvSpPr/>
          <p:nvPr/>
        </p:nvSpPr>
        <p:spPr>
          <a:xfrm>
            <a:off x="758865" y="4231188"/>
            <a:ext cx="11065471" cy="1013222"/>
          </a:xfrm>
          <a:prstGeom prst="rect">
            <a:avLst/>
          </a:prstGeom>
          <a:solidFill>
            <a:srgbClr val="000000">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48" name="Text 18">
            <a:extLst>
              <a:ext uri="{FF2B5EF4-FFF2-40B4-BE49-F238E27FC236}">
                <a16:creationId xmlns:a16="http://schemas.microsoft.com/office/drawing/2014/main" id="{616A0680-F519-1F16-6836-6B1F952BF2FD}"/>
              </a:ext>
            </a:extLst>
          </p:cNvPr>
          <p:cNvSpPr/>
          <p:nvPr/>
        </p:nvSpPr>
        <p:spPr>
          <a:xfrm>
            <a:off x="985917" y="4374897"/>
            <a:ext cx="2799397"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Lốp xe phế thải</a:t>
            </a:r>
            <a:endParaRPr lang="en-US" sz="1750" dirty="0">
              <a:latin typeface="Arial" panose="020B0604020202020204" pitchFamily="34" charset="0"/>
              <a:cs typeface="Arial" panose="020B0604020202020204" pitchFamily="34" charset="0"/>
            </a:endParaRPr>
          </a:p>
        </p:txBody>
      </p:sp>
      <p:sp>
        <p:nvSpPr>
          <p:cNvPr id="49" name="Text 19">
            <a:extLst>
              <a:ext uri="{FF2B5EF4-FFF2-40B4-BE49-F238E27FC236}">
                <a16:creationId xmlns:a16="http://schemas.microsoft.com/office/drawing/2014/main" id="{20004541-4983-D042-B3FE-04D88CA2E921}"/>
              </a:ext>
            </a:extLst>
          </p:cNvPr>
          <p:cNvSpPr/>
          <p:nvPr/>
        </p:nvSpPr>
        <p:spPr>
          <a:xfrm>
            <a:off x="4246563" y="4374897"/>
            <a:ext cx="2795588"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Lốp xe hết hạn sử dụng</a:t>
            </a:r>
            <a:endParaRPr lang="en-US" sz="1750" dirty="0">
              <a:latin typeface="Arial" panose="020B0604020202020204" pitchFamily="34" charset="0"/>
              <a:cs typeface="Arial" panose="020B0604020202020204" pitchFamily="34" charset="0"/>
            </a:endParaRPr>
          </a:p>
        </p:txBody>
      </p:sp>
      <p:sp>
        <p:nvSpPr>
          <p:cNvPr id="50" name="Text 20">
            <a:extLst>
              <a:ext uri="{FF2B5EF4-FFF2-40B4-BE49-F238E27FC236}">
                <a16:creationId xmlns:a16="http://schemas.microsoft.com/office/drawing/2014/main" id="{C32935E8-2F52-2879-58B2-7EC6BE0D85F9}"/>
              </a:ext>
            </a:extLst>
          </p:cNvPr>
          <p:cNvSpPr/>
          <p:nvPr/>
        </p:nvSpPr>
        <p:spPr>
          <a:xfrm>
            <a:off x="7503398" y="4374897"/>
            <a:ext cx="2795588" cy="725805"/>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Nhiệt trị cao, giảm chất thải</a:t>
            </a:r>
            <a:endParaRPr lang="en-US" sz="1750" dirty="0">
              <a:latin typeface="Arial" panose="020B0604020202020204" pitchFamily="34" charset="0"/>
              <a:cs typeface="Arial" panose="020B0604020202020204" pitchFamily="34" charset="0"/>
            </a:endParaRPr>
          </a:p>
        </p:txBody>
      </p:sp>
      <p:sp>
        <p:nvSpPr>
          <p:cNvPr id="51" name="Text 21">
            <a:extLst>
              <a:ext uri="{FF2B5EF4-FFF2-40B4-BE49-F238E27FC236}">
                <a16:creationId xmlns:a16="http://schemas.microsoft.com/office/drawing/2014/main" id="{D7207C18-A5C8-25AB-1BB4-D11DE76C9C87}"/>
              </a:ext>
            </a:extLst>
          </p:cNvPr>
          <p:cNvSpPr/>
          <p:nvPr/>
        </p:nvSpPr>
        <p:spPr>
          <a:xfrm>
            <a:off x="10802779" y="4674394"/>
            <a:ext cx="1248609"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3-8%</a:t>
            </a:r>
            <a:endParaRPr lang="en-US" sz="1750" dirty="0">
              <a:latin typeface="Arial" panose="020B0604020202020204" pitchFamily="34" charset="0"/>
              <a:cs typeface="Arial" panose="020B0604020202020204" pitchFamily="34" charset="0"/>
            </a:endParaRPr>
          </a:p>
        </p:txBody>
      </p:sp>
      <p:sp>
        <p:nvSpPr>
          <p:cNvPr id="52" name="Shape 22">
            <a:extLst>
              <a:ext uri="{FF2B5EF4-FFF2-40B4-BE49-F238E27FC236}">
                <a16:creationId xmlns:a16="http://schemas.microsoft.com/office/drawing/2014/main" id="{8E8D769D-64FE-F595-8DB0-4A17EB6C772E}"/>
              </a:ext>
            </a:extLst>
          </p:cNvPr>
          <p:cNvSpPr/>
          <p:nvPr/>
        </p:nvSpPr>
        <p:spPr>
          <a:xfrm>
            <a:off x="809031" y="5521508"/>
            <a:ext cx="10925770" cy="620059"/>
          </a:xfrm>
          <a:prstGeom prst="rect">
            <a:avLst/>
          </a:prstGeom>
          <a:solidFill>
            <a:srgbClr val="FFFFFF">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53" name="Text 23">
            <a:extLst>
              <a:ext uri="{FF2B5EF4-FFF2-40B4-BE49-F238E27FC236}">
                <a16:creationId xmlns:a16="http://schemas.microsoft.com/office/drawing/2014/main" id="{A6DA83D1-B383-9B1C-1EB7-C37AFE5C6827}"/>
              </a:ext>
            </a:extLst>
          </p:cNvPr>
          <p:cNvSpPr/>
          <p:nvPr/>
        </p:nvSpPr>
        <p:spPr>
          <a:xfrm>
            <a:off x="985917" y="5388119"/>
            <a:ext cx="2799397"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Bùn thải xử lý</a:t>
            </a:r>
            <a:endParaRPr lang="en-US" sz="1750" dirty="0">
              <a:latin typeface="Arial" panose="020B0604020202020204" pitchFamily="34" charset="0"/>
              <a:cs typeface="Arial" panose="020B0604020202020204" pitchFamily="34" charset="0"/>
            </a:endParaRPr>
          </a:p>
        </p:txBody>
      </p:sp>
      <p:sp>
        <p:nvSpPr>
          <p:cNvPr id="54" name="Text 24">
            <a:extLst>
              <a:ext uri="{FF2B5EF4-FFF2-40B4-BE49-F238E27FC236}">
                <a16:creationId xmlns:a16="http://schemas.microsoft.com/office/drawing/2014/main" id="{F3EBD73F-07C8-74CB-C858-6C54BB39A2DD}"/>
              </a:ext>
            </a:extLst>
          </p:cNvPr>
          <p:cNvSpPr/>
          <p:nvPr/>
        </p:nvSpPr>
        <p:spPr>
          <a:xfrm>
            <a:off x="4246563" y="5388119"/>
            <a:ext cx="2795588"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Nhà máy xử lý nước thải</a:t>
            </a:r>
            <a:endParaRPr lang="en-US" sz="1750" dirty="0">
              <a:latin typeface="Arial" panose="020B0604020202020204" pitchFamily="34" charset="0"/>
              <a:cs typeface="Arial" panose="020B0604020202020204" pitchFamily="34" charset="0"/>
            </a:endParaRPr>
          </a:p>
        </p:txBody>
      </p:sp>
      <p:sp>
        <p:nvSpPr>
          <p:cNvPr id="55" name="Text 25">
            <a:extLst>
              <a:ext uri="{FF2B5EF4-FFF2-40B4-BE49-F238E27FC236}">
                <a16:creationId xmlns:a16="http://schemas.microsoft.com/office/drawing/2014/main" id="{3346F518-AF06-B6E6-7875-D8DA0CE02841}"/>
              </a:ext>
            </a:extLst>
          </p:cNvPr>
          <p:cNvSpPr/>
          <p:nvPr/>
        </p:nvSpPr>
        <p:spPr>
          <a:xfrm>
            <a:off x="7503398" y="5388119"/>
            <a:ext cx="2795588" cy="725805"/>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Tận dụng chất thải, giảm chi phí xử lý</a:t>
            </a:r>
            <a:endParaRPr lang="en-US" sz="1750" dirty="0">
              <a:latin typeface="Arial" panose="020B0604020202020204" pitchFamily="34" charset="0"/>
              <a:cs typeface="Arial" panose="020B0604020202020204" pitchFamily="34" charset="0"/>
            </a:endParaRPr>
          </a:p>
        </p:txBody>
      </p:sp>
      <p:sp>
        <p:nvSpPr>
          <p:cNvPr id="56" name="Text 26">
            <a:extLst>
              <a:ext uri="{FF2B5EF4-FFF2-40B4-BE49-F238E27FC236}">
                <a16:creationId xmlns:a16="http://schemas.microsoft.com/office/drawing/2014/main" id="{8A742AAD-F51B-DE7C-950F-6B86E8083D1F}"/>
              </a:ext>
            </a:extLst>
          </p:cNvPr>
          <p:cNvSpPr/>
          <p:nvPr/>
        </p:nvSpPr>
        <p:spPr>
          <a:xfrm>
            <a:off x="10802779" y="5687616"/>
            <a:ext cx="2799397" cy="362903"/>
          </a:xfrm>
          <a:prstGeom prst="rect">
            <a:avLst/>
          </a:prstGeom>
          <a:noFill/>
          <a:ln/>
        </p:spPr>
        <p:txBody>
          <a:bodyPr wrap="non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2-5%</a:t>
            </a:r>
            <a:endParaRPr lang="en-US" sz="17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6633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C807A-7599-DEA1-57BC-799D66EEF39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C42A60D-5E2C-B266-04E0-DAE9BF549C22}"/>
              </a:ext>
            </a:extLst>
          </p:cNvPr>
          <p:cNvSpPr>
            <a:spLocks noGrp="1"/>
          </p:cNvSpPr>
          <p:nvPr>
            <p:ph type="body" idx="1"/>
          </p:nvPr>
        </p:nvSpPr>
        <p:spPr>
          <a:xfrm>
            <a:off x="609600" y="1264126"/>
            <a:ext cx="10972800" cy="4731427"/>
          </a:xfrm>
        </p:spPr>
        <p:txBody>
          <a:bodyPr>
            <a:noAutofit/>
          </a:bodyPr>
          <a:lstStyle/>
          <a:p>
            <a:pPr marL="186262" indent="0" algn="just">
              <a:lnSpc>
                <a:spcPct val="125000"/>
              </a:lnSpc>
              <a:buNone/>
            </a:pPr>
            <a:r>
              <a:rPr lang="en-US" b="1" dirty="0" err="1">
                <a:solidFill>
                  <a:schemeClr val="tx1"/>
                </a:solidFill>
              </a:rPr>
              <a:t>Sử</a:t>
            </a:r>
            <a:r>
              <a:rPr lang="en-US" b="1" dirty="0">
                <a:solidFill>
                  <a:schemeClr val="tx1"/>
                </a:solidFill>
              </a:rPr>
              <a:t> </a:t>
            </a:r>
            <a:r>
              <a:rPr lang="en-US" b="1" dirty="0" err="1">
                <a:solidFill>
                  <a:schemeClr val="tx1"/>
                </a:solidFill>
              </a:rPr>
              <a:t>dụng</a:t>
            </a:r>
            <a:r>
              <a:rPr lang="en-US" b="1" dirty="0">
                <a:solidFill>
                  <a:schemeClr val="tx1"/>
                </a:solidFill>
              </a:rPr>
              <a:t> </a:t>
            </a:r>
            <a:r>
              <a:rPr lang="en-US" b="1" dirty="0" err="1">
                <a:solidFill>
                  <a:schemeClr val="tx1"/>
                </a:solidFill>
              </a:rPr>
              <a:t>nhiên</a:t>
            </a:r>
            <a:r>
              <a:rPr lang="en-US" b="1" dirty="0">
                <a:solidFill>
                  <a:schemeClr val="tx1"/>
                </a:solidFill>
              </a:rPr>
              <a:t> </a:t>
            </a:r>
            <a:r>
              <a:rPr lang="en-US" b="1" dirty="0" err="1">
                <a:solidFill>
                  <a:schemeClr val="tx1"/>
                </a:solidFill>
              </a:rPr>
              <a:t>liệu</a:t>
            </a:r>
            <a:r>
              <a:rPr lang="en-US" b="1" dirty="0">
                <a:solidFill>
                  <a:schemeClr val="tx1"/>
                </a:solidFill>
              </a:rPr>
              <a:t> </a:t>
            </a:r>
            <a:r>
              <a:rPr lang="en-US" b="1" dirty="0" err="1">
                <a:solidFill>
                  <a:schemeClr val="tx1"/>
                </a:solidFill>
              </a:rPr>
              <a:t>thay</a:t>
            </a:r>
            <a:r>
              <a:rPr lang="en-US" b="1" dirty="0">
                <a:solidFill>
                  <a:schemeClr val="tx1"/>
                </a:solidFill>
              </a:rPr>
              <a:t> </a:t>
            </a:r>
            <a:r>
              <a:rPr lang="en-US" b="1" dirty="0" err="1">
                <a:solidFill>
                  <a:schemeClr val="tx1"/>
                </a:solidFill>
              </a:rPr>
              <a:t>thế</a:t>
            </a:r>
            <a:endParaRPr lang="en-US" b="1" dirty="0">
              <a:solidFill>
                <a:schemeClr val="tx1"/>
              </a:solidFill>
            </a:endParaRPr>
          </a:p>
          <a:p>
            <a:pPr marL="1147205" algn="just">
              <a:lnSpc>
                <a:spcPct val="125000"/>
              </a:lnSpc>
              <a:buFont typeface="Wingdings" panose="05000000000000000000" pitchFamily="2" charset="2"/>
              <a:buChar char="Ø"/>
            </a:pPr>
            <a:r>
              <a:rPr lang="vi-VN" dirty="0">
                <a:solidFill>
                  <a:schemeClr val="tx1"/>
                </a:solidFill>
              </a:rPr>
              <a:t>Nhiên liệu sinh học: Viên nén gỗ, rơm rạ, vỏ trấu.</a:t>
            </a:r>
          </a:p>
          <a:p>
            <a:pPr marL="1147205" algn="just">
              <a:lnSpc>
                <a:spcPct val="125000"/>
              </a:lnSpc>
              <a:buFont typeface="Wingdings" panose="05000000000000000000" pitchFamily="2" charset="2"/>
              <a:buChar char="Ø"/>
            </a:pPr>
            <a:r>
              <a:rPr lang="vi-VN" dirty="0">
                <a:solidFill>
                  <a:schemeClr val="tx1"/>
                </a:solidFill>
              </a:rPr>
              <a:t>Đồng xử lý rác thải: Lốp xe, rác sinh hoạt.</a:t>
            </a:r>
          </a:p>
          <a:p>
            <a:pPr marL="1147205" algn="just">
              <a:lnSpc>
                <a:spcPct val="125000"/>
              </a:lnSpc>
              <a:buFont typeface="Wingdings" panose="05000000000000000000" pitchFamily="2" charset="2"/>
              <a:buChar char="Ø"/>
            </a:pPr>
            <a:r>
              <a:rPr lang="vi-VN" dirty="0">
                <a:solidFill>
                  <a:schemeClr val="tx1"/>
                </a:solidFill>
              </a:rPr>
              <a:t>Lợi ích: Giảm chi phí và phát thải CO₂.</a:t>
            </a:r>
          </a:p>
          <a:p>
            <a:pPr marL="186262" indent="0" algn="just">
              <a:lnSpc>
                <a:spcPct val="125000"/>
              </a:lnSpc>
              <a:buNone/>
            </a:pPr>
            <a:r>
              <a:rPr lang="en-US" b="1" dirty="0" err="1">
                <a:solidFill>
                  <a:schemeClr val="tx1"/>
                </a:solidFill>
              </a:rPr>
              <a:t>Cải</a:t>
            </a:r>
            <a:r>
              <a:rPr lang="en-US" b="1" dirty="0">
                <a:solidFill>
                  <a:schemeClr val="tx1"/>
                </a:solidFill>
              </a:rPr>
              <a:t> </a:t>
            </a:r>
            <a:r>
              <a:rPr lang="en-US" b="1" dirty="0" err="1">
                <a:solidFill>
                  <a:schemeClr val="tx1"/>
                </a:solidFill>
              </a:rPr>
              <a:t>tiến</a:t>
            </a:r>
            <a:r>
              <a:rPr lang="en-US" b="1" dirty="0">
                <a:solidFill>
                  <a:schemeClr val="tx1"/>
                </a:solidFill>
              </a:rPr>
              <a:t> </a:t>
            </a:r>
            <a:r>
              <a:rPr lang="en-US" b="1" dirty="0" err="1">
                <a:solidFill>
                  <a:schemeClr val="tx1"/>
                </a:solidFill>
              </a:rPr>
              <a:t>công</a:t>
            </a:r>
            <a:r>
              <a:rPr lang="en-US" b="1" dirty="0">
                <a:solidFill>
                  <a:schemeClr val="tx1"/>
                </a:solidFill>
              </a:rPr>
              <a:t> </a:t>
            </a:r>
            <a:r>
              <a:rPr lang="en-US" b="1" dirty="0" err="1">
                <a:solidFill>
                  <a:schemeClr val="tx1"/>
                </a:solidFill>
              </a:rPr>
              <a:t>nghệ</a:t>
            </a:r>
            <a:r>
              <a:rPr lang="en-US" b="1" dirty="0">
                <a:solidFill>
                  <a:schemeClr val="tx1"/>
                </a:solidFill>
              </a:rPr>
              <a:t> </a:t>
            </a:r>
            <a:r>
              <a:rPr lang="en-US" b="1" dirty="0" err="1">
                <a:solidFill>
                  <a:schemeClr val="tx1"/>
                </a:solidFill>
              </a:rPr>
              <a:t>nghiền</a:t>
            </a:r>
            <a:endParaRPr lang="en-US" b="1" dirty="0">
              <a:solidFill>
                <a:schemeClr val="tx1"/>
              </a:solidFill>
            </a:endParaRPr>
          </a:p>
          <a:p>
            <a:pPr marL="1147205" algn="just">
              <a:lnSpc>
                <a:spcPct val="125000"/>
              </a:lnSpc>
              <a:buFont typeface="Wingdings" panose="05000000000000000000" pitchFamily="2" charset="2"/>
              <a:buChar char="Ø"/>
            </a:pPr>
            <a:r>
              <a:rPr lang="en-US" dirty="0" err="1">
                <a:solidFill>
                  <a:schemeClr val="tx1"/>
                </a:solidFill>
              </a:rPr>
              <a:t>Sử</a:t>
            </a:r>
            <a:r>
              <a:rPr lang="en-US" dirty="0">
                <a:solidFill>
                  <a:schemeClr val="tx1"/>
                </a:solidFill>
              </a:rPr>
              <a:t> </a:t>
            </a:r>
            <a:r>
              <a:rPr lang="en-US" dirty="0" err="1">
                <a:solidFill>
                  <a:schemeClr val="tx1"/>
                </a:solidFill>
              </a:rPr>
              <a:t>dụng</a:t>
            </a:r>
            <a:r>
              <a:rPr lang="en-US" dirty="0">
                <a:solidFill>
                  <a:schemeClr val="tx1"/>
                </a:solidFill>
              </a:rPr>
              <a:t> </a:t>
            </a:r>
            <a:r>
              <a:rPr lang="en-US" dirty="0" err="1">
                <a:solidFill>
                  <a:schemeClr val="tx1"/>
                </a:solidFill>
              </a:rPr>
              <a:t>máy</a:t>
            </a:r>
            <a:r>
              <a:rPr lang="en-US" dirty="0">
                <a:solidFill>
                  <a:schemeClr val="tx1"/>
                </a:solidFill>
              </a:rPr>
              <a:t> </a:t>
            </a:r>
            <a:r>
              <a:rPr lang="en-US" dirty="0" err="1">
                <a:solidFill>
                  <a:schemeClr val="tx1"/>
                </a:solidFill>
              </a:rPr>
              <a:t>nghiền</a:t>
            </a:r>
            <a:r>
              <a:rPr lang="en-US" dirty="0">
                <a:solidFill>
                  <a:schemeClr val="tx1"/>
                </a:solidFill>
              </a:rPr>
              <a:t> </a:t>
            </a:r>
            <a:r>
              <a:rPr lang="en-US" dirty="0" err="1">
                <a:solidFill>
                  <a:schemeClr val="tx1"/>
                </a:solidFill>
              </a:rPr>
              <a:t>đứng</a:t>
            </a:r>
            <a:r>
              <a:rPr lang="en-US" dirty="0">
                <a:solidFill>
                  <a:schemeClr val="tx1"/>
                </a:solidFill>
              </a:rPr>
              <a:t> </a:t>
            </a:r>
            <a:r>
              <a:rPr lang="en-US" dirty="0" err="1">
                <a:solidFill>
                  <a:schemeClr val="tx1"/>
                </a:solidFill>
              </a:rPr>
              <a:t>thay</a:t>
            </a:r>
            <a:r>
              <a:rPr lang="en-US" dirty="0">
                <a:solidFill>
                  <a:schemeClr val="tx1"/>
                </a:solidFill>
              </a:rPr>
              <a:t> </a:t>
            </a:r>
            <a:r>
              <a:rPr lang="en-US" dirty="0" err="1">
                <a:solidFill>
                  <a:schemeClr val="tx1"/>
                </a:solidFill>
              </a:rPr>
              <a:t>cho</a:t>
            </a:r>
            <a:r>
              <a:rPr lang="en-US" dirty="0">
                <a:solidFill>
                  <a:schemeClr val="tx1"/>
                </a:solidFill>
              </a:rPr>
              <a:t> </a:t>
            </a:r>
            <a:r>
              <a:rPr lang="en-US" dirty="0" err="1">
                <a:solidFill>
                  <a:schemeClr val="tx1"/>
                </a:solidFill>
              </a:rPr>
              <a:t>máy</a:t>
            </a:r>
            <a:r>
              <a:rPr lang="en-US" dirty="0">
                <a:solidFill>
                  <a:schemeClr val="tx1"/>
                </a:solidFill>
              </a:rPr>
              <a:t> </a:t>
            </a:r>
            <a:r>
              <a:rPr lang="en-US" dirty="0" err="1">
                <a:solidFill>
                  <a:schemeClr val="tx1"/>
                </a:solidFill>
              </a:rPr>
              <a:t>nghiền</a:t>
            </a:r>
            <a:r>
              <a:rPr lang="en-US" dirty="0">
                <a:solidFill>
                  <a:schemeClr val="tx1"/>
                </a:solidFill>
              </a:rPr>
              <a:t> bi.</a:t>
            </a:r>
          </a:p>
          <a:p>
            <a:pPr marL="1147205" algn="just">
              <a:lnSpc>
                <a:spcPct val="125000"/>
              </a:lnSpc>
              <a:buFont typeface="Wingdings" panose="05000000000000000000" pitchFamily="2" charset="2"/>
              <a:buChar char="Ø"/>
            </a:pPr>
            <a:r>
              <a:rPr lang="en-US" dirty="0" err="1">
                <a:solidFill>
                  <a:schemeClr val="tx1"/>
                </a:solidFill>
              </a:rPr>
              <a:t>Lắp</a:t>
            </a:r>
            <a:r>
              <a:rPr lang="en-US" dirty="0">
                <a:solidFill>
                  <a:schemeClr val="tx1"/>
                </a:solidFill>
              </a:rPr>
              <a:t> </a:t>
            </a:r>
            <a:r>
              <a:rPr lang="en-US" dirty="0" err="1">
                <a:solidFill>
                  <a:schemeClr val="tx1"/>
                </a:solidFill>
              </a:rPr>
              <a:t>đặt</a:t>
            </a:r>
            <a:r>
              <a:rPr lang="en-US" dirty="0">
                <a:solidFill>
                  <a:schemeClr val="tx1"/>
                </a:solidFill>
              </a:rPr>
              <a:t> </a:t>
            </a:r>
            <a:r>
              <a:rPr lang="en-US" dirty="0" err="1">
                <a:solidFill>
                  <a:schemeClr val="tx1"/>
                </a:solidFill>
              </a:rPr>
              <a:t>biến</a:t>
            </a:r>
            <a:r>
              <a:rPr lang="en-US" dirty="0">
                <a:solidFill>
                  <a:schemeClr val="tx1"/>
                </a:solidFill>
              </a:rPr>
              <a:t> </a:t>
            </a:r>
            <a:r>
              <a:rPr lang="en-US" dirty="0" err="1">
                <a:solidFill>
                  <a:schemeClr val="tx1"/>
                </a:solidFill>
              </a:rPr>
              <a:t>tần</a:t>
            </a:r>
            <a:r>
              <a:rPr lang="en-US" dirty="0">
                <a:solidFill>
                  <a:schemeClr val="tx1"/>
                </a:solidFill>
              </a:rPr>
              <a:t> </a:t>
            </a:r>
            <a:r>
              <a:rPr lang="en-US" dirty="0" err="1">
                <a:solidFill>
                  <a:schemeClr val="tx1"/>
                </a:solidFill>
              </a:rPr>
              <a:t>để</a:t>
            </a:r>
            <a:r>
              <a:rPr lang="en-US" dirty="0">
                <a:solidFill>
                  <a:schemeClr val="tx1"/>
                </a:solidFill>
              </a:rPr>
              <a:t> </a:t>
            </a:r>
            <a:r>
              <a:rPr lang="en-US" dirty="0" err="1">
                <a:solidFill>
                  <a:schemeClr val="tx1"/>
                </a:solidFill>
              </a:rPr>
              <a:t>giảm</a:t>
            </a:r>
            <a:r>
              <a:rPr lang="en-US" dirty="0">
                <a:solidFill>
                  <a:schemeClr val="tx1"/>
                </a:solidFill>
              </a:rPr>
              <a:t> </a:t>
            </a:r>
            <a:r>
              <a:rPr lang="en-US" dirty="0" err="1">
                <a:solidFill>
                  <a:schemeClr val="tx1"/>
                </a:solidFill>
              </a:rPr>
              <a:t>tiêu</a:t>
            </a:r>
            <a:r>
              <a:rPr lang="en-US" dirty="0">
                <a:solidFill>
                  <a:schemeClr val="tx1"/>
                </a:solidFill>
              </a:rPr>
              <a:t> </a:t>
            </a:r>
            <a:r>
              <a:rPr lang="en-US" dirty="0" err="1">
                <a:solidFill>
                  <a:schemeClr val="tx1"/>
                </a:solidFill>
              </a:rPr>
              <a:t>thụ</a:t>
            </a:r>
            <a:r>
              <a:rPr lang="en-US" dirty="0">
                <a:solidFill>
                  <a:schemeClr val="tx1"/>
                </a:solidFill>
              </a:rPr>
              <a:t> </a:t>
            </a:r>
            <a:r>
              <a:rPr lang="en-US" dirty="0" err="1">
                <a:solidFill>
                  <a:schemeClr val="tx1"/>
                </a:solidFill>
              </a:rPr>
              <a:t>điện</a:t>
            </a:r>
            <a:r>
              <a:rPr lang="en-US" dirty="0">
                <a:solidFill>
                  <a:schemeClr val="tx1"/>
                </a:solidFill>
              </a:rPr>
              <a:t> </a:t>
            </a:r>
            <a:r>
              <a:rPr lang="en-US" dirty="0" err="1">
                <a:solidFill>
                  <a:schemeClr val="tx1"/>
                </a:solidFill>
              </a:rPr>
              <a:t>năng</a:t>
            </a:r>
            <a:r>
              <a:rPr lang="en-US" dirty="0">
                <a:solidFill>
                  <a:schemeClr val="tx1"/>
                </a:solidFill>
              </a:rPr>
              <a:t>.</a:t>
            </a:r>
          </a:p>
          <a:p>
            <a:pPr marL="1147205" algn="just">
              <a:lnSpc>
                <a:spcPct val="125000"/>
              </a:lnSpc>
              <a:buFont typeface="Wingdings" panose="05000000000000000000" pitchFamily="2" charset="2"/>
              <a:buChar char="Ø"/>
            </a:pPr>
            <a:r>
              <a:rPr lang="en-US" dirty="0">
                <a:solidFill>
                  <a:schemeClr val="tx1"/>
                </a:solidFill>
              </a:rPr>
              <a:t>Lợi </a:t>
            </a:r>
            <a:r>
              <a:rPr lang="en-US" dirty="0" err="1">
                <a:solidFill>
                  <a:schemeClr val="tx1"/>
                </a:solidFill>
              </a:rPr>
              <a:t>ích</a:t>
            </a:r>
            <a:r>
              <a:rPr lang="en-US" dirty="0">
                <a:solidFill>
                  <a:schemeClr val="tx1"/>
                </a:solidFill>
              </a:rPr>
              <a:t>: </a:t>
            </a:r>
            <a:r>
              <a:rPr lang="en-US" dirty="0" err="1">
                <a:solidFill>
                  <a:schemeClr val="tx1"/>
                </a:solidFill>
              </a:rPr>
              <a:t>Tiết</a:t>
            </a:r>
            <a:r>
              <a:rPr lang="en-US" dirty="0">
                <a:solidFill>
                  <a:schemeClr val="tx1"/>
                </a:solidFill>
              </a:rPr>
              <a:t> </a:t>
            </a:r>
            <a:r>
              <a:rPr lang="en-US" dirty="0" err="1">
                <a:solidFill>
                  <a:schemeClr val="tx1"/>
                </a:solidFill>
              </a:rPr>
              <a:t>kiệm</a:t>
            </a:r>
            <a:r>
              <a:rPr lang="en-US" dirty="0">
                <a:solidFill>
                  <a:schemeClr val="tx1"/>
                </a:solidFill>
              </a:rPr>
              <a:t> 20-30% </a:t>
            </a:r>
            <a:r>
              <a:rPr lang="en-US" dirty="0" err="1">
                <a:solidFill>
                  <a:schemeClr val="tx1"/>
                </a:solidFill>
              </a:rPr>
              <a:t>điện</a:t>
            </a:r>
            <a:r>
              <a:rPr lang="en-US" dirty="0">
                <a:solidFill>
                  <a:schemeClr val="tx1"/>
                </a:solidFill>
              </a:rPr>
              <a:t> </a:t>
            </a:r>
            <a:r>
              <a:rPr lang="en-US" dirty="0" err="1">
                <a:solidFill>
                  <a:schemeClr val="tx1"/>
                </a:solidFill>
              </a:rPr>
              <a:t>năng</a:t>
            </a:r>
            <a:r>
              <a:rPr lang="en-US" dirty="0">
                <a:solidFill>
                  <a:schemeClr val="tx1"/>
                </a:solidFill>
              </a:rPr>
              <a:t>.</a:t>
            </a:r>
          </a:p>
          <a:p>
            <a:pPr marL="186262" indent="0" algn="just">
              <a:lnSpc>
                <a:spcPct val="125000"/>
              </a:lnSpc>
              <a:buNone/>
            </a:pPr>
            <a:r>
              <a:rPr lang="en-US" b="1" dirty="0">
                <a:solidFill>
                  <a:schemeClr val="tx1"/>
                </a:solidFill>
              </a:rPr>
              <a:t>Quản </a:t>
            </a:r>
            <a:r>
              <a:rPr lang="en-US" b="1" dirty="0" err="1">
                <a:solidFill>
                  <a:schemeClr val="tx1"/>
                </a:solidFill>
              </a:rPr>
              <a:t>lý</a:t>
            </a:r>
            <a:r>
              <a:rPr lang="en-US" b="1" dirty="0">
                <a:solidFill>
                  <a:schemeClr val="tx1"/>
                </a:solidFill>
              </a:rPr>
              <a:t> </a:t>
            </a:r>
            <a:r>
              <a:rPr lang="en-US" b="1" dirty="0" err="1">
                <a:solidFill>
                  <a:schemeClr val="tx1"/>
                </a:solidFill>
              </a:rPr>
              <a:t>và</a:t>
            </a:r>
            <a:r>
              <a:rPr lang="en-US" b="1" dirty="0">
                <a:solidFill>
                  <a:schemeClr val="tx1"/>
                </a:solidFill>
              </a:rPr>
              <a:t> bảo </a:t>
            </a:r>
            <a:r>
              <a:rPr lang="en-US" b="1" dirty="0" err="1">
                <a:solidFill>
                  <a:schemeClr val="tx1"/>
                </a:solidFill>
              </a:rPr>
              <a:t>trì</a:t>
            </a:r>
            <a:r>
              <a:rPr lang="en-US" b="1" dirty="0">
                <a:solidFill>
                  <a:schemeClr val="tx1"/>
                </a:solidFill>
              </a:rPr>
              <a:t> thiết </a:t>
            </a:r>
            <a:r>
              <a:rPr lang="en-US" b="1" dirty="0" err="1">
                <a:solidFill>
                  <a:schemeClr val="tx1"/>
                </a:solidFill>
              </a:rPr>
              <a:t>bị</a:t>
            </a:r>
            <a:r>
              <a:rPr lang="en-US" b="1" dirty="0">
                <a:solidFill>
                  <a:schemeClr val="tx1"/>
                </a:solidFill>
              </a:rPr>
              <a:t> </a:t>
            </a:r>
            <a:r>
              <a:rPr lang="en-US" b="1" dirty="0" err="1">
                <a:solidFill>
                  <a:schemeClr val="tx1"/>
                </a:solidFill>
              </a:rPr>
              <a:t>hiệu</a:t>
            </a:r>
            <a:r>
              <a:rPr lang="en-US" b="1" dirty="0">
                <a:solidFill>
                  <a:schemeClr val="tx1"/>
                </a:solidFill>
              </a:rPr>
              <a:t> </a:t>
            </a:r>
            <a:r>
              <a:rPr lang="en-US" b="1" dirty="0" err="1">
                <a:solidFill>
                  <a:schemeClr val="tx1"/>
                </a:solidFill>
              </a:rPr>
              <a:t>quả</a:t>
            </a:r>
            <a:endParaRPr lang="en-US" b="1" dirty="0">
              <a:solidFill>
                <a:schemeClr val="tx1"/>
              </a:solidFill>
            </a:endParaRPr>
          </a:p>
          <a:p>
            <a:pPr marL="1064657" algn="just">
              <a:lnSpc>
                <a:spcPct val="125000"/>
              </a:lnSpc>
              <a:buFont typeface="Wingdings" panose="05000000000000000000" pitchFamily="2" charset="2"/>
              <a:buChar char="Ø"/>
            </a:pPr>
            <a:r>
              <a:rPr lang="vi-VN" dirty="0">
                <a:solidFill>
                  <a:schemeClr val="tx1"/>
                </a:solidFill>
              </a:rPr>
              <a:t>Bảo trì định kỳ để duy trì hiệu suất thiết bị.</a:t>
            </a:r>
          </a:p>
          <a:p>
            <a:pPr marL="1064657" algn="just">
              <a:lnSpc>
                <a:spcPct val="125000"/>
              </a:lnSpc>
              <a:buFont typeface="Wingdings" panose="05000000000000000000" pitchFamily="2" charset="2"/>
              <a:buChar char="Ø"/>
            </a:pPr>
            <a:r>
              <a:rPr lang="vi-VN" dirty="0">
                <a:solidFill>
                  <a:schemeClr val="tx1"/>
                </a:solidFill>
              </a:rPr>
              <a:t>Lắp đặt hệ thống giám sát tiêu thụ năng lượng.</a:t>
            </a:r>
          </a:p>
          <a:p>
            <a:pPr marL="1064657" algn="just">
              <a:lnSpc>
                <a:spcPct val="125000"/>
              </a:lnSpc>
              <a:buFont typeface="Wingdings" panose="05000000000000000000" pitchFamily="2" charset="2"/>
              <a:buChar char="Ø"/>
            </a:pPr>
            <a:r>
              <a:rPr lang="vi-VN" dirty="0">
                <a:solidFill>
                  <a:schemeClr val="tx1"/>
                </a:solidFill>
              </a:rPr>
              <a:t>Lợi ích: Giảm lãng phí năng lượng.</a:t>
            </a:r>
          </a:p>
          <a:p>
            <a:pPr marL="723882" indent="0" algn="just">
              <a:lnSpc>
                <a:spcPct val="125000"/>
              </a:lnSpc>
              <a:buNone/>
            </a:pPr>
            <a:endParaRPr lang="en-US" dirty="0">
              <a:solidFill>
                <a:schemeClr val="tx1"/>
              </a:solidFill>
            </a:endParaRPr>
          </a:p>
        </p:txBody>
      </p:sp>
      <p:sp>
        <p:nvSpPr>
          <p:cNvPr id="5" name="Title 1">
            <a:extLst>
              <a:ext uri="{FF2B5EF4-FFF2-40B4-BE49-F238E27FC236}">
                <a16:creationId xmlns:a16="http://schemas.microsoft.com/office/drawing/2014/main" id="{6D4381C0-7C46-BADD-DF56-B38DBAAB4617}"/>
              </a:ext>
            </a:extLst>
          </p:cNvPr>
          <p:cNvSpPr txBox="1">
            <a:spLocks/>
          </p:cNvSpPr>
          <p:nvPr/>
        </p:nvSpPr>
        <p:spPr>
          <a:xfrm>
            <a:off x="609600" y="584918"/>
            <a:ext cx="111252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9. </a:t>
            </a:r>
            <a:r>
              <a:rPr lang="vi-VN" sz="2400" dirty="0">
                <a:solidFill>
                  <a:schemeClr val="accent1">
                    <a:lumMod val="50000"/>
                  </a:schemeClr>
                </a:solidFill>
                <a:latin typeface="Arial" panose="020B0604020202020204" pitchFamily="34" charset="0"/>
              </a:rPr>
              <a:t>GIẢI PHÁP TIẾT KIỆM NĂNG LƯỢNG TRONG NGÀNH </a:t>
            </a:r>
            <a:r>
              <a:rPr lang="en-US" sz="2400" dirty="0">
                <a:solidFill>
                  <a:schemeClr val="accent1">
                    <a:lumMod val="50000"/>
                  </a:schemeClr>
                </a:solidFill>
              </a:rPr>
              <a:t>XI MĂNG</a:t>
            </a:r>
          </a:p>
        </p:txBody>
      </p:sp>
    </p:spTree>
    <p:extLst>
      <p:ext uri="{BB962C8B-B14F-4D97-AF65-F5344CB8AC3E}">
        <p14:creationId xmlns:p14="http://schemas.microsoft.com/office/powerpoint/2010/main" val="336852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CBFBB6-D9DB-6E4F-F695-0B76FC141816}"/>
              </a:ext>
            </a:extLst>
          </p:cNvPr>
          <p:cNvSpPr txBox="1"/>
          <p:nvPr/>
        </p:nvSpPr>
        <p:spPr>
          <a:xfrm>
            <a:off x="1374085" y="2776417"/>
            <a:ext cx="9837254" cy="1305165"/>
          </a:xfrm>
          <a:prstGeom prst="rect">
            <a:avLst/>
          </a:prstGeom>
          <a:noFill/>
        </p:spPr>
        <p:txBody>
          <a:bodyPr wrap="square">
            <a:spAutoFit/>
          </a:bodyPr>
          <a:lstStyle/>
          <a:p>
            <a:pPr marL="514350" indent="-514350">
              <a:lnSpc>
                <a:spcPct val="150000"/>
              </a:lnSpc>
              <a:buAutoNum type="romanUcPeriod"/>
            </a:pPr>
            <a:r>
              <a:rPr lang="en-US" sz="28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p:txBody>
      </p:sp>
    </p:spTree>
    <p:extLst>
      <p:ext uri="{BB962C8B-B14F-4D97-AF65-F5344CB8AC3E}">
        <p14:creationId xmlns:p14="http://schemas.microsoft.com/office/powerpoint/2010/main" val="294319331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1C5798-85E4-C31A-CC00-9E73EBACE3C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7E2A4F6-CCAD-B014-FCD8-3D49A17A437C}"/>
              </a:ext>
            </a:extLst>
          </p:cNvPr>
          <p:cNvSpPr txBox="1">
            <a:spLocks/>
          </p:cNvSpPr>
          <p:nvPr/>
        </p:nvSpPr>
        <p:spPr>
          <a:xfrm>
            <a:off x="390667" y="1273671"/>
            <a:ext cx="532965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6">
                    <a:lumMod val="50000"/>
                  </a:schemeClr>
                </a:solidFill>
                <a:latin typeface="Arial" panose="020B0604020202020204" pitchFamily="34" charset="0"/>
              </a:rPr>
              <a:t>Giải pháp </a:t>
            </a:r>
            <a:r>
              <a:rPr lang="en-US" dirty="0">
                <a:solidFill>
                  <a:schemeClr val="accent6">
                    <a:lumMod val="50000"/>
                  </a:schemeClr>
                </a:solidFill>
                <a:latin typeface="Arial" panose="020B0604020202020204" pitchFamily="34" charset="0"/>
              </a:rPr>
              <a:t>công </a:t>
            </a:r>
            <a:r>
              <a:rPr lang="en-US" dirty="0" err="1">
                <a:solidFill>
                  <a:schemeClr val="accent6">
                    <a:lumMod val="50000"/>
                  </a:schemeClr>
                </a:solidFill>
                <a:latin typeface="Arial" panose="020B0604020202020204" pitchFamily="34" charset="0"/>
              </a:rPr>
              <a:t>nghệ</a:t>
            </a:r>
            <a:r>
              <a:rPr lang="en-US" dirty="0">
                <a:solidFill>
                  <a:schemeClr val="accent6">
                    <a:lumMod val="50000"/>
                  </a:schemeClr>
                </a:solidFill>
                <a:latin typeface="Arial" panose="020B0604020202020204" pitchFamily="34" charset="0"/>
              </a:rPr>
              <a:t> </a:t>
            </a:r>
            <a:r>
              <a:rPr lang="en-US" dirty="0" err="1">
                <a:solidFill>
                  <a:schemeClr val="accent6">
                    <a:lumMod val="50000"/>
                  </a:schemeClr>
                </a:solidFill>
                <a:latin typeface="Arial" panose="020B0604020202020204" pitchFamily="34" charset="0"/>
              </a:rPr>
              <a:t>lò</a:t>
            </a:r>
            <a:r>
              <a:rPr lang="en-US" dirty="0">
                <a:solidFill>
                  <a:schemeClr val="accent6">
                    <a:lumMod val="50000"/>
                  </a:schemeClr>
                </a:solidFill>
                <a:latin typeface="Arial" panose="020B0604020202020204" pitchFamily="34" charset="0"/>
              </a:rPr>
              <a:t> </a:t>
            </a:r>
            <a:r>
              <a:rPr lang="en-US" dirty="0" err="1">
                <a:solidFill>
                  <a:schemeClr val="accent6">
                    <a:lumMod val="50000"/>
                  </a:schemeClr>
                </a:solidFill>
                <a:latin typeface="Arial" panose="020B0604020202020204" pitchFamily="34" charset="0"/>
              </a:rPr>
              <a:t>nung</a:t>
            </a:r>
            <a:r>
              <a:rPr lang="en-US" dirty="0">
                <a:solidFill>
                  <a:schemeClr val="accent6">
                    <a:lumMod val="50000"/>
                  </a:schemeClr>
                </a:solidFill>
                <a:latin typeface="Arial" panose="020B0604020202020204" pitchFamily="34" charset="0"/>
              </a:rPr>
              <a:t> </a:t>
            </a:r>
          </a:p>
        </p:txBody>
      </p:sp>
      <p:sp>
        <p:nvSpPr>
          <p:cNvPr id="6" name="Shape 1">
            <a:extLst>
              <a:ext uri="{FF2B5EF4-FFF2-40B4-BE49-F238E27FC236}">
                <a16:creationId xmlns:a16="http://schemas.microsoft.com/office/drawing/2014/main" id="{AEFD4C8C-87AF-5170-9EB2-566FCA4FE683}"/>
              </a:ext>
            </a:extLst>
          </p:cNvPr>
          <p:cNvSpPr/>
          <p:nvPr/>
        </p:nvSpPr>
        <p:spPr>
          <a:xfrm>
            <a:off x="390667" y="1768871"/>
            <a:ext cx="3601229" cy="2828645"/>
          </a:xfrm>
          <a:prstGeom prst="roundRect">
            <a:avLst>
              <a:gd name="adj" fmla="val 1237"/>
            </a:avLst>
          </a:prstGeom>
          <a:solidFill>
            <a:srgbClr val="EDEBE3"/>
          </a:solidFill>
          <a:ln/>
        </p:spPr>
        <p:txBody>
          <a:bodyPr/>
          <a:lstStyle/>
          <a:p>
            <a:endParaRPr lang="en-US" dirty="0">
              <a:latin typeface="Arial" panose="020B0604020202020204" pitchFamily="34" charset="0"/>
              <a:cs typeface="Arial" panose="020B0604020202020204" pitchFamily="34" charset="0"/>
            </a:endParaRPr>
          </a:p>
        </p:txBody>
      </p:sp>
      <p:sp>
        <p:nvSpPr>
          <p:cNvPr id="7" name="Text 2">
            <a:extLst>
              <a:ext uri="{FF2B5EF4-FFF2-40B4-BE49-F238E27FC236}">
                <a16:creationId xmlns:a16="http://schemas.microsoft.com/office/drawing/2014/main" id="{39BEDA0F-6D2E-E67F-9167-B42CFE5D356B}"/>
              </a:ext>
            </a:extLst>
          </p:cNvPr>
          <p:cNvSpPr/>
          <p:nvPr/>
        </p:nvSpPr>
        <p:spPr>
          <a:xfrm>
            <a:off x="617483" y="2074343"/>
            <a:ext cx="2401222" cy="354330"/>
          </a:xfrm>
          <a:prstGeom prst="rect">
            <a:avLst/>
          </a:prstGeom>
          <a:noFill/>
          <a:ln/>
        </p:spPr>
        <p:txBody>
          <a:bodyPr wrap="none" lIns="0" tIns="0" rIns="0" bIns="0" rtlCol="0" anchor="t"/>
          <a:lstStyle/>
          <a:p>
            <a:pPr marL="0" indent="0" algn="l">
              <a:lnSpc>
                <a:spcPts val="2750"/>
              </a:lnSpc>
              <a:buNone/>
            </a:pPr>
            <a:r>
              <a:rPr lang="en-US" sz="2200" dirty="0">
                <a:solidFill>
                  <a:srgbClr val="161613"/>
                </a:solidFill>
                <a:latin typeface="Arial" panose="020B0604020202020204" pitchFamily="34" charset="0"/>
                <a:ea typeface="DM Sans Medium" pitchFamily="34" charset="-122"/>
                <a:cs typeface="Arial" panose="020B0604020202020204" pitchFamily="34" charset="0"/>
              </a:rPr>
              <a:t>Tối ưu hóa quá trình nung</a:t>
            </a:r>
            <a:endParaRPr lang="en-US" sz="2200" dirty="0">
              <a:latin typeface="Arial" panose="020B0604020202020204" pitchFamily="34" charset="0"/>
              <a:cs typeface="Arial" panose="020B0604020202020204" pitchFamily="34" charset="0"/>
            </a:endParaRPr>
          </a:p>
        </p:txBody>
      </p:sp>
      <p:sp>
        <p:nvSpPr>
          <p:cNvPr id="8" name="Text 3">
            <a:extLst>
              <a:ext uri="{FF2B5EF4-FFF2-40B4-BE49-F238E27FC236}">
                <a16:creationId xmlns:a16="http://schemas.microsoft.com/office/drawing/2014/main" id="{8DC3320A-8148-F14A-5C01-759EEEC5FA64}"/>
              </a:ext>
            </a:extLst>
          </p:cNvPr>
          <p:cNvSpPr/>
          <p:nvPr/>
        </p:nvSpPr>
        <p:spPr>
          <a:xfrm>
            <a:off x="617482" y="2564761"/>
            <a:ext cx="2661862" cy="1451610"/>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Điều chỉnh thông số vận hành để đạt hiệu suất nhiệt tối ưu, giảm tiêu hao năng lượng và duy trì chất lượng sản phẩm.</a:t>
            </a:r>
            <a:endParaRPr lang="en-US" sz="1750" dirty="0">
              <a:latin typeface="Arial" panose="020B0604020202020204" pitchFamily="34" charset="0"/>
              <a:cs typeface="Arial" panose="020B0604020202020204" pitchFamily="34" charset="0"/>
            </a:endParaRPr>
          </a:p>
        </p:txBody>
      </p:sp>
      <p:sp>
        <p:nvSpPr>
          <p:cNvPr id="9" name="Shape 4">
            <a:extLst>
              <a:ext uri="{FF2B5EF4-FFF2-40B4-BE49-F238E27FC236}">
                <a16:creationId xmlns:a16="http://schemas.microsoft.com/office/drawing/2014/main" id="{2C40C9A7-74E7-2201-2411-C56256D4EC97}"/>
              </a:ext>
            </a:extLst>
          </p:cNvPr>
          <p:cNvSpPr/>
          <p:nvPr/>
        </p:nvSpPr>
        <p:spPr>
          <a:xfrm>
            <a:off x="4813840" y="1768871"/>
            <a:ext cx="2984486" cy="2828645"/>
          </a:xfrm>
          <a:prstGeom prst="roundRect">
            <a:avLst>
              <a:gd name="adj" fmla="val 1237"/>
            </a:avLst>
          </a:prstGeom>
          <a:solidFill>
            <a:srgbClr val="EDEBE3"/>
          </a:solidFill>
          <a:ln/>
        </p:spPr>
        <p:txBody>
          <a:bodyPr/>
          <a:lstStyle/>
          <a:p>
            <a:endParaRPr lang="en-US" dirty="0">
              <a:latin typeface="Arial" panose="020B0604020202020204" pitchFamily="34" charset="0"/>
              <a:cs typeface="Arial" panose="020B0604020202020204" pitchFamily="34" charset="0"/>
            </a:endParaRPr>
          </a:p>
        </p:txBody>
      </p:sp>
      <p:sp>
        <p:nvSpPr>
          <p:cNvPr id="10" name="Text 5">
            <a:extLst>
              <a:ext uri="{FF2B5EF4-FFF2-40B4-BE49-F238E27FC236}">
                <a16:creationId xmlns:a16="http://schemas.microsoft.com/office/drawing/2014/main" id="{295E6228-55DD-CE29-2BCC-7E299795DE06}"/>
              </a:ext>
            </a:extLst>
          </p:cNvPr>
          <p:cNvSpPr/>
          <p:nvPr/>
        </p:nvSpPr>
        <p:spPr>
          <a:xfrm>
            <a:off x="5040654" y="2074343"/>
            <a:ext cx="2661862" cy="708660"/>
          </a:xfrm>
          <a:prstGeom prst="rect">
            <a:avLst/>
          </a:prstGeom>
          <a:noFill/>
          <a:ln/>
        </p:spPr>
        <p:txBody>
          <a:bodyPr wrap="square" lIns="0" tIns="0" rIns="0" bIns="0" rtlCol="0" anchor="t"/>
          <a:lstStyle/>
          <a:p>
            <a:pPr marL="0" indent="0" algn="l">
              <a:lnSpc>
                <a:spcPts val="2750"/>
              </a:lnSpc>
              <a:buNone/>
            </a:pPr>
            <a:r>
              <a:rPr lang="en-US" sz="2200" dirty="0">
                <a:solidFill>
                  <a:srgbClr val="161613"/>
                </a:solidFill>
                <a:latin typeface="Arial" panose="020B0604020202020204" pitchFamily="34" charset="0"/>
                <a:ea typeface="DM Sans Medium" pitchFamily="34" charset="-122"/>
                <a:cs typeface="Arial" panose="020B0604020202020204" pitchFamily="34" charset="0"/>
              </a:rPr>
              <a:t>Cải tạo buồng đốt và vòi đốt</a:t>
            </a:r>
            <a:endParaRPr lang="en-US" sz="2200" dirty="0">
              <a:latin typeface="Arial" panose="020B0604020202020204" pitchFamily="34" charset="0"/>
              <a:cs typeface="Arial" panose="020B0604020202020204" pitchFamily="34" charset="0"/>
            </a:endParaRPr>
          </a:p>
        </p:txBody>
      </p:sp>
      <p:sp>
        <p:nvSpPr>
          <p:cNvPr id="11" name="Text 6">
            <a:extLst>
              <a:ext uri="{FF2B5EF4-FFF2-40B4-BE49-F238E27FC236}">
                <a16:creationId xmlns:a16="http://schemas.microsoft.com/office/drawing/2014/main" id="{D59A13E3-BAAB-A7BF-FBF5-4C9E9C4BF756}"/>
              </a:ext>
            </a:extLst>
          </p:cNvPr>
          <p:cNvSpPr/>
          <p:nvPr/>
        </p:nvSpPr>
        <p:spPr>
          <a:xfrm>
            <a:off x="5040654" y="2919091"/>
            <a:ext cx="2661862" cy="1088708"/>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Nâng cấp thiết kế buồng đốt và vòi phun để tăng hiệu quả cháy, giảm tiêu thụ nhiên liệu và phát thải.</a:t>
            </a:r>
            <a:endParaRPr lang="en-US" sz="1750" dirty="0">
              <a:latin typeface="Arial" panose="020B0604020202020204" pitchFamily="34" charset="0"/>
              <a:cs typeface="Arial" panose="020B0604020202020204" pitchFamily="34" charset="0"/>
            </a:endParaRPr>
          </a:p>
        </p:txBody>
      </p:sp>
      <p:sp>
        <p:nvSpPr>
          <p:cNvPr id="12" name="Shape 7">
            <a:extLst>
              <a:ext uri="{FF2B5EF4-FFF2-40B4-BE49-F238E27FC236}">
                <a16:creationId xmlns:a16="http://schemas.microsoft.com/office/drawing/2014/main" id="{2F2186FF-57ED-F893-072A-6EB19FDF3E7B}"/>
              </a:ext>
            </a:extLst>
          </p:cNvPr>
          <p:cNvSpPr/>
          <p:nvPr/>
        </p:nvSpPr>
        <p:spPr>
          <a:xfrm>
            <a:off x="8485239" y="1768871"/>
            <a:ext cx="3305588" cy="2828645"/>
          </a:xfrm>
          <a:prstGeom prst="roundRect">
            <a:avLst>
              <a:gd name="adj" fmla="val 1237"/>
            </a:avLst>
          </a:prstGeom>
          <a:solidFill>
            <a:srgbClr val="EDEBE3"/>
          </a:solidFill>
          <a:ln/>
        </p:spPr>
        <p:txBody>
          <a:bodyPr/>
          <a:lstStyle/>
          <a:p>
            <a:endParaRPr lang="en-US" dirty="0">
              <a:latin typeface="Arial" panose="020B0604020202020204" pitchFamily="34" charset="0"/>
              <a:cs typeface="Arial" panose="020B0604020202020204" pitchFamily="34" charset="0"/>
            </a:endParaRPr>
          </a:p>
        </p:txBody>
      </p:sp>
      <p:sp>
        <p:nvSpPr>
          <p:cNvPr id="13" name="Text 8">
            <a:extLst>
              <a:ext uri="{FF2B5EF4-FFF2-40B4-BE49-F238E27FC236}">
                <a16:creationId xmlns:a16="http://schemas.microsoft.com/office/drawing/2014/main" id="{5F750770-926D-DF4A-E3DE-BAB589B73EAC}"/>
              </a:ext>
            </a:extLst>
          </p:cNvPr>
          <p:cNvSpPr/>
          <p:nvPr/>
        </p:nvSpPr>
        <p:spPr>
          <a:xfrm>
            <a:off x="9038525" y="1897178"/>
            <a:ext cx="2661862" cy="708660"/>
          </a:xfrm>
          <a:prstGeom prst="rect">
            <a:avLst/>
          </a:prstGeom>
          <a:noFill/>
          <a:ln/>
        </p:spPr>
        <p:txBody>
          <a:bodyPr wrap="square" lIns="0" tIns="0" rIns="0" bIns="0" rtlCol="0" anchor="t"/>
          <a:lstStyle/>
          <a:p>
            <a:pPr marL="0" indent="0" algn="l">
              <a:lnSpc>
                <a:spcPts val="2750"/>
              </a:lnSpc>
              <a:buNone/>
            </a:pPr>
            <a:r>
              <a:rPr lang="en-US" sz="2200" dirty="0">
                <a:solidFill>
                  <a:srgbClr val="161613"/>
                </a:solidFill>
                <a:latin typeface="Arial" panose="020B0604020202020204" pitchFamily="34" charset="0"/>
                <a:ea typeface="DM Sans Medium" pitchFamily="34" charset="-122"/>
                <a:cs typeface="Arial" panose="020B0604020202020204" pitchFamily="34" charset="0"/>
              </a:rPr>
              <a:t>Tăng tỷ lệ thay thế nhiên liệu</a:t>
            </a:r>
            <a:endParaRPr lang="en-US" sz="2200" dirty="0">
              <a:latin typeface="Arial" panose="020B0604020202020204" pitchFamily="34" charset="0"/>
              <a:cs typeface="Arial" panose="020B0604020202020204" pitchFamily="34" charset="0"/>
            </a:endParaRPr>
          </a:p>
        </p:txBody>
      </p:sp>
      <p:sp>
        <p:nvSpPr>
          <p:cNvPr id="14" name="Text 9">
            <a:extLst>
              <a:ext uri="{FF2B5EF4-FFF2-40B4-BE49-F238E27FC236}">
                <a16:creationId xmlns:a16="http://schemas.microsoft.com/office/drawing/2014/main" id="{23FA20B7-554F-D2B9-757F-3C906E681C39}"/>
              </a:ext>
            </a:extLst>
          </p:cNvPr>
          <p:cNvSpPr/>
          <p:nvPr/>
        </p:nvSpPr>
        <p:spPr>
          <a:xfrm>
            <a:off x="9038525" y="2734145"/>
            <a:ext cx="2661862" cy="1451610"/>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Sử dụng RDF (nhiên liệu tái chế từ rác thải) và biomass (sinh khối) để thay thế một phần than đá truyền thống.</a:t>
            </a:r>
            <a:endParaRPr lang="en-US" sz="1750" dirty="0">
              <a:latin typeface="Arial" panose="020B0604020202020204" pitchFamily="34" charset="0"/>
              <a:cs typeface="Arial" panose="020B0604020202020204" pitchFamily="34" charset="0"/>
            </a:endParaRPr>
          </a:p>
        </p:txBody>
      </p:sp>
      <p:sp>
        <p:nvSpPr>
          <p:cNvPr id="15" name="Text 10">
            <a:extLst>
              <a:ext uri="{FF2B5EF4-FFF2-40B4-BE49-F238E27FC236}">
                <a16:creationId xmlns:a16="http://schemas.microsoft.com/office/drawing/2014/main" id="{55D330A2-6FC0-7E95-FF70-FC20F0F76B02}"/>
              </a:ext>
            </a:extLst>
          </p:cNvPr>
          <p:cNvSpPr/>
          <p:nvPr/>
        </p:nvSpPr>
        <p:spPr>
          <a:xfrm>
            <a:off x="390668" y="4852666"/>
            <a:ext cx="11712842" cy="1184341"/>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Các </a:t>
            </a:r>
            <a:r>
              <a:rPr lang="en-US" sz="1750" dirty="0" err="1">
                <a:solidFill>
                  <a:srgbClr val="161613"/>
                </a:solidFill>
                <a:latin typeface="Arial" panose="020B0604020202020204" pitchFamily="34" charset="0"/>
                <a:ea typeface="Inter" pitchFamily="34" charset="-122"/>
                <a:cs typeface="Arial" panose="020B0604020202020204" pitchFamily="34" charset="0"/>
              </a:rPr>
              <a:t>giải</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pháp</a:t>
            </a:r>
            <a:r>
              <a:rPr lang="en-US" sz="1750" dirty="0">
                <a:solidFill>
                  <a:srgbClr val="161613"/>
                </a:solidFill>
                <a:latin typeface="Arial" panose="020B0604020202020204" pitchFamily="34" charset="0"/>
                <a:ea typeface="Inter" pitchFamily="34" charset="-122"/>
                <a:cs typeface="Arial" panose="020B0604020202020204" pitchFamily="34" charset="0"/>
              </a:rPr>
              <a:t> công </a:t>
            </a:r>
            <a:r>
              <a:rPr lang="en-US" sz="1750" dirty="0" err="1">
                <a:solidFill>
                  <a:srgbClr val="161613"/>
                </a:solidFill>
                <a:latin typeface="Arial" panose="020B0604020202020204" pitchFamily="34" charset="0"/>
                <a:ea typeface="Inter" pitchFamily="34" charset="-122"/>
                <a:cs typeface="Arial" panose="020B0604020202020204" pitchFamily="34" charset="0"/>
              </a:rPr>
              <a:t>nghệ</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cho</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lò</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nung</a:t>
            </a:r>
            <a:r>
              <a:rPr lang="en-US" sz="1750" dirty="0">
                <a:solidFill>
                  <a:srgbClr val="161613"/>
                </a:solidFill>
                <a:latin typeface="Arial" panose="020B0604020202020204" pitchFamily="34" charset="0"/>
                <a:ea typeface="Inter" pitchFamily="34" charset="-122"/>
                <a:cs typeface="Arial" panose="020B0604020202020204" pitchFamily="34" charset="0"/>
              </a:rPr>
              <a:t> clinker </a:t>
            </a:r>
            <a:r>
              <a:rPr lang="en-US" sz="1750" dirty="0" err="1">
                <a:solidFill>
                  <a:srgbClr val="161613"/>
                </a:solidFill>
                <a:latin typeface="Arial" panose="020B0604020202020204" pitchFamily="34" charset="0"/>
                <a:ea typeface="Inter" pitchFamily="34" charset="-122"/>
                <a:cs typeface="Arial" panose="020B0604020202020204" pitchFamily="34" charset="0"/>
              </a:rPr>
              <a:t>có</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thể</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mang</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lại</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mức</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tiết</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kiệm</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năng</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lượng</a:t>
            </a:r>
            <a:r>
              <a:rPr lang="en-US" sz="1750" dirty="0">
                <a:solidFill>
                  <a:srgbClr val="161613"/>
                </a:solidFill>
                <a:latin typeface="Arial" panose="020B0604020202020204" pitchFamily="34" charset="0"/>
                <a:ea typeface="Inter" pitchFamily="34" charset="-122"/>
                <a:cs typeface="Arial" panose="020B0604020202020204" pitchFamily="34" charset="0"/>
              </a:rPr>
              <a:t> từ 5-10%. </a:t>
            </a:r>
            <a:r>
              <a:rPr lang="en-US" sz="1750" dirty="0" err="1">
                <a:solidFill>
                  <a:srgbClr val="161613"/>
                </a:solidFill>
                <a:latin typeface="Arial" panose="020B0604020202020204" pitchFamily="34" charset="0"/>
                <a:ea typeface="Inter" pitchFamily="34" charset="-122"/>
                <a:cs typeface="Arial" panose="020B0604020202020204" pitchFamily="34" charset="0"/>
              </a:rPr>
              <a:t>Đây</a:t>
            </a:r>
            <a:r>
              <a:rPr lang="en-US" sz="1750" dirty="0">
                <a:solidFill>
                  <a:srgbClr val="161613"/>
                </a:solidFill>
                <a:latin typeface="Arial" panose="020B0604020202020204" pitchFamily="34" charset="0"/>
                <a:ea typeface="Inter" pitchFamily="34" charset="-122"/>
                <a:cs typeface="Arial" panose="020B0604020202020204" pitchFamily="34" charset="0"/>
              </a:rPr>
              <a:t> là </a:t>
            </a:r>
            <a:r>
              <a:rPr lang="en-US" sz="1750" dirty="0" err="1">
                <a:solidFill>
                  <a:srgbClr val="161613"/>
                </a:solidFill>
                <a:latin typeface="Arial" panose="020B0604020202020204" pitchFamily="34" charset="0"/>
                <a:ea typeface="Inter" pitchFamily="34" charset="-122"/>
                <a:cs typeface="Arial" panose="020B0604020202020204" pitchFamily="34" charset="0"/>
              </a:rPr>
              <a:t>khu</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vực</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tiêu</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thụ</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năng</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lượng</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lớn</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nhất</a:t>
            </a:r>
            <a:r>
              <a:rPr lang="en-US" sz="1750" dirty="0">
                <a:solidFill>
                  <a:srgbClr val="161613"/>
                </a:solidFill>
                <a:latin typeface="Arial" panose="020B0604020202020204" pitchFamily="34" charset="0"/>
                <a:ea typeface="Inter" pitchFamily="34" charset="-122"/>
                <a:cs typeface="Arial" panose="020B0604020202020204" pitchFamily="34" charset="0"/>
              </a:rPr>
              <a:t> trong nhà </a:t>
            </a:r>
            <a:r>
              <a:rPr lang="en-US" sz="1750" dirty="0" err="1">
                <a:solidFill>
                  <a:srgbClr val="161613"/>
                </a:solidFill>
                <a:latin typeface="Arial" panose="020B0604020202020204" pitchFamily="34" charset="0"/>
                <a:ea typeface="Inter" pitchFamily="34" charset="-122"/>
                <a:cs typeface="Arial" panose="020B0604020202020204" pitchFamily="34" charset="0"/>
              </a:rPr>
              <a:t>máy</a:t>
            </a:r>
            <a:r>
              <a:rPr lang="en-US" sz="1750" dirty="0">
                <a:solidFill>
                  <a:srgbClr val="161613"/>
                </a:solidFill>
                <a:latin typeface="Arial" panose="020B0604020202020204" pitchFamily="34" charset="0"/>
                <a:ea typeface="Inter" pitchFamily="34" charset="-122"/>
                <a:cs typeface="Arial" panose="020B0604020202020204" pitchFamily="34" charset="0"/>
              </a:rPr>
              <a:t> xi </a:t>
            </a:r>
            <a:r>
              <a:rPr lang="en-US" sz="1750" dirty="0" err="1">
                <a:solidFill>
                  <a:srgbClr val="161613"/>
                </a:solidFill>
                <a:latin typeface="Arial" panose="020B0604020202020204" pitchFamily="34" charset="0"/>
                <a:ea typeface="Inter" pitchFamily="34" charset="-122"/>
                <a:cs typeface="Arial" panose="020B0604020202020204" pitchFamily="34" charset="0"/>
              </a:rPr>
              <a:t>măng</a:t>
            </a:r>
            <a:r>
              <a:rPr lang="en-US" sz="1750" dirty="0">
                <a:solidFill>
                  <a:srgbClr val="161613"/>
                </a:solidFill>
                <a:latin typeface="Arial" panose="020B0604020202020204" pitchFamily="34" charset="0"/>
                <a:ea typeface="Inter" pitchFamily="34" charset="-122"/>
                <a:cs typeface="Arial" panose="020B0604020202020204" pitchFamily="34" charset="0"/>
              </a:rPr>
              <a:t>, do </a:t>
            </a:r>
            <a:r>
              <a:rPr lang="en-US" sz="1750" dirty="0" err="1">
                <a:solidFill>
                  <a:srgbClr val="161613"/>
                </a:solidFill>
                <a:latin typeface="Arial" panose="020B0604020202020204" pitchFamily="34" charset="0"/>
                <a:ea typeface="Inter" pitchFamily="34" charset="-122"/>
                <a:cs typeface="Arial" panose="020B0604020202020204" pitchFamily="34" charset="0"/>
              </a:rPr>
              <a:t>đó</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những</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cải</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tiến</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nhỏ</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cũng</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có</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thể</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mang</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lại</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hiệu</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quả</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đáng</a:t>
            </a:r>
            <a:r>
              <a:rPr lang="en-US" sz="1750" dirty="0">
                <a:solidFill>
                  <a:srgbClr val="161613"/>
                </a:solidFill>
                <a:latin typeface="Arial" panose="020B0604020202020204" pitchFamily="34" charset="0"/>
                <a:ea typeface="Inter" pitchFamily="34" charset="-122"/>
                <a:cs typeface="Arial" panose="020B0604020202020204" pitchFamily="34" charset="0"/>
              </a:rPr>
              <a:t> </a:t>
            </a:r>
            <a:r>
              <a:rPr lang="en-US" sz="1750" dirty="0" err="1">
                <a:solidFill>
                  <a:srgbClr val="161613"/>
                </a:solidFill>
                <a:latin typeface="Arial" panose="020B0604020202020204" pitchFamily="34" charset="0"/>
                <a:ea typeface="Inter" pitchFamily="34" charset="-122"/>
                <a:cs typeface="Arial" panose="020B0604020202020204" pitchFamily="34" charset="0"/>
              </a:rPr>
              <a:t>kể</a:t>
            </a:r>
            <a:r>
              <a:rPr lang="en-US" sz="1750" dirty="0">
                <a:solidFill>
                  <a:srgbClr val="161613"/>
                </a:solidFill>
                <a:latin typeface="Arial" panose="020B0604020202020204" pitchFamily="34" charset="0"/>
                <a:ea typeface="Inter" pitchFamily="34" charset="-122"/>
                <a:cs typeface="Arial" panose="020B0604020202020204" pitchFamily="34" charset="0"/>
              </a:rPr>
              <a:t>.</a:t>
            </a:r>
            <a:endParaRPr lang="en-US" sz="1750" dirty="0">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E798D8B7-CF9C-4366-801C-6461BBA85507}"/>
              </a:ext>
            </a:extLst>
          </p:cNvPr>
          <p:cNvSpPr txBox="1">
            <a:spLocks/>
          </p:cNvSpPr>
          <p:nvPr/>
        </p:nvSpPr>
        <p:spPr>
          <a:xfrm>
            <a:off x="609600" y="584918"/>
            <a:ext cx="111252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9. </a:t>
            </a:r>
            <a:r>
              <a:rPr lang="vi-VN" sz="2400" dirty="0">
                <a:solidFill>
                  <a:schemeClr val="accent1">
                    <a:lumMod val="50000"/>
                  </a:schemeClr>
                </a:solidFill>
                <a:latin typeface="Arial" panose="020B0604020202020204" pitchFamily="34" charset="0"/>
              </a:rPr>
              <a:t>GIẢI PHÁP TIẾT KIỆM NĂNG LƯỢNG TRONG NGÀNH </a:t>
            </a:r>
            <a:r>
              <a:rPr lang="en-US" sz="2400" dirty="0">
                <a:solidFill>
                  <a:schemeClr val="accent1">
                    <a:lumMod val="50000"/>
                  </a:schemeClr>
                </a:solidFill>
              </a:rPr>
              <a:t>XI MĂNG</a:t>
            </a:r>
          </a:p>
        </p:txBody>
      </p:sp>
    </p:spTree>
    <p:extLst>
      <p:ext uri="{BB962C8B-B14F-4D97-AF65-F5344CB8AC3E}">
        <p14:creationId xmlns:p14="http://schemas.microsoft.com/office/powerpoint/2010/main" val="30692088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740FC-8885-CC93-2C5D-87D3ED713DA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75CAE7F-6301-846C-21D8-2C0195B1115E}"/>
              </a:ext>
            </a:extLst>
          </p:cNvPr>
          <p:cNvSpPr txBox="1">
            <a:spLocks/>
          </p:cNvSpPr>
          <p:nvPr/>
        </p:nvSpPr>
        <p:spPr>
          <a:xfrm>
            <a:off x="346040" y="1218551"/>
            <a:ext cx="4605353"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err="1">
                <a:solidFill>
                  <a:schemeClr val="accent6">
                    <a:lumMod val="50000"/>
                  </a:schemeClr>
                </a:solidFill>
                <a:latin typeface="Arial" panose="020B0604020202020204" pitchFamily="34" charset="0"/>
              </a:rPr>
              <a:t>Nâng</a:t>
            </a:r>
            <a:r>
              <a:rPr lang="en-US" sz="2400" dirty="0">
                <a:solidFill>
                  <a:schemeClr val="accent6">
                    <a:lumMod val="50000"/>
                  </a:schemeClr>
                </a:solidFill>
                <a:latin typeface="Arial" panose="020B0604020202020204" pitchFamily="34" charset="0"/>
              </a:rPr>
              <a:t> </a:t>
            </a:r>
            <a:r>
              <a:rPr lang="en-US" sz="2400" dirty="0" err="1">
                <a:solidFill>
                  <a:schemeClr val="accent6">
                    <a:lumMod val="50000"/>
                  </a:schemeClr>
                </a:solidFill>
                <a:latin typeface="Arial" panose="020B0604020202020204" pitchFamily="34" charset="0"/>
              </a:rPr>
              <a:t>cấp</a:t>
            </a:r>
            <a:r>
              <a:rPr lang="en-US" sz="2400" dirty="0">
                <a:solidFill>
                  <a:schemeClr val="accent6">
                    <a:lumMod val="50000"/>
                  </a:schemeClr>
                </a:solidFill>
                <a:latin typeface="Arial" panose="020B0604020202020204" pitchFamily="34" charset="0"/>
              </a:rPr>
              <a:t> thiết </a:t>
            </a:r>
            <a:r>
              <a:rPr lang="en-US" sz="2400" dirty="0" err="1">
                <a:solidFill>
                  <a:schemeClr val="accent6">
                    <a:lumMod val="50000"/>
                  </a:schemeClr>
                </a:solidFill>
                <a:latin typeface="Arial" panose="020B0604020202020204" pitchFamily="34" charset="0"/>
              </a:rPr>
              <a:t>bị</a:t>
            </a:r>
            <a:r>
              <a:rPr lang="en-US" sz="2400" dirty="0">
                <a:solidFill>
                  <a:schemeClr val="accent6">
                    <a:lumMod val="50000"/>
                  </a:schemeClr>
                </a:solidFill>
                <a:latin typeface="Arial" panose="020B0604020202020204" pitchFamily="34" charset="0"/>
              </a:rPr>
              <a:t> </a:t>
            </a:r>
            <a:r>
              <a:rPr lang="en-US" sz="2400" dirty="0" err="1">
                <a:solidFill>
                  <a:schemeClr val="accent6">
                    <a:lumMod val="50000"/>
                  </a:schemeClr>
                </a:solidFill>
                <a:latin typeface="Arial" panose="020B0604020202020204" pitchFamily="34" charset="0"/>
              </a:rPr>
              <a:t>phụ</a:t>
            </a:r>
            <a:r>
              <a:rPr lang="en-US" sz="2400" dirty="0">
                <a:solidFill>
                  <a:schemeClr val="accent6">
                    <a:lumMod val="50000"/>
                  </a:schemeClr>
                </a:solidFill>
                <a:latin typeface="Arial" panose="020B0604020202020204" pitchFamily="34" charset="0"/>
              </a:rPr>
              <a:t> </a:t>
            </a:r>
            <a:r>
              <a:rPr lang="en-US" sz="2400" dirty="0" err="1">
                <a:solidFill>
                  <a:schemeClr val="accent6">
                    <a:lumMod val="50000"/>
                  </a:schemeClr>
                </a:solidFill>
                <a:latin typeface="Arial" panose="020B0604020202020204" pitchFamily="34" charset="0"/>
              </a:rPr>
              <a:t>trợ</a:t>
            </a:r>
            <a:endParaRPr lang="en-US" sz="2400" dirty="0">
              <a:solidFill>
                <a:schemeClr val="accent6">
                  <a:lumMod val="50000"/>
                </a:schemeClr>
              </a:solidFill>
              <a:latin typeface="Arial" panose="020B0604020202020204" pitchFamily="34" charset="0"/>
            </a:endParaRPr>
          </a:p>
        </p:txBody>
      </p:sp>
      <p:sp>
        <p:nvSpPr>
          <p:cNvPr id="17" name="Text 1">
            <a:extLst>
              <a:ext uri="{FF2B5EF4-FFF2-40B4-BE49-F238E27FC236}">
                <a16:creationId xmlns:a16="http://schemas.microsoft.com/office/drawing/2014/main" id="{BAF77DB9-22D7-0C44-CD4F-66D46B73D050}"/>
              </a:ext>
            </a:extLst>
          </p:cNvPr>
          <p:cNvSpPr/>
          <p:nvPr/>
        </p:nvSpPr>
        <p:spPr>
          <a:xfrm>
            <a:off x="8265210" y="2427197"/>
            <a:ext cx="3366823" cy="2635015"/>
          </a:xfrm>
          <a:prstGeom prst="rect">
            <a:avLst/>
          </a:prstGeom>
          <a:noFill/>
          <a:ln/>
        </p:spPr>
        <p:txBody>
          <a:bodyPr wrap="square" lIns="0" tIns="0" rIns="0" bIns="0" rtlCol="0" anchor="t"/>
          <a:lstStyle/>
          <a:p>
            <a:pPr marL="0" indent="0" algn="l">
              <a:lnSpc>
                <a:spcPts val="2400"/>
              </a:lnSpc>
              <a:buNone/>
            </a:pPr>
            <a:r>
              <a:rPr lang="en-US" sz="1500" dirty="0">
                <a:solidFill>
                  <a:srgbClr val="161613"/>
                </a:solidFill>
                <a:latin typeface="Arial" panose="020B0604020202020204" pitchFamily="34" charset="0"/>
                <a:ea typeface="Inter" pitchFamily="34" charset="-122"/>
                <a:cs typeface="Arial" panose="020B0604020202020204" pitchFamily="34" charset="0"/>
              </a:rPr>
              <a:t>Việc nâng cấp các thiết bị phụ trợ như quạt, bơm, hệ thống khí nén và chiếu sáng có thể giúp tiết kiệm 10-15% điện năng tiêu thụ cho các hệ thống này. Đặc biệt, việc lắp đặt biến tần VSD cho các động cơ lớn mang lại hiệu quả rõ rệt trong thời gian ngắn.</a:t>
            </a:r>
            <a:endParaRPr lang="en-US" sz="1500" dirty="0">
              <a:latin typeface="Arial" panose="020B0604020202020204" pitchFamily="34" charset="0"/>
              <a:cs typeface="Arial" panose="020B0604020202020204" pitchFamily="34" charset="0"/>
            </a:endParaRPr>
          </a:p>
        </p:txBody>
      </p:sp>
      <p:sp>
        <p:nvSpPr>
          <p:cNvPr id="18" name="Text 2">
            <a:extLst>
              <a:ext uri="{FF2B5EF4-FFF2-40B4-BE49-F238E27FC236}">
                <a16:creationId xmlns:a16="http://schemas.microsoft.com/office/drawing/2014/main" id="{7A932281-160F-BAE0-1A8D-DEA92E7BAAE4}"/>
              </a:ext>
            </a:extLst>
          </p:cNvPr>
          <p:cNvSpPr/>
          <p:nvPr/>
        </p:nvSpPr>
        <p:spPr>
          <a:xfrm>
            <a:off x="906796" y="2427197"/>
            <a:ext cx="2409706" cy="301228"/>
          </a:xfrm>
          <a:prstGeom prst="rect">
            <a:avLst/>
          </a:prstGeom>
          <a:noFill/>
          <a:ln/>
        </p:spPr>
        <p:txBody>
          <a:bodyPr wrap="none" lIns="0" tIns="0" rIns="0" bIns="0" rtlCol="0" anchor="t"/>
          <a:lstStyle/>
          <a:p>
            <a:pPr marL="0" indent="0" algn="ctr">
              <a:lnSpc>
                <a:spcPts val="2350"/>
              </a:lnSpc>
              <a:buNone/>
            </a:pPr>
            <a:r>
              <a:rPr lang="en-US" sz="1850" b="1" dirty="0">
                <a:solidFill>
                  <a:srgbClr val="161613"/>
                </a:solidFill>
                <a:latin typeface="Arial" panose="020B0604020202020204" pitchFamily="34" charset="0"/>
                <a:ea typeface="DM Sans Medium" pitchFamily="34" charset="-122"/>
                <a:cs typeface="Arial" panose="020B0604020202020204" pitchFamily="34" charset="0"/>
              </a:rPr>
              <a:t>Quạt công nghiệp</a:t>
            </a:r>
            <a:endParaRPr lang="en-US" sz="1850" b="1" dirty="0">
              <a:latin typeface="Arial" panose="020B0604020202020204" pitchFamily="34" charset="0"/>
              <a:cs typeface="Arial" panose="020B0604020202020204" pitchFamily="34" charset="0"/>
            </a:endParaRPr>
          </a:p>
        </p:txBody>
      </p:sp>
      <p:sp>
        <p:nvSpPr>
          <p:cNvPr id="19" name="Text 3">
            <a:extLst>
              <a:ext uri="{FF2B5EF4-FFF2-40B4-BE49-F238E27FC236}">
                <a16:creationId xmlns:a16="http://schemas.microsoft.com/office/drawing/2014/main" id="{B1EB28D4-7645-7142-9ABC-EE36A62D7F4F}"/>
              </a:ext>
            </a:extLst>
          </p:cNvPr>
          <p:cNvSpPr/>
          <p:nvPr/>
        </p:nvSpPr>
        <p:spPr>
          <a:xfrm>
            <a:off x="559967" y="2844035"/>
            <a:ext cx="3103364" cy="925116"/>
          </a:xfrm>
          <a:prstGeom prst="rect">
            <a:avLst/>
          </a:prstGeom>
          <a:noFill/>
          <a:ln/>
        </p:spPr>
        <p:txBody>
          <a:bodyPr wrap="square" lIns="0" tIns="0" rIns="0" bIns="0" rtlCol="0" anchor="t"/>
          <a:lstStyle/>
          <a:p>
            <a:pPr marL="0" indent="0" algn="ctr">
              <a:lnSpc>
                <a:spcPts val="2400"/>
              </a:lnSpc>
              <a:buNone/>
            </a:pPr>
            <a:r>
              <a:rPr lang="en-US" sz="1500" dirty="0">
                <a:solidFill>
                  <a:srgbClr val="161613"/>
                </a:solidFill>
                <a:latin typeface="Arial" panose="020B0604020202020204" pitchFamily="34" charset="0"/>
                <a:ea typeface="Inter" pitchFamily="34" charset="-122"/>
                <a:cs typeface="Arial" panose="020B0604020202020204" pitchFamily="34" charset="0"/>
              </a:rPr>
              <a:t>Thay </a:t>
            </a:r>
            <a:r>
              <a:rPr lang="en-US" sz="1500" dirty="0" err="1">
                <a:solidFill>
                  <a:srgbClr val="161613"/>
                </a:solidFill>
                <a:latin typeface="Arial" panose="020B0604020202020204" pitchFamily="34" charset="0"/>
                <a:ea typeface="Inter" pitchFamily="34" charset="-122"/>
                <a:cs typeface="Arial" panose="020B0604020202020204" pitchFamily="34" charset="0"/>
              </a:rPr>
              <a:t>thế</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bằng</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mô</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hình</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hiệu</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suất</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cao</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lắp</a:t>
            </a:r>
            <a:r>
              <a:rPr lang="en-US" sz="1500" dirty="0">
                <a:solidFill>
                  <a:srgbClr val="161613"/>
                </a:solidFill>
                <a:latin typeface="Arial" panose="020B0604020202020204" pitchFamily="34" charset="0"/>
                <a:ea typeface="Inter" pitchFamily="34" charset="-122"/>
                <a:cs typeface="Arial" panose="020B0604020202020204" pitchFamily="34" charset="0"/>
              </a:rPr>
              <a:t> đặt biến </a:t>
            </a:r>
            <a:r>
              <a:rPr lang="en-US" sz="1500" dirty="0" err="1">
                <a:solidFill>
                  <a:srgbClr val="161613"/>
                </a:solidFill>
                <a:latin typeface="Arial" panose="020B0604020202020204" pitchFamily="34" charset="0"/>
                <a:ea typeface="Inter" pitchFamily="34" charset="-122"/>
                <a:cs typeface="Arial" panose="020B0604020202020204" pitchFamily="34" charset="0"/>
              </a:rPr>
              <a:t>tần</a:t>
            </a:r>
            <a:r>
              <a:rPr lang="en-US" sz="1500" dirty="0">
                <a:solidFill>
                  <a:srgbClr val="161613"/>
                </a:solidFill>
                <a:latin typeface="Arial" panose="020B0604020202020204" pitchFamily="34" charset="0"/>
                <a:ea typeface="Inter" pitchFamily="34" charset="-122"/>
                <a:cs typeface="Arial" panose="020B0604020202020204" pitchFamily="34" charset="0"/>
              </a:rPr>
              <a:t> VSD để điều </a:t>
            </a:r>
            <a:r>
              <a:rPr lang="en-US" sz="1500" dirty="0" err="1">
                <a:solidFill>
                  <a:srgbClr val="161613"/>
                </a:solidFill>
                <a:latin typeface="Arial" panose="020B0604020202020204" pitchFamily="34" charset="0"/>
                <a:ea typeface="Inter" pitchFamily="34" charset="-122"/>
                <a:cs typeface="Arial" panose="020B0604020202020204" pitchFamily="34" charset="0"/>
              </a:rPr>
              <a:t>chỉnh</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tốc</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độ</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theo</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nhu</a:t>
            </a:r>
            <a:r>
              <a:rPr lang="en-US" sz="1500" dirty="0">
                <a:solidFill>
                  <a:srgbClr val="161613"/>
                </a:solidFill>
                <a:latin typeface="Arial" panose="020B0604020202020204" pitchFamily="34" charset="0"/>
                <a:ea typeface="Inter" pitchFamily="34" charset="-122"/>
                <a:cs typeface="Arial" panose="020B0604020202020204" pitchFamily="34" charset="0"/>
              </a:rPr>
              <a:t> </a:t>
            </a:r>
            <a:r>
              <a:rPr lang="en-US" sz="1500" dirty="0" err="1">
                <a:solidFill>
                  <a:srgbClr val="161613"/>
                </a:solidFill>
                <a:latin typeface="Arial" panose="020B0604020202020204" pitchFamily="34" charset="0"/>
                <a:ea typeface="Inter" pitchFamily="34" charset="-122"/>
                <a:cs typeface="Arial" panose="020B0604020202020204" pitchFamily="34" charset="0"/>
              </a:rPr>
              <a:t>cầu</a:t>
            </a:r>
            <a:r>
              <a:rPr lang="en-US" sz="1500" dirty="0">
                <a:solidFill>
                  <a:srgbClr val="161613"/>
                </a:solidFill>
                <a:latin typeface="Arial" panose="020B0604020202020204" pitchFamily="34" charset="0"/>
                <a:ea typeface="Inter" pitchFamily="34" charset="-122"/>
                <a:cs typeface="Arial" panose="020B0604020202020204" pitchFamily="34" charset="0"/>
              </a:rPr>
              <a:t> thực </a:t>
            </a:r>
            <a:r>
              <a:rPr lang="en-US" sz="1500" dirty="0" err="1">
                <a:solidFill>
                  <a:srgbClr val="161613"/>
                </a:solidFill>
                <a:latin typeface="Arial" panose="020B0604020202020204" pitchFamily="34" charset="0"/>
                <a:ea typeface="Inter" pitchFamily="34" charset="-122"/>
                <a:cs typeface="Arial" panose="020B0604020202020204" pitchFamily="34" charset="0"/>
              </a:rPr>
              <a:t>tế</a:t>
            </a:r>
            <a:endParaRPr lang="en-US" sz="1500" dirty="0">
              <a:latin typeface="Arial" panose="020B0604020202020204" pitchFamily="34" charset="0"/>
              <a:cs typeface="Arial" panose="020B0604020202020204" pitchFamily="34" charset="0"/>
            </a:endParaRPr>
          </a:p>
        </p:txBody>
      </p:sp>
      <p:sp>
        <p:nvSpPr>
          <p:cNvPr id="20" name="Text 4">
            <a:extLst>
              <a:ext uri="{FF2B5EF4-FFF2-40B4-BE49-F238E27FC236}">
                <a16:creationId xmlns:a16="http://schemas.microsoft.com/office/drawing/2014/main" id="{3B6C3F27-97B5-BD59-601D-E37EAE7167D1}"/>
              </a:ext>
            </a:extLst>
          </p:cNvPr>
          <p:cNvSpPr/>
          <p:nvPr/>
        </p:nvSpPr>
        <p:spPr>
          <a:xfrm>
            <a:off x="4776178" y="2444522"/>
            <a:ext cx="2409706" cy="301228"/>
          </a:xfrm>
          <a:prstGeom prst="rect">
            <a:avLst/>
          </a:prstGeom>
          <a:noFill/>
          <a:ln/>
        </p:spPr>
        <p:txBody>
          <a:bodyPr wrap="none" lIns="0" tIns="0" rIns="0" bIns="0" rtlCol="0" anchor="t"/>
          <a:lstStyle/>
          <a:p>
            <a:pPr marL="0" indent="0" algn="ctr">
              <a:lnSpc>
                <a:spcPts val="2350"/>
              </a:lnSpc>
              <a:buNone/>
            </a:pPr>
            <a:r>
              <a:rPr lang="en-US" sz="1850" b="1" dirty="0">
                <a:solidFill>
                  <a:srgbClr val="161613"/>
                </a:solidFill>
                <a:latin typeface="Arial" panose="020B0604020202020204" pitchFamily="34" charset="0"/>
                <a:ea typeface="DM Sans Medium" pitchFamily="34" charset="-122"/>
                <a:cs typeface="Arial" panose="020B0604020202020204" pitchFamily="34" charset="0"/>
              </a:rPr>
              <a:t>Hệ thống bơm</a:t>
            </a:r>
            <a:endParaRPr lang="en-US" sz="1850" b="1" dirty="0">
              <a:latin typeface="Arial" panose="020B0604020202020204" pitchFamily="34" charset="0"/>
              <a:cs typeface="Arial" panose="020B0604020202020204" pitchFamily="34" charset="0"/>
            </a:endParaRPr>
          </a:p>
        </p:txBody>
      </p:sp>
      <p:sp>
        <p:nvSpPr>
          <p:cNvPr id="21" name="Text 5">
            <a:extLst>
              <a:ext uri="{FF2B5EF4-FFF2-40B4-BE49-F238E27FC236}">
                <a16:creationId xmlns:a16="http://schemas.microsoft.com/office/drawing/2014/main" id="{314411A5-6745-A5F1-4FEC-02C044566B13}"/>
              </a:ext>
            </a:extLst>
          </p:cNvPr>
          <p:cNvSpPr/>
          <p:nvPr/>
        </p:nvSpPr>
        <p:spPr>
          <a:xfrm>
            <a:off x="4501590" y="2883496"/>
            <a:ext cx="3103483" cy="925116"/>
          </a:xfrm>
          <a:prstGeom prst="rect">
            <a:avLst/>
          </a:prstGeom>
          <a:noFill/>
          <a:ln/>
        </p:spPr>
        <p:txBody>
          <a:bodyPr wrap="square" lIns="0" tIns="0" rIns="0" bIns="0" rtlCol="0" anchor="t"/>
          <a:lstStyle/>
          <a:p>
            <a:pPr marL="0" indent="0" algn="ctr">
              <a:lnSpc>
                <a:spcPts val="2400"/>
              </a:lnSpc>
              <a:buNone/>
            </a:pPr>
            <a:r>
              <a:rPr lang="en-US" sz="1500" dirty="0">
                <a:solidFill>
                  <a:srgbClr val="161613"/>
                </a:solidFill>
                <a:latin typeface="Arial" panose="020B0604020202020204" pitchFamily="34" charset="0"/>
                <a:ea typeface="Inter" pitchFamily="34" charset="-122"/>
                <a:cs typeface="Arial" panose="020B0604020202020204" pitchFamily="34" charset="0"/>
              </a:rPr>
              <a:t>Nâng cấp động cơ và lắp đặt hệ thống điều khiển thông minh để tối ưu hóa hoạt động</a:t>
            </a:r>
            <a:endParaRPr lang="en-US" sz="1500" dirty="0">
              <a:latin typeface="Arial" panose="020B0604020202020204" pitchFamily="34" charset="0"/>
              <a:cs typeface="Arial" panose="020B0604020202020204" pitchFamily="34" charset="0"/>
            </a:endParaRPr>
          </a:p>
        </p:txBody>
      </p:sp>
      <p:sp>
        <p:nvSpPr>
          <p:cNvPr id="22" name="Text 6">
            <a:extLst>
              <a:ext uri="{FF2B5EF4-FFF2-40B4-BE49-F238E27FC236}">
                <a16:creationId xmlns:a16="http://schemas.microsoft.com/office/drawing/2014/main" id="{F705B355-E629-B140-452C-E6624D1C90F7}"/>
              </a:ext>
            </a:extLst>
          </p:cNvPr>
          <p:cNvSpPr/>
          <p:nvPr/>
        </p:nvSpPr>
        <p:spPr>
          <a:xfrm>
            <a:off x="853459" y="4591009"/>
            <a:ext cx="2409706" cy="301228"/>
          </a:xfrm>
          <a:prstGeom prst="rect">
            <a:avLst/>
          </a:prstGeom>
          <a:noFill/>
          <a:ln/>
        </p:spPr>
        <p:txBody>
          <a:bodyPr wrap="none" lIns="0" tIns="0" rIns="0" bIns="0" rtlCol="0" anchor="t"/>
          <a:lstStyle/>
          <a:p>
            <a:pPr marL="0" indent="0" algn="ctr">
              <a:lnSpc>
                <a:spcPts val="2350"/>
              </a:lnSpc>
              <a:buNone/>
            </a:pPr>
            <a:r>
              <a:rPr lang="en-US" sz="1850" b="1" dirty="0">
                <a:solidFill>
                  <a:srgbClr val="161613"/>
                </a:solidFill>
                <a:latin typeface="Arial" panose="020B0604020202020204" pitchFamily="34" charset="0"/>
                <a:ea typeface="DM Sans Medium" pitchFamily="34" charset="-122"/>
                <a:cs typeface="Arial" panose="020B0604020202020204" pitchFamily="34" charset="0"/>
              </a:rPr>
              <a:t>Hệ thống khí nén</a:t>
            </a:r>
            <a:endParaRPr lang="en-US" sz="1850" b="1" dirty="0">
              <a:latin typeface="Arial" panose="020B0604020202020204" pitchFamily="34" charset="0"/>
              <a:cs typeface="Arial" panose="020B0604020202020204" pitchFamily="34" charset="0"/>
            </a:endParaRPr>
          </a:p>
        </p:txBody>
      </p:sp>
      <p:sp>
        <p:nvSpPr>
          <p:cNvPr id="23" name="Text 7">
            <a:extLst>
              <a:ext uri="{FF2B5EF4-FFF2-40B4-BE49-F238E27FC236}">
                <a16:creationId xmlns:a16="http://schemas.microsoft.com/office/drawing/2014/main" id="{B4789D7D-9DFB-6D9D-A560-54E8B873DDA5}"/>
              </a:ext>
            </a:extLst>
          </p:cNvPr>
          <p:cNvSpPr/>
          <p:nvPr/>
        </p:nvSpPr>
        <p:spPr>
          <a:xfrm>
            <a:off x="506630" y="5007847"/>
            <a:ext cx="3103364" cy="925116"/>
          </a:xfrm>
          <a:prstGeom prst="rect">
            <a:avLst/>
          </a:prstGeom>
          <a:noFill/>
          <a:ln/>
        </p:spPr>
        <p:txBody>
          <a:bodyPr wrap="square" lIns="0" tIns="0" rIns="0" bIns="0" rtlCol="0" anchor="t"/>
          <a:lstStyle/>
          <a:p>
            <a:pPr marL="0" indent="0" algn="ctr">
              <a:lnSpc>
                <a:spcPts val="2400"/>
              </a:lnSpc>
              <a:buNone/>
            </a:pPr>
            <a:r>
              <a:rPr lang="en-US" sz="1500" dirty="0">
                <a:solidFill>
                  <a:srgbClr val="161613"/>
                </a:solidFill>
                <a:latin typeface="Arial" panose="020B0604020202020204" pitchFamily="34" charset="0"/>
                <a:ea typeface="Inter" pitchFamily="34" charset="-122"/>
                <a:cs typeface="Arial" panose="020B0604020202020204" pitchFamily="34" charset="0"/>
              </a:rPr>
              <a:t>Kiểm soát rò rỉ và tối ưu hóa áp suất hoạt động để giảm tiêu thụ điện</a:t>
            </a:r>
            <a:endParaRPr lang="en-US" sz="1500" dirty="0">
              <a:latin typeface="Arial" panose="020B0604020202020204" pitchFamily="34" charset="0"/>
              <a:cs typeface="Arial" panose="020B0604020202020204" pitchFamily="34" charset="0"/>
            </a:endParaRPr>
          </a:p>
        </p:txBody>
      </p:sp>
      <p:sp>
        <p:nvSpPr>
          <p:cNvPr id="24" name="Text 8">
            <a:extLst>
              <a:ext uri="{FF2B5EF4-FFF2-40B4-BE49-F238E27FC236}">
                <a16:creationId xmlns:a16="http://schemas.microsoft.com/office/drawing/2014/main" id="{1B3EE807-2EC8-C94A-0CE0-16AE9F46ABCA}"/>
              </a:ext>
            </a:extLst>
          </p:cNvPr>
          <p:cNvSpPr/>
          <p:nvPr/>
        </p:nvSpPr>
        <p:spPr>
          <a:xfrm>
            <a:off x="4776178" y="4591009"/>
            <a:ext cx="2409706" cy="301228"/>
          </a:xfrm>
          <a:prstGeom prst="rect">
            <a:avLst/>
          </a:prstGeom>
          <a:noFill/>
          <a:ln/>
        </p:spPr>
        <p:txBody>
          <a:bodyPr wrap="none" lIns="0" tIns="0" rIns="0" bIns="0" rtlCol="0" anchor="t"/>
          <a:lstStyle/>
          <a:p>
            <a:pPr marL="0" indent="0" algn="ctr">
              <a:lnSpc>
                <a:spcPts val="2350"/>
              </a:lnSpc>
              <a:buNone/>
            </a:pPr>
            <a:r>
              <a:rPr lang="en-US" sz="1850" b="1" dirty="0">
                <a:solidFill>
                  <a:srgbClr val="161613"/>
                </a:solidFill>
                <a:latin typeface="Arial" panose="020B0604020202020204" pitchFamily="34" charset="0"/>
                <a:ea typeface="DM Sans Medium" pitchFamily="34" charset="-122"/>
                <a:cs typeface="Arial" panose="020B0604020202020204" pitchFamily="34" charset="0"/>
              </a:rPr>
              <a:t>Hệ thống chiếu sáng</a:t>
            </a:r>
            <a:endParaRPr lang="en-US" sz="1850" b="1" dirty="0">
              <a:latin typeface="Arial" panose="020B0604020202020204" pitchFamily="34" charset="0"/>
              <a:cs typeface="Arial" panose="020B0604020202020204" pitchFamily="34" charset="0"/>
            </a:endParaRPr>
          </a:p>
        </p:txBody>
      </p:sp>
      <p:sp>
        <p:nvSpPr>
          <p:cNvPr id="25" name="Text 9">
            <a:extLst>
              <a:ext uri="{FF2B5EF4-FFF2-40B4-BE49-F238E27FC236}">
                <a16:creationId xmlns:a16="http://schemas.microsoft.com/office/drawing/2014/main" id="{15C121FD-B3A7-FBA4-7FF4-DCA77252C70D}"/>
              </a:ext>
            </a:extLst>
          </p:cNvPr>
          <p:cNvSpPr/>
          <p:nvPr/>
        </p:nvSpPr>
        <p:spPr>
          <a:xfrm>
            <a:off x="4641221" y="5110240"/>
            <a:ext cx="3103483" cy="925116"/>
          </a:xfrm>
          <a:prstGeom prst="rect">
            <a:avLst/>
          </a:prstGeom>
          <a:noFill/>
          <a:ln/>
        </p:spPr>
        <p:txBody>
          <a:bodyPr wrap="square" lIns="0" tIns="0" rIns="0" bIns="0" rtlCol="0" anchor="t"/>
          <a:lstStyle/>
          <a:p>
            <a:pPr marL="0" indent="0" algn="ctr">
              <a:lnSpc>
                <a:spcPts val="2400"/>
              </a:lnSpc>
              <a:buNone/>
            </a:pPr>
            <a:r>
              <a:rPr lang="en-US" sz="1500" dirty="0">
                <a:solidFill>
                  <a:srgbClr val="161613"/>
                </a:solidFill>
                <a:latin typeface="Arial" panose="020B0604020202020204" pitchFamily="34" charset="0"/>
                <a:ea typeface="Inter" pitchFamily="34" charset="-122"/>
                <a:cs typeface="Arial" panose="020B0604020202020204" pitchFamily="34" charset="0"/>
              </a:rPr>
              <a:t>Chuyển đổi sang đèn LED và lắp đặt cảm biến tự động điều chỉnh theo nhu cầu</a:t>
            </a:r>
            <a:endParaRPr lang="en-US" sz="1500" dirty="0">
              <a:latin typeface="Arial" panose="020B0604020202020204" pitchFamily="34" charset="0"/>
              <a:cs typeface="Arial" panose="020B0604020202020204" pitchFamily="34" charset="0"/>
            </a:endParaRPr>
          </a:p>
        </p:txBody>
      </p:sp>
      <p:sp>
        <p:nvSpPr>
          <p:cNvPr id="12" name="Title 1">
            <a:extLst>
              <a:ext uri="{FF2B5EF4-FFF2-40B4-BE49-F238E27FC236}">
                <a16:creationId xmlns:a16="http://schemas.microsoft.com/office/drawing/2014/main" id="{316DEC69-2B53-4FBF-A5E2-ADB8760A418E}"/>
              </a:ext>
            </a:extLst>
          </p:cNvPr>
          <p:cNvSpPr txBox="1">
            <a:spLocks/>
          </p:cNvSpPr>
          <p:nvPr/>
        </p:nvSpPr>
        <p:spPr>
          <a:xfrm>
            <a:off x="609600" y="584918"/>
            <a:ext cx="111252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9. </a:t>
            </a:r>
            <a:r>
              <a:rPr lang="vi-VN" sz="2400" dirty="0">
                <a:solidFill>
                  <a:schemeClr val="accent1">
                    <a:lumMod val="50000"/>
                  </a:schemeClr>
                </a:solidFill>
                <a:latin typeface="Arial" panose="020B0604020202020204" pitchFamily="34" charset="0"/>
              </a:rPr>
              <a:t>GIẢI PHÁP TIẾT KIỆM NĂNG LƯỢNG TRONG NGÀNH </a:t>
            </a:r>
            <a:r>
              <a:rPr lang="en-US" sz="2400" dirty="0">
                <a:solidFill>
                  <a:schemeClr val="accent1">
                    <a:lumMod val="50000"/>
                  </a:schemeClr>
                </a:solidFill>
              </a:rPr>
              <a:t>XI MĂNG</a:t>
            </a:r>
          </a:p>
        </p:txBody>
      </p:sp>
    </p:spTree>
    <p:extLst>
      <p:ext uri="{BB962C8B-B14F-4D97-AF65-F5344CB8AC3E}">
        <p14:creationId xmlns:p14="http://schemas.microsoft.com/office/powerpoint/2010/main" val="36877805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B6870-A926-8AAD-979A-08FBA2FE833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6B8782E9-FF48-F6C9-0284-891EE8F37468}"/>
              </a:ext>
            </a:extLst>
          </p:cNvPr>
          <p:cNvSpPr txBox="1">
            <a:spLocks/>
          </p:cNvSpPr>
          <p:nvPr/>
        </p:nvSpPr>
        <p:spPr>
          <a:xfrm>
            <a:off x="0" y="1383106"/>
            <a:ext cx="5055429"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err="1">
                <a:solidFill>
                  <a:schemeClr val="accent6">
                    <a:lumMod val="50000"/>
                  </a:schemeClr>
                </a:solidFill>
                <a:latin typeface="Arial" panose="020B0604020202020204" pitchFamily="34" charset="0"/>
              </a:rPr>
              <a:t>Giải</a:t>
            </a:r>
            <a:r>
              <a:rPr lang="en-US" sz="2400" dirty="0">
                <a:solidFill>
                  <a:schemeClr val="accent6">
                    <a:lumMod val="50000"/>
                  </a:schemeClr>
                </a:solidFill>
                <a:latin typeface="Arial" panose="020B0604020202020204" pitchFamily="34" charset="0"/>
              </a:rPr>
              <a:t> </a:t>
            </a:r>
            <a:r>
              <a:rPr lang="en-US" sz="2400" dirty="0" err="1">
                <a:solidFill>
                  <a:schemeClr val="accent6">
                    <a:lumMod val="50000"/>
                  </a:schemeClr>
                </a:solidFill>
                <a:latin typeface="Arial" panose="020B0604020202020204" pitchFamily="34" charset="0"/>
              </a:rPr>
              <a:t>pháp</a:t>
            </a:r>
            <a:r>
              <a:rPr lang="en-US" sz="2400" dirty="0">
                <a:solidFill>
                  <a:schemeClr val="accent6">
                    <a:lumMod val="50000"/>
                  </a:schemeClr>
                </a:solidFill>
                <a:latin typeface="Arial" panose="020B0604020202020204" pitchFamily="34" charset="0"/>
              </a:rPr>
              <a:t> </a:t>
            </a:r>
            <a:r>
              <a:rPr lang="en-US" sz="2400" dirty="0" err="1">
                <a:solidFill>
                  <a:schemeClr val="accent6">
                    <a:lumMod val="50000"/>
                  </a:schemeClr>
                </a:solidFill>
                <a:latin typeface="Arial" panose="020B0604020202020204" pitchFamily="34" charset="0"/>
              </a:rPr>
              <a:t>quản</a:t>
            </a:r>
            <a:r>
              <a:rPr lang="en-US" sz="2400" dirty="0">
                <a:solidFill>
                  <a:schemeClr val="accent6">
                    <a:lumMod val="50000"/>
                  </a:schemeClr>
                </a:solidFill>
                <a:latin typeface="Arial" panose="020B0604020202020204" pitchFamily="34" charset="0"/>
              </a:rPr>
              <a:t> </a:t>
            </a:r>
            <a:r>
              <a:rPr lang="en-US" sz="2400" dirty="0" err="1">
                <a:solidFill>
                  <a:schemeClr val="accent6">
                    <a:lumMod val="50000"/>
                  </a:schemeClr>
                </a:solidFill>
                <a:latin typeface="Arial" panose="020B0604020202020204" pitchFamily="34" charset="0"/>
              </a:rPr>
              <a:t>lý</a:t>
            </a:r>
            <a:r>
              <a:rPr lang="en-US" sz="2400" dirty="0">
                <a:solidFill>
                  <a:schemeClr val="accent6">
                    <a:lumMod val="50000"/>
                  </a:schemeClr>
                </a:solidFill>
                <a:latin typeface="Arial" panose="020B0604020202020204" pitchFamily="34" charset="0"/>
              </a:rPr>
              <a:t> </a:t>
            </a:r>
            <a:r>
              <a:rPr lang="en-US" sz="2400" dirty="0" err="1">
                <a:solidFill>
                  <a:schemeClr val="accent6">
                    <a:lumMod val="50000"/>
                  </a:schemeClr>
                </a:solidFill>
                <a:latin typeface="Arial" panose="020B0604020202020204" pitchFamily="34" charset="0"/>
              </a:rPr>
              <a:t>và</a:t>
            </a:r>
            <a:r>
              <a:rPr lang="en-US" sz="2400" dirty="0">
                <a:solidFill>
                  <a:schemeClr val="accent6">
                    <a:lumMod val="50000"/>
                  </a:schemeClr>
                </a:solidFill>
                <a:latin typeface="Arial" panose="020B0604020202020204" pitchFamily="34" charset="0"/>
              </a:rPr>
              <a:t> </a:t>
            </a:r>
            <a:r>
              <a:rPr lang="en-US" sz="2400" dirty="0" err="1">
                <a:solidFill>
                  <a:schemeClr val="accent6">
                    <a:lumMod val="50000"/>
                  </a:schemeClr>
                </a:solidFill>
                <a:latin typeface="Arial" panose="020B0604020202020204" pitchFamily="34" charset="0"/>
              </a:rPr>
              <a:t>vận</a:t>
            </a:r>
            <a:r>
              <a:rPr lang="en-US" sz="2400" dirty="0">
                <a:solidFill>
                  <a:schemeClr val="accent6">
                    <a:lumMod val="50000"/>
                  </a:schemeClr>
                </a:solidFill>
                <a:latin typeface="Arial" panose="020B0604020202020204" pitchFamily="34" charset="0"/>
              </a:rPr>
              <a:t> </a:t>
            </a:r>
            <a:r>
              <a:rPr lang="en-US" sz="2400" dirty="0" err="1">
                <a:solidFill>
                  <a:schemeClr val="accent6">
                    <a:lumMod val="50000"/>
                  </a:schemeClr>
                </a:solidFill>
                <a:latin typeface="Arial" panose="020B0604020202020204" pitchFamily="34" charset="0"/>
              </a:rPr>
              <a:t>hành</a:t>
            </a:r>
            <a:endParaRPr lang="en-US" sz="2400" dirty="0">
              <a:solidFill>
                <a:schemeClr val="accent6">
                  <a:lumMod val="50000"/>
                </a:schemeClr>
              </a:solidFill>
              <a:latin typeface="Arial" panose="020B0604020202020204" pitchFamily="34" charset="0"/>
            </a:endParaRPr>
          </a:p>
        </p:txBody>
      </p:sp>
      <p:sp>
        <p:nvSpPr>
          <p:cNvPr id="3" name="Shape 1">
            <a:extLst>
              <a:ext uri="{FF2B5EF4-FFF2-40B4-BE49-F238E27FC236}">
                <a16:creationId xmlns:a16="http://schemas.microsoft.com/office/drawing/2014/main" id="{D455040D-32E4-17B9-464D-37B7F88CEDF5}"/>
              </a:ext>
            </a:extLst>
          </p:cNvPr>
          <p:cNvSpPr/>
          <p:nvPr/>
        </p:nvSpPr>
        <p:spPr>
          <a:xfrm>
            <a:off x="354985" y="2147159"/>
            <a:ext cx="510302" cy="510302"/>
          </a:xfrm>
          <a:prstGeom prst="roundRect">
            <a:avLst>
              <a:gd name="adj" fmla="val 6667"/>
            </a:avLst>
          </a:prstGeom>
          <a:solidFill>
            <a:srgbClr val="EDEBE3"/>
          </a:solidFill>
          <a:ln/>
        </p:spPr>
        <p:txBody>
          <a:bodyPr/>
          <a:lstStyle/>
          <a:p>
            <a:endParaRPr lang="en-US" dirty="0">
              <a:latin typeface="Arial" panose="020B0604020202020204" pitchFamily="34" charset="0"/>
              <a:cs typeface="Arial" panose="020B0604020202020204" pitchFamily="34" charset="0"/>
            </a:endParaRPr>
          </a:p>
        </p:txBody>
      </p:sp>
      <p:pic>
        <p:nvPicPr>
          <p:cNvPr id="4" name="Image 0" descr="preencoded.png">
            <a:extLst>
              <a:ext uri="{FF2B5EF4-FFF2-40B4-BE49-F238E27FC236}">
                <a16:creationId xmlns:a16="http://schemas.microsoft.com/office/drawing/2014/main" id="{AE5BF06A-A49E-C532-D40B-6D3E80CC7438}"/>
              </a:ext>
            </a:extLst>
          </p:cNvPr>
          <p:cNvPicPr>
            <a:picLocks noChangeAspect="1"/>
          </p:cNvPicPr>
          <p:nvPr/>
        </p:nvPicPr>
        <p:blipFill>
          <a:blip r:embed="rId2"/>
          <a:stretch>
            <a:fillRect/>
          </a:stretch>
        </p:blipFill>
        <p:spPr>
          <a:xfrm>
            <a:off x="440055" y="2189665"/>
            <a:ext cx="340162" cy="425291"/>
          </a:xfrm>
          <a:prstGeom prst="rect">
            <a:avLst/>
          </a:prstGeom>
        </p:spPr>
      </p:pic>
      <p:sp>
        <p:nvSpPr>
          <p:cNvPr id="6" name="Text 2">
            <a:extLst>
              <a:ext uri="{FF2B5EF4-FFF2-40B4-BE49-F238E27FC236}">
                <a16:creationId xmlns:a16="http://schemas.microsoft.com/office/drawing/2014/main" id="{721FC3DF-9836-E49C-B5F2-17B57135B9AB}"/>
              </a:ext>
            </a:extLst>
          </p:cNvPr>
          <p:cNvSpPr/>
          <p:nvPr/>
        </p:nvSpPr>
        <p:spPr>
          <a:xfrm>
            <a:off x="1092101" y="2147159"/>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161613"/>
                </a:solidFill>
                <a:latin typeface="Arial" panose="020B0604020202020204" pitchFamily="34" charset="0"/>
                <a:ea typeface="DM Sans Medium" pitchFamily="34" charset="-122"/>
                <a:cs typeface="Arial" panose="020B0604020202020204" pitchFamily="34" charset="0"/>
              </a:rPr>
              <a:t>Áp dụng ISO 50001</a:t>
            </a:r>
            <a:endParaRPr lang="en-US" sz="2200" dirty="0">
              <a:latin typeface="Arial" panose="020B0604020202020204" pitchFamily="34" charset="0"/>
              <a:cs typeface="Arial" panose="020B0604020202020204" pitchFamily="34" charset="0"/>
            </a:endParaRPr>
          </a:p>
        </p:txBody>
      </p:sp>
      <p:sp>
        <p:nvSpPr>
          <p:cNvPr id="7" name="Text 3">
            <a:extLst>
              <a:ext uri="{FF2B5EF4-FFF2-40B4-BE49-F238E27FC236}">
                <a16:creationId xmlns:a16="http://schemas.microsoft.com/office/drawing/2014/main" id="{80FBB879-82EE-1205-A2C7-D89D43F006C2}"/>
              </a:ext>
            </a:extLst>
          </p:cNvPr>
          <p:cNvSpPr/>
          <p:nvPr/>
        </p:nvSpPr>
        <p:spPr>
          <a:xfrm>
            <a:off x="469815" y="2992926"/>
            <a:ext cx="3459242" cy="2177415"/>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Triển khai hệ thống quản lý năng lượng theo tiêu chuẩn quốc tế ISO 50001 giúp tiết kiệm 5-10% năng lượng thông qua việc thiết lập quy trình giám sát và cải tiến liên tục.</a:t>
            </a:r>
            <a:endParaRPr lang="en-US" sz="1750" dirty="0">
              <a:latin typeface="Arial" panose="020B0604020202020204" pitchFamily="34" charset="0"/>
              <a:cs typeface="Arial" panose="020B0604020202020204" pitchFamily="34" charset="0"/>
            </a:endParaRPr>
          </a:p>
        </p:txBody>
      </p:sp>
      <p:sp>
        <p:nvSpPr>
          <p:cNvPr id="8" name="Shape 4">
            <a:extLst>
              <a:ext uri="{FF2B5EF4-FFF2-40B4-BE49-F238E27FC236}">
                <a16:creationId xmlns:a16="http://schemas.microsoft.com/office/drawing/2014/main" id="{CE948FDD-FE60-B05A-EC3C-1DACBC2AF62A}"/>
              </a:ext>
            </a:extLst>
          </p:cNvPr>
          <p:cNvSpPr/>
          <p:nvPr/>
        </p:nvSpPr>
        <p:spPr>
          <a:xfrm>
            <a:off x="4495913" y="2131150"/>
            <a:ext cx="510302" cy="510302"/>
          </a:xfrm>
          <a:prstGeom prst="roundRect">
            <a:avLst>
              <a:gd name="adj" fmla="val 6667"/>
            </a:avLst>
          </a:prstGeom>
          <a:solidFill>
            <a:srgbClr val="EDEBE3"/>
          </a:solidFill>
          <a:ln/>
        </p:spPr>
        <p:txBody>
          <a:bodyPr/>
          <a:lstStyle/>
          <a:p>
            <a:endParaRPr lang="en-US" dirty="0">
              <a:latin typeface="Arial" panose="020B0604020202020204" pitchFamily="34" charset="0"/>
              <a:cs typeface="Arial" panose="020B0604020202020204" pitchFamily="34" charset="0"/>
            </a:endParaRPr>
          </a:p>
        </p:txBody>
      </p:sp>
      <p:pic>
        <p:nvPicPr>
          <p:cNvPr id="9" name="Image 1" descr="preencoded.png">
            <a:extLst>
              <a:ext uri="{FF2B5EF4-FFF2-40B4-BE49-F238E27FC236}">
                <a16:creationId xmlns:a16="http://schemas.microsoft.com/office/drawing/2014/main" id="{3DF3E36D-B277-9DBA-A2A2-9E375F1DA7D7}"/>
              </a:ext>
            </a:extLst>
          </p:cNvPr>
          <p:cNvPicPr>
            <a:picLocks noChangeAspect="1"/>
          </p:cNvPicPr>
          <p:nvPr/>
        </p:nvPicPr>
        <p:blipFill>
          <a:blip r:embed="rId3"/>
          <a:stretch>
            <a:fillRect/>
          </a:stretch>
        </p:blipFill>
        <p:spPr>
          <a:xfrm>
            <a:off x="4580983" y="2173656"/>
            <a:ext cx="340162" cy="425291"/>
          </a:xfrm>
          <a:prstGeom prst="rect">
            <a:avLst/>
          </a:prstGeom>
        </p:spPr>
      </p:pic>
      <p:sp>
        <p:nvSpPr>
          <p:cNvPr id="10" name="Text 5">
            <a:extLst>
              <a:ext uri="{FF2B5EF4-FFF2-40B4-BE49-F238E27FC236}">
                <a16:creationId xmlns:a16="http://schemas.microsoft.com/office/drawing/2014/main" id="{B4A552B0-9EDA-8697-7CA4-3CBC6575A885}"/>
              </a:ext>
            </a:extLst>
          </p:cNvPr>
          <p:cNvSpPr/>
          <p:nvPr/>
        </p:nvSpPr>
        <p:spPr>
          <a:xfrm>
            <a:off x="5233029" y="2131150"/>
            <a:ext cx="2835235" cy="354330"/>
          </a:xfrm>
          <a:prstGeom prst="rect">
            <a:avLst/>
          </a:prstGeom>
          <a:noFill/>
          <a:ln/>
        </p:spPr>
        <p:txBody>
          <a:bodyPr wrap="none" lIns="0" tIns="0" rIns="0" bIns="0" rtlCol="0" anchor="t"/>
          <a:lstStyle/>
          <a:p>
            <a:pPr marL="0" indent="0" algn="l">
              <a:lnSpc>
                <a:spcPts val="2750"/>
              </a:lnSpc>
              <a:buNone/>
            </a:pPr>
            <a:r>
              <a:rPr lang="en-US" sz="2200" dirty="0">
                <a:solidFill>
                  <a:srgbClr val="161613"/>
                </a:solidFill>
                <a:latin typeface="Arial" panose="020B0604020202020204" pitchFamily="34" charset="0"/>
                <a:ea typeface="DM Sans Medium" pitchFamily="34" charset="-122"/>
                <a:cs typeface="Arial" panose="020B0604020202020204" pitchFamily="34" charset="0"/>
              </a:rPr>
              <a:t>Tối ưu ca sản xuất</a:t>
            </a:r>
            <a:endParaRPr lang="en-US" sz="2200" dirty="0">
              <a:latin typeface="Arial" panose="020B0604020202020204" pitchFamily="34" charset="0"/>
              <a:cs typeface="Arial" panose="020B0604020202020204" pitchFamily="34" charset="0"/>
            </a:endParaRPr>
          </a:p>
        </p:txBody>
      </p:sp>
      <p:sp>
        <p:nvSpPr>
          <p:cNvPr id="11" name="Text 6">
            <a:extLst>
              <a:ext uri="{FF2B5EF4-FFF2-40B4-BE49-F238E27FC236}">
                <a16:creationId xmlns:a16="http://schemas.microsoft.com/office/drawing/2014/main" id="{EB1F7FB3-F44E-92C5-8EA8-F4840826F258}"/>
              </a:ext>
            </a:extLst>
          </p:cNvPr>
          <p:cNvSpPr/>
          <p:nvPr/>
        </p:nvSpPr>
        <p:spPr>
          <a:xfrm>
            <a:off x="4598707" y="3071519"/>
            <a:ext cx="3231681" cy="1814513"/>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Sắp xếp lịch sản xuất hợp lý, tránh vận hành thiết bị công suất thấp và tận dụng giờ thấp điểm điện có thể tiết kiệm 3-5% năng lượng.</a:t>
            </a:r>
            <a:endParaRPr lang="en-US" sz="1750" dirty="0">
              <a:latin typeface="Arial" panose="020B0604020202020204" pitchFamily="34" charset="0"/>
              <a:cs typeface="Arial" panose="020B0604020202020204" pitchFamily="34" charset="0"/>
            </a:endParaRPr>
          </a:p>
        </p:txBody>
      </p:sp>
      <p:sp>
        <p:nvSpPr>
          <p:cNvPr id="12" name="Shape 7">
            <a:extLst>
              <a:ext uri="{FF2B5EF4-FFF2-40B4-BE49-F238E27FC236}">
                <a16:creationId xmlns:a16="http://schemas.microsoft.com/office/drawing/2014/main" id="{FE80B9E4-5A87-7215-8213-EF95A27CECE8}"/>
              </a:ext>
            </a:extLst>
          </p:cNvPr>
          <p:cNvSpPr/>
          <p:nvPr/>
        </p:nvSpPr>
        <p:spPr>
          <a:xfrm>
            <a:off x="8241489" y="2131150"/>
            <a:ext cx="510302" cy="510302"/>
          </a:xfrm>
          <a:prstGeom prst="roundRect">
            <a:avLst>
              <a:gd name="adj" fmla="val 6667"/>
            </a:avLst>
          </a:prstGeom>
          <a:solidFill>
            <a:srgbClr val="EDEBE3"/>
          </a:solidFill>
          <a:ln/>
        </p:spPr>
        <p:txBody>
          <a:bodyPr/>
          <a:lstStyle/>
          <a:p>
            <a:endParaRPr lang="en-US" dirty="0">
              <a:latin typeface="Arial" panose="020B0604020202020204" pitchFamily="34" charset="0"/>
              <a:cs typeface="Arial" panose="020B0604020202020204" pitchFamily="34" charset="0"/>
            </a:endParaRPr>
          </a:p>
        </p:txBody>
      </p:sp>
      <p:pic>
        <p:nvPicPr>
          <p:cNvPr id="13" name="Image 2" descr="preencoded.png">
            <a:extLst>
              <a:ext uri="{FF2B5EF4-FFF2-40B4-BE49-F238E27FC236}">
                <a16:creationId xmlns:a16="http://schemas.microsoft.com/office/drawing/2014/main" id="{D5DAF14A-9A6E-922B-D549-5C960606F3FD}"/>
              </a:ext>
            </a:extLst>
          </p:cNvPr>
          <p:cNvPicPr>
            <a:picLocks noChangeAspect="1"/>
          </p:cNvPicPr>
          <p:nvPr/>
        </p:nvPicPr>
        <p:blipFill>
          <a:blip r:embed="rId4"/>
          <a:stretch>
            <a:fillRect/>
          </a:stretch>
        </p:blipFill>
        <p:spPr>
          <a:xfrm>
            <a:off x="8326560" y="2173656"/>
            <a:ext cx="340162" cy="425291"/>
          </a:xfrm>
          <a:prstGeom prst="rect">
            <a:avLst/>
          </a:prstGeom>
        </p:spPr>
      </p:pic>
      <p:sp>
        <p:nvSpPr>
          <p:cNvPr id="14" name="Text 8">
            <a:extLst>
              <a:ext uri="{FF2B5EF4-FFF2-40B4-BE49-F238E27FC236}">
                <a16:creationId xmlns:a16="http://schemas.microsoft.com/office/drawing/2014/main" id="{307779DC-C654-A42D-3EBD-5ED9B86EB495}"/>
              </a:ext>
            </a:extLst>
          </p:cNvPr>
          <p:cNvSpPr/>
          <p:nvPr/>
        </p:nvSpPr>
        <p:spPr>
          <a:xfrm>
            <a:off x="8978605" y="2131150"/>
            <a:ext cx="2889052" cy="354330"/>
          </a:xfrm>
          <a:prstGeom prst="rect">
            <a:avLst/>
          </a:prstGeom>
          <a:noFill/>
          <a:ln/>
        </p:spPr>
        <p:txBody>
          <a:bodyPr wrap="none" lIns="0" tIns="0" rIns="0" bIns="0" rtlCol="0" anchor="t"/>
          <a:lstStyle/>
          <a:p>
            <a:pPr marL="0" indent="0" algn="l">
              <a:lnSpc>
                <a:spcPts val="2750"/>
              </a:lnSpc>
              <a:buNone/>
            </a:pPr>
            <a:r>
              <a:rPr lang="en-US" sz="2200" dirty="0">
                <a:solidFill>
                  <a:srgbClr val="161613"/>
                </a:solidFill>
                <a:latin typeface="Arial" panose="020B0604020202020204" pitchFamily="34" charset="0"/>
                <a:ea typeface="DM Sans Medium" pitchFamily="34" charset="-122"/>
                <a:cs typeface="Arial" panose="020B0604020202020204" pitchFamily="34" charset="0"/>
              </a:rPr>
              <a:t>Kiểm toán năng lượng</a:t>
            </a:r>
            <a:endParaRPr lang="en-US" sz="2200" dirty="0">
              <a:latin typeface="Arial" panose="020B0604020202020204" pitchFamily="34" charset="0"/>
              <a:cs typeface="Arial" panose="020B0604020202020204" pitchFamily="34" charset="0"/>
            </a:endParaRPr>
          </a:p>
        </p:txBody>
      </p:sp>
      <p:sp>
        <p:nvSpPr>
          <p:cNvPr id="15" name="Text 9">
            <a:extLst>
              <a:ext uri="{FF2B5EF4-FFF2-40B4-BE49-F238E27FC236}">
                <a16:creationId xmlns:a16="http://schemas.microsoft.com/office/drawing/2014/main" id="{D79A5799-071E-77CD-85FB-6FE560A367C5}"/>
              </a:ext>
            </a:extLst>
          </p:cNvPr>
          <p:cNvSpPr/>
          <p:nvPr/>
        </p:nvSpPr>
        <p:spPr>
          <a:xfrm>
            <a:off x="8443570" y="2903139"/>
            <a:ext cx="3459242" cy="1814513"/>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Thực hiện kiểm toán năng lượng định kỳ giúp xác định các cơ hội tiết kiệm cụ thể và đánh giá hiệu quả của các biện pháp đã triển khai.</a:t>
            </a:r>
            <a:endParaRPr lang="en-US" sz="1750" dirty="0">
              <a:latin typeface="Arial" panose="020B0604020202020204" pitchFamily="34" charset="0"/>
              <a:cs typeface="Arial" panose="020B0604020202020204" pitchFamily="34" charset="0"/>
            </a:endParaRPr>
          </a:p>
        </p:txBody>
      </p:sp>
      <p:sp>
        <p:nvSpPr>
          <p:cNvPr id="16" name="Text 10">
            <a:extLst>
              <a:ext uri="{FF2B5EF4-FFF2-40B4-BE49-F238E27FC236}">
                <a16:creationId xmlns:a16="http://schemas.microsoft.com/office/drawing/2014/main" id="{210608B7-E6D8-1A20-328C-236D4C97BDB9}"/>
              </a:ext>
            </a:extLst>
          </p:cNvPr>
          <p:cNvSpPr/>
          <p:nvPr/>
        </p:nvSpPr>
        <p:spPr>
          <a:xfrm>
            <a:off x="720353" y="5138241"/>
            <a:ext cx="10896765" cy="725805"/>
          </a:xfrm>
          <a:prstGeom prst="rect">
            <a:avLst/>
          </a:prstGeom>
          <a:noFill/>
          <a:ln/>
        </p:spPr>
        <p:txBody>
          <a:bodyPr wrap="square" lIns="0" tIns="0" rIns="0" bIns="0" rtlCol="0" anchor="t"/>
          <a:lstStyle/>
          <a:p>
            <a:pPr marL="0" indent="0" algn="l">
              <a:lnSpc>
                <a:spcPts val="2850"/>
              </a:lnSpc>
              <a:buNone/>
            </a:pPr>
            <a:r>
              <a:rPr lang="en-US" sz="1750" dirty="0">
                <a:solidFill>
                  <a:srgbClr val="161613"/>
                </a:solidFill>
                <a:latin typeface="Arial" panose="020B0604020202020204" pitchFamily="34" charset="0"/>
                <a:ea typeface="Inter" pitchFamily="34" charset="-122"/>
                <a:cs typeface="Arial" panose="020B0604020202020204" pitchFamily="34" charset="0"/>
              </a:rPr>
              <a:t>Xi măng Bỉm Sơn là một ví dụ điển hình về việc áp dụng thành công hệ thống quản lý năng lượng ISO 50001, kết hợp với hệ thống giám sát năng lượng trực tuyến để theo dõi và tối ưu hóa tiêu thụ năng lượng trong thời gian thực.</a:t>
            </a:r>
            <a:endParaRPr lang="en-US" sz="1750" dirty="0">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6E38852A-D7A0-4DDF-AE96-1D9FE97CE397}"/>
              </a:ext>
            </a:extLst>
          </p:cNvPr>
          <p:cNvSpPr txBox="1">
            <a:spLocks/>
          </p:cNvSpPr>
          <p:nvPr/>
        </p:nvSpPr>
        <p:spPr>
          <a:xfrm>
            <a:off x="609600" y="584918"/>
            <a:ext cx="111252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rPr>
              <a:t>9. </a:t>
            </a:r>
            <a:r>
              <a:rPr lang="vi-VN" sz="2400" dirty="0">
                <a:solidFill>
                  <a:schemeClr val="accent1">
                    <a:lumMod val="50000"/>
                  </a:schemeClr>
                </a:solidFill>
                <a:latin typeface="Arial" panose="020B0604020202020204" pitchFamily="34" charset="0"/>
              </a:rPr>
              <a:t>GIẢI PHÁP TIẾT KIỆM NĂNG LƯỢNG TRONG NGÀNH </a:t>
            </a:r>
            <a:r>
              <a:rPr lang="en-US" sz="2400" dirty="0">
                <a:solidFill>
                  <a:schemeClr val="accent1">
                    <a:lumMod val="50000"/>
                  </a:schemeClr>
                </a:solidFill>
              </a:rPr>
              <a:t>XI MĂNG</a:t>
            </a:r>
          </a:p>
        </p:txBody>
      </p:sp>
    </p:spTree>
    <p:extLst>
      <p:ext uri="{BB962C8B-B14F-4D97-AF65-F5344CB8AC3E}">
        <p14:creationId xmlns:p14="http://schemas.microsoft.com/office/powerpoint/2010/main" val="33005269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952CF-40DF-5FB2-631A-4882E300712C}"/>
              </a:ext>
            </a:extLst>
          </p:cNvPr>
          <p:cNvSpPr>
            <a:spLocks noGrp="1"/>
          </p:cNvSpPr>
          <p:nvPr>
            <p:ph type="title"/>
          </p:nvPr>
        </p:nvSpPr>
        <p:spPr>
          <a:xfrm>
            <a:off x="304800" y="559008"/>
            <a:ext cx="11582400" cy="495200"/>
          </a:xfrm>
        </p:spPr>
        <p:txBody>
          <a:bodyPr>
            <a:noAutofit/>
          </a:bodyPr>
          <a:lstStyle/>
          <a:p>
            <a:r>
              <a:rPr lang="vi-VN" sz="2000" dirty="0">
                <a:solidFill>
                  <a:schemeClr val="accent1">
                    <a:lumMod val="50000"/>
                  </a:schemeClr>
                </a:solidFill>
              </a:rPr>
              <a:t> </a:t>
            </a:r>
            <a:r>
              <a:rPr lang="en-US" sz="2000" dirty="0">
                <a:solidFill>
                  <a:schemeClr val="accent1">
                    <a:lumMod val="50000"/>
                  </a:schemeClr>
                </a:solidFill>
              </a:rPr>
              <a:t>10. </a:t>
            </a:r>
            <a:r>
              <a:rPr lang="vi-VN" sz="2000" dirty="0">
                <a:solidFill>
                  <a:schemeClr val="accent1">
                    <a:lumMod val="50000"/>
                  </a:schemeClr>
                </a:solidFill>
              </a:rPr>
              <a:t>VÍ DỤ VỀ CÁC </a:t>
            </a:r>
            <a:r>
              <a:rPr lang="en-US" sz="2000" dirty="0">
                <a:solidFill>
                  <a:schemeClr val="accent1">
                    <a:lumMod val="50000"/>
                  </a:schemeClr>
                </a:solidFill>
              </a:rPr>
              <a:t>GIẢI PHÁP TKNL</a:t>
            </a:r>
            <a:r>
              <a:rPr lang="vi-VN" sz="2000" dirty="0">
                <a:solidFill>
                  <a:schemeClr val="accent1">
                    <a:lumMod val="50000"/>
                  </a:schemeClr>
                </a:solidFill>
              </a:rPr>
              <a:t> TRONG NGÀNH CÔNG NGHIỆP XI MĂNG TRÊN THẾ GIỚI</a:t>
            </a:r>
            <a:endParaRPr lang="en-VN" sz="2000" dirty="0">
              <a:solidFill>
                <a:schemeClr val="accent1">
                  <a:lumMod val="50000"/>
                </a:schemeClr>
              </a:solidFill>
            </a:endParaRPr>
          </a:p>
        </p:txBody>
      </p:sp>
      <p:sp>
        <p:nvSpPr>
          <p:cNvPr id="5" name="TextBox 4">
            <a:extLst>
              <a:ext uri="{FF2B5EF4-FFF2-40B4-BE49-F238E27FC236}">
                <a16:creationId xmlns:a16="http://schemas.microsoft.com/office/drawing/2014/main" id="{CC8BA25D-B24C-351B-06AB-EBE63C3A9C59}"/>
              </a:ext>
            </a:extLst>
          </p:cNvPr>
          <p:cNvSpPr txBox="1"/>
          <p:nvPr/>
        </p:nvSpPr>
        <p:spPr>
          <a:xfrm>
            <a:off x="489856" y="1315010"/>
            <a:ext cx="7034349" cy="369332"/>
          </a:xfrm>
          <a:prstGeom prst="rect">
            <a:avLst/>
          </a:prstGeom>
          <a:noFill/>
        </p:spPr>
        <p:txBody>
          <a:bodyPr wrap="square">
            <a:spAutoFit/>
          </a:bodyPr>
          <a:lstStyle/>
          <a:p>
            <a:pPr fontAlgn="base">
              <a:spcBef>
                <a:spcPts val="750"/>
              </a:spcBef>
            </a:pPr>
            <a:r>
              <a:rPr lang="vi-VN" sz="1800" b="1" dirty="0">
                <a:latin typeface="Arial" panose="020B0604020202020204" pitchFamily="34" charset="0"/>
                <a:cs typeface="Arial" panose="020B0604020202020204" pitchFamily="34" charset="0"/>
              </a:rPr>
              <a:t>Hấp thụ hóa học, tỷ lệ thu giữ một phần (dưới 20%)</a:t>
            </a:r>
            <a:endParaRPr lang="en-US" sz="1800" b="1" i="0" dirty="0">
              <a:solidFill>
                <a:srgbClr val="000000"/>
              </a:solidFill>
              <a:effectLst/>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DD8F7CD7-FB20-BCF8-D99D-79F851920092}"/>
              </a:ext>
            </a:extLst>
          </p:cNvPr>
          <p:cNvSpPr txBox="1"/>
          <p:nvPr/>
        </p:nvSpPr>
        <p:spPr>
          <a:xfrm>
            <a:off x="489855" y="1904318"/>
            <a:ext cx="5838373" cy="2177519"/>
          </a:xfrm>
          <a:prstGeom prst="rect">
            <a:avLst/>
          </a:prstGeom>
          <a:noFill/>
        </p:spPr>
        <p:txBody>
          <a:bodyPr wrap="square">
            <a:spAutoFit/>
          </a:bodyPr>
          <a:lstStyle/>
          <a:p>
            <a:pPr algn="just" fontAlgn="base">
              <a:spcAft>
                <a:spcPts val="900"/>
              </a:spcAft>
            </a:pPr>
            <a:r>
              <a:rPr lang="en-US" sz="1600" b="1" i="0" dirty="0" err="1">
                <a:solidFill>
                  <a:schemeClr val="accent1">
                    <a:lumMod val="50000"/>
                  </a:schemeClr>
                </a:solidFill>
                <a:effectLst/>
                <a:latin typeface="Arial" panose="020B0604020202020204" pitchFamily="34" charset="0"/>
                <a:cs typeface="Arial" panose="020B0604020202020204" pitchFamily="34" charset="0"/>
              </a:rPr>
              <a:t>Mô</a:t>
            </a:r>
            <a:r>
              <a:rPr lang="en-US" sz="1600" b="1" i="0" dirty="0">
                <a:solidFill>
                  <a:schemeClr val="accent1">
                    <a:lumMod val="50000"/>
                  </a:schemeClr>
                </a:solidFill>
                <a:effectLst/>
                <a:latin typeface="Arial" panose="020B0604020202020204" pitchFamily="34" charset="0"/>
                <a:cs typeface="Arial" panose="020B0604020202020204" pitchFamily="34" charset="0"/>
              </a:rPr>
              <a:t> </a:t>
            </a:r>
            <a:r>
              <a:rPr lang="en-US" sz="1600" b="1" i="0" dirty="0" err="1">
                <a:solidFill>
                  <a:schemeClr val="accent1">
                    <a:lumMod val="50000"/>
                  </a:schemeClr>
                </a:solidFill>
                <a:effectLst/>
                <a:latin typeface="Arial" panose="020B0604020202020204" pitchFamily="34" charset="0"/>
                <a:cs typeface="Arial" panose="020B0604020202020204" pitchFamily="34" charset="0"/>
              </a:rPr>
              <a:t>tả</a:t>
            </a:r>
            <a:r>
              <a:rPr lang="en-US" sz="1600" b="1" i="0" dirty="0">
                <a:solidFill>
                  <a:schemeClr val="accent1">
                    <a:lumMod val="50000"/>
                  </a:schemeClr>
                </a:solidFill>
                <a:effectLst/>
                <a:latin typeface="Arial" panose="020B0604020202020204" pitchFamily="34" charset="0"/>
                <a:cs typeface="Arial" panose="020B0604020202020204" pitchFamily="34" charset="0"/>
              </a:rPr>
              <a:t> </a:t>
            </a:r>
            <a:r>
              <a:rPr lang="en-US" sz="1600" b="1" i="0" dirty="0" err="1">
                <a:solidFill>
                  <a:schemeClr val="accent1">
                    <a:lumMod val="50000"/>
                  </a:schemeClr>
                </a:solidFill>
                <a:effectLst/>
                <a:latin typeface="Arial" panose="020B0604020202020204" pitchFamily="34" charset="0"/>
                <a:cs typeface="Arial" panose="020B0604020202020204" pitchFamily="34" charset="0"/>
              </a:rPr>
              <a:t>công</a:t>
            </a:r>
            <a:r>
              <a:rPr lang="en-US" sz="1600" b="1" i="0" dirty="0">
                <a:solidFill>
                  <a:schemeClr val="accent1">
                    <a:lumMod val="50000"/>
                  </a:schemeClr>
                </a:solidFill>
                <a:effectLst/>
                <a:latin typeface="Arial" panose="020B0604020202020204" pitchFamily="34" charset="0"/>
                <a:cs typeface="Arial" panose="020B0604020202020204" pitchFamily="34" charset="0"/>
              </a:rPr>
              <a:t> </a:t>
            </a:r>
            <a:r>
              <a:rPr lang="en-US" sz="1600" b="1" i="0" dirty="0" err="1">
                <a:solidFill>
                  <a:schemeClr val="accent1">
                    <a:lumMod val="50000"/>
                  </a:schemeClr>
                </a:solidFill>
                <a:effectLst/>
                <a:latin typeface="Arial" panose="020B0604020202020204" pitchFamily="34" charset="0"/>
                <a:cs typeface="Arial" panose="020B0604020202020204" pitchFamily="34" charset="0"/>
              </a:rPr>
              <a:t>nghệ</a:t>
            </a:r>
            <a:endParaRPr lang="en-US" sz="1600" b="1" i="0" dirty="0">
              <a:solidFill>
                <a:schemeClr val="accent1">
                  <a:lumMod val="50000"/>
                </a:schemeClr>
              </a:solidFill>
              <a:effectLst/>
              <a:latin typeface="Arial" panose="020B0604020202020204" pitchFamily="34" charset="0"/>
              <a:cs typeface="Arial" panose="020B0604020202020204" pitchFamily="34" charset="0"/>
            </a:endParaRPr>
          </a:p>
          <a:p>
            <a:pPr algn="just" fontAlgn="base">
              <a:spcAft>
                <a:spcPts val="900"/>
              </a:spcAft>
            </a:pPr>
            <a:r>
              <a:rPr lang="vi-VN" sz="1600" dirty="0">
                <a:solidFill>
                  <a:schemeClr val="tx1"/>
                </a:solidFill>
                <a:latin typeface="Arial" panose="020B0604020202020204" pitchFamily="34" charset="0"/>
                <a:cs typeface="Arial" panose="020B0604020202020204" pitchFamily="34" charset="0"/>
              </a:rPr>
              <a:t>Hấp thụ hóa học CO2 là một quy trình vận hành phổ biến dựa trên phản ứng giữa CO2 và dung môi hóa học (ví dụ: dung môi dựa trên amine). CO2 được giải phóng ở nhiệt độ thường nằm trong khoảng từ 120 °C đến 150 °C và dung môi được tái tạo để tiếp tục vận hành. Quá trình này có thể được áp dụng cho lò nung, là thiết bị chính sản xuất clinker trong sản xuất xi măng.</a:t>
            </a:r>
            <a:endParaRPr lang="en-US" sz="1600" b="1" i="0" dirty="0">
              <a:solidFill>
                <a:schemeClr val="tx1"/>
              </a:solidFill>
              <a:effectLst/>
              <a:latin typeface="Arial" panose="020B0604020202020204" pitchFamily="34" charset="0"/>
              <a:cs typeface="Arial" panose="020B0604020202020204" pitchFamily="34" charset="0"/>
            </a:endParaRPr>
          </a:p>
        </p:txBody>
      </p:sp>
      <p:pic>
        <p:nvPicPr>
          <p:cNvPr id="2050" name="Picture 2" descr="Capture – Separate and Recover – CO2 - course50 - Green ...">
            <a:extLst>
              <a:ext uri="{FF2B5EF4-FFF2-40B4-BE49-F238E27FC236}">
                <a16:creationId xmlns:a16="http://schemas.microsoft.com/office/drawing/2014/main" id="{6AD73AC7-2F09-9BEF-3473-69EADAC387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9861" y="1501841"/>
            <a:ext cx="5493944" cy="336459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6768EE1-DE4B-12D4-48E3-0208CEC0A0DF}"/>
              </a:ext>
            </a:extLst>
          </p:cNvPr>
          <p:cNvSpPr txBox="1"/>
          <p:nvPr/>
        </p:nvSpPr>
        <p:spPr>
          <a:xfrm>
            <a:off x="489854" y="4481903"/>
            <a:ext cx="11092545" cy="1685077"/>
          </a:xfrm>
          <a:prstGeom prst="rect">
            <a:avLst/>
          </a:prstGeom>
          <a:noFill/>
        </p:spPr>
        <p:txBody>
          <a:bodyPr wrap="square">
            <a:spAutoFit/>
          </a:bodyPr>
          <a:lstStyle/>
          <a:p>
            <a:pPr algn="just" fontAlgn="base">
              <a:spcAft>
                <a:spcPts val="900"/>
              </a:spcAft>
            </a:pPr>
            <a:r>
              <a:rPr lang="en-US" sz="1600" b="1" i="0" dirty="0">
                <a:solidFill>
                  <a:schemeClr val="accent1">
                    <a:lumMod val="50000"/>
                  </a:schemeClr>
                </a:solidFill>
                <a:effectLst/>
                <a:latin typeface="Arial" panose="020B0604020202020204" pitchFamily="34" charset="0"/>
                <a:cs typeface="Arial" panose="020B0604020202020204" pitchFamily="34" charset="0"/>
              </a:rPr>
              <a:t>Liên quan đến phát thải ròng bằng 0</a:t>
            </a:r>
          </a:p>
          <a:p>
            <a:pPr algn="just" fontAlgn="base">
              <a:spcAft>
                <a:spcPts val="900"/>
              </a:spcAft>
            </a:pPr>
            <a:r>
              <a:rPr lang="vi-VN" sz="1600" dirty="0">
                <a:solidFill>
                  <a:schemeClr val="tx1"/>
                </a:solidFill>
                <a:latin typeface="Arial" panose="020B0604020202020204" pitchFamily="34" charset="0"/>
                <a:cs typeface="Arial" panose="020B0604020202020204" pitchFamily="34" charset="0"/>
              </a:rPr>
              <a:t>Thu giữ và lưu trữ CO2 là một công nghệ quan trọng để giảm lượng khí thải trong quá trình sản xuất xi măng mà khó có thể tránh được. Hầu hết các công nghệ CCS thay thế đều có chi phí cao hơn và/hoặc đang ở giai đoạn phát triển sớm hơn, trong khi các giải pháp thay thế phát thải thấp khác để sản xuất xi măng, chẳng hạn như vật liệu kết dính thay thế, lại gặp phải các thách thức như mức độ sẵn sàng công nghệ thấp hoặc giới hạn về khả năng cung cấp nguyên liệu thô. Tuy nhiên, các mục tiêu với tỷ lệ thu giữ cao hơn nên được đặt ra.</a:t>
            </a:r>
            <a:endParaRPr lang="en-US" sz="1600" i="0" dirty="0">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45145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CEADB-431F-DBAB-B4E0-BEE1CC911D7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8BFCEF50-FB88-37CF-3289-6FE250143BBB}"/>
              </a:ext>
            </a:extLst>
          </p:cNvPr>
          <p:cNvSpPr txBox="1"/>
          <p:nvPr/>
        </p:nvSpPr>
        <p:spPr>
          <a:xfrm>
            <a:off x="782320" y="1227916"/>
            <a:ext cx="10627360" cy="4785926"/>
          </a:xfrm>
          <a:prstGeom prst="rect">
            <a:avLst/>
          </a:prstGeom>
          <a:noFill/>
        </p:spPr>
        <p:txBody>
          <a:bodyPr wrap="square">
            <a:spAutoFit/>
          </a:bodyPr>
          <a:lstStyle/>
          <a:p>
            <a:pPr>
              <a:spcBef>
                <a:spcPts val="300"/>
              </a:spcBef>
              <a:spcAft>
                <a:spcPts val="300"/>
              </a:spcAft>
              <a:buNone/>
            </a:pPr>
            <a:r>
              <a:rPr lang="vi-VN" sz="1600" b="1" dirty="0">
                <a:latin typeface="Arial" panose="020B0604020202020204" pitchFamily="34" charset="0"/>
                <a:cs typeface="Arial" panose="020B0604020202020204" pitchFamily="34" charset="0"/>
              </a:rPr>
              <a:t>Một số nhà máy xi măng tiêu biểu đã áp dụng hoặc thử nghiệm hấp thụ CO₂ bằng amine:</a:t>
            </a:r>
          </a:p>
          <a:p>
            <a:pPr>
              <a:spcBef>
                <a:spcPts val="300"/>
              </a:spcBef>
              <a:spcAft>
                <a:spcPts val="300"/>
              </a:spcAft>
              <a:buNone/>
            </a:pPr>
            <a:r>
              <a:rPr lang="vi-VN" sz="1600" b="1" dirty="0">
                <a:latin typeface="Arial" panose="020B0604020202020204" pitchFamily="34" charset="0"/>
                <a:cs typeface="Arial" panose="020B0604020202020204" pitchFamily="34" charset="0"/>
              </a:rPr>
              <a:t>1. Norcem Brevik (Heidelberg Materials) – Na Uy</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Là </a:t>
            </a:r>
            <a:r>
              <a:rPr lang="vi-VN" sz="1600" b="1" dirty="0">
                <a:latin typeface="Arial" panose="020B0604020202020204" pitchFamily="34" charset="0"/>
                <a:cs typeface="Arial" panose="020B0604020202020204" pitchFamily="34" charset="0"/>
              </a:rPr>
              <a:t>nhà máy xi măng đầu tiên trên thế giới</a:t>
            </a:r>
            <a:r>
              <a:rPr lang="vi-VN" sz="1600" dirty="0">
                <a:latin typeface="Arial" panose="020B0604020202020204" pitchFamily="34" charset="0"/>
                <a:cs typeface="Arial" panose="020B0604020202020204" pitchFamily="34" charset="0"/>
              </a:rPr>
              <a:t> đang triển khai </a:t>
            </a:r>
            <a:r>
              <a:rPr lang="vi-VN" sz="1600" b="1" dirty="0">
                <a:latin typeface="Arial" panose="020B0604020202020204" pitchFamily="34" charset="0"/>
                <a:cs typeface="Arial" panose="020B0604020202020204" pitchFamily="34" charset="0"/>
              </a:rPr>
              <a:t>dự án CCS quy mô thương mại</a:t>
            </a:r>
            <a:r>
              <a:rPr lang="vi-VN" sz="1600" dirty="0">
                <a:latin typeface="Arial" panose="020B0604020202020204" pitchFamily="34" charset="0"/>
                <a:cs typeface="Arial" panose="020B0604020202020204" pitchFamily="34" charset="0"/>
              </a:rPr>
              <a:t> sử dụng </a:t>
            </a:r>
            <a:r>
              <a:rPr lang="vi-VN" sz="1600" b="1" dirty="0">
                <a:latin typeface="Arial" panose="020B0604020202020204" pitchFamily="34" charset="0"/>
                <a:cs typeface="Arial" panose="020B0604020202020204" pitchFamily="34" charset="0"/>
              </a:rPr>
              <a:t>MEA (Monoethanolamine)</a:t>
            </a:r>
            <a:r>
              <a:rPr lang="vi-VN" sz="1600" dirty="0">
                <a:latin typeface="Arial" panose="020B0604020202020204" pitchFamily="34" charset="0"/>
                <a:cs typeface="Arial" panose="020B0604020202020204" pitchFamily="34" charset="0"/>
              </a:rPr>
              <a:t> để hấp thụ CO₂.</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Dự kiến đi vào vận hành cuối năm </a:t>
            </a:r>
            <a:r>
              <a:rPr lang="vi-VN" sz="1600" b="1" dirty="0">
                <a:latin typeface="Arial" panose="020B0604020202020204" pitchFamily="34" charset="0"/>
                <a:cs typeface="Arial" panose="020B0604020202020204" pitchFamily="34" charset="0"/>
              </a:rPr>
              <a:t>2024–2025</a:t>
            </a:r>
            <a:r>
              <a:rPr lang="vi-VN" sz="1600" dirty="0">
                <a:latin typeface="Arial" panose="020B0604020202020204" pitchFamily="34" charset="0"/>
                <a:cs typeface="Arial" panose="020B0604020202020204" pitchFamily="34" charset="0"/>
              </a:rPr>
              <a:t>.</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Công suất thu giữ: khoảng </a:t>
            </a:r>
            <a:r>
              <a:rPr lang="vi-VN" sz="1600" b="1" dirty="0">
                <a:latin typeface="Arial" panose="020B0604020202020204" pitchFamily="34" charset="0"/>
                <a:cs typeface="Arial" panose="020B0604020202020204" pitchFamily="34" charset="0"/>
              </a:rPr>
              <a:t>400.000 tấn CO₂/năm</a:t>
            </a:r>
            <a:r>
              <a:rPr lang="vi-VN" sz="1600" dirty="0">
                <a:latin typeface="Arial" panose="020B0604020202020204" pitchFamily="34" charset="0"/>
                <a:cs typeface="Arial" panose="020B0604020202020204" pitchFamily="34" charset="0"/>
              </a:rPr>
              <a:t> (gần 50% tổng phát thải).</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Dung môi: </a:t>
            </a:r>
            <a:r>
              <a:rPr lang="vi-VN" sz="1600" b="1" dirty="0">
                <a:latin typeface="Arial" panose="020B0604020202020204" pitchFamily="34" charset="0"/>
                <a:cs typeface="Arial" panose="020B0604020202020204" pitchFamily="34" charset="0"/>
              </a:rPr>
              <a:t>amine-based solvent</a:t>
            </a:r>
            <a:r>
              <a:rPr lang="vi-VN" sz="1600" dirty="0">
                <a:latin typeface="Arial" panose="020B0604020202020204" pitchFamily="34" charset="0"/>
                <a:cs typeface="Arial" panose="020B0604020202020204" pitchFamily="34" charset="0"/>
              </a:rPr>
              <a:t>, có tái sinh ở ~120–140°C.</a:t>
            </a:r>
          </a:p>
          <a:p>
            <a:pPr>
              <a:spcBef>
                <a:spcPts val="300"/>
              </a:spcBef>
              <a:spcAft>
                <a:spcPts val="300"/>
              </a:spcAft>
              <a:buNone/>
            </a:pPr>
            <a:r>
              <a:rPr lang="vi-VN" sz="1600" b="1" dirty="0">
                <a:latin typeface="Arial" panose="020B0604020202020204" pitchFamily="34" charset="0"/>
                <a:cs typeface="Arial" panose="020B0604020202020204" pitchFamily="34" charset="0"/>
              </a:rPr>
              <a:t>2. Lehigh Hanson (thuộc Heidelberg) – Edmonton, Canada</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Đang triển khai dự án thu giữ CO₂ quy mô thương mại (~1 triệu tấn/năm).</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Dự kiến sử dụng </a:t>
            </a:r>
            <a:r>
              <a:rPr lang="vi-VN" sz="1600" b="1" dirty="0">
                <a:latin typeface="Arial" panose="020B0604020202020204" pitchFamily="34" charset="0"/>
                <a:cs typeface="Arial" panose="020B0604020202020204" pitchFamily="34" charset="0"/>
              </a:rPr>
              <a:t>hệ thống hấp thụ hóa học</a:t>
            </a:r>
            <a:r>
              <a:rPr lang="vi-VN" sz="1600" dirty="0">
                <a:latin typeface="Arial" panose="020B0604020202020204" pitchFamily="34" charset="0"/>
                <a:cs typeface="Arial" panose="020B0604020202020204" pitchFamily="34" charset="0"/>
              </a:rPr>
              <a:t> tương tự Norcem.</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Được hỗ trợ tài chính từ chính phủ Canada và liên bang.</a:t>
            </a:r>
          </a:p>
          <a:p>
            <a:pPr>
              <a:spcBef>
                <a:spcPts val="300"/>
              </a:spcBef>
              <a:spcAft>
                <a:spcPts val="300"/>
              </a:spcAft>
              <a:buNone/>
            </a:pPr>
            <a:r>
              <a:rPr lang="vi-VN" sz="1600" b="1" dirty="0">
                <a:latin typeface="Arial" panose="020B0604020202020204" pitchFamily="34" charset="0"/>
                <a:cs typeface="Arial" panose="020B0604020202020204" pitchFamily="34" charset="0"/>
              </a:rPr>
              <a:t>3. Cemex – Đức và Mexico</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Cemex đang thử nghiệm công nghệ </a:t>
            </a:r>
            <a:r>
              <a:rPr lang="vi-VN" sz="1600" b="1" dirty="0">
                <a:latin typeface="Arial" panose="020B0604020202020204" pitchFamily="34" charset="0"/>
                <a:cs typeface="Arial" panose="020B0604020202020204" pitchFamily="34" charset="0"/>
              </a:rPr>
              <a:t>amine-based CO₂ capture</a:t>
            </a:r>
            <a:r>
              <a:rPr lang="vi-VN" sz="1600" dirty="0">
                <a:latin typeface="Arial" panose="020B0604020202020204" pitchFamily="34" charset="0"/>
                <a:cs typeface="Arial" panose="020B0604020202020204" pitchFamily="34" charset="0"/>
              </a:rPr>
              <a:t> tại một số nhà máy.</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Một số thử nghiệm trong chương trình </a:t>
            </a:r>
            <a:r>
              <a:rPr lang="vi-VN" sz="1600" b="1" dirty="0">
                <a:latin typeface="Arial" panose="020B0604020202020204" pitchFamily="34" charset="0"/>
                <a:cs typeface="Arial" panose="020B0604020202020204" pitchFamily="34" charset="0"/>
              </a:rPr>
              <a:t>CLEANKER</a:t>
            </a:r>
            <a:r>
              <a:rPr lang="vi-VN" sz="1600" dirty="0">
                <a:latin typeface="Arial" panose="020B0604020202020204" pitchFamily="34" charset="0"/>
                <a:cs typeface="Arial" panose="020B0604020202020204" pitchFamily="34" charset="0"/>
              </a:rPr>
              <a:t> hoặc hợp tác EU–Horizon 2020.</a:t>
            </a:r>
          </a:p>
          <a:p>
            <a:pPr marL="800100" indent="-342900">
              <a:spcBef>
                <a:spcPts val="300"/>
              </a:spcBef>
              <a:spcAft>
                <a:spcPts val="300"/>
              </a:spcAft>
              <a:buFont typeface="Arial" panose="020B0604020202020204" pitchFamily="34" charset="0"/>
              <a:buChar char="•"/>
            </a:pPr>
            <a:r>
              <a:rPr lang="vi-VN" sz="1600" dirty="0">
                <a:latin typeface="Arial" panose="020B0604020202020204" pitchFamily="34" charset="0"/>
                <a:cs typeface="Arial" panose="020B0604020202020204" pitchFamily="34" charset="0"/>
              </a:rPr>
              <a:t>Cũng kết hợp với công nghệ thu hồi nhiệt từ khí thải lò nung.</a:t>
            </a:r>
          </a:p>
        </p:txBody>
      </p:sp>
      <p:sp>
        <p:nvSpPr>
          <p:cNvPr id="7" name="Title 1">
            <a:extLst>
              <a:ext uri="{FF2B5EF4-FFF2-40B4-BE49-F238E27FC236}">
                <a16:creationId xmlns:a16="http://schemas.microsoft.com/office/drawing/2014/main" id="{DE60587A-992D-4FF8-A0E3-18E5D58AA30B}"/>
              </a:ext>
            </a:extLst>
          </p:cNvPr>
          <p:cNvSpPr>
            <a:spLocks noGrp="1"/>
          </p:cNvSpPr>
          <p:nvPr>
            <p:ph type="title"/>
          </p:nvPr>
        </p:nvSpPr>
        <p:spPr>
          <a:xfrm>
            <a:off x="304800" y="559008"/>
            <a:ext cx="11582400" cy="495200"/>
          </a:xfrm>
        </p:spPr>
        <p:txBody>
          <a:bodyPr>
            <a:noAutofit/>
          </a:bodyPr>
          <a:lstStyle/>
          <a:p>
            <a:r>
              <a:rPr lang="vi-VN" sz="2000" dirty="0">
                <a:solidFill>
                  <a:schemeClr val="accent1">
                    <a:lumMod val="50000"/>
                  </a:schemeClr>
                </a:solidFill>
              </a:rPr>
              <a:t> </a:t>
            </a:r>
            <a:r>
              <a:rPr lang="en-US" sz="2000" dirty="0">
                <a:solidFill>
                  <a:schemeClr val="accent1">
                    <a:lumMod val="50000"/>
                  </a:schemeClr>
                </a:solidFill>
              </a:rPr>
              <a:t>10. </a:t>
            </a:r>
            <a:r>
              <a:rPr lang="vi-VN" sz="2000" dirty="0">
                <a:solidFill>
                  <a:schemeClr val="accent1">
                    <a:lumMod val="50000"/>
                  </a:schemeClr>
                </a:solidFill>
              </a:rPr>
              <a:t>VÍ DỤ VỀ CÁC </a:t>
            </a:r>
            <a:r>
              <a:rPr lang="en-US" sz="2000" dirty="0">
                <a:solidFill>
                  <a:schemeClr val="accent1">
                    <a:lumMod val="50000"/>
                  </a:schemeClr>
                </a:solidFill>
              </a:rPr>
              <a:t>GIẢI PHÁP TKNL</a:t>
            </a:r>
            <a:r>
              <a:rPr lang="vi-VN" sz="2000" dirty="0">
                <a:solidFill>
                  <a:schemeClr val="accent1">
                    <a:lumMod val="50000"/>
                  </a:schemeClr>
                </a:solidFill>
              </a:rPr>
              <a:t> TRONG NGÀNH CÔNG NGHIỆP XI MĂNG TRÊN THẾ GIỚI</a:t>
            </a:r>
            <a:endParaRPr lang="en-VN" sz="2000" dirty="0">
              <a:solidFill>
                <a:schemeClr val="accent1">
                  <a:lumMod val="50000"/>
                </a:schemeClr>
              </a:solidFill>
            </a:endParaRPr>
          </a:p>
        </p:txBody>
      </p:sp>
    </p:spTree>
    <p:extLst>
      <p:ext uri="{BB962C8B-B14F-4D97-AF65-F5344CB8AC3E}">
        <p14:creationId xmlns:p14="http://schemas.microsoft.com/office/powerpoint/2010/main" val="520089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58CE458-47BC-12D7-3144-F007D604DD4C}"/>
              </a:ext>
            </a:extLst>
          </p:cNvPr>
          <p:cNvSpPr txBox="1"/>
          <p:nvPr/>
        </p:nvSpPr>
        <p:spPr>
          <a:xfrm>
            <a:off x="483325" y="1424681"/>
            <a:ext cx="11077303" cy="2323713"/>
          </a:xfrm>
          <a:prstGeom prst="rect">
            <a:avLst/>
          </a:prstGeom>
          <a:noFill/>
        </p:spPr>
        <p:txBody>
          <a:bodyPr wrap="square">
            <a:spAutoFit/>
          </a:bodyPr>
          <a:lstStyle/>
          <a:p>
            <a:pPr algn="just" fontAlgn="base">
              <a:spcAft>
                <a:spcPts val="900"/>
              </a:spcAft>
            </a:pPr>
            <a:r>
              <a:rPr lang="en-US" sz="1800" b="1" i="0" dirty="0">
                <a:solidFill>
                  <a:schemeClr val="accent1">
                    <a:lumMod val="50000"/>
                  </a:schemeClr>
                </a:solidFill>
                <a:effectLst/>
                <a:latin typeface="Arial" panose="020B0604020202020204" pitchFamily="34" charset="0"/>
                <a:cs typeface="Arial" panose="020B0604020202020204" pitchFamily="34" charset="0"/>
              </a:rPr>
              <a:t>Dự án tiêu biểu:</a:t>
            </a:r>
          </a:p>
          <a:p>
            <a:pPr algn="just" fontAlgn="base">
              <a:spcAft>
                <a:spcPts val="900"/>
              </a:spcAft>
            </a:pPr>
            <a:r>
              <a:rPr lang="vi-VN" sz="1600" b="1" dirty="0">
                <a:solidFill>
                  <a:schemeClr val="tx1"/>
                </a:solidFill>
                <a:latin typeface="Arial" panose="020B0604020202020204" pitchFamily="34" charset="0"/>
                <a:cs typeface="Arial" panose="020B0604020202020204" pitchFamily="34" charset="0"/>
              </a:rPr>
              <a:t>Đức</a:t>
            </a:r>
            <a:r>
              <a:rPr lang="vi-VN" sz="1600" dirty="0">
                <a:solidFill>
                  <a:schemeClr val="tx1"/>
                </a:solidFill>
                <a:latin typeface="Arial" panose="020B0604020202020204" pitchFamily="34" charset="0"/>
                <a:cs typeface="Arial" panose="020B0604020202020204" pitchFamily="34" charset="0"/>
              </a:rPr>
              <a:t>:</a:t>
            </a:r>
            <a:r>
              <a:rPr lang="en-US" sz="1600" dirty="0">
                <a:solidFill>
                  <a:schemeClr val="tx1"/>
                </a:solidFill>
                <a:latin typeface="Arial" panose="020B0604020202020204" pitchFamily="34" charset="0"/>
                <a:cs typeface="Arial" panose="020B0604020202020204" pitchFamily="34" charset="0"/>
              </a:rPr>
              <a:t> </a:t>
            </a:r>
            <a:r>
              <a:rPr lang="vi-VN" sz="1600" dirty="0">
                <a:solidFill>
                  <a:schemeClr val="tx1"/>
                </a:solidFill>
                <a:latin typeface="Arial" panose="020B0604020202020204" pitchFamily="34" charset="0"/>
                <a:cs typeface="Arial" panose="020B0604020202020204" pitchFamily="34" charset="0"/>
              </a:rPr>
              <a:t>Heidelberg Linde CCS: Vào tháng 4 năm 2023, Heidelberg Materials đã hợp tác với công ty kỹ thuật Linde để lắp đặt một hệ thống thu giữ carbon có công suất 70 kt tại nhà máy xi măng Lengfurt (công suất 1 triệu tấn/năm) vào năm 2025.</a:t>
            </a:r>
            <a:endParaRPr lang="en-US" sz="1600" dirty="0">
              <a:solidFill>
                <a:schemeClr val="tx1"/>
              </a:solidFill>
              <a:latin typeface="Arial" panose="020B0604020202020204" pitchFamily="34" charset="0"/>
              <a:cs typeface="Arial" panose="020B0604020202020204" pitchFamily="34" charset="0"/>
            </a:endParaRPr>
          </a:p>
          <a:p>
            <a:pPr algn="just" fontAlgn="base">
              <a:spcAft>
                <a:spcPts val="900"/>
              </a:spcAft>
            </a:pPr>
            <a:r>
              <a:rPr lang="vi-VN" sz="1600" b="1" dirty="0">
                <a:solidFill>
                  <a:schemeClr val="tx1"/>
                </a:solidFill>
                <a:latin typeface="Arial" panose="020B0604020202020204" pitchFamily="34" charset="0"/>
                <a:cs typeface="Arial" panose="020B0604020202020204" pitchFamily="34" charset="0"/>
              </a:rPr>
              <a:t>Tây Ban Nha</a:t>
            </a:r>
            <a:r>
              <a:rPr lang="vi-VN" sz="1600" dirty="0">
                <a:solidFill>
                  <a:schemeClr val="tx1"/>
                </a:solidFill>
                <a:latin typeface="Arial" panose="020B0604020202020204" pitchFamily="34" charset="0"/>
                <a:cs typeface="Arial" panose="020B0604020202020204" pitchFamily="34" charset="0"/>
              </a:rPr>
              <a:t>:</a:t>
            </a:r>
            <a:r>
              <a:rPr lang="en-US" sz="1600" dirty="0">
                <a:solidFill>
                  <a:schemeClr val="tx1"/>
                </a:solidFill>
                <a:latin typeface="Arial" panose="020B0604020202020204" pitchFamily="34" charset="0"/>
                <a:cs typeface="Arial" panose="020B0604020202020204" pitchFamily="34" charset="0"/>
              </a:rPr>
              <a:t> </a:t>
            </a:r>
            <a:r>
              <a:rPr lang="vi-VN" sz="1600" dirty="0">
                <a:solidFill>
                  <a:schemeClr val="tx1"/>
                </a:solidFill>
                <a:latin typeface="Arial" panose="020B0604020202020204" pitchFamily="34" charset="0"/>
                <a:cs typeface="Arial" panose="020B0604020202020204" pitchFamily="34" charset="0"/>
              </a:rPr>
              <a:t>ECCO2 - Nhà máy xi măng LafargeHolcim Carboneras: LafargeHolcim España, Carbon Clean và Sistemas de Calor đã thành lập ECCO2, một liên doanh để phát triển nhà máy thu giữ CO2 công nghệ tiên tiến tại nhà máy xi măng Carboneras (tỉnh Almeria). Ba công ty đã bắt đầu làm việc với dự án này từ cuối năm 2020 để đánh giá tính khả thi về mặt kỹ thuật và lợi ích cho cộng đồng địa phương. Nhà máy dự kiến sẽ đi vào hoạt động vào đầu năm 2023.</a:t>
            </a:r>
            <a:endParaRPr lang="en-US" sz="1600" dirty="0">
              <a:solidFill>
                <a:schemeClr val="tx1"/>
              </a:solidFill>
              <a:latin typeface="Arial" panose="020B0604020202020204" pitchFamily="34" charset="0"/>
              <a:cs typeface="Arial" panose="020B0604020202020204" pitchFamily="34" charset="0"/>
            </a:endParaRPr>
          </a:p>
        </p:txBody>
      </p:sp>
      <p:pic>
        <p:nvPicPr>
          <p:cNvPr id="1026" name="Picture 2">
            <a:extLst>
              <a:ext uri="{FF2B5EF4-FFF2-40B4-BE49-F238E27FC236}">
                <a16:creationId xmlns:a16="http://schemas.microsoft.com/office/drawing/2014/main" id="{AF4DCEE2-09AA-F428-3752-1686AF1C1A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2400" y="3801833"/>
            <a:ext cx="3810000" cy="2540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15CE73B-0538-8275-BBFF-856DD1669BBF}"/>
              </a:ext>
            </a:extLst>
          </p:cNvPr>
          <p:cNvSpPr txBox="1"/>
          <p:nvPr/>
        </p:nvSpPr>
        <p:spPr>
          <a:xfrm>
            <a:off x="1897016" y="5337501"/>
            <a:ext cx="5875383" cy="369332"/>
          </a:xfrm>
          <a:prstGeom prst="rect">
            <a:avLst/>
          </a:prstGeom>
          <a:noFill/>
        </p:spPr>
        <p:txBody>
          <a:bodyPr wrap="square">
            <a:spAutoFit/>
          </a:bodyPr>
          <a:lstStyle/>
          <a:p>
            <a:pPr algn="just" fontAlgn="base">
              <a:spcAft>
                <a:spcPts val="900"/>
              </a:spcAft>
            </a:pPr>
            <a:r>
              <a:rPr lang="en-US" sz="1800" dirty="0">
                <a:solidFill>
                  <a:schemeClr val="tx1"/>
                </a:solidFill>
                <a:latin typeface="Arial" panose="020B0604020202020204" pitchFamily="34" charset="0"/>
                <a:cs typeface="Arial" panose="020B0604020202020204" pitchFamily="34" charset="0"/>
              </a:rPr>
              <a:t>Nguồn: </a:t>
            </a:r>
            <a:r>
              <a:rPr lang="en-US" sz="1800" dirty="0">
                <a:solidFill>
                  <a:schemeClr val="tx1"/>
                </a:solidFill>
                <a:latin typeface="Arial" panose="020B0604020202020204" pitchFamily="34" charset="0"/>
                <a:cs typeface="Arial" panose="020B0604020202020204" pitchFamily="34" charset="0"/>
                <a:hlinkClick r:id="rId3"/>
              </a:rPr>
              <a:t>https://www.osti.gov/servlets/purl/1241314</a:t>
            </a:r>
            <a:r>
              <a:rPr lang="en-US" sz="1800" dirty="0">
                <a:solidFill>
                  <a:schemeClr val="tx1"/>
                </a:solidFill>
                <a:latin typeface="Arial" panose="020B0604020202020204" pitchFamily="34" charset="0"/>
                <a:cs typeface="Arial" panose="020B0604020202020204" pitchFamily="34" charset="0"/>
              </a:rPr>
              <a:t> </a:t>
            </a:r>
            <a:endParaRPr lang="en-US" sz="1800" i="0" dirty="0">
              <a:solidFill>
                <a:schemeClr val="tx1"/>
              </a:solidFill>
              <a:effectLst/>
              <a:latin typeface="Arial" panose="020B0604020202020204" pitchFamily="34" charset="0"/>
              <a:cs typeface="Arial" panose="020B0604020202020204" pitchFamily="34" charset="0"/>
            </a:endParaRPr>
          </a:p>
        </p:txBody>
      </p:sp>
      <p:sp>
        <p:nvSpPr>
          <p:cNvPr id="3" name="Rectangle 2"/>
          <p:cNvSpPr/>
          <p:nvPr/>
        </p:nvSpPr>
        <p:spPr>
          <a:xfrm>
            <a:off x="483324" y="3748394"/>
            <a:ext cx="7289075" cy="1323439"/>
          </a:xfrm>
          <a:prstGeom prst="rect">
            <a:avLst/>
          </a:prstGeom>
        </p:spPr>
        <p:txBody>
          <a:bodyPr wrap="square">
            <a:spAutoFit/>
          </a:bodyPr>
          <a:lstStyle/>
          <a:p>
            <a:pPr algn="just" fontAlgn="base">
              <a:spcAft>
                <a:spcPts val="900"/>
              </a:spcAft>
            </a:pPr>
            <a:r>
              <a:rPr lang="vi-VN" sz="1600" b="1" dirty="0">
                <a:solidFill>
                  <a:schemeClr val="tx1"/>
                </a:solidFill>
                <a:latin typeface="Arial" panose="020B0604020202020204" pitchFamily="34" charset="0"/>
                <a:cs typeface="Arial" panose="020B0604020202020204" pitchFamily="34" charset="0"/>
              </a:rPr>
              <a:t>Hoa Kỳ</a:t>
            </a:r>
            <a:r>
              <a:rPr lang="vi-VN" sz="1600" dirty="0">
                <a:solidFill>
                  <a:schemeClr val="tx1"/>
                </a:solidFill>
                <a:latin typeface="Arial" panose="020B0604020202020204" pitchFamily="34" charset="0"/>
                <a:cs typeface="Arial" panose="020B0604020202020204" pitchFamily="34" charset="0"/>
              </a:rPr>
              <a:t>:Capitol Aggregates: Nhà máy thu giữ và sử dụng carbon (CCU) quy mô thương mại sau đốt đã được đưa vào hoạt động vào năm 2014 tại nhà máy Capitol Aggregates ở Texas, thu giữ 15% lượng khí thải từ sản xuất xi măng (75 kt CO2/năm) để sử dụng trong các vật liệu như baking soda (muối nở), thuốc tẩy và axit hydrochloric.</a:t>
            </a:r>
            <a:endParaRPr lang="en-US" sz="1600" dirty="0">
              <a:solidFill>
                <a:schemeClr val="tx1"/>
              </a:solidFill>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31E0007B-1EE9-4A11-9604-C618FB1FCCBA}"/>
              </a:ext>
            </a:extLst>
          </p:cNvPr>
          <p:cNvSpPr txBox="1">
            <a:spLocks/>
          </p:cNvSpPr>
          <p:nvPr/>
        </p:nvSpPr>
        <p:spPr>
          <a:xfrm>
            <a:off x="304800" y="559008"/>
            <a:ext cx="115824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0" i="0" u="none" strike="noStrike" cap="none">
                <a:solidFill>
                  <a:schemeClr val="dk1"/>
                </a:solidFill>
                <a:latin typeface="Arial" panose="020B0604020202020204" pitchFamily="34" charset="0"/>
                <a:ea typeface="Fira Sans Extra Condensed"/>
                <a:cs typeface="Arial" panose="020B0604020202020204" pitchFamily="34" charset="0"/>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000" b="1" dirty="0">
                <a:solidFill>
                  <a:schemeClr val="accent1">
                    <a:lumMod val="50000"/>
                  </a:schemeClr>
                </a:solidFill>
              </a:rPr>
              <a:t> </a:t>
            </a:r>
            <a:r>
              <a:rPr lang="en-US" sz="2000" b="1" dirty="0">
                <a:solidFill>
                  <a:schemeClr val="accent1">
                    <a:lumMod val="50000"/>
                  </a:schemeClr>
                </a:solidFill>
              </a:rPr>
              <a:t>10. </a:t>
            </a:r>
            <a:r>
              <a:rPr lang="vi-VN" sz="2000" b="1" dirty="0">
                <a:solidFill>
                  <a:schemeClr val="accent1">
                    <a:lumMod val="50000"/>
                  </a:schemeClr>
                </a:solidFill>
              </a:rPr>
              <a:t>VÍ DỤ VỀ CÁC </a:t>
            </a:r>
            <a:r>
              <a:rPr lang="en-US" sz="2000" b="1" dirty="0">
                <a:solidFill>
                  <a:schemeClr val="accent1">
                    <a:lumMod val="50000"/>
                  </a:schemeClr>
                </a:solidFill>
              </a:rPr>
              <a:t>GIẢI PHÁP TKNL</a:t>
            </a:r>
            <a:r>
              <a:rPr lang="vi-VN" sz="2000" b="1" dirty="0">
                <a:solidFill>
                  <a:schemeClr val="accent1">
                    <a:lumMod val="50000"/>
                  </a:schemeClr>
                </a:solidFill>
              </a:rPr>
              <a:t> TRONG NGÀNH CÔNG NGHIỆP XI MĂNG TRÊN THẾ GIỚI</a:t>
            </a:r>
            <a:endParaRPr lang="en-VN" sz="2000" b="1" dirty="0">
              <a:solidFill>
                <a:schemeClr val="accent1">
                  <a:lumMod val="50000"/>
                </a:schemeClr>
              </a:solidFill>
            </a:endParaRPr>
          </a:p>
        </p:txBody>
      </p:sp>
    </p:spTree>
    <p:extLst>
      <p:ext uri="{BB962C8B-B14F-4D97-AF65-F5344CB8AC3E}">
        <p14:creationId xmlns:p14="http://schemas.microsoft.com/office/powerpoint/2010/main" val="7083935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0" descr="preencoded.png">
            <a:extLst>
              <a:ext uri="{FF2B5EF4-FFF2-40B4-BE49-F238E27FC236}">
                <a16:creationId xmlns:a16="http://schemas.microsoft.com/office/drawing/2014/main" id="{C253D575-DED5-E84E-3F34-69D5490CBE98}"/>
              </a:ext>
            </a:extLst>
          </p:cNvPr>
          <p:cNvPicPr>
            <a:picLocks noChangeAspect="1"/>
          </p:cNvPicPr>
          <p:nvPr/>
        </p:nvPicPr>
        <p:blipFill>
          <a:blip r:embed="rId2"/>
          <a:stretch>
            <a:fillRect/>
          </a:stretch>
        </p:blipFill>
        <p:spPr>
          <a:xfrm>
            <a:off x="734616" y="1607340"/>
            <a:ext cx="2988191" cy="1846795"/>
          </a:xfrm>
          <a:prstGeom prst="rect">
            <a:avLst/>
          </a:prstGeom>
        </p:spPr>
      </p:pic>
      <p:sp>
        <p:nvSpPr>
          <p:cNvPr id="14" name="Text 1">
            <a:extLst>
              <a:ext uri="{FF2B5EF4-FFF2-40B4-BE49-F238E27FC236}">
                <a16:creationId xmlns:a16="http://schemas.microsoft.com/office/drawing/2014/main" id="{345E9C0C-CC59-A271-8E0E-D3581EE8E797}"/>
              </a:ext>
            </a:extLst>
          </p:cNvPr>
          <p:cNvSpPr/>
          <p:nvPr/>
        </p:nvSpPr>
        <p:spPr>
          <a:xfrm>
            <a:off x="734616" y="3727996"/>
            <a:ext cx="2356749" cy="303259"/>
          </a:xfrm>
          <a:prstGeom prst="rect">
            <a:avLst/>
          </a:prstGeom>
          <a:noFill/>
          <a:ln/>
        </p:spPr>
        <p:txBody>
          <a:bodyPr wrap="none" lIns="0" tIns="0" rIns="0" bIns="0" rtlCol="0" anchor="t"/>
          <a:lstStyle/>
          <a:p>
            <a:pPr marL="0" indent="0" algn="l">
              <a:lnSpc>
                <a:spcPts val="2550"/>
              </a:lnSpc>
              <a:buNone/>
            </a:pPr>
            <a:r>
              <a:rPr lang="en-US" sz="2050" dirty="0">
                <a:solidFill>
                  <a:srgbClr val="161613"/>
                </a:solidFill>
                <a:latin typeface="Arial" panose="020B0604020202020204" pitchFamily="34" charset="0"/>
                <a:ea typeface="DM Sans Medium" pitchFamily="34" charset="-122"/>
                <a:cs typeface="Arial" panose="020B0604020202020204" pitchFamily="34" charset="0"/>
              </a:rPr>
              <a:t>Vicem Hoàng Thạch</a:t>
            </a:r>
            <a:endParaRPr lang="en-US" sz="2050" dirty="0">
              <a:latin typeface="Arial" panose="020B0604020202020204" pitchFamily="34" charset="0"/>
              <a:cs typeface="Arial" panose="020B0604020202020204" pitchFamily="34" charset="0"/>
            </a:endParaRPr>
          </a:p>
        </p:txBody>
      </p:sp>
      <p:sp>
        <p:nvSpPr>
          <p:cNvPr id="15" name="Text 2">
            <a:extLst>
              <a:ext uri="{FF2B5EF4-FFF2-40B4-BE49-F238E27FC236}">
                <a16:creationId xmlns:a16="http://schemas.microsoft.com/office/drawing/2014/main" id="{1E3BAE16-4CAF-FDF2-43EF-0B9F00083E17}"/>
              </a:ext>
            </a:extLst>
          </p:cNvPr>
          <p:cNvSpPr/>
          <p:nvPr/>
        </p:nvSpPr>
        <p:spPr>
          <a:xfrm>
            <a:off x="734617" y="4181863"/>
            <a:ext cx="3168790" cy="1241656"/>
          </a:xfrm>
          <a:prstGeom prst="rect">
            <a:avLst/>
          </a:prstGeom>
          <a:noFill/>
          <a:ln/>
        </p:spPr>
        <p:txBody>
          <a:bodyPr wrap="square" lIns="0" tIns="0" rIns="0" bIns="0" rtlCol="0" anchor="t"/>
          <a:lstStyle/>
          <a:p>
            <a:pPr marL="0" indent="0" algn="l">
              <a:lnSpc>
                <a:spcPts val="2600"/>
              </a:lnSpc>
              <a:buNone/>
            </a:pPr>
            <a:r>
              <a:rPr lang="en-US" sz="1650" dirty="0">
                <a:solidFill>
                  <a:srgbClr val="161613"/>
                </a:solidFill>
                <a:latin typeface="Arial" panose="020B0604020202020204" pitchFamily="34" charset="0"/>
                <a:ea typeface="Inter" pitchFamily="34" charset="-122"/>
                <a:cs typeface="Arial" panose="020B0604020202020204" pitchFamily="34" charset="0"/>
              </a:rPr>
              <a:t>Đã triển khai thành công hệ thống thu hồi nhiệt khí thải (WHR) và sử dụng nhiên liệu thay thế RDF, giúp giảm đáng kể chi phí năng lượng và phát thải CO₂.</a:t>
            </a:r>
            <a:endParaRPr lang="en-US" sz="1650" dirty="0">
              <a:latin typeface="Arial" panose="020B0604020202020204" pitchFamily="34" charset="0"/>
              <a:cs typeface="Arial" panose="020B0604020202020204" pitchFamily="34" charset="0"/>
            </a:endParaRPr>
          </a:p>
        </p:txBody>
      </p:sp>
      <p:pic>
        <p:nvPicPr>
          <p:cNvPr id="16" name="Image 1" descr="preencoded.png">
            <a:extLst>
              <a:ext uri="{FF2B5EF4-FFF2-40B4-BE49-F238E27FC236}">
                <a16:creationId xmlns:a16="http://schemas.microsoft.com/office/drawing/2014/main" id="{822C48CE-1D2F-725D-2DF0-9E18E7660DC2}"/>
              </a:ext>
            </a:extLst>
          </p:cNvPr>
          <p:cNvPicPr>
            <a:picLocks noChangeAspect="1"/>
          </p:cNvPicPr>
          <p:nvPr/>
        </p:nvPicPr>
        <p:blipFill>
          <a:blip r:embed="rId3"/>
          <a:stretch>
            <a:fillRect/>
          </a:stretch>
        </p:blipFill>
        <p:spPr>
          <a:xfrm>
            <a:off x="4709652" y="1582205"/>
            <a:ext cx="2873703" cy="1776037"/>
          </a:xfrm>
          <a:prstGeom prst="rect">
            <a:avLst/>
          </a:prstGeom>
        </p:spPr>
      </p:pic>
      <p:sp>
        <p:nvSpPr>
          <p:cNvPr id="17" name="Text 3">
            <a:extLst>
              <a:ext uri="{FF2B5EF4-FFF2-40B4-BE49-F238E27FC236}">
                <a16:creationId xmlns:a16="http://schemas.microsoft.com/office/drawing/2014/main" id="{7DEBDD72-36A7-DB39-3F6C-390A3052519F}"/>
              </a:ext>
            </a:extLst>
          </p:cNvPr>
          <p:cNvSpPr/>
          <p:nvPr/>
        </p:nvSpPr>
        <p:spPr>
          <a:xfrm>
            <a:off x="5000464" y="3655870"/>
            <a:ext cx="2356749" cy="303259"/>
          </a:xfrm>
          <a:prstGeom prst="rect">
            <a:avLst/>
          </a:prstGeom>
          <a:noFill/>
          <a:ln/>
        </p:spPr>
        <p:txBody>
          <a:bodyPr wrap="none" lIns="0" tIns="0" rIns="0" bIns="0" rtlCol="0" anchor="t"/>
          <a:lstStyle/>
          <a:p>
            <a:pPr marL="0" indent="0" algn="l">
              <a:lnSpc>
                <a:spcPts val="2550"/>
              </a:lnSpc>
              <a:buNone/>
            </a:pPr>
            <a:r>
              <a:rPr lang="en-US" sz="2050" dirty="0">
                <a:solidFill>
                  <a:srgbClr val="161613"/>
                </a:solidFill>
                <a:latin typeface="Arial" panose="020B0604020202020204" pitchFamily="34" charset="0"/>
                <a:ea typeface="DM Sans Medium" pitchFamily="34" charset="-122"/>
                <a:cs typeface="Arial" panose="020B0604020202020204" pitchFamily="34" charset="0"/>
              </a:rPr>
              <a:t>Xi măng Bỉm Sơn</a:t>
            </a:r>
            <a:endParaRPr lang="en-US" sz="2050" dirty="0">
              <a:latin typeface="Arial" panose="020B0604020202020204" pitchFamily="34" charset="0"/>
              <a:cs typeface="Arial" panose="020B0604020202020204" pitchFamily="34" charset="0"/>
            </a:endParaRPr>
          </a:p>
        </p:txBody>
      </p:sp>
      <p:sp>
        <p:nvSpPr>
          <p:cNvPr id="18" name="Text 4">
            <a:extLst>
              <a:ext uri="{FF2B5EF4-FFF2-40B4-BE49-F238E27FC236}">
                <a16:creationId xmlns:a16="http://schemas.microsoft.com/office/drawing/2014/main" id="{4EA10557-3282-01F8-C5EF-592BE77F30D7}"/>
              </a:ext>
            </a:extLst>
          </p:cNvPr>
          <p:cNvSpPr/>
          <p:nvPr/>
        </p:nvSpPr>
        <p:spPr>
          <a:xfrm>
            <a:off x="4709652" y="4109736"/>
            <a:ext cx="3303639" cy="1552069"/>
          </a:xfrm>
          <a:prstGeom prst="rect">
            <a:avLst/>
          </a:prstGeom>
          <a:noFill/>
          <a:ln/>
        </p:spPr>
        <p:txBody>
          <a:bodyPr wrap="square" lIns="0" tIns="0" rIns="0" bIns="0" rtlCol="0" anchor="t"/>
          <a:lstStyle/>
          <a:p>
            <a:pPr marL="0" indent="0" algn="l">
              <a:lnSpc>
                <a:spcPts val="2600"/>
              </a:lnSpc>
              <a:buNone/>
            </a:pPr>
            <a:r>
              <a:rPr lang="en-US" sz="1650" dirty="0">
                <a:solidFill>
                  <a:srgbClr val="161613"/>
                </a:solidFill>
                <a:latin typeface="Arial" panose="020B0604020202020204" pitchFamily="34" charset="0"/>
                <a:ea typeface="Inter" pitchFamily="34" charset="-122"/>
                <a:cs typeface="Arial" panose="020B0604020202020204" pitchFamily="34" charset="0"/>
              </a:rPr>
              <a:t>Áp dụng hệ thống quản lý năng lượng ISO 50001 và kết nối hệ thống giám sát năng lượng trực tuyến, cho phép theo dõi và tối ưu hóa tiêu thụ năng lượng theo thời gian thực.</a:t>
            </a:r>
            <a:endParaRPr lang="en-US" sz="1650" dirty="0">
              <a:latin typeface="Arial" panose="020B0604020202020204" pitchFamily="34" charset="0"/>
              <a:cs typeface="Arial" panose="020B0604020202020204" pitchFamily="34" charset="0"/>
            </a:endParaRPr>
          </a:p>
        </p:txBody>
      </p:sp>
      <p:pic>
        <p:nvPicPr>
          <p:cNvPr id="19" name="Image 2" descr="preencoded.png">
            <a:extLst>
              <a:ext uri="{FF2B5EF4-FFF2-40B4-BE49-F238E27FC236}">
                <a16:creationId xmlns:a16="http://schemas.microsoft.com/office/drawing/2014/main" id="{B7DCEE10-FF88-487F-8CA1-C363FF0C337F}"/>
              </a:ext>
            </a:extLst>
          </p:cNvPr>
          <p:cNvPicPr>
            <a:picLocks noChangeAspect="1"/>
          </p:cNvPicPr>
          <p:nvPr/>
        </p:nvPicPr>
        <p:blipFill>
          <a:blip r:embed="rId4"/>
          <a:stretch>
            <a:fillRect/>
          </a:stretch>
        </p:blipFill>
        <p:spPr>
          <a:xfrm>
            <a:off x="8616000" y="1582205"/>
            <a:ext cx="2873703" cy="1776037"/>
          </a:xfrm>
          <a:prstGeom prst="rect">
            <a:avLst/>
          </a:prstGeom>
        </p:spPr>
      </p:pic>
      <p:sp>
        <p:nvSpPr>
          <p:cNvPr id="20" name="Text 5">
            <a:extLst>
              <a:ext uri="{FF2B5EF4-FFF2-40B4-BE49-F238E27FC236}">
                <a16:creationId xmlns:a16="http://schemas.microsoft.com/office/drawing/2014/main" id="{CAC97F0E-0D2C-28D4-B061-145AB5947DD0}"/>
              </a:ext>
            </a:extLst>
          </p:cNvPr>
          <p:cNvSpPr/>
          <p:nvPr/>
        </p:nvSpPr>
        <p:spPr>
          <a:xfrm>
            <a:off x="8991010" y="3679784"/>
            <a:ext cx="1825416" cy="303259"/>
          </a:xfrm>
          <a:prstGeom prst="rect">
            <a:avLst/>
          </a:prstGeom>
          <a:noFill/>
          <a:ln/>
        </p:spPr>
        <p:txBody>
          <a:bodyPr wrap="none" lIns="0" tIns="0" rIns="0" bIns="0" rtlCol="0" anchor="t"/>
          <a:lstStyle/>
          <a:p>
            <a:pPr marL="0" indent="0" algn="l">
              <a:lnSpc>
                <a:spcPts val="2550"/>
              </a:lnSpc>
              <a:buNone/>
            </a:pPr>
            <a:r>
              <a:rPr lang="en-US" sz="2050" dirty="0">
                <a:solidFill>
                  <a:srgbClr val="161613"/>
                </a:solidFill>
                <a:latin typeface="Arial" panose="020B0604020202020204" pitchFamily="34" charset="0"/>
                <a:ea typeface="DM Sans Medium" pitchFamily="34" charset="-122"/>
                <a:cs typeface="Arial" panose="020B0604020202020204" pitchFamily="34" charset="0"/>
              </a:rPr>
              <a:t>Xi măng Fico</a:t>
            </a:r>
            <a:endParaRPr lang="en-US" sz="2050" dirty="0">
              <a:latin typeface="Arial" panose="020B0604020202020204" pitchFamily="34" charset="0"/>
              <a:cs typeface="Arial" panose="020B0604020202020204" pitchFamily="34" charset="0"/>
            </a:endParaRPr>
          </a:p>
        </p:txBody>
      </p:sp>
      <p:sp>
        <p:nvSpPr>
          <p:cNvPr id="21" name="Text 6">
            <a:extLst>
              <a:ext uri="{FF2B5EF4-FFF2-40B4-BE49-F238E27FC236}">
                <a16:creationId xmlns:a16="http://schemas.microsoft.com/office/drawing/2014/main" id="{4374E244-92BB-5DDE-AF41-DE813B0B3A7D}"/>
              </a:ext>
            </a:extLst>
          </p:cNvPr>
          <p:cNvSpPr/>
          <p:nvPr/>
        </p:nvSpPr>
        <p:spPr>
          <a:xfrm>
            <a:off x="8991009" y="4133651"/>
            <a:ext cx="2906023" cy="1241656"/>
          </a:xfrm>
          <a:prstGeom prst="rect">
            <a:avLst/>
          </a:prstGeom>
          <a:noFill/>
          <a:ln/>
        </p:spPr>
        <p:txBody>
          <a:bodyPr wrap="square" lIns="0" tIns="0" rIns="0" bIns="0" rtlCol="0" anchor="t"/>
          <a:lstStyle/>
          <a:p>
            <a:pPr marL="0" indent="0" algn="l">
              <a:lnSpc>
                <a:spcPts val="2600"/>
              </a:lnSpc>
              <a:buNone/>
            </a:pPr>
            <a:r>
              <a:rPr lang="en-US" sz="1650" dirty="0">
                <a:solidFill>
                  <a:srgbClr val="161613"/>
                </a:solidFill>
                <a:latin typeface="Arial" panose="020B0604020202020204" pitchFamily="34" charset="0"/>
                <a:ea typeface="Inter" pitchFamily="34" charset="-122"/>
                <a:cs typeface="Arial" panose="020B0604020202020204" pitchFamily="34" charset="0"/>
              </a:rPr>
              <a:t>Đang thử nghiệm đốt sinh khối thay thế than đá, hướng tới giảm phát thải carbon và tận dụng nguồn nhiên liệu tái tạo sẵn có tại địa phương.</a:t>
            </a:r>
            <a:endParaRPr lang="en-US" sz="1650" dirty="0">
              <a:latin typeface="Arial" panose="020B0604020202020204" pitchFamily="34" charset="0"/>
              <a:cs typeface="Arial" panose="020B0604020202020204" pitchFamily="34" charset="0"/>
            </a:endParaRPr>
          </a:p>
        </p:txBody>
      </p:sp>
      <p:sp>
        <p:nvSpPr>
          <p:cNvPr id="22" name="Title 1">
            <a:extLst>
              <a:ext uri="{FF2B5EF4-FFF2-40B4-BE49-F238E27FC236}">
                <a16:creationId xmlns:a16="http://schemas.microsoft.com/office/drawing/2014/main" id="{27466EC5-CA21-4CD2-BE79-CA795AB46F50}"/>
              </a:ext>
            </a:extLst>
          </p:cNvPr>
          <p:cNvSpPr txBox="1">
            <a:spLocks/>
          </p:cNvSpPr>
          <p:nvPr/>
        </p:nvSpPr>
        <p:spPr>
          <a:xfrm>
            <a:off x="304800" y="559008"/>
            <a:ext cx="115824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0" i="0" u="none" strike="noStrike" cap="none">
                <a:solidFill>
                  <a:schemeClr val="dk1"/>
                </a:solidFill>
                <a:latin typeface="Arial" panose="020B0604020202020204" pitchFamily="34" charset="0"/>
                <a:ea typeface="Fira Sans Extra Condensed"/>
                <a:cs typeface="Arial" panose="020B0604020202020204" pitchFamily="34" charset="0"/>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000" b="1" dirty="0">
                <a:solidFill>
                  <a:schemeClr val="accent1">
                    <a:lumMod val="50000"/>
                  </a:schemeClr>
                </a:solidFill>
              </a:rPr>
              <a:t> </a:t>
            </a:r>
            <a:r>
              <a:rPr lang="en-US" sz="2000" b="1" dirty="0">
                <a:solidFill>
                  <a:schemeClr val="accent1">
                    <a:lumMod val="50000"/>
                  </a:schemeClr>
                </a:solidFill>
              </a:rPr>
              <a:t>10. </a:t>
            </a:r>
            <a:r>
              <a:rPr lang="vi-VN" sz="2000" b="1" dirty="0">
                <a:solidFill>
                  <a:schemeClr val="accent1">
                    <a:lumMod val="50000"/>
                  </a:schemeClr>
                </a:solidFill>
              </a:rPr>
              <a:t>VÍ DỤ VỀ CÁC </a:t>
            </a:r>
            <a:r>
              <a:rPr lang="en-US" sz="2000" b="1" dirty="0">
                <a:solidFill>
                  <a:schemeClr val="accent1">
                    <a:lumMod val="50000"/>
                  </a:schemeClr>
                </a:solidFill>
              </a:rPr>
              <a:t>GIẢI PHÁP TKNL</a:t>
            </a:r>
            <a:r>
              <a:rPr lang="vi-VN" sz="2000" b="1" dirty="0">
                <a:solidFill>
                  <a:schemeClr val="accent1">
                    <a:lumMod val="50000"/>
                  </a:schemeClr>
                </a:solidFill>
              </a:rPr>
              <a:t> TRONG NGÀNH CÔNG NGHIỆP XI MĂNG TRÊN THẾ GIỚI</a:t>
            </a:r>
            <a:endParaRPr lang="en-VN" sz="2000" b="1" dirty="0">
              <a:solidFill>
                <a:schemeClr val="accent1">
                  <a:lumMod val="50000"/>
                </a:schemeClr>
              </a:solidFill>
            </a:endParaRPr>
          </a:p>
        </p:txBody>
      </p:sp>
    </p:spTree>
    <p:extLst>
      <p:ext uri="{BB962C8B-B14F-4D97-AF65-F5344CB8AC3E}">
        <p14:creationId xmlns:p14="http://schemas.microsoft.com/office/powerpoint/2010/main" val="12582422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E64B0-2DEE-B30C-5C5F-12AD2857AFDA}"/>
              </a:ext>
            </a:extLst>
          </p:cNvPr>
          <p:cNvSpPr>
            <a:spLocks noGrp="1"/>
          </p:cNvSpPr>
          <p:nvPr>
            <p:ph type="title"/>
          </p:nvPr>
        </p:nvSpPr>
        <p:spPr>
          <a:xfrm>
            <a:off x="568000" y="1486040"/>
            <a:ext cx="11360800" cy="1122400"/>
          </a:xfrm>
        </p:spPr>
        <p:txBody>
          <a:bodyPr>
            <a:noAutofit/>
          </a:bodyPr>
          <a:lstStyle/>
          <a:p>
            <a:pPr algn="l"/>
            <a:r>
              <a:rPr lang="en-US" sz="2200" b="1" dirty="0" err="1"/>
              <a:t>Câu</a:t>
            </a:r>
            <a:r>
              <a:rPr lang="en-US" sz="2200" b="1" dirty="0"/>
              <a:t> </a:t>
            </a:r>
            <a:r>
              <a:rPr lang="en-US" sz="2200" b="1" dirty="0" err="1"/>
              <a:t>hỏi</a:t>
            </a:r>
            <a:r>
              <a:rPr lang="en-US" sz="2200" b="1" dirty="0"/>
              <a:t>:</a:t>
            </a:r>
            <a:br>
              <a:rPr lang="en-US" sz="2200" dirty="0"/>
            </a:br>
            <a:r>
              <a:rPr lang="en-US" sz="2200" dirty="0" err="1"/>
              <a:t>Bạn</a:t>
            </a:r>
            <a:r>
              <a:rPr lang="en-US" sz="2200" dirty="0"/>
              <a:t> </a:t>
            </a:r>
            <a:r>
              <a:rPr lang="en-US" sz="2200" dirty="0" err="1"/>
              <a:t>thấy</a:t>
            </a:r>
            <a:r>
              <a:rPr lang="en-US" sz="2200" dirty="0"/>
              <a:t> </a:t>
            </a:r>
            <a:r>
              <a:rPr lang="en-US" sz="2200" dirty="0" err="1"/>
              <a:t>tiềm</a:t>
            </a:r>
            <a:r>
              <a:rPr lang="en-US" sz="2200" dirty="0"/>
              <a:t> </a:t>
            </a:r>
            <a:r>
              <a:rPr lang="en-US" sz="2200" dirty="0" err="1"/>
              <a:t>năng</a:t>
            </a:r>
            <a:r>
              <a:rPr lang="en-US" sz="2200" dirty="0"/>
              <a:t> </a:t>
            </a:r>
            <a:r>
              <a:rPr lang="en-US" sz="2200" dirty="0" err="1"/>
              <a:t>tiết</a:t>
            </a:r>
            <a:r>
              <a:rPr lang="en-US" sz="2200" dirty="0"/>
              <a:t> </a:t>
            </a:r>
            <a:r>
              <a:rPr lang="en-US" sz="2200" dirty="0" err="1"/>
              <a:t>kiệm</a:t>
            </a:r>
            <a:r>
              <a:rPr lang="en-US" sz="2200" dirty="0"/>
              <a:t> </a:t>
            </a:r>
            <a:r>
              <a:rPr lang="en-US" sz="2200" dirty="0" err="1"/>
              <a:t>năng</a:t>
            </a:r>
            <a:r>
              <a:rPr lang="en-US" sz="2200" dirty="0"/>
              <a:t> </a:t>
            </a:r>
            <a:r>
              <a:rPr lang="en-US" sz="2200" dirty="0" err="1"/>
              <a:t>lượng</a:t>
            </a:r>
            <a:r>
              <a:rPr lang="en-US" sz="2200" dirty="0"/>
              <a:t> </a:t>
            </a:r>
            <a:r>
              <a:rPr lang="en-US" sz="2200" dirty="0" err="1"/>
              <a:t>nào</a:t>
            </a:r>
            <a:r>
              <a:rPr lang="en-US" sz="2200" dirty="0"/>
              <a:t> </a:t>
            </a:r>
            <a:r>
              <a:rPr lang="en-US" sz="2200" dirty="0" err="1"/>
              <a:t>phù</a:t>
            </a:r>
            <a:r>
              <a:rPr lang="en-US" sz="2200" dirty="0"/>
              <a:t> </a:t>
            </a:r>
            <a:r>
              <a:rPr lang="en-US" sz="2200" dirty="0" err="1"/>
              <a:t>hợp</a:t>
            </a:r>
            <a:r>
              <a:rPr lang="en-US" sz="2200" dirty="0"/>
              <a:t> </a:t>
            </a:r>
            <a:r>
              <a:rPr lang="en-US" sz="2200" dirty="0" err="1"/>
              <a:t>với</a:t>
            </a:r>
            <a:r>
              <a:rPr lang="en-US" sz="2200" dirty="0"/>
              <a:t> nhà </a:t>
            </a:r>
            <a:r>
              <a:rPr lang="en-US" sz="2200" dirty="0" err="1"/>
              <a:t>máy</a:t>
            </a:r>
            <a:r>
              <a:rPr lang="en-US" sz="2200" dirty="0"/>
              <a:t> </a:t>
            </a:r>
            <a:r>
              <a:rPr lang="en-US" sz="2200" dirty="0" err="1"/>
              <a:t>bạn</a:t>
            </a:r>
            <a:r>
              <a:rPr lang="en-US" sz="2200" dirty="0"/>
              <a:t> </a:t>
            </a:r>
            <a:r>
              <a:rPr lang="en-US" sz="2200" dirty="0" err="1"/>
              <a:t>nhất</a:t>
            </a:r>
            <a:r>
              <a:rPr lang="en-US" sz="2200" dirty="0"/>
              <a:t> ? </a:t>
            </a:r>
            <a:r>
              <a:rPr lang="en-US" sz="2200" dirty="0" err="1"/>
              <a:t>Giải</a:t>
            </a:r>
            <a:r>
              <a:rPr lang="en-US" sz="2200" dirty="0"/>
              <a:t> </a:t>
            </a:r>
            <a:r>
              <a:rPr lang="en-US" sz="2200" dirty="0" err="1"/>
              <a:t>thích</a:t>
            </a:r>
            <a:r>
              <a:rPr lang="en-US" sz="2200" dirty="0"/>
              <a:t>?</a:t>
            </a:r>
          </a:p>
        </p:txBody>
      </p:sp>
      <p:sp>
        <p:nvSpPr>
          <p:cNvPr id="3" name="Title 1">
            <a:extLst>
              <a:ext uri="{FF2B5EF4-FFF2-40B4-BE49-F238E27FC236}">
                <a16:creationId xmlns:a16="http://schemas.microsoft.com/office/drawing/2014/main" id="{D77D02C3-6B7B-4D16-9051-B772F3DF8B8C}"/>
              </a:ext>
            </a:extLst>
          </p:cNvPr>
          <p:cNvSpPr txBox="1">
            <a:spLocks/>
          </p:cNvSpPr>
          <p:nvPr/>
        </p:nvSpPr>
        <p:spPr>
          <a:xfrm>
            <a:off x="304800" y="559008"/>
            <a:ext cx="115824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3600"/>
              <a:buFont typeface="Fira Sans Extra Condensed"/>
              <a:buNone/>
              <a:defRPr sz="4800" b="0" i="0" u="none" strike="noStrike" cap="none">
                <a:solidFill>
                  <a:schemeClr val="dk1"/>
                </a:solidFill>
                <a:latin typeface="Arial" panose="020B0604020202020204" pitchFamily="34" charset="0"/>
                <a:ea typeface="Fira Sans Extra Condensed"/>
                <a:cs typeface="Arial" panose="020B0604020202020204" pitchFamily="34" charset="0"/>
                <a:sym typeface="Fira Sans Extra Condensed"/>
              </a:defRPr>
            </a:lvl1pPr>
            <a:lvl2pPr marR="0" lvl="1"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2pPr>
            <a:lvl3pPr marR="0" lvl="2"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3pPr>
            <a:lvl4pPr marR="0" lvl="3"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4pPr>
            <a:lvl5pPr marR="0" lvl="4"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5pPr>
            <a:lvl6pPr marR="0" lvl="5"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6pPr>
            <a:lvl7pPr marR="0" lvl="6"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7pPr>
            <a:lvl8pPr marR="0" lvl="7"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8pPr>
            <a:lvl9pPr marR="0" lvl="8" algn="ctr" rtl="0">
              <a:lnSpc>
                <a:spcPct val="100000"/>
              </a:lnSpc>
              <a:spcBef>
                <a:spcPts val="0"/>
              </a:spcBef>
              <a:spcAft>
                <a:spcPts val="0"/>
              </a:spcAft>
              <a:buClr>
                <a:schemeClr val="dk1"/>
              </a:buClr>
              <a:buSzPts val="3600"/>
              <a:buFont typeface="Fira Sans Extra Condensed"/>
              <a:buNone/>
              <a:defRPr sz="4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3200" b="1" dirty="0">
                <a:solidFill>
                  <a:schemeClr val="accent1">
                    <a:lumMod val="50000"/>
                  </a:schemeClr>
                </a:solidFill>
              </a:rPr>
              <a:t>THẢO LUẬN</a:t>
            </a:r>
            <a:endParaRPr lang="en-VN" sz="3200" b="1" dirty="0">
              <a:solidFill>
                <a:schemeClr val="accent1">
                  <a:lumMod val="50000"/>
                </a:schemeClr>
              </a:solidFill>
            </a:endParaRPr>
          </a:p>
        </p:txBody>
      </p:sp>
    </p:spTree>
    <p:extLst>
      <p:ext uri="{BB962C8B-B14F-4D97-AF65-F5344CB8AC3E}">
        <p14:creationId xmlns:p14="http://schemas.microsoft.com/office/powerpoint/2010/main" val="40509021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latin typeface="Arial" panose="020B0604020202020204" pitchFamily="34" charset="0"/>
              </a:rPr>
              <a:t>CẢM ƠN</a:t>
            </a:r>
          </a:p>
        </p:txBody>
      </p:sp>
    </p:spTree>
    <p:extLst>
      <p:ext uri="{BB962C8B-B14F-4D97-AF65-F5344CB8AC3E}">
        <p14:creationId xmlns:p14="http://schemas.microsoft.com/office/powerpoint/2010/main" val="3957131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484469" y="397435"/>
            <a:ext cx="10524067" cy="654050"/>
          </a:xfrm>
        </p:spPr>
        <p:txBody>
          <a:bodyPr/>
          <a:lstStyle/>
          <a:p>
            <a:pPr algn="ctr"/>
            <a:r>
              <a:rPr lang="en-US" dirty="0">
                <a:solidFill>
                  <a:schemeClr val="accent1">
                    <a:lumMod val="50000"/>
                  </a:schemeClr>
                </a:solidFill>
              </a:rPr>
              <a:t>Thảo luận</a:t>
            </a:r>
            <a:endParaRPr lang="en-VN" dirty="0">
              <a:solidFill>
                <a:schemeClr val="accent1">
                  <a:lumMod val="50000"/>
                </a:schemeClr>
              </a:solidFill>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vi-VN" b="1" dirty="0"/>
              <a:t>Chia lớp thành 4 nhóm</a:t>
            </a:r>
          </a:p>
          <a:p>
            <a:pPr marL="139700" indent="0">
              <a:buNone/>
            </a:pPr>
            <a:endParaRPr lang="vi-VN" b="1" dirty="0"/>
          </a:p>
          <a:p>
            <a:pPr marL="139700" indent="0">
              <a:buNone/>
            </a:pPr>
            <a:r>
              <a:rPr lang="vi-VN" b="1" dirty="0"/>
              <a:t>Thảo luận trong 15 phút</a:t>
            </a:r>
          </a:p>
          <a:p>
            <a:pPr marL="139700" indent="0">
              <a:buNone/>
            </a:pPr>
            <a:endParaRPr lang="vi-VN" b="1" dirty="0"/>
          </a:p>
          <a:p>
            <a:pPr>
              <a:buFont typeface="Arial" panose="020B0604020202020204" pitchFamily="34" charset="0"/>
              <a:buChar char="•"/>
            </a:pPr>
            <a:r>
              <a:rPr lang="vi-VN" dirty="0"/>
              <a:t>Theo bạn, lĩnh vực nào sử dụng nhiều năng lượng nhất ở Việt Nam?</a:t>
            </a:r>
          </a:p>
          <a:p>
            <a:pPr>
              <a:buFont typeface="Arial" panose="020B0604020202020204" pitchFamily="34" charset="0"/>
              <a:buChar char="•"/>
            </a:pPr>
            <a:endParaRPr lang="vi-VN" dirty="0"/>
          </a:p>
          <a:p>
            <a:pPr>
              <a:buFont typeface="Arial" panose="020B0604020202020204" pitchFamily="34" charset="0"/>
              <a:buChar char="•"/>
            </a:pPr>
            <a:r>
              <a:rPr lang="vi-VN" dirty="0"/>
              <a:t>Xác định các đối tượng sử dụng năng lượng trong ngành xi măng?</a:t>
            </a:r>
          </a:p>
          <a:p>
            <a:pPr>
              <a:buFont typeface="Arial" panose="020B0604020202020204" pitchFamily="34" charset="0"/>
              <a:buChar char="•"/>
            </a:pPr>
            <a:endParaRPr lang="vi-VN" dirty="0"/>
          </a:p>
          <a:p>
            <a:pPr>
              <a:buFont typeface="Arial" panose="020B0604020202020204" pitchFamily="34" charset="0"/>
              <a:buChar char="•"/>
            </a:pPr>
            <a:r>
              <a:rPr lang="vi-VN" dirty="0"/>
              <a:t>Công ty của bạn chủ yếu sử dụng nguồn năng lượng nào?</a:t>
            </a:r>
          </a:p>
          <a:p>
            <a:pPr>
              <a:buFont typeface="Arial" panose="020B0604020202020204" pitchFamily="34" charset="0"/>
              <a:buChar char="•"/>
            </a:pPr>
            <a:endParaRPr lang="vi-VN" dirty="0"/>
          </a:p>
          <a:p>
            <a:pPr>
              <a:buFont typeface="Arial" panose="020B0604020202020204" pitchFamily="34" charset="0"/>
              <a:buChar char="•"/>
            </a:pPr>
            <a:r>
              <a:rPr lang="vi-VN" dirty="0"/>
              <a:t>Tiềm năng tiết kiệm năng lượng (</a:t>
            </a:r>
            <a:r>
              <a:rPr lang="en-US" dirty="0"/>
              <a:t>TKNL</a:t>
            </a:r>
            <a:r>
              <a:rPr lang="vi-VN" dirty="0"/>
              <a:t>) của công ty bạn là gì?</a:t>
            </a:r>
          </a:p>
          <a:p>
            <a:pPr marL="139700" indent="0">
              <a:buNone/>
            </a:pPr>
            <a:endParaRPr lang="vi-VN" b="1" dirty="0"/>
          </a:p>
          <a:p>
            <a:pPr marL="139700" indent="0">
              <a:buNone/>
            </a:pPr>
            <a:r>
              <a:rPr lang="en-US" b="1" dirty="0"/>
              <a:t>T</a:t>
            </a:r>
            <a:r>
              <a:rPr lang="vi-VN" b="1" dirty="0"/>
              <a:t>huyết trình trong 5 phút</a:t>
            </a:r>
            <a:endParaRPr lang="en-VN" dirty="0"/>
          </a:p>
        </p:txBody>
      </p:sp>
    </p:spTree>
    <p:extLst>
      <p:ext uri="{BB962C8B-B14F-4D97-AF65-F5344CB8AC3E}">
        <p14:creationId xmlns:p14="http://schemas.microsoft.com/office/powerpoint/2010/main" val="933568372"/>
      </p:ext>
    </p:extLst>
  </p:cSld>
  <p:clrMapOvr>
    <a:masterClrMapping/>
  </p:clrMapOvr>
  <p:transition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Autofit/>
          </a:bodyPr>
          <a:lstStyle/>
          <a:p>
            <a:pPr algn="ctr"/>
            <a:r>
              <a:rPr lang="en-US" dirty="0">
                <a:solidFill>
                  <a:schemeClr val="accent1">
                    <a:lumMod val="50000"/>
                  </a:schemeClr>
                </a:solidFill>
              </a:rPr>
              <a:t>3. </a:t>
            </a:r>
            <a:r>
              <a:rPr lang="vi-VN" dirty="0">
                <a:solidFill>
                  <a:schemeClr val="accent1">
                    <a:lumMod val="50000"/>
                  </a:schemeClr>
                </a:solidFill>
              </a:rPr>
              <a:t>TIÊU THỤ NĂNG LƯỢNG CUỐI CÙNG THEO NGÀNH Ở VN</a:t>
            </a:r>
            <a:endParaRPr lang="en-US" dirty="0">
              <a:solidFill>
                <a:schemeClr val="accent1">
                  <a:lumMod val="50000"/>
                </a:schemeClr>
              </a:solidFill>
            </a:endParaRPr>
          </a:p>
        </p:txBody>
      </p:sp>
      <p:graphicFrame>
        <p:nvGraphicFramePr>
          <p:cNvPr id="6" name="Chart 5">
            <a:extLst>
              <a:ext uri="{FF2B5EF4-FFF2-40B4-BE49-F238E27FC236}">
                <a16:creationId xmlns:a16="http://schemas.microsoft.com/office/drawing/2014/main" id="{18A00FA3-D476-4940-893B-4B455E25E75A}"/>
              </a:ext>
            </a:extLst>
          </p:cNvPr>
          <p:cNvGraphicFramePr>
            <a:graphicFrameLocks/>
          </p:cNvGraphicFramePr>
          <p:nvPr>
            <p:extLst>
              <p:ext uri="{D42A27DB-BD31-4B8C-83A1-F6EECF244321}">
                <p14:modId xmlns:p14="http://schemas.microsoft.com/office/powerpoint/2010/main" val="3575770545"/>
              </p:ext>
            </p:extLst>
          </p:nvPr>
        </p:nvGraphicFramePr>
        <p:xfrm>
          <a:off x="558515" y="1809749"/>
          <a:ext cx="5402379" cy="382102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Chart 6">
            <a:extLst>
              <a:ext uri="{FF2B5EF4-FFF2-40B4-BE49-F238E27FC236}">
                <a16:creationId xmlns:a16="http://schemas.microsoft.com/office/drawing/2014/main" id="{22F30FF5-99CD-42FD-8B26-330C276CF61F}"/>
              </a:ext>
            </a:extLst>
          </p:cNvPr>
          <p:cNvGraphicFramePr>
            <a:graphicFrameLocks/>
          </p:cNvGraphicFramePr>
          <p:nvPr>
            <p:extLst>
              <p:ext uri="{D42A27DB-BD31-4B8C-83A1-F6EECF244321}">
                <p14:modId xmlns:p14="http://schemas.microsoft.com/office/powerpoint/2010/main" val="3667420233"/>
              </p:ext>
            </p:extLst>
          </p:nvPr>
        </p:nvGraphicFramePr>
        <p:xfrm>
          <a:off x="5960894" y="1809749"/>
          <a:ext cx="5402379" cy="38210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3594100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fontScale="90000"/>
          </a:bodyPr>
          <a:lstStyle/>
          <a:p>
            <a:pPr algn="ctr"/>
            <a:r>
              <a:rPr lang="en-US" sz="3200" dirty="0">
                <a:solidFill>
                  <a:schemeClr val="accent1">
                    <a:lumMod val="50000"/>
                  </a:schemeClr>
                </a:solidFill>
              </a:rPr>
              <a:t>1. </a:t>
            </a:r>
            <a:r>
              <a:rPr lang="vi-VN" sz="3200" dirty="0">
                <a:solidFill>
                  <a:schemeClr val="accent1">
                    <a:lumMod val="50000"/>
                  </a:schemeClr>
                </a:solidFill>
              </a:rPr>
              <a:t>ĐẶC ĐIỂM TIÊU THỤ NL TRONG CÔNG NGHIỆP Ở VN</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333681"/>
            <a:ext cx="10972800" cy="5052852"/>
          </a:xfrm>
        </p:spPr>
        <p:txBody>
          <a:bodyPr>
            <a:normAutofit fontScale="92500" lnSpcReduction="20000"/>
          </a:bodyPr>
          <a:lstStyle/>
          <a:p>
            <a:pPr algn="just">
              <a:lnSpc>
                <a:spcPct val="150000"/>
              </a:lnSpc>
              <a:buFont typeface="Wingdings" pitchFamily="2" charset="2"/>
              <a:buChar char="v"/>
            </a:pPr>
            <a:r>
              <a:rPr lang="vi-VN" sz="1800" dirty="0"/>
              <a:t>Công nghiệp là </a:t>
            </a:r>
            <a:r>
              <a:rPr lang="en-US" sz="1800" dirty="0" err="1"/>
              <a:t>lĩnh</a:t>
            </a:r>
            <a:r>
              <a:rPr lang="en-US" sz="1800" dirty="0"/>
              <a:t> </a:t>
            </a:r>
            <a:r>
              <a:rPr lang="en-US" sz="1800" dirty="0" err="1"/>
              <a:t>vực</a:t>
            </a:r>
            <a:r>
              <a:rPr lang="vi-VN" sz="1800" dirty="0"/>
              <a:t> tiêu thụ Năng lượng hàng đầu ở Việt Nam tính theo tiêu thụ điện và tiêu thụ năng lượng cuối cùng</a:t>
            </a:r>
          </a:p>
          <a:p>
            <a:pPr algn="just">
              <a:lnSpc>
                <a:spcPct val="150000"/>
              </a:lnSpc>
              <a:buFont typeface="Wingdings" pitchFamily="2" charset="2"/>
              <a:buChar char="v"/>
            </a:pPr>
            <a:r>
              <a:rPr lang="vi-VN" sz="1800" dirty="0"/>
              <a:t>Việt Nam hiện có </a:t>
            </a:r>
            <a:r>
              <a:rPr lang="en-US" sz="1800" dirty="0">
                <a:solidFill>
                  <a:srgbClr val="C00000"/>
                </a:solidFill>
              </a:rPr>
              <a:t>3.491</a:t>
            </a:r>
            <a:r>
              <a:rPr lang="en-US" sz="1800" dirty="0">
                <a:solidFill>
                  <a:srgbClr val="FF0000"/>
                </a:solidFill>
              </a:rPr>
              <a:t> </a:t>
            </a:r>
            <a:r>
              <a:rPr lang="en-US" sz="1800" dirty="0">
                <a:solidFill>
                  <a:schemeClr val="tx1"/>
                </a:solidFill>
              </a:rPr>
              <a:t>(năm 2023)</a:t>
            </a:r>
            <a:r>
              <a:rPr lang="vi-VN" sz="1800" dirty="0">
                <a:solidFill>
                  <a:schemeClr val="tx1"/>
                </a:solidFill>
              </a:rPr>
              <a:t> cơ </a:t>
            </a:r>
            <a:r>
              <a:rPr lang="vi-VN" sz="1800" dirty="0"/>
              <a:t>sở sử dụng năng lượng trọng điểm</a:t>
            </a:r>
            <a:r>
              <a:rPr lang="en-US" sz="1800" dirty="0"/>
              <a:t> (DEUs) tổng</a:t>
            </a:r>
            <a:r>
              <a:rPr lang="vi-VN" sz="1800" dirty="0"/>
              <a:t> tiêu thụ năng lượng</a:t>
            </a:r>
            <a:r>
              <a:rPr lang="en-US" sz="1800" dirty="0"/>
              <a:t> khoảng</a:t>
            </a:r>
            <a:r>
              <a:rPr lang="vi-VN" sz="1800" dirty="0"/>
              <a:t> </a:t>
            </a:r>
            <a:r>
              <a:rPr lang="vi-VN" sz="1800" dirty="0">
                <a:solidFill>
                  <a:srgbClr val="C00000"/>
                </a:solidFill>
              </a:rPr>
              <a:t>40</a:t>
            </a:r>
            <a:r>
              <a:rPr lang="en-US" sz="1800" dirty="0">
                <a:solidFill>
                  <a:srgbClr val="C00000"/>
                </a:solidFill>
              </a:rPr>
              <a:t>.</a:t>
            </a:r>
            <a:r>
              <a:rPr lang="vi-VN" sz="1800" dirty="0">
                <a:solidFill>
                  <a:srgbClr val="C00000"/>
                </a:solidFill>
              </a:rPr>
              <a:t>586</a:t>
            </a:r>
            <a:r>
              <a:rPr lang="en-US" sz="1800" dirty="0">
                <a:solidFill>
                  <a:srgbClr val="C00000"/>
                </a:solidFill>
              </a:rPr>
              <a:t>.</a:t>
            </a:r>
            <a:r>
              <a:rPr lang="vi-VN" sz="1800" dirty="0">
                <a:solidFill>
                  <a:srgbClr val="C00000"/>
                </a:solidFill>
              </a:rPr>
              <a:t>299</a:t>
            </a:r>
            <a:r>
              <a:rPr lang="vi-VN" sz="1800" dirty="0"/>
              <a:t> TOE</a:t>
            </a:r>
            <a:r>
              <a:rPr lang="en-US" sz="1800" dirty="0"/>
              <a:t>. T</a:t>
            </a:r>
            <a:r>
              <a:rPr lang="vi-VN" sz="1800" dirty="0"/>
              <a:t>rong đó </a:t>
            </a:r>
            <a:r>
              <a:rPr lang="en-US" sz="1800" dirty="0"/>
              <a:t>DEUs thuộc ngành</a:t>
            </a:r>
            <a:r>
              <a:rPr lang="vi-VN" sz="1800" dirty="0"/>
              <a:t> công nghiệp chiếm phần lớn</a:t>
            </a:r>
            <a:r>
              <a:rPr lang="en-US" sz="1800" dirty="0"/>
              <a:t> và có </a:t>
            </a:r>
            <a:r>
              <a:rPr lang="en-US" sz="1800" dirty="0">
                <a:solidFill>
                  <a:srgbClr val="FF0000"/>
                </a:solidFill>
              </a:rPr>
              <a:t>2.864</a:t>
            </a:r>
            <a:r>
              <a:rPr lang="vi-VN" sz="1800" dirty="0">
                <a:solidFill>
                  <a:srgbClr val="FF0000"/>
                </a:solidFill>
              </a:rPr>
              <a:t> </a:t>
            </a:r>
            <a:r>
              <a:rPr lang="vi-VN" sz="1800" dirty="0"/>
              <a:t>cơ sở</a:t>
            </a:r>
            <a:r>
              <a:rPr lang="en-US" sz="1800" dirty="0"/>
              <a:t> và tổng tiêu thụ khoảng</a:t>
            </a:r>
            <a:r>
              <a:rPr lang="vi-VN" sz="1800" dirty="0">
                <a:solidFill>
                  <a:srgbClr val="FF0000"/>
                </a:solidFill>
              </a:rPr>
              <a:t> </a:t>
            </a:r>
            <a:r>
              <a:rPr lang="vi-VN" sz="1800" dirty="0">
                <a:solidFill>
                  <a:srgbClr val="C00000"/>
                </a:solidFill>
              </a:rPr>
              <a:t>39</a:t>
            </a:r>
            <a:r>
              <a:rPr lang="en-US" sz="1800" dirty="0">
                <a:solidFill>
                  <a:srgbClr val="C00000"/>
                </a:solidFill>
              </a:rPr>
              <a:t>.</a:t>
            </a:r>
            <a:r>
              <a:rPr lang="vi-VN" sz="1800" dirty="0">
                <a:solidFill>
                  <a:srgbClr val="C00000"/>
                </a:solidFill>
              </a:rPr>
              <a:t>583</a:t>
            </a:r>
            <a:r>
              <a:rPr lang="en-US" sz="1800" dirty="0">
                <a:solidFill>
                  <a:srgbClr val="C00000"/>
                </a:solidFill>
              </a:rPr>
              <a:t>.</a:t>
            </a:r>
            <a:r>
              <a:rPr lang="vi-VN" sz="1800" dirty="0">
                <a:solidFill>
                  <a:srgbClr val="C00000"/>
                </a:solidFill>
              </a:rPr>
              <a:t>611</a:t>
            </a:r>
            <a:r>
              <a:rPr lang="vi-VN" sz="1800" dirty="0"/>
              <a:t> TOE</a:t>
            </a:r>
            <a:r>
              <a:rPr lang="en-US" sz="1800" dirty="0"/>
              <a:t> (97.5% trên tổng các DEU)</a:t>
            </a:r>
            <a:r>
              <a:rPr lang="vi-VN" sz="1800" dirty="0"/>
              <a:t>. Công nghiệp Việt Nam có ưu thế</a:t>
            </a:r>
            <a:r>
              <a:rPr lang="en-US" sz="1800" dirty="0"/>
              <a:t> rất</a:t>
            </a:r>
            <a:r>
              <a:rPr lang="vi-VN" sz="1800" dirty="0"/>
              <a:t> lớn về </a:t>
            </a:r>
            <a:r>
              <a:rPr lang="en-US" sz="1800" dirty="0"/>
              <a:t>TKNL.</a:t>
            </a:r>
          </a:p>
          <a:p>
            <a:pPr algn="just">
              <a:lnSpc>
                <a:spcPct val="150000"/>
              </a:lnSpc>
              <a:buFont typeface="Wingdings" pitchFamily="2" charset="2"/>
              <a:buChar char="v"/>
            </a:pPr>
            <a:r>
              <a:rPr lang="vi-VN" sz="1800" dirty="0"/>
              <a:t>Mặc dù ngành xi măng tại Việt Nam chỉ có </a:t>
            </a:r>
            <a:r>
              <a:rPr lang="vi-VN" sz="1800" dirty="0">
                <a:solidFill>
                  <a:srgbClr val="FF0000"/>
                </a:solidFill>
              </a:rPr>
              <a:t>91 DEU </a:t>
            </a:r>
            <a:r>
              <a:rPr lang="vi-VN" sz="1800" dirty="0"/>
              <a:t>nhưng nó tiêu thụ tới </a:t>
            </a:r>
            <a:r>
              <a:rPr lang="vi-VN" sz="1800" dirty="0">
                <a:solidFill>
                  <a:srgbClr val="FF0000"/>
                </a:solidFill>
              </a:rPr>
              <a:t>8.825.788 TOE</a:t>
            </a:r>
            <a:r>
              <a:rPr lang="vi-VN" sz="1800" dirty="0"/>
              <a:t>, chiếm </a:t>
            </a:r>
            <a:r>
              <a:rPr lang="vi-VN" sz="1800" dirty="0">
                <a:solidFill>
                  <a:srgbClr val="FF0000"/>
                </a:solidFill>
              </a:rPr>
              <a:t>22,3%</a:t>
            </a:r>
            <a:r>
              <a:rPr lang="vi-VN" sz="1800" dirty="0"/>
              <a:t> tiêu thụ DEU công nghiệp (</a:t>
            </a:r>
            <a:r>
              <a:rPr lang="vi-VN" sz="1800" dirty="0">
                <a:solidFill>
                  <a:srgbClr val="FF0000"/>
                </a:solidFill>
              </a:rPr>
              <a:t>10-15%</a:t>
            </a:r>
            <a:r>
              <a:rPr lang="vi-VN" sz="1800" dirty="0"/>
              <a:t> tổng mức tiêu thụ của ngành) - do tính chất sử dụng nhiều năng lượng của thiết bị sản xuất.</a:t>
            </a:r>
          </a:p>
          <a:p>
            <a:pPr algn="just">
              <a:lnSpc>
                <a:spcPct val="150000"/>
              </a:lnSpc>
              <a:buFont typeface="Wingdings" pitchFamily="2" charset="2"/>
              <a:buChar char="v"/>
            </a:pPr>
            <a:r>
              <a:rPr lang="vi-VN" sz="1800" dirty="0"/>
              <a:t>Đến năm 2025, Việt Nam </a:t>
            </a:r>
            <a:r>
              <a:rPr lang="en-US" sz="1800" dirty="0" err="1"/>
              <a:t>yêu</a:t>
            </a:r>
            <a:r>
              <a:rPr lang="en-US" sz="1800" dirty="0"/>
              <a:t> </a:t>
            </a:r>
            <a:r>
              <a:rPr lang="en-US" sz="1800" dirty="0" err="1"/>
              <a:t>cầu</a:t>
            </a:r>
            <a:r>
              <a:rPr lang="vi-VN" sz="1800" dirty="0"/>
              <a:t> 100% doanh nghiệp trọng điểm phải áp dụng hệ thống quản lý năng lượng theo quy định theo quyết định 280/Q Đ TTG của </a:t>
            </a:r>
            <a:r>
              <a:rPr lang="en-US" sz="1800" dirty="0"/>
              <a:t>T</a:t>
            </a:r>
            <a:r>
              <a:rPr lang="vi-VN" sz="1800" dirty="0"/>
              <a:t>hủ </a:t>
            </a:r>
            <a:r>
              <a:rPr lang="en-US" sz="1800" dirty="0"/>
              <a:t>T</a:t>
            </a:r>
            <a:r>
              <a:rPr lang="vi-VN" sz="1800" dirty="0"/>
              <a:t>ướng </a:t>
            </a:r>
            <a:r>
              <a:rPr lang="en-US" sz="1800" dirty="0"/>
              <a:t>C</a:t>
            </a:r>
            <a:r>
              <a:rPr lang="vi-VN" sz="1800" dirty="0"/>
              <a:t>hính </a:t>
            </a:r>
            <a:r>
              <a:rPr lang="en-US" sz="1800" dirty="0"/>
              <a:t>P</a:t>
            </a:r>
            <a:r>
              <a:rPr lang="vi-VN" sz="1800" dirty="0"/>
              <a:t>hủ về phê duyệt chương trình Quốc gia về sử dụng NLTKHQ giai đoạn 2019 – 2030.</a:t>
            </a:r>
          </a:p>
          <a:p>
            <a:pPr algn="just">
              <a:lnSpc>
                <a:spcPct val="150000"/>
              </a:lnSpc>
              <a:buFont typeface="Wingdings" pitchFamily="2" charset="2"/>
              <a:buChar char="v"/>
            </a:pPr>
            <a:r>
              <a:rPr lang="vi-VN" sz="1800" dirty="0"/>
              <a:t>Việc áp dụng hệ thống </a:t>
            </a:r>
            <a:r>
              <a:rPr lang="en-US" sz="1800" dirty="0"/>
              <a:t>QLNL</a:t>
            </a:r>
            <a:r>
              <a:rPr lang="vi-VN" sz="1800" dirty="0"/>
              <a:t> ở Việt Nam còn rất thiếu và yếu. Nhiều doanh nghiệp chỉ thực hiện để đáp ứng khuôn khổ về luật. </a:t>
            </a:r>
          </a:p>
          <a:p>
            <a:pPr algn="just">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188970114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587828" y="509813"/>
            <a:ext cx="10989129" cy="654050"/>
          </a:xfrm>
        </p:spPr>
        <p:txBody>
          <a:bodyPr>
            <a:noAutofit/>
          </a:bodyPr>
          <a:lstStyle/>
          <a:p>
            <a:pPr algn="ctr"/>
            <a:r>
              <a:rPr lang="en-US" sz="3200" dirty="0">
                <a:solidFill>
                  <a:schemeClr val="accent1">
                    <a:lumMod val="50000"/>
                  </a:schemeClr>
                </a:solidFill>
              </a:rPr>
              <a:t>2. </a:t>
            </a:r>
            <a:r>
              <a:rPr lang="vi-VN" sz="3200" dirty="0">
                <a:solidFill>
                  <a:schemeClr val="accent1">
                    <a:lumMod val="50000"/>
                  </a:schemeClr>
                </a:solidFill>
              </a:rPr>
              <a:t>CƠ SỞ SỬ DỤNG NĂNG LƯỢNG TRỌNG ĐIỂM</a:t>
            </a:r>
            <a:endParaRPr lang="en-US" sz="3200" dirty="0">
              <a:solidFill>
                <a:schemeClr val="accent1">
                  <a:lumMod val="50000"/>
                </a:schemeClr>
              </a:solidFill>
            </a:endParaRPr>
          </a:p>
        </p:txBody>
      </p:sp>
      <p:sp>
        <p:nvSpPr>
          <p:cNvPr id="7" name="TextBox 6">
            <a:extLst>
              <a:ext uri="{FF2B5EF4-FFF2-40B4-BE49-F238E27FC236}">
                <a16:creationId xmlns:a16="http://schemas.microsoft.com/office/drawing/2014/main" id="{B512A8AF-0AD3-E2B0-287C-0D3AB658E9E5}"/>
              </a:ext>
            </a:extLst>
          </p:cNvPr>
          <p:cNvSpPr txBox="1"/>
          <p:nvPr/>
        </p:nvSpPr>
        <p:spPr>
          <a:xfrm>
            <a:off x="2358992" y="6229154"/>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rPr>
              <a:t>Số lượng CSSD NLTD và năng lượng tiêu thụ tương ứng, giai đoạn 2017-202</a:t>
            </a:r>
            <a:r>
              <a:rPr kumimoji="0" lang="en-US"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rPr>
              <a:t>3</a:t>
            </a:r>
            <a:endPar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extLst>
              <p:ext uri="{D42A27DB-BD31-4B8C-83A1-F6EECF244321}">
                <p14:modId xmlns:p14="http://schemas.microsoft.com/office/powerpoint/2010/main" val="2762235611"/>
              </p:ext>
            </p:extLst>
          </p:nvPr>
        </p:nvGraphicFramePr>
        <p:xfrm>
          <a:off x="1799177" y="1468828"/>
          <a:ext cx="8017789" cy="44553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2198092"/>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0" y="326571"/>
            <a:ext cx="12191999" cy="959324"/>
          </a:xfrm>
        </p:spPr>
        <p:txBody>
          <a:bodyPr>
            <a:noAutofit/>
          </a:bodyPr>
          <a:lstStyle/>
          <a:p>
            <a:pPr algn="ctr"/>
            <a:r>
              <a:rPr lang="en-US" sz="2400" dirty="0">
                <a:solidFill>
                  <a:schemeClr val="accent1">
                    <a:lumMod val="50000"/>
                  </a:schemeClr>
                </a:solidFill>
              </a:rPr>
              <a:t>4. </a:t>
            </a:r>
            <a:r>
              <a:rPr lang="vi-VN" sz="2400" dirty="0">
                <a:solidFill>
                  <a:schemeClr val="accent1">
                    <a:lumMod val="50000"/>
                  </a:schemeClr>
                </a:solidFill>
              </a:rPr>
              <a:t>MỤC TIÊU TKNL CHO CÁC NGÀNH </a:t>
            </a:r>
            <a:r>
              <a:rPr lang="en-US" sz="2400" dirty="0">
                <a:solidFill>
                  <a:schemeClr val="accent1">
                    <a:lumMod val="50000"/>
                  </a:schemeClr>
                </a:solidFill>
              </a:rPr>
              <a:t>C</a:t>
            </a:r>
            <a:r>
              <a:rPr lang="vi-VN" sz="2400" dirty="0">
                <a:solidFill>
                  <a:schemeClr val="accent1">
                    <a:lumMod val="50000"/>
                  </a:schemeClr>
                </a:solidFill>
              </a:rPr>
              <a:t>ÔNG NGHIỆP VIỆT NAM ĐẾN NĂM 2030</a:t>
            </a:r>
            <a:endParaRPr lang="en-US" sz="2400"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623026314"/>
              </p:ext>
            </p:extLst>
          </p:nvPr>
        </p:nvGraphicFramePr>
        <p:xfrm>
          <a:off x="661851" y="1515451"/>
          <a:ext cx="10859590" cy="4051580"/>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552340">
                <a:tc rowSpan="2">
                  <a:txBody>
                    <a:bodyPr/>
                    <a:lstStyle/>
                    <a:p>
                      <a:pPr algn="ctr" fontAlgn="ctr"/>
                      <a:r>
                        <a:rPr lang="en-US" sz="1800" b="1" u="none" strike="noStrike" dirty="0" err="1">
                          <a:solidFill>
                            <a:schemeClr val="bg1"/>
                          </a:solidFill>
                          <a:effectLst/>
                          <a:latin typeface="Arial" panose="020B0604020202020204" pitchFamily="34" charset="0"/>
                        </a:rPr>
                        <a:t>Các</a:t>
                      </a:r>
                      <a:r>
                        <a:rPr lang="en-US" sz="1800" b="1" u="none" strike="noStrike" dirty="0">
                          <a:solidFill>
                            <a:schemeClr val="bg1"/>
                          </a:solidFill>
                          <a:effectLst/>
                        </a:rPr>
                        <a:t> </a:t>
                      </a:r>
                      <a:r>
                        <a:rPr lang="en-US" sz="1800" b="1" u="none" strike="noStrike" dirty="0" err="1">
                          <a:solidFill>
                            <a:schemeClr val="bg1"/>
                          </a:solidFill>
                          <a:effectLst/>
                        </a:rPr>
                        <a:t>ngành</a:t>
                      </a:r>
                      <a:r>
                        <a:rPr lang="en-US" sz="1800" b="1" u="none" strike="noStrike" dirty="0">
                          <a:solidFill>
                            <a:schemeClr val="bg1"/>
                          </a:solidFill>
                          <a:effectLst/>
                        </a:rPr>
                        <a:t> </a:t>
                      </a:r>
                      <a:r>
                        <a:rPr lang="en-US" sz="1800" b="1" u="none" strike="noStrike" dirty="0" err="1">
                          <a:solidFill>
                            <a:schemeClr val="bg1"/>
                          </a:solidFill>
                          <a:effectLst/>
                        </a:rPr>
                        <a:t>công</a:t>
                      </a:r>
                      <a:r>
                        <a:rPr lang="en-US" sz="1800" b="1" u="none" strike="noStrike" dirty="0">
                          <a:solidFill>
                            <a:schemeClr val="bg1"/>
                          </a:solidFill>
                          <a:effectLst/>
                        </a:rPr>
                        <a:t> </a:t>
                      </a:r>
                      <a:r>
                        <a:rPr lang="en-US" sz="1800" b="1" u="none" strike="noStrike" dirty="0" err="1">
                          <a:solidFill>
                            <a:schemeClr val="bg1"/>
                          </a:solidFill>
                          <a:effectLst/>
                        </a:rPr>
                        <a:t>nghiệp</a:t>
                      </a:r>
                      <a:endParaRPr lang="en-US" sz="1800" b="1" i="0" u="none" strike="noStrike" dirty="0">
                        <a:solidFill>
                          <a:schemeClr val="bg1"/>
                        </a:solidFill>
                        <a:effectLst/>
                        <a:latin typeface="Arial" panose="020B0604020202020204" pitchFamily="34" charset="0"/>
                      </a:endParaRPr>
                    </a:p>
                  </a:txBody>
                  <a:tcPr marL="10160" marR="10160" marT="10160" marB="0" anchor="ctr">
                    <a:solidFill>
                      <a:schemeClr val="accent4">
                        <a:lumMod val="50000"/>
                      </a:schemeClr>
                    </a:solidFill>
                  </a:tcPr>
                </a:tc>
                <a:tc gridSpan="2">
                  <a:txBody>
                    <a:bodyPr/>
                    <a:lstStyle/>
                    <a:p>
                      <a:pPr algn="ctr" fontAlgn="b"/>
                      <a:r>
                        <a:rPr lang="en-US" sz="1800" b="1" u="none" strike="noStrike" dirty="0" err="1">
                          <a:solidFill>
                            <a:schemeClr val="bg1"/>
                          </a:solidFill>
                          <a:effectLst/>
                          <a:latin typeface="Arial" panose="020B0604020202020204" pitchFamily="34" charset="0"/>
                        </a:rPr>
                        <a:t>Đến</a:t>
                      </a:r>
                      <a:r>
                        <a:rPr lang="en-US" sz="1800" b="1" u="none" strike="noStrike" dirty="0">
                          <a:solidFill>
                            <a:schemeClr val="bg1"/>
                          </a:solidFill>
                          <a:effectLst/>
                        </a:rPr>
                        <a:t> </a:t>
                      </a:r>
                      <a:r>
                        <a:rPr lang="en-US" sz="1800" b="1" u="none" strike="noStrike" dirty="0" err="1">
                          <a:solidFill>
                            <a:schemeClr val="bg1"/>
                          </a:solidFill>
                          <a:effectLst/>
                        </a:rPr>
                        <a:t>năm</a:t>
                      </a:r>
                      <a:r>
                        <a:rPr lang="en-US" sz="1800" b="1" u="none" strike="noStrike" dirty="0">
                          <a:solidFill>
                            <a:schemeClr val="bg1"/>
                          </a:solidFill>
                          <a:effectLst/>
                        </a:rPr>
                        <a:t> 2025</a:t>
                      </a:r>
                      <a:endParaRPr lang="en-US" sz="1800" b="1" i="0" u="none" strike="noStrike" dirty="0">
                        <a:solidFill>
                          <a:schemeClr val="bg1"/>
                        </a:solidFill>
                        <a:effectLst/>
                        <a:latin typeface="Arial" panose="020B0604020202020204" pitchFamily="34" charset="0"/>
                      </a:endParaRPr>
                    </a:p>
                  </a:txBody>
                  <a:tcPr marL="10160" marR="10160" marT="10160" marB="0" anchor="ctr">
                    <a:solidFill>
                      <a:schemeClr val="accent4">
                        <a:lumMod val="50000"/>
                      </a:schemeClr>
                    </a:solidFill>
                  </a:tcPr>
                </a:tc>
                <a:tc hMerge="1">
                  <a:txBody>
                    <a:bodyPr/>
                    <a:lstStyle/>
                    <a:p>
                      <a:endParaRPr lang="en-US"/>
                    </a:p>
                  </a:txBody>
                  <a:tcPr/>
                </a:tc>
                <a:tc gridSpan="2">
                  <a:txBody>
                    <a:bodyPr/>
                    <a:lstStyle/>
                    <a:p>
                      <a:pPr algn="ctr" fontAlgn="b"/>
                      <a:r>
                        <a:rPr lang="en-US" sz="1800" b="1" u="none" strike="noStrike" dirty="0" err="1">
                          <a:solidFill>
                            <a:schemeClr val="bg1"/>
                          </a:solidFill>
                          <a:effectLst/>
                          <a:latin typeface="Arial" panose="020B0604020202020204" pitchFamily="34" charset="0"/>
                        </a:rPr>
                        <a:t>Đến</a:t>
                      </a:r>
                      <a:r>
                        <a:rPr lang="en-US" sz="1800" b="1" u="none" strike="noStrike" dirty="0">
                          <a:solidFill>
                            <a:schemeClr val="bg1"/>
                          </a:solidFill>
                          <a:effectLst/>
                        </a:rPr>
                        <a:t> </a:t>
                      </a:r>
                      <a:r>
                        <a:rPr lang="en-US" sz="1800" b="1" u="none" strike="noStrike" dirty="0" err="1">
                          <a:solidFill>
                            <a:schemeClr val="bg1"/>
                          </a:solidFill>
                          <a:effectLst/>
                        </a:rPr>
                        <a:t>năm</a:t>
                      </a:r>
                      <a:r>
                        <a:rPr lang="en-US" sz="1800" b="1" u="none" strike="noStrike" dirty="0">
                          <a:solidFill>
                            <a:schemeClr val="bg1"/>
                          </a:solidFill>
                          <a:effectLst/>
                        </a:rPr>
                        <a:t> 2030</a:t>
                      </a:r>
                      <a:endParaRPr lang="en-US" sz="1800" b="1" i="0" u="none" strike="noStrike" dirty="0">
                        <a:solidFill>
                          <a:schemeClr val="bg1"/>
                        </a:solidFill>
                        <a:effectLst/>
                        <a:latin typeface="Arial" panose="020B0604020202020204" pitchFamily="34" charset="0"/>
                      </a:endParaRPr>
                    </a:p>
                  </a:txBody>
                  <a:tcPr marL="10160" marR="10160" marT="10160" marB="0" anchor="ctr">
                    <a:solidFill>
                      <a:schemeClr val="accent4">
                        <a:lumMod val="50000"/>
                      </a:schemeClr>
                    </a:solidFill>
                  </a:tcPr>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b="1" u="none" strike="noStrike" dirty="0">
                          <a:solidFill>
                            <a:schemeClr val="bg1"/>
                          </a:solidFill>
                          <a:effectLst/>
                          <a:latin typeface="Arial" panose="020B0604020202020204" pitchFamily="34" charset="0"/>
                        </a:rPr>
                        <a:t>Từ </a:t>
                      </a:r>
                      <a:endParaRPr lang="en-US" sz="1800" b="1" i="0" u="none" strike="noStrike" dirty="0">
                        <a:solidFill>
                          <a:schemeClr val="bg1"/>
                        </a:solidFill>
                        <a:effectLst/>
                        <a:latin typeface="Arial" panose="020B0604020202020204" pitchFamily="34" charset="0"/>
                      </a:endParaRPr>
                    </a:p>
                  </a:txBody>
                  <a:tcPr marL="10160" marR="10160" marT="10160" marB="0" anchor="ctr">
                    <a:solidFill>
                      <a:schemeClr val="accent4">
                        <a:lumMod val="50000"/>
                      </a:schemeClr>
                    </a:solidFill>
                  </a:tcPr>
                </a:tc>
                <a:tc>
                  <a:txBody>
                    <a:bodyPr/>
                    <a:lstStyle/>
                    <a:p>
                      <a:pPr algn="ctr" fontAlgn="b"/>
                      <a:r>
                        <a:rPr lang="en-US" sz="1800" b="1" u="none" strike="noStrike" dirty="0">
                          <a:solidFill>
                            <a:schemeClr val="bg1"/>
                          </a:solidFill>
                          <a:effectLst/>
                          <a:latin typeface="Arial" panose="020B0604020202020204" pitchFamily="34" charset="0"/>
                        </a:rPr>
                        <a:t>Đến</a:t>
                      </a:r>
                      <a:endParaRPr lang="en-US" sz="1800" b="1" i="0" u="none" strike="noStrike" dirty="0">
                        <a:solidFill>
                          <a:schemeClr val="bg1"/>
                        </a:solidFill>
                        <a:effectLst/>
                        <a:latin typeface="Arial" panose="020B0604020202020204" pitchFamily="34" charset="0"/>
                      </a:endParaRPr>
                    </a:p>
                  </a:txBody>
                  <a:tcPr marL="10160" marR="10160" marT="10160" marB="0" anchor="ctr">
                    <a:solidFill>
                      <a:schemeClr val="accent4">
                        <a:lumMod val="50000"/>
                      </a:schemeClr>
                    </a:solidFill>
                  </a:tcPr>
                </a:tc>
                <a:tc>
                  <a:txBody>
                    <a:bodyPr/>
                    <a:lstStyle/>
                    <a:p>
                      <a:pPr algn="ctr" fontAlgn="b"/>
                      <a:r>
                        <a:rPr lang="en-US" sz="1800" b="1" u="none" strike="noStrike" dirty="0">
                          <a:solidFill>
                            <a:schemeClr val="bg1"/>
                          </a:solidFill>
                          <a:effectLst/>
                          <a:latin typeface="Arial" panose="020B0604020202020204" pitchFamily="34" charset="0"/>
                        </a:rPr>
                        <a:t>Từ </a:t>
                      </a:r>
                      <a:endParaRPr lang="en-US" sz="1800" b="1" i="0" u="none" strike="noStrike" dirty="0">
                        <a:solidFill>
                          <a:schemeClr val="bg1"/>
                        </a:solidFill>
                        <a:effectLst/>
                        <a:latin typeface="Arial" panose="020B0604020202020204" pitchFamily="34" charset="0"/>
                      </a:endParaRPr>
                    </a:p>
                  </a:txBody>
                  <a:tcPr marL="10160" marR="10160" marT="10160" marB="0" anchor="ctr">
                    <a:solidFill>
                      <a:schemeClr val="accent4">
                        <a:lumMod val="50000"/>
                      </a:schemeClr>
                    </a:solidFill>
                  </a:tcPr>
                </a:tc>
                <a:tc>
                  <a:txBody>
                    <a:bodyPr/>
                    <a:lstStyle/>
                    <a:p>
                      <a:pPr algn="ctr" fontAlgn="b"/>
                      <a:r>
                        <a:rPr lang="en-US" sz="1800" b="1" u="none" strike="noStrike" dirty="0">
                          <a:solidFill>
                            <a:schemeClr val="bg1"/>
                          </a:solidFill>
                          <a:effectLst/>
                          <a:latin typeface="Arial" panose="020B0604020202020204" pitchFamily="34" charset="0"/>
                        </a:rPr>
                        <a:t>Đến</a:t>
                      </a:r>
                      <a:endParaRPr lang="en-US" sz="1800" b="1" i="0" u="none" strike="noStrike" dirty="0">
                        <a:solidFill>
                          <a:schemeClr val="bg1"/>
                        </a:solidFill>
                        <a:effectLst/>
                        <a:latin typeface="Arial" panose="020B0604020202020204" pitchFamily="34" charset="0"/>
                      </a:endParaRPr>
                    </a:p>
                  </a:txBody>
                  <a:tcPr marL="10160" marR="10160" marT="10160" marB="0" anchor="ctr">
                    <a:solidFill>
                      <a:schemeClr val="accent4">
                        <a:lumMod val="50000"/>
                      </a:schemeClr>
                    </a:solidFill>
                  </a:tcPr>
                </a:tc>
                <a:extLst>
                  <a:ext uri="{0D108BD9-81ED-4DB2-BD59-A6C34878D82A}">
                    <a16:rowId xmlns:a16="http://schemas.microsoft.com/office/drawing/2014/main" val="1054434090"/>
                  </a:ext>
                </a:extLst>
              </a:tr>
              <a:tr h="437405">
                <a:tc>
                  <a:txBody>
                    <a:bodyPr/>
                    <a:lstStyle/>
                    <a:p>
                      <a:pPr algn="l" fontAlgn="b"/>
                      <a:r>
                        <a:rPr lang="en-US" sz="1800" u="none" strike="noStrike" dirty="0" err="1">
                          <a:effectLst/>
                          <a:latin typeface="Arial" panose="020B0604020202020204" pitchFamily="34" charset="0"/>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thép</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3</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10</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16.5</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err="1">
                          <a:effectLst/>
                          <a:latin typeface="Arial" panose="020B0604020202020204" pitchFamily="34" charset="0"/>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hóa</a:t>
                      </a:r>
                      <a:r>
                        <a:rPr lang="en-US" sz="1800" u="none" strike="noStrike" dirty="0">
                          <a:effectLst/>
                        </a:rPr>
                        <a:t> </a:t>
                      </a:r>
                      <a:r>
                        <a:rPr lang="en-US" sz="1800" u="none" strike="noStrike" dirty="0" err="1">
                          <a:effectLst/>
                        </a:rPr>
                        <a:t>chất</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7</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10</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 </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u="none" strike="noStrike" dirty="0" err="1">
                          <a:effectLst/>
                          <a:latin typeface="Arial" panose="020B0604020202020204" pitchFamily="34" charset="0"/>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sản</a:t>
                      </a:r>
                      <a:r>
                        <a:rPr lang="en-US" sz="1800" u="none" strike="noStrike" dirty="0">
                          <a:effectLst/>
                        </a:rPr>
                        <a:t> </a:t>
                      </a:r>
                      <a:r>
                        <a:rPr lang="en-US" sz="1800" u="none" strike="noStrike" dirty="0" err="1">
                          <a:effectLst/>
                        </a:rPr>
                        <a:t>xuất</a:t>
                      </a:r>
                      <a:r>
                        <a:rPr lang="en-US" sz="1800" u="none" strike="noStrike" dirty="0">
                          <a:effectLst/>
                        </a:rPr>
                        <a:t> </a:t>
                      </a:r>
                      <a:r>
                        <a:rPr lang="en-US" sz="1800" u="none" strike="noStrike" dirty="0" err="1">
                          <a:effectLst/>
                        </a:rPr>
                        <a:t>nhựa</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18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22.46</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21.55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24.81</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b="1" u="none" strike="noStrike" dirty="0">
                          <a:solidFill>
                            <a:srgbClr val="C00000"/>
                          </a:solidFill>
                          <a:effectLst/>
                          <a:latin typeface="Arial" panose="020B0604020202020204" pitchFamily="34" charset="0"/>
                        </a:rPr>
                        <a:t>Xi </a:t>
                      </a:r>
                      <a:r>
                        <a:rPr lang="en-US" sz="1800" b="1" u="none" strike="noStrike" dirty="0" err="1">
                          <a:solidFill>
                            <a:srgbClr val="C00000"/>
                          </a:solidFill>
                          <a:effectLst/>
                        </a:rPr>
                        <a:t>măng</a:t>
                      </a:r>
                      <a:r>
                        <a:rPr lang="vi-VN" sz="1800" b="1" u="none" strike="noStrike" dirty="0">
                          <a:solidFill>
                            <a:srgbClr val="C00000"/>
                          </a:solidFill>
                          <a:effectLst/>
                        </a:rPr>
                        <a:t> (%)</a:t>
                      </a:r>
                      <a:endParaRPr lang="en-US" sz="1800" b="1" i="0" u="none" strike="noStrike" dirty="0">
                        <a:solidFill>
                          <a:srgbClr val="C00000"/>
                        </a:solidFill>
                        <a:effectLst/>
                        <a:latin typeface="Arial" panose="020B0604020202020204" pitchFamily="34" charset="0"/>
                      </a:endParaRPr>
                    </a:p>
                  </a:txBody>
                  <a:tcPr marL="10160" marR="10160" marT="10160" marB="0" anchor="b"/>
                </a:tc>
                <a:tc>
                  <a:txBody>
                    <a:bodyPr/>
                    <a:lstStyle/>
                    <a:p>
                      <a:pPr algn="ctr" fontAlgn="b"/>
                      <a:r>
                        <a:rPr lang="en-US" sz="1800" b="1" u="none" strike="noStrike" dirty="0">
                          <a:solidFill>
                            <a:srgbClr val="C00000"/>
                          </a:solidFill>
                          <a:effectLst/>
                          <a:latin typeface="Arial" panose="020B0604020202020204" pitchFamily="34" charset="0"/>
                        </a:rPr>
                        <a:t>7.5</a:t>
                      </a:r>
                      <a:endParaRPr lang="en-US" sz="1800" b="1" i="0" u="none" strike="noStrike" dirty="0">
                        <a:solidFill>
                          <a:srgbClr val="C00000"/>
                        </a:solidFill>
                        <a:effectLst/>
                        <a:latin typeface="Arial" panose="020B0604020202020204" pitchFamily="34" charset="0"/>
                      </a:endParaRPr>
                    </a:p>
                  </a:txBody>
                  <a:tcPr marL="10160" marR="10160" marT="10160" marB="0" anchor="b"/>
                </a:tc>
                <a:tc>
                  <a:txBody>
                    <a:bodyPr/>
                    <a:lstStyle/>
                    <a:p>
                      <a:pPr algn="ctr" fontAlgn="b"/>
                      <a:r>
                        <a:rPr lang="en-US" sz="1800" b="1" u="none" strike="noStrike" dirty="0">
                          <a:solidFill>
                            <a:srgbClr val="C00000"/>
                          </a:solidFill>
                          <a:effectLst/>
                          <a:latin typeface="Arial" panose="020B0604020202020204" pitchFamily="34" charset="0"/>
                        </a:rPr>
                        <a:t> </a:t>
                      </a:r>
                      <a:endParaRPr lang="en-US" sz="1800" b="1" i="0" u="none" strike="noStrike" dirty="0">
                        <a:solidFill>
                          <a:srgbClr val="C00000"/>
                        </a:solidFill>
                        <a:effectLst/>
                        <a:latin typeface="Arial" panose="020B0604020202020204" pitchFamily="34" charset="0"/>
                      </a:endParaRPr>
                    </a:p>
                  </a:txBody>
                  <a:tcPr marL="10160" marR="10160" marT="10160" marB="0" anchor="b"/>
                </a:tc>
                <a:tc>
                  <a:txBody>
                    <a:bodyPr/>
                    <a:lstStyle/>
                    <a:p>
                      <a:pPr algn="ctr" fontAlgn="b"/>
                      <a:r>
                        <a:rPr lang="en-US" sz="1800" b="1" u="none" strike="noStrike" dirty="0">
                          <a:solidFill>
                            <a:srgbClr val="C00000"/>
                          </a:solidFill>
                          <a:effectLst/>
                          <a:latin typeface="Arial" panose="020B0604020202020204" pitchFamily="34" charset="0"/>
                        </a:rPr>
                        <a:t>10.89</a:t>
                      </a:r>
                      <a:endParaRPr lang="en-US" sz="1800" b="1" i="0" u="none" strike="noStrike" dirty="0">
                        <a:solidFill>
                          <a:srgbClr val="C00000"/>
                        </a:solidFill>
                        <a:effectLst/>
                        <a:latin typeface="Arial" panose="020B0604020202020204" pitchFamily="34" charset="0"/>
                      </a:endParaRPr>
                    </a:p>
                  </a:txBody>
                  <a:tcPr marL="10160" marR="10160" marT="10160" marB="0" anchor="b"/>
                </a:tc>
                <a:tc>
                  <a:txBody>
                    <a:bodyPr/>
                    <a:lstStyle/>
                    <a:p>
                      <a:pPr algn="ctr" fontAlgn="b"/>
                      <a:r>
                        <a:rPr lang="en-US" sz="1800" b="1" u="none" strike="noStrike" dirty="0">
                          <a:solidFill>
                            <a:srgbClr val="C00000"/>
                          </a:solidFill>
                          <a:effectLst/>
                          <a:latin typeface="Arial" panose="020B0604020202020204" pitchFamily="34" charset="0"/>
                        </a:rPr>
                        <a:t> </a:t>
                      </a:r>
                      <a:endParaRPr lang="en-US" sz="1800" b="1" i="0" u="none" strike="noStrike" dirty="0">
                        <a:solidFill>
                          <a:srgbClr val="C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u="none" strike="noStrike" dirty="0" err="1">
                          <a:effectLst/>
                          <a:latin typeface="Arial" panose="020B0604020202020204" pitchFamily="34" charset="0"/>
                        </a:rPr>
                        <a:t>Dệt</a:t>
                      </a:r>
                      <a:r>
                        <a:rPr lang="en-US" sz="1800" u="none" strike="noStrike" dirty="0">
                          <a:effectLst/>
                        </a:rPr>
                        <a:t> may</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5</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6.8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 </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1800" u="none" strike="noStrike" dirty="0">
                          <a:effectLst/>
                          <a:latin typeface="Arial" panose="020B0604020202020204" pitchFamily="34" charset="0"/>
                        </a:rPr>
                        <a:t>Rượu bia nước giải khát (%)</a:t>
                      </a:r>
                      <a:endParaRPr lang="vi-VN"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3</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6.88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4.6</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8.44</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err="1">
                          <a:effectLst/>
                          <a:latin typeface="Arial" panose="020B0604020202020204" pitchFamily="34" charset="0"/>
                        </a:rPr>
                        <a:t>Giấy</a:t>
                      </a:r>
                      <a:r>
                        <a:rPr lang="vi-VN" sz="1800" u="none" strike="noStrike" dirty="0">
                          <a:effectLst/>
                        </a:rPr>
                        <a:t> (%)</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15.8</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9.9</a:t>
                      </a:r>
                      <a:endParaRPr lang="en-US" sz="1800" b="0" i="0" u="none" strike="noStrike" dirty="0">
                        <a:solidFill>
                          <a:srgbClr val="000000"/>
                        </a:solidFill>
                        <a:effectLst/>
                        <a:latin typeface="Arial" panose="020B0604020202020204" pitchFamily="34" charset="0"/>
                      </a:endParaRPr>
                    </a:p>
                  </a:txBody>
                  <a:tcPr marL="10160" marR="10160" marT="10160" marB="0" anchor="b"/>
                </a:tc>
                <a:tc>
                  <a:txBody>
                    <a:bodyPr/>
                    <a:lstStyle/>
                    <a:p>
                      <a:pPr algn="ctr" fontAlgn="b"/>
                      <a:r>
                        <a:rPr lang="en-US" sz="1800" u="none" strike="noStrike" dirty="0">
                          <a:effectLst/>
                          <a:latin typeface="Arial" panose="020B0604020202020204" pitchFamily="34" charset="0"/>
                        </a:rPr>
                        <a:t>18.48</a:t>
                      </a:r>
                      <a:endParaRPr lang="en-US" sz="1800" b="0" i="0" u="none" strike="noStrike" dirty="0">
                        <a:solidFill>
                          <a:srgbClr val="000000"/>
                        </a:solidFill>
                        <a:effectLst/>
                        <a:latin typeface="Arial" panose="020B060402020202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209161211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0" y="473530"/>
            <a:ext cx="12192000" cy="713029"/>
          </a:xfrm>
        </p:spPr>
        <p:txBody>
          <a:bodyPr>
            <a:noAutofit/>
          </a:bodyPr>
          <a:lstStyle/>
          <a:p>
            <a:r>
              <a:rPr lang="en-US" sz="2200" dirty="0">
                <a:solidFill>
                  <a:schemeClr val="accent1">
                    <a:lumMod val="50000"/>
                  </a:schemeClr>
                </a:solidFill>
              </a:rPr>
              <a:t>5. BẢNG SO SÁNH GIÁ ĐIỆN CỦA VIỆT NAM VỚI MỘT SỐ QUỐC GIA TRÊN THẾ GIỚI </a:t>
            </a:r>
            <a:br>
              <a:rPr lang="en-US" sz="2200" dirty="0">
                <a:solidFill>
                  <a:schemeClr val="accent1">
                    <a:lumMod val="50000"/>
                  </a:schemeClr>
                </a:solidFill>
              </a:rPr>
            </a:br>
            <a:r>
              <a:rPr lang="en-US" sz="2200" dirty="0">
                <a:solidFill>
                  <a:schemeClr val="accent1">
                    <a:lumMod val="50000"/>
                  </a:schemeClr>
                </a:solidFill>
              </a:rPr>
              <a:t>(NGUỒN EVN)</a:t>
            </a:r>
            <a:endParaRPr lang="vi-VN" sz="2200" dirty="0">
              <a:solidFill>
                <a:schemeClr val="accent1">
                  <a:lumMod val="50000"/>
                </a:schemeClr>
              </a:solidFill>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04056" y="1327075"/>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441496"/>
            <a:ext cx="7910944" cy="307777"/>
          </a:xfrm>
          <a:prstGeom prst="rect">
            <a:avLst/>
          </a:prstGeom>
          <a:noFill/>
        </p:spPr>
        <p:txBody>
          <a:bodyPr wrap="square">
            <a:spAutoFit/>
          </a:bodyPr>
          <a:lstStyle/>
          <a:p>
            <a:pPr algn="ctr"/>
            <a:r>
              <a:rPr lang="vi-VN" sz="1400" i="1" dirty="0">
                <a:solidFill>
                  <a:srgbClr val="323232"/>
                </a:solidFill>
                <a:latin typeface="Arial" panose="020B0604020202020204" pitchFamily="34" charset="0"/>
                <a:cs typeface="Arial" panose="020B0604020202020204" pitchFamily="34" charset="0"/>
              </a:rPr>
              <a:t>Bảng so sánh giá điện của Việt Nam với một số nước trên thế giới (Nguồn: EVN 2022)</a:t>
            </a:r>
            <a:endParaRPr lang="en-US" sz="1400" b="0" i="0" dirty="0">
              <a:solidFill>
                <a:srgbClr val="323232"/>
              </a:solidFill>
              <a:effectLst/>
              <a:latin typeface="Arial" panose="020B0604020202020204" pitchFamily="34" charset="0"/>
              <a:cs typeface="Arial" panose="020B0604020202020204" pitchFamily="34" charset="0"/>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nvGraphicFramePr>
        <p:xfrm>
          <a:off x="134755" y="1767695"/>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5975106"/>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18854</TotalTime>
  <Words>5019</Words>
  <Application>Microsoft Macintosh PowerPoint</Application>
  <PresentationFormat>Widescreen</PresentationFormat>
  <Paragraphs>390</Paragraphs>
  <Slides>38</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Fira Sans Extra Condensed</vt:lpstr>
      <vt:lpstr>Roboto</vt:lpstr>
      <vt:lpstr>Wingdings</vt:lpstr>
      <vt:lpstr>Courier New</vt:lpstr>
      <vt:lpstr>Arial</vt:lpstr>
      <vt:lpstr>Energy Saving Infographics by Slidesgo</vt:lpstr>
      <vt:lpstr>CHƯƠNG TRÌNH TẬP HUẤN TKNL DÀNH CHO CÁN BỘ QUẢN LÝ</vt:lpstr>
      <vt:lpstr>Nội dung</vt:lpstr>
      <vt:lpstr>PowerPoint Presentation</vt:lpstr>
      <vt:lpstr>Thảo luận</vt:lpstr>
      <vt:lpstr>3. TIÊU THỤ NĂNG LƯỢNG CUỐI CÙNG THEO NGÀNH Ở VN</vt:lpstr>
      <vt:lpstr>1. ĐẶC ĐIỂM TIÊU THỤ NL TRONG CÔNG NGHIỆP Ở VN</vt:lpstr>
      <vt:lpstr>2. CƠ SỞ SỬ DỤNG NĂNG LƯỢNG TRỌNG ĐIỂM</vt:lpstr>
      <vt:lpstr>4. MỤC TIÊU TKNL CHO CÁC NGÀNH CÔNG NGHIỆP VIỆT NAM ĐẾN NĂM 2030</vt:lpstr>
      <vt:lpstr>5. BẢNG SO SÁNH GIÁ ĐIỆN CỦA VIỆT NAM VỚI MỘT SỐ QUỐC GIA TRÊN THẾ GIỚI  (NGUỒN EVN)</vt:lpstr>
      <vt:lpstr>6. TIỀM NĂNG TIẾT KIỆM NĂNG LƯỢNG CỦA MỘT SỐ NGÀNH ĐIỂN HÌNH</vt:lpstr>
      <vt:lpstr>7. THỰC TRẠNG SỬ DỤNG NĂNG LƯỢNG TRONG CÔNG NGHIỆP</vt:lpstr>
      <vt:lpstr>7. THỰC TRẠNG SỬ DỤNG NĂNG LƯỢNG TRONG CÔNG NGHIỆP</vt:lpstr>
      <vt:lpstr>8. NGUYÊN NHÂN TIÊU THỤ NĂNG LƯỢNG CAO</vt:lpstr>
      <vt:lpstr>9. XU HƯỚNG PHÁT TRIỂN BỀN VỮNG TRONG CÔNG NGHIỆP XI MĂNG</vt:lpstr>
      <vt:lpstr>PowerPoint Presentation</vt:lpstr>
      <vt:lpstr>1. TỔNG QUAN NGÀNH SẢN XUẤT XI MĂNG</vt:lpstr>
      <vt:lpstr>2. CƯỜNG ĐỘ NĂNG LƯỢNG TRONG CÁC NGÀNH CÔNG NGHIỆP TRỌNG ĐIỂM TẠI VIỆT NAM</vt:lpstr>
      <vt:lpstr>3. CƯỜNG ĐỘ NĂNG LƯỢNG NHIỆT TRUNG BÌNH CỦA CLINKER</vt:lpstr>
      <vt:lpstr>4. CƠ CẤU SỬ DỤNG NĂNG LƯỢNG</vt:lpstr>
      <vt:lpstr>5. HIỆU SUẤT VÀ CƯỜNG ĐỘ NĂNG LƯỢNG</vt:lpstr>
      <vt:lpstr>6. TIÊU THỤ NĂNG LƯỢNG TRONG NGÀNH XI MĂNG</vt:lpstr>
      <vt:lpstr>6. TIÊU THỤ NĂNG LƯỢNG TRONG NGÀNH XI MĂNG</vt:lpstr>
      <vt:lpstr>7. CÁC KHU VỰC TIỀM NĂNG TIẾT KIỆM NĂNG LƯỢNG</vt:lpstr>
      <vt:lpstr>7. CÁC KHU VỰC TIỀM NĂNG TIẾT KIỆM NĂNG LƯỢNG</vt:lpstr>
      <vt:lpstr>7. CÁC KHU VỰC TIỀM NĂNG TIẾT KIỆM NĂNG LƯỢNG</vt:lpstr>
      <vt:lpstr>8. TIỀM NĂNG TIẾT KIỆM NĂNG LƯỢNG TRONG NGÀNH XI MĂNG</vt:lpstr>
      <vt:lpstr>9. GIẢI PHÁP TIẾT KIỆM NĂNG LƯỢNG TRONG NGÀNH XI MĂNG</vt:lpstr>
      <vt:lpstr>PowerPoint Presentation</vt:lpstr>
      <vt:lpstr>PowerPoint Presentation</vt:lpstr>
      <vt:lpstr>PowerPoint Presentation</vt:lpstr>
      <vt:lpstr>PowerPoint Presentation</vt:lpstr>
      <vt:lpstr>PowerPoint Presentation</vt:lpstr>
      <vt:lpstr> 10. VÍ DỤ VỀ CÁC GIẢI PHÁP TKNL TRONG NGÀNH CÔNG NGHIỆP XI MĂNG TRÊN THẾ GIỚI</vt:lpstr>
      <vt:lpstr> 10. VÍ DỤ VỀ CÁC GIẢI PHÁP TKNL TRONG NGÀNH CÔNG NGHIỆP XI MĂNG TRÊN THẾ GIỚI</vt:lpstr>
      <vt:lpstr>PowerPoint Presentation</vt:lpstr>
      <vt:lpstr>PowerPoint Presentation</vt:lpstr>
      <vt:lpstr>Câu hỏi: Bạn thấy tiềm năng tiết kiệm năng lượng nào phù hợp với nhà máy bạn nhất ? Giải thích?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dc:creator>Dell</dc:creator>
  <cp:lastModifiedBy>823417-Nguyễn Mạnh Hùng</cp:lastModifiedBy>
  <cp:revision>131</cp:revision>
  <dcterms:modified xsi:type="dcterms:W3CDTF">2025-09-04T09:30:02Z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1890453</vt:lpwstr>
  </property>
  <property fmtid="{D5CDD505-2E9C-101B-9397-08002B2CF9AE}" name="NXPowerLiteSettings" pid="3">
    <vt:lpwstr>F7000400038000</vt:lpwstr>
  </property>
  <property fmtid="{D5CDD505-2E9C-101B-9397-08002B2CF9AE}" name="NXPowerLiteVersion" pid="4">
    <vt:lpwstr>S11.0.1</vt:lpwstr>
  </property>
</Properties>
</file>