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1" r:id="rId2"/>
    <p:sldMasterId id="2147483683" r:id="rId3"/>
    <p:sldMasterId id="2147483692" r:id="rId4"/>
  </p:sldMasterIdLst>
  <p:notesMasterIdLst>
    <p:notesMasterId r:id="rId37"/>
  </p:notesMasterIdLst>
  <p:sldIdLst>
    <p:sldId id="296" r:id="rId5"/>
    <p:sldId id="262" r:id="rId6"/>
    <p:sldId id="745" r:id="rId7"/>
    <p:sldId id="263" r:id="rId8"/>
    <p:sldId id="746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98" r:id="rId20"/>
    <p:sldId id="300" r:id="rId21"/>
    <p:sldId id="279" r:id="rId22"/>
    <p:sldId id="281" r:id="rId23"/>
    <p:sldId id="282" r:id="rId24"/>
    <p:sldId id="283" r:id="rId25"/>
    <p:sldId id="284" r:id="rId26"/>
    <p:sldId id="285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7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85" autoAdjust="0"/>
    <p:restoredTop sz="94660"/>
  </p:normalViewPr>
  <p:slideViewPr>
    <p:cSldViewPr snapToGrid="0">
      <p:cViewPr varScale="1">
        <p:scale>
          <a:sx n="43" d="100"/>
          <a:sy n="43" d="100"/>
        </p:scale>
        <p:origin x="240" y="1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3893F-99CD-4FF6-92B8-53492F37FEA7}" type="datetimeFigureOut">
              <a:rPr lang="en-US" smtClean="0"/>
              <a:t>7/18/25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85F4F-5668-4380-8C07-E4DB80082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1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4773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Thành lập Ban Quản lý Năng lượng để đề ra chính sách và mục tiêu tiết kiệm năng lượng hàng năm.</a:t>
            </a:r>
          </a:p>
          <a:p>
            <a:r>
              <a:rPr lang="vi-VN"/>
              <a:t>Lắp đặt hệ thống tụ bù cos</a:t>
            </a:r>
            <a:r>
              <a:rPr lang="el-GR"/>
              <a:t>φ </a:t>
            </a:r>
            <a:r>
              <a:rPr lang="vi-VN"/>
              <a:t>tự động và biến tần cho các thiết bị như máy nén khí, hệ thống máy nén CO₂ và máy nén lạnh CO₂.</a:t>
            </a:r>
          </a:p>
          <a:p>
            <a:r>
              <a:rPr lang="vi-VN"/>
              <a:t>Bọc bảo ôn các van và điểm trên đường ống hơi để giảm thất thoát nhiệt.</a:t>
            </a:r>
          </a:p>
          <a:p>
            <a:r>
              <a:rPr lang="vi-VN"/>
              <a:t>Sử dụng đèn LED tiết kiệm năng lượng trong khu vực sản xuất và văn phòng.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661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4605A-A507-3582-1632-E5D70F6EE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614F25-3E74-A63E-FA76-4834D04CE5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680431-BBF1-A283-8D5C-F77AA1BE6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/>
              <a:t>Nhờ những cải tiến này, trong 5 năm, nhà máy đã tiết kiệm được 2.784.415 kWh năng lượng, tương đương 5,5% tổng tiêu thụ năng lượng. </a:t>
            </a:r>
            <a:endParaRPr lang="en-US"/>
          </a:p>
          <a:p>
            <a:r>
              <a:rPr lang="vi-VN"/>
              <a:t>Ngoài ra, từ năm 2016, nhà máy đã chuyển sang sử dụng 100% nhiên liệu sinh khối, giúp giảm 3.368 tấn CO₂ phát thải vào môi trường, tương đương giảm 40,9% CO₂ tại khu vực.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2CC659-3BD3-8477-B0E5-A9A5E16F2C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098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66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0A213-02ED-C53B-6600-C1E2B147D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2CF201-04DE-8575-1174-9104ABF69C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971B7A2-4D87-5037-CFE5-FCF5CAB3E6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9CD4C-B511-3062-B726-3288055C5A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3270C4-5166-4AC5-86A0-5BCB4425EB6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949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07559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439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25CBD-4D2C-4E59-A5F4-F3F7EA4B3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F061B2-F73D-497C-BDBD-9E76B20710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E8A267-54BE-43D9-96BC-E7F20C1DC9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C6F129-AF95-41E1-8270-63C11D76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24C0AB-3E09-4E73-80BA-B0F42475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17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66E493-886D-40C3-B70F-F229ED039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4D2B61-67B5-4380-8EC2-F9DD240E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DEB2BB-CDEF-4044-91A8-ABBE7CE136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3659D5-5C03-4C04-8068-6DC3AAD18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2E438-C880-4D48-B7D9-246EF656B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36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48832-0665-42B2-8CF5-032A28345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6C7407-3C84-4F5C-ACB5-7B548FA381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1BB4A-9BB1-4758-9E5C-9AD9CDFDA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4ED89-D9EA-4C20-B6B8-5570584612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DF70BF-0360-4286-85DC-C78711B72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1BC5BB-8080-4BBA-AE83-439857682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254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AA809-033A-4484-9E7D-87A9B6624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0EE39-BD98-4CC1-809A-86C44BE48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BF7412-4D51-4DB8-8CAF-432542BCDC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E91BA4-F8A1-4B5A-A1B4-EE9CE245E5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E92FEA-925D-4D58-AD5A-992712A695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87E6E3-D76C-4382-9F8C-DCABCA0BD5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F441E5-6B5B-4F3C-B336-3446B8713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8AC69-7B57-46A2-917B-8E13173AA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9764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DD747-E278-4A80-B10C-B1FD37A21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311AD8-0362-4B40-8FD0-88E8154EDB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8E377B-7CB0-4B3B-BDD4-A96EF434C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A81C60-21A2-426F-BCF6-6504B9DA7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06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1658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CA113-1387-4B82-B9A0-8BDCDB27E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DABBD5-4736-4BF7-B16B-CA7E424C3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B421F-CA61-4D62-8783-D1A59C0122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780CC-0B63-4BE5-AC52-02D7269E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537FA1-AA84-4F46-859B-DA481FAEC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9EE641-C7D8-41B2-B551-AA5677B95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625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A7794-752D-4665-AA58-545DE4219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A2426F-30BD-4EFB-9498-3C40FAB828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A26A5E-C852-4252-8CCD-32CA6563C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90B9DD-6965-4222-BCC2-222F3ED161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CA87A-288C-4255-9175-6D9D1F985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F879D5-8E78-436D-924E-89C9320A3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228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8A3E1-447E-4823-820B-583DBD47F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A11DBC-DC8F-456F-8201-369E303DC7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117E4-D611-40E8-89A2-E4BC1671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68695-815E-4C35-9CD8-D1B17406B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04F7B5-FD66-45EE-9E96-3C4EF27EA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774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BE227B-18E6-4928-831E-7D44523908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B19F77-09C4-4698-9F14-986787001B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3F382-2BDB-4B0C-B8DD-9EB7DA3D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AE91F-04A4-4CF5-BC83-1BC58CFE8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11235-7AB8-4009-A5A6-6B753B6EF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565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444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084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97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5334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1205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8805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25839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6996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26300"/>
      </p:ext>
    </p:extLst>
  </p:cSld>
  <p:clrMapOvr>
    <a:masterClrMapping/>
  </p:clrMapOvr>
  <p:transition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30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017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873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171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3594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70538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75213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414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99449"/>
      </p:ext>
    </p:extLst>
  </p:cSld>
  <p:clrMapOvr>
    <a:masterClrMapping/>
  </p:clrMapOvr>
  <p:transition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FB455B-1B93-4778-A131-0D897411A186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60496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0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079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30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54462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44BCD-6EEA-4999-8164-B58B0B4A89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70C2BC-42B1-496B-A82C-7689B644C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8AC10-7A15-4D80-9E72-0EE6D766B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0D753-5FDB-44EA-8E70-006C4C518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58AD69-0E3C-473E-93FB-FABC1BD4C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711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10530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852FDB61-3E8A-48F6-97C0-6EC77F6E9999}"/>
              </a:ext>
            </a:extLst>
          </p:cNvPr>
          <p:cNvGrpSpPr/>
          <p:nvPr userDrawn="1"/>
        </p:nvGrpSpPr>
        <p:grpSpPr>
          <a:xfrm>
            <a:off x="11506200" y="6248400"/>
            <a:ext cx="457200" cy="457200"/>
            <a:chOff x="11582400" y="6248400"/>
            <a:chExt cx="457200" cy="4572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8F493CE-9872-4FF0-B3F0-58654E98173B}"/>
                </a:ext>
              </a:extLst>
            </p:cNvPr>
            <p:cNvSpPr/>
            <p:nvPr/>
          </p:nvSpPr>
          <p:spPr>
            <a:xfrm rot="5400000">
              <a:off x="11582400" y="624840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79400" dist="38100" dir="2700000" algn="tl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021ECF53-D475-4CCF-AD03-71D36E6FBC60}"/>
                </a:ext>
              </a:extLst>
            </p:cNvPr>
            <p:cNvSpPr/>
            <p:nvPr/>
          </p:nvSpPr>
          <p:spPr>
            <a:xfrm rot="5400000" flipH="1">
              <a:off x="119687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F49F1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B411710-5C16-4656-839A-BB59F56458F7}"/>
                </a:ext>
              </a:extLst>
            </p:cNvPr>
            <p:cNvSpPr/>
            <p:nvPr/>
          </p:nvSpPr>
          <p:spPr>
            <a:xfrm rot="5400000" flipH="1">
              <a:off x="118544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0B934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ADE64B0-76AF-4ADC-9DC3-C81F67BC784A}"/>
                </a:ext>
              </a:extLst>
            </p:cNvPr>
            <p:cNvSpPr/>
            <p:nvPr/>
          </p:nvSpPr>
          <p:spPr>
            <a:xfrm rot="5400000" flipH="1">
              <a:off x="117401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149AD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D222FCE-218D-4087-A111-D81E27C525E5}"/>
                </a:ext>
              </a:extLst>
            </p:cNvPr>
            <p:cNvSpPr/>
            <p:nvPr/>
          </p:nvSpPr>
          <p:spPr>
            <a:xfrm rot="5400000" flipH="1">
              <a:off x="11625834" y="6204966"/>
              <a:ext cx="27432" cy="114300"/>
            </a:xfrm>
            <a:custGeom>
              <a:avLst/>
              <a:gdLst>
                <a:gd name="connsiteX0" fmla="*/ 27432 w 27432"/>
                <a:gd name="connsiteY0" fmla="*/ 0 h 114300"/>
                <a:gd name="connsiteX1" fmla="*/ 0 w 27432"/>
                <a:gd name="connsiteY1" fmla="*/ 0 h 114300"/>
                <a:gd name="connsiteX2" fmla="*/ 0 w 27432"/>
                <a:gd name="connsiteY2" fmla="*/ 114300 h 114300"/>
                <a:gd name="connsiteX3" fmla="*/ 27432 w 27432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32" h="114300">
                  <a:moveTo>
                    <a:pt x="27432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27432" y="114300"/>
                  </a:lnTo>
                  <a:close/>
                </a:path>
              </a:pathLst>
            </a:custGeom>
            <a:solidFill>
              <a:srgbClr val="7159A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F4B0D8F-E956-40B8-AA61-A33D79D6F8F1}"/>
              </a:ext>
            </a:extLst>
          </p:cNvPr>
          <p:cNvSpPr txBox="1"/>
          <p:nvPr userDrawn="1"/>
        </p:nvSpPr>
        <p:spPr>
          <a:xfrm>
            <a:off x="11613220" y="6392138"/>
            <a:ext cx="25167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fld id="{D0228276-A41C-455D-BC91-63B959546C92}" type="slidenum">
              <a:rPr lang="en-US" sz="1400" smtClean="0">
                <a:solidFill>
                  <a:schemeClr val="tx1">
                    <a:lumMod val="75000"/>
                    <a:lumOff val="25000"/>
                  </a:schemeClr>
                </a:solidFill>
                <a:latin typeface="Montserrat Bold" pitchFamily="2" charset="0"/>
              </a:rPr>
              <a:pPr algn="ctr"/>
              <a:t>‹#›</a:t>
            </a:fld>
            <a:endParaRPr lang="en-US" sz="1400">
              <a:solidFill>
                <a:schemeClr val="tx1">
                  <a:lumMod val="75000"/>
                  <a:lumOff val="25000"/>
                </a:schemeClr>
              </a:solidFill>
              <a:latin typeface="Montserrat Bold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687B78-DCF8-9BDB-FAE7-EB4C9EA7534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305620" y="357785"/>
            <a:ext cx="2638264" cy="54423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5A68C2-2B97-6B92-A284-72E4862F93B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182024" y="-112668"/>
            <a:ext cx="1596091" cy="15960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785248-4EF7-0A5B-0B19-65A5C2F1A3F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49C528-B0AF-B933-4410-1156382ACB5A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008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386277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8210493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200696" y="1873504"/>
            <a:ext cx="5856514" cy="4773263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661958" y="483428"/>
            <a:ext cx="978915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400" b="1" dirty="0">
                <a:solidFill>
                  <a:schemeClr val="accent1">
                    <a:lumMod val="50000"/>
                  </a:schemeClr>
                </a:solidFill>
              </a:rPr>
              <a:t>CHƯƠNG TRÌNH TẬP </a:t>
            </a:r>
            <a:r>
              <a:rPr lang="en" sz="4400" b="1">
                <a:solidFill>
                  <a:schemeClr val="accent1">
                    <a:lumMod val="50000"/>
                  </a:schemeClr>
                </a:solidFill>
              </a:rPr>
              <a:t>HUẤN CHO </a:t>
            </a:r>
            <a:br>
              <a:rPr lang="en" sz="44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en" sz="4400" b="1">
                <a:solidFill>
                  <a:schemeClr val="accent1">
                    <a:lumMod val="50000"/>
                  </a:schemeClr>
                </a:solidFill>
              </a:rPr>
              <a:t>DOANH NGHIỆP CÔNG NGHIỆP</a:t>
            </a:r>
            <a:endParaRPr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1F58B7-9256-20A1-4781-49842EC9AD22}"/>
              </a:ext>
            </a:extLst>
          </p:cNvPr>
          <p:cNvSpPr txBox="1"/>
          <p:nvPr/>
        </p:nvSpPr>
        <p:spPr>
          <a:xfrm>
            <a:off x="661958" y="2833456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Quản lý Doanh </a:t>
            </a:r>
            <a:r>
              <a:rPr kumimoji="0" lang="en-US" altLang="ko-KR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맑은 고딕" panose="020B0503020000020004" pitchFamily="34" charset="-127"/>
                <a:cs typeface="Arial" pitchFamily="34" charset="0"/>
                <a:sym typeface="Arial"/>
              </a:rPr>
              <a:t>nghiệp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Arial" pitchFamily="34" charset="0"/>
              <a:sym typeface="Arial"/>
            </a:endParaRPr>
          </a:p>
        </p:txBody>
      </p:sp>
      <p:sp>
        <p:nvSpPr>
          <p:cNvPr id="36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6" y="3801520"/>
            <a:ext cx="6699951" cy="2323600"/>
          </a:xfrm>
        </p:spPr>
        <p:txBody>
          <a:bodyPr>
            <a:normAutofit/>
          </a:bodyPr>
          <a:lstStyle/>
          <a:p>
            <a:pPr indent="-279400">
              <a:buClr>
                <a:schemeClr val="accent1">
                  <a:lumMod val="50000"/>
                </a:schemeClr>
              </a:buClr>
            </a:pP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>
                <a:solidFill>
                  <a:schemeClr val="accent1">
                    <a:lumMod val="50000"/>
                  </a:schemeClr>
                </a:solidFill>
              </a:rPr>
              <a:t>9.3</a:t>
            </a: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177800" indent="0">
              <a:buClr>
                <a:schemeClr val="accent1">
                  <a:lumMod val="50000"/>
                </a:schemeClr>
              </a:buClr>
            </a:pP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M</a:t>
            </a:r>
            <a:r>
              <a:rPr lang="vi-VN" sz="2000">
                <a:solidFill>
                  <a:schemeClr val="accent1">
                    <a:lumMod val="50000"/>
                  </a:schemeClr>
                </a:solidFill>
              </a:rPr>
              <a:t>ột số nghiên cứu điển hình về sử dụng năng lượng </a:t>
            </a: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tiết kiệm và hiệu quả</a:t>
            </a:r>
            <a:r>
              <a:rPr lang="vi-VN" sz="2000">
                <a:solidFill>
                  <a:schemeClr val="accent1">
                    <a:lumMod val="50000"/>
                  </a:schemeClr>
                </a:solidFill>
              </a:rPr>
              <a:t> trong ngành sản xuất đồ uống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41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FEC59E-C802-F30C-9066-34A2EB8FB5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CFF67AA-5E43-2C27-9637-846ACDC96F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7540D56-AEAF-FC56-C107-FC1F9273D3DD}"/>
              </a:ext>
            </a:extLst>
          </p:cNvPr>
          <p:cNvSpPr txBox="1"/>
          <p:nvPr/>
        </p:nvSpPr>
        <p:spPr>
          <a:xfrm>
            <a:off x="568656" y="1256665"/>
            <a:ext cx="11054687" cy="4457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III. </a:t>
            </a:r>
            <a:r>
              <a:rPr lang="vi-VN" sz="2400" b="1">
                <a:cs typeface="Times New Roman" panose="02020603050405020304" pitchFamily="18" charset="0"/>
              </a:rPr>
              <a:t>Giải pháp đã triển khai tại Heineken.</a:t>
            </a:r>
            <a:endParaRPr lang="en-US" sz="2400" b="1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400">
                <a:cs typeface="Times New Roman" panose="02020603050405020304" pitchFamily="18" charset="0"/>
              </a:rPr>
              <a:t>Nhà máy bia Heineken Việt Nam - Hà Nội đã triển khai nhiều giải pháp tiết kiệm năng lượng nhằm nâng cao hiệu quả sản xuất và giảm thiểu tác động môi trường. Các biện pháp bao gồm:</a:t>
            </a:r>
            <a:endParaRPr lang="en-US" sz="2400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Hệ thống quản lý năng lượng</a:t>
            </a:r>
            <a:r>
              <a:rPr lang="en-US" sz="2400">
                <a:cs typeface="Times New Roman" panose="02020603050405020304" pitchFamily="18" charset="0"/>
              </a:rPr>
              <a:t>: </a:t>
            </a:r>
            <a:r>
              <a:rPr lang="vi-VN" sz="2400">
                <a:cs typeface="Times New Roman" panose="02020603050405020304" pitchFamily="18" charset="0"/>
              </a:rPr>
              <a:t>Thành lập Ban Quản lý Năng lượng </a:t>
            </a:r>
            <a:endParaRPr lang="en-US" sz="2400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Biến tần, tụ bù cos</a:t>
            </a:r>
            <a:r>
              <a:rPr lang="el-GR" sz="2400">
                <a:cs typeface="Times New Roman" panose="02020603050405020304" pitchFamily="18" charset="0"/>
              </a:rPr>
              <a:t>φ, </a:t>
            </a:r>
            <a:r>
              <a:rPr lang="vi-VN" sz="2400">
                <a:cs typeface="Times New Roman" panose="02020603050405020304" pitchFamily="18" charset="0"/>
              </a:rPr>
              <a:t>bảo ôn đường ống hơi</a:t>
            </a:r>
            <a:r>
              <a:rPr lang="en-US" sz="2400">
                <a:cs typeface="Times New Roman" panose="02020603050405020304" pitchFamily="18" charset="0"/>
              </a:rPr>
              <a:t>: 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Sử dụng đèn LED toàn nhà máy.</a:t>
            </a:r>
            <a:endParaRPr lang="en-US" sz="2400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Sử dụng 100% nhiên liệu sinh khối (biomass)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1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521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F81C1-24FC-82DA-03A1-C0B383A9C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52304A1-F87F-EA02-CD59-CB1B8F2602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4C1B47-B675-2E6B-09B5-BFAC997D844C}"/>
              </a:ext>
            </a:extLst>
          </p:cNvPr>
          <p:cNvSpPr txBox="1"/>
          <p:nvPr/>
        </p:nvSpPr>
        <p:spPr>
          <a:xfrm>
            <a:off x="561832" y="1362189"/>
            <a:ext cx="11068335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IV. </a:t>
            </a:r>
            <a:r>
              <a:rPr lang="vi-VN" sz="2400" b="1">
                <a:cs typeface="Times New Roman" panose="02020603050405020304" pitchFamily="18" charset="0"/>
              </a:rPr>
              <a:t>Kết quả đạt được.</a:t>
            </a:r>
            <a:endParaRPr lang="en-US" sz="2400" b="1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Tiết kiệm ~2,78 triệu kWh trong 5 năm.</a:t>
            </a:r>
            <a:endParaRPr lang="en-US" sz="2400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Giảm phát thải ~3.368 tấn CO₂/năm.</a:t>
            </a:r>
            <a:endParaRPr lang="en-US" sz="2400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Tỷ lệ năng lượng tái tạo đạt gần 100%.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1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201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43192-7373-F698-CBA5-AB927AFE3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48C8121-911B-356C-D1F1-EA3772097163}"/>
              </a:ext>
            </a:extLst>
          </p:cNvPr>
          <p:cNvSpPr txBox="1"/>
          <p:nvPr/>
        </p:nvSpPr>
        <p:spPr>
          <a:xfrm>
            <a:off x="609600" y="1514590"/>
            <a:ext cx="10972800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CÔNG TY CP SỮA VIỆT NAM VINAMILK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78E27465-1F46-5E03-E282-1D293CC678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ED5D4A-324E-0E96-CCDB-142F3220C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703" y="2251970"/>
            <a:ext cx="6708594" cy="37719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4954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3AF44E-CD61-4369-ADEE-FA9F74237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6199DC6A-C586-C860-65D6-1F6FA99A77B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975487-FD42-1B4A-4644-D66601C52EB1}"/>
              </a:ext>
            </a:extLst>
          </p:cNvPr>
          <p:cNvSpPr txBox="1"/>
          <p:nvPr/>
        </p:nvSpPr>
        <p:spPr>
          <a:xfrm>
            <a:off x="582304" y="1514590"/>
            <a:ext cx="1102739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cs typeface="Times New Roman" panose="02020603050405020304" pitchFamily="18" charset="0"/>
              </a:rPr>
              <a:t>I. Quy </a:t>
            </a:r>
            <a:r>
              <a:rPr lang="en-US" sz="2400" b="1" dirty="0" err="1">
                <a:cs typeface="Times New Roman" panose="02020603050405020304" pitchFamily="18" charset="0"/>
              </a:rPr>
              <a:t>mô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nhà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máy</a:t>
            </a:r>
            <a:r>
              <a:rPr lang="en-US" sz="2400" b="1" dirty="0"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vi-VN" sz="2400" b="1" dirty="0">
                <a:cs typeface="Times New Roman" panose="02020603050405020304" pitchFamily="18" charset="0"/>
              </a:rPr>
              <a:t>Vinamilk hiện có:</a:t>
            </a:r>
            <a:endParaRPr lang="en-US" sz="2400" b="1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400" dirty="0">
                <a:cs typeface="Times New Roman" panose="02020603050405020304" pitchFamily="18" charset="0"/>
              </a:rPr>
              <a:t>→ 13 nhà máy sản xuất trên toàn quố</a:t>
            </a:r>
            <a:r>
              <a:rPr lang="en-US" sz="2400" dirty="0">
                <a:cs typeface="Times New Roman" panose="02020603050405020304" pitchFamily="18" charset="0"/>
              </a:rPr>
              <a:t>c</a:t>
            </a:r>
          </a:p>
          <a:p>
            <a:pPr algn="just">
              <a:lnSpc>
                <a:spcPct val="150000"/>
              </a:lnSpc>
            </a:pPr>
            <a:r>
              <a:rPr lang="vi-VN" sz="2400" dirty="0">
                <a:cs typeface="Times New Roman" panose="02020603050405020304" pitchFamily="18" charset="0"/>
              </a:rPr>
              <a:t>→ 14 trang trại bò sữa đạt chuẩn Global G.A.P &amp; Organic</a:t>
            </a:r>
            <a:endParaRPr lang="en-US" sz="24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400" dirty="0">
                <a:cs typeface="Times New Roman" panose="02020603050405020304" pitchFamily="18" charset="0"/>
              </a:rPr>
              <a:t>→ 3 nhà máy chế biến sữa lớn đạt công nghệ tự động hóa cao cấp</a:t>
            </a:r>
            <a:endParaRPr lang="en-US" sz="24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400" dirty="0">
                <a:cs typeface="Times New Roman" panose="02020603050405020304" pitchFamily="18" charset="0"/>
              </a:rPr>
              <a:t>→ Mạng lưới phân phối hơn 250.000 điểm bán lẻ trong nước và xuất khẩu ra hơn 60 quốc gia.</a:t>
            </a:r>
            <a:endParaRPr lang="en-US" sz="2400" dirty="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8324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41260-5794-C2F1-A76F-37382F879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3A3BF826-F886-D432-2AC3-B9CC141686F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1F71E6-C53E-A6EA-DE56-7BBE043FD63A}"/>
              </a:ext>
            </a:extLst>
          </p:cNvPr>
          <p:cNvSpPr txBox="1"/>
          <p:nvPr/>
        </p:nvSpPr>
        <p:spPr>
          <a:xfrm>
            <a:off x="555009" y="1362189"/>
            <a:ext cx="1108198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400" b="1">
                <a:cs typeface="Times New Roman" panose="02020603050405020304" pitchFamily="18" charset="0"/>
              </a:rPr>
              <a:t>Đặc điểm công nghệ của các nhà máy Vinamilk:</a:t>
            </a:r>
            <a:endParaRPr lang="en-US" sz="24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Hệ thống sản xuất khép kín và tự động hóa &gt; 90%.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Áp dụng công nghệ 4.0 – IoT, Big Data trong quản lý sản xuất và năng lượng.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Đạt tiêu chuẩn quản lý năng lượng ISO 50001.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Áp dụng công nghệ tiết kiệm năng lượng, năng lượng tái tạo như:</a:t>
            </a:r>
            <a:endParaRPr lang="en-US" sz="2400">
              <a:cs typeface="Times New Roman" panose="02020603050405020304" pitchFamily="18" charset="0"/>
            </a:endParaRPr>
          </a:p>
          <a:p>
            <a:pPr marL="8588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Điện mặt trời áp mái tại 13 nhà máy và trang trại.</a:t>
            </a:r>
            <a:endParaRPr lang="en-US" sz="2400">
              <a:cs typeface="Times New Roman" panose="02020603050405020304" pitchFamily="18" charset="0"/>
            </a:endParaRPr>
          </a:p>
          <a:p>
            <a:pPr marL="8588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Sử dụng hơi nước tái sinh, tái sử dụng nhiệt thải.</a:t>
            </a:r>
            <a:endParaRPr lang="en-US" sz="2400">
              <a:cs typeface="Times New Roman" panose="02020603050405020304" pitchFamily="18" charset="0"/>
            </a:endParaRPr>
          </a:p>
          <a:p>
            <a:pPr marL="858838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Hệ thống giám sát năng lượng online 24/7.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9807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9E77E-F954-9890-D50E-C4B0457A24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CA2A06F-591B-CE10-EC6F-F2ED8E03CD3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0E1ACB-361A-8D3E-8BD6-F373FE2CA2C1}"/>
              </a:ext>
            </a:extLst>
          </p:cNvPr>
          <p:cNvSpPr txBox="1"/>
          <p:nvPr/>
        </p:nvSpPr>
        <p:spPr>
          <a:xfrm>
            <a:off x="548185" y="1362189"/>
            <a:ext cx="11095630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II. Cam kết và đ</a:t>
            </a:r>
            <a:r>
              <a:rPr lang="vi-VN" sz="2400" b="1">
                <a:cs typeface="Times New Roman" panose="02020603050405020304" pitchFamily="18" charset="0"/>
              </a:rPr>
              <a:t>ịnh hướng phát triển xanh - bền vững của Vinamilk:</a:t>
            </a:r>
            <a:endParaRPr lang="en-US" sz="24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Đầu tư lớn cho năng lượng tái tạo:42 MWp điện mặt trời áp mái.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Mục tiêu phát triển mô hình Trang trại sinh thái xanh - Green Farm.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400">
                <a:cs typeface="Times New Roman" panose="02020603050405020304" pitchFamily="18" charset="0"/>
              </a:rPr>
              <a:t>Cam kết phát thải ròng bằng 0 (Net Zero) vào năm 2050.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4A467-3B47-FB58-FA7D-E497843DF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59853992-EA73-D661-E9FA-EB2A2B83EC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Google Shape;547;p19"/>
          <p:cNvSpPr txBox="1"/>
          <p:nvPr/>
        </p:nvSpPr>
        <p:spPr>
          <a:xfrm>
            <a:off x="573505" y="1514590"/>
            <a:ext cx="9601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-US" sz="2000" b="1" kern="0">
                <a:solidFill>
                  <a:srgbClr val="000000"/>
                </a:solidFill>
                <a:ea typeface="Arial"/>
                <a:cs typeface="Arial"/>
                <a:sym typeface="Arial"/>
              </a:rPr>
              <a:t>III. Giải pháp tại Vinamilk:</a:t>
            </a:r>
          </a:p>
          <a:p>
            <a:pPr algn="just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-US" sz="2000" kern="0">
                <a:solidFill>
                  <a:srgbClr val="000000"/>
                </a:solidFill>
                <a:cs typeface="Arial"/>
                <a:sym typeface="Arial"/>
              </a:rPr>
              <a:t>1. Cải tiến công nghệ và nâng cấp thiết bị</a:t>
            </a:r>
            <a:endParaRPr sz="20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9FDB355-2246-B210-BB26-9A5FF10983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024076"/>
              </p:ext>
            </p:extLst>
          </p:nvPr>
        </p:nvGraphicFramePr>
        <p:xfrm>
          <a:off x="573505" y="2530212"/>
          <a:ext cx="11000875" cy="3474720"/>
        </p:xfrm>
        <a:graphic>
          <a:graphicData uri="http://schemas.openxmlformats.org/drawingml/2006/table">
            <a:tbl>
              <a:tblPr firstRow="1" bandRow="1"/>
              <a:tblGrid>
                <a:gridCol w="3830053">
                  <a:extLst>
                    <a:ext uri="{9D8B030D-6E8A-4147-A177-3AD203B41FA5}">
                      <a16:colId xmlns:a16="http://schemas.microsoft.com/office/drawing/2014/main" val="23124776"/>
                    </a:ext>
                  </a:extLst>
                </a:gridCol>
                <a:gridCol w="2646947">
                  <a:extLst>
                    <a:ext uri="{9D8B030D-6E8A-4147-A177-3AD203B41FA5}">
                      <a16:colId xmlns:a16="http://schemas.microsoft.com/office/drawing/2014/main" val="4098479323"/>
                    </a:ext>
                  </a:extLst>
                </a:gridCol>
                <a:gridCol w="2574758">
                  <a:extLst>
                    <a:ext uri="{9D8B030D-6E8A-4147-A177-3AD203B41FA5}">
                      <a16:colId xmlns:a16="http://schemas.microsoft.com/office/drawing/2014/main" val="3366193433"/>
                    </a:ext>
                  </a:extLst>
                </a:gridCol>
                <a:gridCol w="1949117">
                  <a:extLst>
                    <a:ext uri="{9D8B030D-6E8A-4147-A177-3AD203B41FA5}">
                      <a16:colId xmlns:a16="http://schemas.microsoft.com/office/drawing/2014/main" val="3748093681"/>
                    </a:ext>
                  </a:extLst>
                </a:gridCol>
              </a:tblGrid>
              <a:tr h="42855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1800"/>
                        <a:t>Gi</a:t>
                      </a:r>
                      <a:r>
                        <a:rPr lang="en-US" sz="1800" baseline="0"/>
                        <a:t>ải pháp</a:t>
                      </a:r>
                      <a:endParaRPr lang="en-US" sz="1800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vi-VN" sz="1800"/>
                        <a:t>Chi phí đầu tư ước tính</a:t>
                      </a:r>
                      <a:endParaRPr lang="en-US" sz="180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1800"/>
                        <a:t>Tiết</a:t>
                      </a:r>
                      <a:r>
                        <a:rPr lang="en-US" sz="1800" baseline="0"/>
                        <a:t> kiệm năng lượng</a:t>
                      </a:r>
                      <a:r>
                        <a:rPr lang="en-US" sz="1800"/>
                        <a:t>(%)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1800"/>
                        <a:t>Thời</a:t>
                      </a:r>
                      <a:r>
                        <a:rPr lang="en-US" sz="1800" baseline="0"/>
                        <a:t> gian hoàn vốn (năm)</a:t>
                      </a:r>
                      <a:endParaRPr lang="en-US" sz="180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188697"/>
                  </a:ext>
                </a:extLst>
              </a:tr>
              <a:tr h="669595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Replacing electric motors with high-efficiency motors (IE3/IE4)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20 – 40 million VND / motor depending on capacity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5 – 10% electrical energy of mechanical equipment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1-2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210211"/>
                  </a:ext>
                </a:extLst>
              </a:tr>
              <a:tr h="51507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Variable frequency compressors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200 – 400 million VND / compressor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15 – 30% electrical energy of compressors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1-2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281725"/>
                  </a:ext>
                </a:extLst>
              </a:tr>
              <a:tr h="51507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Replacing lighting with LED lights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100 – 300 million VND for the whole factory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30 – 60% electrical lighting energy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1-2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061966"/>
                  </a:ext>
                </a:extLst>
              </a:tr>
              <a:tr h="515073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Applying variable frequency drives and automation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300 – 600 million VND depending on scale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10 – 20% electrical energy of the system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 sz="1800"/>
                        <a:t>1-3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475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038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4A467-3B47-FB58-FA7D-E497843DF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59853992-EA73-D661-E9FA-EB2A2B83EC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28C8E62-AEFE-4B68-221C-9C5773203B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654893"/>
              </p:ext>
            </p:extLst>
          </p:nvPr>
        </p:nvGraphicFramePr>
        <p:xfrm>
          <a:off x="707409" y="2835013"/>
          <a:ext cx="10788316" cy="2266125"/>
        </p:xfrm>
        <a:graphic>
          <a:graphicData uri="http://schemas.openxmlformats.org/drawingml/2006/table">
            <a:tbl>
              <a:tblPr firstRow="1" bandRow="1"/>
              <a:tblGrid>
                <a:gridCol w="3667832">
                  <a:extLst>
                    <a:ext uri="{9D8B030D-6E8A-4147-A177-3AD203B41FA5}">
                      <a16:colId xmlns:a16="http://schemas.microsoft.com/office/drawing/2014/main" val="23124776"/>
                    </a:ext>
                  </a:extLst>
                </a:gridCol>
                <a:gridCol w="3208130">
                  <a:extLst>
                    <a:ext uri="{9D8B030D-6E8A-4147-A177-3AD203B41FA5}">
                      <a16:colId xmlns:a16="http://schemas.microsoft.com/office/drawing/2014/main" val="4098479323"/>
                    </a:ext>
                  </a:extLst>
                </a:gridCol>
                <a:gridCol w="1956177">
                  <a:extLst>
                    <a:ext uri="{9D8B030D-6E8A-4147-A177-3AD203B41FA5}">
                      <a16:colId xmlns:a16="http://schemas.microsoft.com/office/drawing/2014/main" val="3366193433"/>
                    </a:ext>
                  </a:extLst>
                </a:gridCol>
                <a:gridCol w="1956177">
                  <a:extLst>
                    <a:ext uri="{9D8B030D-6E8A-4147-A177-3AD203B41FA5}">
                      <a16:colId xmlns:a16="http://schemas.microsoft.com/office/drawing/2014/main" val="3748093681"/>
                    </a:ext>
                  </a:extLst>
                </a:gridCol>
              </a:tblGrid>
              <a:tr h="640067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Giải pháp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vi-VN"/>
                        <a:t>Chi phí đầu tư ước tính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Tiết</a:t>
                      </a:r>
                      <a:r>
                        <a:rPr lang="en-US" baseline="0"/>
                        <a:t> kiệm năng lượng </a:t>
                      </a:r>
                      <a:r>
                        <a:rPr lang="en-US"/>
                        <a:t>(%)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cap="none">
                          <a:solidFill>
                            <a:schemeClr val="lt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Thời</a:t>
                      </a:r>
                      <a:r>
                        <a:rPr lang="en-US" baseline="0"/>
                        <a:t> gian hoàn vốn (năm)</a:t>
                      </a:r>
                      <a:endParaRPr lang="en-US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0188697"/>
                  </a:ext>
                </a:extLst>
              </a:tr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Hệ thống thu hồi nhiệt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500 – 1.000 triệu đồng tùy theo quy mô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vi-VN"/>
                        <a:t>10 – 20% lượng nhiên liệu tiêu thụ</a:t>
                      </a:r>
                      <a:endParaRPr lang="en-US"/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2-4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210211"/>
                  </a:ext>
                </a:extLst>
              </a:tr>
              <a:tr h="370840"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vi-VN"/>
                        <a:t>Lắp đặt hệ thống năng lượng mặt trời (Solar PV)</a:t>
                      </a:r>
                      <a:endParaRPr lang="en-US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en-US"/>
                        <a:t>12 – 20 triệu đồng/kWp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r>
                        <a:rPr lang="vi-VN"/>
                        <a:t>Giảm 15 – 20% điện lưới</a:t>
                      </a:r>
                      <a:endParaRPr lang="en-US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1pPr>
                      <a:lvl2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2pPr>
                      <a:lvl3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3pPr>
                      <a:lvl4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4pPr>
                      <a:lvl5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5pPr>
                      <a:lvl6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6pPr>
                      <a:lvl7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7pPr>
                      <a:lvl8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8pPr>
                      <a:lvl9pPr marR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cap="none">
                          <a:solidFill>
                            <a:schemeClr val="dk1"/>
                          </a:solidFill>
                          <a:latin typeface="Arial"/>
                          <a:sym typeface="Arial"/>
                        </a:defRPr>
                      </a:lvl9pPr>
                    </a:lstStyle>
                    <a:p>
                      <a:fld id="{2AEC448B-F481-4D37-B2BA-9E32C5E1E6A4}" type="slidenum">
                        <a:rPr lang="en-US" smtClean="0"/>
                        <a:t>17</a:t>
                      </a:fld>
                      <a:fld id="{6AD23048-A9DA-4A70-ABDE-403AF21532C4}" type="slidenum">
                        <a:rPr lang="en-US" smtClean="0"/>
                        <a:t>17</a:t>
                      </a:fld>
                      <a:endParaRPr lang="en-US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281725"/>
                  </a:ext>
                </a:extLst>
              </a:tr>
            </a:tbl>
          </a:graphicData>
        </a:graphic>
      </p:graphicFrame>
      <p:sp>
        <p:nvSpPr>
          <p:cNvPr id="12" name="Google Shape;547;p19"/>
          <p:cNvSpPr txBox="1"/>
          <p:nvPr/>
        </p:nvSpPr>
        <p:spPr>
          <a:xfrm>
            <a:off x="573505" y="1514590"/>
            <a:ext cx="960120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en-US" sz="2000" b="1" kern="0">
                <a:solidFill>
                  <a:srgbClr val="000000"/>
                </a:solidFill>
                <a:ea typeface="Arial"/>
                <a:cs typeface="Arial"/>
                <a:sym typeface="Arial"/>
              </a:rPr>
              <a:t>III. Giải pháp tại Vinamilk:</a:t>
            </a:r>
          </a:p>
          <a:p>
            <a:pPr algn="just">
              <a:lnSpc>
                <a:spcPct val="150000"/>
              </a:lnSpc>
              <a:buClr>
                <a:srgbClr val="000000"/>
              </a:buClr>
              <a:buFont typeface="Arial"/>
              <a:buNone/>
            </a:pPr>
            <a:r>
              <a:rPr lang="vi-VN" sz="2000" kern="0">
                <a:solidFill>
                  <a:srgbClr val="000000"/>
                </a:solidFill>
                <a:cs typeface="Arial"/>
                <a:sym typeface="Arial"/>
              </a:rPr>
              <a:t>2. Sử dụng các nguồn năng lượng tái tạo và thu hồi nhiệt</a:t>
            </a:r>
            <a:endParaRPr sz="2000" b="1" kern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9607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83091-762C-B961-3B3F-26AF5FD4F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1E12DA7-F71C-934C-E7F3-CEA043A124F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DA6DF6-B069-41EB-D8AE-6AFE49CFFF4E}"/>
              </a:ext>
            </a:extLst>
          </p:cNvPr>
          <p:cNvSpPr txBox="1"/>
          <p:nvPr/>
        </p:nvSpPr>
        <p:spPr>
          <a:xfrm>
            <a:off x="582304" y="1362189"/>
            <a:ext cx="11027391" cy="4651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>
                <a:cs typeface="Times New Roman" panose="02020603050405020304" pitchFamily="18" charset="0"/>
              </a:rPr>
              <a:t>IV. </a:t>
            </a:r>
            <a:r>
              <a:rPr lang="vi-VN" sz="2000" b="1">
                <a:cs typeface="Times New Roman" panose="02020603050405020304" pitchFamily="18" charset="0"/>
              </a:rPr>
              <a:t>Kết quả tại Vinamilk:</a:t>
            </a:r>
            <a:endParaRPr lang="en-US" sz="20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000">
                <a:cs typeface="Times New Roman" panose="02020603050405020304" pitchFamily="18" charset="0"/>
              </a:rPr>
              <a:t>Giảm tiêu thụ điện còn 137,3 kWh/tấn sản phẩm.</a:t>
            </a:r>
            <a:endParaRPr lang="en-US" sz="20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000" b="1">
                <a:cs typeface="Times New Roman" panose="02020603050405020304" pitchFamily="18" charset="0"/>
              </a:rPr>
              <a:t>Sử dụng năng lượng tái tạo</a:t>
            </a:r>
            <a:r>
              <a:rPr lang="vi-VN" sz="2000">
                <a:cs typeface="Times New Roman" panose="02020603050405020304" pitchFamily="18" charset="0"/>
              </a:rPr>
              <a:t>: 86% năng lượng sử dụng đến từ các nguồn xanh và sạch như biomass và khí nén thiên nhiên (CNG).EVN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000" b="1">
                <a:cs typeface="Times New Roman" panose="02020603050405020304" pitchFamily="18" charset="0"/>
              </a:rPr>
              <a:t>Hệ thống năng lượng mặt trời</a:t>
            </a:r>
            <a:r>
              <a:rPr lang="vi-VN" sz="2000">
                <a:cs typeface="Times New Roman" panose="02020603050405020304" pitchFamily="18" charset="0"/>
              </a:rPr>
              <a:t>: 11 nhà máy và 13 trang trại đã lắp đặt hệ thống năng lượng mặt trời với tổng công suất 42MWp, đáp ứng 15-20% nhu cầu điện năng.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000" b="1">
                <a:cs typeface="Times New Roman" panose="02020603050405020304" pitchFamily="18" charset="0"/>
              </a:rPr>
              <a:t>Thu hồi và tái sử dụng nhiệt dư thừa</a:t>
            </a:r>
            <a:r>
              <a:rPr lang="vi-VN" sz="2000">
                <a:cs typeface="Times New Roman" panose="02020603050405020304" pitchFamily="18" charset="0"/>
              </a:rPr>
              <a:t>: 92% nhiệt dư được thu hồi và tái sử dụng trong quá trình sản xuất.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vi-VN" sz="2000" b="1">
                <a:cs typeface="Times New Roman" panose="02020603050405020304" pitchFamily="18" charset="0"/>
              </a:rPr>
              <a:t>Cải tiến hệ thống chiếu sáng</a:t>
            </a:r>
            <a:r>
              <a:rPr lang="vi-VN" sz="2000">
                <a:cs typeface="Times New Roman" panose="02020603050405020304" pitchFamily="18" charset="0"/>
              </a:rPr>
              <a:t>: Thay thế đèn cao áp bằng đèn LED, giúp tiết kiệm 72% điện năng cho chiếu sáng.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2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830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BF407-8717-8D34-A235-1EA1C35902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9753FAE-81CA-96D4-31D6-025B019EA119}"/>
              </a:ext>
            </a:extLst>
          </p:cNvPr>
          <p:cNvSpPr txBox="1"/>
          <p:nvPr/>
        </p:nvSpPr>
        <p:spPr>
          <a:xfrm>
            <a:off x="609600" y="1357906"/>
            <a:ext cx="10972800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CÔNG TY BIA RƯỢU SÀI GÒN-HÀ NỘI SABECO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6928B0E-535D-36BA-C399-8D4D8D233F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E3D331-2ECD-536F-F4BB-8535D4C95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495" y="2126642"/>
            <a:ext cx="7395009" cy="414813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3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158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1445" y="1305637"/>
            <a:ext cx="10918210" cy="1942890"/>
          </a:xfrm>
        </p:spPr>
        <p:txBody>
          <a:bodyPr>
            <a:normAutofit/>
          </a:bodyPr>
          <a:lstStyle/>
          <a:p>
            <a:pPr indent="-457200" algn="just">
              <a:lnSpc>
                <a:spcPct val="150000"/>
              </a:lnSpc>
              <a:buClr>
                <a:schemeClr val="accent4">
                  <a:lumMod val="50000"/>
                </a:schemeClr>
              </a:buClr>
              <a:buFont typeface="+mj-lt"/>
              <a:buAutoNum type="arabicPeriod"/>
            </a:pPr>
            <a:r>
              <a:rPr lang="vi-VN" b="1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CÁC TRƯỜNG HỢP ĐIỂN HÌNH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TIÊU BIỂU</a:t>
            </a:r>
            <a:endParaRPr lang="vi-VN" b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indent="-457200" algn="just">
              <a:lnSpc>
                <a:spcPct val="150000"/>
              </a:lnSpc>
              <a:buClr>
                <a:schemeClr val="accent4">
                  <a:lumMod val="50000"/>
                </a:schemeClr>
              </a:buClr>
              <a:buFont typeface="+mj-lt"/>
              <a:buAutoNum type="arabicPeriod"/>
            </a:pPr>
            <a:r>
              <a:rPr lang="vi-VN" b="1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CÁC GIẢI PHÁP VÀ BÀI HỌC RÚT RA</a:t>
            </a:r>
            <a:endParaRPr lang="en-US" b="1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00D483-0E67-4656-9CE9-3A543BCF380F}"/>
              </a:ext>
            </a:extLst>
          </p:cNvPr>
          <p:cNvSpPr txBox="1">
            <a:spLocks/>
          </p:cNvSpPr>
          <p:nvPr/>
        </p:nvSpPr>
        <p:spPr>
          <a:xfrm>
            <a:off x="0" y="42026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NỘI DUNG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3980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C5955-A2B2-1F06-01F4-7611FFEED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D39715C-4A08-C609-3E31-709488633E8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BFDA66-2308-79A7-1F64-16CAFDF53E6F}"/>
              </a:ext>
            </a:extLst>
          </p:cNvPr>
          <p:cNvSpPr txBox="1"/>
          <p:nvPr/>
        </p:nvSpPr>
        <p:spPr>
          <a:xfrm>
            <a:off x="582304" y="1362189"/>
            <a:ext cx="1102739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I. Quy mô nhà máy.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Hệ thống sản xuất: SABECO sở hữu 26 nhà máy bia trên khắp cả nước với tổng công suất sản xuất đạt trên 2,2 tỷ lít bia/năm. ​</a:t>
            </a:r>
            <a:endParaRPr lang="en-US" sz="240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Nhân sự: Tập đoàn hiện có hơn 8.100 lao động. ​</a:t>
            </a:r>
            <a:endParaRPr lang="en-US" sz="240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FinanceSản phẩm chính: Bao gồm các thương hiệu bia nổi tiếng như Bia Saigon và Bia 333.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3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583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1C591-07DA-DD19-5DA9-9DBA69FB0C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ADB2481E-12E6-2276-55DB-D9518A9426D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FADEB12-68AE-4D65-6AC4-02A9ADF4205A}"/>
              </a:ext>
            </a:extLst>
          </p:cNvPr>
          <p:cNvSpPr txBox="1"/>
          <p:nvPr/>
        </p:nvSpPr>
        <p:spPr>
          <a:xfrm>
            <a:off x="477672" y="1362189"/>
            <a:ext cx="111911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II. Mục tiêu phát triển xanh bền vững của SABECO.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Giảm tiêu thụ năng lượng: SABECO đặt mục tiêu giảm 43% lượng điện tiêu thụ, tương đương giảm khoảng 65.000 tấn CO₂ phát thải. Đến năm 2026, công ty hướng tới giảm 50-60% lượng điện tiêu thụ, tương đương khoảng 75.000 tấn CO₂ phát thải. ​</a:t>
            </a:r>
            <a:endParaRPr lang="en-US" sz="240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>
                <a:cs typeface="Times New Roman" panose="02020603050405020304" pitchFamily="18" charset="0"/>
              </a:rPr>
              <a:t>T</a:t>
            </a:r>
            <a:r>
              <a:rPr lang="vi-VN" sz="2400">
                <a:cs typeface="Times New Roman" panose="02020603050405020304" pitchFamily="18" charset="0"/>
              </a:rPr>
              <a:t>ăng cường sử dụng năng lượng tái tạo: Công ty đặt kế hoạch sử dụng 50% nguồn năng lượng tái tạo, đặc biệt là năng lượng mặt trời, vào năm 2026. ​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3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067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655183-F5B2-6A0A-5228-1ED9415F6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748B2E79-956C-0519-9804-B45F8BC4B8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E6AC2A-9269-BBB7-D169-105C3FE24FD5}"/>
              </a:ext>
            </a:extLst>
          </p:cNvPr>
          <p:cNvSpPr txBox="1"/>
          <p:nvPr/>
        </p:nvSpPr>
        <p:spPr>
          <a:xfrm>
            <a:off x="518614" y="1362189"/>
            <a:ext cx="1113657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III. Chiến lược phát triển xanh bền vững của SABECO.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Áp dụng hệ thống quản lý năng lượng tiêu chuẩn.</a:t>
            </a:r>
            <a:r>
              <a:rPr lang="en-US" sz="2400">
                <a:cs typeface="Times New Roman" panose="02020603050405020304" pitchFamily="18" charset="0"/>
              </a:rPr>
              <a:t> Áp dụng tiêu chuẩn ISO 50001</a:t>
            </a:r>
            <a:r>
              <a:rPr lang="vi-VN" sz="2400">
                <a:cs typeface="Times New Roman" panose="02020603050405020304" pitchFamily="18" charset="0"/>
              </a:rPr>
              <a:t> ​</a:t>
            </a:r>
            <a:endParaRPr lang="en-US" sz="240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Đầu tư vào năng lượng tái tạo: </a:t>
            </a:r>
            <a:r>
              <a:rPr lang="en-US" sz="2400">
                <a:cs typeface="Times New Roman" panose="02020603050405020304" pitchFamily="18" charset="0"/>
              </a:rPr>
              <a:t>Sử dụng năng lượng mặt trời, nhằm tang cường năng lượng sạch, giảm khí thải Carbon.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>
                <a:cs typeface="Times New Roman" panose="02020603050405020304" pitchFamily="18" charset="0"/>
              </a:rPr>
              <a:t>Tối ưu hóa quy trình sản xuất: SABECO Hà Nội thực hiện các biện pháp cải tiến kỹ thuật và đổi mới công nghệ để nâng cao hiệu suất sử dụng năng lượng và giảm lãng phí. ​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3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851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D32160-8186-050E-A4D9-2D1D0E728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D643E2F-E2A7-10D9-C0DA-DB13D7E1DE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99EE2C-AC5C-D7E9-286D-DA9F73A5E1D8}"/>
              </a:ext>
            </a:extLst>
          </p:cNvPr>
          <p:cNvSpPr txBox="1"/>
          <p:nvPr/>
        </p:nvSpPr>
        <p:spPr>
          <a:xfrm>
            <a:off x="534537" y="1362189"/>
            <a:ext cx="11122925" cy="4455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dirty="0">
                <a:cs typeface="Times New Roman" panose="02020603050405020304" pitchFamily="18" charset="0"/>
              </a:rPr>
              <a:t>IV. </a:t>
            </a:r>
            <a:r>
              <a:rPr lang="en-US" sz="2400" b="1" dirty="0" err="1">
                <a:cs typeface="Times New Roman" panose="02020603050405020304" pitchFamily="18" charset="0"/>
              </a:rPr>
              <a:t>Giải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cụ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thể</a:t>
            </a:r>
            <a:r>
              <a:rPr lang="en-US" sz="2400" b="1" dirty="0">
                <a:cs typeface="Times New Roman" panose="02020603050405020304" pitchFamily="18" charset="0"/>
              </a:rPr>
              <a:t>: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dirty="0">
                <a:cs typeface="Times New Roman" panose="02020603050405020304" pitchFamily="18" charset="0"/>
              </a:rPr>
              <a:t>Thành lập Ban quản lý Năng lượng​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dirty="0">
                <a:cs typeface="Times New Roman" panose="02020603050405020304" pitchFamily="18" charset="0"/>
              </a:rPr>
              <a:t>Tham gia dự án tối ưu hóa hệ thống năng lượng</a:t>
            </a:r>
            <a:r>
              <a:rPr lang="en-US" sz="2400" dirty="0">
                <a:cs typeface="Times New Roman" panose="02020603050405020304" pitchFamily="18" charset="0"/>
              </a:rPr>
              <a:t>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dirty="0">
                <a:cs typeface="Times New Roman" panose="02020603050405020304" pitchFamily="18" charset="0"/>
              </a:rPr>
              <a:t>Lắp đặt hệ thống điện mặt trời mái nhà. ​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 dirty="0" err="1">
                <a:cs typeface="Times New Roman" panose="02020603050405020304" pitchFamily="18" charset="0"/>
              </a:rPr>
              <a:t>Cải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tiến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công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nghệ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và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thiết</a:t>
            </a:r>
            <a:r>
              <a:rPr lang="en-US" sz="2400" dirty="0"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cs typeface="Times New Roman" panose="02020603050405020304" pitchFamily="18" charset="0"/>
              </a:rPr>
              <a:t>bị</a:t>
            </a:r>
            <a:endParaRPr lang="en-US" sz="2400" dirty="0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dirty="0">
                <a:cs typeface="Times New Roman" panose="02020603050405020304" pitchFamily="18" charset="0"/>
              </a:rPr>
              <a:t>IV. </a:t>
            </a:r>
            <a:r>
              <a:rPr lang="en-US" sz="2400" b="1" dirty="0" err="1"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quả</a:t>
            </a:r>
            <a:r>
              <a:rPr lang="en-US" sz="2400" b="1" dirty="0"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cs typeface="Times New Roman" panose="02020603050405020304" pitchFamily="18" charset="0"/>
              </a:rPr>
              <a:t>tại</a:t>
            </a:r>
            <a:r>
              <a:rPr lang="en-US" sz="2400" b="1" dirty="0">
                <a:cs typeface="Times New Roman" panose="02020603050405020304" pitchFamily="18" charset="0"/>
              </a:rPr>
              <a:t> SABECO: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dirty="0">
                <a:cs typeface="Times New Roman" panose="02020603050405020304" pitchFamily="18" charset="0"/>
              </a:rPr>
              <a:t>Giảm 1-2% điện năng tiêu thụ.​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dirty="0">
                <a:cs typeface="Times New Roman" panose="02020603050405020304" pitchFamily="18" charset="0"/>
              </a:rPr>
              <a:t>Xây dựng văn hoá tiết kiệm năng lượng trong doanh nghiệp</a:t>
            </a:r>
            <a:r>
              <a:rPr lang="en-US" sz="2400" dirty="0"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3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799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FFD55-CBFE-BF9A-8129-475B76B90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2A662D85-1D8B-88C6-7AF8-9FD94CB3D1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Rounded Rectangle 3"/>
          <p:cNvSpPr/>
          <p:nvPr/>
        </p:nvSpPr>
        <p:spPr>
          <a:xfrm>
            <a:off x="1350630" y="2906973"/>
            <a:ext cx="9448800" cy="1555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/>
              <a:t>II. GIẢI PHÁP VÀ BÀI HỌC KINH NGHIỆM</a:t>
            </a:r>
          </a:p>
        </p:txBody>
      </p:sp>
    </p:spTree>
    <p:extLst>
      <p:ext uri="{BB962C8B-B14F-4D97-AF65-F5344CB8AC3E}">
        <p14:creationId xmlns:p14="http://schemas.microsoft.com/office/powerpoint/2010/main" val="28974007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02A68-154C-0997-EBC0-FA827699B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7F7F2C2-DE01-B524-3A0F-D85439D5CBCF}"/>
              </a:ext>
            </a:extLst>
          </p:cNvPr>
          <p:cNvSpPr txBox="1"/>
          <p:nvPr/>
        </p:nvSpPr>
        <p:spPr>
          <a:xfrm>
            <a:off x="0" y="394150"/>
            <a:ext cx="12192000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1. CÁC GIẢI PHÁP CÔNG NGHỆ PHỔ BIẾN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2286981-04E9-3724-9D91-511915611B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6A5FE53-BB72-E8C1-39BC-7D16CCE0C2F4}"/>
              </a:ext>
            </a:extLst>
          </p:cNvPr>
          <p:cNvSpPr txBox="1"/>
          <p:nvPr/>
        </p:nvSpPr>
        <p:spPr>
          <a:xfrm>
            <a:off x="532262" y="1514590"/>
            <a:ext cx="9692185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Năng lượng tái tạo: Điện mặt trời, biomass.</a:t>
            </a:r>
            <a:endParaRPr lang="en-US" sz="2400" b="1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Biến tần, tụ bù, đèn LED.</a:t>
            </a:r>
            <a:endParaRPr lang="en-US" sz="2400" b="1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Thu hồi và tái sử dụng nhiệt.</a:t>
            </a:r>
            <a:endParaRPr lang="en-US" sz="2400" b="1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6458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DCC8E-FC78-D08A-4E2D-C3250966C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A23C3C6-72F1-63AF-3355-48BACC7BA72B}"/>
              </a:ext>
            </a:extLst>
          </p:cNvPr>
          <p:cNvSpPr txBox="1"/>
          <p:nvPr/>
        </p:nvSpPr>
        <p:spPr>
          <a:xfrm>
            <a:off x="0" y="378792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2. </a:t>
            </a:r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CÁC GIẢI PHÁP QUẢN LÝ NĂNG LƯỢNG</a:t>
            </a:r>
            <a:endParaRPr lang="en-US" sz="3200" b="1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69D1752-9ABE-7636-EEE6-2558889C6ED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65E77E8-08C2-23D4-994F-7B0C17C6CA1E}"/>
              </a:ext>
            </a:extLst>
          </p:cNvPr>
          <p:cNvSpPr txBox="1"/>
          <p:nvPr/>
        </p:nvSpPr>
        <p:spPr>
          <a:xfrm>
            <a:off x="532261" y="1514590"/>
            <a:ext cx="9692185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Hệ thống quản lý năng lượng ISO 50001.</a:t>
            </a:r>
            <a:endParaRPr lang="en-US" sz="2400" b="1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Thành lập Ban quản lý năng lượng nội bộ.</a:t>
            </a:r>
            <a:endParaRPr lang="en-US" sz="2400" b="1"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Đào tạo, truyền thông nội bộ.</a:t>
            </a:r>
            <a:endParaRPr lang="en-US" sz="2400" b="1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1553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D96EB0-CAE3-AC21-F32B-0BEF840C4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E4226C4-202A-E89D-1A63-09418AEE2EAF}"/>
              </a:ext>
            </a:extLst>
          </p:cNvPr>
          <p:cNvSpPr txBox="1"/>
          <p:nvPr/>
        </p:nvSpPr>
        <p:spPr>
          <a:xfrm>
            <a:off x="0" y="387836"/>
            <a:ext cx="12192000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3. </a:t>
            </a:r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KHÓ KHĂN KHI TRIỂN KHAI</a:t>
            </a:r>
            <a:endParaRPr lang="en-US" sz="3200" b="1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C89DA694-5719-CF1F-C6FD-04AC5359E8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DE13907-1E9E-55C4-87E3-CB36517D5894}"/>
              </a:ext>
            </a:extLst>
          </p:cNvPr>
          <p:cNvSpPr txBox="1"/>
          <p:nvPr/>
        </p:nvSpPr>
        <p:spPr>
          <a:xfrm>
            <a:off x="589129" y="1514590"/>
            <a:ext cx="109591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Chi phí đầu tư ban đầu cao.</a:t>
            </a:r>
            <a:endParaRPr lang="en-US" sz="24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Thiếu nhân lực kỹ thuật chuyên sâu.</a:t>
            </a:r>
            <a:endParaRPr lang="en-US" sz="24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Ý thức nhân viên chưa đồng bộ.</a:t>
            </a:r>
            <a:endParaRPr lang="en-US" sz="2400" b="1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6153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F2A1A-4A8C-649B-6C33-E9F8C4EFB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B38D7-5A8F-E35D-8849-9B420D22460A}"/>
              </a:ext>
            </a:extLst>
          </p:cNvPr>
          <p:cNvSpPr txBox="1"/>
          <p:nvPr/>
        </p:nvSpPr>
        <p:spPr>
          <a:xfrm>
            <a:off x="0" y="407798"/>
            <a:ext cx="12192000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4. </a:t>
            </a:r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XU HƯỚNG PHÁT TRIỂN SDNL TK-HQ</a:t>
            </a:r>
            <a:endParaRPr lang="en-US" sz="3200" b="1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A7C83AB0-3956-29E0-D54F-251904139C8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85629F-AEB4-F920-9419-35EC8772AB7E}"/>
              </a:ext>
            </a:extLst>
          </p:cNvPr>
          <p:cNvSpPr txBox="1"/>
          <p:nvPr/>
        </p:nvSpPr>
        <p:spPr>
          <a:xfrm>
            <a:off x="532262" y="1514590"/>
            <a:ext cx="96921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Smart Factory – Nhà máy thông minh.</a:t>
            </a:r>
            <a:endParaRPr lang="en-US" sz="24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Công nghệ IoT &amp; Giám sát năng lượng thời gian thực.</a:t>
            </a:r>
            <a:endParaRPr lang="en-US" sz="2400" b="1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 b="1">
                <a:cs typeface="Times New Roman" panose="02020603050405020304" pitchFamily="18" charset="0"/>
              </a:rPr>
              <a:t>Đạt chứng chỉ Carbon Neutral / Net Zero.</a:t>
            </a:r>
            <a:endParaRPr lang="en-US" sz="2400" b="1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16284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122E0-9550-2138-6E0D-3335095017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667C305-24F7-B88A-39AC-45D7BD4EA1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Rounded Rectangle 3"/>
          <p:cNvSpPr/>
          <p:nvPr/>
        </p:nvSpPr>
        <p:spPr>
          <a:xfrm>
            <a:off x="1350630" y="2906973"/>
            <a:ext cx="9448800" cy="1555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/>
              <a:t>TỔNG KẾT VÀ THẢO LUẬN</a:t>
            </a:r>
          </a:p>
        </p:txBody>
      </p:sp>
    </p:spTree>
    <p:extLst>
      <p:ext uri="{BB962C8B-B14F-4D97-AF65-F5344CB8AC3E}">
        <p14:creationId xmlns:p14="http://schemas.microsoft.com/office/powerpoint/2010/main" val="613334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524000"/>
            <a:ext cx="11353800" cy="4572000"/>
          </a:xfrm>
        </p:spPr>
        <p:txBody>
          <a:bodyPr/>
          <a:lstStyle/>
          <a:p>
            <a:pPr marL="514350" indent="-514350" algn="just">
              <a:buAutoNum type="arabicPeriod"/>
            </a:pPr>
            <a:r>
              <a:rPr lang="vi-VN" sz="3200" dirty="0"/>
              <a:t>Mục tiêu chính của case study này là gì? Tập trung vào tiết kiệm điện, hơi, nước hay tổng thể?</a:t>
            </a:r>
            <a:endParaRPr lang="en-US" sz="3200" dirty="0"/>
          </a:p>
          <a:p>
            <a:pPr marL="514350" indent="-514350" algn="just">
              <a:buAutoNum type="arabicPeriod"/>
            </a:pPr>
            <a:r>
              <a:rPr lang="en-US" sz="3200" dirty="0" err="1"/>
              <a:t>Vấn</a:t>
            </a:r>
            <a:r>
              <a:rPr lang="en-US" sz="3200" dirty="0"/>
              <a:t> </a:t>
            </a:r>
            <a:r>
              <a:rPr lang="en-US" sz="3200" dirty="0" err="1"/>
              <a:t>đề</a:t>
            </a:r>
            <a:r>
              <a:rPr lang="en-US" sz="3200" dirty="0"/>
              <a:t> </a:t>
            </a:r>
            <a:r>
              <a:rPr lang="en-US" sz="3200" dirty="0" err="1"/>
              <a:t>năng</a:t>
            </a:r>
            <a:r>
              <a:rPr lang="en-US" sz="3200" dirty="0"/>
              <a:t> </a:t>
            </a:r>
            <a:r>
              <a:rPr lang="en-US" sz="3200" dirty="0" err="1"/>
              <a:t>lượng</a:t>
            </a:r>
            <a:r>
              <a:rPr lang="en-US" sz="3200" dirty="0"/>
              <a:t> </a:t>
            </a:r>
            <a:r>
              <a:rPr lang="en-US" sz="3200" dirty="0" err="1"/>
              <a:t>cụ</a:t>
            </a:r>
            <a:r>
              <a:rPr lang="en-US" sz="3200" dirty="0"/>
              <a:t> </a:t>
            </a:r>
            <a:r>
              <a:rPr lang="en-US" sz="3200" dirty="0" err="1"/>
              <a:t>thể</a:t>
            </a:r>
            <a:r>
              <a:rPr lang="en-US" sz="3200" dirty="0"/>
              <a:t> </a:t>
            </a:r>
            <a:r>
              <a:rPr lang="en-US" sz="3200" dirty="0" err="1"/>
              <a:t>được</a:t>
            </a:r>
            <a:r>
              <a:rPr lang="en-US" sz="3200" dirty="0"/>
              <a:t> </a:t>
            </a:r>
            <a:r>
              <a:rPr lang="en-US" sz="3200" dirty="0" err="1"/>
              <a:t>phát</a:t>
            </a:r>
            <a:r>
              <a:rPr lang="en-US" sz="3200" dirty="0"/>
              <a:t> </a:t>
            </a:r>
            <a:r>
              <a:rPr lang="en-US" sz="3200" dirty="0" err="1"/>
              <a:t>hiện</a:t>
            </a:r>
            <a:r>
              <a:rPr lang="en-US" sz="3200" dirty="0"/>
              <a:t> </a:t>
            </a:r>
            <a:r>
              <a:rPr lang="en-US" sz="3200" dirty="0" err="1"/>
              <a:t>là</a:t>
            </a:r>
            <a:r>
              <a:rPr lang="en-US" sz="3200" dirty="0"/>
              <a:t> </a:t>
            </a:r>
            <a:r>
              <a:rPr lang="en-US" sz="3200" dirty="0" err="1"/>
              <a:t>gì</a:t>
            </a:r>
            <a:r>
              <a:rPr lang="en-US" sz="3200" dirty="0"/>
              <a:t>? </a:t>
            </a:r>
            <a:r>
              <a:rPr lang="en-US" sz="3200" dirty="0" err="1"/>
              <a:t>Được</a:t>
            </a:r>
            <a:r>
              <a:rPr lang="en-US" sz="3200" dirty="0"/>
              <a:t> </a:t>
            </a:r>
            <a:r>
              <a:rPr lang="en-US" sz="3200" dirty="0" err="1"/>
              <a:t>phát</a:t>
            </a:r>
            <a:r>
              <a:rPr lang="en-US" sz="3200" dirty="0"/>
              <a:t> </a:t>
            </a:r>
            <a:r>
              <a:rPr lang="en-US" sz="3200" dirty="0" err="1"/>
              <a:t>hiện</a:t>
            </a:r>
            <a:r>
              <a:rPr lang="en-US" sz="3200" dirty="0"/>
              <a:t> </a:t>
            </a:r>
            <a:r>
              <a:rPr lang="en-US" sz="3200" dirty="0" err="1"/>
              <a:t>thông</a:t>
            </a:r>
            <a:r>
              <a:rPr lang="en-US" sz="3200" dirty="0"/>
              <a:t> qua </a:t>
            </a:r>
            <a:r>
              <a:rPr lang="en-US" sz="3200" dirty="0" err="1"/>
              <a:t>kiểm</a:t>
            </a:r>
            <a:r>
              <a:rPr lang="en-US" sz="3200" dirty="0"/>
              <a:t> </a:t>
            </a:r>
            <a:r>
              <a:rPr lang="en-US" sz="3200" dirty="0" err="1"/>
              <a:t>toán</a:t>
            </a:r>
            <a:r>
              <a:rPr lang="en-US" sz="3200" dirty="0"/>
              <a:t>, EMS hay </a:t>
            </a:r>
            <a:r>
              <a:rPr lang="en-US" sz="3200" dirty="0" err="1"/>
              <a:t>kinh</a:t>
            </a:r>
            <a:r>
              <a:rPr lang="en-US" sz="3200" dirty="0"/>
              <a:t> </a:t>
            </a:r>
            <a:r>
              <a:rPr lang="en-US" sz="3200" dirty="0" err="1"/>
              <a:t>nghiệm</a:t>
            </a:r>
            <a:r>
              <a:rPr lang="en-US" sz="3200" dirty="0"/>
              <a:t> </a:t>
            </a:r>
            <a:r>
              <a:rPr lang="en-US" sz="3200" dirty="0" err="1"/>
              <a:t>vận</a:t>
            </a:r>
            <a:r>
              <a:rPr lang="en-US" sz="3200" dirty="0"/>
              <a:t> </a:t>
            </a:r>
            <a:r>
              <a:rPr lang="en-US" sz="3200" dirty="0" err="1"/>
              <a:t>hành</a:t>
            </a:r>
            <a:r>
              <a:rPr lang="en-US" sz="3200" dirty="0"/>
              <a:t>?</a:t>
            </a:r>
          </a:p>
          <a:p>
            <a:pPr marL="514350" indent="-514350" algn="just">
              <a:buAutoNum type="arabicPeriod"/>
            </a:pPr>
            <a:r>
              <a:rPr lang="en-US" sz="3200" dirty="0"/>
              <a:t>Phạm vi </a:t>
            </a:r>
            <a:r>
              <a:rPr lang="en-US" sz="3200" dirty="0" err="1"/>
              <a:t>áp</a:t>
            </a:r>
            <a:r>
              <a:rPr lang="en-US" sz="3200" dirty="0"/>
              <a:t> </a:t>
            </a:r>
            <a:r>
              <a:rPr lang="en-US" sz="3200" dirty="0" err="1"/>
              <a:t>dụng</a:t>
            </a:r>
            <a:r>
              <a:rPr lang="en-US" sz="3200" dirty="0"/>
              <a:t> </a:t>
            </a:r>
            <a:r>
              <a:rPr lang="en-US" sz="3200" dirty="0" err="1"/>
              <a:t>cải</a:t>
            </a:r>
            <a:r>
              <a:rPr lang="en-US" sz="3200" dirty="0"/>
              <a:t> </a:t>
            </a:r>
            <a:r>
              <a:rPr lang="en-US" sz="3200" dirty="0" err="1"/>
              <a:t>tiến</a:t>
            </a:r>
            <a:r>
              <a:rPr lang="en-US" sz="3200" dirty="0"/>
              <a:t> </a:t>
            </a:r>
            <a:r>
              <a:rPr lang="en-US" sz="3200" dirty="0" err="1"/>
              <a:t>nằm</a:t>
            </a:r>
            <a:r>
              <a:rPr lang="en-US" sz="3200" dirty="0"/>
              <a:t> </a:t>
            </a:r>
            <a:r>
              <a:rPr lang="en-US" sz="3200" dirty="0" err="1"/>
              <a:t>ở</a:t>
            </a:r>
            <a:r>
              <a:rPr lang="en-US" sz="3200" dirty="0"/>
              <a:t> </a:t>
            </a:r>
            <a:r>
              <a:rPr lang="en-US" sz="3200" dirty="0" err="1"/>
              <a:t>công</a:t>
            </a:r>
            <a:r>
              <a:rPr lang="en-US" sz="3200" dirty="0"/>
              <a:t> </a:t>
            </a:r>
            <a:r>
              <a:rPr lang="en-US" sz="3200" dirty="0" err="1"/>
              <a:t>đoạn</a:t>
            </a:r>
            <a:r>
              <a:rPr lang="en-US" sz="3200" dirty="0"/>
              <a:t> </a:t>
            </a:r>
            <a:r>
              <a:rPr lang="en-US" sz="3200" dirty="0" err="1"/>
              <a:t>nào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dây</a:t>
            </a:r>
            <a:r>
              <a:rPr lang="en-US" sz="3200" dirty="0"/>
              <a:t> </a:t>
            </a:r>
            <a:r>
              <a:rPr lang="en-US" sz="3200" dirty="0" err="1"/>
              <a:t>chuyền</a:t>
            </a:r>
            <a:r>
              <a:rPr lang="en-US" sz="3200" dirty="0"/>
              <a:t> </a:t>
            </a:r>
            <a:r>
              <a:rPr lang="en-US" sz="3200" dirty="0" err="1"/>
              <a:t>sản</a:t>
            </a:r>
            <a:r>
              <a:rPr lang="en-US" sz="3200" dirty="0"/>
              <a:t> </a:t>
            </a:r>
            <a:r>
              <a:rPr lang="en-US" sz="3200" dirty="0" err="1"/>
              <a:t>xuất</a:t>
            </a:r>
            <a:r>
              <a:rPr lang="en-US" sz="3200" dirty="0"/>
              <a:t> (</a:t>
            </a:r>
            <a:r>
              <a:rPr lang="en-US" sz="3200" dirty="0" err="1"/>
              <a:t>chiết</a:t>
            </a:r>
            <a:r>
              <a:rPr lang="en-US" sz="3200" dirty="0"/>
              <a:t> </a:t>
            </a:r>
            <a:r>
              <a:rPr lang="en-US" sz="3200" dirty="0" err="1"/>
              <a:t>rót</a:t>
            </a:r>
            <a:r>
              <a:rPr lang="en-US" sz="3200" dirty="0"/>
              <a:t>, </a:t>
            </a:r>
            <a:r>
              <a:rPr lang="en-US" sz="3200" dirty="0" err="1"/>
              <a:t>tiệt</a:t>
            </a:r>
            <a:r>
              <a:rPr lang="en-US" sz="3200" dirty="0"/>
              <a:t> </a:t>
            </a:r>
            <a:r>
              <a:rPr lang="en-US" sz="3200" dirty="0" err="1"/>
              <a:t>trùng</a:t>
            </a:r>
            <a:r>
              <a:rPr lang="en-US" sz="3200" dirty="0"/>
              <a:t>, </a:t>
            </a:r>
            <a:r>
              <a:rPr lang="en-US" sz="3200" dirty="0" err="1"/>
              <a:t>đóng</a:t>
            </a:r>
            <a:r>
              <a:rPr lang="en-US" sz="3200" dirty="0"/>
              <a:t> </a:t>
            </a:r>
            <a:r>
              <a:rPr lang="en-US" sz="3200" dirty="0" err="1"/>
              <a:t>gói</a:t>
            </a:r>
            <a:r>
              <a:rPr lang="en-US" sz="3200" dirty="0"/>
              <a:t>, </a:t>
            </a:r>
            <a:r>
              <a:rPr lang="en-US" sz="3200" dirty="0" err="1"/>
              <a:t>làm</a:t>
            </a:r>
            <a:r>
              <a:rPr lang="en-US" sz="3200" dirty="0"/>
              <a:t> </a:t>
            </a:r>
            <a:r>
              <a:rPr lang="en-US" sz="3200" dirty="0" err="1"/>
              <a:t>lạnh</a:t>
            </a:r>
            <a:r>
              <a:rPr lang="en-US" sz="3200" dirty="0"/>
              <a:t>…)?</a:t>
            </a:r>
          </a:p>
          <a:p>
            <a:pPr marL="514350" indent="-514350" algn="just">
              <a:buAutoNum type="arabicPeriod"/>
            </a:pPr>
            <a:endParaRPr lang="en-US" sz="3200" dirty="0"/>
          </a:p>
          <a:p>
            <a:pPr marL="514350" indent="-514350" algn="just">
              <a:buAutoNum type="arabicPeriod"/>
            </a:pPr>
            <a:endParaRPr 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673568-C81F-A03E-CBA0-D1BEEEBF48DF}"/>
              </a:ext>
            </a:extLst>
          </p:cNvPr>
          <p:cNvSpPr txBox="1"/>
          <p:nvPr/>
        </p:nvSpPr>
        <p:spPr>
          <a:xfrm>
            <a:off x="3048000" y="561350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CÂU HỎI THẢO LUẬN</a:t>
            </a:r>
          </a:p>
        </p:txBody>
      </p:sp>
    </p:spTree>
    <p:extLst>
      <p:ext uri="{BB962C8B-B14F-4D97-AF65-F5344CB8AC3E}">
        <p14:creationId xmlns:p14="http://schemas.microsoft.com/office/powerpoint/2010/main" val="31348861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5F0DD-599D-7776-68FA-583E658AC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6E42F7F-1EBD-FE95-D9E2-7D8CA55A7207}"/>
              </a:ext>
            </a:extLst>
          </p:cNvPr>
          <p:cNvSpPr txBox="1"/>
          <p:nvPr/>
        </p:nvSpPr>
        <p:spPr>
          <a:xfrm>
            <a:off x="0" y="383307"/>
            <a:ext cx="12191999" cy="739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1. TỔNG KẾT NỘI DUNG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BB748754-AF9D-6708-771B-C59978275A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0C576A1-1F22-FAC3-86E2-EFEDBF33F8AC}"/>
              </a:ext>
            </a:extLst>
          </p:cNvPr>
          <p:cNvSpPr txBox="1"/>
          <p:nvPr/>
        </p:nvSpPr>
        <p:spPr>
          <a:xfrm>
            <a:off x="600502" y="1514590"/>
            <a:ext cx="101493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 b="1">
                <a:cs typeface="Times New Roman" panose="02020603050405020304" pitchFamily="18" charset="0"/>
              </a:rPr>
              <a:t>Vai trò quan trọng của SDNL TK-HQ.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 b="1">
                <a:cs typeface="Times New Roman" panose="02020603050405020304" pitchFamily="18" charset="0"/>
              </a:rPr>
              <a:t>Doanh nghiệp cần kết hợp giải pháp công nghệ &amp; quản lý.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 b="1">
                <a:cs typeface="Times New Roman" panose="02020603050405020304" pitchFamily="18" charset="0"/>
              </a:rPr>
              <a:t>Các nghiên cứu điển hình là minh chứng thiết thực.</a:t>
            </a:r>
          </a:p>
        </p:txBody>
      </p:sp>
    </p:spTree>
    <p:extLst>
      <p:ext uri="{BB962C8B-B14F-4D97-AF65-F5344CB8AC3E}">
        <p14:creationId xmlns:p14="http://schemas.microsoft.com/office/powerpoint/2010/main" val="350836444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80CDE-6FB1-E10B-CB5F-E844B6D88B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8547E1E-44CD-9DF3-F958-8CE8BCC102C4}"/>
              </a:ext>
            </a:extLst>
          </p:cNvPr>
          <p:cNvSpPr txBox="1"/>
          <p:nvPr/>
        </p:nvSpPr>
        <p:spPr>
          <a:xfrm>
            <a:off x="614149" y="383307"/>
            <a:ext cx="10972800" cy="7425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2. THẢO LUẬN NHÓM</a:t>
            </a: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4E3E3A3F-1302-CF95-B62E-D55F753D55C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81C7BF-D3AC-C359-5981-5AE03E1B5715}"/>
              </a:ext>
            </a:extLst>
          </p:cNvPr>
          <p:cNvSpPr txBox="1"/>
          <p:nvPr/>
        </p:nvSpPr>
        <p:spPr>
          <a:xfrm>
            <a:off x="614149" y="1514590"/>
            <a:ext cx="10972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cs typeface="Times New Roman" panose="02020603050405020304" pitchFamily="18" charset="0"/>
              </a:rPr>
              <a:t>Câu hỏi gợi ý:</a:t>
            </a:r>
            <a:r>
              <a:rPr lang="en-US" sz="2400" b="1">
                <a:cs typeface="Times New Roman" panose="02020603050405020304" pitchFamily="18" charset="0"/>
              </a:rPr>
              <a:t> </a:t>
            </a:r>
            <a:r>
              <a:rPr lang="vi-VN" sz="2400" b="1">
                <a:cs typeface="Times New Roman" panose="02020603050405020304" pitchFamily="18" charset="0"/>
              </a:rPr>
              <a:t>Bạn học được gì từ các </a:t>
            </a:r>
            <a:r>
              <a:rPr lang="en-US" sz="2400" b="1">
                <a:cs typeface="Times New Roman" panose="02020603050405020304" pitchFamily="18" charset="0"/>
              </a:rPr>
              <a:t>nghiên cứu điển hình</a:t>
            </a:r>
            <a:r>
              <a:rPr lang="vi-VN" sz="2400" b="1">
                <a:cs typeface="Times New Roman" panose="02020603050405020304" pitchFamily="18" charset="0"/>
              </a:rPr>
              <a:t>?</a:t>
            </a:r>
            <a:endParaRPr lang="en-US" sz="2400" b="1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cs typeface="Times New Roman" panose="02020603050405020304" pitchFamily="18" charset="0"/>
              </a:rPr>
              <a:t>Doanh nghiệp Việt Nam còn khó khăn gì khi thực hiện SDNL TK-HQ?</a:t>
            </a:r>
            <a:endParaRPr lang="en-US" sz="2400" b="1"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vi-VN" sz="2400" b="1">
                <a:cs typeface="Times New Roman" panose="02020603050405020304" pitchFamily="18" charset="0"/>
              </a:rPr>
              <a:t>Đề xuất giải pháp cải tiến?</a:t>
            </a:r>
            <a:endParaRPr lang="en-US" sz="2400" b="1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467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CẢM ƠN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583124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F1D3625-801F-49CF-B0A8-46721DAC2E85}"/>
              </a:ext>
            </a:extLst>
          </p:cNvPr>
          <p:cNvSpPr txBox="1"/>
          <p:nvPr/>
        </p:nvSpPr>
        <p:spPr>
          <a:xfrm>
            <a:off x="600501" y="1514590"/>
            <a:ext cx="11027392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Mục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tiêu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Các Case study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tiêu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biểu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Giải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pháp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kinh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nghiệm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Tổng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thảo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luận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/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00D483-0E67-4656-9CE9-3A543BCF380F}"/>
              </a:ext>
            </a:extLst>
          </p:cNvPr>
          <p:cNvSpPr txBox="1">
            <a:spLocks/>
          </p:cNvSpPr>
          <p:nvPr/>
        </p:nvSpPr>
        <p:spPr>
          <a:xfrm>
            <a:off x="0" y="420263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MỤC TIÊU BÀI HỌC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056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97FF3-240E-F089-D935-CD6E00AD3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Lợi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ích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SDNL TK-HQ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ngành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đồ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uống</a:t>
            </a:r>
            <a:endParaRPr lang="en-VN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BC60BA-48E7-91A7-5ACD-C6EADFC295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" b="1" dirty="0">
                <a:solidFill>
                  <a:schemeClr val="tx1"/>
                </a:solidFill>
                <a:cs typeface="Times New Roman" panose="02020603050405020304" pitchFamily="18" charset="0"/>
              </a:rPr>
              <a:t>1. </a:t>
            </a:r>
            <a:r>
              <a:rPr lang="vi-VN" b="1" dirty="0">
                <a:solidFill>
                  <a:schemeClr val="tx1"/>
                </a:solidFill>
                <a:cs typeface="Times New Roman" panose="02020603050405020304" pitchFamily="18" charset="0"/>
              </a:rPr>
              <a:t>Giảm chi phí sản xuất.</a:t>
            </a:r>
            <a:endParaRPr lang="en-US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cs typeface="Times New Roman" panose="02020603050405020304" pitchFamily="18" charset="0"/>
              </a:rPr>
              <a:t>2. </a:t>
            </a:r>
            <a:r>
              <a:rPr lang="vi-VN" b="1" dirty="0">
                <a:solidFill>
                  <a:schemeClr val="tx1"/>
                </a:solidFill>
                <a:cs typeface="Times New Roman" panose="02020603050405020304" pitchFamily="18" charset="0"/>
              </a:rPr>
              <a:t>Giảm phát thải CO₂, bảo vệ môi trường.</a:t>
            </a:r>
            <a:endParaRPr lang="en-US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cs typeface="Times New Roman" panose="02020603050405020304" pitchFamily="18" charset="0"/>
              </a:rPr>
              <a:t>3. </a:t>
            </a:r>
            <a:r>
              <a:rPr lang="vi-VN" b="1" dirty="0">
                <a:solidFill>
                  <a:schemeClr val="tx1"/>
                </a:solidFill>
                <a:cs typeface="Times New Roman" panose="02020603050405020304" pitchFamily="18" charset="0"/>
              </a:rPr>
              <a:t>Nâng cao thương hiệu doanh nghiệp (CSR).</a:t>
            </a:r>
            <a:endParaRPr lang="en-US" b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cs typeface="Times New Roman" panose="02020603050405020304" pitchFamily="18" charset="0"/>
              </a:rPr>
              <a:t>4. </a:t>
            </a:r>
            <a:r>
              <a:rPr lang="vi-VN" b="1" dirty="0">
                <a:solidFill>
                  <a:schemeClr val="tx1"/>
                </a:solidFill>
                <a:cs typeface="Times New Roman" panose="02020603050405020304" pitchFamily="18" charset="0"/>
              </a:rPr>
              <a:t>Tuân thủ quy định pháp lý.</a:t>
            </a:r>
            <a:endParaRPr lang="en-US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86262" indent="0">
              <a:buNone/>
            </a:pPr>
            <a:endParaRPr lang="en-V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18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35BAE-53B0-D46D-13B9-21828D2B96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350630" y="2906973"/>
            <a:ext cx="9448800" cy="15558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/>
              <a:t>I. CÁC NGHIÊN CỨU ĐIỂN HÌNH TIÊU BIỂU</a:t>
            </a:r>
          </a:p>
        </p:txBody>
      </p:sp>
    </p:spTree>
    <p:extLst>
      <p:ext uri="{BB962C8B-B14F-4D97-AF65-F5344CB8AC3E}">
        <p14:creationId xmlns:p14="http://schemas.microsoft.com/office/powerpoint/2010/main" val="4294711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AA079-F116-6F47-0D95-8AF273A03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D44E687-38D6-1856-0860-E0A3A7546242}"/>
              </a:ext>
            </a:extLst>
          </p:cNvPr>
          <p:cNvSpPr txBox="1"/>
          <p:nvPr/>
        </p:nvSpPr>
        <p:spPr>
          <a:xfrm>
            <a:off x="609599" y="1362189"/>
            <a:ext cx="10972800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2400" b="1">
                <a:cs typeface="Times New Roman" panose="02020603050405020304" pitchFamily="18" charset="0"/>
              </a:rPr>
              <a:t>NHÀ MÁY BIA HEINEKEN VIỆT NAM - HÀ NỘI</a:t>
            </a:r>
            <a:endParaRPr lang="en-US" sz="2400" b="1">
              <a:cs typeface="Times New Roman" panose="02020603050405020304" pitchFamily="18" charset="0"/>
            </a:endParaRPr>
          </a:p>
        </p:txBody>
      </p:sp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2DCA786-EFC6-FA7A-758C-C534C8E187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C591F9-36D8-478A-624A-608AD3F06E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218" y="2092440"/>
            <a:ext cx="6165563" cy="4118596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1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613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F3C8DD-8173-712C-6102-C00C003711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13849C7A-4BEA-7D70-4B92-1C1E99914E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749717-5E68-10AD-C102-EA15FC85325A}"/>
              </a:ext>
            </a:extLst>
          </p:cNvPr>
          <p:cNvSpPr txBox="1"/>
          <p:nvPr/>
        </p:nvSpPr>
        <p:spPr>
          <a:xfrm>
            <a:off x="568656" y="1362189"/>
            <a:ext cx="110546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I. Quy mô nhà máy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>
                <a:cs typeface="Times New Roman" panose="02020603050405020304" pitchFamily="18" charset="0"/>
              </a:rPr>
              <a:t>Năm thành lập: 1996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>
                <a:cs typeface="Times New Roman" panose="02020603050405020304" pitchFamily="18" charset="0"/>
              </a:rPr>
              <a:t>Địa chỉ: Văn Tự, Thường Tín, Hà nội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>
                <a:cs typeface="Times New Roman" panose="02020603050405020304" pitchFamily="18" charset="0"/>
              </a:rPr>
              <a:t>Diện tích: 33 ha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>
                <a:cs typeface="Times New Roman" panose="02020603050405020304" pitchFamily="18" charset="0"/>
              </a:rPr>
              <a:t>Sản phẩm: Heinken, Tiger, Larue</a:t>
            </a:r>
          </a:p>
          <a:p>
            <a:pPr marL="514350" indent="-514350" algn="just">
              <a:lnSpc>
                <a:spcPct val="150000"/>
              </a:lnSpc>
              <a:buAutoNum type="arabicPeriod"/>
            </a:pPr>
            <a:r>
              <a:rPr lang="en-US" sz="2400">
                <a:cs typeface="Times New Roman" panose="02020603050405020304" pitchFamily="18" charset="0"/>
              </a:rPr>
              <a:t>Sử dụng 100% năng lượng tái tạo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1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03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4FAB-123C-17D9-A780-FD60811EE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Phát triển đô thị Việt Nam ứng phó với biến đổi khí hậu">
            <a:extLst>
              <a:ext uri="{FF2B5EF4-FFF2-40B4-BE49-F238E27FC236}">
                <a16:creationId xmlns:a16="http://schemas.microsoft.com/office/drawing/2014/main" id="{E101689E-2912-27E6-448B-348231ED11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236899" y="120978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785957-A32D-6F4E-3C37-49DA8CA17633}"/>
              </a:ext>
            </a:extLst>
          </p:cNvPr>
          <p:cNvSpPr txBox="1"/>
          <p:nvPr/>
        </p:nvSpPr>
        <p:spPr>
          <a:xfrm>
            <a:off x="595952" y="1362189"/>
            <a:ext cx="11000096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>
                <a:cs typeface="Times New Roman" panose="02020603050405020304" pitchFamily="18" charset="0"/>
              </a:rPr>
              <a:t>II. </a:t>
            </a:r>
            <a:r>
              <a:rPr lang="vi-VN" sz="2400" b="1">
                <a:cs typeface="Times New Roman" panose="02020603050405020304" pitchFamily="18" charset="0"/>
              </a:rPr>
              <a:t>Cam kết phát triển bền vững &amp; chiến lược năng lượng.</a:t>
            </a:r>
            <a:endParaRPr lang="en-US" sz="2400" b="1"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vi-VN" sz="2400">
                <a:cs typeface="Times New Roman" panose="02020603050405020304" pitchFamily="18" charset="0"/>
              </a:rPr>
              <a:t>Heineken toàn cầu đã đưa ra chiến lược phát triển bền vững với định hướng đến 2030 và 2040, trong đó nổi bật có: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Mục tiêu "Net Zero" phát thải CO₂ vào năm 2040 trên toàn chuỗi giá trị.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Giảm 30% khí thải CO₂ trong sản xuất vào năm 2030 (so với 2018).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Sử dụng 100% điện tái tạo cho sản xuất bia vào năm 2030.</a:t>
            </a:r>
            <a:endParaRPr lang="en-US" sz="2400"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400">
                <a:cs typeface="Times New Roman" panose="02020603050405020304" pitchFamily="18" charset="0"/>
              </a:rPr>
              <a:t>Tối ưu hoá sử dụng nước và bảo tồn nguồn nước tại các nhà máy.</a:t>
            </a:r>
            <a:endParaRPr lang="en-US" sz="2400"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C67F222-8C3B-4AE3-414B-4ECA792F62D7}"/>
              </a:ext>
            </a:extLst>
          </p:cNvPr>
          <p:cNvSpPr txBox="1">
            <a:spLocks/>
          </p:cNvSpPr>
          <p:nvPr/>
        </p:nvSpPr>
        <p:spPr>
          <a:xfrm>
            <a:off x="0" y="414905"/>
            <a:ext cx="12192000" cy="710144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+mn-lt"/>
                <a:cs typeface="Times New Roman" panose="02020603050405020304" pitchFamily="18" charset="0"/>
              </a:rPr>
              <a:t>NGHIÊN CỨU ĐIỂN HÌNH 1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632042"/>
      </p:ext>
    </p:extLst>
  </p:cSld>
  <p:clrMapOvr>
    <a:masterClrMapping/>
  </p:clrMapOvr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 Trố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1971</Words>
  <Application>Microsoft Macintosh PowerPoint</Application>
  <PresentationFormat>Widescreen</PresentationFormat>
  <Paragraphs>180</Paragraphs>
  <Slides>32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Arial</vt:lpstr>
      <vt:lpstr>Calibri</vt:lpstr>
      <vt:lpstr>Fira Sans Extra Condensed</vt:lpstr>
      <vt:lpstr>Montserrat Bold</vt:lpstr>
      <vt:lpstr>Roboto</vt:lpstr>
      <vt:lpstr>Times New Roman</vt:lpstr>
      <vt:lpstr>Wingdings</vt:lpstr>
      <vt:lpstr>Energy Saving Infographics by Slidesgo</vt:lpstr>
      <vt:lpstr>Slide Trống</vt:lpstr>
      <vt:lpstr>1_Energy Saving Infographics by Slidesgo</vt:lpstr>
      <vt:lpstr>2_Energy Saving Infographics by Slidesgo</vt:lpstr>
      <vt:lpstr>CHƯƠNG TRÌNH TẬP HUẤN CHO  DOANH NGHIỆP CÔNG NGHIỆP</vt:lpstr>
      <vt:lpstr>PowerPoint Presentation</vt:lpstr>
      <vt:lpstr>PowerPoint Presentation</vt:lpstr>
      <vt:lpstr>PowerPoint Presentation</vt:lpstr>
      <vt:lpstr>Lợi ích của SDNL TK-HQ trong ngành đồ uống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CHO  DOANH NGHIỆP CÔNG NGHIỆP</dc:title>
  <dc:creator>Admin</dc:creator>
  <cp:lastModifiedBy>823417-Nguyễn Mạnh Hùng</cp:lastModifiedBy>
  <cp:revision>29</cp:revision>
  <dcterms:created xsi:type="dcterms:W3CDTF">2025-05-21T04:16:38Z</dcterms:created>
  <dcterms:modified xsi:type="dcterms:W3CDTF">2025-07-18T09:02:51Z</dcterms:modified>
</cp:coreProperties>
</file>