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application/x-fontdata" Extension="fntdata"/>
  <Default ContentType="image/jpeg" Extension="jpg"/>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theme+xml" PartName="/ppt/theme/theme2.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presentationml.slideLayout+xml" PartName="/ppt/slideLayouts/slideLayout33.xml"/>
  <Override ContentType="application/vnd.openxmlformats-officedocument.presentationml.slideLayout+xml" PartName="/ppt/slideLayouts/slideLayout34.xml"/>
  <Override ContentType="application/vnd.openxmlformats-officedocument.presentationml.slideLayout+xml" PartName="/ppt/slideLayouts/slideLayout35.xml"/>
  <Override ContentType="application/vnd.openxmlformats-officedocument.presentationml.slideLayout+xml" PartName="/ppt/slideLayouts/slideLayout36.xml"/>
  <Override ContentType="application/vnd.openxmlformats-officedocument.theme+xml" PartName="/ppt/theme/theme3.xml"/>
  <Override ContentType="application/vnd.openxmlformats-officedocument.presentationml.slideLayout+xml" PartName="/ppt/slideLayouts/slideLayout37.xml"/>
  <Override ContentType="application/vnd.openxmlformats-officedocument.presentationml.slideLayout+xml" PartName="/ppt/slideLayouts/slideLayout38.xml"/>
  <Override ContentType="application/vnd.openxmlformats-officedocument.presentationml.slideLayout+xml" PartName="/ppt/slideLayouts/slideLayout39.xml"/>
  <Override ContentType="application/vnd.openxmlformats-officedocument.presentationml.slideLayout+xml" PartName="/ppt/slideLayouts/slideLayout40.xml"/>
  <Override ContentType="application/vnd.openxmlformats-officedocument.presentationml.slideLayout+xml" PartName="/ppt/slideLayouts/slideLayout41.xml"/>
  <Override ContentType="application/vnd.openxmlformats-officedocument.presentationml.slideLayout+xml" PartName="/ppt/slideLayouts/slideLayout42.xml"/>
  <Override ContentType="application/vnd.openxmlformats-officedocument.presentationml.slideLayout+xml" PartName="/ppt/slideLayouts/slideLayout43.xml"/>
  <Override ContentType="application/vnd.openxmlformats-officedocument.theme+xml" PartName="/ppt/theme/theme4.xml"/>
  <Override ContentType="application/vnd.openxmlformats-officedocument.presentationml.slideLayout+xml" PartName="/ppt/slideLayouts/slideLayout44.xml"/>
  <Override ContentType="application/vnd.openxmlformats-officedocument.presentationml.slideLayout+xml" PartName="/ppt/slideLayouts/slideLayout45.xml"/>
  <Override ContentType="application/vnd.openxmlformats-officedocument.presentationml.slideLayout+xml" PartName="/ppt/slideLayouts/slideLayout46.xml"/>
  <Override ContentType="application/vnd.openxmlformats-officedocument.presentationml.slideLayout+xml" PartName="/ppt/slideLayouts/slideLayout47.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50.xml"/>
  <Override ContentType="application/vnd.openxmlformats-officedocument.theme+xml" PartName="/ppt/theme/theme5.xml"/>
  <Override ContentType="application/vnd.openxmlformats-officedocument.theme+xml" PartName="/ppt/theme/theme6.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package.core-properties+xml" PartName="/docProps/core.xml"/>
  <Override ContentType="application/vnd.openxmlformats-officedocument.extended-properties+xml" PartName="/docProps/app.xml"/>
  <Override ContentType="application/vnd.ms-powerpoint.revisioninfo+xml" PartName="/ppt/revisionInfo.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8" r:id="rId2"/>
    <p:sldMasterId id="2147483688" r:id="rId3"/>
    <p:sldMasterId id="2147483704" r:id="rId4"/>
    <p:sldMasterId id="2147483712" r:id="rId5"/>
  </p:sldMasterIdLst>
  <p:notesMasterIdLst>
    <p:notesMasterId r:id="rId36"/>
  </p:notesMasterIdLst>
  <p:sldIdLst>
    <p:sldId id="759" r:id="rId6"/>
    <p:sldId id="761" r:id="rId7"/>
    <p:sldId id="762" r:id="rId8"/>
    <p:sldId id="681" r:id="rId9"/>
    <p:sldId id="704" r:id="rId10"/>
    <p:sldId id="763" r:id="rId11"/>
    <p:sldId id="705" r:id="rId12"/>
    <p:sldId id="747" r:id="rId13"/>
    <p:sldId id="708" r:id="rId14"/>
    <p:sldId id="756" r:id="rId15"/>
    <p:sldId id="764" r:id="rId16"/>
    <p:sldId id="765" r:id="rId17"/>
    <p:sldId id="706" r:id="rId18"/>
    <p:sldId id="707" r:id="rId19"/>
    <p:sldId id="766" r:id="rId20"/>
    <p:sldId id="755" r:id="rId21"/>
    <p:sldId id="767" r:id="rId22"/>
    <p:sldId id="768" r:id="rId23"/>
    <p:sldId id="769" r:id="rId24"/>
    <p:sldId id="770" r:id="rId25"/>
    <p:sldId id="748" r:id="rId26"/>
    <p:sldId id="757" r:id="rId27"/>
    <p:sldId id="758" r:id="rId28"/>
    <p:sldId id="772" r:id="rId29"/>
    <p:sldId id="306" r:id="rId30"/>
    <p:sldId id="773" r:id="rId31"/>
    <p:sldId id="774" r:id="rId32"/>
    <p:sldId id="775" r:id="rId33"/>
    <p:sldId id="749" r:id="rId34"/>
    <p:sldId id="760" r:id="rId35"/>
  </p:sldIdLst>
  <p:sldSz cx="9144000" cy="5143500" type="screen16x9"/>
  <p:notesSz cx="6858000" cy="9144000"/>
  <p:embeddedFontLst>
    <p:embeddedFont>
      <p:font typeface="Times" panose="02020603050405020304" pitchFamily="18" charset="0"/>
      <p:regular r:id="rId37"/>
      <p:bold r:id="rId38"/>
      <p:italic r:id="rId39"/>
      <p:boldItalic r:id="rId40"/>
    </p:embeddedFont>
    <p:embeddedFont>
      <p:font typeface="Roboto" panose="020B0604020202020204" charset="0"/>
      <p:regular r:id="rId41"/>
      <p:bold r:id="rId42"/>
      <p:italic r:id="rId43"/>
      <p:boldItalic r:id="rId44"/>
    </p:embeddedFont>
    <p:embeddedFont>
      <p:font typeface="Poppins" panose="020B0604020202020204" charset="0"/>
      <p:regular r:id="rId45"/>
      <p:bold r:id="rId46"/>
      <p:italic r:id="rId47"/>
      <p:boldItalic r:id="rId48"/>
    </p:embeddedFont>
    <p:embeddedFont>
      <p:font typeface="Fira Sans Extra Condensed" panose="020B0604020202020204" charset="0"/>
      <p:regular r:id="rId49"/>
      <p:bold r:id="rId50"/>
      <p:italic r:id="rId51"/>
      <p:boldItalic r:id="rId52"/>
    </p:embeddedFont>
    <p:embeddedFont>
      <p:font typeface="Calibri" panose="020F0502020204030204" pitchFamily="3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191936-DF58-4EF1-89E0-7997BE52773F}" v="7" dt="2025-04-16T10:54:33.404"/>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77"/>
    <p:restoredTop sz="94686"/>
  </p:normalViewPr>
  <p:slideViewPr>
    <p:cSldViewPr snapToGrid="0">
      <p:cViewPr>
        <p:scale>
          <a:sx n="75" d="100"/>
          <a:sy n="75" d="100"/>
        </p:scale>
        <p:origin x="516" y="2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5.fntdata"/><Relationship Id="rId54"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font" Target="fonts/font13.fntdata"/><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5436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2</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extLst>
      <p:ext uri="{BB962C8B-B14F-4D97-AF65-F5344CB8AC3E}">
        <p14:creationId xmlns:p14="http://schemas.microsoft.com/office/powerpoint/2010/main" val="529686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3</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extLst>
      <p:ext uri="{BB962C8B-B14F-4D97-AF65-F5344CB8AC3E}">
        <p14:creationId xmlns:p14="http://schemas.microsoft.com/office/powerpoint/2010/main" val="815160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4</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VN" dirty="0"/>
              <a:t>Source: </a:t>
            </a:r>
            <a:r>
              <a:rPr lang="en-US" dirty="0"/>
              <a:t>https://</a:t>
            </a:r>
            <a:r>
              <a:rPr lang="en-US" dirty="0" err="1"/>
              <a:t>vneec.gov.vn</a:t>
            </a:r>
            <a:r>
              <a:rPr lang="en-US" dirty="0"/>
              <a:t>/tin-</a:t>
            </a:r>
            <a:r>
              <a:rPr lang="en-US" dirty="0" err="1"/>
              <a:t>tuc</a:t>
            </a:r>
            <a:r>
              <a:rPr lang="en-US" dirty="0"/>
              <a:t>/international-cooperation/t9158/thang-long-plastic-seeks-opportunities-to-save-energy?utm_source=</a:t>
            </a:r>
            <a:r>
              <a:rPr lang="en-US" dirty="0" err="1"/>
              <a:t>chatgpt.com</a:t>
            </a:r>
            <a:endParaRPr lang="en-VN" dirty="0"/>
          </a:p>
        </p:txBody>
      </p:sp>
    </p:spTree>
    <p:extLst>
      <p:ext uri="{BB962C8B-B14F-4D97-AF65-F5344CB8AC3E}">
        <p14:creationId xmlns:p14="http://schemas.microsoft.com/office/powerpoint/2010/main" val="897728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0006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15961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 Id="rId5" Type="http://schemas.openxmlformats.org/officeDocument/2006/relationships/image" Target="../media/image3.jpg"/><Relationship Id="rId4" Type="http://schemas.openxmlformats.org/officeDocument/2006/relationships/image" Target="../media/image2.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smtClean="0"/>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70165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smtClean="0"/>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smtClean="0"/>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221218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smtClean="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1157765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smtClean="0"/>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smtClean="0"/>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827047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smtClean="0"/>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0554878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115808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smtClean="0"/>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490200197"/>
      </p:ext>
    </p:extLst>
  </p:cSld>
  <p:clrMapOvr>
    <a:masterClrMapping/>
  </p:clrMapOvr>
  <p:transition advClick="0"/>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smtClean="0"/>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89591650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reserve="1">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a:solidFill>
                  <a:schemeClr val="accent1">
                    <a:lumMod val="50000"/>
                  </a:schemeClr>
                </a:solidFill>
                <a:latin typeface="+mj-lt"/>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US" smtClean="0"/>
              <a:t>Click to edit Master title style</a:t>
            </a:r>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CE735C02-A6A7-428F-77F2-12814215475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F87E1DCA-E430-FF0C-489A-DB201B59FB57}"/>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371664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reserve="1">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atin typeface="+mn-lt"/>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smtClean="0"/>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200"/>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smtClean="0"/>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3FF16318-F0EE-7076-6EA0-CFB15EC1323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3ED660BF-AF9A-2642-1C1F-71E1521DB1B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78099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title and description" preserve="1">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atin typeface="+mj-lt"/>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smtClean="0"/>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smtClean="0"/>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1" name="Straight Connector 10">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039874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aption" preserve="1">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a:lvl1pPr>
          </a:lstStyle>
          <a:p>
            <a:pPr lvl="0"/>
            <a:r>
              <a:rPr lang="en-US" smtClean="0"/>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93F6FD-A6C9-AB8E-7732-0E23982C3BC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19D54538-6A5D-C8CC-F745-C299E55714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97390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ig number" preserve="1">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5" name="Picture 4">
            <a:extLst>
              <a:ext uri="{FF2B5EF4-FFF2-40B4-BE49-F238E27FC236}">
                <a16:creationId xmlns:a16="http://schemas.microsoft.com/office/drawing/2014/main" id="{B8D209EB-56FB-6BB1-737C-85E9772E3549}"/>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54DC6624-6C06-E7F1-C86F-98AE00DBDD4C}"/>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294170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reserve="1">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atin typeface="+mj-lt"/>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r>
              <a:rPr lang="en-US" smtClean="0"/>
              <a:t>Click to edit Master title style</a:t>
            </a:r>
            <a:endParaRPr dirty="0"/>
          </a:p>
        </p:txBody>
      </p:sp>
      <p:pic>
        <p:nvPicPr>
          <p:cNvPr id="2" name="Picture 1">
            <a:extLst>
              <a:ext uri="{FF2B5EF4-FFF2-40B4-BE49-F238E27FC236}">
                <a16:creationId xmlns:a16="http://schemas.microsoft.com/office/drawing/2014/main" id="{F17E2DED-C2AE-E955-8AD6-5B883E80426D}"/>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2F2410B-D205-1AA5-5BF4-557ED67DE8D0}"/>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8" name="Picture 7">
            <a:extLst>
              <a:ext uri="{FF2B5EF4-FFF2-40B4-BE49-F238E27FC236}">
                <a16:creationId xmlns:a16="http://schemas.microsoft.com/office/drawing/2014/main" id="{B72B5A13-6E09-2E20-7BCA-A23E2B64857B}"/>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942DD8D9-F6BF-C988-59EF-FA1E7B9ECFA8}"/>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63545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smtClean="0"/>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636555110"/>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reserve="1">
  <p:cSld name="Blank">
    <p:spTree>
      <p:nvGrpSpPr>
        <p:cNvPr id="1" name="Shape 37"/>
        <p:cNvGrpSpPr/>
        <p:nvPr/>
      </p:nvGrpSpPr>
      <p:grpSpPr>
        <a:xfrm>
          <a:off x="0" y="0"/>
          <a:ext cx="0" cy="0"/>
          <a:chOff x="0" y="0"/>
          <a:chExt cx="0" cy="0"/>
        </a:xfrm>
      </p:grpSpPr>
      <p:pic>
        <p:nvPicPr>
          <p:cNvPr id="2" name="Picture 1">
            <a:extLst>
              <a:ext uri="{FF2B5EF4-FFF2-40B4-BE49-F238E27FC236}">
                <a16:creationId xmlns:a16="http://schemas.microsoft.com/office/drawing/2014/main" id="{49231936-1297-1748-B431-7A65D950EA73}"/>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1B488A13-50B4-B198-A45D-28C584128726}"/>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8" name="Straight Connector 7">
            <a:extLst>
              <a:ext uri="{FF2B5EF4-FFF2-40B4-BE49-F238E27FC236}">
                <a16:creationId xmlns:a16="http://schemas.microsoft.com/office/drawing/2014/main" id="{46C03EFC-ACAB-F9C7-AFB8-38904DEAA83C}"/>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42497140-7AE0-F828-6520-0B4E16FCC0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EB7A6FEA-B124-D7A3-9864-59595CD2011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35896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B68D054-4A44-B920-FE27-8756A1EDBAAE}"/>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F7D7563C-9FC8-1AC2-0D96-9228B71507AB}"/>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4" name="Straight Connector 3">
            <a:extLst>
              <a:ext uri="{FF2B5EF4-FFF2-40B4-BE49-F238E27FC236}">
                <a16:creationId xmlns:a16="http://schemas.microsoft.com/office/drawing/2014/main" id="{2208FD8B-E854-1F82-CF16-FD2CBFDB535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FB41C246-8F03-7163-D298-5044CDABE1C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006026CD-4790-D1DD-EC54-1824E36BD1D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143636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Autofit/>
          </a:bodyPr>
          <a:lstStyle>
            <a:lvl1pPr lvl="0" algn="ctr">
              <a:spcBef>
                <a:spcPts val="0"/>
              </a:spcBef>
              <a:spcAft>
                <a:spcPts val="0"/>
              </a:spcAft>
              <a:buSzPts val="2800"/>
              <a:buNone/>
              <a:defRPr sz="2400" b="1">
                <a:latin typeface="+mj-lt"/>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smtClean="0"/>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ABA5D615-0A23-1F02-B340-BA84ACF71A72}"/>
              </a:ext>
            </a:extLst>
          </p:cNvPr>
          <p:cNvPicPr>
            <a:picLocks noChangeAspect="1"/>
          </p:cNvPicPr>
          <p:nvPr userDrawn="1"/>
        </p:nvPicPr>
        <p:blipFill>
          <a:blip r:embed="rId4"/>
          <a:stretch>
            <a:fillRect/>
          </a:stretch>
        </p:blipFill>
        <p:spPr>
          <a:xfrm>
            <a:off x="6520536" y="59750"/>
            <a:ext cx="1420184" cy="292961"/>
          </a:xfrm>
          <a:prstGeom prst="rect">
            <a:avLst/>
          </a:prstGeom>
        </p:spPr>
      </p:pic>
      <p:pic>
        <p:nvPicPr>
          <p:cNvPr id="11" name="Picture 10">
            <a:extLst>
              <a:ext uri="{FF2B5EF4-FFF2-40B4-BE49-F238E27FC236}">
                <a16:creationId xmlns:a16="http://schemas.microsoft.com/office/drawing/2014/main" id="{61EADC86-86F9-2293-2229-7419BC4D2724}"/>
              </a:ext>
            </a:extLst>
          </p:cNvPr>
          <p:cNvPicPr>
            <a:picLocks noChangeAspect="1"/>
          </p:cNvPicPr>
          <p:nvPr userDrawn="1"/>
        </p:nvPicPr>
        <p:blipFill>
          <a:blip r:embed="rId5"/>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492785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1"/>
            <a:ext cx="8458200" cy="42267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smtClean="0"/>
              <a:t>Click icon to add table</a:t>
            </a:r>
            <a:endParaRPr lang="en-US" noProof="0" dirty="0"/>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sp>
        <p:nvSpPr>
          <p:cNvPr id="6" name="Rectangle 4">
            <a:extLst>
              <a:ext uri="{FF2B5EF4-FFF2-40B4-BE49-F238E27FC236}">
                <a16:creationId xmlns:a16="http://schemas.microsoft.com/office/drawing/2014/main" id="{8CA8605F-DBD1-54E8-78D7-D7822BCBAA59}"/>
              </a:ext>
            </a:extLst>
          </p:cNvPr>
          <p:cNvSpPr>
            <a:spLocks noGrp="1" noChangeArrowheads="1"/>
          </p:cNvSpPr>
          <p:nvPr>
            <p:ph type="dt" sz="half" idx="12"/>
          </p:nvPr>
        </p:nvSpPr>
        <p:spPr>
          <a:xfrm>
            <a:off x="14288" y="628650"/>
            <a:ext cx="8458200" cy="171450"/>
          </a:xfrm>
        </p:spPr>
        <p:txBody>
          <a:bodyPr/>
          <a:lstStyle>
            <a:lvl1pPr>
              <a:defRPr>
                <a:latin typeface="Arial" charset="0"/>
              </a:defRPr>
            </a:lvl1pPr>
          </a:lstStyle>
          <a:p>
            <a:pPr defTabSz="685800">
              <a:buClrTx/>
              <a:defRPr/>
            </a:pPr>
            <a:endParaRPr lang="en-US" sz="1350" kern="1200">
              <a:ea typeface="+mn-ea"/>
              <a:cs typeface="+mn-cs"/>
            </a:endParaRPr>
          </a:p>
        </p:txBody>
      </p:sp>
      <p:cxnSp>
        <p:nvCxnSpPr>
          <p:cNvPr id="7" name="Straight Connector 6">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8" name="Picture 7">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9" name="Picture 8">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10" name="Picture 9">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1" name="Picture 10">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8965190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smtClean="0"/>
              <a:t>Click icon to add table</a:t>
            </a:r>
            <a:endParaRPr lang="en-US" noProof="0" dirty="0"/>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3191391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smtClean="0"/>
              <a:t>Click icon to add table</a:t>
            </a:r>
            <a:endParaRPr lang="en-US" noProof="0" dirty="0"/>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1125307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smtClean="0"/>
              <a:t>Click icon to add table</a:t>
            </a:r>
            <a:endParaRPr lang="en-US" noProof="0" dirty="0"/>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5369309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itle and Table">
    <p:spTree>
      <p:nvGrpSpPr>
        <p:cNvPr id="1" name=""/>
        <p:cNvGrpSpPr/>
        <p:nvPr/>
      </p:nvGrpSpPr>
      <p:grpSpPr>
        <a:xfrm>
          <a:off x="0" y="0"/>
          <a:ext cx="0" cy="0"/>
          <a:chOff x="0" y="0"/>
          <a:chExt cx="0" cy="0"/>
        </a:xfrm>
      </p:grpSpPr>
      <p:sp>
        <p:nvSpPr>
          <p:cNvPr id="3" name="Table Placeholder 2"/>
          <p:cNvSpPr>
            <a:spLocks noGrp="1"/>
          </p:cNvSpPr>
          <p:nvPr>
            <p:ph type="tbl" idx="1"/>
          </p:nvPr>
        </p:nvSpPr>
        <p:spPr>
          <a:xfrm>
            <a:off x="457200" y="864395"/>
            <a:ext cx="8229600" cy="3936206"/>
          </a:xfrm>
        </p:spPr>
        <p:txBody>
          <a:bodyPr/>
          <a:lstStyle>
            <a:lvl1pPr>
              <a:defRPr>
                <a:solidFill>
                  <a:schemeClr val="tx1"/>
                </a:solidFill>
              </a:defRPr>
            </a:lvl1pPr>
          </a:lstStyle>
          <a:p>
            <a:pPr lvl="0"/>
            <a:r>
              <a:rPr lang="en-US" noProof="0" smtClean="0"/>
              <a:t>Click icon to add table</a:t>
            </a:r>
            <a:endParaRPr lang="en-US" noProof="0" dirty="0"/>
          </a:p>
        </p:txBody>
      </p:sp>
      <p:sp>
        <p:nvSpPr>
          <p:cNvPr id="4" name="Rectangle 5">
            <a:extLst>
              <a:ext uri="{FF2B5EF4-FFF2-40B4-BE49-F238E27FC236}">
                <a16:creationId xmlns:a16="http://schemas.microsoft.com/office/drawing/2014/main" id="{D8329E1A-3EFA-A3A6-D2F7-F94C478C0302}"/>
              </a:ext>
            </a:extLst>
          </p:cNvPr>
          <p:cNvSpPr>
            <a:spLocks noGrp="1" noChangeArrowheads="1"/>
          </p:cNvSpPr>
          <p:nvPr>
            <p:ph type="ftr" sz="quarter" idx="10"/>
          </p:nvPr>
        </p:nvSpPr>
        <p:spPr>
          <a:xfrm>
            <a:off x="5867400" y="4845845"/>
            <a:ext cx="2895600" cy="240506"/>
          </a:xfrm>
        </p:spPr>
        <p:txBody>
          <a:bodyPr/>
          <a:lstStyle>
            <a:lvl1pPr>
              <a:defRPr>
                <a:latin typeface="Arial" charset="0"/>
              </a:defRPr>
            </a:lvl1pPr>
          </a:lstStyle>
          <a:p>
            <a:pPr defTabSz="685800">
              <a:buClrTx/>
              <a:defRPr/>
            </a:pPr>
            <a:endParaRPr lang="en-US" sz="1350" kern="1200">
              <a:ea typeface="+mn-ea"/>
              <a:cs typeface="+mn-cs"/>
            </a:endParaRPr>
          </a:p>
        </p:txBody>
      </p:sp>
      <p:sp>
        <p:nvSpPr>
          <p:cNvPr id="5" name="Rectangle 6">
            <a:extLst>
              <a:ext uri="{FF2B5EF4-FFF2-40B4-BE49-F238E27FC236}">
                <a16:creationId xmlns:a16="http://schemas.microsoft.com/office/drawing/2014/main" id="{8D6DFE11-424A-1C04-201D-A4C79B38CE36}"/>
              </a:ext>
            </a:extLst>
          </p:cNvPr>
          <p:cNvSpPr>
            <a:spLocks noGrp="1" noChangeArrowheads="1"/>
          </p:cNvSpPr>
          <p:nvPr>
            <p:ph type="sldNum" sz="quarter" idx="11"/>
          </p:nvPr>
        </p:nvSpPr>
        <p:spPr>
          <a:xfrm>
            <a:off x="7010400" y="4902995"/>
            <a:ext cx="2133600" cy="240506"/>
          </a:xfrm>
        </p:spPr>
        <p:txBody>
          <a:bodyPr/>
          <a:lstStyle>
            <a:lvl1pPr>
              <a:defRPr sz="1050">
                <a:solidFill>
                  <a:schemeClr val="tx1"/>
                </a:solidFill>
              </a:defRPr>
            </a:lvl1pPr>
          </a:lstStyle>
          <a:p>
            <a:pPr defTabSz="685800">
              <a:buClrTx/>
              <a:defRPr/>
            </a:pPr>
            <a:fld id="{A04590B5-A5FA-4EC3-92AC-AD566F78E6A0}" type="slidenum">
              <a:rPr lang="en-US" altLang="en-US" kern="1200" smtClean="0">
                <a:solidFill>
                  <a:srgbClr val="000000"/>
                </a:solidFill>
                <a:ea typeface="+mn-ea"/>
                <a:cs typeface="+mn-cs"/>
              </a:rPr>
              <a:pPr defTabSz="685800">
                <a:buClrTx/>
                <a:defRPr/>
              </a:pPr>
              <a:t>‹#›</a:t>
            </a:fld>
            <a:endParaRPr lang="en-US" altLang="en-US" kern="1200">
              <a:solidFill>
                <a:srgbClr val="000000"/>
              </a:solidFill>
              <a:ea typeface="+mn-ea"/>
              <a:cs typeface="+mn-cs"/>
            </a:endParaRPr>
          </a:p>
        </p:txBody>
      </p:sp>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8" name="Picture 7">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pic>
        <p:nvPicPr>
          <p:cNvPr id="9" name="Picture 8">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897527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2906607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5393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015567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0461817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7029433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3189079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141089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4065306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pic>
        <p:nvPicPr>
          <p:cNvPr id="2" name="Picture 1">
            <a:extLst>
              <a:ext uri="{FF2B5EF4-FFF2-40B4-BE49-F238E27FC236}">
                <a16:creationId xmlns:a16="http://schemas.microsoft.com/office/drawing/2014/main" id="{8B3A6617-F959-C907-C408-9A1E032DD0E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7B165EE-3417-1A29-1853-8D8949BE170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5" name="Straight Connector 4">
            <a:extLst>
              <a:ext uri="{FF2B5EF4-FFF2-40B4-BE49-F238E27FC236}">
                <a16:creationId xmlns:a16="http://schemas.microsoft.com/office/drawing/2014/main" id="{2C34721F-DAEB-5452-7D2A-E8EC1508F7E3}"/>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2A204D14-9F05-4F1A-2122-B191F6D87B8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B4B5653E-BF53-18CA-2C73-04E8465616AB}"/>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33396024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50635347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8054271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9170242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227501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758074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6"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46.xml"/><Relationship Id="rId7" Type="http://schemas.openxmlformats.org/officeDocument/2006/relationships/slideLayout" Target="../slideLayouts/slideLayout50.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706620306"/>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175834267"/>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 id="2147483702" r:id="rId14"/>
    <p:sldLayoutId id="2147483703" r:id="rId15"/>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j-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848743340"/>
      </p:ext>
    </p:extLst>
  </p:cSld>
  <p:clrMap bg1="lt1" tx1="dk1" bg2="dk2" tx2="lt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184904280"/>
      </p:ext>
    </p:extLst>
  </p:cSld>
  <p:clrMap bg1="lt1" tx1="dk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arget="../media/image12.jpeg" Type="http://schemas.openxmlformats.org/officeDocument/2006/relationships/image"/><Relationship Id="rId1" Target="../slideLayouts/slideLayout20.xml" Type="http://schemas.openxmlformats.org/officeDocument/2006/relationships/slideLayout"/></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hyperlink" Target="https://vuphong.com/handing-over-the-rooftop-solar-power-system-of-duy-tan/" TargetMode="Externa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arget="../media/image7.jpeg" Type="http://schemas.openxmlformats.org/officeDocument/2006/relationships/image"/><Relationship Id="rId2" Target="../notesSlides/notesSlide4.xml" Type="http://schemas.openxmlformats.org/officeDocument/2006/relationships/notesSlide"/><Relationship Id="rId1" Target="../slideLayouts/slideLayout21.xml" Type="http://schemas.openxmlformats.org/officeDocument/2006/relationships/slideLayout"/></Relationships>
</file>

<file path=ppt/slides/_rels/slide5.xml.rels><?xml version="1.0" encoding="UTF-8" standalone="yes" ?><Relationships xmlns="http://schemas.openxmlformats.org/package/2006/relationships"><Relationship Id="rId2" Target="../media/image8.jpeg" Type="http://schemas.openxmlformats.org/officeDocument/2006/relationships/image"/><Relationship Id="rId1" Target="../slideLayouts/slideLayout20.xml" Type="http://schemas.openxmlformats.org/officeDocument/2006/relationships/slideLayout"/></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arget="../media/image9.jpeg" Type="http://schemas.openxmlformats.org/officeDocument/2006/relationships/image"/><Relationship Id="rId1" Target="../slideLayouts/slideLayout20.xml" Type="http://schemas.openxmlformats.org/officeDocument/2006/relationships/slideLayout"/></Relationships>
</file>

<file path=ppt/slides/_rels/slide8.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0.xml" Type="http://schemas.openxmlformats.org/officeDocument/2006/relationships/slideLayout"/></Relationships>
</file>

<file path=ppt/slides/_rels/slide9.xml.rels><?xml version="1.0" encoding="UTF-8" standalone="yes" ?><Relationships xmlns="http://schemas.openxmlformats.org/package/2006/relationships"><Relationship Id="rId2" Target="../media/image11.jpeg" Type="http://schemas.openxmlformats.org/officeDocument/2006/relationships/image"/><Relationship Id="rId1" Target="../slideLayouts/slideLayout20.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4650522" y="1405129"/>
            <a:ext cx="4392386" cy="3579947"/>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defRPr/>
              </a:pPr>
              <a:endParaRPr sz="1867"/>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defRPr/>
              </a:pPr>
              <a:endParaRPr sz="1867"/>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defRPr/>
              </a:pPr>
              <a:endParaRPr sz="1867"/>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defRPr/>
              </a:pPr>
              <a:endParaRPr sz="1867"/>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defRPr/>
              </a:pPr>
              <a:endParaRPr sz="1867"/>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defRPr/>
              </a:pPr>
              <a:endParaRPr sz="1867"/>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defRPr/>
              </a:pPr>
              <a:endParaRPr sz="1867"/>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defRPr/>
              </a:pPr>
              <a:endParaRPr sz="1867"/>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defRPr/>
              </a:pPr>
              <a:endParaRPr sz="1867"/>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defRPr/>
              </a:pPr>
              <a:endParaRPr sz="1867"/>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defRPr/>
              </a:pPr>
              <a:endParaRPr sz="1867"/>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defRPr/>
              </a:pPr>
              <a:endParaRPr sz="1867"/>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defRPr/>
              </a:pPr>
              <a:endParaRPr sz="1867"/>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defRPr/>
              </a:pPr>
              <a:endParaRPr sz="1867"/>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defRPr/>
              </a:pPr>
              <a:endParaRPr sz="1867"/>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defRPr/>
              </a:pPr>
              <a:endParaRPr sz="1867"/>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defRPr/>
              </a:pPr>
              <a:endParaRPr sz="1867"/>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defRPr/>
              </a:pPr>
              <a:endParaRPr sz="1867"/>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defRPr/>
              </a:pPr>
              <a:endParaRPr sz="1867"/>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defRPr/>
              </a:pPr>
              <a:endParaRPr sz="1867"/>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defRPr/>
              </a:pPr>
              <a:endParaRPr sz="1867"/>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defRPr/>
              </a:pPr>
              <a:endParaRPr sz="1867"/>
            </a:p>
          </p:txBody>
        </p:sp>
      </p:grpSp>
      <p:sp>
        <p:nvSpPr>
          <p:cNvPr id="46" name="Google Shape;46;p15"/>
          <p:cNvSpPr txBox="1">
            <a:spLocks noGrp="1"/>
          </p:cNvSpPr>
          <p:nvPr>
            <p:ph type="ctrTitle"/>
          </p:nvPr>
        </p:nvSpPr>
        <p:spPr>
          <a:xfrm>
            <a:off x="496469" y="362571"/>
            <a:ext cx="7341868" cy="1742700"/>
          </a:xfrm>
          <a:prstGeom prst="rect">
            <a:avLst/>
          </a:prstGeom>
        </p:spPr>
        <p:txBody>
          <a:bodyPr spcFirstLastPara="1" wrap="square" lIns="91425" tIns="91425" rIns="91425" bIns="91425" anchor="ctr" anchorCtr="0">
            <a:noAutofit/>
          </a:bodyPr>
          <a:lstStyle/>
          <a:p>
            <a:r>
              <a:rPr lang="en" sz="3300" b="1" dirty="0">
                <a:solidFill>
                  <a:schemeClr val="accent1">
                    <a:lumMod val="50000"/>
                  </a:schemeClr>
                </a:solidFill>
              </a:rPr>
              <a:t>CHƯƠNG TRÌNH TẬP </a:t>
            </a:r>
            <a:r>
              <a:rPr lang="en" sz="3300" b="1">
                <a:solidFill>
                  <a:schemeClr val="accent1">
                    <a:lumMod val="50000"/>
                  </a:schemeClr>
                </a:solidFill>
              </a:rPr>
              <a:t>HUẤN CHO </a:t>
            </a:r>
            <a:br>
              <a:rPr lang="en" sz="3300" b="1">
                <a:solidFill>
                  <a:schemeClr val="accent1">
                    <a:lumMod val="50000"/>
                  </a:schemeClr>
                </a:solidFill>
              </a:rPr>
            </a:br>
            <a:r>
              <a:rPr lang="en" sz="3300" b="1">
                <a:solidFill>
                  <a:schemeClr val="accent1">
                    <a:lumMod val="50000"/>
                  </a:schemeClr>
                </a:solidFill>
              </a:rPr>
              <a:t>DOANH NGHIỆP CÔNG NGHIỆP</a:t>
            </a:r>
            <a:endParaRPr sz="330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496469" y="2113551"/>
            <a:ext cx="4037493" cy="323165"/>
          </a:xfrm>
          <a:prstGeom prst="rect">
            <a:avLst/>
          </a:prstGeom>
          <a:noFill/>
        </p:spPr>
        <p:txBody>
          <a:bodyPr wrap="square" rtlCol="0" anchor="ctr">
            <a:spAutoFit/>
          </a:bodyPr>
          <a:lstStyle/>
          <a:p>
            <a:pPr defTabSz="685800">
              <a:defRPr/>
            </a:pPr>
            <a:r>
              <a:rPr lang="en-US" altLang="ko-KR" sz="1500" b="1">
                <a:solidFill>
                  <a:srgbClr val="0070C0"/>
                </a:solidFill>
                <a:cs typeface="Arial" pitchFamily="34" charset="0"/>
              </a:rPr>
              <a:t>Quản lý Doanh </a:t>
            </a:r>
            <a:r>
              <a:rPr lang="en-US" altLang="ko-KR" sz="1500" b="1" dirty="0" err="1">
                <a:solidFill>
                  <a:srgbClr val="0070C0"/>
                </a:solidFill>
                <a:cs typeface="Arial" pitchFamily="34" charset="0"/>
              </a:rPr>
              <a:t>nghiệp</a:t>
            </a:r>
            <a:endParaRPr lang="ko-KR" altLang="en-US" sz="1500" b="1" dirty="0">
              <a:solidFill>
                <a:srgbClr val="0070C0"/>
              </a:solidFill>
              <a:cs typeface="Arial" pitchFamily="34" charset="0"/>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4790983" cy="1742700"/>
          </a:xfrm>
        </p:spPr>
        <p:txBody>
          <a:bodyPr>
            <a:normAutofit/>
          </a:bodyPr>
          <a:lstStyle/>
          <a:p>
            <a:pPr>
              <a:buClr>
                <a:schemeClr val="accent1">
                  <a:lumMod val="50000"/>
                </a:schemeClr>
              </a:buClr>
            </a:pPr>
            <a:r>
              <a:rPr lang="en-VN" sz="1500" b="1" u="sng">
                <a:solidFill>
                  <a:schemeClr val="accent1">
                    <a:lumMod val="50000"/>
                  </a:schemeClr>
                </a:solidFill>
              </a:rPr>
              <a:t>Module </a:t>
            </a:r>
            <a:r>
              <a:rPr lang="en-US" sz="1500" b="1" u="sng" smtClean="0">
                <a:solidFill>
                  <a:schemeClr val="accent1">
                    <a:lumMod val="50000"/>
                  </a:schemeClr>
                </a:solidFill>
              </a:rPr>
              <a:t>8.8</a:t>
            </a:r>
            <a:r>
              <a:rPr lang="en-VN" sz="1500" b="1" u="sng" smtClean="0">
                <a:solidFill>
                  <a:schemeClr val="accent1">
                    <a:lumMod val="50000"/>
                  </a:schemeClr>
                </a:solidFill>
              </a:rPr>
              <a:t>:</a:t>
            </a:r>
            <a:r>
              <a:rPr lang="en-US" sz="1500" smtClean="0">
                <a:solidFill>
                  <a:schemeClr val="accent1">
                    <a:lumMod val="50000"/>
                  </a:schemeClr>
                </a:solidFill>
              </a:rPr>
              <a:t> </a:t>
            </a:r>
            <a:endParaRPr lang="en-US" sz="1500">
              <a:solidFill>
                <a:schemeClr val="accent1">
                  <a:lumMod val="50000"/>
                </a:schemeClr>
              </a:solidFill>
            </a:endParaRPr>
          </a:p>
          <a:p>
            <a:pPr marL="134541" indent="-29766">
              <a:buClr>
                <a:schemeClr val="accent1">
                  <a:lumMod val="50000"/>
                </a:schemeClr>
              </a:buClr>
            </a:pPr>
            <a:r>
              <a:rPr lang="vi-VN" sz="1500">
                <a:solidFill>
                  <a:schemeClr val="accent1">
                    <a:lumMod val="50000"/>
                  </a:schemeClr>
                </a:solidFill>
              </a:rPr>
              <a:t>Các cơ hội TKNL điển hình trong dây chuyền sản xuất trong ngành công nghiệp</a:t>
            </a:r>
            <a:r>
              <a:rPr lang="en-US" sz="1500">
                <a:solidFill>
                  <a:schemeClr val="accent1">
                    <a:lumMod val="50000"/>
                  </a:schemeClr>
                </a:solidFill>
              </a:rPr>
              <a:t> </a:t>
            </a:r>
            <a:r>
              <a:rPr lang="en-US" sz="1500" smtClean="0">
                <a:solidFill>
                  <a:schemeClr val="accent1">
                    <a:lumMod val="50000"/>
                  </a:schemeClr>
                </a:solidFill>
              </a:rPr>
              <a:t>nhựa.</a:t>
            </a:r>
            <a:endParaRPr lang="en-US" sz="1500" dirty="0">
              <a:solidFill>
                <a:schemeClr val="accent1">
                  <a:lumMod val="50000"/>
                </a:schemeClr>
              </a:solidFill>
            </a:endParaRPr>
          </a:p>
        </p:txBody>
      </p:sp>
    </p:spTree>
    <p:extLst>
      <p:ext uri="{BB962C8B-B14F-4D97-AF65-F5344CB8AC3E}">
        <p14:creationId xmlns:p14="http://schemas.microsoft.com/office/powerpoint/2010/main" val="20435647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A5C42-0AFE-DA7E-8DF2-5771836FAB85}"/>
              </a:ext>
            </a:extLst>
          </p:cNvPr>
          <p:cNvSpPr>
            <a:spLocks noGrp="1"/>
          </p:cNvSpPr>
          <p:nvPr>
            <p:ph type="title"/>
          </p:nvPr>
        </p:nvSpPr>
        <p:spPr>
          <a:xfrm>
            <a:off x="457200" y="384672"/>
            <a:ext cx="8229600" cy="490538"/>
          </a:xfrm>
        </p:spPr>
        <p:txBody>
          <a:bodyPr>
            <a:noAutofit/>
          </a:bodyPr>
          <a:lstStyle/>
          <a:p>
            <a:pPr algn="ctr"/>
            <a:r>
              <a:rPr lang="vi-VN" sz="2400" smtClean="0">
                <a:solidFill>
                  <a:schemeClr val="accent1">
                    <a:lumMod val="50000"/>
                  </a:schemeClr>
                </a:solidFill>
                <a:latin typeface="+mn-lt"/>
              </a:rPr>
              <a:t>VÍ </a:t>
            </a:r>
            <a:r>
              <a:rPr lang="vi-VN" sz="2400" smtClean="0">
                <a:solidFill>
                  <a:schemeClr val="accent1">
                    <a:lumMod val="50000"/>
                  </a:schemeClr>
                </a:solidFill>
                <a:latin typeface="+mn-lt"/>
              </a:rPr>
              <a:t>DỤ</a:t>
            </a:r>
            <a:r>
              <a:rPr lang="en-US" sz="2400" smtClean="0">
                <a:solidFill>
                  <a:schemeClr val="accent1">
                    <a:lumMod val="50000"/>
                  </a:schemeClr>
                </a:solidFill>
                <a:latin typeface="+mn-lt"/>
              </a:rPr>
              <a:t> CHO GIẢI PHÁP 1,2,3</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7BA940B5-28F7-D2EA-F9C6-F35A32432B1D}"/>
              </a:ext>
            </a:extLst>
          </p:cNvPr>
          <p:cNvSpPr>
            <a:spLocks noGrp="1"/>
          </p:cNvSpPr>
          <p:nvPr>
            <p:ph idx="1"/>
          </p:nvPr>
        </p:nvSpPr>
        <p:spPr>
          <a:xfrm>
            <a:off x="457200" y="1042307"/>
            <a:ext cx="8229600" cy="3579600"/>
          </a:xfrm>
        </p:spPr>
        <p:txBody>
          <a:bodyPr>
            <a:normAutofit/>
          </a:bodyPr>
          <a:lstStyle/>
          <a:p>
            <a:pPr algn="just">
              <a:lnSpc>
                <a:spcPct val="150000"/>
              </a:lnSpc>
            </a:pPr>
            <a:r>
              <a:rPr lang="vi-VN" sz="1600" dirty="0">
                <a:effectLst/>
                <a:ea typeface="Times New Roman" panose="02020603050405020304" pitchFamily="18" charset="0"/>
              </a:rPr>
              <a:t>Trong sản xuất ống nhựa, Nhựa Tiền Phong áp dụng công nghệ ép đùn hai lớp, đặc biệt là cho sản phẩm ống gân xoắn HDPE. </a:t>
            </a:r>
            <a:r>
              <a:rPr lang="en-US" sz="1600" dirty="0">
                <a:effectLst/>
                <a:ea typeface="Times New Roman" panose="02020603050405020304" pitchFamily="18" charset="0"/>
              </a:rPr>
              <a:t>Công </a:t>
            </a:r>
            <a:r>
              <a:rPr lang="en-US" sz="1600" dirty="0" err="1">
                <a:effectLst/>
                <a:ea typeface="Times New Roman" panose="02020603050405020304" pitchFamily="18" charset="0"/>
              </a:rPr>
              <a:t>nghệ</a:t>
            </a:r>
            <a:r>
              <a:rPr lang="en-US" sz="1600" dirty="0">
                <a:effectLst/>
                <a:ea typeface="Times New Roman" panose="02020603050405020304" pitchFamily="18" charset="0"/>
              </a:rPr>
              <a:t> </a:t>
            </a:r>
            <a:r>
              <a:rPr lang="en-US" sz="1600" dirty="0" err="1">
                <a:effectLst/>
                <a:ea typeface="Times New Roman" panose="02020603050405020304" pitchFamily="18" charset="0"/>
              </a:rPr>
              <a:t>này</a:t>
            </a:r>
            <a:r>
              <a:rPr lang="en-US" sz="1600" dirty="0">
                <a:effectLst/>
                <a:ea typeface="Times New Roman" panose="02020603050405020304" pitchFamily="18" charset="0"/>
              </a:rPr>
              <a:t> </a:t>
            </a:r>
            <a:r>
              <a:rPr lang="en-US" sz="1600" dirty="0" err="1">
                <a:effectLst/>
                <a:ea typeface="Times New Roman" panose="02020603050405020304" pitchFamily="18" charset="0"/>
              </a:rPr>
              <a:t>cho</a:t>
            </a:r>
            <a:r>
              <a:rPr lang="en-US" sz="1600" dirty="0">
                <a:effectLst/>
                <a:ea typeface="Times New Roman" panose="02020603050405020304" pitchFamily="18" charset="0"/>
              </a:rPr>
              <a:t> </a:t>
            </a:r>
            <a:r>
              <a:rPr lang="en-US" sz="1600" dirty="0" err="1">
                <a:effectLst/>
                <a:ea typeface="Times New Roman" panose="02020603050405020304" pitchFamily="18" charset="0"/>
              </a:rPr>
              <a:t>phép</a:t>
            </a:r>
            <a:r>
              <a:rPr lang="en-US" sz="1600" dirty="0">
                <a:effectLst/>
                <a:ea typeface="Times New Roman" panose="02020603050405020304" pitchFamily="18" charset="0"/>
              </a:rPr>
              <a:t>:​ </a:t>
            </a:r>
            <a:endParaRPr lang="vi-VN" sz="1600" dirty="0">
              <a:effectLst/>
              <a:ea typeface="Times New Roman" panose="02020603050405020304" pitchFamily="18" charset="0"/>
            </a:endParaRPr>
          </a:p>
          <a:p>
            <a:pPr lvl="1" algn="just">
              <a:lnSpc>
                <a:spcPct val="150000"/>
              </a:lnSpc>
            </a:pPr>
            <a:r>
              <a:rPr lang="en-US" sz="1600" dirty="0" err="1">
                <a:effectLst/>
                <a:ea typeface="Times New Roman" panose="02020603050405020304" pitchFamily="18" charset="0"/>
              </a:rPr>
              <a:t>Tạo</a:t>
            </a:r>
            <a:r>
              <a:rPr lang="en-US" sz="1600" dirty="0">
                <a:effectLst/>
                <a:ea typeface="Times New Roman" panose="02020603050405020304" pitchFamily="18" charset="0"/>
              </a:rPr>
              <a:t> </a:t>
            </a:r>
            <a:r>
              <a:rPr lang="en-US" sz="1600" dirty="0" err="1">
                <a:effectLst/>
                <a:ea typeface="Times New Roman" panose="02020603050405020304" pitchFamily="18" charset="0"/>
              </a:rPr>
              <a:t>ra</a:t>
            </a:r>
            <a:r>
              <a:rPr lang="en-US" sz="1600" dirty="0">
                <a:effectLst/>
                <a:ea typeface="Times New Roman" panose="02020603050405020304" pitchFamily="18" charset="0"/>
              </a:rPr>
              <a:t> </a:t>
            </a:r>
            <a:r>
              <a:rPr lang="en-US" sz="1600" dirty="0" err="1">
                <a:effectLst/>
                <a:ea typeface="Times New Roman" panose="02020603050405020304" pitchFamily="18" charset="0"/>
              </a:rPr>
              <a:t>ống</a:t>
            </a:r>
            <a:r>
              <a:rPr lang="en-US" sz="1600" dirty="0">
                <a:effectLst/>
                <a:ea typeface="Times New Roman" panose="02020603050405020304" pitchFamily="18" charset="0"/>
              </a:rPr>
              <a:t> </a:t>
            </a:r>
            <a:r>
              <a:rPr lang="en-US" sz="1600" dirty="0" err="1">
                <a:effectLst/>
                <a:ea typeface="Times New Roman" panose="02020603050405020304" pitchFamily="18" charset="0"/>
              </a:rPr>
              <a:t>nhựa</a:t>
            </a:r>
            <a:r>
              <a:rPr lang="en-US" sz="1600" dirty="0">
                <a:effectLst/>
                <a:ea typeface="Times New Roman" panose="02020603050405020304" pitchFamily="18" charset="0"/>
              </a:rPr>
              <a:t> </a:t>
            </a:r>
            <a:r>
              <a:rPr lang="en-US" sz="1600" dirty="0" err="1">
                <a:effectLst/>
                <a:ea typeface="Times New Roman" panose="02020603050405020304" pitchFamily="18" charset="0"/>
              </a:rPr>
              <a:t>có</a:t>
            </a:r>
            <a:r>
              <a:rPr lang="en-US" sz="1600" dirty="0">
                <a:effectLst/>
                <a:ea typeface="Times New Roman" panose="02020603050405020304" pitchFamily="18" charset="0"/>
              </a:rPr>
              <a:t> </a:t>
            </a:r>
            <a:r>
              <a:rPr lang="en-US" sz="1600" dirty="0" err="1">
                <a:effectLst/>
                <a:ea typeface="Times New Roman" panose="02020603050405020304" pitchFamily="18" charset="0"/>
              </a:rPr>
              <a:t>lớp</a:t>
            </a:r>
            <a:r>
              <a:rPr lang="en-US" sz="1600" dirty="0">
                <a:effectLst/>
                <a:ea typeface="Times New Roman" panose="02020603050405020304" pitchFamily="18" charset="0"/>
              </a:rPr>
              <a:t> </a:t>
            </a:r>
            <a:r>
              <a:rPr lang="en-US" sz="1600" dirty="0" err="1">
                <a:effectLst/>
                <a:ea typeface="Times New Roman" panose="02020603050405020304" pitchFamily="18" charset="0"/>
              </a:rPr>
              <a:t>ngoài</a:t>
            </a:r>
            <a:r>
              <a:rPr lang="en-US" sz="1600" dirty="0">
                <a:effectLst/>
                <a:ea typeface="Times New Roman" panose="02020603050405020304" pitchFamily="18" charset="0"/>
              </a:rPr>
              <a:t> </a:t>
            </a:r>
            <a:r>
              <a:rPr lang="en-US" sz="1600" dirty="0" err="1">
                <a:effectLst/>
                <a:ea typeface="Times New Roman" panose="02020603050405020304" pitchFamily="18" charset="0"/>
              </a:rPr>
              <a:t>gân</a:t>
            </a:r>
            <a:r>
              <a:rPr lang="en-US" sz="1600" dirty="0">
                <a:effectLst/>
                <a:ea typeface="Times New Roman" panose="02020603050405020304" pitchFamily="18" charset="0"/>
              </a:rPr>
              <a:t> </a:t>
            </a:r>
            <a:r>
              <a:rPr lang="en-US" sz="1600" dirty="0" err="1">
                <a:effectLst/>
                <a:ea typeface="Times New Roman" panose="02020603050405020304" pitchFamily="18" charset="0"/>
              </a:rPr>
              <a:t>xoắn</a:t>
            </a:r>
            <a:r>
              <a:rPr lang="en-US" sz="1600" dirty="0">
                <a:effectLst/>
                <a:ea typeface="Times New Roman" panose="02020603050405020304" pitchFamily="18" charset="0"/>
              </a:rPr>
              <a:t> </a:t>
            </a:r>
            <a:r>
              <a:rPr lang="en-US" sz="1600" dirty="0" err="1">
                <a:effectLst/>
                <a:ea typeface="Times New Roman" panose="02020603050405020304" pitchFamily="18" charset="0"/>
              </a:rPr>
              <a:t>để</a:t>
            </a:r>
            <a:r>
              <a:rPr lang="en-US" sz="1600" dirty="0">
                <a:effectLst/>
                <a:ea typeface="Times New Roman" panose="02020603050405020304" pitchFamily="18" charset="0"/>
              </a:rPr>
              <a:t> </a:t>
            </a:r>
            <a:r>
              <a:rPr lang="en-US" sz="1600" dirty="0" err="1">
                <a:effectLst/>
                <a:ea typeface="Times New Roman" panose="02020603050405020304" pitchFamily="18" charset="0"/>
              </a:rPr>
              <a:t>tăng</a:t>
            </a:r>
            <a:r>
              <a:rPr lang="en-US" sz="1600" dirty="0">
                <a:effectLst/>
                <a:ea typeface="Times New Roman" panose="02020603050405020304" pitchFamily="18" charset="0"/>
              </a:rPr>
              <a:t> </a:t>
            </a:r>
            <a:r>
              <a:rPr lang="en-US" sz="1600" dirty="0" err="1">
                <a:effectLst/>
                <a:ea typeface="Times New Roman" panose="02020603050405020304" pitchFamily="18" charset="0"/>
              </a:rPr>
              <a:t>cường</a:t>
            </a:r>
            <a:r>
              <a:rPr lang="en-US" sz="1600" dirty="0">
                <a:effectLst/>
                <a:ea typeface="Times New Roman" panose="02020603050405020304" pitchFamily="18" charset="0"/>
              </a:rPr>
              <a:t> </a:t>
            </a:r>
            <a:r>
              <a:rPr lang="en-US" sz="1600" dirty="0" err="1">
                <a:effectLst/>
                <a:ea typeface="Times New Roman" panose="02020603050405020304" pitchFamily="18" charset="0"/>
              </a:rPr>
              <a:t>độ</a:t>
            </a:r>
            <a:r>
              <a:rPr lang="en-US" sz="1600" dirty="0">
                <a:effectLst/>
                <a:ea typeface="Times New Roman" panose="02020603050405020304" pitchFamily="18" charset="0"/>
              </a:rPr>
              <a:t> </a:t>
            </a:r>
            <a:r>
              <a:rPr lang="en-US" sz="1600" dirty="0" err="1">
                <a:effectLst/>
                <a:ea typeface="Times New Roman" panose="02020603050405020304" pitchFamily="18" charset="0"/>
              </a:rPr>
              <a:t>bền</a:t>
            </a:r>
            <a:r>
              <a:rPr lang="en-US" sz="1600" dirty="0">
                <a:effectLst/>
                <a:ea typeface="Times New Roman" panose="02020603050405020304" pitchFamily="18" charset="0"/>
              </a:rPr>
              <a:t> </a:t>
            </a:r>
            <a:r>
              <a:rPr lang="en-US" sz="1600" dirty="0" err="1">
                <a:effectLst/>
                <a:ea typeface="Times New Roman" panose="02020603050405020304" pitchFamily="18" charset="0"/>
              </a:rPr>
              <a:t>cơ</a:t>
            </a:r>
            <a:r>
              <a:rPr lang="en-US" sz="1600" dirty="0">
                <a:effectLst/>
                <a:ea typeface="Times New Roman" panose="02020603050405020304" pitchFamily="18" charset="0"/>
              </a:rPr>
              <a:t> </a:t>
            </a:r>
            <a:r>
              <a:rPr lang="en-US" sz="1600" dirty="0" err="1">
                <a:effectLst/>
                <a:ea typeface="Times New Roman" panose="02020603050405020304" pitchFamily="18" charset="0"/>
              </a:rPr>
              <a:t>học</a:t>
            </a:r>
            <a:r>
              <a:rPr lang="en-US" sz="1600" dirty="0">
                <a:effectLst/>
                <a:ea typeface="Times New Roman" panose="02020603050405020304" pitchFamily="18" charset="0"/>
              </a:rPr>
              <a:t>.</a:t>
            </a:r>
            <a:endParaRPr lang="vi-VN" sz="1600" dirty="0">
              <a:effectLst/>
              <a:ea typeface="Times New Roman" panose="02020603050405020304" pitchFamily="18" charset="0"/>
            </a:endParaRPr>
          </a:p>
          <a:p>
            <a:pPr lvl="1" algn="just">
              <a:lnSpc>
                <a:spcPct val="150000"/>
              </a:lnSpc>
            </a:pPr>
            <a:r>
              <a:rPr lang="en-US" sz="1600" dirty="0" err="1">
                <a:effectLst/>
                <a:ea typeface="Times New Roman" panose="02020603050405020304" pitchFamily="18" charset="0"/>
              </a:rPr>
              <a:t>Lớp</a:t>
            </a:r>
            <a:r>
              <a:rPr lang="en-US" sz="1600" dirty="0">
                <a:effectLst/>
                <a:ea typeface="Times New Roman" panose="02020603050405020304" pitchFamily="18" charset="0"/>
              </a:rPr>
              <a:t> </a:t>
            </a:r>
            <a:r>
              <a:rPr lang="en-US" sz="1600" dirty="0" err="1">
                <a:effectLst/>
                <a:ea typeface="Times New Roman" panose="02020603050405020304" pitchFamily="18" charset="0"/>
              </a:rPr>
              <a:t>trong</a:t>
            </a:r>
            <a:r>
              <a:rPr lang="en-US" sz="1600" dirty="0">
                <a:effectLst/>
                <a:ea typeface="Times New Roman" panose="02020603050405020304" pitchFamily="18" charset="0"/>
              </a:rPr>
              <a:t> </a:t>
            </a:r>
            <a:r>
              <a:rPr lang="en-US" sz="1600" dirty="0" err="1">
                <a:effectLst/>
                <a:ea typeface="Times New Roman" panose="02020603050405020304" pitchFamily="18" charset="0"/>
              </a:rPr>
              <a:t>trơn</a:t>
            </a:r>
            <a:r>
              <a:rPr lang="en-US" sz="1600" dirty="0">
                <a:effectLst/>
                <a:ea typeface="Times New Roman" panose="02020603050405020304" pitchFamily="18" charset="0"/>
              </a:rPr>
              <a:t> </a:t>
            </a:r>
            <a:r>
              <a:rPr lang="en-US" sz="1600" dirty="0" err="1">
                <a:effectLst/>
                <a:ea typeface="Times New Roman" panose="02020603050405020304" pitchFamily="18" charset="0"/>
              </a:rPr>
              <a:t>láng</a:t>
            </a:r>
            <a:r>
              <a:rPr lang="en-US" sz="1600" dirty="0">
                <a:effectLst/>
                <a:ea typeface="Times New Roman" panose="02020603050405020304" pitchFamily="18" charset="0"/>
              </a:rPr>
              <a:t> </a:t>
            </a:r>
            <a:r>
              <a:rPr lang="en-US" sz="1600" dirty="0" err="1">
                <a:effectLst/>
                <a:ea typeface="Times New Roman" panose="02020603050405020304" pitchFamily="18" charset="0"/>
              </a:rPr>
              <a:t>giúp</a:t>
            </a:r>
            <a:r>
              <a:rPr lang="en-US" sz="1600" dirty="0">
                <a:effectLst/>
                <a:ea typeface="Times New Roman" panose="02020603050405020304" pitchFamily="18" charset="0"/>
              </a:rPr>
              <a:t> </a:t>
            </a:r>
            <a:r>
              <a:rPr lang="en-US" sz="1600" dirty="0" err="1">
                <a:effectLst/>
                <a:ea typeface="Times New Roman" panose="02020603050405020304" pitchFamily="18" charset="0"/>
              </a:rPr>
              <a:t>giảm</a:t>
            </a:r>
            <a:r>
              <a:rPr lang="en-US" sz="1600" dirty="0">
                <a:effectLst/>
                <a:ea typeface="Times New Roman" panose="02020603050405020304" pitchFamily="18" charset="0"/>
              </a:rPr>
              <a:t> ma </a:t>
            </a:r>
            <a:r>
              <a:rPr lang="en-US" sz="1600" dirty="0" err="1">
                <a:effectLst/>
                <a:ea typeface="Times New Roman" panose="02020603050405020304" pitchFamily="18" charset="0"/>
              </a:rPr>
              <a:t>sát</a:t>
            </a:r>
            <a:r>
              <a:rPr lang="en-US" sz="1600" dirty="0">
                <a:effectLst/>
                <a:ea typeface="Times New Roman" panose="02020603050405020304" pitchFamily="18" charset="0"/>
              </a:rPr>
              <a:t> </a:t>
            </a:r>
            <a:r>
              <a:rPr lang="en-US" sz="1600" dirty="0" err="1">
                <a:effectLst/>
                <a:ea typeface="Times New Roman" panose="02020603050405020304" pitchFamily="18" charset="0"/>
              </a:rPr>
              <a:t>và</a:t>
            </a:r>
            <a:r>
              <a:rPr lang="en-US" sz="1600" dirty="0">
                <a:effectLst/>
                <a:ea typeface="Times New Roman" panose="02020603050405020304" pitchFamily="18" charset="0"/>
              </a:rPr>
              <a:t> </a:t>
            </a:r>
            <a:r>
              <a:rPr lang="en-US" sz="1600" dirty="0" err="1">
                <a:effectLst/>
                <a:ea typeface="Times New Roman" panose="02020603050405020304" pitchFamily="18" charset="0"/>
              </a:rPr>
              <a:t>tăng</a:t>
            </a:r>
            <a:r>
              <a:rPr lang="en-US" sz="1600" dirty="0">
                <a:effectLst/>
                <a:ea typeface="Times New Roman" panose="02020603050405020304" pitchFamily="18" charset="0"/>
              </a:rPr>
              <a:t> </a:t>
            </a:r>
            <a:r>
              <a:rPr lang="en-US" sz="1600" dirty="0" err="1">
                <a:effectLst/>
                <a:ea typeface="Times New Roman" panose="02020603050405020304" pitchFamily="18" charset="0"/>
              </a:rPr>
              <a:t>hiệu</a:t>
            </a:r>
            <a:r>
              <a:rPr lang="en-US" sz="1600" dirty="0">
                <a:effectLst/>
                <a:ea typeface="Times New Roman" panose="02020603050405020304" pitchFamily="18" charset="0"/>
              </a:rPr>
              <a:t> </a:t>
            </a:r>
            <a:r>
              <a:rPr lang="en-US" sz="1600" dirty="0" err="1">
                <a:effectLst/>
                <a:ea typeface="Times New Roman" panose="02020603050405020304" pitchFamily="18" charset="0"/>
              </a:rPr>
              <a:t>quả</a:t>
            </a:r>
            <a:r>
              <a:rPr lang="en-US" sz="1600" dirty="0">
                <a:effectLst/>
                <a:ea typeface="Times New Roman" panose="02020603050405020304" pitchFamily="18" charset="0"/>
              </a:rPr>
              <a:t> </a:t>
            </a:r>
            <a:r>
              <a:rPr lang="en-US" sz="1600" dirty="0" err="1">
                <a:effectLst/>
                <a:ea typeface="Times New Roman" panose="02020603050405020304" pitchFamily="18" charset="0"/>
              </a:rPr>
              <a:t>dẫn</a:t>
            </a:r>
            <a:r>
              <a:rPr lang="en-US" sz="1600" dirty="0">
                <a:effectLst/>
                <a:ea typeface="Times New Roman" panose="02020603050405020304" pitchFamily="18" charset="0"/>
              </a:rPr>
              <a:t> </a:t>
            </a:r>
            <a:r>
              <a:rPr lang="en-US" sz="1600" dirty="0" err="1">
                <a:effectLst/>
                <a:ea typeface="Times New Roman" panose="02020603050405020304" pitchFamily="18" charset="0"/>
              </a:rPr>
              <a:t>lưu</a:t>
            </a:r>
            <a:r>
              <a:rPr lang="en-US" sz="1600" dirty="0">
                <a:effectLst/>
                <a:ea typeface="Times New Roman" panose="02020603050405020304" pitchFamily="18" charset="0"/>
              </a:rPr>
              <a:t> </a:t>
            </a:r>
            <a:r>
              <a:rPr lang="en-US" sz="1600" dirty="0" err="1">
                <a:effectLst/>
                <a:ea typeface="Times New Roman" panose="02020603050405020304" pitchFamily="18" charset="0"/>
              </a:rPr>
              <a:t>chất</a:t>
            </a:r>
            <a:r>
              <a:rPr lang="en-US" sz="1600" dirty="0">
                <a:effectLst/>
                <a:ea typeface="Times New Roman" panose="02020603050405020304" pitchFamily="18" charset="0"/>
              </a:rPr>
              <a:t> </a:t>
            </a:r>
            <a:r>
              <a:rPr lang="en-US" sz="1600" dirty="0" err="1">
                <a:effectLst/>
                <a:ea typeface="Times New Roman" panose="02020603050405020304" pitchFamily="18" charset="0"/>
              </a:rPr>
              <a:t>lỏng</a:t>
            </a:r>
            <a:r>
              <a:rPr lang="en-US" sz="1600" dirty="0">
                <a:effectLst/>
                <a:ea typeface="Times New Roman" panose="02020603050405020304" pitchFamily="18" charset="0"/>
              </a:rPr>
              <a:t>.</a:t>
            </a:r>
            <a:endParaRPr lang="vi-VN" sz="1600" dirty="0">
              <a:effectLst/>
              <a:ea typeface="Times New Roman" panose="02020603050405020304" pitchFamily="18" charset="0"/>
            </a:endParaRPr>
          </a:p>
          <a:p>
            <a:pPr lvl="1" algn="just">
              <a:lnSpc>
                <a:spcPct val="150000"/>
              </a:lnSpc>
            </a:pPr>
            <a:r>
              <a:rPr lang="en-US" sz="1600" dirty="0" err="1">
                <a:effectLst/>
                <a:ea typeface="Times New Roman" panose="02020603050405020304" pitchFamily="18" charset="0"/>
              </a:rPr>
              <a:t>Sử</a:t>
            </a:r>
            <a:r>
              <a:rPr lang="en-US" sz="1600" dirty="0">
                <a:effectLst/>
                <a:ea typeface="Times New Roman" panose="02020603050405020304" pitchFamily="18" charset="0"/>
              </a:rPr>
              <a:t> </a:t>
            </a:r>
            <a:r>
              <a:rPr lang="en-US" sz="1600" dirty="0" err="1">
                <a:effectLst/>
                <a:ea typeface="Times New Roman" panose="02020603050405020304" pitchFamily="18" charset="0"/>
              </a:rPr>
              <a:t>dụng</a:t>
            </a:r>
            <a:r>
              <a:rPr lang="en-US" sz="1600" dirty="0">
                <a:effectLst/>
                <a:ea typeface="Times New Roman" panose="02020603050405020304" pitchFamily="18" charset="0"/>
              </a:rPr>
              <a:t> </a:t>
            </a:r>
            <a:r>
              <a:rPr lang="en-US" sz="1600" dirty="0" err="1">
                <a:effectLst/>
                <a:ea typeface="Times New Roman" panose="02020603050405020304" pitchFamily="18" charset="0"/>
              </a:rPr>
              <a:t>nguyên</a:t>
            </a:r>
            <a:r>
              <a:rPr lang="en-US" sz="1600" dirty="0">
                <a:effectLst/>
                <a:ea typeface="Times New Roman" panose="02020603050405020304" pitchFamily="18" charset="0"/>
              </a:rPr>
              <a:t> </a:t>
            </a:r>
            <a:r>
              <a:rPr lang="en-US" sz="1600" dirty="0" err="1">
                <a:effectLst/>
                <a:ea typeface="Times New Roman" panose="02020603050405020304" pitchFamily="18" charset="0"/>
              </a:rPr>
              <a:t>liệu</a:t>
            </a:r>
            <a:r>
              <a:rPr lang="en-US" sz="1600" dirty="0">
                <a:effectLst/>
                <a:ea typeface="Times New Roman" panose="02020603050405020304" pitchFamily="18" charset="0"/>
              </a:rPr>
              <a:t> </a:t>
            </a:r>
            <a:r>
              <a:rPr lang="en-US" sz="1600" dirty="0" err="1">
                <a:effectLst/>
                <a:ea typeface="Times New Roman" panose="02020603050405020304" pitchFamily="18" charset="0"/>
              </a:rPr>
              <a:t>hiệu</a:t>
            </a:r>
            <a:r>
              <a:rPr lang="en-US" sz="1600" dirty="0">
                <a:effectLst/>
                <a:ea typeface="Times New Roman" panose="02020603050405020304" pitchFamily="18" charset="0"/>
              </a:rPr>
              <a:t> </a:t>
            </a:r>
            <a:r>
              <a:rPr lang="en-US" sz="1600" dirty="0" err="1">
                <a:effectLst/>
                <a:ea typeface="Times New Roman" panose="02020603050405020304" pitchFamily="18" charset="0"/>
              </a:rPr>
              <a:t>quả</a:t>
            </a:r>
            <a:r>
              <a:rPr lang="en-US" sz="1600" dirty="0">
                <a:effectLst/>
                <a:ea typeface="Times New Roman" panose="02020603050405020304" pitchFamily="18" charset="0"/>
              </a:rPr>
              <a:t> </a:t>
            </a:r>
            <a:r>
              <a:rPr lang="en-US" sz="1600" dirty="0" err="1">
                <a:effectLst/>
                <a:ea typeface="Times New Roman" panose="02020603050405020304" pitchFamily="18" charset="0"/>
              </a:rPr>
              <a:t>hơn</a:t>
            </a:r>
            <a:r>
              <a:rPr lang="en-US" sz="1600" dirty="0">
                <a:effectLst/>
                <a:ea typeface="Times New Roman" panose="02020603050405020304" pitchFamily="18" charset="0"/>
              </a:rPr>
              <a:t>, </a:t>
            </a:r>
            <a:r>
              <a:rPr lang="en-US" sz="1600" dirty="0" err="1">
                <a:effectLst/>
                <a:ea typeface="Times New Roman" panose="02020603050405020304" pitchFamily="18" charset="0"/>
              </a:rPr>
              <a:t>giảm</a:t>
            </a:r>
            <a:r>
              <a:rPr lang="en-US" sz="1600" dirty="0">
                <a:effectLst/>
                <a:ea typeface="Times New Roman" panose="02020603050405020304" pitchFamily="18" charset="0"/>
              </a:rPr>
              <a:t> </a:t>
            </a:r>
            <a:r>
              <a:rPr lang="en-US" sz="1600" dirty="0" err="1">
                <a:effectLst/>
                <a:ea typeface="Times New Roman" panose="02020603050405020304" pitchFamily="18" charset="0"/>
              </a:rPr>
              <a:t>lượng</a:t>
            </a:r>
            <a:r>
              <a:rPr lang="en-US" sz="1600" dirty="0">
                <a:effectLst/>
                <a:ea typeface="Times New Roman" panose="02020603050405020304" pitchFamily="18" charset="0"/>
              </a:rPr>
              <a:t> </a:t>
            </a:r>
            <a:r>
              <a:rPr lang="en-US" sz="1600" dirty="0" err="1">
                <a:effectLst/>
                <a:ea typeface="Times New Roman" panose="02020603050405020304" pitchFamily="18" charset="0"/>
              </a:rPr>
              <a:t>nhựa</a:t>
            </a:r>
            <a:r>
              <a:rPr lang="en-US" sz="1600" dirty="0">
                <a:effectLst/>
                <a:ea typeface="Times New Roman" panose="02020603050405020304" pitchFamily="18" charset="0"/>
              </a:rPr>
              <a:t> </a:t>
            </a:r>
            <a:r>
              <a:rPr lang="en-US" sz="1600" dirty="0" err="1">
                <a:effectLst/>
                <a:ea typeface="Times New Roman" panose="02020603050405020304" pitchFamily="18" charset="0"/>
              </a:rPr>
              <a:t>cần</a:t>
            </a:r>
            <a:r>
              <a:rPr lang="en-US" sz="1600" dirty="0">
                <a:effectLst/>
                <a:ea typeface="Times New Roman" panose="02020603050405020304" pitchFamily="18" charset="0"/>
              </a:rPr>
              <a:t> </a:t>
            </a:r>
            <a:r>
              <a:rPr lang="en-US" sz="1600" dirty="0" err="1">
                <a:effectLst/>
                <a:ea typeface="Times New Roman" panose="02020603050405020304" pitchFamily="18" charset="0"/>
              </a:rPr>
              <a:t>thiết</a:t>
            </a:r>
            <a:r>
              <a:rPr lang="en-US" sz="1600" dirty="0">
                <a:effectLst/>
                <a:ea typeface="Times New Roman" panose="02020603050405020304" pitchFamily="18" charset="0"/>
              </a:rPr>
              <a:t> </a:t>
            </a:r>
            <a:r>
              <a:rPr lang="en-US" sz="1600" dirty="0" err="1">
                <a:effectLst/>
                <a:ea typeface="Times New Roman" panose="02020603050405020304" pitchFamily="18" charset="0"/>
              </a:rPr>
              <a:t>mà</a:t>
            </a:r>
            <a:r>
              <a:rPr lang="en-US" sz="1600" dirty="0">
                <a:effectLst/>
                <a:ea typeface="Times New Roman" panose="02020603050405020304" pitchFamily="18" charset="0"/>
              </a:rPr>
              <a:t> </a:t>
            </a:r>
            <a:r>
              <a:rPr lang="en-US" sz="1600" dirty="0" err="1">
                <a:effectLst/>
                <a:ea typeface="Times New Roman" panose="02020603050405020304" pitchFamily="18" charset="0"/>
              </a:rPr>
              <a:t>vẫn</a:t>
            </a:r>
            <a:r>
              <a:rPr lang="en-US" sz="1600" dirty="0">
                <a:effectLst/>
                <a:ea typeface="Times New Roman" panose="02020603050405020304" pitchFamily="18" charset="0"/>
              </a:rPr>
              <a:t> </a:t>
            </a:r>
            <a:r>
              <a:rPr lang="en-US" sz="1600" dirty="0" err="1">
                <a:effectLst/>
                <a:ea typeface="Times New Roman" panose="02020603050405020304" pitchFamily="18" charset="0"/>
              </a:rPr>
              <a:t>đảm</a:t>
            </a:r>
            <a:r>
              <a:rPr lang="en-US" sz="1600" dirty="0">
                <a:effectLst/>
                <a:ea typeface="Times New Roman" panose="02020603050405020304" pitchFamily="18" charset="0"/>
              </a:rPr>
              <a:t> </a:t>
            </a:r>
            <a:r>
              <a:rPr lang="en-US" sz="1600" dirty="0" err="1">
                <a:effectLst/>
                <a:ea typeface="Times New Roman" panose="02020603050405020304" pitchFamily="18" charset="0"/>
              </a:rPr>
              <a:t>bảo</a:t>
            </a:r>
            <a:r>
              <a:rPr lang="en-US" sz="1600" dirty="0">
                <a:effectLst/>
                <a:ea typeface="Times New Roman" panose="02020603050405020304" pitchFamily="18" charset="0"/>
              </a:rPr>
              <a:t> </a:t>
            </a:r>
            <a:r>
              <a:rPr lang="en-US" sz="1600" dirty="0" err="1">
                <a:effectLst/>
                <a:ea typeface="Times New Roman" panose="02020603050405020304" pitchFamily="18" charset="0"/>
              </a:rPr>
              <a:t>chất</a:t>
            </a:r>
            <a:r>
              <a:rPr lang="en-US" sz="1600" dirty="0">
                <a:effectLst/>
                <a:ea typeface="Times New Roman" panose="02020603050405020304" pitchFamily="18" charset="0"/>
              </a:rPr>
              <a:t> </a:t>
            </a:r>
            <a:r>
              <a:rPr lang="en-US" sz="1600" dirty="0" err="1">
                <a:effectLst/>
                <a:ea typeface="Times New Roman" panose="02020603050405020304" pitchFamily="18" charset="0"/>
              </a:rPr>
              <a:t>lượng</a:t>
            </a:r>
            <a:r>
              <a:rPr lang="en-US" sz="1600" dirty="0">
                <a:effectLst/>
                <a:ea typeface="Times New Roman" panose="02020603050405020304" pitchFamily="18" charset="0"/>
              </a:rPr>
              <a:t> </a:t>
            </a:r>
            <a:r>
              <a:rPr lang="en-US" sz="1600" dirty="0" err="1">
                <a:effectLst/>
                <a:ea typeface="Times New Roman" panose="02020603050405020304" pitchFamily="18" charset="0"/>
              </a:rPr>
              <a:t>sản</a:t>
            </a:r>
            <a:r>
              <a:rPr lang="en-US" sz="1600" dirty="0">
                <a:effectLst/>
                <a:ea typeface="Times New Roman" panose="02020603050405020304" pitchFamily="18" charset="0"/>
              </a:rPr>
              <a:t> </a:t>
            </a:r>
            <a:r>
              <a:rPr lang="en-US" sz="1600" dirty="0" err="1">
                <a:effectLst/>
                <a:ea typeface="Times New Roman" panose="02020603050405020304" pitchFamily="18" charset="0"/>
              </a:rPr>
              <a:t>phẩm</a:t>
            </a:r>
            <a:r>
              <a:rPr lang="en-US" sz="1600" dirty="0">
                <a:effectLst/>
                <a:ea typeface="Times New Roman" panose="02020603050405020304" pitchFamily="18" charset="0"/>
              </a:rPr>
              <a:t>.​ </a:t>
            </a:r>
          </a:p>
          <a:p>
            <a:pPr algn="just">
              <a:lnSpc>
                <a:spcPct val="150000"/>
              </a:lnSpc>
            </a:pPr>
            <a:r>
              <a:rPr lang="en-US" sz="1600" dirty="0" err="1">
                <a:effectLst/>
                <a:ea typeface="Times New Roman" panose="02020603050405020304" pitchFamily="18" charset="0"/>
              </a:rPr>
              <a:t>Việc</a:t>
            </a:r>
            <a:r>
              <a:rPr lang="en-US" sz="1600" dirty="0">
                <a:effectLst/>
                <a:ea typeface="Times New Roman" panose="02020603050405020304" pitchFamily="18" charset="0"/>
              </a:rPr>
              <a:t> </a:t>
            </a:r>
            <a:r>
              <a:rPr lang="en-US" sz="1600" dirty="0" err="1">
                <a:effectLst/>
                <a:ea typeface="Times New Roman" panose="02020603050405020304" pitchFamily="18" charset="0"/>
              </a:rPr>
              <a:t>sử</a:t>
            </a:r>
            <a:r>
              <a:rPr lang="en-US" sz="1600" dirty="0">
                <a:effectLst/>
                <a:ea typeface="Times New Roman" panose="02020603050405020304" pitchFamily="18" charset="0"/>
              </a:rPr>
              <a:t> </a:t>
            </a:r>
            <a:r>
              <a:rPr lang="en-US" sz="1600" dirty="0" err="1">
                <a:effectLst/>
                <a:ea typeface="Times New Roman" panose="02020603050405020304" pitchFamily="18" charset="0"/>
              </a:rPr>
              <a:t>dụng</a:t>
            </a:r>
            <a:r>
              <a:rPr lang="en-US" sz="1600" dirty="0">
                <a:effectLst/>
                <a:ea typeface="Times New Roman" panose="02020603050405020304" pitchFamily="18" charset="0"/>
              </a:rPr>
              <a:t> </a:t>
            </a:r>
            <a:r>
              <a:rPr lang="en-US" sz="1600" dirty="0" err="1">
                <a:effectLst/>
                <a:ea typeface="Times New Roman" panose="02020603050405020304" pitchFamily="18" charset="0"/>
              </a:rPr>
              <a:t>công</a:t>
            </a:r>
            <a:r>
              <a:rPr lang="en-US" sz="1600" dirty="0">
                <a:effectLst/>
                <a:ea typeface="Times New Roman" panose="02020603050405020304" pitchFamily="18" charset="0"/>
              </a:rPr>
              <a:t> </a:t>
            </a:r>
            <a:r>
              <a:rPr lang="en-US" sz="1600" dirty="0" err="1">
                <a:effectLst/>
                <a:ea typeface="Times New Roman" panose="02020603050405020304" pitchFamily="18" charset="0"/>
              </a:rPr>
              <a:t>nghệ</a:t>
            </a:r>
            <a:r>
              <a:rPr lang="en-US" sz="1600" dirty="0">
                <a:effectLst/>
                <a:ea typeface="Times New Roman" panose="02020603050405020304" pitchFamily="18" charset="0"/>
              </a:rPr>
              <a:t> </a:t>
            </a:r>
            <a:r>
              <a:rPr lang="en-US" sz="1600" dirty="0" err="1">
                <a:effectLst/>
                <a:ea typeface="Times New Roman" panose="02020603050405020304" pitchFamily="18" charset="0"/>
              </a:rPr>
              <a:t>ép</a:t>
            </a:r>
            <a:r>
              <a:rPr lang="en-US" sz="1600" dirty="0">
                <a:effectLst/>
                <a:ea typeface="Times New Roman" panose="02020603050405020304" pitchFamily="18" charset="0"/>
              </a:rPr>
              <a:t> </a:t>
            </a:r>
            <a:r>
              <a:rPr lang="en-US" sz="1600" dirty="0" err="1">
                <a:effectLst/>
                <a:ea typeface="Times New Roman" panose="02020603050405020304" pitchFamily="18" charset="0"/>
              </a:rPr>
              <a:t>đùn</a:t>
            </a:r>
            <a:r>
              <a:rPr lang="en-US" sz="1600" dirty="0">
                <a:effectLst/>
                <a:ea typeface="Times New Roman" panose="02020603050405020304" pitchFamily="18" charset="0"/>
              </a:rPr>
              <a:t> </a:t>
            </a:r>
            <a:r>
              <a:rPr lang="en-US" sz="1600" dirty="0" err="1">
                <a:effectLst/>
                <a:ea typeface="Times New Roman" panose="02020603050405020304" pitchFamily="18" charset="0"/>
              </a:rPr>
              <a:t>hai</a:t>
            </a:r>
            <a:r>
              <a:rPr lang="en-US" sz="1600" dirty="0">
                <a:effectLst/>
                <a:ea typeface="Times New Roman" panose="02020603050405020304" pitchFamily="18" charset="0"/>
              </a:rPr>
              <a:t> </a:t>
            </a:r>
            <a:r>
              <a:rPr lang="en-US" sz="1600" dirty="0" err="1">
                <a:effectLst/>
                <a:ea typeface="Times New Roman" panose="02020603050405020304" pitchFamily="18" charset="0"/>
              </a:rPr>
              <a:t>lớp</a:t>
            </a:r>
            <a:r>
              <a:rPr lang="en-US" sz="1600" dirty="0">
                <a:effectLst/>
                <a:ea typeface="Times New Roman" panose="02020603050405020304" pitchFamily="18" charset="0"/>
              </a:rPr>
              <a:t> </a:t>
            </a:r>
            <a:r>
              <a:rPr lang="en-US" sz="1600" dirty="0" err="1">
                <a:effectLst/>
                <a:ea typeface="Times New Roman" panose="02020603050405020304" pitchFamily="18" charset="0"/>
              </a:rPr>
              <a:t>không</a:t>
            </a:r>
            <a:r>
              <a:rPr lang="en-US" sz="1600" dirty="0">
                <a:effectLst/>
                <a:ea typeface="Times New Roman" panose="02020603050405020304" pitchFamily="18" charset="0"/>
              </a:rPr>
              <a:t> </a:t>
            </a:r>
            <a:r>
              <a:rPr lang="en-US" sz="1600" dirty="0" err="1">
                <a:effectLst/>
                <a:ea typeface="Times New Roman" panose="02020603050405020304" pitchFamily="18" charset="0"/>
              </a:rPr>
              <a:t>chỉ</a:t>
            </a:r>
            <a:r>
              <a:rPr lang="en-US" sz="1600" dirty="0">
                <a:effectLst/>
                <a:ea typeface="Times New Roman" panose="02020603050405020304" pitchFamily="18" charset="0"/>
              </a:rPr>
              <a:t> </a:t>
            </a:r>
            <a:r>
              <a:rPr lang="en-US" sz="1600" dirty="0" err="1">
                <a:effectLst/>
                <a:ea typeface="Times New Roman" panose="02020603050405020304" pitchFamily="18" charset="0"/>
              </a:rPr>
              <a:t>cải</a:t>
            </a:r>
            <a:r>
              <a:rPr lang="en-US" sz="1600" dirty="0">
                <a:effectLst/>
                <a:ea typeface="Times New Roman" panose="02020603050405020304" pitchFamily="18" charset="0"/>
              </a:rPr>
              <a:t> </a:t>
            </a:r>
            <a:r>
              <a:rPr lang="en-US" sz="1600" dirty="0" err="1">
                <a:effectLst/>
                <a:ea typeface="Times New Roman" panose="02020603050405020304" pitchFamily="18" charset="0"/>
              </a:rPr>
              <a:t>thiện</a:t>
            </a:r>
            <a:r>
              <a:rPr lang="en-US" sz="1600" dirty="0">
                <a:effectLst/>
                <a:ea typeface="Times New Roman" panose="02020603050405020304" pitchFamily="18" charset="0"/>
              </a:rPr>
              <a:t> </a:t>
            </a:r>
            <a:r>
              <a:rPr lang="en-US" sz="1600" dirty="0" err="1">
                <a:effectLst/>
                <a:ea typeface="Times New Roman" panose="02020603050405020304" pitchFamily="18" charset="0"/>
              </a:rPr>
              <a:t>tính</a:t>
            </a:r>
            <a:r>
              <a:rPr lang="en-US" sz="1600" dirty="0">
                <a:effectLst/>
                <a:ea typeface="Times New Roman" panose="02020603050405020304" pitchFamily="18" charset="0"/>
              </a:rPr>
              <a:t> </a:t>
            </a:r>
            <a:r>
              <a:rPr lang="en-US" sz="1600" dirty="0" err="1">
                <a:effectLst/>
                <a:ea typeface="Times New Roman" panose="02020603050405020304" pitchFamily="18" charset="0"/>
              </a:rPr>
              <a:t>năng</a:t>
            </a:r>
            <a:r>
              <a:rPr lang="en-US" sz="1600" dirty="0">
                <a:effectLst/>
                <a:ea typeface="Times New Roman" panose="02020603050405020304" pitchFamily="18" charset="0"/>
              </a:rPr>
              <a:t> </a:t>
            </a:r>
            <a:r>
              <a:rPr lang="en-US" sz="1600" dirty="0" err="1">
                <a:effectLst/>
                <a:ea typeface="Times New Roman" panose="02020603050405020304" pitchFamily="18" charset="0"/>
              </a:rPr>
              <a:t>sản</a:t>
            </a:r>
            <a:r>
              <a:rPr lang="en-US" sz="1600" dirty="0">
                <a:effectLst/>
                <a:ea typeface="Times New Roman" panose="02020603050405020304" pitchFamily="18" charset="0"/>
              </a:rPr>
              <a:t> </a:t>
            </a:r>
            <a:r>
              <a:rPr lang="en-US" sz="1600" dirty="0" err="1">
                <a:effectLst/>
                <a:ea typeface="Times New Roman" panose="02020603050405020304" pitchFamily="18" charset="0"/>
              </a:rPr>
              <a:t>phẩm</a:t>
            </a:r>
            <a:r>
              <a:rPr lang="en-US" sz="1600" dirty="0">
                <a:effectLst/>
                <a:ea typeface="Times New Roman" panose="02020603050405020304" pitchFamily="18" charset="0"/>
              </a:rPr>
              <a:t> </a:t>
            </a:r>
            <a:r>
              <a:rPr lang="en-US" sz="1600" dirty="0" err="1">
                <a:effectLst/>
                <a:ea typeface="Times New Roman" panose="02020603050405020304" pitchFamily="18" charset="0"/>
              </a:rPr>
              <a:t>mà</a:t>
            </a:r>
            <a:r>
              <a:rPr lang="en-US" sz="1600" dirty="0">
                <a:effectLst/>
                <a:ea typeface="Times New Roman" panose="02020603050405020304" pitchFamily="18" charset="0"/>
              </a:rPr>
              <a:t> </a:t>
            </a:r>
            <a:r>
              <a:rPr lang="en-US" sz="1600" dirty="0" err="1">
                <a:effectLst/>
                <a:ea typeface="Times New Roman" panose="02020603050405020304" pitchFamily="18" charset="0"/>
              </a:rPr>
              <a:t>còn</a:t>
            </a:r>
            <a:r>
              <a:rPr lang="en-US" sz="1600" dirty="0">
                <a:effectLst/>
                <a:ea typeface="Times New Roman" panose="02020603050405020304" pitchFamily="18" charset="0"/>
              </a:rPr>
              <a:t> </a:t>
            </a:r>
            <a:r>
              <a:rPr lang="en-US" sz="1600" dirty="0" err="1">
                <a:effectLst/>
                <a:ea typeface="Times New Roman" panose="02020603050405020304" pitchFamily="18" charset="0"/>
              </a:rPr>
              <a:t>giúp</a:t>
            </a:r>
            <a:r>
              <a:rPr lang="en-US" sz="1600" dirty="0">
                <a:effectLst/>
                <a:ea typeface="Times New Roman" panose="02020603050405020304" pitchFamily="18" charset="0"/>
              </a:rPr>
              <a:t> </a:t>
            </a:r>
            <a:r>
              <a:rPr lang="en-US" sz="1600" dirty="0" err="1">
                <a:effectLst/>
                <a:ea typeface="Times New Roman" panose="02020603050405020304" pitchFamily="18" charset="0"/>
              </a:rPr>
              <a:t>tiết</a:t>
            </a:r>
            <a:r>
              <a:rPr lang="en-US" sz="1600" dirty="0">
                <a:effectLst/>
                <a:ea typeface="Times New Roman" panose="02020603050405020304" pitchFamily="18" charset="0"/>
              </a:rPr>
              <a:t> </a:t>
            </a:r>
            <a:r>
              <a:rPr lang="en-US" sz="1600" dirty="0" err="1">
                <a:effectLst/>
                <a:ea typeface="Times New Roman" panose="02020603050405020304" pitchFamily="18" charset="0"/>
              </a:rPr>
              <a:t>kiệm</a:t>
            </a:r>
            <a:r>
              <a:rPr lang="en-US" sz="1600" dirty="0">
                <a:effectLst/>
                <a:ea typeface="Times New Roman" panose="02020603050405020304" pitchFamily="18" charset="0"/>
              </a:rPr>
              <a:t> </a:t>
            </a:r>
            <a:r>
              <a:rPr lang="en-US" sz="1600" dirty="0" err="1">
                <a:effectLst/>
                <a:ea typeface="Times New Roman" panose="02020603050405020304" pitchFamily="18" charset="0"/>
              </a:rPr>
              <a:t>năng</a:t>
            </a:r>
            <a:r>
              <a:rPr lang="en-US" sz="1600" dirty="0">
                <a:effectLst/>
                <a:ea typeface="Times New Roman" panose="02020603050405020304" pitchFamily="18" charset="0"/>
              </a:rPr>
              <a:t> </a:t>
            </a:r>
            <a:r>
              <a:rPr lang="en-US" sz="1600" dirty="0" err="1">
                <a:effectLst/>
                <a:ea typeface="Times New Roman" panose="02020603050405020304" pitchFamily="18" charset="0"/>
              </a:rPr>
              <a:t>lượng</a:t>
            </a:r>
            <a:r>
              <a:rPr lang="en-US" sz="1600" dirty="0">
                <a:effectLst/>
                <a:ea typeface="Times New Roman" panose="02020603050405020304" pitchFamily="18" charset="0"/>
              </a:rPr>
              <a:t> </a:t>
            </a:r>
            <a:r>
              <a:rPr lang="en-US" sz="1600" dirty="0" err="1">
                <a:effectLst/>
                <a:ea typeface="Times New Roman" panose="02020603050405020304" pitchFamily="18" charset="0"/>
              </a:rPr>
              <a:t>bằng</a:t>
            </a:r>
            <a:r>
              <a:rPr lang="en-US" sz="1600" dirty="0">
                <a:effectLst/>
                <a:ea typeface="Times New Roman" panose="02020603050405020304" pitchFamily="18" charset="0"/>
              </a:rPr>
              <a:t> </a:t>
            </a:r>
            <a:r>
              <a:rPr lang="en-US" sz="1600" dirty="0" err="1">
                <a:effectLst/>
                <a:ea typeface="Times New Roman" panose="02020603050405020304" pitchFamily="18" charset="0"/>
              </a:rPr>
              <a:t>cách</a:t>
            </a:r>
            <a:r>
              <a:rPr lang="en-US" sz="1600" dirty="0">
                <a:effectLst/>
                <a:ea typeface="Times New Roman" panose="02020603050405020304" pitchFamily="18" charset="0"/>
              </a:rPr>
              <a:t> </a:t>
            </a:r>
            <a:r>
              <a:rPr lang="en-US" sz="1600" dirty="0" err="1">
                <a:effectLst/>
                <a:ea typeface="Times New Roman" panose="02020603050405020304" pitchFamily="18" charset="0"/>
              </a:rPr>
              <a:t>tối</a:t>
            </a:r>
            <a:r>
              <a:rPr lang="en-US" sz="1600" dirty="0">
                <a:effectLst/>
                <a:ea typeface="Times New Roman" panose="02020603050405020304" pitchFamily="18" charset="0"/>
              </a:rPr>
              <a:t> </a:t>
            </a:r>
            <a:r>
              <a:rPr lang="en-US" sz="1600" dirty="0" err="1">
                <a:effectLst/>
                <a:ea typeface="Times New Roman" panose="02020603050405020304" pitchFamily="18" charset="0"/>
              </a:rPr>
              <a:t>ưu</a:t>
            </a:r>
            <a:r>
              <a:rPr lang="en-US" sz="1600" dirty="0">
                <a:effectLst/>
                <a:ea typeface="Times New Roman" panose="02020603050405020304" pitchFamily="18" charset="0"/>
              </a:rPr>
              <a:t> </a:t>
            </a:r>
            <a:r>
              <a:rPr lang="en-US" sz="1600" dirty="0" err="1">
                <a:effectLst/>
                <a:ea typeface="Times New Roman" panose="02020603050405020304" pitchFamily="18" charset="0"/>
              </a:rPr>
              <a:t>hóa</a:t>
            </a:r>
            <a:r>
              <a:rPr lang="en-US" sz="1600" dirty="0">
                <a:effectLst/>
                <a:ea typeface="Times New Roman" panose="02020603050405020304" pitchFamily="18" charset="0"/>
              </a:rPr>
              <a:t> </a:t>
            </a:r>
            <a:r>
              <a:rPr lang="en-US" sz="1600" dirty="0" err="1">
                <a:effectLst/>
                <a:ea typeface="Times New Roman" panose="02020603050405020304" pitchFamily="18" charset="0"/>
              </a:rPr>
              <a:t>quá</a:t>
            </a:r>
            <a:r>
              <a:rPr lang="en-US" sz="1600" dirty="0">
                <a:effectLst/>
                <a:ea typeface="Times New Roman" panose="02020603050405020304" pitchFamily="18" charset="0"/>
              </a:rPr>
              <a:t> </a:t>
            </a:r>
            <a:r>
              <a:rPr lang="en-US" sz="1600" dirty="0" err="1">
                <a:effectLst/>
                <a:ea typeface="Times New Roman" panose="02020603050405020304" pitchFamily="18" charset="0"/>
              </a:rPr>
              <a:t>trình</a:t>
            </a:r>
            <a:r>
              <a:rPr lang="en-US" sz="1600" dirty="0">
                <a:effectLst/>
                <a:ea typeface="Times New Roman" panose="02020603050405020304" pitchFamily="18" charset="0"/>
              </a:rPr>
              <a:t> </a:t>
            </a:r>
            <a:r>
              <a:rPr lang="en-US" sz="1600" dirty="0" err="1">
                <a:effectLst/>
                <a:ea typeface="Times New Roman" panose="02020603050405020304" pitchFamily="18" charset="0"/>
              </a:rPr>
              <a:t>sản</a:t>
            </a:r>
            <a:r>
              <a:rPr lang="en-US" sz="1600" dirty="0">
                <a:effectLst/>
                <a:ea typeface="Times New Roman" panose="02020603050405020304" pitchFamily="18" charset="0"/>
              </a:rPr>
              <a:t> </a:t>
            </a:r>
            <a:r>
              <a:rPr lang="en-US" sz="1600" dirty="0" err="1">
                <a:effectLst/>
                <a:ea typeface="Times New Roman" panose="02020603050405020304" pitchFamily="18" charset="0"/>
              </a:rPr>
              <a:t>xuất</a:t>
            </a:r>
            <a:r>
              <a:rPr lang="en-US" sz="1600" dirty="0">
                <a:effectLst/>
                <a:ea typeface="Times New Roman" panose="02020603050405020304" pitchFamily="18" charset="0"/>
              </a:rPr>
              <a:t> </a:t>
            </a:r>
            <a:r>
              <a:rPr lang="en-US" sz="1600" dirty="0" err="1">
                <a:effectLst/>
                <a:ea typeface="Times New Roman" panose="02020603050405020304" pitchFamily="18" charset="0"/>
              </a:rPr>
              <a:t>và</a:t>
            </a:r>
            <a:r>
              <a:rPr lang="en-US" sz="1600" dirty="0">
                <a:effectLst/>
                <a:ea typeface="Times New Roman" panose="02020603050405020304" pitchFamily="18" charset="0"/>
              </a:rPr>
              <a:t> </a:t>
            </a:r>
            <a:r>
              <a:rPr lang="en-US" sz="1600" dirty="0" err="1">
                <a:effectLst/>
                <a:ea typeface="Times New Roman" panose="02020603050405020304" pitchFamily="18" charset="0"/>
              </a:rPr>
              <a:t>giảm</a:t>
            </a:r>
            <a:r>
              <a:rPr lang="en-US" sz="1600" dirty="0">
                <a:effectLst/>
                <a:ea typeface="Times New Roman" panose="02020603050405020304" pitchFamily="18" charset="0"/>
              </a:rPr>
              <a:t> </a:t>
            </a:r>
            <a:r>
              <a:rPr lang="en-US" sz="1600" dirty="0" err="1">
                <a:effectLst/>
                <a:ea typeface="Times New Roman" panose="02020603050405020304" pitchFamily="18" charset="0"/>
              </a:rPr>
              <a:t>nhiệt</a:t>
            </a:r>
            <a:r>
              <a:rPr lang="en-US" sz="1600" dirty="0">
                <a:effectLst/>
                <a:ea typeface="Times New Roman" panose="02020603050405020304" pitchFamily="18" charset="0"/>
              </a:rPr>
              <a:t> </a:t>
            </a:r>
            <a:r>
              <a:rPr lang="en-US" sz="1600" dirty="0" err="1">
                <a:effectLst/>
                <a:ea typeface="Times New Roman" panose="02020603050405020304" pitchFamily="18" charset="0"/>
              </a:rPr>
              <a:t>lượng</a:t>
            </a:r>
            <a:r>
              <a:rPr lang="en-US" sz="1600" dirty="0">
                <a:effectLst/>
                <a:ea typeface="Times New Roman" panose="02020603050405020304" pitchFamily="18" charset="0"/>
              </a:rPr>
              <a:t> </a:t>
            </a:r>
            <a:r>
              <a:rPr lang="en-US" sz="1600" dirty="0" err="1">
                <a:effectLst/>
                <a:ea typeface="Times New Roman" panose="02020603050405020304" pitchFamily="18" charset="0"/>
              </a:rPr>
              <a:t>cần</a:t>
            </a:r>
            <a:r>
              <a:rPr lang="en-US" sz="1600" dirty="0">
                <a:effectLst/>
                <a:ea typeface="Times New Roman" panose="02020603050405020304" pitchFamily="18" charset="0"/>
              </a:rPr>
              <a:t> </a:t>
            </a:r>
            <a:r>
              <a:rPr lang="en-US" sz="1600" dirty="0" err="1">
                <a:effectLst/>
                <a:ea typeface="Times New Roman" panose="02020603050405020304" pitchFamily="18" charset="0"/>
              </a:rPr>
              <a:t>thiết</a:t>
            </a:r>
            <a:r>
              <a:rPr lang="en-US" sz="1600" dirty="0">
                <a:effectLst/>
                <a:ea typeface="Times New Roman" panose="02020603050405020304" pitchFamily="18" charset="0"/>
              </a:rPr>
              <a:t> </a:t>
            </a:r>
            <a:r>
              <a:rPr lang="en-US" sz="1600" dirty="0" err="1">
                <a:effectLst/>
                <a:ea typeface="Times New Roman" panose="02020603050405020304" pitchFamily="18" charset="0"/>
              </a:rPr>
              <a:t>cho</a:t>
            </a:r>
            <a:r>
              <a:rPr lang="en-US" sz="1600" dirty="0">
                <a:effectLst/>
                <a:ea typeface="Times New Roman" panose="02020603050405020304" pitchFamily="18" charset="0"/>
              </a:rPr>
              <a:t> </a:t>
            </a:r>
            <a:r>
              <a:rPr lang="en-US" sz="1600" dirty="0" err="1">
                <a:effectLst/>
                <a:ea typeface="Times New Roman" panose="02020603050405020304" pitchFamily="18" charset="0"/>
              </a:rPr>
              <a:t>việc</a:t>
            </a:r>
            <a:r>
              <a:rPr lang="en-US" sz="1600" dirty="0">
                <a:effectLst/>
                <a:ea typeface="Times New Roman" panose="02020603050405020304" pitchFamily="18" charset="0"/>
              </a:rPr>
              <a:t> </a:t>
            </a:r>
            <a:r>
              <a:rPr lang="en-US" sz="1600" dirty="0" err="1">
                <a:effectLst/>
                <a:ea typeface="Times New Roman" panose="02020603050405020304" pitchFamily="18" charset="0"/>
              </a:rPr>
              <a:t>gia</a:t>
            </a:r>
            <a:r>
              <a:rPr lang="en-US" sz="1600" dirty="0">
                <a:effectLst/>
                <a:ea typeface="Times New Roman" panose="02020603050405020304" pitchFamily="18" charset="0"/>
              </a:rPr>
              <a:t> </a:t>
            </a:r>
            <a:r>
              <a:rPr lang="en-US" sz="1600" dirty="0" err="1">
                <a:effectLst/>
                <a:ea typeface="Times New Roman" panose="02020603050405020304" pitchFamily="18" charset="0"/>
              </a:rPr>
              <a:t>công</a:t>
            </a:r>
            <a:r>
              <a:rPr lang="en-US" sz="1600" dirty="0">
                <a:effectLst/>
                <a:ea typeface="Times New Roman" panose="02020603050405020304" pitchFamily="18" charset="0"/>
              </a:rPr>
              <a:t> </a:t>
            </a:r>
            <a:r>
              <a:rPr lang="en-US" sz="1600" dirty="0" err="1">
                <a:effectLst/>
                <a:ea typeface="Times New Roman" panose="02020603050405020304" pitchFamily="18" charset="0"/>
              </a:rPr>
              <a:t>nhựa</a:t>
            </a:r>
            <a:r>
              <a:rPr lang="en-US" sz="1600" dirty="0">
                <a:effectLst/>
                <a:ea typeface="Times New Roman" panose="02020603050405020304" pitchFamily="18" charset="0"/>
              </a:rPr>
              <a:t>.</a:t>
            </a:r>
          </a:p>
        </p:txBody>
      </p:sp>
    </p:spTree>
    <p:extLst>
      <p:ext uri="{BB962C8B-B14F-4D97-AF65-F5344CB8AC3E}">
        <p14:creationId xmlns:p14="http://schemas.microsoft.com/office/powerpoint/2010/main" val="3800618950"/>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C97AB0-DF73-7268-E964-85B39E3675F9}"/>
              </a:ext>
            </a:extLst>
          </p:cNvPr>
          <p:cNvSpPr>
            <a:spLocks noGrp="1"/>
          </p:cNvSpPr>
          <p:nvPr>
            <p:ph idx="1"/>
          </p:nvPr>
        </p:nvSpPr>
        <p:spPr>
          <a:xfrm>
            <a:off x="457200" y="1008637"/>
            <a:ext cx="8229600" cy="3579600"/>
          </a:xfrm>
        </p:spPr>
        <p:txBody>
          <a:bodyPr>
            <a:normAutofit/>
          </a:bodyPr>
          <a:lstStyle/>
          <a:p>
            <a:pPr marL="0" indent="0">
              <a:buNone/>
            </a:pPr>
            <a:r>
              <a:rPr lang="en-US" sz="1600" b="1">
                <a:solidFill>
                  <a:schemeClr val="accent4">
                    <a:lumMod val="50000"/>
                  </a:schemeClr>
                </a:solidFill>
              </a:rPr>
              <a:t>Công nghệ đùn hai lớp cho </a:t>
            </a:r>
            <a:r>
              <a:rPr lang="en-US" sz="1600" b="1">
                <a:solidFill>
                  <a:schemeClr val="accent4">
                    <a:lumMod val="50000"/>
                  </a:schemeClr>
                </a:solidFill>
              </a:rPr>
              <a:t>ống </a:t>
            </a:r>
            <a:r>
              <a:rPr lang="en-US" sz="1600" b="1" smtClean="0">
                <a:solidFill>
                  <a:schemeClr val="accent4">
                    <a:lumMod val="50000"/>
                  </a:schemeClr>
                </a:solidFill>
              </a:rPr>
              <a:t>HDPE</a:t>
            </a:r>
            <a:endParaRPr lang="en-US" sz="1600" b="1" dirty="0">
              <a:solidFill>
                <a:schemeClr val="accent4">
                  <a:lumMod val="50000"/>
                </a:schemeClr>
              </a:solidFill>
              <a:latin typeface="+mn-lt"/>
            </a:endParaRPr>
          </a:p>
          <a:p>
            <a:pPr marL="0" indent="0">
              <a:buNone/>
            </a:pPr>
            <a:r>
              <a:rPr lang="vi-VN" sz="1600" b="1"/>
              <a:t>Chi phí thực hiện ước tính</a:t>
            </a:r>
            <a:endParaRPr lang="en-VN" sz="1600" b="1" dirty="0">
              <a:solidFill>
                <a:schemeClr val="accent4">
                  <a:lumMod val="50000"/>
                </a:schemeClr>
              </a:solidFill>
              <a:latin typeface="+mn-lt"/>
            </a:endParaRPr>
          </a:p>
        </p:txBody>
      </p:sp>
      <p:sp>
        <p:nvSpPr>
          <p:cNvPr id="4" name="Title 1">
            <a:extLst>
              <a:ext uri="{FF2B5EF4-FFF2-40B4-BE49-F238E27FC236}">
                <a16:creationId xmlns:a16="http://schemas.microsoft.com/office/drawing/2014/main" id="{576B92C8-B3BE-4B3A-E17A-C18B70AC8CC2}"/>
              </a:ext>
            </a:extLst>
          </p:cNvPr>
          <p:cNvSpPr>
            <a:spLocks noGrp="1"/>
          </p:cNvSpPr>
          <p:nvPr>
            <p:ph type="title"/>
          </p:nvPr>
        </p:nvSpPr>
        <p:spPr>
          <a:xfrm>
            <a:off x="457200" y="440674"/>
            <a:ext cx="8229600" cy="355373"/>
          </a:xfrm>
        </p:spPr>
        <p:txBody>
          <a:bodyPr>
            <a:noAutofit/>
          </a:bodyPr>
          <a:lstStyle/>
          <a:p>
            <a:pPr algn="ctr"/>
            <a:r>
              <a:rPr lang="en-US" sz="2000" smtClean="0">
                <a:solidFill>
                  <a:schemeClr val="accent1">
                    <a:lumMod val="50000"/>
                  </a:schemeClr>
                </a:solidFill>
                <a:latin typeface="+mn-lt"/>
              </a:rPr>
              <a:t>PHÂN TÍCH CHI PHÍ – LỢI ÍCH VÍ DỤ 1</a:t>
            </a:r>
            <a:endParaRPr lang="en-VN" sz="2000" dirty="0">
              <a:solidFill>
                <a:schemeClr val="accent1">
                  <a:lumMod val="50000"/>
                </a:schemeClr>
              </a:solidFill>
              <a:latin typeface="+mn-lt"/>
            </a:endParaRPr>
          </a:p>
        </p:txBody>
      </p:sp>
      <p:graphicFrame>
        <p:nvGraphicFramePr>
          <p:cNvPr id="5" name="Table 4">
            <a:extLst>
              <a:ext uri="{FF2B5EF4-FFF2-40B4-BE49-F238E27FC236}">
                <a16:creationId xmlns:a16="http://schemas.microsoft.com/office/drawing/2014/main" id="{D7736493-6651-5255-D912-791C0DA308EA}"/>
              </a:ext>
            </a:extLst>
          </p:cNvPr>
          <p:cNvGraphicFramePr>
            <a:graphicFrameLocks noGrp="1"/>
          </p:cNvGraphicFramePr>
          <p:nvPr>
            <p:extLst>
              <p:ext uri="{D42A27DB-BD31-4B8C-83A1-F6EECF244321}">
                <p14:modId xmlns:p14="http://schemas.microsoft.com/office/powerpoint/2010/main" val="3337210514"/>
              </p:ext>
            </p:extLst>
          </p:nvPr>
        </p:nvGraphicFramePr>
        <p:xfrm>
          <a:off x="457200" y="1784077"/>
          <a:ext cx="8229600" cy="2590800"/>
        </p:xfrm>
        <a:graphic>
          <a:graphicData uri="http://schemas.openxmlformats.org/drawingml/2006/table">
            <a:tbl>
              <a:tblPr/>
              <a:tblGrid>
                <a:gridCol w="2947012">
                  <a:extLst>
                    <a:ext uri="{9D8B030D-6E8A-4147-A177-3AD203B41FA5}">
                      <a16:colId xmlns:a16="http://schemas.microsoft.com/office/drawing/2014/main" val="681398548"/>
                    </a:ext>
                  </a:extLst>
                </a:gridCol>
                <a:gridCol w="1773716">
                  <a:extLst>
                    <a:ext uri="{9D8B030D-6E8A-4147-A177-3AD203B41FA5}">
                      <a16:colId xmlns:a16="http://schemas.microsoft.com/office/drawing/2014/main" val="3669665570"/>
                    </a:ext>
                  </a:extLst>
                </a:gridCol>
                <a:gridCol w="3508872">
                  <a:extLst>
                    <a:ext uri="{9D8B030D-6E8A-4147-A177-3AD203B41FA5}">
                      <a16:colId xmlns:a16="http://schemas.microsoft.com/office/drawing/2014/main" val="1960107128"/>
                    </a:ext>
                  </a:extLst>
                </a:gridCol>
              </a:tblGrid>
              <a:tr h="278739">
                <a:tc>
                  <a:txBody>
                    <a:bodyPr/>
                    <a:lstStyle/>
                    <a:p>
                      <a:r>
                        <a:rPr lang="en-US" b="1" smtClean="0"/>
                        <a:t>Thành phần chi phí</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Mức</a:t>
                      </a:r>
                      <a:r>
                        <a:rPr lang="en-US" b="1" baseline="0" smtClean="0"/>
                        <a:t> chi phí</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Ghi chú</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99100011"/>
                  </a:ext>
                </a:extLst>
              </a:tr>
              <a:tr h="864091">
                <a:tc>
                  <a:txBody>
                    <a:bodyPr/>
                    <a:lstStyle/>
                    <a:p>
                      <a:r>
                        <a:rPr lang="en-US" smtClean="0"/>
                        <a:t>Dây chuyền đùn hai lớp</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250.000 – 800.000 đô la tùy thuộc vào quy mô, mức độ tự động hóa và quốc gia xuất xứ (ví dụ: Trung Quốc, Đức, Đài Loan)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91776272"/>
                  </a:ext>
                </a:extLst>
              </a:tr>
              <a:tr h="473856">
                <a:tc>
                  <a:txBody>
                    <a:bodyPr/>
                    <a:lstStyle/>
                    <a:p>
                      <a:r>
                        <a:rPr lang="en-US" smtClean="0"/>
                        <a:t>Hệ thống phụ trợ (làm mát, khuôn, vận chuyển, bộ phận điều khiển)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Trung bình–Cao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100.000 – 300.000 đô la</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81577037"/>
                  </a:ext>
                </a:extLst>
              </a:tr>
              <a:tr h="278739">
                <a:tc>
                  <a:txBody>
                    <a:bodyPr/>
                    <a:lstStyle/>
                    <a:p>
                      <a:r>
                        <a:rPr lang="en-US" smtClean="0"/>
                        <a:t>Cài đặt, đào tạo, vận hành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Trung bình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30.000 – 50.000 đô la</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432596"/>
                  </a:ext>
                </a:extLst>
              </a:tr>
              <a:tr h="473856">
                <a:tc>
                  <a:txBody>
                    <a:bodyPr/>
                    <a:lstStyle/>
                    <a:p>
                      <a:r>
                        <a:rPr lang="vi-VN" smtClean="0"/>
                        <a:t>Tổng đầu tư ước tính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Cao</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Khoảng 400.000 – 1 triệu đô la (cho một nhà máy ống cỡ trung)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399598"/>
                  </a:ext>
                </a:extLst>
              </a:tr>
            </a:tbl>
          </a:graphicData>
        </a:graphic>
      </p:graphicFrame>
    </p:spTree>
    <p:extLst>
      <p:ext uri="{BB962C8B-B14F-4D97-AF65-F5344CB8AC3E}">
        <p14:creationId xmlns:p14="http://schemas.microsoft.com/office/powerpoint/2010/main" val="325429609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5">
            <a:extLst>
              <a:ext uri="{FF2B5EF4-FFF2-40B4-BE49-F238E27FC236}">
                <a16:creationId xmlns:a16="http://schemas.microsoft.com/office/drawing/2014/main" id="{66DCD4AB-BD26-4DF5-08EC-50461A7644E2}"/>
              </a:ext>
            </a:extLst>
          </p:cNvPr>
          <p:cNvGraphicFramePr>
            <a:graphicFrameLocks noGrp="1"/>
          </p:cNvGraphicFramePr>
          <p:nvPr>
            <p:extLst>
              <p:ext uri="{D42A27DB-BD31-4B8C-83A1-F6EECF244321}">
                <p14:modId xmlns:p14="http://schemas.microsoft.com/office/powerpoint/2010/main" val="3910584957"/>
              </p:ext>
            </p:extLst>
          </p:nvPr>
        </p:nvGraphicFramePr>
        <p:xfrm>
          <a:off x="457200" y="1785623"/>
          <a:ext cx="8229600" cy="2891626"/>
        </p:xfrm>
        <a:graphic>
          <a:graphicData uri="http://schemas.openxmlformats.org/drawingml/2006/table">
            <a:tbl>
              <a:tblPr/>
              <a:tblGrid>
                <a:gridCol w="2438400">
                  <a:extLst>
                    <a:ext uri="{9D8B030D-6E8A-4147-A177-3AD203B41FA5}">
                      <a16:colId xmlns:a16="http://schemas.microsoft.com/office/drawing/2014/main" val="3453700440"/>
                    </a:ext>
                  </a:extLst>
                </a:gridCol>
                <a:gridCol w="1320800">
                  <a:extLst>
                    <a:ext uri="{9D8B030D-6E8A-4147-A177-3AD203B41FA5}">
                      <a16:colId xmlns:a16="http://schemas.microsoft.com/office/drawing/2014/main" val="1887169006"/>
                    </a:ext>
                  </a:extLst>
                </a:gridCol>
                <a:gridCol w="4470400">
                  <a:extLst>
                    <a:ext uri="{9D8B030D-6E8A-4147-A177-3AD203B41FA5}">
                      <a16:colId xmlns:a16="http://schemas.microsoft.com/office/drawing/2014/main" val="984761597"/>
                    </a:ext>
                  </a:extLst>
                </a:gridCol>
              </a:tblGrid>
              <a:tr h="252360">
                <a:tc>
                  <a:txBody>
                    <a:bodyPr/>
                    <a:lstStyle/>
                    <a:p>
                      <a:pPr algn="ctr"/>
                      <a:r>
                        <a:rPr lang="en-US" sz="1400" b="1" smtClean="0"/>
                        <a:t>Loại lợi ích</a:t>
                      </a:r>
                      <a:endParaRPr lang="en-US" sz="1400" b="1"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Tác</a:t>
                      </a:r>
                      <a:r>
                        <a:rPr lang="en-US" sz="1400" b="1" baseline="0" smtClean="0"/>
                        <a:t> động</a:t>
                      </a:r>
                      <a:endParaRPr lang="en-US" sz="1400" b="1"/>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Ghi chú</a:t>
                      </a:r>
                      <a:endParaRPr lang="en-US" sz="1400" b="1"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860996"/>
                  </a:ext>
                </a:extLst>
              </a:tr>
              <a:tr h="434280">
                <a:tc>
                  <a:txBody>
                    <a:bodyPr/>
                    <a:lstStyle/>
                    <a:p>
                      <a:r>
                        <a:rPr lang="en-US" sz="1400" b="1" smtClean="0"/>
                        <a:t>Tiết</a:t>
                      </a:r>
                      <a:r>
                        <a:rPr lang="en-US" sz="1400" b="1" baseline="0" smtClean="0"/>
                        <a:t> kiệm năng lượng</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Trung bình (~10–25%)</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400" smtClean="0"/>
                        <a:t>Do hiệu suất đùn cao hơn, kiểm soát nhiệt tốt hơn, lưu lượng vật liệu được tối ưu hóa</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47260650"/>
                  </a:ext>
                </a:extLst>
              </a:tr>
              <a:tr h="616201">
                <a:tc>
                  <a:txBody>
                    <a:bodyPr/>
                    <a:lstStyle/>
                    <a:p>
                      <a:r>
                        <a:rPr lang="en-US" sz="1400" b="1" smtClean="0"/>
                        <a:t>Giảm chi phí</a:t>
                      </a:r>
                      <a:r>
                        <a:rPr lang="en-US" sz="1400" b="1" baseline="0" smtClean="0"/>
                        <a:t> nguyên liệu</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smtClean="0"/>
                        <a:t>Cao</a:t>
                      </a:r>
                      <a:r>
                        <a:rPr lang="en-US" sz="1400" smtClean="0"/>
                        <a:t> </a:t>
                      </a:r>
                      <a:r>
                        <a:rPr lang="en-US" sz="1400"/>
                        <a:t>(15–30%)</a:t>
                      </a:r>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400" smtClean="0"/>
                        <a:t>Lớp bên trong có thể sử dụng vật liệu rẻ hơn (ví dụ: nghiền lại, HDPE tái chế) mà không ảnh hưởng đến hiệu suất</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9878630"/>
                  </a:ext>
                </a:extLst>
              </a:tr>
              <a:tr h="434280">
                <a:tc>
                  <a:txBody>
                    <a:bodyPr/>
                    <a:lstStyle/>
                    <a:p>
                      <a:r>
                        <a:rPr lang="vi-VN" sz="1400" b="1" smtClean="0"/>
                        <a:t>Năng suất được cải thiện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Cao</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400" smtClean="0"/>
                        <a:t>Tốc độ dây chuyền nhanh hơn, ít thời gian chết hơn, tính nhất quán của sản phẩm tốt hơn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0647215"/>
                  </a:ext>
                </a:extLst>
              </a:tr>
              <a:tr h="344966">
                <a:tc>
                  <a:txBody>
                    <a:bodyPr/>
                    <a:lstStyle/>
                    <a:p>
                      <a:r>
                        <a:rPr lang="en-US" sz="1400" b="1" smtClean="0"/>
                        <a:t>Tiết kiệm lao động</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smtClean="0"/>
                        <a:t>Trung bình</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smtClean="0"/>
                        <a:t>Tự động hóa làm giảm các điều chỉnh thủ công và lỗi</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840801"/>
                  </a:ext>
                </a:extLst>
              </a:tr>
              <a:tr h="434280">
                <a:tc>
                  <a:txBody>
                    <a:bodyPr/>
                    <a:lstStyle/>
                    <a:p>
                      <a:r>
                        <a:rPr lang="en-US" sz="1400" b="1" smtClean="0"/>
                        <a:t>Dự</a:t>
                      </a:r>
                      <a:r>
                        <a:rPr lang="en-US" sz="1400" b="1" baseline="0" smtClean="0"/>
                        <a:t> tính thời gian hoàn vốn</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b="1"/>
                        <a:t>2–4 </a:t>
                      </a:r>
                      <a:r>
                        <a:rPr lang="en-US" sz="1400" b="1" smtClean="0"/>
                        <a:t>năm</a:t>
                      </a:r>
                      <a:endParaRPr lang="en-US" sz="140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sz="1400" smtClean="0"/>
                        <a:t>Tùy thuộc vào khối lượng sản xuất và tiết kiệm chi phí vật liệu</a:t>
                      </a:r>
                      <a:endParaRPr lang="en-US" sz="1400" dirty="0"/>
                    </a:p>
                  </a:txBody>
                  <a:tcPr marL="82611" marR="82611" marT="41306" marB="41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33836054"/>
                  </a:ext>
                </a:extLst>
              </a:tr>
            </a:tbl>
          </a:graphicData>
        </a:graphic>
      </p:graphicFrame>
      <p:sp>
        <p:nvSpPr>
          <p:cNvPr id="8" name="Title 1">
            <a:extLst>
              <a:ext uri="{FF2B5EF4-FFF2-40B4-BE49-F238E27FC236}">
                <a16:creationId xmlns:a16="http://schemas.microsoft.com/office/drawing/2014/main" id="{576B92C8-B3BE-4B3A-E17A-C18B70AC8CC2}"/>
              </a:ext>
            </a:extLst>
          </p:cNvPr>
          <p:cNvSpPr>
            <a:spLocks noGrp="1"/>
          </p:cNvSpPr>
          <p:nvPr>
            <p:ph type="title"/>
          </p:nvPr>
        </p:nvSpPr>
        <p:spPr>
          <a:xfrm>
            <a:off x="457200" y="440674"/>
            <a:ext cx="8229600" cy="355373"/>
          </a:xfrm>
        </p:spPr>
        <p:txBody>
          <a:bodyPr>
            <a:noAutofit/>
          </a:bodyPr>
          <a:lstStyle/>
          <a:p>
            <a:pPr algn="ctr"/>
            <a:r>
              <a:rPr lang="en-US" sz="2000" smtClean="0">
                <a:solidFill>
                  <a:schemeClr val="accent1">
                    <a:lumMod val="50000"/>
                  </a:schemeClr>
                </a:solidFill>
                <a:latin typeface="+mn-lt"/>
              </a:rPr>
              <a:t>PHÂN TÍCH CHI PHÍ – LỢI ÍCH VÍ DỤ 1</a:t>
            </a:r>
            <a:endParaRPr lang="en-VN" sz="2000" dirty="0">
              <a:solidFill>
                <a:schemeClr val="accent1">
                  <a:lumMod val="50000"/>
                </a:schemeClr>
              </a:solidFill>
              <a:latin typeface="+mn-lt"/>
            </a:endParaRPr>
          </a:p>
        </p:txBody>
      </p:sp>
      <p:sp>
        <p:nvSpPr>
          <p:cNvPr id="9" name="Content Placeholder 2">
            <a:extLst>
              <a:ext uri="{FF2B5EF4-FFF2-40B4-BE49-F238E27FC236}">
                <a16:creationId xmlns:a16="http://schemas.microsoft.com/office/drawing/2014/main" id="{C0C97AB0-DF73-7268-E964-85B39E3675F9}"/>
              </a:ext>
            </a:extLst>
          </p:cNvPr>
          <p:cNvSpPr>
            <a:spLocks noGrp="1"/>
          </p:cNvSpPr>
          <p:nvPr>
            <p:ph idx="1"/>
          </p:nvPr>
        </p:nvSpPr>
        <p:spPr>
          <a:xfrm>
            <a:off x="457200" y="1008637"/>
            <a:ext cx="8229600" cy="3080763"/>
          </a:xfrm>
        </p:spPr>
        <p:txBody>
          <a:bodyPr>
            <a:normAutofit/>
          </a:bodyPr>
          <a:lstStyle/>
          <a:p>
            <a:pPr marL="0" indent="0">
              <a:buNone/>
            </a:pPr>
            <a:r>
              <a:rPr lang="en-US" sz="1600" b="1">
                <a:solidFill>
                  <a:schemeClr val="accent4">
                    <a:lumMod val="50000"/>
                  </a:schemeClr>
                </a:solidFill>
              </a:rPr>
              <a:t>Công nghệ đùn hai lớp cho </a:t>
            </a:r>
            <a:r>
              <a:rPr lang="en-US" sz="1600" b="1">
                <a:solidFill>
                  <a:schemeClr val="accent4">
                    <a:lumMod val="50000"/>
                  </a:schemeClr>
                </a:solidFill>
              </a:rPr>
              <a:t>ống </a:t>
            </a:r>
            <a:r>
              <a:rPr lang="en-US" sz="1600" b="1" smtClean="0">
                <a:solidFill>
                  <a:schemeClr val="accent4">
                    <a:lumMod val="50000"/>
                  </a:schemeClr>
                </a:solidFill>
              </a:rPr>
              <a:t>HDPE</a:t>
            </a:r>
            <a:endParaRPr lang="en-US" sz="1600" b="1" dirty="0">
              <a:solidFill>
                <a:schemeClr val="accent4">
                  <a:lumMod val="50000"/>
                </a:schemeClr>
              </a:solidFill>
              <a:latin typeface="+mn-lt"/>
            </a:endParaRPr>
          </a:p>
          <a:p>
            <a:pPr marL="0" indent="0">
              <a:buNone/>
            </a:pPr>
            <a:r>
              <a:rPr lang="en-US" sz="1600" b="1" smtClean="0"/>
              <a:t>Thời gian hoàn vốn</a:t>
            </a:r>
            <a:endParaRPr lang="en-VN" sz="1600" b="1" dirty="0">
              <a:solidFill>
                <a:schemeClr val="accent4">
                  <a:lumMod val="50000"/>
                </a:schemeClr>
              </a:solidFill>
              <a:latin typeface="+mn-lt"/>
            </a:endParaRPr>
          </a:p>
        </p:txBody>
      </p:sp>
    </p:spTree>
    <p:extLst>
      <p:ext uri="{BB962C8B-B14F-4D97-AF65-F5344CB8AC3E}">
        <p14:creationId xmlns:p14="http://schemas.microsoft.com/office/powerpoint/2010/main" val="364895980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1" y="374573"/>
            <a:ext cx="9144000" cy="505023"/>
          </a:xfrm>
        </p:spPr>
        <p:txBody>
          <a:bodyPr>
            <a:noAutofit/>
          </a:bodyPr>
          <a:lstStyle/>
          <a:p>
            <a:pPr algn="ctr"/>
            <a:r>
              <a:rPr lang="en-US" b="1" i="0" smtClean="0">
                <a:solidFill>
                  <a:schemeClr val="accent1">
                    <a:lumMod val="50000"/>
                  </a:schemeClr>
                </a:solidFill>
                <a:effectLst/>
                <a:latin typeface="+mn-lt"/>
              </a:rPr>
              <a:t>GIẢI PHÁP </a:t>
            </a:r>
            <a:r>
              <a:rPr lang="en-US" b="1" i="0" smtClean="0">
                <a:solidFill>
                  <a:schemeClr val="accent1">
                    <a:lumMod val="50000"/>
                  </a:schemeClr>
                </a:solidFill>
                <a:effectLst/>
                <a:latin typeface="+mn-lt"/>
              </a:rPr>
              <a:t>4 </a:t>
            </a:r>
            <a:r>
              <a:rPr lang="en-US" b="1" i="0" smtClean="0">
                <a:solidFill>
                  <a:schemeClr val="accent1">
                    <a:lumMod val="50000"/>
                  </a:schemeClr>
                </a:solidFill>
                <a:effectLst/>
                <a:latin typeface="+mn-lt"/>
              </a:rPr>
              <a:t>- ỨNG DỤNG CÔNG NGHỆ BIẾN TẦN</a:t>
            </a:r>
            <a:r>
              <a:rPr lang="en-US" b="0" i="0" smtClean="0">
                <a:solidFill>
                  <a:schemeClr val="accent1">
                    <a:lumMod val="50000"/>
                  </a:schemeClr>
                </a:solidFill>
                <a:effectLst/>
                <a:latin typeface="+mn-lt"/>
              </a:rPr>
              <a:t> </a:t>
            </a:r>
            <a:endParaRPr lang="en-US" dirty="0">
              <a:solidFill>
                <a:schemeClr val="accent1">
                  <a:lumMod val="50000"/>
                </a:schemeClr>
              </a:solidFill>
              <a:latin typeface="+mn-lt"/>
            </a:endParaRPr>
          </a:p>
        </p:txBody>
      </p:sp>
      <p:sp>
        <p:nvSpPr>
          <p:cNvPr id="9" name="Rectangle 8">
            <a:extLst>
              <a:ext uri="{FF2B5EF4-FFF2-40B4-BE49-F238E27FC236}">
                <a16:creationId xmlns:a16="http://schemas.microsoft.com/office/drawing/2014/main" id="{D8265F16-5363-E6DF-2107-80E67649B1CF}"/>
              </a:ext>
            </a:extLst>
          </p:cNvPr>
          <p:cNvSpPr/>
          <p:nvPr/>
        </p:nvSpPr>
        <p:spPr>
          <a:xfrm>
            <a:off x="561498" y="1504950"/>
            <a:ext cx="714852" cy="3343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3B0588E-42E8-5B96-9C49-602420CCA0EB}"/>
              </a:ext>
            </a:extLst>
          </p:cNvPr>
          <p:cNvSpPr txBox="1"/>
          <p:nvPr/>
        </p:nvSpPr>
        <p:spPr>
          <a:xfrm>
            <a:off x="418641" y="1139054"/>
            <a:ext cx="4417764" cy="3298339"/>
          </a:xfrm>
          <a:prstGeom prst="rect">
            <a:avLst/>
          </a:prstGeom>
          <a:noFill/>
        </p:spPr>
        <p:txBody>
          <a:bodyPr wrap="square" rtlCol="0">
            <a:spAutoFit/>
          </a:bodyPr>
          <a:lstStyle/>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Các máy móc như máy đùn, máy ép phun hoạt động liên tục, tiêu tốn điện năng lớn.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Giải pháp:</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Lắp đặt bộ biến tần (VFD) để điều chỉnh tốc độ động cơ theo nhu cầu thực tế. </a:t>
            </a:r>
          </a:p>
          <a:p>
            <a:pPr algn="just" rtl="0" fontAlgn="base">
              <a:lnSpc>
                <a:spcPts val="2475"/>
              </a:lnSpc>
            </a:pPr>
            <a:r>
              <a:rPr lang="en-US" sz="1600" b="1" i="0">
                <a:solidFill>
                  <a:srgbClr val="000000"/>
                </a:solidFill>
                <a:effectLst/>
                <a:latin typeface="+mn-lt"/>
              </a:rPr>
              <a:t>-</a:t>
            </a:r>
            <a:r>
              <a:rPr lang="vi-VN" sz="1600" b="1" i="0">
                <a:solidFill>
                  <a:srgbClr val="000000"/>
                </a:solidFill>
                <a:effectLst/>
                <a:latin typeface="+mn-lt"/>
              </a:rPr>
              <a:t>Lợi ích:</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Giảm 20-40% điện năng tiêu thụ.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Kéo dài tuổi thọ của thiết bị. </a:t>
            </a:r>
          </a:p>
          <a:p>
            <a:pPr algn="just" rtl="0" fontAlgn="base">
              <a:lnSpc>
                <a:spcPts val="2475"/>
              </a:lnSpc>
            </a:pPr>
            <a:endParaRPr lang="vi-VN" sz="1200">
              <a:latin typeface="+mn-lt"/>
            </a:endParaRPr>
          </a:p>
        </p:txBody>
      </p:sp>
      <p:pic>
        <p:nvPicPr>
          <p:cNvPr id="6" name="Picture 2" descr="Đã tạo hình ảnh">
            <a:extLst>
              <a:ext uri="{FF2B5EF4-FFF2-40B4-BE49-F238E27FC236}">
                <a16:creationId xmlns:a16="http://schemas.microsoft.com/office/drawing/2014/main" id="{E288A5D9-22F4-D2F6-02E8-944ECFE788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2239" y="1178359"/>
            <a:ext cx="3429000" cy="32590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2566154"/>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4038D6-CB52-CA42-23A4-E331FE36CBE6}"/>
              </a:ext>
            </a:extLst>
          </p:cNvPr>
          <p:cNvSpPr>
            <a:spLocks noGrp="1"/>
          </p:cNvSpPr>
          <p:nvPr>
            <p:ph type="title"/>
          </p:nvPr>
        </p:nvSpPr>
        <p:spPr>
          <a:xfrm>
            <a:off x="0" y="399946"/>
            <a:ext cx="9144000" cy="483784"/>
          </a:xfrm>
        </p:spPr>
        <p:txBody>
          <a:bodyPr>
            <a:noAutofit/>
          </a:bodyPr>
          <a:lstStyle/>
          <a:p>
            <a:pPr algn="ctr"/>
            <a:r>
              <a:rPr lang="vi-VN" sz="2400" b="1" i="0" smtClean="0">
                <a:solidFill>
                  <a:schemeClr val="accent1">
                    <a:lumMod val="50000"/>
                  </a:schemeClr>
                </a:solidFill>
                <a:effectLst/>
                <a:latin typeface="+mn-lt"/>
              </a:rPr>
              <a:t>GIẢI PHÁP 5 - TỐI ƯU HÓA HỆ THỐNG LÀM MÁT</a:t>
            </a:r>
            <a:endParaRPr lang="en-US" sz="2400"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D3AAD213-F7BC-2EC8-A465-6C5B05FF308B}"/>
              </a:ext>
            </a:extLst>
          </p:cNvPr>
          <p:cNvSpPr txBox="1"/>
          <p:nvPr/>
        </p:nvSpPr>
        <p:spPr>
          <a:xfrm>
            <a:off x="382462" y="966482"/>
            <a:ext cx="8315489" cy="3289811"/>
          </a:xfrm>
          <a:prstGeom prst="rect">
            <a:avLst/>
          </a:prstGeom>
          <a:noFill/>
        </p:spPr>
        <p:txBody>
          <a:bodyPr wrap="square" rtlCol="0">
            <a:spAutoFit/>
          </a:bodyPr>
          <a:lstStyle/>
          <a:p>
            <a:pPr algn="just" rtl="0" fontAlgn="base">
              <a:lnSpc>
                <a:spcPct val="150000"/>
              </a:lnSpc>
            </a:pPr>
            <a:r>
              <a:rPr lang="en-US" sz="1600" b="1" i="0">
                <a:solidFill>
                  <a:srgbClr val="000000"/>
                </a:solidFill>
                <a:effectLst/>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just" rtl="0" fontAlgn="base">
              <a:lnSpc>
                <a:spcPct val="150000"/>
              </a:lnSpc>
            </a:pPr>
            <a:r>
              <a:rPr lang="en-US" sz="1600" b="0" i="0">
                <a:solidFill>
                  <a:srgbClr val="000000"/>
                </a:solidFill>
                <a:effectLst/>
                <a:latin typeface="+mn-lt"/>
              </a:rPr>
              <a:t>+</a:t>
            </a:r>
            <a:r>
              <a:rPr lang="vi-VN" sz="1600" b="0" i="0">
                <a:solidFill>
                  <a:srgbClr val="000000"/>
                </a:solidFill>
                <a:effectLst/>
                <a:latin typeface="+mn-lt"/>
              </a:rPr>
              <a:t>Hệ thống làm mát chiếm tỷ trọng đáng kể trong năng lượng tiêu thụ. </a:t>
            </a:r>
          </a:p>
          <a:p>
            <a:pPr algn="just" rtl="0" fontAlgn="base">
              <a:lnSpc>
                <a:spcPct val="150000"/>
              </a:lnSpc>
            </a:pPr>
            <a:r>
              <a:rPr lang="vi-VN" sz="1600" b="1" i="0">
                <a:solidFill>
                  <a:srgbClr val="000000"/>
                </a:solidFill>
                <a:effectLst/>
                <a:latin typeface="+mn-lt"/>
              </a:rPr>
              <a:t>Giải pháp:</a:t>
            </a:r>
            <a:r>
              <a:rPr lang="vi-VN" sz="1600" b="0" i="0">
                <a:solidFill>
                  <a:srgbClr val="000000"/>
                </a:solidFill>
                <a:effectLst/>
                <a:latin typeface="+mn-lt"/>
              </a:rPr>
              <a:t> </a:t>
            </a:r>
          </a:p>
          <a:p>
            <a:pPr algn="just" rtl="0" fontAlgn="base">
              <a:lnSpc>
                <a:spcPct val="150000"/>
              </a:lnSpc>
            </a:pPr>
            <a:r>
              <a:rPr lang="vi-VN" sz="1600" b="0" i="0">
                <a:solidFill>
                  <a:srgbClr val="000000"/>
                </a:solidFill>
                <a:effectLst/>
                <a:latin typeface="+mn-lt"/>
              </a:rPr>
              <a:t>Sử dụng hệ thống làm mát tuần hoàn kín để giảm thất thoát nước và năng lượng. </a:t>
            </a:r>
          </a:p>
          <a:p>
            <a:pPr algn="just" rtl="0" fontAlgn="base">
              <a:lnSpc>
                <a:spcPct val="150000"/>
              </a:lnSpc>
            </a:pPr>
            <a:r>
              <a:rPr lang="vi-VN" sz="1600" b="0" i="0">
                <a:solidFill>
                  <a:srgbClr val="000000"/>
                </a:solidFill>
                <a:effectLst/>
                <a:latin typeface="+mn-lt"/>
              </a:rPr>
              <a:t>Cải tiến công nghệ làm mát bằng không khí thay vì nước. </a:t>
            </a:r>
          </a:p>
          <a:p>
            <a:pPr algn="just" rtl="0" fontAlgn="base">
              <a:lnSpc>
                <a:spcPct val="150000"/>
              </a:lnSpc>
            </a:pPr>
            <a:r>
              <a:rPr lang="vi-VN" sz="1600" b="1" i="0">
                <a:solidFill>
                  <a:srgbClr val="000000"/>
                </a:solidFill>
                <a:effectLst/>
                <a:latin typeface="+mn-lt"/>
              </a:rPr>
              <a:t>Lợi ích:</a:t>
            </a:r>
            <a:r>
              <a:rPr lang="vi-VN" sz="1600" b="0" i="0">
                <a:solidFill>
                  <a:srgbClr val="000000"/>
                </a:solidFill>
                <a:effectLst/>
                <a:latin typeface="+mn-lt"/>
              </a:rPr>
              <a:t> </a:t>
            </a:r>
          </a:p>
          <a:p>
            <a:pPr algn="just" rtl="0" fontAlgn="base">
              <a:lnSpc>
                <a:spcPct val="150000"/>
              </a:lnSpc>
            </a:pPr>
            <a:r>
              <a:rPr lang="vi-VN" sz="1600" b="0" i="0">
                <a:solidFill>
                  <a:srgbClr val="000000"/>
                </a:solidFill>
                <a:effectLst/>
                <a:latin typeface="+mn-lt"/>
              </a:rPr>
              <a:t>Giảm 10-15% chi phí làm mát. </a:t>
            </a:r>
          </a:p>
          <a:p>
            <a:pPr algn="just" rtl="0" fontAlgn="base">
              <a:lnSpc>
                <a:spcPct val="150000"/>
              </a:lnSpc>
            </a:pPr>
            <a:r>
              <a:rPr lang="vi-VN" sz="1600" b="0" i="0">
                <a:solidFill>
                  <a:srgbClr val="000000"/>
                </a:solidFill>
                <a:effectLst/>
                <a:latin typeface="+mn-lt"/>
              </a:rPr>
              <a:t>Bảo vệ môi trường nhờ giảm tiêu thụ nước. </a:t>
            </a:r>
          </a:p>
          <a:p>
            <a:pPr algn="just">
              <a:lnSpc>
                <a:spcPct val="150000"/>
              </a:lnSpc>
            </a:pPr>
            <a:endParaRPr lang="vi-VN" sz="1200">
              <a:latin typeface="+mn-lt"/>
            </a:endParaRPr>
          </a:p>
        </p:txBody>
      </p:sp>
    </p:spTree>
    <p:extLst>
      <p:ext uri="{BB962C8B-B14F-4D97-AF65-F5344CB8AC3E}">
        <p14:creationId xmlns:p14="http://schemas.microsoft.com/office/powerpoint/2010/main" val="693571424"/>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CB0C3-1217-045E-644B-41C0720EC36A}"/>
              </a:ext>
            </a:extLst>
          </p:cNvPr>
          <p:cNvSpPr>
            <a:spLocks noGrp="1"/>
          </p:cNvSpPr>
          <p:nvPr>
            <p:ph type="title"/>
          </p:nvPr>
        </p:nvSpPr>
        <p:spPr>
          <a:xfrm>
            <a:off x="457200" y="395956"/>
            <a:ext cx="8229600" cy="371400"/>
          </a:xfrm>
        </p:spPr>
        <p:txBody>
          <a:bodyPr>
            <a:normAutofit fontScale="90000"/>
          </a:bodyPr>
          <a:lstStyle/>
          <a:p>
            <a:r>
              <a:rPr lang="en-US" smtClean="0">
                <a:solidFill>
                  <a:schemeClr val="accent4">
                    <a:lumMod val="50000"/>
                  </a:schemeClr>
                </a:solidFill>
                <a:latin typeface="+mj-lt"/>
              </a:rPr>
              <a:t>VÍ DỤ 2 CHO GIẢI PHÁP TIẾT KIỆM 4,5</a:t>
            </a:r>
            <a:endParaRPr lang="en-VN" dirty="0">
              <a:solidFill>
                <a:schemeClr val="accent4">
                  <a:lumMod val="50000"/>
                </a:schemeClr>
              </a:solidFill>
              <a:latin typeface="+mj-lt"/>
            </a:endParaRPr>
          </a:p>
        </p:txBody>
      </p:sp>
      <p:sp>
        <p:nvSpPr>
          <p:cNvPr id="3" name="Text Placeholder 2">
            <a:extLst>
              <a:ext uri="{FF2B5EF4-FFF2-40B4-BE49-F238E27FC236}">
                <a16:creationId xmlns:a16="http://schemas.microsoft.com/office/drawing/2014/main" id="{86415048-6718-B64F-43D8-70A26344B1BB}"/>
              </a:ext>
            </a:extLst>
          </p:cNvPr>
          <p:cNvSpPr>
            <a:spLocks noGrp="1"/>
          </p:cNvSpPr>
          <p:nvPr>
            <p:ph type="body" idx="1"/>
          </p:nvPr>
        </p:nvSpPr>
        <p:spPr>
          <a:xfrm>
            <a:off x="457200" y="1000518"/>
            <a:ext cx="8229600" cy="1730696"/>
          </a:xfrm>
        </p:spPr>
        <p:txBody>
          <a:bodyPr>
            <a:normAutofit fontScale="92500" lnSpcReduction="10000"/>
          </a:bodyPr>
          <a:lstStyle/>
          <a:p>
            <a:pPr marL="0" indent="0" algn="just">
              <a:lnSpc>
                <a:spcPct val="120000"/>
              </a:lnSpc>
              <a:buNone/>
              <a:tabLst>
                <a:tab pos="177800" algn="l"/>
              </a:tabLst>
            </a:pPr>
            <a:r>
              <a:rPr lang="en-US" sz="1700" b="1" smtClean="0">
                <a:solidFill>
                  <a:schemeClr val="accent4">
                    <a:lumMod val="50000"/>
                  </a:schemeClr>
                </a:solidFill>
                <a:latin typeface="+mn-lt"/>
              </a:rPr>
              <a:t>Công ty nhựa Thăng Long (2009–2010</a:t>
            </a:r>
            <a:r>
              <a:rPr lang="en-US" sz="1700" b="1" dirty="0">
                <a:solidFill>
                  <a:schemeClr val="accent4">
                    <a:lumMod val="50000"/>
                  </a:schemeClr>
                </a:solidFill>
                <a:latin typeface="+mn-lt"/>
              </a:rPr>
              <a:t>)</a:t>
            </a:r>
            <a:endParaRPr lang="en-US" sz="3000" b="1" dirty="0">
              <a:latin typeface="+mn-lt"/>
            </a:endParaRPr>
          </a:p>
          <a:p>
            <a:pPr marL="0" indent="0" algn="just">
              <a:lnSpc>
                <a:spcPct val="120000"/>
              </a:lnSpc>
              <a:buNone/>
              <a:tabLst>
                <a:tab pos="177800" algn="l"/>
              </a:tabLst>
            </a:pPr>
            <a:r>
              <a:rPr lang="vi-VN" sz="1600"/>
              <a:t>Theo báo cáo của Dự án VEEIE (Bộ Công Thương), Nhựa Thăng Long đã khảo sát và đầu tư các biện pháp cải tiến </a:t>
            </a:r>
            <a:r>
              <a:rPr lang="vi-VN" sz="1600"/>
              <a:t>bao </a:t>
            </a:r>
            <a:r>
              <a:rPr lang="vi-VN" sz="1600" smtClean="0"/>
              <a:t>gồm</a:t>
            </a:r>
            <a:r>
              <a:rPr lang="en-US" sz="1600" smtClean="0">
                <a:latin typeface="+mn-lt"/>
              </a:rPr>
              <a:t>:</a:t>
            </a:r>
            <a:endParaRPr lang="en-US" sz="1600" dirty="0">
              <a:latin typeface="+mn-lt"/>
            </a:endParaRPr>
          </a:p>
          <a:p>
            <a:pPr marL="292100" indent="-292100" algn="just">
              <a:lnSpc>
                <a:spcPct val="120000"/>
              </a:lnSpc>
              <a:tabLst>
                <a:tab pos="177800" algn="l"/>
              </a:tabLst>
            </a:pPr>
            <a:r>
              <a:rPr lang="en-US" sz="1600"/>
              <a:t>Lắp đặt Biến tần (VFD) cho máy ép phun nhựa,</a:t>
            </a:r>
          </a:p>
          <a:p>
            <a:pPr marL="292100" indent="-292100" algn="just">
              <a:lnSpc>
                <a:spcPct val="120000"/>
              </a:lnSpc>
              <a:tabLst>
                <a:tab pos="177800" algn="l"/>
              </a:tabLst>
            </a:pPr>
            <a:r>
              <a:rPr lang="en-US" sz="1600"/>
              <a:t>Thêm hệ thống điều khiển tự động,</a:t>
            </a:r>
          </a:p>
          <a:p>
            <a:pPr marL="292100" indent="-292100" algn="just">
              <a:lnSpc>
                <a:spcPct val="120000"/>
              </a:lnSpc>
              <a:tabLst>
                <a:tab pos="177800" algn="l"/>
              </a:tabLst>
            </a:pPr>
            <a:r>
              <a:rPr lang="en-US" sz="1600"/>
              <a:t>Cải thiện hệ thống làm mát và chiếu sáng bên trong.</a:t>
            </a:r>
            <a:endParaRPr lang="en-VN" sz="1600" dirty="0">
              <a:latin typeface="+mn-lt"/>
            </a:endParaRPr>
          </a:p>
        </p:txBody>
      </p:sp>
      <p:sp>
        <p:nvSpPr>
          <p:cNvPr id="5" name="TextBox 4">
            <a:extLst>
              <a:ext uri="{FF2B5EF4-FFF2-40B4-BE49-F238E27FC236}">
                <a16:creationId xmlns:a16="http://schemas.microsoft.com/office/drawing/2014/main" id="{E6E692B7-13CD-03ED-5BD1-A4E8E74CAEA8}"/>
              </a:ext>
            </a:extLst>
          </p:cNvPr>
          <p:cNvSpPr txBox="1"/>
          <p:nvPr/>
        </p:nvSpPr>
        <p:spPr>
          <a:xfrm>
            <a:off x="457200" y="2731214"/>
            <a:ext cx="8229600" cy="1815882"/>
          </a:xfrm>
          <a:prstGeom prst="rect">
            <a:avLst/>
          </a:prstGeom>
          <a:noFill/>
        </p:spPr>
        <p:txBody>
          <a:bodyPr wrap="square">
            <a:spAutoFit/>
          </a:bodyPr>
          <a:lstStyle/>
          <a:p>
            <a:pPr algn="just"/>
            <a:r>
              <a:rPr lang="vi-VN" sz="1600" b="1">
                <a:solidFill>
                  <a:schemeClr val="accent4">
                    <a:lumMod val="50000"/>
                  </a:schemeClr>
                </a:solidFill>
              </a:rPr>
              <a:t>Kết quả tiết kiệm năng lượng (Ứng dụng VFD trên </a:t>
            </a:r>
            <a:r>
              <a:rPr lang="vi-VN" sz="1600" b="1">
                <a:solidFill>
                  <a:schemeClr val="accent4">
                    <a:lumMod val="50000"/>
                  </a:schemeClr>
                </a:solidFill>
              </a:rPr>
              <a:t>máy </a:t>
            </a:r>
            <a:r>
              <a:rPr lang="vi-VN" sz="1600" b="1" smtClean="0">
                <a:solidFill>
                  <a:schemeClr val="accent4">
                    <a:lumMod val="50000"/>
                  </a:schemeClr>
                </a:solidFill>
              </a:rPr>
              <a:t>phun</a:t>
            </a:r>
            <a:r>
              <a:rPr lang="en-US" sz="1600" b="1" smtClean="0">
                <a:solidFill>
                  <a:schemeClr val="accent4">
                    <a:lumMod val="50000"/>
                  </a:schemeClr>
                </a:solidFill>
              </a:rPr>
              <a:t>)</a:t>
            </a:r>
          </a:p>
          <a:p>
            <a:pPr algn="just"/>
            <a:r>
              <a:rPr lang="vi-VN" sz="1600" b="1">
                <a:latin typeface="+mn-lt"/>
              </a:rPr>
              <a:t>Tiết kiệm năng lượng: gần 716 triệu đồng/năm (tính theo giá điện 968 đồng/kWh) </a:t>
            </a:r>
            <a:r>
              <a:rPr lang="vi-VN" sz="1600" b="1">
                <a:latin typeface="+mn-lt"/>
              </a:rPr>
              <a:t>– </a:t>
            </a:r>
            <a:r>
              <a:rPr lang="en-US" sz="1600" b="1" smtClean="0">
                <a:latin typeface="+mn-lt"/>
              </a:rPr>
              <a:t>N</a:t>
            </a:r>
            <a:r>
              <a:rPr lang="vi-VN" sz="1600" b="1" smtClean="0">
                <a:latin typeface="+mn-lt"/>
              </a:rPr>
              <a:t>guồn</a:t>
            </a:r>
            <a:r>
              <a:rPr lang="vi-VN" sz="1600" b="1">
                <a:latin typeface="+mn-lt"/>
              </a:rPr>
              <a:t>: vneec.gov.vn</a:t>
            </a:r>
          </a:p>
          <a:p>
            <a:pPr marL="285750" indent="-285750" algn="just">
              <a:buFont typeface="Wingdings" panose="05000000000000000000" pitchFamily="2" charset="2"/>
              <a:buChar char="§"/>
            </a:pPr>
            <a:r>
              <a:rPr lang="vi-VN" sz="1600">
                <a:latin typeface="+mn-lt"/>
              </a:rPr>
              <a:t>Chi phí đầu tư VFD: Thấp – chi phí đầu tư cụ thể không được công ty tiết lộ. Giá thị trường dao động từ 20–60 triệu đồng/máy.</a:t>
            </a:r>
          </a:p>
          <a:p>
            <a:pPr marL="285750" indent="-285750" algn="just">
              <a:buFont typeface="Wingdings" panose="05000000000000000000" pitchFamily="2" charset="2"/>
              <a:buChar char="§"/>
            </a:pPr>
            <a:r>
              <a:rPr lang="vi-VN" sz="1600">
                <a:latin typeface="+mn-lt"/>
              </a:rPr>
              <a:t>Thời gian hoàn vốn ước tính: Ngắn (có thể &lt;1,5 năm) đối với thành phần VFD.</a:t>
            </a:r>
          </a:p>
          <a:p>
            <a:pPr marL="285750" indent="-285750" algn="just">
              <a:buFont typeface="Wingdings" panose="05000000000000000000" pitchFamily="2" charset="2"/>
              <a:buChar char="§"/>
            </a:pPr>
            <a:r>
              <a:rPr lang="vi-VN" sz="1600">
                <a:latin typeface="+mn-lt"/>
              </a:rPr>
              <a:t>Tiết kiệm điện: khoảng 20–30%.</a:t>
            </a:r>
            <a:endParaRPr lang="vi-VN" sz="1600" dirty="0">
              <a:latin typeface="+mn-lt"/>
            </a:endParaRPr>
          </a:p>
        </p:txBody>
      </p:sp>
    </p:spTree>
    <p:extLst>
      <p:ext uri="{BB962C8B-B14F-4D97-AF65-F5344CB8AC3E}">
        <p14:creationId xmlns:p14="http://schemas.microsoft.com/office/powerpoint/2010/main" val="21437891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FB0BA-9399-A5F9-D27B-2C1EA4BB8B41}"/>
              </a:ext>
            </a:extLst>
          </p:cNvPr>
          <p:cNvSpPr>
            <a:spLocks noGrp="1"/>
          </p:cNvSpPr>
          <p:nvPr>
            <p:ph type="title"/>
          </p:nvPr>
        </p:nvSpPr>
        <p:spPr>
          <a:xfrm>
            <a:off x="457200" y="434069"/>
            <a:ext cx="8229600" cy="371400"/>
          </a:xfrm>
        </p:spPr>
        <p:txBody>
          <a:bodyPr>
            <a:noAutofit/>
          </a:bodyPr>
          <a:lstStyle/>
          <a:p>
            <a:r>
              <a:rPr lang="vi-VN" sz="2400" smtClean="0">
                <a:solidFill>
                  <a:schemeClr val="accent1">
                    <a:lumMod val="50000"/>
                  </a:schemeClr>
                </a:solidFill>
                <a:latin typeface="+mn-lt"/>
              </a:rPr>
              <a:t>VÍ DỤ </a:t>
            </a:r>
            <a:r>
              <a:rPr lang="en-US" sz="2400" smtClean="0">
                <a:solidFill>
                  <a:schemeClr val="accent1">
                    <a:lumMod val="50000"/>
                  </a:schemeClr>
                </a:solidFill>
                <a:latin typeface="+mn-lt"/>
              </a:rPr>
              <a:t>3</a:t>
            </a:r>
            <a:endParaRPr lang="en-US" sz="2400" dirty="0">
              <a:solidFill>
                <a:schemeClr val="accent1">
                  <a:lumMod val="50000"/>
                </a:schemeClr>
              </a:solidFill>
              <a:latin typeface="+mn-lt"/>
            </a:endParaRPr>
          </a:p>
        </p:txBody>
      </p:sp>
      <p:sp>
        <p:nvSpPr>
          <p:cNvPr id="5" name="Text Placeholder 4">
            <a:extLst>
              <a:ext uri="{FF2B5EF4-FFF2-40B4-BE49-F238E27FC236}">
                <a16:creationId xmlns:a16="http://schemas.microsoft.com/office/drawing/2014/main" id="{69922D7C-74FA-A2E1-04B4-EC8A76F39A27}"/>
              </a:ext>
            </a:extLst>
          </p:cNvPr>
          <p:cNvSpPr>
            <a:spLocks noGrp="1"/>
          </p:cNvSpPr>
          <p:nvPr>
            <p:ph type="body" idx="1"/>
          </p:nvPr>
        </p:nvSpPr>
        <p:spPr>
          <a:xfrm>
            <a:off x="457200" y="1376810"/>
            <a:ext cx="8229600" cy="3347152"/>
          </a:xfrm>
        </p:spPr>
        <p:txBody>
          <a:bodyPr>
            <a:noAutofit/>
          </a:bodyPr>
          <a:lstStyle/>
          <a:p>
            <a:pPr algn="just">
              <a:lnSpc>
                <a:spcPct val="130000"/>
              </a:lnSpc>
            </a:pPr>
            <a:r>
              <a:rPr lang="vi-VN" sz="1400" smtClean="0">
                <a:latin typeface="+mn-lt"/>
              </a:rPr>
              <a:t>Ứng dụng hệ thống SCADA (</a:t>
            </a:r>
            <a:r>
              <a:rPr lang="en-US" sz="1400" smtClean="0">
                <a:latin typeface="+mn-lt"/>
              </a:rPr>
              <a:t>Supervisory Control and Data A</a:t>
            </a:r>
            <a:r>
              <a:rPr lang="vi-VN" sz="1400" smtClean="0">
                <a:latin typeface="+mn-lt"/>
              </a:rPr>
              <a:t>cquisition) </a:t>
            </a:r>
            <a:r>
              <a:rPr lang="en-US" sz="1400" smtClean="0">
                <a:latin typeface="+mn-lt"/>
              </a:rPr>
              <a:t>là một hệ thống </a:t>
            </a:r>
            <a:r>
              <a:rPr lang="en-US" sz="1400" b="1" smtClean="0">
                <a:latin typeface="+mn-lt"/>
              </a:rPr>
              <a:t>giám sát, điều khiển và thu thập dữ liệu tự động</a:t>
            </a:r>
            <a:r>
              <a:rPr lang="vi-VN" sz="1400" b="1" smtClean="0">
                <a:latin typeface="+mn-lt"/>
              </a:rPr>
              <a:t> </a:t>
            </a:r>
            <a:r>
              <a:rPr lang="vi-VN" sz="1400" smtClean="0">
                <a:latin typeface="+mn-lt"/>
              </a:rPr>
              <a:t>trong hệ thống phối trộn nguyên liệu đầu vào. </a:t>
            </a:r>
            <a:r>
              <a:rPr lang="vi-VN" sz="1400" smtClean="0">
                <a:effectLst/>
                <a:latin typeface="+mn-lt"/>
                <a:ea typeface="Times New Roman" panose="02020603050405020304" pitchFamily="18" charset="0"/>
              </a:rPr>
              <a:t>SCADA điều khiển </a:t>
            </a:r>
            <a:r>
              <a:rPr lang="vi-VN" sz="1400" b="1" smtClean="0">
                <a:effectLst/>
                <a:latin typeface="+mn-lt"/>
                <a:ea typeface="Times New Roman" panose="02020603050405020304" pitchFamily="18" charset="0"/>
              </a:rPr>
              <a:t>van định lượng</a:t>
            </a:r>
            <a:r>
              <a:rPr lang="vi-VN" sz="1400" smtClean="0">
                <a:effectLst/>
                <a:latin typeface="+mn-lt"/>
                <a:ea typeface="Times New Roman" panose="02020603050405020304" pitchFamily="18" charset="0"/>
              </a:rPr>
              <a:t>, </a:t>
            </a:r>
            <a:r>
              <a:rPr lang="vi-VN" sz="1400" b="1" smtClean="0">
                <a:effectLst/>
                <a:latin typeface="+mn-lt"/>
                <a:ea typeface="Times New Roman" panose="02020603050405020304" pitchFamily="18" charset="0"/>
              </a:rPr>
              <a:t>cân điện tử</a:t>
            </a:r>
            <a:r>
              <a:rPr lang="vi-VN" sz="1400" smtClean="0">
                <a:effectLst/>
                <a:latin typeface="+mn-lt"/>
                <a:ea typeface="Times New Roman" panose="02020603050405020304" pitchFamily="18" charset="0"/>
              </a:rPr>
              <a:t>, và </a:t>
            </a:r>
            <a:r>
              <a:rPr lang="vi-VN" sz="1400" b="1" smtClean="0">
                <a:effectLst/>
                <a:latin typeface="+mn-lt"/>
                <a:ea typeface="Times New Roman" panose="02020603050405020304" pitchFamily="18" charset="0"/>
              </a:rPr>
              <a:t>máy trộn</a:t>
            </a:r>
            <a:r>
              <a:rPr lang="vi-VN" sz="1400" smtClean="0">
                <a:effectLst/>
                <a:latin typeface="+mn-lt"/>
                <a:ea typeface="Times New Roman" panose="02020603050405020304" pitchFamily="18" charset="0"/>
              </a:rPr>
              <a:t> theo công thức phối trộn đã lập trình sẵn </a:t>
            </a:r>
            <a:r>
              <a:rPr lang="vi-VN" sz="1400" b="1" smtClean="0">
                <a:effectLst/>
                <a:latin typeface="+mn-lt"/>
                <a:ea typeface="Times New Roman" panose="02020603050405020304" pitchFamily="18" charset="0"/>
              </a:rPr>
              <a:t>Kiểm soát chặt chẽ</a:t>
            </a:r>
            <a:r>
              <a:rPr lang="vi-VN" sz="1400" smtClean="0">
                <a:effectLst/>
                <a:latin typeface="+mn-lt"/>
                <a:ea typeface="Times New Roman" panose="02020603050405020304" pitchFamily="18" charset="0"/>
              </a:rPr>
              <a:t> tỷ lệ thành phần, tốc độ trộn, nhiệt độ trộn, thời gian đảm bảo chất lượng đồng đều.</a:t>
            </a:r>
          </a:p>
          <a:p>
            <a:pPr algn="just">
              <a:lnSpc>
                <a:spcPct val="130000"/>
              </a:lnSpc>
            </a:pPr>
            <a:r>
              <a:rPr lang="vi-VN" sz="1400" smtClean="0">
                <a:latin typeface="+mn-lt"/>
                <a:ea typeface="Times New Roman" panose="02020603050405020304" pitchFamily="18" charset="0"/>
              </a:rPr>
              <a:t>Đầu tư máy ép phun sử dụng động cơ servo motor thay cho máy ép thủy lực truyền thống. Nhờ yếu tố điều khiển chính xác trong quá trình sản xuất và chỉ hoạt động khi có tải thay vì hoạt động liên tục như máy ép thủy lực, máy ép phun sử dụng động cơ servo có khả năng tiết kiệm 30 – 50%  điện năng tiêu thụ. </a:t>
            </a:r>
          </a:p>
          <a:p>
            <a:pPr algn="just">
              <a:lnSpc>
                <a:spcPct val="130000"/>
              </a:lnSpc>
            </a:pPr>
            <a:r>
              <a:rPr lang="vi-VN" sz="1400" smtClean="0">
                <a:effectLst/>
                <a:latin typeface="+mn-lt"/>
                <a:ea typeface="Times New Roman" panose="02020603050405020304" pitchFamily="18" charset="0"/>
              </a:rPr>
              <a:t>Hiệu quả đạt được của công ty là </a:t>
            </a:r>
            <a:r>
              <a:rPr lang="vi-VN" sz="1400" b="1" smtClean="0">
                <a:effectLst/>
                <a:latin typeface="+mn-lt"/>
                <a:ea typeface="Times New Roman" panose="02020603050405020304" pitchFamily="18" charset="0"/>
              </a:rPr>
              <a:t>tiết kiệm được 30- 50% </a:t>
            </a:r>
            <a:r>
              <a:rPr lang="vi-VN" sz="1400" smtClean="0">
                <a:effectLst/>
                <a:latin typeface="+mn-lt"/>
                <a:ea typeface="Times New Roman" panose="02020603050405020304" pitchFamily="18" charset="0"/>
              </a:rPr>
              <a:t>điện năng tiêu thụ của công đoạn ép nhựa và </a:t>
            </a:r>
            <a:r>
              <a:rPr lang="en-US" sz="1400" kern="0" smtClean="0">
                <a:effectLst/>
                <a:latin typeface="+mn-lt"/>
                <a:ea typeface="Times New Roman" panose="02020603050405020304" pitchFamily="18" charset="0"/>
              </a:rPr>
              <a:t>Tăng độ chính xác, giảm lỗi kỹ thuật và tối ưu hóa quá trình sản xuất</a:t>
            </a:r>
            <a:endParaRPr lang="en-US" sz="1400" smtClean="0">
              <a:effectLst/>
              <a:latin typeface="+mn-lt"/>
              <a:ea typeface="Times New Roman" panose="02020603050405020304" pitchFamily="18" charset="0"/>
            </a:endParaRPr>
          </a:p>
          <a:p>
            <a:pPr algn="just">
              <a:lnSpc>
                <a:spcPct val="130000"/>
              </a:lnSpc>
            </a:pPr>
            <a:endParaRPr lang="en-US" sz="1400" dirty="0">
              <a:latin typeface="+mn-lt"/>
            </a:endParaRPr>
          </a:p>
        </p:txBody>
      </p:sp>
      <p:sp>
        <p:nvSpPr>
          <p:cNvPr id="3" name="Rectangle 2"/>
          <p:cNvSpPr/>
          <p:nvPr/>
        </p:nvSpPr>
        <p:spPr>
          <a:xfrm>
            <a:off x="457200" y="1069033"/>
            <a:ext cx="2573140" cy="307777"/>
          </a:xfrm>
          <a:prstGeom prst="rect">
            <a:avLst/>
          </a:prstGeom>
        </p:spPr>
        <p:txBody>
          <a:bodyPr wrap="none">
            <a:spAutoFit/>
          </a:bodyPr>
          <a:lstStyle/>
          <a:p>
            <a:r>
              <a:rPr lang="vi-VN" b="1">
                <a:solidFill>
                  <a:schemeClr val="accent1">
                    <a:lumMod val="50000"/>
                  </a:schemeClr>
                </a:solidFill>
              </a:rPr>
              <a:t>CÔNG TY NHỰA BÌNH MINH</a:t>
            </a:r>
            <a:endParaRPr lang="en-US" b="1"/>
          </a:p>
        </p:txBody>
      </p:sp>
    </p:spTree>
    <p:extLst>
      <p:ext uri="{BB962C8B-B14F-4D97-AF65-F5344CB8AC3E}">
        <p14:creationId xmlns:p14="http://schemas.microsoft.com/office/powerpoint/2010/main" val="912342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46E1ECD-7141-24FB-C297-BE7AF4DD7619}"/>
              </a:ext>
            </a:extLst>
          </p:cNvPr>
          <p:cNvSpPr>
            <a:spLocks noGrp="1"/>
          </p:cNvSpPr>
          <p:nvPr>
            <p:ph type="body" idx="1"/>
          </p:nvPr>
        </p:nvSpPr>
        <p:spPr>
          <a:xfrm>
            <a:off x="3950413" y="1240091"/>
            <a:ext cx="4736387" cy="1251962"/>
          </a:xfrm>
        </p:spPr>
        <p:txBody>
          <a:bodyPr>
            <a:normAutofit/>
          </a:bodyPr>
          <a:lstStyle/>
          <a:p>
            <a:r>
              <a:rPr lang="vi-VN"/>
              <a:t>Mức đầu tư: Trung bình</a:t>
            </a:r>
          </a:p>
          <a:p>
            <a:r>
              <a:rPr lang="vi-VN"/>
              <a:t>Phần mềm SCADA + PLC: 20.000–50.000 đô la</a:t>
            </a:r>
          </a:p>
          <a:p>
            <a:r>
              <a:rPr lang="vi-VN"/>
              <a:t>Tích hợp với máy trộn/cân/van hiện có</a:t>
            </a:r>
          </a:p>
          <a:p>
            <a:r>
              <a:rPr lang="vi-VN"/>
              <a:t>Kỹ thuật, vận hành và đào tạo</a:t>
            </a:r>
            <a:endParaRPr lang="en-VN" dirty="0">
              <a:latin typeface="+mn-lt"/>
            </a:endParaRPr>
          </a:p>
        </p:txBody>
      </p:sp>
      <p:graphicFrame>
        <p:nvGraphicFramePr>
          <p:cNvPr id="4" name="Table 3">
            <a:extLst>
              <a:ext uri="{FF2B5EF4-FFF2-40B4-BE49-F238E27FC236}">
                <a16:creationId xmlns:a16="http://schemas.microsoft.com/office/drawing/2014/main" id="{8694F9A2-8AC0-842D-E73F-AFFFAE44676D}"/>
              </a:ext>
            </a:extLst>
          </p:cNvPr>
          <p:cNvGraphicFramePr>
            <a:graphicFrameLocks noGrp="1"/>
          </p:cNvGraphicFramePr>
          <p:nvPr>
            <p:extLst>
              <p:ext uri="{D42A27DB-BD31-4B8C-83A1-F6EECF244321}">
                <p14:modId xmlns:p14="http://schemas.microsoft.com/office/powerpoint/2010/main" val="2736642016"/>
              </p:ext>
            </p:extLst>
          </p:nvPr>
        </p:nvGraphicFramePr>
        <p:xfrm>
          <a:off x="831208" y="2492053"/>
          <a:ext cx="7481584" cy="2133600"/>
        </p:xfrm>
        <a:graphic>
          <a:graphicData uri="http://schemas.openxmlformats.org/drawingml/2006/table">
            <a:tbl>
              <a:tblPr/>
              <a:tblGrid>
                <a:gridCol w="2880962">
                  <a:extLst>
                    <a:ext uri="{9D8B030D-6E8A-4147-A177-3AD203B41FA5}">
                      <a16:colId xmlns:a16="http://schemas.microsoft.com/office/drawing/2014/main" val="2207052266"/>
                    </a:ext>
                  </a:extLst>
                </a:gridCol>
                <a:gridCol w="4600622">
                  <a:extLst>
                    <a:ext uri="{9D8B030D-6E8A-4147-A177-3AD203B41FA5}">
                      <a16:colId xmlns:a16="http://schemas.microsoft.com/office/drawing/2014/main" val="822890358"/>
                    </a:ext>
                  </a:extLst>
                </a:gridCol>
              </a:tblGrid>
              <a:tr h="0">
                <a:tc>
                  <a:txBody>
                    <a:bodyPr/>
                    <a:lstStyle/>
                    <a:p>
                      <a:r>
                        <a:rPr lang="en-US" b="1" smtClean="0"/>
                        <a:t>Tiêu chuẩn</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Sự đánh giá</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151673"/>
                  </a:ext>
                </a:extLst>
              </a:tr>
              <a:tr h="0">
                <a:tc>
                  <a:txBody>
                    <a:bodyPr/>
                    <a:lstStyle/>
                    <a:p>
                      <a:r>
                        <a:rPr lang="en-US" smtClean="0"/>
                        <a:t>Chi phí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Trung bình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04411"/>
                  </a:ext>
                </a:extLst>
              </a:tr>
              <a:tr h="0">
                <a:tc>
                  <a:txBody>
                    <a:bodyPr/>
                    <a:lstStyle/>
                    <a:p>
                      <a:r>
                        <a:rPr lang="en-US" smtClean="0"/>
                        <a:t>Tiết</a:t>
                      </a:r>
                      <a:r>
                        <a:rPr lang="en-US" baseline="0" smtClean="0"/>
                        <a:t> kiệm năng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Thấp - Trung bình (gián tiếp)</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8080101"/>
                  </a:ext>
                </a:extLst>
              </a:tr>
              <a:tr h="0">
                <a:tc>
                  <a:txBody>
                    <a:bodyPr/>
                    <a:lstStyle/>
                    <a:p>
                      <a:r>
                        <a:rPr lang="en-US" smtClean="0"/>
                        <a:t>Tiết kiệm vật liệu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Trung bình</a:t>
                      </a:r>
                      <a:r>
                        <a:rPr lang="en-US" baseline="0" smtClean="0"/>
                        <a:t> - 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93811609"/>
                  </a:ext>
                </a:extLst>
              </a:tr>
              <a:tr h="0">
                <a:tc>
                  <a:txBody>
                    <a:bodyPr/>
                    <a:lstStyle/>
                    <a:p>
                      <a:r>
                        <a:rPr lang="vi-VN" smtClean="0"/>
                        <a:t>Cải thiện chất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08027785"/>
                  </a:ext>
                </a:extLst>
              </a:tr>
              <a:tr h="0">
                <a:tc>
                  <a:txBody>
                    <a:bodyPr/>
                    <a:lstStyle/>
                    <a:p>
                      <a:r>
                        <a:rPr lang="en-US" smtClean="0"/>
                        <a:t>Thời gian hoàn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Ngắn</a:t>
                      </a:r>
                      <a:r>
                        <a:rPr lang="en-US" baseline="0" smtClean="0"/>
                        <a:t> (1-3 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2732090"/>
                  </a:ext>
                </a:extLst>
              </a:tr>
              <a:tr h="0">
                <a:tc>
                  <a:txBody>
                    <a:bodyPr/>
                    <a:lstStyle/>
                    <a:p>
                      <a:r>
                        <a:rPr lang="it-IT" smtClean="0"/>
                        <a:t>Hiệu quả về chi phí</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Rất tốt, </a:t>
                      </a:r>
                      <a:r>
                        <a:rPr lang="en-US" b="0" smtClean="0"/>
                        <a:t>đặc biệt là đối với các nhà máy vừa/lớn</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462460"/>
                  </a:ext>
                </a:extLst>
              </a:tr>
            </a:tbl>
          </a:graphicData>
        </a:graphic>
      </p:graphicFrame>
      <p:sp>
        <p:nvSpPr>
          <p:cNvPr id="7" name="TextBox 6">
            <a:extLst>
              <a:ext uri="{FF2B5EF4-FFF2-40B4-BE49-F238E27FC236}">
                <a16:creationId xmlns:a16="http://schemas.microsoft.com/office/drawing/2014/main" id="{E38082B5-1210-2215-9B64-8574F0DB86C3}"/>
              </a:ext>
            </a:extLst>
          </p:cNvPr>
          <p:cNvSpPr txBox="1"/>
          <p:nvPr/>
        </p:nvSpPr>
        <p:spPr>
          <a:xfrm>
            <a:off x="570216" y="2114534"/>
            <a:ext cx="4572000" cy="307777"/>
          </a:xfrm>
          <a:prstGeom prst="rect">
            <a:avLst/>
          </a:prstGeom>
          <a:noFill/>
        </p:spPr>
        <p:txBody>
          <a:bodyPr wrap="square">
            <a:spAutoFit/>
          </a:bodyPr>
          <a:lstStyle/>
          <a:p>
            <a:r>
              <a:rPr lang="en-US" altLang="en-VN" b="1">
                <a:solidFill>
                  <a:schemeClr val="tx1"/>
                </a:solidFill>
                <a:latin typeface="+mn-lt"/>
              </a:rPr>
              <a:t>Đánh giá:</a:t>
            </a:r>
            <a:endParaRPr lang="en-VN" dirty="0">
              <a:latin typeface="+mn-lt"/>
            </a:endParaRPr>
          </a:p>
        </p:txBody>
      </p:sp>
      <p:sp>
        <p:nvSpPr>
          <p:cNvPr id="9" name="TextBox 8">
            <a:extLst>
              <a:ext uri="{FF2B5EF4-FFF2-40B4-BE49-F238E27FC236}">
                <a16:creationId xmlns:a16="http://schemas.microsoft.com/office/drawing/2014/main" id="{D592F341-A646-E17F-0058-90BE76029F2F}"/>
              </a:ext>
            </a:extLst>
          </p:cNvPr>
          <p:cNvSpPr txBox="1"/>
          <p:nvPr/>
        </p:nvSpPr>
        <p:spPr>
          <a:xfrm>
            <a:off x="375005" y="901537"/>
            <a:ext cx="5748391" cy="338554"/>
          </a:xfrm>
          <a:prstGeom prst="rect">
            <a:avLst/>
          </a:prstGeom>
          <a:noFill/>
        </p:spPr>
        <p:txBody>
          <a:bodyPr wrap="square">
            <a:spAutoFit/>
          </a:bodyPr>
          <a:lstStyle/>
          <a:p>
            <a:pPr marL="139700" indent="0">
              <a:buNone/>
            </a:pPr>
            <a:r>
              <a:rPr lang="en-US" sz="1600" b="1">
                <a:solidFill>
                  <a:schemeClr val="accent4">
                    <a:lumMod val="50000"/>
                  </a:schemeClr>
                </a:solidFill>
                <a:latin typeface="+mn-lt"/>
              </a:rPr>
              <a:t>Kiểm soát giám sát và thu thập dữ liệu (SCADA)</a:t>
            </a:r>
            <a:endParaRPr lang="en-US" sz="1600" b="1" dirty="0">
              <a:solidFill>
                <a:schemeClr val="accent4">
                  <a:lumMod val="50000"/>
                </a:schemeClr>
              </a:solidFill>
              <a:latin typeface="+mn-lt"/>
            </a:endParaRPr>
          </a:p>
        </p:txBody>
      </p:sp>
      <p:sp>
        <p:nvSpPr>
          <p:cNvPr id="14" name="Title 1">
            <a:extLst>
              <a:ext uri="{FF2B5EF4-FFF2-40B4-BE49-F238E27FC236}">
                <a16:creationId xmlns:a16="http://schemas.microsoft.com/office/drawing/2014/main" id="{049F797F-23ED-727D-720B-DFA2B28F1C11}"/>
              </a:ext>
            </a:extLst>
          </p:cNvPr>
          <p:cNvSpPr>
            <a:spLocks noGrp="1"/>
          </p:cNvSpPr>
          <p:nvPr>
            <p:ph type="title"/>
          </p:nvPr>
        </p:nvSpPr>
        <p:spPr/>
        <p:txBody>
          <a:bodyPr>
            <a:normAutofit fontScale="90000"/>
          </a:bodyPr>
          <a:lstStyle/>
          <a:p>
            <a:r>
              <a:rPr lang="en-US" smtClean="0">
                <a:solidFill>
                  <a:schemeClr val="accent4">
                    <a:lumMod val="50000"/>
                  </a:schemeClr>
                </a:solidFill>
              </a:rPr>
              <a:t>PHÂN TÍCH CHI PHÍ – LỢI ÍCH VÍ DỤ 3 (1)</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658076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1AB226-E396-0C63-77BF-198E0FB89E00}"/>
              </a:ext>
            </a:extLst>
          </p:cNvPr>
          <p:cNvSpPr>
            <a:spLocks noGrp="1"/>
          </p:cNvSpPr>
          <p:nvPr>
            <p:ph type="body" idx="1"/>
          </p:nvPr>
        </p:nvSpPr>
        <p:spPr>
          <a:xfrm>
            <a:off x="344185" y="945810"/>
            <a:ext cx="8229600" cy="385864"/>
          </a:xfrm>
        </p:spPr>
        <p:txBody>
          <a:bodyPr>
            <a:normAutofit fontScale="92500" lnSpcReduction="20000"/>
          </a:bodyPr>
          <a:lstStyle/>
          <a:p>
            <a:pPr marL="139700" indent="0">
              <a:buNone/>
            </a:pPr>
            <a:r>
              <a:rPr lang="vi-VN" sz="1600" b="1">
                <a:solidFill>
                  <a:schemeClr val="accent4">
                    <a:lumMod val="50000"/>
                  </a:schemeClr>
                </a:solidFill>
              </a:rPr>
              <a:t>Máy ép phun dựa trên động cơ servo</a:t>
            </a:r>
            <a:endParaRPr lang="en-VN" sz="1600" b="1" dirty="0">
              <a:solidFill>
                <a:schemeClr val="accent4">
                  <a:lumMod val="50000"/>
                </a:schemeClr>
              </a:solidFill>
              <a:latin typeface="+mn-lt"/>
            </a:endParaRPr>
          </a:p>
        </p:txBody>
      </p:sp>
      <p:graphicFrame>
        <p:nvGraphicFramePr>
          <p:cNvPr id="6" name="Table 5">
            <a:extLst>
              <a:ext uri="{FF2B5EF4-FFF2-40B4-BE49-F238E27FC236}">
                <a16:creationId xmlns:a16="http://schemas.microsoft.com/office/drawing/2014/main" id="{BDA03AC7-4FE9-C845-8FD9-979DFE02DB77}"/>
              </a:ext>
            </a:extLst>
          </p:cNvPr>
          <p:cNvGraphicFramePr>
            <a:graphicFrameLocks noGrp="1"/>
          </p:cNvGraphicFramePr>
          <p:nvPr>
            <p:extLst>
              <p:ext uri="{D42A27DB-BD31-4B8C-83A1-F6EECF244321}">
                <p14:modId xmlns:p14="http://schemas.microsoft.com/office/powerpoint/2010/main" val="4292253606"/>
              </p:ext>
            </p:extLst>
          </p:nvPr>
        </p:nvGraphicFramePr>
        <p:xfrm>
          <a:off x="457200" y="1712889"/>
          <a:ext cx="8229600" cy="1219200"/>
        </p:xfrm>
        <a:graphic>
          <a:graphicData uri="http://schemas.openxmlformats.org/drawingml/2006/table">
            <a:tbl>
              <a:tblPr/>
              <a:tblGrid>
                <a:gridCol w="2743200">
                  <a:extLst>
                    <a:ext uri="{9D8B030D-6E8A-4147-A177-3AD203B41FA5}">
                      <a16:colId xmlns:a16="http://schemas.microsoft.com/office/drawing/2014/main" val="1181676006"/>
                    </a:ext>
                  </a:extLst>
                </a:gridCol>
                <a:gridCol w="2743200">
                  <a:extLst>
                    <a:ext uri="{9D8B030D-6E8A-4147-A177-3AD203B41FA5}">
                      <a16:colId xmlns:a16="http://schemas.microsoft.com/office/drawing/2014/main" val="3919087087"/>
                    </a:ext>
                  </a:extLst>
                </a:gridCol>
                <a:gridCol w="2743200">
                  <a:extLst>
                    <a:ext uri="{9D8B030D-6E8A-4147-A177-3AD203B41FA5}">
                      <a16:colId xmlns:a16="http://schemas.microsoft.com/office/drawing/2014/main" val="3051217436"/>
                    </a:ext>
                  </a:extLst>
                </a:gridCol>
              </a:tblGrid>
              <a:tr h="0">
                <a:tc>
                  <a:txBody>
                    <a:bodyPr/>
                    <a:lstStyle/>
                    <a:p>
                      <a:r>
                        <a:rPr lang="vi-VN" b="1" smtClean="0"/>
                        <a:t>Kích thước máy (lực kẹp)</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Thủy lực truyền thống</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vi-VN" b="1" smtClean="0"/>
                        <a:t>Dựa trên động cơ Servo</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58769227"/>
                  </a:ext>
                </a:extLst>
              </a:tr>
              <a:tr h="0">
                <a:tc>
                  <a:txBody>
                    <a:bodyPr/>
                    <a:lstStyle/>
                    <a:p>
                      <a:r>
                        <a:rPr lang="en-US" smtClean="0"/>
                        <a:t>Nhỏ (100–250 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40.000–60.000 đô la</a:t>
                      </a:r>
                      <a:endParaRPr lang="en-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55.000–80.000 đô la</a:t>
                      </a:r>
                      <a:endParaRPr lang="en-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470322"/>
                  </a:ext>
                </a:extLst>
              </a:tr>
              <a:tr h="0">
                <a:tc>
                  <a:txBody>
                    <a:bodyPr/>
                    <a:lstStyle/>
                    <a:p>
                      <a:r>
                        <a:rPr lang="en-US" smtClean="0"/>
                        <a:t>Trung bình (300–500 tấn)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60.000–90.000 đô la</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85.000–120.000 đô la</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0514955"/>
                  </a:ext>
                </a:extLst>
              </a:tr>
              <a:tr h="0">
                <a:tc>
                  <a:txBody>
                    <a:bodyPr/>
                    <a:lstStyle/>
                    <a:p>
                      <a:r>
                        <a:rPr lang="en-US" smtClean="0"/>
                        <a:t>Lớn (&gt;600 tấn)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90.000–130.000 đô la</a:t>
                      </a:r>
                      <a:endParaRPr lang="en-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120.000–160.000 đô la</a:t>
                      </a:r>
                      <a:endParaRPr lang="en-VN"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35457520"/>
                  </a:ext>
                </a:extLst>
              </a:tr>
            </a:tbl>
          </a:graphicData>
        </a:graphic>
      </p:graphicFrame>
      <p:sp>
        <p:nvSpPr>
          <p:cNvPr id="9" name="TextBox 8">
            <a:extLst>
              <a:ext uri="{FF2B5EF4-FFF2-40B4-BE49-F238E27FC236}">
                <a16:creationId xmlns:a16="http://schemas.microsoft.com/office/drawing/2014/main" id="{BD5F2771-AB83-5A0C-0316-940447D492EC}"/>
              </a:ext>
            </a:extLst>
          </p:cNvPr>
          <p:cNvSpPr txBox="1"/>
          <p:nvPr/>
        </p:nvSpPr>
        <p:spPr>
          <a:xfrm>
            <a:off x="344184" y="3086825"/>
            <a:ext cx="8342615" cy="307777"/>
          </a:xfrm>
          <a:prstGeom prst="rect">
            <a:avLst/>
          </a:prstGeom>
          <a:noFill/>
        </p:spPr>
        <p:txBody>
          <a:bodyPr wrap="square">
            <a:spAutoFit/>
          </a:bodyPr>
          <a:lstStyle/>
          <a:p>
            <a:pPr lvl="0" eaLnBrk="0" fontAlgn="base" hangingPunct="0">
              <a:spcBef>
                <a:spcPct val="0"/>
              </a:spcBef>
              <a:spcAft>
                <a:spcPct val="0"/>
              </a:spcAft>
              <a:buClrTx/>
            </a:pPr>
            <a:r>
              <a:rPr lang="vi-VN" altLang="en-VN" b="1">
                <a:solidFill>
                  <a:schemeClr val="tx1"/>
                </a:solidFill>
                <a:latin typeface="Arial" panose="020B0604020202020204" pitchFamily="34" charset="0"/>
              </a:rPr>
              <a:t>Chi phí trả trước bổ sung: cao hơn khoảng 20–35% </a:t>
            </a:r>
            <a:r>
              <a:rPr lang="vi-VN" altLang="en-VN">
                <a:solidFill>
                  <a:schemeClr val="tx1"/>
                </a:solidFill>
                <a:latin typeface="Arial" panose="020B0604020202020204" pitchFamily="34" charset="0"/>
              </a:rPr>
              <a:t>so với máy thủy lực truyền thống.</a:t>
            </a:r>
            <a:endParaRPr kumimoji="0" lang="en-VN" altLang="en-VN" sz="1400" i="0" u="none" strike="noStrike" cap="none" normalizeH="0" baseline="0" dirty="0">
              <a:ln>
                <a:noFill/>
              </a:ln>
              <a:solidFill>
                <a:schemeClr val="tx1"/>
              </a:solidFill>
              <a:effectLst/>
              <a:latin typeface="Arial" panose="020B0604020202020204" pitchFamily="34" charset="0"/>
            </a:endParaRPr>
          </a:p>
        </p:txBody>
      </p:sp>
      <p:sp>
        <p:nvSpPr>
          <p:cNvPr id="10" name="Rectangle 1">
            <a:extLst>
              <a:ext uri="{FF2B5EF4-FFF2-40B4-BE49-F238E27FC236}">
                <a16:creationId xmlns:a16="http://schemas.microsoft.com/office/drawing/2014/main" id="{1B3A3E59-7187-FA51-9DD1-446C4AE9C709}"/>
              </a:ext>
            </a:extLst>
          </p:cNvPr>
          <p:cNvSpPr>
            <a:spLocks noChangeArrowheads="1"/>
          </p:cNvSpPr>
          <p:nvPr/>
        </p:nvSpPr>
        <p:spPr bwMode="auto">
          <a:xfrm>
            <a:off x="457200" y="1331674"/>
            <a:ext cx="139653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vi-VN" altLang="en-VN" b="1">
                <a:solidFill>
                  <a:schemeClr val="tx1"/>
                </a:solidFill>
                <a:latin typeface="Arial" panose="020B0604020202020204" pitchFamily="34" charset="0"/>
              </a:rPr>
              <a:t>Chi phí đầu tư</a:t>
            </a:r>
            <a:endParaRPr kumimoji="0" lang="en-VN" altLang="en-VN" b="1" i="0" u="none" strike="noStrike" cap="none" normalizeH="0" baseline="0" dirty="0">
              <a:ln>
                <a:noFill/>
              </a:ln>
              <a:solidFill>
                <a:schemeClr val="tx1"/>
              </a:solidFill>
              <a:effectLst/>
              <a:latin typeface="Arial" panose="020B0604020202020204" pitchFamily="34" charset="0"/>
            </a:endParaRPr>
          </a:p>
        </p:txBody>
      </p:sp>
      <p:sp>
        <p:nvSpPr>
          <p:cNvPr id="8" name="Title 1">
            <a:extLst>
              <a:ext uri="{FF2B5EF4-FFF2-40B4-BE49-F238E27FC236}">
                <a16:creationId xmlns:a16="http://schemas.microsoft.com/office/drawing/2014/main" id="{049F797F-23ED-727D-720B-DFA2B28F1C11}"/>
              </a:ext>
            </a:extLst>
          </p:cNvPr>
          <p:cNvSpPr>
            <a:spLocks noGrp="1"/>
          </p:cNvSpPr>
          <p:nvPr>
            <p:ph type="title"/>
          </p:nvPr>
        </p:nvSpPr>
        <p:spPr>
          <a:xfrm>
            <a:off x="457200" y="411475"/>
            <a:ext cx="8229600" cy="371400"/>
          </a:xfrm>
        </p:spPr>
        <p:txBody>
          <a:bodyPr>
            <a:normAutofit fontScale="90000"/>
          </a:bodyPr>
          <a:lstStyle/>
          <a:p>
            <a:r>
              <a:rPr lang="en-US" smtClean="0">
                <a:solidFill>
                  <a:schemeClr val="accent4">
                    <a:lumMod val="50000"/>
                  </a:schemeClr>
                </a:solidFill>
              </a:rPr>
              <a:t>PHÂN TÍCH CHI PHÍ – LỢI ÍCH VÍ DỤ 3 (1)</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12782311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5F9FE5F-9467-9E2B-117D-A377EAFC99F2}"/>
              </a:ext>
            </a:extLst>
          </p:cNvPr>
          <p:cNvGraphicFramePr>
            <a:graphicFrameLocks noGrp="1"/>
          </p:cNvGraphicFramePr>
          <p:nvPr>
            <p:extLst>
              <p:ext uri="{D42A27DB-BD31-4B8C-83A1-F6EECF244321}">
                <p14:modId xmlns:p14="http://schemas.microsoft.com/office/powerpoint/2010/main" val="2315596199"/>
              </p:ext>
            </p:extLst>
          </p:nvPr>
        </p:nvGraphicFramePr>
        <p:xfrm>
          <a:off x="457200" y="2079401"/>
          <a:ext cx="8229600" cy="1828800"/>
        </p:xfrm>
        <a:graphic>
          <a:graphicData uri="http://schemas.openxmlformats.org/drawingml/2006/table">
            <a:tbl>
              <a:tblPr/>
              <a:tblGrid>
                <a:gridCol w="4114800">
                  <a:extLst>
                    <a:ext uri="{9D8B030D-6E8A-4147-A177-3AD203B41FA5}">
                      <a16:colId xmlns:a16="http://schemas.microsoft.com/office/drawing/2014/main" val="4057301630"/>
                    </a:ext>
                  </a:extLst>
                </a:gridCol>
                <a:gridCol w="4114800">
                  <a:extLst>
                    <a:ext uri="{9D8B030D-6E8A-4147-A177-3AD203B41FA5}">
                      <a16:colId xmlns:a16="http://schemas.microsoft.com/office/drawing/2014/main" val="905267022"/>
                    </a:ext>
                  </a:extLst>
                </a:gridCol>
              </a:tblGrid>
              <a:tr h="0">
                <a:tc>
                  <a:txBody>
                    <a:bodyPr/>
                    <a:lstStyle/>
                    <a:p>
                      <a:r>
                        <a:rPr lang="en-US" smtClean="0"/>
                        <a:t>Nhân tố</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Phạm vi điển hình</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8720943"/>
                  </a:ext>
                </a:extLst>
              </a:tr>
              <a:tr h="0">
                <a:tc>
                  <a:txBody>
                    <a:bodyPr/>
                    <a:lstStyle/>
                    <a:p>
                      <a:r>
                        <a:rPr lang="vi-VN" smtClean="0"/>
                        <a:t>Tiết kiệm năng lượng hàng 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5.000–15.000 đô la/máy</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7917772"/>
                  </a:ext>
                </a:extLst>
              </a:tr>
              <a:tr h="0">
                <a:tc>
                  <a:txBody>
                    <a:bodyPr/>
                    <a:lstStyle/>
                    <a:p>
                      <a:r>
                        <a:rPr lang="en-US" smtClean="0"/>
                        <a:t>Tiết kiệm bảo trì</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1.000–3.000 đô</a:t>
                      </a:r>
                      <a:r>
                        <a:rPr lang="en-US" baseline="0" smtClean="0"/>
                        <a:t> la</a:t>
                      </a:r>
                      <a:r>
                        <a:rPr lang="en-US" smtClean="0"/>
                        <a:t>/năm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2721318"/>
                  </a:ext>
                </a:extLst>
              </a:tr>
              <a:tr h="0">
                <a:tc>
                  <a:txBody>
                    <a:bodyPr/>
                    <a:lstStyle/>
                    <a:p>
                      <a:r>
                        <a:rPr lang="en-US" smtClean="0"/>
                        <a:t>Tiết kiệm vật liệu (gián tiếp)</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2.000–5.000 đô</a:t>
                      </a:r>
                      <a:r>
                        <a:rPr lang="en-US" baseline="0" smtClean="0"/>
                        <a:t> la</a:t>
                      </a:r>
                      <a:r>
                        <a:rPr lang="en-US" smtClean="0"/>
                        <a:t>/năm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84767"/>
                  </a:ext>
                </a:extLst>
              </a:tr>
              <a:tr h="0">
                <a:tc>
                  <a:txBody>
                    <a:bodyPr/>
                    <a:lstStyle/>
                    <a:p>
                      <a:r>
                        <a:rPr lang="en-US" b="1" smtClean="0"/>
                        <a:t>Tổng số tiền tiết kiệm/năm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b="1" smtClean="0"/>
                        <a:t>8</a:t>
                      </a:r>
                      <a:r>
                        <a:rPr lang="en-US" b="1" smtClean="0"/>
                        <a:t>.</a:t>
                      </a:r>
                      <a:r>
                        <a:rPr lang="en-VN" b="1" smtClean="0"/>
                        <a:t>000–20</a:t>
                      </a:r>
                      <a:r>
                        <a:rPr lang="en-US" b="1" smtClean="0"/>
                        <a:t>.</a:t>
                      </a:r>
                      <a:r>
                        <a:rPr lang="en-VN" b="1" smtClean="0"/>
                        <a:t>000</a:t>
                      </a:r>
                      <a:r>
                        <a:rPr lang="en-US" b="1" smtClean="0"/>
                        <a:t> đô</a:t>
                      </a:r>
                      <a:r>
                        <a:rPr lang="en-US" b="1" baseline="0" smtClean="0"/>
                        <a:t> la</a:t>
                      </a:r>
                      <a:r>
                        <a:rPr lang="en-VN" b="1" smtClean="0"/>
                        <a:t>+</a:t>
                      </a:r>
                      <a:endParaRPr lang="en-V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79134095"/>
                  </a:ext>
                </a:extLst>
              </a:tr>
              <a:tr h="0">
                <a:tc>
                  <a:txBody>
                    <a:bodyPr/>
                    <a:lstStyle/>
                    <a:p>
                      <a:r>
                        <a:rPr lang="en-US" b="1" smtClean="0"/>
                        <a:t>Thời gian hoàn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1.5</a:t>
                      </a:r>
                      <a:r>
                        <a:rPr lang="en-US" b="1" baseline="0" smtClean="0"/>
                        <a:t> -</a:t>
                      </a:r>
                      <a:r>
                        <a:rPr lang="en-US" b="1" smtClean="0"/>
                        <a:t> </a:t>
                      </a:r>
                      <a:r>
                        <a:rPr lang="en-US" b="1"/>
                        <a:t>3.5 </a:t>
                      </a:r>
                      <a:r>
                        <a:rPr lang="en-US" b="1" smtClean="0"/>
                        <a:t>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44891611"/>
                  </a:ext>
                </a:extLst>
              </a:tr>
            </a:tbl>
          </a:graphicData>
        </a:graphic>
      </p:graphicFrame>
      <p:sp>
        <p:nvSpPr>
          <p:cNvPr id="5" name="Rectangle 1">
            <a:extLst>
              <a:ext uri="{FF2B5EF4-FFF2-40B4-BE49-F238E27FC236}">
                <a16:creationId xmlns:a16="http://schemas.microsoft.com/office/drawing/2014/main" id="{613AFE6F-81DB-E836-409C-7DF6E175A825}"/>
              </a:ext>
            </a:extLst>
          </p:cNvPr>
          <p:cNvSpPr>
            <a:spLocks noChangeArrowheads="1"/>
          </p:cNvSpPr>
          <p:nvPr/>
        </p:nvSpPr>
        <p:spPr bwMode="auto">
          <a:xfrm>
            <a:off x="457200" y="1369338"/>
            <a:ext cx="531908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vi-VN" altLang="en-VN" sz="1600" b="1">
                <a:solidFill>
                  <a:schemeClr val="tx1"/>
                </a:solidFill>
                <a:latin typeface="Arial" panose="020B0604020202020204" pitchFamily="34" charset="0"/>
              </a:rPr>
              <a:t>Ước tính thời gian hoàn vốn</a:t>
            </a:r>
          </a:p>
          <a:p>
            <a:pPr lvl="0" eaLnBrk="0" fontAlgn="base" hangingPunct="0">
              <a:spcBef>
                <a:spcPct val="0"/>
              </a:spcBef>
              <a:spcAft>
                <a:spcPct val="0"/>
              </a:spcAft>
              <a:buClrTx/>
            </a:pPr>
            <a:r>
              <a:rPr lang="vi-VN" altLang="en-VN" sz="1200">
                <a:solidFill>
                  <a:schemeClr val="tx1"/>
                </a:solidFill>
                <a:latin typeface="Arial" panose="020B0604020202020204" pitchFamily="34" charset="0"/>
              </a:rPr>
              <a:t>Phụ thuộc vào kích thước máy, giờ sử dụng/ngày, giá điện và loại linh kiện.</a:t>
            </a:r>
            <a:endParaRPr kumimoji="0" lang="en-VN" altLang="en-VN" sz="1800" i="0" u="none" strike="noStrike" cap="none" normalizeH="0" baseline="0" dirty="0">
              <a:ln>
                <a:noFill/>
              </a:ln>
              <a:solidFill>
                <a:schemeClr val="tx1"/>
              </a:solidFill>
              <a:effectLst/>
              <a:latin typeface="Arial" panose="020B0604020202020204" pitchFamily="34" charset="0"/>
            </a:endParaRPr>
          </a:p>
        </p:txBody>
      </p:sp>
      <p:sp>
        <p:nvSpPr>
          <p:cNvPr id="10" name="TextBox 9">
            <a:extLst>
              <a:ext uri="{FF2B5EF4-FFF2-40B4-BE49-F238E27FC236}">
                <a16:creationId xmlns:a16="http://schemas.microsoft.com/office/drawing/2014/main" id="{376BC16F-65F7-BFB5-F161-A1A647233D13}"/>
              </a:ext>
            </a:extLst>
          </p:cNvPr>
          <p:cNvSpPr txBox="1"/>
          <p:nvPr/>
        </p:nvSpPr>
        <p:spPr>
          <a:xfrm>
            <a:off x="331507" y="1030784"/>
            <a:ext cx="4572000" cy="338554"/>
          </a:xfrm>
          <a:prstGeom prst="rect">
            <a:avLst/>
          </a:prstGeom>
          <a:noFill/>
        </p:spPr>
        <p:txBody>
          <a:bodyPr wrap="square">
            <a:spAutoFit/>
          </a:bodyPr>
          <a:lstStyle/>
          <a:p>
            <a:pPr marL="139700" indent="0">
              <a:buNone/>
            </a:pPr>
            <a:r>
              <a:rPr lang="vi-VN" sz="1600" b="1">
                <a:solidFill>
                  <a:schemeClr val="accent4">
                    <a:lumMod val="50000"/>
                  </a:schemeClr>
                </a:solidFill>
                <a:latin typeface="+mn-lt"/>
              </a:rPr>
              <a:t>Máy ép phun dựa trên động cơ servo</a:t>
            </a:r>
            <a:endParaRPr lang="en-VN" sz="1600" b="1" dirty="0">
              <a:solidFill>
                <a:schemeClr val="accent4">
                  <a:lumMod val="50000"/>
                </a:schemeClr>
              </a:solidFill>
              <a:latin typeface="+mn-lt"/>
            </a:endParaRPr>
          </a:p>
        </p:txBody>
      </p:sp>
      <p:sp>
        <p:nvSpPr>
          <p:cNvPr id="7" name="Title 1">
            <a:extLst>
              <a:ext uri="{FF2B5EF4-FFF2-40B4-BE49-F238E27FC236}">
                <a16:creationId xmlns:a16="http://schemas.microsoft.com/office/drawing/2014/main" id="{049F797F-23ED-727D-720B-DFA2B28F1C11}"/>
              </a:ext>
            </a:extLst>
          </p:cNvPr>
          <p:cNvSpPr>
            <a:spLocks noGrp="1"/>
          </p:cNvSpPr>
          <p:nvPr>
            <p:ph type="title"/>
          </p:nvPr>
        </p:nvSpPr>
        <p:spPr>
          <a:xfrm>
            <a:off x="457200" y="411475"/>
            <a:ext cx="8229600" cy="371400"/>
          </a:xfrm>
        </p:spPr>
        <p:txBody>
          <a:bodyPr>
            <a:normAutofit fontScale="90000"/>
          </a:bodyPr>
          <a:lstStyle/>
          <a:p>
            <a:r>
              <a:rPr lang="en-US" smtClean="0">
                <a:solidFill>
                  <a:schemeClr val="accent4">
                    <a:lumMod val="50000"/>
                  </a:schemeClr>
                </a:solidFill>
              </a:rPr>
              <a:t>PHÂN TÍCH CHI PHÍ – LỢI ÍCH VÍ DỤ 3 (2)</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567450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493736" y="328757"/>
            <a:ext cx="8156528" cy="480418"/>
          </a:xfrm>
        </p:spPr>
        <p:txBody>
          <a:bodyPr>
            <a:noAutofit/>
          </a:bodyPr>
          <a:lstStyle/>
          <a:p>
            <a:pPr algn="ctr" eaLnBrk="1" hangingPunct="1">
              <a:lnSpc>
                <a:spcPct val="90000"/>
              </a:lnSpc>
            </a:pPr>
            <a:r>
              <a:rPr lang="en-US" sz="2400" smtClean="0">
                <a:solidFill>
                  <a:schemeClr val="accent1">
                    <a:lumMod val="50000"/>
                  </a:schemeClr>
                </a:solidFill>
                <a:latin typeface="+mn-lt"/>
                <a:cs typeface="Times New Roman" panose="02020603050405020304" pitchFamily="18" charset="0"/>
              </a:rPr>
              <a:t>NỘI DUNG</a:t>
            </a:r>
            <a:endParaRPr lang="en-US" sz="2400" dirty="0">
              <a:solidFill>
                <a:schemeClr val="accent1">
                  <a:lumMod val="50000"/>
                </a:schemeClr>
              </a:solidFill>
              <a:latin typeface="+mn-lt"/>
              <a:cs typeface="Times New Roman" panose="02020603050405020304" pitchFamily="18" charset="0"/>
            </a:endParaRPr>
          </a:p>
        </p:txBody>
      </p:sp>
      <p:sp>
        <p:nvSpPr>
          <p:cNvPr id="6" name="Content Placeholder 2">
            <a:extLst>
              <a:ext uri="{FF2B5EF4-FFF2-40B4-BE49-F238E27FC236}">
                <a16:creationId xmlns:a16="http://schemas.microsoft.com/office/drawing/2014/main" id="{90369E3C-D172-9DE2-243D-65FCF5DBD650}"/>
              </a:ext>
            </a:extLst>
          </p:cNvPr>
          <p:cNvSpPr>
            <a:spLocks noGrp="1"/>
          </p:cNvSpPr>
          <p:nvPr>
            <p:ph sz="half" idx="1"/>
          </p:nvPr>
        </p:nvSpPr>
        <p:spPr>
          <a:xfrm>
            <a:off x="457200" y="1018129"/>
            <a:ext cx="8229599" cy="3294459"/>
          </a:xfrm>
        </p:spPr>
        <p:txBody>
          <a:bodyPr>
            <a:normAutofit/>
          </a:bodyPr>
          <a:lstStyle/>
          <a:p>
            <a:pPr marL="654050" indent="-514350">
              <a:lnSpc>
                <a:spcPct val="150000"/>
              </a:lnSpc>
              <a:buClrTx/>
              <a:buSzPct val="100000"/>
              <a:buFont typeface="+mj-lt"/>
              <a:buAutoNum type="romanUcPeriod"/>
            </a:pPr>
            <a:r>
              <a:rPr lang="en-US" sz="2000" b="1" smtClean="0">
                <a:solidFill>
                  <a:schemeClr val="tx1"/>
                </a:solidFill>
                <a:latin typeface="+mn-lt"/>
              </a:rPr>
              <a:t>Giới thiệu về tiêu thụ năng lượng trong ngành nhựa</a:t>
            </a:r>
            <a:endParaRPr lang="en-US" sz="2000" b="1" dirty="0">
              <a:solidFill>
                <a:schemeClr val="tx1"/>
              </a:solidFill>
              <a:latin typeface="+mn-lt"/>
            </a:endParaRPr>
          </a:p>
          <a:p>
            <a:pPr marL="654050" indent="-514350">
              <a:lnSpc>
                <a:spcPct val="150000"/>
              </a:lnSpc>
              <a:buClrTx/>
              <a:buSzPct val="100000"/>
              <a:buFont typeface="+mj-lt"/>
              <a:buAutoNum type="romanUcPeriod"/>
            </a:pPr>
            <a:r>
              <a:rPr lang="en-US" sz="2000" b="1" smtClean="0">
                <a:solidFill>
                  <a:schemeClr val="tx1"/>
                </a:solidFill>
                <a:latin typeface="+mn-lt"/>
              </a:rPr>
              <a:t>Các cơ hội tiết kiệm năng lượng trong ngành nhựa</a:t>
            </a:r>
            <a:endParaRPr lang="en-VN" sz="2000" b="1" dirty="0">
              <a:solidFill>
                <a:schemeClr val="tx1"/>
              </a:solidFill>
            </a:endParaRPr>
          </a:p>
        </p:txBody>
      </p:sp>
    </p:spTree>
    <p:extLst>
      <p:ext uri="{BB962C8B-B14F-4D97-AF65-F5344CB8AC3E}">
        <p14:creationId xmlns:p14="http://schemas.microsoft.com/office/powerpoint/2010/main" val="313274751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E0BB933C-38C5-A4DE-F629-F35E30691A21}"/>
              </a:ext>
            </a:extLst>
          </p:cNvPr>
          <p:cNvGraphicFramePr>
            <a:graphicFrameLocks noGrp="1"/>
          </p:cNvGraphicFramePr>
          <p:nvPr>
            <p:extLst>
              <p:ext uri="{D42A27DB-BD31-4B8C-83A1-F6EECF244321}">
                <p14:modId xmlns:p14="http://schemas.microsoft.com/office/powerpoint/2010/main" val="2295074744"/>
              </p:ext>
            </p:extLst>
          </p:nvPr>
        </p:nvGraphicFramePr>
        <p:xfrm>
          <a:off x="580490" y="1928714"/>
          <a:ext cx="8229600" cy="2438400"/>
        </p:xfrm>
        <a:graphic>
          <a:graphicData uri="http://schemas.openxmlformats.org/drawingml/2006/table">
            <a:tbl>
              <a:tblPr/>
              <a:tblGrid>
                <a:gridCol w="4114800">
                  <a:extLst>
                    <a:ext uri="{9D8B030D-6E8A-4147-A177-3AD203B41FA5}">
                      <a16:colId xmlns:a16="http://schemas.microsoft.com/office/drawing/2014/main" val="3141240745"/>
                    </a:ext>
                  </a:extLst>
                </a:gridCol>
                <a:gridCol w="4114800">
                  <a:extLst>
                    <a:ext uri="{9D8B030D-6E8A-4147-A177-3AD203B41FA5}">
                      <a16:colId xmlns:a16="http://schemas.microsoft.com/office/drawing/2014/main" val="1880173232"/>
                    </a:ext>
                  </a:extLst>
                </a:gridCol>
              </a:tblGrid>
              <a:tr h="0">
                <a:tc>
                  <a:txBody>
                    <a:bodyPr/>
                    <a:lstStyle/>
                    <a:p>
                      <a:r>
                        <a:rPr lang="en-US" b="1" smtClean="0"/>
                        <a:t>Tiêu chuẩn</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Sự đánh giá</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81034369"/>
                  </a:ext>
                </a:extLst>
              </a:tr>
              <a:tr h="0">
                <a:tc>
                  <a:txBody>
                    <a:bodyPr/>
                    <a:lstStyle/>
                    <a:p>
                      <a:r>
                        <a:rPr lang="vi-VN" smtClean="0"/>
                        <a:t>Đầu tư ban đầu</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Trung bình–Cao</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331945"/>
                  </a:ext>
                </a:extLst>
              </a:tr>
              <a:tr h="0">
                <a:tc>
                  <a:txBody>
                    <a:bodyPr/>
                    <a:lstStyle/>
                    <a:p>
                      <a:r>
                        <a:rPr lang="en-US" smtClean="0"/>
                        <a:t>Tiết</a:t>
                      </a:r>
                      <a:r>
                        <a:rPr lang="en-US" baseline="0" smtClean="0"/>
                        <a:t> kiệm năng lượng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Cao (giảm 30–60%)</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80209084"/>
                  </a:ext>
                </a:extLst>
              </a:tr>
              <a:tr h="0">
                <a:tc>
                  <a:txBody>
                    <a:bodyPr/>
                    <a:lstStyle/>
                    <a:p>
                      <a:r>
                        <a:rPr lang="en-US" smtClean="0"/>
                        <a:t>Tiết kiệm bảo trì</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Vừa phải</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03132129"/>
                  </a:ext>
                </a:extLst>
              </a:tr>
              <a:tr h="0">
                <a:tc>
                  <a:txBody>
                    <a:bodyPr/>
                    <a:lstStyle/>
                    <a:p>
                      <a:r>
                        <a:rPr lang="en-US" smtClean="0"/>
                        <a:t>Tính nhất quán của sản phẩm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Cao (tỷ lệ từ chối thấp)</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13026339"/>
                  </a:ext>
                </a:extLst>
              </a:tr>
              <a:tr h="0">
                <a:tc>
                  <a:txBody>
                    <a:bodyPr/>
                    <a:lstStyle/>
                    <a:p>
                      <a:r>
                        <a:rPr lang="vi-VN" smtClean="0"/>
                        <a:t>Lợi ích môi trường</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Cao (ít tiếng ồn, không dầu, ít nhiệt)</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9563727"/>
                  </a:ext>
                </a:extLst>
              </a:tr>
              <a:tr h="0">
                <a:tc>
                  <a:txBody>
                    <a:bodyPr/>
                    <a:lstStyle/>
                    <a:p>
                      <a:r>
                        <a:rPr lang="en-US" smtClean="0"/>
                        <a:t>Thời gian hoàn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Ngắn–Trung bình (1,5–3,5 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9567182"/>
                  </a:ext>
                </a:extLst>
              </a:tr>
              <a:tr h="0">
                <a:tc>
                  <a:txBody>
                    <a:bodyPr/>
                    <a:lstStyle/>
                    <a:p>
                      <a:r>
                        <a:rPr lang="en-US" smtClean="0"/>
                        <a:t>Hiệu quả chi phí tổng thể</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Rất tốt, </a:t>
                      </a:r>
                      <a:r>
                        <a:rPr lang="en-US" b="0" smtClean="0"/>
                        <a:t>đặc biệt là đối với hoạt động 2 ca trở lên</a:t>
                      </a:r>
                      <a:endParaRPr lang="en-US"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03489619"/>
                  </a:ext>
                </a:extLst>
              </a:tr>
            </a:tbl>
          </a:graphicData>
        </a:graphic>
      </p:graphicFrame>
      <p:sp>
        <p:nvSpPr>
          <p:cNvPr id="5" name="Rectangle 1">
            <a:extLst>
              <a:ext uri="{FF2B5EF4-FFF2-40B4-BE49-F238E27FC236}">
                <a16:creationId xmlns:a16="http://schemas.microsoft.com/office/drawing/2014/main" id="{F4CC0BF1-F554-4C2A-32E4-A2DAD48648F0}"/>
              </a:ext>
            </a:extLst>
          </p:cNvPr>
          <p:cNvSpPr>
            <a:spLocks noChangeArrowheads="1"/>
          </p:cNvSpPr>
          <p:nvPr/>
        </p:nvSpPr>
        <p:spPr bwMode="auto">
          <a:xfrm>
            <a:off x="457200" y="1451661"/>
            <a:ext cx="26709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en-US" altLang="en-VN" sz="1600" b="1">
                <a:solidFill>
                  <a:schemeClr val="tx1"/>
                </a:solidFill>
                <a:latin typeface="Arial" panose="020B0604020202020204" pitchFamily="34" charset="0"/>
              </a:rPr>
              <a:t>Đánh </a:t>
            </a:r>
            <a:r>
              <a:rPr lang="en-US" altLang="en-VN" sz="1600" b="1">
                <a:solidFill>
                  <a:schemeClr val="tx1"/>
                </a:solidFill>
                <a:latin typeface="Arial" panose="020B0604020202020204" pitchFamily="34" charset="0"/>
              </a:rPr>
              <a:t>giá </a:t>
            </a:r>
            <a:r>
              <a:rPr lang="en-US" altLang="en-VN" sz="1600" b="1" smtClean="0">
                <a:solidFill>
                  <a:schemeClr val="tx1"/>
                </a:solidFill>
                <a:latin typeface="Arial" panose="020B0604020202020204" pitchFamily="34" charset="0"/>
              </a:rPr>
              <a:t>hiệu </a:t>
            </a:r>
            <a:r>
              <a:rPr lang="en-US" altLang="en-VN" sz="1600" b="1">
                <a:solidFill>
                  <a:schemeClr val="tx1"/>
                </a:solidFill>
                <a:latin typeface="Arial" panose="020B0604020202020204" pitchFamily="34" charset="0"/>
              </a:rPr>
              <a:t>quả chi phí</a:t>
            </a:r>
            <a:endParaRPr kumimoji="0" lang="en-VN" altLang="en-VN" sz="24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680C600D-CD0A-257C-1D4B-EC9652B6BF09}"/>
              </a:ext>
            </a:extLst>
          </p:cNvPr>
          <p:cNvSpPr txBox="1"/>
          <p:nvPr/>
        </p:nvSpPr>
        <p:spPr>
          <a:xfrm>
            <a:off x="292814" y="1005384"/>
            <a:ext cx="4572000" cy="338554"/>
          </a:xfrm>
          <a:prstGeom prst="rect">
            <a:avLst/>
          </a:prstGeom>
          <a:noFill/>
        </p:spPr>
        <p:txBody>
          <a:bodyPr wrap="square">
            <a:spAutoFit/>
          </a:bodyPr>
          <a:lstStyle/>
          <a:p>
            <a:pPr marL="139700" indent="0">
              <a:buNone/>
            </a:pPr>
            <a:r>
              <a:rPr lang="vi-VN" sz="1600" b="1">
                <a:solidFill>
                  <a:schemeClr val="accent4">
                    <a:lumMod val="50000"/>
                  </a:schemeClr>
                </a:solidFill>
                <a:latin typeface="+mn-lt"/>
              </a:rPr>
              <a:t>Máy ép phun dựa trên động cơ servo</a:t>
            </a:r>
            <a:endParaRPr lang="en-VN" sz="1600" b="1" dirty="0">
              <a:solidFill>
                <a:schemeClr val="accent4">
                  <a:lumMod val="50000"/>
                </a:schemeClr>
              </a:solidFill>
              <a:latin typeface="+mn-lt"/>
            </a:endParaRPr>
          </a:p>
        </p:txBody>
      </p:sp>
      <p:sp>
        <p:nvSpPr>
          <p:cNvPr id="7" name="Title 1">
            <a:extLst>
              <a:ext uri="{FF2B5EF4-FFF2-40B4-BE49-F238E27FC236}">
                <a16:creationId xmlns:a16="http://schemas.microsoft.com/office/drawing/2014/main" id="{049F797F-23ED-727D-720B-DFA2B28F1C11}"/>
              </a:ext>
            </a:extLst>
          </p:cNvPr>
          <p:cNvSpPr>
            <a:spLocks noGrp="1"/>
          </p:cNvSpPr>
          <p:nvPr>
            <p:ph type="title"/>
          </p:nvPr>
        </p:nvSpPr>
        <p:spPr>
          <a:xfrm>
            <a:off x="457200" y="411475"/>
            <a:ext cx="8229600" cy="371400"/>
          </a:xfrm>
        </p:spPr>
        <p:txBody>
          <a:bodyPr>
            <a:normAutofit fontScale="90000"/>
          </a:bodyPr>
          <a:lstStyle/>
          <a:p>
            <a:r>
              <a:rPr lang="en-US" smtClean="0">
                <a:solidFill>
                  <a:schemeClr val="accent4">
                    <a:lumMod val="50000"/>
                  </a:schemeClr>
                </a:solidFill>
              </a:rPr>
              <a:t>PHÂN TÍCH CHI PHÍ – LỢI ÍCH VÍ DỤ 3 (2)</a:t>
            </a:r>
            <a:endParaRPr lang="en-VN" dirty="0">
              <a:solidFill>
                <a:schemeClr val="accent4">
                  <a:lumMod val="50000"/>
                </a:schemeClr>
              </a:solidFill>
              <a:latin typeface="+mj-lt"/>
            </a:endParaRPr>
          </a:p>
        </p:txBody>
      </p:sp>
    </p:spTree>
    <p:extLst>
      <p:ext uri="{BB962C8B-B14F-4D97-AF65-F5344CB8AC3E}">
        <p14:creationId xmlns:p14="http://schemas.microsoft.com/office/powerpoint/2010/main" val="18392180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7B00164B-8F04-FA73-52FB-D62CE96007A3}"/>
              </a:ext>
            </a:extLst>
          </p:cNvPr>
          <p:cNvSpPr>
            <a:spLocks noGrp="1"/>
          </p:cNvSpPr>
          <p:nvPr>
            <p:ph type="title"/>
          </p:nvPr>
        </p:nvSpPr>
        <p:spPr>
          <a:xfrm>
            <a:off x="0" y="451690"/>
            <a:ext cx="9144000" cy="343291"/>
          </a:xfrm>
        </p:spPr>
        <p:txBody>
          <a:bodyPr>
            <a:noAutofit/>
          </a:bodyPr>
          <a:lstStyle/>
          <a:p>
            <a:pPr marL="0" indent="0">
              <a:buFont typeface="Roboto"/>
              <a:buNone/>
            </a:pPr>
            <a:r>
              <a:rPr lang="vi-VN" sz="2400" b="1" i="0" smtClean="0">
                <a:solidFill>
                  <a:schemeClr val="accent1">
                    <a:lumMod val="50000"/>
                  </a:schemeClr>
                </a:solidFill>
                <a:effectLst/>
                <a:latin typeface="+mn-lt"/>
              </a:rPr>
              <a:t>GIẢI PHÁP </a:t>
            </a:r>
            <a:r>
              <a:rPr lang="en-US" sz="2400" b="1" i="0" smtClean="0">
                <a:solidFill>
                  <a:schemeClr val="accent1">
                    <a:lumMod val="50000"/>
                  </a:schemeClr>
                </a:solidFill>
                <a:effectLst/>
                <a:latin typeface="+mn-lt"/>
              </a:rPr>
              <a:t>6</a:t>
            </a:r>
            <a:r>
              <a:rPr lang="vi-VN" sz="2400" b="1" i="0" smtClean="0">
                <a:solidFill>
                  <a:schemeClr val="accent1">
                    <a:lumMod val="50000"/>
                  </a:schemeClr>
                </a:solidFill>
                <a:effectLst/>
                <a:latin typeface="+mn-lt"/>
              </a:rPr>
              <a:t> </a:t>
            </a:r>
            <a:r>
              <a:rPr lang="vi-VN" sz="2400" b="1" i="0" smtClean="0">
                <a:solidFill>
                  <a:schemeClr val="accent1">
                    <a:lumMod val="50000"/>
                  </a:schemeClr>
                </a:solidFill>
                <a:effectLst/>
                <a:latin typeface="+mn-lt"/>
              </a:rPr>
              <a:t>- NÂNG CAO QUẢN LÝ NĂNG LƯỢNG</a:t>
            </a:r>
            <a:endParaRPr lang="da-DK" sz="2400"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AA67111D-0590-9D1C-6AA4-9817C63C3B44}"/>
              </a:ext>
            </a:extLst>
          </p:cNvPr>
          <p:cNvSpPr txBox="1"/>
          <p:nvPr/>
        </p:nvSpPr>
        <p:spPr>
          <a:xfrm>
            <a:off x="418641" y="982133"/>
            <a:ext cx="8257008" cy="2920479"/>
          </a:xfrm>
          <a:prstGeom prst="rect">
            <a:avLst/>
          </a:prstGeom>
          <a:noFill/>
        </p:spPr>
        <p:txBody>
          <a:bodyPr wrap="square" rtlCol="0">
            <a:spAutoFit/>
          </a:bodyPr>
          <a:lstStyle/>
          <a:p>
            <a:pPr algn="just" rtl="0" fontAlgn="base">
              <a:lnSpc>
                <a:spcPct val="150000"/>
              </a:lnSpc>
            </a:pPr>
            <a:r>
              <a:rPr lang="en-US" sz="1600" b="1" i="0">
                <a:solidFill>
                  <a:srgbClr val="000000"/>
                </a:solidFill>
                <a:effectLst/>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just" rtl="0" fontAlgn="base">
              <a:lnSpc>
                <a:spcPct val="150000"/>
              </a:lnSpc>
            </a:pPr>
            <a:r>
              <a:rPr lang="en-US" sz="1600" b="0" i="0">
                <a:solidFill>
                  <a:srgbClr val="000000"/>
                </a:solidFill>
                <a:effectLst/>
                <a:latin typeface="+mn-lt"/>
              </a:rPr>
              <a:t>+ </a:t>
            </a:r>
            <a:r>
              <a:rPr lang="vi-VN" sz="1600" b="0" i="0">
                <a:solidFill>
                  <a:srgbClr val="000000"/>
                </a:solidFill>
                <a:effectLst/>
                <a:latin typeface="+mn-lt"/>
              </a:rPr>
              <a:t>Quản lý năng lượng chưa hiệu quả dẫn đến lãng phí đáng kể. </a:t>
            </a:r>
          </a:p>
          <a:p>
            <a:pPr algn="just" rtl="0" fontAlgn="base">
              <a:lnSpc>
                <a:spcPct val="150000"/>
              </a:lnSpc>
            </a:pPr>
            <a:r>
              <a:rPr lang="en-US" sz="1600" b="1" i="0">
                <a:solidFill>
                  <a:srgbClr val="000000"/>
                </a:solidFill>
                <a:effectLst/>
                <a:latin typeface="+mn-lt"/>
              </a:rPr>
              <a:t>- </a:t>
            </a:r>
            <a:r>
              <a:rPr lang="vi-VN" sz="1600" b="1" i="0">
                <a:solidFill>
                  <a:srgbClr val="000000"/>
                </a:solidFill>
                <a:effectLst/>
                <a:latin typeface="+mn-lt"/>
              </a:rPr>
              <a:t>Giải pháp:</a:t>
            </a:r>
            <a:r>
              <a:rPr lang="vi-VN" sz="1600" b="0" i="0">
                <a:solidFill>
                  <a:srgbClr val="000000"/>
                </a:solidFill>
                <a:effectLst/>
                <a:latin typeface="+mn-lt"/>
              </a:rPr>
              <a:t> </a:t>
            </a:r>
          </a:p>
          <a:p>
            <a:pPr algn="just" rtl="0" fontAlgn="base">
              <a:lnSpc>
                <a:spcPct val="150000"/>
              </a:lnSpc>
            </a:pPr>
            <a:r>
              <a:rPr lang="en-US" sz="1600" b="0" i="0">
                <a:solidFill>
                  <a:srgbClr val="000000"/>
                </a:solidFill>
                <a:effectLst/>
                <a:latin typeface="+mn-lt"/>
              </a:rPr>
              <a:t>+ </a:t>
            </a:r>
            <a:r>
              <a:rPr lang="vi-VN" sz="1600" b="0" i="0">
                <a:solidFill>
                  <a:srgbClr val="000000"/>
                </a:solidFill>
                <a:effectLst/>
                <a:latin typeface="+mn-lt"/>
              </a:rPr>
              <a:t>Áp dụng hệ thống quản lý năng lượng (ISO 50001). </a:t>
            </a:r>
          </a:p>
          <a:p>
            <a:pPr algn="just" rtl="0" fontAlgn="base">
              <a:lnSpc>
                <a:spcPct val="150000"/>
              </a:lnSpc>
            </a:pPr>
            <a:r>
              <a:rPr lang="en-US" sz="1600" b="0" i="0">
                <a:solidFill>
                  <a:srgbClr val="000000"/>
                </a:solidFill>
                <a:effectLst/>
                <a:latin typeface="+mn-lt"/>
              </a:rPr>
              <a:t>+ </a:t>
            </a:r>
            <a:r>
              <a:rPr lang="vi-VN" sz="1600" b="0" i="0">
                <a:solidFill>
                  <a:srgbClr val="000000"/>
                </a:solidFill>
                <a:effectLst/>
                <a:latin typeface="+mn-lt"/>
              </a:rPr>
              <a:t>Theo dõi và đánh giá hiệu quả sử dụng năng lượng trong từng công đoạn. </a:t>
            </a:r>
          </a:p>
          <a:p>
            <a:pPr algn="just" rtl="0" fontAlgn="base">
              <a:lnSpc>
                <a:spcPct val="150000"/>
              </a:lnSpc>
            </a:pPr>
            <a:r>
              <a:rPr lang="en-US" sz="1600" b="1" i="0">
                <a:solidFill>
                  <a:srgbClr val="000000"/>
                </a:solidFill>
                <a:effectLst/>
                <a:latin typeface="+mn-lt"/>
              </a:rPr>
              <a:t>- </a:t>
            </a:r>
            <a:r>
              <a:rPr lang="vi-VN" sz="1600" b="1" i="0">
                <a:solidFill>
                  <a:srgbClr val="000000"/>
                </a:solidFill>
                <a:effectLst/>
                <a:latin typeface="+mn-lt"/>
              </a:rPr>
              <a:t>Lợi ích:</a:t>
            </a:r>
            <a:r>
              <a:rPr lang="vi-VN" sz="1600" b="0" i="0">
                <a:solidFill>
                  <a:srgbClr val="000000"/>
                </a:solidFill>
                <a:effectLst/>
                <a:latin typeface="+mn-lt"/>
              </a:rPr>
              <a:t> </a:t>
            </a:r>
          </a:p>
          <a:p>
            <a:pPr algn="just" rtl="0" fontAlgn="base">
              <a:lnSpc>
                <a:spcPct val="150000"/>
              </a:lnSpc>
            </a:pPr>
            <a:r>
              <a:rPr lang="en-US" sz="1600" b="0" i="0">
                <a:solidFill>
                  <a:srgbClr val="000000"/>
                </a:solidFill>
                <a:effectLst/>
                <a:latin typeface="+mn-lt"/>
              </a:rPr>
              <a:t>+</a:t>
            </a:r>
            <a:r>
              <a:rPr lang="vi-VN" sz="1600" b="0" i="0">
                <a:solidFill>
                  <a:srgbClr val="000000"/>
                </a:solidFill>
                <a:effectLst/>
                <a:latin typeface="+mn-lt"/>
              </a:rPr>
              <a:t>Tiết kiệm 5-10% năng lượng thông qua quản lý tốt hơn. </a:t>
            </a:r>
          </a:p>
          <a:p>
            <a:pPr algn="just" rtl="0" fontAlgn="base">
              <a:lnSpc>
                <a:spcPct val="150000"/>
              </a:lnSpc>
            </a:pPr>
            <a:endParaRPr lang="vi-VN" sz="1200">
              <a:latin typeface="+mn-lt"/>
            </a:endParaRPr>
          </a:p>
        </p:txBody>
      </p:sp>
    </p:spTree>
    <p:extLst>
      <p:ext uri="{BB962C8B-B14F-4D97-AF65-F5344CB8AC3E}">
        <p14:creationId xmlns:p14="http://schemas.microsoft.com/office/powerpoint/2010/main" val="25303938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E0492-4766-20FE-EDC1-9481DCEFD807}"/>
              </a:ext>
            </a:extLst>
          </p:cNvPr>
          <p:cNvSpPr>
            <a:spLocks noGrp="1"/>
          </p:cNvSpPr>
          <p:nvPr>
            <p:ph type="title"/>
          </p:nvPr>
        </p:nvSpPr>
        <p:spPr>
          <a:xfrm>
            <a:off x="457199" y="434722"/>
            <a:ext cx="8224093" cy="371400"/>
          </a:xfrm>
          <a:noFill/>
          <a:ln>
            <a:noFill/>
          </a:ln>
        </p:spPr>
        <p:txBody>
          <a:bodyPr spcFirstLastPara="1" wrap="square" lIns="91425" tIns="91425" rIns="91425" bIns="91425" anchor="ctr" anchorCtr="0">
            <a:noAutofit/>
          </a:bodyPr>
          <a:lstStyle/>
          <a:p>
            <a:pPr algn="ctr"/>
            <a:r>
              <a:rPr lang="vi-VN" sz="2400" smtClean="0">
                <a:solidFill>
                  <a:schemeClr val="accent1">
                    <a:lumMod val="50000"/>
                  </a:schemeClr>
                </a:solidFill>
                <a:latin typeface="+mn-lt"/>
              </a:rPr>
              <a:t>GIẢI PHÁP </a:t>
            </a:r>
            <a:r>
              <a:rPr lang="en-US" sz="2400" smtClean="0">
                <a:solidFill>
                  <a:schemeClr val="accent1">
                    <a:lumMod val="50000"/>
                  </a:schemeClr>
                </a:solidFill>
                <a:latin typeface="+mn-lt"/>
              </a:rPr>
              <a:t>7</a:t>
            </a:r>
            <a:r>
              <a:rPr lang="vi-VN" sz="2400" smtClean="0">
                <a:solidFill>
                  <a:schemeClr val="accent1">
                    <a:lumMod val="50000"/>
                  </a:schemeClr>
                </a:solidFill>
                <a:latin typeface="+mn-lt"/>
              </a:rPr>
              <a:t>. </a:t>
            </a:r>
            <a:r>
              <a:rPr lang="en-US" sz="2400" smtClean="0">
                <a:solidFill>
                  <a:schemeClr val="accent1">
                    <a:lumMod val="50000"/>
                  </a:schemeClr>
                </a:solidFill>
                <a:latin typeface="+mn-lt"/>
              </a:rPr>
              <a:t>CÁC GIẢI PHÁP KHÁC</a:t>
            </a:r>
            <a:endParaRPr lang="en-US" sz="2400"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098C6AA3-7A7D-8523-CBD8-3EDEA8CBEDE7}"/>
              </a:ext>
            </a:extLst>
          </p:cNvPr>
          <p:cNvSpPr>
            <a:spLocks noGrp="1"/>
          </p:cNvSpPr>
          <p:nvPr>
            <p:ph idx="1"/>
          </p:nvPr>
        </p:nvSpPr>
        <p:spPr>
          <a:xfrm>
            <a:off x="457198" y="1084228"/>
            <a:ext cx="4826002" cy="3579600"/>
          </a:xfrm>
        </p:spPr>
        <p:txBody>
          <a:bodyPr>
            <a:normAutofit/>
          </a:bodyPr>
          <a:lstStyle/>
          <a:p>
            <a:pPr marL="139700" indent="0" algn="just">
              <a:buNone/>
            </a:pPr>
            <a:r>
              <a:rPr lang="en-US" sz="1600" b="1">
                <a:solidFill>
                  <a:schemeClr val="accent1">
                    <a:lumMod val="50000"/>
                  </a:schemeClr>
                </a:solidFill>
                <a:ea typeface="Times New Roman" panose="02020603050405020304" pitchFamily="18" charset="0"/>
              </a:rPr>
              <a:t>Làm khô nhựa bằng luồng khí nóng </a:t>
            </a:r>
            <a:r>
              <a:rPr lang="en-US" sz="1600" b="1">
                <a:solidFill>
                  <a:schemeClr val="accent1">
                    <a:lumMod val="50000"/>
                  </a:schemeClr>
                </a:solidFill>
                <a:ea typeface="Times New Roman" panose="02020603050405020304" pitchFamily="18" charset="0"/>
              </a:rPr>
              <a:t>tuần </a:t>
            </a:r>
            <a:r>
              <a:rPr lang="en-US" sz="1600" b="1" smtClean="0">
                <a:solidFill>
                  <a:schemeClr val="accent1">
                    <a:lumMod val="50000"/>
                  </a:schemeClr>
                </a:solidFill>
                <a:ea typeface="Times New Roman" panose="02020603050405020304" pitchFamily="18" charset="0"/>
              </a:rPr>
              <a:t>hoàn</a:t>
            </a:r>
          </a:p>
          <a:p>
            <a:pPr marL="139700" indent="0" algn="just">
              <a:buNone/>
            </a:pPr>
            <a:endParaRPr lang="en-US" sz="1600" b="1" smtClean="0">
              <a:solidFill>
                <a:schemeClr val="accent1">
                  <a:lumMod val="50000"/>
                </a:schemeClr>
              </a:solidFill>
              <a:ea typeface="Times New Roman" panose="02020603050405020304" pitchFamily="18" charset="0"/>
            </a:endParaRPr>
          </a:p>
          <a:p>
            <a:pPr marL="139700" indent="0" algn="just">
              <a:buNone/>
            </a:pPr>
            <a:r>
              <a:rPr lang="en-US" sz="1600" smtClean="0">
                <a:ea typeface="Times New Roman" panose="02020603050405020304" pitchFamily="18" charset="0"/>
              </a:rPr>
              <a:t>Công </a:t>
            </a:r>
            <a:r>
              <a:rPr lang="en-US" sz="1600" dirty="0">
                <a:effectLst/>
                <a:ea typeface="Times New Roman" panose="02020603050405020304" pitchFamily="18" charset="0"/>
              </a:rPr>
              <a:t>ty CP </a:t>
            </a:r>
            <a:r>
              <a:rPr lang="en-US" sz="1600" dirty="0" err="1">
                <a:effectLst/>
                <a:ea typeface="Times New Roman" panose="02020603050405020304" pitchFamily="18" charset="0"/>
              </a:rPr>
              <a:t>Nhựa</a:t>
            </a:r>
            <a:r>
              <a:rPr lang="en-US" sz="1600" dirty="0">
                <a:effectLst/>
                <a:ea typeface="Times New Roman" panose="02020603050405020304" pitchFamily="18" charset="0"/>
              </a:rPr>
              <a:t> Á Đông (TP.HCM)</a:t>
            </a:r>
            <a:r>
              <a:rPr lang="vi-VN" sz="1600" dirty="0">
                <a:effectLst/>
                <a:ea typeface="Times New Roman" panose="02020603050405020304" pitchFamily="18" charset="0"/>
              </a:rPr>
              <a:t> </a:t>
            </a:r>
            <a:r>
              <a:rPr lang="en-US" sz="1600" kern="0" dirty="0" err="1">
                <a:effectLst/>
                <a:ea typeface="Times New Roman" panose="02020603050405020304" pitchFamily="18" charset="0"/>
              </a:rPr>
              <a:t>Áp</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dụng</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máy</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sấy</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nhựa</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bằng</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khí</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nóng</a:t>
            </a:r>
            <a:r>
              <a:rPr lang="en-US" sz="1600" kern="0" dirty="0">
                <a:effectLst/>
                <a:ea typeface="Times New Roman" panose="02020603050405020304" pitchFamily="18" charset="0"/>
              </a:rPr>
              <a:t> </a:t>
            </a:r>
            <a:r>
              <a:rPr lang="en-US" sz="1600" kern="0" dirty="0" err="1">
                <a:effectLst/>
                <a:ea typeface="Times New Roman" panose="02020603050405020304" pitchFamily="18" charset="0"/>
              </a:rPr>
              <a:t>tuần</a:t>
            </a:r>
            <a:r>
              <a:rPr lang="en-US" sz="1600" kern="0" dirty="0">
                <a:effectLst/>
                <a:ea typeface="Times New Roman" panose="02020603050405020304" pitchFamily="18" charset="0"/>
              </a:rPr>
              <a:t> </a:t>
            </a:r>
            <a:r>
              <a:rPr lang="vi-VN" sz="1600" kern="0" dirty="0">
                <a:effectLst/>
                <a:ea typeface="Times New Roman" panose="02020603050405020304" pitchFamily="18" charset="0"/>
              </a:rPr>
              <a:t>hoàn. </a:t>
            </a:r>
          </a:p>
          <a:p>
            <a:pPr algn="just"/>
            <a:r>
              <a:rPr lang="vi-VN" sz="1600" b="1" dirty="0">
                <a:effectLst/>
                <a:ea typeface="Times New Roman" panose="02020603050405020304" pitchFamily="18" charset="0"/>
              </a:rPr>
              <a:t>Tiết kiệm năng lượng</a:t>
            </a:r>
            <a:r>
              <a:rPr lang="vi-VN" sz="1600" dirty="0">
                <a:effectLst/>
                <a:ea typeface="Times New Roman" panose="02020603050405020304" pitchFamily="18" charset="0"/>
              </a:rPr>
              <a:t>: Nhờ việc tái sử dụng khí nóng, hệ thống giảm thiểu nhu cầu năng lượng để làm nóng không khí mới, tiết kiệm khoảng 35% năng lượng tiêu thụ so với máy sấy điện trở truyền thống.​</a:t>
            </a:r>
            <a:endParaRPr lang="en-US" sz="1600" dirty="0">
              <a:effectLst/>
              <a:ea typeface="Times New Roman" panose="02020603050405020304" pitchFamily="18" charset="0"/>
            </a:endParaRPr>
          </a:p>
          <a:p>
            <a:pPr algn="just"/>
            <a:r>
              <a:rPr lang="vi-VN" sz="1600" b="1" dirty="0">
                <a:effectLst/>
                <a:ea typeface="Times New Roman" panose="02020603050405020304" pitchFamily="18" charset="0"/>
              </a:rPr>
              <a:t>Hiệu suất sấy cao</a:t>
            </a:r>
            <a:r>
              <a:rPr lang="vi-VN" sz="1600" dirty="0">
                <a:effectLst/>
                <a:ea typeface="Times New Roman" panose="02020603050405020304" pitchFamily="18" charset="0"/>
              </a:rPr>
              <a:t>: Nhiệt độ trong buồng sấy được duy trì ổn định, giúp quá trình sấy diễn ra nhanh chóng và đồng đều.</a:t>
            </a:r>
            <a:endParaRPr lang="en-US" sz="1600" dirty="0">
              <a:effectLst/>
              <a:ea typeface="Times New Roman" panose="02020603050405020304" pitchFamily="18" charset="0"/>
            </a:endParaRPr>
          </a:p>
          <a:p>
            <a:pPr marL="139700" indent="0" algn="just">
              <a:buNone/>
            </a:pPr>
            <a:endParaRPr lang="en-US" sz="1400" dirty="0"/>
          </a:p>
        </p:txBody>
      </p:sp>
      <p:pic>
        <p:nvPicPr>
          <p:cNvPr id="5" name="Picture 4">
            <a:extLst>
              <a:ext uri="{FF2B5EF4-FFF2-40B4-BE49-F238E27FC236}">
                <a16:creationId xmlns:a16="http://schemas.microsoft.com/office/drawing/2014/main" id="{9789E673-4CDF-51A5-7703-F9D9C66F6FF7}"/>
              </a:ext>
            </a:extLst>
          </p:cNvPr>
          <p:cNvPicPr>
            <a:picLocks noChangeAspect="1"/>
          </p:cNvPicPr>
          <p:nvPr/>
        </p:nvPicPr>
        <p:blipFill>
          <a:blip r:embed="rId2"/>
          <a:stretch>
            <a:fillRect/>
          </a:stretch>
        </p:blipFill>
        <p:spPr>
          <a:xfrm>
            <a:off x="5469462" y="1833071"/>
            <a:ext cx="3211830" cy="1913430"/>
          </a:xfrm>
          <a:prstGeom prst="rect">
            <a:avLst/>
          </a:prstGeom>
        </p:spPr>
      </p:pic>
    </p:spTree>
    <p:extLst>
      <p:ext uri="{BB962C8B-B14F-4D97-AF65-F5344CB8AC3E}">
        <p14:creationId xmlns:p14="http://schemas.microsoft.com/office/powerpoint/2010/main" val="2223771511"/>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0ADAF8-A628-0DB1-195B-7FF2AE8A36FC}"/>
              </a:ext>
            </a:extLst>
          </p:cNvPr>
          <p:cNvSpPr>
            <a:spLocks noGrp="1"/>
          </p:cNvSpPr>
          <p:nvPr>
            <p:ph idx="1"/>
          </p:nvPr>
        </p:nvSpPr>
        <p:spPr/>
        <p:txBody>
          <a:bodyPr>
            <a:normAutofit/>
          </a:bodyPr>
          <a:lstStyle/>
          <a:p>
            <a:pPr algn="just">
              <a:lnSpc>
                <a:spcPct val="110000"/>
              </a:lnSpc>
            </a:pPr>
            <a:r>
              <a:rPr lang="vi-VN" sz="1400" dirty="0"/>
              <a:t>Một nhà máy sản xuất trong ngành nhựa tùy theo loại hình sản phẩm luôn cần có những trang thiết bị phụ trợ như hệ thống khí nén, hệ thống bơm, hệ thống quạt, hệ thống điều hòa </a:t>
            </a:r>
            <a:r>
              <a:rPr lang="vi-VN" sz="1400" dirty="0" err="1"/>
              <a:t>v.v</a:t>
            </a:r>
            <a:r>
              <a:rPr lang="vi-VN" sz="1400" dirty="0"/>
              <a:t>. Các giải pháp tiết kiệm năng lượng cho các hệ thống phụ trợ là cần thiết. Một số giải pháp sau có thể được liệt kê cho các hệ thống phụ trợ.</a:t>
            </a:r>
          </a:p>
          <a:p>
            <a:pPr algn="just">
              <a:lnSpc>
                <a:spcPct val="110000"/>
              </a:lnSpc>
            </a:pPr>
            <a:r>
              <a:rPr lang="vi-VN" sz="1400" dirty="0"/>
              <a:t>Với hệ thống khí nén. </a:t>
            </a:r>
          </a:p>
          <a:p>
            <a:pPr lvl="1" algn="just">
              <a:lnSpc>
                <a:spcPct val="110000"/>
              </a:lnSpc>
            </a:pPr>
            <a:r>
              <a:rPr lang="vi-VN" sz="1400" dirty="0"/>
              <a:t>Kiểm soát rò rỉ của các hệ thống khí nén.</a:t>
            </a:r>
          </a:p>
          <a:p>
            <a:pPr lvl="1" algn="just">
              <a:lnSpc>
                <a:spcPct val="110000"/>
              </a:lnSpc>
            </a:pPr>
            <a:r>
              <a:rPr lang="vi-VN" sz="1400" dirty="0"/>
              <a:t>Đảm bảo nhiệt độ không khí đầu vào máy nén khí thấp nhất có thể bằng việc giữ cho phòng máy nén khí được thông thoáng và không bị quẩn không khí làm mát dẫn đến phòng máy nén khí bị nóng.</a:t>
            </a:r>
          </a:p>
          <a:p>
            <a:pPr lvl="1" algn="just">
              <a:lnSpc>
                <a:spcPct val="110000"/>
              </a:lnSpc>
            </a:pPr>
            <a:r>
              <a:rPr lang="vi-VN" sz="1400" dirty="0"/>
              <a:t>Áp dụng biến tần và điều khiển máy nén khí theo nhóm.</a:t>
            </a:r>
          </a:p>
          <a:p>
            <a:pPr lvl="1" algn="just">
              <a:lnSpc>
                <a:spcPct val="110000"/>
              </a:lnSpc>
            </a:pPr>
            <a:r>
              <a:rPr lang="vi-VN" sz="1400" dirty="0"/>
              <a:t>Hiệu chỉnh tối ưu cho máy sấy khí.</a:t>
            </a:r>
          </a:p>
          <a:p>
            <a:pPr algn="just">
              <a:lnSpc>
                <a:spcPct val="110000"/>
              </a:lnSpc>
            </a:pPr>
            <a:r>
              <a:rPr lang="vi-VN" sz="1400" dirty="0"/>
              <a:t>Với hệ thống bơm, quạt. </a:t>
            </a:r>
          </a:p>
          <a:p>
            <a:pPr lvl="1" algn="just">
              <a:lnSpc>
                <a:spcPct val="110000"/>
              </a:lnSpc>
            </a:pPr>
            <a:r>
              <a:rPr lang="vi-VN" sz="1400" dirty="0"/>
              <a:t>Xem xét điều khiển lưu lượng của hệ thống bơm, quạt bằng biến </a:t>
            </a:r>
            <a:r>
              <a:rPr lang="vi-VN" sz="1400"/>
              <a:t>tần.</a:t>
            </a:r>
            <a:endParaRPr lang="vi-VN" sz="1400" dirty="0"/>
          </a:p>
          <a:p>
            <a:pPr lvl="1" algn="just">
              <a:lnSpc>
                <a:spcPct val="110000"/>
              </a:lnSpc>
            </a:pPr>
            <a:endParaRPr lang="en-US" sz="1400" dirty="0"/>
          </a:p>
        </p:txBody>
      </p:sp>
      <p:sp>
        <p:nvSpPr>
          <p:cNvPr id="5" name="Title 1">
            <a:extLst>
              <a:ext uri="{FF2B5EF4-FFF2-40B4-BE49-F238E27FC236}">
                <a16:creationId xmlns:a16="http://schemas.microsoft.com/office/drawing/2014/main" id="{A63E0492-4766-20FE-EDC1-9481DCEFD807}"/>
              </a:ext>
            </a:extLst>
          </p:cNvPr>
          <p:cNvSpPr>
            <a:spLocks noGrp="1"/>
          </p:cNvSpPr>
          <p:nvPr>
            <p:ph type="title"/>
          </p:nvPr>
        </p:nvSpPr>
        <p:spPr>
          <a:xfrm>
            <a:off x="457199" y="434722"/>
            <a:ext cx="8224093" cy="371400"/>
          </a:xfrm>
          <a:noFill/>
          <a:ln>
            <a:noFill/>
          </a:ln>
        </p:spPr>
        <p:txBody>
          <a:bodyPr spcFirstLastPara="1" wrap="square" lIns="91425" tIns="91425" rIns="91425" bIns="91425" anchor="ctr" anchorCtr="0">
            <a:noAutofit/>
          </a:bodyPr>
          <a:lstStyle/>
          <a:p>
            <a:pPr algn="ctr"/>
            <a:r>
              <a:rPr lang="vi-VN" sz="2400" smtClean="0">
                <a:solidFill>
                  <a:schemeClr val="accent1">
                    <a:lumMod val="50000"/>
                  </a:schemeClr>
                </a:solidFill>
                <a:latin typeface="+mn-lt"/>
              </a:rPr>
              <a:t>GIẢI PHÁP </a:t>
            </a:r>
            <a:r>
              <a:rPr lang="en-US" sz="2400" smtClean="0">
                <a:solidFill>
                  <a:schemeClr val="accent1">
                    <a:lumMod val="50000"/>
                  </a:schemeClr>
                </a:solidFill>
                <a:latin typeface="+mn-lt"/>
              </a:rPr>
              <a:t>7</a:t>
            </a:r>
            <a:r>
              <a:rPr lang="vi-VN" sz="2400" smtClean="0">
                <a:solidFill>
                  <a:schemeClr val="accent1">
                    <a:lumMod val="50000"/>
                  </a:schemeClr>
                </a:solidFill>
                <a:latin typeface="+mn-lt"/>
              </a:rPr>
              <a:t>. </a:t>
            </a:r>
            <a:r>
              <a:rPr lang="en-US" sz="2400" smtClean="0">
                <a:solidFill>
                  <a:schemeClr val="accent1">
                    <a:lumMod val="50000"/>
                  </a:schemeClr>
                </a:solidFill>
                <a:latin typeface="+mn-lt"/>
              </a:rPr>
              <a:t>CÁC GIẢI PHÁP KHÁC</a:t>
            </a:r>
            <a:endParaRPr lang="en-US" sz="2400" dirty="0">
              <a:solidFill>
                <a:schemeClr val="accent1">
                  <a:lumMod val="50000"/>
                </a:schemeClr>
              </a:solidFill>
              <a:latin typeface="+mn-lt"/>
            </a:endParaRPr>
          </a:p>
        </p:txBody>
      </p:sp>
    </p:spTree>
    <p:extLst>
      <p:ext uri="{BB962C8B-B14F-4D97-AF65-F5344CB8AC3E}">
        <p14:creationId xmlns:p14="http://schemas.microsoft.com/office/powerpoint/2010/main" val="502280290"/>
      </p:ext>
    </p:extLst>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0B5B5-F526-EE51-A094-DB24F223CFE2}"/>
              </a:ext>
            </a:extLst>
          </p:cNvPr>
          <p:cNvSpPr>
            <a:spLocks noGrp="1"/>
          </p:cNvSpPr>
          <p:nvPr>
            <p:ph type="title"/>
          </p:nvPr>
        </p:nvSpPr>
        <p:spPr/>
        <p:txBody>
          <a:bodyPr>
            <a:normAutofit fontScale="90000"/>
          </a:bodyPr>
          <a:lstStyle/>
          <a:p>
            <a:r>
              <a:rPr lang="en-US" smtClean="0">
                <a:solidFill>
                  <a:schemeClr val="accent4">
                    <a:lumMod val="50000"/>
                  </a:schemeClr>
                </a:solidFill>
                <a:latin typeface="+mj-lt"/>
              </a:rPr>
              <a:t>VÍ DỤ 4 CHO GIẢI PHÁP 6,7</a:t>
            </a:r>
            <a:endParaRPr lang="en-VN" dirty="0">
              <a:solidFill>
                <a:schemeClr val="accent4">
                  <a:lumMod val="50000"/>
                </a:schemeClr>
              </a:solidFill>
              <a:latin typeface="+mj-lt"/>
            </a:endParaRPr>
          </a:p>
        </p:txBody>
      </p:sp>
      <p:sp>
        <p:nvSpPr>
          <p:cNvPr id="3" name="Text Placeholder 2">
            <a:extLst>
              <a:ext uri="{FF2B5EF4-FFF2-40B4-BE49-F238E27FC236}">
                <a16:creationId xmlns:a16="http://schemas.microsoft.com/office/drawing/2014/main" id="{9A1A59B6-AAA6-286C-9F8B-020CA0C61489}"/>
              </a:ext>
            </a:extLst>
          </p:cNvPr>
          <p:cNvSpPr>
            <a:spLocks noGrp="1"/>
          </p:cNvSpPr>
          <p:nvPr>
            <p:ph type="body" idx="1"/>
          </p:nvPr>
        </p:nvSpPr>
        <p:spPr>
          <a:xfrm>
            <a:off x="457200" y="1007349"/>
            <a:ext cx="8229600" cy="889075"/>
          </a:xfrm>
        </p:spPr>
        <p:txBody>
          <a:bodyPr>
            <a:noAutofit/>
          </a:bodyPr>
          <a:lstStyle/>
          <a:p>
            <a:pPr marL="0" indent="0" algn="just">
              <a:buNone/>
            </a:pPr>
            <a:r>
              <a:rPr lang="vi-VN" sz="1600"/>
              <a:t>Một nhà máy nhựa tại Việt Nam áp dụng hệ thống quản lý năng lượng trong sản xuất, tập trung vào hệ thống khí nén, điều khiển động cơ, thu hồi nhiệt thải và tối ưu hóa HVAC. Những điều này minh họa cách các chiến lược thông minh, thường có chi phí thấp có thể mang lại mức tiết kiệm năng lượng và chi phí đáng kể.</a:t>
            </a:r>
            <a:endParaRPr lang="en-VN" sz="1600" dirty="0"/>
          </a:p>
        </p:txBody>
      </p:sp>
      <p:graphicFrame>
        <p:nvGraphicFramePr>
          <p:cNvPr id="9" name="Table 8">
            <a:extLst>
              <a:ext uri="{FF2B5EF4-FFF2-40B4-BE49-F238E27FC236}">
                <a16:creationId xmlns:a16="http://schemas.microsoft.com/office/drawing/2014/main" id="{39FD2FED-B436-8F24-EDF2-A234F5A707CB}"/>
              </a:ext>
            </a:extLst>
          </p:cNvPr>
          <p:cNvGraphicFramePr>
            <a:graphicFrameLocks noGrp="1"/>
          </p:cNvGraphicFramePr>
          <p:nvPr>
            <p:extLst>
              <p:ext uri="{D42A27DB-BD31-4B8C-83A1-F6EECF244321}">
                <p14:modId xmlns:p14="http://schemas.microsoft.com/office/powerpoint/2010/main" val="2475521378"/>
              </p:ext>
            </p:extLst>
          </p:nvPr>
        </p:nvGraphicFramePr>
        <p:xfrm>
          <a:off x="457200" y="2222499"/>
          <a:ext cx="8229600" cy="2352985"/>
        </p:xfrm>
        <a:graphic>
          <a:graphicData uri="http://schemas.openxmlformats.org/drawingml/2006/table">
            <a:tbl>
              <a:tblPr/>
              <a:tblGrid>
                <a:gridCol w="2104063">
                  <a:extLst>
                    <a:ext uri="{9D8B030D-6E8A-4147-A177-3AD203B41FA5}">
                      <a16:colId xmlns:a16="http://schemas.microsoft.com/office/drawing/2014/main" val="2829349428"/>
                    </a:ext>
                  </a:extLst>
                </a:gridCol>
                <a:gridCol w="1295400">
                  <a:extLst>
                    <a:ext uri="{9D8B030D-6E8A-4147-A177-3AD203B41FA5}">
                      <a16:colId xmlns:a16="http://schemas.microsoft.com/office/drawing/2014/main" val="2946446150"/>
                    </a:ext>
                  </a:extLst>
                </a:gridCol>
                <a:gridCol w="2044700">
                  <a:extLst>
                    <a:ext uri="{9D8B030D-6E8A-4147-A177-3AD203B41FA5}">
                      <a16:colId xmlns:a16="http://schemas.microsoft.com/office/drawing/2014/main" val="3713057707"/>
                    </a:ext>
                  </a:extLst>
                </a:gridCol>
                <a:gridCol w="1358900">
                  <a:extLst>
                    <a:ext uri="{9D8B030D-6E8A-4147-A177-3AD203B41FA5}">
                      <a16:colId xmlns:a16="http://schemas.microsoft.com/office/drawing/2014/main" val="1017651442"/>
                    </a:ext>
                  </a:extLst>
                </a:gridCol>
                <a:gridCol w="1426537">
                  <a:extLst>
                    <a:ext uri="{9D8B030D-6E8A-4147-A177-3AD203B41FA5}">
                      <a16:colId xmlns:a16="http://schemas.microsoft.com/office/drawing/2014/main" val="2942511349"/>
                    </a:ext>
                  </a:extLst>
                </a:gridCol>
              </a:tblGrid>
              <a:tr h="442994">
                <a:tc>
                  <a:txBody>
                    <a:bodyPr/>
                    <a:lstStyle/>
                    <a:p>
                      <a:pPr algn="ctr"/>
                      <a:r>
                        <a:rPr lang="en-US" b="1" smtClean="0"/>
                        <a:t>Trường</a:t>
                      </a:r>
                      <a:r>
                        <a:rPr lang="en-US" b="1" baseline="0" smtClean="0"/>
                        <a:t> hợp</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vi-VN" b="1" smtClean="0"/>
                        <a:t>Sự đầu tư</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smtClean="0"/>
                        <a:t>Tiết kiệm hàng năm</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1" smtClean="0"/>
                        <a:t>Thời gian hoàn vốn</a:t>
                      </a:r>
                      <a:endParaRPr lang="en-US" b="1"/>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it-IT" b="1" smtClean="0"/>
                        <a:t>Hiệu quả về chi phí</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52308207"/>
                  </a:ext>
                </a:extLst>
              </a:tr>
              <a:tr h="384402">
                <a:tc>
                  <a:txBody>
                    <a:bodyPr/>
                    <a:lstStyle/>
                    <a:p>
                      <a:r>
                        <a:rPr lang="en-US" smtClean="0"/>
                        <a:t>Sửa chữa rò rỉ khí nén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mtClean="0"/>
                        <a:t>Rất</a:t>
                      </a:r>
                      <a:r>
                        <a:rPr lang="en-US" baseline="0" smtClean="0"/>
                        <a:t> thấp</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&lt;6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29078368"/>
                  </a:ext>
                </a:extLst>
              </a:tr>
              <a:tr h="384402">
                <a:tc>
                  <a:txBody>
                    <a:bodyPr/>
                    <a:lstStyle/>
                    <a:p>
                      <a:r>
                        <a:rPr lang="vi-VN" smtClean="0"/>
                        <a:t>Tối ưu hóa máy nén khí</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mtClean="0"/>
                        <a:t>50.000 USD</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27,000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8017901"/>
                  </a:ext>
                </a:extLst>
              </a:tr>
              <a:tr h="334501">
                <a:tc>
                  <a:txBody>
                    <a:bodyPr/>
                    <a:lstStyle/>
                    <a:p>
                      <a:r>
                        <a:rPr lang="en-US" smtClean="0"/>
                        <a:t>VFD trên quạt 30kW</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mtClean="0"/>
                        <a:t>8.000 USD </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13,100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9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15415277"/>
                  </a:ext>
                </a:extLst>
              </a:tr>
              <a:tr h="625403">
                <a:tc>
                  <a:txBody>
                    <a:bodyPr/>
                    <a:lstStyle/>
                    <a:p>
                      <a:r>
                        <a:rPr lang="vi-VN" smtClean="0"/>
                        <a:t>Tối ưu hóa HVAC</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mtClean="0"/>
                        <a:t>~0</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USD 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Immediate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VN" dirty="0"/>
                        <a:t>⭐⭐⭐⭐⭐⭐ (</a:t>
                      </a:r>
                      <a:r>
                        <a:rPr lang="en-US" dirty="0"/>
                        <a:t>Behavioral measure)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2252646"/>
                  </a:ext>
                </a:extLst>
              </a:tr>
            </a:tbl>
          </a:graphicData>
        </a:graphic>
      </p:graphicFrame>
    </p:spTree>
    <p:extLst>
      <p:ext uri="{BB962C8B-B14F-4D97-AF65-F5344CB8AC3E}">
        <p14:creationId xmlns:p14="http://schemas.microsoft.com/office/powerpoint/2010/main" val="4024037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ơn 172.200 Năng Lượng Tái Tạo Hình Minh Họa ảnh, hình chụp &amp; hình ảnh trả  phí bản quyền một lần sẵn có - iStock">
            <a:extLst>
              <a:ext uri="{FF2B5EF4-FFF2-40B4-BE49-F238E27FC236}">
                <a16:creationId xmlns:a16="http://schemas.microsoft.com/office/drawing/2014/main" id="{36D03A8D-26EE-8005-00EC-0FACC578FE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489" y="1199713"/>
            <a:ext cx="3599261" cy="295455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0" y="286374"/>
            <a:ext cx="9144000" cy="649112"/>
          </a:xfrm>
        </p:spPr>
        <p:txBody>
          <a:bodyPr>
            <a:noAutofit/>
          </a:bodyPr>
          <a:lstStyle/>
          <a:p>
            <a:pPr marL="0" indent="0">
              <a:buFont typeface="Roboto"/>
              <a:buNone/>
            </a:pPr>
            <a:r>
              <a:rPr lang="vi-VN" sz="2400" b="1" i="0" smtClean="0">
                <a:solidFill>
                  <a:schemeClr val="accent1">
                    <a:lumMod val="50000"/>
                  </a:schemeClr>
                </a:solidFill>
                <a:effectLst/>
                <a:latin typeface="+mn-lt"/>
              </a:rPr>
              <a:t>GIẢI PHÁP </a:t>
            </a:r>
            <a:r>
              <a:rPr lang="en-US" sz="2400" b="1" i="0" smtClean="0">
                <a:solidFill>
                  <a:schemeClr val="accent1">
                    <a:lumMod val="50000"/>
                  </a:schemeClr>
                </a:solidFill>
                <a:effectLst/>
                <a:latin typeface="+mn-lt"/>
              </a:rPr>
              <a:t>8</a:t>
            </a:r>
            <a:r>
              <a:rPr lang="vi-VN" sz="2400" b="1" i="0" smtClean="0">
                <a:solidFill>
                  <a:schemeClr val="accent1">
                    <a:lumMod val="50000"/>
                  </a:schemeClr>
                </a:solidFill>
                <a:effectLst/>
                <a:latin typeface="+mn-lt"/>
              </a:rPr>
              <a:t> </a:t>
            </a:r>
            <a:r>
              <a:rPr lang="vi-VN" sz="2400" b="1" i="0" smtClean="0">
                <a:solidFill>
                  <a:schemeClr val="accent1">
                    <a:lumMod val="50000"/>
                  </a:schemeClr>
                </a:solidFill>
                <a:effectLst/>
                <a:latin typeface="+mn-lt"/>
              </a:rPr>
              <a:t>- SỬ DỤNG NĂNG LƯỢNG TÁI TẠO</a:t>
            </a:r>
            <a:endParaRPr lang="da-DK" sz="2400" dirty="0">
              <a:solidFill>
                <a:schemeClr val="accent1">
                  <a:lumMod val="50000"/>
                </a:schemeClr>
              </a:solidFill>
              <a:latin typeface="+mn-lt"/>
            </a:endParaRPr>
          </a:p>
        </p:txBody>
      </p:sp>
      <p:sp>
        <p:nvSpPr>
          <p:cNvPr id="6" name="Rectangle 66">
            <a:extLst>
              <a:ext uri="{FF2B5EF4-FFF2-40B4-BE49-F238E27FC236}">
                <a16:creationId xmlns:a16="http://schemas.microsoft.com/office/drawing/2014/main" id="{32C4D4BD-8C2F-0489-8C62-9AC78FCDB6B8}"/>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TextBox 1">
            <a:extLst>
              <a:ext uri="{FF2B5EF4-FFF2-40B4-BE49-F238E27FC236}">
                <a16:creationId xmlns:a16="http://schemas.microsoft.com/office/drawing/2014/main" id="{726CF919-411A-CB4C-E829-98F86022B61A}"/>
              </a:ext>
            </a:extLst>
          </p:cNvPr>
          <p:cNvSpPr txBox="1"/>
          <p:nvPr/>
        </p:nvSpPr>
        <p:spPr>
          <a:xfrm>
            <a:off x="382189" y="1024386"/>
            <a:ext cx="5320111" cy="3483005"/>
          </a:xfrm>
          <a:prstGeom prst="rect">
            <a:avLst/>
          </a:prstGeom>
          <a:noFill/>
        </p:spPr>
        <p:txBody>
          <a:bodyPr wrap="square" rtlCol="0">
            <a:spAutoFit/>
          </a:bodyPr>
          <a:lstStyle/>
          <a:p>
            <a:pPr algn="just" rtl="0" fontAlgn="base">
              <a:lnSpc>
                <a:spcPts val="2475"/>
              </a:lnSpc>
            </a:pPr>
            <a:r>
              <a:rPr lang="en-US" sz="1600" b="1" i="0" dirty="0">
                <a:solidFill>
                  <a:srgbClr val="000000"/>
                </a:solidFill>
                <a:effectLst/>
                <a:latin typeface="+mn-lt"/>
              </a:rPr>
              <a:t>- </a:t>
            </a:r>
            <a:r>
              <a:rPr lang="vi-VN" sz="1600" b="1" i="0" dirty="0">
                <a:solidFill>
                  <a:srgbClr val="000000"/>
                </a:solidFill>
                <a:effectLst/>
                <a:latin typeface="+mn-lt"/>
              </a:rPr>
              <a:t>Đặc điểm:</a:t>
            </a:r>
            <a:r>
              <a:rPr lang="vi-VN" sz="1600" b="0" i="0" dirty="0">
                <a:solidFill>
                  <a:srgbClr val="000000"/>
                </a:solidFill>
                <a:effectLst/>
                <a:latin typeface="+mn-lt"/>
              </a:rPr>
              <a:t> </a:t>
            </a:r>
          </a:p>
          <a:p>
            <a:pPr algn="just" rtl="0" fontAlgn="base">
              <a:lnSpc>
                <a:spcPts val="2475"/>
              </a:lnSpc>
            </a:pPr>
            <a:r>
              <a:rPr lang="en-US" sz="1600" b="0" i="0" dirty="0">
                <a:solidFill>
                  <a:srgbClr val="000000"/>
                </a:solidFill>
                <a:effectLst/>
                <a:latin typeface="+mn-lt"/>
              </a:rPr>
              <a:t>+ </a:t>
            </a:r>
            <a:r>
              <a:rPr lang="vi-VN" sz="1600" b="0" i="0" dirty="0">
                <a:solidFill>
                  <a:srgbClr val="000000"/>
                </a:solidFill>
                <a:effectLst/>
                <a:latin typeface="+mn-lt"/>
              </a:rPr>
              <a:t>Các cơ sở sản xuất thường phụ thuộc vào điện lưới và nhiên liệu hóa thạch. </a:t>
            </a:r>
          </a:p>
          <a:p>
            <a:pPr algn="just" rtl="0" fontAlgn="base">
              <a:lnSpc>
                <a:spcPts val="2475"/>
              </a:lnSpc>
            </a:pPr>
            <a:r>
              <a:rPr lang="en-US" sz="1600" b="1" i="0" dirty="0">
                <a:solidFill>
                  <a:srgbClr val="000000"/>
                </a:solidFill>
                <a:effectLst/>
                <a:latin typeface="+mn-lt"/>
              </a:rPr>
              <a:t>- </a:t>
            </a:r>
            <a:r>
              <a:rPr lang="vi-VN" sz="1600" b="1" i="0" dirty="0">
                <a:solidFill>
                  <a:srgbClr val="000000"/>
                </a:solidFill>
                <a:effectLst/>
                <a:latin typeface="+mn-lt"/>
              </a:rPr>
              <a:t>Giải pháp:</a:t>
            </a:r>
            <a:r>
              <a:rPr lang="vi-VN" sz="1600" b="0" i="0" dirty="0">
                <a:solidFill>
                  <a:srgbClr val="000000"/>
                </a:solidFill>
                <a:effectLst/>
                <a:latin typeface="+mn-lt"/>
              </a:rPr>
              <a:t> </a:t>
            </a:r>
          </a:p>
          <a:p>
            <a:pPr algn="just" rtl="0" fontAlgn="base">
              <a:lnSpc>
                <a:spcPts val="2475"/>
              </a:lnSpc>
            </a:pPr>
            <a:r>
              <a:rPr lang="en-US" sz="1600" b="0" i="0" dirty="0">
                <a:solidFill>
                  <a:srgbClr val="000000"/>
                </a:solidFill>
                <a:effectLst/>
                <a:latin typeface="+mn-lt"/>
              </a:rPr>
              <a:t>+ </a:t>
            </a:r>
            <a:r>
              <a:rPr lang="vi-VN" sz="1600" b="0" i="0" dirty="0">
                <a:solidFill>
                  <a:srgbClr val="000000"/>
                </a:solidFill>
                <a:effectLst/>
                <a:latin typeface="+mn-lt"/>
              </a:rPr>
              <a:t>Lắp đặt hệ thống điện mặt trời để giảm phụ thuộc vào điện lưới. </a:t>
            </a:r>
          </a:p>
          <a:p>
            <a:pPr algn="just" rtl="0" fontAlgn="base">
              <a:lnSpc>
                <a:spcPts val="2475"/>
              </a:lnSpc>
            </a:pPr>
            <a:r>
              <a:rPr lang="en-US" sz="1600" b="0" i="0" dirty="0">
                <a:solidFill>
                  <a:srgbClr val="000000"/>
                </a:solidFill>
                <a:effectLst/>
                <a:latin typeface="+mn-lt"/>
              </a:rPr>
              <a:t>+ </a:t>
            </a:r>
            <a:r>
              <a:rPr lang="vi-VN" sz="1600" b="0" i="0" dirty="0">
                <a:solidFill>
                  <a:srgbClr val="000000"/>
                </a:solidFill>
                <a:effectLst/>
                <a:latin typeface="+mn-lt"/>
              </a:rPr>
              <a:t>Ứng dụng năng lượng sinh khối (</a:t>
            </a:r>
            <a:r>
              <a:rPr lang="vi-VN" sz="1600" b="0" i="0" dirty="0" err="1">
                <a:solidFill>
                  <a:srgbClr val="000000"/>
                </a:solidFill>
                <a:effectLst/>
                <a:latin typeface="+mn-lt"/>
              </a:rPr>
              <a:t>biomass</a:t>
            </a:r>
            <a:r>
              <a:rPr lang="vi-VN" sz="1600" b="0" i="0" dirty="0">
                <a:solidFill>
                  <a:srgbClr val="000000"/>
                </a:solidFill>
                <a:effectLst/>
                <a:latin typeface="+mn-lt"/>
              </a:rPr>
              <a:t>) trong gia nhiệt. </a:t>
            </a:r>
          </a:p>
          <a:p>
            <a:pPr algn="just" rtl="0" fontAlgn="base">
              <a:lnSpc>
                <a:spcPts val="2475"/>
              </a:lnSpc>
            </a:pPr>
            <a:r>
              <a:rPr lang="en-US" sz="1600" b="1" i="0" dirty="0">
                <a:solidFill>
                  <a:srgbClr val="000000"/>
                </a:solidFill>
                <a:effectLst/>
                <a:latin typeface="+mn-lt"/>
              </a:rPr>
              <a:t>- </a:t>
            </a:r>
            <a:r>
              <a:rPr lang="vi-VN" sz="1600" b="1" i="0" dirty="0">
                <a:solidFill>
                  <a:srgbClr val="000000"/>
                </a:solidFill>
                <a:effectLst/>
                <a:latin typeface="+mn-lt"/>
              </a:rPr>
              <a:t>Lợi ích:</a:t>
            </a:r>
            <a:r>
              <a:rPr lang="vi-VN" sz="1600" b="0" i="0" dirty="0">
                <a:solidFill>
                  <a:srgbClr val="000000"/>
                </a:solidFill>
                <a:effectLst/>
                <a:latin typeface="+mn-lt"/>
              </a:rPr>
              <a:t> </a:t>
            </a:r>
          </a:p>
          <a:p>
            <a:pPr algn="just" rtl="0" fontAlgn="base">
              <a:lnSpc>
                <a:spcPts val="2475"/>
              </a:lnSpc>
            </a:pPr>
            <a:r>
              <a:rPr lang="en-US" sz="1600" b="0" i="0" dirty="0">
                <a:solidFill>
                  <a:srgbClr val="000000"/>
                </a:solidFill>
                <a:effectLst/>
                <a:latin typeface="+mn-lt"/>
              </a:rPr>
              <a:t>+</a:t>
            </a:r>
            <a:r>
              <a:rPr lang="vi-VN" sz="1600" b="0" i="0" dirty="0">
                <a:solidFill>
                  <a:srgbClr val="000000"/>
                </a:solidFill>
                <a:effectLst/>
                <a:latin typeface="+mn-lt"/>
              </a:rPr>
              <a:t>Giảm phát thải khí CO₂ và chi phí năng lượng dài hạn. </a:t>
            </a:r>
          </a:p>
          <a:p>
            <a:pPr algn="just"/>
            <a:endParaRPr lang="vi-VN" sz="1200" dirty="0">
              <a:latin typeface="+mn-lt"/>
            </a:endParaRPr>
          </a:p>
        </p:txBody>
      </p:sp>
    </p:spTree>
    <p:extLst>
      <p:ext uri="{BB962C8B-B14F-4D97-AF65-F5344CB8AC3E}">
        <p14:creationId xmlns:p14="http://schemas.microsoft.com/office/powerpoint/2010/main" val="3771986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B069-0A9B-821E-FCE8-36A74A6BC775}"/>
              </a:ext>
            </a:extLst>
          </p:cNvPr>
          <p:cNvSpPr>
            <a:spLocks noGrp="1"/>
          </p:cNvSpPr>
          <p:nvPr>
            <p:ph type="title"/>
          </p:nvPr>
        </p:nvSpPr>
        <p:spPr/>
        <p:txBody>
          <a:bodyPr>
            <a:normAutofit fontScale="90000"/>
          </a:bodyPr>
          <a:lstStyle/>
          <a:p>
            <a:r>
              <a:rPr lang="en-US" smtClean="0">
                <a:solidFill>
                  <a:schemeClr val="accent4">
                    <a:lumMod val="50000"/>
                  </a:schemeClr>
                </a:solidFill>
                <a:latin typeface="+mj-lt"/>
              </a:rPr>
              <a:t>VÍ DỤ 5 (1)</a:t>
            </a:r>
            <a:endParaRPr lang="en-VN" dirty="0">
              <a:solidFill>
                <a:schemeClr val="accent4">
                  <a:lumMod val="50000"/>
                </a:schemeClr>
              </a:solidFill>
              <a:latin typeface="+mj-lt"/>
            </a:endParaRPr>
          </a:p>
        </p:txBody>
      </p:sp>
      <p:sp>
        <p:nvSpPr>
          <p:cNvPr id="5" name="TextBox 4">
            <a:extLst>
              <a:ext uri="{FF2B5EF4-FFF2-40B4-BE49-F238E27FC236}">
                <a16:creationId xmlns:a16="http://schemas.microsoft.com/office/drawing/2014/main" id="{C94B45B9-59EF-AB8B-0116-7C6AC58D4223}"/>
              </a:ext>
            </a:extLst>
          </p:cNvPr>
          <p:cNvSpPr txBox="1"/>
          <p:nvPr/>
        </p:nvSpPr>
        <p:spPr>
          <a:xfrm>
            <a:off x="457200" y="1122620"/>
            <a:ext cx="8229600" cy="3046988"/>
          </a:xfrm>
          <a:prstGeom prst="rect">
            <a:avLst/>
          </a:prstGeom>
          <a:noFill/>
        </p:spPr>
        <p:txBody>
          <a:bodyPr wrap="square">
            <a:spAutoFit/>
          </a:bodyPr>
          <a:lstStyle/>
          <a:p>
            <a:pPr>
              <a:lnSpc>
                <a:spcPct val="150000"/>
              </a:lnSpc>
            </a:pPr>
            <a:r>
              <a:rPr lang="en-US" sz="1600" b="1" smtClean="0">
                <a:solidFill>
                  <a:schemeClr val="accent4">
                    <a:lumMod val="50000"/>
                  </a:schemeClr>
                </a:solidFill>
                <a:hlinkClick r:id="rId2">
                  <a:extLst>
                    <a:ext uri="{A12FA001-AC4F-418D-AE19-62706E023703}">
                      <ahyp:hlinkClr xmlns:ahyp="http://schemas.microsoft.com/office/drawing/2018/hyperlinkcolor" xmlns="" val="tx"/>
                    </a:ext>
                  </a:extLst>
                </a:hlinkClick>
              </a:rPr>
              <a:t>Trường hợp điển hình</a:t>
            </a:r>
            <a:r>
              <a:rPr lang="vi-VN" sz="1600" b="1">
                <a:solidFill>
                  <a:schemeClr val="accent4">
                    <a:lumMod val="50000"/>
                  </a:schemeClr>
                </a:solidFill>
                <a:hlinkClick r:id="rId2">
                  <a:extLst>
                    <a:ext uri="{A12FA001-AC4F-418D-AE19-62706E023703}">
                      <ahyp:hlinkClr xmlns:ahyp="http://schemas.microsoft.com/office/drawing/2018/hyperlinkcolor" xmlns="" val="tx"/>
                    </a:ext>
                  </a:extLst>
                </a:hlinkClick>
              </a:rPr>
              <a:t>: Nhựa Duy Tân – Năng lượng mặt trời áp mái (2,17MWp)</a:t>
            </a:r>
            <a:endParaRPr lang="vi-VN" sz="1600" b="1" dirty="0">
              <a:solidFill>
                <a:schemeClr val="accent4">
                  <a:lumMod val="50000"/>
                </a:schemeClr>
              </a:solidFill>
            </a:endParaRPr>
          </a:p>
          <a:p>
            <a:pPr>
              <a:lnSpc>
                <a:spcPct val="150000"/>
              </a:lnSpc>
            </a:pPr>
            <a:r>
              <a:rPr lang="vi-VN" b="1" dirty="0"/>
              <a:t>a</a:t>
            </a:r>
            <a:r>
              <a:rPr lang="vi-VN" b="1"/>
              <a:t>. </a:t>
            </a:r>
            <a:r>
              <a:rPr lang="vi-VN" b="1"/>
              <a:t>Lý </a:t>
            </a:r>
            <a:r>
              <a:rPr lang="vi-VN" b="1" smtClean="0"/>
              <a:t>lịch</a:t>
            </a:r>
            <a:endParaRPr lang="vi-VN" b="1" dirty="0"/>
          </a:p>
          <a:p>
            <a:pPr marL="285750" indent="-285750">
              <a:lnSpc>
                <a:spcPct val="150000"/>
              </a:lnSpc>
              <a:buFont typeface="Arial" panose="020B0604020202020204" pitchFamily="34" charset="0"/>
              <a:buChar char="•"/>
            </a:pPr>
            <a:r>
              <a:rPr lang="vi-VN"/>
              <a:t>Duy Tân đã lắp đặt 2,17MWp PV trên mái nhà tại nhà máy Bình Dương theo Thỏa thuận mua bán điện (PPA), với BayWa r.e. và Vũ Phong Energy.</a:t>
            </a:r>
          </a:p>
          <a:p>
            <a:pPr marL="285750" indent="-285750">
              <a:lnSpc>
                <a:spcPct val="150000"/>
              </a:lnSpc>
              <a:buFont typeface="Arial" panose="020B0604020202020204" pitchFamily="34" charset="0"/>
              <a:buChar char="•"/>
            </a:pPr>
            <a:r>
              <a:rPr lang="vi-VN"/>
              <a:t>Hệ thống bao gồm 3.289 tấm pin và biến tần.</a:t>
            </a:r>
            <a:endParaRPr lang="vi-VN" dirty="0"/>
          </a:p>
          <a:p>
            <a:pPr>
              <a:lnSpc>
                <a:spcPct val="150000"/>
              </a:lnSpc>
            </a:pPr>
            <a:r>
              <a:rPr lang="vi-VN" b="1" dirty="0"/>
              <a:t>b</a:t>
            </a:r>
            <a:r>
              <a:rPr lang="vi-VN" b="1"/>
              <a:t>. </a:t>
            </a:r>
            <a:r>
              <a:rPr lang="vi-VN" b="1"/>
              <a:t>Hiệu suất &amp; Tác động</a:t>
            </a:r>
            <a:endParaRPr lang="vi-VN" b="1" dirty="0"/>
          </a:p>
          <a:p>
            <a:pPr marL="285750" indent="-285750">
              <a:lnSpc>
                <a:spcPct val="150000"/>
              </a:lnSpc>
              <a:buFont typeface="Arial" panose="020B0604020202020204" pitchFamily="34" charset="0"/>
              <a:buChar char="•"/>
            </a:pPr>
            <a:r>
              <a:rPr lang="vi-VN"/>
              <a:t>Tạo ra hơn 3 triệu kWh/năm và loại bỏ ~2.000 tấn CO₂ hằng năm</a:t>
            </a:r>
          </a:p>
          <a:p>
            <a:pPr marL="285750" indent="-285750">
              <a:lnSpc>
                <a:spcPct val="150000"/>
              </a:lnSpc>
              <a:buFont typeface="Arial" panose="020B0604020202020204" pitchFamily="34" charset="0"/>
              <a:buChar char="•"/>
            </a:pPr>
            <a:r>
              <a:rPr lang="vi-VN"/>
              <a:t>Ngoài ra, cơ sở Long An của Duy Tân có hệ thống mái nhà công suất 9,93 MWp sản xuất 13 triệu kWh/năm—cắt giảm CO₂ khoảng 8.740 tấn và tiết kiệm tới 5,3 tỷ đồng/năm (~225.000 đô la Mỹ)</a:t>
            </a:r>
            <a:endParaRPr lang="vi-VN" dirty="0"/>
          </a:p>
        </p:txBody>
      </p:sp>
    </p:spTree>
    <p:extLst>
      <p:ext uri="{BB962C8B-B14F-4D97-AF65-F5344CB8AC3E}">
        <p14:creationId xmlns:p14="http://schemas.microsoft.com/office/powerpoint/2010/main" val="3062212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653B1DE-2FD9-9975-A265-BCA550CE11B4}"/>
              </a:ext>
            </a:extLst>
          </p:cNvPr>
          <p:cNvSpPr>
            <a:spLocks noGrp="1"/>
          </p:cNvSpPr>
          <p:nvPr>
            <p:ph type="title"/>
          </p:nvPr>
        </p:nvSpPr>
        <p:spPr>
          <a:xfrm>
            <a:off x="457200" y="411475"/>
            <a:ext cx="8229600" cy="371400"/>
          </a:xfrm>
        </p:spPr>
        <p:txBody>
          <a:bodyPr>
            <a:normAutofit fontScale="90000"/>
          </a:bodyPr>
          <a:lstStyle/>
          <a:p>
            <a:r>
              <a:rPr lang="en-US" smtClean="0">
                <a:solidFill>
                  <a:schemeClr val="accent4">
                    <a:lumMod val="50000"/>
                  </a:schemeClr>
                </a:solidFill>
                <a:latin typeface="+mj-lt"/>
              </a:rPr>
              <a:t>VÍ DỤ 5</a:t>
            </a:r>
            <a:endParaRPr lang="en-VN" dirty="0">
              <a:solidFill>
                <a:schemeClr val="accent4">
                  <a:lumMod val="50000"/>
                </a:schemeClr>
              </a:solidFill>
              <a:latin typeface="+mj-lt"/>
            </a:endParaRPr>
          </a:p>
        </p:txBody>
      </p:sp>
      <p:graphicFrame>
        <p:nvGraphicFramePr>
          <p:cNvPr id="5" name="Table 4">
            <a:extLst>
              <a:ext uri="{FF2B5EF4-FFF2-40B4-BE49-F238E27FC236}">
                <a16:creationId xmlns:a16="http://schemas.microsoft.com/office/drawing/2014/main" id="{9E0316CE-9EC2-75F9-58E5-BAAA92F40391}"/>
              </a:ext>
            </a:extLst>
          </p:cNvPr>
          <p:cNvGraphicFramePr>
            <a:graphicFrameLocks noGrp="1"/>
          </p:cNvGraphicFramePr>
          <p:nvPr>
            <p:extLst>
              <p:ext uri="{D42A27DB-BD31-4B8C-83A1-F6EECF244321}">
                <p14:modId xmlns:p14="http://schemas.microsoft.com/office/powerpoint/2010/main" val="577276421"/>
              </p:ext>
            </p:extLst>
          </p:nvPr>
        </p:nvGraphicFramePr>
        <p:xfrm>
          <a:off x="585627" y="1480803"/>
          <a:ext cx="7459038" cy="2560320"/>
        </p:xfrm>
        <a:graphic>
          <a:graphicData uri="http://schemas.openxmlformats.org/drawingml/2006/table">
            <a:tbl>
              <a:tblPr/>
              <a:tblGrid>
                <a:gridCol w="3729519">
                  <a:extLst>
                    <a:ext uri="{9D8B030D-6E8A-4147-A177-3AD203B41FA5}">
                      <a16:colId xmlns:a16="http://schemas.microsoft.com/office/drawing/2014/main" val="2504663632"/>
                    </a:ext>
                  </a:extLst>
                </a:gridCol>
                <a:gridCol w="3729519">
                  <a:extLst>
                    <a:ext uri="{9D8B030D-6E8A-4147-A177-3AD203B41FA5}">
                      <a16:colId xmlns:a16="http://schemas.microsoft.com/office/drawing/2014/main" val="1724274718"/>
                    </a:ext>
                  </a:extLst>
                </a:gridCol>
              </a:tblGrid>
              <a:tr h="0">
                <a:tc>
                  <a:txBody>
                    <a:bodyPr/>
                    <a:lstStyle/>
                    <a:p>
                      <a:r>
                        <a:rPr lang="en-US" b="1" smtClean="0"/>
                        <a:t>Nhân tố</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1" smtClean="0"/>
                        <a:t>Nhựa Duy Tân (2,17 MWp)</a:t>
                      </a:r>
                      <a:endParaRPr lang="en-US" b="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60616631"/>
                  </a:ext>
                </a:extLst>
              </a:tr>
              <a:tr h="0">
                <a:tc>
                  <a:txBody>
                    <a:bodyPr/>
                    <a:lstStyle/>
                    <a:p>
                      <a:r>
                        <a:rPr lang="en-US" smtClean="0"/>
                        <a:t>Công suất lắp đặt</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2,170 kWp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6346533"/>
                  </a:ext>
                </a:extLst>
              </a:tr>
              <a:tr h="0">
                <a:tc>
                  <a:txBody>
                    <a:bodyPr/>
                    <a:lstStyle/>
                    <a:p>
                      <a:r>
                        <a:rPr lang="en-US" smtClean="0"/>
                        <a:t>Sản</a:t>
                      </a:r>
                      <a:r>
                        <a:rPr lang="en-US" baseline="0" smtClean="0"/>
                        <a:t> xuất </a:t>
                      </a:r>
                      <a:r>
                        <a:rPr lang="en-US" smtClean="0"/>
                        <a:t>hàng năm</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~3,000 </a:t>
                      </a:r>
                      <a:r>
                        <a:rPr lang="en-US" smtClean="0"/>
                        <a:t>MWh/năm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4311749"/>
                  </a:ext>
                </a:extLst>
              </a:tr>
              <a:tr h="0">
                <a:tc>
                  <a:txBody>
                    <a:bodyPr/>
                    <a:lstStyle/>
                    <a:p>
                      <a:r>
                        <a:rPr lang="en-US"/>
                        <a:t>Reduction in electricity costs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~25% (2.17/9.93 MW = ~22% </a:t>
                      </a:r>
                      <a:r>
                        <a:rPr lang="en-US" smtClean="0"/>
                        <a:t>của </a:t>
                      </a:r>
                      <a:r>
                        <a:rPr lang="en-US"/>
                        <a:t>Long An)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1666665"/>
                  </a:ext>
                </a:extLst>
              </a:tr>
              <a:tr h="0">
                <a:tc>
                  <a:txBody>
                    <a:bodyPr/>
                    <a:lstStyle/>
                    <a:p>
                      <a:r>
                        <a:rPr lang="vi-VN" smtClean="0"/>
                        <a:t>CO₂ </a:t>
                      </a:r>
                      <a:r>
                        <a:rPr lang="en-US" smtClean="0"/>
                        <a:t>giảm</a:t>
                      </a:r>
                      <a:r>
                        <a:rPr lang="en-US" baseline="0" smtClean="0"/>
                        <a:t> thiểu</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t>~2,000 </a:t>
                      </a:r>
                      <a:r>
                        <a:rPr lang="en-US" smtClean="0"/>
                        <a:t>tấn/năm</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41200379"/>
                  </a:ext>
                </a:extLst>
              </a:tr>
              <a:tr h="487697">
                <a:tc>
                  <a:txBody>
                    <a:bodyPr/>
                    <a:lstStyle/>
                    <a:p>
                      <a:r>
                        <a:rPr lang="vi-VN" smtClean="0"/>
                        <a:t>Mô hình đầu tư</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PPA- CAPEX (Chi phí vốn) bằng 0 cho Duy Tân</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1490991"/>
                  </a:ext>
                </a:extLst>
              </a:tr>
              <a:tr h="0">
                <a:tc>
                  <a:txBody>
                    <a:bodyPr/>
                    <a:lstStyle/>
                    <a:p>
                      <a:r>
                        <a:rPr lang="en-US" smtClean="0"/>
                        <a:t>Thu hồi</a:t>
                      </a:r>
                      <a:r>
                        <a:rPr lang="en-US" baseline="0" smtClean="0"/>
                        <a:t> vốn</a:t>
                      </a:r>
                      <a:endParaRPr 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mtClean="0"/>
                        <a:t>Tiết kiệm OPEX (Chi phí hoạt động) ngay lập tức thông qua PPA</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57929312"/>
                  </a:ext>
                </a:extLst>
              </a:tr>
            </a:tbl>
          </a:graphicData>
        </a:graphic>
      </p:graphicFrame>
      <p:sp>
        <p:nvSpPr>
          <p:cNvPr id="6" name="Rectangle 1">
            <a:extLst>
              <a:ext uri="{FF2B5EF4-FFF2-40B4-BE49-F238E27FC236}">
                <a16:creationId xmlns:a16="http://schemas.microsoft.com/office/drawing/2014/main" id="{B74A5485-83D8-3C07-2802-1929DA7E4A1B}"/>
              </a:ext>
            </a:extLst>
          </p:cNvPr>
          <p:cNvSpPr>
            <a:spLocks noChangeArrowheads="1"/>
          </p:cNvSpPr>
          <p:nvPr/>
        </p:nvSpPr>
        <p:spPr bwMode="auto">
          <a:xfrm>
            <a:off x="457200" y="962562"/>
            <a:ext cx="79159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spcBef>
                <a:spcPct val="0"/>
              </a:spcBef>
              <a:spcAft>
                <a:spcPct val="0"/>
              </a:spcAft>
              <a:buClrTx/>
            </a:pPr>
            <a:r>
              <a:rPr lang="vi-VN" altLang="en-VN" sz="1600" b="1">
                <a:solidFill>
                  <a:schemeClr val="accent4">
                    <a:lumMod val="50000"/>
                  </a:schemeClr>
                </a:solidFill>
                <a:latin typeface="Arial" panose="020B0604020202020204" pitchFamily="34" charset="0"/>
              </a:rPr>
              <a:t>Phân tích kinh tế (Điển hình cho ngành năng lượng mặt trời trong ngành nhựa)</a:t>
            </a:r>
            <a:endParaRPr kumimoji="0" lang="en-VN" altLang="en-VN" sz="1600" b="1" i="0" u="none" strike="noStrike" cap="none" normalizeH="0" baseline="0" dirty="0">
              <a:ln>
                <a:noFill/>
              </a:ln>
              <a:solidFill>
                <a:schemeClr val="accent4">
                  <a:lumMod val="50000"/>
                </a:schemeClr>
              </a:solidFill>
              <a:effectLst/>
              <a:latin typeface="Arial" panose="020B0604020202020204" pitchFamily="34" charset="0"/>
            </a:endParaRPr>
          </a:p>
        </p:txBody>
      </p:sp>
      <p:sp>
        <p:nvSpPr>
          <p:cNvPr id="8" name="TextBox 7">
            <a:extLst>
              <a:ext uri="{FF2B5EF4-FFF2-40B4-BE49-F238E27FC236}">
                <a16:creationId xmlns:a16="http://schemas.microsoft.com/office/drawing/2014/main" id="{60C6B7E6-01B9-AAE6-DDBA-E1C2CE25A90F}"/>
              </a:ext>
            </a:extLst>
          </p:cNvPr>
          <p:cNvSpPr txBox="1"/>
          <p:nvPr/>
        </p:nvSpPr>
        <p:spPr>
          <a:xfrm>
            <a:off x="457199" y="4066523"/>
            <a:ext cx="8229601" cy="523220"/>
          </a:xfrm>
          <a:prstGeom prst="rect">
            <a:avLst/>
          </a:prstGeom>
          <a:noFill/>
        </p:spPr>
        <p:txBody>
          <a:bodyPr wrap="square">
            <a:spAutoFit/>
          </a:bodyPr>
          <a:lstStyle/>
          <a:p>
            <a:pPr lvl="0" eaLnBrk="0" fontAlgn="base" hangingPunct="0">
              <a:spcBef>
                <a:spcPct val="0"/>
              </a:spcBef>
              <a:spcAft>
                <a:spcPct val="0"/>
              </a:spcAft>
              <a:buClrTx/>
            </a:pPr>
            <a:r>
              <a:rPr kumimoji="0" lang="en-VN" altLang="en-VN" sz="1400" b="1" i="0" u="none" strike="noStrike" cap="none" normalizeH="0" baseline="0" dirty="0">
                <a:ln>
                  <a:noFill/>
                </a:ln>
                <a:solidFill>
                  <a:schemeClr val="tx1"/>
                </a:solidFill>
                <a:effectLst/>
                <a:latin typeface="Arial" panose="020B0604020202020204" pitchFamily="34" charset="0"/>
              </a:rPr>
              <a:t>Duy Tân</a:t>
            </a:r>
            <a:r>
              <a:rPr kumimoji="0" lang="en-VN" altLang="en-VN" sz="1400" b="0" i="0" u="none" strike="noStrike" cap="none" normalizeH="0" baseline="0">
                <a:ln>
                  <a:noFill/>
                </a:ln>
                <a:solidFill>
                  <a:schemeClr val="tx1"/>
                </a:solidFill>
                <a:effectLst/>
                <a:latin typeface="Arial" panose="020B0604020202020204" pitchFamily="34" charset="0"/>
              </a:rPr>
              <a:t>: </a:t>
            </a:r>
            <a:r>
              <a:rPr lang="vi-VN" altLang="en-VN">
                <a:solidFill>
                  <a:schemeClr val="tx1"/>
                </a:solidFill>
                <a:latin typeface="Arial" panose="020B0604020202020204" pitchFamily="34" charset="0"/>
              </a:rPr>
              <a:t>Theo PPA, không có chi phí trả trước; tiết kiệm ngay lập tức, hợp đồng đảm bảo nguồn điện ổn định, chi phí thấp hơn.</a:t>
            </a:r>
            <a:endParaRPr kumimoji="0" lang="en-VN" altLang="en-VN"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26181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DA44A-B229-6D0D-F32B-74F7A00758D5}"/>
              </a:ext>
            </a:extLst>
          </p:cNvPr>
          <p:cNvSpPr>
            <a:spLocks noGrp="1"/>
          </p:cNvSpPr>
          <p:nvPr>
            <p:ph type="title"/>
          </p:nvPr>
        </p:nvSpPr>
        <p:spPr/>
        <p:txBody>
          <a:bodyPr>
            <a:normAutofit fontScale="90000"/>
          </a:bodyPr>
          <a:lstStyle/>
          <a:p>
            <a:r>
              <a:rPr lang="en-US" smtClean="0">
                <a:solidFill>
                  <a:schemeClr val="accent4">
                    <a:lumMod val="50000"/>
                  </a:schemeClr>
                </a:solidFill>
              </a:rPr>
              <a:t>HỎI &amp; ĐÁP</a:t>
            </a:r>
            <a:endParaRPr lang="en-VN" dirty="0">
              <a:solidFill>
                <a:schemeClr val="accent4">
                  <a:lumMod val="50000"/>
                </a:schemeClr>
              </a:solidFill>
            </a:endParaRPr>
          </a:p>
        </p:txBody>
      </p:sp>
      <p:pic>
        <p:nvPicPr>
          <p:cNvPr id="3074" name="Picture 2" descr="Q And A Images – Browse 222,421 Stock Photos, Vectors, and Video | Adobe  Stock">
            <a:extLst>
              <a:ext uri="{FF2B5EF4-FFF2-40B4-BE49-F238E27FC236}">
                <a16:creationId xmlns:a16="http://schemas.microsoft.com/office/drawing/2014/main" id="{0020B199-C95E-1D7D-7A37-7920946E5D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75" y="1152525"/>
            <a:ext cx="54864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7109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BA5B2ACD-1A8C-B2C2-1311-45E07E3AE78B}"/>
              </a:ext>
            </a:extLst>
          </p:cNvPr>
          <p:cNvSpPr>
            <a:spLocks noGrp="1"/>
          </p:cNvSpPr>
          <p:nvPr>
            <p:ph type="title"/>
          </p:nvPr>
        </p:nvSpPr>
        <p:spPr>
          <a:xfrm>
            <a:off x="0" y="319490"/>
            <a:ext cx="9144000" cy="587022"/>
          </a:xfrm>
        </p:spPr>
        <p:txBody>
          <a:bodyPr>
            <a:noAutofit/>
          </a:bodyPr>
          <a:lstStyle/>
          <a:p>
            <a:pPr marL="0" indent="0">
              <a:buFont typeface="Roboto"/>
              <a:buNone/>
            </a:pPr>
            <a:r>
              <a:rPr lang="vi-VN" sz="2400" b="1" i="0" smtClean="0">
                <a:solidFill>
                  <a:schemeClr val="accent1">
                    <a:lumMod val="50000"/>
                  </a:schemeClr>
                </a:solidFill>
                <a:effectLst/>
                <a:latin typeface="+mn-lt"/>
              </a:rPr>
              <a:t>KẾT LUẬN VÀ KHUYẾN NGHỊ</a:t>
            </a:r>
            <a:endParaRPr lang="da-DK" sz="2400"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3774BCAA-A838-A3DC-79AE-27581426BF80}"/>
              </a:ext>
            </a:extLst>
          </p:cNvPr>
          <p:cNvSpPr txBox="1"/>
          <p:nvPr/>
        </p:nvSpPr>
        <p:spPr>
          <a:xfrm>
            <a:off x="446183" y="931821"/>
            <a:ext cx="8296373" cy="3849772"/>
          </a:xfrm>
          <a:prstGeom prst="rect">
            <a:avLst/>
          </a:prstGeom>
          <a:noFill/>
        </p:spPr>
        <p:txBody>
          <a:bodyPr wrap="square" rtlCol="0">
            <a:spAutoFit/>
          </a:bodyPr>
          <a:lstStyle/>
          <a:p>
            <a:pPr algn="just" rtl="0" fontAlgn="base">
              <a:lnSpc>
                <a:spcPts val="2475"/>
              </a:lnSpc>
              <a:spcBef>
                <a:spcPts val="600"/>
              </a:spcBef>
              <a:spcAft>
                <a:spcPts val="600"/>
              </a:spcAft>
            </a:pPr>
            <a:r>
              <a:rPr lang="en-US" sz="1600" b="1" i="0">
                <a:solidFill>
                  <a:srgbClr val="000000"/>
                </a:solidFill>
                <a:effectLst/>
                <a:latin typeface="+mn-lt"/>
              </a:rPr>
              <a:t>- </a:t>
            </a:r>
            <a:r>
              <a:rPr lang="vi-VN" sz="1600" b="1" i="0">
                <a:solidFill>
                  <a:srgbClr val="000000"/>
                </a:solidFill>
                <a:effectLst/>
                <a:latin typeface="+mn-lt"/>
              </a:rPr>
              <a:t>Kết luận:</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Tiết kiệm năng lượng trong ngành nhựa không chỉ giúp giảm chi phí mà còn bảo vệ môi trường, đáp ứng xu hướng sản xuất bền vững. </a:t>
            </a:r>
            <a:endParaRPr lang="en-US" sz="1600" b="0" i="0" smtClean="0">
              <a:solidFill>
                <a:srgbClr val="000000"/>
              </a:solidFill>
              <a:effectLst/>
              <a:latin typeface="+mn-lt"/>
            </a:endParaRPr>
          </a:p>
          <a:p>
            <a:pPr algn="just" fontAlgn="base">
              <a:lnSpc>
                <a:spcPts val="2475"/>
              </a:lnSpc>
            </a:pPr>
            <a:r>
              <a:rPr lang="en-US" sz="1600" smtClean="0">
                <a:latin typeface="+mn-lt"/>
              </a:rPr>
              <a:t>+ </a:t>
            </a:r>
            <a:r>
              <a:rPr lang="vi-VN" sz="1600">
                <a:latin typeface="+mn-lt"/>
              </a:rPr>
              <a:t>Có nhiều cơ hội để cải thiện EE và có nhiều ví dụ minh họa về việc triển khai </a:t>
            </a:r>
            <a:r>
              <a:rPr lang="vi-VN" sz="1600">
                <a:latin typeface="+mn-lt"/>
              </a:rPr>
              <a:t>thành </a:t>
            </a:r>
            <a:r>
              <a:rPr lang="vi-VN" sz="1600" smtClean="0">
                <a:latin typeface="+mn-lt"/>
              </a:rPr>
              <a:t>công</a:t>
            </a:r>
            <a:r>
              <a:rPr lang="en-US" sz="1600" smtClean="0">
                <a:latin typeface="+mn-lt"/>
              </a:rPr>
              <a:t> các giải pháp tiết kiệm năng lượng</a:t>
            </a:r>
            <a:endParaRPr lang="vi-VN" sz="1600" b="0" i="0">
              <a:solidFill>
                <a:srgbClr val="000000"/>
              </a:solidFill>
              <a:effectLst/>
              <a:latin typeface="+mn-lt"/>
            </a:endParaRPr>
          </a:p>
          <a:p>
            <a:pPr algn="just" rtl="0" fontAlgn="base">
              <a:lnSpc>
                <a:spcPts val="2475"/>
              </a:lnSpc>
              <a:spcBef>
                <a:spcPts val="600"/>
              </a:spcBef>
              <a:spcAft>
                <a:spcPts val="600"/>
              </a:spcAft>
            </a:pPr>
            <a:r>
              <a:rPr lang="en-US" sz="1600" b="1" i="0">
                <a:solidFill>
                  <a:srgbClr val="000000"/>
                </a:solidFill>
                <a:effectLst/>
                <a:latin typeface="+mn-lt"/>
              </a:rPr>
              <a:t>- </a:t>
            </a:r>
            <a:r>
              <a:rPr lang="vi-VN" sz="1600" b="1" i="0">
                <a:solidFill>
                  <a:srgbClr val="000000"/>
                </a:solidFill>
                <a:effectLst/>
                <a:latin typeface="+mn-lt"/>
              </a:rPr>
              <a:t>Khuyến nghị:</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Doanh nghiệp cần đầu tư công nghệ hiện đại và hệ thống quản lý năng lượng hiệu quả.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Chính phủ cần hỗ trợ chính sách ưu đãi và vốn vay để khuyến khích doanh nghiệp chuyển đổi công nghệ.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Tăng cường đào tạo nhân lực về sử dụng năng lượng tiết kiệm và hiệu quả. </a:t>
            </a:r>
          </a:p>
        </p:txBody>
      </p:sp>
    </p:spTree>
    <p:extLst>
      <p:ext uri="{BB962C8B-B14F-4D97-AF65-F5344CB8AC3E}">
        <p14:creationId xmlns:p14="http://schemas.microsoft.com/office/powerpoint/2010/main" val="1059343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493736" y="451691"/>
            <a:ext cx="8156528" cy="357483"/>
          </a:xfrm>
        </p:spPr>
        <p:txBody>
          <a:bodyPr>
            <a:noAutofit/>
          </a:bodyPr>
          <a:lstStyle/>
          <a:p>
            <a:pPr algn="ctr">
              <a:lnSpc>
                <a:spcPct val="90000"/>
              </a:lnSpc>
            </a:pPr>
            <a:r>
              <a:rPr lang="en-US" sz="2400" smtClean="0">
                <a:solidFill>
                  <a:schemeClr val="accent1">
                    <a:lumMod val="50000"/>
                  </a:schemeClr>
                </a:solidFill>
                <a:latin typeface="+mn-lt"/>
                <a:cs typeface="Times New Roman" panose="02020603050405020304" pitchFamily="18" charset="0"/>
              </a:rPr>
              <a:t>I. </a:t>
            </a:r>
            <a:r>
              <a:rPr lang="vi-VN" sz="2400" smtClean="0">
                <a:solidFill>
                  <a:schemeClr val="accent1">
                    <a:lumMod val="50000"/>
                  </a:schemeClr>
                </a:solidFill>
                <a:latin typeface="+mn-lt"/>
                <a:cs typeface="Times New Roman" panose="02020603050405020304" pitchFamily="18" charset="0"/>
              </a:rPr>
              <a:t>Giới </a:t>
            </a:r>
            <a:r>
              <a:rPr lang="vi-VN" sz="2400">
                <a:solidFill>
                  <a:schemeClr val="accent1">
                    <a:lumMod val="50000"/>
                  </a:schemeClr>
                </a:solidFill>
                <a:latin typeface="+mn-lt"/>
                <a:cs typeface="Times New Roman" panose="02020603050405020304" pitchFamily="18" charset="0"/>
              </a:rPr>
              <a:t>thiệu về tiêu thụ năng lượng trong ngành nhựa</a:t>
            </a:r>
          </a:p>
        </p:txBody>
      </p:sp>
      <p:pic>
        <p:nvPicPr>
          <p:cNvPr id="5" name="Picture 2" descr="Plastic Industry of Bangladesh: Driving Growth in Export Earnings -  Business Inspection BD">
            <a:extLst>
              <a:ext uri="{FF2B5EF4-FFF2-40B4-BE49-F238E27FC236}">
                <a16:creationId xmlns:a16="http://schemas.microsoft.com/office/drawing/2014/main" id="{023D1739-7693-2118-1B2B-EF654859F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9002" y="1167144"/>
            <a:ext cx="5845996" cy="3237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33504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685800">
              <a:buClr>
                <a:srgbClr val="000000"/>
              </a:buClr>
            </a:pPr>
            <a:r>
              <a:rPr lang="en-US" sz="3600" b="1">
                <a:solidFill>
                  <a:srgbClr val="87C6CC">
                    <a:lumMod val="50000"/>
                  </a:srgbClr>
                </a:solidFill>
                <a:latin typeface="Arial"/>
              </a:rPr>
              <a:t>CẢM ƠN</a:t>
            </a:r>
            <a:endParaRPr lang="en-US" sz="3600" b="1" dirty="0">
              <a:solidFill>
                <a:srgbClr val="87C6CC">
                  <a:lumMod val="50000"/>
                </a:srgbClr>
              </a:solidFill>
              <a:latin typeface="Arial"/>
            </a:endParaRPr>
          </a:p>
        </p:txBody>
      </p:sp>
    </p:spTree>
    <p:extLst>
      <p:ext uri="{BB962C8B-B14F-4D97-AF65-F5344CB8AC3E}">
        <p14:creationId xmlns:p14="http://schemas.microsoft.com/office/powerpoint/2010/main" val="38272724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493736" y="328757"/>
            <a:ext cx="8156528" cy="480418"/>
          </a:xfrm>
        </p:spPr>
        <p:txBody>
          <a:bodyPr>
            <a:noAutofit/>
          </a:bodyPr>
          <a:lstStyle/>
          <a:p>
            <a:pPr algn="ctr" eaLnBrk="1" hangingPunct="1">
              <a:lnSpc>
                <a:spcPct val="90000"/>
              </a:lnSpc>
            </a:pPr>
            <a:r>
              <a:rPr lang="en-US" sz="2400" smtClean="0">
                <a:solidFill>
                  <a:schemeClr val="accent1">
                    <a:lumMod val="50000"/>
                  </a:schemeClr>
                </a:solidFill>
                <a:latin typeface="+mn-lt"/>
                <a:cs typeface="Times New Roman" panose="02020603050405020304" pitchFamily="18" charset="0"/>
              </a:rPr>
              <a:t>1. </a:t>
            </a:r>
            <a:r>
              <a:rPr lang="en-US" sz="2400" smtClean="0">
                <a:solidFill>
                  <a:schemeClr val="accent1">
                    <a:lumMod val="50000"/>
                  </a:schemeClr>
                </a:solidFill>
                <a:latin typeface="+mn-lt"/>
                <a:cs typeface="Times New Roman" panose="02020603050405020304" pitchFamily="18" charset="0"/>
              </a:rPr>
              <a:t>GIỚI </a:t>
            </a:r>
            <a:r>
              <a:rPr lang="en-US" sz="2400" smtClean="0">
                <a:solidFill>
                  <a:schemeClr val="accent1">
                    <a:lumMod val="50000"/>
                  </a:schemeClr>
                </a:solidFill>
                <a:latin typeface="+mn-lt"/>
                <a:cs typeface="Times New Roman" panose="02020603050405020304" pitchFamily="18" charset="0"/>
              </a:rPr>
              <a:t>THIỆU</a:t>
            </a:r>
            <a:endParaRPr lang="en-US" sz="2400" dirty="0">
              <a:solidFill>
                <a:schemeClr val="accent1">
                  <a:lumMod val="50000"/>
                </a:schemeClr>
              </a:solidFill>
              <a:latin typeface="+mn-lt"/>
              <a:cs typeface="Times New Roman" panose="02020603050405020304" pitchFamily="18" charset="0"/>
            </a:endParaRPr>
          </a:p>
        </p:txBody>
      </p:sp>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493736" y="941377"/>
            <a:ext cx="8156528" cy="176257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Ngành nhựa là một trong những ngành tiêu thụ năng lượng lớn, đặc biệt trong các công đoạn gia nhiệt, ép đùn và tạo hình.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Việc áp dụng các giải pháp tiết kiệm năng lượng không chỉ giảm chi phí sản xuất mà còn bảo vệ môi trường và nâng cao tính cạnh tranh</a:t>
            </a:r>
            <a:r>
              <a:rPr lang="vi-VN" sz="1600" b="0" i="0" smtClean="0">
                <a:solidFill>
                  <a:srgbClr val="000000"/>
                </a:solidFill>
                <a:effectLst/>
                <a:latin typeface="+mn-lt"/>
              </a:rPr>
              <a:t>.</a:t>
            </a:r>
            <a:endParaRPr lang="vi-VN" sz="1600" b="0" i="0">
              <a:solidFill>
                <a:srgbClr val="000000"/>
              </a:solidFill>
              <a:effectLst/>
              <a:latin typeface="+mn-lt"/>
            </a:endParaRPr>
          </a:p>
        </p:txBody>
      </p:sp>
      <p:pic>
        <p:nvPicPr>
          <p:cNvPr id="3" name="Picture 2" descr="Đã tạo hình ảnh">
            <a:extLst>
              <a:ext uri="{FF2B5EF4-FFF2-40B4-BE49-F238E27FC236}">
                <a16:creationId xmlns:a16="http://schemas.microsoft.com/office/drawing/2014/main" id="{4FB17A9B-C0ED-4571-A25C-3B65EA91CC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2007" y="2317850"/>
            <a:ext cx="4368800" cy="27389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0" y="418640"/>
            <a:ext cx="9143999" cy="451147"/>
          </a:xfrm>
        </p:spPr>
        <p:txBody>
          <a:bodyPr>
            <a:noAutofit/>
          </a:bodyPr>
          <a:lstStyle/>
          <a:p>
            <a:pPr algn="ctr"/>
            <a:r>
              <a:rPr lang="en-US" sz="2000" b="1" i="0" smtClean="0">
                <a:solidFill>
                  <a:schemeClr val="accent1">
                    <a:lumMod val="50000"/>
                  </a:schemeClr>
                </a:solidFill>
                <a:effectLst/>
                <a:latin typeface="+mn-lt"/>
              </a:rPr>
              <a:t>2. </a:t>
            </a:r>
            <a:r>
              <a:rPr lang="vi-VN" sz="2000" b="1" i="0" smtClean="0">
                <a:solidFill>
                  <a:schemeClr val="accent1">
                    <a:lumMod val="50000"/>
                  </a:schemeClr>
                </a:solidFill>
                <a:effectLst/>
                <a:latin typeface="+mn-lt"/>
              </a:rPr>
              <a:t>THỰC </a:t>
            </a:r>
            <a:r>
              <a:rPr lang="vi-VN" sz="2000" b="1" i="0" smtClean="0">
                <a:solidFill>
                  <a:schemeClr val="accent1">
                    <a:lumMod val="50000"/>
                  </a:schemeClr>
                </a:solidFill>
                <a:effectLst/>
                <a:latin typeface="+mn-lt"/>
              </a:rPr>
              <a:t>TRẠNG TIÊU THỤ NĂNG LƯỢNG TRONG NGÀNH NHỰA</a:t>
            </a:r>
            <a:endParaRPr lang="en-US" sz="2000" dirty="0">
              <a:solidFill>
                <a:schemeClr val="accent1">
                  <a:lumMod val="50000"/>
                </a:schemeClr>
              </a:solidFill>
              <a:latin typeface="+mn-lt"/>
            </a:endParaRPr>
          </a:p>
        </p:txBody>
      </p:sp>
      <p:sp>
        <p:nvSpPr>
          <p:cNvPr id="9" name="TextBox 8">
            <a:extLst>
              <a:ext uri="{FF2B5EF4-FFF2-40B4-BE49-F238E27FC236}">
                <a16:creationId xmlns:a16="http://schemas.microsoft.com/office/drawing/2014/main" id="{7FBDC757-5291-6A07-2228-33809C02819C}"/>
              </a:ext>
            </a:extLst>
          </p:cNvPr>
          <p:cNvSpPr txBox="1"/>
          <p:nvPr/>
        </p:nvSpPr>
        <p:spPr>
          <a:xfrm>
            <a:off x="418641" y="988378"/>
            <a:ext cx="4120308" cy="3483005"/>
          </a:xfrm>
          <a:prstGeom prst="rect">
            <a:avLst/>
          </a:prstGeom>
          <a:noFill/>
        </p:spPr>
        <p:txBody>
          <a:bodyPr wrap="square">
            <a:spAutoFit/>
          </a:bodyPr>
          <a:lstStyle/>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Nguồn năng lượng chính:</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Điện: Chiếm 60-70% năng lượng tiêu thụ, dùng trong máy móc và hệ thống sản xuất.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Nhiên liệu hóa thạch: Than, dầu, khí gas trong các công đoạn gia nhiệt.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Thách thức:</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Hiệu suất năng lượng thấp trong nhiều cơ sở sản xuất.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Lãng phí năng lượng do máy móc lạc hậu và quản lý chưa hiệu quả.</a:t>
            </a:r>
          </a:p>
          <a:p>
            <a:pPr algn="just"/>
            <a:endParaRPr lang="en-US" sz="1200" dirty="0">
              <a:latin typeface="+mn-lt"/>
            </a:endParaRPr>
          </a:p>
        </p:txBody>
      </p:sp>
      <p:pic>
        <p:nvPicPr>
          <p:cNvPr id="5" name="Picture 2" descr="Đã tạo hình ảnh">
            <a:extLst>
              <a:ext uri="{FF2B5EF4-FFF2-40B4-BE49-F238E27FC236}">
                <a16:creationId xmlns:a16="http://schemas.microsoft.com/office/drawing/2014/main" id="{843DE7C6-498B-7FFB-30ED-BCB06FAA78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459" y="1223771"/>
            <a:ext cx="3972866" cy="3012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6177024"/>
      </p:ext>
    </p:extLst>
  </p:cSld>
  <p:clrMapOvr>
    <a:masterClrMapping/>
  </p:clrMapOvr>
  <p:transition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7F16B-2ED0-8C11-9789-DA85A9599DDD}"/>
            </a:ext>
          </a:extLst>
        </p:cNvPr>
        <p:cNvGrpSpPr/>
        <p:nvPr/>
      </p:nvGrpSpPr>
      <p:grpSpPr>
        <a:xfrm>
          <a:off x="0" y="0"/>
          <a:ext cx="0" cy="0"/>
          <a:chOff x="0" y="0"/>
          <a:chExt cx="0" cy="0"/>
        </a:xfrm>
      </p:grpSpPr>
      <p:pic>
        <p:nvPicPr>
          <p:cNvPr id="1026" name="Picture 2" descr="Plastic Industry of Bangladesh: Driving Growth in Export Earnings -  Business Inspection BD">
            <a:extLst>
              <a:ext uri="{FF2B5EF4-FFF2-40B4-BE49-F238E27FC236}">
                <a16:creationId xmlns:a16="http://schemas.microsoft.com/office/drawing/2014/main" id="{3B340979-9B87-D795-C865-87F89A2A9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321" y="1007123"/>
            <a:ext cx="6489158" cy="359382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Grp="1" noChangeArrowheads="1"/>
          </p:cNvSpPr>
          <p:nvPr>
            <p:ph type="title"/>
          </p:nvPr>
        </p:nvSpPr>
        <p:spPr>
          <a:xfrm>
            <a:off x="493736" y="328757"/>
            <a:ext cx="8156528" cy="480418"/>
          </a:xfrm>
        </p:spPr>
        <p:txBody>
          <a:bodyPr>
            <a:noAutofit/>
          </a:bodyPr>
          <a:lstStyle/>
          <a:p>
            <a:pPr algn="ctr">
              <a:lnSpc>
                <a:spcPct val="90000"/>
              </a:lnSpc>
            </a:pPr>
            <a:r>
              <a:rPr lang="en-US" sz="2400" smtClean="0">
                <a:solidFill>
                  <a:schemeClr val="accent1">
                    <a:lumMod val="50000"/>
                  </a:schemeClr>
                </a:solidFill>
                <a:latin typeface="+mn-lt"/>
                <a:cs typeface="Times New Roman" panose="02020603050405020304" pitchFamily="18" charset="0"/>
              </a:rPr>
              <a:t>II. </a:t>
            </a:r>
            <a:r>
              <a:rPr lang="vi-VN" sz="2400" smtClean="0">
                <a:solidFill>
                  <a:schemeClr val="accent1">
                    <a:lumMod val="50000"/>
                  </a:schemeClr>
                </a:solidFill>
                <a:latin typeface="+mn-lt"/>
                <a:cs typeface="Times New Roman" panose="02020603050405020304" pitchFamily="18" charset="0"/>
              </a:rPr>
              <a:t>Các cơ </a:t>
            </a:r>
            <a:r>
              <a:rPr lang="vi-VN" sz="2400">
                <a:solidFill>
                  <a:schemeClr val="accent1">
                    <a:lumMod val="50000"/>
                  </a:schemeClr>
                </a:solidFill>
                <a:latin typeface="+mn-lt"/>
                <a:cs typeface="Times New Roman" panose="02020603050405020304" pitchFamily="18" charset="0"/>
              </a:rPr>
              <a:t>hội tiết kiệm năng lượng trong ngành nhựa</a:t>
            </a:r>
          </a:p>
        </p:txBody>
      </p:sp>
    </p:spTree>
    <p:extLst>
      <p:ext uri="{BB962C8B-B14F-4D97-AF65-F5344CB8AC3E}">
        <p14:creationId xmlns:p14="http://schemas.microsoft.com/office/powerpoint/2010/main" val="362136969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0" y="325879"/>
            <a:ext cx="9143999" cy="511530"/>
          </a:xfrm>
        </p:spPr>
        <p:txBody>
          <a:bodyPr>
            <a:noAutofit/>
          </a:bodyPr>
          <a:lstStyle/>
          <a:p>
            <a:pPr algn="ctr"/>
            <a:r>
              <a:rPr lang="vi-VN" sz="2400" b="1" i="0" smtClean="0">
                <a:solidFill>
                  <a:schemeClr val="accent1">
                    <a:lumMod val="50000"/>
                  </a:schemeClr>
                </a:solidFill>
                <a:effectLst/>
                <a:latin typeface="+mn-lt"/>
              </a:rPr>
              <a:t>GIẢI PHÁP 1 - TỐI ƯU HÓA HỆ THỐNG GIA NHIỆT</a:t>
            </a:r>
            <a:r>
              <a:rPr lang="vi-VN" sz="2400" b="0" i="0" smtClean="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6" name="Content Placeholder 8">
            <a:extLst>
              <a:ext uri="{FF2B5EF4-FFF2-40B4-BE49-F238E27FC236}">
                <a16:creationId xmlns:a16="http://schemas.microsoft.com/office/drawing/2014/main" id="{3E0E3787-E9CA-9B7B-5C70-322E08EAA512}"/>
              </a:ext>
            </a:extLst>
          </p:cNvPr>
          <p:cNvSpPr txBox="1">
            <a:spLocks/>
          </p:cNvSpPr>
          <p:nvPr/>
        </p:nvSpPr>
        <p:spPr>
          <a:xfrm>
            <a:off x="451691" y="948170"/>
            <a:ext cx="5067759" cy="3499652"/>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 </a:t>
            </a:r>
            <a:r>
              <a:rPr lang="vi-VN" sz="1600" b="0" i="0">
                <a:solidFill>
                  <a:srgbClr val="000000"/>
                </a:solidFill>
                <a:effectLst/>
                <a:latin typeface="+mn-lt"/>
              </a:rPr>
              <a:t>Gia nhiệt chiếm tỷ trọng lớn trong tiêu thụ năng lượng.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Giải pháp:</a:t>
            </a:r>
            <a:r>
              <a:rPr lang="vi-VN" sz="1600" b="0" i="0">
                <a:solidFill>
                  <a:srgbClr val="000000"/>
                </a:solidFill>
                <a:effectLst/>
                <a:latin typeface="+mn-lt"/>
              </a:rPr>
              <a:t>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Sử dụng hệ thống gia nhiệt tuần hoàn:</a:t>
            </a:r>
            <a:r>
              <a:rPr lang="vi-VN" sz="1600" b="0" i="0">
                <a:solidFill>
                  <a:srgbClr val="000000"/>
                </a:solidFill>
                <a:effectLst/>
                <a:latin typeface="+mn-lt"/>
              </a:rPr>
              <a:t> Tận dụng nhiệt thải để tái sử dụng trong quá trình sản xuất.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Cách nhiệt tốt:</a:t>
            </a:r>
            <a:r>
              <a:rPr lang="vi-VN" sz="1600" b="0" i="0">
                <a:solidFill>
                  <a:srgbClr val="000000"/>
                </a:solidFill>
                <a:effectLst/>
                <a:latin typeface="+mn-lt"/>
              </a:rPr>
              <a:t> Giảm thất thoát nhiệt từ các thiết bị gia nhiệt. </a:t>
            </a:r>
          </a:p>
          <a:p>
            <a:pPr algn="just" rtl="0" fontAlgn="base">
              <a:lnSpc>
                <a:spcPts val="2475"/>
              </a:lnSpc>
            </a:pPr>
            <a:r>
              <a:rPr lang="en-US" sz="1600" b="1" i="0">
                <a:solidFill>
                  <a:srgbClr val="000000"/>
                </a:solidFill>
                <a:effectLst/>
                <a:latin typeface="+mn-lt"/>
              </a:rPr>
              <a:t>- </a:t>
            </a:r>
            <a:r>
              <a:rPr lang="vi-VN" sz="1600" b="1" i="0">
                <a:solidFill>
                  <a:srgbClr val="000000"/>
                </a:solidFill>
                <a:effectLst/>
                <a:latin typeface="+mn-lt"/>
              </a:rPr>
              <a:t>Lợi ích:</a:t>
            </a:r>
            <a:r>
              <a:rPr lang="vi-VN" sz="1600" b="0" i="0">
                <a:solidFill>
                  <a:srgbClr val="000000"/>
                </a:solidFill>
                <a:effectLst/>
                <a:latin typeface="+mn-lt"/>
              </a:rPr>
              <a:t> </a:t>
            </a:r>
          </a:p>
          <a:p>
            <a:pPr algn="just" rtl="0" fontAlgn="base">
              <a:lnSpc>
                <a:spcPts val="2475"/>
              </a:lnSpc>
            </a:pPr>
            <a:r>
              <a:rPr lang="en-US" sz="1600" b="0" i="0">
                <a:solidFill>
                  <a:srgbClr val="000000"/>
                </a:solidFill>
                <a:effectLst/>
                <a:latin typeface="+mn-lt"/>
              </a:rPr>
              <a:t>+</a:t>
            </a:r>
            <a:r>
              <a:rPr lang="vi-VN" sz="1600" b="0" i="0">
                <a:solidFill>
                  <a:srgbClr val="000000"/>
                </a:solidFill>
                <a:effectLst/>
                <a:latin typeface="+mn-lt"/>
              </a:rPr>
              <a:t>Tiết kiệm 20-30% năng lượng trong công đoạn gia nhiệt.</a:t>
            </a:r>
          </a:p>
          <a:p>
            <a:pPr algn="just">
              <a:spcBef>
                <a:spcPts val="600"/>
              </a:spcBef>
            </a:pPr>
            <a:endParaRPr lang="en-US" sz="300" dirty="0">
              <a:latin typeface="+mn-lt"/>
            </a:endParaRPr>
          </a:p>
        </p:txBody>
      </p:sp>
      <p:pic>
        <p:nvPicPr>
          <p:cNvPr id="5" name="Picture 2" descr="Đã tạo hình ảnh">
            <a:extLst>
              <a:ext uri="{FF2B5EF4-FFF2-40B4-BE49-F238E27FC236}">
                <a16:creationId xmlns:a16="http://schemas.microsoft.com/office/drawing/2014/main" id="{44DF8B7B-AE1E-753D-5319-114ACD8EF6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7974" y="1143480"/>
            <a:ext cx="3057059" cy="312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461915"/>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7E4B1-D024-E8EB-E4F2-5329FC36947A}"/>
              </a:ext>
            </a:extLst>
          </p:cNvPr>
          <p:cNvSpPr>
            <a:spLocks noGrp="1"/>
          </p:cNvSpPr>
          <p:nvPr>
            <p:ph type="title"/>
          </p:nvPr>
        </p:nvSpPr>
        <p:spPr>
          <a:xfrm>
            <a:off x="429656" y="456979"/>
            <a:ext cx="8229600" cy="371400"/>
          </a:xfrm>
        </p:spPr>
        <p:txBody>
          <a:bodyPr>
            <a:noAutofit/>
          </a:bodyPr>
          <a:lstStyle/>
          <a:p>
            <a:pPr algn="ctr"/>
            <a:r>
              <a:rPr lang="en-US" sz="2400" b="1" i="0" smtClean="0">
                <a:solidFill>
                  <a:schemeClr val="accent1">
                    <a:lumMod val="50000"/>
                  </a:schemeClr>
                </a:solidFill>
                <a:effectLst/>
                <a:latin typeface="+mn-lt"/>
              </a:rPr>
              <a:t>GIẢI PHÁP 2 - SỬ DỤNG MÁY MÓC HIỆU SUẤT CAO</a:t>
            </a:r>
            <a:r>
              <a:rPr lang="en-US" sz="2400" b="0" i="0" smtClean="0">
                <a:solidFill>
                  <a:schemeClr val="accent1">
                    <a:lumMod val="50000"/>
                  </a:schemeClr>
                </a:solidFill>
                <a:effectLst/>
                <a:latin typeface="+mn-lt"/>
              </a:rPr>
              <a:t> </a:t>
            </a:r>
            <a:endParaRPr lang="en-US" sz="2400" dirty="0">
              <a:solidFill>
                <a:schemeClr val="accent1">
                  <a:lumMod val="50000"/>
                </a:schemeClr>
              </a:solidFill>
              <a:latin typeface="+mn-lt"/>
            </a:endParaRPr>
          </a:p>
        </p:txBody>
      </p:sp>
      <p:sp>
        <p:nvSpPr>
          <p:cNvPr id="52" name="TextBox 51">
            <a:extLst>
              <a:ext uri="{FF2B5EF4-FFF2-40B4-BE49-F238E27FC236}">
                <a16:creationId xmlns:a16="http://schemas.microsoft.com/office/drawing/2014/main" id="{EA50D6C9-908A-4EA6-475C-BFD1C4C1E1AB}"/>
              </a:ext>
            </a:extLst>
          </p:cNvPr>
          <p:cNvSpPr txBox="1"/>
          <p:nvPr/>
        </p:nvSpPr>
        <p:spPr>
          <a:xfrm>
            <a:off x="429656" y="1069622"/>
            <a:ext cx="4605051" cy="3618939"/>
          </a:xfrm>
          <a:prstGeom prst="rect">
            <a:avLst/>
          </a:prstGeom>
          <a:noFill/>
        </p:spPr>
        <p:txBody>
          <a:bodyPr wrap="square">
            <a:spAutoFit/>
          </a:bodyPr>
          <a:lstStyle/>
          <a:p>
            <a:pPr algn="l" rtl="0" fontAlgn="base">
              <a:lnSpc>
                <a:spcPts val="2475"/>
              </a:lnSpc>
            </a:pPr>
            <a:r>
              <a:rPr lang="en-US" sz="1600" b="1" i="0">
                <a:solidFill>
                  <a:srgbClr val="000000"/>
                </a:solidFill>
                <a:effectLst/>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Máy móc cũ tiêu thụ nhiều năng lượng và hoạt động không hiệu quả. </a:t>
            </a:r>
          </a:p>
          <a:p>
            <a:pPr algn="l" rtl="0" fontAlgn="base">
              <a:lnSpc>
                <a:spcPts val="2475"/>
              </a:lnSpc>
            </a:pPr>
            <a:r>
              <a:rPr lang="en-US" sz="1600" b="1" i="0">
                <a:solidFill>
                  <a:srgbClr val="000000"/>
                </a:solidFill>
                <a:effectLst/>
                <a:latin typeface="+mn-lt"/>
              </a:rPr>
              <a:t>- </a:t>
            </a:r>
            <a:r>
              <a:rPr lang="vi-VN" sz="1600" b="1" i="0">
                <a:solidFill>
                  <a:srgbClr val="000000"/>
                </a:solidFill>
                <a:effectLst/>
                <a:latin typeface="+mn-lt"/>
              </a:rPr>
              <a:t>Giải pháp:</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Đầu tư vào máy móc thế hệ mới, tiết kiệm năng lượng.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Bảo trì định kỳ để duy trì hiệu suất hoạt động. </a:t>
            </a:r>
          </a:p>
          <a:p>
            <a:pPr algn="l" rtl="0" fontAlgn="base">
              <a:lnSpc>
                <a:spcPts val="2475"/>
              </a:lnSpc>
            </a:pPr>
            <a:r>
              <a:rPr lang="en-US" sz="1600" b="1" i="0">
                <a:solidFill>
                  <a:srgbClr val="000000"/>
                </a:solidFill>
                <a:effectLst/>
                <a:latin typeface="+mn-lt"/>
              </a:rPr>
              <a:t>- </a:t>
            </a:r>
            <a:r>
              <a:rPr lang="vi-VN" sz="1600" b="1" i="0">
                <a:solidFill>
                  <a:srgbClr val="000000"/>
                </a:solidFill>
                <a:effectLst/>
                <a:latin typeface="+mn-lt"/>
              </a:rPr>
              <a:t>Lợi ích:</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a:t>
            </a:r>
            <a:r>
              <a:rPr lang="vi-VN" sz="1600" b="0" i="0">
                <a:solidFill>
                  <a:srgbClr val="000000"/>
                </a:solidFill>
                <a:effectLst/>
                <a:latin typeface="+mn-lt"/>
              </a:rPr>
              <a:t>Giảm 15-25% điện năng tiêu thụ. </a:t>
            </a:r>
          </a:p>
          <a:p>
            <a:pPr algn="l" rtl="0" fontAlgn="base">
              <a:lnSpc>
                <a:spcPts val="2475"/>
              </a:lnSpc>
            </a:pPr>
            <a:r>
              <a:rPr lang="en-US" sz="1600" b="0" i="0">
                <a:solidFill>
                  <a:srgbClr val="000000"/>
                </a:solidFill>
                <a:effectLst/>
                <a:latin typeface="+mn-lt"/>
              </a:rPr>
              <a:t>+</a:t>
            </a:r>
            <a:r>
              <a:rPr lang="vi-VN" sz="1600" b="0" i="0">
                <a:solidFill>
                  <a:srgbClr val="000000"/>
                </a:solidFill>
                <a:effectLst/>
                <a:latin typeface="+mn-lt"/>
              </a:rPr>
              <a:t>Tăng năng suất sản xuất. </a:t>
            </a:r>
          </a:p>
          <a:p>
            <a:pPr algn="l" rtl="0" fontAlgn="base">
              <a:lnSpc>
                <a:spcPts val="2475"/>
              </a:lnSpc>
            </a:pPr>
            <a:endParaRPr lang="en-US" sz="1200" b="1" dirty="0">
              <a:latin typeface="+mn-lt"/>
            </a:endParaRPr>
          </a:p>
        </p:txBody>
      </p:sp>
      <p:pic>
        <p:nvPicPr>
          <p:cNvPr id="3" name="Picture 2" descr="Đã tạo hình ảnh">
            <a:extLst>
              <a:ext uri="{FF2B5EF4-FFF2-40B4-BE49-F238E27FC236}">
                <a16:creationId xmlns:a16="http://schemas.microsoft.com/office/drawing/2014/main" id="{08B92C6C-CF6B-4F4F-B908-6E3E7E2392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0381" y="1182031"/>
            <a:ext cx="3429000" cy="3506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6634268"/>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0" y="356209"/>
            <a:ext cx="9144000" cy="519289"/>
          </a:xfrm>
        </p:spPr>
        <p:txBody>
          <a:bodyPr>
            <a:noAutofit/>
          </a:bodyPr>
          <a:lstStyle/>
          <a:p>
            <a:pPr algn="ctr"/>
            <a:r>
              <a:rPr lang="vi-VN" sz="2400" b="1" i="0" smtClean="0">
                <a:solidFill>
                  <a:schemeClr val="accent1">
                    <a:lumMod val="50000"/>
                  </a:schemeClr>
                </a:solidFill>
                <a:effectLst/>
                <a:latin typeface="+mn-lt"/>
              </a:rPr>
              <a:t>GIẢI PHÁP </a:t>
            </a:r>
            <a:r>
              <a:rPr lang="en-US" sz="2400" b="1" i="0" smtClean="0">
                <a:solidFill>
                  <a:schemeClr val="accent1">
                    <a:lumMod val="50000"/>
                  </a:schemeClr>
                </a:solidFill>
                <a:effectLst/>
                <a:latin typeface="+mn-lt"/>
              </a:rPr>
              <a:t>3</a:t>
            </a:r>
            <a:r>
              <a:rPr lang="vi-VN" sz="2400" b="1" i="0" smtClean="0">
                <a:solidFill>
                  <a:schemeClr val="accent1">
                    <a:lumMod val="50000"/>
                  </a:schemeClr>
                </a:solidFill>
                <a:effectLst/>
                <a:latin typeface="+mn-lt"/>
              </a:rPr>
              <a:t> </a:t>
            </a:r>
            <a:r>
              <a:rPr lang="vi-VN" sz="2400" b="1" i="0" smtClean="0">
                <a:solidFill>
                  <a:schemeClr val="accent1">
                    <a:lumMod val="50000"/>
                  </a:schemeClr>
                </a:solidFill>
                <a:effectLst/>
                <a:latin typeface="+mn-lt"/>
              </a:rPr>
              <a:t>- TĂNG CƯỜNG TỰ ĐỘNG HÓA</a:t>
            </a:r>
            <a:endParaRPr lang="en-US" sz="2400" dirty="0">
              <a:solidFill>
                <a:schemeClr val="accent1">
                  <a:lumMod val="50000"/>
                </a:schemeClr>
              </a:solidFill>
              <a:latin typeface="+mn-lt"/>
            </a:endParaRPr>
          </a:p>
        </p:txBody>
      </p:sp>
      <p:sp>
        <p:nvSpPr>
          <p:cNvPr id="4" name="TextBox 3">
            <a:extLst>
              <a:ext uri="{FF2B5EF4-FFF2-40B4-BE49-F238E27FC236}">
                <a16:creationId xmlns:a16="http://schemas.microsoft.com/office/drawing/2014/main" id="{5432434D-E9D4-63CA-D5A2-54FC7822C853}"/>
              </a:ext>
            </a:extLst>
          </p:cNvPr>
          <p:cNvSpPr txBox="1"/>
          <p:nvPr/>
        </p:nvSpPr>
        <p:spPr>
          <a:xfrm>
            <a:off x="403136" y="1010800"/>
            <a:ext cx="5171700" cy="3939540"/>
          </a:xfrm>
          <a:prstGeom prst="rect">
            <a:avLst/>
          </a:prstGeom>
          <a:noFill/>
        </p:spPr>
        <p:txBody>
          <a:bodyPr wrap="square" rtlCol="0">
            <a:spAutoFit/>
          </a:bodyPr>
          <a:lstStyle/>
          <a:p>
            <a:pPr algn="l" rtl="0" fontAlgn="base">
              <a:lnSpc>
                <a:spcPts val="2475"/>
              </a:lnSpc>
            </a:pPr>
            <a:r>
              <a:rPr lang="en-US" sz="1600" b="1">
                <a:latin typeface="+mn-lt"/>
              </a:rPr>
              <a:t>- </a:t>
            </a:r>
            <a:r>
              <a:rPr lang="vi-VN" sz="1600" b="1" i="0">
                <a:solidFill>
                  <a:srgbClr val="000000"/>
                </a:solidFill>
                <a:effectLst/>
                <a:latin typeface="+mn-lt"/>
              </a:rPr>
              <a:t>Đặc điểm:</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Quá trình sản xuất thủ công gây lãng phí năng lượng và không đồng đều. </a:t>
            </a:r>
          </a:p>
          <a:p>
            <a:pPr algn="l" rtl="0" fontAlgn="base">
              <a:lnSpc>
                <a:spcPts val="2475"/>
              </a:lnSpc>
            </a:pPr>
            <a:r>
              <a:rPr lang="en-US" sz="1600" b="1" i="0">
                <a:solidFill>
                  <a:srgbClr val="000000"/>
                </a:solidFill>
                <a:effectLst/>
                <a:latin typeface="+mn-lt"/>
              </a:rPr>
              <a:t>- </a:t>
            </a:r>
            <a:r>
              <a:rPr lang="vi-VN" sz="1600" b="1" i="0">
                <a:solidFill>
                  <a:srgbClr val="000000"/>
                </a:solidFill>
                <a:effectLst/>
                <a:latin typeface="+mn-lt"/>
              </a:rPr>
              <a:t>Giải pháp:</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Sử dụng hệ thống điều khiển tự động để tối ưu hóa vận hành máy móc.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Ứng dụng cảm biến thông minh trong quản lý năng lượng. </a:t>
            </a:r>
          </a:p>
          <a:p>
            <a:pPr algn="l" rtl="0" fontAlgn="base">
              <a:lnSpc>
                <a:spcPts val="2475"/>
              </a:lnSpc>
            </a:pPr>
            <a:r>
              <a:rPr lang="en-US" sz="1600" b="1" i="0">
                <a:solidFill>
                  <a:srgbClr val="000000"/>
                </a:solidFill>
                <a:effectLst/>
                <a:latin typeface="+mn-lt"/>
              </a:rPr>
              <a:t>- </a:t>
            </a:r>
            <a:r>
              <a:rPr lang="vi-VN" sz="1600" b="1" i="0">
                <a:solidFill>
                  <a:srgbClr val="000000"/>
                </a:solidFill>
                <a:effectLst/>
                <a:latin typeface="+mn-lt"/>
              </a:rPr>
              <a:t>Lợi ích:</a:t>
            </a:r>
            <a:r>
              <a:rPr lang="vi-VN" sz="1600" b="0" i="0">
                <a:solidFill>
                  <a:srgbClr val="000000"/>
                </a:solidFill>
                <a:effectLst/>
                <a:latin typeface="+mn-lt"/>
              </a:rPr>
              <a:t>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Tăng hiệu suất hoạt động lên 15-20%. </a:t>
            </a:r>
          </a:p>
          <a:p>
            <a:pPr algn="l" rtl="0" fontAlgn="base">
              <a:lnSpc>
                <a:spcPts val="2475"/>
              </a:lnSpc>
            </a:pPr>
            <a:r>
              <a:rPr lang="en-US" sz="1600" b="0" i="0">
                <a:solidFill>
                  <a:srgbClr val="000000"/>
                </a:solidFill>
                <a:effectLst/>
                <a:latin typeface="+mn-lt"/>
              </a:rPr>
              <a:t>+ </a:t>
            </a:r>
            <a:r>
              <a:rPr lang="vi-VN" sz="1600" b="0" i="0">
                <a:solidFill>
                  <a:srgbClr val="000000"/>
                </a:solidFill>
                <a:effectLst/>
                <a:latin typeface="+mn-lt"/>
              </a:rPr>
              <a:t>Giảm sai sót và tiêu thụ năng lượng không cần thiết. </a:t>
            </a:r>
          </a:p>
          <a:p>
            <a:pPr algn="l" rtl="0" fontAlgn="base">
              <a:lnSpc>
                <a:spcPts val="2475"/>
              </a:lnSpc>
            </a:pPr>
            <a:endParaRPr lang="vi-VN" sz="1200">
              <a:latin typeface="+mn-lt"/>
            </a:endParaRPr>
          </a:p>
        </p:txBody>
      </p:sp>
      <p:pic>
        <p:nvPicPr>
          <p:cNvPr id="3" name="Picture 2" descr="Đã tạo hình ảnh">
            <a:extLst>
              <a:ext uri="{FF2B5EF4-FFF2-40B4-BE49-F238E27FC236}">
                <a16:creationId xmlns:a16="http://schemas.microsoft.com/office/drawing/2014/main" id="{F7F55D76-D1FD-3ED6-6AC3-9F3D7AB889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4836" y="1121634"/>
            <a:ext cx="3122046" cy="3538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399126"/>
      </p:ext>
    </p:extLst>
  </p:cSld>
  <p:clrMapOvr>
    <a:masterClrMapping/>
  </p:clrMapOvr>
  <p:transition advClick="0"/>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11779</TotalTime>
  <Words>2221</Words>
  <Application>Microsoft Office PowerPoint</Application>
  <PresentationFormat>On-screen Show (16:9)</PresentationFormat>
  <Paragraphs>292</Paragraphs>
  <Slides>30</Slides>
  <Notes>7</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30</vt:i4>
      </vt:variant>
    </vt:vector>
  </HeadingPairs>
  <TitlesOfParts>
    <vt:vector size="43" baseType="lpstr">
      <vt:lpstr>Times</vt:lpstr>
      <vt:lpstr>Arial</vt:lpstr>
      <vt:lpstr>Roboto</vt:lpstr>
      <vt:lpstr>Wingdings</vt:lpstr>
      <vt:lpstr>Poppins</vt:lpstr>
      <vt:lpstr>Fira Sans Extra Condensed</vt:lpstr>
      <vt:lpstr>Times New Roman</vt:lpstr>
      <vt:lpstr>Calibri</vt:lpstr>
      <vt:lpstr>Terra</vt:lpstr>
      <vt:lpstr>3_Energy Saving Infographics by Slidesgo</vt:lpstr>
      <vt:lpstr>2_Energy Saving Infographics by Slidesgo</vt:lpstr>
      <vt:lpstr>Energy Saving Infographics by Slidesgo</vt:lpstr>
      <vt:lpstr>1_Energy Saving Infographics by Slidesgo</vt:lpstr>
      <vt:lpstr>CHƯƠNG TRÌNH TẬP HUẤN CHO  DOANH NGHIỆP CÔNG NGHIỆP</vt:lpstr>
      <vt:lpstr>NỘI DUNG</vt:lpstr>
      <vt:lpstr>I. Giới thiệu về tiêu thụ năng lượng trong ngành nhựa</vt:lpstr>
      <vt:lpstr>1. GIỚI THIỆU</vt:lpstr>
      <vt:lpstr>2. THỰC TRẠNG TIÊU THỤ NĂNG LƯỢNG TRONG NGÀNH NHỰA</vt:lpstr>
      <vt:lpstr>II. Các cơ hội tiết kiệm năng lượng trong ngành nhựa</vt:lpstr>
      <vt:lpstr>GIẢI PHÁP 1 - TỐI ƯU HÓA HỆ THỐNG GIA NHIỆT </vt:lpstr>
      <vt:lpstr>GIẢI PHÁP 2 - SỬ DỤNG MÁY MÓC HIỆU SUẤT CAO </vt:lpstr>
      <vt:lpstr>GIẢI PHÁP 3 - TĂNG CƯỜNG TỰ ĐỘNG HÓA</vt:lpstr>
      <vt:lpstr>VÍ DỤ CHO GIẢI PHÁP 1,2,3</vt:lpstr>
      <vt:lpstr>PHÂN TÍCH CHI PHÍ – LỢI ÍCH VÍ DỤ 1</vt:lpstr>
      <vt:lpstr>PHÂN TÍCH CHI PHÍ – LỢI ÍCH VÍ DỤ 1</vt:lpstr>
      <vt:lpstr>GIẢI PHÁP 4 - ỨNG DỤNG CÔNG NGHỆ BIẾN TẦN </vt:lpstr>
      <vt:lpstr>GIẢI PHÁP 5 - TỐI ƯU HÓA HỆ THỐNG LÀM MÁT</vt:lpstr>
      <vt:lpstr>VÍ DỤ 2 CHO GIẢI PHÁP TIẾT KIỆM 4,5</vt:lpstr>
      <vt:lpstr>VÍ DỤ 3</vt:lpstr>
      <vt:lpstr>PHÂN TÍCH CHI PHÍ – LỢI ÍCH VÍ DỤ 3 (1)</vt:lpstr>
      <vt:lpstr>PHÂN TÍCH CHI PHÍ – LỢI ÍCH VÍ DỤ 3 (1)</vt:lpstr>
      <vt:lpstr>PHÂN TÍCH CHI PHÍ – LỢI ÍCH VÍ DỤ 3 (2)</vt:lpstr>
      <vt:lpstr>PHÂN TÍCH CHI PHÍ – LỢI ÍCH VÍ DỤ 3 (2)</vt:lpstr>
      <vt:lpstr>GIẢI PHÁP 6 - NÂNG CAO QUẢN LÝ NĂNG LƯỢNG</vt:lpstr>
      <vt:lpstr>GIẢI PHÁP 7. CÁC GIẢI PHÁP KHÁC</vt:lpstr>
      <vt:lpstr>GIẢI PHÁP 7. CÁC GIẢI PHÁP KHÁC</vt:lpstr>
      <vt:lpstr>VÍ DỤ 4 CHO GIẢI PHÁP 6,7</vt:lpstr>
      <vt:lpstr>GIẢI PHÁP 8 - SỬ DỤNG NĂNG LƯỢNG TÁI TẠO</vt:lpstr>
      <vt:lpstr>VÍ DỤ 5 (1)</vt:lpstr>
      <vt:lpstr>VÍ DỤ 5</vt:lpstr>
      <vt:lpstr>HỎI &amp; ĐÁP</vt:lpstr>
      <vt:lpstr>KẾT LUẬN VÀ KHUYẾN NGHỊ</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dangi</dc:creator>
  <cp:lastModifiedBy>Admin</cp:lastModifiedBy>
  <cp:revision>70</cp:revision>
  <dcterms:modified xsi:type="dcterms:W3CDTF">2025-07-02T09:58:38Z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2857346</vt:lpwstr>
  </property>
  <property fmtid="{D5CDD505-2E9C-101B-9397-08002B2CF9AE}" name="NXPowerLiteSettings" pid="3">
    <vt:lpwstr>F7000400038000</vt:lpwstr>
  </property>
  <property fmtid="{D5CDD505-2E9C-101B-9397-08002B2CF9AE}" name="NXPowerLiteVersion" pid="4">
    <vt:lpwstr>S11.0.1</vt:lpwstr>
  </property>
</Properties>
</file>