
<file path=[Content_Types].xml><?xml version="1.0" encoding="utf-8"?>
<Types xmlns="http://schemas.openxmlformats.org/package/2006/content-types">
  <Default ContentType="image/png" Extension="png"/>
  <Default ContentType="application/vnd.openxmlformats-package.relationships+xml" Extension="rels"/>
  <Default ContentType="application/xml" Extension="xml"/>
  <Default ContentType="application/x-fontdata" Extension="fntdata"/>
  <Default ContentType="image/jpeg" Extension="jpg"/>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Master+xml" PartName="/ppt/slideMasters/slideMaster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theme+xml" PartName="/ppt/theme/theme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25.xml"/>
  <Override ContentType="application/vnd.openxmlformats-officedocument.presentationml.slideLayout+xml" PartName="/ppt/slideLayouts/slideLayout26.xml"/>
  <Override ContentType="application/vnd.openxmlformats-officedocument.presentationml.slideLayout+xml" PartName="/ppt/slideLayouts/slideLayout27.xml"/>
  <Override ContentType="application/vnd.openxmlformats-officedocument.presentationml.slideLayout+xml" PartName="/ppt/slideLayouts/slideLayout28.xml"/>
  <Override ContentType="application/vnd.openxmlformats-officedocument.presentationml.slideLayout+xml" PartName="/ppt/slideLayouts/slideLayout29.xml"/>
  <Override ContentType="application/vnd.openxmlformats-officedocument.presentationml.slideLayout+xml" PartName="/ppt/slideLayouts/slideLayout30.xml"/>
  <Override ContentType="application/vnd.openxmlformats-officedocument.presentationml.slideLayout+xml" PartName="/ppt/slideLayouts/slideLayout31.xml"/>
  <Override ContentType="application/vnd.openxmlformats-officedocument.presentationml.slideLayout+xml" PartName="/ppt/slideLayouts/slideLayout32.xml"/>
  <Override ContentType="application/vnd.openxmlformats-officedocument.theme+xml" PartName="/ppt/theme/theme3.xml"/>
  <Override ContentType="application/vnd.openxmlformats-officedocument.theme+xml" PartName="/ppt/theme/theme4.xml"/>
  <Override ContentType="application/vnd.openxmlformats-officedocument.presentationml.notesSlide+xml" PartName="/ppt/notesSlides/notesSlide1.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package.core-properties+xml" PartName="/docProps/core.xml"/>
  <Override ContentType="application/vnd.openxmlformats-officedocument.extended-properties+xml" PartName="/docProps/app.xml"/>
  <Override ContentType="application/vnd.ms-powerpoint.revisioninfo+xml" PartName="/ppt/revisionInfo.xml"/>
  <Override ContentType="application/vnd.ms-powerpoint.changesinfo+xml" PartName="/ppt/changesInfos/changesInfo1.xml"/>
  <Default ContentType="image/jpeg" Extension="jpe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 id="2147483679" r:id="rId2"/>
    <p:sldMasterId id="2147483689" r:id="rId3"/>
  </p:sldMasterIdLst>
  <p:notesMasterIdLst>
    <p:notesMasterId r:id="rId19"/>
  </p:notesMasterIdLst>
  <p:sldIdLst>
    <p:sldId id="755" r:id="rId4"/>
    <p:sldId id="757" r:id="rId5"/>
    <p:sldId id="318" r:id="rId6"/>
    <p:sldId id="338" r:id="rId7"/>
    <p:sldId id="331" r:id="rId8"/>
    <p:sldId id="339" r:id="rId9"/>
    <p:sldId id="340" r:id="rId10"/>
    <p:sldId id="343" r:id="rId11"/>
    <p:sldId id="344" r:id="rId12"/>
    <p:sldId id="345" r:id="rId13"/>
    <p:sldId id="346" r:id="rId14"/>
    <p:sldId id="758" r:id="rId15"/>
    <p:sldId id="347" r:id="rId16"/>
    <p:sldId id="321" r:id="rId17"/>
    <p:sldId id="756" r:id="rId18"/>
  </p:sldIdLst>
  <p:sldSz cx="9144000" cy="5143500" type="screen16x9"/>
  <p:notesSz cx="6858000" cy="9144000"/>
  <p:embeddedFontLst>
    <p:embeddedFont>
      <p:font typeface="Cambria" panose="02040503050406030204" pitchFamily="18" charset="0"/>
      <p:regular r:id="rId20"/>
      <p:bold r:id="rId21"/>
      <p:italic r:id="rId22"/>
      <p:boldItalic r:id="rId23"/>
    </p:embeddedFont>
    <p:embeddedFont>
      <p:font typeface="Roboto" panose="020B0604020202020204" charset="0"/>
      <p:regular r:id="rId24"/>
      <p:bold r:id="rId25"/>
      <p:italic r:id="rId26"/>
      <p:boldItalic r:id="rId27"/>
    </p:embeddedFont>
    <p:embeddedFont>
      <p:font typeface="Calibri" panose="020F0502020204030204" pitchFamily="34" charset="0"/>
      <p:regular r:id="rId28"/>
      <p:bold r:id="rId29"/>
      <p:italic r:id="rId30"/>
      <p:boldItalic r:id="rId31"/>
    </p:embeddedFont>
    <p:embeddedFont>
      <p:font typeface="Fira Sans Extra Condensed" panose="020B0604020202020204" charset="0"/>
      <p:regular r:id="rId32"/>
      <p:bold r:id="rId33"/>
      <p:italic r:id="rId34"/>
      <p:boldItalic r:id="rId35"/>
    </p:embeddedFont>
    <p:embeddedFont>
      <p:font typeface="Poppins" panose="020B060402020202020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7777"/>
    <a:srgbClr val="F74B4B"/>
    <a:srgbClr val="60DA8E"/>
    <a:srgbClr val="FF4747"/>
    <a:srgbClr val="F6B600"/>
    <a:srgbClr val="FFBF09"/>
    <a:srgbClr val="F7EF81"/>
    <a:srgbClr val="F1E113"/>
    <a:srgbClr val="DFDA00"/>
    <a:srgbClr val="4343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B7CABB-BEAA-440A-9950-BCE53ED2B9EF}" v="1" dt="2025-01-20T10:31:57.936"/>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777"/>
    <p:restoredTop sz="94686"/>
  </p:normalViewPr>
  <p:slideViewPr>
    <p:cSldViewPr snapToGrid="0">
      <p:cViewPr varScale="1">
        <p:scale>
          <a:sx n="87" d="100"/>
          <a:sy n="87" d="100"/>
        </p:scale>
        <p:origin x="18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9" Type="http://schemas.openxmlformats.org/officeDocument/2006/relationships/font" Target="fonts/font20.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font" Target="fonts/font15.fntdata"/><Relationship Id="rId42"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font" Target="fonts/font19.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font" Target="fonts/font10.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font" Target="fonts/font18.fntdata"/><Relationship Id="rId40" Type="http://schemas.openxmlformats.org/officeDocument/2006/relationships/presProps" Target="presProps.xml"/><Relationship Id="rId45"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font" Target="fonts/font12.fntdata"/><Relationship Id="rId44"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43"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EFB7CABB-BEAA-440A-9950-BCE53ED2B9EF}"/>
    <pc:docChg chg="undo custSel modSld">
      <pc:chgData name="Nguyễn Xuân Quang" userId="1fa805d0-75c0-4a43-8719-6b7ba17d25fe" providerId="ADAL" clId="{EFB7CABB-BEAA-440A-9950-BCE53ED2B9EF}" dt="2025-01-20T10:32:19.506" v="47" actId="6549"/>
      <pc:docMkLst>
        <pc:docMk/>
      </pc:docMkLst>
      <pc:sldChg chg="delSp modSp mod chgLayout">
        <pc:chgData name="Nguyễn Xuân Quang" userId="1fa805d0-75c0-4a43-8719-6b7ba17d25fe" providerId="ADAL" clId="{EFB7CABB-BEAA-440A-9950-BCE53ED2B9EF}" dt="2025-01-20T10:29:11.578" v="6" actId="14100"/>
        <pc:sldMkLst>
          <pc:docMk/>
          <pc:sldMk cId="730709253" sldId="318"/>
        </pc:sldMkLst>
        <pc:spChg chg="mod ord">
          <ac:chgData name="Nguyễn Xuân Quang" userId="1fa805d0-75c0-4a43-8719-6b7ba17d25fe" providerId="ADAL" clId="{EFB7CABB-BEAA-440A-9950-BCE53ED2B9EF}" dt="2025-01-20T10:29:06.208" v="5" actId="6549"/>
          <ac:spMkLst>
            <pc:docMk/>
            <pc:sldMk cId="730709253" sldId="318"/>
            <ac:spMk id="2" creationId="{B54D366A-B2F5-46F2-8160-2A058D8E3997}"/>
          </ac:spMkLst>
        </pc:spChg>
        <pc:spChg chg="mod ord">
          <ac:chgData name="Nguyễn Xuân Quang" userId="1fa805d0-75c0-4a43-8719-6b7ba17d25fe" providerId="ADAL" clId="{EFB7CABB-BEAA-440A-9950-BCE53ED2B9EF}" dt="2025-01-20T10:29:11.578" v="6" actId="14100"/>
          <ac:spMkLst>
            <pc:docMk/>
            <pc:sldMk cId="730709253" sldId="318"/>
            <ac:spMk id="3" creationId="{22F6986D-6A8F-478B-93B5-133B604057B4}"/>
          </ac:spMkLst>
        </pc:spChg>
        <pc:spChg chg="mod ord">
          <ac:chgData name="Nguyễn Xuân Quang" userId="1fa805d0-75c0-4a43-8719-6b7ba17d25fe" providerId="ADAL" clId="{EFB7CABB-BEAA-440A-9950-BCE53ED2B9EF}" dt="2025-01-20T10:28:51.180" v="0" actId="700"/>
          <ac:spMkLst>
            <pc:docMk/>
            <pc:sldMk cId="730709253" sldId="318"/>
            <ac:spMk id="4" creationId="{35F23A74-99AE-4486-9571-38A5A8DFF798}"/>
          </ac:spMkLst>
        </pc:spChg>
        <pc:spChg chg="del mod ord">
          <ac:chgData name="Nguyễn Xuân Quang" userId="1fa805d0-75c0-4a43-8719-6b7ba17d25fe" providerId="ADAL" clId="{EFB7CABB-BEAA-440A-9950-BCE53ED2B9EF}" dt="2025-01-20T10:28:51.180" v="0" actId="700"/>
          <ac:spMkLst>
            <pc:docMk/>
            <pc:sldMk cId="730709253" sldId="318"/>
            <ac:spMk id="5" creationId="{6ACAA516-BACF-47C6-9846-F3C23BE0002C}"/>
          </ac:spMkLst>
        </pc:spChg>
        <pc:spChg chg="del">
          <ac:chgData name="Nguyễn Xuân Quang" userId="1fa805d0-75c0-4a43-8719-6b7ba17d25fe" providerId="ADAL" clId="{EFB7CABB-BEAA-440A-9950-BCE53ED2B9EF}" dt="2025-01-20T10:28:51.180" v="0" actId="700"/>
          <ac:spMkLst>
            <pc:docMk/>
            <pc:sldMk cId="730709253" sldId="318"/>
            <ac:spMk id="6" creationId="{64E08751-1270-4D72-83EE-41B5D06E6F4D}"/>
          </ac:spMkLst>
        </pc:spChg>
        <pc:picChg chg="mod">
          <ac:chgData name="Nguyễn Xuân Quang" userId="1fa805d0-75c0-4a43-8719-6b7ba17d25fe" providerId="ADAL" clId="{EFB7CABB-BEAA-440A-9950-BCE53ED2B9EF}" dt="2025-01-20T10:29:01.488" v="4" actId="1076"/>
          <ac:picMkLst>
            <pc:docMk/>
            <pc:sldMk cId="730709253" sldId="318"/>
            <ac:picMk id="8" creationId="{F449947C-22DD-4B67-8983-9540D4007BC4}"/>
          </ac:picMkLst>
        </pc:picChg>
      </pc:sldChg>
      <pc:sldChg chg="delSp modSp mod chgLayout">
        <pc:chgData name="Nguyễn Xuân Quang" userId="1fa805d0-75c0-4a43-8719-6b7ba17d25fe" providerId="ADAL" clId="{EFB7CABB-BEAA-440A-9950-BCE53ED2B9EF}" dt="2025-01-20T10:32:19.506" v="47" actId="6549"/>
        <pc:sldMkLst>
          <pc:docMk/>
          <pc:sldMk cId="1268002665" sldId="321"/>
        </pc:sldMkLst>
        <pc:spChg chg="mod ord">
          <ac:chgData name="Nguyễn Xuân Quang" userId="1fa805d0-75c0-4a43-8719-6b7ba17d25fe" providerId="ADAL" clId="{EFB7CABB-BEAA-440A-9950-BCE53ED2B9EF}" dt="2025-01-20T10:32:19.506" v="47" actId="6549"/>
          <ac:spMkLst>
            <pc:docMk/>
            <pc:sldMk cId="1268002665" sldId="321"/>
            <ac:spMk id="2" creationId="{1B8E0307-1A68-42FA-A3FC-ADAD7483D8AF}"/>
          </ac:spMkLst>
        </pc:spChg>
        <pc:spChg chg="mod ord">
          <ac:chgData name="Nguyễn Xuân Quang" userId="1fa805d0-75c0-4a43-8719-6b7ba17d25fe" providerId="ADAL" clId="{EFB7CABB-BEAA-440A-9950-BCE53ED2B9EF}" dt="2025-01-20T10:32:16.685" v="46" actId="1076"/>
          <ac:spMkLst>
            <pc:docMk/>
            <pc:sldMk cId="1268002665" sldId="321"/>
            <ac:spMk id="3" creationId="{4E8AA609-0D64-400C-918A-3C9C9A6051E8}"/>
          </ac:spMkLst>
        </pc:spChg>
        <pc:spChg chg="mod ord">
          <ac:chgData name="Nguyễn Xuân Quang" userId="1fa805d0-75c0-4a43-8719-6b7ba17d25fe" providerId="ADAL" clId="{EFB7CABB-BEAA-440A-9950-BCE53ED2B9EF}" dt="2025-01-20T10:28:51.180" v="0" actId="700"/>
          <ac:spMkLst>
            <pc:docMk/>
            <pc:sldMk cId="1268002665" sldId="321"/>
            <ac:spMk id="4" creationId="{F83AFC8E-B1C3-463B-BDD5-4E7537FE0C34}"/>
          </ac:spMkLst>
        </pc:spChg>
        <pc:spChg chg="del mod ord">
          <ac:chgData name="Nguyễn Xuân Quang" userId="1fa805d0-75c0-4a43-8719-6b7ba17d25fe" providerId="ADAL" clId="{EFB7CABB-BEAA-440A-9950-BCE53ED2B9EF}" dt="2025-01-20T10:28:51.180" v="0" actId="700"/>
          <ac:spMkLst>
            <pc:docMk/>
            <pc:sldMk cId="1268002665" sldId="321"/>
            <ac:spMk id="5" creationId="{068017A8-93BF-4AD6-B6D4-577293399808}"/>
          </ac:spMkLst>
        </pc:spChg>
        <pc:spChg chg="del">
          <ac:chgData name="Nguyễn Xuân Quang" userId="1fa805d0-75c0-4a43-8719-6b7ba17d25fe" providerId="ADAL" clId="{EFB7CABB-BEAA-440A-9950-BCE53ED2B9EF}" dt="2025-01-20T10:28:51.180" v="0" actId="700"/>
          <ac:spMkLst>
            <pc:docMk/>
            <pc:sldMk cId="1268002665" sldId="321"/>
            <ac:spMk id="6" creationId="{B3B84C48-6C42-478A-A6AF-13A0CBE51BF4}"/>
          </ac:spMkLst>
        </pc:spChg>
      </pc:sldChg>
      <pc:sldChg chg="delSp modSp mod chgLayout">
        <pc:chgData name="Nguyễn Xuân Quang" userId="1fa805d0-75c0-4a43-8719-6b7ba17d25fe" providerId="ADAL" clId="{EFB7CABB-BEAA-440A-9950-BCE53ED2B9EF}" dt="2025-01-20T10:29:46.630" v="12" actId="1076"/>
        <pc:sldMkLst>
          <pc:docMk/>
          <pc:sldMk cId="3710854172" sldId="331"/>
        </pc:sldMkLst>
        <pc:spChg chg="mod ord">
          <ac:chgData name="Nguyễn Xuân Quang" userId="1fa805d0-75c0-4a43-8719-6b7ba17d25fe" providerId="ADAL" clId="{EFB7CABB-BEAA-440A-9950-BCE53ED2B9EF}" dt="2025-01-20T10:28:51.180" v="0" actId="700"/>
          <ac:spMkLst>
            <pc:docMk/>
            <pc:sldMk cId="3710854172" sldId="331"/>
            <ac:spMk id="2" creationId="{D666CC37-5CE9-41D6-9E47-1E8834FAE61A}"/>
          </ac:spMkLst>
        </pc:spChg>
        <pc:spChg chg="mod ord">
          <ac:chgData name="Nguyễn Xuân Quang" userId="1fa805d0-75c0-4a43-8719-6b7ba17d25fe" providerId="ADAL" clId="{EFB7CABB-BEAA-440A-9950-BCE53ED2B9EF}" dt="2025-01-20T10:29:46.630" v="12" actId="1076"/>
          <ac:spMkLst>
            <pc:docMk/>
            <pc:sldMk cId="3710854172" sldId="331"/>
            <ac:spMk id="3" creationId="{5D1A9D1B-8443-4C78-9BF1-0839CA43C594}"/>
          </ac:spMkLst>
        </pc:spChg>
        <pc:spChg chg="del mod ord">
          <ac:chgData name="Nguyễn Xuân Quang" userId="1fa805d0-75c0-4a43-8719-6b7ba17d25fe" providerId="ADAL" clId="{EFB7CABB-BEAA-440A-9950-BCE53ED2B9EF}" dt="2025-01-20T10:29:42.242" v="11" actId="478"/>
          <ac:spMkLst>
            <pc:docMk/>
            <pc:sldMk cId="3710854172" sldId="331"/>
            <ac:spMk id="4" creationId="{0B4253F6-44B9-49DE-8820-AEE223FFEB70}"/>
          </ac:spMkLst>
        </pc:spChg>
        <pc:spChg chg="del mod ord">
          <ac:chgData name="Nguyễn Xuân Quang" userId="1fa805d0-75c0-4a43-8719-6b7ba17d25fe" providerId="ADAL" clId="{EFB7CABB-BEAA-440A-9950-BCE53ED2B9EF}" dt="2025-01-20T10:28:51.180" v="0" actId="700"/>
          <ac:spMkLst>
            <pc:docMk/>
            <pc:sldMk cId="3710854172" sldId="331"/>
            <ac:spMk id="5" creationId="{8254A1FE-DFA0-4E10-9756-FC6E57098EB4}"/>
          </ac:spMkLst>
        </pc:spChg>
        <pc:spChg chg="del">
          <ac:chgData name="Nguyễn Xuân Quang" userId="1fa805d0-75c0-4a43-8719-6b7ba17d25fe" providerId="ADAL" clId="{EFB7CABB-BEAA-440A-9950-BCE53ED2B9EF}" dt="2025-01-20T10:28:51.180" v="0" actId="700"/>
          <ac:spMkLst>
            <pc:docMk/>
            <pc:sldMk cId="3710854172" sldId="331"/>
            <ac:spMk id="6" creationId="{884323B3-0A45-427B-AA6B-2758C6140FFA}"/>
          </ac:spMkLst>
        </pc:spChg>
      </pc:sldChg>
      <pc:sldChg chg="addSp delSp modSp mod chgLayout">
        <pc:chgData name="Nguyễn Xuân Quang" userId="1fa805d0-75c0-4a43-8719-6b7ba17d25fe" providerId="ADAL" clId="{EFB7CABB-BEAA-440A-9950-BCE53ED2B9EF}" dt="2025-01-20T10:29:35.974" v="10" actId="478"/>
        <pc:sldMkLst>
          <pc:docMk/>
          <pc:sldMk cId="2539249151" sldId="338"/>
        </pc:sldMkLst>
        <pc:spChg chg="mod ord">
          <ac:chgData name="Nguyễn Xuân Quang" userId="1fa805d0-75c0-4a43-8719-6b7ba17d25fe" providerId="ADAL" clId="{EFB7CABB-BEAA-440A-9950-BCE53ED2B9EF}" dt="2025-01-20T10:28:51.180" v="0" actId="700"/>
          <ac:spMkLst>
            <pc:docMk/>
            <pc:sldMk cId="2539249151" sldId="338"/>
            <ac:spMk id="2" creationId="{8ABA5A03-2D80-4392-8676-F3D72B7E981C}"/>
          </ac:spMkLst>
        </pc:spChg>
        <pc:spChg chg="add del mod ord">
          <ac:chgData name="Nguyễn Xuân Quang" userId="1fa805d0-75c0-4a43-8719-6b7ba17d25fe" providerId="ADAL" clId="{EFB7CABB-BEAA-440A-9950-BCE53ED2B9EF}" dt="2025-01-20T10:29:21.623" v="7" actId="478"/>
          <ac:spMkLst>
            <pc:docMk/>
            <pc:sldMk cId="2539249151" sldId="338"/>
            <ac:spMk id="3" creationId="{4B069DDC-EF8F-1D4E-9C37-6E5B7E9E99E2}"/>
          </ac:spMkLst>
        </pc:spChg>
        <pc:spChg chg="del mod ord">
          <ac:chgData name="Nguyễn Xuân Quang" userId="1fa805d0-75c0-4a43-8719-6b7ba17d25fe" providerId="ADAL" clId="{EFB7CABB-BEAA-440A-9950-BCE53ED2B9EF}" dt="2025-01-20T10:29:35.974" v="10" actId="478"/>
          <ac:spMkLst>
            <pc:docMk/>
            <pc:sldMk cId="2539249151" sldId="338"/>
            <ac:spMk id="4" creationId="{62869DB3-8E30-48F8-8414-E86C390EF993}"/>
          </ac:spMkLst>
        </pc:spChg>
        <pc:spChg chg="del mod ord">
          <ac:chgData name="Nguyễn Xuân Quang" userId="1fa805d0-75c0-4a43-8719-6b7ba17d25fe" providerId="ADAL" clId="{EFB7CABB-BEAA-440A-9950-BCE53ED2B9EF}" dt="2025-01-20T10:28:51.180" v="0" actId="700"/>
          <ac:spMkLst>
            <pc:docMk/>
            <pc:sldMk cId="2539249151" sldId="338"/>
            <ac:spMk id="5" creationId="{6AA72087-EFE0-4547-8EA0-7A23ABB01B1B}"/>
          </ac:spMkLst>
        </pc:spChg>
        <pc:spChg chg="del">
          <ac:chgData name="Nguyễn Xuân Quang" userId="1fa805d0-75c0-4a43-8719-6b7ba17d25fe" providerId="ADAL" clId="{EFB7CABB-BEAA-440A-9950-BCE53ED2B9EF}" dt="2025-01-20T10:28:51.180" v="0" actId="700"/>
          <ac:spMkLst>
            <pc:docMk/>
            <pc:sldMk cId="2539249151" sldId="338"/>
            <ac:spMk id="6" creationId="{D49E8F9C-B861-4664-BDF9-62B431570FBB}"/>
          </ac:spMkLst>
        </pc:spChg>
        <pc:graphicFrameChg chg="mod">
          <ac:chgData name="Nguyễn Xuân Quang" userId="1fa805d0-75c0-4a43-8719-6b7ba17d25fe" providerId="ADAL" clId="{EFB7CABB-BEAA-440A-9950-BCE53ED2B9EF}" dt="2025-01-20T10:29:25.269" v="8" actId="1076"/>
          <ac:graphicFrameMkLst>
            <pc:docMk/>
            <pc:sldMk cId="2539249151" sldId="338"/>
            <ac:graphicFrameMk id="7" creationId="{322A68DD-1228-4232-9F9B-8A8DEBDD808D}"/>
          </ac:graphicFrameMkLst>
        </pc:graphicFrameChg>
        <pc:graphicFrameChg chg="mod">
          <ac:chgData name="Nguyễn Xuân Quang" userId="1fa805d0-75c0-4a43-8719-6b7ba17d25fe" providerId="ADAL" clId="{EFB7CABB-BEAA-440A-9950-BCE53ED2B9EF}" dt="2025-01-20T10:29:30.671" v="9" actId="1076"/>
          <ac:graphicFrameMkLst>
            <pc:docMk/>
            <pc:sldMk cId="2539249151" sldId="338"/>
            <ac:graphicFrameMk id="8" creationId="{C98C2BD5-9591-4246-A704-64D610712490}"/>
          </ac:graphicFrameMkLst>
        </pc:graphicFrameChg>
      </pc:sldChg>
      <pc:sldChg chg="addSp delSp modSp mod chgLayout">
        <pc:chgData name="Nguyễn Xuân Quang" userId="1fa805d0-75c0-4a43-8719-6b7ba17d25fe" providerId="ADAL" clId="{EFB7CABB-BEAA-440A-9950-BCE53ED2B9EF}" dt="2025-01-20T10:30:11.832" v="18" actId="1076"/>
        <pc:sldMkLst>
          <pc:docMk/>
          <pc:sldMk cId="1260129458" sldId="339"/>
        </pc:sldMkLst>
        <pc:spChg chg="mod ord">
          <ac:chgData name="Nguyễn Xuân Quang" userId="1fa805d0-75c0-4a43-8719-6b7ba17d25fe" providerId="ADAL" clId="{EFB7CABB-BEAA-440A-9950-BCE53ED2B9EF}" dt="2025-01-20T10:30:04.608" v="16" actId="1076"/>
          <ac:spMkLst>
            <pc:docMk/>
            <pc:sldMk cId="1260129458" sldId="339"/>
            <ac:spMk id="2" creationId="{2FAAEEEC-FD59-4D23-A421-5BA4D08EC8EF}"/>
          </ac:spMkLst>
        </pc:spChg>
        <pc:spChg chg="add del mod ord">
          <ac:chgData name="Nguyễn Xuân Quang" userId="1fa805d0-75c0-4a43-8719-6b7ba17d25fe" providerId="ADAL" clId="{EFB7CABB-BEAA-440A-9950-BCE53ED2B9EF}" dt="2025-01-20T10:29:56.613" v="14" actId="478"/>
          <ac:spMkLst>
            <pc:docMk/>
            <pc:sldMk cId="1260129458" sldId="339"/>
            <ac:spMk id="3" creationId="{1BA38D70-1AAE-16BC-BEAD-F0DA9B87B7F2}"/>
          </ac:spMkLst>
        </pc:spChg>
        <pc:spChg chg="del mod ord">
          <ac:chgData name="Nguyễn Xuân Quang" userId="1fa805d0-75c0-4a43-8719-6b7ba17d25fe" providerId="ADAL" clId="{EFB7CABB-BEAA-440A-9950-BCE53ED2B9EF}" dt="2025-01-20T10:29:53.261" v="13" actId="478"/>
          <ac:spMkLst>
            <pc:docMk/>
            <pc:sldMk cId="1260129458" sldId="339"/>
            <ac:spMk id="4" creationId="{574094CD-7AD5-479B-98D5-6B0EEDB1F763}"/>
          </ac:spMkLst>
        </pc:spChg>
        <pc:spChg chg="del mod ord">
          <ac:chgData name="Nguyễn Xuân Quang" userId="1fa805d0-75c0-4a43-8719-6b7ba17d25fe" providerId="ADAL" clId="{EFB7CABB-BEAA-440A-9950-BCE53ED2B9EF}" dt="2025-01-20T10:28:51.180" v="0" actId="700"/>
          <ac:spMkLst>
            <pc:docMk/>
            <pc:sldMk cId="1260129458" sldId="339"/>
            <ac:spMk id="5" creationId="{EB7B3BEC-2ADA-4A0A-BEA3-9578CE10BBD0}"/>
          </ac:spMkLst>
        </pc:spChg>
        <pc:spChg chg="del">
          <ac:chgData name="Nguyễn Xuân Quang" userId="1fa805d0-75c0-4a43-8719-6b7ba17d25fe" providerId="ADAL" clId="{EFB7CABB-BEAA-440A-9950-BCE53ED2B9EF}" dt="2025-01-20T10:28:51.180" v="0" actId="700"/>
          <ac:spMkLst>
            <pc:docMk/>
            <pc:sldMk cId="1260129458" sldId="339"/>
            <ac:spMk id="6" creationId="{BBC31407-ABB5-4419-B676-974E62E23AE4}"/>
          </ac:spMkLst>
        </pc:spChg>
        <pc:graphicFrameChg chg="mod">
          <ac:chgData name="Nguyễn Xuân Quang" userId="1fa805d0-75c0-4a43-8719-6b7ba17d25fe" providerId="ADAL" clId="{EFB7CABB-BEAA-440A-9950-BCE53ED2B9EF}" dt="2025-01-20T10:30:08.275" v="17" actId="1076"/>
          <ac:graphicFrameMkLst>
            <pc:docMk/>
            <pc:sldMk cId="1260129458" sldId="339"/>
            <ac:graphicFrameMk id="13" creationId="{CD05DAB3-70AA-451B-B910-09F025F74497}"/>
          </ac:graphicFrameMkLst>
        </pc:graphicFrameChg>
        <pc:graphicFrameChg chg="mod">
          <ac:chgData name="Nguyễn Xuân Quang" userId="1fa805d0-75c0-4a43-8719-6b7ba17d25fe" providerId="ADAL" clId="{EFB7CABB-BEAA-440A-9950-BCE53ED2B9EF}" dt="2025-01-20T10:30:11.832" v="18" actId="1076"/>
          <ac:graphicFrameMkLst>
            <pc:docMk/>
            <pc:sldMk cId="1260129458" sldId="339"/>
            <ac:graphicFrameMk id="14" creationId="{A9D42518-1DE4-400B-8A30-2D3C7E0597C8}"/>
          </ac:graphicFrameMkLst>
        </pc:graphicFrameChg>
      </pc:sldChg>
      <pc:sldChg chg="addSp delSp modSp mod chgLayout">
        <pc:chgData name="Nguyễn Xuân Quang" userId="1fa805d0-75c0-4a43-8719-6b7ba17d25fe" providerId="ADAL" clId="{EFB7CABB-BEAA-440A-9950-BCE53ED2B9EF}" dt="2025-01-20T10:30:47.396" v="23" actId="1076"/>
        <pc:sldMkLst>
          <pc:docMk/>
          <pc:sldMk cId="2721573848" sldId="340"/>
        </pc:sldMkLst>
        <pc:spChg chg="mod ord">
          <ac:chgData name="Nguyễn Xuân Quang" userId="1fa805d0-75c0-4a43-8719-6b7ba17d25fe" providerId="ADAL" clId="{EFB7CABB-BEAA-440A-9950-BCE53ED2B9EF}" dt="2025-01-20T10:30:26.488" v="21" actId="1076"/>
          <ac:spMkLst>
            <pc:docMk/>
            <pc:sldMk cId="2721573848" sldId="340"/>
            <ac:spMk id="2" creationId="{1A5E2858-A2C2-4A96-AA6A-E4B2380C0116}"/>
          </ac:spMkLst>
        </pc:spChg>
        <pc:spChg chg="del mod ord">
          <ac:chgData name="Nguyễn Xuân Quang" userId="1fa805d0-75c0-4a43-8719-6b7ba17d25fe" providerId="ADAL" clId="{EFB7CABB-BEAA-440A-9950-BCE53ED2B9EF}" dt="2025-01-20T10:30:39.032" v="22" actId="478"/>
          <ac:spMkLst>
            <pc:docMk/>
            <pc:sldMk cId="2721573848" sldId="340"/>
            <ac:spMk id="4" creationId="{ADC8B920-E394-42C6-AC3E-9C183F021028}"/>
          </ac:spMkLst>
        </pc:spChg>
        <pc:spChg chg="del mod ord">
          <ac:chgData name="Nguyễn Xuân Quang" userId="1fa805d0-75c0-4a43-8719-6b7ba17d25fe" providerId="ADAL" clId="{EFB7CABB-BEAA-440A-9950-BCE53ED2B9EF}" dt="2025-01-20T10:28:51.180" v="0" actId="700"/>
          <ac:spMkLst>
            <pc:docMk/>
            <pc:sldMk cId="2721573848" sldId="340"/>
            <ac:spMk id="5" creationId="{D5EB1F0C-FD8E-4418-86AC-3B92FE73F18B}"/>
          </ac:spMkLst>
        </pc:spChg>
        <pc:spChg chg="del">
          <ac:chgData name="Nguyễn Xuân Quang" userId="1fa805d0-75c0-4a43-8719-6b7ba17d25fe" providerId="ADAL" clId="{EFB7CABB-BEAA-440A-9950-BCE53ED2B9EF}" dt="2025-01-20T10:28:51.180" v="0" actId="700"/>
          <ac:spMkLst>
            <pc:docMk/>
            <pc:sldMk cId="2721573848" sldId="340"/>
            <ac:spMk id="6" creationId="{D9C45982-35F7-4724-BE3A-9F6D7708CA49}"/>
          </ac:spMkLst>
        </pc:spChg>
        <pc:spChg chg="add del mod ord">
          <ac:chgData name="Nguyễn Xuân Quang" userId="1fa805d0-75c0-4a43-8719-6b7ba17d25fe" providerId="ADAL" clId="{EFB7CABB-BEAA-440A-9950-BCE53ED2B9EF}" dt="2025-01-20T10:30:17.369" v="19" actId="478"/>
          <ac:spMkLst>
            <pc:docMk/>
            <pc:sldMk cId="2721573848" sldId="340"/>
            <ac:spMk id="7" creationId="{96AA5E6A-F4DB-6F6F-B366-0939C28A5E74}"/>
          </ac:spMkLst>
        </pc:spChg>
        <pc:graphicFrameChg chg="mod">
          <ac:chgData name="Nguyễn Xuân Quang" userId="1fa805d0-75c0-4a43-8719-6b7ba17d25fe" providerId="ADAL" clId="{EFB7CABB-BEAA-440A-9950-BCE53ED2B9EF}" dt="2025-01-20T10:30:47.396" v="23" actId="1076"/>
          <ac:graphicFrameMkLst>
            <pc:docMk/>
            <pc:sldMk cId="2721573848" sldId="340"/>
            <ac:graphicFrameMk id="3" creationId="{CA02A8E2-DA80-4C9B-B6EE-1D88989B5DCD}"/>
          </ac:graphicFrameMkLst>
        </pc:graphicFrameChg>
      </pc:sldChg>
      <pc:sldChg chg="delSp modSp mod chgLayout">
        <pc:chgData name="Nguyễn Xuân Quang" userId="1fa805d0-75c0-4a43-8719-6b7ba17d25fe" providerId="ADAL" clId="{EFB7CABB-BEAA-440A-9950-BCE53ED2B9EF}" dt="2025-01-20T10:30:57.776" v="25" actId="14100"/>
        <pc:sldMkLst>
          <pc:docMk/>
          <pc:sldMk cId="19013698" sldId="343"/>
        </pc:sldMkLst>
        <pc:spChg chg="mod ord">
          <ac:chgData name="Nguyễn Xuân Quang" userId="1fa805d0-75c0-4a43-8719-6b7ba17d25fe" providerId="ADAL" clId="{EFB7CABB-BEAA-440A-9950-BCE53ED2B9EF}" dt="2025-01-20T10:28:51.180" v="0" actId="700"/>
          <ac:spMkLst>
            <pc:docMk/>
            <pc:sldMk cId="19013698" sldId="343"/>
            <ac:spMk id="2" creationId="{CD95E5C8-1B17-422E-AD54-2ACB63110950}"/>
          </ac:spMkLst>
        </pc:spChg>
        <pc:spChg chg="del mod ord">
          <ac:chgData name="Nguyễn Xuân Quang" userId="1fa805d0-75c0-4a43-8719-6b7ba17d25fe" providerId="ADAL" clId="{EFB7CABB-BEAA-440A-9950-BCE53ED2B9EF}" dt="2025-01-20T10:28:51.180" v="0" actId="700"/>
          <ac:spMkLst>
            <pc:docMk/>
            <pc:sldMk cId="19013698" sldId="343"/>
            <ac:spMk id="3" creationId="{3CDCA113-0589-47C0-A0C0-95C16C21CECC}"/>
          </ac:spMkLst>
        </pc:spChg>
        <pc:spChg chg="mod ord">
          <ac:chgData name="Nguyễn Xuân Quang" userId="1fa805d0-75c0-4a43-8719-6b7ba17d25fe" providerId="ADAL" clId="{EFB7CABB-BEAA-440A-9950-BCE53ED2B9EF}" dt="2025-01-20T10:28:51.180" v="0" actId="700"/>
          <ac:spMkLst>
            <pc:docMk/>
            <pc:sldMk cId="19013698" sldId="343"/>
            <ac:spMk id="4" creationId="{397C6DF4-F567-41B5-B018-8D7F794D15B6}"/>
          </ac:spMkLst>
        </pc:spChg>
        <pc:spChg chg="del">
          <ac:chgData name="Nguyễn Xuân Quang" userId="1fa805d0-75c0-4a43-8719-6b7ba17d25fe" providerId="ADAL" clId="{EFB7CABB-BEAA-440A-9950-BCE53ED2B9EF}" dt="2025-01-20T10:28:51.180" v="0" actId="700"/>
          <ac:spMkLst>
            <pc:docMk/>
            <pc:sldMk cId="19013698" sldId="343"/>
            <ac:spMk id="7" creationId="{0ECAFE10-243E-4C1C-81E5-7B41CC4D3689}"/>
          </ac:spMkLst>
        </pc:spChg>
        <pc:spChg chg="mod ord">
          <ac:chgData name="Nguyễn Xuân Quang" userId="1fa805d0-75c0-4a43-8719-6b7ba17d25fe" providerId="ADAL" clId="{EFB7CABB-BEAA-440A-9950-BCE53ED2B9EF}" dt="2025-01-20T10:30:57.776" v="25" actId="14100"/>
          <ac:spMkLst>
            <pc:docMk/>
            <pc:sldMk cId="19013698" sldId="343"/>
            <ac:spMk id="9" creationId="{78470612-F641-40BB-998A-02133EA79169}"/>
          </ac:spMkLst>
        </pc:spChg>
      </pc:sldChg>
      <pc:sldChg chg="addSp delSp modSp mod chgLayout">
        <pc:chgData name="Nguyễn Xuân Quang" userId="1fa805d0-75c0-4a43-8719-6b7ba17d25fe" providerId="ADAL" clId="{EFB7CABB-BEAA-440A-9950-BCE53ED2B9EF}" dt="2025-01-20T10:31:30.935" v="34" actId="1076"/>
        <pc:sldMkLst>
          <pc:docMk/>
          <pc:sldMk cId="1990943872" sldId="344"/>
        </pc:sldMkLst>
        <pc:spChg chg="mod ord">
          <ac:chgData name="Nguyễn Xuân Quang" userId="1fa805d0-75c0-4a43-8719-6b7ba17d25fe" providerId="ADAL" clId="{EFB7CABB-BEAA-440A-9950-BCE53ED2B9EF}" dt="2025-01-20T10:28:51.180" v="0" actId="700"/>
          <ac:spMkLst>
            <pc:docMk/>
            <pc:sldMk cId="1990943872" sldId="344"/>
            <ac:spMk id="2" creationId="{37E1AED1-9FA6-44ED-A177-7A70767ED080}"/>
          </ac:spMkLst>
        </pc:spChg>
        <pc:spChg chg="add del mod ord">
          <ac:chgData name="Nguyễn Xuân Quang" userId="1fa805d0-75c0-4a43-8719-6b7ba17d25fe" providerId="ADAL" clId="{EFB7CABB-BEAA-440A-9950-BCE53ED2B9EF}" dt="2025-01-20T10:31:02.700" v="26" actId="478"/>
          <ac:spMkLst>
            <pc:docMk/>
            <pc:sldMk cId="1990943872" sldId="344"/>
            <ac:spMk id="3" creationId="{4A813F03-36A6-C994-2903-F18EA5815DEF}"/>
          </ac:spMkLst>
        </pc:spChg>
        <pc:spChg chg="mod ord">
          <ac:chgData name="Nguyễn Xuân Quang" userId="1fa805d0-75c0-4a43-8719-6b7ba17d25fe" providerId="ADAL" clId="{EFB7CABB-BEAA-440A-9950-BCE53ED2B9EF}" dt="2025-01-20T10:28:51.180" v="0" actId="700"/>
          <ac:spMkLst>
            <pc:docMk/>
            <pc:sldMk cId="1990943872" sldId="344"/>
            <ac:spMk id="4" creationId="{15612879-AA43-4F68-AC3D-00637EE4C646}"/>
          </ac:spMkLst>
        </pc:spChg>
        <pc:spChg chg="del mod ord">
          <ac:chgData name="Nguyễn Xuân Quang" userId="1fa805d0-75c0-4a43-8719-6b7ba17d25fe" providerId="ADAL" clId="{EFB7CABB-BEAA-440A-9950-BCE53ED2B9EF}" dt="2025-01-20T10:28:51.180" v="0" actId="700"/>
          <ac:spMkLst>
            <pc:docMk/>
            <pc:sldMk cId="1990943872" sldId="344"/>
            <ac:spMk id="5" creationId="{930FF441-4F9A-484F-9333-4820A4C809FF}"/>
          </ac:spMkLst>
        </pc:spChg>
        <pc:spChg chg="del">
          <ac:chgData name="Nguyễn Xuân Quang" userId="1fa805d0-75c0-4a43-8719-6b7ba17d25fe" providerId="ADAL" clId="{EFB7CABB-BEAA-440A-9950-BCE53ED2B9EF}" dt="2025-01-20T10:28:51.180" v="0" actId="700"/>
          <ac:spMkLst>
            <pc:docMk/>
            <pc:sldMk cId="1990943872" sldId="344"/>
            <ac:spMk id="6" creationId="{4C6FA389-07A4-4072-BEF4-5A310F3475AE}"/>
          </ac:spMkLst>
        </pc:spChg>
        <pc:spChg chg="add del mod">
          <ac:chgData name="Nguyễn Xuân Quang" userId="1fa805d0-75c0-4a43-8719-6b7ba17d25fe" providerId="ADAL" clId="{EFB7CABB-BEAA-440A-9950-BCE53ED2B9EF}" dt="2025-01-20T10:31:15.614" v="30" actId="27636"/>
          <ac:spMkLst>
            <pc:docMk/>
            <pc:sldMk cId="1990943872" sldId="344"/>
            <ac:spMk id="9" creationId="{7AF2031A-6F03-4C42-AFC3-9E0174B0A1D1}"/>
          </ac:spMkLst>
        </pc:spChg>
        <pc:spChg chg="mod">
          <ac:chgData name="Nguyễn Xuân Quang" userId="1fa805d0-75c0-4a43-8719-6b7ba17d25fe" providerId="ADAL" clId="{EFB7CABB-BEAA-440A-9950-BCE53ED2B9EF}" dt="2025-01-20T10:31:22.753" v="32" actId="113"/>
          <ac:spMkLst>
            <pc:docMk/>
            <pc:sldMk cId="1990943872" sldId="344"/>
            <ac:spMk id="11" creationId="{EA5AD37A-4A1E-4D4F-A104-E878281172A6}"/>
          </ac:spMkLst>
        </pc:spChg>
        <pc:graphicFrameChg chg="mod">
          <ac:chgData name="Nguyễn Xuân Quang" userId="1fa805d0-75c0-4a43-8719-6b7ba17d25fe" providerId="ADAL" clId="{EFB7CABB-BEAA-440A-9950-BCE53ED2B9EF}" dt="2025-01-20T10:31:27.504" v="33" actId="1076"/>
          <ac:graphicFrameMkLst>
            <pc:docMk/>
            <pc:sldMk cId="1990943872" sldId="344"/>
            <ac:graphicFrameMk id="7" creationId="{13B15459-BA9C-496E-A910-C9ED58ED04A6}"/>
          </ac:graphicFrameMkLst>
        </pc:graphicFrameChg>
        <pc:graphicFrameChg chg="mod">
          <ac:chgData name="Nguyễn Xuân Quang" userId="1fa805d0-75c0-4a43-8719-6b7ba17d25fe" providerId="ADAL" clId="{EFB7CABB-BEAA-440A-9950-BCE53ED2B9EF}" dt="2025-01-20T10:31:30.935" v="34" actId="1076"/>
          <ac:graphicFrameMkLst>
            <pc:docMk/>
            <pc:sldMk cId="1990943872" sldId="344"/>
            <ac:graphicFrameMk id="12" creationId="{4757F75A-4F84-4D48-8898-3AEBB60CBD67}"/>
          </ac:graphicFrameMkLst>
        </pc:graphicFrameChg>
      </pc:sldChg>
      <pc:sldChg chg="addSp delSp modSp mod chgLayout">
        <pc:chgData name="Nguyễn Xuân Quang" userId="1fa805d0-75c0-4a43-8719-6b7ba17d25fe" providerId="ADAL" clId="{EFB7CABB-BEAA-440A-9950-BCE53ED2B9EF}" dt="2025-01-20T10:31:45.487" v="39" actId="27636"/>
        <pc:sldMkLst>
          <pc:docMk/>
          <pc:sldMk cId="2248864971" sldId="345"/>
        </pc:sldMkLst>
        <pc:spChg chg="mod ord">
          <ac:chgData name="Nguyễn Xuân Quang" userId="1fa805d0-75c0-4a43-8719-6b7ba17d25fe" providerId="ADAL" clId="{EFB7CABB-BEAA-440A-9950-BCE53ED2B9EF}" dt="2025-01-20T10:28:51.180" v="0" actId="700"/>
          <ac:spMkLst>
            <pc:docMk/>
            <pc:sldMk cId="2248864971" sldId="345"/>
            <ac:spMk id="2" creationId="{1FA01451-FE2D-4013-8901-3BA2CFD242C7}"/>
          </ac:spMkLst>
        </pc:spChg>
        <pc:spChg chg="add del mod ord">
          <ac:chgData name="Nguyễn Xuân Quang" userId="1fa805d0-75c0-4a43-8719-6b7ba17d25fe" providerId="ADAL" clId="{EFB7CABB-BEAA-440A-9950-BCE53ED2B9EF}" dt="2025-01-20T10:31:35.729" v="35" actId="478"/>
          <ac:spMkLst>
            <pc:docMk/>
            <pc:sldMk cId="2248864971" sldId="345"/>
            <ac:spMk id="3" creationId="{0AEBF6A6-CD32-AB18-2F51-D3BB1ABD484E}"/>
          </ac:spMkLst>
        </pc:spChg>
        <pc:spChg chg="mod ord">
          <ac:chgData name="Nguyễn Xuân Quang" userId="1fa805d0-75c0-4a43-8719-6b7ba17d25fe" providerId="ADAL" clId="{EFB7CABB-BEAA-440A-9950-BCE53ED2B9EF}" dt="2025-01-20T10:28:51.180" v="0" actId="700"/>
          <ac:spMkLst>
            <pc:docMk/>
            <pc:sldMk cId="2248864971" sldId="345"/>
            <ac:spMk id="4" creationId="{A50E7467-AABE-4274-A054-FD09ACAF2A80}"/>
          </ac:spMkLst>
        </pc:spChg>
        <pc:spChg chg="del mod ord">
          <ac:chgData name="Nguyễn Xuân Quang" userId="1fa805d0-75c0-4a43-8719-6b7ba17d25fe" providerId="ADAL" clId="{EFB7CABB-BEAA-440A-9950-BCE53ED2B9EF}" dt="2025-01-20T10:28:51.180" v="0" actId="700"/>
          <ac:spMkLst>
            <pc:docMk/>
            <pc:sldMk cId="2248864971" sldId="345"/>
            <ac:spMk id="5" creationId="{138C9FA4-25FA-47A3-869C-325C645E97E3}"/>
          </ac:spMkLst>
        </pc:spChg>
        <pc:spChg chg="del">
          <ac:chgData name="Nguyễn Xuân Quang" userId="1fa805d0-75c0-4a43-8719-6b7ba17d25fe" providerId="ADAL" clId="{EFB7CABB-BEAA-440A-9950-BCE53ED2B9EF}" dt="2025-01-20T10:28:51.180" v="0" actId="700"/>
          <ac:spMkLst>
            <pc:docMk/>
            <pc:sldMk cId="2248864971" sldId="345"/>
            <ac:spMk id="6" creationId="{CA954B99-355C-4452-9279-9788DDB8BEA7}"/>
          </ac:spMkLst>
        </pc:spChg>
        <pc:spChg chg="mod">
          <ac:chgData name="Nguyễn Xuân Quang" userId="1fa805d0-75c0-4a43-8719-6b7ba17d25fe" providerId="ADAL" clId="{EFB7CABB-BEAA-440A-9950-BCE53ED2B9EF}" dt="2025-01-20T10:31:40.614" v="37" actId="27636"/>
          <ac:spMkLst>
            <pc:docMk/>
            <pc:sldMk cId="2248864971" sldId="345"/>
            <ac:spMk id="9" creationId="{25349E30-D38B-451F-8DBC-CA09FCE871F2}"/>
          </ac:spMkLst>
        </pc:spChg>
        <pc:spChg chg="mod">
          <ac:chgData name="Nguyễn Xuân Quang" userId="1fa805d0-75c0-4a43-8719-6b7ba17d25fe" providerId="ADAL" clId="{EFB7CABB-BEAA-440A-9950-BCE53ED2B9EF}" dt="2025-01-20T10:31:45.487" v="39" actId="27636"/>
          <ac:spMkLst>
            <pc:docMk/>
            <pc:sldMk cId="2248864971" sldId="345"/>
            <ac:spMk id="10" creationId="{821473BC-2317-47C4-9A43-FF46BCAF4D29}"/>
          </ac:spMkLst>
        </pc:spChg>
      </pc:sldChg>
      <pc:sldChg chg="addSp delSp modSp mod chgLayout">
        <pc:chgData name="Nguyễn Xuân Quang" userId="1fa805d0-75c0-4a43-8719-6b7ba17d25fe" providerId="ADAL" clId="{EFB7CABB-BEAA-440A-9950-BCE53ED2B9EF}" dt="2025-01-20T10:32:00.582" v="43" actId="1076"/>
        <pc:sldMkLst>
          <pc:docMk/>
          <pc:sldMk cId="1151384965" sldId="346"/>
        </pc:sldMkLst>
        <pc:spChg chg="mod ord">
          <ac:chgData name="Nguyễn Xuân Quang" userId="1fa805d0-75c0-4a43-8719-6b7ba17d25fe" providerId="ADAL" clId="{EFB7CABB-BEAA-440A-9950-BCE53ED2B9EF}" dt="2025-01-20T10:28:51.180" v="0" actId="700"/>
          <ac:spMkLst>
            <pc:docMk/>
            <pc:sldMk cId="1151384965" sldId="346"/>
            <ac:spMk id="2" creationId="{A7889A30-3E67-4131-831A-6988A68DCB1D}"/>
          </ac:spMkLst>
        </pc:spChg>
        <pc:spChg chg="add del mod ord">
          <ac:chgData name="Nguyễn Xuân Quang" userId="1fa805d0-75c0-4a43-8719-6b7ba17d25fe" providerId="ADAL" clId="{EFB7CABB-BEAA-440A-9950-BCE53ED2B9EF}" dt="2025-01-20T10:31:49.898" v="40" actId="478"/>
          <ac:spMkLst>
            <pc:docMk/>
            <pc:sldMk cId="1151384965" sldId="346"/>
            <ac:spMk id="3" creationId="{91BD540F-6BA6-84FD-61DD-9AB9EDC00C1E}"/>
          </ac:spMkLst>
        </pc:spChg>
        <pc:spChg chg="mod ord">
          <ac:chgData name="Nguyễn Xuân Quang" userId="1fa805d0-75c0-4a43-8719-6b7ba17d25fe" providerId="ADAL" clId="{EFB7CABB-BEAA-440A-9950-BCE53ED2B9EF}" dt="2025-01-20T10:28:51.180" v="0" actId="700"/>
          <ac:spMkLst>
            <pc:docMk/>
            <pc:sldMk cId="1151384965" sldId="346"/>
            <ac:spMk id="4" creationId="{2BEAC457-F52B-4AAA-AA96-5E767A99D9CA}"/>
          </ac:spMkLst>
        </pc:spChg>
        <pc:spChg chg="del mod ord">
          <ac:chgData name="Nguyễn Xuân Quang" userId="1fa805d0-75c0-4a43-8719-6b7ba17d25fe" providerId="ADAL" clId="{EFB7CABB-BEAA-440A-9950-BCE53ED2B9EF}" dt="2025-01-20T10:28:51.180" v="0" actId="700"/>
          <ac:spMkLst>
            <pc:docMk/>
            <pc:sldMk cId="1151384965" sldId="346"/>
            <ac:spMk id="5" creationId="{6F4D3F44-CC66-48FA-B85C-1C0399A3728F}"/>
          </ac:spMkLst>
        </pc:spChg>
        <pc:spChg chg="del">
          <ac:chgData name="Nguyễn Xuân Quang" userId="1fa805d0-75c0-4a43-8719-6b7ba17d25fe" providerId="ADAL" clId="{EFB7CABB-BEAA-440A-9950-BCE53ED2B9EF}" dt="2025-01-20T10:28:51.180" v="0" actId="700"/>
          <ac:spMkLst>
            <pc:docMk/>
            <pc:sldMk cId="1151384965" sldId="346"/>
            <ac:spMk id="6" creationId="{5F9E07AD-C1BA-49FC-8B95-36CB4EACD2F8}"/>
          </ac:spMkLst>
        </pc:spChg>
        <pc:graphicFrameChg chg="mod">
          <ac:chgData name="Nguyễn Xuân Quang" userId="1fa805d0-75c0-4a43-8719-6b7ba17d25fe" providerId="ADAL" clId="{EFB7CABB-BEAA-440A-9950-BCE53ED2B9EF}" dt="2025-01-20T10:31:54.697" v="41" actId="1076"/>
          <ac:graphicFrameMkLst>
            <pc:docMk/>
            <pc:sldMk cId="1151384965" sldId="346"/>
            <ac:graphicFrameMk id="7" creationId="{AF14C6A8-763B-40B3-85C7-46A18F9A6BEC}"/>
          </ac:graphicFrameMkLst>
        </pc:graphicFrameChg>
        <pc:graphicFrameChg chg="mod">
          <ac:chgData name="Nguyễn Xuân Quang" userId="1fa805d0-75c0-4a43-8719-6b7ba17d25fe" providerId="ADAL" clId="{EFB7CABB-BEAA-440A-9950-BCE53ED2B9EF}" dt="2025-01-20T10:32:00.582" v="43" actId="1076"/>
          <ac:graphicFrameMkLst>
            <pc:docMk/>
            <pc:sldMk cId="1151384965" sldId="346"/>
            <ac:graphicFrameMk id="8" creationId="{EBAF5C4A-E009-4811-823F-A04E8515D54F}"/>
          </ac:graphicFrameMkLst>
        </pc:graphicFrameChg>
      </pc:sldChg>
      <pc:sldChg chg="delSp modSp mod chgLayout">
        <pc:chgData name="Nguyễn Xuân Quang" userId="1fa805d0-75c0-4a43-8719-6b7ba17d25fe" providerId="ADAL" clId="{EFB7CABB-BEAA-440A-9950-BCE53ED2B9EF}" dt="2025-01-20T10:32:09.481" v="45" actId="14100"/>
        <pc:sldMkLst>
          <pc:docMk/>
          <pc:sldMk cId="2450520211" sldId="347"/>
        </pc:sldMkLst>
        <pc:spChg chg="mod ord">
          <ac:chgData name="Nguyễn Xuân Quang" userId="1fa805d0-75c0-4a43-8719-6b7ba17d25fe" providerId="ADAL" clId="{EFB7CABB-BEAA-440A-9950-BCE53ED2B9EF}" dt="2025-01-20T10:28:51.180" v="0" actId="700"/>
          <ac:spMkLst>
            <pc:docMk/>
            <pc:sldMk cId="2450520211" sldId="347"/>
            <ac:spMk id="2" creationId="{161EE29A-7657-4FDA-BDB2-F68B483B3E06}"/>
          </ac:spMkLst>
        </pc:spChg>
        <pc:spChg chg="mod ord">
          <ac:chgData name="Nguyễn Xuân Quang" userId="1fa805d0-75c0-4a43-8719-6b7ba17d25fe" providerId="ADAL" clId="{EFB7CABB-BEAA-440A-9950-BCE53ED2B9EF}" dt="2025-01-20T10:32:09.481" v="45" actId="14100"/>
          <ac:spMkLst>
            <pc:docMk/>
            <pc:sldMk cId="2450520211" sldId="347"/>
            <ac:spMk id="3" creationId="{40C73DEA-8BF0-4054-ABE7-44FAA55804F9}"/>
          </ac:spMkLst>
        </pc:spChg>
        <pc:spChg chg="mod ord">
          <ac:chgData name="Nguyễn Xuân Quang" userId="1fa805d0-75c0-4a43-8719-6b7ba17d25fe" providerId="ADAL" clId="{EFB7CABB-BEAA-440A-9950-BCE53ED2B9EF}" dt="2025-01-20T10:28:51.180" v="0" actId="700"/>
          <ac:spMkLst>
            <pc:docMk/>
            <pc:sldMk cId="2450520211" sldId="347"/>
            <ac:spMk id="4" creationId="{0904D2AD-8BF7-49C9-90FC-5F6C56A6D429}"/>
          </ac:spMkLst>
        </pc:spChg>
        <pc:spChg chg="del mod ord">
          <ac:chgData name="Nguyễn Xuân Quang" userId="1fa805d0-75c0-4a43-8719-6b7ba17d25fe" providerId="ADAL" clId="{EFB7CABB-BEAA-440A-9950-BCE53ED2B9EF}" dt="2025-01-20T10:28:51.180" v="0" actId="700"/>
          <ac:spMkLst>
            <pc:docMk/>
            <pc:sldMk cId="2450520211" sldId="347"/>
            <ac:spMk id="5" creationId="{19B5FFD0-F51A-4C61-97E2-FC289D1C7B28}"/>
          </ac:spMkLst>
        </pc:spChg>
        <pc:spChg chg="del">
          <ac:chgData name="Nguyễn Xuân Quang" userId="1fa805d0-75c0-4a43-8719-6b7ba17d25fe" providerId="ADAL" clId="{EFB7CABB-BEAA-440A-9950-BCE53ED2B9EF}" dt="2025-01-20T10:28:51.180" v="0" actId="700"/>
          <ac:spMkLst>
            <pc:docMk/>
            <pc:sldMk cId="2450520211" sldId="347"/>
            <ac:spMk id="6" creationId="{FA70D823-18B7-4114-9F19-F8C1F78E60A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erici\Dropbox\202012%20GIZ-BEM\02%20Implementation\workpackage%204%20-%20final%20report\paper\Vinapaco%20business%20case%20(version%20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mtClean="0"/>
              <a:t>Tam giác</a:t>
            </a:r>
            <a:r>
              <a:rPr lang="en-US" baseline="0" smtClean="0"/>
              <a:t> Ginter cân bằng chi phí điện và hơi nước</a:t>
            </a:r>
            <a:endParaRPr lang="en-US"/>
          </a:p>
        </c:rich>
      </c:tx>
      <c:layout>
        <c:manualLayout>
          <c:xMode val="edge"/>
          <c:yMode val="edge"/>
          <c:x val="0.14043488073777166"/>
          <c:y val="3.391073401179870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8.6694660360718753E-2"/>
          <c:y val="0.10061742864167907"/>
          <c:w val="0.80302713336006348"/>
          <c:h val="0.68040933915983537"/>
        </c:manualLayout>
      </c:layout>
      <c:scatterChart>
        <c:scatterStyle val="smoothMarker"/>
        <c:varyColors val="0"/>
        <c:ser>
          <c:idx val="0"/>
          <c:order val="0"/>
          <c:tx>
            <c:v>Ginter ENESCO</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Cashflow!$H$37:$H$38</c:f>
              <c:numCache>
                <c:formatCode>General</c:formatCode>
                <c:ptCount val="2"/>
                <c:pt idx="0" formatCode="_-[$$-409]* #,##0.00_ ;_-[$$-409]* \-#,##0.00\ ;_-[$$-409]* &quot;-&quot;??_ ;_-@_ ">
                  <c:v>445.68841259169074</c:v>
                </c:pt>
                <c:pt idx="1">
                  <c:v>0</c:v>
                </c:pt>
              </c:numCache>
            </c:numRef>
          </c:xVal>
          <c:yVal>
            <c:numRef>
              <c:f>Cashflow!$I$37:$I$38</c:f>
              <c:numCache>
                <c:formatCode>0.000</c:formatCode>
                <c:ptCount val="2"/>
                <c:pt idx="0" formatCode="General">
                  <c:v>0</c:v>
                </c:pt>
                <c:pt idx="1">
                  <c:v>3280.1958644441715</c:v>
                </c:pt>
              </c:numCache>
            </c:numRef>
          </c:yVal>
          <c:smooth val="1"/>
          <c:extLst>
            <c:ext xmlns:c16="http://schemas.microsoft.com/office/drawing/2014/chart" uri="{C3380CC4-5D6E-409C-BE32-E72D297353CC}">
              <c16:uniqueId val="{00000000-FE17-4123-8866-BC666A88CC9C}"/>
            </c:ext>
          </c:extLst>
        </c:ser>
        <c:ser>
          <c:idx val="3"/>
          <c:order val="1"/>
          <c:tx>
            <c:v>Ginter Matrec</c:v>
          </c:tx>
          <c:spPr>
            <a:ln w="19050" cap="rnd">
              <a:solidFill>
                <a:schemeClr val="accent4"/>
              </a:solidFill>
              <a:round/>
            </a:ln>
            <a:effectLst/>
          </c:spPr>
          <c:marker>
            <c:symbol val="circle"/>
            <c:size val="5"/>
            <c:spPr>
              <a:solidFill>
                <a:schemeClr val="accent4"/>
              </a:solidFill>
              <a:ln w="9525">
                <a:solidFill>
                  <a:schemeClr val="accent4"/>
                </a:solidFill>
              </a:ln>
              <a:effectLst/>
            </c:spPr>
          </c:marker>
          <c:xVal>
            <c:numRef>
              <c:f>Cashflow!$H$41:$H$42</c:f>
              <c:numCache>
                <c:formatCode>General</c:formatCode>
                <c:ptCount val="2"/>
                <c:pt idx="0" formatCode="_-* #,##0.00\ _X_D_R_-;\-* #,##0.00\ _X_D_R_-;_-* &quot;-&quot;??\ _X_D_R_-;_-@_-">
                  <c:v>556.5498412482184</c:v>
                </c:pt>
                <c:pt idx="1">
                  <c:v>0</c:v>
                </c:pt>
              </c:numCache>
            </c:numRef>
          </c:xVal>
          <c:yVal>
            <c:numRef>
              <c:f>Cashflow!$I$41:$I$42</c:f>
              <c:numCache>
                <c:formatCode>0.0</c:formatCode>
                <c:ptCount val="2"/>
                <c:pt idx="0" formatCode="General">
                  <c:v>0</c:v>
                </c:pt>
                <c:pt idx="1">
                  <c:v>4096.1183554304098</c:v>
                </c:pt>
              </c:numCache>
            </c:numRef>
          </c:yVal>
          <c:smooth val="1"/>
          <c:extLst>
            <c:ext xmlns:c16="http://schemas.microsoft.com/office/drawing/2014/chart" uri="{C3380CC4-5D6E-409C-BE32-E72D297353CC}">
              <c16:uniqueId val="{00000001-FE17-4123-8866-BC666A88CC9C}"/>
            </c:ext>
          </c:extLst>
        </c:ser>
        <c:ser>
          <c:idx val="4"/>
          <c:order val="2"/>
          <c:tx>
            <c:v>PPEC</c:v>
          </c:tx>
          <c:spPr>
            <a:ln w="19050" cap="rnd">
              <a:solidFill>
                <a:schemeClr val="accent5"/>
              </a:solidFill>
              <a:round/>
            </a:ln>
            <a:effectLst/>
          </c:spPr>
          <c:marker>
            <c:symbol val="circle"/>
            <c:size val="5"/>
            <c:spPr>
              <a:solidFill>
                <a:schemeClr val="accent5"/>
              </a:solidFill>
              <a:ln w="9525">
                <a:solidFill>
                  <a:schemeClr val="accent5"/>
                </a:solidFill>
              </a:ln>
              <a:effectLst/>
            </c:spPr>
          </c:marker>
          <c:xVal>
            <c:numRef>
              <c:f>Cashflow!$H$45:$H$46</c:f>
              <c:numCache>
                <c:formatCode>General</c:formatCode>
                <c:ptCount val="2"/>
                <c:pt idx="0" formatCode="_-* #,##0.00\ _X_D_R_-;\-* #,##0.00\ _X_D_R_-;_-* &quot;-&quot;??\ _X_D_R_-;_-@_-">
                  <c:v>614.85418242155663</c:v>
                </c:pt>
                <c:pt idx="1">
                  <c:v>0</c:v>
                </c:pt>
              </c:numCache>
            </c:numRef>
          </c:xVal>
          <c:yVal>
            <c:numRef>
              <c:f>Cashflow!$I$45:$I$46</c:f>
              <c:numCache>
                <c:formatCode>0.000</c:formatCode>
                <c:ptCount val="2"/>
                <c:pt idx="0" formatCode="General">
                  <c:v>0</c:v>
                </c:pt>
                <c:pt idx="1">
                  <c:v>4525.2290376754427</c:v>
                </c:pt>
              </c:numCache>
            </c:numRef>
          </c:yVal>
          <c:smooth val="1"/>
          <c:extLst>
            <c:ext xmlns:c16="http://schemas.microsoft.com/office/drawing/2014/chart" uri="{C3380CC4-5D6E-409C-BE32-E72D297353CC}">
              <c16:uniqueId val="{00000002-FE17-4123-8866-BC666A88CC9C}"/>
            </c:ext>
          </c:extLst>
        </c:ser>
        <c:ser>
          <c:idx val="1"/>
          <c:order val="3"/>
          <c:tx>
            <c:v>Steam cost</c:v>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Cashflow!$L$35:$L$37</c:f>
              <c:numCache>
                <c:formatCode>General</c:formatCode>
                <c:ptCount val="3"/>
                <c:pt idx="0">
                  <c:v>390</c:v>
                </c:pt>
                <c:pt idx="1">
                  <c:v>390</c:v>
                </c:pt>
                <c:pt idx="2">
                  <c:v>390</c:v>
                </c:pt>
              </c:numCache>
            </c:numRef>
          </c:xVal>
          <c:yVal>
            <c:numRef>
              <c:f>Cashflow!$M$35:$M$37</c:f>
              <c:numCache>
                <c:formatCode>General</c:formatCode>
                <c:ptCount val="3"/>
                <c:pt idx="0">
                  <c:v>0</c:v>
                </c:pt>
                <c:pt idx="1">
                  <c:v>2000</c:v>
                </c:pt>
                <c:pt idx="2">
                  <c:v>6000</c:v>
                </c:pt>
              </c:numCache>
            </c:numRef>
          </c:yVal>
          <c:smooth val="1"/>
          <c:extLst>
            <c:ext xmlns:c16="http://schemas.microsoft.com/office/drawing/2014/chart" uri="{C3380CC4-5D6E-409C-BE32-E72D297353CC}">
              <c16:uniqueId val="{00000003-FE17-4123-8866-BC666A88CC9C}"/>
            </c:ext>
          </c:extLst>
        </c:ser>
        <c:ser>
          <c:idx val="2"/>
          <c:order val="4"/>
          <c:tx>
            <c:v>Electricity cost</c:v>
          </c:tx>
          <c:spPr>
            <a:ln w="19050" cap="rnd">
              <a:solidFill>
                <a:schemeClr val="accent3"/>
              </a:solidFill>
              <a:round/>
            </a:ln>
            <a:effectLst/>
          </c:spPr>
          <c:marker>
            <c:symbol val="circle"/>
            <c:size val="5"/>
            <c:spPr>
              <a:solidFill>
                <a:schemeClr val="accent3"/>
              </a:solidFill>
              <a:ln w="9525">
                <a:solidFill>
                  <a:schemeClr val="accent3"/>
                </a:solidFill>
              </a:ln>
              <a:effectLst/>
            </c:spPr>
          </c:marker>
          <c:trendline>
            <c:spPr>
              <a:ln w="19050" cap="rnd">
                <a:solidFill>
                  <a:schemeClr val="accent3"/>
                </a:solidFill>
                <a:prstDash val="sysDot"/>
              </a:ln>
              <a:effectLst/>
            </c:spPr>
            <c:trendlineType val="linear"/>
            <c:dispRSqr val="0"/>
            <c:dispEq val="0"/>
          </c:trendline>
          <c:xVal>
            <c:numRef>
              <c:f>Cashflow!$L$40:$L$42</c:f>
              <c:numCache>
                <c:formatCode>General</c:formatCode>
                <c:ptCount val="3"/>
                <c:pt idx="0">
                  <c:v>0</c:v>
                </c:pt>
                <c:pt idx="1">
                  <c:v>200</c:v>
                </c:pt>
                <c:pt idx="2">
                  <c:v>600</c:v>
                </c:pt>
              </c:numCache>
            </c:numRef>
          </c:xVal>
          <c:yVal>
            <c:numRef>
              <c:f>Cashflow!$M$40:$M$42</c:f>
              <c:numCache>
                <c:formatCode>General</c:formatCode>
                <c:ptCount val="3"/>
                <c:pt idx="0">
                  <c:v>1612.8928571428571</c:v>
                </c:pt>
                <c:pt idx="1">
                  <c:v>1612.8928571428571</c:v>
                </c:pt>
                <c:pt idx="2">
                  <c:v>1612.8928571428571</c:v>
                </c:pt>
              </c:numCache>
            </c:numRef>
          </c:yVal>
          <c:smooth val="1"/>
          <c:extLst>
            <c:ext xmlns:c16="http://schemas.microsoft.com/office/drawing/2014/chart" uri="{C3380CC4-5D6E-409C-BE32-E72D297353CC}">
              <c16:uniqueId val="{00000005-FE17-4123-8866-BC666A88CC9C}"/>
            </c:ext>
          </c:extLst>
        </c:ser>
        <c:dLbls>
          <c:showLegendKey val="0"/>
          <c:showVal val="0"/>
          <c:showCatName val="0"/>
          <c:showSerName val="0"/>
          <c:showPercent val="0"/>
          <c:showBubbleSize val="0"/>
        </c:dLbls>
        <c:axId val="779572175"/>
        <c:axId val="779572591"/>
      </c:scatterChart>
      <c:valAx>
        <c:axId val="779572175"/>
        <c:scaling>
          <c:orientation val="minMax"/>
          <c:max val="6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Steam (kVND/ton)</a:t>
                </a:r>
              </a:p>
              <a:p>
                <a:pPr>
                  <a:defRPr/>
                </a:pPr>
                <a:endParaRPr lang="en-US"/>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0"/>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9572591"/>
        <c:crosses val="autoZero"/>
        <c:crossBetween val="midCat"/>
      </c:valAx>
      <c:valAx>
        <c:axId val="779572591"/>
        <c:scaling>
          <c:orientation val="minMax"/>
          <c:max val="6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VND/kWh</a:t>
                </a: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9572175"/>
        <c:crosses val="autoZero"/>
        <c:crossBetween val="midCat"/>
        <c:majorUnit val="1000"/>
      </c:valAx>
      <c:spPr>
        <a:noFill/>
        <a:ln>
          <a:noFill/>
        </a:ln>
        <a:effectLst/>
      </c:spPr>
    </c:plotArea>
    <c:legend>
      <c:legendPos val="b"/>
      <c:legendEntry>
        <c:idx val="5"/>
        <c:delete val="1"/>
      </c:legendEntry>
      <c:layout>
        <c:manualLayout>
          <c:xMode val="edge"/>
          <c:yMode val="edge"/>
          <c:x val="0.1704614158469408"/>
          <c:y val="0.92101495237066799"/>
          <c:w val="0.6656411344462404"/>
          <c:h val="7.898504762933186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81996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7BC9EE-C11F-2F4C-AF83-C7EB49C0C7AE}" type="slidenum">
              <a:rPr lang="en-US" smtClean="0"/>
              <a:t>14</a:t>
            </a:fld>
            <a:endParaRPr lang="en-US"/>
          </a:p>
        </p:txBody>
      </p:sp>
    </p:spTree>
    <p:extLst>
      <p:ext uri="{BB962C8B-B14F-4D97-AF65-F5344CB8AC3E}">
        <p14:creationId xmlns:p14="http://schemas.microsoft.com/office/powerpoint/2010/main" val="19833922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489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5.jp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3458354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endParaRPr dirty="0"/>
          </a:p>
        </p:txBody>
      </p:sp>
      <p:pic>
        <p:nvPicPr>
          <p:cNvPr id="2" name="Picture 1">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5021053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9244591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a:p>
        </p:txBody>
      </p:sp>
      <p:pic>
        <p:nvPicPr>
          <p:cNvPr id="2" name="Picture 1">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3931164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endParaRPr/>
          </a:p>
        </p:txBody>
      </p:sp>
      <p:pic>
        <p:nvPicPr>
          <p:cNvPr id="2" name="Picture 1">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62034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2729346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6B735EAF-8052-DDCD-6CEC-D825479BEFD3}"/>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3374572" y="597524"/>
            <a:ext cx="5140778"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7" name="Picture Placeholder 6">
            <a:extLst>
              <a:ext uri="{FF2B5EF4-FFF2-40B4-BE49-F238E27FC236}">
                <a16:creationId xmlns:a16="http://schemas.microsoft.com/office/drawing/2014/main" id="{DCB9F921-8097-7740-47FD-1905F9FE448C}"/>
              </a:ext>
            </a:extLst>
          </p:cNvPr>
          <p:cNvSpPr>
            <a:spLocks noGrp="1"/>
          </p:cNvSpPr>
          <p:nvPr>
            <p:ph type="pic" sz="quarter" idx="19"/>
          </p:nvPr>
        </p:nvSpPr>
        <p:spPr>
          <a:xfrm>
            <a:off x="0" y="0"/>
            <a:ext cx="3265885" cy="5143500"/>
          </a:xfrm>
        </p:spPr>
        <p:txBody>
          <a:bodyPr/>
          <a:lstStyle/>
          <a:p>
            <a:endParaRPr lang="en-US"/>
          </a:p>
        </p:txBody>
      </p:sp>
      <p:sp>
        <p:nvSpPr>
          <p:cNvPr id="9" name="Text Placeholder 7">
            <a:extLst>
              <a:ext uri="{FF2B5EF4-FFF2-40B4-BE49-F238E27FC236}">
                <a16:creationId xmlns:a16="http://schemas.microsoft.com/office/drawing/2014/main" id="{DEBCBD63-480F-D96C-B0DF-94EF264BA08C}"/>
              </a:ext>
            </a:extLst>
          </p:cNvPr>
          <p:cNvSpPr>
            <a:spLocks noGrp="1"/>
          </p:cNvSpPr>
          <p:nvPr>
            <p:ph type="body" sz="quarter" idx="21"/>
          </p:nvPr>
        </p:nvSpPr>
        <p:spPr>
          <a:xfrm>
            <a:off x="6210538"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23F1D198-945D-C96D-60E9-C0AEC5E296ED}"/>
              </a:ext>
            </a:extLst>
          </p:cNvPr>
          <p:cNvSpPr>
            <a:spLocks noGrp="1"/>
          </p:cNvSpPr>
          <p:nvPr>
            <p:ph type="body" sz="quarter" idx="17"/>
          </p:nvPr>
        </p:nvSpPr>
        <p:spPr>
          <a:xfrm>
            <a:off x="6210538"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3" name="Text Placeholder 7">
            <a:extLst>
              <a:ext uri="{FF2B5EF4-FFF2-40B4-BE49-F238E27FC236}">
                <a16:creationId xmlns:a16="http://schemas.microsoft.com/office/drawing/2014/main" id="{BDCD9B2A-F0BB-F9DB-CC75-2EC1683475F8}"/>
              </a:ext>
            </a:extLst>
          </p:cNvPr>
          <p:cNvSpPr>
            <a:spLocks noGrp="1"/>
          </p:cNvSpPr>
          <p:nvPr>
            <p:ph type="body" sz="quarter" idx="18"/>
          </p:nvPr>
        </p:nvSpPr>
        <p:spPr>
          <a:xfrm>
            <a:off x="3371851" y="2917845"/>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12">
            <a:extLst>
              <a:ext uri="{FF2B5EF4-FFF2-40B4-BE49-F238E27FC236}">
                <a16:creationId xmlns:a16="http://schemas.microsoft.com/office/drawing/2014/main" id="{68651C4C-4AD1-19DA-CC78-BEC58707B5AD}"/>
              </a:ext>
            </a:extLst>
          </p:cNvPr>
          <p:cNvSpPr>
            <a:spLocks noGrp="1"/>
          </p:cNvSpPr>
          <p:nvPr>
            <p:ph type="body" sz="quarter" idx="20"/>
          </p:nvPr>
        </p:nvSpPr>
        <p:spPr>
          <a:xfrm>
            <a:off x="3371851" y="4930378"/>
            <a:ext cx="2188028"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
        <p:nvSpPr>
          <p:cNvPr id="3" name="Text Placeholder 7">
            <a:extLst>
              <a:ext uri="{FF2B5EF4-FFF2-40B4-BE49-F238E27FC236}">
                <a16:creationId xmlns:a16="http://schemas.microsoft.com/office/drawing/2014/main" id="{12271BA1-38C2-A7FE-AC76-8EC49BFBBE35}"/>
              </a:ext>
            </a:extLst>
          </p:cNvPr>
          <p:cNvSpPr>
            <a:spLocks noGrp="1"/>
          </p:cNvSpPr>
          <p:nvPr>
            <p:ph type="body" sz="quarter" idx="22"/>
          </p:nvPr>
        </p:nvSpPr>
        <p:spPr>
          <a:xfrm>
            <a:off x="3371851" y="2007193"/>
            <a:ext cx="2188028" cy="557384"/>
          </a:xfrm>
        </p:spPr>
        <p:txBody>
          <a:bodyPr anchor="b" anchorCtr="0">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fr-FR" dirty="0"/>
              <a:t>Cliquez et modifiez le titre</a:t>
            </a:r>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pic>
        <p:nvPicPr>
          <p:cNvPr id="6" name="Picture 5">
            <a:extLst>
              <a:ext uri="{FF2B5EF4-FFF2-40B4-BE49-F238E27FC236}">
                <a16:creationId xmlns:a16="http://schemas.microsoft.com/office/drawing/2014/main" id="{A331676F-CB79-5168-EFC1-C36D550B4ACA}"/>
              </a:ext>
            </a:extLst>
          </p:cNvPr>
          <p:cNvPicPr>
            <a:picLocks noChangeAspect="1"/>
          </p:cNvPicPr>
          <p:nvPr userDrawn="1"/>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userDrawn="1"/>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759712875"/>
      </p:ext>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a:ln/>
        </p:spPr>
        <p:txBody>
          <a:bodyPr/>
          <a:lstStyle>
            <a:lvl1pPr>
              <a:defRPr/>
            </a:lvl1pPr>
          </a:lstStyle>
          <a:p>
            <a:pPr defTabSz="685800">
              <a:defRPr/>
            </a:pPr>
            <a:fld id="{61C59C85-6CD5-467D-844B-8D29DCD11D72}" type="datetime2">
              <a:rPr lang="en-US" smtClean="0">
                <a:ea typeface="+mn-ea"/>
              </a:rPr>
              <a:t>Tuesday, April 1, 2025</a:t>
            </a:fld>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userDrawn="1"/>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userDrawn="1"/>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userDrawn="1"/>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userDrawn="1"/>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userDrawn="1"/>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3305142414"/>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endParaRPr dirty="0"/>
          </a:p>
        </p:txBody>
      </p:sp>
      <p:pic>
        <p:nvPicPr>
          <p:cNvPr id="2" name="Picture 1">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userDrawn="1"/>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userDrawn="1"/>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userDrawn="1"/>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66204920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b="0" i="0">
                <a:latin typeface="+mj-lt"/>
                <a:cs typeface="Arial" panose="020B0604020202020204" pitchFamily="34" charset="0"/>
              </a:defRPr>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r>
              <a:rPr lang="en-US" smtClean="0"/>
              <a:t>Click to edit Master title style</a:t>
            </a:r>
            <a:endParaRPr dirty="0"/>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atin typeface="+mn-lt"/>
              </a:defRPr>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r>
              <a:rPr lang="en-US" smtClean="0"/>
              <a:t>Click to edit Master subtitle style</a:t>
            </a:r>
            <a:endParaRPr dirty="0"/>
          </a:p>
        </p:txBody>
      </p:sp>
      <p:pic>
        <p:nvPicPr>
          <p:cNvPr id="2" name="Picture 1">
            <a:extLst>
              <a:ext uri="{FF2B5EF4-FFF2-40B4-BE49-F238E27FC236}">
                <a16:creationId xmlns:a16="http://schemas.microsoft.com/office/drawing/2014/main" id="{0D9B89DC-798C-1A0E-E99A-B3853FD440FE}"/>
              </a:ext>
            </a:extLst>
          </p:cNvPr>
          <p:cNvPicPr>
            <a:picLocks noChangeAspect="1"/>
          </p:cNvPicPr>
          <p:nvPr/>
        </p:nvPicPr>
        <p:blipFill>
          <a:blip r:embed="rId2"/>
          <a:stretch>
            <a:fillRect/>
          </a:stretch>
        </p:blipFill>
        <p:spPr>
          <a:xfrm>
            <a:off x="5903441" y="176318"/>
            <a:ext cx="1823234" cy="37610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p:nvPicPr>
        <p:blipFill>
          <a:blip r:embed="rId3"/>
          <a:stretch>
            <a:fillRect/>
          </a:stretch>
        </p:blipFill>
        <p:spPr>
          <a:xfrm>
            <a:off x="7958128" y="-152135"/>
            <a:ext cx="1033010" cy="1033010"/>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p:nvPicPr>
        <p:blipFill>
          <a:blip r:embed="rId5"/>
          <a:stretch>
            <a:fillRect/>
          </a:stretch>
        </p:blipFill>
        <p:spPr>
          <a:xfrm>
            <a:off x="1401176" y="4632563"/>
            <a:ext cx="402961" cy="356803"/>
          </a:xfrm>
          <a:prstGeom prst="rect">
            <a:avLst/>
          </a:prstGeom>
        </p:spPr>
      </p:pic>
    </p:spTree>
    <p:extLst>
      <p:ext uri="{BB962C8B-B14F-4D97-AF65-F5344CB8AC3E}">
        <p14:creationId xmlns:p14="http://schemas.microsoft.com/office/powerpoint/2010/main" val="27155790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b="0" i="0">
                <a:latin typeface="+mj-lt"/>
                <a:cs typeface="Arial" panose="020B0604020202020204" pitchFamily="34" charset="0"/>
              </a:defRPr>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r>
              <a:rPr lang="en-US" smtClean="0"/>
              <a:t>Click to edit Master title style</a:t>
            </a:r>
            <a:endParaRPr dirty="0"/>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189" lvl="0" indent="-304793">
              <a:spcBef>
                <a:spcPts val="0"/>
              </a:spcBef>
              <a:spcAft>
                <a:spcPts val="0"/>
              </a:spcAft>
              <a:buSzPts val="1200"/>
              <a:buChar char="●"/>
              <a:defRPr sz="1500">
                <a:latin typeface="+mn-lt"/>
              </a:defRPr>
            </a:lvl1pPr>
            <a:lvl2pPr marL="914378" lvl="1" indent="-304793">
              <a:spcBef>
                <a:spcPts val="0"/>
              </a:spcBef>
              <a:spcAft>
                <a:spcPts val="0"/>
              </a:spcAft>
              <a:buSzPts val="1200"/>
              <a:buChar char="○"/>
              <a:defRPr sz="1200"/>
            </a:lvl2pPr>
            <a:lvl3pPr marL="1371566" lvl="2" indent="-304793">
              <a:spcBef>
                <a:spcPts val="0"/>
              </a:spcBef>
              <a:spcAft>
                <a:spcPts val="0"/>
              </a:spcAft>
              <a:buSzPts val="1200"/>
              <a:buChar char="■"/>
              <a:defRPr sz="1200"/>
            </a:lvl3pPr>
            <a:lvl4pPr marL="1828754" lvl="3" indent="-304793">
              <a:spcBef>
                <a:spcPts val="0"/>
              </a:spcBef>
              <a:spcAft>
                <a:spcPts val="0"/>
              </a:spcAft>
              <a:buSzPts val="1200"/>
              <a:buChar char="●"/>
              <a:defRPr sz="1200"/>
            </a:lvl4pPr>
            <a:lvl5pPr marL="2285943" lvl="4" indent="-304793">
              <a:spcBef>
                <a:spcPts val="0"/>
              </a:spcBef>
              <a:spcAft>
                <a:spcPts val="0"/>
              </a:spcAft>
              <a:buSzPts val="1200"/>
              <a:buChar char="○"/>
              <a:defRPr sz="1200"/>
            </a:lvl5pPr>
            <a:lvl6pPr marL="2743132" lvl="5" indent="-304793">
              <a:spcBef>
                <a:spcPts val="0"/>
              </a:spcBef>
              <a:spcAft>
                <a:spcPts val="0"/>
              </a:spcAft>
              <a:buSzPts val="1200"/>
              <a:buChar char="■"/>
              <a:defRPr sz="1200"/>
            </a:lvl6pPr>
            <a:lvl7pPr marL="3200320" lvl="6" indent="-304793">
              <a:spcBef>
                <a:spcPts val="0"/>
              </a:spcBef>
              <a:spcAft>
                <a:spcPts val="0"/>
              </a:spcAft>
              <a:buSzPts val="1200"/>
              <a:buChar char="●"/>
              <a:defRPr sz="1200"/>
            </a:lvl7pPr>
            <a:lvl8pPr marL="3657509" lvl="7" indent="-304793">
              <a:spcBef>
                <a:spcPts val="0"/>
              </a:spcBef>
              <a:spcAft>
                <a:spcPts val="0"/>
              </a:spcAft>
              <a:buSzPts val="1200"/>
              <a:buChar char="○"/>
              <a:defRPr sz="1200"/>
            </a:lvl8pPr>
            <a:lvl9pPr marL="4114697" lvl="8" indent="-304793">
              <a:spcBef>
                <a:spcPts val="0"/>
              </a:spcBef>
              <a:spcAft>
                <a:spcPts val="0"/>
              </a:spcAft>
              <a:buSzPts val="1200"/>
              <a:buChar char="■"/>
              <a:defRPr sz="1200"/>
            </a:lvl9pPr>
          </a:lstStyle>
          <a:p>
            <a:pPr lvl="0"/>
            <a:r>
              <a:rPr lang="en-US" smtClean="0"/>
              <a:t>Edit Master text styles</a:t>
            </a:r>
          </a:p>
        </p:txBody>
      </p:sp>
      <p:pic>
        <p:nvPicPr>
          <p:cNvPr id="2" name="Picture 1">
            <a:extLst>
              <a:ext uri="{FF2B5EF4-FFF2-40B4-BE49-F238E27FC236}">
                <a16:creationId xmlns:a16="http://schemas.microsoft.com/office/drawing/2014/main" id="{A3C7E125-7363-AA5B-4E6A-6FD5FEF4AFAA}"/>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2AF97836-271F-AD66-B0C9-81C751CED81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C512D40-FAE2-C75F-4D0C-F3218648CFB2}"/>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74B1F96F-3DA4-59A8-C887-5E969CA2FB7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49EE1F7F-63F0-2F7C-46E9-8F8527511708}"/>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A3C7E125-7363-AA5B-4E6A-6FD5FEF4AFAA}"/>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2AF97836-271F-AD66-B0C9-81C751CED81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5863576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b="0" i="0">
                <a:latin typeface="+mj-lt"/>
                <a:cs typeface="Arial" panose="020B0604020202020204" pitchFamily="34" charset="0"/>
              </a:defRPr>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r>
              <a:rPr lang="en-US" smtClean="0"/>
              <a:t>Click to edit Master title style</a:t>
            </a:r>
            <a:endParaRPr dirty="0"/>
          </a:p>
        </p:txBody>
      </p:sp>
      <p:pic>
        <p:nvPicPr>
          <p:cNvPr id="2" name="Picture 1">
            <a:extLst>
              <a:ext uri="{FF2B5EF4-FFF2-40B4-BE49-F238E27FC236}">
                <a16:creationId xmlns:a16="http://schemas.microsoft.com/office/drawing/2014/main" id="{CBAC4B2A-F60E-1468-82C2-BBCD664C3434}"/>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39D5EAC4-49D4-276A-3C53-346E64862547}"/>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B0D8202-45BC-A969-1E95-61F37D663AAF}"/>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97966B81-280E-1E27-A216-16A1DC18A24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227352A3-D998-2FE9-4B92-EF584FFDBB6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CBAC4B2A-F60E-1468-82C2-BBCD664C3434}"/>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39D5EAC4-49D4-276A-3C53-346E64862547}"/>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36593463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67"/>
          </a:p>
        </p:txBody>
      </p:sp>
      <p:sp>
        <p:nvSpPr>
          <p:cNvPr id="29" name="Google Shape;29;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b="0" i="0">
                <a:latin typeface="+mj-lt"/>
                <a:cs typeface="Arial" panose="020B0604020202020204" pitchFamily="34" charset="0"/>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r>
              <a:rPr lang="en-US" smtClean="0"/>
              <a:t>Click to edit Master title style</a:t>
            </a:r>
            <a:endParaRPr dirty="0"/>
          </a:p>
        </p:txBody>
      </p:sp>
      <p:sp>
        <p:nvSpPr>
          <p:cNvPr id="30" name="Google Shape;30;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atin typeface="+mn-lt"/>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r>
              <a:rPr lang="en-US" smtClean="0"/>
              <a:t>Click to edit Master subtitle style</a:t>
            </a:r>
            <a:endParaRPr/>
          </a:p>
        </p:txBody>
      </p:sp>
      <p:sp>
        <p:nvSpPr>
          <p:cNvPr id="31" name="Google Shape;31;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189" lvl="0" indent="-317492">
              <a:spcBef>
                <a:spcPts val="0"/>
              </a:spcBef>
              <a:spcAft>
                <a:spcPts val="0"/>
              </a:spcAft>
              <a:buSzPts val="1400"/>
              <a:buChar char="●"/>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39AD674E-721A-B873-A2B3-8DAA6CA15985}"/>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79A6D39D-397D-82B5-1E7D-432A5618B56C}"/>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B64D057B-3A6D-5C0B-5C10-C93CA464A7F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13418A35-E358-6D66-F4A1-2EAAFC8B5544}"/>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97E43A0E-E362-D900-D2BF-BC1772E59566}"/>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790184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321532" y="3935607"/>
            <a:ext cx="5998800" cy="605100"/>
          </a:xfrm>
          <a:prstGeom prst="rect">
            <a:avLst/>
          </a:prstGeom>
        </p:spPr>
        <p:txBody>
          <a:bodyPr spcFirstLastPara="1" wrap="square" lIns="91425" tIns="91425" rIns="91425" bIns="91425" anchor="ctr" anchorCtr="0">
            <a:normAutofit/>
          </a:bodyPr>
          <a:lstStyle>
            <a:lvl1pPr marL="457189" lvl="0" indent="-228594">
              <a:lnSpc>
                <a:spcPct val="100000"/>
              </a:lnSpc>
              <a:spcBef>
                <a:spcPts val="0"/>
              </a:spcBef>
              <a:spcAft>
                <a:spcPts val="0"/>
              </a:spcAft>
              <a:buSzPts val="1400"/>
              <a:buNone/>
              <a:defRPr sz="1500">
                <a:latin typeface="+mn-lt"/>
              </a:defRPr>
            </a:lvl1pPr>
          </a:lstStyle>
          <a:p>
            <a:pPr lvl="0"/>
            <a:r>
              <a:rPr lang="en-US" smtClean="0"/>
              <a:t>Edit Master text styles</a:t>
            </a:r>
          </a:p>
        </p:txBody>
      </p:sp>
      <p:pic>
        <p:nvPicPr>
          <p:cNvPr id="2" name="Picture 1">
            <a:extLst>
              <a:ext uri="{FF2B5EF4-FFF2-40B4-BE49-F238E27FC236}">
                <a16:creationId xmlns:a16="http://schemas.microsoft.com/office/drawing/2014/main" id="{678537F1-39E8-7528-BAE1-1D2DAFFDEEDB}"/>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848BAF67-6508-549A-1162-314D2F3F0F53}"/>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2604CA48-F606-941F-0367-C96A412CEC60}"/>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55A4F485-EA42-A522-D532-218C9E70B8DA}"/>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45E5F8BD-2A0C-0734-9818-ABB307F56860}"/>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8" name="Picture 7">
            <a:extLst>
              <a:ext uri="{FF2B5EF4-FFF2-40B4-BE49-F238E27FC236}">
                <a16:creationId xmlns:a16="http://schemas.microsoft.com/office/drawing/2014/main" id="{678537F1-39E8-7528-BAE1-1D2DAFFDEEDB}"/>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848BAF67-6508-549A-1162-314D2F3F0F53}"/>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5663989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b="0" i="0">
                <a:latin typeface="Arial" panose="020B0604020202020204" pitchFamily="34" charset="0"/>
                <a:cs typeface="Arial" panose="020B0604020202020204" pitchFamily="34" charset="0"/>
              </a:defRPr>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36" name="Google Shape;3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189" lvl="0" indent="-317492" algn="ctr">
              <a:spcBef>
                <a:spcPts val="0"/>
              </a:spcBef>
              <a:spcAft>
                <a:spcPts val="0"/>
              </a:spcAft>
              <a:buSzPts val="1400"/>
              <a:buChar char="●"/>
              <a:defRPr sz="1500">
                <a:latin typeface="+mn-lt"/>
              </a:defRPr>
            </a:lvl1pPr>
            <a:lvl2pPr marL="914378" lvl="1" indent="-317492" algn="ctr">
              <a:spcBef>
                <a:spcPts val="0"/>
              </a:spcBef>
              <a:spcAft>
                <a:spcPts val="0"/>
              </a:spcAft>
              <a:buSzPts val="1400"/>
              <a:buChar char="○"/>
              <a:defRPr/>
            </a:lvl2pPr>
            <a:lvl3pPr marL="1371566" lvl="2" indent="-317492" algn="ctr">
              <a:spcBef>
                <a:spcPts val="0"/>
              </a:spcBef>
              <a:spcAft>
                <a:spcPts val="0"/>
              </a:spcAft>
              <a:buSzPts val="1400"/>
              <a:buChar char="■"/>
              <a:defRPr/>
            </a:lvl3pPr>
            <a:lvl4pPr marL="1828754" lvl="3" indent="-317492" algn="ctr">
              <a:spcBef>
                <a:spcPts val="0"/>
              </a:spcBef>
              <a:spcAft>
                <a:spcPts val="0"/>
              </a:spcAft>
              <a:buSzPts val="1400"/>
              <a:buChar char="●"/>
              <a:defRPr/>
            </a:lvl4pPr>
            <a:lvl5pPr marL="2285943" lvl="4" indent="-317492" algn="ctr">
              <a:spcBef>
                <a:spcPts val="0"/>
              </a:spcBef>
              <a:spcAft>
                <a:spcPts val="0"/>
              </a:spcAft>
              <a:buSzPts val="1400"/>
              <a:buChar char="○"/>
              <a:defRPr/>
            </a:lvl5pPr>
            <a:lvl6pPr marL="2743132" lvl="5" indent="-317492" algn="ctr">
              <a:spcBef>
                <a:spcPts val="0"/>
              </a:spcBef>
              <a:spcAft>
                <a:spcPts val="0"/>
              </a:spcAft>
              <a:buSzPts val="1400"/>
              <a:buChar char="■"/>
              <a:defRPr/>
            </a:lvl6pPr>
            <a:lvl7pPr marL="3200320" lvl="6" indent="-317492" algn="ctr">
              <a:spcBef>
                <a:spcPts val="0"/>
              </a:spcBef>
              <a:spcAft>
                <a:spcPts val="0"/>
              </a:spcAft>
              <a:buSzPts val="1400"/>
              <a:buChar char="●"/>
              <a:defRPr/>
            </a:lvl7pPr>
            <a:lvl8pPr marL="3657509" lvl="7" indent="-317492" algn="ctr">
              <a:spcBef>
                <a:spcPts val="0"/>
              </a:spcBef>
              <a:spcAft>
                <a:spcPts val="0"/>
              </a:spcAft>
              <a:buSzPts val="1400"/>
              <a:buChar char="○"/>
              <a:defRPr/>
            </a:lvl8pPr>
            <a:lvl9pPr marL="4114697" lvl="8" indent="-317492" algn="ctr">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F76E4ECA-F463-2ED5-9956-28E0E91374E0}"/>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6E3B214E-AF6A-2217-DB24-CC72D94F1B9B}"/>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4" name="Straight Connector 3">
            <a:extLst>
              <a:ext uri="{FF2B5EF4-FFF2-40B4-BE49-F238E27FC236}">
                <a16:creationId xmlns:a16="http://schemas.microsoft.com/office/drawing/2014/main" id="{781EB343-CD3A-BD06-B027-51BCAD59D16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5" name="Picture 4">
            <a:extLst>
              <a:ext uri="{FF2B5EF4-FFF2-40B4-BE49-F238E27FC236}">
                <a16:creationId xmlns:a16="http://schemas.microsoft.com/office/drawing/2014/main" id="{E71AFE82-050F-FB8A-37F4-CF6C1BA33FDD}"/>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6" name="Picture 5">
            <a:extLst>
              <a:ext uri="{FF2B5EF4-FFF2-40B4-BE49-F238E27FC236}">
                <a16:creationId xmlns:a16="http://schemas.microsoft.com/office/drawing/2014/main" id="{D1649493-8BE3-8FF9-3400-FE2B3360D985}"/>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F76E4ECA-F463-2ED5-9956-28E0E91374E0}"/>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6E3B214E-AF6A-2217-DB24-CC72D94F1B9B}"/>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3590884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smtClean="0"/>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07016117"/>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23850" y="1491854"/>
            <a:ext cx="4135438"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11690" y="1491854"/>
            <a:ext cx="4137025" cy="3294459"/>
          </a:xfrm>
        </p:spPr>
        <p:txBody>
          <a:bodyPr/>
          <a:lstStyle>
            <a:lvl1pPr>
              <a:defRPr sz="2100" b="0" i="0">
                <a:latin typeface="Arial" panose="020B0604020202020204" pitchFamily="34" charset="0"/>
                <a:cs typeface="Arial" panose="020B0604020202020204" pitchFamily="34" charset="0"/>
              </a:defRPr>
            </a:lvl1pPr>
            <a:lvl2pPr>
              <a:defRPr sz="1800" b="0" i="0">
                <a:latin typeface="Arial" panose="020B0604020202020204" pitchFamily="34" charset="0"/>
                <a:cs typeface="Arial" panose="020B0604020202020204" pitchFamily="34" charset="0"/>
              </a:defRPr>
            </a:lvl2pPr>
            <a:lvl3pPr>
              <a:defRPr sz="1500" b="0" i="0">
                <a:latin typeface="Arial" panose="020B0604020202020204" pitchFamily="34" charset="0"/>
                <a:cs typeface="Arial" panose="020B0604020202020204" pitchFamily="34" charset="0"/>
              </a:defRPr>
            </a:lvl3pPr>
            <a:lvl4pPr>
              <a:defRPr sz="1350" b="0" i="0">
                <a:latin typeface="Arial" panose="020B0604020202020204" pitchFamily="34" charset="0"/>
                <a:cs typeface="Arial" panose="020B0604020202020204" pitchFamily="34" charset="0"/>
              </a:defRPr>
            </a:lvl4pPr>
            <a:lvl5pPr>
              <a:defRPr sz="1350" b="0" i="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defTabSz="685800">
              <a:defRPr/>
            </a:pPr>
            <a:fld id="{23CDDF1F-6CFE-4D28-9DDB-0E98F65D30BF}" type="datetime2">
              <a:rPr lang="en-US" smtClean="0">
                <a:ea typeface="+mn-ea"/>
              </a:rPr>
              <a:t>Tuesday, April 1, 2025</a:t>
            </a:fld>
            <a:endParaRPr lang="en-US">
              <a:ea typeface="+mn-ea"/>
            </a:endParaRPr>
          </a:p>
        </p:txBody>
      </p:sp>
      <p:sp>
        <p:nvSpPr>
          <p:cNvPr id="6" name="Rectangle 6"/>
          <p:cNvSpPr>
            <a:spLocks noGrp="1" noChangeArrowheads="1"/>
          </p:cNvSpPr>
          <p:nvPr>
            <p:ph type="sldNum" sz="quarter" idx="11"/>
          </p:nvPr>
        </p:nvSpPr>
        <p:spPr>
          <a:ln/>
        </p:spPr>
        <p:txBody>
          <a:bodyPr/>
          <a:lstStyle>
            <a:lvl1pPr>
              <a:defRPr/>
            </a:lvl1pPr>
          </a:lstStyle>
          <a:p>
            <a:pPr defTabSz="685800">
              <a:defRPr/>
            </a:pPr>
            <a:fld id="{BECF2DCF-3FB2-4886-B9A2-C1E0050B20B1}" type="slidenum">
              <a:rPr lang="en-GB" smtClean="0">
                <a:ea typeface="+mn-ea"/>
              </a:rPr>
              <a:pPr defTabSz="685800">
                <a:defRPr/>
              </a:pPr>
              <a:t>‹#›</a:t>
            </a:fld>
            <a:endParaRPr lang="en-GB">
              <a:ea typeface="+mn-ea"/>
            </a:endParaRPr>
          </a:p>
        </p:txBody>
      </p:sp>
      <p:pic>
        <p:nvPicPr>
          <p:cNvPr id="7" name="Picture 6">
            <a:extLst>
              <a:ext uri="{FF2B5EF4-FFF2-40B4-BE49-F238E27FC236}">
                <a16:creationId xmlns:a16="http://schemas.microsoft.com/office/drawing/2014/main" id="{1B650755-BA0F-D7E3-5387-474D4BEA4A73}"/>
              </a:ext>
            </a:extLst>
          </p:cNvPr>
          <p:cNvPicPr>
            <a:picLocks noChangeAspect="1"/>
          </p:cNvPicPr>
          <p:nvPr/>
        </p:nvPicPr>
        <p:blipFill>
          <a:blip r:embed="rId2"/>
          <a:stretch>
            <a:fillRect/>
          </a:stretch>
        </p:blipFill>
        <p:spPr>
          <a:xfrm>
            <a:off x="7018649" y="113680"/>
            <a:ext cx="1191961" cy="245882"/>
          </a:xfrm>
          <a:prstGeom prst="rect">
            <a:avLst/>
          </a:prstGeom>
        </p:spPr>
      </p:pic>
      <p:pic>
        <p:nvPicPr>
          <p:cNvPr id="8" name="Picture 7">
            <a:extLst>
              <a:ext uri="{FF2B5EF4-FFF2-40B4-BE49-F238E27FC236}">
                <a16:creationId xmlns:a16="http://schemas.microsoft.com/office/drawing/2014/main" id="{557BA5F0-DDA6-D275-3E5C-13A91590EDD8}"/>
              </a:ext>
            </a:extLst>
          </p:cNvPr>
          <p:cNvPicPr>
            <a:picLocks noChangeAspect="1"/>
          </p:cNvPicPr>
          <p:nvPr/>
        </p:nvPicPr>
        <p:blipFill>
          <a:blip r:embed="rId3"/>
          <a:stretch>
            <a:fillRect/>
          </a:stretch>
        </p:blipFill>
        <p:spPr>
          <a:xfrm>
            <a:off x="8326246" y="-123933"/>
            <a:ext cx="721109" cy="721109"/>
          </a:xfrm>
          <a:prstGeom prst="rect">
            <a:avLst/>
          </a:prstGeom>
        </p:spPr>
      </p:pic>
      <p:pic>
        <p:nvPicPr>
          <p:cNvPr id="9" name="Picture 8">
            <a:extLst>
              <a:ext uri="{FF2B5EF4-FFF2-40B4-BE49-F238E27FC236}">
                <a16:creationId xmlns:a16="http://schemas.microsoft.com/office/drawing/2014/main" id="{7953D2A0-23DB-E453-8D93-28AA5C30B982}"/>
              </a:ext>
            </a:extLst>
          </p:cNvPr>
          <p:cNvPicPr>
            <a:picLocks noChangeAspect="1"/>
          </p:cNvPicPr>
          <p:nvPr/>
        </p:nvPicPr>
        <p:blipFill>
          <a:blip r:embed="rId4"/>
          <a:stretch>
            <a:fillRect/>
          </a:stretch>
        </p:blipFill>
        <p:spPr>
          <a:xfrm>
            <a:off x="236763" y="4678558"/>
            <a:ext cx="947964" cy="310808"/>
          </a:xfrm>
          <a:prstGeom prst="rect">
            <a:avLst/>
          </a:prstGeom>
        </p:spPr>
      </p:pic>
      <p:pic>
        <p:nvPicPr>
          <p:cNvPr id="10" name="Picture 9">
            <a:extLst>
              <a:ext uri="{FF2B5EF4-FFF2-40B4-BE49-F238E27FC236}">
                <a16:creationId xmlns:a16="http://schemas.microsoft.com/office/drawing/2014/main" id="{AFC36DAE-6FB7-8CD1-10B1-60A50DA85653}"/>
              </a:ext>
            </a:extLst>
          </p:cNvPr>
          <p:cNvPicPr>
            <a:picLocks noChangeAspect="1"/>
          </p:cNvPicPr>
          <p:nvPr/>
        </p:nvPicPr>
        <p:blipFill>
          <a:blip r:embed="rId5"/>
          <a:stretch>
            <a:fillRect/>
          </a:stretch>
        </p:blipFill>
        <p:spPr>
          <a:xfrm>
            <a:off x="1401176" y="4632563"/>
            <a:ext cx="402961" cy="356803"/>
          </a:xfrm>
          <a:prstGeom prst="rect">
            <a:avLst/>
          </a:prstGeom>
        </p:spPr>
      </p:pic>
      <p:cxnSp>
        <p:nvCxnSpPr>
          <p:cNvPr id="11" name="Straight Connector 10">
            <a:extLst>
              <a:ext uri="{FF2B5EF4-FFF2-40B4-BE49-F238E27FC236}">
                <a16:creationId xmlns:a16="http://schemas.microsoft.com/office/drawing/2014/main" id="{B07874A4-208B-C5D3-719E-3D87673B0106}"/>
              </a:ext>
            </a:extLst>
          </p:cNvPr>
          <p:cNvCxnSpPr/>
          <p:nvPr/>
        </p:nvCxnSpPr>
        <p:spPr>
          <a:xfrm>
            <a:off x="457200" y="875472"/>
            <a:ext cx="8229600" cy="0"/>
          </a:xfrm>
          <a:prstGeom prst="line">
            <a:avLst/>
          </a:prstGeom>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4068838336"/>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457200" y="411475"/>
            <a:ext cx="8229600" cy="3714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2800"/>
              <a:buNone/>
              <a:defRPr b="1" i="0">
                <a:latin typeface="+mj-lt"/>
                <a:cs typeface="Arial" panose="020B0604020202020204" pitchFamily="34" charset="0"/>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a:r>
              <a:rPr lang="en-US" smtClean="0"/>
              <a:t>Click to edit Master title style</a:t>
            </a:r>
            <a:endParaRPr dirty="0"/>
          </a:p>
        </p:txBody>
      </p:sp>
      <p:sp>
        <p:nvSpPr>
          <p:cNvPr id="15" name="Google Shape;15;p4"/>
          <p:cNvSpPr txBox="1">
            <a:spLocks noGrp="1"/>
          </p:cNvSpPr>
          <p:nvPr>
            <p:ph type="body" idx="1"/>
          </p:nvPr>
        </p:nvSpPr>
        <p:spPr>
          <a:xfrm>
            <a:off x="457200" y="1247950"/>
            <a:ext cx="8229600" cy="3029100"/>
          </a:xfrm>
          <a:prstGeom prst="rect">
            <a:avLst/>
          </a:prstGeom>
        </p:spPr>
        <p:txBody>
          <a:bodyPr spcFirstLastPara="1" wrap="square" lIns="91425" tIns="91425" rIns="91425" bIns="91425" anchor="t" anchorCtr="0">
            <a:normAutofit/>
          </a:bodyPr>
          <a:lstStyle>
            <a:lvl1pPr marL="457189" lvl="0" indent="-317492">
              <a:spcBef>
                <a:spcPts val="0"/>
              </a:spcBef>
              <a:spcAft>
                <a:spcPts val="0"/>
              </a:spcAft>
              <a:buSzPts val="1400"/>
              <a:buChar char="●"/>
              <a:defRPr sz="1500">
                <a:latin typeface="+mn-lt"/>
              </a:defRPr>
            </a:lvl1pPr>
            <a:lvl2pPr marL="914378" lvl="1" indent="-317492">
              <a:spcBef>
                <a:spcPts val="0"/>
              </a:spcBef>
              <a:spcAft>
                <a:spcPts val="0"/>
              </a:spcAft>
              <a:buSzPts val="1400"/>
              <a:buChar char="○"/>
              <a:defRPr/>
            </a:lvl2pPr>
            <a:lvl3pPr marL="1371566" lvl="2" indent="-317492">
              <a:spcBef>
                <a:spcPts val="0"/>
              </a:spcBef>
              <a:spcAft>
                <a:spcPts val="0"/>
              </a:spcAft>
              <a:buSzPts val="1400"/>
              <a:buChar char="■"/>
              <a:defRPr/>
            </a:lvl3pPr>
            <a:lvl4pPr marL="1828754" lvl="3" indent="-317492">
              <a:spcBef>
                <a:spcPts val="0"/>
              </a:spcBef>
              <a:spcAft>
                <a:spcPts val="0"/>
              </a:spcAft>
              <a:buSzPts val="1400"/>
              <a:buChar char="●"/>
              <a:defRPr/>
            </a:lvl4pPr>
            <a:lvl5pPr marL="2285943" lvl="4" indent="-317492">
              <a:spcBef>
                <a:spcPts val="0"/>
              </a:spcBef>
              <a:spcAft>
                <a:spcPts val="0"/>
              </a:spcAft>
              <a:buSzPts val="1400"/>
              <a:buChar char="○"/>
              <a:defRPr/>
            </a:lvl5pPr>
            <a:lvl6pPr marL="2743132" lvl="5" indent="-317492">
              <a:spcBef>
                <a:spcPts val="0"/>
              </a:spcBef>
              <a:spcAft>
                <a:spcPts val="0"/>
              </a:spcAft>
              <a:buSzPts val="1400"/>
              <a:buChar char="■"/>
              <a:defRPr/>
            </a:lvl6pPr>
            <a:lvl7pPr marL="3200320" lvl="6" indent="-317492">
              <a:spcBef>
                <a:spcPts val="0"/>
              </a:spcBef>
              <a:spcAft>
                <a:spcPts val="0"/>
              </a:spcAft>
              <a:buSzPts val="1400"/>
              <a:buChar char="●"/>
              <a:defRPr/>
            </a:lvl7pPr>
            <a:lvl8pPr marL="3657509" lvl="7" indent="-317492">
              <a:spcBef>
                <a:spcPts val="0"/>
              </a:spcBef>
              <a:spcAft>
                <a:spcPts val="0"/>
              </a:spcAft>
              <a:buSzPts val="1400"/>
              <a:buChar char="○"/>
              <a:defRPr/>
            </a:lvl8pPr>
            <a:lvl9pPr marL="4114697" lvl="8" indent="-317492">
              <a:spcBef>
                <a:spcPts val="0"/>
              </a:spcBef>
              <a:spcAft>
                <a:spcPts val="0"/>
              </a:spcAft>
              <a:buSzPts val="1400"/>
              <a:buChar char="■"/>
              <a:defRPr/>
            </a:lvl9pPr>
          </a:lstStyle>
          <a:p>
            <a:pPr lvl="0"/>
            <a:r>
              <a:rPr lang="en-US" smtClean="0"/>
              <a:t>Edit Master text styles</a:t>
            </a:r>
          </a:p>
        </p:txBody>
      </p:sp>
      <p:pic>
        <p:nvPicPr>
          <p:cNvPr id="2" name="Picture 1">
            <a:extLst>
              <a:ext uri="{FF2B5EF4-FFF2-40B4-BE49-F238E27FC236}">
                <a16:creationId xmlns:a16="http://schemas.microsoft.com/office/drawing/2014/main" id="{D5E73DA9-96D4-25E1-FD2A-C353B6683578}"/>
              </a:ext>
            </a:extLst>
          </p:cNvPr>
          <p:cNvPicPr>
            <a:picLocks noChangeAspect="1"/>
          </p:cNvPicPr>
          <p:nvPr/>
        </p:nvPicPr>
        <p:blipFill>
          <a:blip r:embed="rId2"/>
          <a:stretch>
            <a:fillRect/>
          </a:stretch>
        </p:blipFill>
        <p:spPr>
          <a:xfrm>
            <a:off x="236763" y="4678558"/>
            <a:ext cx="947964" cy="310808"/>
          </a:xfrm>
          <a:prstGeom prst="rect">
            <a:avLst/>
          </a:prstGeom>
        </p:spPr>
      </p:pic>
      <p:pic>
        <p:nvPicPr>
          <p:cNvPr id="3" name="Picture 2">
            <a:extLst>
              <a:ext uri="{FF2B5EF4-FFF2-40B4-BE49-F238E27FC236}">
                <a16:creationId xmlns:a16="http://schemas.microsoft.com/office/drawing/2014/main" id="{EDC37FA2-806C-A3FA-751B-AF64C8CF44E2}"/>
              </a:ext>
            </a:extLst>
          </p:cNvPr>
          <p:cNvPicPr>
            <a:picLocks noChangeAspect="1"/>
          </p:cNvPicPr>
          <p:nvPr/>
        </p:nvPicPr>
        <p:blipFill>
          <a:blip r:embed="rId3"/>
          <a:stretch>
            <a:fillRect/>
          </a:stretch>
        </p:blipFill>
        <p:spPr>
          <a:xfrm>
            <a:off x="1401176" y="4632563"/>
            <a:ext cx="402961" cy="356803"/>
          </a:xfrm>
          <a:prstGeom prst="rect">
            <a:avLst/>
          </a:prstGeom>
        </p:spPr>
      </p:pic>
      <p:cxnSp>
        <p:nvCxnSpPr>
          <p:cNvPr id="6" name="Straight Connector 5">
            <a:extLst>
              <a:ext uri="{FF2B5EF4-FFF2-40B4-BE49-F238E27FC236}">
                <a16:creationId xmlns:a16="http://schemas.microsoft.com/office/drawing/2014/main" id="{91BBDE42-6C23-F771-4D5E-D1E2FB378F41}"/>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7" name="Picture 6">
            <a:extLst>
              <a:ext uri="{FF2B5EF4-FFF2-40B4-BE49-F238E27FC236}">
                <a16:creationId xmlns:a16="http://schemas.microsoft.com/office/drawing/2014/main" id="{62FB1E1B-B692-4AC7-BC43-6420E8B62BF2}"/>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8" name="Picture 7">
            <a:extLst>
              <a:ext uri="{FF2B5EF4-FFF2-40B4-BE49-F238E27FC236}">
                <a16:creationId xmlns:a16="http://schemas.microsoft.com/office/drawing/2014/main" id="{C6D755C6-A4EA-88D8-E4A4-911174CBA82D}"/>
              </a:ext>
            </a:extLst>
          </p:cNvPr>
          <p:cNvPicPr>
            <a:picLocks noChangeAspect="1"/>
          </p:cNvPicPr>
          <p:nvPr/>
        </p:nvPicPr>
        <p:blipFill>
          <a:blip r:embed="rId5"/>
          <a:stretch>
            <a:fillRect/>
          </a:stretch>
        </p:blipFill>
        <p:spPr>
          <a:xfrm>
            <a:off x="8347454" y="-102880"/>
            <a:ext cx="678692" cy="678692"/>
          </a:xfrm>
          <a:prstGeom prst="rect">
            <a:avLst/>
          </a:prstGeom>
        </p:spPr>
      </p:pic>
      <p:pic>
        <p:nvPicPr>
          <p:cNvPr id="9" name="Picture 8">
            <a:extLst>
              <a:ext uri="{FF2B5EF4-FFF2-40B4-BE49-F238E27FC236}">
                <a16:creationId xmlns:a16="http://schemas.microsoft.com/office/drawing/2014/main" id="{D5E73DA9-96D4-25E1-FD2A-C353B6683578}"/>
              </a:ext>
            </a:extLst>
          </p:cNvPr>
          <p:cNvPicPr>
            <a:picLocks noChangeAspect="1"/>
          </p:cNvPicPr>
          <p:nvPr userDrawn="1"/>
        </p:nvPicPr>
        <p:blipFill>
          <a:blip r:embed="rId2"/>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EDC37FA2-806C-A3FA-751B-AF64C8CF44E2}"/>
              </a:ext>
            </a:extLst>
          </p:cNvPr>
          <p:cNvPicPr>
            <a:picLocks noChangeAspect="1"/>
          </p:cNvPicPr>
          <p:nvPr userDrawn="1"/>
        </p:nvPicPr>
        <p:blipFill>
          <a:blip r:embed="rId3"/>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41399415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with Content">
    <p:bg>
      <p:bgRef idx="1001">
        <a:schemeClr val="bg2"/>
      </p:bgRef>
    </p:bg>
    <p:spTree>
      <p:nvGrpSpPr>
        <p:cNvPr id="1" name=""/>
        <p:cNvGrpSpPr/>
        <p:nvPr/>
      </p:nvGrpSpPr>
      <p:grpSpPr>
        <a:xfrm>
          <a:off x="0" y="0"/>
          <a:ext cx="0" cy="0"/>
          <a:chOff x="0" y="0"/>
          <a:chExt cx="0" cy="0"/>
        </a:xfrm>
      </p:grpSpPr>
      <p:pic>
        <p:nvPicPr>
          <p:cNvPr id="3" name="Picture 2" descr="Untitled-1-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4771"/>
            <a:ext cx="9152477" cy="5151848"/>
          </a:xfrm>
          <a:prstGeom prst="rect">
            <a:avLst/>
          </a:prstGeom>
        </p:spPr>
      </p:pic>
      <p:sp>
        <p:nvSpPr>
          <p:cNvPr id="2" name="Title 1"/>
          <p:cNvSpPr>
            <a:spLocks noGrp="1"/>
          </p:cNvSpPr>
          <p:nvPr>
            <p:ph type="ctrTitle"/>
          </p:nvPr>
        </p:nvSpPr>
        <p:spPr>
          <a:xfrm>
            <a:off x="457199" y="158965"/>
            <a:ext cx="8155774" cy="468946"/>
          </a:xfrm>
        </p:spPr>
        <p:txBody>
          <a:bodyPr>
            <a:normAutofit/>
          </a:bodyPr>
          <a:lstStyle>
            <a:lvl1pPr algn="l">
              <a:defRPr sz="2103" b="1">
                <a:solidFill>
                  <a:schemeClr val="bg1"/>
                </a:solidFill>
                <a:latin typeface="Arial"/>
                <a:cs typeface="Arial"/>
              </a:defRPr>
            </a:lvl1pPr>
          </a:lstStyle>
          <a:p>
            <a:r>
              <a:rPr lang="en-US" dirty="0"/>
              <a:t>Click to edit Master title style</a:t>
            </a:r>
          </a:p>
        </p:txBody>
      </p:sp>
      <p:sp>
        <p:nvSpPr>
          <p:cNvPr id="11" name="Title 1"/>
          <p:cNvSpPr txBox="1">
            <a:spLocks/>
          </p:cNvSpPr>
          <p:nvPr userDrawn="1"/>
        </p:nvSpPr>
        <p:spPr>
          <a:xfrm>
            <a:off x="457199" y="266267"/>
            <a:ext cx="7277791" cy="532531"/>
          </a:xfrm>
          <a:prstGeom prst="rect">
            <a:avLst/>
          </a:prstGeom>
        </p:spPr>
        <p:txBody>
          <a:bodyPr vert="horz" lIns="68585" tIns="34293" rIns="68585" bIns="34293" rtlCol="0" anchor="ctr">
            <a:normAutofit/>
          </a:bodyPr>
          <a:lstStyle>
            <a:lvl1pPr algn="l" defTabSz="456651" rtl="0" eaLnBrk="1" latinLnBrk="0" hangingPunct="1">
              <a:spcBef>
                <a:spcPct val="0"/>
              </a:spcBef>
              <a:buNone/>
              <a:defRPr sz="2400" b="1" kern="1200">
                <a:solidFill>
                  <a:schemeClr val="bg1"/>
                </a:solidFill>
                <a:latin typeface="Cambria"/>
                <a:ea typeface="+mj-ea"/>
                <a:cs typeface="Cambria"/>
              </a:defRPr>
            </a:lvl1pPr>
          </a:lstStyle>
          <a:p>
            <a:endParaRPr lang="en-US" sz="1502" b="0" i="0" dirty="0">
              <a:latin typeface="Cambria"/>
              <a:cs typeface="Cambria"/>
            </a:endParaRPr>
          </a:p>
        </p:txBody>
      </p:sp>
      <p:sp>
        <p:nvSpPr>
          <p:cNvPr id="16" name="Content Placeholder 17"/>
          <p:cNvSpPr>
            <a:spLocks noGrp="1"/>
          </p:cNvSpPr>
          <p:nvPr>
            <p:ph sz="quarter" idx="14"/>
          </p:nvPr>
        </p:nvSpPr>
        <p:spPr>
          <a:xfrm>
            <a:off x="456474" y="1265782"/>
            <a:ext cx="8156499" cy="3601847"/>
          </a:xfrm>
        </p:spPr>
        <p:txBody>
          <a:bodyPr>
            <a:normAutofit/>
          </a:bodyPr>
          <a:lstStyle>
            <a:lvl1pPr marL="214576" indent="-214576">
              <a:lnSpc>
                <a:spcPts val="1802"/>
              </a:lnSpc>
              <a:spcBef>
                <a:spcPts val="376"/>
              </a:spcBef>
              <a:spcAft>
                <a:spcPts val="376"/>
              </a:spcAft>
              <a:buSzPct val="100000"/>
              <a:buFontTx/>
              <a:buBlip>
                <a:blip r:embed="rId3"/>
              </a:buBlip>
              <a:defRPr sz="1502">
                <a:solidFill>
                  <a:srgbClr val="6D6E6D"/>
                </a:solidFill>
                <a:latin typeface="Cambria"/>
                <a:cs typeface="Cambria"/>
              </a:defRPr>
            </a:lvl1pPr>
            <a:lvl2pPr marL="557229" indent="-214319">
              <a:lnSpc>
                <a:spcPct val="150000"/>
              </a:lnSpc>
              <a:spcBef>
                <a:spcPts val="0"/>
              </a:spcBef>
              <a:buSzPct val="100000"/>
              <a:buFontTx/>
              <a:buBlip>
                <a:blip r:embed="rId4"/>
              </a:buBlip>
              <a:defRPr sz="1352">
                <a:solidFill>
                  <a:srgbClr val="6D6E6D"/>
                </a:solidFill>
                <a:latin typeface="Cambria"/>
                <a:cs typeface="Cambria"/>
              </a:defRPr>
            </a:lvl2pPr>
            <a:lvl3pPr marL="857276" indent="-171456">
              <a:spcBef>
                <a:spcPts val="0"/>
              </a:spcBef>
              <a:buSzPct val="100000"/>
              <a:buFontTx/>
              <a:buBlip>
                <a:blip r:embed="rId5"/>
              </a:buBlip>
              <a:defRPr sz="1202">
                <a:solidFill>
                  <a:srgbClr val="6D6E6D"/>
                </a:solidFill>
                <a:latin typeface="Cambria"/>
                <a:cs typeface="Cambria"/>
              </a:defRPr>
            </a:lvl3pPr>
            <a:lvl4pPr>
              <a:spcBef>
                <a:spcPts val="0"/>
              </a:spcBef>
              <a:defRPr sz="1202">
                <a:solidFill>
                  <a:srgbClr val="6D6E6D"/>
                </a:solidFill>
                <a:latin typeface="Cambria"/>
                <a:cs typeface="Cambria"/>
              </a:defRPr>
            </a:lvl4pPr>
            <a:lvl5pPr>
              <a:spcBef>
                <a:spcPts val="0"/>
              </a:spcBef>
              <a:defRPr sz="1202">
                <a:solidFill>
                  <a:srgbClr val="6D6E6D"/>
                </a:solidFill>
                <a:latin typeface="Cambria"/>
                <a:cs typeface="Cambria"/>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0"/>
            <a:endParaRPr lang="en-US" dirty="0"/>
          </a:p>
          <a:p>
            <a:pPr lvl="0"/>
            <a:endParaRPr lang="en-US" dirty="0"/>
          </a:p>
        </p:txBody>
      </p:sp>
      <p:sp>
        <p:nvSpPr>
          <p:cNvPr id="12" name="Date Placeholder 3"/>
          <p:cNvSpPr>
            <a:spLocks noGrp="1"/>
          </p:cNvSpPr>
          <p:nvPr>
            <p:ph type="dt" sz="half" idx="10"/>
          </p:nvPr>
        </p:nvSpPr>
        <p:spPr>
          <a:xfrm>
            <a:off x="457677" y="4818217"/>
            <a:ext cx="2811479" cy="368475"/>
          </a:xfrm>
        </p:spPr>
        <p:txBody>
          <a:bodyPr/>
          <a:lstStyle>
            <a:lvl1pPr>
              <a:defRPr>
                <a:solidFill>
                  <a:srgbClr val="FFFFFF"/>
                </a:solidFill>
                <a:latin typeface="Cambria"/>
                <a:cs typeface="Cambria"/>
              </a:defRPr>
            </a:lvl1pPr>
          </a:lstStyle>
          <a:p>
            <a:fld id="{A5DC7409-E48D-483B-8D08-10A5532632F4}" type="datetime2">
              <a:rPr lang="en-US" smtClean="0"/>
              <a:t>Tuesday, April 1, 2025</a:t>
            </a:fld>
            <a:endParaRPr lang="en-US" dirty="0"/>
          </a:p>
        </p:txBody>
      </p:sp>
      <p:sp>
        <p:nvSpPr>
          <p:cNvPr id="13" name="Text Placeholder 7"/>
          <p:cNvSpPr>
            <a:spLocks noGrp="1"/>
          </p:cNvSpPr>
          <p:nvPr>
            <p:ph type="body" sz="quarter" idx="11" hasCustomPrompt="1"/>
          </p:nvPr>
        </p:nvSpPr>
        <p:spPr>
          <a:xfrm>
            <a:off x="3602616" y="4810459"/>
            <a:ext cx="3167186" cy="364838"/>
          </a:xfrm>
        </p:spPr>
        <p:txBody>
          <a:bodyPr anchor="ctr">
            <a:normAutofit/>
          </a:bodyPr>
          <a:lstStyle>
            <a:lvl1pPr marL="0" indent="0">
              <a:buNone/>
              <a:defRPr sz="901" baseline="0">
                <a:solidFill>
                  <a:srgbClr val="FFFFFF"/>
                </a:solidFill>
                <a:latin typeface="Cambria"/>
                <a:cs typeface="Cambria"/>
              </a:defRPr>
            </a:lvl1pPr>
            <a:lvl2pPr marL="342910" indent="0">
              <a:buNone/>
              <a:defRPr/>
            </a:lvl2pPr>
            <a:lvl3pPr marL="685821" indent="0">
              <a:buNone/>
              <a:defRPr/>
            </a:lvl3pPr>
            <a:lvl4pPr marL="1028731" indent="0">
              <a:buNone/>
              <a:defRPr/>
            </a:lvl4pPr>
            <a:lvl5pPr marL="1371641" indent="0" algn="l">
              <a:buFont typeface="Arial"/>
              <a:buNone/>
              <a:defRPr/>
            </a:lvl5pPr>
          </a:lstStyle>
          <a:p>
            <a:pPr lvl="0"/>
            <a:r>
              <a:rPr lang="en-US" dirty="0"/>
              <a:t>   Project Name</a:t>
            </a:r>
          </a:p>
        </p:txBody>
      </p:sp>
      <p:sp>
        <p:nvSpPr>
          <p:cNvPr id="15" name="Text Placeholder 9"/>
          <p:cNvSpPr>
            <a:spLocks noGrp="1"/>
          </p:cNvSpPr>
          <p:nvPr>
            <p:ph type="body" sz="quarter" idx="12" hasCustomPrompt="1"/>
          </p:nvPr>
        </p:nvSpPr>
        <p:spPr>
          <a:xfrm>
            <a:off x="6483754" y="4894525"/>
            <a:ext cx="2660246" cy="287130"/>
          </a:xfrm>
        </p:spPr>
        <p:txBody>
          <a:bodyPr/>
          <a:lstStyle>
            <a:lvl1pPr marL="0" indent="0" algn="ctr">
              <a:buNone/>
              <a:defRPr sz="901">
                <a:solidFill>
                  <a:srgbClr val="FFFFFF"/>
                </a:solidFill>
                <a:latin typeface="Cambria"/>
                <a:cs typeface="Cambria"/>
              </a:defRPr>
            </a:lvl1pPr>
          </a:lstStyle>
          <a:p>
            <a:pPr lvl="0"/>
            <a:r>
              <a:rPr lang="en-US" dirty="0"/>
              <a:t>                     Page</a:t>
            </a:r>
          </a:p>
        </p:txBody>
      </p:sp>
    </p:spTree>
    <p:extLst>
      <p:ext uri="{BB962C8B-B14F-4D97-AF65-F5344CB8AC3E}">
        <p14:creationId xmlns:p14="http://schemas.microsoft.com/office/powerpoint/2010/main" val="189214241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heme" Target="../theme/theme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54C769-5B6E-5C22-9516-5D7BE462E358}"/>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23190F5-D493-CE67-ED1B-D761BFA6998B}"/>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725225E-A593-BBE5-FA35-2952DE6D56A1}"/>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685516A-764C-489C-943F-70FFA65BF4AE}" type="datetime2">
              <a:rPr lang="en-US" smtClean="0"/>
              <a:t>Tuesday, April 1, 2025</a:t>
            </a:fld>
            <a:endParaRPr lang="en-US"/>
          </a:p>
        </p:txBody>
      </p:sp>
      <p:sp>
        <p:nvSpPr>
          <p:cNvPr id="6" name="Slide Number Placeholder 5">
            <a:extLst>
              <a:ext uri="{FF2B5EF4-FFF2-40B4-BE49-F238E27FC236}">
                <a16:creationId xmlns:a16="http://schemas.microsoft.com/office/drawing/2014/main" id="{BB730E95-9162-1956-4897-1AA052698F96}"/>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A9709E4-652E-524A-8D35-CF602AA44AAA}" type="slidenum">
              <a:rPr lang="en-US" smtClean="0"/>
              <a:t>‹#›</a:t>
            </a:fld>
            <a:endParaRPr lang="en-US"/>
          </a:p>
        </p:txBody>
      </p:sp>
      <p:pic>
        <p:nvPicPr>
          <p:cNvPr id="5" name="Picture 4">
            <a:extLst>
              <a:ext uri="{FF2B5EF4-FFF2-40B4-BE49-F238E27FC236}">
                <a16:creationId xmlns:a16="http://schemas.microsoft.com/office/drawing/2014/main" id="{2E9B387C-265C-AC69-F099-BE56A993BEFA}"/>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704410" y="4813539"/>
            <a:ext cx="1907381" cy="342900"/>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2599856125"/>
      </p:ext>
    </p:extLst>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extLst>
      <p:ext uri="{BB962C8B-B14F-4D97-AF65-F5344CB8AC3E}">
        <p14:creationId xmlns:p14="http://schemas.microsoft.com/office/powerpoint/2010/main" val="1239972588"/>
      </p:ext>
    </p:extLst>
  </p:cSld>
  <p:clrMap bg1="lt1" tx1="dk1" bg2="dk2"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78" r:id="rId10"/>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mn-lt"/>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arget="../media/image10.jpeg" Type="http://schemas.openxmlformats.org/officeDocument/2006/relationships/image"/><Relationship Id="rId1" Target="../slideLayouts/slideLayout31.xml" Type="http://schemas.openxmlformats.org/officeDocument/2006/relationships/slideLayout"/></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5024963" cy="1742700"/>
          </a:xfrm>
        </p:spPr>
        <p:txBody>
          <a:bodyPr>
            <a:normAutofit/>
          </a:bodyPr>
          <a:lstStyle/>
          <a:p>
            <a:pPr indent="-342900">
              <a:buClr>
                <a:schemeClr val="accent1">
                  <a:lumMod val="50000"/>
                </a:schemeClr>
              </a:buClr>
            </a:pPr>
            <a:r>
              <a:rPr lang="en-VN" sz="1600" b="1" u="sng">
                <a:solidFill>
                  <a:schemeClr val="accent1">
                    <a:lumMod val="50000"/>
                  </a:schemeClr>
                </a:solidFill>
              </a:rPr>
              <a:t>Module </a:t>
            </a:r>
            <a:r>
              <a:rPr lang="en-US" sz="1600" b="1" u="sng" smtClean="0">
                <a:solidFill>
                  <a:schemeClr val="accent1">
                    <a:lumMod val="50000"/>
                  </a:schemeClr>
                </a:solidFill>
              </a:rPr>
              <a:t>9</a:t>
            </a:r>
            <a:r>
              <a:rPr lang="en-VN" sz="1600" b="1" u="sng" smtClean="0">
                <a:solidFill>
                  <a:schemeClr val="accent1">
                    <a:lumMod val="50000"/>
                  </a:schemeClr>
                </a:solidFill>
              </a:rPr>
              <a:t>:</a:t>
            </a:r>
            <a:r>
              <a:rPr lang="en-US" sz="1600" smtClean="0">
                <a:solidFill>
                  <a:schemeClr val="accent1">
                    <a:lumMod val="50000"/>
                  </a:schemeClr>
                </a:solidFill>
              </a:rPr>
              <a:t> </a:t>
            </a:r>
            <a:endParaRPr lang="en-US" sz="1600">
              <a:solidFill>
                <a:schemeClr val="accent1">
                  <a:lumMod val="50000"/>
                </a:schemeClr>
              </a:solidFill>
            </a:endParaRPr>
          </a:p>
          <a:p>
            <a:pPr marL="114300" indent="0">
              <a:buClr>
                <a:schemeClr val="accent1">
                  <a:lumMod val="50000"/>
                </a:schemeClr>
              </a:buClr>
            </a:pPr>
            <a:r>
              <a:rPr lang="vi-VN" sz="1600">
                <a:solidFill>
                  <a:schemeClr val="accent1">
                    <a:lumMod val="50000"/>
                  </a:schemeClr>
                </a:solidFill>
              </a:rPr>
              <a:t>Một số nghiên cứu thực tế điển hình về sử dụng năng lượng TK&amp;HQ trong ngành.</a:t>
            </a:r>
          </a:p>
          <a:p>
            <a:pPr>
              <a:buClr>
                <a:schemeClr val="accent1">
                  <a:lumMod val="50000"/>
                </a:schemeClr>
              </a:buClr>
            </a:pPr>
            <a:endParaRPr lang="en-US" sz="1650" dirty="0">
              <a:solidFill>
                <a:schemeClr val="accent1">
                  <a:lumMod val="50000"/>
                </a:schemeClr>
              </a:solidFill>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534507" y="2393751"/>
            <a:ext cx="4037493" cy="323165"/>
          </a:xfrm>
          <a:prstGeom prst="rect">
            <a:avLst/>
          </a:prstGeom>
          <a:noFill/>
        </p:spPr>
        <p:txBody>
          <a:bodyPr wrap="square" rtlCol="0" anchor="ctr">
            <a:spAutoFit/>
          </a:bodyPr>
          <a:lstStyle/>
          <a:p>
            <a:pPr defTabSz="685800"/>
            <a:r>
              <a:rPr lang="en-US" altLang="ko-KR" sz="1500" b="1" dirty="0" err="1">
                <a:solidFill>
                  <a:srgbClr val="0070C0"/>
                </a:solidFill>
                <a:cs typeface="Arial" pitchFamily="34" charset="0"/>
              </a:rPr>
              <a:t>Đối</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tượng</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Quản</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lý</a:t>
            </a:r>
            <a:r>
              <a:rPr lang="en-US" altLang="ko-KR" sz="1500" b="1">
                <a:solidFill>
                  <a:srgbClr val="0070C0"/>
                </a:solidFill>
                <a:cs typeface="Arial" pitchFamily="34" charset="0"/>
              </a:rPr>
              <a:t> Doanh</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nghiệp</a:t>
            </a:r>
            <a:endParaRPr lang="ko-KR" altLang="en-US" sz="1500" b="1" dirty="0">
              <a:solidFill>
                <a:srgbClr val="0070C0"/>
              </a:solidFill>
              <a:cs typeface="Arial" pitchFamily="34" charset="0"/>
            </a:endParaRPr>
          </a:p>
        </p:txBody>
      </p:sp>
      <p:sp>
        <p:nvSpPr>
          <p:cNvPr id="364" name="Google Shape;46;p15"/>
          <p:cNvSpPr txBox="1">
            <a:spLocks noGrp="1"/>
          </p:cNvSpPr>
          <p:nvPr>
            <p:ph type="ctrTitle"/>
          </p:nvPr>
        </p:nvSpPr>
        <p:spPr>
          <a:xfrm>
            <a:off x="448010" y="695426"/>
            <a:ext cx="5847365" cy="1742700"/>
          </a:xfrm>
          <a:prstGeom prst="rect">
            <a:avLst/>
          </a:prstGeom>
        </p:spPr>
        <p:txBody>
          <a:bodyPr spcFirstLastPara="1" wrap="square" lIns="91425" tIns="91425" rIns="91425" bIns="91425" anchor="ctr" anchorCtr="0">
            <a:noAutofit/>
          </a:bodyPr>
          <a:lstStyle/>
          <a:p>
            <a:r>
              <a:rPr lang="en" sz="3300" b="1" dirty="0">
                <a:solidFill>
                  <a:schemeClr val="accent1">
                    <a:lumMod val="50000"/>
                  </a:schemeClr>
                </a:solidFill>
              </a:rPr>
              <a:t>CHƯƠNG TRÌNH TẬP </a:t>
            </a:r>
            <a:r>
              <a:rPr lang="en" sz="3300" b="1">
                <a:solidFill>
                  <a:schemeClr val="accent1">
                    <a:lumMod val="50000"/>
                  </a:schemeClr>
                </a:solidFill>
              </a:rPr>
              <a:t>HUẤN CHO DOANH NGHIỆP </a:t>
            </a:r>
            <a:br>
              <a:rPr lang="en" sz="3300" b="1">
                <a:solidFill>
                  <a:schemeClr val="accent1">
                    <a:lumMod val="50000"/>
                  </a:schemeClr>
                </a:solidFill>
              </a:rPr>
            </a:br>
            <a:r>
              <a:rPr lang="en" sz="3300" b="1">
                <a:solidFill>
                  <a:schemeClr val="accent1">
                    <a:lumMod val="50000"/>
                  </a:schemeClr>
                </a:solidFill>
              </a:rPr>
              <a:t>CÔNG NGHIỆP</a:t>
            </a:r>
            <a:endParaRPr sz="3300" b="1" dirty="0">
              <a:solidFill>
                <a:schemeClr val="accent1">
                  <a:lumMod val="50000"/>
                </a:schemeClr>
              </a:solidFill>
            </a:endParaRPr>
          </a:p>
        </p:txBody>
      </p:sp>
      <p:grpSp>
        <p:nvGrpSpPr>
          <p:cNvPr id="365" name="Google Shape;48;p15"/>
          <p:cNvGrpSpPr/>
          <p:nvPr/>
        </p:nvGrpSpPr>
        <p:grpSpPr>
          <a:xfrm>
            <a:off x="4664341" y="1146892"/>
            <a:ext cx="4392386" cy="3579947"/>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pPr defTabSz="685800"/>
              <a:endParaRPr sz="1867"/>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pPr defTabSz="685800"/>
              <a:endParaRPr sz="1867"/>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pPr defTabSz="685800"/>
              <a:endParaRPr sz="1867"/>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pPr defTabSz="685800"/>
              <a:endParaRPr sz="1867"/>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pPr defTabSz="685800"/>
              <a:endParaRPr sz="1867"/>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pPr defTabSz="685800"/>
              <a:endParaRPr sz="1867"/>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pPr defTabSz="685800"/>
              <a:endParaRPr sz="1867"/>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pPr defTabSz="685800"/>
              <a:endParaRPr sz="1867"/>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pPr defTabSz="685800"/>
              <a:endParaRPr sz="1867"/>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pPr defTabSz="685800"/>
              <a:endParaRPr sz="1867"/>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pPr defTabSz="685800"/>
              <a:endParaRPr sz="1867"/>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pPr defTabSz="685800"/>
              <a:endParaRPr sz="1867"/>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pPr defTabSz="685800"/>
              <a:endParaRPr sz="1867"/>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pPr defTabSz="685800"/>
              <a:endParaRPr sz="1867"/>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pPr defTabSz="685800"/>
              <a:endParaRPr sz="1867"/>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pPr defTabSz="685800"/>
              <a:endParaRPr sz="1867"/>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pPr defTabSz="685800"/>
              <a:endParaRPr sz="1867"/>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pPr defTabSz="685800"/>
              <a:endParaRPr sz="1867"/>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pPr defTabSz="685800"/>
              <a:endParaRPr sz="1867"/>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pPr defTabSz="685800"/>
              <a:endParaRPr sz="1867"/>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pPr defTabSz="685800"/>
              <a:endParaRPr sz="1867"/>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pPr defTabSz="685800"/>
              <a:endParaRPr sz="1867"/>
            </a:p>
          </p:txBody>
        </p:sp>
      </p:grpSp>
    </p:spTree>
    <p:extLst>
      <p:ext uri="{BB962C8B-B14F-4D97-AF65-F5344CB8AC3E}">
        <p14:creationId xmlns:p14="http://schemas.microsoft.com/office/powerpoint/2010/main" val="9672838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01451-FE2D-4013-8901-3BA2CFD242C7}"/>
              </a:ext>
            </a:extLst>
          </p:cNvPr>
          <p:cNvSpPr>
            <a:spLocks noGrp="1"/>
          </p:cNvSpPr>
          <p:nvPr>
            <p:ph type="title"/>
          </p:nvPr>
        </p:nvSpPr>
        <p:spPr/>
        <p:txBody>
          <a:bodyPr>
            <a:noAutofit/>
          </a:bodyPr>
          <a:lstStyle/>
          <a:p>
            <a:r>
              <a:rPr lang="en-US" dirty="0" err="1">
                <a:solidFill>
                  <a:schemeClr val="accent1">
                    <a:lumMod val="50000"/>
                  </a:schemeClr>
                </a:solidFill>
              </a:rPr>
              <a:t>Các</a:t>
            </a:r>
            <a:r>
              <a:rPr lang="en-US" dirty="0">
                <a:solidFill>
                  <a:schemeClr val="accent1">
                    <a:lumMod val="50000"/>
                  </a:schemeClr>
                </a:solidFill>
              </a:rPr>
              <a:t> </a:t>
            </a:r>
            <a:r>
              <a:rPr lang="en-US" dirty="0" err="1">
                <a:solidFill>
                  <a:schemeClr val="accent1">
                    <a:lumMod val="50000"/>
                  </a:schemeClr>
                </a:solidFill>
              </a:rPr>
              <a:t>giả</a:t>
            </a:r>
            <a:r>
              <a:rPr lang="en-US" dirty="0">
                <a:solidFill>
                  <a:schemeClr val="accent1">
                    <a:lumMod val="50000"/>
                  </a:schemeClr>
                </a:solidFill>
              </a:rPr>
              <a:t> </a:t>
            </a:r>
            <a:r>
              <a:rPr lang="en-US" dirty="0" err="1">
                <a:solidFill>
                  <a:schemeClr val="accent1">
                    <a:lumMod val="50000"/>
                  </a:schemeClr>
                </a:solidFill>
              </a:rPr>
              <a:t>thuyết</a:t>
            </a:r>
            <a:r>
              <a:rPr lang="en-US" dirty="0">
                <a:solidFill>
                  <a:schemeClr val="accent1">
                    <a:lumMod val="50000"/>
                  </a:schemeClr>
                </a:solidFill>
              </a:rPr>
              <a:t> </a:t>
            </a:r>
            <a:r>
              <a:rPr lang="en-US" dirty="0" err="1">
                <a:solidFill>
                  <a:schemeClr val="accent1">
                    <a:lumMod val="50000"/>
                  </a:schemeClr>
                </a:solidFill>
              </a:rPr>
              <a:t>cho</a:t>
            </a:r>
            <a:r>
              <a:rPr lang="en-US" dirty="0">
                <a:solidFill>
                  <a:schemeClr val="accent1">
                    <a:lumMod val="50000"/>
                  </a:schemeClr>
                </a:solidFill>
              </a:rPr>
              <a:t> </a:t>
            </a:r>
            <a:r>
              <a:rPr lang="en-US" dirty="0" err="1">
                <a:solidFill>
                  <a:schemeClr val="accent1">
                    <a:lumMod val="50000"/>
                  </a:schemeClr>
                </a:solidFill>
              </a:rPr>
              <a:t>việc</a:t>
            </a:r>
            <a:r>
              <a:rPr lang="en-US" dirty="0">
                <a:solidFill>
                  <a:schemeClr val="accent1">
                    <a:lumMod val="50000"/>
                  </a:schemeClr>
                </a:solidFill>
              </a:rPr>
              <a:t> </a:t>
            </a:r>
            <a:r>
              <a:rPr lang="en-US" dirty="0" err="1">
                <a:solidFill>
                  <a:schemeClr val="accent1">
                    <a:lumMod val="50000"/>
                  </a:schemeClr>
                </a:solidFill>
              </a:rPr>
              <a:t>đánh</a:t>
            </a:r>
            <a:r>
              <a:rPr lang="en-US" dirty="0">
                <a:solidFill>
                  <a:schemeClr val="accent1">
                    <a:lumMod val="50000"/>
                  </a:schemeClr>
                </a:solidFill>
              </a:rPr>
              <a:t> </a:t>
            </a:r>
            <a:r>
              <a:rPr lang="en-US" dirty="0" err="1">
                <a:solidFill>
                  <a:schemeClr val="accent1">
                    <a:lumMod val="50000"/>
                  </a:schemeClr>
                </a:solidFill>
              </a:rPr>
              <a:t>giá</a:t>
            </a:r>
            <a:r>
              <a:rPr lang="en-US" dirty="0">
                <a:solidFill>
                  <a:schemeClr val="accent1">
                    <a:lumMod val="50000"/>
                  </a:schemeClr>
                </a:solidFill>
              </a:rPr>
              <a:t> </a:t>
            </a:r>
            <a:r>
              <a:rPr lang="en-US" dirty="0" err="1">
                <a:solidFill>
                  <a:schemeClr val="accent1">
                    <a:lumMod val="50000"/>
                  </a:schemeClr>
                </a:solidFill>
              </a:rPr>
              <a:t>kinh</a:t>
            </a:r>
            <a:r>
              <a:rPr lang="en-US" dirty="0">
                <a:solidFill>
                  <a:schemeClr val="accent1">
                    <a:lumMod val="50000"/>
                  </a:schemeClr>
                </a:solidFill>
              </a:rPr>
              <a:t> </a:t>
            </a:r>
            <a:r>
              <a:rPr lang="en-US" dirty="0" err="1">
                <a:solidFill>
                  <a:schemeClr val="accent1">
                    <a:lumMod val="50000"/>
                  </a:schemeClr>
                </a:solidFill>
              </a:rPr>
              <a:t>tế</a:t>
            </a:r>
            <a:endParaRPr lang="en-US" dirty="0">
              <a:solidFill>
                <a:schemeClr val="accent1">
                  <a:lumMod val="50000"/>
                </a:schemeClr>
              </a:solidFill>
            </a:endParaRPr>
          </a:p>
        </p:txBody>
      </p:sp>
      <p:graphicFrame>
        <p:nvGraphicFramePr>
          <p:cNvPr id="7" name="Table 6">
            <a:extLst>
              <a:ext uri="{FF2B5EF4-FFF2-40B4-BE49-F238E27FC236}">
                <a16:creationId xmlns:a16="http://schemas.microsoft.com/office/drawing/2014/main" id="{E1CFFB3C-CA6D-4487-B037-87D6809C21C1}"/>
              </a:ext>
            </a:extLst>
          </p:cNvPr>
          <p:cNvGraphicFramePr>
            <a:graphicFrameLocks noGrp="1"/>
          </p:cNvGraphicFramePr>
          <p:nvPr>
            <p:extLst>
              <p:ext uri="{D42A27DB-BD31-4B8C-83A1-F6EECF244321}">
                <p14:modId xmlns:p14="http://schemas.microsoft.com/office/powerpoint/2010/main" val="325464726"/>
              </p:ext>
            </p:extLst>
          </p:nvPr>
        </p:nvGraphicFramePr>
        <p:xfrm>
          <a:off x="1691173" y="1298247"/>
          <a:ext cx="5547484" cy="1556228"/>
        </p:xfrm>
        <a:graphic>
          <a:graphicData uri="http://schemas.openxmlformats.org/drawingml/2006/table">
            <a:tbl>
              <a:tblPr firstRow="1" bandRow="1">
                <a:tableStyleId>{93296810-A885-4BE3-A3E7-6D5BEEA58F35}</a:tableStyleId>
              </a:tblPr>
              <a:tblGrid>
                <a:gridCol w="684016">
                  <a:extLst>
                    <a:ext uri="{9D8B030D-6E8A-4147-A177-3AD203B41FA5}">
                      <a16:colId xmlns:a16="http://schemas.microsoft.com/office/drawing/2014/main" val="3479088046"/>
                    </a:ext>
                  </a:extLst>
                </a:gridCol>
                <a:gridCol w="1356808">
                  <a:extLst>
                    <a:ext uri="{9D8B030D-6E8A-4147-A177-3AD203B41FA5}">
                      <a16:colId xmlns:a16="http://schemas.microsoft.com/office/drawing/2014/main" val="2566809674"/>
                    </a:ext>
                  </a:extLst>
                </a:gridCol>
                <a:gridCol w="1283597">
                  <a:extLst>
                    <a:ext uri="{9D8B030D-6E8A-4147-A177-3AD203B41FA5}">
                      <a16:colId xmlns:a16="http://schemas.microsoft.com/office/drawing/2014/main" val="232898423"/>
                    </a:ext>
                  </a:extLst>
                </a:gridCol>
                <a:gridCol w="1303408">
                  <a:extLst>
                    <a:ext uri="{9D8B030D-6E8A-4147-A177-3AD203B41FA5}">
                      <a16:colId xmlns:a16="http://schemas.microsoft.com/office/drawing/2014/main" val="2675395520"/>
                    </a:ext>
                  </a:extLst>
                </a:gridCol>
                <a:gridCol w="919655">
                  <a:extLst>
                    <a:ext uri="{9D8B030D-6E8A-4147-A177-3AD203B41FA5}">
                      <a16:colId xmlns:a16="http://schemas.microsoft.com/office/drawing/2014/main" val="2576742795"/>
                    </a:ext>
                  </a:extLst>
                </a:gridCol>
              </a:tblGrid>
              <a:tr h="309437">
                <a:tc>
                  <a:txBody>
                    <a:bodyPr/>
                    <a:lstStyle/>
                    <a:p>
                      <a:pPr algn="l" fontAlgn="b"/>
                      <a:endParaRPr lang="en-150" sz="1200" b="0" i="0" u="none" strike="noStrike" cap="none" spc="0" dirty="0">
                        <a:solidFill>
                          <a:schemeClr val="bg1"/>
                        </a:solidFill>
                        <a:effectLst/>
                        <a:latin typeface="+mn-lt"/>
                      </a:endParaRPr>
                    </a:p>
                  </a:txBody>
                  <a:tcPr marL="0" marR="0" marT="73992" marB="0" anchor="ctr"/>
                </a:tc>
                <a:tc>
                  <a:txBody>
                    <a:bodyPr/>
                    <a:lstStyle/>
                    <a:p>
                      <a:pPr algn="ctr" fontAlgn="b"/>
                      <a:r>
                        <a:rPr lang="en-US" sz="1200" b="1" i="0" u="none" strike="noStrike" cap="none" spc="0" dirty="0" err="1">
                          <a:solidFill>
                            <a:schemeClr val="bg1"/>
                          </a:solidFill>
                          <a:effectLst/>
                          <a:latin typeface="+mn-lt"/>
                        </a:rPr>
                        <a:t>Lượng</a:t>
                      </a:r>
                      <a:r>
                        <a:rPr lang="en-US" sz="1200" b="1" i="0" u="none" strike="noStrike" cap="none" spc="0" dirty="0">
                          <a:solidFill>
                            <a:schemeClr val="bg1"/>
                          </a:solidFill>
                          <a:effectLst/>
                          <a:latin typeface="+mn-lt"/>
                        </a:rPr>
                        <a:t> </a:t>
                      </a:r>
                      <a:r>
                        <a:rPr lang="en-US" sz="1200" b="1" i="0" u="none" strike="noStrike" cap="none" spc="0" dirty="0" err="1">
                          <a:solidFill>
                            <a:schemeClr val="bg1"/>
                          </a:solidFill>
                          <a:effectLst/>
                          <a:latin typeface="+mn-lt"/>
                        </a:rPr>
                        <a:t>phát</a:t>
                      </a:r>
                      <a:r>
                        <a:rPr lang="en-US" sz="1200" b="1" i="0" u="none" strike="noStrike" cap="none" spc="0" dirty="0">
                          <a:solidFill>
                            <a:schemeClr val="bg1"/>
                          </a:solidFill>
                          <a:effectLst/>
                          <a:latin typeface="+mn-lt"/>
                        </a:rPr>
                        <a:t> ra</a:t>
                      </a:r>
                    </a:p>
                  </a:txBody>
                  <a:tcPr marL="0" marR="0" marT="73992" marB="0" anchor="ctr"/>
                </a:tc>
                <a:tc>
                  <a:txBody>
                    <a:bodyPr/>
                    <a:lstStyle/>
                    <a:p>
                      <a:pPr algn="ctr" fontAlgn="b"/>
                      <a:r>
                        <a:rPr lang="en-US" sz="1200" b="1" u="none" strike="noStrike" cap="none" spc="0" dirty="0">
                          <a:solidFill>
                            <a:schemeClr val="bg1"/>
                          </a:solidFill>
                          <a:effectLst/>
                          <a:latin typeface="+mn-lt"/>
                        </a:rPr>
                        <a:t>Chi </a:t>
                      </a:r>
                      <a:r>
                        <a:rPr lang="en-US" sz="1200" b="1" u="none" strike="noStrike" cap="none" spc="0" dirty="0" err="1">
                          <a:solidFill>
                            <a:schemeClr val="bg1"/>
                          </a:solidFill>
                          <a:effectLst/>
                          <a:latin typeface="+mn-lt"/>
                        </a:rPr>
                        <a:t>phí</a:t>
                      </a:r>
                      <a:r>
                        <a:rPr lang="en-US" sz="1200" b="1" u="none" strike="noStrike" cap="none" spc="0" dirty="0">
                          <a:solidFill>
                            <a:schemeClr val="bg1"/>
                          </a:solidFill>
                          <a:effectLst/>
                          <a:latin typeface="+mn-lt"/>
                        </a:rPr>
                        <a:t> </a:t>
                      </a:r>
                      <a:r>
                        <a:rPr lang="en-US" sz="1200" b="1" u="none" strike="noStrike" cap="none" spc="0" dirty="0" err="1">
                          <a:solidFill>
                            <a:schemeClr val="bg1"/>
                          </a:solidFill>
                          <a:effectLst/>
                          <a:latin typeface="+mn-lt"/>
                        </a:rPr>
                        <a:t>đơn</a:t>
                      </a:r>
                      <a:r>
                        <a:rPr lang="en-US" sz="1200" b="1" u="none" strike="noStrike" cap="none" spc="0" dirty="0">
                          <a:solidFill>
                            <a:schemeClr val="bg1"/>
                          </a:solidFill>
                          <a:effectLst/>
                          <a:latin typeface="+mn-lt"/>
                        </a:rPr>
                        <a:t> </a:t>
                      </a:r>
                      <a:r>
                        <a:rPr lang="en-US" sz="1200" b="1" u="none" strike="noStrike" cap="none" spc="0" dirty="0" err="1">
                          <a:solidFill>
                            <a:schemeClr val="bg1"/>
                          </a:solidFill>
                          <a:effectLst/>
                          <a:latin typeface="+mn-lt"/>
                        </a:rPr>
                        <a:t>vị</a:t>
                      </a:r>
                      <a:endParaRPr lang="en-US" sz="1200" b="1" i="0" u="none" strike="noStrike" cap="none" spc="0" dirty="0">
                        <a:solidFill>
                          <a:schemeClr val="bg1"/>
                        </a:solidFill>
                        <a:effectLst/>
                        <a:latin typeface="+mn-lt"/>
                      </a:endParaRPr>
                    </a:p>
                  </a:txBody>
                  <a:tcPr marL="0" marR="0" marT="73992" marB="0" anchor="ctr"/>
                </a:tc>
                <a:tc>
                  <a:txBody>
                    <a:bodyPr/>
                    <a:lstStyle/>
                    <a:p>
                      <a:pPr algn="ctr" fontAlgn="b"/>
                      <a:r>
                        <a:rPr lang="en-US" sz="1200" b="1" u="none" strike="noStrike" cap="none" spc="0" dirty="0" err="1">
                          <a:solidFill>
                            <a:schemeClr val="bg1"/>
                          </a:solidFill>
                          <a:effectLst/>
                          <a:latin typeface="+mn-lt"/>
                        </a:rPr>
                        <a:t>Triệu</a:t>
                      </a:r>
                      <a:r>
                        <a:rPr lang="en-US" sz="1200" b="1" u="none" strike="noStrike" cap="none" spc="0" dirty="0">
                          <a:solidFill>
                            <a:schemeClr val="bg1"/>
                          </a:solidFill>
                          <a:effectLst/>
                          <a:latin typeface="+mn-lt"/>
                        </a:rPr>
                        <a:t> VND/</a:t>
                      </a:r>
                      <a:r>
                        <a:rPr lang="en-US" sz="1200" b="1" u="none" strike="noStrike" cap="none" spc="0" dirty="0" err="1">
                          <a:solidFill>
                            <a:schemeClr val="bg1"/>
                          </a:solidFill>
                          <a:effectLst/>
                          <a:latin typeface="+mn-lt"/>
                        </a:rPr>
                        <a:t>năm</a:t>
                      </a:r>
                      <a:endParaRPr lang="en-US" sz="1200" b="1" i="0" u="none" strike="noStrike" cap="none" spc="0" dirty="0">
                        <a:solidFill>
                          <a:schemeClr val="bg1"/>
                        </a:solidFill>
                        <a:effectLst/>
                        <a:latin typeface="+mn-lt"/>
                      </a:endParaRPr>
                    </a:p>
                  </a:txBody>
                  <a:tcPr marL="0" marR="0" marT="73992" marB="0" anchor="ctr"/>
                </a:tc>
                <a:tc>
                  <a:txBody>
                    <a:bodyPr/>
                    <a:lstStyle/>
                    <a:p>
                      <a:pPr algn="ctr" fontAlgn="b"/>
                      <a:r>
                        <a:rPr lang="en-US" sz="1200" b="1" u="none" strike="noStrike" cap="none" spc="0" dirty="0">
                          <a:solidFill>
                            <a:schemeClr val="bg1"/>
                          </a:solidFill>
                          <a:effectLst/>
                          <a:latin typeface="+mn-lt"/>
                        </a:rPr>
                        <a:t>USD/</a:t>
                      </a:r>
                      <a:r>
                        <a:rPr lang="en-US" sz="1200" b="1" u="none" strike="noStrike" cap="none" spc="0" dirty="0" err="1">
                          <a:solidFill>
                            <a:schemeClr val="bg1"/>
                          </a:solidFill>
                          <a:effectLst/>
                          <a:latin typeface="+mn-lt"/>
                        </a:rPr>
                        <a:t>năm</a:t>
                      </a:r>
                      <a:endParaRPr lang="en-US" sz="1200" b="1" i="0" u="none" strike="noStrike" cap="none" spc="0" dirty="0">
                        <a:solidFill>
                          <a:schemeClr val="bg1"/>
                        </a:solidFill>
                        <a:effectLst/>
                        <a:latin typeface="+mn-lt"/>
                      </a:endParaRPr>
                    </a:p>
                  </a:txBody>
                  <a:tcPr marL="0" marR="0" marT="73992" marB="0" anchor="ctr"/>
                </a:tc>
                <a:extLst>
                  <a:ext uri="{0D108BD9-81ED-4DB2-BD59-A6C34878D82A}">
                    <a16:rowId xmlns:a16="http://schemas.microsoft.com/office/drawing/2014/main" val="1181620171"/>
                  </a:ext>
                </a:extLst>
              </a:tr>
              <a:tr h="440261">
                <a:tc>
                  <a:txBody>
                    <a:bodyPr/>
                    <a:lstStyle/>
                    <a:p>
                      <a:pPr algn="l" fontAlgn="b"/>
                      <a:r>
                        <a:rPr lang="en-US" sz="1200" b="0" i="0" u="none" strike="noStrike" cap="none" spc="0" dirty="0" err="1">
                          <a:solidFill>
                            <a:schemeClr val="tx1"/>
                          </a:solidFill>
                          <a:effectLst/>
                          <a:latin typeface="+mn-lt"/>
                        </a:rPr>
                        <a:t>Điện</a:t>
                      </a:r>
                      <a:endParaRPr lang="en-US" sz="1200" b="0" i="0" u="none" strike="noStrike" cap="none" spc="0" dirty="0">
                        <a:solidFill>
                          <a:schemeClr val="tx1"/>
                        </a:solidFill>
                        <a:effectLst/>
                        <a:latin typeface="+mn-lt"/>
                      </a:endParaRPr>
                    </a:p>
                  </a:txBody>
                  <a:tcPr marL="0" marR="0" marT="73992" marB="0" anchor="b"/>
                </a:tc>
                <a:tc>
                  <a:txBody>
                    <a:bodyPr/>
                    <a:lstStyle/>
                    <a:p>
                      <a:pPr algn="ctr" fontAlgn="b"/>
                      <a:r>
                        <a:rPr lang="en-150" sz="1200" u="none" strike="noStrike" cap="none" spc="0" dirty="0">
                          <a:solidFill>
                            <a:schemeClr val="tx1"/>
                          </a:solidFill>
                          <a:effectLst/>
                          <a:latin typeface="+mn-lt"/>
                        </a:rPr>
                        <a:t>                          95,382,495 </a:t>
                      </a:r>
                      <a:r>
                        <a:rPr lang="en-US" sz="1200" u="none" strike="noStrike" cap="none" spc="0" dirty="0">
                          <a:solidFill>
                            <a:schemeClr val="tx1"/>
                          </a:solidFill>
                          <a:effectLst/>
                          <a:latin typeface="+mn-lt"/>
                        </a:rPr>
                        <a:t>kWh</a:t>
                      </a:r>
                      <a:endParaRPr lang="en-150" sz="1200" b="0" i="0" u="none" strike="noStrike" cap="none" spc="0" dirty="0">
                        <a:solidFill>
                          <a:schemeClr val="tx1"/>
                        </a:solidFill>
                        <a:effectLst/>
                        <a:latin typeface="+mn-lt"/>
                      </a:endParaRPr>
                    </a:p>
                  </a:txBody>
                  <a:tcPr marL="0" marR="0" marT="73992" marB="0" anchor="b"/>
                </a:tc>
                <a:tc>
                  <a:txBody>
                    <a:bodyPr/>
                    <a:lstStyle/>
                    <a:p>
                      <a:pPr algn="ctr" fontAlgn="b"/>
                      <a:r>
                        <a:rPr lang="en-150" sz="1200" u="none" strike="noStrike" cap="none" spc="0" dirty="0">
                          <a:solidFill>
                            <a:schemeClr val="tx1"/>
                          </a:solidFill>
                          <a:effectLst/>
                          <a:latin typeface="+mn-lt"/>
                        </a:rPr>
                        <a:t>                                         1,613 </a:t>
                      </a:r>
                      <a:r>
                        <a:rPr lang="en-US" sz="1200" u="none" strike="noStrike" cap="none" spc="0" dirty="0">
                          <a:solidFill>
                            <a:schemeClr val="tx1"/>
                          </a:solidFill>
                          <a:effectLst/>
                          <a:latin typeface="+mn-lt"/>
                        </a:rPr>
                        <a:t>VND/kWh</a:t>
                      </a:r>
                      <a:endParaRPr lang="en-150" sz="1200" b="0" i="0" u="none" strike="noStrike" cap="none" spc="0" dirty="0">
                        <a:solidFill>
                          <a:schemeClr val="tx1"/>
                        </a:solidFill>
                        <a:effectLst/>
                        <a:latin typeface="+mn-lt"/>
                      </a:endParaRPr>
                    </a:p>
                  </a:txBody>
                  <a:tcPr marL="0" marR="0" marT="73992" marB="0" anchor="b"/>
                </a:tc>
                <a:tc>
                  <a:txBody>
                    <a:bodyPr/>
                    <a:lstStyle/>
                    <a:p>
                      <a:pPr algn="ctr" fontAlgn="b"/>
                      <a:r>
                        <a:rPr lang="en-150" sz="1200" b="0" u="none" strike="noStrike" dirty="0">
                          <a:solidFill>
                            <a:srgbClr val="000000"/>
                          </a:solidFill>
                          <a:effectLst/>
                          <a:latin typeface="+mn-lt"/>
                        </a:rPr>
                        <a:t>                                 170,935     </a:t>
                      </a:r>
                      <a:endParaRPr lang="en-150" sz="1200" b="0" i="0" u="none" strike="noStrike" dirty="0">
                        <a:solidFill>
                          <a:srgbClr val="000000"/>
                        </a:solidFill>
                        <a:effectLst/>
                        <a:latin typeface="+mn-lt"/>
                      </a:endParaRPr>
                    </a:p>
                  </a:txBody>
                  <a:tcPr marL="0" marR="0" marT="0" marB="0" anchor="b"/>
                </a:tc>
                <a:tc>
                  <a:txBody>
                    <a:bodyPr/>
                    <a:lstStyle/>
                    <a:p>
                      <a:pPr algn="ctr" fontAlgn="b"/>
                      <a:r>
                        <a:rPr lang="en-150" sz="1200" b="0" u="none" strike="noStrike" dirty="0">
                          <a:solidFill>
                            <a:srgbClr val="000000"/>
                          </a:solidFill>
                          <a:effectLst/>
                          <a:latin typeface="+mn-lt"/>
                        </a:rPr>
                        <a:t>     7,431,968     </a:t>
                      </a:r>
                      <a:endParaRPr lang="en-150" sz="1200" b="0" i="0" u="none" strike="noStrike" dirty="0">
                        <a:solidFill>
                          <a:srgbClr val="000000"/>
                        </a:solidFill>
                        <a:effectLst/>
                        <a:latin typeface="+mn-lt"/>
                      </a:endParaRPr>
                    </a:p>
                  </a:txBody>
                  <a:tcPr marL="0" marR="0" marT="0" marB="0" anchor="b"/>
                </a:tc>
                <a:extLst>
                  <a:ext uri="{0D108BD9-81ED-4DB2-BD59-A6C34878D82A}">
                    <a16:rowId xmlns:a16="http://schemas.microsoft.com/office/drawing/2014/main" val="3983916016"/>
                  </a:ext>
                </a:extLst>
              </a:tr>
              <a:tr h="440261">
                <a:tc>
                  <a:txBody>
                    <a:bodyPr/>
                    <a:lstStyle/>
                    <a:p>
                      <a:pPr algn="l" fontAlgn="b"/>
                      <a:r>
                        <a:rPr lang="en-US" sz="1200" u="none" strike="noStrike" cap="none" spc="0" dirty="0" err="1">
                          <a:solidFill>
                            <a:schemeClr val="tx1"/>
                          </a:solidFill>
                          <a:effectLst/>
                          <a:latin typeface="+mn-lt"/>
                        </a:rPr>
                        <a:t>Hơi</a:t>
                      </a:r>
                      <a:endParaRPr lang="en-US" sz="1200" b="0" i="0" u="none" strike="noStrike" cap="none" spc="0" dirty="0">
                        <a:solidFill>
                          <a:schemeClr val="tx1"/>
                        </a:solidFill>
                        <a:effectLst/>
                        <a:latin typeface="+mn-lt"/>
                      </a:endParaRPr>
                    </a:p>
                  </a:txBody>
                  <a:tcPr marL="0" marR="0" marT="73992" marB="0" anchor="b"/>
                </a:tc>
                <a:tc>
                  <a:txBody>
                    <a:bodyPr/>
                    <a:lstStyle/>
                    <a:p>
                      <a:pPr algn="ctr" fontAlgn="b"/>
                      <a:r>
                        <a:rPr lang="en-150" sz="1200" u="none" strike="noStrike" cap="none" spc="0" dirty="0">
                          <a:solidFill>
                            <a:schemeClr val="tx1"/>
                          </a:solidFill>
                          <a:effectLst/>
                          <a:latin typeface="+mn-lt"/>
                        </a:rPr>
                        <a:t>                                   780,000 </a:t>
                      </a:r>
                      <a:r>
                        <a:rPr lang="en-US" sz="1200" u="none" strike="noStrike" cap="none" spc="0" dirty="0">
                          <a:solidFill>
                            <a:schemeClr val="tx1"/>
                          </a:solidFill>
                          <a:effectLst/>
                          <a:latin typeface="+mn-lt"/>
                        </a:rPr>
                        <a:t>ton steam</a:t>
                      </a:r>
                      <a:endParaRPr lang="en-150" sz="1200" b="0" i="0" u="none" strike="noStrike" cap="none" spc="0" dirty="0">
                        <a:solidFill>
                          <a:schemeClr val="tx1"/>
                        </a:solidFill>
                        <a:effectLst/>
                        <a:latin typeface="+mn-lt"/>
                      </a:endParaRPr>
                    </a:p>
                  </a:txBody>
                  <a:tcPr marL="0" marR="0" marT="73992" marB="0" anchor="b"/>
                </a:tc>
                <a:tc>
                  <a:txBody>
                    <a:bodyPr/>
                    <a:lstStyle/>
                    <a:p>
                      <a:pPr algn="ctr" fontAlgn="b"/>
                      <a:r>
                        <a:rPr lang="en-150" sz="1200" u="none" strike="noStrike" cap="none" spc="0" dirty="0">
                          <a:solidFill>
                            <a:schemeClr val="tx1"/>
                          </a:solidFill>
                          <a:effectLst/>
                          <a:latin typeface="+mn-lt"/>
                        </a:rPr>
                        <a:t>380,000</a:t>
                      </a:r>
                      <a:r>
                        <a:rPr lang="en-US" sz="1200" u="none" strike="noStrike" cap="none" spc="0" dirty="0">
                          <a:solidFill>
                            <a:schemeClr val="tx1"/>
                          </a:solidFill>
                          <a:effectLst/>
                          <a:latin typeface="+mn-lt"/>
                        </a:rPr>
                        <a:t> VND/ton</a:t>
                      </a:r>
                      <a:endParaRPr lang="en-150" sz="1200" b="0" i="0" u="none" strike="noStrike" cap="none" spc="0" dirty="0">
                        <a:solidFill>
                          <a:schemeClr val="tx1"/>
                        </a:solidFill>
                        <a:effectLst/>
                        <a:latin typeface="+mn-lt"/>
                      </a:endParaRPr>
                    </a:p>
                  </a:txBody>
                  <a:tcPr marL="0" marR="0" marT="73992" marB="0" anchor="b"/>
                </a:tc>
                <a:tc>
                  <a:txBody>
                    <a:bodyPr/>
                    <a:lstStyle/>
                    <a:p>
                      <a:pPr algn="ctr" fontAlgn="b"/>
                      <a:r>
                        <a:rPr lang="en-150" sz="1200" b="0" u="none" strike="noStrike" dirty="0">
                          <a:solidFill>
                            <a:srgbClr val="000000"/>
                          </a:solidFill>
                          <a:effectLst/>
                          <a:latin typeface="+mn-lt"/>
                        </a:rPr>
                        <a:t>                                  296,400     </a:t>
                      </a:r>
                      <a:endParaRPr lang="en-150" sz="1200" b="0" i="0" u="none" strike="noStrike" dirty="0">
                        <a:solidFill>
                          <a:srgbClr val="000000"/>
                        </a:solidFill>
                        <a:effectLst/>
                        <a:latin typeface="+mn-lt"/>
                      </a:endParaRPr>
                    </a:p>
                  </a:txBody>
                  <a:tcPr marL="0" marR="0" marT="0" marB="0" anchor="b"/>
                </a:tc>
                <a:tc>
                  <a:txBody>
                    <a:bodyPr/>
                    <a:lstStyle/>
                    <a:p>
                      <a:pPr algn="ctr" fontAlgn="b"/>
                      <a:r>
                        <a:rPr lang="en-150" sz="1200" b="0" u="none" strike="noStrike">
                          <a:solidFill>
                            <a:srgbClr val="000000"/>
                          </a:solidFill>
                          <a:effectLst/>
                          <a:latin typeface="+mn-lt"/>
                        </a:rPr>
                        <a:t>                  12,886,957     </a:t>
                      </a:r>
                      <a:endParaRPr lang="en-150" sz="1200" b="0" i="0" u="none" strike="noStrike">
                        <a:solidFill>
                          <a:srgbClr val="000000"/>
                        </a:solidFill>
                        <a:effectLst/>
                        <a:latin typeface="+mn-lt"/>
                      </a:endParaRPr>
                    </a:p>
                  </a:txBody>
                  <a:tcPr marL="0" marR="0" marT="0" marB="0" anchor="b"/>
                </a:tc>
                <a:extLst>
                  <a:ext uri="{0D108BD9-81ED-4DB2-BD59-A6C34878D82A}">
                    <a16:rowId xmlns:a16="http://schemas.microsoft.com/office/drawing/2014/main" val="1221440364"/>
                  </a:ext>
                </a:extLst>
              </a:tr>
              <a:tr h="366269">
                <a:tc>
                  <a:txBody>
                    <a:bodyPr/>
                    <a:lstStyle/>
                    <a:p>
                      <a:pPr algn="l" fontAlgn="b"/>
                      <a:endParaRPr lang="en-US" sz="1200" b="0" i="0" u="none" strike="noStrike" cap="none" spc="0" dirty="0">
                        <a:solidFill>
                          <a:schemeClr val="tx1"/>
                        </a:solidFill>
                        <a:effectLst/>
                        <a:latin typeface="+mn-lt"/>
                      </a:endParaRPr>
                    </a:p>
                  </a:txBody>
                  <a:tcPr marL="0" marR="0" marT="73992" marB="0" anchor="b"/>
                </a:tc>
                <a:tc>
                  <a:txBody>
                    <a:bodyPr/>
                    <a:lstStyle/>
                    <a:p>
                      <a:pPr algn="ctr" fontAlgn="b"/>
                      <a:endParaRPr lang="en-150" sz="1200" b="0" i="0" u="none" strike="noStrike" cap="none" spc="0" dirty="0">
                        <a:solidFill>
                          <a:schemeClr val="tx1"/>
                        </a:solidFill>
                        <a:effectLst/>
                        <a:latin typeface="+mn-lt"/>
                      </a:endParaRPr>
                    </a:p>
                  </a:txBody>
                  <a:tcPr marL="0" marR="0" marT="73992" marB="0" anchor="b"/>
                </a:tc>
                <a:tc>
                  <a:txBody>
                    <a:bodyPr/>
                    <a:lstStyle/>
                    <a:p>
                      <a:pPr algn="ctr" fontAlgn="b"/>
                      <a:endParaRPr lang="en-150" sz="1200" b="0" i="0" u="none" strike="noStrike" cap="none" spc="0" dirty="0">
                        <a:solidFill>
                          <a:schemeClr val="tx1"/>
                        </a:solidFill>
                        <a:effectLst/>
                        <a:latin typeface="+mn-lt"/>
                      </a:endParaRPr>
                    </a:p>
                  </a:txBody>
                  <a:tcPr marL="0" marR="0" marT="73992" marB="0" anchor="b"/>
                </a:tc>
                <a:tc>
                  <a:txBody>
                    <a:bodyPr/>
                    <a:lstStyle/>
                    <a:p>
                      <a:pPr algn="ctr" fontAlgn="b"/>
                      <a:r>
                        <a:rPr lang="en-150" sz="1200" b="0" u="none" strike="noStrike" dirty="0">
                          <a:solidFill>
                            <a:srgbClr val="000000"/>
                          </a:solidFill>
                          <a:effectLst/>
                          <a:latin typeface="+mn-lt"/>
                        </a:rPr>
                        <a:t>                                  467,335     </a:t>
                      </a:r>
                      <a:endParaRPr lang="en-150" sz="1200" b="0" i="0" u="none" strike="noStrike" dirty="0">
                        <a:solidFill>
                          <a:srgbClr val="000000"/>
                        </a:solidFill>
                        <a:effectLst/>
                        <a:latin typeface="+mn-lt"/>
                      </a:endParaRPr>
                    </a:p>
                  </a:txBody>
                  <a:tcPr marL="0" marR="0" marT="0" marB="0" anchor="b"/>
                </a:tc>
                <a:tc>
                  <a:txBody>
                    <a:bodyPr/>
                    <a:lstStyle/>
                    <a:p>
                      <a:pPr algn="ctr" fontAlgn="b"/>
                      <a:r>
                        <a:rPr lang="en-150" sz="1200" b="0" u="none" strike="noStrike" dirty="0">
                          <a:solidFill>
                            <a:srgbClr val="000000"/>
                          </a:solidFill>
                          <a:effectLst/>
                          <a:latin typeface="+mn-lt"/>
                        </a:rPr>
                        <a:t>                  20,318,925     </a:t>
                      </a:r>
                      <a:endParaRPr lang="en-150" sz="1200" b="0" i="0" u="none" strike="noStrike" dirty="0">
                        <a:solidFill>
                          <a:srgbClr val="000000"/>
                        </a:solidFill>
                        <a:effectLst/>
                        <a:latin typeface="+mn-lt"/>
                      </a:endParaRPr>
                    </a:p>
                  </a:txBody>
                  <a:tcPr marL="0" marR="0" marT="0" marB="0" anchor="b"/>
                </a:tc>
                <a:extLst>
                  <a:ext uri="{0D108BD9-81ED-4DB2-BD59-A6C34878D82A}">
                    <a16:rowId xmlns:a16="http://schemas.microsoft.com/office/drawing/2014/main" val="3434813167"/>
                  </a:ext>
                </a:extLst>
              </a:tr>
            </a:tbl>
          </a:graphicData>
        </a:graphic>
      </p:graphicFrame>
      <p:sp>
        <p:nvSpPr>
          <p:cNvPr id="9" name="Title 1">
            <a:extLst>
              <a:ext uri="{FF2B5EF4-FFF2-40B4-BE49-F238E27FC236}">
                <a16:creationId xmlns:a16="http://schemas.microsoft.com/office/drawing/2014/main" id="{25349E30-D38B-451F-8DBC-CA09FCE871F2}"/>
              </a:ext>
            </a:extLst>
          </p:cNvPr>
          <p:cNvSpPr txBox="1">
            <a:spLocks/>
          </p:cNvSpPr>
          <p:nvPr/>
        </p:nvSpPr>
        <p:spPr>
          <a:xfrm>
            <a:off x="2979525" y="941833"/>
            <a:ext cx="2970780" cy="385882"/>
          </a:xfrm>
          <a:prstGeom prst="rect">
            <a:avLst/>
          </a:prstGeom>
        </p:spPr>
        <p:txBody>
          <a:bodyPr vert="horz" lIns="68593" tIns="34296" rIns="68593" bIns="34296" rtlCol="0" anchor="ctr">
            <a:normAutofit fontScale="90000"/>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r>
              <a:rPr lang="en-US" sz="1352" dirty="0">
                <a:solidFill>
                  <a:schemeClr val="tx1"/>
                </a:solidFill>
                <a:latin typeface="+mn-lt"/>
                <a:ea typeface="+mn-ea"/>
                <a:cs typeface="+mn-cs"/>
              </a:rPr>
              <a:t>Chi </a:t>
            </a:r>
            <a:r>
              <a:rPr lang="en-US" sz="1352" dirty="0" err="1">
                <a:solidFill>
                  <a:schemeClr val="tx1"/>
                </a:solidFill>
                <a:latin typeface="+mn-lt"/>
                <a:ea typeface="+mn-ea"/>
                <a:cs typeface="+mn-cs"/>
              </a:rPr>
              <a:t>phí</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năng</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lượng</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phát</a:t>
            </a:r>
            <a:r>
              <a:rPr lang="en-US" sz="1352" dirty="0">
                <a:solidFill>
                  <a:schemeClr val="tx1"/>
                </a:solidFill>
                <a:latin typeface="+mn-lt"/>
                <a:ea typeface="+mn-ea"/>
                <a:cs typeface="+mn-cs"/>
              </a:rPr>
              <a:t> ra </a:t>
            </a:r>
            <a:r>
              <a:rPr lang="en-US" sz="1352" dirty="0" err="1">
                <a:solidFill>
                  <a:schemeClr val="tx1"/>
                </a:solidFill>
                <a:latin typeface="+mn-lt"/>
                <a:ea typeface="+mn-ea"/>
                <a:cs typeface="+mn-cs"/>
              </a:rPr>
              <a:t>bởi</a:t>
            </a:r>
            <a:r>
              <a:rPr lang="en-US" sz="1352" dirty="0">
                <a:solidFill>
                  <a:schemeClr val="tx1"/>
                </a:solidFill>
                <a:latin typeface="+mn-lt"/>
                <a:ea typeface="+mn-ea"/>
                <a:cs typeface="+mn-cs"/>
              </a:rPr>
              <a:t> CHP</a:t>
            </a:r>
            <a:endParaRPr lang="en-150" sz="1352" dirty="0">
              <a:solidFill>
                <a:schemeClr val="tx1"/>
              </a:solidFill>
              <a:latin typeface="+mn-lt"/>
              <a:ea typeface="+mn-ea"/>
              <a:cs typeface="+mn-cs"/>
            </a:endParaRPr>
          </a:p>
        </p:txBody>
      </p:sp>
      <p:sp>
        <p:nvSpPr>
          <p:cNvPr id="10" name="Title 1">
            <a:extLst>
              <a:ext uri="{FF2B5EF4-FFF2-40B4-BE49-F238E27FC236}">
                <a16:creationId xmlns:a16="http://schemas.microsoft.com/office/drawing/2014/main" id="{821473BC-2317-47C4-9A43-FF46BCAF4D29}"/>
              </a:ext>
            </a:extLst>
          </p:cNvPr>
          <p:cNvSpPr txBox="1">
            <a:spLocks/>
          </p:cNvSpPr>
          <p:nvPr/>
        </p:nvSpPr>
        <p:spPr>
          <a:xfrm>
            <a:off x="3490002" y="2904389"/>
            <a:ext cx="3233122" cy="385882"/>
          </a:xfrm>
          <a:prstGeom prst="rect">
            <a:avLst/>
          </a:prstGeom>
        </p:spPr>
        <p:txBody>
          <a:bodyPr vert="horz" lIns="68593" tIns="34296" rIns="68593" bIns="34296" rtlCol="0" anchor="ctr">
            <a:normAutofit fontScale="90000"/>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r>
              <a:rPr lang="en-US" sz="1352" dirty="0" err="1">
                <a:solidFill>
                  <a:schemeClr val="tx1"/>
                </a:solidFill>
                <a:latin typeface="+mn-lt"/>
                <a:ea typeface="+mn-ea"/>
                <a:cs typeface="+mn-cs"/>
              </a:rPr>
              <a:t>Các</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giả</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thuyết</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cho</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việc</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phân</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tích</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kinh</a:t>
            </a:r>
            <a:r>
              <a:rPr lang="en-US" sz="1352" dirty="0">
                <a:solidFill>
                  <a:schemeClr val="tx1"/>
                </a:solidFill>
                <a:latin typeface="+mn-lt"/>
                <a:ea typeface="+mn-ea"/>
                <a:cs typeface="+mn-cs"/>
              </a:rPr>
              <a:t> </a:t>
            </a:r>
            <a:r>
              <a:rPr lang="en-US" sz="1352" dirty="0" err="1">
                <a:solidFill>
                  <a:schemeClr val="tx1"/>
                </a:solidFill>
                <a:latin typeface="+mn-lt"/>
                <a:ea typeface="+mn-ea"/>
                <a:cs typeface="+mn-cs"/>
              </a:rPr>
              <a:t>tế</a:t>
            </a:r>
            <a:endParaRPr lang="en-150" sz="1352" dirty="0">
              <a:solidFill>
                <a:schemeClr val="tx1"/>
              </a:solidFill>
              <a:latin typeface="+mn-lt"/>
              <a:ea typeface="+mn-ea"/>
              <a:cs typeface="+mn-cs"/>
            </a:endParaRPr>
          </a:p>
        </p:txBody>
      </p:sp>
      <p:graphicFrame>
        <p:nvGraphicFramePr>
          <p:cNvPr id="12" name="Table 11">
            <a:extLst>
              <a:ext uri="{FF2B5EF4-FFF2-40B4-BE49-F238E27FC236}">
                <a16:creationId xmlns:a16="http://schemas.microsoft.com/office/drawing/2014/main" id="{17BDA317-21B9-488F-A1C7-3EB2F24857B1}"/>
              </a:ext>
            </a:extLst>
          </p:cNvPr>
          <p:cNvGraphicFramePr>
            <a:graphicFrameLocks noGrp="1"/>
          </p:cNvGraphicFramePr>
          <p:nvPr>
            <p:extLst>
              <p:ext uri="{D42A27DB-BD31-4B8C-83A1-F6EECF244321}">
                <p14:modId xmlns:p14="http://schemas.microsoft.com/office/powerpoint/2010/main" val="3055046226"/>
              </p:ext>
            </p:extLst>
          </p:nvPr>
        </p:nvGraphicFramePr>
        <p:xfrm>
          <a:off x="1869122" y="3256288"/>
          <a:ext cx="6474882" cy="1793879"/>
        </p:xfrm>
        <a:graphic>
          <a:graphicData uri="http://schemas.openxmlformats.org/drawingml/2006/table">
            <a:tbl>
              <a:tblPr firstRow="1" firstCol="1" bandRow="1">
                <a:tableStyleId>{93296810-A885-4BE3-A3E7-6D5BEEA58F35}</a:tableStyleId>
              </a:tblPr>
              <a:tblGrid>
                <a:gridCol w="1638824">
                  <a:extLst>
                    <a:ext uri="{9D8B030D-6E8A-4147-A177-3AD203B41FA5}">
                      <a16:colId xmlns:a16="http://schemas.microsoft.com/office/drawing/2014/main" val="3500561229"/>
                    </a:ext>
                  </a:extLst>
                </a:gridCol>
                <a:gridCol w="661064">
                  <a:extLst>
                    <a:ext uri="{9D8B030D-6E8A-4147-A177-3AD203B41FA5}">
                      <a16:colId xmlns:a16="http://schemas.microsoft.com/office/drawing/2014/main" val="3965157327"/>
                    </a:ext>
                  </a:extLst>
                </a:gridCol>
                <a:gridCol w="611732">
                  <a:extLst>
                    <a:ext uri="{9D8B030D-6E8A-4147-A177-3AD203B41FA5}">
                      <a16:colId xmlns:a16="http://schemas.microsoft.com/office/drawing/2014/main" val="2664435148"/>
                    </a:ext>
                  </a:extLst>
                </a:gridCol>
                <a:gridCol w="3563262">
                  <a:extLst>
                    <a:ext uri="{9D8B030D-6E8A-4147-A177-3AD203B41FA5}">
                      <a16:colId xmlns:a16="http://schemas.microsoft.com/office/drawing/2014/main" val="2581656555"/>
                    </a:ext>
                  </a:extLst>
                </a:gridCol>
              </a:tblGrid>
              <a:tr h="159003">
                <a:tc>
                  <a:txBody>
                    <a:bodyPr/>
                    <a:lstStyle/>
                    <a:p>
                      <a:pPr marL="0" marR="0">
                        <a:lnSpc>
                          <a:spcPct val="107000"/>
                        </a:lnSpc>
                        <a:spcBef>
                          <a:spcPts val="0"/>
                        </a:spcBef>
                        <a:spcAft>
                          <a:spcPts val="0"/>
                        </a:spcAft>
                      </a:pPr>
                      <a:r>
                        <a:rPr lang="en-US" sz="1100" dirty="0" err="1">
                          <a:effectLst/>
                          <a:latin typeface="+mn-lt"/>
                        </a:rPr>
                        <a:t>Hạng</a:t>
                      </a:r>
                      <a:r>
                        <a:rPr lang="en-US" sz="1100" dirty="0">
                          <a:effectLst/>
                          <a:latin typeface="+mn-lt"/>
                        </a:rPr>
                        <a:t> </a:t>
                      </a:r>
                      <a:r>
                        <a:rPr lang="en-US" sz="1100" dirty="0" err="1">
                          <a:effectLst/>
                          <a:latin typeface="+mn-lt"/>
                        </a:rPr>
                        <a:t>mục</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err="1">
                          <a:effectLst/>
                          <a:latin typeface="+mn-lt"/>
                          <a:ea typeface="Calibri" panose="020F0502020204030204" pitchFamily="34" charset="0"/>
                          <a:cs typeface="Times New Roman" panose="02020603050405020304" pitchFamily="18" charset="0"/>
                        </a:rPr>
                        <a:t>Đơn</a:t>
                      </a:r>
                      <a:r>
                        <a:rPr lang="en-US" sz="1100" dirty="0">
                          <a:effectLst/>
                          <a:latin typeface="+mn-lt"/>
                          <a:ea typeface="Calibri" panose="020F0502020204030204" pitchFamily="34" charset="0"/>
                          <a:cs typeface="Times New Roman" panose="02020603050405020304" pitchFamily="18" charset="0"/>
                        </a:rPr>
                        <a:t> </a:t>
                      </a:r>
                      <a:r>
                        <a:rPr lang="en-US" sz="1100" dirty="0" err="1">
                          <a:effectLst/>
                          <a:latin typeface="+mn-lt"/>
                          <a:ea typeface="Calibri" panose="020F0502020204030204" pitchFamily="34" charset="0"/>
                          <a:cs typeface="Times New Roman" panose="02020603050405020304" pitchFamily="18" charset="0"/>
                        </a:rPr>
                        <a:t>vị</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err="1">
                          <a:effectLst/>
                          <a:latin typeface="+mn-lt"/>
                        </a:rPr>
                        <a:t>Giá</a:t>
                      </a:r>
                      <a:r>
                        <a:rPr lang="en-US" sz="1100" dirty="0">
                          <a:effectLst/>
                          <a:latin typeface="+mn-lt"/>
                        </a:rPr>
                        <a:t> </a:t>
                      </a:r>
                      <a:r>
                        <a:rPr lang="en-US" sz="1100" dirty="0" err="1">
                          <a:effectLst/>
                          <a:latin typeface="+mn-lt"/>
                        </a:rPr>
                        <a:t>trị</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err="1">
                          <a:effectLst/>
                          <a:latin typeface="+mn-lt"/>
                        </a:rPr>
                        <a:t>Ghi</a:t>
                      </a:r>
                      <a:r>
                        <a:rPr lang="en-US" sz="1100" dirty="0">
                          <a:effectLst/>
                          <a:latin typeface="+mn-lt"/>
                        </a:rPr>
                        <a:t> </a:t>
                      </a:r>
                      <a:r>
                        <a:rPr lang="en-US" sz="1100" dirty="0" err="1">
                          <a:effectLst/>
                          <a:latin typeface="+mn-lt"/>
                        </a:rPr>
                        <a:t>chú</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extLst>
                  <a:ext uri="{0D108BD9-81ED-4DB2-BD59-A6C34878D82A}">
                    <a16:rowId xmlns:a16="http://schemas.microsoft.com/office/drawing/2014/main" val="249648764"/>
                  </a:ext>
                </a:extLst>
              </a:tr>
              <a:tr h="159003">
                <a:tc>
                  <a:txBody>
                    <a:bodyPr/>
                    <a:lstStyle/>
                    <a:p>
                      <a:pPr marL="0" marR="0">
                        <a:lnSpc>
                          <a:spcPct val="107000"/>
                        </a:lnSpc>
                        <a:spcBef>
                          <a:spcPts val="0"/>
                        </a:spcBef>
                        <a:spcAft>
                          <a:spcPts val="0"/>
                        </a:spcAft>
                      </a:pPr>
                      <a:r>
                        <a:rPr lang="en-US" sz="1100" dirty="0" err="1">
                          <a:effectLst/>
                          <a:latin typeface="+mn-lt"/>
                        </a:rPr>
                        <a:t>Tỉ</a:t>
                      </a:r>
                      <a:r>
                        <a:rPr lang="en-US" sz="1100" dirty="0">
                          <a:effectLst/>
                          <a:latin typeface="+mn-lt"/>
                        </a:rPr>
                        <a:t> </a:t>
                      </a:r>
                      <a:r>
                        <a:rPr lang="en-US" sz="1100" dirty="0" err="1">
                          <a:effectLst/>
                          <a:latin typeface="+mn-lt"/>
                        </a:rPr>
                        <a:t>lệ</a:t>
                      </a:r>
                      <a:r>
                        <a:rPr lang="en-US" sz="1100" dirty="0">
                          <a:effectLst/>
                          <a:latin typeface="+mn-lt"/>
                        </a:rPr>
                        <a:t> </a:t>
                      </a:r>
                      <a:r>
                        <a:rPr lang="en-US" sz="1100" dirty="0" err="1">
                          <a:effectLst/>
                          <a:latin typeface="+mn-lt"/>
                        </a:rPr>
                        <a:t>dự</a:t>
                      </a:r>
                      <a:r>
                        <a:rPr lang="en-US" sz="1100" dirty="0">
                          <a:effectLst/>
                          <a:latin typeface="+mn-lt"/>
                        </a:rPr>
                        <a:t> </a:t>
                      </a:r>
                      <a:r>
                        <a:rPr lang="en-US" sz="1100" dirty="0" err="1">
                          <a:effectLst/>
                          <a:latin typeface="+mn-lt"/>
                        </a:rPr>
                        <a:t>phòng</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10</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err="1">
                          <a:effectLst/>
                          <a:latin typeface="+mn-lt"/>
                        </a:rPr>
                        <a:t>Giả</a:t>
                      </a:r>
                      <a:r>
                        <a:rPr lang="en-US" sz="1100" dirty="0">
                          <a:effectLst/>
                          <a:latin typeface="+mn-lt"/>
                        </a:rPr>
                        <a:t> </a:t>
                      </a:r>
                      <a:r>
                        <a:rPr lang="en-US" sz="1100" dirty="0" err="1">
                          <a:effectLst/>
                          <a:latin typeface="+mn-lt"/>
                        </a:rPr>
                        <a:t>thiết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extLst>
                  <a:ext uri="{0D108BD9-81ED-4DB2-BD59-A6C34878D82A}">
                    <a16:rowId xmlns:a16="http://schemas.microsoft.com/office/drawing/2014/main" val="909656440"/>
                  </a:ext>
                </a:extLst>
              </a:tr>
              <a:tr h="159003">
                <a:tc>
                  <a:txBody>
                    <a:bodyPr/>
                    <a:lstStyle/>
                    <a:p>
                      <a:pPr marL="0" marR="0">
                        <a:lnSpc>
                          <a:spcPct val="107000"/>
                        </a:lnSpc>
                        <a:spcBef>
                          <a:spcPts val="0"/>
                        </a:spcBef>
                        <a:spcAft>
                          <a:spcPts val="0"/>
                        </a:spcAft>
                      </a:pPr>
                      <a:r>
                        <a:rPr lang="en-US" sz="1100" dirty="0" err="1">
                          <a:effectLst/>
                          <a:latin typeface="+mn-lt"/>
                        </a:rPr>
                        <a:t>Vốn</a:t>
                      </a:r>
                      <a:r>
                        <a:rPr lang="en-US" sz="1100" dirty="0">
                          <a:effectLst/>
                          <a:latin typeface="+mn-lt"/>
                        </a:rPr>
                        <a:t> </a:t>
                      </a:r>
                      <a:r>
                        <a:rPr lang="en-US" sz="1100" dirty="0" err="1">
                          <a:effectLst/>
                          <a:latin typeface="+mn-lt"/>
                        </a:rPr>
                        <a:t>tự</a:t>
                      </a:r>
                      <a:r>
                        <a:rPr lang="en-US" sz="1100" dirty="0">
                          <a:effectLst/>
                          <a:latin typeface="+mn-lt"/>
                        </a:rPr>
                        <a:t> </a:t>
                      </a:r>
                      <a:r>
                        <a:rPr lang="en-US" sz="1100" dirty="0" err="1">
                          <a:effectLst/>
                          <a:latin typeface="+mn-lt"/>
                        </a:rPr>
                        <a:t>có</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30</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extLst>
                  <a:ext uri="{0D108BD9-81ED-4DB2-BD59-A6C34878D82A}">
                    <a16:rowId xmlns:a16="http://schemas.microsoft.com/office/drawing/2014/main" val="457254658"/>
                  </a:ext>
                </a:extLst>
              </a:tr>
              <a:tr h="163867">
                <a:tc>
                  <a:txBody>
                    <a:bodyPr/>
                    <a:lstStyle/>
                    <a:p>
                      <a:pPr marL="0" marR="0">
                        <a:lnSpc>
                          <a:spcPct val="107000"/>
                        </a:lnSpc>
                        <a:spcBef>
                          <a:spcPts val="0"/>
                        </a:spcBef>
                        <a:spcAft>
                          <a:spcPts val="0"/>
                        </a:spcAft>
                      </a:pPr>
                      <a:r>
                        <a:rPr lang="en-US" sz="1100" dirty="0" err="1">
                          <a:effectLst/>
                          <a:latin typeface="+mn-lt"/>
                        </a:rPr>
                        <a:t>Vốn</a:t>
                      </a:r>
                      <a:r>
                        <a:rPr lang="en-US" sz="1100" dirty="0">
                          <a:effectLst/>
                          <a:latin typeface="+mn-lt"/>
                        </a:rPr>
                        <a:t> </a:t>
                      </a:r>
                      <a:r>
                        <a:rPr lang="en-US" sz="1100" dirty="0" err="1">
                          <a:effectLst/>
                          <a:latin typeface="+mn-lt"/>
                        </a:rPr>
                        <a:t>vay</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70</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vi-VN" sz="1100" kern="1200" dirty="0">
                          <a:solidFill>
                            <a:schemeClr val="dk1"/>
                          </a:solidFill>
                          <a:effectLst/>
                          <a:latin typeface="+mn-lt"/>
                          <a:ea typeface="+mn-ea"/>
                          <a:cs typeface="Calibri" panose="020F0502020204030204" pitchFamily="34" charset="0"/>
                        </a:rPr>
                        <a:t>Tỷ lệ cho vay tối đa (HD Bank khuyến nghị) </a:t>
                      </a:r>
                      <a:endParaRPr lang="en-US" sz="1100" kern="1200" dirty="0">
                        <a:solidFill>
                          <a:schemeClr val="dk1"/>
                        </a:solidFill>
                        <a:effectLst/>
                        <a:latin typeface="+mn-lt"/>
                        <a:ea typeface="+mn-ea"/>
                        <a:cs typeface="Calibri" panose="020F0502020204030204" pitchFamily="34" charset="0"/>
                      </a:endParaRPr>
                    </a:p>
                  </a:txBody>
                  <a:tcPr marL="51487" marR="51487" marT="0" marB="0" anchor="ctr"/>
                </a:tc>
                <a:extLst>
                  <a:ext uri="{0D108BD9-81ED-4DB2-BD59-A6C34878D82A}">
                    <a16:rowId xmlns:a16="http://schemas.microsoft.com/office/drawing/2014/main" val="616542238"/>
                  </a:ext>
                </a:extLst>
              </a:tr>
              <a:tr h="163867">
                <a:tc>
                  <a:txBody>
                    <a:bodyPr/>
                    <a:lstStyle/>
                    <a:p>
                      <a:pPr marL="0" marR="0">
                        <a:lnSpc>
                          <a:spcPct val="107000"/>
                        </a:lnSpc>
                        <a:spcBef>
                          <a:spcPts val="0"/>
                        </a:spcBef>
                        <a:spcAft>
                          <a:spcPts val="0"/>
                        </a:spcAft>
                      </a:pPr>
                      <a:r>
                        <a:rPr lang="en-US" sz="1100" dirty="0" err="1">
                          <a:effectLst/>
                          <a:latin typeface="+mn-lt"/>
                        </a:rPr>
                        <a:t>Lãi</a:t>
                      </a:r>
                      <a:r>
                        <a:rPr lang="en-US" sz="1100" dirty="0">
                          <a:effectLst/>
                          <a:latin typeface="+mn-lt"/>
                        </a:rPr>
                        <a:t> </a:t>
                      </a:r>
                      <a:r>
                        <a:rPr lang="en-US" sz="1100" dirty="0" err="1">
                          <a:effectLst/>
                          <a:latin typeface="+mn-lt"/>
                        </a:rPr>
                        <a:t>suất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10</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b"/>
                </a:tc>
                <a:tc>
                  <a:txBody>
                    <a:bodyPr/>
                    <a:lstStyle/>
                    <a:p>
                      <a:pPr marL="0" marR="0">
                        <a:lnSpc>
                          <a:spcPct val="107000"/>
                        </a:lnSpc>
                        <a:spcBef>
                          <a:spcPts val="0"/>
                        </a:spcBef>
                        <a:spcAft>
                          <a:spcPts val="0"/>
                        </a:spcAft>
                      </a:pPr>
                      <a:r>
                        <a:rPr lang="vi-VN" sz="1100" kern="1200" dirty="0">
                          <a:solidFill>
                            <a:schemeClr val="dk1"/>
                          </a:solidFill>
                          <a:effectLst/>
                          <a:latin typeface="+mn-lt"/>
                          <a:ea typeface="+mn-ea"/>
                          <a:cs typeface="Calibri" panose="020F0502020204030204" pitchFamily="34" charset="0"/>
                        </a:rPr>
                        <a:t>Lãi suất cho các khoản cho vay </a:t>
                      </a:r>
                      <a:r>
                        <a:rPr lang="en-US" sz="1100" kern="1200" dirty="0" err="1">
                          <a:solidFill>
                            <a:schemeClr val="dk1"/>
                          </a:solidFill>
                          <a:effectLst/>
                          <a:latin typeface="+mn-lt"/>
                          <a:ea typeface="+mn-ea"/>
                          <a:cs typeface="Calibri" panose="020F0502020204030204" pitchFamily="34" charset="0"/>
                        </a:rPr>
                        <a:t>thương</a:t>
                      </a:r>
                      <a:r>
                        <a:rPr lang="en-US" sz="1100" kern="1200" dirty="0">
                          <a:solidFill>
                            <a:schemeClr val="dk1"/>
                          </a:solidFill>
                          <a:effectLst/>
                          <a:latin typeface="+mn-lt"/>
                          <a:ea typeface="+mn-ea"/>
                          <a:cs typeface="Calibri" panose="020F0502020204030204" pitchFamily="34" charset="0"/>
                        </a:rPr>
                        <a:t> </a:t>
                      </a:r>
                      <a:r>
                        <a:rPr lang="en-US" sz="1100" kern="1200" dirty="0" err="1">
                          <a:solidFill>
                            <a:schemeClr val="dk1"/>
                          </a:solidFill>
                          <a:effectLst/>
                          <a:latin typeface="+mn-lt"/>
                          <a:ea typeface="+mn-ea"/>
                          <a:cs typeface="Calibri" panose="020F0502020204030204" pitchFamily="34" charset="0"/>
                        </a:rPr>
                        <a:t>mại</a:t>
                      </a:r>
                      <a:r>
                        <a:rPr lang="en-US" sz="1100" kern="1200" dirty="0">
                          <a:solidFill>
                            <a:schemeClr val="dk1"/>
                          </a:solidFill>
                          <a:effectLst/>
                          <a:latin typeface="+mn-lt"/>
                          <a:ea typeface="+mn-ea"/>
                          <a:cs typeface="Calibri" panose="020F0502020204030204" pitchFamily="34" charset="0"/>
                        </a:rPr>
                        <a:t> </a:t>
                      </a:r>
                      <a:r>
                        <a:rPr lang="vi-VN" sz="1100" kern="1200" dirty="0">
                          <a:solidFill>
                            <a:schemeClr val="dk1"/>
                          </a:solidFill>
                          <a:effectLst/>
                          <a:latin typeface="+mn-lt"/>
                          <a:ea typeface="+mn-ea"/>
                          <a:cs typeface="Calibri" panose="020F0502020204030204" pitchFamily="34" charset="0"/>
                        </a:rPr>
                        <a:t>(HD Bank) </a:t>
                      </a:r>
                      <a:endParaRPr lang="en-US" sz="1100" kern="1200" dirty="0">
                        <a:solidFill>
                          <a:schemeClr val="dk1"/>
                        </a:solidFill>
                        <a:effectLst/>
                        <a:latin typeface="+mn-lt"/>
                        <a:ea typeface="+mn-ea"/>
                        <a:cs typeface="Calibri" panose="020F0502020204030204" pitchFamily="34" charset="0"/>
                      </a:endParaRPr>
                    </a:p>
                  </a:txBody>
                  <a:tcPr marL="51487" marR="51487" marT="0" marB="0" anchor="ctr"/>
                </a:tc>
                <a:extLst>
                  <a:ext uri="{0D108BD9-81ED-4DB2-BD59-A6C34878D82A}">
                    <a16:rowId xmlns:a16="http://schemas.microsoft.com/office/drawing/2014/main" val="3149976525"/>
                  </a:ext>
                </a:extLst>
              </a:tr>
              <a:tr h="506767">
                <a:tc>
                  <a:txBody>
                    <a:bodyPr/>
                    <a:lstStyle/>
                    <a:p>
                      <a:pPr marL="0" marR="0">
                        <a:lnSpc>
                          <a:spcPct val="107000"/>
                        </a:lnSpc>
                        <a:spcBef>
                          <a:spcPts val="0"/>
                        </a:spcBef>
                        <a:spcAft>
                          <a:spcPts val="0"/>
                        </a:spcAft>
                      </a:pPr>
                      <a:r>
                        <a:rPr lang="en-US" sz="1100" dirty="0" err="1">
                          <a:effectLst/>
                          <a:latin typeface="+mn-lt"/>
                        </a:rPr>
                        <a:t>Tỉ</a:t>
                      </a:r>
                      <a:r>
                        <a:rPr lang="en-US" sz="1100" dirty="0">
                          <a:effectLst/>
                          <a:latin typeface="+mn-lt"/>
                        </a:rPr>
                        <a:t> </a:t>
                      </a:r>
                      <a:r>
                        <a:rPr lang="en-US" sz="1100" dirty="0" err="1">
                          <a:effectLst/>
                          <a:latin typeface="+mn-lt"/>
                        </a:rPr>
                        <a:t>lệ</a:t>
                      </a:r>
                      <a:r>
                        <a:rPr lang="en-US" sz="1100" dirty="0">
                          <a:effectLst/>
                          <a:latin typeface="+mn-lt"/>
                        </a:rPr>
                        <a:t> </a:t>
                      </a:r>
                      <a:r>
                        <a:rPr lang="en-US" sz="1100" dirty="0" err="1">
                          <a:effectLst/>
                          <a:latin typeface="+mn-lt"/>
                        </a:rPr>
                        <a:t>chiết</a:t>
                      </a:r>
                      <a:r>
                        <a:rPr lang="en-US" sz="1100" dirty="0">
                          <a:effectLst/>
                          <a:latin typeface="+mn-lt"/>
                        </a:rPr>
                        <a:t> </a:t>
                      </a:r>
                      <a:r>
                        <a:rPr lang="en-US" sz="1100" dirty="0" err="1">
                          <a:effectLst/>
                          <a:latin typeface="+mn-lt"/>
                        </a:rPr>
                        <a:t>khấu</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dirty="0">
                          <a:effectLst/>
                          <a:latin typeface="+mn-lt"/>
                        </a:rPr>
                        <a:t>14.5</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vi-VN" sz="1100" kern="1200" dirty="0">
                          <a:solidFill>
                            <a:schemeClr val="dk1"/>
                          </a:solidFill>
                          <a:effectLst/>
                          <a:latin typeface="+mn-lt"/>
                          <a:ea typeface="+mn-ea"/>
                          <a:cs typeface="Calibri" panose="020F0502020204030204" pitchFamily="34" charset="0"/>
                        </a:rPr>
                        <a:t>Phản ánh chi phí sử dụng vốn gia quyền, với giả định 70% vốn vay là 10% và 30% vốn chủ sở hữu với tỷ suất sinh lời 25% trên vốn chủ sở hữu </a:t>
                      </a:r>
                      <a:endParaRPr lang="en-US" sz="1100" kern="1200" dirty="0">
                        <a:solidFill>
                          <a:schemeClr val="dk1"/>
                        </a:solidFill>
                        <a:effectLst/>
                        <a:latin typeface="+mn-lt"/>
                        <a:ea typeface="+mn-ea"/>
                        <a:cs typeface="Calibri" panose="020F0502020204030204" pitchFamily="34" charset="0"/>
                      </a:endParaRPr>
                    </a:p>
                  </a:txBody>
                  <a:tcPr marL="51487" marR="51487" marT="0" marB="0" anchor="ctr"/>
                </a:tc>
                <a:extLst>
                  <a:ext uri="{0D108BD9-81ED-4DB2-BD59-A6C34878D82A}">
                    <a16:rowId xmlns:a16="http://schemas.microsoft.com/office/drawing/2014/main" val="1396888471"/>
                  </a:ext>
                </a:extLst>
              </a:tr>
              <a:tr h="163867">
                <a:tc>
                  <a:txBody>
                    <a:bodyPr/>
                    <a:lstStyle/>
                    <a:p>
                      <a:pPr marL="0" marR="0">
                        <a:lnSpc>
                          <a:spcPct val="107000"/>
                        </a:lnSpc>
                        <a:spcBef>
                          <a:spcPts val="0"/>
                        </a:spcBef>
                        <a:spcAft>
                          <a:spcPts val="0"/>
                        </a:spcAft>
                      </a:pPr>
                      <a:r>
                        <a:rPr lang="en-US" sz="1100" dirty="0" err="1">
                          <a:effectLst/>
                          <a:latin typeface="+mn-lt"/>
                        </a:rPr>
                        <a:t>Thuế</a:t>
                      </a:r>
                      <a:r>
                        <a:rPr lang="en-US" sz="1100" dirty="0">
                          <a:effectLst/>
                          <a:latin typeface="+mn-lt"/>
                        </a:rPr>
                        <a:t> </a:t>
                      </a:r>
                      <a:r>
                        <a:rPr lang="en-US" sz="1100" dirty="0" err="1">
                          <a:effectLst/>
                          <a:latin typeface="+mn-lt"/>
                        </a:rPr>
                        <a:t>suất</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N/A</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vi-VN" sz="1100" kern="1200" dirty="0">
                          <a:solidFill>
                            <a:schemeClr val="dk1"/>
                          </a:solidFill>
                          <a:effectLst/>
                          <a:latin typeface="+mn-lt"/>
                          <a:ea typeface="+mn-ea"/>
                          <a:cs typeface="Calibri" panose="020F0502020204030204" pitchFamily="34" charset="0"/>
                        </a:rPr>
                        <a:t>Thuế suất công ty - tất cả tính theo EBIDTA </a:t>
                      </a:r>
                      <a:endParaRPr lang="en-US" sz="1100" kern="1200" dirty="0">
                        <a:solidFill>
                          <a:schemeClr val="dk1"/>
                        </a:solidFill>
                        <a:effectLst/>
                        <a:latin typeface="+mn-lt"/>
                        <a:ea typeface="+mn-ea"/>
                        <a:cs typeface="Calibri" panose="020F0502020204030204" pitchFamily="34" charset="0"/>
                      </a:endParaRPr>
                    </a:p>
                  </a:txBody>
                  <a:tcPr marL="51487" marR="51487" marT="0" marB="0" anchor="ctr"/>
                </a:tc>
                <a:extLst>
                  <a:ext uri="{0D108BD9-81ED-4DB2-BD59-A6C34878D82A}">
                    <a16:rowId xmlns:a16="http://schemas.microsoft.com/office/drawing/2014/main" val="2785681934"/>
                  </a:ext>
                </a:extLst>
              </a:tr>
              <a:tr h="163867">
                <a:tc>
                  <a:txBody>
                    <a:bodyPr/>
                    <a:lstStyle/>
                    <a:p>
                      <a:pPr marL="0" marR="0">
                        <a:lnSpc>
                          <a:spcPct val="107000"/>
                        </a:lnSpc>
                        <a:spcBef>
                          <a:spcPts val="0"/>
                        </a:spcBef>
                        <a:spcAft>
                          <a:spcPts val="0"/>
                        </a:spcAft>
                      </a:pPr>
                      <a:r>
                        <a:rPr lang="en-US" sz="1100" dirty="0" err="1">
                          <a:effectLst/>
                          <a:latin typeface="+mn-lt"/>
                        </a:rPr>
                        <a:t>Giá</a:t>
                      </a:r>
                      <a:r>
                        <a:rPr lang="en-US" sz="1100" dirty="0">
                          <a:effectLst/>
                          <a:latin typeface="+mn-lt"/>
                        </a:rPr>
                        <a:t> </a:t>
                      </a:r>
                      <a:r>
                        <a:rPr lang="en-US" sz="1100" dirty="0" err="1">
                          <a:effectLst/>
                          <a:latin typeface="+mn-lt"/>
                        </a:rPr>
                        <a:t>điện</a:t>
                      </a:r>
                      <a:endParaRPr lang="en-US" sz="1100" dirty="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VND</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en-US" sz="1100">
                          <a:effectLst/>
                          <a:latin typeface="+mn-lt"/>
                        </a:rPr>
                        <a:t>1613</a:t>
                      </a:r>
                      <a:endParaRPr lang="en-US" sz="1100">
                        <a:effectLst/>
                        <a:latin typeface="+mn-lt"/>
                        <a:ea typeface="Calibri" panose="020F0502020204030204" pitchFamily="34" charset="0"/>
                        <a:cs typeface="Times New Roman" panose="02020603050405020304" pitchFamily="18" charset="0"/>
                      </a:endParaRPr>
                    </a:p>
                  </a:txBody>
                  <a:tcPr marL="51487" marR="51487" marT="0" marB="0" anchor="ctr"/>
                </a:tc>
                <a:tc>
                  <a:txBody>
                    <a:bodyPr/>
                    <a:lstStyle/>
                    <a:p>
                      <a:pPr marL="0" marR="0">
                        <a:lnSpc>
                          <a:spcPct val="107000"/>
                        </a:lnSpc>
                        <a:spcBef>
                          <a:spcPts val="0"/>
                        </a:spcBef>
                        <a:spcAft>
                          <a:spcPts val="0"/>
                        </a:spcAft>
                      </a:pPr>
                      <a:r>
                        <a:rPr lang="vi-VN" sz="1100" kern="1200" dirty="0">
                          <a:solidFill>
                            <a:schemeClr val="dk1"/>
                          </a:solidFill>
                          <a:effectLst/>
                          <a:latin typeface="+mn-lt"/>
                          <a:ea typeface="+mn-ea"/>
                          <a:cs typeface="Calibri" panose="020F0502020204030204" pitchFamily="34" charset="0"/>
                        </a:rPr>
                        <a:t>Giá trung bình 24 giờ cho các kết nối 110 kV </a:t>
                      </a:r>
                      <a:endParaRPr lang="en-US" sz="1100" kern="1200" dirty="0">
                        <a:solidFill>
                          <a:schemeClr val="dk1"/>
                        </a:solidFill>
                        <a:effectLst/>
                        <a:latin typeface="+mn-lt"/>
                        <a:ea typeface="+mn-ea"/>
                        <a:cs typeface="Calibri" panose="020F0502020204030204" pitchFamily="34" charset="0"/>
                      </a:endParaRPr>
                    </a:p>
                  </a:txBody>
                  <a:tcPr marL="51487" marR="51487" marT="0" marB="0" anchor="ctr"/>
                </a:tc>
                <a:extLst>
                  <a:ext uri="{0D108BD9-81ED-4DB2-BD59-A6C34878D82A}">
                    <a16:rowId xmlns:a16="http://schemas.microsoft.com/office/drawing/2014/main" val="2150613962"/>
                  </a:ext>
                </a:extLst>
              </a:tr>
            </a:tbl>
          </a:graphicData>
        </a:graphic>
      </p:graphicFrame>
    </p:spTree>
    <p:extLst>
      <p:ext uri="{BB962C8B-B14F-4D97-AF65-F5344CB8AC3E}">
        <p14:creationId xmlns:p14="http://schemas.microsoft.com/office/powerpoint/2010/main" val="22488649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889A30-3E67-4131-831A-6988A68DCB1D}"/>
              </a:ext>
            </a:extLst>
          </p:cNvPr>
          <p:cNvSpPr>
            <a:spLocks noGrp="1"/>
          </p:cNvSpPr>
          <p:nvPr>
            <p:ph type="title"/>
          </p:nvPr>
        </p:nvSpPr>
        <p:spPr/>
        <p:txBody>
          <a:bodyPr>
            <a:noAutofit/>
          </a:bodyPr>
          <a:lstStyle/>
          <a:p>
            <a:r>
              <a:rPr lang="en-US" sz="2400" dirty="0" err="1">
                <a:solidFill>
                  <a:schemeClr val="accent1">
                    <a:lumMod val="50000"/>
                  </a:schemeClr>
                </a:solidFill>
              </a:rPr>
              <a:t>Kết</a:t>
            </a:r>
            <a:r>
              <a:rPr lang="en-US" sz="2400" dirty="0">
                <a:solidFill>
                  <a:schemeClr val="accent1">
                    <a:lumMod val="50000"/>
                  </a:schemeClr>
                </a:solidFill>
              </a:rPr>
              <a:t> </a:t>
            </a:r>
            <a:r>
              <a:rPr lang="en-US" sz="2400" dirty="0" err="1">
                <a:solidFill>
                  <a:schemeClr val="accent1">
                    <a:lumMod val="50000"/>
                  </a:schemeClr>
                </a:solidFill>
              </a:rPr>
              <a:t>quả</a:t>
            </a:r>
            <a:r>
              <a:rPr lang="en-US" sz="2400" dirty="0">
                <a:solidFill>
                  <a:schemeClr val="accent1">
                    <a:lumMod val="50000"/>
                  </a:schemeClr>
                </a:solidFill>
              </a:rPr>
              <a:t> </a:t>
            </a:r>
            <a:r>
              <a:rPr lang="en-US" sz="2400" dirty="0" err="1">
                <a:solidFill>
                  <a:schemeClr val="accent1">
                    <a:lumMod val="50000"/>
                  </a:schemeClr>
                </a:solidFill>
              </a:rPr>
              <a:t>phân</a:t>
            </a:r>
            <a:r>
              <a:rPr lang="en-US" sz="2400" dirty="0">
                <a:solidFill>
                  <a:schemeClr val="accent1">
                    <a:lumMod val="50000"/>
                  </a:schemeClr>
                </a:solidFill>
              </a:rPr>
              <a:t> </a:t>
            </a:r>
            <a:r>
              <a:rPr lang="en-US" sz="2400" dirty="0" err="1">
                <a:solidFill>
                  <a:schemeClr val="accent1">
                    <a:lumMod val="50000"/>
                  </a:schemeClr>
                </a:solidFill>
              </a:rPr>
              <a:t>tích</a:t>
            </a:r>
            <a:r>
              <a:rPr lang="en-US" sz="2400" dirty="0">
                <a:solidFill>
                  <a:schemeClr val="accent1">
                    <a:lumMod val="50000"/>
                  </a:schemeClr>
                </a:solidFill>
              </a:rPr>
              <a:t> </a:t>
            </a:r>
            <a:r>
              <a:rPr lang="en-US" sz="2400" dirty="0" err="1">
                <a:solidFill>
                  <a:schemeClr val="accent1">
                    <a:lumMod val="50000"/>
                  </a:schemeClr>
                </a:solidFill>
              </a:rPr>
              <a:t>kinh</a:t>
            </a:r>
            <a:r>
              <a:rPr lang="en-US" sz="2400" dirty="0">
                <a:solidFill>
                  <a:schemeClr val="accent1">
                    <a:lumMod val="50000"/>
                  </a:schemeClr>
                </a:solidFill>
              </a:rPr>
              <a:t> </a:t>
            </a:r>
            <a:r>
              <a:rPr lang="en-US" sz="2400" dirty="0" err="1">
                <a:solidFill>
                  <a:schemeClr val="accent1">
                    <a:lumMod val="50000"/>
                  </a:schemeClr>
                </a:solidFill>
              </a:rPr>
              <a:t>tế</a:t>
            </a:r>
            <a:r>
              <a:rPr lang="en-US" sz="2400" dirty="0">
                <a:solidFill>
                  <a:schemeClr val="accent1">
                    <a:lumMod val="50000"/>
                  </a:schemeClr>
                </a:solidFill>
              </a:rPr>
              <a:t> </a:t>
            </a:r>
            <a:r>
              <a:rPr lang="en-US" sz="2400" dirty="0" err="1">
                <a:solidFill>
                  <a:schemeClr val="accent1">
                    <a:lumMod val="50000"/>
                  </a:schemeClr>
                </a:solidFill>
              </a:rPr>
              <a:t>cho</a:t>
            </a:r>
            <a:r>
              <a:rPr lang="en-US" sz="2400" dirty="0">
                <a:solidFill>
                  <a:schemeClr val="accent1">
                    <a:lumMod val="50000"/>
                  </a:schemeClr>
                </a:solidFill>
              </a:rPr>
              <a:t> </a:t>
            </a:r>
            <a:r>
              <a:rPr lang="en-US" sz="2400" dirty="0" err="1">
                <a:solidFill>
                  <a:schemeClr val="accent1">
                    <a:lumMod val="50000"/>
                  </a:schemeClr>
                </a:solidFill>
              </a:rPr>
              <a:t>trường</a:t>
            </a:r>
            <a:r>
              <a:rPr lang="en-US" sz="2400" dirty="0">
                <a:solidFill>
                  <a:schemeClr val="accent1">
                    <a:lumMod val="50000"/>
                  </a:schemeClr>
                </a:solidFill>
              </a:rPr>
              <a:t> </a:t>
            </a:r>
            <a:r>
              <a:rPr lang="en-US" sz="2400" dirty="0" err="1">
                <a:solidFill>
                  <a:schemeClr val="accent1">
                    <a:lumMod val="50000"/>
                  </a:schemeClr>
                </a:solidFill>
              </a:rPr>
              <a:t>hợp</a:t>
            </a:r>
            <a:r>
              <a:rPr lang="en-US" sz="2400" dirty="0">
                <a:solidFill>
                  <a:schemeClr val="accent1">
                    <a:lumMod val="50000"/>
                  </a:schemeClr>
                </a:solidFill>
              </a:rPr>
              <a:t> </a:t>
            </a:r>
            <a:r>
              <a:rPr lang="en-US" sz="2400" dirty="0" err="1">
                <a:solidFill>
                  <a:schemeClr val="accent1">
                    <a:lumMod val="50000"/>
                  </a:schemeClr>
                </a:solidFill>
              </a:rPr>
              <a:t>điển</a:t>
            </a:r>
            <a:r>
              <a:rPr lang="en-US" sz="2400" dirty="0">
                <a:solidFill>
                  <a:schemeClr val="accent1">
                    <a:lumMod val="50000"/>
                  </a:schemeClr>
                </a:solidFill>
              </a:rPr>
              <a:t> </a:t>
            </a:r>
            <a:r>
              <a:rPr lang="en-US" sz="2400" dirty="0" err="1">
                <a:solidFill>
                  <a:schemeClr val="accent1">
                    <a:lumMod val="50000"/>
                  </a:schemeClr>
                </a:solidFill>
              </a:rPr>
              <a:t>hình</a:t>
            </a:r>
            <a:endParaRPr lang="en-US" sz="2400" dirty="0">
              <a:solidFill>
                <a:schemeClr val="accent1">
                  <a:lumMod val="50000"/>
                </a:schemeClr>
              </a:solidFill>
            </a:endParaRPr>
          </a:p>
        </p:txBody>
      </p:sp>
      <p:graphicFrame>
        <p:nvGraphicFramePr>
          <p:cNvPr id="7" name="Table 6">
            <a:extLst>
              <a:ext uri="{FF2B5EF4-FFF2-40B4-BE49-F238E27FC236}">
                <a16:creationId xmlns:a16="http://schemas.microsoft.com/office/drawing/2014/main" id="{AF14C6A8-763B-40B3-85C7-46A18F9A6BEC}"/>
              </a:ext>
            </a:extLst>
          </p:cNvPr>
          <p:cNvGraphicFramePr>
            <a:graphicFrameLocks noGrp="1"/>
          </p:cNvGraphicFramePr>
          <p:nvPr>
            <p:extLst>
              <p:ext uri="{D42A27DB-BD31-4B8C-83A1-F6EECF244321}">
                <p14:modId xmlns:p14="http://schemas.microsoft.com/office/powerpoint/2010/main" val="2597503905"/>
              </p:ext>
            </p:extLst>
          </p:nvPr>
        </p:nvGraphicFramePr>
        <p:xfrm>
          <a:off x="1485185" y="1100798"/>
          <a:ext cx="6173630" cy="1333984"/>
        </p:xfrm>
        <a:graphic>
          <a:graphicData uri="http://schemas.openxmlformats.org/drawingml/2006/table">
            <a:tbl>
              <a:tblPr firstRow="1" firstCol="1" bandRow="1">
                <a:tableStyleId>{93296810-A885-4BE3-A3E7-6D5BEEA58F35}</a:tableStyleId>
              </a:tblPr>
              <a:tblGrid>
                <a:gridCol w="1156066">
                  <a:extLst>
                    <a:ext uri="{9D8B030D-6E8A-4147-A177-3AD203B41FA5}">
                      <a16:colId xmlns:a16="http://schemas.microsoft.com/office/drawing/2014/main" val="17579288"/>
                    </a:ext>
                  </a:extLst>
                </a:gridCol>
                <a:gridCol w="1930272">
                  <a:extLst>
                    <a:ext uri="{9D8B030D-6E8A-4147-A177-3AD203B41FA5}">
                      <a16:colId xmlns:a16="http://schemas.microsoft.com/office/drawing/2014/main" val="1790106436"/>
                    </a:ext>
                  </a:extLst>
                </a:gridCol>
                <a:gridCol w="1543646">
                  <a:extLst>
                    <a:ext uri="{9D8B030D-6E8A-4147-A177-3AD203B41FA5}">
                      <a16:colId xmlns:a16="http://schemas.microsoft.com/office/drawing/2014/main" val="173408593"/>
                    </a:ext>
                  </a:extLst>
                </a:gridCol>
                <a:gridCol w="1543646">
                  <a:extLst>
                    <a:ext uri="{9D8B030D-6E8A-4147-A177-3AD203B41FA5}">
                      <a16:colId xmlns:a16="http://schemas.microsoft.com/office/drawing/2014/main" val="1588388718"/>
                    </a:ext>
                  </a:extLst>
                </a:gridCol>
              </a:tblGrid>
              <a:tr h="429746">
                <a:tc>
                  <a:txBody>
                    <a:bodyPr/>
                    <a:lstStyle/>
                    <a:p>
                      <a:pPr marL="0" marR="0">
                        <a:lnSpc>
                          <a:spcPct val="107000"/>
                        </a:lnSpc>
                        <a:spcBef>
                          <a:spcPts val="0"/>
                        </a:spcBef>
                        <a:spcAft>
                          <a:spcPts val="0"/>
                        </a:spcAft>
                      </a:pPr>
                      <a:r>
                        <a:rPr lang="en-US" sz="1400" kern="1200" dirty="0" err="1">
                          <a:effectLst/>
                        </a:rPr>
                        <a:t>Tổng</a:t>
                      </a:r>
                      <a:r>
                        <a:rPr lang="en-US" sz="1400" kern="1200" dirty="0">
                          <a:effectLst/>
                        </a:rPr>
                        <a:t> </a:t>
                      </a:r>
                      <a:r>
                        <a:rPr lang="en-US" sz="1400" kern="1200" dirty="0" err="1">
                          <a:effectLst/>
                        </a:rPr>
                        <a:t>hợp</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NPV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a:effectLst/>
                        </a:rPr>
                        <a:t>IRR</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err="1">
                          <a:effectLst/>
                        </a:rPr>
                        <a:t>Thời</a:t>
                      </a:r>
                      <a:r>
                        <a:rPr lang="en-US" sz="1400" kern="1200" dirty="0">
                          <a:effectLst/>
                        </a:rPr>
                        <a:t> </a:t>
                      </a:r>
                      <a:r>
                        <a:rPr lang="en-US" sz="1400" kern="1200" dirty="0" err="1">
                          <a:effectLst/>
                        </a:rPr>
                        <a:t>gian</a:t>
                      </a:r>
                      <a:r>
                        <a:rPr lang="en-US" sz="1400" kern="1200" dirty="0">
                          <a:effectLst/>
                        </a:rPr>
                        <a:t> </a:t>
                      </a:r>
                      <a:r>
                        <a:rPr lang="en-US" sz="1400" kern="1200" dirty="0" err="1">
                          <a:effectLst/>
                        </a:rPr>
                        <a:t>hoàn</a:t>
                      </a:r>
                      <a:r>
                        <a:rPr lang="en-US" sz="1400" kern="1200" dirty="0">
                          <a:effectLst/>
                        </a:rPr>
                        <a:t> </a:t>
                      </a:r>
                      <a:r>
                        <a:rPr lang="en-US" sz="1400" kern="1200" dirty="0" err="1">
                          <a:effectLst/>
                        </a:rPr>
                        <a:t>vốn</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extLst>
                  <a:ext uri="{0D108BD9-81ED-4DB2-BD59-A6C34878D82A}">
                    <a16:rowId xmlns:a16="http://schemas.microsoft.com/office/drawing/2014/main" val="2992225034"/>
                  </a:ext>
                </a:extLst>
              </a:tr>
              <a:tr h="292473">
                <a:tc>
                  <a:txBody>
                    <a:bodyPr/>
                    <a:lstStyle/>
                    <a:p>
                      <a:pPr marL="0" marR="0">
                        <a:lnSpc>
                          <a:spcPct val="107000"/>
                        </a:lnSpc>
                        <a:spcBef>
                          <a:spcPts val="0"/>
                        </a:spcBef>
                        <a:spcAft>
                          <a:spcPts val="0"/>
                        </a:spcAft>
                      </a:pPr>
                      <a:r>
                        <a:rPr lang="en-US" sz="1400" kern="1200" dirty="0">
                          <a:effectLst/>
                        </a:rPr>
                        <a:t>Enesco</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 $   23,252,914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39%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a:effectLst/>
                        </a:rPr>
                        <a:t>2.53</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extLst>
                  <a:ext uri="{0D108BD9-81ED-4DB2-BD59-A6C34878D82A}">
                    <a16:rowId xmlns:a16="http://schemas.microsoft.com/office/drawing/2014/main" val="1395391486"/>
                  </a:ext>
                </a:extLst>
              </a:tr>
              <a:tr h="292473">
                <a:tc>
                  <a:txBody>
                    <a:bodyPr/>
                    <a:lstStyle/>
                    <a:p>
                      <a:pPr marL="0" marR="0">
                        <a:lnSpc>
                          <a:spcPct val="107000"/>
                        </a:lnSpc>
                        <a:spcBef>
                          <a:spcPts val="0"/>
                        </a:spcBef>
                        <a:spcAft>
                          <a:spcPts val="0"/>
                        </a:spcAft>
                      </a:pPr>
                      <a:r>
                        <a:rPr lang="en-US" sz="1400" kern="1200" dirty="0" err="1">
                          <a:effectLst/>
                        </a:rPr>
                        <a:t>Martech</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 $  6,454,649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19%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4.58</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extLst>
                  <a:ext uri="{0D108BD9-81ED-4DB2-BD59-A6C34878D82A}">
                    <a16:rowId xmlns:a16="http://schemas.microsoft.com/office/drawing/2014/main" val="661279925"/>
                  </a:ext>
                </a:extLst>
              </a:tr>
              <a:tr h="292473">
                <a:tc>
                  <a:txBody>
                    <a:bodyPr/>
                    <a:lstStyle/>
                    <a:p>
                      <a:pPr marL="0" marR="0">
                        <a:lnSpc>
                          <a:spcPct val="107000"/>
                        </a:lnSpc>
                        <a:spcBef>
                          <a:spcPts val="0"/>
                        </a:spcBef>
                        <a:spcAft>
                          <a:spcPts val="0"/>
                        </a:spcAft>
                      </a:pPr>
                      <a:r>
                        <a:rPr lang="en-US" sz="1400" kern="1200" dirty="0">
                          <a:effectLst/>
                        </a:rPr>
                        <a:t>PECC1</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 $  -6,961,755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a:effectLst/>
                        </a:rPr>
                        <a:t>10%</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tc>
                  <a:txBody>
                    <a:bodyPr/>
                    <a:lstStyle/>
                    <a:p>
                      <a:pPr marL="0" marR="0" algn="ctr">
                        <a:lnSpc>
                          <a:spcPct val="107000"/>
                        </a:lnSpc>
                        <a:spcBef>
                          <a:spcPts val="0"/>
                        </a:spcBef>
                        <a:spcAft>
                          <a:spcPts val="0"/>
                        </a:spcAft>
                      </a:pPr>
                      <a:r>
                        <a:rPr lang="en-US" sz="1400" kern="1200" dirty="0">
                          <a:effectLst/>
                        </a:rPr>
                        <a:t>5.59</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1487" marR="51487" marT="0" marB="0" anchor="b"/>
                </a:tc>
                <a:extLst>
                  <a:ext uri="{0D108BD9-81ED-4DB2-BD59-A6C34878D82A}">
                    <a16:rowId xmlns:a16="http://schemas.microsoft.com/office/drawing/2014/main" val="1700516269"/>
                  </a:ext>
                </a:extLst>
              </a:tr>
            </a:tbl>
          </a:graphicData>
        </a:graphic>
      </p:graphicFrame>
      <p:graphicFrame>
        <p:nvGraphicFramePr>
          <p:cNvPr id="8" name="Chart 7">
            <a:extLst>
              <a:ext uri="{FF2B5EF4-FFF2-40B4-BE49-F238E27FC236}">
                <a16:creationId xmlns:a16="http://schemas.microsoft.com/office/drawing/2014/main" id="{EBAF5C4A-E009-4811-823F-A04E8515D54F}"/>
              </a:ext>
            </a:extLst>
          </p:cNvPr>
          <p:cNvGraphicFramePr>
            <a:graphicFrameLocks/>
          </p:cNvGraphicFramePr>
          <p:nvPr>
            <p:extLst>
              <p:ext uri="{D42A27DB-BD31-4B8C-83A1-F6EECF244321}">
                <p14:modId xmlns:p14="http://schemas.microsoft.com/office/powerpoint/2010/main" val="827398328"/>
              </p:ext>
            </p:extLst>
          </p:nvPr>
        </p:nvGraphicFramePr>
        <p:xfrm>
          <a:off x="1708356" y="2752705"/>
          <a:ext cx="5950459" cy="2127350"/>
        </p:xfrm>
        <a:graphic>
          <a:graphicData uri="http://schemas.openxmlformats.org/drawingml/2006/chart">
            <c:chart xmlns:c="http://schemas.openxmlformats.org/drawingml/2006/chart" xmlns:r="http://schemas.openxmlformats.org/officeDocument/2006/relationships" r:id="rId2"/>
          </a:graphicData>
        </a:graphic>
      </p:graphicFrame>
      <p:sp>
        <p:nvSpPr>
          <p:cNvPr id="9" name="Title 1">
            <a:extLst>
              <a:ext uri="{FF2B5EF4-FFF2-40B4-BE49-F238E27FC236}">
                <a16:creationId xmlns:a16="http://schemas.microsoft.com/office/drawing/2014/main" id="{0CABDB9B-098E-4DA0-BFCD-17D20933C3DF}"/>
              </a:ext>
            </a:extLst>
          </p:cNvPr>
          <p:cNvSpPr txBox="1">
            <a:spLocks/>
          </p:cNvSpPr>
          <p:nvPr/>
        </p:nvSpPr>
        <p:spPr>
          <a:xfrm>
            <a:off x="3299445" y="4880055"/>
            <a:ext cx="2545109" cy="320847"/>
          </a:xfrm>
          <a:prstGeom prst="rect">
            <a:avLst/>
          </a:prstGeom>
        </p:spPr>
        <p:txBody>
          <a:bodyPr vert="horz" lIns="68593" tIns="34296" rIns="68593" bIns="34296"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pPr algn="ctr"/>
            <a:r>
              <a:rPr lang="en-US" sz="1502" b="0" dirty="0" err="1">
                <a:solidFill>
                  <a:schemeClr val="tx1"/>
                </a:solidFill>
              </a:rPr>
              <a:t>Biểu</a:t>
            </a:r>
            <a:r>
              <a:rPr lang="en-US" sz="1502" b="0" dirty="0">
                <a:solidFill>
                  <a:schemeClr val="tx1"/>
                </a:solidFill>
              </a:rPr>
              <a:t> </a:t>
            </a:r>
            <a:r>
              <a:rPr lang="en-US" sz="1502" b="0" dirty="0" err="1">
                <a:solidFill>
                  <a:schemeClr val="tx1"/>
                </a:solidFill>
              </a:rPr>
              <a:t>đồ</a:t>
            </a:r>
            <a:r>
              <a:rPr lang="en-US" sz="1502" b="0" dirty="0">
                <a:solidFill>
                  <a:schemeClr val="tx1"/>
                </a:solidFill>
              </a:rPr>
              <a:t> Ginter</a:t>
            </a:r>
            <a:endParaRPr lang="en-150" sz="1502" b="0" dirty="0">
              <a:solidFill>
                <a:schemeClr val="tx1"/>
              </a:solidFill>
            </a:endParaRPr>
          </a:p>
        </p:txBody>
      </p:sp>
    </p:spTree>
    <p:extLst>
      <p:ext uri="{BB962C8B-B14F-4D97-AF65-F5344CB8AC3E}">
        <p14:creationId xmlns:p14="http://schemas.microsoft.com/office/powerpoint/2010/main" val="1151384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166DEC-80A9-CBEE-626A-1F4A92FBEB00}"/>
              </a:ext>
            </a:extLst>
          </p:cNvPr>
          <p:cNvSpPr>
            <a:spLocks noGrp="1"/>
          </p:cNvSpPr>
          <p:nvPr>
            <p:ph type="title"/>
          </p:nvPr>
        </p:nvSpPr>
        <p:spPr/>
        <p:txBody>
          <a:bodyPr>
            <a:noAutofit/>
          </a:bodyPr>
          <a:lstStyle/>
          <a:p>
            <a:r>
              <a:rPr lang="en-US" smtClean="0">
                <a:solidFill>
                  <a:schemeClr val="accent1">
                    <a:lumMod val="50000"/>
                  </a:schemeClr>
                </a:solidFill>
              </a:rPr>
              <a:t>Thảo luận</a:t>
            </a:r>
            <a:r>
              <a:rPr lang="en-VN" smtClean="0">
                <a:solidFill>
                  <a:schemeClr val="accent1">
                    <a:lumMod val="50000"/>
                  </a:schemeClr>
                </a:solidFill>
              </a:rPr>
              <a:t> </a:t>
            </a:r>
            <a:endParaRPr lang="en-VN" dirty="0">
              <a:solidFill>
                <a:schemeClr val="accent1">
                  <a:lumMod val="50000"/>
                </a:schemeClr>
              </a:solidFill>
            </a:endParaRPr>
          </a:p>
        </p:txBody>
      </p:sp>
      <p:sp>
        <p:nvSpPr>
          <p:cNvPr id="3" name="Text Placeholder 2">
            <a:extLst>
              <a:ext uri="{FF2B5EF4-FFF2-40B4-BE49-F238E27FC236}">
                <a16:creationId xmlns:a16="http://schemas.microsoft.com/office/drawing/2014/main" id="{2A5AD303-FF05-152F-576F-3BAB4FED4EEF}"/>
              </a:ext>
            </a:extLst>
          </p:cNvPr>
          <p:cNvSpPr>
            <a:spLocks noGrp="1"/>
          </p:cNvSpPr>
          <p:nvPr>
            <p:ph type="body" idx="1"/>
          </p:nvPr>
        </p:nvSpPr>
        <p:spPr>
          <a:xfrm>
            <a:off x="457200" y="1143447"/>
            <a:ext cx="8229600" cy="3029100"/>
          </a:xfrm>
        </p:spPr>
        <p:txBody>
          <a:bodyPr>
            <a:normAutofit/>
          </a:bodyPr>
          <a:lstStyle/>
          <a:p>
            <a:r>
              <a:rPr lang="vi-VN" sz="1800"/>
              <a:t>Hỏi &amp; Đáp về trường hợp trên</a:t>
            </a:r>
            <a:endParaRPr lang="en-VN" sz="1800" dirty="0">
              <a:latin typeface="+mn-lt"/>
            </a:endParaRPr>
          </a:p>
        </p:txBody>
      </p:sp>
    </p:spTree>
    <p:extLst>
      <p:ext uri="{BB962C8B-B14F-4D97-AF65-F5344CB8AC3E}">
        <p14:creationId xmlns:p14="http://schemas.microsoft.com/office/powerpoint/2010/main" val="1467247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EE29A-7657-4FDA-BDB2-F68B483B3E06}"/>
              </a:ext>
            </a:extLst>
          </p:cNvPr>
          <p:cNvSpPr>
            <a:spLocks noGrp="1"/>
          </p:cNvSpPr>
          <p:nvPr>
            <p:ph type="title"/>
          </p:nvPr>
        </p:nvSpPr>
        <p:spPr/>
        <p:txBody>
          <a:bodyPr>
            <a:noAutofit/>
          </a:bodyPr>
          <a:lstStyle/>
          <a:p>
            <a:r>
              <a:rPr lang="en-US" dirty="0" err="1">
                <a:solidFill>
                  <a:schemeClr val="accent1">
                    <a:lumMod val="50000"/>
                  </a:schemeClr>
                </a:solidFill>
              </a:rPr>
              <a:t>Kết</a:t>
            </a:r>
            <a:r>
              <a:rPr lang="en-US" dirty="0">
                <a:solidFill>
                  <a:schemeClr val="accent1">
                    <a:lumMod val="50000"/>
                  </a:schemeClr>
                </a:solidFill>
              </a:rPr>
              <a:t> </a:t>
            </a:r>
            <a:r>
              <a:rPr lang="en-US" dirty="0" err="1">
                <a:solidFill>
                  <a:schemeClr val="accent1">
                    <a:lumMod val="50000"/>
                  </a:schemeClr>
                </a:solidFill>
              </a:rPr>
              <a:t>luận</a:t>
            </a:r>
            <a:r>
              <a:rPr lang="en-US" dirty="0">
                <a:solidFill>
                  <a:schemeClr val="accent1">
                    <a:lumMod val="50000"/>
                  </a:schemeClr>
                </a:solidFill>
              </a:rPr>
              <a:t> </a:t>
            </a:r>
            <a:r>
              <a:rPr lang="en-US" dirty="0" err="1">
                <a:solidFill>
                  <a:schemeClr val="accent1">
                    <a:lumMod val="50000"/>
                  </a:schemeClr>
                </a:solidFill>
              </a:rPr>
              <a:t>cho</a:t>
            </a:r>
            <a:r>
              <a:rPr lang="en-US" dirty="0">
                <a:solidFill>
                  <a:schemeClr val="accent1">
                    <a:lumMod val="50000"/>
                  </a:schemeClr>
                </a:solidFill>
              </a:rPr>
              <a:t> </a:t>
            </a:r>
            <a:r>
              <a:rPr lang="en-US" dirty="0" err="1">
                <a:solidFill>
                  <a:schemeClr val="accent1">
                    <a:lumMod val="50000"/>
                  </a:schemeClr>
                </a:solidFill>
              </a:rPr>
              <a:t>trường</a:t>
            </a:r>
            <a:r>
              <a:rPr lang="en-US" dirty="0">
                <a:solidFill>
                  <a:schemeClr val="accent1">
                    <a:lumMod val="50000"/>
                  </a:schemeClr>
                </a:solidFill>
              </a:rPr>
              <a:t> </a:t>
            </a:r>
            <a:r>
              <a:rPr lang="en-US" dirty="0" err="1">
                <a:solidFill>
                  <a:schemeClr val="accent1">
                    <a:lumMod val="50000"/>
                  </a:schemeClr>
                </a:solidFill>
              </a:rPr>
              <a:t>hợp</a:t>
            </a:r>
            <a:r>
              <a:rPr lang="en-US" dirty="0">
                <a:solidFill>
                  <a:schemeClr val="accent1">
                    <a:lumMod val="50000"/>
                  </a:schemeClr>
                </a:solidFill>
              </a:rPr>
              <a:t> </a:t>
            </a:r>
            <a:r>
              <a:rPr lang="en-US" dirty="0" err="1">
                <a:solidFill>
                  <a:schemeClr val="accent1">
                    <a:lumMod val="50000"/>
                  </a:schemeClr>
                </a:solidFill>
              </a:rPr>
              <a:t>điển</a:t>
            </a:r>
            <a:r>
              <a:rPr lang="en-US" dirty="0">
                <a:solidFill>
                  <a:schemeClr val="accent1">
                    <a:lumMod val="50000"/>
                  </a:schemeClr>
                </a:solidFill>
              </a:rPr>
              <a:t> </a:t>
            </a:r>
            <a:r>
              <a:rPr lang="en-US" dirty="0" err="1">
                <a:solidFill>
                  <a:schemeClr val="accent1">
                    <a:lumMod val="50000"/>
                  </a:schemeClr>
                </a:solidFill>
              </a:rPr>
              <a:t>hình</a:t>
            </a:r>
            <a:endParaRPr lang="en-US" dirty="0">
              <a:solidFill>
                <a:schemeClr val="accent1">
                  <a:lumMod val="50000"/>
                </a:schemeClr>
              </a:solidFill>
            </a:endParaRPr>
          </a:p>
        </p:txBody>
      </p:sp>
      <p:sp>
        <p:nvSpPr>
          <p:cNvPr id="3" name="Content Placeholder 2">
            <a:extLst>
              <a:ext uri="{FF2B5EF4-FFF2-40B4-BE49-F238E27FC236}">
                <a16:creationId xmlns:a16="http://schemas.microsoft.com/office/drawing/2014/main" id="{40C73DEA-8BF0-4054-ABE7-44FAA55804F9}"/>
              </a:ext>
            </a:extLst>
          </p:cNvPr>
          <p:cNvSpPr>
            <a:spLocks noGrp="1"/>
          </p:cNvSpPr>
          <p:nvPr>
            <p:ph type="body" idx="1"/>
          </p:nvPr>
        </p:nvSpPr>
        <p:spPr>
          <a:xfrm>
            <a:off x="457200" y="1051046"/>
            <a:ext cx="8229600" cy="2440647"/>
          </a:xfrm>
        </p:spPr>
        <p:txBody>
          <a:bodyPr>
            <a:noAutofit/>
          </a:bodyPr>
          <a:lstStyle/>
          <a:p>
            <a:pPr algn="just"/>
            <a:r>
              <a:rPr lang="vi-VN" sz="1600" b="0" i="0" dirty="0">
                <a:solidFill>
                  <a:srgbClr val="000000"/>
                </a:solidFill>
                <a:effectLst/>
                <a:ea typeface="Cambria" panose="02040503050406030204" pitchFamily="18" charset="0"/>
                <a:cs typeface="Calibri" panose="020F0502020204030204" pitchFamily="34" charset="0"/>
              </a:rPr>
              <a:t>Tam giác Ginter là một cách tiếp cận để phân tách chi phí điện và nhiệt được đề xuất bởi kỹ sư người Nga - L.L. Ginter. Một tam giác được phát triển trong không gian giữa hai trục - chi phí cho điện và nhiệt. Hình tam giác cho phép ước tính đơn giá của sản phẩm thứ hai với giả định là đơn giá của sản phẩm đầu tiên. </a:t>
            </a:r>
            <a:endParaRPr lang="en-US" sz="1600" b="0" i="0" dirty="0">
              <a:solidFill>
                <a:srgbClr val="000000"/>
              </a:solidFill>
              <a:effectLst/>
              <a:ea typeface="Cambria" panose="02040503050406030204" pitchFamily="18" charset="0"/>
              <a:cs typeface="Calibri" panose="020F0502020204030204" pitchFamily="34" charset="0"/>
            </a:endParaRPr>
          </a:p>
          <a:p>
            <a:pPr algn="just"/>
            <a:r>
              <a:rPr lang="vi-VN" sz="1600" b="0" i="0" dirty="0">
                <a:solidFill>
                  <a:srgbClr val="000000"/>
                </a:solidFill>
                <a:effectLst/>
                <a:ea typeface="Cambria" panose="02040503050406030204" pitchFamily="18" charset="0"/>
                <a:cs typeface="Calibri" panose="020F0502020204030204" pitchFamily="34" charset="0"/>
              </a:rPr>
              <a:t>Báo giá nhận được </a:t>
            </a:r>
            <a:r>
              <a:rPr lang="en-US" sz="1600" b="0" i="0" dirty="0" err="1">
                <a:solidFill>
                  <a:srgbClr val="000000"/>
                </a:solidFill>
                <a:effectLst/>
                <a:ea typeface="Cambria" panose="02040503050406030204" pitchFamily="18" charset="0"/>
                <a:cs typeface="Calibri" panose="020F0502020204030204" pitchFamily="34" charset="0"/>
              </a:rPr>
              <a:t>chênh</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lệch</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đáng kể phản ánh </a:t>
            </a:r>
            <a:r>
              <a:rPr lang="en-US" sz="1600" b="0" i="0" dirty="0" err="1">
                <a:solidFill>
                  <a:srgbClr val="000000"/>
                </a:solidFill>
                <a:effectLst/>
                <a:ea typeface="Cambria" panose="02040503050406030204" pitchFamily="18" charset="0"/>
                <a:cs typeface="Calibri" panose="020F0502020204030204" pitchFamily="34" charset="0"/>
              </a:rPr>
              <a:t>nhiều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thông</a:t>
            </a:r>
            <a:r>
              <a:rPr lang="en-US" sz="1600" b="0" i="0" dirty="0">
                <a:solidFill>
                  <a:srgbClr val="000000"/>
                </a:solidFill>
                <a:effectLst/>
                <a:ea typeface="Cambria" panose="02040503050406030204" pitchFamily="18" charset="0"/>
                <a:cs typeface="Calibri" panose="020F0502020204030204" pitchFamily="34" charset="0"/>
              </a:rPr>
              <a:t> tin </a:t>
            </a:r>
            <a:r>
              <a:rPr lang="en-US" sz="1600" b="0" i="0" dirty="0" err="1">
                <a:solidFill>
                  <a:srgbClr val="000000"/>
                </a:solidFill>
                <a:effectLst/>
                <a:ea typeface="Cambria" panose="02040503050406030204" pitchFamily="18" charset="0"/>
                <a:cs typeface="Calibri" panose="020F0502020204030204" pitchFamily="34" charset="0"/>
              </a:rPr>
              <a:t>chưa</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rõ</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ràng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khi</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xin</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báo</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giá</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Bởi</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vậy</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nó</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nên được coi là ước tính </a:t>
            </a:r>
            <a:r>
              <a:rPr lang="en-US" sz="1600" b="0" i="0" dirty="0" err="1">
                <a:solidFill>
                  <a:srgbClr val="000000"/>
                </a:solidFill>
                <a:effectLst/>
                <a:ea typeface="Cambria" panose="02040503050406030204" pitchFamily="18" charset="0"/>
                <a:cs typeface="Calibri" panose="020F0502020204030204" pitchFamily="34" charset="0"/>
              </a:rPr>
              <a:t>sơ</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bộ</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và </a:t>
            </a:r>
            <a:r>
              <a:rPr lang="en-US" sz="1600" b="0" i="0" dirty="0" err="1">
                <a:solidFill>
                  <a:srgbClr val="000000"/>
                </a:solidFill>
                <a:effectLst/>
                <a:ea typeface="Cambria" panose="02040503050406030204" pitchFamily="18" charset="0"/>
                <a:cs typeface="Calibri" panose="020F0502020204030204" pitchFamily="34" charset="0"/>
              </a:rPr>
              <a:t>cần</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có</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nghiên</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cứu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sâu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hơn</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để</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có</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được</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yêu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cầu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báo</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giá</a:t>
            </a:r>
            <a:r>
              <a:rPr lang="en-US" sz="1600" b="0" i="0" dirty="0">
                <a:solidFill>
                  <a:srgbClr val="000000"/>
                </a:solidFill>
                <a:effectLst/>
                <a:ea typeface="Cambria" panose="02040503050406030204" pitchFamily="18" charset="0"/>
                <a:cs typeface="Calibri" panose="020F0502020204030204" pitchFamily="34" charset="0"/>
              </a:rPr>
              <a:t> chi </a:t>
            </a:r>
            <a:r>
              <a:rPr lang="en-US" sz="1600" b="0" i="0" dirty="0" err="1">
                <a:solidFill>
                  <a:srgbClr val="000000"/>
                </a:solidFill>
                <a:effectLst/>
                <a:ea typeface="Cambria" panose="02040503050406030204" pitchFamily="18" charset="0"/>
                <a:cs typeface="Calibri" panose="020F0502020204030204" pitchFamily="34" charset="0"/>
              </a:rPr>
              <a:t>tiết</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với</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các</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thông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số</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kỹ</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thuật</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rõ</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ràng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hơn</a:t>
            </a:r>
            <a:r>
              <a:rPr lang="en-US" sz="1600" b="0" i="0" dirty="0">
                <a:solidFill>
                  <a:srgbClr val="000000"/>
                </a:solidFill>
                <a:effectLst/>
                <a:ea typeface="Cambria" panose="02040503050406030204" pitchFamily="18" charset="0"/>
                <a:cs typeface="Calibri" panose="020F0502020204030204" pitchFamily="34" charset="0"/>
              </a:rPr>
              <a:t>. </a:t>
            </a:r>
            <a:endParaRPr lang="en-US" sz="1600" dirty="0">
              <a:solidFill>
                <a:srgbClr val="000000"/>
              </a:solidFill>
              <a:ea typeface="Cambria" panose="02040503050406030204" pitchFamily="18" charset="0"/>
              <a:cs typeface="Calibri" panose="020F0502020204030204" pitchFamily="34" charset="0"/>
            </a:endParaRPr>
          </a:p>
          <a:p>
            <a:pPr algn="just"/>
            <a:r>
              <a:rPr lang="vi-VN" sz="1600" b="0" i="0" dirty="0">
                <a:solidFill>
                  <a:srgbClr val="000000"/>
                </a:solidFill>
                <a:effectLst/>
                <a:ea typeface="Cambria" panose="02040503050406030204" pitchFamily="18" charset="0"/>
                <a:cs typeface="Calibri" panose="020F0502020204030204" pitchFamily="34" charset="0"/>
              </a:rPr>
              <a:t>Tuy nhiên, dựa trên đánh giá ban đầu này, một </a:t>
            </a:r>
            <a:r>
              <a:rPr lang="en-US" sz="1600" b="0" i="0" dirty="0" err="1">
                <a:solidFill>
                  <a:srgbClr val="000000"/>
                </a:solidFill>
                <a:effectLst/>
                <a:ea typeface="Cambria" panose="02040503050406030204" pitchFamily="18" charset="0"/>
                <a:cs typeface="Calibri" panose="020F0502020204030204" pitchFamily="34" charset="0"/>
              </a:rPr>
              <a:t>hệ</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thống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đồng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phát</a:t>
            </a:r>
            <a:r>
              <a:rPr lang="vi-VN" sz="1600" b="0" i="0" dirty="0">
                <a:solidFill>
                  <a:srgbClr val="000000"/>
                </a:solidFill>
                <a:effectLst/>
                <a:ea typeface="Cambria" panose="02040503050406030204" pitchFamily="18" charset="0"/>
                <a:cs typeface="Calibri" panose="020F0502020204030204" pitchFamily="34" charset="0"/>
              </a:rPr>
              <a:t> là khả thi khi CAPEX từ ~ 36 triệu đô la trở xuống - trong trường hợp đó, cả sản xuất hơi và điện đều có thể thấp hơn giá hơi của ESCO và điện của EVN</a:t>
            </a:r>
            <a:endParaRPr lang="en-US" sz="1600" dirty="0">
              <a:ea typeface="Cambria" panose="02040503050406030204" pitchFamily="18" charset="0"/>
              <a:cs typeface="Calibri" panose="020F0502020204030204" pitchFamily="34" charset="0"/>
            </a:endParaRPr>
          </a:p>
        </p:txBody>
      </p:sp>
    </p:spTree>
    <p:extLst>
      <p:ext uri="{BB962C8B-B14F-4D97-AF65-F5344CB8AC3E}">
        <p14:creationId xmlns:p14="http://schemas.microsoft.com/office/powerpoint/2010/main" val="2450520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E0307-1A68-42FA-A3FC-ADAD7483D8AF}"/>
              </a:ext>
            </a:extLst>
          </p:cNvPr>
          <p:cNvSpPr>
            <a:spLocks noGrp="1"/>
          </p:cNvSpPr>
          <p:nvPr>
            <p:ph type="title"/>
          </p:nvPr>
        </p:nvSpPr>
        <p:spPr/>
        <p:txBody>
          <a:bodyPr>
            <a:noAutofit/>
          </a:bodyPr>
          <a:lstStyle/>
          <a:p>
            <a:r>
              <a:rPr lang="en-US" err="1">
                <a:solidFill>
                  <a:schemeClr val="accent1">
                    <a:lumMod val="50000"/>
                  </a:schemeClr>
                </a:solidFill>
              </a:rPr>
              <a:t>Kết</a:t>
            </a:r>
            <a:r>
              <a:rPr lang="en-US">
                <a:solidFill>
                  <a:schemeClr val="accent1">
                    <a:lumMod val="50000"/>
                  </a:schemeClr>
                </a:solidFill>
              </a:rPr>
              <a:t> </a:t>
            </a:r>
            <a:r>
              <a:rPr lang="en-US" smtClean="0">
                <a:solidFill>
                  <a:schemeClr val="accent1">
                    <a:lumMod val="50000"/>
                  </a:schemeClr>
                </a:solidFill>
              </a:rPr>
              <a:t>luận </a:t>
            </a:r>
            <a:r>
              <a:rPr lang="en-US" dirty="0" err="1">
                <a:solidFill>
                  <a:schemeClr val="accent1">
                    <a:lumMod val="50000"/>
                  </a:schemeClr>
                </a:solidFill>
              </a:rPr>
              <a:t>và</a:t>
            </a:r>
            <a:r>
              <a:rPr lang="en-US" dirty="0">
                <a:solidFill>
                  <a:schemeClr val="accent1">
                    <a:lumMod val="50000"/>
                  </a:schemeClr>
                </a:solidFill>
              </a:rPr>
              <a:t> </a:t>
            </a:r>
            <a:r>
              <a:rPr lang="en-US" dirty="0" err="1">
                <a:solidFill>
                  <a:schemeClr val="accent1">
                    <a:lumMod val="50000"/>
                  </a:schemeClr>
                </a:solidFill>
              </a:rPr>
              <a:t>Kiến</a:t>
            </a:r>
            <a:r>
              <a:rPr lang="en-US" dirty="0">
                <a:solidFill>
                  <a:schemeClr val="accent1">
                    <a:lumMod val="50000"/>
                  </a:schemeClr>
                </a:solidFill>
              </a:rPr>
              <a:t> </a:t>
            </a:r>
            <a:r>
              <a:rPr lang="en-US" dirty="0" err="1">
                <a:solidFill>
                  <a:schemeClr val="accent1">
                    <a:lumMod val="50000"/>
                  </a:schemeClr>
                </a:solidFill>
              </a:rPr>
              <a:t>nghị</a:t>
            </a:r>
            <a:endParaRPr lang="aa-ET" dirty="0">
              <a:solidFill>
                <a:schemeClr val="accent1">
                  <a:lumMod val="50000"/>
                </a:schemeClr>
              </a:solidFill>
            </a:endParaRPr>
          </a:p>
        </p:txBody>
      </p:sp>
      <p:sp>
        <p:nvSpPr>
          <p:cNvPr id="3" name="Content Placeholder 2">
            <a:extLst>
              <a:ext uri="{FF2B5EF4-FFF2-40B4-BE49-F238E27FC236}">
                <a16:creationId xmlns:a16="http://schemas.microsoft.com/office/drawing/2014/main" id="{4E8AA609-0D64-400C-918A-3C9C9A6051E8}"/>
              </a:ext>
            </a:extLst>
          </p:cNvPr>
          <p:cNvSpPr>
            <a:spLocks noGrp="1"/>
          </p:cNvSpPr>
          <p:nvPr>
            <p:ph type="body" idx="1"/>
          </p:nvPr>
        </p:nvSpPr>
        <p:spPr>
          <a:xfrm>
            <a:off x="457200" y="1080830"/>
            <a:ext cx="8229600" cy="3029100"/>
          </a:xfrm>
        </p:spPr>
        <p:txBody>
          <a:bodyPr>
            <a:noAutofit/>
          </a:bodyPr>
          <a:lstStyle/>
          <a:p>
            <a:pPr algn="just"/>
            <a:r>
              <a:rPr lang="en-US" sz="1600" dirty="0" err="1"/>
              <a:t>Giấy</a:t>
            </a:r>
            <a:r>
              <a:rPr lang="en-US" sz="1600" dirty="0"/>
              <a:t> </a:t>
            </a:r>
            <a:r>
              <a:rPr lang="en-US" sz="1600" dirty="0" err="1"/>
              <a:t>và</a:t>
            </a:r>
            <a:r>
              <a:rPr lang="en-US" sz="1600" dirty="0"/>
              <a:t> </a:t>
            </a:r>
            <a:r>
              <a:rPr lang="en-US" sz="1600" dirty="0" err="1"/>
              <a:t>bột</a:t>
            </a:r>
            <a:r>
              <a:rPr lang="en-US" sz="1600" dirty="0"/>
              <a:t> </a:t>
            </a:r>
            <a:r>
              <a:rPr lang="en-US" sz="1600" dirty="0" err="1"/>
              <a:t>giấy</a:t>
            </a:r>
            <a:r>
              <a:rPr lang="en-US" sz="1600" dirty="0"/>
              <a:t> </a:t>
            </a:r>
            <a:r>
              <a:rPr lang="en-US" sz="1600" dirty="0" err="1"/>
              <a:t>là</a:t>
            </a:r>
            <a:r>
              <a:rPr lang="en-US" sz="1600" dirty="0"/>
              <a:t> </a:t>
            </a:r>
            <a:r>
              <a:rPr lang="en-US" sz="1600" dirty="0" err="1"/>
              <a:t>ngành</a:t>
            </a:r>
            <a:r>
              <a:rPr lang="en-US" sz="1600" dirty="0"/>
              <a:t> </a:t>
            </a:r>
            <a:r>
              <a:rPr lang="en-US" sz="1600" dirty="0" err="1"/>
              <a:t>sản</a:t>
            </a:r>
            <a:r>
              <a:rPr lang="en-US" sz="1600" dirty="0"/>
              <a:t> </a:t>
            </a:r>
            <a:r>
              <a:rPr lang="en-US" sz="1600" dirty="0" err="1"/>
              <a:t>xuất</a:t>
            </a:r>
            <a:r>
              <a:rPr lang="en-US" sz="1600" dirty="0"/>
              <a:t> </a:t>
            </a:r>
            <a:r>
              <a:rPr lang="en-US" sz="1600" dirty="0" err="1"/>
              <a:t>tuần</a:t>
            </a:r>
            <a:r>
              <a:rPr lang="en-US" sz="1600" dirty="0"/>
              <a:t> </a:t>
            </a:r>
            <a:r>
              <a:rPr lang="en-US" sz="1600" dirty="0" err="1"/>
              <a:t>hoàn</a:t>
            </a:r>
            <a:r>
              <a:rPr lang="en-US" sz="1600" dirty="0"/>
              <a:t> </a:t>
            </a:r>
            <a:r>
              <a:rPr lang="en-US" sz="1600" dirty="0" err="1"/>
              <a:t>có</a:t>
            </a:r>
            <a:r>
              <a:rPr lang="en-US" sz="1600" dirty="0"/>
              <a:t> </a:t>
            </a:r>
            <a:r>
              <a:rPr lang="en-US" sz="1600" dirty="0" err="1"/>
              <a:t>thể</a:t>
            </a:r>
            <a:r>
              <a:rPr lang="en-US" sz="1600" dirty="0"/>
              <a:t> </a:t>
            </a:r>
            <a:r>
              <a:rPr lang="en-US" sz="1600" dirty="0" err="1"/>
              <a:t>thu</a:t>
            </a:r>
            <a:r>
              <a:rPr lang="en-US" sz="1600" dirty="0"/>
              <a:t> </a:t>
            </a:r>
            <a:r>
              <a:rPr lang="en-US" sz="1600" dirty="0" err="1"/>
              <a:t>hồi</a:t>
            </a:r>
            <a:r>
              <a:rPr lang="en-US" sz="1600" dirty="0"/>
              <a:t> </a:t>
            </a:r>
            <a:r>
              <a:rPr lang="en-US" sz="1600" dirty="0" err="1"/>
              <a:t>tới</a:t>
            </a:r>
            <a:r>
              <a:rPr lang="en-US" sz="1600" dirty="0"/>
              <a:t> 80% </a:t>
            </a:r>
            <a:r>
              <a:rPr lang="en-US" sz="1600" dirty="0" err="1"/>
              <a:t>sản</a:t>
            </a:r>
            <a:r>
              <a:rPr lang="en-US" sz="1600" dirty="0"/>
              <a:t> </a:t>
            </a:r>
            <a:r>
              <a:rPr lang="en-US" sz="1600" dirty="0" err="1"/>
              <a:t>phẩm</a:t>
            </a:r>
            <a:r>
              <a:rPr lang="en-US" sz="1600" dirty="0"/>
              <a:t> </a:t>
            </a:r>
            <a:r>
              <a:rPr lang="en-US" sz="1600" dirty="0" err="1"/>
              <a:t>đã</a:t>
            </a:r>
            <a:r>
              <a:rPr lang="en-US" sz="1600" dirty="0"/>
              <a:t> qua </a:t>
            </a:r>
            <a:r>
              <a:rPr lang="en-US" sz="1600" dirty="0" err="1"/>
              <a:t>sử</a:t>
            </a:r>
            <a:r>
              <a:rPr lang="en-US" sz="1600" dirty="0"/>
              <a:t> </a:t>
            </a:r>
            <a:r>
              <a:rPr lang="en-US" sz="1600" dirty="0" err="1"/>
              <a:t>dụng</a:t>
            </a:r>
            <a:r>
              <a:rPr lang="en-US" sz="1600" dirty="0"/>
              <a:t>.</a:t>
            </a:r>
          </a:p>
          <a:p>
            <a:pPr algn="just"/>
            <a:r>
              <a:rPr lang="en-US" sz="1600" dirty="0" err="1"/>
              <a:t>Ngành</a:t>
            </a:r>
            <a:r>
              <a:rPr lang="en-US" sz="1600" dirty="0"/>
              <a:t> </a:t>
            </a:r>
            <a:r>
              <a:rPr lang="en-US" sz="1600" dirty="0" err="1"/>
              <a:t>này</a:t>
            </a:r>
            <a:r>
              <a:rPr lang="en-US" sz="1600" dirty="0"/>
              <a:t> </a:t>
            </a:r>
            <a:r>
              <a:rPr lang="en-US" sz="1600" dirty="0" err="1"/>
              <a:t>phụ</a:t>
            </a:r>
            <a:r>
              <a:rPr lang="en-US" sz="1600" dirty="0"/>
              <a:t> </a:t>
            </a:r>
            <a:r>
              <a:rPr lang="en-US" sz="1600" dirty="0" err="1"/>
              <a:t>thuộc</a:t>
            </a:r>
            <a:r>
              <a:rPr lang="en-US" sz="1600" dirty="0"/>
              <a:t> </a:t>
            </a:r>
            <a:r>
              <a:rPr lang="en-US" sz="1600" dirty="0" err="1"/>
              <a:t>đáng</a:t>
            </a:r>
            <a:r>
              <a:rPr lang="en-US" sz="1600" dirty="0"/>
              <a:t> </a:t>
            </a:r>
            <a:r>
              <a:rPr lang="en-US" sz="1600" dirty="0" err="1"/>
              <a:t>kể</a:t>
            </a:r>
            <a:r>
              <a:rPr lang="en-US" sz="1600" dirty="0"/>
              <a:t> </a:t>
            </a:r>
            <a:r>
              <a:rPr lang="en-US" sz="1600" dirty="0" err="1"/>
              <a:t>vào</a:t>
            </a:r>
            <a:r>
              <a:rPr lang="en-US" sz="1600" dirty="0"/>
              <a:t> </a:t>
            </a:r>
            <a:r>
              <a:rPr lang="en-US" sz="1600" dirty="0" err="1"/>
              <a:t>phế</a:t>
            </a:r>
            <a:r>
              <a:rPr lang="en-US" sz="1600" dirty="0"/>
              <a:t> </a:t>
            </a:r>
            <a:r>
              <a:rPr lang="en-US" sz="1600" dirty="0" err="1"/>
              <a:t>liệu</a:t>
            </a:r>
            <a:r>
              <a:rPr lang="en-US" sz="1600" dirty="0"/>
              <a:t> </a:t>
            </a:r>
            <a:r>
              <a:rPr lang="en-US" sz="1600" dirty="0" err="1"/>
              <a:t>nhập</a:t>
            </a:r>
            <a:r>
              <a:rPr lang="en-US" sz="1600" dirty="0"/>
              <a:t> </a:t>
            </a:r>
            <a:r>
              <a:rPr lang="en-US" sz="1600" dirty="0" err="1"/>
              <a:t>khẩu</a:t>
            </a:r>
            <a:r>
              <a:rPr lang="en-US" sz="1600" dirty="0"/>
              <a:t> </a:t>
            </a:r>
            <a:r>
              <a:rPr lang="en-US" sz="1600" dirty="0" err="1"/>
              <a:t>nguyên</a:t>
            </a:r>
            <a:r>
              <a:rPr lang="en-US" sz="1600" dirty="0"/>
              <a:t> </a:t>
            </a:r>
            <a:r>
              <a:rPr lang="en-US" sz="1600" dirty="0" err="1"/>
              <a:t>liệu</a:t>
            </a:r>
            <a:r>
              <a:rPr lang="en-US" sz="1600" dirty="0"/>
              <a:t> </a:t>
            </a:r>
            <a:r>
              <a:rPr lang="en-US" sz="1600" dirty="0" err="1"/>
              <a:t>thô</a:t>
            </a:r>
            <a:r>
              <a:rPr lang="en-US" sz="1600" dirty="0"/>
              <a:t> </a:t>
            </a:r>
            <a:r>
              <a:rPr lang="en-US" sz="1600" dirty="0" err="1"/>
              <a:t>vàcó</a:t>
            </a:r>
            <a:r>
              <a:rPr lang="en-US" sz="1600" dirty="0"/>
              <a:t>  </a:t>
            </a:r>
            <a:r>
              <a:rPr lang="en-US" sz="1600" dirty="0" err="1"/>
              <a:t>khó</a:t>
            </a:r>
            <a:r>
              <a:rPr lang="en-US" sz="1600" dirty="0"/>
              <a:t> </a:t>
            </a:r>
            <a:r>
              <a:rPr lang="en-US" sz="1600" dirty="0" err="1"/>
              <a:t>khăn</a:t>
            </a:r>
            <a:r>
              <a:rPr lang="en-US" sz="1600" dirty="0"/>
              <a:t> </a:t>
            </a:r>
            <a:r>
              <a:rPr lang="en-US" sz="1600" dirty="0" err="1"/>
              <a:t>trong</a:t>
            </a:r>
            <a:r>
              <a:rPr lang="en-US" sz="1600" dirty="0"/>
              <a:t> </a:t>
            </a:r>
            <a:r>
              <a:rPr lang="en-US" sz="1600" dirty="0" err="1"/>
              <a:t>việc</a:t>
            </a:r>
            <a:r>
              <a:rPr lang="en-US" sz="1600" dirty="0"/>
              <a:t> </a:t>
            </a:r>
            <a:r>
              <a:rPr lang="en-US" sz="1600" dirty="0" err="1"/>
              <a:t>quản</a:t>
            </a:r>
            <a:r>
              <a:rPr lang="en-US" sz="1600" dirty="0"/>
              <a:t> </a:t>
            </a:r>
            <a:r>
              <a:rPr lang="en-US" sz="1600" dirty="0" err="1"/>
              <a:t>lý</a:t>
            </a:r>
            <a:r>
              <a:rPr lang="en-US" sz="1600" dirty="0"/>
              <a:t> </a:t>
            </a:r>
            <a:r>
              <a:rPr lang="en-US" sz="1600" dirty="0" err="1"/>
              <a:t>phế</a:t>
            </a:r>
            <a:r>
              <a:rPr lang="en-US" sz="1600" dirty="0"/>
              <a:t> </a:t>
            </a:r>
            <a:r>
              <a:rPr lang="en-US" sz="1600" dirty="0" err="1"/>
              <a:t>liệu</a:t>
            </a:r>
            <a:r>
              <a:rPr lang="en-US" sz="1600" dirty="0"/>
              <a:t> </a:t>
            </a:r>
            <a:r>
              <a:rPr lang="en-US" sz="1600" dirty="0" err="1"/>
              <a:t>nhập</a:t>
            </a:r>
            <a:r>
              <a:rPr lang="en-US" sz="1600" dirty="0"/>
              <a:t> </a:t>
            </a:r>
            <a:r>
              <a:rPr lang="en-US" sz="1600" dirty="0" err="1"/>
              <a:t>khẩu</a:t>
            </a:r>
            <a:r>
              <a:rPr lang="en-US" sz="1600" dirty="0"/>
              <a:t>.</a:t>
            </a:r>
          </a:p>
          <a:p>
            <a:pPr algn="just"/>
            <a:r>
              <a:rPr lang="en-US" sz="1600" dirty="0"/>
              <a:t>Chi </a:t>
            </a:r>
            <a:r>
              <a:rPr lang="en-US" sz="1600" dirty="0" err="1"/>
              <a:t>phí</a:t>
            </a:r>
            <a:r>
              <a:rPr lang="en-US" sz="1600" dirty="0"/>
              <a:t> </a:t>
            </a:r>
            <a:r>
              <a:rPr lang="en-US" sz="1600" dirty="0" err="1"/>
              <a:t>năng</a:t>
            </a:r>
            <a:r>
              <a:rPr lang="en-US" sz="1600" dirty="0"/>
              <a:t> </a:t>
            </a:r>
            <a:r>
              <a:rPr lang="en-US" sz="1600" dirty="0" err="1"/>
              <a:t>lượng</a:t>
            </a:r>
            <a:r>
              <a:rPr lang="en-US" sz="1600" dirty="0"/>
              <a:t> </a:t>
            </a:r>
            <a:r>
              <a:rPr lang="en-US" sz="1600" dirty="0" err="1"/>
              <a:t>cao</a:t>
            </a:r>
            <a:r>
              <a:rPr lang="en-US" sz="1600" dirty="0"/>
              <a:t> </a:t>
            </a:r>
            <a:r>
              <a:rPr lang="en-US" sz="1600" dirty="0" err="1"/>
              <a:t>trong</a:t>
            </a:r>
            <a:r>
              <a:rPr lang="en-US" sz="1600" dirty="0"/>
              <a:t> chi </a:t>
            </a:r>
            <a:r>
              <a:rPr lang="en-US" sz="1600" dirty="0" err="1"/>
              <a:t>phí</a:t>
            </a:r>
            <a:r>
              <a:rPr lang="en-US" sz="1600" dirty="0"/>
              <a:t> </a:t>
            </a:r>
            <a:r>
              <a:rPr lang="en-US" sz="1600" dirty="0" err="1"/>
              <a:t>sản</a:t>
            </a:r>
            <a:r>
              <a:rPr lang="en-US" sz="1600" dirty="0"/>
              <a:t> </a:t>
            </a:r>
            <a:r>
              <a:rPr lang="en-US" sz="1600" dirty="0" err="1"/>
              <a:t>suất</a:t>
            </a:r>
            <a:r>
              <a:rPr lang="en-US" sz="1600" dirty="0"/>
              <a:t>. </a:t>
            </a:r>
            <a:r>
              <a:rPr lang="en-US" sz="1600" dirty="0" err="1"/>
              <a:t>Lò</a:t>
            </a:r>
            <a:r>
              <a:rPr lang="en-US" sz="1600" dirty="0"/>
              <a:t> </a:t>
            </a:r>
            <a:r>
              <a:rPr lang="en-US" sz="1600" dirty="0" err="1"/>
              <a:t>hơi</a:t>
            </a:r>
            <a:r>
              <a:rPr lang="en-US" sz="1600" dirty="0"/>
              <a:t> </a:t>
            </a:r>
            <a:r>
              <a:rPr lang="en-US" sz="1600" dirty="0" err="1"/>
              <a:t>và</a:t>
            </a:r>
            <a:r>
              <a:rPr lang="en-US" sz="1600" dirty="0"/>
              <a:t> </a:t>
            </a:r>
            <a:r>
              <a:rPr lang="en-US" sz="1600" dirty="0" err="1"/>
              <a:t>hệ</a:t>
            </a:r>
            <a:r>
              <a:rPr lang="en-US" sz="1600" dirty="0"/>
              <a:t> </a:t>
            </a:r>
            <a:r>
              <a:rPr lang="en-US" sz="1600" dirty="0" err="1"/>
              <a:t>thống</a:t>
            </a:r>
            <a:r>
              <a:rPr lang="en-US" sz="1600" dirty="0"/>
              <a:t> </a:t>
            </a:r>
            <a:r>
              <a:rPr lang="en-US" sz="1600" dirty="0" err="1"/>
              <a:t>hơi</a:t>
            </a:r>
            <a:r>
              <a:rPr lang="en-US" sz="1600" dirty="0"/>
              <a:t> </a:t>
            </a:r>
            <a:r>
              <a:rPr lang="en-US" sz="1600" dirty="0" err="1"/>
              <a:t>nước</a:t>
            </a:r>
            <a:r>
              <a:rPr lang="en-US" sz="1600" dirty="0"/>
              <a:t> </a:t>
            </a:r>
            <a:r>
              <a:rPr lang="en-US" sz="1600" dirty="0" err="1"/>
              <a:t>là</a:t>
            </a:r>
            <a:r>
              <a:rPr lang="en-US" sz="1600" dirty="0"/>
              <a:t> </a:t>
            </a:r>
            <a:r>
              <a:rPr lang="en-US" sz="1600" dirty="0" err="1"/>
              <a:t>nguồn</a:t>
            </a:r>
            <a:r>
              <a:rPr lang="en-US" sz="1600" dirty="0"/>
              <a:t> </a:t>
            </a:r>
            <a:r>
              <a:rPr lang="en-US" sz="1600" dirty="0" err="1"/>
              <a:t>tiêu</a:t>
            </a:r>
            <a:r>
              <a:rPr lang="en-US" sz="1600" dirty="0"/>
              <a:t> </a:t>
            </a:r>
            <a:r>
              <a:rPr lang="en-US" sz="1600" dirty="0" err="1"/>
              <a:t>thụ</a:t>
            </a:r>
            <a:r>
              <a:rPr lang="en-US" sz="1600" dirty="0"/>
              <a:t> </a:t>
            </a:r>
            <a:r>
              <a:rPr lang="en-US" sz="1600" dirty="0" err="1"/>
              <a:t>nhiệt</a:t>
            </a:r>
            <a:r>
              <a:rPr lang="en-US" sz="1600" dirty="0"/>
              <a:t> </a:t>
            </a:r>
            <a:r>
              <a:rPr lang="en-US" sz="1600" dirty="0" err="1"/>
              <a:t>năng</a:t>
            </a:r>
            <a:r>
              <a:rPr lang="en-US" sz="1600" dirty="0"/>
              <a:t> </a:t>
            </a:r>
            <a:r>
              <a:rPr lang="en-US" sz="1600" dirty="0" err="1"/>
              <a:t>chính</a:t>
            </a:r>
            <a:r>
              <a:rPr lang="en-US" sz="1600" dirty="0"/>
              <a:t> </a:t>
            </a:r>
            <a:r>
              <a:rPr lang="en-US" sz="1600" dirty="0" err="1"/>
              <a:t>của</a:t>
            </a:r>
            <a:r>
              <a:rPr lang="en-US" sz="1600" dirty="0"/>
              <a:t> </a:t>
            </a:r>
            <a:r>
              <a:rPr lang="en-US" sz="1600" dirty="0" err="1"/>
              <a:t>ngành</a:t>
            </a:r>
            <a:r>
              <a:rPr lang="en-US" sz="1600" dirty="0"/>
              <a:t>.</a:t>
            </a:r>
          </a:p>
          <a:p>
            <a:pPr algn="just"/>
            <a:r>
              <a:rPr lang="en-US" sz="1600" dirty="0" err="1"/>
              <a:t>Việc</a:t>
            </a:r>
            <a:r>
              <a:rPr lang="en-US" sz="1600" dirty="0"/>
              <a:t> </a:t>
            </a:r>
            <a:r>
              <a:rPr lang="en-US" sz="1600" dirty="0" err="1"/>
              <a:t>sử</a:t>
            </a:r>
            <a:r>
              <a:rPr lang="en-US" sz="1600" dirty="0"/>
              <a:t> </a:t>
            </a:r>
            <a:r>
              <a:rPr lang="en-US" sz="1600" dirty="0" err="1"/>
              <a:t>dụng</a:t>
            </a:r>
            <a:r>
              <a:rPr lang="en-US" sz="1600" dirty="0"/>
              <a:t> </a:t>
            </a:r>
            <a:r>
              <a:rPr lang="en-US" sz="1600" dirty="0" err="1"/>
              <a:t>lò</a:t>
            </a:r>
            <a:r>
              <a:rPr lang="en-US" sz="1600" dirty="0"/>
              <a:t> </a:t>
            </a:r>
            <a:r>
              <a:rPr lang="en-US" sz="1600" dirty="0" err="1"/>
              <a:t>hơi</a:t>
            </a:r>
            <a:r>
              <a:rPr lang="en-US" sz="1600" dirty="0"/>
              <a:t> </a:t>
            </a:r>
            <a:r>
              <a:rPr lang="en-US" sz="1600" dirty="0" err="1"/>
              <a:t>sinh</a:t>
            </a:r>
            <a:r>
              <a:rPr lang="en-US" sz="1600" dirty="0"/>
              <a:t> </a:t>
            </a:r>
            <a:r>
              <a:rPr lang="en-US" sz="1600" dirty="0" err="1"/>
              <a:t>khối</a:t>
            </a:r>
            <a:r>
              <a:rPr lang="en-US" sz="1600" dirty="0"/>
              <a:t> </a:t>
            </a:r>
            <a:r>
              <a:rPr lang="en-US" sz="1600" dirty="0" err="1"/>
              <a:t>để</a:t>
            </a:r>
            <a:r>
              <a:rPr lang="en-US" sz="1600" dirty="0"/>
              <a:t> </a:t>
            </a:r>
            <a:r>
              <a:rPr lang="en-US" sz="1600" dirty="0" err="1"/>
              <a:t>sản</a:t>
            </a:r>
            <a:r>
              <a:rPr lang="en-US" sz="1600" dirty="0"/>
              <a:t> </a:t>
            </a:r>
            <a:r>
              <a:rPr lang="en-US" sz="1600" dirty="0" err="1"/>
              <a:t>xuất</a:t>
            </a:r>
            <a:r>
              <a:rPr lang="en-US" sz="1600" dirty="0"/>
              <a:t> </a:t>
            </a:r>
            <a:r>
              <a:rPr lang="en-US" sz="1600" dirty="0" err="1"/>
              <a:t>hơi</a:t>
            </a:r>
            <a:r>
              <a:rPr lang="en-US" sz="1600" dirty="0"/>
              <a:t> </a:t>
            </a:r>
            <a:r>
              <a:rPr lang="en-US" sz="1600" dirty="0" err="1"/>
              <a:t>nước</a:t>
            </a:r>
            <a:r>
              <a:rPr lang="en-US" sz="1600" dirty="0"/>
              <a:t> </a:t>
            </a:r>
            <a:r>
              <a:rPr lang="en-US" sz="1600" dirty="0" err="1"/>
              <a:t>hoặc</a:t>
            </a:r>
            <a:r>
              <a:rPr lang="en-US" sz="1600" dirty="0"/>
              <a:t> </a:t>
            </a:r>
            <a:r>
              <a:rPr lang="en-US" sz="1600" dirty="0" err="1"/>
              <a:t>hệ</a:t>
            </a:r>
            <a:r>
              <a:rPr lang="en-US" sz="1600" dirty="0"/>
              <a:t> </a:t>
            </a:r>
            <a:r>
              <a:rPr lang="en-US" sz="1600" dirty="0" err="1"/>
              <a:t>thống</a:t>
            </a:r>
            <a:r>
              <a:rPr lang="en-US" sz="1600" dirty="0"/>
              <a:t> </a:t>
            </a:r>
            <a:r>
              <a:rPr lang="en-US" sz="1600" dirty="0" err="1"/>
              <a:t>đồng</a:t>
            </a:r>
            <a:r>
              <a:rPr lang="en-US" sz="1600" dirty="0"/>
              <a:t> </a:t>
            </a:r>
            <a:r>
              <a:rPr lang="en-US" sz="1600" dirty="0" err="1"/>
              <a:t>phát</a:t>
            </a:r>
            <a:r>
              <a:rPr lang="en-US" sz="1600" dirty="0"/>
              <a:t> CHP </a:t>
            </a:r>
            <a:r>
              <a:rPr lang="en-US" sz="1600" dirty="0" err="1"/>
              <a:t>là</a:t>
            </a:r>
            <a:r>
              <a:rPr lang="en-US" sz="1600" dirty="0"/>
              <a:t> </a:t>
            </a:r>
            <a:r>
              <a:rPr lang="en-US" sz="1600" dirty="0" err="1"/>
              <a:t>cơ</a:t>
            </a:r>
            <a:r>
              <a:rPr lang="en-US" sz="1600" dirty="0"/>
              <a:t> </a:t>
            </a:r>
            <a:r>
              <a:rPr lang="en-US" sz="1600" dirty="0" err="1"/>
              <a:t>hội</a:t>
            </a:r>
            <a:r>
              <a:rPr lang="en-US" sz="1600" dirty="0"/>
              <a:t> </a:t>
            </a:r>
            <a:r>
              <a:rPr lang="en-US" sz="1600" dirty="0" err="1"/>
              <a:t>sử</a:t>
            </a:r>
            <a:r>
              <a:rPr lang="en-US" sz="1600" dirty="0"/>
              <a:t> </a:t>
            </a:r>
            <a:r>
              <a:rPr lang="en-US" sz="1600" dirty="0" err="1"/>
              <a:t>dụng</a:t>
            </a:r>
            <a:r>
              <a:rPr lang="en-US" sz="1600" dirty="0"/>
              <a:t> </a:t>
            </a:r>
            <a:r>
              <a:rPr lang="en-US" sz="1600" dirty="0" err="1"/>
              <a:t>năng</a:t>
            </a:r>
            <a:r>
              <a:rPr lang="en-US" sz="1600" dirty="0"/>
              <a:t> </a:t>
            </a:r>
            <a:r>
              <a:rPr lang="en-US" sz="1600" dirty="0" err="1"/>
              <a:t>lượng</a:t>
            </a:r>
            <a:r>
              <a:rPr lang="en-US" sz="1600" dirty="0"/>
              <a:t> </a:t>
            </a:r>
            <a:r>
              <a:rPr lang="en-US" sz="1600" dirty="0" err="1"/>
              <a:t>sinh</a:t>
            </a:r>
            <a:r>
              <a:rPr lang="en-US" sz="1600" dirty="0"/>
              <a:t> </a:t>
            </a:r>
            <a:r>
              <a:rPr lang="en-US" sz="1600" dirty="0" err="1"/>
              <a:t>học</a:t>
            </a:r>
            <a:r>
              <a:rPr lang="en-US" sz="1600" dirty="0"/>
              <a:t> </a:t>
            </a:r>
            <a:r>
              <a:rPr lang="en-US" sz="1600" dirty="0" err="1"/>
              <a:t>khả</a:t>
            </a:r>
            <a:r>
              <a:rPr lang="en-US" sz="1600" dirty="0"/>
              <a:t> </a:t>
            </a:r>
            <a:r>
              <a:rPr lang="en-US" sz="1600" dirty="0" err="1"/>
              <a:t>thi</a:t>
            </a:r>
            <a:r>
              <a:rPr lang="en-US" sz="1600" dirty="0"/>
              <a:t> </a:t>
            </a:r>
            <a:r>
              <a:rPr lang="en-US" sz="1600" dirty="0" err="1"/>
              <a:t>trong</a:t>
            </a:r>
            <a:r>
              <a:rPr lang="en-US" sz="1600" dirty="0"/>
              <a:t> </a:t>
            </a:r>
            <a:r>
              <a:rPr lang="en-US" sz="1600" dirty="0" err="1"/>
              <a:t>ngành</a:t>
            </a:r>
            <a:r>
              <a:rPr lang="en-US" sz="1600" dirty="0"/>
              <a:t> </a:t>
            </a:r>
            <a:r>
              <a:rPr lang="en-US" sz="1600" dirty="0" err="1"/>
              <a:t>này</a:t>
            </a:r>
            <a:r>
              <a:rPr lang="en-US" sz="1600" dirty="0"/>
              <a:t>. </a:t>
            </a:r>
            <a:r>
              <a:rPr lang="en-US" sz="1600" dirty="0" err="1"/>
              <a:t>Nguồn</a:t>
            </a:r>
            <a:r>
              <a:rPr lang="en-US" sz="1600" dirty="0"/>
              <a:t> </a:t>
            </a:r>
            <a:r>
              <a:rPr lang="en-US" sz="1600" dirty="0" err="1"/>
              <a:t>cung</a:t>
            </a:r>
            <a:r>
              <a:rPr lang="en-US" sz="1600" dirty="0"/>
              <a:t> </a:t>
            </a:r>
            <a:r>
              <a:rPr lang="en-US" sz="1600" dirty="0" err="1"/>
              <a:t>cấp</a:t>
            </a:r>
            <a:r>
              <a:rPr lang="en-US" sz="1600" dirty="0"/>
              <a:t> </a:t>
            </a:r>
            <a:r>
              <a:rPr lang="en-US" sz="1600" dirty="0" err="1"/>
              <a:t>nhiên</a:t>
            </a:r>
            <a:r>
              <a:rPr lang="en-US" sz="1600" dirty="0"/>
              <a:t> </a:t>
            </a:r>
            <a:r>
              <a:rPr lang="en-US" sz="1600" dirty="0" err="1"/>
              <a:t>liệu</a:t>
            </a:r>
            <a:r>
              <a:rPr lang="en-US" sz="1600" dirty="0"/>
              <a:t> </a:t>
            </a:r>
            <a:r>
              <a:rPr lang="en-US" sz="1600" dirty="0" err="1"/>
              <a:t>sinh</a:t>
            </a:r>
            <a:r>
              <a:rPr lang="en-US" sz="1600" dirty="0"/>
              <a:t> </a:t>
            </a:r>
            <a:r>
              <a:rPr lang="en-US" sz="1600" dirty="0" err="1"/>
              <a:t>khối</a:t>
            </a:r>
            <a:r>
              <a:rPr lang="en-US" sz="1600" dirty="0"/>
              <a:t> </a:t>
            </a:r>
            <a:r>
              <a:rPr lang="en-US" sz="1600" dirty="0" err="1"/>
              <a:t>đáng</a:t>
            </a:r>
            <a:r>
              <a:rPr lang="en-US" sz="1600" dirty="0"/>
              <a:t> tin </a:t>
            </a:r>
            <a:r>
              <a:rPr lang="en-US" sz="1600" dirty="0" err="1"/>
              <a:t>cậy</a:t>
            </a:r>
            <a:r>
              <a:rPr lang="en-US" sz="1600" dirty="0"/>
              <a:t> </a:t>
            </a:r>
            <a:r>
              <a:rPr lang="en-US" sz="1600" dirty="0" err="1"/>
              <a:t>là</a:t>
            </a:r>
            <a:r>
              <a:rPr lang="en-US" sz="1600" dirty="0"/>
              <a:t> </a:t>
            </a:r>
            <a:r>
              <a:rPr lang="en-US" sz="1600" dirty="0" err="1"/>
              <a:t>rất</a:t>
            </a:r>
            <a:r>
              <a:rPr lang="en-US" sz="1600" dirty="0"/>
              <a:t> </a:t>
            </a:r>
            <a:r>
              <a:rPr lang="en-US" sz="1600" dirty="0" err="1"/>
              <a:t>quan</a:t>
            </a:r>
            <a:r>
              <a:rPr lang="en-US" sz="1600" dirty="0"/>
              <a:t> </a:t>
            </a:r>
            <a:r>
              <a:rPr lang="en-US" sz="1600" dirty="0" err="1"/>
              <a:t>trọng</a:t>
            </a:r>
            <a:r>
              <a:rPr lang="en-US" sz="1600" dirty="0"/>
              <a:t> </a:t>
            </a:r>
            <a:r>
              <a:rPr lang="en-US" sz="1600" dirty="0" err="1"/>
              <a:t>cho</a:t>
            </a:r>
            <a:r>
              <a:rPr lang="en-US" sz="1600" dirty="0"/>
              <a:t> </a:t>
            </a:r>
            <a:r>
              <a:rPr lang="en-US" sz="1600" dirty="0" err="1"/>
              <a:t>quyết</a:t>
            </a:r>
            <a:r>
              <a:rPr lang="en-US" sz="1600" dirty="0"/>
              <a:t> </a:t>
            </a:r>
            <a:r>
              <a:rPr lang="en-US" sz="1600" dirty="0" err="1"/>
              <a:t>định</a:t>
            </a:r>
            <a:r>
              <a:rPr lang="en-US" sz="1600" dirty="0"/>
              <a:t> </a:t>
            </a:r>
            <a:r>
              <a:rPr lang="en-US" sz="1600" dirty="0" err="1"/>
              <a:t>lắp</a:t>
            </a:r>
            <a:r>
              <a:rPr lang="en-US" sz="1600" dirty="0"/>
              <a:t> đặt </a:t>
            </a:r>
            <a:r>
              <a:rPr lang="en-US" sz="1600" dirty="0" err="1"/>
              <a:t>lò</a:t>
            </a:r>
            <a:r>
              <a:rPr lang="en-US" sz="1600" dirty="0"/>
              <a:t> </a:t>
            </a:r>
            <a:r>
              <a:rPr lang="en-US" sz="1600" dirty="0" err="1"/>
              <a:t>hơi</a:t>
            </a:r>
            <a:r>
              <a:rPr lang="en-US" sz="1600" dirty="0"/>
              <a:t>.</a:t>
            </a:r>
          </a:p>
          <a:p>
            <a:pPr algn="just"/>
            <a:r>
              <a:rPr lang="en-US" sz="1600" dirty="0" err="1"/>
              <a:t>Hình</a:t>
            </a:r>
            <a:r>
              <a:rPr lang="en-US" sz="1600" dirty="0"/>
              <a:t> </a:t>
            </a:r>
            <a:r>
              <a:rPr lang="en-US" sz="1600" dirty="0" err="1"/>
              <a:t>thức</a:t>
            </a:r>
            <a:r>
              <a:rPr lang="en-US" sz="1600" dirty="0"/>
              <a:t> </a:t>
            </a:r>
            <a:r>
              <a:rPr lang="en-US" sz="1600" dirty="0" err="1"/>
              <a:t>mua</a:t>
            </a:r>
            <a:r>
              <a:rPr lang="en-US" sz="1600" dirty="0"/>
              <a:t> </a:t>
            </a:r>
            <a:r>
              <a:rPr lang="en-US" sz="1600" dirty="0" err="1"/>
              <a:t>bán</a:t>
            </a:r>
            <a:r>
              <a:rPr lang="en-US" sz="1600" dirty="0"/>
              <a:t> </a:t>
            </a:r>
            <a:r>
              <a:rPr lang="en-US" sz="1600" dirty="0" err="1"/>
              <a:t>hơi</a:t>
            </a:r>
            <a:r>
              <a:rPr lang="en-US" sz="1600" dirty="0"/>
              <a:t> </a:t>
            </a:r>
            <a:r>
              <a:rPr lang="en-US" sz="1600" dirty="0" err="1"/>
              <a:t>nước</a:t>
            </a:r>
            <a:r>
              <a:rPr lang="en-US" sz="1600" dirty="0"/>
              <a:t> </a:t>
            </a:r>
            <a:r>
              <a:rPr lang="en-US" sz="1600" dirty="0" err="1"/>
              <a:t>theo</a:t>
            </a:r>
            <a:r>
              <a:rPr lang="en-US" sz="1600" dirty="0"/>
              <a:t> ESCO </a:t>
            </a:r>
            <a:r>
              <a:rPr lang="en-US" sz="1600" dirty="0" err="1"/>
              <a:t>nên</a:t>
            </a:r>
            <a:r>
              <a:rPr lang="en-US" sz="1600" dirty="0"/>
              <a:t> </a:t>
            </a:r>
            <a:r>
              <a:rPr lang="en-US" sz="1600" dirty="0" err="1"/>
              <a:t>đóng</a:t>
            </a:r>
            <a:r>
              <a:rPr lang="en-US" sz="1600" dirty="0"/>
              <a:t> </a:t>
            </a:r>
            <a:r>
              <a:rPr lang="en-US" sz="1600" dirty="0" err="1"/>
              <a:t>vai</a:t>
            </a:r>
            <a:r>
              <a:rPr lang="en-US" sz="1600" dirty="0"/>
              <a:t> </a:t>
            </a:r>
            <a:r>
              <a:rPr lang="en-US" sz="1600" dirty="0" err="1"/>
              <a:t>trò</a:t>
            </a:r>
            <a:r>
              <a:rPr lang="en-US" sz="1600" dirty="0"/>
              <a:t> </a:t>
            </a:r>
            <a:r>
              <a:rPr lang="en-US" sz="1600" dirty="0" err="1"/>
              <a:t>quan</a:t>
            </a:r>
            <a:r>
              <a:rPr lang="en-US" sz="1600" dirty="0"/>
              <a:t> </a:t>
            </a:r>
            <a:r>
              <a:rPr lang="en-US" sz="1600" dirty="0" err="1"/>
              <a:t>trọng</a:t>
            </a:r>
            <a:r>
              <a:rPr lang="en-US" sz="1600" dirty="0"/>
              <a:t> </a:t>
            </a:r>
            <a:r>
              <a:rPr lang="en-US" sz="1600" dirty="0" err="1"/>
              <a:t>trong</a:t>
            </a:r>
            <a:r>
              <a:rPr lang="en-US" sz="1600" dirty="0"/>
              <a:t> </a:t>
            </a:r>
            <a:r>
              <a:rPr lang="en-US" sz="1600" dirty="0" err="1"/>
              <a:t>việc</a:t>
            </a:r>
            <a:r>
              <a:rPr lang="en-US" sz="1600" dirty="0"/>
              <a:t> </a:t>
            </a:r>
            <a:r>
              <a:rPr lang="en-US" sz="1600" dirty="0" err="1"/>
              <a:t>khuyến</a:t>
            </a:r>
            <a:r>
              <a:rPr lang="en-US" sz="1600" dirty="0"/>
              <a:t> </a:t>
            </a:r>
            <a:r>
              <a:rPr lang="en-US" sz="1600" dirty="0" err="1"/>
              <a:t>khích</a:t>
            </a:r>
            <a:r>
              <a:rPr lang="en-US" sz="1600" dirty="0"/>
              <a:t> </a:t>
            </a:r>
            <a:r>
              <a:rPr lang="en-US" sz="1600" dirty="0" err="1"/>
              <a:t>ứng</a:t>
            </a:r>
            <a:r>
              <a:rPr lang="en-US" sz="1600" dirty="0"/>
              <a:t> </a:t>
            </a:r>
            <a:r>
              <a:rPr lang="en-US" sz="1600" dirty="0" err="1"/>
              <a:t>dụng</a:t>
            </a:r>
            <a:r>
              <a:rPr lang="en-US" sz="1600" dirty="0"/>
              <a:t> </a:t>
            </a:r>
            <a:r>
              <a:rPr lang="en-US" sz="1600" dirty="0" err="1"/>
              <a:t>lò</a:t>
            </a:r>
            <a:r>
              <a:rPr lang="en-US" sz="1600" dirty="0"/>
              <a:t> </a:t>
            </a:r>
            <a:r>
              <a:rPr lang="en-US" sz="1600" dirty="0" err="1"/>
              <a:t>hơi</a:t>
            </a:r>
            <a:r>
              <a:rPr lang="en-US" sz="1600" dirty="0"/>
              <a:t> </a:t>
            </a:r>
            <a:r>
              <a:rPr lang="en-US" sz="1600" dirty="0" err="1"/>
              <a:t>sinh</a:t>
            </a:r>
            <a:r>
              <a:rPr lang="en-US" sz="1600" dirty="0"/>
              <a:t> </a:t>
            </a:r>
            <a:r>
              <a:rPr lang="en-US" sz="1600" dirty="0" err="1"/>
              <a:t>khối</a:t>
            </a:r>
            <a:r>
              <a:rPr lang="en-US" sz="1600" dirty="0"/>
              <a:t> </a:t>
            </a:r>
            <a:r>
              <a:rPr lang="en-US" sz="1600" dirty="0" err="1"/>
              <a:t>cho</a:t>
            </a:r>
            <a:r>
              <a:rPr lang="en-US" sz="1600" dirty="0"/>
              <a:t> </a:t>
            </a:r>
            <a:r>
              <a:rPr lang="en-US" sz="1600" dirty="0" err="1"/>
              <a:t>ngành</a:t>
            </a:r>
            <a:r>
              <a:rPr lang="en-US" sz="1600" dirty="0"/>
              <a:t>.</a:t>
            </a:r>
          </a:p>
          <a:p>
            <a:pPr algn="just"/>
            <a:r>
              <a:rPr lang="en-US" sz="1600" dirty="0"/>
              <a:t>VINAPACO </a:t>
            </a:r>
            <a:r>
              <a:rPr lang="en-US" sz="1600" dirty="0" err="1"/>
              <a:t>là</a:t>
            </a:r>
            <a:r>
              <a:rPr lang="en-US" sz="1600" dirty="0"/>
              <a:t> </a:t>
            </a:r>
            <a:r>
              <a:rPr lang="en-US" sz="1600" dirty="0" err="1"/>
              <a:t>một</a:t>
            </a:r>
            <a:r>
              <a:rPr lang="en-US" sz="1600" dirty="0"/>
              <a:t> </a:t>
            </a:r>
            <a:r>
              <a:rPr lang="en-US" sz="1600" dirty="0" err="1"/>
              <a:t>trường</a:t>
            </a:r>
            <a:r>
              <a:rPr lang="en-US" sz="1600" dirty="0"/>
              <a:t> </a:t>
            </a:r>
            <a:r>
              <a:rPr lang="en-US" sz="1600" dirty="0" err="1"/>
              <a:t>hợp</a:t>
            </a:r>
            <a:r>
              <a:rPr lang="en-US" sz="1600" dirty="0"/>
              <a:t> </a:t>
            </a:r>
            <a:r>
              <a:rPr lang="en-US" sz="1600" dirty="0" err="1"/>
              <a:t>nghiên</a:t>
            </a:r>
            <a:r>
              <a:rPr lang="en-US" sz="1600" dirty="0"/>
              <a:t> </a:t>
            </a:r>
            <a:r>
              <a:rPr lang="en-US" sz="1600" dirty="0" err="1"/>
              <a:t>cứu</a:t>
            </a:r>
            <a:r>
              <a:rPr lang="en-US" sz="1600" dirty="0"/>
              <a:t> </a:t>
            </a:r>
            <a:r>
              <a:rPr lang="en-US" sz="1600" dirty="0" err="1"/>
              <a:t>điển</a:t>
            </a:r>
            <a:r>
              <a:rPr lang="en-US" sz="1600" dirty="0"/>
              <a:t> </a:t>
            </a:r>
            <a:r>
              <a:rPr lang="en-US" sz="1600" dirty="0" err="1"/>
              <a:t>hình</a:t>
            </a:r>
            <a:r>
              <a:rPr lang="en-US" sz="1600" dirty="0"/>
              <a:t> </a:t>
            </a:r>
            <a:r>
              <a:rPr lang="en-US" sz="1600" dirty="0" err="1"/>
              <a:t>tốt</a:t>
            </a:r>
            <a:r>
              <a:rPr lang="en-US" sz="1600" dirty="0"/>
              <a:t> </a:t>
            </a:r>
            <a:r>
              <a:rPr lang="en-US" sz="1600" dirty="0" err="1"/>
              <a:t>cho</a:t>
            </a:r>
            <a:r>
              <a:rPr lang="en-US" sz="1600" dirty="0"/>
              <a:t> </a:t>
            </a:r>
            <a:r>
              <a:rPr lang="en-US" sz="1600" dirty="0" err="1"/>
              <a:t>việc</a:t>
            </a:r>
            <a:r>
              <a:rPr lang="en-US" sz="1600" dirty="0"/>
              <a:t> </a:t>
            </a:r>
            <a:r>
              <a:rPr lang="en-US" sz="1600" dirty="0" err="1"/>
              <a:t>ứng</a:t>
            </a:r>
            <a:r>
              <a:rPr lang="en-US" sz="1600" dirty="0"/>
              <a:t> </a:t>
            </a:r>
            <a:r>
              <a:rPr lang="en-US" sz="1600" dirty="0" err="1"/>
              <a:t>dụng</a:t>
            </a:r>
            <a:r>
              <a:rPr lang="en-US" sz="1600" dirty="0"/>
              <a:t> </a:t>
            </a:r>
            <a:r>
              <a:rPr lang="en-US" sz="1600" dirty="0" err="1"/>
              <a:t>đồng</a:t>
            </a:r>
            <a:r>
              <a:rPr lang="en-US" sz="1600" dirty="0"/>
              <a:t> </a:t>
            </a:r>
            <a:r>
              <a:rPr lang="en-US" sz="1600" dirty="0" err="1"/>
              <a:t>phát</a:t>
            </a:r>
            <a:r>
              <a:rPr lang="en-US" sz="1600" dirty="0"/>
              <a:t> CHP </a:t>
            </a:r>
            <a:r>
              <a:rPr lang="en-US" sz="1600" dirty="0" err="1"/>
              <a:t>sử</a:t>
            </a:r>
            <a:r>
              <a:rPr lang="en-US" sz="1600" dirty="0"/>
              <a:t> </a:t>
            </a:r>
            <a:r>
              <a:rPr lang="en-US" sz="1600" dirty="0" err="1"/>
              <a:t>dụng</a:t>
            </a:r>
            <a:r>
              <a:rPr lang="en-US" sz="1600" dirty="0"/>
              <a:t> </a:t>
            </a:r>
            <a:r>
              <a:rPr lang="en-US" sz="1600" dirty="0" err="1"/>
              <a:t>sinh</a:t>
            </a:r>
            <a:r>
              <a:rPr lang="en-US" sz="1600" dirty="0"/>
              <a:t> </a:t>
            </a:r>
            <a:r>
              <a:rPr lang="en-US" sz="1600" dirty="0" err="1"/>
              <a:t>khối</a:t>
            </a:r>
            <a:r>
              <a:rPr lang="en-US" sz="1600" dirty="0"/>
              <a:t> </a:t>
            </a:r>
            <a:r>
              <a:rPr lang="en-US" sz="1600" dirty="0" err="1"/>
              <a:t>là</a:t>
            </a:r>
            <a:r>
              <a:rPr lang="en-US" sz="1600" dirty="0"/>
              <a:t> </a:t>
            </a:r>
            <a:r>
              <a:rPr lang="en-US" sz="1600" dirty="0" err="1"/>
              <a:t>nhiên</a:t>
            </a:r>
            <a:r>
              <a:rPr lang="en-US" sz="1600" dirty="0"/>
              <a:t> </a:t>
            </a:r>
            <a:r>
              <a:rPr lang="en-US" sz="1600" dirty="0" err="1"/>
              <a:t>liệu</a:t>
            </a:r>
            <a:r>
              <a:rPr lang="en-US" sz="1600" dirty="0"/>
              <a:t> </a:t>
            </a:r>
            <a:r>
              <a:rPr lang="en-US" sz="1600" dirty="0" err="1"/>
              <a:t>chính</a:t>
            </a:r>
            <a:r>
              <a:rPr lang="en-US" sz="1600" dirty="0"/>
              <a:t>. </a:t>
            </a:r>
            <a:r>
              <a:rPr lang="en-US" sz="1600" dirty="0" err="1"/>
              <a:t>Tuy</a:t>
            </a:r>
            <a:r>
              <a:rPr lang="en-US" sz="1600" dirty="0"/>
              <a:t> </a:t>
            </a:r>
            <a:r>
              <a:rPr lang="en-US" sz="1600" dirty="0" err="1"/>
              <a:t>nhiên</a:t>
            </a:r>
            <a:r>
              <a:rPr lang="en-US" sz="1600" dirty="0"/>
              <a:t>, </a:t>
            </a:r>
            <a:r>
              <a:rPr lang="en-US" sz="1600" dirty="0" err="1"/>
              <a:t>cần</a:t>
            </a:r>
            <a:r>
              <a:rPr lang="en-US" sz="1600" dirty="0"/>
              <a:t> </a:t>
            </a:r>
            <a:r>
              <a:rPr lang="en-US" sz="1600" dirty="0" err="1"/>
              <a:t>có</a:t>
            </a:r>
            <a:r>
              <a:rPr lang="en-US" sz="1600" dirty="0"/>
              <a:t> </a:t>
            </a:r>
            <a:r>
              <a:rPr lang="en-US" sz="1600" dirty="0" err="1"/>
              <a:t>nghiên</a:t>
            </a:r>
            <a:r>
              <a:rPr lang="en-US" sz="1600" dirty="0"/>
              <a:t> </a:t>
            </a:r>
            <a:r>
              <a:rPr lang="en-US" sz="1600" dirty="0" err="1"/>
              <a:t>cứu</a:t>
            </a:r>
            <a:r>
              <a:rPr lang="en-US" sz="1600" dirty="0"/>
              <a:t> </a:t>
            </a:r>
            <a:r>
              <a:rPr lang="en-US" sz="1600" dirty="0" err="1"/>
              <a:t>sâu</a:t>
            </a:r>
            <a:r>
              <a:rPr lang="en-US" sz="1600" dirty="0"/>
              <a:t> </a:t>
            </a:r>
            <a:r>
              <a:rPr lang="en-US" sz="1600" dirty="0" err="1"/>
              <a:t>hơn</a:t>
            </a:r>
            <a:r>
              <a:rPr lang="en-US" sz="1600" dirty="0"/>
              <a:t> </a:t>
            </a:r>
            <a:r>
              <a:rPr lang="en-US" sz="1600" dirty="0" err="1"/>
              <a:t>để</a:t>
            </a:r>
            <a:r>
              <a:rPr lang="en-US" sz="1600" dirty="0"/>
              <a:t> </a:t>
            </a:r>
            <a:r>
              <a:rPr lang="en-US" sz="1600" dirty="0" err="1"/>
              <a:t>có</a:t>
            </a:r>
            <a:r>
              <a:rPr lang="en-US" sz="1600" dirty="0"/>
              <a:t> </a:t>
            </a:r>
            <a:r>
              <a:rPr lang="en-US" sz="1600" dirty="0" err="1"/>
              <a:t>được</a:t>
            </a:r>
            <a:r>
              <a:rPr lang="en-US" sz="1600" dirty="0"/>
              <a:t> </a:t>
            </a:r>
            <a:r>
              <a:rPr lang="en-US" sz="1600" dirty="0" err="1"/>
              <a:t>các</a:t>
            </a:r>
            <a:r>
              <a:rPr lang="en-US" sz="1600" dirty="0"/>
              <a:t> </a:t>
            </a:r>
            <a:r>
              <a:rPr lang="en-US" sz="1600" dirty="0" err="1"/>
              <a:t>tính</a:t>
            </a:r>
            <a:r>
              <a:rPr lang="en-US" sz="1600" dirty="0"/>
              <a:t> </a:t>
            </a:r>
            <a:r>
              <a:rPr lang="en-US" sz="1600" dirty="0" err="1"/>
              <a:t>toán</a:t>
            </a:r>
            <a:r>
              <a:rPr lang="en-US" sz="1600" dirty="0"/>
              <a:t> chi </a:t>
            </a:r>
            <a:r>
              <a:rPr lang="en-US" sz="1600" dirty="0" err="1"/>
              <a:t>tiết</a:t>
            </a:r>
            <a:r>
              <a:rPr lang="en-US" sz="1600" dirty="0"/>
              <a:t> </a:t>
            </a:r>
            <a:r>
              <a:rPr lang="en-US" sz="1600" dirty="0" err="1"/>
              <a:t>cho</a:t>
            </a:r>
            <a:r>
              <a:rPr lang="en-US" sz="1600" dirty="0"/>
              <a:t> </a:t>
            </a:r>
            <a:r>
              <a:rPr lang="en-US" sz="1600" dirty="0" err="1"/>
              <a:t>hệ</a:t>
            </a:r>
            <a:r>
              <a:rPr lang="en-US" sz="1600" dirty="0"/>
              <a:t> </a:t>
            </a:r>
            <a:r>
              <a:rPr lang="en-US" sz="1600" dirty="0" err="1"/>
              <a:t>thống</a:t>
            </a:r>
            <a:r>
              <a:rPr lang="en-US" sz="1600" dirty="0"/>
              <a:t> </a:t>
            </a:r>
            <a:r>
              <a:rPr lang="en-US" sz="1600" dirty="0" err="1"/>
              <a:t>đồng</a:t>
            </a:r>
            <a:r>
              <a:rPr lang="en-US" sz="1600" dirty="0"/>
              <a:t> </a:t>
            </a:r>
            <a:r>
              <a:rPr lang="en-US" sz="1600" dirty="0" err="1"/>
              <a:t>phát</a:t>
            </a:r>
            <a:r>
              <a:rPr lang="en-US" sz="1600" dirty="0"/>
              <a:t> CHP </a:t>
            </a:r>
            <a:r>
              <a:rPr lang="en-US" sz="1600" dirty="0" err="1"/>
              <a:t>của</a:t>
            </a:r>
            <a:r>
              <a:rPr lang="en-US" sz="1600" dirty="0"/>
              <a:t> </a:t>
            </a:r>
            <a:r>
              <a:rPr lang="en-US" sz="1600" dirty="0" err="1"/>
              <a:t>nhà</a:t>
            </a:r>
            <a:r>
              <a:rPr lang="en-US" sz="1600" dirty="0"/>
              <a:t> </a:t>
            </a:r>
            <a:r>
              <a:rPr lang="en-US" sz="1600" dirty="0" err="1"/>
              <a:t>máy</a:t>
            </a:r>
            <a:r>
              <a:rPr lang="en-US" sz="1600" dirty="0"/>
              <a:t>. </a:t>
            </a:r>
          </a:p>
          <a:p>
            <a:pPr algn="just"/>
            <a:endParaRPr lang="en-US" sz="1600" dirty="0"/>
          </a:p>
          <a:p>
            <a:pPr marL="0" indent="0" algn="just">
              <a:buNone/>
            </a:pPr>
            <a:endParaRPr lang="en-US" sz="1600" dirty="0"/>
          </a:p>
        </p:txBody>
      </p:sp>
    </p:spTree>
    <p:extLst>
      <p:ext uri="{BB962C8B-B14F-4D97-AF65-F5344CB8AC3E}">
        <p14:creationId xmlns:p14="http://schemas.microsoft.com/office/powerpoint/2010/main" val="1268002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a:solidFill>
                  <a:schemeClr val="accent1">
                    <a:lumMod val="50000"/>
                  </a:schemeClr>
                </a:solidFill>
              </a:rPr>
              <a:t>CẢM ƠN</a:t>
            </a:r>
            <a:endParaRPr lang="en-US" sz="3600" b="1" dirty="0">
              <a:solidFill>
                <a:schemeClr val="accent1">
                  <a:lumMod val="50000"/>
                </a:schemeClr>
              </a:solidFill>
            </a:endParaRPr>
          </a:p>
        </p:txBody>
      </p:sp>
    </p:spTree>
    <p:extLst>
      <p:ext uri="{BB962C8B-B14F-4D97-AF65-F5344CB8AC3E}">
        <p14:creationId xmlns:p14="http://schemas.microsoft.com/office/powerpoint/2010/main" val="7505044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C9B68-F7E2-AC16-EC56-284A256EE530}"/>
              </a:ext>
            </a:extLst>
          </p:cNvPr>
          <p:cNvSpPr>
            <a:spLocks noGrp="1"/>
          </p:cNvSpPr>
          <p:nvPr>
            <p:ph type="title"/>
          </p:nvPr>
        </p:nvSpPr>
        <p:spPr/>
        <p:txBody>
          <a:bodyPr>
            <a:normAutofit fontScale="90000"/>
          </a:bodyPr>
          <a:lstStyle/>
          <a:p>
            <a:r>
              <a:rPr lang="en-US" smtClean="0">
                <a:solidFill>
                  <a:schemeClr val="accent1">
                    <a:lumMod val="50000"/>
                  </a:schemeClr>
                </a:solidFill>
              </a:rPr>
              <a:t>Thảo luận nhóm và trình bày</a:t>
            </a:r>
            <a:endParaRPr lang="en-VN" dirty="0">
              <a:solidFill>
                <a:schemeClr val="accent1">
                  <a:lumMod val="50000"/>
                </a:schemeClr>
              </a:solidFill>
            </a:endParaRPr>
          </a:p>
        </p:txBody>
      </p:sp>
      <p:sp>
        <p:nvSpPr>
          <p:cNvPr id="3" name="Text Placeholder 2">
            <a:extLst>
              <a:ext uri="{FF2B5EF4-FFF2-40B4-BE49-F238E27FC236}">
                <a16:creationId xmlns:a16="http://schemas.microsoft.com/office/drawing/2014/main" id="{65A9FD5E-9DA1-C061-27EF-F37AEE33EB92}"/>
              </a:ext>
            </a:extLst>
          </p:cNvPr>
          <p:cNvSpPr>
            <a:spLocks noGrp="1"/>
          </p:cNvSpPr>
          <p:nvPr>
            <p:ph type="body" idx="1"/>
          </p:nvPr>
        </p:nvSpPr>
        <p:spPr>
          <a:xfrm>
            <a:off x="457200" y="1037895"/>
            <a:ext cx="8229600" cy="3029100"/>
          </a:xfrm>
        </p:spPr>
        <p:txBody>
          <a:bodyPr>
            <a:normAutofit/>
          </a:bodyPr>
          <a:lstStyle/>
          <a:p>
            <a:pPr marL="139697" indent="0">
              <a:buNone/>
            </a:pPr>
            <a:endParaRPr lang="en-VN" sz="1600" dirty="0"/>
          </a:p>
          <a:p>
            <a:r>
              <a:rPr lang="vi-VN" sz="1600"/>
              <a:t>Nghiên cứu điển hình về công việc của bạn trong lĩnh vực hiệu quả năng lượng đã được chia thành 03 nhóm. Mỗi nhóm sẽ chuẩn bị một bài thuyết trình về những phát hiện của họ trong vòng 15 phút. Bài thuyết trình nên bao gồm thông tin nền về công ty, tình trạng hiện tại, thiết bị được sử dụng, quy trình thực hiện, so sánh kết quả trước và sau, và đánh giá tài </a:t>
            </a:r>
            <a:r>
              <a:rPr lang="vi-VN" sz="1600"/>
              <a:t>chính</a:t>
            </a:r>
            <a:r>
              <a:rPr lang="vi-VN" sz="1600" smtClean="0"/>
              <a:t>.</a:t>
            </a:r>
            <a:endParaRPr lang="en-US" sz="1600" smtClean="0"/>
          </a:p>
          <a:p>
            <a:r>
              <a:rPr lang="vi-VN" sz="1600" smtClean="0"/>
              <a:t>Mỗi </a:t>
            </a:r>
            <a:r>
              <a:rPr lang="vi-VN" sz="1600"/>
              <a:t>nhóm sẽ trình bày phát hiện của mình trước toàn bộ lớp trong vòng 10 phút.</a:t>
            </a:r>
            <a:endParaRPr lang="en-VN" sz="1600" dirty="0"/>
          </a:p>
        </p:txBody>
      </p:sp>
    </p:spTree>
    <p:extLst>
      <p:ext uri="{BB962C8B-B14F-4D97-AF65-F5344CB8AC3E}">
        <p14:creationId xmlns:p14="http://schemas.microsoft.com/office/powerpoint/2010/main" val="3759661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4D366A-B2F5-46F2-8160-2A058D8E3997}"/>
              </a:ext>
            </a:extLst>
          </p:cNvPr>
          <p:cNvSpPr>
            <a:spLocks noGrp="1"/>
          </p:cNvSpPr>
          <p:nvPr>
            <p:ph type="title"/>
          </p:nvPr>
        </p:nvSpPr>
        <p:spPr/>
        <p:txBody>
          <a:bodyPr>
            <a:noAutofit/>
          </a:bodyPr>
          <a:lstStyle/>
          <a:p>
            <a:r>
              <a:rPr lang="en-US" dirty="0" err="1">
                <a:solidFill>
                  <a:schemeClr val="accent1">
                    <a:lumMod val="50000"/>
                  </a:schemeClr>
                </a:solidFill>
              </a:rPr>
              <a:t>Trường</a:t>
            </a:r>
            <a:r>
              <a:rPr lang="en-US" dirty="0">
                <a:solidFill>
                  <a:schemeClr val="accent1">
                    <a:lumMod val="50000"/>
                  </a:schemeClr>
                </a:solidFill>
              </a:rPr>
              <a:t> </a:t>
            </a:r>
            <a:r>
              <a:rPr lang="en-US" dirty="0" err="1">
                <a:solidFill>
                  <a:schemeClr val="accent1">
                    <a:lumMod val="50000"/>
                  </a:schemeClr>
                </a:solidFill>
              </a:rPr>
              <a:t>hợp</a:t>
            </a:r>
            <a:r>
              <a:rPr lang="en-US" dirty="0">
                <a:solidFill>
                  <a:schemeClr val="accent1">
                    <a:lumMod val="50000"/>
                  </a:schemeClr>
                </a:solidFill>
              </a:rPr>
              <a:t> </a:t>
            </a:r>
            <a:r>
              <a:rPr lang="en-US" dirty="0" err="1">
                <a:solidFill>
                  <a:schemeClr val="accent1">
                    <a:lumMod val="50000"/>
                  </a:schemeClr>
                </a:solidFill>
              </a:rPr>
              <a:t>nghiên</a:t>
            </a:r>
            <a:r>
              <a:rPr lang="en-US" dirty="0">
                <a:solidFill>
                  <a:schemeClr val="accent1">
                    <a:lumMod val="50000"/>
                  </a:schemeClr>
                </a:solidFill>
              </a:rPr>
              <a:t> </a:t>
            </a:r>
            <a:r>
              <a:rPr lang="en-US" dirty="0" err="1">
                <a:solidFill>
                  <a:schemeClr val="accent1">
                    <a:lumMod val="50000"/>
                  </a:schemeClr>
                </a:solidFill>
              </a:rPr>
              <a:t>cứu</a:t>
            </a:r>
            <a:r>
              <a:rPr lang="en-US" dirty="0">
                <a:solidFill>
                  <a:schemeClr val="accent1">
                    <a:lumMod val="50000"/>
                  </a:schemeClr>
                </a:solidFill>
              </a:rPr>
              <a:t>– VINAPACO</a:t>
            </a:r>
            <a:endParaRPr lang="aa-ET" dirty="0">
              <a:solidFill>
                <a:schemeClr val="accent1">
                  <a:lumMod val="50000"/>
                </a:schemeClr>
              </a:solidFill>
            </a:endParaRPr>
          </a:p>
        </p:txBody>
      </p:sp>
      <p:sp>
        <p:nvSpPr>
          <p:cNvPr id="3" name="Content Placeholder 2">
            <a:extLst>
              <a:ext uri="{FF2B5EF4-FFF2-40B4-BE49-F238E27FC236}">
                <a16:creationId xmlns:a16="http://schemas.microsoft.com/office/drawing/2014/main" id="{22F6986D-6A8F-478B-93B5-133B604057B4}"/>
              </a:ext>
            </a:extLst>
          </p:cNvPr>
          <p:cNvSpPr>
            <a:spLocks noGrp="1"/>
          </p:cNvSpPr>
          <p:nvPr>
            <p:ph type="body" idx="1"/>
          </p:nvPr>
        </p:nvSpPr>
        <p:spPr>
          <a:xfrm>
            <a:off x="457200" y="1247950"/>
            <a:ext cx="4184906" cy="3029100"/>
          </a:xfrm>
        </p:spPr>
        <p:txBody>
          <a:bodyPr>
            <a:normAutofit/>
          </a:bodyPr>
          <a:lstStyle/>
          <a:p>
            <a:pPr algn="just"/>
            <a:r>
              <a:rPr lang="en-US" sz="1600" dirty="0" err="1">
                <a:solidFill>
                  <a:schemeClr val="tx1"/>
                </a:solidFill>
              </a:rPr>
              <a:t>Thành</a:t>
            </a:r>
            <a:r>
              <a:rPr lang="en-US" sz="1600" dirty="0">
                <a:solidFill>
                  <a:schemeClr val="tx1"/>
                </a:solidFill>
              </a:rPr>
              <a:t> </a:t>
            </a:r>
            <a:r>
              <a:rPr lang="en-US" sz="1600" dirty="0" err="1">
                <a:solidFill>
                  <a:schemeClr val="tx1"/>
                </a:solidFill>
              </a:rPr>
              <a:t>lập</a:t>
            </a:r>
            <a:r>
              <a:rPr lang="en-US" sz="1600" dirty="0">
                <a:solidFill>
                  <a:schemeClr val="tx1"/>
                </a:solidFill>
              </a:rPr>
              <a:t> </a:t>
            </a:r>
            <a:r>
              <a:rPr lang="en-US" sz="1600" dirty="0" err="1">
                <a:solidFill>
                  <a:schemeClr val="tx1"/>
                </a:solidFill>
              </a:rPr>
              <a:t>vào</a:t>
            </a:r>
            <a:r>
              <a:rPr lang="en-US" sz="1600" dirty="0">
                <a:solidFill>
                  <a:schemeClr val="tx1"/>
                </a:solidFill>
              </a:rPr>
              <a:t> </a:t>
            </a:r>
            <a:r>
              <a:rPr lang="en-US" sz="1600" dirty="0" err="1">
                <a:solidFill>
                  <a:schemeClr val="tx1"/>
                </a:solidFill>
              </a:rPr>
              <a:t>năm</a:t>
            </a:r>
            <a:r>
              <a:rPr lang="en-US" sz="1600" dirty="0">
                <a:solidFill>
                  <a:schemeClr val="tx1"/>
                </a:solidFill>
              </a:rPr>
              <a:t> 1976</a:t>
            </a:r>
          </a:p>
          <a:p>
            <a:pPr algn="just"/>
            <a:r>
              <a:rPr lang="en-US" sz="1600" dirty="0" err="1">
                <a:solidFill>
                  <a:schemeClr val="tx1"/>
                </a:solidFill>
                <a:ea typeface="Cambria" panose="02040503050406030204" pitchFamily="18" charset="0"/>
              </a:rPr>
              <a:t>Tại</a:t>
            </a:r>
            <a:r>
              <a:rPr lang="en-US" sz="1600" dirty="0">
                <a:solidFill>
                  <a:schemeClr val="tx1"/>
                </a:solidFill>
                <a:ea typeface="Cambria" panose="02040503050406030204" pitchFamily="18" charset="0"/>
              </a:rPr>
              <a:t>  </a:t>
            </a:r>
            <a:r>
              <a:rPr lang="en-US" sz="1600" dirty="0" err="1">
                <a:solidFill>
                  <a:schemeClr val="tx1"/>
                </a:solidFill>
                <a:ea typeface="Cambria" panose="02040503050406030204" pitchFamily="18" charset="0"/>
              </a:rPr>
              <a:t>xã</a:t>
            </a:r>
            <a:r>
              <a:rPr lang="en-US" sz="1600" dirty="0">
                <a:solidFill>
                  <a:schemeClr val="tx1"/>
                </a:solidFill>
                <a:ea typeface="Cambria" panose="02040503050406030204" pitchFamily="18" charset="0"/>
              </a:rPr>
              <a:t> </a:t>
            </a:r>
            <a:r>
              <a:rPr lang="en-US" sz="1600" b="0" i="0" dirty="0" err="1">
                <a:solidFill>
                  <a:schemeClr val="tx1"/>
                </a:solidFill>
                <a:effectLst/>
                <a:ea typeface="Cambria" panose="02040503050406030204" pitchFamily="18" charset="0"/>
              </a:rPr>
              <a:t>Phong</a:t>
            </a:r>
            <a:r>
              <a:rPr lang="en-US" sz="1600" b="0" i="0" dirty="0">
                <a:solidFill>
                  <a:schemeClr val="tx1"/>
                </a:solidFill>
                <a:effectLst/>
                <a:ea typeface="Cambria" panose="02040503050406030204" pitchFamily="18" charset="0"/>
              </a:rPr>
              <a:t> </a:t>
            </a:r>
            <a:r>
              <a:rPr lang="en-US" sz="1600" b="0" i="0" dirty="0" err="1">
                <a:solidFill>
                  <a:schemeClr val="tx1"/>
                </a:solidFill>
                <a:effectLst/>
                <a:ea typeface="Cambria" panose="02040503050406030204" pitchFamily="18" charset="0"/>
              </a:rPr>
              <a:t>Châu</a:t>
            </a:r>
            <a:r>
              <a:rPr lang="en-US" sz="1600" b="0" i="0" dirty="0">
                <a:solidFill>
                  <a:schemeClr val="tx1"/>
                </a:solidFill>
                <a:effectLst/>
                <a:ea typeface="Cambria" panose="02040503050406030204" pitchFamily="18" charset="0"/>
              </a:rPr>
              <a:t> </a:t>
            </a:r>
            <a:r>
              <a:rPr lang="en-US" sz="1600" b="0" i="0" dirty="0" err="1">
                <a:solidFill>
                  <a:schemeClr val="tx1"/>
                </a:solidFill>
                <a:effectLst/>
                <a:ea typeface="Cambria" panose="02040503050406030204" pitchFamily="18" charset="0"/>
              </a:rPr>
              <a:t>huyện</a:t>
            </a:r>
            <a:r>
              <a:rPr lang="en-US" sz="1600" b="0" i="0" dirty="0">
                <a:solidFill>
                  <a:schemeClr val="tx1"/>
                </a:solidFill>
                <a:effectLst/>
                <a:ea typeface="Cambria" panose="02040503050406030204" pitchFamily="18" charset="0"/>
              </a:rPr>
              <a:t> </a:t>
            </a:r>
            <a:r>
              <a:rPr lang="en-US" sz="1600" b="0" i="0" dirty="0" err="1">
                <a:solidFill>
                  <a:schemeClr val="tx1"/>
                </a:solidFill>
                <a:effectLst/>
                <a:ea typeface="Cambria" panose="02040503050406030204" pitchFamily="18" charset="0"/>
              </a:rPr>
              <a:t>Phù</a:t>
            </a:r>
            <a:r>
              <a:rPr lang="en-US" sz="1600" b="0" i="0" dirty="0">
                <a:solidFill>
                  <a:schemeClr val="tx1"/>
                </a:solidFill>
                <a:effectLst/>
                <a:ea typeface="Cambria" panose="02040503050406030204" pitchFamily="18" charset="0"/>
              </a:rPr>
              <a:t> Ninh , </a:t>
            </a:r>
            <a:r>
              <a:rPr lang="en-US" sz="1600" b="0" i="0" dirty="0" err="1">
                <a:solidFill>
                  <a:schemeClr val="tx1"/>
                </a:solidFill>
                <a:effectLst/>
                <a:ea typeface="Cambria" panose="02040503050406030204" pitchFamily="18" charset="0"/>
              </a:rPr>
              <a:t>tỉnh</a:t>
            </a:r>
            <a:r>
              <a:rPr lang="en-US" sz="1600" b="0" i="0" dirty="0">
                <a:solidFill>
                  <a:schemeClr val="tx1"/>
                </a:solidFill>
                <a:effectLst/>
                <a:ea typeface="Cambria" panose="02040503050406030204" pitchFamily="18" charset="0"/>
              </a:rPr>
              <a:t> </a:t>
            </a:r>
            <a:r>
              <a:rPr lang="en-US" sz="1600" b="0" i="0" dirty="0" err="1">
                <a:solidFill>
                  <a:schemeClr val="tx1"/>
                </a:solidFill>
                <a:effectLst/>
                <a:ea typeface="Cambria" panose="02040503050406030204" pitchFamily="18" charset="0"/>
              </a:rPr>
              <a:t>Phú</a:t>
            </a:r>
            <a:r>
              <a:rPr lang="en-US" sz="1600" b="0" i="0" dirty="0">
                <a:solidFill>
                  <a:schemeClr val="tx1"/>
                </a:solidFill>
                <a:effectLst/>
                <a:ea typeface="Cambria" panose="02040503050406030204" pitchFamily="18" charset="0"/>
              </a:rPr>
              <a:t> </a:t>
            </a:r>
            <a:r>
              <a:rPr lang="en-US" sz="1600" b="0" i="0" dirty="0" err="1">
                <a:solidFill>
                  <a:schemeClr val="tx1"/>
                </a:solidFill>
                <a:effectLst/>
                <a:ea typeface="Cambria" panose="02040503050406030204" pitchFamily="18" charset="0"/>
              </a:rPr>
              <a:t>Thọ</a:t>
            </a:r>
            <a:endParaRPr lang="en-US" sz="1600" b="0" i="0" dirty="0">
              <a:solidFill>
                <a:schemeClr val="tx1"/>
              </a:solidFill>
              <a:effectLst/>
              <a:ea typeface="Cambria" panose="02040503050406030204" pitchFamily="18" charset="0"/>
            </a:endParaRPr>
          </a:p>
          <a:p>
            <a:pPr algn="just"/>
            <a:r>
              <a:rPr lang="en-US" sz="1600" dirty="0" err="1">
                <a:solidFill>
                  <a:schemeClr val="tx1"/>
                </a:solidFill>
                <a:ea typeface="Cambria" panose="02040503050406030204" pitchFamily="18" charset="0"/>
              </a:rPr>
              <a:t>Sản</a:t>
            </a:r>
            <a:r>
              <a:rPr lang="en-US" sz="1600" dirty="0">
                <a:solidFill>
                  <a:schemeClr val="tx1"/>
                </a:solidFill>
                <a:ea typeface="Cambria" panose="02040503050406030204" pitchFamily="18" charset="0"/>
              </a:rPr>
              <a:t> </a:t>
            </a:r>
            <a:r>
              <a:rPr lang="en-US" sz="1600" dirty="0" err="1">
                <a:solidFill>
                  <a:schemeClr val="tx1"/>
                </a:solidFill>
                <a:ea typeface="Cambria" panose="02040503050406030204" pitchFamily="18" charset="0"/>
              </a:rPr>
              <a:t>lượng</a:t>
            </a:r>
            <a:r>
              <a:rPr lang="en-US" sz="1600" dirty="0">
                <a:solidFill>
                  <a:schemeClr val="tx1"/>
                </a:solidFill>
                <a:ea typeface="Cambria" panose="02040503050406030204" pitchFamily="18" charset="0"/>
              </a:rPr>
              <a:t>: </a:t>
            </a:r>
          </a:p>
          <a:p>
            <a:pPr lvl="1" algn="just"/>
            <a:r>
              <a:rPr lang="en-US" sz="1600" dirty="0" err="1">
                <a:solidFill>
                  <a:schemeClr val="tx1"/>
                </a:solidFill>
                <a:latin typeface="+mn-lt"/>
                <a:ea typeface="Cambria" panose="02040503050406030204" pitchFamily="18" charset="0"/>
              </a:rPr>
              <a:t>Bột</a:t>
            </a:r>
            <a:r>
              <a:rPr lang="en-US" sz="1600" dirty="0">
                <a:solidFill>
                  <a:schemeClr val="tx1"/>
                </a:solidFill>
                <a:latin typeface="+mn-lt"/>
                <a:ea typeface="Cambria" panose="02040503050406030204" pitchFamily="18" charset="0"/>
              </a:rPr>
              <a:t> </a:t>
            </a:r>
            <a:r>
              <a:rPr lang="en-US" sz="1600" dirty="0" err="1">
                <a:solidFill>
                  <a:schemeClr val="tx1"/>
                </a:solidFill>
                <a:latin typeface="+mn-lt"/>
                <a:ea typeface="Cambria" panose="02040503050406030204" pitchFamily="18" charset="0"/>
              </a:rPr>
              <a:t>giấy</a:t>
            </a:r>
            <a:r>
              <a:rPr lang="en-US" sz="1600" dirty="0">
                <a:solidFill>
                  <a:schemeClr val="tx1"/>
                </a:solidFill>
                <a:latin typeface="+mn-lt"/>
                <a:ea typeface="Cambria" panose="02040503050406030204" pitchFamily="18" charset="0"/>
              </a:rPr>
              <a:t> : 68.000 </a:t>
            </a:r>
            <a:r>
              <a:rPr lang="en-US" sz="1600" dirty="0" err="1">
                <a:solidFill>
                  <a:schemeClr val="tx1"/>
                </a:solidFill>
                <a:latin typeface="+mn-lt"/>
                <a:ea typeface="Cambria" panose="02040503050406030204" pitchFamily="18" charset="0"/>
              </a:rPr>
              <a:t>tấn</a:t>
            </a:r>
            <a:r>
              <a:rPr lang="en-US" sz="1600" dirty="0">
                <a:solidFill>
                  <a:schemeClr val="tx1"/>
                </a:solidFill>
                <a:latin typeface="+mn-lt"/>
                <a:ea typeface="Cambria" panose="02040503050406030204" pitchFamily="18" charset="0"/>
              </a:rPr>
              <a:t>/</a:t>
            </a:r>
            <a:r>
              <a:rPr lang="en-US" sz="1600" dirty="0" err="1">
                <a:solidFill>
                  <a:schemeClr val="tx1"/>
                </a:solidFill>
                <a:latin typeface="+mn-lt"/>
                <a:ea typeface="Cambria" panose="02040503050406030204" pitchFamily="18" charset="0"/>
              </a:rPr>
              <a:t>năm</a:t>
            </a:r>
            <a:endParaRPr lang="en-US" sz="1600" dirty="0">
              <a:solidFill>
                <a:schemeClr val="tx1"/>
              </a:solidFill>
              <a:latin typeface="+mn-lt"/>
              <a:ea typeface="Cambria" panose="02040503050406030204" pitchFamily="18" charset="0"/>
            </a:endParaRPr>
          </a:p>
          <a:p>
            <a:pPr lvl="1" algn="just"/>
            <a:r>
              <a:rPr lang="en-US" sz="1600" dirty="0" err="1">
                <a:solidFill>
                  <a:schemeClr val="tx1"/>
                </a:solidFill>
                <a:latin typeface="+mn-lt"/>
                <a:ea typeface="Cambria" panose="02040503050406030204" pitchFamily="18" charset="0"/>
              </a:rPr>
              <a:t>Giấy</a:t>
            </a:r>
            <a:r>
              <a:rPr lang="en-US" sz="1600" dirty="0">
                <a:solidFill>
                  <a:schemeClr val="tx1"/>
                </a:solidFill>
                <a:latin typeface="+mn-lt"/>
                <a:ea typeface="Cambria" panose="02040503050406030204" pitchFamily="18" charset="0"/>
              </a:rPr>
              <a:t>: 100.000 </a:t>
            </a:r>
            <a:r>
              <a:rPr lang="en-US" sz="1600" dirty="0" err="1">
                <a:solidFill>
                  <a:schemeClr val="tx1"/>
                </a:solidFill>
                <a:latin typeface="+mn-lt"/>
                <a:ea typeface="Cambria" panose="02040503050406030204" pitchFamily="18" charset="0"/>
              </a:rPr>
              <a:t>tấn</a:t>
            </a:r>
            <a:r>
              <a:rPr lang="en-US" sz="1600" dirty="0">
                <a:solidFill>
                  <a:schemeClr val="tx1"/>
                </a:solidFill>
                <a:latin typeface="+mn-lt"/>
                <a:ea typeface="Cambria" panose="02040503050406030204" pitchFamily="18" charset="0"/>
              </a:rPr>
              <a:t>/</a:t>
            </a:r>
            <a:r>
              <a:rPr lang="en-US" sz="1600" dirty="0" err="1">
                <a:solidFill>
                  <a:schemeClr val="tx1"/>
                </a:solidFill>
                <a:latin typeface="+mn-lt"/>
                <a:ea typeface="Cambria" panose="02040503050406030204" pitchFamily="18" charset="0"/>
              </a:rPr>
              <a:t>năm</a:t>
            </a:r>
            <a:endParaRPr lang="aa-ET" sz="1600" dirty="0">
              <a:solidFill>
                <a:schemeClr val="tx1"/>
              </a:solidFill>
              <a:latin typeface="+mn-lt"/>
              <a:ea typeface="Cambria" panose="02040503050406030204" pitchFamily="18" charset="0"/>
            </a:endParaRPr>
          </a:p>
        </p:txBody>
      </p:sp>
      <p:pic>
        <p:nvPicPr>
          <p:cNvPr id="8" name="Picture 7" descr="A picture containing text&#10;&#10;Description automatically generated">
            <a:extLst>
              <a:ext uri="{FF2B5EF4-FFF2-40B4-BE49-F238E27FC236}">
                <a16:creationId xmlns:a16="http://schemas.microsoft.com/office/drawing/2014/main" id="{F449947C-22DD-4B67-8983-9540D4007BC4}"/>
              </a:ext>
            </a:extLst>
          </p:cNvPr>
          <p:cNvPicPr/>
          <p:nvPr/>
        </p:nvPicPr>
        <p:blipFill>
          <a:blip r:embed="rId2"/>
          <a:stretch>
            <a:fillRect/>
          </a:stretch>
        </p:blipFill>
        <p:spPr>
          <a:xfrm>
            <a:off x="4764650" y="1247950"/>
            <a:ext cx="4184906" cy="2800906"/>
          </a:xfrm>
          <a:prstGeom prst="rect">
            <a:avLst/>
          </a:prstGeom>
          <a:ln>
            <a:solidFill>
              <a:schemeClr val="tx1"/>
            </a:solidFill>
          </a:ln>
        </p:spPr>
      </p:pic>
    </p:spTree>
    <p:extLst>
      <p:ext uri="{BB962C8B-B14F-4D97-AF65-F5344CB8AC3E}">
        <p14:creationId xmlns:p14="http://schemas.microsoft.com/office/powerpoint/2010/main" val="7307092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A5A03-2D80-4392-8676-F3D72B7E981C}"/>
              </a:ext>
            </a:extLst>
          </p:cNvPr>
          <p:cNvSpPr>
            <a:spLocks noGrp="1"/>
          </p:cNvSpPr>
          <p:nvPr>
            <p:ph type="title"/>
          </p:nvPr>
        </p:nvSpPr>
        <p:spPr/>
        <p:txBody>
          <a:bodyPr spcFirstLastPara="1" vert="horz" wrap="square" lIns="68593" tIns="34296" rIns="68593" bIns="34296" rtlCol="0" anchor="ctr" anchorCtr="0">
            <a:noAutofit/>
          </a:bodyPr>
          <a:lstStyle/>
          <a:p>
            <a:r>
              <a:rPr lang="en-US" sz="2400" dirty="0" err="1">
                <a:solidFill>
                  <a:schemeClr val="accent1">
                    <a:lumMod val="50000"/>
                  </a:schemeClr>
                </a:solidFill>
              </a:rPr>
              <a:t>Hệ</a:t>
            </a:r>
            <a:r>
              <a:rPr lang="en-US" sz="2400" dirty="0">
                <a:solidFill>
                  <a:schemeClr val="accent1">
                    <a:lumMod val="50000"/>
                  </a:schemeClr>
                </a:solidFill>
              </a:rPr>
              <a:t> </a:t>
            </a:r>
            <a:r>
              <a:rPr lang="en-US" sz="2400" dirty="0" err="1">
                <a:solidFill>
                  <a:schemeClr val="accent1">
                    <a:lumMod val="50000"/>
                  </a:schemeClr>
                </a:solidFill>
              </a:rPr>
              <a:t>thống</a:t>
            </a:r>
            <a:r>
              <a:rPr lang="en-US" sz="2400" dirty="0">
                <a:solidFill>
                  <a:schemeClr val="accent1">
                    <a:lumMod val="50000"/>
                  </a:schemeClr>
                </a:solidFill>
              </a:rPr>
              <a:t> </a:t>
            </a:r>
            <a:r>
              <a:rPr lang="en-US" sz="2400" dirty="0" err="1">
                <a:solidFill>
                  <a:schemeClr val="accent1">
                    <a:lumMod val="50000"/>
                  </a:schemeClr>
                </a:solidFill>
              </a:rPr>
              <a:t>đồng</a:t>
            </a:r>
            <a:r>
              <a:rPr lang="en-US" sz="2400" dirty="0">
                <a:solidFill>
                  <a:schemeClr val="accent1">
                    <a:lumMod val="50000"/>
                  </a:schemeClr>
                </a:solidFill>
              </a:rPr>
              <a:t> </a:t>
            </a:r>
            <a:r>
              <a:rPr lang="en-US" sz="2400" dirty="0" err="1">
                <a:solidFill>
                  <a:schemeClr val="accent1">
                    <a:lumMod val="50000"/>
                  </a:schemeClr>
                </a:solidFill>
              </a:rPr>
              <a:t>phát</a:t>
            </a:r>
            <a:r>
              <a:rPr lang="en-US" sz="2400" dirty="0">
                <a:solidFill>
                  <a:schemeClr val="accent1">
                    <a:lumMod val="50000"/>
                  </a:schemeClr>
                </a:solidFill>
              </a:rPr>
              <a:t> </a:t>
            </a:r>
            <a:r>
              <a:rPr lang="en-US" sz="2400" dirty="0" err="1">
                <a:solidFill>
                  <a:schemeClr val="accent1">
                    <a:lumMod val="50000"/>
                  </a:schemeClr>
                </a:solidFill>
              </a:rPr>
              <a:t>nhiệt</a:t>
            </a:r>
            <a:r>
              <a:rPr lang="en-US" sz="2400" dirty="0">
                <a:solidFill>
                  <a:schemeClr val="accent1">
                    <a:lumMod val="50000"/>
                  </a:schemeClr>
                </a:solidFill>
              </a:rPr>
              <a:t> – </a:t>
            </a:r>
            <a:r>
              <a:rPr lang="en-US" sz="2400" dirty="0" err="1">
                <a:solidFill>
                  <a:schemeClr val="accent1">
                    <a:lumMod val="50000"/>
                  </a:schemeClr>
                </a:solidFill>
              </a:rPr>
              <a:t>điện</a:t>
            </a:r>
            <a:r>
              <a:rPr lang="en-US" sz="2400" dirty="0">
                <a:solidFill>
                  <a:schemeClr val="accent1">
                    <a:lumMod val="50000"/>
                  </a:schemeClr>
                </a:solidFill>
              </a:rPr>
              <a:t> CHP </a:t>
            </a:r>
            <a:r>
              <a:rPr lang="en-US" sz="2400" dirty="0" err="1">
                <a:solidFill>
                  <a:schemeClr val="accent1">
                    <a:lumMod val="50000"/>
                  </a:schemeClr>
                </a:solidFill>
              </a:rPr>
              <a:t>tại</a:t>
            </a:r>
            <a:r>
              <a:rPr lang="en-US" sz="2400" dirty="0">
                <a:solidFill>
                  <a:schemeClr val="accent1">
                    <a:lumMod val="50000"/>
                  </a:schemeClr>
                </a:solidFill>
              </a:rPr>
              <a:t> VINAPACO</a:t>
            </a:r>
          </a:p>
        </p:txBody>
      </p:sp>
      <p:graphicFrame>
        <p:nvGraphicFramePr>
          <p:cNvPr id="7" name="Table 6">
            <a:extLst>
              <a:ext uri="{FF2B5EF4-FFF2-40B4-BE49-F238E27FC236}">
                <a16:creationId xmlns:a16="http://schemas.microsoft.com/office/drawing/2014/main" id="{322A68DD-1228-4232-9F9B-8A8DEBDD808D}"/>
              </a:ext>
            </a:extLst>
          </p:cNvPr>
          <p:cNvGraphicFramePr>
            <a:graphicFrameLocks noGrp="1"/>
          </p:cNvGraphicFramePr>
          <p:nvPr>
            <p:extLst>
              <p:ext uri="{D42A27DB-BD31-4B8C-83A1-F6EECF244321}">
                <p14:modId xmlns:p14="http://schemas.microsoft.com/office/powerpoint/2010/main" val="3054694339"/>
              </p:ext>
            </p:extLst>
          </p:nvPr>
        </p:nvGraphicFramePr>
        <p:xfrm>
          <a:off x="1423096" y="1011199"/>
          <a:ext cx="6173633" cy="1758854"/>
        </p:xfrm>
        <a:graphic>
          <a:graphicData uri="http://schemas.openxmlformats.org/drawingml/2006/table">
            <a:tbl>
              <a:tblPr firstRow="1" firstCol="1" bandRow="1">
                <a:tableStyleId>{93296810-A885-4BE3-A3E7-6D5BEEA58F35}</a:tableStyleId>
              </a:tblPr>
              <a:tblGrid>
                <a:gridCol w="1442236">
                  <a:extLst>
                    <a:ext uri="{9D8B030D-6E8A-4147-A177-3AD203B41FA5}">
                      <a16:colId xmlns:a16="http://schemas.microsoft.com/office/drawing/2014/main" val="2915514398"/>
                    </a:ext>
                  </a:extLst>
                </a:gridCol>
                <a:gridCol w="884313">
                  <a:extLst>
                    <a:ext uri="{9D8B030D-6E8A-4147-A177-3AD203B41FA5}">
                      <a16:colId xmlns:a16="http://schemas.microsoft.com/office/drawing/2014/main" val="2035022912"/>
                    </a:ext>
                  </a:extLst>
                </a:gridCol>
                <a:gridCol w="1288840">
                  <a:extLst>
                    <a:ext uri="{9D8B030D-6E8A-4147-A177-3AD203B41FA5}">
                      <a16:colId xmlns:a16="http://schemas.microsoft.com/office/drawing/2014/main" val="3678383771"/>
                    </a:ext>
                  </a:extLst>
                </a:gridCol>
                <a:gridCol w="1268195">
                  <a:extLst>
                    <a:ext uri="{9D8B030D-6E8A-4147-A177-3AD203B41FA5}">
                      <a16:colId xmlns:a16="http://schemas.microsoft.com/office/drawing/2014/main" val="1070485127"/>
                    </a:ext>
                  </a:extLst>
                </a:gridCol>
                <a:gridCol w="1290049">
                  <a:extLst>
                    <a:ext uri="{9D8B030D-6E8A-4147-A177-3AD203B41FA5}">
                      <a16:colId xmlns:a16="http://schemas.microsoft.com/office/drawing/2014/main" val="2975485348"/>
                    </a:ext>
                  </a:extLst>
                </a:gridCol>
              </a:tblGrid>
              <a:tr h="393930">
                <a:tc>
                  <a:txBody>
                    <a:bodyPr/>
                    <a:lstStyle/>
                    <a:p>
                      <a:pPr marL="0" marR="0" algn="just">
                        <a:spcBef>
                          <a:spcPts val="600"/>
                        </a:spcBef>
                        <a:spcAft>
                          <a:spcPts val="600"/>
                        </a:spcAft>
                      </a:pPr>
                      <a:r>
                        <a:rPr lang="en-US" sz="1200" dirty="0" err="1">
                          <a:effectLst/>
                          <a:latin typeface="+mn-lt"/>
                        </a:rPr>
                        <a:t>Lò</a:t>
                      </a:r>
                      <a:r>
                        <a:rPr lang="en-US" sz="1200" dirty="0">
                          <a:effectLst/>
                          <a:latin typeface="+mn-lt"/>
                        </a:rPr>
                        <a:t> </a:t>
                      </a:r>
                      <a:r>
                        <a:rPr lang="en-US" sz="1200" dirty="0" err="1">
                          <a:effectLst/>
                          <a:latin typeface="+mn-lt"/>
                        </a:rPr>
                        <a:t>hơi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Nhiên</a:t>
                      </a:r>
                      <a:r>
                        <a:rPr lang="en-US" sz="1200" dirty="0">
                          <a:effectLst/>
                          <a:latin typeface="+mn-lt"/>
                        </a:rPr>
                        <a:t> </a:t>
                      </a:r>
                      <a:r>
                        <a:rPr lang="en-US" sz="1200" dirty="0" err="1">
                          <a:effectLst/>
                          <a:latin typeface="+mn-lt"/>
                        </a:rPr>
                        <a:t>liệu</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b="1" dirty="0" err="1">
                          <a:solidFill>
                            <a:schemeClr val="bg1"/>
                          </a:solidFill>
                          <a:effectLst/>
                          <a:latin typeface="+mn-lt"/>
                          <a:ea typeface="MS Mincho" panose="02020609040205080304" pitchFamily="49" charset="-128"/>
                          <a:cs typeface="Times New Roman" panose="02020603050405020304" pitchFamily="18" charset="0"/>
                        </a:rPr>
                        <a:t>Công</a:t>
                      </a:r>
                      <a:r>
                        <a:rPr lang="en-US" sz="1200" b="1" dirty="0">
                          <a:solidFill>
                            <a:schemeClr val="bg1"/>
                          </a:solidFill>
                          <a:effectLst/>
                          <a:latin typeface="+mn-lt"/>
                          <a:ea typeface="MS Mincho" panose="02020609040205080304" pitchFamily="49" charset="-128"/>
                          <a:cs typeface="Times New Roman" panose="02020603050405020304" pitchFamily="18" charset="0"/>
                        </a:rPr>
                        <a:t> </a:t>
                      </a:r>
                      <a:r>
                        <a:rPr lang="en-US" sz="1200" b="1" dirty="0" err="1">
                          <a:solidFill>
                            <a:schemeClr val="bg1"/>
                          </a:solidFill>
                          <a:effectLst/>
                          <a:latin typeface="+mn-lt"/>
                          <a:ea typeface="MS Mincho" panose="02020609040205080304" pitchFamily="49" charset="-128"/>
                          <a:cs typeface="Times New Roman" panose="02020603050405020304" pitchFamily="18" charset="0"/>
                        </a:rPr>
                        <a:t>suất</a:t>
                      </a:r>
                      <a:r>
                        <a:rPr lang="en-US" sz="1200" b="1" dirty="0">
                          <a:solidFill>
                            <a:schemeClr val="bg1"/>
                          </a:solidFill>
                          <a:effectLst/>
                          <a:latin typeface="+mn-lt"/>
                          <a:ea typeface="MS Mincho" panose="02020609040205080304" pitchFamily="49" charset="-128"/>
                          <a:cs typeface="Times New Roman" panose="02020603050405020304" pitchFamily="18" charset="0"/>
                        </a:rPr>
                        <a:t> </a:t>
                      </a:r>
                      <a:r>
                        <a:rPr lang="en-US" sz="1200" b="1" dirty="0" err="1">
                          <a:solidFill>
                            <a:schemeClr val="bg1"/>
                          </a:solidFill>
                          <a:effectLst/>
                          <a:latin typeface="+mn-lt"/>
                          <a:ea typeface="MS Mincho" panose="02020609040205080304" pitchFamily="49" charset="-128"/>
                          <a:cs typeface="Times New Roman" panose="02020603050405020304" pitchFamily="18" charset="0"/>
                        </a:rPr>
                        <a:t>thiết</a:t>
                      </a:r>
                      <a:r>
                        <a:rPr lang="en-US" sz="1200" b="1" dirty="0">
                          <a:solidFill>
                            <a:schemeClr val="bg1"/>
                          </a:solidFill>
                          <a:effectLst/>
                          <a:latin typeface="+mn-lt"/>
                          <a:ea typeface="MS Mincho" panose="02020609040205080304" pitchFamily="49" charset="-128"/>
                          <a:cs typeface="Times New Roman" panose="02020603050405020304" pitchFamily="18" charset="0"/>
                        </a:rPr>
                        <a:t> </a:t>
                      </a:r>
                      <a:r>
                        <a:rPr lang="en-US" sz="1200" b="1" dirty="0" err="1">
                          <a:solidFill>
                            <a:schemeClr val="bg1"/>
                          </a:solidFill>
                          <a:effectLst/>
                          <a:latin typeface="+mn-lt"/>
                          <a:ea typeface="MS Mincho" panose="02020609040205080304" pitchFamily="49" charset="-128"/>
                          <a:cs typeface="Times New Roman" panose="02020603050405020304" pitchFamily="18" charset="0"/>
                        </a:rPr>
                        <a:t>kế</a:t>
                      </a:r>
                      <a:r>
                        <a:rPr lang="en-US" sz="1200" b="1" dirty="0">
                          <a:solidFill>
                            <a:schemeClr val="bg1"/>
                          </a:solidFill>
                          <a:effectLst/>
                          <a:latin typeface="+mn-lt"/>
                          <a:ea typeface="MS Mincho" panose="02020609040205080304" pitchFamily="49" charset="-128"/>
                          <a:cs typeface="Times New Roman" panose="02020603050405020304" pitchFamily="18" charset="0"/>
                        </a:rPr>
                        <a:t>/</a:t>
                      </a:r>
                      <a:r>
                        <a:rPr lang="en-US" sz="1200" b="1" dirty="0" err="1">
                          <a:solidFill>
                            <a:schemeClr val="bg1"/>
                          </a:solidFill>
                          <a:effectLst/>
                          <a:latin typeface="+mn-lt"/>
                          <a:ea typeface="MS Mincho" panose="02020609040205080304" pitchFamily="49" charset="-128"/>
                          <a:cs typeface="Times New Roman" panose="02020603050405020304" pitchFamily="18" charset="0"/>
                        </a:rPr>
                        <a:t>vận</a:t>
                      </a:r>
                      <a:r>
                        <a:rPr lang="en-US" sz="1200" b="1" dirty="0">
                          <a:solidFill>
                            <a:schemeClr val="bg1"/>
                          </a:solidFill>
                          <a:effectLst/>
                          <a:latin typeface="+mn-lt"/>
                          <a:ea typeface="MS Mincho" panose="02020609040205080304" pitchFamily="49" charset="-128"/>
                          <a:cs typeface="Times New Roman" panose="02020603050405020304" pitchFamily="18" charset="0"/>
                        </a:rPr>
                        <a:t> </a:t>
                      </a:r>
                      <a:r>
                        <a:rPr lang="en-US" sz="1200" b="1" dirty="0" err="1">
                          <a:solidFill>
                            <a:schemeClr val="bg1"/>
                          </a:solidFill>
                          <a:effectLst/>
                          <a:latin typeface="+mn-lt"/>
                          <a:ea typeface="MS Mincho" panose="02020609040205080304" pitchFamily="49" charset="-128"/>
                          <a:cs typeface="Times New Roman" panose="02020603050405020304" pitchFamily="18" charset="0"/>
                        </a:rPr>
                        <a:t>hành</a:t>
                      </a:r>
                      <a:r>
                        <a:rPr lang="en-US" sz="1200" b="1" dirty="0">
                          <a:solidFill>
                            <a:schemeClr val="bg1"/>
                          </a:solidFill>
                          <a:effectLst/>
                          <a:latin typeface="+mn-lt"/>
                          <a:ea typeface="MS Mincho" panose="02020609040205080304" pitchFamily="49" charset="-128"/>
                          <a:cs typeface="Times New Roman" panose="02020603050405020304" pitchFamily="18" charset="0"/>
                        </a:rPr>
                        <a:t> tph</a:t>
                      </a:r>
                    </a:p>
                  </a:txBody>
                  <a:tcPr marL="54845" marR="54845" marT="13830" marB="13830"/>
                </a:tc>
                <a:tc>
                  <a:txBody>
                    <a:bodyPr/>
                    <a:lstStyle/>
                    <a:p>
                      <a:pPr marL="0" marR="0" algn="l">
                        <a:spcBef>
                          <a:spcPts val="600"/>
                        </a:spcBef>
                        <a:spcAft>
                          <a:spcPts val="600"/>
                        </a:spcAft>
                      </a:pPr>
                      <a:r>
                        <a:rPr lang="en-US" sz="1200" dirty="0" err="1">
                          <a:solidFill>
                            <a:schemeClr val="bg1"/>
                          </a:solidFill>
                          <a:effectLst/>
                          <a:latin typeface="+mn-lt"/>
                          <a:ea typeface="MS Mincho" panose="02020609040205080304" pitchFamily="49" charset="-128"/>
                          <a:cs typeface="Times New Roman" panose="02020603050405020304" pitchFamily="18" charset="0"/>
                        </a:rPr>
                        <a:t>Áp</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suất</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và</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nhiệt</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độ</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hơi</a:t>
                      </a:r>
                      <a:endParaRPr lang="en-US" sz="1200" dirty="0">
                        <a:solidFill>
                          <a:schemeClr val="bg1"/>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Nhận</a:t>
                      </a:r>
                      <a:r>
                        <a:rPr lang="en-US" sz="1200" dirty="0">
                          <a:effectLst/>
                          <a:latin typeface="+mn-lt"/>
                        </a:rPr>
                        <a:t> </a:t>
                      </a:r>
                      <a:r>
                        <a:rPr lang="en-US" sz="1200" dirty="0" err="1">
                          <a:effectLst/>
                          <a:latin typeface="+mn-lt"/>
                        </a:rPr>
                        <a:t>xét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765821665"/>
                  </a:ext>
                </a:extLst>
              </a:tr>
              <a:tr h="393930">
                <a:tc>
                  <a:txBody>
                    <a:bodyPr/>
                    <a:lstStyle/>
                    <a:p>
                      <a:pPr marL="0" marR="0" algn="l">
                        <a:spcBef>
                          <a:spcPts val="600"/>
                        </a:spcBef>
                        <a:spcAft>
                          <a:spcPts val="600"/>
                        </a:spcAft>
                      </a:pPr>
                      <a:r>
                        <a:rPr lang="en-US" sz="1200" dirty="0" err="1">
                          <a:effectLst/>
                          <a:latin typeface="+mn-lt"/>
                        </a:rPr>
                        <a:t>Tầng</a:t>
                      </a:r>
                      <a:r>
                        <a:rPr lang="en-US" sz="1200" dirty="0">
                          <a:effectLst/>
                          <a:latin typeface="+mn-lt"/>
                        </a:rPr>
                        <a:t> </a:t>
                      </a:r>
                      <a:r>
                        <a:rPr lang="en-US" sz="1200" dirty="0" err="1">
                          <a:effectLst/>
                          <a:latin typeface="+mn-lt"/>
                        </a:rPr>
                        <a:t>sôi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Than </a:t>
                      </a:r>
                      <a:r>
                        <a:rPr lang="en-US" sz="1200" dirty="0" err="1">
                          <a:effectLst/>
                          <a:latin typeface="+mn-lt"/>
                        </a:rPr>
                        <a:t>Antraxit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145/90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62/450⁰C</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Công</a:t>
                      </a:r>
                      <a:r>
                        <a:rPr lang="en-US" sz="1200" dirty="0">
                          <a:effectLst/>
                          <a:latin typeface="+mn-lt"/>
                        </a:rPr>
                        <a:t> </a:t>
                      </a:r>
                      <a:r>
                        <a:rPr lang="en-US" sz="1200" dirty="0" err="1">
                          <a:effectLst/>
                          <a:latin typeface="+mn-lt"/>
                        </a:rPr>
                        <a:t>nghệ</a:t>
                      </a:r>
                      <a:r>
                        <a:rPr lang="en-US" sz="1200" dirty="0">
                          <a:effectLst/>
                          <a:latin typeface="+mn-lt"/>
                        </a:rPr>
                        <a:t> </a:t>
                      </a:r>
                      <a:r>
                        <a:rPr lang="en-US" sz="1200" dirty="0" err="1">
                          <a:effectLst/>
                          <a:latin typeface="+mn-lt"/>
                        </a:rPr>
                        <a:t>năm</a:t>
                      </a:r>
                      <a:r>
                        <a:rPr lang="en-US" sz="1200" dirty="0">
                          <a:effectLst/>
                          <a:latin typeface="+mn-lt"/>
                        </a:rPr>
                        <a:t> 1970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626121192"/>
                  </a:ext>
                </a:extLst>
              </a:tr>
              <a:tr h="393930">
                <a:tc>
                  <a:txBody>
                    <a:bodyPr/>
                    <a:lstStyle/>
                    <a:p>
                      <a:pPr marL="0" marR="0" algn="l">
                        <a:spcBef>
                          <a:spcPts val="600"/>
                        </a:spcBef>
                        <a:spcAft>
                          <a:spcPts val="600"/>
                        </a:spcAft>
                      </a:pPr>
                      <a:r>
                        <a:rPr lang="en-US" sz="1200" dirty="0" err="1">
                          <a:effectLst/>
                          <a:latin typeface="+mn-lt"/>
                        </a:rPr>
                        <a:t>Lò</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thu</a:t>
                      </a:r>
                      <a:r>
                        <a:rPr lang="en-US" sz="1200" dirty="0">
                          <a:effectLst/>
                          <a:latin typeface="+mn-lt"/>
                        </a:rPr>
                        <a:t> </a:t>
                      </a:r>
                      <a:r>
                        <a:rPr lang="en-US" sz="1200" dirty="0" err="1">
                          <a:effectLst/>
                          <a:latin typeface="+mn-lt"/>
                        </a:rPr>
                        <a:t>hồi</a:t>
                      </a:r>
                      <a:r>
                        <a:rPr lang="en-US" sz="1200" dirty="0">
                          <a:effectLst/>
                          <a:latin typeface="+mn-lt"/>
                        </a:rPr>
                        <a:t> </a:t>
                      </a:r>
                      <a:r>
                        <a:rPr lang="en-US" sz="1200" dirty="0" err="1">
                          <a:effectLst/>
                          <a:latin typeface="+mn-lt"/>
                        </a:rPr>
                        <a:t>dịch</a:t>
                      </a:r>
                      <a:r>
                        <a:rPr lang="en-US" sz="1200" dirty="0">
                          <a:effectLst/>
                          <a:latin typeface="+mn-lt"/>
                        </a:rPr>
                        <a:t> </a:t>
                      </a:r>
                      <a:r>
                        <a:rPr lang="en-US" sz="1200" dirty="0" err="1">
                          <a:effectLst/>
                          <a:latin typeface="+mn-lt"/>
                        </a:rPr>
                        <a:t>đen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Dịch</a:t>
                      </a:r>
                      <a:r>
                        <a:rPr lang="en-US" sz="1200" dirty="0">
                          <a:effectLst/>
                          <a:latin typeface="+mn-lt"/>
                        </a:rPr>
                        <a:t> </a:t>
                      </a:r>
                      <a:r>
                        <a:rPr lang="en-US" sz="1200" dirty="0" err="1">
                          <a:effectLst/>
                          <a:latin typeface="+mn-lt"/>
                        </a:rPr>
                        <a:t>đen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36/16-20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62/450⁰C</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Công</a:t>
                      </a:r>
                      <a:r>
                        <a:rPr lang="en-US" sz="1200" dirty="0">
                          <a:effectLst/>
                          <a:latin typeface="+mn-lt"/>
                        </a:rPr>
                        <a:t> </a:t>
                      </a:r>
                      <a:r>
                        <a:rPr lang="en-US" sz="1200" dirty="0" err="1">
                          <a:effectLst/>
                          <a:latin typeface="+mn-lt"/>
                        </a:rPr>
                        <a:t>nghệ</a:t>
                      </a:r>
                      <a:r>
                        <a:rPr lang="en-US" sz="1200" dirty="0">
                          <a:effectLst/>
                          <a:latin typeface="+mn-lt"/>
                        </a:rPr>
                        <a:t> </a:t>
                      </a:r>
                      <a:r>
                        <a:rPr lang="en-US" sz="1200" dirty="0" err="1">
                          <a:effectLst/>
                          <a:latin typeface="+mn-lt"/>
                        </a:rPr>
                        <a:t>năm</a:t>
                      </a:r>
                      <a:r>
                        <a:rPr lang="en-US" sz="1200" dirty="0">
                          <a:effectLst/>
                          <a:latin typeface="+mn-lt"/>
                        </a:rPr>
                        <a:t> 1970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898886207"/>
                  </a:ext>
                </a:extLst>
              </a:tr>
              <a:tr h="577064">
                <a:tc>
                  <a:txBody>
                    <a:bodyPr/>
                    <a:lstStyle/>
                    <a:p>
                      <a:pPr marL="0" marR="0" algn="l">
                        <a:spcBef>
                          <a:spcPts val="600"/>
                        </a:spcBef>
                        <a:spcAft>
                          <a:spcPts val="600"/>
                        </a:spcAft>
                      </a:pPr>
                      <a:r>
                        <a:rPr lang="en-US" sz="1200" dirty="0" err="1">
                          <a:effectLst/>
                          <a:latin typeface="+mn-lt"/>
                        </a:rPr>
                        <a:t>Lò</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ghi</a:t>
                      </a:r>
                      <a:r>
                        <a:rPr lang="en-US" sz="1200" dirty="0">
                          <a:effectLst/>
                          <a:latin typeface="+mn-lt"/>
                        </a:rPr>
                        <a:t> </a:t>
                      </a:r>
                      <a:r>
                        <a:rPr lang="en-US" sz="1200" dirty="0" err="1">
                          <a:effectLst/>
                          <a:latin typeface="+mn-lt"/>
                        </a:rPr>
                        <a:t>bậc</a:t>
                      </a:r>
                      <a:r>
                        <a:rPr lang="en-US" sz="1200" dirty="0">
                          <a:effectLst/>
                          <a:latin typeface="+mn-lt"/>
                        </a:rPr>
                        <a:t> thang </a:t>
                      </a:r>
                      <a:r>
                        <a:rPr lang="en-US" sz="1200" dirty="0" err="1">
                          <a:effectLst/>
                          <a:latin typeface="+mn-lt"/>
                        </a:rPr>
                        <a:t>sinh</a:t>
                      </a:r>
                      <a:r>
                        <a:rPr lang="en-US" sz="1200" dirty="0">
                          <a:effectLst/>
                          <a:latin typeface="+mn-lt"/>
                        </a:rPr>
                        <a:t> </a:t>
                      </a:r>
                      <a:r>
                        <a:rPr lang="en-US" sz="1200" dirty="0" err="1">
                          <a:effectLst/>
                          <a:latin typeface="+mn-lt"/>
                        </a:rPr>
                        <a:t>khối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Vỏ</a:t>
                      </a:r>
                      <a:r>
                        <a:rPr lang="en-US" sz="1200" dirty="0">
                          <a:effectLst/>
                          <a:latin typeface="+mn-lt"/>
                        </a:rPr>
                        <a:t> </a:t>
                      </a:r>
                      <a:r>
                        <a:rPr lang="en-US" sz="1200" dirty="0" err="1">
                          <a:effectLst/>
                          <a:latin typeface="+mn-lt"/>
                        </a:rPr>
                        <a:t>cây</a:t>
                      </a:r>
                      <a:r>
                        <a:rPr lang="en-US" sz="1200" dirty="0">
                          <a:effectLst/>
                          <a:latin typeface="+mn-lt"/>
                        </a:rPr>
                        <a:t>, </a:t>
                      </a:r>
                      <a:r>
                        <a:rPr lang="en-US" sz="1200" dirty="0" err="1">
                          <a:effectLst/>
                          <a:latin typeface="+mn-lt"/>
                        </a:rPr>
                        <a:t>gỗ</a:t>
                      </a:r>
                      <a:r>
                        <a:rPr lang="en-US" sz="1200" dirty="0">
                          <a:effectLst/>
                          <a:latin typeface="+mn-lt"/>
                        </a:rPr>
                        <a:t> </a:t>
                      </a:r>
                      <a:r>
                        <a:rPr lang="en-US" sz="1200" dirty="0" err="1">
                          <a:effectLst/>
                          <a:latin typeface="+mn-lt"/>
                        </a:rPr>
                        <a:t>vụn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20/16</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13 bar</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Công</a:t>
                      </a:r>
                      <a:r>
                        <a:rPr lang="en-US" sz="1200" dirty="0">
                          <a:effectLst/>
                          <a:latin typeface="+mn-lt"/>
                        </a:rPr>
                        <a:t> </a:t>
                      </a:r>
                      <a:r>
                        <a:rPr lang="en-US" sz="1200" dirty="0" err="1">
                          <a:effectLst/>
                          <a:latin typeface="+mn-lt"/>
                        </a:rPr>
                        <a:t>nghệ</a:t>
                      </a:r>
                      <a:r>
                        <a:rPr lang="en-US" sz="1200" dirty="0">
                          <a:effectLst/>
                          <a:latin typeface="+mn-lt"/>
                        </a:rPr>
                        <a:t> </a:t>
                      </a:r>
                      <a:r>
                        <a:rPr lang="en-US" sz="1200" dirty="0" err="1">
                          <a:effectLst/>
                          <a:latin typeface="+mn-lt"/>
                        </a:rPr>
                        <a:t>Trung</a:t>
                      </a:r>
                      <a:r>
                        <a:rPr lang="en-US" sz="1200" dirty="0">
                          <a:effectLst/>
                          <a:latin typeface="+mn-lt"/>
                        </a:rPr>
                        <a:t> </a:t>
                      </a:r>
                      <a:r>
                        <a:rPr lang="en-US" sz="1200" dirty="0" err="1">
                          <a:effectLst/>
                          <a:latin typeface="+mn-lt"/>
                        </a:rPr>
                        <a:t>Quốc</a:t>
                      </a:r>
                      <a:r>
                        <a:rPr lang="en-US" sz="1200" dirty="0">
                          <a:effectLst/>
                          <a:latin typeface="+mn-lt"/>
                        </a:rPr>
                        <a:t> </a:t>
                      </a:r>
                      <a:r>
                        <a:rPr lang="en-US" sz="1200" dirty="0" err="1">
                          <a:effectLst/>
                          <a:latin typeface="+mn-lt"/>
                        </a:rPr>
                        <a:t>năm</a:t>
                      </a:r>
                      <a:r>
                        <a:rPr lang="en-US" sz="1200" dirty="0">
                          <a:effectLst/>
                          <a:latin typeface="+mn-lt"/>
                        </a:rPr>
                        <a:t> 2017</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340534461"/>
                  </a:ext>
                </a:extLst>
              </a:tr>
            </a:tbl>
          </a:graphicData>
        </a:graphic>
      </p:graphicFrame>
      <p:graphicFrame>
        <p:nvGraphicFramePr>
          <p:cNvPr id="8" name="Table 7">
            <a:extLst>
              <a:ext uri="{FF2B5EF4-FFF2-40B4-BE49-F238E27FC236}">
                <a16:creationId xmlns:a16="http://schemas.microsoft.com/office/drawing/2014/main" id="{C98C2BD5-9591-4246-A704-64D610712490}"/>
              </a:ext>
            </a:extLst>
          </p:cNvPr>
          <p:cNvGraphicFramePr>
            <a:graphicFrameLocks noGrp="1"/>
          </p:cNvGraphicFramePr>
          <p:nvPr>
            <p:extLst>
              <p:ext uri="{D42A27DB-BD31-4B8C-83A1-F6EECF244321}">
                <p14:modId xmlns:p14="http://schemas.microsoft.com/office/powerpoint/2010/main" val="3312777904"/>
              </p:ext>
            </p:extLst>
          </p:nvPr>
        </p:nvGraphicFramePr>
        <p:xfrm>
          <a:off x="1423096" y="2896060"/>
          <a:ext cx="6173631" cy="1686360"/>
        </p:xfrm>
        <a:graphic>
          <a:graphicData uri="http://schemas.openxmlformats.org/drawingml/2006/table">
            <a:tbl>
              <a:tblPr firstRow="1" firstCol="1" bandRow="1">
                <a:tableStyleId>{93296810-A885-4BE3-A3E7-6D5BEEA58F35}</a:tableStyleId>
              </a:tblPr>
              <a:tblGrid>
                <a:gridCol w="2227892">
                  <a:extLst>
                    <a:ext uri="{9D8B030D-6E8A-4147-A177-3AD203B41FA5}">
                      <a16:colId xmlns:a16="http://schemas.microsoft.com/office/drawing/2014/main" val="3405320179"/>
                    </a:ext>
                  </a:extLst>
                </a:gridCol>
                <a:gridCol w="852962">
                  <a:extLst>
                    <a:ext uri="{9D8B030D-6E8A-4147-A177-3AD203B41FA5}">
                      <a16:colId xmlns:a16="http://schemas.microsoft.com/office/drawing/2014/main" val="3249773468"/>
                    </a:ext>
                  </a:extLst>
                </a:gridCol>
                <a:gridCol w="1597225">
                  <a:extLst>
                    <a:ext uri="{9D8B030D-6E8A-4147-A177-3AD203B41FA5}">
                      <a16:colId xmlns:a16="http://schemas.microsoft.com/office/drawing/2014/main" val="2283173185"/>
                    </a:ext>
                  </a:extLst>
                </a:gridCol>
                <a:gridCol w="1495552">
                  <a:extLst>
                    <a:ext uri="{9D8B030D-6E8A-4147-A177-3AD203B41FA5}">
                      <a16:colId xmlns:a16="http://schemas.microsoft.com/office/drawing/2014/main" val="941733720"/>
                    </a:ext>
                  </a:extLst>
                </a:gridCol>
              </a:tblGrid>
              <a:tr h="210795">
                <a:tc>
                  <a:txBody>
                    <a:bodyPr/>
                    <a:lstStyle/>
                    <a:p>
                      <a:pPr marL="0" marR="0" algn="just">
                        <a:spcBef>
                          <a:spcPts val="600"/>
                        </a:spcBef>
                        <a:spcAft>
                          <a:spcPts val="600"/>
                        </a:spcAft>
                      </a:pPr>
                      <a:r>
                        <a:rPr lang="en-US" sz="1200" dirty="0" err="1">
                          <a:effectLst/>
                          <a:latin typeface="+mn-lt"/>
                        </a:rPr>
                        <a:t>Tua</a:t>
                      </a:r>
                      <a:r>
                        <a:rPr lang="en-US" sz="1200" dirty="0">
                          <a:effectLst/>
                          <a:latin typeface="+mn-lt"/>
                        </a:rPr>
                        <a:t>-bin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solidFill>
                            <a:schemeClr val="bg1"/>
                          </a:solidFill>
                          <a:effectLst/>
                          <a:latin typeface="+mn-lt"/>
                          <a:ea typeface="MS Mincho" panose="02020609040205080304" pitchFamily="49" charset="-128"/>
                          <a:cs typeface="Times New Roman" panose="02020603050405020304" pitchFamily="18" charset="0"/>
                        </a:rPr>
                        <a:t>Đơn</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vị</a:t>
                      </a:r>
                      <a:endParaRPr lang="en-US" sz="1200" dirty="0">
                        <a:solidFill>
                          <a:schemeClr val="bg1"/>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Tuabin</a:t>
                      </a:r>
                      <a:r>
                        <a:rPr lang="en-US" sz="1200" dirty="0">
                          <a:effectLst/>
                          <a:latin typeface="+mn-lt"/>
                        </a:rPr>
                        <a:t> </a:t>
                      </a:r>
                      <a:r>
                        <a:rPr lang="en-US" sz="1200" dirty="0" err="1">
                          <a:effectLst/>
                          <a:latin typeface="+mn-lt"/>
                        </a:rPr>
                        <a:t>đối</a:t>
                      </a:r>
                      <a:r>
                        <a:rPr lang="en-US" sz="1200" dirty="0">
                          <a:effectLst/>
                          <a:latin typeface="+mn-lt"/>
                        </a:rPr>
                        <a:t> </a:t>
                      </a:r>
                      <a:r>
                        <a:rPr lang="en-US" sz="1200" dirty="0" err="1">
                          <a:effectLst/>
                          <a:latin typeface="+mn-lt"/>
                        </a:rPr>
                        <a:t>áp</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Tuabin</a:t>
                      </a:r>
                      <a:r>
                        <a:rPr lang="en-US" sz="1200" dirty="0">
                          <a:effectLst/>
                          <a:latin typeface="+mn-lt"/>
                        </a:rPr>
                        <a:t> </a:t>
                      </a:r>
                      <a:r>
                        <a:rPr lang="en-US" sz="1200" dirty="0" err="1">
                          <a:effectLst/>
                          <a:latin typeface="+mn-lt"/>
                        </a:rPr>
                        <a:t>ngưng</a:t>
                      </a:r>
                      <a:r>
                        <a:rPr lang="en-US" sz="1200" dirty="0">
                          <a:effectLst/>
                          <a:latin typeface="+mn-lt"/>
                        </a:rPr>
                        <a:t> </a:t>
                      </a:r>
                      <a:r>
                        <a:rPr lang="en-US" sz="1200" dirty="0" err="1">
                          <a:effectLst/>
                          <a:latin typeface="+mn-lt"/>
                        </a:rPr>
                        <a:t>hơi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801836418"/>
                  </a:ext>
                </a:extLst>
              </a:tr>
              <a:tr h="210795">
                <a:tc>
                  <a:txBody>
                    <a:bodyPr/>
                    <a:lstStyle/>
                    <a:p>
                      <a:pPr marL="0" marR="0" algn="just">
                        <a:spcBef>
                          <a:spcPts val="600"/>
                        </a:spcBef>
                        <a:spcAft>
                          <a:spcPts val="600"/>
                        </a:spcAft>
                      </a:pPr>
                      <a:r>
                        <a:rPr lang="en-US" sz="1200" dirty="0" err="1">
                          <a:effectLst/>
                          <a:latin typeface="+mn-lt"/>
                        </a:rPr>
                        <a:t>Lưu</a:t>
                      </a:r>
                      <a:r>
                        <a:rPr lang="en-US" sz="1200" dirty="0">
                          <a:effectLst/>
                          <a:latin typeface="+mn-lt"/>
                        </a:rPr>
                        <a:t> </a:t>
                      </a:r>
                      <a:r>
                        <a:rPr lang="en-US" sz="1200" dirty="0" err="1">
                          <a:effectLst/>
                          <a:latin typeface="+mn-lt"/>
                        </a:rPr>
                        <a:t>lượng</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đầu</a:t>
                      </a:r>
                      <a:r>
                        <a:rPr lang="en-US" sz="1200" dirty="0">
                          <a:effectLst/>
                          <a:latin typeface="+mn-lt"/>
                        </a:rPr>
                        <a:t> </a:t>
                      </a:r>
                      <a:r>
                        <a:rPr lang="en-US" sz="1200" dirty="0" err="1">
                          <a:effectLst/>
                          <a:latin typeface="+mn-lt"/>
                        </a:rPr>
                        <a:t>vào</a:t>
                      </a:r>
                      <a:r>
                        <a:rPr lang="en-US" sz="1200" dirty="0">
                          <a:effectLst/>
                          <a:latin typeface="+mn-lt"/>
                        </a:rPr>
                        <a:t> (tph)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Tph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95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85</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534495588"/>
                  </a:ext>
                </a:extLst>
              </a:tr>
              <a:tr h="210795">
                <a:tc>
                  <a:txBody>
                    <a:bodyPr/>
                    <a:lstStyle/>
                    <a:p>
                      <a:pPr marL="0" marR="0" algn="just">
                        <a:spcBef>
                          <a:spcPts val="600"/>
                        </a:spcBef>
                        <a:spcAft>
                          <a:spcPts val="600"/>
                        </a:spcAft>
                      </a:pPr>
                      <a:r>
                        <a:rPr lang="en-US" sz="1200" dirty="0" err="1">
                          <a:effectLst/>
                          <a:latin typeface="+mn-lt"/>
                        </a:rPr>
                        <a:t>Nhiệt</a:t>
                      </a:r>
                      <a:r>
                        <a:rPr lang="en-US" sz="1200" dirty="0">
                          <a:effectLst/>
                          <a:latin typeface="+mn-lt"/>
                        </a:rPr>
                        <a:t> </a:t>
                      </a:r>
                      <a:r>
                        <a:rPr lang="en-US" sz="1200" dirty="0" err="1">
                          <a:effectLst/>
                          <a:latin typeface="+mn-lt"/>
                        </a:rPr>
                        <a:t>độ</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đầu</a:t>
                      </a:r>
                      <a:r>
                        <a:rPr lang="en-US" sz="1200" dirty="0">
                          <a:effectLst/>
                          <a:latin typeface="+mn-lt"/>
                        </a:rPr>
                        <a:t> </a:t>
                      </a:r>
                      <a:r>
                        <a:rPr lang="en-US" sz="1200" dirty="0" err="1">
                          <a:effectLst/>
                          <a:latin typeface="+mn-lt"/>
                        </a:rPr>
                        <a:t>vào</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⁰C</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450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450</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826068021"/>
                  </a:ext>
                </a:extLst>
              </a:tr>
              <a:tr h="210795">
                <a:tc>
                  <a:txBody>
                    <a:bodyPr/>
                    <a:lstStyle/>
                    <a:p>
                      <a:pPr marL="0" marR="0" algn="just">
                        <a:spcBef>
                          <a:spcPts val="600"/>
                        </a:spcBef>
                        <a:spcAft>
                          <a:spcPts val="600"/>
                        </a:spcAft>
                      </a:pPr>
                      <a:r>
                        <a:rPr lang="en-US" sz="1200" dirty="0" err="1">
                          <a:solidFill>
                            <a:schemeClr val="bg1"/>
                          </a:solidFill>
                          <a:effectLst/>
                          <a:latin typeface="+mn-lt"/>
                          <a:ea typeface="MS Mincho" panose="02020609040205080304" pitchFamily="49" charset="-128"/>
                          <a:cs typeface="Times New Roman" panose="02020603050405020304" pitchFamily="18" charset="0"/>
                        </a:rPr>
                        <a:t>Áp</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suất</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hơi</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đầu</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vào</a:t>
                      </a:r>
                      <a:endParaRPr lang="en-US" sz="1200" dirty="0">
                        <a:solidFill>
                          <a:schemeClr val="bg1"/>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62</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62</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163236365"/>
                  </a:ext>
                </a:extLst>
              </a:tr>
              <a:tr h="210795">
                <a:tc>
                  <a:txBody>
                    <a:bodyPr/>
                    <a:lstStyle/>
                    <a:p>
                      <a:pPr marL="0" marR="0" algn="just">
                        <a:spcBef>
                          <a:spcPts val="600"/>
                        </a:spcBef>
                        <a:spcAft>
                          <a:spcPts val="600"/>
                        </a:spcAft>
                      </a:pPr>
                      <a:r>
                        <a:rPr lang="en-US" sz="1200" dirty="0" err="1">
                          <a:solidFill>
                            <a:schemeClr val="bg1"/>
                          </a:solidFill>
                          <a:effectLst/>
                          <a:latin typeface="+mn-lt"/>
                          <a:ea typeface="MS Mincho" panose="02020609040205080304" pitchFamily="49" charset="-128"/>
                          <a:cs typeface="Times New Roman" panose="02020603050405020304" pitchFamily="18" charset="0"/>
                        </a:rPr>
                        <a:t>Áp</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suất</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hơi</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trích</a:t>
                      </a:r>
                      <a:endParaRPr lang="en-US" sz="1200" dirty="0">
                        <a:solidFill>
                          <a:schemeClr val="bg1"/>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13</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448259102"/>
                  </a:ext>
                </a:extLst>
              </a:tr>
              <a:tr h="210795">
                <a:tc>
                  <a:txBody>
                    <a:bodyPr/>
                    <a:lstStyle/>
                    <a:p>
                      <a:pPr marL="0" marR="0" algn="just">
                        <a:spcBef>
                          <a:spcPts val="600"/>
                        </a:spcBef>
                        <a:spcAft>
                          <a:spcPts val="600"/>
                        </a:spcAft>
                      </a:pPr>
                      <a:r>
                        <a:rPr lang="en-US" sz="1200" dirty="0" err="1">
                          <a:effectLst/>
                          <a:latin typeface="+mn-lt"/>
                        </a:rPr>
                        <a:t>Lưu</a:t>
                      </a:r>
                      <a:r>
                        <a:rPr lang="en-US" sz="1200" dirty="0">
                          <a:effectLst/>
                          <a:latin typeface="+mn-lt"/>
                        </a:rPr>
                        <a:t> </a:t>
                      </a:r>
                      <a:r>
                        <a:rPr lang="en-US" sz="1200" dirty="0" err="1">
                          <a:effectLst/>
                          <a:latin typeface="+mn-lt"/>
                        </a:rPr>
                        <a:t>lượng</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trích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Tph</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479909086"/>
                  </a:ext>
                </a:extLst>
              </a:tr>
              <a:tr h="210795">
                <a:tc>
                  <a:txBody>
                    <a:bodyPr/>
                    <a:lstStyle/>
                    <a:p>
                      <a:pPr marL="0" marR="0" algn="just">
                        <a:spcBef>
                          <a:spcPts val="600"/>
                        </a:spcBef>
                        <a:spcAft>
                          <a:spcPts val="600"/>
                        </a:spcAft>
                      </a:pPr>
                      <a:r>
                        <a:rPr lang="en-US" sz="1200" dirty="0" err="1">
                          <a:solidFill>
                            <a:schemeClr val="bg1"/>
                          </a:solidFill>
                          <a:effectLst/>
                          <a:latin typeface="+mn-lt"/>
                          <a:ea typeface="MS Mincho" panose="02020609040205080304" pitchFamily="49" charset="-128"/>
                          <a:cs typeface="Times New Roman" panose="02020603050405020304" pitchFamily="18" charset="0"/>
                        </a:rPr>
                        <a:t>Áp</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suất</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hơi</a:t>
                      </a:r>
                      <a:r>
                        <a:rPr lang="en-US" sz="1200" dirty="0">
                          <a:solidFill>
                            <a:schemeClr val="bg1"/>
                          </a:solidFill>
                          <a:effectLst/>
                          <a:latin typeface="+mn-lt"/>
                          <a:ea typeface="MS Mincho" panose="02020609040205080304" pitchFamily="49" charset="-128"/>
                          <a:cs typeface="Times New Roman" panose="02020603050405020304" pitchFamily="18" charset="0"/>
                        </a:rPr>
                        <a:t> </a:t>
                      </a:r>
                      <a:r>
                        <a:rPr lang="en-US" sz="1200" dirty="0" err="1">
                          <a:solidFill>
                            <a:schemeClr val="bg1"/>
                          </a:solidFill>
                          <a:effectLst/>
                          <a:latin typeface="+mn-lt"/>
                          <a:ea typeface="MS Mincho" panose="02020609040205080304" pitchFamily="49" charset="-128"/>
                          <a:cs typeface="Times New Roman" panose="02020603050405020304" pitchFamily="18" charset="0"/>
                        </a:rPr>
                        <a:t>đầu</a:t>
                      </a:r>
                      <a:r>
                        <a:rPr lang="en-US" sz="1200" dirty="0">
                          <a:solidFill>
                            <a:schemeClr val="bg1"/>
                          </a:solidFill>
                          <a:effectLst/>
                          <a:latin typeface="+mn-lt"/>
                          <a:ea typeface="MS Mincho" panose="02020609040205080304" pitchFamily="49" charset="-128"/>
                          <a:cs typeface="Times New Roman" panose="02020603050405020304" pitchFamily="18" charset="0"/>
                        </a:rPr>
                        <a:t> ra</a:t>
                      </a: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-0,85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1191448"/>
                  </a:ext>
                </a:extLst>
              </a:tr>
              <a:tr h="210795">
                <a:tc>
                  <a:txBody>
                    <a:bodyPr/>
                    <a:lstStyle/>
                    <a:p>
                      <a:pPr marL="0" marR="0" algn="just">
                        <a:spcBef>
                          <a:spcPts val="600"/>
                        </a:spcBef>
                        <a:spcAft>
                          <a:spcPts val="600"/>
                        </a:spcAft>
                      </a:pPr>
                      <a:r>
                        <a:rPr lang="en-US" sz="1200" dirty="0" err="1">
                          <a:effectLst/>
                          <a:latin typeface="+mn-lt"/>
                        </a:rPr>
                        <a:t>Lưu</a:t>
                      </a:r>
                      <a:r>
                        <a:rPr lang="en-US" sz="1200" dirty="0">
                          <a:effectLst/>
                          <a:latin typeface="+mn-lt"/>
                        </a:rPr>
                        <a:t> </a:t>
                      </a:r>
                      <a:r>
                        <a:rPr lang="en-US" sz="1200" dirty="0" err="1">
                          <a:effectLst/>
                          <a:latin typeface="+mn-lt"/>
                        </a:rPr>
                        <a:t>lượng</a:t>
                      </a:r>
                      <a:r>
                        <a:rPr lang="en-US" sz="1200" dirty="0">
                          <a:effectLst/>
                          <a:latin typeface="+mn-lt"/>
                        </a:rPr>
                        <a:t> </a:t>
                      </a:r>
                      <a:r>
                        <a:rPr lang="en-US" sz="1200" dirty="0" err="1">
                          <a:effectLst/>
                          <a:latin typeface="+mn-lt"/>
                        </a:rPr>
                        <a:t>hơi</a:t>
                      </a:r>
                      <a:r>
                        <a:rPr lang="en-US" sz="1200" dirty="0">
                          <a:effectLst/>
                          <a:latin typeface="+mn-lt"/>
                        </a:rPr>
                        <a:t> </a:t>
                      </a:r>
                      <a:r>
                        <a:rPr lang="en-US" sz="1200" dirty="0" err="1">
                          <a:effectLst/>
                          <a:latin typeface="+mn-lt"/>
                        </a:rPr>
                        <a:t>đầu</a:t>
                      </a:r>
                      <a:r>
                        <a:rPr lang="en-US" sz="1200" dirty="0">
                          <a:effectLst/>
                          <a:latin typeface="+mn-lt"/>
                        </a:rPr>
                        <a:t> ra</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Tph</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80</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85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3061551166"/>
                  </a:ext>
                </a:extLst>
              </a:tr>
            </a:tbl>
          </a:graphicData>
        </a:graphic>
      </p:graphicFrame>
    </p:spTree>
    <p:extLst>
      <p:ext uri="{BB962C8B-B14F-4D97-AF65-F5344CB8AC3E}">
        <p14:creationId xmlns:p14="http://schemas.microsoft.com/office/powerpoint/2010/main" val="2539249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6CC37-5CE9-41D6-9E47-1E8834FAE61A}"/>
              </a:ext>
            </a:extLst>
          </p:cNvPr>
          <p:cNvSpPr>
            <a:spLocks noGrp="1"/>
          </p:cNvSpPr>
          <p:nvPr>
            <p:ph type="title"/>
          </p:nvPr>
        </p:nvSpPr>
        <p:spPr/>
        <p:txBody>
          <a:bodyPr>
            <a:noAutofit/>
          </a:bodyPr>
          <a:lstStyle/>
          <a:p>
            <a:r>
              <a:rPr lang="en-US" dirty="0" err="1">
                <a:solidFill>
                  <a:schemeClr val="accent1">
                    <a:lumMod val="50000"/>
                  </a:schemeClr>
                </a:solidFill>
              </a:rPr>
              <a:t>Hiện</a:t>
            </a:r>
            <a:r>
              <a:rPr lang="en-US" dirty="0">
                <a:solidFill>
                  <a:schemeClr val="accent1">
                    <a:lumMod val="50000"/>
                  </a:schemeClr>
                </a:solidFill>
              </a:rPr>
              <a:t> </a:t>
            </a:r>
            <a:r>
              <a:rPr lang="en-US" dirty="0" err="1">
                <a:solidFill>
                  <a:schemeClr val="accent1">
                    <a:lumMod val="50000"/>
                  </a:schemeClr>
                </a:solidFill>
              </a:rPr>
              <a:t>trạng</a:t>
            </a:r>
            <a:r>
              <a:rPr lang="en-US" dirty="0">
                <a:solidFill>
                  <a:schemeClr val="accent1">
                    <a:lumMod val="50000"/>
                  </a:schemeClr>
                </a:solidFill>
              </a:rPr>
              <a:t> </a:t>
            </a:r>
            <a:r>
              <a:rPr lang="en-US" dirty="0" err="1">
                <a:solidFill>
                  <a:schemeClr val="accent1">
                    <a:lumMod val="50000"/>
                  </a:schemeClr>
                </a:solidFill>
              </a:rPr>
              <a:t>của</a:t>
            </a:r>
            <a:r>
              <a:rPr lang="en-US" dirty="0">
                <a:solidFill>
                  <a:schemeClr val="accent1">
                    <a:lumMod val="50000"/>
                  </a:schemeClr>
                </a:solidFill>
              </a:rPr>
              <a:t> VINAPACO</a:t>
            </a:r>
          </a:p>
        </p:txBody>
      </p:sp>
      <p:sp>
        <p:nvSpPr>
          <p:cNvPr id="3" name="Content Placeholder 2">
            <a:extLst>
              <a:ext uri="{FF2B5EF4-FFF2-40B4-BE49-F238E27FC236}">
                <a16:creationId xmlns:a16="http://schemas.microsoft.com/office/drawing/2014/main" id="{5D1A9D1B-8443-4C78-9BF1-0839CA43C594}"/>
              </a:ext>
            </a:extLst>
          </p:cNvPr>
          <p:cNvSpPr>
            <a:spLocks noGrp="1"/>
          </p:cNvSpPr>
          <p:nvPr>
            <p:ph type="body" idx="1"/>
          </p:nvPr>
        </p:nvSpPr>
        <p:spPr>
          <a:xfrm>
            <a:off x="457200" y="1043298"/>
            <a:ext cx="8229600" cy="3029100"/>
          </a:xfrm>
        </p:spPr>
        <p:txBody>
          <a:bodyPr>
            <a:noAutofit/>
          </a:bodyPr>
          <a:lstStyle/>
          <a:p>
            <a:pPr marL="139697" indent="0" algn="just">
              <a:buNone/>
            </a:pPr>
            <a:r>
              <a:rPr lang="en-US" sz="1600" dirty="0" err="1"/>
              <a:t>Các</a:t>
            </a:r>
            <a:r>
              <a:rPr lang="en-US" sz="1600" dirty="0"/>
              <a:t> </a:t>
            </a:r>
            <a:r>
              <a:rPr lang="en-US" sz="1600" dirty="0" err="1"/>
              <a:t>vấn</a:t>
            </a:r>
            <a:r>
              <a:rPr lang="en-US" sz="1600" dirty="0"/>
              <a:t> </a:t>
            </a:r>
            <a:r>
              <a:rPr lang="en-US" sz="1600" dirty="0" err="1"/>
              <a:t>đề</a:t>
            </a:r>
            <a:r>
              <a:rPr lang="en-US" sz="1600" dirty="0"/>
              <a:t> </a:t>
            </a:r>
            <a:r>
              <a:rPr lang="en-US" sz="1600" dirty="0" err="1"/>
              <a:t>của</a:t>
            </a:r>
            <a:r>
              <a:rPr lang="en-US" sz="1600" dirty="0"/>
              <a:t> VINAPACO</a:t>
            </a:r>
          </a:p>
          <a:p>
            <a:pPr marL="461963" lvl="1" indent="-285750" algn="just">
              <a:buFont typeface="Arial" panose="020B0604020202020204" pitchFamily="34" charset="0"/>
              <a:buChar char="•"/>
            </a:pPr>
            <a:r>
              <a:rPr lang="en-US" sz="1600" dirty="0" err="1">
                <a:latin typeface="+mn-lt"/>
              </a:rPr>
              <a:t>Lò</a:t>
            </a:r>
            <a:r>
              <a:rPr lang="en-US" sz="1600" dirty="0">
                <a:latin typeface="+mn-lt"/>
              </a:rPr>
              <a:t> </a:t>
            </a:r>
            <a:r>
              <a:rPr lang="en-US" sz="1600" dirty="0" err="1">
                <a:latin typeface="+mn-lt"/>
              </a:rPr>
              <a:t>hơi</a:t>
            </a:r>
            <a:r>
              <a:rPr lang="en-US" sz="1600" dirty="0">
                <a:latin typeface="+mn-lt"/>
              </a:rPr>
              <a:t> </a:t>
            </a:r>
            <a:r>
              <a:rPr lang="en-US" sz="1600" dirty="0" err="1">
                <a:latin typeface="+mn-lt"/>
              </a:rPr>
              <a:t>đốt</a:t>
            </a:r>
            <a:r>
              <a:rPr lang="en-US" sz="1600" dirty="0">
                <a:latin typeface="+mn-lt"/>
              </a:rPr>
              <a:t> than </a:t>
            </a:r>
            <a:r>
              <a:rPr lang="en-US" sz="1600" dirty="0" err="1">
                <a:latin typeface="+mn-lt"/>
              </a:rPr>
              <a:t>đã</a:t>
            </a:r>
            <a:r>
              <a:rPr lang="en-US" sz="1600" dirty="0">
                <a:latin typeface="+mn-lt"/>
              </a:rPr>
              <a:t> </a:t>
            </a:r>
            <a:r>
              <a:rPr lang="en-US" sz="1600" dirty="0" err="1">
                <a:latin typeface="+mn-lt"/>
              </a:rPr>
              <a:t>quá</a:t>
            </a:r>
            <a:r>
              <a:rPr lang="en-US" sz="1600" dirty="0">
                <a:latin typeface="+mn-lt"/>
              </a:rPr>
              <a:t> </a:t>
            </a:r>
            <a:r>
              <a:rPr lang="en-US" sz="1600" dirty="0" err="1">
                <a:latin typeface="+mn-lt"/>
              </a:rPr>
              <a:t>hạn</a:t>
            </a:r>
            <a:r>
              <a:rPr lang="en-US" sz="1600" dirty="0">
                <a:latin typeface="+mn-lt"/>
              </a:rPr>
              <a:t> </a:t>
            </a:r>
            <a:r>
              <a:rPr lang="en-US" sz="1600" dirty="0" err="1">
                <a:latin typeface="+mn-lt"/>
              </a:rPr>
              <a:t>sử</a:t>
            </a:r>
            <a:r>
              <a:rPr lang="en-US" sz="1600" dirty="0">
                <a:latin typeface="+mn-lt"/>
              </a:rPr>
              <a:t> </a:t>
            </a:r>
            <a:r>
              <a:rPr lang="en-US" sz="1600" dirty="0" err="1">
                <a:latin typeface="+mn-lt"/>
              </a:rPr>
              <a:t>dụng</a:t>
            </a:r>
            <a:r>
              <a:rPr lang="en-US" sz="1600" dirty="0">
                <a:latin typeface="+mn-lt"/>
              </a:rPr>
              <a:t>, </a:t>
            </a:r>
            <a:r>
              <a:rPr lang="en-US" sz="1600" dirty="0" err="1">
                <a:latin typeface="+mn-lt"/>
              </a:rPr>
              <a:t>hiệu</a:t>
            </a:r>
            <a:r>
              <a:rPr lang="en-US" sz="1600" dirty="0">
                <a:latin typeface="+mn-lt"/>
              </a:rPr>
              <a:t> </a:t>
            </a:r>
            <a:r>
              <a:rPr lang="en-US" sz="1600" dirty="0" err="1">
                <a:latin typeface="+mn-lt"/>
              </a:rPr>
              <a:t>suất</a:t>
            </a:r>
            <a:r>
              <a:rPr lang="en-US" sz="1600" dirty="0">
                <a:latin typeface="+mn-lt"/>
              </a:rPr>
              <a:t> </a:t>
            </a:r>
            <a:r>
              <a:rPr lang="en-US" sz="1600" dirty="0" err="1">
                <a:latin typeface="+mn-lt"/>
              </a:rPr>
              <a:t>thấp</a:t>
            </a:r>
            <a:r>
              <a:rPr lang="en-US" sz="1600" dirty="0">
                <a:latin typeface="+mn-lt"/>
              </a:rPr>
              <a:t>, </a:t>
            </a:r>
            <a:r>
              <a:rPr lang="en-US" sz="1600" dirty="0" err="1">
                <a:latin typeface="+mn-lt"/>
              </a:rPr>
              <a:t>làm</a:t>
            </a:r>
            <a:r>
              <a:rPr lang="en-US" sz="1600" dirty="0">
                <a:latin typeface="+mn-lt"/>
              </a:rPr>
              <a:t> </a:t>
            </a:r>
            <a:r>
              <a:rPr lang="en-US" sz="1600" dirty="0" err="1">
                <a:latin typeface="+mn-lt"/>
              </a:rPr>
              <a:t>việc</a:t>
            </a:r>
            <a:r>
              <a:rPr lang="en-US" sz="1600" dirty="0">
                <a:latin typeface="+mn-lt"/>
              </a:rPr>
              <a:t> ở </a:t>
            </a:r>
            <a:r>
              <a:rPr lang="en-US" sz="1600" dirty="0" err="1">
                <a:latin typeface="+mn-lt"/>
              </a:rPr>
              <a:t>mức</a:t>
            </a:r>
            <a:r>
              <a:rPr lang="en-US" sz="1600" dirty="0">
                <a:latin typeface="+mn-lt"/>
              </a:rPr>
              <a:t> </a:t>
            </a:r>
            <a:r>
              <a:rPr lang="en-US" sz="1600" dirty="0" err="1">
                <a:latin typeface="+mn-lt"/>
              </a:rPr>
              <a:t>công</a:t>
            </a:r>
            <a:r>
              <a:rPr lang="en-US" sz="1600" dirty="0">
                <a:latin typeface="+mn-lt"/>
              </a:rPr>
              <a:t> </a:t>
            </a:r>
            <a:r>
              <a:rPr lang="en-US" sz="1600" dirty="0" err="1">
                <a:latin typeface="+mn-lt"/>
              </a:rPr>
              <a:t>suất</a:t>
            </a:r>
            <a:r>
              <a:rPr lang="en-US" sz="1600" dirty="0">
                <a:latin typeface="+mn-lt"/>
              </a:rPr>
              <a:t> </a:t>
            </a:r>
            <a:r>
              <a:rPr lang="en-US" sz="1600" dirty="0" err="1">
                <a:latin typeface="+mn-lt"/>
              </a:rPr>
              <a:t>thấp</a:t>
            </a:r>
            <a:r>
              <a:rPr lang="en-US" sz="1600" dirty="0">
                <a:latin typeface="+mn-lt"/>
              </a:rPr>
              <a:t> so </a:t>
            </a:r>
            <a:r>
              <a:rPr lang="en-US" sz="1600" dirty="0" err="1">
                <a:latin typeface="+mn-lt"/>
              </a:rPr>
              <a:t>với</a:t>
            </a:r>
            <a:r>
              <a:rPr lang="en-US" sz="1600" dirty="0">
                <a:latin typeface="+mn-lt"/>
              </a:rPr>
              <a:t> </a:t>
            </a:r>
            <a:r>
              <a:rPr lang="en-US" sz="1600" dirty="0" err="1">
                <a:latin typeface="+mn-lt"/>
              </a:rPr>
              <a:t>thiết</a:t>
            </a:r>
            <a:r>
              <a:rPr lang="en-US" sz="1600" dirty="0">
                <a:latin typeface="+mn-lt"/>
              </a:rPr>
              <a:t> </a:t>
            </a:r>
            <a:r>
              <a:rPr lang="en-US" sz="1600" dirty="0" err="1">
                <a:latin typeface="+mn-lt"/>
              </a:rPr>
              <a:t>kế</a:t>
            </a:r>
            <a:r>
              <a:rPr lang="en-US" sz="1600" dirty="0">
                <a:latin typeface="+mn-lt"/>
              </a:rPr>
              <a:t>.</a:t>
            </a:r>
          </a:p>
          <a:p>
            <a:pPr marL="461963" lvl="1" indent="-285750" algn="just">
              <a:buFont typeface="Arial" panose="020B0604020202020204" pitchFamily="34" charset="0"/>
              <a:buChar char="•"/>
            </a:pPr>
            <a:r>
              <a:rPr lang="en-US" sz="1600" dirty="0">
                <a:latin typeface="+mn-lt"/>
              </a:rPr>
              <a:t>VINAPACO </a:t>
            </a:r>
            <a:r>
              <a:rPr lang="en-US" sz="1600" dirty="0" err="1">
                <a:latin typeface="+mn-lt"/>
              </a:rPr>
              <a:t>có</a:t>
            </a:r>
            <a:r>
              <a:rPr lang="en-US" sz="1600" dirty="0">
                <a:latin typeface="+mn-lt"/>
              </a:rPr>
              <a:t> </a:t>
            </a:r>
            <a:r>
              <a:rPr lang="en-US" sz="1600" dirty="0" err="1">
                <a:latin typeface="+mn-lt"/>
              </a:rPr>
              <a:t>kế</a:t>
            </a:r>
            <a:r>
              <a:rPr lang="en-US" sz="1600" dirty="0">
                <a:latin typeface="+mn-lt"/>
              </a:rPr>
              <a:t> </a:t>
            </a:r>
            <a:r>
              <a:rPr lang="en-US" sz="1600" dirty="0" err="1">
                <a:latin typeface="+mn-lt"/>
              </a:rPr>
              <a:t>hoạch</a:t>
            </a:r>
            <a:r>
              <a:rPr lang="en-US" sz="1600" dirty="0">
                <a:latin typeface="+mn-lt"/>
              </a:rPr>
              <a:t> </a:t>
            </a:r>
            <a:r>
              <a:rPr lang="en-US" sz="1600" dirty="0" err="1">
                <a:latin typeface="+mn-lt"/>
              </a:rPr>
              <a:t>chiến</a:t>
            </a:r>
            <a:r>
              <a:rPr lang="en-US" sz="1600" dirty="0">
                <a:latin typeface="+mn-lt"/>
              </a:rPr>
              <a:t> </a:t>
            </a:r>
            <a:r>
              <a:rPr lang="en-US" sz="1600" dirty="0" err="1">
                <a:latin typeface="+mn-lt"/>
              </a:rPr>
              <a:t>lược</a:t>
            </a:r>
            <a:r>
              <a:rPr lang="en-US" sz="1600" dirty="0">
                <a:latin typeface="+mn-lt"/>
              </a:rPr>
              <a:t> </a:t>
            </a:r>
            <a:r>
              <a:rPr lang="en-US" sz="1600" dirty="0" err="1">
                <a:latin typeface="+mn-lt"/>
              </a:rPr>
              <a:t>trong</a:t>
            </a:r>
            <a:r>
              <a:rPr lang="en-US" sz="1600" dirty="0">
                <a:latin typeface="+mn-lt"/>
              </a:rPr>
              <a:t> </a:t>
            </a:r>
            <a:r>
              <a:rPr lang="en-US" sz="1600" dirty="0" err="1">
                <a:latin typeface="+mn-lt"/>
              </a:rPr>
              <a:t>tương</a:t>
            </a:r>
            <a:r>
              <a:rPr lang="en-US" sz="1600" dirty="0">
                <a:latin typeface="+mn-lt"/>
              </a:rPr>
              <a:t> </a:t>
            </a:r>
            <a:r>
              <a:rPr lang="en-US" sz="1600" dirty="0" err="1">
                <a:latin typeface="+mn-lt"/>
              </a:rPr>
              <a:t>lai</a:t>
            </a:r>
            <a:r>
              <a:rPr lang="en-US" sz="1600" dirty="0">
                <a:latin typeface="+mn-lt"/>
              </a:rPr>
              <a:t> </a:t>
            </a:r>
            <a:r>
              <a:rPr lang="en-US" sz="1600" dirty="0" err="1">
                <a:latin typeface="+mn-lt"/>
              </a:rPr>
              <a:t>là</a:t>
            </a:r>
            <a:r>
              <a:rPr lang="en-US" sz="1600" dirty="0">
                <a:latin typeface="+mn-lt"/>
              </a:rPr>
              <a:t> </a:t>
            </a:r>
            <a:r>
              <a:rPr lang="en-US" sz="1600" dirty="0" err="1">
                <a:latin typeface="+mn-lt"/>
              </a:rPr>
              <a:t>đầu</a:t>
            </a:r>
            <a:r>
              <a:rPr lang="en-US" sz="1600" dirty="0">
                <a:latin typeface="+mn-lt"/>
              </a:rPr>
              <a:t> </a:t>
            </a:r>
            <a:r>
              <a:rPr lang="en-US" sz="1600" dirty="0" err="1">
                <a:latin typeface="+mn-lt"/>
              </a:rPr>
              <a:t>tư</a:t>
            </a:r>
            <a:r>
              <a:rPr lang="en-US" sz="1600" dirty="0">
                <a:latin typeface="+mn-lt"/>
              </a:rPr>
              <a:t> </a:t>
            </a:r>
            <a:r>
              <a:rPr lang="en-US" sz="1600" dirty="0" err="1">
                <a:latin typeface="+mn-lt"/>
              </a:rPr>
              <a:t>một</a:t>
            </a:r>
            <a:r>
              <a:rPr lang="en-US" sz="1600" dirty="0">
                <a:latin typeface="+mn-lt"/>
              </a:rPr>
              <a:t> </a:t>
            </a:r>
            <a:r>
              <a:rPr lang="en-US" sz="1600" dirty="0" err="1">
                <a:latin typeface="+mn-lt"/>
              </a:rPr>
              <a:t>quy</a:t>
            </a:r>
            <a:r>
              <a:rPr lang="en-US" sz="1600" dirty="0">
                <a:latin typeface="+mn-lt"/>
              </a:rPr>
              <a:t> </a:t>
            </a:r>
            <a:r>
              <a:rPr lang="en-US" sz="1600" dirty="0" err="1">
                <a:latin typeface="+mn-lt"/>
              </a:rPr>
              <a:t>trình</a:t>
            </a:r>
            <a:r>
              <a:rPr lang="en-US" sz="1600" dirty="0">
                <a:latin typeface="+mn-lt"/>
              </a:rPr>
              <a:t> </a:t>
            </a:r>
            <a:r>
              <a:rPr lang="en-US" sz="1600" dirty="0" err="1">
                <a:latin typeface="+mn-lt"/>
              </a:rPr>
              <a:t>sản</a:t>
            </a:r>
            <a:r>
              <a:rPr lang="en-US" sz="1600" dirty="0">
                <a:latin typeface="+mn-lt"/>
              </a:rPr>
              <a:t> </a:t>
            </a:r>
            <a:r>
              <a:rPr lang="en-US" sz="1600" dirty="0" err="1">
                <a:latin typeface="+mn-lt"/>
              </a:rPr>
              <a:t>xuất</a:t>
            </a:r>
            <a:r>
              <a:rPr lang="en-US" sz="1600" dirty="0">
                <a:latin typeface="+mn-lt"/>
              </a:rPr>
              <a:t> </a:t>
            </a:r>
            <a:r>
              <a:rPr lang="en-US" sz="1600" dirty="0" err="1">
                <a:latin typeface="+mn-lt"/>
              </a:rPr>
              <a:t>mới</a:t>
            </a:r>
            <a:r>
              <a:rPr lang="en-US" sz="1600" dirty="0">
                <a:latin typeface="+mn-lt"/>
              </a:rPr>
              <a:t> </a:t>
            </a:r>
            <a:r>
              <a:rPr lang="en-US" sz="1600" dirty="0" err="1">
                <a:latin typeface="+mn-lt"/>
              </a:rPr>
              <a:t>và</a:t>
            </a:r>
            <a:r>
              <a:rPr lang="en-US" sz="1600" dirty="0">
                <a:latin typeface="+mn-lt"/>
              </a:rPr>
              <a:t> </a:t>
            </a:r>
            <a:r>
              <a:rPr lang="en-US" sz="1600" dirty="0" err="1">
                <a:latin typeface="+mn-lt"/>
              </a:rPr>
              <a:t>quy</a:t>
            </a:r>
            <a:r>
              <a:rPr lang="en-US" sz="1600" dirty="0">
                <a:latin typeface="+mn-lt"/>
              </a:rPr>
              <a:t> </a:t>
            </a:r>
            <a:r>
              <a:rPr lang="en-US" sz="1600" dirty="0" err="1">
                <a:latin typeface="+mn-lt"/>
              </a:rPr>
              <a:t>trình</a:t>
            </a:r>
            <a:r>
              <a:rPr lang="en-US" sz="1600" dirty="0">
                <a:latin typeface="+mn-lt"/>
              </a:rPr>
              <a:t> </a:t>
            </a:r>
            <a:r>
              <a:rPr lang="en-US" sz="1600" dirty="0" err="1">
                <a:latin typeface="+mn-lt"/>
              </a:rPr>
              <a:t>sản</a:t>
            </a:r>
            <a:r>
              <a:rPr lang="en-US" sz="1600" dirty="0">
                <a:latin typeface="+mn-lt"/>
              </a:rPr>
              <a:t> </a:t>
            </a:r>
            <a:r>
              <a:rPr lang="en-US" sz="1600" dirty="0" err="1">
                <a:latin typeface="+mn-lt"/>
              </a:rPr>
              <a:t>xuất</a:t>
            </a:r>
            <a:r>
              <a:rPr lang="en-US" sz="1600" dirty="0">
                <a:latin typeface="+mn-lt"/>
              </a:rPr>
              <a:t> </a:t>
            </a:r>
            <a:r>
              <a:rPr lang="en-US" sz="1600" dirty="0" err="1">
                <a:latin typeface="+mn-lt"/>
              </a:rPr>
              <a:t>này</a:t>
            </a:r>
            <a:r>
              <a:rPr lang="en-US" sz="1600" dirty="0">
                <a:latin typeface="+mn-lt"/>
              </a:rPr>
              <a:t> </a:t>
            </a:r>
            <a:r>
              <a:rPr lang="en-US" sz="1600" dirty="0" err="1">
                <a:latin typeface="+mn-lt"/>
              </a:rPr>
              <a:t>yêu</a:t>
            </a:r>
            <a:r>
              <a:rPr lang="en-US" sz="1600" dirty="0">
                <a:latin typeface="+mn-lt"/>
              </a:rPr>
              <a:t> </a:t>
            </a:r>
            <a:r>
              <a:rPr lang="en-US" sz="1600" dirty="0" err="1">
                <a:latin typeface="+mn-lt"/>
              </a:rPr>
              <a:t>cầu</a:t>
            </a:r>
            <a:r>
              <a:rPr lang="en-US" sz="1600" dirty="0">
                <a:latin typeface="+mn-lt"/>
              </a:rPr>
              <a:t> </a:t>
            </a:r>
            <a:r>
              <a:rPr lang="en-US" sz="1600" dirty="0" err="1">
                <a:latin typeface="+mn-lt"/>
              </a:rPr>
              <a:t>lượng</a:t>
            </a:r>
            <a:r>
              <a:rPr lang="en-US" sz="1600" dirty="0">
                <a:latin typeface="+mn-lt"/>
              </a:rPr>
              <a:t> </a:t>
            </a:r>
            <a:r>
              <a:rPr lang="en-US" sz="1600" dirty="0" err="1">
                <a:latin typeface="+mn-lt"/>
              </a:rPr>
              <a:t>hơi</a:t>
            </a:r>
            <a:r>
              <a:rPr lang="en-US" sz="1600" dirty="0">
                <a:latin typeface="+mn-lt"/>
              </a:rPr>
              <a:t> </a:t>
            </a:r>
            <a:r>
              <a:rPr lang="en-US" sz="1600" dirty="0" err="1">
                <a:latin typeface="+mn-lt"/>
              </a:rPr>
              <a:t>nước</a:t>
            </a:r>
            <a:r>
              <a:rPr lang="en-US" sz="1600" dirty="0">
                <a:latin typeface="+mn-lt"/>
              </a:rPr>
              <a:t> </a:t>
            </a:r>
            <a:r>
              <a:rPr lang="en-US" sz="1600" dirty="0" err="1">
                <a:latin typeface="+mn-lt"/>
              </a:rPr>
              <a:t>lớn</a:t>
            </a:r>
            <a:r>
              <a:rPr lang="en-US" sz="1600" dirty="0">
                <a:latin typeface="+mn-lt"/>
              </a:rPr>
              <a:t> </a:t>
            </a:r>
            <a:r>
              <a:rPr lang="en-US" sz="1600" dirty="0" err="1">
                <a:latin typeface="+mn-lt"/>
              </a:rPr>
              <a:t>hơn</a:t>
            </a:r>
            <a:r>
              <a:rPr lang="en-US" sz="1600" dirty="0">
                <a:latin typeface="+mn-lt"/>
              </a:rPr>
              <a:t>.</a:t>
            </a:r>
          </a:p>
          <a:p>
            <a:pPr marL="461963" lvl="1" indent="-285750" algn="just">
              <a:buFont typeface="Arial" panose="020B0604020202020204" pitchFamily="34" charset="0"/>
              <a:buChar char="•"/>
            </a:pPr>
            <a:r>
              <a:rPr lang="en-US" sz="1600" dirty="0">
                <a:latin typeface="+mn-lt"/>
              </a:rPr>
              <a:t>VINAPACO </a:t>
            </a:r>
            <a:r>
              <a:rPr lang="en-US" sz="1600" dirty="0" err="1">
                <a:latin typeface="+mn-lt"/>
              </a:rPr>
              <a:t>có</a:t>
            </a:r>
            <a:r>
              <a:rPr lang="en-US" sz="1600" dirty="0">
                <a:latin typeface="+mn-lt"/>
              </a:rPr>
              <a:t> </a:t>
            </a:r>
            <a:r>
              <a:rPr lang="en-US" sz="1600" dirty="0" err="1">
                <a:latin typeface="+mn-lt"/>
              </a:rPr>
              <a:t>nguồn</a:t>
            </a:r>
            <a:r>
              <a:rPr lang="en-US" sz="1600" dirty="0">
                <a:latin typeface="+mn-lt"/>
              </a:rPr>
              <a:t> </a:t>
            </a:r>
            <a:r>
              <a:rPr lang="en-US" sz="1600" dirty="0" err="1">
                <a:latin typeface="+mn-lt"/>
              </a:rPr>
              <a:t>cung</a:t>
            </a:r>
            <a:r>
              <a:rPr lang="en-US" sz="1600" dirty="0">
                <a:latin typeface="+mn-lt"/>
              </a:rPr>
              <a:t> </a:t>
            </a:r>
            <a:r>
              <a:rPr lang="en-US" sz="1600" dirty="0" err="1">
                <a:latin typeface="+mn-lt"/>
              </a:rPr>
              <a:t>cấp</a:t>
            </a:r>
            <a:r>
              <a:rPr lang="en-US" sz="1600" dirty="0">
                <a:latin typeface="+mn-lt"/>
              </a:rPr>
              <a:t> </a:t>
            </a:r>
            <a:r>
              <a:rPr lang="en-US" sz="1600" dirty="0" err="1">
                <a:latin typeface="+mn-lt"/>
              </a:rPr>
              <a:t>sinh</a:t>
            </a:r>
            <a:r>
              <a:rPr lang="en-US" sz="1600" dirty="0">
                <a:latin typeface="+mn-lt"/>
              </a:rPr>
              <a:t> </a:t>
            </a:r>
            <a:r>
              <a:rPr lang="en-US" sz="1600" dirty="0" err="1">
                <a:latin typeface="+mn-lt"/>
              </a:rPr>
              <a:t>khối</a:t>
            </a:r>
            <a:r>
              <a:rPr lang="en-US" sz="1600" dirty="0">
                <a:latin typeface="+mn-lt"/>
              </a:rPr>
              <a:t> </a:t>
            </a:r>
            <a:r>
              <a:rPr lang="en-US" sz="1600" dirty="0" err="1">
                <a:latin typeface="+mn-lt"/>
              </a:rPr>
              <a:t>lớn</a:t>
            </a:r>
            <a:r>
              <a:rPr lang="en-US" sz="1600" dirty="0">
                <a:latin typeface="+mn-lt"/>
              </a:rPr>
              <a:t> </a:t>
            </a:r>
            <a:r>
              <a:rPr lang="en-US" sz="1600" dirty="0" err="1">
                <a:latin typeface="+mn-lt"/>
              </a:rPr>
              <a:t>với</a:t>
            </a:r>
            <a:r>
              <a:rPr lang="en-US" sz="1600" dirty="0">
                <a:latin typeface="+mn-lt"/>
              </a:rPr>
              <a:t> </a:t>
            </a:r>
            <a:r>
              <a:rPr lang="en-US" sz="1600" dirty="0" err="1">
                <a:latin typeface="+mn-lt"/>
              </a:rPr>
              <a:t>giá</a:t>
            </a:r>
            <a:r>
              <a:rPr lang="en-US" sz="1600" dirty="0">
                <a:latin typeface="+mn-lt"/>
              </a:rPr>
              <a:t> </a:t>
            </a:r>
            <a:r>
              <a:rPr lang="en-US" sz="1600" dirty="0" err="1">
                <a:latin typeface="+mn-lt"/>
              </a:rPr>
              <a:t>thấp</a:t>
            </a:r>
            <a:r>
              <a:rPr lang="en-US" sz="1600" dirty="0">
                <a:latin typeface="+mn-lt"/>
              </a:rPr>
              <a:t> </a:t>
            </a:r>
            <a:r>
              <a:rPr lang="en-US" sz="1600" dirty="0" err="1">
                <a:latin typeface="+mn-lt"/>
              </a:rPr>
              <a:t>nên</a:t>
            </a:r>
            <a:r>
              <a:rPr lang="en-US" sz="1600" dirty="0">
                <a:latin typeface="+mn-lt"/>
              </a:rPr>
              <a:t> </a:t>
            </a:r>
            <a:r>
              <a:rPr lang="en-US" sz="1600" dirty="0" err="1">
                <a:latin typeface="+mn-lt"/>
              </a:rPr>
              <a:t>có</a:t>
            </a:r>
            <a:r>
              <a:rPr lang="en-US" sz="1600" dirty="0">
                <a:latin typeface="+mn-lt"/>
              </a:rPr>
              <a:t> </a:t>
            </a:r>
            <a:r>
              <a:rPr lang="en-US" sz="1600" dirty="0" err="1">
                <a:latin typeface="+mn-lt"/>
              </a:rPr>
              <a:t>thể</a:t>
            </a:r>
            <a:r>
              <a:rPr lang="en-US" sz="1600" dirty="0">
                <a:latin typeface="+mn-lt"/>
              </a:rPr>
              <a:t> </a:t>
            </a:r>
            <a:r>
              <a:rPr lang="en-US" sz="1600" dirty="0" err="1">
                <a:latin typeface="+mn-lt"/>
              </a:rPr>
              <a:t>sử</a:t>
            </a:r>
            <a:r>
              <a:rPr lang="en-US" sz="1600" dirty="0">
                <a:latin typeface="+mn-lt"/>
              </a:rPr>
              <a:t> </a:t>
            </a:r>
            <a:r>
              <a:rPr lang="en-US" sz="1600" dirty="0" err="1">
                <a:latin typeface="+mn-lt"/>
              </a:rPr>
              <a:t>dụng</a:t>
            </a:r>
            <a:r>
              <a:rPr lang="en-US" sz="1600" dirty="0">
                <a:latin typeface="+mn-lt"/>
              </a:rPr>
              <a:t> </a:t>
            </a:r>
            <a:r>
              <a:rPr lang="en-US" sz="1600" dirty="0" err="1">
                <a:latin typeface="+mn-lt"/>
              </a:rPr>
              <a:t>để</a:t>
            </a:r>
            <a:r>
              <a:rPr lang="en-US" sz="1600" dirty="0">
                <a:latin typeface="+mn-lt"/>
              </a:rPr>
              <a:t> </a:t>
            </a:r>
            <a:r>
              <a:rPr lang="en-US" sz="1600" dirty="0" err="1">
                <a:latin typeface="+mn-lt"/>
              </a:rPr>
              <a:t>sản</a:t>
            </a:r>
            <a:r>
              <a:rPr lang="en-US" sz="1600" dirty="0">
                <a:latin typeface="+mn-lt"/>
              </a:rPr>
              <a:t> </a:t>
            </a:r>
            <a:r>
              <a:rPr lang="en-US" sz="1600" dirty="0" err="1">
                <a:latin typeface="+mn-lt"/>
              </a:rPr>
              <a:t>xuất</a:t>
            </a:r>
            <a:r>
              <a:rPr lang="en-US" sz="1600" dirty="0">
                <a:latin typeface="+mn-lt"/>
              </a:rPr>
              <a:t> </a:t>
            </a:r>
            <a:r>
              <a:rPr lang="en-US" sz="1600" dirty="0" err="1">
                <a:latin typeface="+mn-lt"/>
              </a:rPr>
              <a:t>ra</a:t>
            </a:r>
            <a:r>
              <a:rPr lang="en-US" sz="1600" dirty="0">
                <a:latin typeface="+mn-lt"/>
              </a:rPr>
              <a:t> </a:t>
            </a:r>
            <a:r>
              <a:rPr lang="en-US" sz="1600" dirty="0" err="1">
                <a:latin typeface="+mn-lt"/>
              </a:rPr>
              <a:t>ra</a:t>
            </a:r>
            <a:r>
              <a:rPr lang="en-US" sz="1600" dirty="0">
                <a:latin typeface="+mn-lt"/>
              </a:rPr>
              <a:t> </a:t>
            </a:r>
            <a:r>
              <a:rPr lang="en-US" sz="1600" dirty="0" err="1">
                <a:latin typeface="+mn-lt"/>
              </a:rPr>
              <a:t>hơi</a:t>
            </a:r>
            <a:r>
              <a:rPr lang="en-US" sz="1600" dirty="0">
                <a:latin typeface="+mn-lt"/>
              </a:rPr>
              <a:t> </a:t>
            </a:r>
            <a:r>
              <a:rPr lang="en-US" sz="1600" dirty="0" err="1">
                <a:latin typeface="+mn-lt"/>
              </a:rPr>
              <a:t>nước</a:t>
            </a:r>
            <a:r>
              <a:rPr lang="en-US" sz="1600" dirty="0">
                <a:latin typeface="+mn-lt"/>
              </a:rPr>
              <a:t>. </a:t>
            </a:r>
          </a:p>
          <a:p>
            <a:pPr marL="139697" indent="0" algn="just">
              <a:buNone/>
            </a:pPr>
            <a:r>
              <a:rPr lang="en-US" sz="1600" dirty="0" err="1"/>
              <a:t>Kế</a:t>
            </a:r>
            <a:r>
              <a:rPr lang="en-US" sz="1600" dirty="0"/>
              <a:t> </a:t>
            </a:r>
            <a:r>
              <a:rPr lang="en-US" sz="1600" dirty="0" err="1"/>
              <a:t>hoạch</a:t>
            </a:r>
            <a:r>
              <a:rPr lang="en-US" sz="1600" dirty="0"/>
              <a:t> </a:t>
            </a:r>
            <a:r>
              <a:rPr lang="en-US" sz="1600" dirty="0" err="1"/>
              <a:t>của</a:t>
            </a:r>
            <a:r>
              <a:rPr lang="en-US" sz="1600" dirty="0"/>
              <a:t> VINAPACO:</a:t>
            </a:r>
          </a:p>
          <a:p>
            <a:pPr marL="461963" lvl="1" indent="-285750" algn="just">
              <a:buFont typeface="Arial" panose="020B0604020202020204" pitchFamily="34" charset="0"/>
              <a:buChar char="•"/>
            </a:pPr>
            <a:r>
              <a:rPr lang="en-US" sz="1600" dirty="0" err="1">
                <a:latin typeface="+mn-lt"/>
              </a:rPr>
              <a:t>Thay</a:t>
            </a:r>
            <a:r>
              <a:rPr lang="en-US" sz="1600" dirty="0">
                <a:latin typeface="+mn-lt"/>
              </a:rPr>
              <a:t> </a:t>
            </a:r>
            <a:r>
              <a:rPr lang="en-US" sz="1600" dirty="0" err="1">
                <a:latin typeface="+mn-lt"/>
              </a:rPr>
              <a:t>thế</a:t>
            </a:r>
            <a:r>
              <a:rPr lang="en-US" sz="1600" dirty="0">
                <a:latin typeface="+mn-lt"/>
              </a:rPr>
              <a:t> </a:t>
            </a:r>
            <a:r>
              <a:rPr lang="en-US" sz="1600" dirty="0" err="1">
                <a:latin typeface="+mn-lt"/>
              </a:rPr>
              <a:t>lò</a:t>
            </a:r>
            <a:r>
              <a:rPr lang="en-US" sz="1600" dirty="0">
                <a:latin typeface="+mn-lt"/>
              </a:rPr>
              <a:t> </a:t>
            </a:r>
            <a:r>
              <a:rPr lang="en-US" sz="1600" dirty="0" err="1">
                <a:latin typeface="+mn-lt"/>
              </a:rPr>
              <a:t>hơi</a:t>
            </a:r>
            <a:r>
              <a:rPr lang="en-US" sz="1600" dirty="0">
                <a:latin typeface="+mn-lt"/>
              </a:rPr>
              <a:t> </a:t>
            </a:r>
            <a:r>
              <a:rPr lang="en-US" sz="1600" dirty="0" err="1">
                <a:latin typeface="+mn-lt"/>
              </a:rPr>
              <a:t>đốt</a:t>
            </a:r>
            <a:r>
              <a:rPr lang="en-US" sz="1600" dirty="0">
                <a:latin typeface="+mn-lt"/>
              </a:rPr>
              <a:t> than </a:t>
            </a:r>
            <a:r>
              <a:rPr lang="en-US" sz="1600" dirty="0" err="1">
                <a:latin typeface="+mn-lt"/>
              </a:rPr>
              <a:t>và</a:t>
            </a:r>
            <a:r>
              <a:rPr lang="en-US" sz="1600" dirty="0">
                <a:latin typeface="+mn-lt"/>
              </a:rPr>
              <a:t> </a:t>
            </a:r>
            <a:r>
              <a:rPr lang="en-US" sz="1600" dirty="0" err="1">
                <a:latin typeface="+mn-lt"/>
              </a:rPr>
              <a:t>tuabin</a:t>
            </a:r>
            <a:r>
              <a:rPr lang="en-US" sz="1600" dirty="0">
                <a:latin typeface="+mn-lt"/>
              </a:rPr>
              <a:t> </a:t>
            </a:r>
            <a:r>
              <a:rPr lang="en-US" sz="1600" dirty="0" err="1">
                <a:latin typeface="+mn-lt"/>
              </a:rPr>
              <a:t>đối</a:t>
            </a:r>
            <a:r>
              <a:rPr lang="en-US" sz="1600" dirty="0">
                <a:latin typeface="+mn-lt"/>
              </a:rPr>
              <a:t> </a:t>
            </a:r>
            <a:r>
              <a:rPr lang="en-US" sz="1600" dirty="0" err="1">
                <a:latin typeface="+mn-lt"/>
              </a:rPr>
              <a:t>áp</a:t>
            </a:r>
            <a:r>
              <a:rPr lang="en-US" sz="1600" dirty="0">
                <a:solidFill>
                  <a:schemeClr val="tx1"/>
                </a:solidFill>
                <a:latin typeface="+mn-lt"/>
              </a:rPr>
              <a:t> </a:t>
            </a:r>
            <a:r>
              <a:rPr lang="en-US" sz="1600" dirty="0" err="1">
                <a:latin typeface="+mn-lt"/>
              </a:rPr>
              <a:t>cho</a:t>
            </a:r>
            <a:r>
              <a:rPr lang="en-US" sz="1600" dirty="0">
                <a:latin typeface="+mn-lt"/>
              </a:rPr>
              <a:t> </a:t>
            </a:r>
            <a:r>
              <a:rPr lang="en-US" sz="1600" dirty="0" err="1">
                <a:latin typeface="+mn-lt"/>
              </a:rPr>
              <a:t>hệ</a:t>
            </a:r>
            <a:r>
              <a:rPr lang="en-US" sz="1600" dirty="0">
                <a:latin typeface="+mn-lt"/>
              </a:rPr>
              <a:t> </a:t>
            </a:r>
            <a:r>
              <a:rPr lang="en-US" sz="1600" dirty="0" err="1">
                <a:latin typeface="+mn-lt"/>
              </a:rPr>
              <a:t>thống</a:t>
            </a:r>
            <a:r>
              <a:rPr lang="en-US" sz="1600" dirty="0">
                <a:latin typeface="+mn-lt"/>
              </a:rPr>
              <a:t> CHP </a:t>
            </a:r>
            <a:r>
              <a:rPr lang="en-US" sz="1600" dirty="0" err="1">
                <a:latin typeface="+mn-lt"/>
              </a:rPr>
              <a:t>mới</a:t>
            </a:r>
            <a:r>
              <a:rPr lang="en-US" sz="1600" dirty="0">
                <a:latin typeface="+mn-lt"/>
              </a:rPr>
              <a:t>.</a:t>
            </a:r>
          </a:p>
          <a:p>
            <a:pPr marL="461963" lvl="1" indent="-285750" algn="just">
              <a:buFont typeface="Arial" panose="020B0604020202020204" pitchFamily="34" charset="0"/>
              <a:buChar char="•"/>
            </a:pPr>
            <a:r>
              <a:rPr lang="en-US" sz="1600" dirty="0" err="1">
                <a:latin typeface="+mn-lt"/>
              </a:rPr>
              <a:t>Cải</a:t>
            </a:r>
            <a:r>
              <a:rPr lang="en-US" sz="1600" dirty="0">
                <a:latin typeface="+mn-lt"/>
              </a:rPr>
              <a:t> </a:t>
            </a:r>
            <a:r>
              <a:rPr lang="en-US" sz="1600" dirty="0" err="1">
                <a:latin typeface="+mn-lt"/>
              </a:rPr>
              <a:t>tạo</a:t>
            </a:r>
            <a:r>
              <a:rPr lang="en-US" sz="1600" dirty="0">
                <a:latin typeface="+mn-lt"/>
              </a:rPr>
              <a:t> </a:t>
            </a:r>
            <a:r>
              <a:rPr lang="en-US" sz="1600" dirty="0" err="1">
                <a:latin typeface="+mn-lt"/>
              </a:rPr>
              <a:t>hệ</a:t>
            </a:r>
            <a:r>
              <a:rPr lang="en-US" sz="1600" dirty="0">
                <a:latin typeface="+mn-lt"/>
              </a:rPr>
              <a:t> </a:t>
            </a:r>
            <a:r>
              <a:rPr lang="en-US" sz="1600" dirty="0" err="1">
                <a:latin typeface="+mn-lt"/>
              </a:rPr>
              <a:t>thống</a:t>
            </a:r>
            <a:r>
              <a:rPr lang="en-US" sz="1600" dirty="0">
                <a:latin typeface="+mn-lt"/>
              </a:rPr>
              <a:t> </a:t>
            </a:r>
            <a:r>
              <a:rPr lang="en-US" sz="1600" dirty="0" err="1">
                <a:latin typeface="+mn-lt"/>
              </a:rPr>
              <a:t>hơi</a:t>
            </a:r>
            <a:r>
              <a:rPr lang="en-US" sz="1600" dirty="0">
                <a:latin typeface="+mn-lt"/>
              </a:rPr>
              <a:t> </a:t>
            </a:r>
            <a:r>
              <a:rPr lang="en-US" sz="1600" dirty="0" err="1">
                <a:latin typeface="+mn-lt"/>
              </a:rPr>
              <a:t>và</a:t>
            </a:r>
            <a:r>
              <a:rPr lang="en-US" sz="1600" dirty="0">
                <a:latin typeface="+mn-lt"/>
              </a:rPr>
              <a:t> </a:t>
            </a:r>
            <a:r>
              <a:rPr lang="en-US" sz="1600" dirty="0" err="1">
                <a:latin typeface="+mn-lt"/>
              </a:rPr>
              <a:t>thu</a:t>
            </a:r>
            <a:r>
              <a:rPr lang="en-US" sz="1600" dirty="0">
                <a:latin typeface="+mn-lt"/>
              </a:rPr>
              <a:t> </a:t>
            </a:r>
            <a:r>
              <a:rPr lang="en-US" sz="1600" dirty="0" err="1">
                <a:latin typeface="+mn-lt"/>
              </a:rPr>
              <a:t>hồi</a:t>
            </a:r>
            <a:r>
              <a:rPr lang="en-US" sz="1600" dirty="0">
                <a:latin typeface="+mn-lt"/>
              </a:rPr>
              <a:t> </a:t>
            </a:r>
            <a:r>
              <a:rPr lang="en-US" sz="1600" dirty="0" err="1">
                <a:latin typeface="+mn-lt"/>
              </a:rPr>
              <a:t>nước</a:t>
            </a:r>
            <a:r>
              <a:rPr lang="en-US" sz="1600" dirty="0">
                <a:latin typeface="+mn-lt"/>
              </a:rPr>
              <a:t> </a:t>
            </a:r>
            <a:r>
              <a:rPr lang="en-US" sz="1600" dirty="0" err="1">
                <a:latin typeface="+mn-lt"/>
              </a:rPr>
              <a:t>ngưng</a:t>
            </a:r>
            <a:r>
              <a:rPr lang="en-US" sz="1600" dirty="0">
                <a:latin typeface="+mn-lt"/>
              </a:rPr>
              <a:t>.</a:t>
            </a:r>
          </a:p>
          <a:p>
            <a:pPr marL="461963" lvl="1" indent="-285750" algn="just">
              <a:buFont typeface="Arial" panose="020B0604020202020204" pitchFamily="34" charset="0"/>
              <a:buChar char="•"/>
            </a:pPr>
            <a:r>
              <a:rPr lang="en-US" sz="1600" dirty="0">
                <a:latin typeface="+mn-lt"/>
              </a:rPr>
              <a:t>VINAPACO </a:t>
            </a:r>
            <a:r>
              <a:rPr lang="en-US" sz="1600" dirty="0" err="1">
                <a:latin typeface="+mn-lt"/>
              </a:rPr>
              <a:t>vẫn</a:t>
            </a:r>
            <a:r>
              <a:rPr lang="en-US" sz="1600" dirty="0">
                <a:latin typeface="+mn-lt"/>
              </a:rPr>
              <a:t> </a:t>
            </a:r>
            <a:r>
              <a:rPr lang="en-US" sz="1600" dirty="0" err="1">
                <a:latin typeface="+mn-lt"/>
              </a:rPr>
              <a:t>chưa</a:t>
            </a:r>
            <a:r>
              <a:rPr lang="en-US" sz="1600" dirty="0">
                <a:latin typeface="+mn-lt"/>
              </a:rPr>
              <a:t> </a:t>
            </a:r>
            <a:r>
              <a:rPr lang="en-US" sz="1600" dirty="0" err="1">
                <a:latin typeface="+mn-lt"/>
              </a:rPr>
              <a:t>quyết</a:t>
            </a:r>
            <a:r>
              <a:rPr lang="en-US" sz="1600" dirty="0">
                <a:latin typeface="+mn-lt"/>
              </a:rPr>
              <a:t> </a:t>
            </a:r>
            <a:r>
              <a:rPr lang="en-US" sz="1600" dirty="0" err="1">
                <a:latin typeface="+mn-lt"/>
              </a:rPr>
              <a:t>định</a:t>
            </a:r>
            <a:r>
              <a:rPr lang="en-US" sz="1600" dirty="0">
                <a:latin typeface="+mn-lt"/>
              </a:rPr>
              <a:t> CHP </a:t>
            </a:r>
            <a:r>
              <a:rPr lang="en-US" sz="1600" dirty="0" err="1">
                <a:latin typeface="+mn-lt"/>
              </a:rPr>
              <a:t>cụ</a:t>
            </a:r>
            <a:r>
              <a:rPr lang="en-US" sz="1600" dirty="0">
                <a:latin typeface="+mn-lt"/>
              </a:rPr>
              <a:t> </a:t>
            </a:r>
            <a:r>
              <a:rPr lang="en-US" sz="1600" dirty="0" err="1">
                <a:latin typeface="+mn-lt"/>
              </a:rPr>
              <a:t>thể</a:t>
            </a:r>
            <a:r>
              <a:rPr lang="en-US" sz="1600" dirty="0">
                <a:latin typeface="+mn-lt"/>
              </a:rPr>
              <a:t> </a:t>
            </a:r>
            <a:r>
              <a:rPr lang="en-US" sz="1600" dirty="0" err="1">
                <a:latin typeface="+mn-lt"/>
              </a:rPr>
              <a:t>nhưng</a:t>
            </a:r>
            <a:r>
              <a:rPr lang="en-US" sz="1600" dirty="0">
                <a:latin typeface="+mn-lt"/>
              </a:rPr>
              <a:t> </a:t>
            </a:r>
            <a:r>
              <a:rPr lang="en-US" sz="1600" dirty="0" err="1">
                <a:latin typeface="+mn-lt"/>
              </a:rPr>
              <a:t>mục</a:t>
            </a:r>
            <a:r>
              <a:rPr lang="en-US" sz="1600" dirty="0">
                <a:latin typeface="+mn-lt"/>
              </a:rPr>
              <a:t> </a:t>
            </a:r>
            <a:r>
              <a:rPr lang="en-US" sz="1600" dirty="0" err="1">
                <a:latin typeface="+mn-lt"/>
              </a:rPr>
              <a:t>đích</a:t>
            </a:r>
            <a:r>
              <a:rPr lang="en-US" sz="1600" dirty="0">
                <a:latin typeface="+mn-lt"/>
              </a:rPr>
              <a:t> </a:t>
            </a:r>
            <a:r>
              <a:rPr lang="en-US" sz="1600" dirty="0" err="1">
                <a:latin typeface="+mn-lt"/>
              </a:rPr>
              <a:t>sử</a:t>
            </a:r>
            <a:r>
              <a:rPr lang="en-US" sz="1600" dirty="0">
                <a:latin typeface="+mn-lt"/>
              </a:rPr>
              <a:t> </a:t>
            </a:r>
            <a:r>
              <a:rPr lang="en-US" sz="1600" dirty="0" err="1">
                <a:latin typeface="+mn-lt"/>
              </a:rPr>
              <a:t>dụng</a:t>
            </a:r>
            <a:r>
              <a:rPr lang="en-US" sz="1600" dirty="0">
                <a:latin typeface="+mn-lt"/>
              </a:rPr>
              <a:t> CHP </a:t>
            </a:r>
            <a:r>
              <a:rPr lang="en-US" sz="1600" dirty="0" err="1">
                <a:latin typeface="+mn-lt"/>
              </a:rPr>
              <a:t>cho</a:t>
            </a:r>
            <a:r>
              <a:rPr lang="en-US" sz="1600" dirty="0">
                <a:latin typeface="+mn-lt"/>
              </a:rPr>
              <a:t> </a:t>
            </a:r>
            <a:r>
              <a:rPr lang="en-US" sz="1600" dirty="0" err="1">
                <a:latin typeface="+mn-lt"/>
              </a:rPr>
              <a:t>tuabin</a:t>
            </a:r>
            <a:r>
              <a:rPr lang="en-US" sz="1600" dirty="0">
                <a:latin typeface="+mn-lt"/>
              </a:rPr>
              <a:t> </a:t>
            </a:r>
            <a:r>
              <a:rPr lang="en-US" sz="1600" dirty="0" err="1">
                <a:latin typeface="+mn-lt"/>
              </a:rPr>
              <a:t>đối</a:t>
            </a:r>
            <a:r>
              <a:rPr lang="en-US" sz="1600" dirty="0">
                <a:latin typeface="+mn-lt"/>
              </a:rPr>
              <a:t> </a:t>
            </a:r>
            <a:r>
              <a:rPr lang="en-US" sz="1600" dirty="0" err="1">
                <a:latin typeface="+mn-lt"/>
              </a:rPr>
              <a:t>áp</a:t>
            </a:r>
            <a:r>
              <a:rPr lang="en-US" sz="1600" dirty="0">
                <a:latin typeface="+mn-lt"/>
              </a:rPr>
              <a:t> </a:t>
            </a:r>
            <a:r>
              <a:rPr lang="en-US" sz="1600" dirty="0" err="1">
                <a:latin typeface="+mn-lt"/>
              </a:rPr>
              <a:t>với</a:t>
            </a:r>
            <a:r>
              <a:rPr lang="en-US" sz="1600" dirty="0">
                <a:latin typeface="+mn-lt"/>
              </a:rPr>
              <a:t> </a:t>
            </a:r>
            <a:r>
              <a:rPr lang="en-US" sz="1600" dirty="0" err="1">
                <a:latin typeface="+mn-lt"/>
              </a:rPr>
              <a:t>nhiệt</a:t>
            </a:r>
            <a:r>
              <a:rPr lang="en-US" sz="1600" dirty="0">
                <a:latin typeface="+mn-lt"/>
              </a:rPr>
              <a:t> </a:t>
            </a:r>
            <a:r>
              <a:rPr lang="en-US" sz="1600" dirty="0" err="1">
                <a:latin typeface="+mn-lt"/>
              </a:rPr>
              <a:t>độ</a:t>
            </a:r>
            <a:r>
              <a:rPr lang="en-US" sz="1600" dirty="0">
                <a:latin typeface="+mn-lt"/>
              </a:rPr>
              <a:t> </a:t>
            </a:r>
            <a:r>
              <a:rPr lang="en-US" sz="1600" dirty="0" err="1">
                <a:latin typeface="+mn-lt"/>
              </a:rPr>
              <a:t>và</a:t>
            </a:r>
            <a:r>
              <a:rPr lang="en-US" sz="1600" dirty="0">
                <a:latin typeface="+mn-lt"/>
              </a:rPr>
              <a:t> </a:t>
            </a:r>
            <a:r>
              <a:rPr lang="en-US" sz="1600" dirty="0" err="1">
                <a:latin typeface="+mn-lt"/>
              </a:rPr>
              <a:t>áp</a:t>
            </a:r>
            <a:r>
              <a:rPr lang="en-US" sz="1600" dirty="0">
                <a:latin typeface="+mn-lt"/>
              </a:rPr>
              <a:t> </a:t>
            </a:r>
            <a:r>
              <a:rPr lang="en-US" sz="1600" dirty="0" err="1">
                <a:latin typeface="+mn-lt"/>
              </a:rPr>
              <a:t>suất</a:t>
            </a:r>
            <a:r>
              <a:rPr lang="en-US" sz="1600" dirty="0">
                <a:latin typeface="+mn-lt"/>
              </a:rPr>
              <a:t> </a:t>
            </a:r>
            <a:r>
              <a:rPr lang="en-US" sz="1600" dirty="0" err="1">
                <a:latin typeface="+mn-lt"/>
              </a:rPr>
              <a:t>đầu</a:t>
            </a:r>
            <a:r>
              <a:rPr lang="en-US" sz="1600" dirty="0">
                <a:latin typeface="+mn-lt"/>
              </a:rPr>
              <a:t> </a:t>
            </a:r>
            <a:r>
              <a:rPr lang="en-US" sz="1600" dirty="0" err="1">
                <a:latin typeface="+mn-lt"/>
              </a:rPr>
              <a:t>vào</a:t>
            </a:r>
            <a:r>
              <a:rPr lang="en-US" sz="1600" dirty="0">
                <a:latin typeface="+mn-lt"/>
              </a:rPr>
              <a:t> </a:t>
            </a:r>
            <a:r>
              <a:rPr lang="en-US" sz="1600" dirty="0" err="1">
                <a:latin typeface="+mn-lt"/>
              </a:rPr>
              <a:t>tương</a:t>
            </a:r>
            <a:r>
              <a:rPr lang="en-US" sz="1600" dirty="0">
                <a:latin typeface="+mn-lt"/>
              </a:rPr>
              <a:t> </a:t>
            </a:r>
            <a:r>
              <a:rPr lang="en-US" sz="1600" dirty="0" err="1">
                <a:latin typeface="+mn-lt"/>
              </a:rPr>
              <a:t>tự</a:t>
            </a:r>
            <a:r>
              <a:rPr lang="en-US" sz="1600" dirty="0">
                <a:latin typeface="+mn-lt"/>
              </a:rPr>
              <a:t> so </a:t>
            </a:r>
            <a:r>
              <a:rPr lang="en-US" sz="1600" dirty="0" err="1">
                <a:latin typeface="+mn-lt"/>
              </a:rPr>
              <a:t>với</a:t>
            </a:r>
            <a:r>
              <a:rPr lang="en-US" sz="1600" dirty="0">
                <a:latin typeface="+mn-lt"/>
              </a:rPr>
              <a:t> </a:t>
            </a:r>
            <a:r>
              <a:rPr lang="en-US" sz="1600" dirty="0" err="1">
                <a:latin typeface="+mn-lt"/>
              </a:rPr>
              <a:t>lò</a:t>
            </a:r>
            <a:r>
              <a:rPr lang="en-US" sz="1600" dirty="0">
                <a:latin typeface="+mn-lt"/>
              </a:rPr>
              <a:t> </a:t>
            </a:r>
            <a:r>
              <a:rPr lang="en-US" sz="1600" dirty="0" err="1">
                <a:latin typeface="+mn-lt"/>
              </a:rPr>
              <a:t>hơi</a:t>
            </a:r>
            <a:r>
              <a:rPr lang="en-US" sz="1600" dirty="0">
                <a:latin typeface="+mn-lt"/>
              </a:rPr>
              <a:t> </a:t>
            </a:r>
            <a:r>
              <a:rPr lang="en-US" sz="1600" dirty="0" err="1">
                <a:latin typeface="+mn-lt"/>
              </a:rPr>
              <a:t>cũ</a:t>
            </a:r>
            <a:r>
              <a:rPr lang="en-US" sz="1600" dirty="0">
                <a:latin typeface="+mn-lt"/>
              </a:rPr>
              <a:t>.</a:t>
            </a:r>
          </a:p>
          <a:p>
            <a:pPr marL="461963" lvl="1" indent="-285750" algn="just">
              <a:buFont typeface="Arial" panose="020B0604020202020204" pitchFamily="34" charset="0"/>
              <a:buChar char="•"/>
            </a:pPr>
            <a:r>
              <a:rPr lang="en-US" sz="1600" dirty="0" err="1">
                <a:latin typeface="+mn-lt"/>
              </a:rPr>
              <a:t>Tuy</a:t>
            </a:r>
            <a:r>
              <a:rPr lang="en-US" sz="1600" dirty="0">
                <a:latin typeface="+mn-lt"/>
              </a:rPr>
              <a:t> </a:t>
            </a:r>
            <a:r>
              <a:rPr lang="en-US" sz="1600" dirty="0" err="1">
                <a:latin typeface="+mn-lt"/>
              </a:rPr>
              <a:t>nhiên</a:t>
            </a:r>
            <a:r>
              <a:rPr lang="en-US" sz="1600" dirty="0">
                <a:latin typeface="+mn-lt"/>
              </a:rPr>
              <a:t>, </a:t>
            </a:r>
            <a:r>
              <a:rPr lang="en-US" sz="1600" dirty="0" err="1">
                <a:latin typeface="+mn-lt"/>
              </a:rPr>
              <a:t>với</a:t>
            </a:r>
            <a:r>
              <a:rPr lang="en-US" sz="1600" dirty="0">
                <a:latin typeface="+mn-lt"/>
              </a:rPr>
              <a:t> </a:t>
            </a:r>
            <a:r>
              <a:rPr lang="en-US" sz="1600" dirty="0" err="1">
                <a:latin typeface="+mn-lt"/>
              </a:rPr>
              <a:t>công</a:t>
            </a:r>
            <a:r>
              <a:rPr lang="en-US" sz="1600" dirty="0">
                <a:latin typeface="+mn-lt"/>
              </a:rPr>
              <a:t> </a:t>
            </a:r>
            <a:r>
              <a:rPr lang="en-US" sz="1600" dirty="0" err="1">
                <a:latin typeface="+mn-lt"/>
              </a:rPr>
              <a:t>nghệ</a:t>
            </a:r>
            <a:r>
              <a:rPr lang="en-US" sz="1600" dirty="0">
                <a:latin typeface="+mn-lt"/>
              </a:rPr>
              <a:t> </a:t>
            </a:r>
            <a:r>
              <a:rPr lang="en-US" sz="1600" dirty="0" err="1">
                <a:latin typeface="+mn-lt"/>
              </a:rPr>
              <a:t>gần</a:t>
            </a:r>
            <a:r>
              <a:rPr lang="en-US" sz="1600" dirty="0">
                <a:latin typeface="+mn-lt"/>
              </a:rPr>
              <a:t> </a:t>
            </a:r>
            <a:r>
              <a:rPr lang="en-US" sz="1600" dirty="0" err="1">
                <a:latin typeface="+mn-lt"/>
              </a:rPr>
              <a:t>đây</a:t>
            </a:r>
            <a:r>
              <a:rPr lang="en-US" sz="1600" dirty="0">
                <a:latin typeface="+mn-lt"/>
              </a:rPr>
              <a:t>, </a:t>
            </a:r>
            <a:r>
              <a:rPr lang="en-US" sz="1600" dirty="0" err="1">
                <a:latin typeface="+mn-lt"/>
              </a:rPr>
              <a:t>nhiệt</a:t>
            </a:r>
            <a:r>
              <a:rPr lang="en-US" sz="1600" dirty="0">
                <a:latin typeface="+mn-lt"/>
              </a:rPr>
              <a:t> </a:t>
            </a:r>
            <a:r>
              <a:rPr lang="en-US" sz="1600" dirty="0" err="1">
                <a:latin typeface="+mn-lt"/>
              </a:rPr>
              <a:t>độ</a:t>
            </a:r>
            <a:r>
              <a:rPr lang="en-US" sz="1600" dirty="0">
                <a:latin typeface="+mn-lt"/>
              </a:rPr>
              <a:t> </a:t>
            </a:r>
            <a:r>
              <a:rPr lang="en-US" sz="1600" dirty="0" err="1">
                <a:latin typeface="+mn-lt"/>
              </a:rPr>
              <a:t>và</a:t>
            </a:r>
            <a:r>
              <a:rPr lang="en-US" sz="1600" dirty="0">
                <a:latin typeface="+mn-lt"/>
              </a:rPr>
              <a:t> </a:t>
            </a:r>
            <a:r>
              <a:rPr lang="en-US" sz="1600" dirty="0" err="1">
                <a:latin typeface="+mn-lt"/>
              </a:rPr>
              <a:t>áp</a:t>
            </a:r>
            <a:r>
              <a:rPr lang="en-US" sz="1600" dirty="0">
                <a:latin typeface="+mn-lt"/>
              </a:rPr>
              <a:t> </a:t>
            </a:r>
            <a:r>
              <a:rPr lang="en-US" sz="1600" dirty="0" err="1">
                <a:latin typeface="+mn-lt"/>
              </a:rPr>
              <a:t>suất</a:t>
            </a:r>
            <a:r>
              <a:rPr lang="en-US" sz="1600" dirty="0">
                <a:latin typeface="+mn-lt"/>
              </a:rPr>
              <a:t> </a:t>
            </a:r>
            <a:r>
              <a:rPr lang="en-US" sz="1600" dirty="0" err="1">
                <a:latin typeface="+mn-lt"/>
              </a:rPr>
              <a:t>của</a:t>
            </a:r>
            <a:r>
              <a:rPr lang="en-US" sz="1600" dirty="0">
                <a:latin typeface="+mn-lt"/>
              </a:rPr>
              <a:t> </a:t>
            </a:r>
            <a:r>
              <a:rPr lang="en-US" sz="1600" dirty="0" err="1">
                <a:latin typeface="+mn-lt"/>
              </a:rPr>
              <a:t>hơi</a:t>
            </a:r>
            <a:r>
              <a:rPr lang="en-US" sz="1600" dirty="0">
                <a:latin typeface="+mn-lt"/>
              </a:rPr>
              <a:t> </a:t>
            </a:r>
            <a:r>
              <a:rPr lang="en-US" sz="1600" dirty="0" err="1">
                <a:latin typeface="+mn-lt"/>
              </a:rPr>
              <a:t>nước</a:t>
            </a:r>
            <a:r>
              <a:rPr lang="en-US" sz="1600" dirty="0">
                <a:latin typeface="+mn-lt"/>
              </a:rPr>
              <a:t> </a:t>
            </a:r>
            <a:r>
              <a:rPr lang="en-US" sz="1600" dirty="0" err="1">
                <a:latin typeface="+mn-lt"/>
              </a:rPr>
              <a:t>cao</a:t>
            </a:r>
            <a:r>
              <a:rPr lang="en-US" sz="1600" dirty="0">
                <a:latin typeface="+mn-lt"/>
              </a:rPr>
              <a:t> </a:t>
            </a:r>
            <a:r>
              <a:rPr lang="en-US" sz="1600" dirty="0" err="1">
                <a:latin typeface="+mn-lt"/>
              </a:rPr>
              <a:t>hơn</a:t>
            </a:r>
            <a:r>
              <a:rPr lang="en-US" sz="1600" dirty="0">
                <a:latin typeface="+mn-lt"/>
              </a:rPr>
              <a:t> </a:t>
            </a:r>
            <a:r>
              <a:rPr lang="en-US" sz="1600" dirty="0" err="1">
                <a:latin typeface="+mn-lt"/>
              </a:rPr>
              <a:t>nên</a:t>
            </a:r>
            <a:r>
              <a:rPr lang="en-US" sz="1600" dirty="0">
                <a:latin typeface="+mn-lt"/>
              </a:rPr>
              <a:t> </a:t>
            </a:r>
            <a:r>
              <a:rPr lang="en-US" sz="1600" dirty="0" err="1">
                <a:latin typeface="+mn-lt"/>
              </a:rPr>
              <a:t>được</a:t>
            </a:r>
            <a:r>
              <a:rPr lang="en-US" sz="1600" dirty="0">
                <a:latin typeface="+mn-lt"/>
              </a:rPr>
              <a:t> </a:t>
            </a:r>
            <a:r>
              <a:rPr lang="en-US" sz="1600" dirty="0" err="1">
                <a:latin typeface="+mn-lt"/>
              </a:rPr>
              <a:t>áp</a:t>
            </a:r>
            <a:r>
              <a:rPr lang="en-US" sz="1600" dirty="0">
                <a:latin typeface="+mn-lt"/>
              </a:rPr>
              <a:t> </a:t>
            </a:r>
            <a:r>
              <a:rPr lang="en-US" sz="1600" dirty="0" err="1">
                <a:latin typeface="+mn-lt"/>
              </a:rPr>
              <a:t>dụng</a:t>
            </a:r>
            <a:r>
              <a:rPr lang="en-US" sz="1600" dirty="0">
                <a:latin typeface="+mn-lt"/>
              </a:rPr>
              <a:t>. </a:t>
            </a:r>
          </a:p>
        </p:txBody>
      </p:sp>
    </p:spTree>
    <p:extLst>
      <p:ext uri="{BB962C8B-B14F-4D97-AF65-F5344CB8AC3E}">
        <p14:creationId xmlns:p14="http://schemas.microsoft.com/office/powerpoint/2010/main" val="3710854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AEEEC-FD59-4D23-A421-5BA4D08EC8EF}"/>
              </a:ext>
            </a:extLst>
          </p:cNvPr>
          <p:cNvSpPr>
            <a:spLocks noGrp="1"/>
          </p:cNvSpPr>
          <p:nvPr>
            <p:ph type="title"/>
          </p:nvPr>
        </p:nvSpPr>
        <p:spPr>
          <a:xfrm>
            <a:off x="457200" y="438087"/>
            <a:ext cx="8229600" cy="371400"/>
          </a:xfrm>
        </p:spPr>
        <p:txBody>
          <a:bodyPr>
            <a:noAutofit/>
          </a:bodyPr>
          <a:lstStyle/>
          <a:p>
            <a:r>
              <a:rPr lang="en-US" dirty="0" err="1">
                <a:solidFill>
                  <a:schemeClr val="accent1">
                    <a:lumMod val="50000"/>
                  </a:schemeClr>
                </a:solidFill>
              </a:rPr>
              <a:t>Đề</a:t>
            </a:r>
            <a:r>
              <a:rPr lang="en-US" dirty="0">
                <a:solidFill>
                  <a:schemeClr val="accent1">
                    <a:lumMod val="50000"/>
                  </a:schemeClr>
                </a:solidFill>
              </a:rPr>
              <a:t> </a:t>
            </a:r>
            <a:r>
              <a:rPr lang="en-US" dirty="0" err="1">
                <a:solidFill>
                  <a:schemeClr val="accent1">
                    <a:lumMod val="50000"/>
                  </a:schemeClr>
                </a:solidFill>
              </a:rPr>
              <a:t>xuất</a:t>
            </a:r>
            <a:r>
              <a:rPr lang="en-US" dirty="0">
                <a:solidFill>
                  <a:schemeClr val="accent1">
                    <a:lumMod val="50000"/>
                  </a:schemeClr>
                </a:solidFill>
              </a:rPr>
              <a:t> </a:t>
            </a:r>
            <a:r>
              <a:rPr lang="en-US" dirty="0" err="1">
                <a:solidFill>
                  <a:schemeClr val="accent1">
                    <a:lumMod val="50000"/>
                  </a:schemeClr>
                </a:solidFill>
              </a:rPr>
              <a:t>thay</a:t>
            </a:r>
            <a:r>
              <a:rPr lang="en-US" dirty="0">
                <a:solidFill>
                  <a:schemeClr val="accent1">
                    <a:lumMod val="50000"/>
                  </a:schemeClr>
                </a:solidFill>
              </a:rPr>
              <a:t> </a:t>
            </a:r>
            <a:r>
              <a:rPr lang="en-US" dirty="0" err="1">
                <a:solidFill>
                  <a:schemeClr val="accent1">
                    <a:lumMod val="50000"/>
                  </a:schemeClr>
                </a:solidFill>
              </a:rPr>
              <a:t>đổi</a:t>
            </a:r>
            <a:r>
              <a:rPr lang="en-US" dirty="0">
                <a:solidFill>
                  <a:schemeClr val="accent1">
                    <a:lumMod val="50000"/>
                  </a:schemeClr>
                </a:solidFill>
              </a:rPr>
              <a:t> CHP</a:t>
            </a:r>
            <a:endParaRPr lang="en-150" dirty="0">
              <a:solidFill>
                <a:schemeClr val="accent1">
                  <a:lumMod val="50000"/>
                </a:schemeClr>
              </a:solidFill>
            </a:endParaRPr>
          </a:p>
        </p:txBody>
      </p:sp>
      <p:graphicFrame>
        <p:nvGraphicFramePr>
          <p:cNvPr id="13" name="Table 12">
            <a:extLst>
              <a:ext uri="{FF2B5EF4-FFF2-40B4-BE49-F238E27FC236}">
                <a16:creationId xmlns:a16="http://schemas.microsoft.com/office/drawing/2014/main" id="{CD05DAB3-70AA-451B-B910-09F025F74497}"/>
              </a:ext>
            </a:extLst>
          </p:cNvPr>
          <p:cNvGraphicFramePr>
            <a:graphicFrameLocks noGrp="1"/>
          </p:cNvGraphicFramePr>
          <p:nvPr>
            <p:extLst>
              <p:ext uri="{D42A27DB-BD31-4B8C-83A1-F6EECF244321}">
                <p14:modId xmlns:p14="http://schemas.microsoft.com/office/powerpoint/2010/main" val="3994651990"/>
              </p:ext>
            </p:extLst>
          </p:nvPr>
        </p:nvGraphicFramePr>
        <p:xfrm>
          <a:off x="457201" y="1095924"/>
          <a:ext cx="8229599" cy="1592192"/>
        </p:xfrm>
        <a:graphic>
          <a:graphicData uri="http://schemas.openxmlformats.org/drawingml/2006/table">
            <a:tbl>
              <a:tblPr firstRow="1" firstCol="1" bandRow="1">
                <a:tableStyleId>{93296810-A885-4BE3-A3E7-6D5BEEA58F35}</a:tableStyleId>
              </a:tblPr>
              <a:tblGrid>
                <a:gridCol w="1944476">
                  <a:extLst>
                    <a:ext uri="{9D8B030D-6E8A-4147-A177-3AD203B41FA5}">
                      <a16:colId xmlns:a16="http://schemas.microsoft.com/office/drawing/2014/main" val="2915514398"/>
                    </a:ext>
                  </a:extLst>
                </a:gridCol>
                <a:gridCol w="1454227">
                  <a:extLst>
                    <a:ext uri="{9D8B030D-6E8A-4147-A177-3AD203B41FA5}">
                      <a16:colId xmlns:a16="http://schemas.microsoft.com/office/drawing/2014/main" val="2035022912"/>
                    </a:ext>
                  </a:extLst>
                </a:gridCol>
                <a:gridCol w="1355074">
                  <a:extLst>
                    <a:ext uri="{9D8B030D-6E8A-4147-A177-3AD203B41FA5}">
                      <a16:colId xmlns:a16="http://schemas.microsoft.com/office/drawing/2014/main" val="3678383771"/>
                    </a:ext>
                  </a:extLst>
                </a:gridCol>
                <a:gridCol w="1145756">
                  <a:extLst>
                    <a:ext uri="{9D8B030D-6E8A-4147-A177-3AD203B41FA5}">
                      <a16:colId xmlns:a16="http://schemas.microsoft.com/office/drawing/2014/main" val="1070485127"/>
                    </a:ext>
                  </a:extLst>
                </a:gridCol>
                <a:gridCol w="2330066">
                  <a:extLst>
                    <a:ext uri="{9D8B030D-6E8A-4147-A177-3AD203B41FA5}">
                      <a16:colId xmlns:a16="http://schemas.microsoft.com/office/drawing/2014/main" val="2975485348"/>
                    </a:ext>
                  </a:extLst>
                </a:gridCol>
              </a:tblGrid>
              <a:tr h="358523">
                <a:tc>
                  <a:txBody>
                    <a:bodyPr/>
                    <a:lstStyle/>
                    <a:p>
                      <a:pPr marL="0" marR="0" algn="ctr">
                        <a:spcBef>
                          <a:spcPts val="600"/>
                        </a:spcBef>
                        <a:spcAft>
                          <a:spcPts val="600"/>
                        </a:spcAft>
                      </a:pPr>
                      <a:r>
                        <a:rPr lang="en-US" sz="1200" dirty="0" err="1">
                          <a:solidFill>
                            <a:schemeClr val="lt1"/>
                          </a:solidFill>
                          <a:effectLst/>
                          <a:latin typeface="+mn-lt"/>
                          <a:ea typeface="+mn-ea"/>
                          <a:cs typeface="+mn-cs"/>
                        </a:rPr>
                        <a:t>Lò</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hơi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err="1">
                          <a:solidFill>
                            <a:schemeClr val="lt1"/>
                          </a:solidFill>
                          <a:effectLst/>
                          <a:latin typeface="+mn-lt"/>
                          <a:ea typeface="+mn-ea"/>
                          <a:cs typeface="+mn-cs"/>
                        </a:rPr>
                        <a:t>Nhiên</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liệu</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err="1">
                          <a:effectLst/>
                          <a:latin typeface="+mn-lt"/>
                        </a:rPr>
                        <a:t>Công</a:t>
                      </a:r>
                      <a:r>
                        <a:rPr lang="en-US" sz="1200" baseline="0" dirty="0">
                          <a:effectLst/>
                          <a:latin typeface="+mn-lt"/>
                        </a:rPr>
                        <a:t> </a:t>
                      </a:r>
                      <a:r>
                        <a:rPr lang="en-US" sz="1200" baseline="0" dirty="0" err="1">
                          <a:effectLst/>
                          <a:latin typeface="+mn-lt"/>
                        </a:rPr>
                        <a:t>suất</a:t>
                      </a:r>
                      <a:r>
                        <a:rPr lang="en-US" sz="1200" baseline="0" dirty="0">
                          <a:effectLst/>
                          <a:latin typeface="+mn-lt"/>
                        </a:rPr>
                        <a:t> </a:t>
                      </a:r>
                      <a:r>
                        <a:rPr lang="en-US" sz="1200" baseline="0" dirty="0" err="1">
                          <a:effectLst/>
                          <a:latin typeface="+mn-lt"/>
                        </a:rPr>
                        <a:t>thiết</a:t>
                      </a:r>
                      <a:r>
                        <a:rPr lang="en-US" sz="1200" baseline="0" dirty="0">
                          <a:effectLst/>
                          <a:latin typeface="+mn-lt"/>
                        </a:rPr>
                        <a:t> </a:t>
                      </a:r>
                      <a:r>
                        <a:rPr lang="en-US" sz="1200" baseline="0" dirty="0" err="1">
                          <a:effectLst/>
                          <a:latin typeface="+mn-lt"/>
                        </a:rPr>
                        <a:t>kế</a:t>
                      </a:r>
                      <a:r>
                        <a:rPr lang="en-US" sz="1200" baseline="0" dirty="0">
                          <a:effectLst/>
                          <a:latin typeface="+mn-lt"/>
                        </a:rPr>
                        <a:t>/ </a:t>
                      </a:r>
                      <a:r>
                        <a:rPr lang="en-US" sz="1200" baseline="0" dirty="0" err="1">
                          <a:effectLst/>
                          <a:latin typeface="+mn-lt"/>
                        </a:rPr>
                        <a:t>vận</a:t>
                      </a:r>
                      <a:r>
                        <a:rPr lang="en-US" sz="1200" baseline="0" dirty="0">
                          <a:effectLst/>
                          <a:latin typeface="+mn-lt"/>
                        </a:rPr>
                        <a:t> </a:t>
                      </a:r>
                      <a:r>
                        <a:rPr lang="en-US" sz="1200" baseline="0" dirty="0" err="1">
                          <a:effectLst/>
                          <a:latin typeface="+mn-lt"/>
                        </a:rPr>
                        <a:t>hành</a:t>
                      </a:r>
                      <a:r>
                        <a:rPr lang="en-US" sz="1200" baseline="0" dirty="0">
                          <a:effectLst/>
                          <a:latin typeface="+mn-lt"/>
                        </a:rPr>
                        <a:t> </a:t>
                      </a:r>
                      <a:r>
                        <a:rPr lang="en-US" sz="1200" dirty="0" err="1">
                          <a:effectLst/>
                          <a:latin typeface="+mn-lt"/>
                        </a:rPr>
                        <a:t>tph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err="1">
                          <a:solidFill>
                            <a:schemeClr val="lt1"/>
                          </a:solidFill>
                          <a:effectLst/>
                          <a:latin typeface="+mn-lt"/>
                          <a:ea typeface="+mn-ea"/>
                          <a:cs typeface="+mn-cs"/>
                        </a:rPr>
                        <a:t>Áp</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suất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và</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nhiệt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độ</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err="1">
                          <a:effectLst/>
                          <a:latin typeface="+mn-lt"/>
                        </a:rPr>
                        <a:t>Chú</a:t>
                      </a:r>
                      <a:r>
                        <a:rPr lang="en-US" sz="1200" baseline="0" dirty="0">
                          <a:effectLst/>
                          <a:latin typeface="+mn-lt"/>
                        </a:rPr>
                        <a:t> </a:t>
                      </a:r>
                      <a:r>
                        <a:rPr lang="en-US" sz="1200" baseline="0" dirty="0" err="1">
                          <a:effectLst/>
                          <a:latin typeface="+mn-lt"/>
                        </a:rPr>
                        <a:t>thích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765821665"/>
                  </a:ext>
                </a:extLst>
              </a:tr>
              <a:tr h="497405">
                <a:tc>
                  <a:txBody>
                    <a:bodyPr/>
                    <a:lstStyle/>
                    <a:p>
                      <a:pPr marL="0" marR="0" algn="l">
                        <a:spcBef>
                          <a:spcPts val="600"/>
                        </a:spcBef>
                        <a:spcAft>
                          <a:spcPts val="600"/>
                        </a:spcAft>
                      </a:pPr>
                      <a:r>
                        <a:rPr lang="en-US" sz="1200" dirty="0" err="1">
                          <a:effectLst/>
                          <a:latin typeface="+mn-lt"/>
                        </a:rPr>
                        <a:t>Tần</a:t>
                      </a:r>
                      <a:r>
                        <a:rPr lang="en-US" sz="1200" baseline="0" dirty="0" err="1">
                          <a:effectLst/>
                          <a:latin typeface="+mn-lt"/>
                        </a:rPr>
                        <a:t>g</a:t>
                      </a:r>
                      <a:r>
                        <a:rPr lang="en-US" sz="1200" baseline="0" dirty="0">
                          <a:effectLst/>
                          <a:latin typeface="+mn-lt"/>
                        </a:rPr>
                        <a:t> </a:t>
                      </a:r>
                      <a:r>
                        <a:rPr lang="en-US" sz="1200" baseline="0" dirty="0" err="1">
                          <a:effectLst/>
                          <a:latin typeface="+mn-lt"/>
                        </a:rPr>
                        <a:t>sôi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indent="0" algn="l" defTabSz="456651" rtl="0" eaLnBrk="1" fontAlgn="auto" latinLnBrk="0" hangingPunct="1">
                        <a:lnSpc>
                          <a:spcPct val="100000"/>
                        </a:lnSpc>
                        <a:spcBef>
                          <a:spcPts val="600"/>
                        </a:spcBef>
                        <a:spcAft>
                          <a:spcPts val="600"/>
                        </a:spcAft>
                        <a:buClrTx/>
                        <a:buSzTx/>
                        <a:buFontTx/>
                        <a:buNone/>
                        <a:tabLst/>
                        <a:defRPr/>
                      </a:pPr>
                      <a:r>
                        <a:rPr lang="en-US" sz="1200" dirty="0">
                          <a:effectLst/>
                          <a:latin typeface="+mn-lt"/>
                        </a:rPr>
                        <a:t>70% </a:t>
                      </a:r>
                      <a:r>
                        <a:rPr lang="en-US" sz="1200" dirty="0" err="1">
                          <a:effectLst/>
                          <a:latin typeface="+mn-lt"/>
                        </a:rPr>
                        <a:t>sinh</a:t>
                      </a:r>
                      <a:r>
                        <a:rPr lang="en-US" sz="1200" dirty="0">
                          <a:effectLst/>
                          <a:latin typeface="+mn-lt"/>
                        </a:rPr>
                        <a:t> </a:t>
                      </a:r>
                      <a:r>
                        <a:rPr lang="en-US" sz="1200" dirty="0" err="1">
                          <a:effectLst/>
                          <a:latin typeface="+mn-lt"/>
                        </a:rPr>
                        <a:t>khối</a:t>
                      </a:r>
                      <a:r>
                        <a:rPr lang="en-US" sz="1200" dirty="0">
                          <a:effectLst/>
                          <a:latin typeface="+mn-lt"/>
                        </a:rPr>
                        <a:t>; 30% than</a:t>
                      </a:r>
                      <a:r>
                        <a:rPr lang="en-US" sz="1200" baseline="0" dirty="0">
                          <a:solidFill>
                            <a:srgbClr val="000000"/>
                          </a:solidFill>
                          <a:effectLst/>
                          <a:latin typeface="+mn-lt"/>
                          <a:ea typeface="MS Mincho" panose="02020609040205080304" pitchFamily="49" charset="-128"/>
                          <a:cs typeface="Times New Roman" panose="02020603050405020304" pitchFamily="18" charset="0"/>
                        </a:rPr>
                        <a:t> s</a:t>
                      </a:r>
                      <a:r>
                        <a:rPr lang="en-US" sz="1200" dirty="0">
                          <a:effectLst/>
                          <a:latin typeface="+mn-lt"/>
                        </a:rPr>
                        <a:t>ub-</a:t>
                      </a:r>
                      <a:r>
                        <a:rPr lang="en-US" sz="1200" dirty="0" err="1">
                          <a:effectLst/>
                          <a:latin typeface="+mn-lt"/>
                        </a:rPr>
                        <a:t>bitum</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120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62/450⁰C </a:t>
                      </a:r>
                      <a:r>
                        <a:rPr lang="en-US" sz="1200" dirty="0" err="1">
                          <a:effectLst/>
                          <a:latin typeface="+mn-lt"/>
                        </a:rPr>
                        <a:t>hoặc</a:t>
                      </a:r>
                      <a:endParaRPr lang="en-US" sz="1200" dirty="0">
                        <a:effectLst/>
                        <a:latin typeface="+mn-lt"/>
                      </a:endParaRPr>
                    </a:p>
                    <a:p>
                      <a:pPr marL="0" marR="0" algn="just">
                        <a:spcBef>
                          <a:spcPts val="600"/>
                        </a:spcBef>
                        <a:spcAft>
                          <a:spcPts val="600"/>
                        </a:spcAft>
                      </a:pPr>
                      <a:r>
                        <a:rPr lang="en-US" sz="1200" dirty="0">
                          <a:solidFill>
                            <a:srgbClr val="000000"/>
                          </a:solidFill>
                          <a:effectLst/>
                          <a:latin typeface="+mn-lt"/>
                          <a:ea typeface="MS Mincho" panose="02020609040205080304" pitchFamily="49" charset="-128"/>
                          <a:cs typeface="Times New Roman" panose="02020603050405020304" pitchFamily="18" charset="0"/>
                        </a:rPr>
                        <a:t>100/510</a:t>
                      </a:r>
                      <a:r>
                        <a:rPr lang="en-US" sz="1200" baseline="30000" dirty="0">
                          <a:solidFill>
                            <a:srgbClr val="000000"/>
                          </a:solidFill>
                          <a:effectLst/>
                          <a:latin typeface="+mn-lt"/>
                          <a:ea typeface="MS Mincho" panose="02020609040205080304" pitchFamily="49" charset="-128"/>
                          <a:cs typeface="Times New Roman" panose="02020603050405020304" pitchFamily="18" charset="0"/>
                        </a:rPr>
                        <a:t>o</a:t>
                      </a:r>
                      <a:r>
                        <a:rPr lang="en-US" sz="1200" dirty="0">
                          <a:solidFill>
                            <a:srgbClr val="000000"/>
                          </a:solidFill>
                          <a:effectLst/>
                          <a:latin typeface="+mn-lt"/>
                          <a:ea typeface="MS Mincho" panose="02020609040205080304" pitchFamily="49" charset="-128"/>
                          <a:cs typeface="Times New Roman" panose="02020603050405020304" pitchFamily="18" charset="0"/>
                        </a:rPr>
                        <a:t>C</a:t>
                      </a:r>
                    </a:p>
                  </a:txBody>
                  <a:tcPr marL="54845" marR="54845" marT="13830" marB="13830"/>
                </a:tc>
                <a:tc>
                  <a:txBody>
                    <a:bodyPr/>
                    <a:lstStyle/>
                    <a:p>
                      <a:pPr marL="0" marR="0" algn="just">
                        <a:spcBef>
                          <a:spcPts val="600"/>
                        </a:spcBef>
                        <a:spcAft>
                          <a:spcPts val="600"/>
                        </a:spcAft>
                      </a:pPr>
                      <a:r>
                        <a:rPr lang="en-US" sz="1200" dirty="0">
                          <a:solidFill>
                            <a:srgbClr val="000000"/>
                          </a:solidFill>
                          <a:effectLst/>
                          <a:latin typeface="+mn-lt"/>
                          <a:ea typeface="MS Mincho" panose="02020609040205080304" pitchFamily="49" charset="-128"/>
                          <a:cs typeface="Times New Roman" panose="02020603050405020304" pitchFamily="18" charset="0"/>
                        </a:rPr>
                        <a:t>VINAPACO </a:t>
                      </a:r>
                      <a:r>
                        <a:rPr lang="en-US" sz="1200" dirty="0" err="1">
                          <a:solidFill>
                            <a:srgbClr val="000000"/>
                          </a:solidFill>
                          <a:effectLst/>
                          <a:latin typeface="+mn-lt"/>
                          <a:ea typeface="MS Mincho" panose="02020609040205080304" pitchFamily="49" charset="-128"/>
                          <a:cs typeface="Times New Roman" panose="02020603050405020304" pitchFamily="18" charset="0"/>
                        </a:rPr>
                        <a:t>đề</a:t>
                      </a:r>
                      <a:r>
                        <a:rPr lang="en-US" sz="1200" baseline="0" dirty="0">
                          <a:solidFill>
                            <a:srgbClr val="000000"/>
                          </a:solidFill>
                          <a:effectLst/>
                          <a:latin typeface="+mn-lt"/>
                          <a:ea typeface="MS Mincho" panose="02020609040205080304" pitchFamily="49" charset="-128"/>
                          <a:cs typeface="Times New Roman" panose="02020603050405020304" pitchFamily="18" charset="0"/>
                        </a:rPr>
                        <a:t> </a:t>
                      </a:r>
                      <a:r>
                        <a:rPr lang="en-US" sz="1200" baseline="0" dirty="0" err="1">
                          <a:solidFill>
                            <a:srgbClr val="000000"/>
                          </a:solidFill>
                          <a:effectLst/>
                          <a:latin typeface="+mn-lt"/>
                          <a:ea typeface="MS Mincho" panose="02020609040205080304" pitchFamily="49" charset="-128"/>
                          <a:cs typeface="Times New Roman" panose="02020603050405020304" pitchFamily="18" charset="0"/>
                        </a:rPr>
                        <a:t>xuất</a:t>
                      </a:r>
                      <a:r>
                        <a:rPr lang="en-US" sz="1200" dirty="0">
                          <a:solidFill>
                            <a:srgbClr val="000000"/>
                          </a:solidFill>
                          <a:effectLst/>
                          <a:latin typeface="+mn-lt"/>
                          <a:ea typeface="MS Mincho" panose="02020609040205080304" pitchFamily="49" charset="-128"/>
                          <a:cs typeface="Times New Roman" panose="02020603050405020304" pitchFamily="18" charset="0"/>
                        </a:rPr>
                        <a:t>.</a:t>
                      </a:r>
                    </a:p>
                    <a:p>
                      <a:pPr marL="0" marR="0" algn="just">
                        <a:spcBef>
                          <a:spcPts val="600"/>
                        </a:spcBef>
                        <a:spcAft>
                          <a:spcPts val="600"/>
                        </a:spcAft>
                      </a:pPr>
                      <a:r>
                        <a:rPr lang="en-US" sz="1200" dirty="0">
                          <a:solidFill>
                            <a:srgbClr val="000000"/>
                          </a:solidFill>
                          <a:effectLst/>
                          <a:latin typeface="+mn-lt"/>
                          <a:ea typeface="MS Mincho" panose="02020609040205080304" pitchFamily="49" charset="-128"/>
                          <a:cs typeface="Times New Roman" panose="02020603050405020304" pitchFamily="18" charset="0"/>
                        </a:rPr>
                        <a:t>BEM team </a:t>
                      </a:r>
                      <a:r>
                        <a:rPr lang="en-US" sz="1200" dirty="0" err="1">
                          <a:solidFill>
                            <a:srgbClr val="000000"/>
                          </a:solidFill>
                          <a:effectLst/>
                          <a:latin typeface="+mn-lt"/>
                          <a:ea typeface="MS Mincho" panose="02020609040205080304" pitchFamily="49" charset="-128"/>
                          <a:cs typeface="Times New Roman" panose="02020603050405020304" pitchFamily="18" charset="0"/>
                        </a:rPr>
                        <a:t>đề</a:t>
                      </a:r>
                      <a:r>
                        <a:rPr lang="en-US" sz="1200" baseline="0" dirty="0">
                          <a:solidFill>
                            <a:srgbClr val="000000"/>
                          </a:solidFill>
                          <a:effectLst/>
                          <a:latin typeface="+mn-lt"/>
                          <a:ea typeface="MS Mincho" panose="02020609040205080304" pitchFamily="49" charset="-128"/>
                          <a:cs typeface="Times New Roman" panose="02020603050405020304" pitchFamily="18" charset="0"/>
                        </a:rPr>
                        <a:t> </a:t>
                      </a:r>
                      <a:r>
                        <a:rPr lang="en-US" sz="1200" baseline="0" dirty="0" err="1">
                          <a:solidFill>
                            <a:srgbClr val="000000"/>
                          </a:solidFill>
                          <a:effectLst/>
                          <a:latin typeface="+mn-lt"/>
                          <a:ea typeface="MS Mincho" panose="02020609040205080304" pitchFamily="49" charset="-128"/>
                          <a:cs typeface="Times New Roman" panose="02020603050405020304" pitchFamily="18" charset="0"/>
                        </a:rPr>
                        <a:t>xuất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626121192"/>
                  </a:ext>
                </a:extLst>
              </a:tr>
              <a:tr h="256555">
                <a:tc>
                  <a:txBody>
                    <a:bodyPr/>
                    <a:lstStyle/>
                    <a:p>
                      <a:pPr marL="0" marR="0" algn="l">
                        <a:spcBef>
                          <a:spcPts val="600"/>
                        </a:spcBef>
                        <a:spcAft>
                          <a:spcPts val="600"/>
                        </a:spcAft>
                      </a:pPr>
                      <a:r>
                        <a:rPr lang="en-US" sz="1200" dirty="0" err="1">
                          <a:effectLst/>
                          <a:latin typeface="+mn-lt"/>
                        </a:rPr>
                        <a:t>Lò</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thu</a:t>
                      </a:r>
                      <a:r>
                        <a:rPr lang="en-US" sz="1200" baseline="0" dirty="0">
                          <a:effectLst/>
                          <a:latin typeface="+mn-lt"/>
                        </a:rPr>
                        <a:t> </a:t>
                      </a:r>
                      <a:r>
                        <a:rPr lang="en-US" sz="1200" baseline="0" dirty="0" err="1">
                          <a:effectLst/>
                          <a:latin typeface="+mn-lt"/>
                        </a:rPr>
                        <a:t>hồi</a:t>
                      </a:r>
                      <a:r>
                        <a:rPr lang="en-US" sz="1200" baseline="0" dirty="0">
                          <a:effectLst/>
                          <a:latin typeface="+mn-lt"/>
                        </a:rPr>
                        <a:t> </a:t>
                      </a:r>
                      <a:r>
                        <a:rPr lang="en-US" sz="1200" baseline="0" dirty="0" err="1">
                          <a:effectLst/>
                          <a:latin typeface="+mn-lt"/>
                        </a:rPr>
                        <a:t>dịch</a:t>
                      </a:r>
                      <a:r>
                        <a:rPr lang="en-US" sz="1200" baseline="0" dirty="0">
                          <a:effectLst/>
                          <a:latin typeface="+mn-lt"/>
                        </a:rPr>
                        <a:t> </a:t>
                      </a:r>
                      <a:r>
                        <a:rPr lang="en-US" sz="1200" baseline="0" dirty="0" err="1">
                          <a:effectLst/>
                          <a:latin typeface="+mn-lt"/>
                        </a:rPr>
                        <a:t>đen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solidFill>
                            <a:schemeClr val="dk1"/>
                          </a:solidFill>
                          <a:effectLst/>
                          <a:latin typeface="+mn-lt"/>
                          <a:ea typeface="+mn-ea"/>
                          <a:cs typeface="+mn-cs"/>
                        </a:rPr>
                        <a:t>Dịch</a:t>
                      </a:r>
                      <a:r>
                        <a:rPr lang="en-US" sz="1200" baseline="0" dirty="0">
                          <a:solidFill>
                            <a:schemeClr val="dk1"/>
                          </a:solidFill>
                          <a:effectLst/>
                          <a:latin typeface="+mn-lt"/>
                          <a:ea typeface="+mn-ea"/>
                          <a:cs typeface="+mn-cs"/>
                        </a:rPr>
                        <a:t> </a:t>
                      </a:r>
                      <a:r>
                        <a:rPr lang="en-US" sz="1200" baseline="0" dirty="0" err="1">
                          <a:solidFill>
                            <a:schemeClr val="dk1"/>
                          </a:solidFill>
                          <a:effectLst/>
                          <a:latin typeface="+mn-lt"/>
                          <a:ea typeface="+mn-ea"/>
                          <a:cs typeface="+mn-cs"/>
                        </a:rPr>
                        <a:t>đen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36/16-20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62/450⁰C</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Công</a:t>
                      </a:r>
                      <a:r>
                        <a:rPr lang="en-US" sz="1200" baseline="0" dirty="0">
                          <a:effectLst/>
                          <a:latin typeface="+mn-lt"/>
                        </a:rPr>
                        <a:t> </a:t>
                      </a:r>
                      <a:r>
                        <a:rPr lang="en-US" sz="1200" baseline="0" dirty="0" err="1">
                          <a:effectLst/>
                          <a:latin typeface="+mn-lt"/>
                        </a:rPr>
                        <a:t>nghệ</a:t>
                      </a:r>
                      <a:r>
                        <a:rPr lang="en-US" sz="1200" baseline="0" dirty="0">
                          <a:effectLst/>
                          <a:latin typeface="+mn-lt"/>
                        </a:rPr>
                        <a:t> </a:t>
                      </a:r>
                      <a:r>
                        <a:rPr lang="en-US" sz="1200" dirty="0">
                          <a:effectLst/>
                          <a:latin typeface="+mn-lt"/>
                        </a:rPr>
                        <a:t>1970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898886207"/>
                  </a:ext>
                </a:extLst>
              </a:tr>
              <a:tr h="396397">
                <a:tc>
                  <a:txBody>
                    <a:bodyPr/>
                    <a:lstStyle/>
                    <a:p>
                      <a:pPr marL="0" marR="0" algn="l">
                        <a:spcBef>
                          <a:spcPts val="600"/>
                        </a:spcBef>
                        <a:spcAft>
                          <a:spcPts val="600"/>
                        </a:spcAft>
                      </a:pPr>
                      <a:r>
                        <a:rPr lang="en-US" sz="1200" dirty="0" err="1">
                          <a:effectLst/>
                          <a:latin typeface="+mn-lt"/>
                        </a:rPr>
                        <a:t>Lò</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ghi</a:t>
                      </a:r>
                      <a:r>
                        <a:rPr lang="en-US" sz="1200" baseline="0" dirty="0">
                          <a:effectLst/>
                          <a:latin typeface="+mn-lt"/>
                        </a:rPr>
                        <a:t> </a:t>
                      </a:r>
                      <a:r>
                        <a:rPr lang="en-US" sz="1200" baseline="0" dirty="0" err="1">
                          <a:effectLst/>
                          <a:latin typeface="+mn-lt"/>
                        </a:rPr>
                        <a:t>bậc</a:t>
                      </a:r>
                      <a:r>
                        <a:rPr lang="en-US" sz="1200" baseline="0" dirty="0">
                          <a:effectLst/>
                          <a:latin typeface="+mn-lt"/>
                        </a:rPr>
                        <a:t> thang </a:t>
                      </a:r>
                      <a:r>
                        <a:rPr lang="en-US" sz="1200" baseline="0" dirty="0" err="1">
                          <a:effectLst/>
                          <a:latin typeface="+mn-lt"/>
                        </a:rPr>
                        <a:t>đốt</a:t>
                      </a:r>
                      <a:r>
                        <a:rPr lang="en-US" sz="1200" baseline="0" dirty="0">
                          <a:effectLst/>
                          <a:latin typeface="+mn-lt"/>
                        </a:rPr>
                        <a:t> </a:t>
                      </a:r>
                      <a:r>
                        <a:rPr lang="en-US" sz="1200" baseline="0" dirty="0" err="1">
                          <a:effectLst/>
                          <a:latin typeface="+mn-lt"/>
                        </a:rPr>
                        <a:t>sinh</a:t>
                      </a:r>
                      <a:r>
                        <a:rPr lang="en-US" sz="1200" baseline="0" dirty="0">
                          <a:effectLst/>
                          <a:latin typeface="+mn-lt"/>
                        </a:rPr>
                        <a:t> </a:t>
                      </a:r>
                      <a:r>
                        <a:rPr lang="en-US" sz="1200" baseline="0" dirty="0" err="1">
                          <a:effectLst/>
                          <a:latin typeface="+mn-lt"/>
                        </a:rPr>
                        <a:t>khối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Vỏ</a:t>
                      </a:r>
                      <a:r>
                        <a:rPr lang="en-US" sz="1200" baseline="0" dirty="0">
                          <a:effectLst/>
                          <a:latin typeface="+mn-lt"/>
                        </a:rPr>
                        <a:t> </a:t>
                      </a:r>
                      <a:r>
                        <a:rPr lang="en-US" sz="1200" baseline="0" dirty="0" err="1">
                          <a:effectLst/>
                          <a:latin typeface="+mn-lt"/>
                        </a:rPr>
                        <a:t>cây</a:t>
                      </a:r>
                      <a:r>
                        <a:rPr lang="en-US" sz="1200" baseline="0" dirty="0">
                          <a:effectLst/>
                          <a:latin typeface="+mn-lt"/>
                        </a:rPr>
                        <a:t>, </a:t>
                      </a:r>
                      <a:r>
                        <a:rPr lang="en-US" sz="1200" baseline="0" dirty="0" err="1">
                          <a:effectLst/>
                          <a:latin typeface="+mn-lt"/>
                        </a:rPr>
                        <a:t>gỗ</a:t>
                      </a:r>
                      <a:r>
                        <a:rPr lang="en-US" sz="1200" baseline="0" dirty="0">
                          <a:effectLst/>
                          <a:latin typeface="+mn-lt"/>
                        </a:rPr>
                        <a:t> </a:t>
                      </a:r>
                      <a:r>
                        <a:rPr lang="en-US" sz="1200" baseline="0" dirty="0" err="1">
                          <a:effectLst/>
                          <a:latin typeface="+mn-lt"/>
                        </a:rPr>
                        <a:t>vụn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20/16</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a:effectLst/>
                          <a:latin typeface="+mn-lt"/>
                        </a:rPr>
                        <a:t>13 bar</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just">
                        <a:spcBef>
                          <a:spcPts val="600"/>
                        </a:spcBef>
                        <a:spcAft>
                          <a:spcPts val="600"/>
                        </a:spcAft>
                      </a:pPr>
                      <a:r>
                        <a:rPr lang="en-US" sz="1200" dirty="0" err="1">
                          <a:effectLst/>
                          <a:latin typeface="+mn-lt"/>
                        </a:rPr>
                        <a:t>Công</a:t>
                      </a:r>
                      <a:r>
                        <a:rPr lang="en-US" sz="1200" dirty="0">
                          <a:effectLst/>
                          <a:latin typeface="+mn-lt"/>
                        </a:rPr>
                        <a:t> </a:t>
                      </a:r>
                      <a:r>
                        <a:rPr lang="en-US" sz="1200" dirty="0" err="1">
                          <a:effectLst/>
                          <a:latin typeface="+mn-lt"/>
                        </a:rPr>
                        <a:t>nghệ</a:t>
                      </a:r>
                      <a:r>
                        <a:rPr lang="en-US" sz="1200" dirty="0">
                          <a:effectLst/>
                          <a:latin typeface="+mn-lt"/>
                        </a:rPr>
                        <a:t> </a:t>
                      </a:r>
                      <a:r>
                        <a:rPr lang="en-US" sz="1200" dirty="0" err="1">
                          <a:effectLst/>
                          <a:latin typeface="+mn-lt"/>
                        </a:rPr>
                        <a:t>Trung</a:t>
                      </a:r>
                      <a:r>
                        <a:rPr lang="en-US" sz="1200" dirty="0">
                          <a:effectLst/>
                          <a:latin typeface="+mn-lt"/>
                        </a:rPr>
                        <a:t> </a:t>
                      </a:r>
                      <a:r>
                        <a:rPr lang="en-US" sz="1200" dirty="0" err="1">
                          <a:effectLst/>
                          <a:latin typeface="+mn-lt"/>
                        </a:rPr>
                        <a:t>Quốc</a:t>
                      </a:r>
                      <a:r>
                        <a:rPr lang="en-US" sz="1200" dirty="0">
                          <a:effectLst/>
                          <a:latin typeface="+mn-lt"/>
                        </a:rPr>
                        <a:t>, 2017</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340534461"/>
                  </a:ext>
                </a:extLst>
              </a:tr>
            </a:tbl>
          </a:graphicData>
        </a:graphic>
      </p:graphicFrame>
      <p:graphicFrame>
        <p:nvGraphicFramePr>
          <p:cNvPr id="14" name="Table 13">
            <a:extLst>
              <a:ext uri="{FF2B5EF4-FFF2-40B4-BE49-F238E27FC236}">
                <a16:creationId xmlns:a16="http://schemas.microsoft.com/office/drawing/2014/main" id="{A9D42518-1DE4-400B-8A30-2D3C7E0597C8}"/>
              </a:ext>
            </a:extLst>
          </p:cNvPr>
          <p:cNvGraphicFramePr>
            <a:graphicFrameLocks noGrp="1"/>
          </p:cNvGraphicFramePr>
          <p:nvPr>
            <p:extLst>
              <p:ext uri="{D42A27DB-BD31-4B8C-83A1-F6EECF244321}">
                <p14:modId xmlns:p14="http://schemas.microsoft.com/office/powerpoint/2010/main" val="3528517124"/>
              </p:ext>
            </p:extLst>
          </p:nvPr>
        </p:nvGraphicFramePr>
        <p:xfrm>
          <a:off x="457200" y="2852728"/>
          <a:ext cx="8229601" cy="1712289"/>
        </p:xfrm>
        <a:graphic>
          <a:graphicData uri="http://schemas.openxmlformats.org/drawingml/2006/table">
            <a:tbl>
              <a:tblPr firstRow="1" firstCol="1" bandRow="1">
                <a:tableStyleId>{93296810-A885-4BE3-A3E7-6D5BEEA58F35}</a:tableStyleId>
              </a:tblPr>
              <a:tblGrid>
                <a:gridCol w="2330069">
                  <a:extLst>
                    <a:ext uri="{9D8B030D-6E8A-4147-A177-3AD203B41FA5}">
                      <a16:colId xmlns:a16="http://schemas.microsoft.com/office/drawing/2014/main" val="3405320179"/>
                    </a:ext>
                  </a:extLst>
                </a:gridCol>
                <a:gridCol w="958468">
                  <a:extLst>
                    <a:ext uri="{9D8B030D-6E8A-4147-A177-3AD203B41FA5}">
                      <a16:colId xmlns:a16="http://schemas.microsoft.com/office/drawing/2014/main" val="3249773468"/>
                    </a:ext>
                  </a:extLst>
                </a:gridCol>
                <a:gridCol w="2721166">
                  <a:extLst>
                    <a:ext uri="{9D8B030D-6E8A-4147-A177-3AD203B41FA5}">
                      <a16:colId xmlns:a16="http://schemas.microsoft.com/office/drawing/2014/main" val="2283173185"/>
                    </a:ext>
                  </a:extLst>
                </a:gridCol>
                <a:gridCol w="2219898">
                  <a:extLst>
                    <a:ext uri="{9D8B030D-6E8A-4147-A177-3AD203B41FA5}">
                      <a16:colId xmlns:a16="http://schemas.microsoft.com/office/drawing/2014/main" val="941733720"/>
                    </a:ext>
                  </a:extLst>
                </a:gridCol>
              </a:tblGrid>
              <a:tr h="238509">
                <a:tc>
                  <a:txBody>
                    <a:bodyPr/>
                    <a:lstStyle/>
                    <a:p>
                      <a:pPr marL="0" marR="0" algn="just">
                        <a:spcBef>
                          <a:spcPts val="600"/>
                        </a:spcBef>
                        <a:spcAft>
                          <a:spcPts val="600"/>
                        </a:spcAft>
                      </a:pPr>
                      <a:r>
                        <a:rPr lang="en-US" sz="1200" dirty="0" err="1">
                          <a:effectLst/>
                          <a:latin typeface="+mn-lt"/>
                        </a:rPr>
                        <a:t>Tuabin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err="1">
                          <a:solidFill>
                            <a:schemeClr val="lt1"/>
                          </a:solidFill>
                          <a:effectLst/>
                          <a:latin typeface="+mn-lt"/>
                          <a:ea typeface="+mn-ea"/>
                          <a:cs typeface="+mn-cs"/>
                        </a:rPr>
                        <a:t>Đơn</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vị</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l">
                        <a:spcBef>
                          <a:spcPts val="600"/>
                        </a:spcBef>
                        <a:spcAft>
                          <a:spcPts val="600"/>
                        </a:spcAft>
                      </a:pPr>
                      <a:r>
                        <a:rPr lang="en-US" sz="1200" b="1" kern="1200" dirty="0" err="1">
                          <a:solidFill>
                            <a:schemeClr val="lt1"/>
                          </a:solidFill>
                          <a:effectLst/>
                          <a:latin typeface="+mn-lt"/>
                          <a:ea typeface="+mn-ea"/>
                          <a:cs typeface="+mn-cs"/>
                        </a:rPr>
                        <a:t>Tuabin</a:t>
                      </a:r>
                      <a:r>
                        <a:rPr lang="en-US" sz="1200" b="1" kern="1200" baseline="0" dirty="0">
                          <a:solidFill>
                            <a:schemeClr val="lt1"/>
                          </a:solidFill>
                          <a:effectLst/>
                          <a:latin typeface="+mn-lt"/>
                          <a:ea typeface="+mn-ea"/>
                          <a:cs typeface="+mn-cs"/>
                        </a:rPr>
                        <a:t> </a:t>
                      </a:r>
                      <a:r>
                        <a:rPr lang="en-US" sz="1200" b="1" kern="1200" baseline="0" dirty="0" err="1">
                          <a:solidFill>
                            <a:schemeClr val="lt1"/>
                          </a:solidFill>
                          <a:effectLst/>
                          <a:latin typeface="+mn-lt"/>
                          <a:ea typeface="+mn-ea"/>
                          <a:cs typeface="+mn-cs"/>
                        </a:rPr>
                        <a:t>đối</a:t>
                      </a:r>
                      <a:r>
                        <a:rPr lang="en-US" sz="1200" b="1" kern="1200" baseline="0" dirty="0">
                          <a:solidFill>
                            <a:schemeClr val="lt1"/>
                          </a:solidFill>
                          <a:effectLst/>
                          <a:latin typeface="+mn-lt"/>
                          <a:ea typeface="+mn-ea"/>
                          <a:cs typeface="+mn-cs"/>
                        </a:rPr>
                        <a:t> </a:t>
                      </a:r>
                      <a:r>
                        <a:rPr lang="en-US" sz="1200" b="1" kern="1200" baseline="0" dirty="0" err="1">
                          <a:solidFill>
                            <a:schemeClr val="lt1"/>
                          </a:solidFill>
                          <a:effectLst/>
                          <a:latin typeface="+mn-lt"/>
                          <a:ea typeface="+mn-ea"/>
                          <a:cs typeface="+mn-cs"/>
                        </a:rPr>
                        <a:t>áp</a:t>
                      </a:r>
                      <a:r>
                        <a:rPr lang="en-US" sz="1200" b="1" kern="1200" dirty="0">
                          <a:solidFill>
                            <a:schemeClr val="lt1"/>
                          </a:solidFill>
                          <a:effectLst/>
                          <a:latin typeface="+mn-lt"/>
                          <a:ea typeface="+mn-ea"/>
                          <a:cs typeface="+mn-cs"/>
                        </a:rPr>
                        <a:t> VINAPACO </a:t>
                      </a:r>
                      <a:r>
                        <a:rPr lang="en-US" sz="1200" b="1" kern="1200" dirty="0" err="1">
                          <a:solidFill>
                            <a:schemeClr val="lt1"/>
                          </a:solidFill>
                          <a:effectLst/>
                          <a:latin typeface="+mn-lt"/>
                          <a:ea typeface="+mn-ea"/>
                          <a:cs typeface="+mn-cs"/>
                        </a:rPr>
                        <a:t>đề</a:t>
                      </a:r>
                      <a:r>
                        <a:rPr lang="en-US" sz="1200" b="1" kern="1200" baseline="0" dirty="0">
                          <a:solidFill>
                            <a:schemeClr val="lt1"/>
                          </a:solidFill>
                          <a:effectLst/>
                          <a:latin typeface="+mn-lt"/>
                          <a:ea typeface="+mn-ea"/>
                          <a:cs typeface="+mn-cs"/>
                        </a:rPr>
                        <a:t> </a:t>
                      </a:r>
                      <a:r>
                        <a:rPr lang="en-US" sz="1200" b="1" kern="1200" baseline="0" dirty="0" err="1">
                          <a:solidFill>
                            <a:schemeClr val="lt1"/>
                          </a:solidFill>
                          <a:effectLst/>
                          <a:latin typeface="+mn-lt"/>
                          <a:ea typeface="+mn-ea"/>
                          <a:cs typeface="+mn-cs"/>
                        </a:rPr>
                        <a:t>xuất</a:t>
                      </a:r>
                      <a:endParaRPr lang="en-US" sz="1200" b="1" kern="1200" dirty="0">
                        <a:solidFill>
                          <a:schemeClr val="lt1"/>
                        </a:solidFill>
                        <a:effectLst/>
                        <a:latin typeface="+mn-lt"/>
                        <a:ea typeface="+mn-ea"/>
                        <a:cs typeface="+mn-cs"/>
                      </a:endParaRPr>
                    </a:p>
                  </a:txBody>
                  <a:tcPr marL="54845" marR="54845" marT="13830" marB="13830"/>
                </a:tc>
                <a:tc>
                  <a:txBody>
                    <a:bodyPr/>
                    <a:lstStyle/>
                    <a:p>
                      <a:pPr marL="0" marR="0" algn="just">
                        <a:spcBef>
                          <a:spcPts val="600"/>
                        </a:spcBef>
                        <a:spcAft>
                          <a:spcPts val="600"/>
                        </a:spcAft>
                      </a:pPr>
                      <a:r>
                        <a:rPr lang="en-US" sz="1200" dirty="0" err="1">
                          <a:effectLst/>
                          <a:latin typeface="+mn-lt"/>
                        </a:rPr>
                        <a:t>Tuabin</a:t>
                      </a:r>
                      <a:r>
                        <a:rPr lang="en-US" sz="1200" dirty="0">
                          <a:effectLst/>
                          <a:latin typeface="+mn-lt"/>
                        </a:rPr>
                        <a:t> </a:t>
                      </a:r>
                      <a:r>
                        <a:rPr lang="en-US" sz="1200" dirty="0" err="1">
                          <a:effectLst/>
                          <a:latin typeface="+mn-lt"/>
                        </a:rPr>
                        <a:t>đối</a:t>
                      </a:r>
                      <a:r>
                        <a:rPr lang="en-US" sz="1200" baseline="0" dirty="0">
                          <a:effectLst/>
                          <a:latin typeface="+mn-lt"/>
                        </a:rPr>
                        <a:t> </a:t>
                      </a:r>
                      <a:r>
                        <a:rPr lang="en-US" sz="1200" baseline="0" dirty="0" err="1">
                          <a:effectLst/>
                          <a:latin typeface="+mn-lt"/>
                        </a:rPr>
                        <a:t>áp</a:t>
                      </a:r>
                      <a:r>
                        <a:rPr lang="en-US" sz="1200" baseline="0" dirty="0">
                          <a:effectLst/>
                          <a:latin typeface="+mn-lt"/>
                        </a:rPr>
                        <a:t> BEM </a:t>
                      </a:r>
                      <a:r>
                        <a:rPr lang="en-US" sz="1200" baseline="0" dirty="0" err="1">
                          <a:effectLst/>
                          <a:latin typeface="+mn-lt"/>
                        </a:rPr>
                        <a:t>đề</a:t>
                      </a:r>
                      <a:r>
                        <a:rPr lang="en-US" sz="1200" baseline="0" dirty="0">
                          <a:effectLst/>
                          <a:latin typeface="+mn-lt"/>
                        </a:rPr>
                        <a:t> </a:t>
                      </a:r>
                      <a:r>
                        <a:rPr lang="en-US" sz="1200" baseline="0" dirty="0" err="1">
                          <a:effectLst/>
                          <a:latin typeface="+mn-lt"/>
                        </a:rPr>
                        <a:t>xuất</a:t>
                      </a:r>
                      <a:endParaRPr lang="en-US" sz="1200" b="1" kern="1200" dirty="0">
                        <a:solidFill>
                          <a:schemeClr val="lt1"/>
                        </a:solidFill>
                        <a:effectLst/>
                        <a:latin typeface="+mn-lt"/>
                        <a:ea typeface="+mn-ea"/>
                        <a:cs typeface="+mn-cs"/>
                      </a:endParaRPr>
                    </a:p>
                  </a:txBody>
                  <a:tcPr marL="54845" marR="54845" marT="13830" marB="13830"/>
                </a:tc>
                <a:extLst>
                  <a:ext uri="{0D108BD9-81ED-4DB2-BD59-A6C34878D82A}">
                    <a16:rowId xmlns:a16="http://schemas.microsoft.com/office/drawing/2014/main" val="2801836418"/>
                  </a:ext>
                </a:extLst>
              </a:tr>
              <a:tr h="150158">
                <a:tc>
                  <a:txBody>
                    <a:bodyPr/>
                    <a:lstStyle/>
                    <a:p>
                      <a:pPr marL="0" marR="0" algn="just">
                        <a:spcBef>
                          <a:spcPts val="600"/>
                        </a:spcBef>
                        <a:spcAft>
                          <a:spcPts val="600"/>
                        </a:spcAft>
                      </a:pPr>
                      <a:r>
                        <a:rPr lang="en-US" sz="1200" dirty="0" err="1">
                          <a:effectLst/>
                          <a:latin typeface="+mn-lt"/>
                        </a:rPr>
                        <a:t>Lưu</a:t>
                      </a:r>
                      <a:r>
                        <a:rPr lang="en-US" sz="1200" baseline="0" dirty="0">
                          <a:effectLst/>
                          <a:latin typeface="+mn-lt"/>
                        </a:rPr>
                        <a:t> </a:t>
                      </a:r>
                      <a:r>
                        <a:rPr lang="en-US" sz="1200" baseline="0" dirty="0" err="1">
                          <a:effectLst/>
                          <a:latin typeface="+mn-lt"/>
                        </a:rPr>
                        <a:t>lượng</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đầu</a:t>
                      </a:r>
                      <a:r>
                        <a:rPr lang="en-US" sz="1200" baseline="0" dirty="0">
                          <a:effectLst/>
                          <a:latin typeface="+mn-lt"/>
                        </a:rPr>
                        <a:t> </a:t>
                      </a:r>
                      <a:r>
                        <a:rPr lang="en-US" sz="1200" baseline="0" dirty="0" err="1">
                          <a:effectLst/>
                          <a:latin typeface="+mn-lt"/>
                        </a:rPr>
                        <a:t>vào</a:t>
                      </a:r>
                      <a:r>
                        <a:rPr lang="en-US" sz="1200" baseline="0" dirty="0">
                          <a:effectLst/>
                          <a:latin typeface="+mn-lt"/>
                        </a:rPr>
                        <a:t> </a:t>
                      </a:r>
                      <a:r>
                        <a:rPr lang="en-US" sz="1200" dirty="0">
                          <a:effectLst/>
                          <a:latin typeface="+mn-lt"/>
                        </a:rPr>
                        <a:t>(</a:t>
                      </a:r>
                      <a:r>
                        <a:rPr lang="en-US" sz="1200" dirty="0" err="1">
                          <a:effectLst/>
                          <a:latin typeface="+mn-lt"/>
                        </a:rPr>
                        <a:t>tph</a:t>
                      </a:r>
                      <a:r>
                        <a:rPr lang="en-US" sz="1200" dirty="0">
                          <a:effectLst/>
                          <a:latin typeface="+mn-lt"/>
                        </a:rPr>
                        <a: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Tph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120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solidFill>
                            <a:srgbClr val="000000"/>
                          </a:solidFill>
                          <a:effectLst/>
                          <a:latin typeface="+mn-lt"/>
                          <a:ea typeface="MS Mincho" panose="02020609040205080304" pitchFamily="49" charset="-128"/>
                          <a:cs typeface="Times New Roman" panose="02020603050405020304" pitchFamily="18" charset="0"/>
                        </a:rPr>
                        <a:t>120</a:t>
                      </a:r>
                    </a:p>
                  </a:txBody>
                  <a:tcPr marL="54845" marR="54845" marT="13830" marB="13830"/>
                </a:tc>
                <a:extLst>
                  <a:ext uri="{0D108BD9-81ED-4DB2-BD59-A6C34878D82A}">
                    <a16:rowId xmlns:a16="http://schemas.microsoft.com/office/drawing/2014/main" val="1534495588"/>
                  </a:ext>
                </a:extLst>
              </a:tr>
              <a:tr h="150158">
                <a:tc>
                  <a:txBody>
                    <a:bodyPr/>
                    <a:lstStyle/>
                    <a:p>
                      <a:pPr marL="0" marR="0" algn="just">
                        <a:spcBef>
                          <a:spcPts val="600"/>
                        </a:spcBef>
                        <a:spcAft>
                          <a:spcPts val="600"/>
                        </a:spcAft>
                      </a:pPr>
                      <a:r>
                        <a:rPr lang="en-US" sz="1200" dirty="0" err="1">
                          <a:effectLst/>
                          <a:latin typeface="+mn-lt"/>
                        </a:rPr>
                        <a:t>Nhiệt</a:t>
                      </a:r>
                      <a:r>
                        <a:rPr lang="en-US" sz="1200" baseline="0" dirty="0">
                          <a:effectLst/>
                          <a:latin typeface="+mn-lt"/>
                        </a:rPr>
                        <a:t> </a:t>
                      </a:r>
                      <a:r>
                        <a:rPr lang="en-US" sz="1200" baseline="0" dirty="0" err="1">
                          <a:effectLst/>
                          <a:latin typeface="+mn-lt"/>
                        </a:rPr>
                        <a:t>độ</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đầu</a:t>
                      </a:r>
                      <a:r>
                        <a:rPr lang="en-US" sz="1200" baseline="0" dirty="0">
                          <a:effectLst/>
                          <a:latin typeface="+mn-lt"/>
                        </a:rPr>
                        <a:t> </a:t>
                      </a:r>
                      <a:r>
                        <a:rPr lang="en-US" sz="1200" baseline="0" dirty="0" err="1">
                          <a:effectLst/>
                          <a:latin typeface="+mn-lt"/>
                        </a:rPr>
                        <a:t>vào</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baseline="30000" dirty="0" err="1">
                          <a:effectLst/>
                          <a:latin typeface="+mn-lt"/>
                        </a:rPr>
                        <a:t>o</a:t>
                      </a:r>
                      <a:r>
                        <a:rPr lang="en-US" sz="1200" dirty="0" err="1">
                          <a:effectLst/>
                          <a:latin typeface="+mn-lt"/>
                        </a:rPr>
                        <a:t>C</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450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510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826068021"/>
                  </a:ext>
                </a:extLst>
              </a:tr>
              <a:tr h="150158">
                <a:tc>
                  <a:txBody>
                    <a:bodyPr/>
                    <a:lstStyle/>
                    <a:p>
                      <a:pPr marL="0" marR="0" algn="just">
                        <a:spcBef>
                          <a:spcPts val="600"/>
                        </a:spcBef>
                        <a:spcAft>
                          <a:spcPts val="600"/>
                        </a:spcAft>
                      </a:pPr>
                      <a:r>
                        <a:rPr lang="en-US" sz="1200" dirty="0" err="1">
                          <a:solidFill>
                            <a:schemeClr val="lt1"/>
                          </a:solidFill>
                          <a:effectLst/>
                          <a:latin typeface="+mn-lt"/>
                          <a:ea typeface="+mn-ea"/>
                          <a:cs typeface="+mn-cs"/>
                        </a:rPr>
                        <a:t>Áp</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suất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hơi</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đầu</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vào</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62</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100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163236365"/>
                  </a:ext>
                </a:extLst>
              </a:tr>
              <a:tr h="150158">
                <a:tc>
                  <a:txBody>
                    <a:bodyPr/>
                    <a:lstStyle/>
                    <a:p>
                      <a:pPr marL="0" marR="0" algn="just">
                        <a:spcBef>
                          <a:spcPts val="600"/>
                        </a:spcBef>
                        <a:spcAft>
                          <a:spcPts val="600"/>
                        </a:spcAft>
                      </a:pPr>
                      <a:r>
                        <a:rPr lang="en-US" sz="1200" dirty="0" err="1">
                          <a:solidFill>
                            <a:schemeClr val="lt1"/>
                          </a:solidFill>
                          <a:effectLst/>
                          <a:latin typeface="+mn-lt"/>
                          <a:ea typeface="+mn-ea"/>
                          <a:cs typeface="+mn-cs"/>
                        </a:rPr>
                        <a:t>Áp</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suất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hơi</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trích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13</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13</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448259102"/>
                  </a:ext>
                </a:extLst>
              </a:tr>
              <a:tr h="150158">
                <a:tc>
                  <a:txBody>
                    <a:bodyPr/>
                    <a:lstStyle/>
                    <a:p>
                      <a:pPr marL="0" marR="0" algn="just">
                        <a:spcBef>
                          <a:spcPts val="600"/>
                        </a:spcBef>
                        <a:spcAft>
                          <a:spcPts val="600"/>
                        </a:spcAft>
                      </a:pPr>
                      <a:r>
                        <a:rPr lang="en-US" sz="1200" dirty="0" err="1">
                          <a:effectLst/>
                          <a:latin typeface="+mn-lt"/>
                        </a:rPr>
                        <a:t>Lưu</a:t>
                      </a:r>
                      <a:r>
                        <a:rPr lang="en-US" sz="1200" baseline="0" dirty="0">
                          <a:effectLst/>
                          <a:latin typeface="+mn-lt"/>
                        </a:rPr>
                        <a:t> </a:t>
                      </a:r>
                      <a:r>
                        <a:rPr lang="en-US" sz="1200" baseline="0" dirty="0" err="1">
                          <a:effectLst/>
                          <a:latin typeface="+mn-lt"/>
                        </a:rPr>
                        <a:t>lượng</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trích</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Tph</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479909086"/>
                  </a:ext>
                </a:extLst>
              </a:tr>
              <a:tr h="150158">
                <a:tc>
                  <a:txBody>
                    <a:bodyPr/>
                    <a:lstStyle/>
                    <a:p>
                      <a:pPr marL="0" marR="0" algn="just">
                        <a:spcBef>
                          <a:spcPts val="600"/>
                        </a:spcBef>
                        <a:spcAft>
                          <a:spcPts val="600"/>
                        </a:spcAft>
                      </a:pPr>
                      <a:r>
                        <a:rPr lang="en-US" sz="1200" dirty="0" err="1">
                          <a:solidFill>
                            <a:schemeClr val="lt1"/>
                          </a:solidFill>
                          <a:effectLst/>
                          <a:latin typeface="+mn-lt"/>
                          <a:ea typeface="+mn-ea"/>
                          <a:cs typeface="+mn-cs"/>
                        </a:rPr>
                        <a:t>Áp</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suất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hơi</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đầu</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ra</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Bar</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4,5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1191448"/>
                  </a:ext>
                </a:extLst>
              </a:tr>
              <a:tr h="150158">
                <a:tc>
                  <a:txBody>
                    <a:bodyPr/>
                    <a:lstStyle/>
                    <a:p>
                      <a:pPr marL="0" marR="0" algn="just">
                        <a:spcBef>
                          <a:spcPts val="600"/>
                        </a:spcBef>
                        <a:spcAft>
                          <a:spcPts val="600"/>
                        </a:spcAft>
                      </a:pPr>
                      <a:r>
                        <a:rPr lang="en-US" sz="1200" dirty="0" err="1">
                          <a:solidFill>
                            <a:schemeClr val="lt1"/>
                          </a:solidFill>
                          <a:effectLst/>
                          <a:latin typeface="+mn-lt"/>
                          <a:ea typeface="+mn-ea"/>
                          <a:cs typeface="+mn-cs"/>
                        </a:rPr>
                        <a:t>Lưu</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lượng</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hơi</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đầu</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ra</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Tph</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a:effectLst/>
                          <a:latin typeface="+mn-lt"/>
                        </a:rPr>
                        <a:t>80</a:t>
                      </a:r>
                      <a:endParaRPr lang="en-US" sz="120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600"/>
                        </a:spcBef>
                        <a:spcAft>
                          <a:spcPts val="600"/>
                        </a:spcAft>
                      </a:pPr>
                      <a:r>
                        <a:rPr lang="en-US" sz="1200" dirty="0">
                          <a:effectLst/>
                          <a:latin typeface="+mn-lt"/>
                        </a:rPr>
                        <a:t>80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3061551166"/>
                  </a:ext>
                </a:extLst>
              </a:tr>
            </a:tbl>
          </a:graphicData>
        </a:graphic>
      </p:graphicFrame>
    </p:spTree>
    <p:extLst>
      <p:ext uri="{BB962C8B-B14F-4D97-AF65-F5344CB8AC3E}">
        <p14:creationId xmlns:p14="http://schemas.microsoft.com/office/powerpoint/2010/main" val="1260129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E2858-A2C2-4A96-AA6A-E4B2380C0116}"/>
              </a:ext>
            </a:extLst>
          </p:cNvPr>
          <p:cNvSpPr>
            <a:spLocks noGrp="1"/>
          </p:cNvSpPr>
          <p:nvPr>
            <p:ph type="title"/>
          </p:nvPr>
        </p:nvSpPr>
        <p:spPr>
          <a:xfrm>
            <a:off x="435166" y="418940"/>
            <a:ext cx="8229600" cy="371400"/>
          </a:xfrm>
        </p:spPr>
        <p:txBody>
          <a:bodyPr>
            <a:noAutofit/>
          </a:bodyPr>
          <a:lstStyle/>
          <a:p>
            <a:r>
              <a:rPr lang="en-US" dirty="0">
                <a:solidFill>
                  <a:schemeClr val="accent1">
                    <a:lumMod val="50000"/>
                  </a:schemeClr>
                </a:solidFill>
              </a:rPr>
              <a:t>So </a:t>
            </a:r>
            <a:r>
              <a:rPr lang="en-US" dirty="0" err="1">
                <a:solidFill>
                  <a:schemeClr val="accent1">
                    <a:lumMod val="50000"/>
                  </a:schemeClr>
                </a:solidFill>
              </a:rPr>
              <a:t>sánh</a:t>
            </a:r>
            <a:r>
              <a:rPr lang="en-US" dirty="0">
                <a:solidFill>
                  <a:schemeClr val="accent1">
                    <a:lumMod val="50000"/>
                  </a:schemeClr>
                </a:solidFill>
              </a:rPr>
              <a:t> 3 </a:t>
            </a:r>
            <a:r>
              <a:rPr lang="en-US" dirty="0" err="1">
                <a:solidFill>
                  <a:schemeClr val="accent1">
                    <a:lumMod val="50000"/>
                  </a:schemeClr>
                </a:solidFill>
              </a:rPr>
              <a:t>trường</a:t>
            </a:r>
            <a:r>
              <a:rPr lang="en-US" dirty="0">
                <a:solidFill>
                  <a:schemeClr val="accent1">
                    <a:lumMod val="50000"/>
                  </a:schemeClr>
                </a:solidFill>
              </a:rPr>
              <a:t> </a:t>
            </a:r>
            <a:r>
              <a:rPr lang="en-US" dirty="0" err="1">
                <a:solidFill>
                  <a:schemeClr val="accent1">
                    <a:lumMod val="50000"/>
                  </a:schemeClr>
                </a:solidFill>
              </a:rPr>
              <a:t>hợp</a:t>
            </a:r>
            <a:r>
              <a:rPr lang="en-US" dirty="0">
                <a:solidFill>
                  <a:schemeClr val="accent1">
                    <a:lumMod val="50000"/>
                  </a:schemeClr>
                </a:solidFill>
              </a:rPr>
              <a:t> </a:t>
            </a:r>
            <a:r>
              <a:rPr lang="en-US" dirty="0" err="1">
                <a:solidFill>
                  <a:schemeClr val="accent1">
                    <a:lumMod val="50000"/>
                  </a:schemeClr>
                </a:solidFill>
              </a:rPr>
              <a:t>nghiên</a:t>
            </a:r>
            <a:r>
              <a:rPr lang="en-US" dirty="0">
                <a:solidFill>
                  <a:schemeClr val="accent1">
                    <a:lumMod val="50000"/>
                  </a:schemeClr>
                </a:solidFill>
              </a:rPr>
              <a:t> </a:t>
            </a:r>
            <a:r>
              <a:rPr lang="en-US" dirty="0" err="1">
                <a:solidFill>
                  <a:schemeClr val="accent1">
                    <a:lumMod val="50000"/>
                  </a:schemeClr>
                </a:solidFill>
              </a:rPr>
              <a:t>cứu</a:t>
            </a:r>
            <a:r>
              <a:rPr lang="en-US" dirty="0">
                <a:solidFill>
                  <a:schemeClr val="accent1">
                    <a:lumMod val="50000"/>
                  </a:schemeClr>
                </a:solidFill>
              </a:rPr>
              <a:t> </a:t>
            </a:r>
            <a:r>
              <a:rPr lang="en-US" dirty="0" err="1">
                <a:solidFill>
                  <a:schemeClr val="accent1">
                    <a:lumMod val="50000"/>
                  </a:schemeClr>
                </a:solidFill>
              </a:rPr>
              <a:t>của</a:t>
            </a:r>
            <a:r>
              <a:rPr lang="en-US" dirty="0">
                <a:solidFill>
                  <a:schemeClr val="accent1">
                    <a:lumMod val="50000"/>
                  </a:schemeClr>
                </a:solidFill>
              </a:rPr>
              <a:t> CHP </a:t>
            </a:r>
            <a:endParaRPr lang="en-150" dirty="0">
              <a:solidFill>
                <a:schemeClr val="accent1">
                  <a:lumMod val="50000"/>
                </a:schemeClr>
              </a:solidFill>
            </a:endParaRPr>
          </a:p>
        </p:txBody>
      </p:sp>
      <p:sp>
        <p:nvSpPr>
          <p:cNvPr id="13" name="Rectangle 4">
            <a:extLst>
              <a:ext uri="{FF2B5EF4-FFF2-40B4-BE49-F238E27FC236}">
                <a16:creationId xmlns:a16="http://schemas.microsoft.com/office/drawing/2014/main" id="{CC24D070-E0EC-4912-9F47-C033A7E4BAC3}"/>
              </a:ext>
            </a:extLst>
          </p:cNvPr>
          <p:cNvSpPr>
            <a:spLocks noChangeArrowheads="1"/>
          </p:cNvSpPr>
          <p:nvPr/>
        </p:nvSpPr>
        <p:spPr bwMode="auto">
          <a:xfrm>
            <a:off x="2479548" y="185805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r>
              <a:rPr lang="en-150" altLang="en-150" sz="1352">
                <a:solidFill>
                  <a:schemeClr val="tx1"/>
                </a:solidFill>
                <a:latin typeface="Arial" panose="020B0604020202020204" pitchFamily="34" charset="0"/>
              </a:rPr>
              <a:t/>
            </a: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graphicFrame>
        <p:nvGraphicFramePr>
          <p:cNvPr id="3" name="Table 2">
            <a:extLst>
              <a:ext uri="{FF2B5EF4-FFF2-40B4-BE49-F238E27FC236}">
                <a16:creationId xmlns:a16="http://schemas.microsoft.com/office/drawing/2014/main" id="{CA02A8E2-DA80-4C9B-B6EE-1D88989B5DCD}"/>
              </a:ext>
            </a:extLst>
          </p:cNvPr>
          <p:cNvGraphicFramePr>
            <a:graphicFrameLocks noGrp="1"/>
          </p:cNvGraphicFramePr>
          <p:nvPr>
            <p:extLst>
              <p:ext uri="{D42A27DB-BD31-4B8C-83A1-F6EECF244321}">
                <p14:modId xmlns:p14="http://schemas.microsoft.com/office/powerpoint/2010/main" val="264587532"/>
              </p:ext>
            </p:extLst>
          </p:nvPr>
        </p:nvGraphicFramePr>
        <p:xfrm>
          <a:off x="1972119" y="1022446"/>
          <a:ext cx="6600466" cy="4017180"/>
        </p:xfrm>
        <a:graphic>
          <a:graphicData uri="http://schemas.openxmlformats.org/drawingml/2006/table">
            <a:tbl>
              <a:tblPr firstRow="1" firstCol="1" bandRow="1">
                <a:tableStyleId>{93296810-A885-4BE3-A3E7-6D5BEEA58F35}</a:tableStyleId>
              </a:tblPr>
              <a:tblGrid>
                <a:gridCol w="2232699">
                  <a:extLst>
                    <a:ext uri="{9D8B030D-6E8A-4147-A177-3AD203B41FA5}">
                      <a16:colId xmlns:a16="http://schemas.microsoft.com/office/drawing/2014/main" val="2406733253"/>
                    </a:ext>
                  </a:extLst>
                </a:gridCol>
                <a:gridCol w="914923">
                  <a:extLst>
                    <a:ext uri="{9D8B030D-6E8A-4147-A177-3AD203B41FA5}">
                      <a16:colId xmlns:a16="http://schemas.microsoft.com/office/drawing/2014/main" val="616223741"/>
                    </a:ext>
                  </a:extLst>
                </a:gridCol>
                <a:gridCol w="1090017">
                  <a:extLst>
                    <a:ext uri="{9D8B030D-6E8A-4147-A177-3AD203B41FA5}">
                      <a16:colId xmlns:a16="http://schemas.microsoft.com/office/drawing/2014/main" val="1166112037"/>
                    </a:ext>
                  </a:extLst>
                </a:gridCol>
                <a:gridCol w="1135051">
                  <a:extLst>
                    <a:ext uri="{9D8B030D-6E8A-4147-A177-3AD203B41FA5}">
                      <a16:colId xmlns:a16="http://schemas.microsoft.com/office/drawing/2014/main" val="3034259108"/>
                    </a:ext>
                  </a:extLst>
                </a:gridCol>
                <a:gridCol w="1227776">
                  <a:extLst>
                    <a:ext uri="{9D8B030D-6E8A-4147-A177-3AD203B41FA5}">
                      <a16:colId xmlns:a16="http://schemas.microsoft.com/office/drawing/2014/main" val="1824755431"/>
                    </a:ext>
                  </a:extLst>
                </a:gridCol>
              </a:tblGrid>
              <a:tr h="628277">
                <a:tc>
                  <a:txBody>
                    <a:bodyPr/>
                    <a:lstStyle/>
                    <a:p>
                      <a:pPr marL="0" marR="0" algn="ctr">
                        <a:spcBef>
                          <a:spcPts val="0"/>
                        </a:spcBef>
                        <a:spcAft>
                          <a:spcPts val="0"/>
                        </a:spcAft>
                      </a:pPr>
                      <a:r>
                        <a:rPr lang="en-US" sz="1200" dirty="0" err="1">
                          <a:solidFill>
                            <a:schemeClr val="lt1"/>
                          </a:solidFill>
                          <a:effectLst/>
                          <a:latin typeface="+mn-lt"/>
                          <a:ea typeface="+mn-ea"/>
                          <a:cs typeface="+mn-cs"/>
                        </a:rPr>
                        <a:t>Mô</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tả</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solidFill>
                            <a:schemeClr val="lt1"/>
                          </a:solidFill>
                          <a:effectLst/>
                          <a:latin typeface="+mn-lt"/>
                          <a:ea typeface="+mn-ea"/>
                          <a:cs typeface="+mn-cs"/>
                        </a:rPr>
                        <a:t>Đơn</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vị</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solidFill>
                            <a:schemeClr val="lt1"/>
                          </a:solidFill>
                          <a:effectLst/>
                          <a:latin typeface="+mn-lt"/>
                          <a:ea typeface="+mn-ea"/>
                          <a:cs typeface="+mn-cs"/>
                        </a:rPr>
                        <a:t>Đồng</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phát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nhiệt</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điện</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đốt</a:t>
                      </a:r>
                      <a:r>
                        <a:rPr lang="en-US" sz="1200" baseline="0" dirty="0">
                          <a:solidFill>
                            <a:schemeClr val="lt1"/>
                          </a:solidFill>
                          <a:effectLst/>
                          <a:latin typeface="+mn-lt"/>
                          <a:ea typeface="+mn-ea"/>
                          <a:cs typeface="+mn-cs"/>
                        </a:rPr>
                        <a:t> than </a:t>
                      </a:r>
                      <a:r>
                        <a:rPr lang="en-US" sz="1200" baseline="0" dirty="0" err="1">
                          <a:solidFill>
                            <a:schemeClr val="lt1"/>
                          </a:solidFill>
                          <a:effectLst/>
                          <a:latin typeface="+mn-lt"/>
                          <a:ea typeface="+mn-ea"/>
                          <a:cs typeface="+mn-cs"/>
                        </a:rPr>
                        <a:t>hiện</a:t>
                      </a:r>
                      <a:r>
                        <a:rPr lang="en-US" sz="1200" baseline="0" dirty="0">
                          <a:solidFill>
                            <a:schemeClr val="lt1"/>
                          </a:solidFill>
                          <a:effectLst/>
                          <a:latin typeface="+mn-lt"/>
                          <a:ea typeface="+mn-ea"/>
                          <a:cs typeface="+mn-cs"/>
                        </a:rPr>
                        <a:t> </a:t>
                      </a:r>
                      <a:r>
                        <a:rPr lang="en-US" sz="1200" baseline="0" dirty="0" err="1">
                          <a:solidFill>
                            <a:schemeClr val="lt1"/>
                          </a:solidFill>
                          <a:effectLst/>
                          <a:latin typeface="+mn-lt"/>
                          <a:ea typeface="+mn-ea"/>
                          <a:cs typeface="+mn-cs"/>
                        </a:rPr>
                        <a:t>tại</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effectLst/>
                          <a:latin typeface="+mn-lt"/>
                        </a:rPr>
                        <a:t>Đông</a:t>
                      </a:r>
                      <a:r>
                        <a:rPr lang="en-US" sz="1200" baseline="0" dirty="0">
                          <a:effectLst/>
                          <a:latin typeface="+mn-lt"/>
                        </a:rPr>
                        <a:t> </a:t>
                      </a:r>
                      <a:r>
                        <a:rPr lang="en-US" sz="1200" baseline="0" dirty="0" err="1">
                          <a:effectLst/>
                          <a:latin typeface="+mn-lt"/>
                        </a:rPr>
                        <a:t>phát</a:t>
                      </a:r>
                      <a:r>
                        <a:rPr lang="en-US" sz="1200" baseline="0" dirty="0">
                          <a:effectLst/>
                          <a:latin typeface="+mn-lt"/>
                        </a:rPr>
                        <a:t> </a:t>
                      </a:r>
                      <a:r>
                        <a:rPr lang="en-US" sz="1200" baseline="0" dirty="0" err="1">
                          <a:effectLst/>
                          <a:latin typeface="+mn-lt"/>
                        </a:rPr>
                        <a:t>nhiệt</a:t>
                      </a:r>
                      <a:r>
                        <a:rPr lang="en-US" sz="1200" baseline="0" dirty="0">
                          <a:effectLst/>
                          <a:latin typeface="+mn-lt"/>
                        </a:rPr>
                        <a:t> </a:t>
                      </a:r>
                      <a:r>
                        <a:rPr lang="en-US" sz="1200" baseline="0" dirty="0" err="1">
                          <a:effectLst/>
                          <a:latin typeface="+mn-lt"/>
                        </a:rPr>
                        <a:t>điện</a:t>
                      </a:r>
                      <a:r>
                        <a:rPr lang="en-US" sz="1200" baseline="0" dirty="0">
                          <a:effectLst/>
                          <a:latin typeface="+mn-lt"/>
                        </a:rPr>
                        <a:t> </a:t>
                      </a:r>
                      <a:r>
                        <a:rPr lang="en-US" sz="1200" baseline="0" dirty="0" err="1">
                          <a:effectLst/>
                          <a:latin typeface="+mn-lt"/>
                        </a:rPr>
                        <a:t>đề</a:t>
                      </a:r>
                      <a:r>
                        <a:rPr lang="en-US" sz="1200" baseline="0" dirty="0">
                          <a:effectLst/>
                          <a:latin typeface="+mn-lt"/>
                        </a:rPr>
                        <a:t> </a:t>
                      </a:r>
                      <a:r>
                        <a:rPr lang="en-US" sz="1200" baseline="0" dirty="0" err="1">
                          <a:effectLst/>
                          <a:latin typeface="+mn-lt"/>
                        </a:rPr>
                        <a:t>xuất</a:t>
                      </a:r>
                      <a:r>
                        <a:rPr lang="en-US" sz="1200" baseline="0" dirty="0">
                          <a:effectLst/>
                          <a:latin typeface="+mn-lt"/>
                        </a:rPr>
                        <a:t> </a:t>
                      </a:r>
                      <a:r>
                        <a:rPr lang="en-US" sz="1200" baseline="0" dirty="0" err="1">
                          <a:effectLst/>
                          <a:latin typeface="+mn-lt"/>
                        </a:rPr>
                        <a:t>bởi</a:t>
                      </a:r>
                      <a:r>
                        <a:rPr lang="en-US" sz="1200" baseline="0" dirty="0">
                          <a:effectLst/>
                          <a:latin typeface="+mn-lt"/>
                        </a:rPr>
                        <a:t> </a:t>
                      </a:r>
                      <a:r>
                        <a:rPr lang="en-US" sz="1200" dirty="0">
                          <a:effectLst/>
                          <a:latin typeface="+mn-lt"/>
                        </a:rPr>
                        <a:t>VINAPACO</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vi-VN" sz="1200" dirty="0">
                          <a:effectLst/>
                          <a:latin typeface="+mn-lt"/>
                          <a:cs typeface="Calibri" panose="020F0502020204030204" pitchFamily="34" charset="0"/>
                        </a:rPr>
                        <a:t>Khuyến nghị của các chuyên gia tư vấn BEM</a:t>
                      </a:r>
                      <a:endParaRPr lang="en-US" sz="1200" dirty="0">
                        <a:solidFill>
                          <a:srgbClr val="000000"/>
                        </a:solidFill>
                        <a:effectLst/>
                        <a:latin typeface="+mn-lt"/>
                        <a:ea typeface="MS Mincho" panose="02020609040205080304" pitchFamily="49" charset="-128"/>
                        <a:cs typeface="Calibri" panose="020F0502020204030204" pitchFamily="34" charset="0"/>
                      </a:endParaRPr>
                    </a:p>
                  </a:txBody>
                  <a:tcPr marL="54845" marR="54845" marT="13830" marB="13830"/>
                </a:tc>
                <a:extLst>
                  <a:ext uri="{0D108BD9-81ED-4DB2-BD59-A6C34878D82A}">
                    <a16:rowId xmlns:a16="http://schemas.microsoft.com/office/drawing/2014/main" val="2714339791"/>
                  </a:ext>
                </a:extLst>
              </a:tr>
              <a:tr h="200633">
                <a:tc>
                  <a:txBody>
                    <a:bodyPr/>
                    <a:lstStyle/>
                    <a:p>
                      <a:pPr marL="0" marR="0" algn="l">
                        <a:spcBef>
                          <a:spcPts val="0"/>
                        </a:spcBef>
                        <a:spcAft>
                          <a:spcPts val="0"/>
                        </a:spcAft>
                      </a:pPr>
                      <a:r>
                        <a:rPr lang="en-US" sz="1200" dirty="0" err="1">
                          <a:effectLst/>
                          <a:latin typeface="+mn-lt"/>
                        </a:rPr>
                        <a:t>Nhu</a:t>
                      </a:r>
                      <a:r>
                        <a:rPr lang="en-US" sz="1200" dirty="0">
                          <a:effectLst/>
                          <a:latin typeface="+mn-lt"/>
                        </a:rPr>
                        <a:t> </a:t>
                      </a:r>
                      <a:r>
                        <a:rPr lang="en-US" sz="1200" dirty="0" err="1">
                          <a:effectLst/>
                          <a:latin typeface="+mn-lt"/>
                        </a:rPr>
                        <a:t>cầu</a:t>
                      </a:r>
                      <a:r>
                        <a:rPr lang="en-US" sz="1200" baseline="0" dirty="0">
                          <a:effectLst/>
                          <a:latin typeface="+mn-lt"/>
                        </a:rPr>
                        <a:t> </a:t>
                      </a:r>
                      <a:r>
                        <a:rPr lang="en-US" sz="1200" baseline="0" dirty="0" err="1">
                          <a:effectLst/>
                          <a:latin typeface="+mn-lt"/>
                        </a:rPr>
                        <a:t>nhiên</a:t>
                      </a:r>
                      <a:r>
                        <a:rPr lang="en-US" sz="1200" baseline="0" dirty="0">
                          <a:effectLst/>
                          <a:latin typeface="+mn-lt"/>
                        </a:rPr>
                        <a:t> </a:t>
                      </a:r>
                      <a:r>
                        <a:rPr lang="en-US" sz="1200" baseline="0" dirty="0" err="1">
                          <a:effectLst/>
                          <a:latin typeface="+mn-lt"/>
                        </a:rPr>
                        <a:t>liệu</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MJ/</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420.307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511.979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526.584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75920177"/>
                  </a:ext>
                </a:extLst>
              </a:tr>
              <a:tr h="180377">
                <a:tc>
                  <a:txBody>
                    <a:bodyPr/>
                    <a:lstStyle/>
                    <a:p>
                      <a:pPr marL="0" marR="0" algn="l">
                        <a:spcBef>
                          <a:spcPts val="0"/>
                        </a:spcBef>
                        <a:spcAft>
                          <a:spcPts val="0"/>
                        </a:spcAft>
                      </a:pPr>
                      <a:r>
                        <a:rPr lang="en-US" sz="1200" dirty="0" err="1">
                          <a:effectLst/>
                          <a:latin typeface="+mn-lt"/>
                        </a:rPr>
                        <a:t>Hơi</a:t>
                      </a:r>
                      <a:r>
                        <a:rPr lang="en-US" sz="1200" dirty="0">
                          <a:effectLst/>
                          <a:latin typeface="+mn-lt"/>
                        </a:rPr>
                        <a:t> </a:t>
                      </a:r>
                      <a:r>
                        <a:rPr lang="en-US" sz="1200" dirty="0" err="1">
                          <a:effectLst/>
                          <a:latin typeface="+mn-lt"/>
                        </a:rPr>
                        <a:t>sản</a:t>
                      </a:r>
                      <a:r>
                        <a:rPr lang="en-US" sz="1200" dirty="0">
                          <a:effectLst/>
                          <a:latin typeface="+mn-lt"/>
                        </a:rPr>
                        <a:t> </a:t>
                      </a:r>
                      <a:r>
                        <a:rPr lang="en-US" sz="1200" dirty="0" err="1">
                          <a:effectLst/>
                          <a:latin typeface="+mn-lt"/>
                        </a:rPr>
                        <a:t>suất</a:t>
                      </a:r>
                      <a:r>
                        <a:rPr lang="en-US" sz="1200" dirty="0">
                          <a:effectLst/>
                          <a:latin typeface="+mn-lt"/>
                        </a:rPr>
                        <a:t>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MJ/</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424,466</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523.418</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538.396</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614461048"/>
                  </a:ext>
                </a:extLst>
              </a:tr>
              <a:tr h="337084">
                <a:tc>
                  <a:txBody>
                    <a:bodyPr/>
                    <a:lstStyle/>
                    <a:p>
                      <a:pPr marL="0" marR="0" algn="l">
                        <a:spcBef>
                          <a:spcPts val="0"/>
                        </a:spcBef>
                        <a:spcAft>
                          <a:spcPts val="0"/>
                        </a:spcAft>
                      </a:pPr>
                      <a:r>
                        <a:rPr lang="en-US" sz="1200" dirty="0" err="1">
                          <a:effectLst/>
                          <a:latin typeface="+mn-lt"/>
                        </a:rPr>
                        <a:t>Năng</a:t>
                      </a:r>
                      <a:r>
                        <a:rPr lang="en-US" sz="1200" baseline="0" dirty="0">
                          <a:effectLst/>
                          <a:latin typeface="+mn-lt"/>
                        </a:rPr>
                        <a:t> </a:t>
                      </a:r>
                      <a:r>
                        <a:rPr lang="en-US" sz="1200" baseline="0" dirty="0" err="1">
                          <a:effectLst/>
                          <a:latin typeface="+mn-lt"/>
                        </a:rPr>
                        <a:t>lượng</a:t>
                      </a:r>
                      <a:r>
                        <a:rPr lang="en-US" sz="1200" baseline="0" dirty="0">
                          <a:effectLst/>
                          <a:latin typeface="+mn-lt"/>
                        </a:rPr>
                        <a:t> </a:t>
                      </a:r>
                      <a:r>
                        <a:rPr lang="en-US" sz="1200" baseline="0" dirty="0" err="1">
                          <a:effectLst/>
                          <a:latin typeface="+mn-lt"/>
                        </a:rPr>
                        <a:t>hơi</a:t>
                      </a:r>
                      <a:r>
                        <a:rPr lang="en-US" sz="1200" baseline="0" dirty="0">
                          <a:effectLst/>
                          <a:latin typeface="+mn-lt"/>
                        </a:rPr>
                        <a:t> </a:t>
                      </a:r>
                      <a:r>
                        <a:rPr lang="en-US" sz="1200" baseline="0" dirty="0" err="1">
                          <a:effectLst/>
                          <a:latin typeface="+mn-lt"/>
                        </a:rPr>
                        <a:t>nước</a:t>
                      </a:r>
                      <a:r>
                        <a:rPr lang="en-US" sz="1200" baseline="0" dirty="0">
                          <a:effectLst/>
                          <a:latin typeface="+mn-lt"/>
                        </a:rPr>
                        <a:t> </a:t>
                      </a:r>
                      <a:r>
                        <a:rPr lang="en-US" sz="1200" baseline="0" dirty="0" err="1">
                          <a:effectLst/>
                          <a:latin typeface="+mn-lt"/>
                        </a:rPr>
                        <a:t>thành</a:t>
                      </a:r>
                      <a:r>
                        <a:rPr lang="en-US" sz="1200" baseline="0" dirty="0">
                          <a:effectLst/>
                          <a:latin typeface="+mn-lt"/>
                        </a:rPr>
                        <a:t> </a:t>
                      </a:r>
                      <a:r>
                        <a:rPr lang="en-US" sz="1200" baseline="0" dirty="0" err="1">
                          <a:effectLst/>
                          <a:latin typeface="+mn-lt"/>
                        </a:rPr>
                        <a:t>điện</a:t>
                      </a:r>
                      <a:r>
                        <a:rPr lang="en-US" sz="1200" baseline="0" dirty="0">
                          <a:effectLst/>
                          <a:latin typeface="+mn-lt"/>
                        </a:rPr>
                        <a:t> </a:t>
                      </a:r>
                      <a:r>
                        <a:rPr lang="en-US" sz="1200" baseline="0" dirty="0" err="1">
                          <a:effectLst/>
                          <a:latin typeface="+mn-lt"/>
                        </a:rPr>
                        <a:t>năng</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MJ/</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46.104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55.254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69.054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3241164129"/>
                  </a:ext>
                </a:extLst>
              </a:tr>
              <a:tr h="337084">
                <a:tc>
                  <a:txBody>
                    <a:bodyPr/>
                    <a:lstStyle/>
                    <a:p>
                      <a:pPr marL="0" marR="0" algn="l">
                        <a:spcBef>
                          <a:spcPts val="0"/>
                        </a:spcBef>
                        <a:spcAft>
                          <a:spcPts val="0"/>
                        </a:spcAft>
                      </a:pPr>
                      <a:r>
                        <a:rPr lang="en-US" sz="1200" dirty="0" err="1">
                          <a:effectLst/>
                          <a:latin typeface="+mn-lt"/>
                        </a:rPr>
                        <a:t>Hơi</a:t>
                      </a:r>
                      <a:r>
                        <a:rPr lang="en-US" sz="1200" baseline="0" dirty="0">
                          <a:effectLst/>
                          <a:latin typeface="+mn-lt"/>
                        </a:rPr>
                        <a:t> </a:t>
                      </a:r>
                      <a:r>
                        <a:rPr lang="en-US" sz="1200" baseline="0" dirty="0" err="1">
                          <a:effectLst/>
                          <a:latin typeface="+mn-lt"/>
                        </a:rPr>
                        <a:t>nước</a:t>
                      </a:r>
                      <a:r>
                        <a:rPr lang="en-US" sz="1200" baseline="0" dirty="0">
                          <a:effectLst/>
                          <a:latin typeface="+mn-lt"/>
                        </a:rPr>
                        <a:t> </a:t>
                      </a:r>
                      <a:r>
                        <a:rPr lang="en-US" sz="1200" baseline="0" dirty="0" err="1">
                          <a:effectLst/>
                          <a:latin typeface="+mn-lt"/>
                        </a:rPr>
                        <a:t>có</a:t>
                      </a:r>
                      <a:r>
                        <a:rPr lang="en-US" sz="1200" baseline="0" dirty="0">
                          <a:effectLst/>
                          <a:latin typeface="+mn-lt"/>
                        </a:rPr>
                        <a:t> </a:t>
                      </a:r>
                      <a:r>
                        <a:rPr lang="en-US" sz="1200" baseline="0" dirty="0" err="1">
                          <a:effectLst/>
                          <a:latin typeface="+mn-lt"/>
                        </a:rPr>
                        <a:t>sẵn</a:t>
                      </a:r>
                      <a:r>
                        <a:rPr lang="en-US" sz="1200" baseline="0" dirty="0">
                          <a:effectLst/>
                          <a:latin typeface="+mn-lt"/>
                        </a:rPr>
                        <a:t> </a:t>
                      </a:r>
                      <a:r>
                        <a:rPr lang="en-US" sz="1200" baseline="0" dirty="0" err="1">
                          <a:effectLst/>
                          <a:latin typeface="+mn-lt"/>
                        </a:rPr>
                        <a:t>cho</a:t>
                      </a:r>
                      <a:r>
                        <a:rPr lang="en-US" sz="1200" baseline="0" dirty="0">
                          <a:effectLst/>
                          <a:latin typeface="+mn-lt"/>
                        </a:rPr>
                        <a:t> </a:t>
                      </a:r>
                      <a:r>
                        <a:rPr lang="en-US" sz="1200" baseline="0" dirty="0" err="1">
                          <a:effectLst/>
                          <a:latin typeface="+mn-lt"/>
                        </a:rPr>
                        <a:t>dây</a:t>
                      </a:r>
                      <a:r>
                        <a:rPr lang="en-US" sz="1200" baseline="0" dirty="0">
                          <a:effectLst/>
                          <a:latin typeface="+mn-lt"/>
                        </a:rPr>
                        <a:t> </a:t>
                      </a:r>
                      <a:r>
                        <a:rPr lang="en-US" sz="1200" baseline="0" dirty="0" err="1">
                          <a:effectLst/>
                          <a:latin typeface="+mn-lt"/>
                        </a:rPr>
                        <a:t>chuyền</a:t>
                      </a:r>
                      <a:r>
                        <a:rPr lang="en-US" sz="1200" baseline="0" dirty="0">
                          <a:effectLst/>
                          <a:latin typeface="+mn-lt"/>
                        </a:rPr>
                        <a:t> </a:t>
                      </a:r>
                      <a:r>
                        <a:rPr lang="en-US" sz="1200" baseline="0" dirty="0" err="1">
                          <a:effectLst/>
                          <a:latin typeface="+mn-lt"/>
                        </a:rPr>
                        <a:t>sản</a:t>
                      </a:r>
                      <a:r>
                        <a:rPr lang="en-US" sz="1200" baseline="0" dirty="0">
                          <a:effectLst/>
                          <a:latin typeface="+mn-lt"/>
                        </a:rPr>
                        <a:t> </a:t>
                      </a:r>
                      <a:r>
                        <a:rPr lang="en-US" sz="1200" baseline="0" dirty="0" err="1">
                          <a:effectLst/>
                          <a:latin typeface="+mn-lt"/>
                        </a:rPr>
                        <a:t>xuất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MJ/</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297.843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363.514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364.659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546784213"/>
                  </a:ext>
                </a:extLst>
              </a:tr>
              <a:tr h="325569">
                <a:tc>
                  <a:txBody>
                    <a:bodyPr/>
                    <a:lstStyle/>
                    <a:p>
                      <a:pPr marL="0" marR="0" algn="l">
                        <a:spcBef>
                          <a:spcPts val="0"/>
                        </a:spcBef>
                        <a:spcAft>
                          <a:spcPts val="0"/>
                        </a:spcAft>
                      </a:pPr>
                      <a:r>
                        <a:rPr lang="en-US" sz="1200" dirty="0" err="1">
                          <a:effectLst/>
                          <a:latin typeface="+mn-lt"/>
                        </a:rPr>
                        <a:t>Hiệu</a:t>
                      </a:r>
                      <a:r>
                        <a:rPr lang="en-US" sz="1200" baseline="0" dirty="0">
                          <a:effectLst/>
                          <a:latin typeface="+mn-lt"/>
                        </a:rPr>
                        <a:t> </a:t>
                      </a:r>
                      <a:r>
                        <a:rPr lang="en-US" sz="1200" baseline="0" dirty="0" err="1">
                          <a:effectLst/>
                          <a:latin typeface="+mn-lt"/>
                        </a:rPr>
                        <a:t>suất</a:t>
                      </a:r>
                      <a:r>
                        <a:rPr lang="en-US" sz="1200" baseline="0" dirty="0">
                          <a:effectLst/>
                          <a:latin typeface="+mn-lt"/>
                        </a:rPr>
                        <a:t> </a:t>
                      </a:r>
                      <a:r>
                        <a:rPr lang="en-US" sz="1200" baseline="0" dirty="0" err="1">
                          <a:effectLst/>
                          <a:latin typeface="+mn-lt"/>
                        </a:rPr>
                        <a:t>đồng</a:t>
                      </a:r>
                      <a:r>
                        <a:rPr lang="en-US" sz="1200" baseline="0" dirty="0">
                          <a:effectLst/>
                          <a:latin typeface="+mn-lt"/>
                        </a:rPr>
                        <a:t> </a:t>
                      </a:r>
                      <a:r>
                        <a:rPr lang="en-US" sz="1200" baseline="0" dirty="0" err="1">
                          <a:effectLst/>
                          <a:latin typeface="+mn-lt"/>
                        </a:rPr>
                        <a:t>phát</a:t>
                      </a:r>
                      <a:r>
                        <a:rPr lang="en-US" sz="1200" baseline="0" dirty="0">
                          <a:effectLst/>
                          <a:latin typeface="+mn-lt"/>
                        </a:rPr>
                        <a:t> </a:t>
                      </a:r>
                      <a:r>
                        <a:rPr lang="en-US" sz="1200" baseline="0" dirty="0" err="1">
                          <a:effectLst/>
                          <a:latin typeface="+mn-lt"/>
                        </a:rPr>
                        <a:t>nhiệt</a:t>
                      </a:r>
                      <a:r>
                        <a:rPr lang="en-US" sz="1200" baseline="0" dirty="0">
                          <a:effectLst/>
                          <a:latin typeface="+mn-lt"/>
                        </a:rPr>
                        <a:t> </a:t>
                      </a:r>
                      <a:r>
                        <a:rPr lang="en-US" sz="1200" baseline="0" dirty="0" err="1">
                          <a:effectLst/>
                          <a:latin typeface="+mn-lt"/>
                        </a:rPr>
                        <a:t>điện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81,83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81,79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82,36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778146894"/>
                  </a:ext>
                </a:extLst>
              </a:tr>
              <a:tr h="180377">
                <a:tc>
                  <a:txBody>
                    <a:bodyPr/>
                    <a:lstStyle/>
                    <a:p>
                      <a:pPr marL="0" marR="0" algn="l">
                        <a:spcBef>
                          <a:spcPts val="0"/>
                        </a:spcBef>
                        <a:spcAft>
                          <a:spcPts val="0"/>
                        </a:spcAft>
                      </a:pPr>
                      <a:r>
                        <a:rPr lang="en-US" sz="1200" dirty="0" err="1">
                          <a:effectLst/>
                          <a:latin typeface="+mn-lt"/>
                        </a:rPr>
                        <a:t>Hiệu</a:t>
                      </a:r>
                      <a:r>
                        <a:rPr lang="en-US" sz="1200" baseline="0" dirty="0">
                          <a:effectLst/>
                          <a:latin typeface="+mn-lt"/>
                        </a:rPr>
                        <a:t> </a:t>
                      </a:r>
                      <a:r>
                        <a:rPr lang="en-US" sz="1200" baseline="0" dirty="0" err="1">
                          <a:effectLst/>
                          <a:latin typeface="+mn-lt"/>
                        </a:rPr>
                        <a:t>suất</a:t>
                      </a:r>
                      <a:r>
                        <a:rPr lang="en-US" sz="1200" baseline="0" dirty="0">
                          <a:effectLst/>
                          <a:latin typeface="+mn-lt"/>
                        </a:rPr>
                        <a:t> </a:t>
                      </a:r>
                      <a:r>
                        <a:rPr lang="en-US" sz="1200" baseline="0" dirty="0" err="1">
                          <a:effectLst/>
                          <a:latin typeface="+mn-lt"/>
                        </a:rPr>
                        <a:t>phát</a:t>
                      </a:r>
                      <a:r>
                        <a:rPr lang="en-US" sz="1200" baseline="0" dirty="0">
                          <a:effectLst/>
                          <a:latin typeface="+mn-lt"/>
                        </a:rPr>
                        <a:t> </a:t>
                      </a:r>
                      <a:r>
                        <a:rPr lang="en-US" sz="1200" baseline="0" dirty="0" err="1">
                          <a:effectLst/>
                          <a:latin typeface="+mn-lt"/>
                        </a:rPr>
                        <a:t>điện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10,97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10,79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13,11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102171928"/>
                  </a:ext>
                </a:extLst>
              </a:tr>
              <a:tr h="180377">
                <a:tc>
                  <a:txBody>
                    <a:bodyPr/>
                    <a:lstStyle/>
                    <a:p>
                      <a:pPr marL="0" marR="0" algn="l">
                        <a:spcBef>
                          <a:spcPts val="0"/>
                        </a:spcBef>
                        <a:spcAft>
                          <a:spcPts val="0"/>
                        </a:spcAft>
                      </a:pPr>
                      <a:r>
                        <a:rPr lang="en-US" sz="1200" dirty="0" err="1">
                          <a:effectLst/>
                          <a:latin typeface="+mn-lt"/>
                        </a:rPr>
                        <a:t>Tính</a:t>
                      </a:r>
                      <a:r>
                        <a:rPr lang="en-US" sz="1200" baseline="0" dirty="0">
                          <a:effectLst/>
                          <a:latin typeface="+mn-lt"/>
                        </a:rPr>
                        <a:t> </a:t>
                      </a:r>
                      <a:r>
                        <a:rPr lang="en-US" sz="1200" baseline="0" dirty="0" err="1">
                          <a:effectLst/>
                          <a:latin typeface="+mn-lt"/>
                        </a:rPr>
                        <a:t>toán</a:t>
                      </a:r>
                      <a:r>
                        <a:rPr lang="en-US" sz="1200" baseline="0" dirty="0">
                          <a:effectLst/>
                          <a:latin typeface="+mn-lt"/>
                        </a:rPr>
                        <a:t> chi </a:t>
                      </a:r>
                      <a:r>
                        <a:rPr lang="en-US" sz="1200" baseline="0" dirty="0" err="1">
                          <a:effectLst/>
                          <a:latin typeface="+mn-lt"/>
                        </a:rPr>
                        <a:t>phí</a:t>
                      </a:r>
                      <a:r>
                        <a:rPr lang="en-US" sz="1200" baseline="0" dirty="0">
                          <a:effectLst/>
                          <a:latin typeface="+mn-lt"/>
                        </a:rPr>
                        <a:t> </a:t>
                      </a:r>
                      <a:r>
                        <a:rPr lang="en-US" sz="1200" baseline="0" dirty="0" err="1">
                          <a:effectLst/>
                          <a:latin typeface="+mn-lt"/>
                        </a:rPr>
                        <a:t>nhiên</a:t>
                      </a:r>
                      <a:r>
                        <a:rPr lang="en-US" sz="1200" baseline="0" dirty="0">
                          <a:effectLst/>
                          <a:latin typeface="+mn-lt"/>
                        </a:rPr>
                        <a:t> </a:t>
                      </a:r>
                      <a:r>
                        <a:rPr lang="en-US" sz="1200" baseline="0" dirty="0" err="1">
                          <a:effectLst/>
                          <a:latin typeface="+mn-lt"/>
                        </a:rPr>
                        <a:t>liệu</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effectLst/>
                          <a:latin typeface="+mn-lt"/>
                        </a:rPr>
                        <a:t>kVNĐ</a:t>
                      </a:r>
                      <a:r>
                        <a:rPr lang="en-US" sz="1200" dirty="0">
                          <a:effectLst/>
                          <a:latin typeface="+mn-lt"/>
                        </a:rPr>
                        <a:t>/</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23.003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20.889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21.634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208147134"/>
                  </a:ext>
                </a:extLst>
              </a:tr>
              <a:tr h="180377">
                <a:tc>
                  <a:txBody>
                    <a:bodyPr/>
                    <a:lstStyle/>
                    <a:p>
                      <a:pPr marL="0" marR="0" algn="l">
                        <a:spcBef>
                          <a:spcPts val="0"/>
                        </a:spcBef>
                        <a:spcAft>
                          <a:spcPts val="0"/>
                        </a:spcAft>
                      </a:pPr>
                      <a:r>
                        <a:rPr lang="en-US" sz="1200" dirty="0" err="1">
                          <a:effectLst/>
                          <a:latin typeface="+mn-lt"/>
                        </a:rPr>
                        <a:t>Công</a:t>
                      </a:r>
                      <a:r>
                        <a:rPr lang="en-US" sz="1200" baseline="0" dirty="0">
                          <a:effectLst/>
                          <a:latin typeface="+mn-lt"/>
                        </a:rPr>
                        <a:t> </a:t>
                      </a:r>
                      <a:r>
                        <a:rPr lang="en-US" sz="1200" baseline="0" dirty="0" err="1">
                          <a:effectLst/>
                          <a:latin typeface="+mn-lt"/>
                        </a:rPr>
                        <a:t>suất</a:t>
                      </a:r>
                      <a:r>
                        <a:rPr lang="en-US" sz="1200" baseline="0" dirty="0">
                          <a:effectLst/>
                          <a:latin typeface="+mn-lt"/>
                        </a:rPr>
                        <a:t> </a:t>
                      </a:r>
                      <a:r>
                        <a:rPr lang="en-US" sz="1200" baseline="0" dirty="0" err="1">
                          <a:effectLst/>
                          <a:latin typeface="+mn-lt"/>
                        </a:rPr>
                        <a:t>phát</a:t>
                      </a:r>
                      <a:r>
                        <a:rPr lang="en-US" sz="1200" baseline="0" dirty="0">
                          <a:effectLst/>
                          <a:latin typeface="+mn-lt"/>
                        </a:rPr>
                        <a:t> </a:t>
                      </a:r>
                      <a:r>
                        <a:rPr lang="en-US" sz="1200" baseline="0" dirty="0" err="1">
                          <a:effectLst/>
                          <a:latin typeface="+mn-lt"/>
                        </a:rPr>
                        <a:t>điện</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kW</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12.807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15.348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19.182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3916548742"/>
                  </a:ext>
                </a:extLst>
              </a:tr>
              <a:tr h="180377">
                <a:tc>
                  <a:txBody>
                    <a:bodyPr/>
                    <a:lstStyle/>
                    <a:p>
                      <a:pPr marL="0" marR="0" algn="l">
                        <a:spcBef>
                          <a:spcPts val="0"/>
                        </a:spcBef>
                        <a:spcAft>
                          <a:spcPts val="0"/>
                        </a:spcAft>
                      </a:pPr>
                      <a:r>
                        <a:rPr lang="en-US" sz="1200" dirty="0">
                          <a:effectLst/>
                          <a:latin typeface="+mn-lt"/>
                        </a:rPr>
                        <a:t>Chi </a:t>
                      </a:r>
                      <a:r>
                        <a:rPr lang="en-US" sz="1200" dirty="0" err="1">
                          <a:effectLst/>
                          <a:latin typeface="+mn-lt"/>
                        </a:rPr>
                        <a:t>phí</a:t>
                      </a:r>
                      <a:r>
                        <a:rPr lang="en-US" sz="1200" baseline="0" dirty="0">
                          <a:effectLst/>
                          <a:latin typeface="+mn-lt"/>
                        </a:rPr>
                        <a:t> </a:t>
                      </a:r>
                      <a:r>
                        <a:rPr lang="en-US" sz="1200" baseline="0" dirty="0" err="1">
                          <a:effectLst/>
                          <a:latin typeface="+mn-lt"/>
                        </a:rPr>
                        <a:t>điện</a:t>
                      </a:r>
                      <a:r>
                        <a:rPr lang="en-US" sz="1200" baseline="0" dirty="0">
                          <a:effectLst/>
                          <a:latin typeface="+mn-lt"/>
                        </a:rPr>
                        <a:t> </a:t>
                      </a:r>
                      <a:r>
                        <a:rPr lang="en-US" sz="1200" baseline="0" dirty="0" err="1">
                          <a:effectLst/>
                          <a:latin typeface="+mn-lt"/>
                        </a:rPr>
                        <a:t>được</a:t>
                      </a:r>
                      <a:r>
                        <a:rPr lang="en-US" sz="1200" baseline="0" dirty="0">
                          <a:effectLst/>
                          <a:latin typeface="+mn-lt"/>
                        </a:rPr>
                        <a:t> </a:t>
                      </a:r>
                      <a:r>
                        <a:rPr lang="en-US" sz="1200" baseline="0" dirty="0" err="1">
                          <a:effectLst/>
                          <a:latin typeface="+mn-lt"/>
                        </a:rPr>
                        <a:t>hỗ</a:t>
                      </a:r>
                      <a:r>
                        <a:rPr lang="en-US" sz="1200" baseline="0" dirty="0">
                          <a:effectLst/>
                          <a:latin typeface="+mn-lt"/>
                        </a:rPr>
                        <a:t> </a:t>
                      </a:r>
                      <a:r>
                        <a:rPr lang="en-US" sz="1200" baseline="0" dirty="0" err="1">
                          <a:effectLst/>
                          <a:latin typeface="+mn-lt"/>
                        </a:rPr>
                        <a:t>trợ</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effectLst/>
                          <a:latin typeface="+mn-lt"/>
                        </a:rPr>
                        <a:t>kVNĐ</a:t>
                      </a:r>
                      <a:r>
                        <a:rPr lang="en-US" sz="1200" dirty="0">
                          <a:effectLst/>
                          <a:latin typeface="+mn-lt"/>
                        </a:rPr>
                        <a:t>/</a:t>
                      </a:r>
                      <a:r>
                        <a:rPr lang="en-US" sz="1200" dirty="0" err="1">
                          <a:effectLst/>
                          <a:latin typeface="+mn-lt"/>
                        </a:rPr>
                        <a:t>giờ</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23.052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27.627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34.527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2792519896"/>
                  </a:ext>
                </a:extLst>
              </a:tr>
              <a:tr h="180377">
                <a:tc>
                  <a:txBody>
                    <a:bodyPr/>
                    <a:lstStyle/>
                    <a:p>
                      <a:pPr marL="0" marR="0" algn="l">
                        <a:spcBef>
                          <a:spcPts val="0"/>
                        </a:spcBef>
                        <a:spcAft>
                          <a:spcPts val="0"/>
                        </a:spcAft>
                      </a:pPr>
                      <a:r>
                        <a:rPr lang="en-US" sz="1200" dirty="0" err="1">
                          <a:effectLst/>
                          <a:latin typeface="+mn-lt"/>
                        </a:rPr>
                        <a:t>Số</a:t>
                      </a:r>
                      <a:r>
                        <a:rPr lang="en-US" sz="1200" baseline="0" dirty="0">
                          <a:effectLst/>
                          <a:latin typeface="+mn-lt"/>
                        </a:rPr>
                        <a:t> </a:t>
                      </a:r>
                      <a:r>
                        <a:rPr lang="en-US" sz="1200" baseline="0" dirty="0" err="1">
                          <a:effectLst/>
                          <a:latin typeface="+mn-lt"/>
                        </a:rPr>
                        <a:t>g</a:t>
                      </a:r>
                      <a:r>
                        <a:rPr lang="en-US" sz="1200" dirty="0" err="1">
                          <a:effectLst/>
                          <a:latin typeface="+mn-lt"/>
                        </a:rPr>
                        <a:t>iờ</a:t>
                      </a:r>
                      <a:r>
                        <a:rPr lang="en-US" sz="1200" dirty="0">
                          <a:effectLst/>
                          <a:latin typeface="+mn-lt"/>
                        </a:rPr>
                        <a:t> </a:t>
                      </a:r>
                      <a:r>
                        <a:rPr lang="en-US" sz="1200" dirty="0" err="1">
                          <a:effectLst/>
                          <a:latin typeface="+mn-lt"/>
                        </a:rPr>
                        <a:t>làm</a:t>
                      </a:r>
                      <a:r>
                        <a:rPr lang="en-US" sz="1200" baseline="0" dirty="0">
                          <a:effectLst/>
                          <a:latin typeface="+mn-lt"/>
                        </a:rPr>
                        <a:t> </a:t>
                      </a:r>
                      <a:r>
                        <a:rPr lang="en-US" sz="1200" baseline="0" dirty="0" err="1">
                          <a:effectLst/>
                          <a:latin typeface="+mn-lt"/>
                        </a:rPr>
                        <a:t>việc</a:t>
                      </a:r>
                      <a:r>
                        <a:rPr lang="en-US" sz="1200" baseline="0" dirty="0">
                          <a:effectLst/>
                          <a:latin typeface="+mn-lt"/>
                        </a:rPr>
                        <a:t>/ </a:t>
                      </a:r>
                      <a:r>
                        <a:rPr lang="en-US" sz="1200" baseline="0" dirty="0" err="1">
                          <a:effectLst/>
                          <a:latin typeface="+mn-lt"/>
                        </a:rPr>
                        <a:t>năm</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effectLst/>
                          <a:latin typeface="+mn-lt"/>
                        </a:rPr>
                        <a:t>giờ</a:t>
                      </a:r>
                      <a:r>
                        <a:rPr lang="en-US" sz="1200" dirty="0">
                          <a:effectLst/>
                          <a:latin typeface="+mn-lt"/>
                        </a:rPr>
                        <a:t>/</a:t>
                      </a:r>
                      <a:r>
                        <a:rPr lang="en-US" sz="1200" dirty="0" err="1">
                          <a:effectLst/>
                          <a:latin typeface="+mn-lt"/>
                        </a:rPr>
                        <a:t>năm</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7200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7200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7200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383185362"/>
                  </a:ext>
                </a:extLst>
              </a:tr>
              <a:tr h="337084">
                <a:tc>
                  <a:txBody>
                    <a:bodyPr/>
                    <a:lstStyle/>
                    <a:p>
                      <a:pPr marL="0" marR="0" algn="l">
                        <a:spcBef>
                          <a:spcPts val="0"/>
                        </a:spcBef>
                        <a:spcAft>
                          <a:spcPts val="0"/>
                        </a:spcAft>
                      </a:pPr>
                      <a:r>
                        <a:rPr lang="en-US" sz="1200" dirty="0" err="1">
                          <a:effectLst/>
                          <a:latin typeface="+mn-lt"/>
                        </a:rPr>
                        <a:t>Giảm</a:t>
                      </a:r>
                      <a:r>
                        <a:rPr lang="en-US" sz="1200" dirty="0">
                          <a:effectLst/>
                          <a:latin typeface="+mn-lt"/>
                        </a:rPr>
                        <a:t> chi </a:t>
                      </a:r>
                      <a:r>
                        <a:rPr lang="en-US" sz="1200" dirty="0" err="1">
                          <a:effectLst/>
                          <a:latin typeface="+mn-lt"/>
                        </a:rPr>
                        <a:t>phí</a:t>
                      </a:r>
                      <a:r>
                        <a:rPr lang="en-US" sz="1200" baseline="0" dirty="0">
                          <a:effectLst/>
                          <a:latin typeface="+mn-lt"/>
                        </a:rPr>
                        <a:t> </a:t>
                      </a:r>
                      <a:r>
                        <a:rPr lang="en-US" sz="1200" baseline="0" dirty="0" err="1">
                          <a:effectLst/>
                          <a:latin typeface="+mn-lt"/>
                        </a:rPr>
                        <a:t>điện</a:t>
                      </a:r>
                      <a:r>
                        <a:rPr lang="en-US" sz="1200" baseline="0" dirty="0">
                          <a:effectLst/>
                          <a:latin typeface="+mn-lt"/>
                        </a:rPr>
                        <a:t> </a:t>
                      </a:r>
                      <a:r>
                        <a:rPr lang="en-US" sz="1200" baseline="0" dirty="0" err="1">
                          <a:effectLst/>
                          <a:latin typeface="+mn-lt"/>
                        </a:rPr>
                        <a:t>hằng</a:t>
                      </a:r>
                      <a:r>
                        <a:rPr lang="en-US" sz="1200" baseline="0" dirty="0">
                          <a:effectLst/>
                          <a:latin typeface="+mn-lt"/>
                        </a:rPr>
                        <a:t> </a:t>
                      </a:r>
                      <a:r>
                        <a:rPr lang="en-US" sz="1200" baseline="0" dirty="0" err="1">
                          <a:effectLst/>
                          <a:latin typeface="+mn-lt"/>
                        </a:rPr>
                        <a:t>năm</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err="1">
                          <a:effectLst/>
                          <a:latin typeface="+mn-lt"/>
                        </a:rPr>
                        <a:t>triệu</a:t>
                      </a:r>
                      <a:r>
                        <a:rPr lang="en-US" sz="1200" dirty="0">
                          <a:effectLst/>
                          <a:latin typeface="+mn-lt"/>
                        </a:rPr>
                        <a:t> VNĐ/</a:t>
                      </a:r>
                      <a:r>
                        <a:rPr lang="en-US" sz="1200" dirty="0" err="1">
                          <a:effectLst/>
                          <a:latin typeface="+mn-lt"/>
                        </a:rPr>
                        <a:t>năm</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165.974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198.914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248.595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extLst>
                  <a:ext uri="{0D108BD9-81ED-4DB2-BD59-A6C34878D82A}">
                    <a16:rowId xmlns:a16="http://schemas.microsoft.com/office/drawing/2014/main" val="1212500736"/>
                  </a:ext>
                </a:extLst>
              </a:tr>
              <a:tr h="180377">
                <a:tc>
                  <a:txBody>
                    <a:bodyPr/>
                    <a:lstStyle/>
                    <a:p>
                      <a:pPr marL="0" marR="0" algn="l">
                        <a:spcBef>
                          <a:spcPts val="0"/>
                        </a:spcBef>
                        <a:spcAft>
                          <a:spcPts val="0"/>
                        </a:spcAft>
                      </a:pPr>
                      <a:r>
                        <a:rPr lang="en-US" sz="1200" dirty="0">
                          <a:effectLst/>
                          <a:latin typeface="+mn-lt"/>
                        </a:rPr>
                        <a:t> </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tc>
                <a:tc>
                  <a:txBody>
                    <a:bodyPr/>
                    <a:lstStyle/>
                    <a:p>
                      <a:pPr marL="0" marR="0" algn="ctr">
                        <a:spcBef>
                          <a:spcPts val="0"/>
                        </a:spcBef>
                        <a:spcAft>
                          <a:spcPts val="0"/>
                        </a:spcAft>
                      </a:pPr>
                      <a:r>
                        <a:rPr lang="en-US" sz="1200" dirty="0">
                          <a:effectLst/>
                          <a:latin typeface="+mn-lt"/>
                        </a:rPr>
                        <a:t>7.062.710</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nchor="b"/>
                </a:tc>
                <a:tc>
                  <a:txBody>
                    <a:bodyPr/>
                    <a:lstStyle/>
                    <a:p>
                      <a:pPr marL="0" marR="0" algn="ctr">
                        <a:spcBef>
                          <a:spcPts val="0"/>
                        </a:spcBef>
                        <a:spcAft>
                          <a:spcPts val="0"/>
                        </a:spcAft>
                      </a:pPr>
                      <a:r>
                        <a:rPr lang="en-US" sz="1200" dirty="0">
                          <a:effectLst/>
                          <a:latin typeface="+mn-lt"/>
                        </a:rPr>
                        <a:t>8.464.424</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nchor="b"/>
                </a:tc>
                <a:tc>
                  <a:txBody>
                    <a:bodyPr/>
                    <a:lstStyle/>
                    <a:p>
                      <a:pPr marL="0" marR="0" algn="ctr">
                        <a:spcBef>
                          <a:spcPts val="0"/>
                        </a:spcBef>
                        <a:spcAft>
                          <a:spcPts val="0"/>
                        </a:spcAft>
                      </a:pPr>
                      <a:r>
                        <a:rPr lang="en-US" sz="1200" dirty="0">
                          <a:effectLst/>
                          <a:latin typeface="+mn-lt"/>
                        </a:rPr>
                        <a:t>10.578.515</a:t>
                      </a:r>
                      <a:endParaRPr lang="en-US" sz="1200" dirty="0">
                        <a:solidFill>
                          <a:srgbClr val="000000"/>
                        </a:solidFill>
                        <a:effectLst/>
                        <a:latin typeface="+mn-lt"/>
                        <a:ea typeface="MS Mincho" panose="02020609040205080304" pitchFamily="49" charset="-128"/>
                        <a:cs typeface="Times New Roman" panose="02020603050405020304" pitchFamily="18" charset="0"/>
                      </a:endParaRPr>
                    </a:p>
                  </a:txBody>
                  <a:tcPr marL="54845" marR="54845" marT="13830" marB="13830" anchor="b"/>
                </a:tc>
                <a:extLst>
                  <a:ext uri="{0D108BD9-81ED-4DB2-BD59-A6C34878D82A}">
                    <a16:rowId xmlns:a16="http://schemas.microsoft.com/office/drawing/2014/main" val="14111420"/>
                  </a:ext>
                </a:extLst>
              </a:tr>
            </a:tbl>
          </a:graphicData>
        </a:graphic>
      </p:graphicFrame>
    </p:spTree>
    <p:extLst>
      <p:ext uri="{BB962C8B-B14F-4D97-AF65-F5344CB8AC3E}">
        <p14:creationId xmlns:p14="http://schemas.microsoft.com/office/powerpoint/2010/main" val="2721573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5E5C8-1B17-422E-AD54-2ACB63110950}"/>
              </a:ext>
            </a:extLst>
          </p:cNvPr>
          <p:cNvSpPr>
            <a:spLocks noGrp="1"/>
          </p:cNvSpPr>
          <p:nvPr>
            <p:ph type="title"/>
          </p:nvPr>
        </p:nvSpPr>
        <p:spPr/>
        <p:txBody>
          <a:bodyPr>
            <a:noAutofit/>
          </a:bodyPr>
          <a:lstStyle/>
          <a:p>
            <a:r>
              <a:rPr lang="vi-VN" dirty="0">
                <a:solidFill>
                  <a:schemeClr val="accent1">
                    <a:lumMod val="50000"/>
                  </a:schemeClr>
                </a:solidFill>
                <a:latin typeface="+mn-lt"/>
              </a:rPr>
              <a:t>Đánh giá tài chính </a:t>
            </a:r>
            <a:endParaRPr lang="en-150" dirty="0">
              <a:solidFill>
                <a:schemeClr val="accent1">
                  <a:lumMod val="50000"/>
                </a:schemeClr>
              </a:solidFill>
              <a:latin typeface="+mn-lt"/>
            </a:endParaRPr>
          </a:p>
        </p:txBody>
      </p:sp>
      <p:sp>
        <p:nvSpPr>
          <p:cNvPr id="9" name="Content Placeholder 8">
            <a:extLst>
              <a:ext uri="{FF2B5EF4-FFF2-40B4-BE49-F238E27FC236}">
                <a16:creationId xmlns:a16="http://schemas.microsoft.com/office/drawing/2014/main" id="{78470612-F641-40BB-998A-02133EA79169}"/>
              </a:ext>
            </a:extLst>
          </p:cNvPr>
          <p:cNvSpPr>
            <a:spLocks noGrp="1"/>
          </p:cNvSpPr>
          <p:nvPr>
            <p:ph type="body" idx="1"/>
          </p:nvPr>
        </p:nvSpPr>
        <p:spPr>
          <a:xfrm>
            <a:off x="457200" y="1073202"/>
            <a:ext cx="8229600" cy="2624144"/>
          </a:xfrm>
        </p:spPr>
        <p:txBody>
          <a:bodyPr>
            <a:noAutofit/>
          </a:bodyPr>
          <a:lstStyle/>
          <a:p>
            <a:pPr algn="just"/>
            <a:r>
              <a:rPr lang="vi-VN" sz="1600" b="0" i="0" dirty="0">
                <a:solidFill>
                  <a:srgbClr val="000000"/>
                </a:solidFill>
                <a:effectLst/>
                <a:ea typeface="Cambria" panose="02040503050406030204" pitchFamily="18" charset="0"/>
                <a:cs typeface="Calibri" panose="020F0502020204030204" pitchFamily="34" charset="0"/>
              </a:rPr>
              <a:t>Đề xuất về </a:t>
            </a:r>
            <a:r>
              <a:rPr lang="en-US" sz="1600" b="0" i="0" dirty="0" err="1">
                <a:solidFill>
                  <a:srgbClr val="000000"/>
                </a:solidFill>
                <a:effectLst/>
                <a:ea typeface="Cambria" panose="02040503050406030204" pitchFamily="18" charset="0"/>
                <a:cs typeface="Calibri" panose="020F0502020204030204" pitchFamily="34" charset="0"/>
              </a:rPr>
              <a:t>hệ</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thống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đồng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phát</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có</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thông</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số</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hơi nước </a:t>
            </a:r>
            <a:r>
              <a:rPr lang="en-US" sz="1600" b="0" i="0" dirty="0" err="1">
                <a:solidFill>
                  <a:srgbClr val="000000"/>
                </a:solidFill>
                <a:effectLst/>
                <a:ea typeface="Cambria" panose="02040503050406030204" pitchFamily="18" charset="0"/>
                <a:cs typeface="Calibri" panose="020F0502020204030204" pitchFamily="34" charset="0"/>
              </a:rPr>
              <a:t>với</a:t>
            </a:r>
            <a:r>
              <a:rPr lang="vi-VN" sz="1600" b="0" i="0" dirty="0">
                <a:solidFill>
                  <a:srgbClr val="000000"/>
                </a:solidFill>
                <a:effectLst/>
                <a:ea typeface="Cambria" panose="02040503050406030204" pitchFamily="18" charset="0"/>
                <a:cs typeface="Calibri" panose="020F0502020204030204" pitchFamily="34" charset="0"/>
              </a:rPr>
              <a:t> áp suất và nhiệt độ cao hơn được lựa chọn để nghiên cứu thêm về đánh giá tài chính.</a:t>
            </a:r>
            <a:endParaRPr lang="en-US" sz="1600" b="0" i="0" dirty="0">
              <a:solidFill>
                <a:srgbClr val="000000"/>
              </a:solidFill>
              <a:effectLst/>
              <a:ea typeface="Cambria" panose="02040503050406030204" pitchFamily="18" charset="0"/>
              <a:cs typeface="Calibri" panose="020F0502020204030204" pitchFamily="34" charset="0"/>
            </a:endParaRPr>
          </a:p>
          <a:p>
            <a:pPr algn="just"/>
            <a:r>
              <a:rPr lang="vi-VN" sz="1600" b="0" i="0" dirty="0">
                <a:solidFill>
                  <a:srgbClr val="000000"/>
                </a:solidFill>
                <a:effectLst/>
                <a:ea typeface="Cambria" panose="02040503050406030204" pitchFamily="18" charset="0"/>
                <a:cs typeface="Calibri" panose="020F0502020204030204" pitchFamily="34" charset="0"/>
              </a:rPr>
              <a:t> Dựa trên tính toán sơ bộ của hệ thống hơi nước cho CHP, yêu cầu báo giá đã được gửi đến một số nhà cung cấp bao gồm: Công ty Công nghệ Năng lượng Sạch Vynvke; Enesco Jsc; Công ty TNHH giải pháp năng lượng xanh KPN; Thermax Limited; Công ty TNHH Martech. </a:t>
            </a:r>
            <a:endParaRPr lang="en-US" sz="1600" b="0" i="0" dirty="0">
              <a:solidFill>
                <a:srgbClr val="000000"/>
              </a:solidFill>
              <a:effectLst/>
              <a:ea typeface="Cambria" panose="02040503050406030204" pitchFamily="18" charset="0"/>
              <a:cs typeface="Calibri" panose="020F0502020204030204" pitchFamily="34" charset="0"/>
            </a:endParaRPr>
          </a:p>
          <a:p>
            <a:pPr algn="just"/>
            <a:r>
              <a:rPr lang="en-US" sz="1600" b="0" i="0" dirty="0">
                <a:solidFill>
                  <a:srgbClr val="000000"/>
                </a:solidFill>
                <a:effectLst/>
                <a:ea typeface="Cambria" panose="02040503050406030204" pitchFamily="18" charset="0"/>
                <a:cs typeface="Calibri" panose="020F0502020204030204" pitchFamily="34" charset="0"/>
              </a:rPr>
              <a:t>T</a:t>
            </a:r>
            <a:r>
              <a:rPr lang="vi-VN" sz="1600" b="0" i="0" dirty="0">
                <a:solidFill>
                  <a:srgbClr val="000000"/>
                </a:solidFill>
                <a:effectLst/>
                <a:ea typeface="Cambria" panose="02040503050406030204" pitchFamily="18" charset="0"/>
                <a:cs typeface="Calibri" panose="020F0502020204030204" pitchFamily="34" charset="0"/>
              </a:rPr>
              <a:t>hời gian cho </a:t>
            </a:r>
            <a:r>
              <a:rPr lang="en-US" sz="1600" b="0" i="0" dirty="0" err="1">
                <a:solidFill>
                  <a:srgbClr val="000000"/>
                </a:solidFill>
                <a:effectLst/>
                <a:ea typeface="Cambria" panose="02040503050406030204" pitchFamily="18" charset="0"/>
                <a:cs typeface="Calibri" panose="020F0502020204030204" pitchFamily="34" charset="0"/>
              </a:rPr>
              <a:t>việc</a:t>
            </a:r>
            <a:r>
              <a:rPr lang="vi-VN" sz="1600" b="0" i="0" dirty="0">
                <a:solidFill>
                  <a:srgbClr val="000000"/>
                </a:solidFill>
                <a:effectLst/>
                <a:ea typeface="Cambria" panose="02040503050406030204" pitchFamily="18" charset="0"/>
                <a:cs typeface="Calibri" panose="020F0502020204030204" pitchFamily="34" charset="0"/>
              </a:rPr>
              <a:t> báo giá </a:t>
            </a:r>
            <a:r>
              <a:rPr lang="en-US" sz="1600" b="0" i="0" dirty="0" err="1">
                <a:solidFill>
                  <a:srgbClr val="000000"/>
                </a:solidFill>
                <a:effectLst/>
                <a:ea typeface="Cambria" panose="02040503050406030204" pitchFamily="18" charset="0"/>
                <a:cs typeface="Calibri" panose="020F0502020204030204" pitchFamily="34" charset="0"/>
              </a:rPr>
              <a:t>khá</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dài</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để có câu trả lời và hiện tại, chỉ có Enesco Jsc và Martech Jsc đưa ra câu trả lời cho </a:t>
            </a:r>
            <a:r>
              <a:rPr lang="en-US" sz="1600" b="0" i="0" dirty="0">
                <a:solidFill>
                  <a:srgbClr val="000000"/>
                </a:solidFill>
                <a:effectLst/>
                <a:ea typeface="Cambria" panose="02040503050406030204" pitchFamily="18" charset="0"/>
                <a:cs typeface="Calibri" panose="020F0502020204030204" pitchFamily="34" charset="0"/>
              </a:rPr>
              <a:t>Chi </a:t>
            </a:r>
            <a:r>
              <a:rPr lang="en-US" sz="1600" b="0" i="0" dirty="0" err="1">
                <a:solidFill>
                  <a:srgbClr val="000000"/>
                </a:solidFill>
                <a:effectLst/>
                <a:ea typeface="Cambria" panose="02040503050406030204" pitchFamily="18" charset="0"/>
                <a:cs typeface="Calibri" panose="020F0502020204030204" pitchFamily="34" charset="0"/>
              </a:rPr>
              <a:t>phí</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đầu</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tư</a:t>
            </a:r>
            <a:r>
              <a:rPr lang="en-US" sz="1600" b="0" i="0" dirty="0">
                <a:solidFill>
                  <a:srgbClr val="000000"/>
                </a:solidFill>
                <a:effectLst/>
                <a:ea typeface="Cambria" panose="02040503050406030204" pitchFamily="18" charset="0"/>
                <a:cs typeface="Calibri" panose="020F0502020204030204" pitchFamily="34" charset="0"/>
              </a:rPr>
              <a:t> </a:t>
            </a:r>
            <a:r>
              <a:rPr lang="en-US" sz="1600" b="0" i="0" dirty="0" err="1">
                <a:solidFill>
                  <a:srgbClr val="000000"/>
                </a:solidFill>
                <a:effectLst/>
                <a:ea typeface="Cambria" panose="02040503050406030204" pitchFamily="18" charset="0"/>
                <a:cs typeface="Calibri" panose="020F0502020204030204" pitchFamily="34" charset="0"/>
              </a:rPr>
              <a:t>dạng</a:t>
            </a:r>
            <a:r>
              <a:rPr lang="en-US" sz="1600" b="0" i="0" dirty="0">
                <a:solidFill>
                  <a:srgbClr val="000000"/>
                </a:solidFill>
                <a:effectLst/>
                <a:ea typeface="Cambria" panose="02040503050406030204" pitchFamily="18" charset="0"/>
                <a:cs typeface="Calibri" panose="020F0502020204030204" pitchFamily="34" charset="0"/>
              </a:rPr>
              <a:t> </a:t>
            </a:r>
            <a:r>
              <a:rPr lang="vi-VN" sz="1600" b="0" i="0" dirty="0">
                <a:solidFill>
                  <a:srgbClr val="000000"/>
                </a:solidFill>
                <a:effectLst/>
                <a:ea typeface="Cambria" panose="02040503050406030204" pitchFamily="18" charset="0"/>
                <a:cs typeface="Calibri" panose="020F0502020204030204" pitchFamily="34" charset="0"/>
              </a:rPr>
              <a:t>chìa khóa trao tay </a:t>
            </a:r>
            <a:r>
              <a:rPr lang="en-US" sz="1600" b="0" i="0" dirty="0">
                <a:solidFill>
                  <a:srgbClr val="000000"/>
                </a:solidFill>
                <a:effectLst/>
                <a:ea typeface="Cambria" panose="02040503050406030204" pitchFamily="18" charset="0"/>
                <a:cs typeface="Calibri" panose="020F0502020204030204" pitchFamily="34" charset="0"/>
              </a:rPr>
              <a:t>(</a:t>
            </a:r>
            <a:r>
              <a:rPr lang="vi-VN" sz="1600" b="0" i="0" dirty="0">
                <a:solidFill>
                  <a:srgbClr val="000000"/>
                </a:solidFill>
                <a:effectLst/>
                <a:ea typeface="Cambria" panose="02040503050406030204" pitchFamily="18" charset="0"/>
                <a:cs typeface="Calibri" panose="020F0502020204030204" pitchFamily="34" charset="0"/>
              </a:rPr>
              <a:t>CAPEX</a:t>
            </a:r>
            <a:r>
              <a:rPr lang="en-US" sz="1600" b="0" i="0" dirty="0">
                <a:solidFill>
                  <a:srgbClr val="000000"/>
                </a:solidFill>
                <a:effectLst/>
                <a:ea typeface="Cambria" panose="02040503050406030204" pitchFamily="18" charset="0"/>
                <a:cs typeface="Calibri" panose="020F0502020204030204" pitchFamily="34" charset="0"/>
              </a:rPr>
              <a:t>)</a:t>
            </a:r>
            <a:r>
              <a:rPr lang="vi-VN" sz="1600" b="0" i="0" dirty="0">
                <a:solidFill>
                  <a:srgbClr val="000000"/>
                </a:solidFill>
                <a:effectLst/>
                <a:ea typeface="Cambria" panose="02040503050406030204" pitchFamily="18" charset="0"/>
                <a:cs typeface="Calibri" panose="020F0502020204030204" pitchFamily="34" charset="0"/>
              </a:rPr>
              <a:t> cho hệ thống CHP. </a:t>
            </a:r>
            <a:endParaRPr lang="en-US" sz="1600" b="0" i="0" dirty="0">
              <a:solidFill>
                <a:srgbClr val="000000"/>
              </a:solidFill>
              <a:effectLst/>
              <a:ea typeface="Cambria" panose="02040503050406030204" pitchFamily="18" charset="0"/>
              <a:cs typeface="Calibri" panose="020F0502020204030204" pitchFamily="34" charset="0"/>
            </a:endParaRPr>
          </a:p>
          <a:p>
            <a:pPr algn="just"/>
            <a:r>
              <a:rPr lang="vi-VN" sz="1600" b="0" i="0" dirty="0">
                <a:solidFill>
                  <a:srgbClr val="000000"/>
                </a:solidFill>
                <a:effectLst/>
                <a:ea typeface="Cambria" panose="02040503050406030204" pitchFamily="18" charset="0"/>
                <a:cs typeface="Calibri" panose="020F0502020204030204" pitchFamily="34" charset="0"/>
              </a:rPr>
              <a:t>Nhóm BEM cũng nhờ đến sự giúp đỡ của Công ty Tư vấn Xây dựng Điện 1 (PECC1) để mô phỏng hệ thống CHP bằng phần mềm </a:t>
            </a:r>
            <a:r>
              <a:rPr lang="en-US" sz="1600" b="0" i="0" dirty="0">
                <a:solidFill>
                  <a:srgbClr val="000000"/>
                </a:solidFill>
                <a:effectLst/>
                <a:ea typeface="Cambria" panose="02040503050406030204" pitchFamily="18" charset="0"/>
                <a:cs typeface="Calibri" panose="020F0502020204030204" pitchFamily="34" charset="0"/>
              </a:rPr>
              <a:t>Thermo flow </a:t>
            </a:r>
            <a:r>
              <a:rPr lang="vi-VN" sz="1600" b="0" i="0" dirty="0">
                <a:solidFill>
                  <a:srgbClr val="000000"/>
                </a:solidFill>
                <a:effectLst/>
                <a:ea typeface="Cambria" panose="02040503050406030204" pitchFamily="18" charset="0"/>
                <a:cs typeface="Calibri" panose="020F0502020204030204" pitchFamily="34" charset="0"/>
              </a:rPr>
              <a:t>để tính toán chi tiết hệ thống CHP với ước tính chi phí. Ba giá trị được sử dụng để </a:t>
            </a:r>
            <a:r>
              <a:rPr lang="en-US" sz="1600" dirty="0" err="1">
                <a:solidFill>
                  <a:srgbClr val="000000"/>
                </a:solidFill>
                <a:ea typeface="Cambria" panose="02040503050406030204" pitchFamily="18" charset="0"/>
                <a:cs typeface="Calibri" panose="020F0502020204030204" pitchFamily="34" charset="0"/>
              </a:rPr>
              <a:t>đánh</a:t>
            </a:r>
            <a:r>
              <a:rPr lang="en-US" sz="1600" dirty="0">
                <a:solidFill>
                  <a:srgbClr val="000000"/>
                </a:solidFill>
                <a:ea typeface="Cambria" panose="02040503050406030204" pitchFamily="18" charset="0"/>
                <a:cs typeface="Calibri" panose="020F0502020204030204" pitchFamily="34" charset="0"/>
              </a:rPr>
              <a:t> </a:t>
            </a:r>
            <a:r>
              <a:rPr lang="en-US" sz="1600" dirty="0" err="1">
                <a:solidFill>
                  <a:srgbClr val="000000"/>
                </a:solidFill>
                <a:ea typeface="Cambria" panose="02040503050406030204" pitchFamily="18" charset="0"/>
                <a:cs typeface="Calibri" panose="020F0502020204030204" pitchFamily="34" charset="0"/>
              </a:rPr>
              <a:t>giá</a:t>
            </a:r>
            <a:r>
              <a:rPr lang="en-US" sz="1600" dirty="0">
                <a:solidFill>
                  <a:srgbClr val="000000"/>
                </a:solidFill>
                <a:ea typeface="Cambria" panose="02040503050406030204" pitchFamily="18" charset="0"/>
                <a:cs typeface="Calibri" panose="020F0502020204030204" pitchFamily="34" charset="0"/>
              </a:rPr>
              <a:t> </a:t>
            </a:r>
            <a:r>
              <a:rPr lang="en-US" sz="1600" dirty="0" err="1">
                <a:solidFill>
                  <a:srgbClr val="000000"/>
                </a:solidFill>
                <a:ea typeface="Cambria" panose="02040503050406030204" pitchFamily="18" charset="0"/>
                <a:cs typeface="Calibri" panose="020F0502020204030204" pitchFamily="34" charset="0"/>
              </a:rPr>
              <a:t>tài</a:t>
            </a:r>
            <a:r>
              <a:rPr lang="en-US" sz="1600" dirty="0">
                <a:solidFill>
                  <a:srgbClr val="000000"/>
                </a:solidFill>
                <a:ea typeface="Cambria" panose="02040503050406030204" pitchFamily="18" charset="0"/>
                <a:cs typeface="Calibri" panose="020F0502020204030204" pitchFamily="34" charset="0"/>
              </a:rPr>
              <a:t> </a:t>
            </a:r>
            <a:r>
              <a:rPr lang="en-US" sz="1600" dirty="0" err="1">
                <a:solidFill>
                  <a:srgbClr val="000000"/>
                </a:solidFill>
                <a:ea typeface="Cambria" panose="02040503050406030204" pitchFamily="18" charset="0"/>
                <a:cs typeface="Calibri" panose="020F0502020204030204" pitchFamily="34" charset="0"/>
              </a:rPr>
              <a:t>chính</a:t>
            </a:r>
            <a:r>
              <a:rPr lang="en-US" sz="1600" dirty="0">
                <a:solidFill>
                  <a:srgbClr val="000000"/>
                </a:solidFill>
                <a:ea typeface="Cambria" panose="02040503050406030204" pitchFamily="18" charset="0"/>
                <a:cs typeface="Calibri" panose="020F0502020204030204" pitchFamily="34" charset="0"/>
              </a:rPr>
              <a:t> </a:t>
            </a:r>
            <a:r>
              <a:rPr lang="en-US" sz="1600" dirty="0" err="1">
                <a:solidFill>
                  <a:srgbClr val="000000"/>
                </a:solidFill>
                <a:ea typeface="Cambria" panose="02040503050406030204" pitchFamily="18" charset="0"/>
                <a:cs typeface="Calibri" panose="020F0502020204030204" pitchFamily="34" charset="0"/>
              </a:rPr>
              <a:t>cho</a:t>
            </a:r>
            <a:r>
              <a:rPr lang="vi-VN" sz="1600" b="0" i="0" dirty="0">
                <a:solidFill>
                  <a:srgbClr val="000000"/>
                </a:solidFill>
                <a:effectLst/>
                <a:ea typeface="Cambria" panose="02040503050406030204" pitchFamily="18" charset="0"/>
                <a:cs typeface="Calibri" panose="020F0502020204030204" pitchFamily="34" charset="0"/>
              </a:rPr>
              <a:t> nghiên cứu điển hình. </a:t>
            </a:r>
            <a:endParaRPr lang="en-US" sz="1600" dirty="0">
              <a:ea typeface="Cambria" panose="02040503050406030204" pitchFamily="18" charset="0"/>
              <a:cs typeface="Calibri" panose="020F0502020204030204" pitchFamily="34" charset="0"/>
            </a:endParaRPr>
          </a:p>
        </p:txBody>
      </p:sp>
      <p:sp>
        <p:nvSpPr>
          <p:cNvPr id="8" name="Rectangle 1">
            <a:extLst>
              <a:ext uri="{FF2B5EF4-FFF2-40B4-BE49-F238E27FC236}">
                <a16:creationId xmlns:a16="http://schemas.microsoft.com/office/drawing/2014/main" id="{46B37AEE-14C2-4A66-AA5B-0EC50857EB0D}"/>
              </a:ext>
            </a:extLst>
          </p:cNvPr>
          <p:cNvSpPr>
            <a:spLocks noChangeArrowheads="1"/>
          </p:cNvSpPr>
          <p:nvPr/>
        </p:nvSpPr>
        <p:spPr bwMode="auto">
          <a:xfrm>
            <a:off x="1485185" y="1899788"/>
            <a:ext cx="138756" cy="485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675" tIns="34338" rIns="68675" bIns="34338" numCol="1" anchor="ctr" anchorCtr="0" compatLnSpc="1">
            <a:prstTxWarp prst="textNoShape">
              <a:avLst/>
            </a:prstTxWarp>
            <a:spAutoFit/>
          </a:bodyPr>
          <a:lstStyle/>
          <a:p>
            <a:pPr defTabSz="686714" eaLnBrk="0" fontAlgn="base" hangingPunct="0">
              <a:spcBef>
                <a:spcPct val="0"/>
              </a:spcBef>
              <a:spcAft>
                <a:spcPct val="0"/>
              </a:spcAft>
              <a:buClrTx/>
            </a:pPr>
            <a:r>
              <a:rPr lang="en-150" altLang="en-150" sz="1352">
                <a:solidFill>
                  <a:schemeClr val="tx1"/>
                </a:solidFill>
                <a:latin typeface="Arial" panose="020B0604020202020204" pitchFamily="34" charset="0"/>
              </a:rPr>
              <a:t/>
            </a:r>
            <a:br>
              <a:rPr lang="en-150" altLang="en-150" sz="1352">
                <a:solidFill>
                  <a:schemeClr val="tx1"/>
                </a:solidFill>
                <a:latin typeface="Arial" panose="020B0604020202020204" pitchFamily="34" charset="0"/>
              </a:rPr>
            </a:br>
            <a:endParaRPr lang="en-150" altLang="en-150" sz="1352">
              <a:solidFill>
                <a:schemeClr val="tx1"/>
              </a:solidFill>
              <a:latin typeface="Arial" panose="020B0604020202020204" pitchFamily="34" charset="0"/>
            </a:endParaRPr>
          </a:p>
        </p:txBody>
      </p:sp>
    </p:spTree>
    <p:extLst>
      <p:ext uri="{BB962C8B-B14F-4D97-AF65-F5344CB8AC3E}">
        <p14:creationId xmlns:p14="http://schemas.microsoft.com/office/powerpoint/2010/main" val="190136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1AED1-9FA6-44ED-A177-7A70767ED080}"/>
              </a:ext>
            </a:extLst>
          </p:cNvPr>
          <p:cNvSpPr>
            <a:spLocks noGrp="1"/>
          </p:cNvSpPr>
          <p:nvPr>
            <p:ph type="title"/>
          </p:nvPr>
        </p:nvSpPr>
        <p:spPr>
          <a:xfrm>
            <a:off x="457200" y="422492"/>
            <a:ext cx="8229600" cy="371400"/>
          </a:xfrm>
        </p:spPr>
        <p:txBody>
          <a:bodyPr>
            <a:noAutofit/>
          </a:bodyPr>
          <a:lstStyle/>
          <a:p>
            <a:r>
              <a:rPr lang="en-US" sz="2000" dirty="0">
                <a:solidFill>
                  <a:schemeClr val="accent1">
                    <a:lumMod val="50000"/>
                  </a:schemeClr>
                </a:solidFill>
                <a:latin typeface="+mn-lt"/>
              </a:rPr>
              <a:t>Chi </a:t>
            </a:r>
            <a:r>
              <a:rPr lang="en-US" sz="2000" dirty="0" err="1">
                <a:solidFill>
                  <a:schemeClr val="accent1">
                    <a:lumMod val="50000"/>
                  </a:schemeClr>
                </a:solidFill>
                <a:latin typeface="+mn-lt"/>
              </a:rPr>
              <a:t>phí</a:t>
            </a:r>
            <a:r>
              <a:rPr lang="en-US" sz="2000" dirty="0">
                <a:solidFill>
                  <a:schemeClr val="accent1">
                    <a:lumMod val="50000"/>
                  </a:schemeClr>
                </a:solidFill>
                <a:latin typeface="+mn-lt"/>
              </a:rPr>
              <a:t> </a:t>
            </a:r>
            <a:r>
              <a:rPr lang="en-US" sz="2000" dirty="0" err="1">
                <a:solidFill>
                  <a:schemeClr val="accent1">
                    <a:lumMod val="50000"/>
                  </a:schemeClr>
                </a:solidFill>
                <a:latin typeface="+mn-lt"/>
              </a:rPr>
              <a:t>đầu</a:t>
            </a:r>
            <a:r>
              <a:rPr lang="en-US" sz="2000" dirty="0">
                <a:solidFill>
                  <a:schemeClr val="accent1">
                    <a:lumMod val="50000"/>
                  </a:schemeClr>
                </a:solidFill>
                <a:latin typeface="+mn-lt"/>
              </a:rPr>
              <a:t> </a:t>
            </a:r>
            <a:r>
              <a:rPr lang="en-US" sz="2000" dirty="0" err="1">
                <a:solidFill>
                  <a:schemeClr val="accent1">
                    <a:lumMod val="50000"/>
                  </a:schemeClr>
                </a:solidFill>
                <a:latin typeface="+mn-lt"/>
              </a:rPr>
              <a:t>tư</a:t>
            </a:r>
            <a:r>
              <a:rPr lang="en-US" sz="2000" dirty="0">
                <a:solidFill>
                  <a:schemeClr val="accent1">
                    <a:lumMod val="50000"/>
                  </a:schemeClr>
                </a:solidFill>
                <a:latin typeface="+mn-lt"/>
              </a:rPr>
              <a:t> </a:t>
            </a:r>
            <a:r>
              <a:rPr lang="en-US" sz="2000" dirty="0" err="1">
                <a:solidFill>
                  <a:schemeClr val="accent1">
                    <a:lumMod val="50000"/>
                  </a:schemeClr>
                </a:solidFill>
                <a:latin typeface="+mn-lt"/>
              </a:rPr>
              <a:t>và</a:t>
            </a:r>
            <a:r>
              <a:rPr lang="en-US" sz="2000" dirty="0">
                <a:solidFill>
                  <a:schemeClr val="accent1">
                    <a:lumMod val="50000"/>
                  </a:schemeClr>
                </a:solidFill>
                <a:latin typeface="+mn-lt"/>
              </a:rPr>
              <a:t> </a:t>
            </a:r>
            <a:r>
              <a:rPr lang="en-US" sz="2000" dirty="0" err="1">
                <a:solidFill>
                  <a:schemeClr val="accent1">
                    <a:lumMod val="50000"/>
                  </a:schemeClr>
                </a:solidFill>
                <a:latin typeface="+mn-lt"/>
              </a:rPr>
              <a:t>vận</a:t>
            </a:r>
            <a:r>
              <a:rPr lang="en-US" sz="2000" dirty="0">
                <a:solidFill>
                  <a:schemeClr val="accent1">
                    <a:lumMod val="50000"/>
                  </a:schemeClr>
                </a:solidFill>
                <a:latin typeface="+mn-lt"/>
              </a:rPr>
              <a:t> </a:t>
            </a:r>
            <a:r>
              <a:rPr lang="en-US" sz="2000" dirty="0" err="1">
                <a:solidFill>
                  <a:schemeClr val="accent1">
                    <a:lumMod val="50000"/>
                  </a:schemeClr>
                </a:solidFill>
                <a:latin typeface="+mn-lt"/>
              </a:rPr>
              <a:t>hành</a:t>
            </a:r>
            <a:r>
              <a:rPr lang="en-US" sz="2000" dirty="0">
                <a:solidFill>
                  <a:schemeClr val="accent1">
                    <a:lumMod val="50000"/>
                  </a:schemeClr>
                </a:solidFill>
                <a:latin typeface="+mn-lt"/>
              </a:rPr>
              <a:t> </a:t>
            </a:r>
            <a:r>
              <a:rPr lang="en-US" sz="2000" dirty="0" err="1">
                <a:solidFill>
                  <a:schemeClr val="accent1">
                    <a:lumMod val="50000"/>
                  </a:schemeClr>
                </a:solidFill>
                <a:latin typeface="+mn-lt"/>
              </a:rPr>
              <a:t>của</a:t>
            </a:r>
            <a:r>
              <a:rPr lang="en-US" sz="2000" dirty="0">
                <a:solidFill>
                  <a:schemeClr val="accent1">
                    <a:lumMod val="50000"/>
                  </a:schemeClr>
                </a:solidFill>
                <a:latin typeface="+mn-lt"/>
              </a:rPr>
              <a:t> </a:t>
            </a:r>
            <a:r>
              <a:rPr lang="en-US" sz="2000" dirty="0" err="1">
                <a:solidFill>
                  <a:schemeClr val="accent1">
                    <a:lumMod val="50000"/>
                  </a:schemeClr>
                </a:solidFill>
                <a:latin typeface="+mn-lt"/>
              </a:rPr>
              <a:t>hệ</a:t>
            </a:r>
            <a:r>
              <a:rPr lang="en-US" sz="2000" dirty="0">
                <a:solidFill>
                  <a:schemeClr val="accent1">
                    <a:lumMod val="50000"/>
                  </a:schemeClr>
                </a:solidFill>
                <a:latin typeface="+mn-lt"/>
              </a:rPr>
              <a:t> </a:t>
            </a:r>
            <a:r>
              <a:rPr lang="en-US" sz="2000" dirty="0" err="1">
                <a:solidFill>
                  <a:schemeClr val="accent1">
                    <a:lumMod val="50000"/>
                  </a:schemeClr>
                </a:solidFill>
                <a:latin typeface="+mn-lt"/>
              </a:rPr>
              <a:t>thống</a:t>
            </a:r>
            <a:r>
              <a:rPr lang="en-US" sz="2000" dirty="0">
                <a:solidFill>
                  <a:schemeClr val="accent1">
                    <a:lumMod val="50000"/>
                  </a:schemeClr>
                </a:solidFill>
                <a:latin typeface="+mn-lt"/>
              </a:rPr>
              <a:t> </a:t>
            </a:r>
            <a:r>
              <a:rPr lang="en-US" sz="2000" dirty="0" err="1">
                <a:solidFill>
                  <a:schemeClr val="accent1">
                    <a:lumMod val="50000"/>
                  </a:schemeClr>
                </a:solidFill>
                <a:latin typeface="+mn-lt"/>
              </a:rPr>
              <a:t>đồng</a:t>
            </a:r>
            <a:r>
              <a:rPr lang="en-US" sz="2000" dirty="0">
                <a:solidFill>
                  <a:schemeClr val="accent1">
                    <a:lumMod val="50000"/>
                  </a:schemeClr>
                </a:solidFill>
                <a:latin typeface="+mn-lt"/>
              </a:rPr>
              <a:t> </a:t>
            </a:r>
            <a:r>
              <a:rPr lang="en-US" sz="2000" dirty="0" err="1">
                <a:solidFill>
                  <a:schemeClr val="accent1">
                    <a:lumMod val="50000"/>
                  </a:schemeClr>
                </a:solidFill>
                <a:latin typeface="+mn-lt"/>
              </a:rPr>
              <a:t>phát</a:t>
            </a:r>
            <a:r>
              <a:rPr lang="en-US" sz="2000" dirty="0">
                <a:solidFill>
                  <a:schemeClr val="accent1">
                    <a:lumMod val="50000"/>
                  </a:schemeClr>
                </a:solidFill>
                <a:latin typeface="+mn-lt"/>
              </a:rPr>
              <a:t> </a:t>
            </a:r>
            <a:r>
              <a:rPr lang="en-US" sz="2000">
                <a:solidFill>
                  <a:schemeClr val="accent1">
                    <a:lumMod val="50000"/>
                  </a:schemeClr>
                </a:solidFill>
                <a:latin typeface="+mn-lt"/>
              </a:rPr>
              <a:t>CHP </a:t>
            </a:r>
            <a:r>
              <a:rPr lang="en-US" sz="2000" smtClean="0">
                <a:solidFill>
                  <a:schemeClr val="accent1">
                    <a:lumMod val="50000"/>
                  </a:schemeClr>
                </a:solidFill>
                <a:latin typeface="+mn-lt"/>
              </a:rPr>
              <a:t/>
            </a:r>
            <a:br>
              <a:rPr lang="en-US" sz="2000" smtClean="0">
                <a:solidFill>
                  <a:schemeClr val="accent1">
                    <a:lumMod val="50000"/>
                  </a:schemeClr>
                </a:solidFill>
                <a:latin typeface="+mn-lt"/>
              </a:rPr>
            </a:br>
            <a:r>
              <a:rPr lang="en-US" sz="2000" smtClean="0">
                <a:solidFill>
                  <a:schemeClr val="accent1">
                    <a:lumMod val="50000"/>
                  </a:schemeClr>
                </a:solidFill>
                <a:latin typeface="+mn-lt"/>
              </a:rPr>
              <a:t>cho </a:t>
            </a:r>
            <a:r>
              <a:rPr lang="en-US" sz="2000" dirty="0" err="1">
                <a:solidFill>
                  <a:schemeClr val="accent1">
                    <a:lumMod val="50000"/>
                  </a:schemeClr>
                </a:solidFill>
                <a:latin typeface="+mn-lt"/>
              </a:rPr>
              <a:t>trường</a:t>
            </a:r>
            <a:r>
              <a:rPr lang="en-US" sz="2000" dirty="0">
                <a:solidFill>
                  <a:schemeClr val="accent1">
                    <a:lumMod val="50000"/>
                  </a:schemeClr>
                </a:solidFill>
                <a:latin typeface="+mn-lt"/>
              </a:rPr>
              <a:t> </a:t>
            </a:r>
            <a:r>
              <a:rPr lang="en-US" sz="2000" dirty="0" err="1">
                <a:solidFill>
                  <a:schemeClr val="accent1">
                    <a:lumMod val="50000"/>
                  </a:schemeClr>
                </a:solidFill>
                <a:latin typeface="+mn-lt"/>
              </a:rPr>
              <a:t>hợp</a:t>
            </a:r>
            <a:r>
              <a:rPr lang="en-US" sz="2000" dirty="0">
                <a:solidFill>
                  <a:schemeClr val="accent1">
                    <a:lumMod val="50000"/>
                  </a:schemeClr>
                </a:solidFill>
                <a:latin typeface="+mn-lt"/>
              </a:rPr>
              <a:t> </a:t>
            </a:r>
            <a:r>
              <a:rPr lang="en-US" sz="2000" dirty="0" err="1">
                <a:solidFill>
                  <a:schemeClr val="accent1">
                    <a:lumMod val="50000"/>
                  </a:schemeClr>
                </a:solidFill>
                <a:latin typeface="+mn-lt"/>
              </a:rPr>
              <a:t>điển</a:t>
            </a:r>
            <a:r>
              <a:rPr lang="en-US" sz="2000" dirty="0">
                <a:solidFill>
                  <a:schemeClr val="accent1">
                    <a:lumMod val="50000"/>
                  </a:schemeClr>
                </a:solidFill>
                <a:latin typeface="+mn-lt"/>
              </a:rPr>
              <a:t> </a:t>
            </a:r>
            <a:r>
              <a:rPr lang="en-US" sz="2000" dirty="0" err="1">
                <a:solidFill>
                  <a:schemeClr val="accent1">
                    <a:lumMod val="50000"/>
                  </a:schemeClr>
                </a:solidFill>
                <a:latin typeface="+mn-lt"/>
              </a:rPr>
              <a:t>hình</a:t>
            </a:r>
            <a:endParaRPr lang="en-US" sz="2000" dirty="0">
              <a:solidFill>
                <a:schemeClr val="accent1">
                  <a:lumMod val="50000"/>
                </a:schemeClr>
              </a:solidFill>
              <a:latin typeface="+mn-lt"/>
            </a:endParaRPr>
          </a:p>
        </p:txBody>
      </p:sp>
      <p:graphicFrame>
        <p:nvGraphicFramePr>
          <p:cNvPr id="7" name="Table 4">
            <a:extLst>
              <a:ext uri="{FF2B5EF4-FFF2-40B4-BE49-F238E27FC236}">
                <a16:creationId xmlns:a16="http://schemas.microsoft.com/office/drawing/2014/main" id="{13B15459-BA9C-496E-A910-C9ED58ED04A6}"/>
              </a:ext>
            </a:extLst>
          </p:cNvPr>
          <p:cNvGraphicFramePr>
            <a:graphicFrameLocks/>
          </p:cNvGraphicFramePr>
          <p:nvPr>
            <p:extLst>
              <p:ext uri="{D42A27DB-BD31-4B8C-83A1-F6EECF244321}">
                <p14:modId xmlns:p14="http://schemas.microsoft.com/office/powerpoint/2010/main" val="178432103"/>
              </p:ext>
            </p:extLst>
          </p:nvPr>
        </p:nvGraphicFramePr>
        <p:xfrm>
          <a:off x="2087185" y="1490812"/>
          <a:ext cx="5917080" cy="1044008"/>
        </p:xfrm>
        <a:graphic>
          <a:graphicData uri="http://schemas.openxmlformats.org/drawingml/2006/table">
            <a:tbl>
              <a:tblPr firstRow="1" bandRow="1">
                <a:tableStyleId>{93296810-A885-4BE3-A3E7-6D5BEEA58F35}</a:tableStyleId>
              </a:tblPr>
              <a:tblGrid>
                <a:gridCol w="1479270">
                  <a:extLst>
                    <a:ext uri="{9D8B030D-6E8A-4147-A177-3AD203B41FA5}">
                      <a16:colId xmlns:a16="http://schemas.microsoft.com/office/drawing/2014/main" val="3732217764"/>
                    </a:ext>
                  </a:extLst>
                </a:gridCol>
                <a:gridCol w="1479270">
                  <a:extLst>
                    <a:ext uri="{9D8B030D-6E8A-4147-A177-3AD203B41FA5}">
                      <a16:colId xmlns:a16="http://schemas.microsoft.com/office/drawing/2014/main" val="1616938333"/>
                    </a:ext>
                  </a:extLst>
                </a:gridCol>
                <a:gridCol w="1479270">
                  <a:extLst>
                    <a:ext uri="{9D8B030D-6E8A-4147-A177-3AD203B41FA5}">
                      <a16:colId xmlns:a16="http://schemas.microsoft.com/office/drawing/2014/main" val="4102405503"/>
                    </a:ext>
                  </a:extLst>
                </a:gridCol>
                <a:gridCol w="1479270">
                  <a:extLst>
                    <a:ext uri="{9D8B030D-6E8A-4147-A177-3AD203B41FA5}">
                      <a16:colId xmlns:a16="http://schemas.microsoft.com/office/drawing/2014/main" val="51091494"/>
                    </a:ext>
                  </a:extLst>
                </a:gridCol>
              </a:tblGrid>
              <a:tr h="371938">
                <a:tc>
                  <a:txBody>
                    <a:bodyPr/>
                    <a:lstStyle/>
                    <a:p>
                      <a:r>
                        <a:rPr lang="en-US" sz="1100" dirty="0" err="1"/>
                        <a:t>Công</a:t>
                      </a:r>
                      <a:r>
                        <a:rPr lang="en-US" sz="1100" dirty="0"/>
                        <a:t> ty</a:t>
                      </a:r>
                      <a:endParaRPr lang="en-150" sz="1100" dirty="0"/>
                    </a:p>
                  </a:txBody>
                  <a:tcPr marL="51453" marR="51453" marT="25726" marB="25726"/>
                </a:tc>
                <a:tc>
                  <a:txBody>
                    <a:bodyPr/>
                    <a:lstStyle/>
                    <a:p>
                      <a:r>
                        <a:rPr lang="en-US" sz="1100" dirty="0"/>
                        <a:t>Chi </a:t>
                      </a:r>
                      <a:r>
                        <a:rPr lang="en-US" sz="1100" dirty="0" err="1"/>
                        <a:t>phí</a:t>
                      </a:r>
                      <a:r>
                        <a:rPr lang="en-US" sz="1100" dirty="0"/>
                        <a:t> </a:t>
                      </a:r>
                      <a:r>
                        <a:rPr lang="en-US" sz="1100" dirty="0" err="1"/>
                        <a:t>đầu</a:t>
                      </a:r>
                      <a:r>
                        <a:rPr lang="en-US" sz="1100" dirty="0"/>
                        <a:t> </a:t>
                      </a:r>
                      <a:r>
                        <a:rPr lang="en-US" sz="1100" dirty="0" err="1"/>
                        <a:t>tư</a:t>
                      </a:r>
                      <a:r>
                        <a:rPr lang="en-US" sz="1100" dirty="0"/>
                        <a:t> (</a:t>
                      </a:r>
                      <a:r>
                        <a:rPr lang="en-US" sz="1100" dirty="0" err="1"/>
                        <a:t>triệu</a:t>
                      </a:r>
                      <a:r>
                        <a:rPr lang="en-US" sz="1100" dirty="0"/>
                        <a:t> USD)</a:t>
                      </a:r>
                      <a:endParaRPr lang="en-150" sz="1100" dirty="0"/>
                    </a:p>
                  </a:txBody>
                  <a:tcPr marL="51453" marR="51453" marT="25726" marB="25726"/>
                </a:tc>
                <a:tc>
                  <a:txBody>
                    <a:bodyPr/>
                    <a:lstStyle/>
                    <a:p>
                      <a:r>
                        <a:rPr lang="en-US" sz="1100" dirty="0"/>
                        <a:t>USD/MWe net</a:t>
                      </a:r>
                      <a:endParaRPr lang="en-150" sz="1100" dirty="0"/>
                    </a:p>
                  </a:txBody>
                  <a:tcPr marL="51453" marR="51453" marT="25726" marB="25726"/>
                </a:tc>
                <a:tc>
                  <a:txBody>
                    <a:bodyPr/>
                    <a:lstStyle/>
                    <a:p>
                      <a:r>
                        <a:rPr lang="en-US" sz="1100" dirty="0"/>
                        <a:t>Ch </a:t>
                      </a:r>
                      <a:r>
                        <a:rPr lang="en-US" sz="1100" dirty="0" err="1"/>
                        <a:t>phí</a:t>
                      </a:r>
                      <a:r>
                        <a:rPr lang="en-US" sz="1100" dirty="0"/>
                        <a:t> </a:t>
                      </a:r>
                      <a:r>
                        <a:rPr lang="en-US" sz="1100" dirty="0" err="1"/>
                        <a:t>vận</a:t>
                      </a:r>
                      <a:r>
                        <a:rPr lang="en-US" sz="1100" dirty="0"/>
                        <a:t> </a:t>
                      </a:r>
                      <a:r>
                        <a:rPr lang="en-US" sz="1100" dirty="0" err="1"/>
                        <a:t>hành</a:t>
                      </a:r>
                      <a:r>
                        <a:rPr lang="en-US" sz="1100" dirty="0"/>
                        <a:t> (million USD)</a:t>
                      </a:r>
                      <a:endParaRPr lang="en-150" sz="1100" dirty="0"/>
                    </a:p>
                  </a:txBody>
                  <a:tcPr marL="51453" marR="51453" marT="25726" marB="25726"/>
                </a:tc>
                <a:extLst>
                  <a:ext uri="{0D108BD9-81ED-4DB2-BD59-A6C34878D82A}">
                    <a16:rowId xmlns:a16="http://schemas.microsoft.com/office/drawing/2014/main" val="2062210532"/>
                  </a:ext>
                </a:extLst>
              </a:tr>
              <a:tr h="211695">
                <a:tc>
                  <a:txBody>
                    <a:bodyPr/>
                    <a:lstStyle/>
                    <a:p>
                      <a:r>
                        <a:rPr lang="en-US" sz="1100" dirty="0"/>
                        <a:t>ENESCO</a:t>
                      </a:r>
                      <a:endParaRPr lang="en-150" sz="1100" dirty="0"/>
                    </a:p>
                  </a:txBody>
                  <a:tcPr marL="51453" marR="51453" marT="25726" marB="25726"/>
                </a:tc>
                <a:tc>
                  <a:txBody>
                    <a:bodyPr/>
                    <a:lstStyle/>
                    <a:p>
                      <a:r>
                        <a:rPr lang="en-US" sz="1100" dirty="0"/>
                        <a:t>23.5 ± 20%</a:t>
                      </a:r>
                      <a:endParaRPr lang="en-150" sz="1100" dirty="0"/>
                    </a:p>
                  </a:txBody>
                  <a:tcPr marL="51453" marR="51453" marT="25726" marB="25726"/>
                </a:tc>
                <a:tc>
                  <a:txBody>
                    <a:bodyPr/>
                    <a:lstStyle/>
                    <a:p>
                      <a:r>
                        <a:rPr lang="en-US" sz="1100" dirty="0"/>
                        <a:t>1,437</a:t>
                      </a:r>
                      <a:endParaRPr lang="en-150" sz="1100" dirty="0"/>
                    </a:p>
                  </a:txBody>
                  <a:tcPr marL="51453" marR="51453" marT="25726" marB="25726"/>
                </a:tc>
                <a:tc>
                  <a:txBody>
                    <a:bodyPr/>
                    <a:lstStyle/>
                    <a:p>
                      <a:r>
                        <a:rPr lang="en-US" sz="1100" dirty="0"/>
                        <a:t>7.40</a:t>
                      </a:r>
                      <a:endParaRPr lang="en-150" sz="1100" dirty="0"/>
                    </a:p>
                  </a:txBody>
                  <a:tcPr marL="51453" marR="51453" marT="25726" marB="25726"/>
                </a:tc>
                <a:extLst>
                  <a:ext uri="{0D108BD9-81ED-4DB2-BD59-A6C34878D82A}">
                    <a16:rowId xmlns:a16="http://schemas.microsoft.com/office/drawing/2014/main" val="561197987"/>
                  </a:ext>
                </a:extLst>
              </a:tr>
              <a:tr h="211695">
                <a:tc>
                  <a:txBody>
                    <a:bodyPr/>
                    <a:lstStyle/>
                    <a:p>
                      <a:r>
                        <a:rPr lang="en-US" sz="1100" dirty="0" err="1"/>
                        <a:t>Martech</a:t>
                      </a:r>
                      <a:endParaRPr lang="en-150" sz="1100" dirty="0"/>
                    </a:p>
                  </a:txBody>
                  <a:tcPr marL="51453" marR="51453" marT="25726" marB="25726"/>
                </a:tc>
                <a:tc>
                  <a:txBody>
                    <a:bodyPr/>
                    <a:lstStyle/>
                    <a:p>
                      <a:r>
                        <a:rPr lang="en-US" sz="1100" dirty="0"/>
                        <a:t>36</a:t>
                      </a:r>
                      <a:endParaRPr lang="en-150" sz="1100" dirty="0"/>
                    </a:p>
                  </a:txBody>
                  <a:tcPr marL="51453" marR="51453" marT="25726" marB="25726"/>
                </a:tc>
                <a:tc>
                  <a:txBody>
                    <a:bodyPr/>
                    <a:lstStyle/>
                    <a:p>
                      <a:r>
                        <a:rPr lang="en-US" sz="1100" dirty="0"/>
                        <a:t>2,200</a:t>
                      </a:r>
                      <a:endParaRPr lang="en-150" sz="1100" dirty="0"/>
                    </a:p>
                  </a:txBody>
                  <a:tcPr marL="51453" marR="51453" marT="25726" marB="25726"/>
                </a:tc>
                <a:tc>
                  <a:txBody>
                    <a:bodyPr/>
                    <a:lstStyle/>
                    <a:p>
                      <a:r>
                        <a:rPr lang="en-US" sz="1100" dirty="0"/>
                        <a:t>7.60</a:t>
                      </a:r>
                      <a:endParaRPr lang="en-150" sz="1100" dirty="0"/>
                    </a:p>
                  </a:txBody>
                  <a:tcPr marL="51453" marR="51453" marT="25726" marB="25726"/>
                </a:tc>
                <a:extLst>
                  <a:ext uri="{0D108BD9-81ED-4DB2-BD59-A6C34878D82A}">
                    <a16:rowId xmlns:a16="http://schemas.microsoft.com/office/drawing/2014/main" val="2814797737"/>
                  </a:ext>
                </a:extLst>
              </a:tr>
              <a:tr h="211695">
                <a:tc>
                  <a:txBody>
                    <a:bodyPr/>
                    <a:lstStyle/>
                    <a:p>
                      <a:r>
                        <a:rPr lang="en-US" sz="1100" dirty="0"/>
                        <a:t>PECC1</a:t>
                      </a:r>
                      <a:endParaRPr lang="en-150" sz="1100" dirty="0"/>
                    </a:p>
                  </a:txBody>
                  <a:tcPr marL="51453" marR="51453" marT="25726" marB="25726"/>
                </a:tc>
                <a:tc>
                  <a:txBody>
                    <a:bodyPr/>
                    <a:lstStyle/>
                    <a:p>
                      <a:r>
                        <a:rPr lang="en-US" sz="1100" dirty="0"/>
                        <a:t>44.7</a:t>
                      </a:r>
                      <a:endParaRPr lang="en-150" sz="1100" dirty="0"/>
                    </a:p>
                  </a:txBody>
                  <a:tcPr marL="51453" marR="51453" marT="25726" marB="25726"/>
                </a:tc>
                <a:tc>
                  <a:txBody>
                    <a:bodyPr/>
                    <a:lstStyle/>
                    <a:p>
                      <a:r>
                        <a:rPr lang="en-US" sz="1100" dirty="0"/>
                        <a:t>2,730</a:t>
                      </a:r>
                      <a:endParaRPr lang="en-150" sz="1100" dirty="0"/>
                    </a:p>
                  </a:txBody>
                  <a:tcPr marL="51453" marR="51453" marT="25726" marB="25726"/>
                </a:tc>
                <a:tc>
                  <a:txBody>
                    <a:bodyPr/>
                    <a:lstStyle/>
                    <a:p>
                      <a:r>
                        <a:rPr lang="en-US" sz="1100" dirty="0"/>
                        <a:t>7.98</a:t>
                      </a:r>
                      <a:endParaRPr lang="en-150" sz="1100" dirty="0"/>
                    </a:p>
                  </a:txBody>
                  <a:tcPr marL="51453" marR="51453" marT="25726" marB="25726"/>
                </a:tc>
                <a:extLst>
                  <a:ext uri="{0D108BD9-81ED-4DB2-BD59-A6C34878D82A}">
                    <a16:rowId xmlns:a16="http://schemas.microsoft.com/office/drawing/2014/main" val="3541097387"/>
                  </a:ext>
                </a:extLst>
              </a:tr>
            </a:tbl>
          </a:graphicData>
        </a:graphic>
      </p:graphicFrame>
      <p:sp>
        <p:nvSpPr>
          <p:cNvPr id="9" name="Title 1">
            <a:extLst>
              <a:ext uri="{FF2B5EF4-FFF2-40B4-BE49-F238E27FC236}">
                <a16:creationId xmlns:a16="http://schemas.microsoft.com/office/drawing/2014/main" id="{7AF2031A-6F03-4C42-AFC3-9E0174B0A1D1}"/>
              </a:ext>
            </a:extLst>
          </p:cNvPr>
          <p:cNvSpPr txBox="1">
            <a:spLocks/>
          </p:cNvSpPr>
          <p:nvPr/>
        </p:nvSpPr>
        <p:spPr>
          <a:xfrm>
            <a:off x="3544183" y="1042067"/>
            <a:ext cx="3003083" cy="385882"/>
          </a:xfrm>
          <a:prstGeom prst="rect">
            <a:avLst/>
          </a:prstGeom>
        </p:spPr>
        <p:txBody>
          <a:bodyPr vert="horz" lIns="68593" tIns="34296" rIns="68593" bIns="34296" rtlCol="0" anchor="ctr">
            <a:noAutofit/>
          </a:bodyPr>
          <a:lstStyle>
            <a:lvl1pPr algn="l" defTabSz="456651" rtl="0" eaLnBrk="1" latinLnBrk="0" hangingPunct="1">
              <a:spcBef>
                <a:spcPct val="0"/>
              </a:spcBef>
              <a:buNone/>
              <a:defRPr sz="2800" b="1" kern="1200">
                <a:solidFill>
                  <a:schemeClr val="bg1"/>
                </a:solidFill>
                <a:latin typeface="Arial"/>
                <a:ea typeface="+mj-ea"/>
                <a:cs typeface="Arial"/>
              </a:defRPr>
            </a:lvl1pPr>
          </a:lstStyle>
          <a:p>
            <a:r>
              <a:rPr lang="en-US" sz="1400" dirty="0">
                <a:solidFill>
                  <a:schemeClr val="tx1"/>
                </a:solidFill>
                <a:latin typeface="+mn-lt"/>
                <a:ea typeface="+mn-ea"/>
                <a:cs typeface="+mn-cs"/>
              </a:rPr>
              <a:t>Chi </a:t>
            </a:r>
            <a:r>
              <a:rPr lang="en-US" sz="1400" dirty="0" err="1">
                <a:solidFill>
                  <a:schemeClr val="tx1"/>
                </a:solidFill>
                <a:latin typeface="+mn-lt"/>
                <a:ea typeface="+mn-ea"/>
                <a:cs typeface="+mn-cs"/>
              </a:rPr>
              <a:t>phí</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đầu</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tư</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chìa</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khóa</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trao</a:t>
            </a:r>
            <a:r>
              <a:rPr lang="en-US" sz="1400" dirty="0">
                <a:solidFill>
                  <a:schemeClr val="tx1"/>
                </a:solidFill>
                <a:latin typeface="+mn-lt"/>
                <a:ea typeface="+mn-ea"/>
                <a:cs typeface="+mn-cs"/>
              </a:rPr>
              <a:t> </a:t>
            </a:r>
            <a:r>
              <a:rPr lang="en-US" sz="1400" dirty="0" err="1">
                <a:solidFill>
                  <a:schemeClr val="tx1"/>
                </a:solidFill>
                <a:latin typeface="+mn-lt"/>
                <a:ea typeface="+mn-ea"/>
                <a:cs typeface="+mn-cs"/>
              </a:rPr>
              <a:t>tay</a:t>
            </a:r>
            <a:endParaRPr lang="en-150" sz="1400" dirty="0">
              <a:solidFill>
                <a:schemeClr val="tx1"/>
              </a:solidFill>
              <a:latin typeface="+mn-lt"/>
              <a:ea typeface="+mn-ea"/>
              <a:cs typeface="+mn-cs"/>
            </a:endParaRPr>
          </a:p>
        </p:txBody>
      </p:sp>
      <p:sp>
        <p:nvSpPr>
          <p:cNvPr id="11" name="TextBox 10">
            <a:extLst>
              <a:ext uri="{FF2B5EF4-FFF2-40B4-BE49-F238E27FC236}">
                <a16:creationId xmlns:a16="http://schemas.microsoft.com/office/drawing/2014/main" id="{EA5AD37A-4A1E-4D4F-A104-E878281172A6}"/>
              </a:ext>
            </a:extLst>
          </p:cNvPr>
          <p:cNvSpPr txBox="1"/>
          <p:nvPr/>
        </p:nvSpPr>
        <p:spPr>
          <a:xfrm>
            <a:off x="2871129" y="2608991"/>
            <a:ext cx="4616654" cy="300403"/>
          </a:xfrm>
          <a:prstGeom prst="rect">
            <a:avLst/>
          </a:prstGeom>
          <a:noFill/>
        </p:spPr>
        <p:txBody>
          <a:bodyPr wrap="square">
            <a:spAutoFit/>
          </a:bodyPr>
          <a:lstStyle/>
          <a:p>
            <a:r>
              <a:rPr lang="en-US" sz="1352" b="1" dirty="0" err="1">
                <a:latin typeface="+mn-lt"/>
              </a:rPr>
              <a:t>Phương</a:t>
            </a:r>
            <a:r>
              <a:rPr lang="en-US" sz="1352" b="1" dirty="0">
                <a:latin typeface="+mn-lt"/>
              </a:rPr>
              <a:t> </a:t>
            </a:r>
            <a:r>
              <a:rPr lang="en-US" sz="1352" b="1" dirty="0" err="1">
                <a:latin typeface="+mn-lt"/>
              </a:rPr>
              <a:t>thức</a:t>
            </a:r>
            <a:r>
              <a:rPr lang="en-US" sz="1352" b="1" dirty="0">
                <a:latin typeface="+mn-lt"/>
              </a:rPr>
              <a:t> </a:t>
            </a:r>
            <a:r>
              <a:rPr lang="en-US" sz="1352" b="1" err="1">
                <a:latin typeface="+mn-lt"/>
              </a:rPr>
              <a:t>tính</a:t>
            </a:r>
            <a:r>
              <a:rPr lang="en-US" sz="1352" b="1">
                <a:latin typeface="+mn-lt"/>
              </a:rPr>
              <a:t> </a:t>
            </a:r>
            <a:r>
              <a:rPr lang="en-US" sz="1352" b="1" smtClean="0">
                <a:latin typeface="+mn-lt"/>
              </a:rPr>
              <a:t>chi phí </a:t>
            </a:r>
            <a:r>
              <a:rPr lang="en-US" sz="1352" b="1" dirty="0" err="1">
                <a:latin typeface="+mn-lt"/>
              </a:rPr>
              <a:t>vận</a:t>
            </a:r>
            <a:r>
              <a:rPr lang="en-US" sz="1352" b="1" dirty="0">
                <a:latin typeface="+mn-lt"/>
              </a:rPr>
              <a:t> </a:t>
            </a:r>
            <a:r>
              <a:rPr lang="en-US" sz="1352" b="1" dirty="0" err="1">
                <a:latin typeface="+mn-lt"/>
              </a:rPr>
              <a:t>hành</a:t>
            </a:r>
            <a:r>
              <a:rPr lang="en-US" sz="1352" b="1" dirty="0">
                <a:latin typeface="+mn-lt"/>
              </a:rPr>
              <a:t> </a:t>
            </a:r>
            <a:r>
              <a:rPr lang="en-US" sz="1352" b="1" err="1">
                <a:latin typeface="+mn-lt"/>
              </a:rPr>
              <a:t>cho</a:t>
            </a:r>
            <a:r>
              <a:rPr lang="en-US" sz="1352" b="1">
                <a:latin typeface="+mn-lt"/>
              </a:rPr>
              <a:t> </a:t>
            </a:r>
            <a:r>
              <a:rPr lang="en-US" sz="1352" b="1" smtClean="0">
                <a:latin typeface="+mn-lt"/>
              </a:rPr>
              <a:t>VINAPACO</a:t>
            </a:r>
            <a:endParaRPr lang="en-US" sz="1051" b="1" dirty="0">
              <a:latin typeface="+mn-lt"/>
            </a:endParaRPr>
          </a:p>
        </p:txBody>
      </p:sp>
      <p:graphicFrame>
        <p:nvGraphicFramePr>
          <p:cNvPr id="12" name="Table 11">
            <a:extLst>
              <a:ext uri="{FF2B5EF4-FFF2-40B4-BE49-F238E27FC236}">
                <a16:creationId xmlns:a16="http://schemas.microsoft.com/office/drawing/2014/main" id="{4757F75A-4F84-4D48-8898-3AEBB60CBD67}"/>
              </a:ext>
            </a:extLst>
          </p:cNvPr>
          <p:cNvGraphicFramePr>
            <a:graphicFrameLocks noGrp="1"/>
          </p:cNvGraphicFramePr>
          <p:nvPr>
            <p:extLst>
              <p:ext uri="{D42A27DB-BD31-4B8C-83A1-F6EECF244321}">
                <p14:modId xmlns:p14="http://schemas.microsoft.com/office/powerpoint/2010/main" val="1428742091"/>
              </p:ext>
            </p:extLst>
          </p:nvPr>
        </p:nvGraphicFramePr>
        <p:xfrm>
          <a:off x="1967591" y="2983565"/>
          <a:ext cx="6423731" cy="2053380"/>
        </p:xfrm>
        <a:graphic>
          <a:graphicData uri="http://schemas.openxmlformats.org/drawingml/2006/table">
            <a:tbl>
              <a:tblPr firstRow="1" firstCol="1" bandRow="1">
                <a:tableStyleId>{93296810-A885-4BE3-A3E7-6D5BEEA58F35}</a:tableStyleId>
              </a:tblPr>
              <a:tblGrid>
                <a:gridCol w="1943397">
                  <a:extLst>
                    <a:ext uri="{9D8B030D-6E8A-4147-A177-3AD203B41FA5}">
                      <a16:colId xmlns:a16="http://schemas.microsoft.com/office/drawing/2014/main" val="1352005753"/>
                    </a:ext>
                  </a:extLst>
                </a:gridCol>
                <a:gridCol w="1660926">
                  <a:extLst>
                    <a:ext uri="{9D8B030D-6E8A-4147-A177-3AD203B41FA5}">
                      <a16:colId xmlns:a16="http://schemas.microsoft.com/office/drawing/2014/main" val="2125842738"/>
                    </a:ext>
                  </a:extLst>
                </a:gridCol>
                <a:gridCol w="928344">
                  <a:extLst>
                    <a:ext uri="{9D8B030D-6E8A-4147-A177-3AD203B41FA5}">
                      <a16:colId xmlns:a16="http://schemas.microsoft.com/office/drawing/2014/main" val="1788067538"/>
                    </a:ext>
                  </a:extLst>
                </a:gridCol>
                <a:gridCol w="806837">
                  <a:extLst>
                    <a:ext uri="{9D8B030D-6E8A-4147-A177-3AD203B41FA5}">
                      <a16:colId xmlns:a16="http://schemas.microsoft.com/office/drawing/2014/main" val="4139132820"/>
                    </a:ext>
                  </a:extLst>
                </a:gridCol>
                <a:gridCol w="1084227">
                  <a:extLst>
                    <a:ext uri="{9D8B030D-6E8A-4147-A177-3AD203B41FA5}">
                      <a16:colId xmlns:a16="http://schemas.microsoft.com/office/drawing/2014/main" val="42532393"/>
                    </a:ext>
                  </a:extLst>
                </a:gridCol>
              </a:tblGrid>
              <a:tr h="286392">
                <a:tc>
                  <a:txBody>
                    <a:bodyPr/>
                    <a:lstStyle/>
                    <a:p>
                      <a:pPr marL="0" marR="0" algn="l">
                        <a:lnSpc>
                          <a:spcPct val="107000"/>
                        </a:lnSpc>
                        <a:spcBef>
                          <a:spcPts val="0"/>
                        </a:spcBef>
                        <a:spcAft>
                          <a:spcPts val="0"/>
                        </a:spcAft>
                      </a:pPr>
                      <a:r>
                        <a:rPr lang="en-US" sz="1100" kern="1200" dirty="0" err="1">
                          <a:effectLst/>
                          <a:latin typeface="+mn-lt"/>
                        </a:rPr>
                        <a:t>Các</a:t>
                      </a:r>
                      <a:r>
                        <a:rPr lang="en-US" sz="1100" kern="1200" dirty="0">
                          <a:effectLst/>
                          <a:latin typeface="+mn-lt"/>
                        </a:rPr>
                        <a:t> chi </a:t>
                      </a:r>
                      <a:r>
                        <a:rPr lang="en-US" sz="1100" kern="1200" dirty="0" err="1">
                          <a:effectLst/>
                          <a:latin typeface="+mn-lt"/>
                        </a:rPr>
                        <a:t>phí</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Đơn</a:t>
                      </a:r>
                      <a:r>
                        <a:rPr lang="en-US" sz="1100" kern="1200" dirty="0">
                          <a:effectLst/>
                          <a:latin typeface="+mn-lt"/>
                          <a:ea typeface="Calibri" panose="020F0502020204030204" pitchFamily="34" charset="0"/>
                          <a:cs typeface="Times New Roman" panose="02020603050405020304" pitchFamily="18" charset="0"/>
                        </a:rPr>
                        <a:t> </a:t>
                      </a:r>
                      <a:r>
                        <a:rPr lang="en-US" sz="1100" kern="1200" dirty="0" err="1">
                          <a:effectLst/>
                          <a:latin typeface="+mn-lt"/>
                          <a:ea typeface="Calibri" panose="020F0502020204030204" pitchFamily="34" charset="0"/>
                          <a:cs typeface="Times New Roman" panose="02020603050405020304" pitchFamily="18" charset="0"/>
                        </a:rPr>
                        <a:t>vị</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Chi </a:t>
                      </a:r>
                      <a:r>
                        <a:rPr lang="en-US" sz="1100" kern="1200" dirty="0" err="1">
                          <a:effectLst/>
                          <a:latin typeface="+mn-lt"/>
                        </a:rPr>
                        <a:t>phí</a:t>
                      </a:r>
                      <a:r>
                        <a:rPr lang="en-US" sz="1100" kern="1200" dirty="0">
                          <a:effectLst/>
                          <a:latin typeface="+mn-lt"/>
                        </a:rPr>
                        <a:t> </a:t>
                      </a:r>
                      <a:r>
                        <a:rPr lang="en-US" sz="1100" kern="1200" dirty="0" err="1">
                          <a:effectLst/>
                          <a:latin typeface="+mn-lt"/>
                        </a:rPr>
                        <a:t>đơn</a:t>
                      </a:r>
                      <a:r>
                        <a:rPr lang="en-US" sz="1100" kern="1200" dirty="0">
                          <a:effectLst/>
                          <a:latin typeface="+mn-lt"/>
                        </a:rPr>
                        <a:t> </a:t>
                      </a:r>
                      <a:r>
                        <a:rPr lang="en-US" sz="1100" kern="1200" dirty="0" err="1">
                          <a:effectLst/>
                          <a:latin typeface="+mn-lt"/>
                        </a:rPr>
                        <a:t>vị</a:t>
                      </a:r>
                      <a:r>
                        <a:rPr lang="en-US" sz="1100" kern="1200" dirty="0">
                          <a:effectLst/>
                          <a:latin typeface="+mn-lt"/>
                        </a:rPr>
                        <a:t> (</a:t>
                      </a:r>
                      <a:r>
                        <a:rPr lang="en-US" sz="1100" kern="1200" dirty="0" err="1">
                          <a:effectLst/>
                          <a:latin typeface="+mn-lt"/>
                        </a:rPr>
                        <a:t>mVND</a:t>
                      </a:r>
                      <a:r>
                        <a:rPr lang="en-US" sz="1100" kern="12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err="1">
                          <a:effectLst/>
                          <a:latin typeface="+mn-lt"/>
                        </a:rPr>
                        <a:t>Số</a:t>
                      </a:r>
                      <a:r>
                        <a:rPr lang="en-US" sz="1100" kern="1200" dirty="0">
                          <a:effectLst/>
                          <a:latin typeface="+mn-lt"/>
                        </a:rPr>
                        <a:t> </a:t>
                      </a:r>
                      <a:r>
                        <a:rPr lang="en-US" sz="1100" kern="1200" dirty="0" err="1">
                          <a:effectLst/>
                          <a:latin typeface="+mn-lt"/>
                        </a:rPr>
                        <a:t>đơn</a:t>
                      </a:r>
                      <a:r>
                        <a:rPr lang="en-US" sz="1100" kern="1200" dirty="0">
                          <a:effectLst/>
                          <a:latin typeface="+mn-lt"/>
                        </a:rPr>
                        <a:t> </a:t>
                      </a:r>
                      <a:r>
                        <a:rPr lang="en-US" sz="1100" kern="1200" dirty="0" err="1">
                          <a:effectLst/>
                          <a:latin typeface="+mn-lt"/>
                        </a:rPr>
                        <a:t>vị</a:t>
                      </a:r>
                      <a:r>
                        <a:rPr lang="en-US" sz="1100" kern="1200" dirty="0">
                          <a:effectLst/>
                          <a:latin typeface="+mn-lt"/>
                        </a:rPr>
                        <a:t>/</a:t>
                      </a:r>
                      <a:r>
                        <a:rPr lang="en-US" sz="1100" kern="1200" dirty="0" err="1">
                          <a:effectLst/>
                          <a:latin typeface="+mn-lt"/>
                        </a:rPr>
                        <a:t>năm</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err="1">
                          <a:effectLst/>
                          <a:latin typeface="+mn-lt"/>
                        </a:rPr>
                        <a:t>Tổng</a:t>
                      </a:r>
                      <a:r>
                        <a:rPr lang="en-US" sz="1100" kern="1200" dirty="0">
                          <a:effectLst/>
                          <a:latin typeface="+mn-lt"/>
                        </a:rPr>
                        <a:t> (</a:t>
                      </a:r>
                      <a:r>
                        <a:rPr lang="en-US" sz="1100" kern="1200" dirty="0" err="1">
                          <a:effectLst/>
                          <a:latin typeface="+mn-lt"/>
                        </a:rPr>
                        <a:t>triệu</a:t>
                      </a:r>
                      <a:r>
                        <a:rPr lang="en-US" sz="1100" kern="1200" dirty="0">
                          <a:effectLst/>
                          <a:latin typeface="+mn-lt"/>
                        </a:rPr>
                        <a:t> VND/</a:t>
                      </a:r>
                      <a:r>
                        <a:rPr lang="en-US" sz="1100" kern="1200" dirty="0" err="1">
                          <a:effectLst/>
                          <a:latin typeface="+mn-lt"/>
                        </a:rPr>
                        <a:t>năm</a:t>
                      </a:r>
                      <a:r>
                        <a:rPr lang="en-US" sz="1100" kern="12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1855728763"/>
                  </a:ext>
                </a:extLst>
              </a:tr>
              <a:tr h="259501">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Nhân</a:t>
                      </a:r>
                      <a:r>
                        <a:rPr lang="en-US" sz="1100" kern="1200" dirty="0">
                          <a:effectLst/>
                          <a:latin typeface="+mn-lt"/>
                          <a:ea typeface="Calibri" panose="020F0502020204030204" pitchFamily="34" charset="0"/>
                          <a:cs typeface="Times New Roman" panose="02020603050405020304" pitchFamily="18" charset="0"/>
                        </a:rPr>
                        <a:t> </a:t>
                      </a:r>
                      <a:r>
                        <a:rPr lang="en-US" sz="1100" kern="1200" dirty="0" err="1">
                          <a:effectLst/>
                          <a:latin typeface="+mn-lt"/>
                          <a:ea typeface="Calibri" panose="020F0502020204030204" pitchFamily="34" charset="0"/>
                          <a:cs typeface="Times New Roman" panose="02020603050405020304" pitchFamily="18" charset="0"/>
                        </a:rPr>
                        <a:t>lực</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err="1">
                          <a:effectLst/>
                          <a:latin typeface="+mn-lt"/>
                        </a:rPr>
                        <a:t>Làm</a:t>
                      </a:r>
                      <a:r>
                        <a:rPr lang="en-US" sz="1100" kern="1200" dirty="0">
                          <a:effectLst/>
                          <a:latin typeface="+mn-lt"/>
                        </a:rPr>
                        <a:t> </a:t>
                      </a:r>
                      <a:r>
                        <a:rPr lang="en-US" sz="1100" kern="1200" dirty="0" err="1">
                          <a:effectLst/>
                          <a:latin typeface="+mn-lt"/>
                        </a:rPr>
                        <a:t>việc</a:t>
                      </a:r>
                      <a:r>
                        <a:rPr lang="en-US" sz="1100" kern="1200" dirty="0">
                          <a:effectLst/>
                          <a:latin typeface="+mn-lt"/>
                        </a:rPr>
                        <a:t> </a:t>
                      </a:r>
                      <a:r>
                        <a:rPr lang="en-US" sz="1100" kern="1200" dirty="0" err="1">
                          <a:effectLst/>
                          <a:latin typeface="+mn-lt"/>
                        </a:rPr>
                        <a:t>toàn</a:t>
                      </a:r>
                      <a:r>
                        <a:rPr lang="en-US" sz="1100" kern="1200" dirty="0">
                          <a:effectLst/>
                          <a:latin typeface="+mn-lt"/>
                        </a:rPr>
                        <a:t> </a:t>
                      </a:r>
                      <a:r>
                        <a:rPr lang="en-US" sz="1100" kern="1200" dirty="0" err="1">
                          <a:effectLst/>
                          <a:latin typeface="+mn-lt"/>
                        </a:rPr>
                        <a:t>thời</a:t>
                      </a:r>
                      <a:r>
                        <a:rPr lang="en-US" sz="1100" kern="1200" dirty="0">
                          <a:effectLst/>
                          <a:latin typeface="+mn-lt"/>
                        </a:rPr>
                        <a:t> </a:t>
                      </a:r>
                      <a:r>
                        <a:rPr lang="en-US" sz="1100" kern="1200" dirty="0" err="1">
                          <a:effectLst/>
                          <a:latin typeface="+mn-lt"/>
                        </a:rPr>
                        <a:t>gian</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120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30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3,600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428795255"/>
                  </a:ext>
                </a:extLst>
              </a:tr>
              <a:tr h="139958">
                <a:tc>
                  <a:txBody>
                    <a:bodyPr/>
                    <a:lstStyle/>
                    <a:p>
                      <a:pPr marL="0" marR="0" algn="l">
                        <a:lnSpc>
                          <a:spcPct val="107000"/>
                        </a:lnSpc>
                        <a:spcBef>
                          <a:spcPts val="0"/>
                        </a:spcBef>
                        <a:spcAft>
                          <a:spcPts val="0"/>
                        </a:spcAft>
                      </a:pPr>
                      <a:r>
                        <a:rPr lang="en-US" sz="1100" kern="1200" dirty="0">
                          <a:effectLst/>
                          <a:latin typeface="+mn-lt"/>
                          <a:ea typeface="Calibri" panose="020F0502020204030204" pitchFamily="34" charset="0"/>
                          <a:cs typeface="Times New Roman" panose="02020603050405020304" pitchFamily="18" charset="0"/>
                        </a:rPr>
                        <a:t>Chi </a:t>
                      </a:r>
                      <a:r>
                        <a:rPr lang="en-US" sz="1100" kern="1200" dirty="0" err="1">
                          <a:effectLst/>
                          <a:latin typeface="+mn-lt"/>
                          <a:ea typeface="Calibri" panose="020F0502020204030204" pitchFamily="34" charset="0"/>
                          <a:cs typeface="Times New Roman" panose="02020603050405020304" pitchFamily="18" charset="0"/>
                        </a:rPr>
                        <a:t>phí</a:t>
                      </a:r>
                      <a:r>
                        <a:rPr lang="en-US" sz="1100" kern="1200" dirty="0">
                          <a:effectLst/>
                          <a:latin typeface="+mn-lt"/>
                          <a:ea typeface="Calibri" panose="020F0502020204030204" pitchFamily="34" charset="0"/>
                          <a:cs typeface="Times New Roman" panose="02020603050405020304" pitchFamily="18" charset="0"/>
                        </a:rPr>
                        <a:t> </a:t>
                      </a:r>
                      <a:r>
                        <a:rPr lang="en-US" sz="1100" kern="1200" dirty="0" err="1">
                          <a:effectLst/>
                          <a:latin typeface="+mn-lt"/>
                          <a:ea typeface="Calibri" panose="020F0502020204030204" pitchFamily="34" charset="0"/>
                          <a:cs typeface="Times New Roman" panose="02020603050405020304" pitchFamily="18" charset="0"/>
                        </a:rPr>
                        <a:t>bảo</a:t>
                      </a:r>
                      <a:r>
                        <a:rPr lang="en-US" sz="1100" kern="1200" dirty="0">
                          <a:effectLst/>
                          <a:latin typeface="+mn-lt"/>
                          <a:ea typeface="Calibri" panose="020F0502020204030204" pitchFamily="34" charset="0"/>
                          <a:cs typeface="Times New Roman" panose="02020603050405020304" pitchFamily="18" charset="0"/>
                        </a:rPr>
                        <a:t> </a:t>
                      </a:r>
                      <a:r>
                        <a:rPr lang="en-US" sz="1100" kern="1200" dirty="0" err="1">
                          <a:effectLst/>
                          <a:latin typeface="+mn-lt"/>
                          <a:ea typeface="Calibri" panose="020F0502020204030204" pitchFamily="34" charset="0"/>
                          <a:cs typeface="Times New Roman" panose="02020603050405020304" pitchFamily="18" charset="0"/>
                        </a:rPr>
                        <a:t>dưỡng</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 </a:t>
                      </a:r>
                      <a:r>
                        <a:rPr lang="en-US" sz="1100" kern="1200" dirty="0" err="1">
                          <a:effectLst/>
                          <a:latin typeface="+mn-lt"/>
                        </a:rPr>
                        <a:t>thiết</a:t>
                      </a:r>
                      <a:r>
                        <a:rPr lang="en-US" sz="1100" kern="1200" dirty="0">
                          <a:effectLst/>
                          <a:latin typeface="+mn-lt"/>
                        </a:rPr>
                        <a:t> </a:t>
                      </a:r>
                      <a:r>
                        <a:rPr lang="en-US" sz="1100" kern="1200" dirty="0" err="1">
                          <a:effectLst/>
                          <a:latin typeface="+mn-lt"/>
                        </a:rPr>
                        <a:t>bị</a:t>
                      </a:r>
                      <a:r>
                        <a:rPr lang="en-US" sz="1100" kern="1200" dirty="0">
                          <a:effectLst/>
                          <a:latin typeface="+mn-lt"/>
                        </a:rPr>
                        <a:t> capex</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378,700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2.5%</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9,468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53674326"/>
                  </a:ext>
                </a:extLst>
              </a:tr>
              <a:tr h="139958">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Điện</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kWh</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1613 VND</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10,598,055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17,094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3916103263"/>
                  </a:ext>
                </a:extLst>
              </a:tr>
              <a:tr h="139958">
                <a:tc>
                  <a:txBody>
                    <a:bodyPr/>
                    <a:lstStyle/>
                    <a:p>
                      <a:pPr marL="0" marR="0" algn="l">
                        <a:lnSpc>
                          <a:spcPct val="107000"/>
                        </a:lnSpc>
                        <a:spcBef>
                          <a:spcPts val="0"/>
                        </a:spcBef>
                        <a:spcAft>
                          <a:spcPts val="0"/>
                        </a:spcAft>
                      </a:pPr>
                      <a:r>
                        <a:rPr lang="en-US" sz="1100" kern="1200" dirty="0">
                          <a:effectLst/>
                          <a:latin typeface="+mn-lt"/>
                        </a:rPr>
                        <a:t>Than (30% </a:t>
                      </a:r>
                      <a:r>
                        <a:rPr lang="en-US" sz="1100" kern="1200" dirty="0" err="1">
                          <a:effectLst/>
                          <a:latin typeface="+mn-lt"/>
                        </a:rPr>
                        <a:t>nhiên</a:t>
                      </a:r>
                      <a:r>
                        <a:rPr lang="en-US" sz="1100" kern="1200" dirty="0">
                          <a:effectLst/>
                          <a:latin typeface="+mn-lt"/>
                        </a:rPr>
                        <a:t> </a:t>
                      </a:r>
                      <a:r>
                        <a:rPr lang="en-US" sz="1100" kern="1200" dirty="0" err="1">
                          <a:effectLst/>
                          <a:latin typeface="+mn-lt"/>
                        </a:rPr>
                        <a:t>liệu</a:t>
                      </a:r>
                      <a:r>
                        <a:rPr lang="en-US" sz="1100" kern="12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ton</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1.10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50,057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55,062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3514384748"/>
                  </a:ext>
                </a:extLst>
              </a:tr>
              <a:tr h="139958">
                <a:tc>
                  <a:txBody>
                    <a:bodyPr/>
                    <a:lstStyle/>
                    <a:p>
                      <a:pPr marL="0" marR="0" algn="l">
                        <a:lnSpc>
                          <a:spcPct val="107000"/>
                        </a:lnSpc>
                        <a:spcBef>
                          <a:spcPts val="0"/>
                        </a:spcBef>
                        <a:spcAft>
                          <a:spcPts val="0"/>
                        </a:spcAft>
                      </a:pPr>
                      <a:r>
                        <a:rPr lang="en-US" sz="1100" kern="1200" dirty="0" err="1">
                          <a:effectLst/>
                          <a:latin typeface="+mn-lt"/>
                        </a:rPr>
                        <a:t>Sinh</a:t>
                      </a:r>
                      <a:r>
                        <a:rPr lang="en-US" sz="1100" kern="1200" dirty="0">
                          <a:effectLst/>
                          <a:latin typeface="+mn-lt"/>
                        </a:rPr>
                        <a:t> </a:t>
                      </a:r>
                      <a:r>
                        <a:rPr lang="en-US" sz="1100" kern="1200" dirty="0" err="1">
                          <a:effectLst/>
                          <a:latin typeface="+mn-lt"/>
                        </a:rPr>
                        <a:t>khối</a:t>
                      </a:r>
                      <a:r>
                        <a:rPr lang="en-US" sz="1100" kern="1200" dirty="0">
                          <a:effectLst/>
                          <a:latin typeface="+mn-lt"/>
                        </a:rPr>
                        <a:t> (70% </a:t>
                      </a:r>
                      <a:r>
                        <a:rPr lang="en-US" sz="1100" kern="1200" dirty="0" err="1">
                          <a:effectLst/>
                          <a:latin typeface="+mn-lt"/>
                        </a:rPr>
                        <a:t>Nhiên</a:t>
                      </a:r>
                      <a:r>
                        <a:rPr lang="en-US" sz="1100" kern="1200" dirty="0">
                          <a:effectLst/>
                          <a:latin typeface="+mn-lt"/>
                        </a:rPr>
                        <a:t> </a:t>
                      </a:r>
                      <a:r>
                        <a:rPr lang="en-US" sz="1100" kern="1200" dirty="0" err="1">
                          <a:effectLst/>
                          <a:latin typeface="+mn-lt"/>
                        </a:rPr>
                        <a:t>liệu</a:t>
                      </a:r>
                      <a:r>
                        <a:rPr lang="en-US" sz="1100" kern="1200" dirty="0">
                          <a:effectLst/>
                          <a:latin typeface="+mn-lt"/>
                        </a:rPr>
                        <a:t>)</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ton</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0.45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116,799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52,559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2273817553"/>
                  </a:ext>
                </a:extLst>
              </a:tr>
              <a:tr h="139958">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Nước</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 m</a:t>
                      </a:r>
                      <a:r>
                        <a:rPr lang="en-US" sz="1100" kern="1200" baseline="30000" dirty="0">
                          <a:effectLst/>
                          <a:latin typeface="+mn-lt"/>
                        </a:rPr>
                        <a:t>3</a:t>
                      </a:r>
                      <a:endParaRPr lang="en-US" sz="1100" baseline="300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0.02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198,900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3,978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3007301683"/>
                  </a:ext>
                </a:extLst>
              </a:tr>
              <a:tr h="139958">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Tổng</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148,479</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3613201475"/>
                  </a:ext>
                </a:extLst>
              </a:tr>
              <a:tr h="139958">
                <a:tc>
                  <a:txBody>
                    <a:bodyPr/>
                    <a:lstStyle/>
                    <a:p>
                      <a:pPr marL="0" marR="0" algn="l">
                        <a:lnSpc>
                          <a:spcPct val="107000"/>
                        </a:lnSpc>
                        <a:spcBef>
                          <a:spcPts val="0"/>
                        </a:spcBef>
                        <a:spcAft>
                          <a:spcPts val="0"/>
                        </a:spcAft>
                      </a:pPr>
                      <a:r>
                        <a:rPr lang="en-US" sz="1100" kern="1200" dirty="0" err="1">
                          <a:effectLst/>
                          <a:latin typeface="+mn-lt"/>
                          <a:ea typeface="Calibri" panose="020F0502020204030204" pitchFamily="34" charset="0"/>
                          <a:cs typeface="Times New Roman" panose="02020603050405020304" pitchFamily="18" charset="0"/>
                        </a:rPr>
                        <a:t>Dự</a:t>
                      </a:r>
                      <a:r>
                        <a:rPr lang="en-US" sz="1100" kern="1200" dirty="0">
                          <a:effectLst/>
                          <a:latin typeface="+mn-lt"/>
                          <a:ea typeface="Calibri" panose="020F0502020204030204" pitchFamily="34" charset="0"/>
                          <a:cs typeface="Times New Roman" panose="02020603050405020304" pitchFamily="18" charset="0"/>
                        </a:rPr>
                        <a:t> </a:t>
                      </a:r>
                      <a:r>
                        <a:rPr lang="en-US" sz="1100" kern="1200" dirty="0" err="1">
                          <a:effectLst/>
                          <a:latin typeface="+mn-lt"/>
                          <a:ea typeface="Calibri" panose="020F0502020204030204" pitchFamily="34" charset="0"/>
                          <a:cs typeface="Times New Roman" panose="02020603050405020304" pitchFamily="18" charset="0"/>
                        </a:rPr>
                        <a:t>phòng</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a:effectLst/>
                          <a:latin typeface="+mn-lt"/>
                        </a:rPr>
                        <a:t>20%</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dirty="0">
                          <a:effectLst/>
                          <a:latin typeface="+mn-lt"/>
                        </a:rPr>
                        <a:t> </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3034925250"/>
                  </a:ext>
                </a:extLst>
              </a:tr>
              <a:tr h="139958">
                <a:tc>
                  <a:txBody>
                    <a:bodyPr/>
                    <a:lstStyle/>
                    <a:p>
                      <a:pPr marL="0" marR="0" algn="l">
                        <a:lnSpc>
                          <a:spcPct val="107000"/>
                        </a:lnSpc>
                        <a:spcBef>
                          <a:spcPts val="0"/>
                        </a:spcBef>
                        <a:spcAft>
                          <a:spcPts val="0"/>
                        </a:spcAft>
                      </a:pPr>
                      <a:r>
                        <a:rPr lang="en-US" sz="1100" kern="1200" dirty="0" err="1">
                          <a:effectLst/>
                          <a:latin typeface="+mn-lt"/>
                        </a:rPr>
                        <a:t>Tổng</a:t>
                      </a:r>
                      <a:r>
                        <a:rPr lang="en-US" sz="1100" kern="1200" dirty="0">
                          <a:effectLst/>
                          <a:latin typeface="+mn-lt"/>
                        </a:rPr>
                        <a:t> OPEX</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a:effectLst/>
                          <a:latin typeface="+mn-lt"/>
                        </a:rPr>
                        <a:t> </a:t>
                      </a:r>
                      <a:endParaRPr lang="en-US" sz="1100">
                        <a:effectLst/>
                        <a:latin typeface="+mn-lt"/>
                        <a:ea typeface="Calibri" panose="020F0502020204030204" pitchFamily="34" charset="0"/>
                        <a:cs typeface="Times New Roman" panose="02020603050405020304" pitchFamily="18" charset="0"/>
                      </a:endParaRPr>
                    </a:p>
                  </a:txBody>
                  <a:tcPr marL="51507" marR="51507" marT="0" marB="0" anchor="b"/>
                </a:tc>
                <a:tc>
                  <a:txBody>
                    <a:bodyPr/>
                    <a:lstStyle/>
                    <a:p>
                      <a:pPr marL="0" marR="0" algn="l">
                        <a:lnSpc>
                          <a:spcPct val="107000"/>
                        </a:lnSpc>
                        <a:spcBef>
                          <a:spcPts val="0"/>
                        </a:spcBef>
                        <a:spcAft>
                          <a:spcPts val="0"/>
                        </a:spcAft>
                      </a:pPr>
                      <a:r>
                        <a:rPr lang="en-US" sz="1100" kern="1200" dirty="0">
                          <a:effectLst/>
                          <a:latin typeface="+mn-lt"/>
                        </a:rPr>
                        <a:t>170,113</a:t>
                      </a:r>
                      <a:endParaRPr lang="en-US" sz="1100" dirty="0">
                        <a:effectLst/>
                        <a:latin typeface="+mn-lt"/>
                        <a:ea typeface="Calibri" panose="020F0502020204030204" pitchFamily="34" charset="0"/>
                        <a:cs typeface="Times New Roman" panose="02020603050405020304" pitchFamily="18" charset="0"/>
                      </a:endParaRPr>
                    </a:p>
                  </a:txBody>
                  <a:tcPr marL="51507" marR="51507" marT="0" marB="0" anchor="b"/>
                </a:tc>
                <a:extLst>
                  <a:ext uri="{0D108BD9-81ED-4DB2-BD59-A6C34878D82A}">
                    <a16:rowId xmlns:a16="http://schemas.microsoft.com/office/drawing/2014/main" val="1311634070"/>
                  </a:ext>
                </a:extLst>
              </a:tr>
            </a:tbl>
          </a:graphicData>
        </a:graphic>
      </p:graphicFrame>
    </p:spTree>
    <p:extLst>
      <p:ext uri="{BB962C8B-B14F-4D97-AF65-F5344CB8AC3E}">
        <p14:creationId xmlns:p14="http://schemas.microsoft.com/office/powerpoint/2010/main" val="1990943872"/>
      </p:ext>
    </p:extLst>
  </p:cSld>
  <p:clrMapOvr>
    <a:masterClrMapping/>
  </p:clrMapOvr>
</p:sld>
</file>

<file path=ppt/theme/theme1.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11011</TotalTime>
  <Words>1844</Words>
  <Application>Microsoft Office PowerPoint</Application>
  <PresentationFormat>On-screen Show (16:9)</PresentationFormat>
  <Paragraphs>361</Paragraphs>
  <Slides>15</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15</vt:i4>
      </vt:variant>
    </vt:vector>
  </HeadingPairs>
  <TitlesOfParts>
    <vt:vector size="26" baseType="lpstr">
      <vt:lpstr>MS Mincho</vt:lpstr>
      <vt:lpstr>Arial</vt:lpstr>
      <vt:lpstr>Cambria</vt:lpstr>
      <vt:lpstr>Roboto</vt:lpstr>
      <vt:lpstr>Calibri</vt:lpstr>
      <vt:lpstr>Times New Roman</vt:lpstr>
      <vt:lpstr>Fira Sans Extra Condensed</vt:lpstr>
      <vt:lpstr>Poppins</vt:lpstr>
      <vt:lpstr>Terra</vt:lpstr>
      <vt:lpstr>1_Energy Saving Infographics by Slidesgo</vt:lpstr>
      <vt:lpstr>Energy Saving Infographics by Slidesgo</vt:lpstr>
      <vt:lpstr>CHƯƠNG TRÌNH TẬP HUẤN CHO DOANH NGHIỆP  CÔNG NGHIỆP</vt:lpstr>
      <vt:lpstr>Thảo luận nhóm và trình bày</vt:lpstr>
      <vt:lpstr>Trường hợp nghiên cứu– VINAPACO</vt:lpstr>
      <vt:lpstr>Hệ thống đồng phát nhiệt – điện CHP tại VINAPACO</vt:lpstr>
      <vt:lpstr>Hiện trạng của VINAPACO</vt:lpstr>
      <vt:lpstr>Đề xuất thay đổi CHP</vt:lpstr>
      <vt:lpstr>So sánh 3 trường hợp nghiên cứu của CHP </vt:lpstr>
      <vt:lpstr>Đánh giá tài chính </vt:lpstr>
      <vt:lpstr>Chi phí đầu tư và vận hành của hệ thống đồng phát CHP  cho trường hợp điển hình</vt:lpstr>
      <vt:lpstr>Các giả thuyết cho việc đánh giá kinh tế</vt:lpstr>
      <vt:lpstr>Kết quả phân tích kinh tế cho trường hợp điển hình</vt:lpstr>
      <vt:lpstr>Thảo luận </vt:lpstr>
      <vt:lpstr>Kết luận cho trường hợp điển hình</vt:lpstr>
      <vt:lpstr>Kết luận và Kiến nghị</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Admin</cp:lastModifiedBy>
  <cp:revision>54</cp:revision>
  <dcterms:modified xsi:type="dcterms:W3CDTF">2025-04-01T01:47:58Z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2732873</vt:lpwstr>
  </property>
  <property fmtid="{D5CDD505-2E9C-101B-9397-08002B2CF9AE}" name="NXPowerLiteSettings" pid="3">
    <vt:lpwstr>F7000400038000</vt:lpwstr>
  </property>
  <property fmtid="{D5CDD505-2E9C-101B-9397-08002B2CF9AE}" name="NXPowerLiteVersion" pid="4">
    <vt:lpwstr>S11.0.1</vt:lpwstr>
  </property>
</Properties>
</file>