
<file path=[Content_Types].xml><?xml version="1.0" encoding="utf-8"?>
<Types xmlns="http://schemas.openxmlformats.org/package/2006/content-types">
  <Default ContentType="application/x-fontdata" Extension="fntdata"/>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4"/>
  </p:notesMasterIdLst>
  <p:sldIdLst>
    <p:sldId id="2374" r:id="rId2"/>
    <p:sldId id="2373" r:id="rId3"/>
  </p:sldIdLst>
  <p:sldSz cx="12192000" cy="6858000"/>
  <p:notesSz cx="6858000" cy="9144000"/>
  <p:embeddedFontLst>
    <p:embeddedFont>
      <p:font typeface="Fira Sans Extra Condensed" panose="020B0503050000020004" pitchFamily="34" charset="0"/>
      <p:regular r:id="rId5"/>
      <p:bold r:id="rId6"/>
      <p:italic r:id="rId7"/>
      <p:boldItalic r:id="rId8"/>
    </p:embeddedFont>
    <p:embeddedFont>
      <p:font typeface="Roboto" panose="02000000000000000000" pitchFamily="2" charset="0"/>
      <p:regular r:id="rId9"/>
      <p:bold r:id="rId10"/>
      <p:italic r:id="rId11"/>
      <p:boldItalic r:id="rId1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59" autoAdjust="0"/>
    <p:restoredTop sz="84985"/>
  </p:normalViewPr>
  <p:slideViewPr>
    <p:cSldViewPr snapToGrid="0">
      <p:cViewPr varScale="1">
        <p:scale>
          <a:sx n="68" d="100"/>
          <a:sy n="68" d="100"/>
        </p:scale>
        <p:origin x="437" y="96"/>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4.fntdata"/><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font" Target="fonts/font3.fntdata"/><Relationship Id="rId12"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font" Target="fonts/font2.fntdata"/><Relationship Id="rId11" Type="http://schemas.openxmlformats.org/officeDocument/2006/relationships/font" Target="fonts/font7.fntdata"/><Relationship Id="rId5" Type="http://schemas.openxmlformats.org/officeDocument/2006/relationships/font" Target="fonts/font1.fntdata"/><Relationship Id="rId15" Type="http://schemas.openxmlformats.org/officeDocument/2006/relationships/theme" Target="theme/theme1.xml"/><Relationship Id="rId10" Type="http://schemas.openxmlformats.org/officeDocument/2006/relationships/font" Target="fonts/font6.fntdata"/><Relationship Id="rId4" Type="http://schemas.openxmlformats.org/officeDocument/2006/relationships/notesMaster" Target="notesMasters/notesMaster1.xml"/><Relationship Id="rId9" Type="http://schemas.openxmlformats.org/officeDocument/2006/relationships/font" Target="fonts/font5.fntdata"/><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81011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797615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50" r:id="rId1"/>
    <p:sldLayoutId id="2147483653" r:id="rId2"/>
    <p:sldLayoutId id="2147483654" r:id="rId3"/>
    <p:sldLayoutId id="2147483655" r:id="rId4"/>
    <p:sldLayoutId id="2147483656" r:id="rId5"/>
    <p:sldLayoutId id="2147483657"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Autofit/>
          </a:bodyPr>
          <a:lstStyle/>
          <a:p>
            <a:r>
              <a:rPr lang="vi-VN" dirty="0">
                <a:solidFill>
                  <a:schemeClr val="accent1">
                    <a:lumMod val="50000"/>
                  </a:schemeClr>
                </a:solidFill>
                <a:latin typeface="+mn-lt"/>
              </a:rPr>
              <a:t>ĐỊNH MỨC TIÊU HAO NĂNG LƯỢNG </a:t>
            </a:r>
            <a:r>
              <a:rPr lang="en-US" dirty="0">
                <a:solidFill>
                  <a:schemeClr val="accent1">
                    <a:lumMod val="50000"/>
                  </a:schemeClr>
                </a:solidFill>
                <a:latin typeface="+mn-lt"/>
              </a:rPr>
              <a:t>CHO NGÀNH NHỰA</a:t>
            </a:r>
          </a:p>
        </p:txBody>
      </p:sp>
      <p:sp>
        <p:nvSpPr>
          <p:cNvPr id="3" name="Text Placeholder 2">
            <a:extLst>
              <a:ext uri="{FF2B5EF4-FFF2-40B4-BE49-F238E27FC236}">
                <a16:creationId xmlns:a16="http://schemas.microsoft.com/office/drawing/2014/main" id="{CE84DCD4-445D-4EF8-BE6F-75411DAD2E7B}"/>
              </a:ext>
            </a:extLst>
          </p:cNvPr>
          <p:cNvSpPr>
            <a:spLocks noGrp="1"/>
          </p:cNvSpPr>
          <p:nvPr>
            <p:ph type="body" idx="1"/>
          </p:nvPr>
        </p:nvSpPr>
        <p:spPr>
          <a:xfrm>
            <a:off x="609600" y="1409599"/>
            <a:ext cx="10972800" cy="4899767"/>
          </a:xfrm>
        </p:spPr>
        <p:txBody>
          <a:bodyPr>
            <a:normAutofit/>
          </a:bodyPr>
          <a:lstStyle/>
          <a:p>
            <a:pPr marL="186262" indent="0">
              <a:buNone/>
            </a:pPr>
            <a:r>
              <a:rPr lang="vi-VN" dirty="0"/>
              <a:t>Theo quy định tại điều 5 </a:t>
            </a:r>
            <a:r>
              <a:rPr lang="en-US" b="1" dirty="0">
                <a:solidFill>
                  <a:schemeClr val="accent1">
                    <a:lumMod val="50000"/>
                  </a:schemeClr>
                </a:solidFill>
              </a:rPr>
              <a:t>T</a:t>
            </a:r>
            <a:r>
              <a:rPr lang="vi-VN" b="1" dirty="0">
                <a:solidFill>
                  <a:schemeClr val="accent1">
                    <a:lumMod val="50000"/>
                  </a:schemeClr>
                </a:solidFill>
              </a:rPr>
              <a:t>hông tư 2</a:t>
            </a:r>
            <a:r>
              <a:rPr lang="en-US" b="1" dirty="0">
                <a:solidFill>
                  <a:schemeClr val="accent1">
                    <a:lumMod val="50000"/>
                  </a:schemeClr>
                </a:solidFill>
              </a:rPr>
              <a:t>9</a:t>
            </a:r>
            <a:r>
              <a:rPr lang="vi-VN" b="1" dirty="0">
                <a:solidFill>
                  <a:schemeClr val="accent1">
                    <a:lumMod val="50000"/>
                  </a:schemeClr>
                </a:solidFill>
              </a:rPr>
              <a:t>/2024/TT-BCT</a:t>
            </a:r>
            <a:r>
              <a:rPr lang="vi-VN" dirty="0"/>
              <a:t>, định mức </a:t>
            </a:r>
            <a:r>
              <a:rPr lang="en-US" dirty="0"/>
              <a:t>sử dụng </a:t>
            </a:r>
            <a:r>
              <a:rPr lang="vi-VN" dirty="0"/>
              <a:t>năng lượng</a:t>
            </a:r>
            <a:r>
              <a:rPr lang="en-US" dirty="0"/>
              <a:t> (ĐMSDNL)</a:t>
            </a:r>
            <a:r>
              <a:rPr lang="vi-VN" dirty="0"/>
              <a:t> áp dụng cho sản phẩm </a:t>
            </a:r>
            <a:r>
              <a:rPr lang="en-US" dirty="0"/>
              <a:t>nhựa các loại </a:t>
            </a:r>
            <a:r>
              <a:rPr lang="vi-VN" dirty="0"/>
              <a:t>như sau:</a:t>
            </a:r>
          </a:p>
        </p:txBody>
      </p:sp>
      <p:graphicFrame>
        <p:nvGraphicFramePr>
          <p:cNvPr id="5" name="Table 4">
            <a:extLst>
              <a:ext uri="{FF2B5EF4-FFF2-40B4-BE49-F238E27FC236}">
                <a16:creationId xmlns:a16="http://schemas.microsoft.com/office/drawing/2014/main" id="{E947C438-CDC9-4A6B-AACE-426BB9CF5A6D}"/>
              </a:ext>
            </a:extLst>
          </p:cNvPr>
          <p:cNvGraphicFramePr>
            <a:graphicFrameLocks noGrp="1"/>
          </p:cNvGraphicFramePr>
          <p:nvPr/>
        </p:nvGraphicFramePr>
        <p:xfrm>
          <a:off x="609600" y="2258541"/>
          <a:ext cx="10972799" cy="3809964"/>
        </p:xfrm>
        <a:graphic>
          <a:graphicData uri="http://schemas.openxmlformats.org/drawingml/2006/table">
            <a:tbl>
              <a:tblPr firstRow="1" firstCol="1" bandRow="1">
                <a:tableStyleId>{912C8C85-51F0-491E-9774-3900AFEF0FD7}</a:tableStyleId>
              </a:tblPr>
              <a:tblGrid>
                <a:gridCol w="1230489">
                  <a:extLst>
                    <a:ext uri="{9D8B030D-6E8A-4147-A177-3AD203B41FA5}">
                      <a16:colId xmlns:a16="http://schemas.microsoft.com/office/drawing/2014/main" val="186771924"/>
                    </a:ext>
                  </a:extLst>
                </a:gridCol>
                <a:gridCol w="1964267">
                  <a:extLst>
                    <a:ext uri="{9D8B030D-6E8A-4147-A177-3AD203B41FA5}">
                      <a16:colId xmlns:a16="http://schemas.microsoft.com/office/drawing/2014/main" val="3860677919"/>
                    </a:ext>
                  </a:extLst>
                </a:gridCol>
                <a:gridCol w="2460977">
                  <a:extLst>
                    <a:ext uri="{9D8B030D-6E8A-4147-A177-3AD203B41FA5}">
                      <a16:colId xmlns:a16="http://schemas.microsoft.com/office/drawing/2014/main" val="3686831630"/>
                    </a:ext>
                  </a:extLst>
                </a:gridCol>
                <a:gridCol w="5317066">
                  <a:extLst>
                    <a:ext uri="{9D8B030D-6E8A-4147-A177-3AD203B41FA5}">
                      <a16:colId xmlns:a16="http://schemas.microsoft.com/office/drawing/2014/main" val="3032694420"/>
                    </a:ext>
                  </a:extLst>
                </a:gridCol>
              </a:tblGrid>
              <a:tr h="325935">
                <a:tc gridSpan="2">
                  <a:txBody>
                    <a:bodyPr/>
                    <a:lstStyle/>
                    <a:p>
                      <a:pPr algn="ctr">
                        <a:lnSpc>
                          <a:spcPct val="125000"/>
                        </a:lnSpc>
                        <a:spcBef>
                          <a:spcPts val="600"/>
                        </a:spcBef>
                        <a:spcAft>
                          <a:spcPts val="600"/>
                        </a:spcAft>
                      </a:pPr>
                      <a:r>
                        <a:rPr lang="en-US" sz="2000" dirty="0">
                          <a:effectLst/>
                          <a:latin typeface="+mn-lt"/>
                          <a:ea typeface="Calibri" panose="020F0502020204030204" pitchFamily="34" charset="0"/>
                          <a:cs typeface="Times New Roman" panose="02020603050405020304" pitchFamily="18" charset="0"/>
                        </a:rPr>
                        <a:t>Sản phẩm nhựa</a:t>
                      </a:r>
                    </a:p>
                  </a:txBody>
                  <a:tcPr marL="43518" marR="4351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hMerge="1">
                  <a:txBody>
                    <a:bodyPr/>
                    <a:lstStyle/>
                    <a:p>
                      <a:pPr algn="ctr">
                        <a:lnSpc>
                          <a:spcPct val="125000"/>
                        </a:lnSpc>
                        <a:spcBef>
                          <a:spcPts val="600"/>
                        </a:spcBef>
                        <a:spcAft>
                          <a:spcPts val="600"/>
                        </a:spcAft>
                      </a:pPr>
                      <a:r>
                        <a:rPr lang="en-US" sz="2000" dirty="0">
                          <a:effectLst/>
                          <a:latin typeface="+mn-lt"/>
                          <a:ea typeface="Calibri" panose="020F0502020204030204" pitchFamily="34" charset="0"/>
                          <a:cs typeface="Times New Roman" panose="02020603050405020304" pitchFamily="18" charset="0"/>
                        </a:rPr>
                        <a:t>Quy mô (triệu lít/năm)</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2000" dirty="0">
                          <a:effectLst/>
                          <a:latin typeface="+mn-lt"/>
                          <a:ea typeface="Calibri" panose="020F0502020204030204" pitchFamily="34" charset="0"/>
                          <a:cs typeface="Times New Roman" panose="02020603050405020304" pitchFamily="18" charset="0"/>
                        </a:rPr>
                        <a:t>ĐMSDNL (kWh/kg)</a:t>
                      </a:r>
                    </a:p>
                  </a:txBody>
                  <a:tcPr marL="43518" marR="4351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lnSpc>
                          <a:spcPct val="125000"/>
                        </a:lnSpc>
                        <a:spcBef>
                          <a:spcPts val="600"/>
                        </a:spcBef>
                        <a:spcAft>
                          <a:spcPts val="600"/>
                        </a:spcAft>
                      </a:pPr>
                      <a:r>
                        <a:rPr lang="vi-VN" sz="2000" b="1" dirty="0">
                          <a:solidFill>
                            <a:srgbClr val="FFFFFF"/>
                          </a:solidFill>
                          <a:effectLst/>
                          <a:latin typeface="+mn-lt"/>
                        </a:rPr>
                        <a:t>Các yêu cầu liên quan khác</a:t>
                      </a:r>
                      <a:endParaRPr lang="en-US" sz="2000" dirty="0">
                        <a:effectLst/>
                        <a:latin typeface="+mn-lt"/>
                        <a:ea typeface="Calibri" panose="020F0502020204030204" pitchFamily="34" charset="0"/>
                        <a:cs typeface="Times New Roman" panose="02020603050405020304" pitchFamily="18" charset="0"/>
                      </a:endParaRPr>
                    </a:p>
                  </a:txBody>
                  <a:tcPr marL="43518" marR="4351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4069407932"/>
                  </a:ext>
                </a:extLst>
              </a:tr>
              <a:tr h="495195">
                <a:tc rowSpan="3">
                  <a:txBody>
                    <a:bodyPr/>
                    <a:lstStyle/>
                    <a:p>
                      <a:pPr algn="ctr">
                        <a:spcBef>
                          <a:spcPts val="600"/>
                        </a:spcBef>
                        <a:spcAft>
                          <a:spcPts val="600"/>
                        </a:spcAft>
                      </a:pPr>
                      <a:r>
                        <a:rPr lang="en-US" sz="1800" b="0" dirty="0">
                          <a:effectLst/>
                          <a:latin typeface="+mn-lt"/>
                        </a:rPr>
                        <a:t>Nhựa bao gói</a:t>
                      </a:r>
                      <a:endParaRPr lang="vi-VN" sz="18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en-US" sz="1800" b="0" dirty="0">
                          <a:effectLst/>
                          <a:latin typeface="+mn-lt"/>
                        </a:rPr>
                        <a:t>Túi nhựa</a:t>
                      </a:r>
                      <a:endParaRPr lang="vi-VN" sz="18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800" b="0" dirty="0">
                          <a:effectLst/>
                          <a:latin typeface="+mn-lt"/>
                        </a:rPr>
                        <a:t>≤ </a:t>
                      </a:r>
                      <a:r>
                        <a:rPr lang="en-US" sz="1800" b="0" dirty="0">
                          <a:effectLst/>
                          <a:latin typeface="+mn-lt"/>
                        </a:rPr>
                        <a:t>0,95</a:t>
                      </a:r>
                      <a:endParaRPr lang="vi-VN" sz="18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mn-lt"/>
                          <a:ea typeface="+mn-ea"/>
                          <a:cs typeface="+mn-cs"/>
                          <a:sym typeface="Arial"/>
                        </a:rPr>
                        <a:t>-</a:t>
                      </a:r>
                      <a:r>
                        <a:rPr kumimoji="0" lang="en-US" sz="1800" b="0" i="0" u="none" strike="noStrike" kern="0" cap="none" spc="0" normalizeH="0" baseline="0" noProof="0" dirty="0">
                          <a:ln>
                            <a:noFill/>
                          </a:ln>
                          <a:solidFill>
                            <a:srgbClr val="000000"/>
                          </a:solidFill>
                          <a:effectLst/>
                          <a:uLnTx/>
                          <a:uFillTx/>
                          <a:latin typeface="+mn-lt"/>
                          <a:ea typeface="+mn-ea"/>
                          <a:cs typeface="+mn-cs"/>
                          <a:sym typeface="Arial"/>
                        </a:rPr>
                        <a:t> </a:t>
                      </a:r>
                      <a:r>
                        <a:rPr kumimoji="0" lang="vi-VN" sz="1800" b="0" i="0" u="none" strike="noStrike" kern="0" cap="none" spc="0" normalizeH="0" baseline="0" noProof="0" dirty="0">
                          <a:ln>
                            <a:noFill/>
                          </a:ln>
                          <a:solidFill>
                            <a:srgbClr val="000000"/>
                          </a:solidFill>
                          <a:effectLst/>
                          <a:uLnTx/>
                          <a:uFillTx/>
                          <a:latin typeface="+mn-lt"/>
                          <a:ea typeface="+mn-ea"/>
                          <a:cs typeface="+mn-cs"/>
                          <a:sym typeface="Arial"/>
                        </a:rPr>
                        <a:t>Quản lý, giám sát quá trình sản xuất để xác định lượng năng lượng đã tiêu thụ</a:t>
                      </a:r>
                      <a:endParaRPr kumimoji="0" lang="en-US" sz="1800" b="0" i="0" u="none" strike="noStrike" kern="0" cap="none" spc="0" normalizeH="0" baseline="0" noProof="0" dirty="0">
                        <a:ln>
                          <a:noFill/>
                        </a:ln>
                        <a:solidFill>
                          <a:srgbClr val="000000"/>
                        </a:solidFill>
                        <a:effectLst/>
                        <a:uLnTx/>
                        <a:uFillTx/>
                        <a:latin typeface="+mn-lt"/>
                        <a:ea typeface="+mn-ea"/>
                        <a:cs typeface="+mn-cs"/>
                        <a:sym typeface="Arial"/>
                      </a:endParaRPr>
                    </a:p>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kumimoji="0" lang="en-US" sz="1800" b="0" i="0" u="none" strike="noStrike" kern="0" cap="none" spc="0" normalizeH="0" baseline="0" noProof="0" dirty="0">
                          <a:ln>
                            <a:noFill/>
                          </a:ln>
                          <a:solidFill>
                            <a:srgbClr val="000000"/>
                          </a:solidFill>
                          <a:effectLst/>
                          <a:uLnTx/>
                          <a:uFillTx/>
                          <a:latin typeface="+mn-lt"/>
                          <a:ea typeface="+mn-ea"/>
                          <a:cs typeface="+mn-cs"/>
                          <a:sym typeface="Arial"/>
                        </a:rPr>
                        <a:t>- </a:t>
                      </a:r>
                      <a:r>
                        <a:rPr kumimoji="0" lang="vi-VN" sz="1800" b="0" i="0" u="none" strike="noStrike" kern="0" cap="none" spc="0" normalizeH="0" baseline="0" noProof="0" dirty="0">
                          <a:ln>
                            <a:noFill/>
                          </a:ln>
                          <a:solidFill>
                            <a:srgbClr val="000000"/>
                          </a:solidFill>
                          <a:effectLst/>
                          <a:uLnTx/>
                          <a:uFillTx/>
                          <a:latin typeface="+mn-lt"/>
                          <a:ea typeface="+mn-ea"/>
                          <a:cs typeface="+mn-cs"/>
                          <a:sym typeface="Arial"/>
                        </a:rPr>
                        <a:t>Cơ sở có SEC cao hơn ĐMTHNL: Phải báo cáo giải trình với cơ quan chức năng nguyên nhân và kế hoạch thực hiện để đáp ứng định mức trên cơ sở báo cáo kiểm toán năng lượng.</a:t>
                      </a:r>
                    </a:p>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mn-lt"/>
                          <a:ea typeface="+mn-ea"/>
                          <a:cs typeface="+mn-cs"/>
                          <a:sym typeface="Arial"/>
                        </a:rPr>
                        <a:t>-</a:t>
                      </a:r>
                      <a:r>
                        <a:rPr kumimoji="0" lang="en-US" sz="1800" b="0" i="0" u="none" strike="noStrike" kern="0" cap="none" spc="0" normalizeH="0" baseline="0" noProof="0" dirty="0">
                          <a:ln>
                            <a:noFill/>
                          </a:ln>
                          <a:solidFill>
                            <a:srgbClr val="000000"/>
                          </a:solidFill>
                          <a:effectLst/>
                          <a:uLnTx/>
                          <a:uFillTx/>
                          <a:latin typeface="+mn-lt"/>
                          <a:ea typeface="+mn-ea"/>
                          <a:cs typeface="+mn-cs"/>
                          <a:sym typeface="Arial"/>
                        </a:rPr>
                        <a:t> </a:t>
                      </a:r>
                      <a:r>
                        <a:rPr kumimoji="0" lang="vi-VN" sz="1800" b="0" i="0" u="none" strike="noStrike" kern="0" cap="none" spc="0" normalizeH="0" baseline="0" noProof="0" dirty="0">
                          <a:ln>
                            <a:noFill/>
                          </a:ln>
                          <a:solidFill>
                            <a:srgbClr val="000000"/>
                          </a:solidFill>
                          <a:effectLst/>
                          <a:uLnTx/>
                          <a:uFillTx/>
                          <a:latin typeface="+mn-lt"/>
                          <a:ea typeface="+mn-ea"/>
                          <a:cs typeface="+mn-cs"/>
                          <a:sym typeface="Arial"/>
                        </a:rPr>
                        <a:t>Báo cáo SCT địa phương trước ngày </a:t>
                      </a:r>
                      <a:r>
                        <a:rPr kumimoji="0" lang="en-US" sz="1800" b="0" i="0" u="none" strike="noStrike" kern="0" cap="none" spc="0" normalizeH="0" baseline="0" noProof="0" dirty="0">
                          <a:ln>
                            <a:noFill/>
                          </a:ln>
                          <a:solidFill>
                            <a:srgbClr val="000000"/>
                          </a:solidFill>
                          <a:effectLst/>
                          <a:uLnTx/>
                          <a:uFillTx/>
                          <a:latin typeface="+mn-lt"/>
                          <a:ea typeface="+mn-ea"/>
                          <a:cs typeface="+mn-cs"/>
                          <a:sym typeface="Arial"/>
                        </a:rPr>
                        <a:t>31 </a:t>
                      </a:r>
                      <a:r>
                        <a:rPr kumimoji="0" lang="vi-VN" sz="1800" b="0" i="0" u="none" strike="noStrike" kern="0" cap="none" spc="0" normalizeH="0" baseline="0" noProof="0" dirty="0">
                          <a:ln>
                            <a:noFill/>
                          </a:ln>
                          <a:solidFill>
                            <a:srgbClr val="000000"/>
                          </a:solidFill>
                          <a:effectLst/>
                          <a:uLnTx/>
                          <a:uFillTx/>
                          <a:latin typeface="+mn-lt"/>
                          <a:ea typeface="+mn-ea"/>
                          <a:cs typeface="+mn-cs"/>
                          <a:sym typeface="Arial"/>
                        </a:rPr>
                        <a:t>tháng 01 hằng năm về tình hình thực hiện ĐMTHNL của đơn vị. </a:t>
                      </a:r>
                      <a:r>
                        <a:rPr kumimoji="0" lang="en-US" sz="1800" b="0" i="0" u="none" strike="noStrike" kern="0" cap="none" spc="0" normalizeH="0" baseline="0" noProof="0" dirty="0">
                          <a:ln>
                            <a:noFill/>
                          </a:ln>
                          <a:solidFill>
                            <a:srgbClr val="000000"/>
                          </a:solidFill>
                          <a:effectLst/>
                          <a:uLnTx/>
                          <a:uFillTx/>
                          <a:latin typeface="+mn-lt"/>
                          <a:ea typeface="+mn-ea"/>
                          <a:cs typeface="+mn-cs"/>
                          <a:sym typeface="Arial"/>
                        </a:rPr>
                        <a:t>(cụ thể tại Điều 5 của Thông tư)</a:t>
                      </a:r>
                      <a:endParaRPr kumimoji="0" lang="vi-VN" sz="1800" b="0" i="0" u="none" strike="noStrike" kern="0" cap="none" spc="0" normalizeH="0" baseline="0" noProof="0" dirty="0">
                        <a:ln>
                          <a:noFill/>
                        </a:ln>
                        <a:solidFill>
                          <a:srgbClr val="000000"/>
                        </a:solidFill>
                        <a:effectLst/>
                        <a:uLnTx/>
                        <a:uFillTx/>
                        <a:latin typeface="+mn-lt"/>
                        <a:ea typeface="+mn-ea"/>
                        <a:cs typeface="+mn-cs"/>
                        <a:sym typeface="Arial"/>
                      </a:endParaRPr>
                    </a:p>
                  </a:txBody>
                  <a:tcPr marL="43518" marR="4351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7526497"/>
                  </a:ext>
                </a:extLst>
              </a:tr>
              <a:tr h="495195">
                <a:tc v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800" b="0" dirty="0">
                          <a:effectLst/>
                          <a:latin typeface="+mn-lt"/>
                        </a:rPr>
                        <a:t>Chai nhựa</a:t>
                      </a:r>
                      <a:endParaRPr lang="vi-VN" sz="18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800" b="0" dirty="0">
                          <a:effectLst/>
                          <a:latin typeface="+mn-lt"/>
                        </a:rPr>
                        <a:t>≤ </a:t>
                      </a:r>
                      <a:r>
                        <a:rPr lang="en-US" sz="1800" b="0" dirty="0">
                          <a:effectLst/>
                          <a:latin typeface="+mn-lt"/>
                        </a:rPr>
                        <a:t>1,45</a:t>
                      </a:r>
                      <a:endParaRPr lang="vi-VN" sz="18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1486499760"/>
                  </a:ext>
                </a:extLst>
              </a:tr>
              <a:tr h="495195">
                <a:tc v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800" b="0" dirty="0">
                          <a:effectLst/>
                          <a:latin typeface="+mn-lt"/>
                        </a:rPr>
                        <a:t>Nhựa bao bì</a:t>
                      </a:r>
                      <a:endParaRPr lang="vi-VN" sz="18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800" b="0" dirty="0">
                          <a:effectLst/>
                          <a:latin typeface="+mn-lt"/>
                        </a:rPr>
                        <a:t>≤ </a:t>
                      </a:r>
                      <a:r>
                        <a:rPr lang="en-US" sz="1800" b="0" dirty="0">
                          <a:effectLst/>
                          <a:latin typeface="+mn-lt"/>
                        </a:rPr>
                        <a:t>0,62</a:t>
                      </a:r>
                      <a:endParaRPr lang="vi-VN" sz="18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3425701706"/>
                  </a:ext>
                </a:extLst>
              </a:tr>
              <a:tr h="495195">
                <a:tc rowSpan="2">
                  <a:txBody>
                    <a:bodyPr/>
                    <a:lstStyle/>
                    <a:p>
                      <a:pPr algn="ctr">
                        <a:spcBef>
                          <a:spcPts val="600"/>
                        </a:spcBef>
                        <a:spcAft>
                          <a:spcPts val="600"/>
                        </a:spcAft>
                      </a:pPr>
                      <a:r>
                        <a:rPr lang="en-US" sz="1800" b="0" dirty="0">
                          <a:effectLst/>
                          <a:latin typeface="+mn-lt"/>
                        </a:rPr>
                        <a:t>Nhựa vật liệu xây dựng</a:t>
                      </a:r>
                      <a:endParaRPr lang="vi-VN" sz="18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en-US" sz="1800" b="0" dirty="0">
                          <a:effectLst/>
                          <a:latin typeface="+mn-lt"/>
                        </a:rPr>
                        <a:t>PVC</a:t>
                      </a:r>
                      <a:endParaRPr lang="vi-VN" sz="18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800" b="0" dirty="0">
                          <a:effectLst/>
                          <a:latin typeface="+mn-lt"/>
                        </a:rPr>
                        <a:t>≤ </a:t>
                      </a:r>
                      <a:r>
                        <a:rPr lang="en-US" sz="1800" b="0" dirty="0">
                          <a:effectLst/>
                          <a:latin typeface="+mn-lt"/>
                        </a:rPr>
                        <a:t>0,35</a:t>
                      </a:r>
                      <a:endParaRPr lang="vi-VN" sz="18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4184913478"/>
                  </a:ext>
                </a:extLst>
              </a:tr>
              <a:tr h="495195">
                <a:tc v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800" b="0" dirty="0">
                          <a:effectLst/>
                          <a:latin typeface="+mn-lt"/>
                        </a:rPr>
                        <a:t>HDPR&amp;PPR</a:t>
                      </a:r>
                      <a:endParaRPr lang="vi-VN" sz="18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800" b="0" dirty="0">
                          <a:effectLst/>
                          <a:latin typeface="+mn-lt"/>
                        </a:rPr>
                        <a:t>≤ </a:t>
                      </a:r>
                      <a:r>
                        <a:rPr lang="en-US" sz="1800" b="0" dirty="0">
                          <a:effectLst/>
                          <a:latin typeface="+mn-lt"/>
                        </a:rPr>
                        <a:t>0,58</a:t>
                      </a:r>
                      <a:endParaRPr lang="vi-VN" sz="18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3362717123"/>
                  </a:ext>
                </a:extLst>
              </a:tr>
              <a:tr h="495195">
                <a:tc gridSpan="2">
                  <a:txBody>
                    <a:bodyPr/>
                    <a:lstStyle/>
                    <a:p>
                      <a:pPr algn="ctr">
                        <a:spcBef>
                          <a:spcPts val="600"/>
                        </a:spcBef>
                        <a:spcAft>
                          <a:spcPts val="600"/>
                        </a:spcAft>
                      </a:pPr>
                      <a:r>
                        <a:rPr lang="en-US" sz="1800" b="0" dirty="0">
                          <a:effectLst/>
                          <a:latin typeface="+mn-lt"/>
                        </a:rPr>
                        <a:t>Nhựa gia dụng</a:t>
                      </a:r>
                      <a:endParaRPr lang="vi-VN" sz="18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800" b="0" dirty="0">
                          <a:effectLst/>
                          <a:latin typeface="+mn-lt"/>
                        </a:rPr>
                        <a:t>1,0</a:t>
                      </a:r>
                      <a:endParaRPr lang="vi-VN" sz="18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endParaRPr kumimoji="0" lang="vi-VN" sz="1800" b="0" i="0" u="none" strike="noStrike" kern="0" cap="none" spc="0" normalizeH="0" baseline="0" noProof="0" dirty="0">
                        <a:ln>
                          <a:noFill/>
                        </a:ln>
                        <a:solidFill>
                          <a:srgbClr val="000000"/>
                        </a:solidFill>
                        <a:effectLst/>
                        <a:uLnTx/>
                        <a:uFillTx/>
                        <a:latin typeface="+mn-lt"/>
                        <a:ea typeface="+mn-ea"/>
                        <a:cs typeface="+mn-cs"/>
                        <a:sym typeface="Arial"/>
                      </a:endParaRPr>
                    </a:p>
                  </a:txBody>
                  <a:tcPr marL="43518" marR="43518" marT="0" marB="0" anchor="ctr"/>
                </a:tc>
                <a:extLst>
                  <a:ext uri="{0D108BD9-81ED-4DB2-BD59-A6C34878D82A}">
                    <a16:rowId xmlns:a16="http://schemas.microsoft.com/office/drawing/2014/main" val="2758816140"/>
                  </a:ext>
                </a:extLst>
              </a:tr>
              <a:tr h="495195">
                <a:tc gridSpan="2">
                  <a:txBody>
                    <a:bodyPr/>
                    <a:lstStyle/>
                    <a:p>
                      <a:pPr algn="ctr">
                        <a:spcBef>
                          <a:spcPts val="600"/>
                        </a:spcBef>
                        <a:spcAft>
                          <a:spcPts val="600"/>
                        </a:spcAft>
                      </a:pPr>
                      <a:r>
                        <a:rPr lang="en-US" sz="1800" b="0" dirty="0">
                          <a:effectLst/>
                          <a:latin typeface="+mn-lt"/>
                        </a:rPr>
                        <a:t>Nhựa kỹ thuật</a:t>
                      </a:r>
                      <a:endParaRPr lang="vi-VN" sz="18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800" b="0" dirty="0">
                          <a:effectLst/>
                          <a:latin typeface="+mn-lt"/>
                        </a:rPr>
                        <a:t>1,0</a:t>
                      </a:r>
                      <a:endParaRPr lang="vi-VN" sz="18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endParaRPr kumimoji="0" lang="vi-VN" sz="1800" b="0" i="0" u="none" strike="noStrike" kern="0" cap="none" spc="0" normalizeH="0" baseline="0" noProof="0" dirty="0">
                        <a:ln>
                          <a:noFill/>
                        </a:ln>
                        <a:solidFill>
                          <a:srgbClr val="000000"/>
                        </a:solidFill>
                        <a:effectLst/>
                        <a:uLnTx/>
                        <a:uFillTx/>
                        <a:latin typeface="+mn-lt"/>
                        <a:ea typeface="+mn-ea"/>
                        <a:cs typeface="+mn-cs"/>
                        <a:sym typeface="Arial"/>
                      </a:endParaRPr>
                    </a:p>
                  </a:txBody>
                  <a:tcPr marL="43518" marR="43518" marT="0" marB="0" anchor="ctr"/>
                </a:tc>
                <a:extLst>
                  <a:ext uri="{0D108BD9-81ED-4DB2-BD59-A6C34878D82A}">
                    <a16:rowId xmlns:a16="http://schemas.microsoft.com/office/drawing/2014/main" val="2561588890"/>
                  </a:ext>
                </a:extLst>
              </a:tr>
            </a:tbl>
          </a:graphicData>
        </a:graphic>
      </p:graphicFrame>
    </p:spTree>
    <p:extLst>
      <p:ext uri="{BB962C8B-B14F-4D97-AF65-F5344CB8AC3E}">
        <p14:creationId xmlns:p14="http://schemas.microsoft.com/office/powerpoint/2010/main" val="35185864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EADF-D658-457E-995C-20784FB1AB60}"/>
              </a:ext>
            </a:extLst>
          </p:cNvPr>
          <p:cNvSpPr>
            <a:spLocks noGrp="1"/>
          </p:cNvSpPr>
          <p:nvPr>
            <p:ph type="title"/>
          </p:nvPr>
        </p:nvSpPr>
        <p:spPr/>
        <p:txBody>
          <a:bodyPr>
            <a:noAutofit/>
          </a:bodyPr>
          <a:lstStyle/>
          <a:p>
            <a:r>
              <a:rPr lang="en-US" dirty="0">
                <a:solidFill>
                  <a:schemeClr val="accent1">
                    <a:lumMod val="50000"/>
                  </a:schemeClr>
                </a:solidFill>
              </a:rPr>
              <a:t>BENCHMARKING IN THE PLASTIC INDUSTRY</a:t>
            </a:r>
            <a:endParaRPr lang="en-US"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CE84DCD4-445D-4EF8-BE6F-75411DAD2E7B}"/>
              </a:ext>
            </a:extLst>
          </p:cNvPr>
          <p:cNvSpPr>
            <a:spLocks noGrp="1"/>
          </p:cNvSpPr>
          <p:nvPr>
            <p:ph type="body" idx="1"/>
          </p:nvPr>
        </p:nvSpPr>
        <p:spPr>
          <a:xfrm>
            <a:off x="609600" y="1409599"/>
            <a:ext cx="10972800" cy="4899767"/>
          </a:xfrm>
        </p:spPr>
        <p:txBody>
          <a:bodyPr>
            <a:normAutofit/>
          </a:bodyPr>
          <a:lstStyle/>
          <a:p>
            <a:pPr marL="186262" indent="0">
              <a:buNone/>
            </a:pPr>
            <a:r>
              <a:rPr lang="en-US" dirty="0"/>
              <a:t>According to Article 5 of Circular 29/2024/TT-BCT, Benchmarking for the plastic industry are:</a:t>
            </a:r>
          </a:p>
          <a:p>
            <a:pPr marL="186262" indent="0">
              <a:buNone/>
            </a:pPr>
            <a:r>
              <a:rPr lang="vi-VN" dirty="0"/>
              <a:t>:</a:t>
            </a:r>
          </a:p>
        </p:txBody>
      </p:sp>
      <p:graphicFrame>
        <p:nvGraphicFramePr>
          <p:cNvPr id="5" name="Table 4">
            <a:extLst>
              <a:ext uri="{FF2B5EF4-FFF2-40B4-BE49-F238E27FC236}">
                <a16:creationId xmlns:a16="http://schemas.microsoft.com/office/drawing/2014/main" id="{E947C438-CDC9-4A6B-AACE-426BB9CF5A6D}"/>
              </a:ext>
            </a:extLst>
          </p:cNvPr>
          <p:cNvGraphicFramePr>
            <a:graphicFrameLocks noGrp="1"/>
          </p:cNvGraphicFramePr>
          <p:nvPr>
            <p:extLst>
              <p:ext uri="{D42A27DB-BD31-4B8C-83A1-F6EECF244321}">
                <p14:modId xmlns:p14="http://schemas.microsoft.com/office/powerpoint/2010/main" val="1957134601"/>
              </p:ext>
            </p:extLst>
          </p:nvPr>
        </p:nvGraphicFramePr>
        <p:xfrm>
          <a:off x="609601" y="1952356"/>
          <a:ext cx="10972799" cy="4082252"/>
        </p:xfrm>
        <a:graphic>
          <a:graphicData uri="http://schemas.openxmlformats.org/drawingml/2006/table">
            <a:tbl>
              <a:tblPr firstRow="1" firstCol="1" bandRow="1">
                <a:tableStyleId>{912C8C85-51F0-491E-9774-3900AFEF0FD7}</a:tableStyleId>
              </a:tblPr>
              <a:tblGrid>
                <a:gridCol w="1230489">
                  <a:extLst>
                    <a:ext uri="{9D8B030D-6E8A-4147-A177-3AD203B41FA5}">
                      <a16:colId xmlns:a16="http://schemas.microsoft.com/office/drawing/2014/main" val="186771924"/>
                    </a:ext>
                  </a:extLst>
                </a:gridCol>
                <a:gridCol w="1964267">
                  <a:extLst>
                    <a:ext uri="{9D8B030D-6E8A-4147-A177-3AD203B41FA5}">
                      <a16:colId xmlns:a16="http://schemas.microsoft.com/office/drawing/2014/main" val="3860677919"/>
                    </a:ext>
                  </a:extLst>
                </a:gridCol>
                <a:gridCol w="1749777">
                  <a:extLst>
                    <a:ext uri="{9D8B030D-6E8A-4147-A177-3AD203B41FA5}">
                      <a16:colId xmlns:a16="http://schemas.microsoft.com/office/drawing/2014/main" val="3686831630"/>
                    </a:ext>
                  </a:extLst>
                </a:gridCol>
                <a:gridCol w="6028266">
                  <a:extLst>
                    <a:ext uri="{9D8B030D-6E8A-4147-A177-3AD203B41FA5}">
                      <a16:colId xmlns:a16="http://schemas.microsoft.com/office/drawing/2014/main" val="3032694420"/>
                    </a:ext>
                  </a:extLst>
                </a:gridCol>
              </a:tblGrid>
              <a:tr h="325935">
                <a:tc gridSpan="2">
                  <a:txBody>
                    <a:bodyPr/>
                    <a:lstStyle/>
                    <a:p>
                      <a:pPr algn="ctr">
                        <a:lnSpc>
                          <a:spcPct val="125000"/>
                        </a:lnSpc>
                        <a:spcBef>
                          <a:spcPts val="600"/>
                        </a:spcBef>
                        <a:spcAft>
                          <a:spcPts val="600"/>
                        </a:spcAft>
                      </a:pPr>
                      <a:r>
                        <a:rPr lang="en-US" sz="1700" dirty="0">
                          <a:effectLst/>
                          <a:latin typeface="+mn-lt"/>
                          <a:ea typeface="Calibri" panose="020F0502020204030204" pitchFamily="34" charset="0"/>
                          <a:cs typeface="Times New Roman" panose="02020603050405020304" pitchFamily="18" charset="0"/>
                        </a:rPr>
                        <a:t>Plastic products</a:t>
                      </a:r>
                    </a:p>
                  </a:txBody>
                  <a:tcPr marL="43518" marR="4351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hMerge="1">
                  <a:txBody>
                    <a:bodyPr/>
                    <a:lstStyle/>
                    <a:p>
                      <a:pPr algn="ctr">
                        <a:lnSpc>
                          <a:spcPct val="125000"/>
                        </a:lnSpc>
                        <a:spcBef>
                          <a:spcPts val="600"/>
                        </a:spcBef>
                        <a:spcAft>
                          <a:spcPts val="600"/>
                        </a:spcAft>
                      </a:pPr>
                      <a:r>
                        <a:rPr lang="en-US" sz="2000" dirty="0">
                          <a:effectLst/>
                          <a:latin typeface="+mn-lt"/>
                          <a:ea typeface="Calibri" panose="020F0502020204030204" pitchFamily="34" charset="0"/>
                          <a:cs typeface="Times New Roman" panose="02020603050405020304" pitchFamily="18" charset="0"/>
                        </a:rPr>
                        <a:t>Quy mô (triệu lít/năm)</a:t>
                      </a:r>
                    </a:p>
                  </a:txBody>
                  <a:tcPr marL="43518" marR="43518" marT="0" marB="0" anchor="ctr">
                    <a:solidFill>
                      <a:schemeClr val="accent1">
                        <a:lumMod val="50000"/>
                      </a:schemeClr>
                    </a:solidFill>
                  </a:tcPr>
                </a:tc>
                <a:tc>
                  <a:txBody>
                    <a:bodyPr/>
                    <a:lstStyle/>
                    <a:p>
                      <a:pPr algn="ctr">
                        <a:lnSpc>
                          <a:spcPct val="125000"/>
                        </a:lnSpc>
                        <a:spcBef>
                          <a:spcPts val="600"/>
                        </a:spcBef>
                        <a:spcAft>
                          <a:spcPts val="600"/>
                        </a:spcAft>
                      </a:pPr>
                      <a:r>
                        <a:rPr lang="en-US" sz="1700" dirty="0">
                          <a:effectLst/>
                          <a:latin typeface="+mn-lt"/>
                          <a:ea typeface="Calibri" panose="020F0502020204030204" pitchFamily="34" charset="0"/>
                          <a:cs typeface="Times New Roman" panose="02020603050405020304" pitchFamily="18" charset="0"/>
                        </a:rPr>
                        <a:t>Benchmark (kWh/kg)</a:t>
                      </a:r>
                    </a:p>
                  </a:txBody>
                  <a:tcPr marL="43518" marR="4351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lnSpc>
                          <a:spcPct val="125000"/>
                        </a:lnSpc>
                        <a:spcBef>
                          <a:spcPts val="600"/>
                        </a:spcBef>
                        <a:spcAft>
                          <a:spcPts val="600"/>
                        </a:spcAft>
                      </a:pPr>
                      <a:r>
                        <a:rPr lang="vi-VN" sz="1700" b="1" dirty="0">
                          <a:solidFill>
                            <a:srgbClr val="FFFFFF"/>
                          </a:solidFill>
                          <a:effectLst/>
                          <a:latin typeface="+mn-lt"/>
                        </a:rPr>
                        <a:t>Other Relevant Requirements</a:t>
                      </a:r>
                      <a:endParaRPr lang="en-US" sz="1700" dirty="0">
                        <a:effectLst/>
                        <a:latin typeface="+mn-lt"/>
                        <a:ea typeface="Calibri" panose="020F0502020204030204" pitchFamily="34" charset="0"/>
                        <a:cs typeface="Times New Roman" panose="02020603050405020304" pitchFamily="18" charset="0"/>
                      </a:endParaRPr>
                    </a:p>
                  </a:txBody>
                  <a:tcPr marL="43518" marR="4351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extLst>
                  <a:ext uri="{0D108BD9-81ED-4DB2-BD59-A6C34878D82A}">
                    <a16:rowId xmlns:a16="http://schemas.microsoft.com/office/drawing/2014/main" val="4069407932"/>
                  </a:ext>
                </a:extLst>
              </a:tr>
              <a:tr h="495195">
                <a:tc rowSpan="3">
                  <a:txBody>
                    <a:bodyPr/>
                    <a:lstStyle/>
                    <a:p>
                      <a:pPr algn="ctr">
                        <a:spcBef>
                          <a:spcPts val="600"/>
                        </a:spcBef>
                        <a:spcAft>
                          <a:spcPts val="600"/>
                        </a:spcAft>
                      </a:pPr>
                      <a:r>
                        <a:rPr lang="en-US" sz="1700" b="0" dirty="0">
                          <a:effectLst/>
                          <a:latin typeface="+mn-lt"/>
                        </a:rPr>
                        <a:t>Packaging plastics</a:t>
                      </a:r>
                      <a:endParaRPr lang="vi-VN" sz="17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en-US" sz="1700" b="0" dirty="0">
                          <a:effectLst/>
                          <a:latin typeface="+mn-lt"/>
                        </a:rPr>
                        <a:t>Bags</a:t>
                      </a:r>
                      <a:endParaRPr lang="vi-VN" sz="17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700" b="0" dirty="0">
                          <a:effectLst/>
                          <a:latin typeface="+mn-lt"/>
                        </a:rPr>
                        <a:t>≤ </a:t>
                      </a:r>
                      <a:r>
                        <a:rPr lang="en-US" sz="1700" b="0" dirty="0">
                          <a:effectLst/>
                          <a:latin typeface="+mn-lt"/>
                        </a:rPr>
                        <a:t>0,95</a:t>
                      </a:r>
                      <a:endParaRPr lang="vi-VN" sz="17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285750" indent="-285750" algn="just">
                        <a:lnSpc>
                          <a:spcPct val="125000"/>
                        </a:lnSpc>
                        <a:spcBef>
                          <a:spcPts val="600"/>
                        </a:spcBef>
                        <a:spcAft>
                          <a:spcPts val="600"/>
                        </a:spcAft>
                        <a:buFont typeface="Arial" panose="020B0604020202020204" pitchFamily="34" charset="0"/>
                        <a:buChar char="•"/>
                      </a:pPr>
                      <a:r>
                        <a:rPr lang="en-US" sz="1700" dirty="0">
                          <a:effectLst/>
                          <a:latin typeface="+mn-lt"/>
                        </a:rPr>
                        <a:t>Manage and monitor the production process to determine the amount of energy consumed.</a:t>
                      </a:r>
                    </a:p>
                    <a:p>
                      <a:pPr marL="285750" indent="-285750" algn="just">
                        <a:lnSpc>
                          <a:spcPct val="125000"/>
                        </a:lnSpc>
                        <a:spcBef>
                          <a:spcPts val="600"/>
                        </a:spcBef>
                        <a:spcAft>
                          <a:spcPts val="600"/>
                        </a:spcAft>
                        <a:buFont typeface="Arial" panose="020B0604020202020204" pitchFamily="34" charset="0"/>
                        <a:buChar char="•"/>
                      </a:pPr>
                      <a:r>
                        <a:rPr lang="en-US" sz="1700" dirty="0">
                          <a:effectLst/>
                          <a:latin typeface="+mn-lt"/>
                        </a:rPr>
                        <a:t>Facilities with SEC higher than benchmarking must report and justify the reasons to the competent authorities and submit an implementation plan to meet the benchmarking requirements based on the energy audit report.</a:t>
                      </a:r>
                    </a:p>
                    <a:p>
                      <a:pPr marL="285750" indent="-285750" algn="just">
                        <a:lnSpc>
                          <a:spcPct val="125000"/>
                        </a:lnSpc>
                        <a:spcBef>
                          <a:spcPts val="600"/>
                        </a:spcBef>
                        <a:spcAft>
                          <a:spcPts val="600"/>
                        </a:spcAft>
                        <a:buFont typeface="Arial" panose="020B0604020202020204" pitchFamily="34" charset="0"/>
                        <a:buChar char="•"/>
                      </a:pPr>
                      <a:r>
                        <a:rPr lang="en-US" sz="1700" dirty="0">
                          <a:effectLst/>
                          <a:latin typeface="+mn-lt"/>
                        </a:rPr>
                        <a:t>Report to the local DOIT by January 31 each year on the implementation status of the benchmarking of the facility (as specified in Article 5 of the Circular</a:t>
                      </a:r>
                      <a:endParaRPr kumimoji="0" lang="vi-VN" sz="1700" b="0" i="0" u="none" strike="noStrike" kern="0" cap="none" spc="0" normalizeH="0" baseline="0" noProof="0" dirty="0">
                        <a:ln>
                          <a:noFill/>
                        </a:ln>
                        <a:solidFill>
                          <a:srgbClr val="000000"/>
                        </a:solidFill>
                        <a:effectLst/>
                        <a:uLnTx/>
                        <a:uFillTx/>
                        <a:latin typeface="+mn-lt"/>
                        <a:ea typeface="+mn-ea"/>
                        <a:cs typeface="+mn-cs"/>
                        <a:sym typeface="Arial"/>
                      </a:endParaRPr>
                    </a:p>
                  </a:txBody>
                  <a:tcPr marL="43518" marR="4351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7526497"/>
                  </a:ext>
                </a:extLst>
              </a:tr>
              <a:tr h="495195">
                <a:tc v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700" b="0" dirty="0">
                          <a:effectLst/>
                          <a:latin typeface="+mn-lt"/>
                        </a:rPr>
                        <a:t>Bottles</a:t>
                      </a:r>
                      <a:endParaRPr lang="vi-VN" sz="17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700" b="0" dirty="0">
                          <a:effectLst/>
                          <a:latin typeface="+mn-lt"/>
                        </a:rPr>
                        <a:t>≤ </a:t>
                      </a:r>
                      <a:r>
                        <a:rPr lang="en-US" sz="1700" b="0" dirty="0">
                          <a:effectLst/>
                          <a:latin typeface="+mn-lt"/>
                        </a:rPr>
                        <a:t>1,45</a:t>
                      </a:r>
                      <a:endParaRPr lang="vi-VN" sz="17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1486499760"/>
                  </a:ext>
                </a:extLst>
              </a:tr>
              <a:tr h="495195">
                <a:tc v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700" b="0" dirty="0">
                          <a:effectLst/>
                          <a:latin typeface="+mn-lt"/>
                        </a:rPr>
                        <a:t>Packaging</a:t>
                      </a:r>
                      <a:endParaRPr lang="vi-VN" sz="17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700" b="0" dirty="0">
                          <a:effectLst/>
                          <a:latin typeface="+mn-lt"/>
                        </a:rPr>
                        <a:t>≤ </a:t>
                      </a:r>
                      <a:r>
                        <a:rPr lang="en-US" sz="1700" b="0" dirty="0">
                          <a:effectLst/>
                          <a:latin typeface="+mn-lt"/>
                        </a:rPr>
                        <a:t>0,62</a:t>
                      </a:r>
                      <a:endParaRPr lang="vi-VN" sz="17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3425701706"/>
                  </a:ext>
                </a:extLst>
              </a:tr>
              <a:tr h="495195">
                <a:tc rowSpan="2">
                  <a:txBody>
                    <a:bodyPr/>
                    <a:lstStyle/>
                    <a:p>
                      <a:pPr algn="ctr">
                        <a:spcBef>
                          <a:spcPts val="600"/>
                        </a:spcBef>
                        <a:spcAft>
                          <a:spcPts val="600"/>
                        </a:spcAft>
                      </a:pPr>
                      <a:r>
                        <a:rPr lang="en-US" sz="1700" b="0" dirty="0">
                          <a:effectLst/>
                          <a:latin typeface="+mn-lt"/>
                        </a:rPr>
                        <a:t>Plastic building materials </a:t>
                      </a:r>
                      <a:endParaRPr lang="vi-VN" sz="17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en-US" sz="1700" b="0" dirty="0">
                          <a:effectLst/>
                          <a:latin typeface="+mn-lt"/>
                        </a:rPr>
                        <a:t>PVC</a:t>
                      </a:r>
                      <a:endParaRPr lang="vi-VN" sz="17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700" b="0" dirty="0">
                          <a:effectLst/>
                          <a:latin typeface="+mn-lt"/>
                        </a:rPr>
                        <a:t>≤ </a:t>
                      </a:r>
                      <a:r>
                        <a:rPr lang="en-US" sz="1700" b="0" dirty="0">
                          <a:effectLst/>
                          <a:latin typeface="+mn-lt"/>
                        </a:rPr>
                        <a:t>0,35</a:t>
                      </a:r>
                      <a:endParaRPr lang="vi-VN" sz="17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4184913478"/>
                  </a:ext>
                </a:extLst>
              </a:tr>
              <a:tr h="495195">
                <a:tc v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700" b="0" dirty="0">
                          <a:effectLst/>
                          <a:latin typeface="+mn-lt"/>
                        </a:rPr>
                        <a:t>HDPR&amp;PPR</a:t>
                      </a:r>
                      <a:endParaRPr lang="vi-VN" sz="17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vi-VN" sz="1700" b="0" dirty="0">
                          <a:effectLst/>
                          <a:latin typeface="+mn-lt"/>
                        </a:rPr>
                        <a:t>≤ </a:t>
                      </a:r>
                      <a:r>
                        <a:rPr lang="en-US" sz="1700" b="0" dirty="0">
                          <a:effectLst/>
                          <a:latin typeface="+mn-lt"/>
                        </a:rPr>
                        <a:t>0,58</a:t>
                      </a:r>
                      <a:endParaRPr lang="vi-VN" sz="17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just">
                        <a:lnSpc>
                          <a:spcPct val="125000"/>
                        </a:lnSpc>
                        <a:spcBef>
                          <a:spcPts val="600"/>
                        </a:spcBef>
                        <a:spcAft>
                          <a:spcPts val="600"/>
                        </a:spcAft>
                      </a:pPr>
                      <a:endParaRPr lang="en-US" sz="1800" dirty="0">
                        <a:effectLst/>
                        <a:latin typeface="+mn-lt"/>
                        <a:ea typeface="Calibri" panose="020F0502020204030204" pitchFamily="34" charset="0"/>
                        <a:cs typeface="Times New Roman" panose="02020603050405020304" pitchFamily="18" charset="0"/>
                      </a:endParaRPr>
                    </a:p>
                  </a:txBody>
                  <a:tcPr marL="43518" marR="43518" marT="0" marB="0" anchor="ctr"/>
                </a:tc>
                <a:extLst>
                  <a:ext uri="{0D108BD9-81ED-4DB2-BD59-A6C34878D82A}">
                    <a16:rowId xmlns:a16="http://schemas.microsoft.com/office/drawing/2014/main" val="3362717123"/>
                  </a:ext>
                </a:extLst>
              </a:tr>
              <a:tr h="495195">
                <a:tc gridSpan="2">
                  <a:txBody>
                    <a:bodyPr/>
                    <a:lstStyle/>
                    <a:p>
                      <a:pPr algn="ctr">
                        <a:spcBef>
                          <a:spcPts val="600"/>
                        </a:spcBef>
                        <a:spcAft>
                          <a:spcPts val="600"/>
                        </a:spcAft>
                      </a:pPr>
                      <a:r>
                        <a:rPr lang="en-US" sz="1700" b="0" dirty="0">
                          <a:effectLst/>
                          <a:latin typeface="+mn-lt"/>
                        </a:rPr>
                        <a:t>Household plastics</a:t>
                      </a:r>
                      <a:endParaRPr lang="vi-VN" sz="17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700" b="0" dirty="0">
                          <a:effectLst/>
                          <a:latin typeface="+mn-lt"/>
                        </a:rPr>
                        <a:t>1,0</a:t>
                      </a:r>
                      <a:endParaRPr lang="vi-VN" sz="17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endParaRPr kumimoji="0" lang="vi-VN" sz="1800" b="0" i="0" u="none" strike="noStrike" kern="0" cap="none" spc="0" normalizeH="0" baseline="0" noProof="0" dirty="0">
                        <a:ln>
                          <a:noFill/>
                        </a:ln>
                        <a:solidFill>
                          <a:srgbClr val="000000"/>
                        </a:solidFill>
                        <a:effectLst/>
                        <a:uLnTx/>
                        <a:uFillTx/>
                        <a:latin typeface="+mn-lt"/>
                        <a:ea typeface="+mn-ea"/>
                        <a:cs typeface="+mn-cs"/>
                        <a:sym typeface="Arial"/>
                      </a:endParaRPr>
                    </a:p>
                  </a:txBody>
                  <a:tcPr marL="43518" marR="43518" marT="0" marB="0" anchor="ctr"/>
                </a:tc>
                <a:extLst>
                  <a:ext uri="{0D108BD9-81ED-4DB2-BD59-A6C34878D82A}">
                    <a16:rowId xmlns:a16="http://schemas.microsoft.com/office/drawing/2014/main" val="2758816140"/>
                  </a:ext>
                </a:extLst>
              </a:tr>
              <a:tr h="495195">
                <a:tc gridSpan="2">
                  <a:txBody>
                    <a:bodyPr/>
                    <a:lstStyle/>
                    <a:p>
                      <a:pPr algn="ctr">
                        <a:spcBef>
                          <a:spcPts val="600"/>
                        </a:spcBef>
                        <a:spcAft>
                          <a:spcPts val="600"/>
                        </a:spcAft>
                      </a:pPr>
                      <a:r>
                        <a:rPr lang="en-US" sz="1700" b="0" dirty="0">
                          <a:effectLst/>
                          <a:latin typeface="+mn-lt"/>
                        </a:rPr>
                        <a:t>Engineering plastics</a:t>
                      </a:r>
                      <a:endParaRPr lang="vi-VN" sz="17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spcBef>
                          <a:spcPts val="600"/>
                        </a:spcBef>
                        <a:spcAft>
                          <a:spcPts val="600"/>
                        </a:spcAft>
                      </a:pPr>
                      <a:endParaRPr lang="vi-VN" sz="1800" b="0" dirty="0">
                        <a:effectLst/>
                        <a:latin typeface="+mn-lt"/>
                      </a:endParaRPr>
                    </a:p>
                  </a:txBody>
                  <a:tcPr marL="0" marR="0" marT="0" marB="0" anchor="ctr"/>
                </a:tc>
                <a:tc>
                  <a:txBody>
                    <a:bodyPr/>
                    <a:lstStyle/>
                    <a:p>
                      <a:pPr algn="ctr">
                        <a:spcBef>
                          <a:spcPts val="600"/>
                        </a:spcBef>
                        <a:spcAft>
                          <a:spcPts val="600"/>
                        </a:spcAft>
                      </a:pPr>
                      <a:r>
                        <a:rPr lang="en-US" sz="1700" b="0" dirty="0">
                          <a:effectLst/>
                          <a:latin typeface="+mn-lt"/>
                        </a:rPr>
                        <a:t>1,0</a:t>
                      </a:r>
                      <a:endParaRPr lang="vi-VN" sz="1700" b="0" dirty="0">
                        <a:effectLst/>
                        <a:latin typeface="+mn-lt"/>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just" defTabSz="914400" rtl="0" eaLnBrk="1" fontAlgn="auto" latinLnBrk="0" hangingPunct="1">
                        <a:lnSpc>
                          <a:spcPct val="125000"/>
                        </a:lnSpc>
                        <a:spcBef>
                          <a:spcPts val="600"/>
                        </a:spcBef>
                        <a:spcAft>
                          <a:spcPts val="600"/>
                        </a:spcAft>
                        <a:buClr>
                          <a:srgbClr val="000000"/>
                        </a:buClr>
                        <a:buSzTx/>
                        <a:buFont typeface="Arial"/>
                        <a:buNone/>
                        <a:tabLst/>
                        <a:defRPr/>
                      </a:pPr>
                      <a:endParaRPr kumimoji="0" lang="vi-VN" sz="1800" b="0" i="0" u="none" strike="noStrike" kern="0" cap="none" spc="0" normalizeH="0" baseline="0" noProof="0" dirty="0">
                        <a:ln>
                          <a:noFill/>
                        </a:ln>
                        <a:solidFill>
                          <a:srgbClr val="000000"/>
                        </a:solidFill>
                        <a:effectLst/>
                        <a:uLnTx/>
                        <a:uFillTx/>
                        <a:latin typeface="+mn-lt"/>
                        <a:ea typeface="+mn-ea"/>
                        <a:cs typeface="+mn-cs"/>
                        <a:sym typeface="Arial"/>
                      </a:endParaRPr>
                    </a:p>
                  </a:txBody>
                  <a:tcPr marL="43518" marR="43518" marT="0" marB="0" anchor="ctr"/>
                </a:tc>
                <a:extLst>
                  <a:ext uri="{0D108BD9-81ED-4DB2-BD59-A6C34878D82A}">
                    <a16:rowId xmlns:a16="http://schemas.microsoft.com/office/drawing/2014/main" val="2561588890"/>
                  </a:ext>
                </a:extLst>
              </a:tr>
            </a:tbl>
          </a:graphicData>
        </a:graphic>
      </p:graphicFrame>
    </p:spTree>
    <p:extLst>
      <p:ext uri="{BB962C8B-B14F-4D97-AF65-F5344CB8AC3E}">
        <p14:creationId xmlns:p14="http://schemas.microsoft.com/office/powerpoint/2010/main" val="2558401849"/>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16963</TotalTime>
  <Words>327</Words>
  <Application>Microsoft Office PowerPoint</Application>
  <PresentationFormat>Widescreen</PresentationFormat>
  <Paragraphs>49</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Fira Sans Extra Condensed</vt:lpstr>
      <vt:lpstr>Roboto</vt:lpstr>
      <vt:lpstr>Energy Saving Infographics by Slidesgo</vt:lpstr>
      <vt:lpstr>ĐỊNH MỨC TIÊU HAO NĂNG LƯỢNG CHO NGÀNH NHỰA</vt:lpstr>
      <vt:lpstr>BENCHMARKING IN THE PLASTIC INDUSTRY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TKNL DÀNH CHO LÃNH ĐẠO DOANH NGHIỆP</dc:title>
  <dc:creator>Admin-PC</dc:creator>
  <cp:lastModifiedBy>Phúc Mạnh</cp:lastModifiedBy>
  <cp:revision>137</cp:revision>
  <dcterms:modified xsi:type="dcterms:W3CDTF">2025-07-02T09:12:17Z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815607</vt:lpwstr>
  </property>
  <property fmtid="{D5CDD505-2E9C-101B-9397-08002B2CF9AE}" name="NXPowerLiteSettings" pid="3">
    <vt:lpwstr>F7000400038000</vt:lpwstr>
  </property>
  <property fmtid="{D5CDD505-2E9C-101B-9397-08002B2CF9AE}" name="NXPowerLiteVersion" pid="4">
    <vt:lpwstr>S11.0.1</vt:lpwstr>
  </property>
</Properties>
</file>