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drawingml.chart+xml" PartName="/ppt/charts/chart2.xml"/>
  <Override ContentType="application/vnd.ms-office.chartstyle+xml" PartName="/ppt/charts/style2.xml"/>
  <Override ContentType="application/vnd.ms-office.chartcolorstyle+xml" PartName="/ppt/charts/colors2.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1"/>
  </p:notesMasterIdLst>
  <p:sldIdLst>
    <p:sldId id="1800" r:id="rId2"/>
    <p:sldId id="2405" r:id="rId3"/>
    <p:sldId id="2406" r:id="rId4"/>
    <p:sldId id="681" r:id="rId5"/>
    <p:sldId id="258" r:id="rId6"/>
    <p:sldId id="265" r:id="rId7"/>
    <p:sldId id="266" r:id="rId8"/>
    <p:sldId id="2407" r:id="rId9"/>
    <p:sldId id="2408" r:id="rId10"/>
    <p:sldId id="707" r:id="rId11"/>
    <p:sldId id="2410" r:id="rId12"/>
    <p:sldId id="2376" r:id="rId13"/>
    <p:sldId id="2411" r:id="rId14"/>
    <p:sldId id="2412" r:id="rId15"/>
    <p:sldId id="2413" r:id="rId16"/>
    <p:sldId id="2386" r:id="rId17"/>
    <p:sldId id="755" r:id="rId18"/>
    <p:sldId id="2372" r:id="rId19"/>
    <p:sldId id="2363" r:id="rId20"/>
    <p:sldId id="2419" r:id="rId21"/>
    <p:sldId id="2387" r:id="rId22"/>
    <p:sldId id="2371" r:id="rId23"/>
    <p:sldId id="2367" r:id="rId24"/>
    <p:sldId id="2381" r:id="rId25"/>
    <p:sldId id="261" r:id="rId26"/>
    <p:sldId id="2420" r:id="rId27"/>
    <p:sldId id="2423" r:id="rId28"/>
    <p:sldId id="2421" r:id="rId29"/>
    <p:sldId id="2425" r:id="rId30"/>
    <p:sldId id="2424" r:id="rId31"/>
    <p:sldId id="2366" r:id="rId32"/>
    <p:sldId id="291" r:id="rId33"/>
    <p:sldId id="2422" r:id="rId34"/>
    <p:sldId id="2374" r:id="rId35"/>
    <p:sldId id="2377" r:id="rId36"/>
    <p:sldId id="2380" r:id="rId37"/>
    <p:sldId id="2384" r:id="rId38"/>
    <p:sldId id="2418" r:id="rId39"/>
    <p:sldId id="2375" r:id="rId40"/>
  </p:sldIdLst>
  <p:sldSz cx="12192000" cy="6858000"/>
  <p:notesSz cx="6858000" cy="9144000"/>
  <p:embeddedFontLst>
    <p:embeddedFont>
      <p:font typeface="DM Sans Semi Bold" panose="020B0604020202020204" pitchFamily="34" charset="0"/>
      <p:regular r:id="rId42"/>
    </p:embeddedFont>
    <p:embeddedFont>
      <p:font typeface="Fira Sans Extra Condensed" panose="020F0502020204030204" pitchFamily="34" charset="0"/>
      <p:regular r:id="rId43"/>
      <p:bold r:id="rId44"/>
      <p:italic r:id="rId45"/>
      <p:boldItalic r:id="rId46"/>
    </p:embeddedFont>
    <p:embeddedFont>
      <p:font typeface="Inter Medium" panose="020B0604020202020204" pitchFamily="34" charset="0"/>
      <p:regular r:id="rId47"/>
    </p:embeddedFont>
    <p:embeddedFont>
      <p:font typeface="Lato" panose="020F0502020204030203" pitchFamily="34" charset="0"/>
      <p:regular r:id="rId48"/>
      <p:bold r:id="rId49"/>
      <p:italic r:id="rId50"/>
      <p:boldItalic r:id="rId51"/>
    </p:embeddedFont>
    <p:embeddedFont>
      <p:font typeface="Roboto" panose="02000000000000000000" pitchFamily="2" charset="0"/>
      <p:regular r:id="rId52"/>
      <p:bold r:id="rId53"/>
      <p:italic r:id="rId54"/>
      <p:boldItalic r:id="rId55"/>
    </p:embeddedFont>
    <p:embeddedFont>
      <p:font typeface="Times" panose="02020603050405020304" pitchFamily="18" charset="0"/>
      <p:regular r:id="rId56"/>
      <p:bold r:id="rId57"/>
      <p:italic r:id="rId58"/>
      <p:boldItalic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62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68" autoAdjust="0"/>
    <p:restoredTop sz="86401" autoAdjust="0"/>
  </p:normalViewPr>
  <p:slideViewPr>
    <p:cSldViewPr snapToGrid="0">
      <p:cViewPr varScale="1">
        <p:scale>
          <a:sx n="56" d="100"/>
          <a:sy n="56" d="100"/>
        </p:scale>
        <p:origin x="208" y="1312"/>
      </p:cViewPr>
      <p:guideLst/>
    </p:cSldViewPr>
  </p:slideViewPr>
  <p:outlineViewPr>
    <p:cViewPr>
      <p:scale>
        <a:sx n="33" d="100"/>
        <a:sy n="33" d="100"/>
      </p:scale>
      <p:origin x="0" y="-16856"/>
    </p:cViewPr>
  </p:outlin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font" Target="fonts/font18.fntdata"/><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font" Target="fonts/font13.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4571167936696761E-2"/>
          <c:y val="3.9906988436400198E-2"/>
          <c:w val="0.87957752442724546"/>
          <c:h val="0.84342342706313289"/>
        </c:manualLayout>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vi-VN">
                <a:solidFill>
                  <a:schemeClr val="tx1"/>
                </a:solidFill>
              </a:rPr>
              <a:t>Biểu đồ giá điện từ năm 2009 đến năm 2024</a:t>
            </a:r>
            <a:endParaRPr lang="en-US">
              <a:solidFill>
                <a:schemeClr val="tx1"/>
              </a:solidFill>
            </a:endParaRPr>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Năm </a:t>
                </a:r>
                <a:endParaRPr lang="en-US">
                  <a:solidFill>
                    <a:schemeClr val="tx1"/>
                  </a:solidFill>
                </a:endParaRP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r>
                  <a:rPr lang="vi-VN">
                    <a:solidFill>
                      <a:schemeClr val="tx1"/>
                    </a:solidFill>
                  </a:rPr>
                  <a:t>Giá điện (VND/kWh)</a:t>
                </a:r>
                <a:endParaRPr lang="en-US">
                  <a:solidFill>
                    <a:schemeClr val="tx1"/>
                  </a:solidFill>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a:p>
        </p:txBody>
      </p:sp>
    </p:spTree>
    <p:extLst>
      <p:ext uri="{BB962C8B-B14F-4D97-AF65-F5344CB8AC3E}">
        <p14:creationId xmlns:p14="http://schemas.microsoft.com/office/powerpoint/2010/main" val="1091936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5929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cs typeface="Arial" panose="020B0604020202020204" pitchFamily="34" charset="0"/>
              </a:rPr>
              <a:pPr/>
              <a:t>4</a:t>
            </a:fld>
            <a:endParaRPr kumimoji="0" lang="en-US" sz="1200" b="0">
              <a:latin typeface="Times" pitchFamily="18" charset="0"/>
              <a:cs typeface="Arial" panose="020B0604020202020204" pitchFamily="34"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 name="Google Shape;12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433" name="Google Shape;4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2" name="Google Shape;49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02838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557420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9369431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425279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arget="../charts/chart2.xml" Type="http://schemas.openxmlformats.org/officeDocument/2006/relationships/chart"/><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arget="../media/image12.jpeg" Type="http://schemas.openxmlformats.org/officeDocument/2006/relationships/image"/><Relationship Id="rId2" Target="../notesSlides/notesSlide8.xml" Type="http://schemas.openxmlformats.org/officeDocument/2006/relationships/notesSlide"/><Relationship Id="rId1" Target="../slideLayouts/slideLayout2.xml" Type="http://schemas.openxmlformats.org/officeDocument/2006/relationships/slideLayout"/></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hyperlink" Target="https://www.statista.com/statistics/613437/primary-energy-consumption-in-vietna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hyperlink" Target="https://www.nso.gov.vn/" TargetMode="External"/><Relationship Id="rId4" Type="http://schemas.openxmlformats.org/officeDocument/2006/relationships/hyperlink" Target="https://www.enerdata.net/estore/energy-market/vietna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hyperlink" Target="https://www.nso.gov.vn/" TargetMode="External"/><Relationship Id="rId4" Type="http://schemas.openxmlformats.org/officeDocument/2006/relationships/hyperlink" Target="https://www.enerdata.net/estore/energy-market/vietnam/"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tietkiemnangluong.com.vn/tin-tuc/hoat-dong/t31604/tham-van-ky-thuat-sua-doi-dinh-muc-su-dung-nang-luong-nganh-thep.html" TargetMode="Externa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523587" y="1779743"/>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511846" y="3732619"/>
            <a:ext cx="6150015" cy="1629255"/>
          </a:xfrm>
        </p:spPr>
        <p:txBody>
          <a:bodyPr>
            <a:normAutofit lnSpcReduction="10000"/>
          </a:bodyPr>
          <a:lstStyle/>
          <a:p>
            <a:pPr marL="0" indent="0" algn="just">
              <a:spcAft>
                <a:spcPts val="800"/>
              </a:spcAft>
            </a:pPr>
            <a:r>
              <a:rPr lang="en-US" sz="2133" b="1" dirty="0" err="1">
                <a:solidFill>
                  <a:schemeClr val="accent1">
                    <a:lumMod val="50000"/>
                  </a:schemeClr>
                </a:solidFill>
              </a:rPr>
              <a:t>Hợp</a:t>
            </a:r>
            <a:r>
              <a:rPr lang="en-US" sz="2133" b="1" dirty="0">
                <a:solidFill>
                  <a:schemeClr val="accent1">
                    <a:lumMod val="50000"/>
                  </a:schemeClr>
                </a:solidFill>
              </a:rPr>
              <a:t> phần</a:t>
            </a:r>
            <a:r>
              <a:rPr lang="vi-VN" sz="2133" b="1" dirty="0">
                <a:solidFill>
                  <a:schemeClr val="accent1">
                    <a:lumMod val="50000"/>
                  </a:schemeClr>
                </a:solidFill>
              </a:rPr>
              <a:t> </a:t>
            </a:r>
            <a:r>
              <a:rPr lang="en-US" sz="2133" b="1" dirty="0">
                <a:solidFill>
                  <a:schemeClr val="accent1">
                    <a:lumMod val="50000"/>
                  </a:schemeClr>
                </a:solidFill>
              </a:rPr>
              <a:t>4</a:t>
            </a:r>
            <a:r>
              <a:rPr lang="vi-VN" sz="2133" dirty="0">
                <a:solidFill>
                  <a:schemeClr val="accent1">
                    <a:lumMod val="50000"/>
                  </a:schemeClr>
                </a:solidFill>
              </a:rPr>
              <a:t>. </a:t>
            </a:r>
            <a:endParaRPr lang="en-US" sz="2133" dirty="0">
              <a:solidFill>
                <a:schemeClr val="accent1">
                  <a:lumMod val="50000"/>
                </a:schemeClr>
              </a:solidFill>
            </a:endParaRPr>
          </a:p>
          <a:p>
            <a:pPr marL="0" indent="0" algn="just"/>
            <a:r>
              <a:rPr lang="vi-VN" b="1" dirty="0">
                <a:solidFill>
                  <a:schemeClr val="accent1">
                    <a:lumMod val="50000"/>
                  </a:schemeClr>
                </a:solidFill>
              </a:rPr>
              <a:t>Thực trạng, tiềm năng TKNL trong các ngành công nghiệp ở Việt</a:t>
            </a:r>
            <a:r>
              <a:rPr lang="en-US" b="1" dirty="0">
                <a:solidFill>
                  <a:schemeClr val="accent1">
                    <a:lumMod val="50000"/>
                  </a:schemeClr>
                </a:solidFill>
              </a:rPr>
              <a:t> </a:t>
            </a:r>
            <a:r>
              <a:rPr lang="vi-VN" b="1" dirty="0">
                <a:solidFill>
                  <a:schemeClr val="accent1">
                    <a:lumMod val="50000"/>
                  </a:schemeClr>
                </a:solidFill>
              </a:rPr>
              <a:t>Nam</a:t>
            </a:r>
            <a:r>
              <a:rPr lang="en-US" b="1" dirty="0">
                <a:solidFill>
                  <a:schemeClr val="accent1">
                    <a:lumMod val="50000"/>
                  </a:schemeClr>
                </a:solidFill>
              </a:rPr>
              <a:t>.</a:t>
            </a:r>
          </a:p>
          <a:p>
            <a:pPr marL="0" indent="0" algn="just"/>
            <a:r>
              <a:rPr lang="en-US" b="1" dirty="0" err="1">
                <a:solidFill>
                  <a:srgbClr val="00B0F0"/>
                </a:solidFill>
              </a:rPr>
              <a:t>Ngành</a:t>
            </a:r>
            <a:r>
              <a:rPr lang="en-US" b="1" dirty="0">
                <a:solidFill>
                  <a:srgbClr val="00B0F0"/>
                </a:solidFill>
              </a:rPr>
              <a:t> </a:t>
            </a:r>
            <a:r>
              <a:rPr lang="en-US" b="1" dirty="0" err="1">
                <a:solidFill>
                  <a:srgbClr val="00B0F0"/>
                </a:solidFill>
              </a:rPr>
              <a:t>Thép</a:t>
            </a:r>
            <a:endParaRPr lang="en-VN" b="1" dirty="0">
              <a:solidFill>
                <a:srgbClr val="00B0F0"/>
              </a:solidFill>
            </a:endParaRPr>
          </a:p>
        </p:txBody>
      </p:sp>
      <p:sp>
        <p:nvSpPr>
          <p:cNvPr id="364" name="Google Shape;46;p15"/>
          <p:cNvSpPr txBox="1">
            <a:spLocks noGrp="1"/>
          </p:cNvSpPr>
          <p:nvPr>
            <p:ph type="ctrTitle"/>
          </p:nvPr>
        </p:nvSpPr>
        <p:spPr>
          <a:xfrm>
            <a:off x="374194" y="308700"/>
            <a:ext cx="10041516" cy="2323600"/>
          </a:xfrm>
          <a:prstGeom prst="rect">
            <a:avLst/>
          </a:prstGeom>
        </p:spPr>
        <p:txBody>
          <a:bodyPr spcFirstLastPara="1" wrap="square" lIns="121900" tIns="121900" rIns="121900" bIns="121900" anchor="ctr" anchorCtr="0">
            <a:noAutofit/>
          </a:bodyPr>
          <a:lstStyle/>
          <a:p>
            <a:r>
              <a:rPr lang="vi-VN" sz="4000" b="1" dirty="0">
                <a:solidFill>
                  <a:schemeClr val="accent1">
                    <a:lumMod val="50000"/>
                  </a:schemeClr>
                </a:solidFill>
                <a:latin typeface="+mn-lt"/>
              </a:rPr>
              <a:t>CHƯƠNG TRÌNH TẬP HUẤN TKNL DÀNH CHO </a:t>
            </a:r>
            <a:r>
              <a:rPr lang="en-US" sz="4000" b="1" dirty="0">
                <a:solidFill>
                  <a:schemeClr val="accent1">
                    <a:lumMod val="50000"/>
                  </a:schemeClr>
                </a:solidFill>
                <a:latin typeface="+mn-lt"/>
              </a:rPr>
              <a:t>CÁN BỘ QUẢN LÝ</a:t>
            </a:r>
            <a:endParaRPr sz="4000" b="1" dirty="0">
              <a:solidFill>
                <a:schemeClr val="accent1">
                  <a:lumMod val="50000"/>
                </a:schemeClr>
              </a:solidFill>
              <a:latin typeface="+mn-l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411245" y="326571"/>
            <a:ext cx="11360800" cy="959324"/>
          </a:xfrm>
        </p:spPr>
        <p:txBody>
          <a:bodyPr>
            <a:normAutofit/>
          </a:bodyPr>
          <a:lstStyle/>
          <a:p>
            <a:pPr algn="ctr"/>
            <a:r>
              <a:rPr lang="vi-VN" sz="2400" dirty="0">
                <a:solidFill>
                  <a:schemeClr val="accent1">
                    <a:lumMod val="50000"/>
                  </a:schemeClr>
                </a:solidFill>
                <a:latin typeface="Arial" panose="020B0604020202020204" pitchFamily="34" charset="0"/>
              </a:rPr>
              <a:t>Mục tiêu TKNL cho các </a:t>
            </a:r>
            <a:r>
              <a:rPr lang="vi-VN" sz="2400">
                <a:solidFill>
                  <a:schemeClr val="accent1">
                    <a:lumMod val="50000"/>
                  </a:schemeClr>
                </a:solidFill>
                <a:latin typeface="Arial" panose="020B0604020202020204" pitchFamily="34" charset="0"/>
              </a:rPr>
              <a:t>ngành </a:t>
            </a:r>
            <a:r>
              <a:rPr lang="en-US" sz="2400">
                <a:solidFill>
                  <a:schemeClr val="accent1">
                    <a:lumMod val="50000"/>
                  </a:schemeClr>
                </a:solidFill>
                <a:latin typeface="Arial" panose="020B0604020202020204" pitchFamily="34" charset="0"/>
              </a:rPr>
              <a:t>c</a:t>
            </a:r>
            <a:r>
              <a:rPr lang="vi-VN" sz="2400">
                <a:solidFill>
                  <a:schemeClr val="accent1">
                    <a:lumMod val="50000"/>
                  </a:schemeClr>
                </a:solidFill>
                <a:latin typeface="Arial" panose="020B0604020202020204" pitchFamily="34" charset="0"/>
              </a:rPr>
              <a:t>ông </a:t>
            </a:r>
            <a:r>
              <a:rPr lang="vi-VN" sz="2400" dirty="0">
                <a:solidFill>
                  <a:schemeClr val="accent1">
                    <a:lumMod val="50000"/>
                  </a:schemeClr>
                </a:solidFill>
                <a:latin typeface="Arial" panose="020B0604020202020204" pitchFamily="34" charset="0"/>
              </a:rPr>
              <a:t>nghiệp Việt Nam đến năm 2030</a:t>
            </a:r>
            <a:endParaRPr lang="en-US" sz="2400" dirty="0">
              <a:solidFill>
                <a:schemeClr val="accent1">
                  <a:lumMod val="50000"/>
                </a:schemeClr>
              </a:solidFill>
            </a:endParaRPr>
          </a:p>
        </p:txBody>
      </p:sp>
      <p:sp>
        <p:nvSpPr>
          <p:cNvPr id="4" name="Slide Number Placeholder 3">
            <a:extLst>
              <a:ext uri="{FF2B5EF4-FFF2-40B4-BE49-F238E27FC236}">
                <a16:creationId xmlns:a16="http://schemas.microsoft.com/office/drawing/2014/main" id="{464BE37E-7530-B41C-A2A5-1F0617C3422D}"/>
              </a:ext>
            </a:extLst>
          </p:cNvPr>
          <p:cNvSpPr>
            <a:spLocks noGrp="1"/>
          </p:cNvSpPr>
          <p:nvPr>
            <p:ph type="sldNum" sz="quarter" idx="11"/>
          </p:nvPr>
        </p:nvSpPr>
        <p:spPr>
          <a:xfrm>
            <a:off x="0" y="0"/>
            <a:ext cx="0" cy="0"/>
          </a:xfrm>
          <a:ln/>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fld id="{CD526C43-D195-4D1A-9EFA-AA81D07472FE}" type="slidenum">
              <a:rPr lang="en-GB" smtClean="0"/>
              <a:pPr>
                <a:defRPr/>
              </a:pPr>
              <a:t>10</a:t>
            </a:fld>
            <a:endParaRPr lang="en-GB"/>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242246130"/>
              </p:ext>
            </p:extLst>
          </p:nvPr>
        </p:nvGraphicFramePr>
        <p:xfrm>
          <a:off x="661851" y="1515451"/>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b="1" u="none" strike="noStrike" dirty="0" err="1">
                          <a:effectLst/>
                        </a:rPr>
                        <a:t>Công</a:t>
                      </a:r>
                      <a:r>
                        <a:rPr lang="en-US" sz="1800" b="1" u="none" strike="noStrike" dirty="0">
                          <a:effectLst/>
                        </a:rPr>
                        <a:t> </a:t>
                      </a:r>
                      <a:r>
                        <a:rPr lang="en-US" sz="1800" b="1" u="none" strike="noStrike" dirty="0" err="1">
                          <a:effectLst/>
                        </a:rPr>
                        <a:t>Nghiệp</a:t>
                      </a:r>
                      <a:r>
                        <a:rPr lang="en-US" sz="1800" b="1" u="none" strike="noStrike" dirty="0">
                          <a:effectLst/>
                        </a:rPr>
                        <a:t> </a:t>
                      </a:r>
                      <a:r>
                        <a:rPr lang="en-US" sz="1800" b="1" u="none" strike="noStrike" dirty="0" err="1">
                          <a:effectLst/>
                        </a:rPr>
                        <a:t>thép</a:t>
                      </a:r>
                      <a:r>
                        <a:rPr lang="vi-VN" sz="1800" b="1" u="none" strike="noStrike" dirty="0">
                          <a:effectLst/>
                        </a:rPr>
                        <a:t> (%)</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err="1">
                          <a:effectLst/>
                        </a:rPr>
                        <a:t>Giấy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69357142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Autofit/>
          </a:bodyPr>
          <a:lstStyle/>
          <a:p>
            <a:r>
              <a:rPr lang="en-US">
                <a:solidFill>
                  <a:schemeClr val="accent1">
                    <a:lumMod val="50000"/>
                  </a:schemeClr>
                </a:solidFill>
              </a:rPr>
              <a:t>Tiêu thụ năng lượng cụ thể và tiềm năng tiết kiệm năng lượng</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5698672" y="6539347"/>
            <a:ext cx="6174674" cy="276999"/>
          </a:xfrm>
          <a:prstGeom prst="rect">
            <a:avLst/>
          </a:prstGeom>
          <a:noFill/>
        </p:spPr>
        <p:txBody>
          <a:bodyPr wrap="square">
            <a:spAutoFit/>
          </a:bodyPr>
          <a:lstStyle/>
          <a:p>
            <a:pPr lvl="0">
              <a:defRPr/>
            </a:pPr>
            <a:r>
              <a:rPr lang="vi-VN" sz="1200">
                <a:ea typeface="+mn-ea"/>
              </a:rPr>
              <a:t>Kịch bản hiệu quả năng lượng C3 của báo cáo Triển vọng năng lượng Việt Nam 2019</a:t>
            </a:r>
            <a:endParaRPr kumimoji="0" lang="en-VN" sz="1200" b="0" i="0" u="none" strike="noStrike" kern="0" cap="none" spc="0" normalizeH="0" baseline="0" noProof="0" dirty="0">
              <a:ln>
                <a:noFill/>
              </a:ln>
              <a:solidFill>
                <a:srgbClr val="000000"/>
              </a:solidFill>
              <a:effectLst/>
              <a:uLnTx/>
              <a:uFillTx/>
              <a:latin typeface="Arial"/>
              <a:ea typeface="+mn-ea"/>
              <a:cs typeface="Arial"/>
              <a:sym typeface="Arial"/>
            </a:endParaRPr>
          </a:p>
        </p:txBody>
      </p:sp>
      <p:graphicFrame>
        <p:nvGraphicFramePr>
          <p:cNvPr id="3" name="Table 2"/>
          <p:cNvGraphicFramePr>
            <a:graphicFrameLocks noGrp="1"/>
          </p:cNvGraphicFramePr>
          <p:nvPr/>
        </p:nvGraphicFramePr>
        <p:xfrm>
          <a:off x="609600" y="1226524"/>
          <a:ext cx="11263746" cy="4922520"/>
        </p:xfrm>
        <a:graphic>
          <a:graphicData uri="http://schemas.openxmlformats.org/drawingml/2006/table">
            <a:tbl>
              <a:tblPr firstRow="1" bandRow="1">
                <a:tableStyleId>{12ACAA50-B3C0-4FEF-8DD3-66675128A787}</a:tableStyleId>
              </a:tblPr>
              <a:tblGrid>
                <a:gridCol w="3754582">
                  <a:extLst>
                    <a:ext uri="{9D8B030D-6E8A-4147-A177-3AD203B41FA5}">
                      <a16:colId xmlns:a16="http://schemas.microsoft.com/office/drawing/2014/main" val="1010020516"/>
                    </a:ext>
                  </a:extLst>
                </a:gridCol>
                <a:gridCol w="3754582">
                  <a:extLst>
                    <a:ext uri="{9D8B030D-6E8A-4147-A177-3AD203B41FA5}">
                      <a16:colId xmlns:a16="http://schemas.microsoft.com/office/drawing/2014/main" val="3309321017"/>
                    </a:ext>
                  </a:extLst>
                </a:gridCol>
                <a:gridCol w="3754582">
                  <a:extLst>
                    <a:ext uri="{9D8B030D-6E8A-4147-A177-3AD203B41FA5}">
                      <a16:colId xmlns:a16="http://schemas.microsoft.com/office/drawing/2014/main" val="2372131001"/>
                    </a:ext>
                  </a:extLst>
                </a:gridCol>
              </a:tblGrid>
              <a:tr h="167088">
                <a:tc>
                  <a:txBody>
                    <a:bodyPr/>
                    <a:lstStyle/>
                    <a:p>
                      <a:pPr algn="ctr"/>
                      <a:r>
                        <a:rPr lang="en-US" sz="1100" b="1"/>
                        <a:t>Ngành</a:t>
                      </a:r>
                    </a:p>
                  </a:txBody>
                  <a:tcPr/>
                </a:tc>
                <a:tc>
                  <a:txBody>
                    <a:bodyPr/>
                    <a:lstStyle/>
                    <a:p>
                      <a:pPr algn="ctr"/>
                      <a:r>
                        <a:rPr lang="en-US" sz="1100" b="1"/>
                        <a:t>Sản</a:t>
                      </a:r>
                      <a:r>
                        <a:rPr lang="en-US" sz="1100" b="1" baseline="0"/>
                        <a:t> phẩm</a:t>
                      </a:r>
                      <a:endParaRPr lang="en-US" sz="1100" b="1"/>
                    </a:p>
                  </a:txBody>
                  <a:tcPr/>
                </a:tc>
                <a:tc>
                  <a:txBody>
                    <a:bodyPr/>
                    <a:lstStyle/>
                    <a:p>
                      <a:pPr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2875342284"/>
                  </a:ext>
                </a:extLst>
              </a:tr>
              <a:tr h="167088">
                <a:tc rowSpan="2">
                  <a:txBody>
                    <a:bodyPr/>
                    <a:lstStyle/>
                    <a:p>
                      <a:pPr algn="l"/>
                      <a:r>
                        <a:rPr lang="en-US" sz="1100"/>
                        <a:t>Đồ</a:t>
                      </a:r>
                      <a:r>
                        <a:rPr lang="en-US" sz="1100" baseline="0"/>
                        <a:t> uống</a:t>
                      </a:r>
                      <a:endParaRPr lang="en-US" sz="1100"/>
                    </a:p>
                  </a:txBody>
                  <a:tcPr/>
                </a:tc>
                <a:tc>
                  <a:txBody>
                    <a:bodyPr/>
                    <a:lstStyle/>
                    <a:p>
                      <a:r>
                        <a:rPr lang="en-US" sz="1100"/>
                        <a:t>Bia</a:t>
                      </a:r>
                    </a:p>
                  </a:txBody>
                  <a:tcPr/>
                </a:tc>
                <a:tc>
                  <a:txBody>
                    <a:bodyPr/>
                    <a:lstStyle/>
                    <a:p>
                      <a:r>
                        <a:rPr lang="en-US" sz="1100"/>
                        <a:t>9 - 12</a:t>
                      </a:r>
                    </a:p>
                  </a:txBody>
                  <a:tcP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a:t>Đồ</a:t>
                      </a:r>
                      <a:r>
                        <a:rPr lang="en-US" sz="1100" baseline="0"/>
                        <a:t> uống không có cồn</a:t>
                      </a:r>
                      <a:endParaRPr lang="en-US" sz="1100"/>
                    </a:p>
                  </a:txBody>
                  <a:tcPr/>
                </a:tc>
                <a:tc>
                  <a:txBody>
                    <a:bodyPr/>
                    <a:lstStyle/>
                    <a:p>
                      <a:r>
                        <a:rPr lang="en-US" sz="1100"/>
                        <a:t>4 - 9</a:t>
                      </a:r>
                    </a:p>
                  </a:txBody>
                  <a:tcPr/>
                </a:tc>
                <a:extLst>
                  <a:ext uri="{0D108BD9-81ED-4DB2-BD59-A6C34878D82A}">
                    <a16:rowId xmlns:a16="http://schemas.microsoft.com/office/drawing/2014/main" val="839945901"/>
                  </a:ext>
                </a:extLst>
              </a:tr>
              <a:tr h="167088">
                <a:tc rowSpan="5">
                  <a:txBody>
                    <a:bodyPr/>
                    <a:lstStyle/>
                    <a:p>
                      <a:pPr algn="l"/>
                      <a:r>
                        <a:rPr lang="en-US" sz="1100"/>
                        <a:t>Nhựa</a:t>
                      </a:r>
                    </a:p>
                  </a:txBody>
                  <a:tcPr/>
                </a:tc>
                <a:tc>
                  <a:txBody>
                    <a:bodyPr/>
                    <a:lstStyle/>
                    <a:p>
                      <a:r>
                        <a:rPr lang="en-US" sz="1100"/>
                        <a:t>Nhựa</a:t>
                      </a:r>
                      <a:r>
                        <a:rPr lang="en-US" sz="1100" baseline="0"/>
                        <a:t> tiêu dùng</a:t>
                      </a:r>
                      <a:endParaRPr lang="en-US" sz="1100"/>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a:t>Nhựa</a:t>
                      </a:r>
                      <a:r>
                        <a:rPr lang="en-US" sz="1100" baseline="0"/>
                        <a:t> xây dựng</a:t>
                      </a:r>
                      <a:endParaRPr lang="en-US" sz="1100"/>
                    </a:p>
                  </a:txBody>
                  <a:tcPr/>
                </a:tc>
                <a:tc>
                  <a:txBody>
                    <a:bodyPr/>
                    <a:lstStyle/>
                    <a:p>
                      <a:r>
                        <a:rPr lang="en-US" sz="1100"/>
                        <a:t>5 - 14</a:t>
                      </a:r>
                    </a:p>
                  </a:txBody>
                  <a:tcP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a:t>Bao bì</a:t>
                      </a:r>
                    </a:p>
                  </a:txBody>
                  <a:tcPr/>
                </a:tc>
                <a:tc>
                  <a:txBody>
                    <a:bodyPr/>
                    <a:lstStyle/>
                    <a:p>
                      <a:r>
                        <a:rPr lang="en-US" sz="1100"/>
                        <a:t>4 - 12</a:t>
                      </a:r>
                    </a:p>
                  </a:txBody>
                  <a:tcP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a:t>Chai nhựa</a:t>
                      </a:r>
                    </a:p>
                  </a:txBody>
                  <a:tcPr/>
                </a:tc>
                <a:tc>
                  <a:txBody>
                    <a:bodyPr/>
                    <a:lstStyle/>
                    <a:p>
                      <a:r>
                        <a:rPr lang="en-US" sz="1100"/>
                        <a:t>5 - 14.5</a:t>
                      </a:r>
                    </a:p>
                  </a:txBody>
                  <a:tcP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a:t>Túi</a:t>
                      </a:r>
                      <a:r>
                        <a:rPr lang="en-US" sz="1100" baseline="0"/>
                        <a:t> nhựa</a:t>
                      </a:r>
                      <a:endParaRPr lang="en-US" sz="1100"/>
                    </a:p>
                  </a:txBody>
                  <a:tcPr/>
                </a:tc>
                <a:tc>
                  <a:txBody>
                    <a:bodyPr/>
                    <a:lstStyle/>
                    <a:p>
                      <a:r>
                        <a:rPr lang="en-US" sz="1100"/>
                        <a:t>11 - 17</a:t>
                      </a:r>
                    </a:p>
                  </a:txBody>
                  <a:tcPr/>
                </a:tc>
                <a:extLst>
                  <a:ext uri="{0D108BD9-81ED-4DB2-BD59-A6C34878D82A}">
                    <a16:rowId xmlns:a16="http://schemas.microsoft.com/office/drawing/2014/main" val="2180894897"/>
                  </a:ext>
                </a:extLst>
              </a:tr>
              <a:tr h="167088">
                <a:tc rowSpan="4">
                  <a:txBody>
                    <a:bodyPr/>
                    <a:lstStyle/>
                    <a:p>
                      <a:pPr algn="l"/>
                      <a:r>
                        <a:rPr lang="en-US" sz="1100" b="1" dirty="0" err="1">
                          <a:solidFill>
                            <a:schemeClr val="accent4">
                              <a:lumMod val="50000"/>
                            </a:schemeClr>
                          </a:solidFill>
                        </a:rPr>
                        <a:t>Giấy</a:t>
                      </a:r>
                      <a:endParaRPr lang="en-US" sz="1100" b="1" dirty="0">
                        <a:solidFill>
                          <a:schemeClr val="accent4">
                            <a:lumMod val="50000"/>
                          </a:schemeClr>
                        </a:solidFill>
                      </a:endParaRPr>
                    </a:p>
                  </a:txBody>
                  <a:tcPr/>
                </a:tc>
                <a:tc>
                  <a:txBody>
                    <a:bodyPr/>
                    <a:lstStyle/>
                    <a:p>
                      <a:r>
                        <a:rPr lang="en-US" sz="1100"/>
                        <a:t>Bột</a:t>
                      </a:r>
                      <a:r>
                        <a:rPr lang="en-US" sz="1100" baseline="0"/>
                        <a:t> giấy</a:t>
                      </a:r>
                      <a:endParaRPr lang="en-US" sz="1100"/>
                    </a:p>
                  </a:txBody>
                  <a:tcPr/>
                </a:tc>
                <a:tc>
                  <a:txBody>
                    <a:bodyPr/>
                    <a:lstStyle/>
                    <a:p>
                      <a:r>
                        <a:rPr lang="en-US" sz="1100"/>
                        <a:t>6.8</a:t>
                      </a:r>
                    </a:p>
                  </a:txBody>
                  <a:tcP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a:t>Bao bì</a:t>
                      </a:r>
                    </a:p>
                  </a:txBody>
                  <a:tcPr/>
                </a:tc>
                <a:tc>
                  <a:txBody>
                    <a:bodyPr/>
                    <a:lstStyle/>
                    <a:p>
                      <a:r>
                        <a:rPr lang="en-US" sz="1100"/>
                        <a:t>3.8</a:t>
                      </a:r>
                    </a:p>
                  </a:txBody>
                  <a:tcP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a:t>Giấy in</a:t>
                      </a:r>
                    </a:p>
                  </a:txBody>
                  <a:tcPr/>
                </a:tc>
                <a:tc>
                  <a:txBody>
                    <a:bodyPr/>
                    <a:lstStyle/>
                    <a:p>
                      <a:r>
                        <a:rPr lang="en-US" sz="1100"/>
                        <a:t>4.4</a:t>
                      </a:r>
                    </a:p>
                  </a:txBody>
                  <a:tcP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a:t>Giấy vệ</a:t>
                      </a:r>
                      <a:r>
                        <a:rPr lang="en-US" sz="1100" baseline="0"/>
                        <a:t> sinh</a:t>
                      </a:r>
                      <a:endParaRPr lang="en-US" sz="1100"/>
                    </a:p>
                  </a:txBody>
                  <a:tcPr/>
                </a:tc>
                <a:tc>
                  <a:txBody>
                    <a:bodyPr/>
                    <a:lstStyle/>
                    <a:p>
                      <a:r>
                        <a:rPr lang="en-US" sz="1100"/>
                        <a:t>3.8</a:t>
                      </a:r>
                    </a:p>
                  </a:txBody>
                  <a:tcPr/>
                </a:tc>
                <a:extLst>
                  <a:ext uri="{0D108BD9-81ED-4DB2-BD59-A6C34878D82A}">
                    <a16:rowId xmlns:a16="http://schemas.microsoft.com/office/drawing/2014/main" val="2334656543"/>
                  </a:ext>
                </a:extLst>
              </a:tr>
              <a:tr h="167088">
                <a:tc rowSpan="4">
                  <a:txBody>
                    <a:bodyPr/>
                    <a:lstStyle/>
                    <a:p>
                      <a:pPr algn="l"/>
                      <a:r>
                        <a:rPr lang="en-US" sz="1100"/>
                        <a:t>Hóa</a:t>
                      </a:r>
                      <a:r>
                        <a:rPr lang="en-US" sz="1100" baseline="0"/>
                        <a:t> chất</a:t>
                      </a:r>
                      <a:endParaRPr lang="en-US" sz="1100"/>
                    </a:p>
                  </a:txBody>
                  <a:tcPr/>
                </a:tc>
                <a:tc>
                  <a:txBody>
                    <a:bodyPr/>
                    <a:lstStyle/>
                    <a:p>
                      <a:r>
                        <a:rPr lang="en-US" sz="1100"/>
                        <a:t>Cao su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a:t>Cao</a:t>
                      </a:r>
                      <a:r>
                        <a:rPr lang="en-US" sz="1100" baseline="0"/>
                        <a:t> su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a:t>Phân</a:t>
                      </a:r>
                      <a:r>
                        <a:rPr lang="en-US" sz="1100" baseline="0"/>
                        <a:t> bón</a:t>
                      </a:r>
                      <a:endParaRPr lang="en-US" sz="1100"/>
                    </a:p>
                  </a:txBody>
                  <a:tcPr/>
                </a:tc>
                <a:tc>
                  <a:txBody>
                    <a:bodyPr/>
                    <a:lstStyle/>
                    <a:p>
                      <a:r>
                        <a:rPr lang="en-US" sz="1100"/>
                        <a:t>1.4 - 5.4</a:t>
                      </a:r>
                    </a:p>
                  </a:txBody>
                  <a:tcP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a:t>Sơn</a:t>
                      </a:r>
                      <a:r>
                        <a:rPr lang="en-US" sz="1100" baseline="0"/>
                        <a:t> nước</a:t>
                      </a:r>
                      <a:endParaRPr lang="en-US" sz="1100"/>
                    </a:p>
                  </a:txBody>
                  <a:tcPr/>
                </a:tc>
                <a:tc>
                  <a:txBody>
                    <a:bodyPr/>
                    <a:lstStyle/>
                    <a:p>
                      <a:r>
                        <a:rPr lang="en-US" sz="1100"/>
                        <a:t>20 - 30</a:t>
                      </a:r>
                    </a:p>
                  </a:txBody>
                  <a:tcPr/>
                </a:tc>
                <a:extLst>
                  <a:ext uri="{0D108BD9-81ED-4DB2-BD59-A6C34878D82A}">
                    <a16:rowId xmlns:a16="http://schemas.microsoft.com/office/drawing/2014/main" val="1462885676"/>
                  </a:ext>
                </a:extLst>
              </a:tr>
              <a:tr h="167088">
                <a:tc rowSpan="3">
                  <a:txBody>
                    <a:bodyPr/>
                    <a:lstStyle/>
                    <a:p>
                      <a:pPr algn="l"/>
                      <a:r>
                        <a:rPr lang="en-US" sz="1100"/>
                        <a:t>Sản</a:t>
                      </a:r>
                      <a:r>
                        <a:rPr lang="en-US" sz="1100" baseline="0"/>
                        <a:t> phẩm ngành c</a:t>
                      </a:r>
                      <a:r>
                        <a:rPr lang="en-US" sz="1100"/>
                        <a:t>ông</a:t>
                      </a:r>
                      <a:r>
                        <a:rPr lang="en-US" sz="1100" baseline="0"/>
                        <a:t> nghiệp nặng</a:t>
                      </a:r>
                      <a:endParaRPr lang="en-US" sz="1100"/>
                    </a:p>
                  </a:txBody>
                  <a:tcPr/>
                </a:tc>
                <a:tc>
                  <a:txBody>
                    <a:bodyPr/>
                    <a:lstStyle/>
                    <a:p>
                      <a:r>
                        <a:rPr lang="en-US" sz="1100"/>
                        <a:t>Thép</a:t>
                      </a:r>
                      <a:r>
                        <a:rPr lang="en-US" sz="1100" baseline="0"/>
                        <a:t> thành phẩm</a:t>
                      </a:r>
                      <a:endParaRPr lang="en-US" sz="1100"/>
                    </a:p>
                  </a:txBody>
                  <a:tcPr/>
                </a:tc>
                <a:tc>
                  <a:txBody>
                    <a:bodyPr/>
                    <a:lstStyle/>
                    <a:p>
                      <a:r>
                        <a:rPr lang="en-US" sz="1100"/>
                        <a:t>13</a:t>
                      </a:r>
                    </a:p>
                  </a:txBody>
                  <a:tcP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100"/>
                        <a:t>Xi măng</a:t>
                      </a:r>
                    </a:p>
                  </a:txBody>
                  <a:tcPr/>
                </a:tc>
                <a:tc>
                  <a:txBody>
                    <a:bodyPr/>
                    <a:lstStyle/>
                    <a:p>
                      <a:r>
                        <a:rPr lang="en-US" sz="1100"/>
                        <a:t>14</a:t>
                      </a:r>
                    </a:p>
                  </a:txBody>
                  <a:tcP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a:t>Sợi</a:t>
                      </a:r>
                      <a:r>
                        <a:rPr lang="en-US" sz="1100" baseline="0"/>
                        <a:t> dệt</a:t>
                      </a:r>
                      <a:endParaRPr lang="en-US" sz="1100"/>
                    </a:p>
                  </a:txBody>
                  <a:tcPr/>
                </a:tc>
                <a:tc>
                  <a:txBody>
                    <a:bodyPr/>
                    <a:lstStyle/>
                    <a:p>
                      <a:r>
                        <a:rPr lang="en-US" sz="1100" dirty="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2576057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0" y="473530"/>
            <a:ext cx="12192000" cy="713029"/>
          </a:xfrm>
        </p:spPr>
        <p:txBody>
          <a:bodyPr>
            <a:noAutofit/>
          </a:bodyPr>
          <a:lstStyle/>
          <a:p>
            <a:r>
              <a:rPr lang="en-US" sz="2400">
                <a:solidFill>
                  <a:schemeClr val="accent1">
                    <a:lumMod val="50000"/>
                  </a:schemeClr>
                </a:solidFill>
              </a:rPr>
              <a:t>GIÁ ĐIỆN TRUNG BÌNH (2010 – 2024)</a:t>
            </a:r>
            <a:endParaRPr lang="vi-VN" sz="24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Bảng so sánh giá điện của Việt Nam với một số nước trên thế giới (Nguồn: EVN 2022)</a:t>
            </a:r>
            <a:endParaRPr kumimoji="0" lang="en-US" sz="1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29841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107072"/>
            <a:ext cx="10972800" cy="5088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Tỷ</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trọng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chiếm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khoảng</a:t>
            </a:r>
            <a:r>
              <a:rPr lang="en-US" altLang="en-US" sz="1800" dirty="0">
                <a:solidFill>
                  <a:schemeClr val="tx1"/>
                </a:solidFill>
                <a:latin typeface="Arial" panose="020B0604020202020204" pitchFamily="34" charset="0"/>
              </a:rPr>
              <a:t> 54% </a:t>
            </a:r>
            <a:r>
              <a:rPr lang="en-US" altLang="en-US" sz="1800" dirty="0" err="1">
                <a:solidFill>
                  <a:schemeClr val="tx1"/>
                </a:solidFill>
                <a:latin typeface="Arial" panose="020B0604020202020204" pitchFamily="34" charset="0"/>
              </a:rPr>
              <a:t>tổng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cả</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nước</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b="1" dirty="0">
                <a:solidFill>
                  <a:schemeClr val="tx1"/>
                </a:solidFill>
              </a:rPr>
              <a:t>Các ngành công nghiệp tiêu thụ năng lượng cao</a:t>
            </a:r>
            <a:r>
              <a:rPr lang="en-US" b="1" dirty="0">
                <a:solidFill>
                  <a:schemeClr val="tx1"/>
                </a:solidFill>
              </a:rPr>
              <a:t>:</a:t>
            </a:r>
            <a:endParaRPr lang="en-US" altLang="en-US" b="1" dirty="0">
              <a:solidFill>
                <a:schemeClr val="tx1"/>
              </a:solidFill>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sz="2000" dirty="0">
                <a:solidFill>
                  <a:schemeClr val="tx1"/>
                </a:solidFill>
                <a:cs typeface="Arial" panose="020B0604020202020204" pitchFamily="34" charset="0"/>
              </a:rPr>
              <a:t>Các </a:t>
            </a:r>
            <a:r>
              <a:rPr lang="en-US" sz="2000" dirty="0" err="1">
                <a:solidFill>
                  <a:schemeClr val="tx1"/>
                </a:solidFill>
                <a:cs typeface="Arial" panose="020B0604020202020204" pitchFamily="34" charset="0"/>
              </a:rPr>
              <a:t>ngành</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công</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nghiệp</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sản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xuất</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thép</a:t>
            </a:r>
            <a:r>
              <a:rPr lang="en-US" sz="2000" dirty="0">
                <a:solidFill>
                  <a:schemeClr val="tx1"/>
                </a:solidFill>
                <a:cs typeface="Arial" panose="020B0604020202020204" pitchFamily="34" charset="0"/>
              </a:rPr>
              <a:t>, xi </a:t>
            </a:r>
            <a:r>
              <a:rPr lang="en-US" sz="2000" dirty="0" err="1">
                <a:solidFill>
                  <a:schemeClr val="tx1"/>
                </a:solidFill>
                <a:cs typeface="Arial" panose="020B0604020202020204" pitchFamily="34" charset="0"/>
              </a:rPr>
              <a:t>măng</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dệt</a:t>
            </a:r>
            <a:r>
              <a:rPr lang="en-US" sz="2000" dirty="0">
                <a:solidFill>
                  <a:schemeClr val="tx1"/>
                </a:solidFill>
                <a:cs typeface="Arial" panose="020B0604020202020204" pitchFamily="34" charset="0"/>
              </a:rPr>
              <a:t> may, </a:t>
            </a:r>
            <a:r>
              <a:rPr lang="en-US" sz="2000" dirty="0" err="1">
                <a:solidFill>
                  <a:schemeClr val="tx1"/>
                </a:solidFill>
                <a:cs typeface="Arial" panose="020B0604020202020204" pitchFamily="34" charset="0"/>
              </a:rPr>
              <a:t>chế</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biến</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gỗ</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và</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hóa</a:t>
            </a:r>
            <a:r>
              <a:rPr lang="en-US" sz="2000" dirty="0">
                <a:solidFill>
                  <a:schemeClr val="tx1"/>
                </a:solidFill>
                <a:cs typeface="Arial" panose="020B0604020202020204" pitchFamily="34" charset="0"/>
              </a:rPr>
              <a:t> </a:t>
            </a:r>
            <a:r>
              <a:rPr lang="en-US" sz="2000" dirty="0" err="1">
                <a:solidFill>
                  <a:schemeClr val="tx1"/>
                </a:solidFill>
                <a:cs typeface="Arial" panose="020B0604020202020204" pitchFamily="34" charset="0"/>
              </a:rPr>
              <a:t>chất</a:t>
            </a:r>
            <a:r>
              <a:rPr lang="en-US" sz="2000" dirty="0">
                <a:solidFill>
                  <a:schemeClr val="tx1"/>
                </a:solidFill>
                <a:cs typeface="Arial" panose="020B0604020202020204" pitchFamily="34" charset="0"/>
              </a:rPr>
              <a:t>.</a:t>
            </a:r>
            <a:endParaRPr lang="en-US" altLang="en-US" sz="2000" dirty="0">
              <a:solidFill>
                <a:schemeClr val="tx1"/>
              </a:solidFill>
              <a:cs typeface="Arial" panose="020B0604020202020204" pitchFamily="34" charset="0"/>
            </a:endParaRP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vi-VN" sz="2000" dirty="0">
                <a:solidFill>
                  <a:schemeClr val="tx1"/>
                </a:solidFill>
                <a:cs typeface="Arial" panose="020B0604020202020204" pitchFamily="34" charset="0"/>
              </a:rPr>
              <a:t>Các ngành công nghiệp này tiêu thụ khoảng 70% tổng năng lượng trong lĩnh vực công nghiệp. Tiêu thụ năng lượng trong lĩnh vực </a:t>
            </a:r>
            <a:r>
              <a:rPr lang="vi-VN" sz="2000" b="1" dirty="0">
                <a:solidFill>
                  <a:schemeClr val="tx1"/>
                </a:solidFill>
                <a:cs typeface="Arial" panose="020B0604020202020204" pitchFamily="34" charset="0"/>
              </a:rPr>
              <a:t>thép chiếm khoảng 5,18% </a:t>
            </a:r>
            <a:r>
              <a:rPr lang="vi-VN" sz="2000" dirty="0">
                <a:solidFill>
                  <a:schemeClr val="tx1"/>
                </a:solidFill>
                <a:cs typeface="Arial" panose="020B0604020202020204" pitchFamily="34" charset="0"/>
              </a:rPr>
              <a:t>tổng mức sử dụng năng lượng công nghiệp tại Việt Nam</a:t>
            </a:r>
            <a:endParaRPr lang="en-US"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Hiệu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sử</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dụng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rPr>
              <a:t>Hiệu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thép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kể</a:t>
            </a:r>
            <a:r>
              <a:rPr lang="en-US" altLang="en-US" sz="1800" dirty="0">
                <a:solidFill>
                  <a:schemeClr val="tx1"/>
                </a:solidFill>
                <a:latin typeface="Arial" panose="020B0604020202020204" pitchFamily="34" charset="0"/>
              </a:rPr>
              <a:t> do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lý</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kém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a:t>
            </a:r>
            <a:r>
              <a:rPr lang="en-US" altLang="en-US" sz="1800" dirty="0">
                <a:solidFill>
                  <a:schemeClr val="tx1"/>
                </a:solidFill>
                <a:latin typeface="Arial" panose="020B0604020202020204" pitchFamily="34" charset="0"/>
              </a:rPr>
              <a:t>. </a:t>
            </a:r>
          </a:p>
        </p:txBody>
      </p:sp>
    </p:spTree>
    <p:extLst>
      <p:ext uri="{BB962C8B-B14F-4D97-AF65-F5344CB8AC3E}">
        <p14:creationId xmlns:p14="http://schemas.microsoft.com/office/powerpoint/2010/main" val="42042738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Nguyên nhân tiêu thụ năng lượng cao</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599" y="1341668"/>
            <a:ext cx="11084119"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spcBef>
                <a:spcPts val="800"/>
              </a:spcBef>
              <a:spcAft>
                <a:spcPts val="800"/>
              </a:spcAft>
              <a:buClrTx/>
              <a:buSzTx/>
              <a:buFont typeface="Wingdings" pitchFamily="2" charset="2"/>
              <a:buChar char="v"/>
            </a:pPr>
            <a:r>
              <a:rPr lang="vi-VN" sz="1800" b="1" dirty="0">
                <a:solidFill>
                  <a:schemeClr val="tx1"/>
                </a:solidFill>
              </a:rPr>
              <a:t>Công nghệ lạc hậu: </a:t>
            </a:r>
            <a:r>
              <a:rPr lang="vi-VN" sz="1800" dirty="0">
                <a:solidFill>
                  <a:schemeClr val="tx1"/>
                </a:solidFill>
              </a:rPr>
              <a:t>Nhiều doanh nghiệp thép vẫn dựa vào các công nghệ lạc hậu như lộ trình lò oxy cơ bản lò cao (BF–BOF), lò sưởi hở, nhà máy cán thủ công, sử dụng nhiều năng lượng và thải ra một lượng lớn CO₂. Các hệ thống cũ này thường thiếu các biện pháp kiểm soát ô nhiễm hiện đại, sử dụng lò đốt than và không thu hồi được nhiệt thải, dẫn đến hiệu suất thấp, hiệu suất môi trường kém và chi phí sản xuất cao so với các công nghệ sạch hơn, hiệu quả hơn như lò hồ quang điện (EAF) và hệ thống tự động.</a:t>
            </a:r>
            <a:endParaRPr lang="vi-VN" altLang="en-US" sz="1800" dirty="0">
              <a:solidFill>
                <a:schemeClr val="tx1"/>
              </a:solidFill>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đầu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tư</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vào</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nguồn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vốn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lực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bị</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Nhận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thấp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kiệm</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Một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chú</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trọng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quy</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trình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2835865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Những thách thức trong quản lý và SDNL</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813174"/>
            <a:ext cx="10861481"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cũ</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gây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thấp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và</a:t>
            </a:r>
            <a:r>
              <a:rPr lang="en-US" altLang="en-US" sz="1800" dirty="0">
                <a:solidFill>
                  <a:schemeClr val="tx1"/>
                </a:solidFill>
                <a:latin typeface="Arial" panose="020B0604020202020204" pitchFamily="34" charset="0"/>
                <a:cs typeface="Arial" panose="020B0604020202020204" pitchFamily="34" charset="0"/>
              </a:rPr>
              <a:t> ô </a:t>
            </a:r>
            <a:r>
              <a:rPr lang="en-US" altLang="en-US" sz="1800" dirty="0" err="1">
                <a:solidFill>
                  <a:schemeClr val="tx1"/>
                </a:solidFill>
                <a:latin typeface="Arial" panose="020B0604020202020204" pitchFamily="34" charset="0"/>
                <a:cs typeface="Arial" panose="020B0604020202020204" pitchFamily="34" charset="0"/>
              </a:rPr>
              <a:t>nhiễm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môi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trường</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chi </a:t>
            </a:r>
            <a:r>
              <a:rPr lang="en-US" altLang="en-US" sz="1800" b="1" dirty="0" err="1">
                <a:solidFill>
                  <a:schemeClr val="tx1"/>
                </a:solidFill>
                <a:latin typeface="Arial" panose="020B0604020202020204" pitchFamily="34" charset="0"/>
              </a:rPr>
              <a:t>phí</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cs typeface="Arial" panose="020B0604020202020204" pitchFamily="34" charset="0"/>
              </a:rPr>
              <a:t>Chi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tư</a:t>
            </a:r>
            <a:r>
              <a:rPr lang="en-US" altLang="en-US" sz="1800" dirty="0">
                <a:solidFill>
                  <a:schemeClr val="tx1"/>
                </a:solidFill>
                <a:latin typeface="Arial" panose="020B0604020202020204" pitchFamily="34" charset="0"/>
                <a:cs typeface="Arial" panose="020B0604020202020204" pitchFamily="34" charset="0"/>
              </a:rPr>
              <a:t> ban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ngần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ngại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thay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đổi</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chính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hỗ</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đủ</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mạnh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Mặc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dù</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chính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sách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khuyến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khích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nhưng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đủ</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để</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thúc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đẩy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giải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rộng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rãi</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538053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609600" y="1417012"/>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xanh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dần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tâm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tạo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bền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vững</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Xu </a:t>
            </a:r>
            <a:r>
              <a:rPr lang="en-US" altLang="en-US" sz="1800" b="1" dirty="0" err="1">
                <a:solidFill>
                  <a:schemeClr val="tx1"/>
                </a:solidFill>
                <a:latin typeface="Arial" panose="020B0604020202020204" pitchFamily="34" charset="0"/>
              </a:rPr>
              <a:t>hướng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quốc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tập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đoàn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quốc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đòi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hỏi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về</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chuẩn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biệt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dệt</a:t>
            </a:r>
            <a:r>
              <a:rPr lang="en-US" altLang="en-US" sz="1800" dirty="0">
                <a:solidFill>
                  <a:schemeClr val="tx1"/>
                </a:solidFill>
                <a:latin typeface="Arial" panose="020B0604020202020204" pitchFamily="34" charset="0"/>
              </a:rPr>
              <a:t> may,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tử</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Chuyển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số</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tối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ưu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hóa</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Ứng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hóa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800" dirty="0">
                <a:solidFill>
                  <a:schemeClr val="tx1"/>
                </a:solidFill>
                <a:latin typeface="Arial" panose="020B0604020202020204" pitchFamily="34" charset="0"/>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spTree>
    <p:extLst>
      <p:ext uri="{BB962C8B-B14F-4D97-AF65-F5344CB8AC3E}">
        <p14:creationId xmlns:p14="http://schemas.microsoft.com/office/powerpoint/2010/main" val="4259167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pic>
        <p:nvPicPr>
          <p:cNvPr id="5" name="Picture 2" descr="Thép công nghiệp là gì? Các loại thép công nghiệp phổ biến">
            <a:extLst>
              <a:ext uri="{FF2B5EF4-FFF2-40B4-BE49-F238E27FC236}">
                <a16:creationId xmlns:a16="http://schemas.microsoft.com/office/drawing/2014/main" id="{6731EADD-E475-4C6B-342C-A53D40A7C0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873" y="1291880"/>
            <a:ext cx="9796926" cy="4898463"/>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070B9ADB-FDEF-ABF3-9F2B-DAEDB6BEDC0A}"/>
              </a:ext>
            </a:extLst>
          </p:cNvPr>
          <p:cNvSpPr txBox="1">
            <a:spLocks/>
          </p:cNvSpPr>
          <p:nvPr/>
        </p:nvSpPr>
        <p:spPr>
          <a:xfrm>
            <a:off x="1175874" y="519914"/>
            <a:ext cx="9796926"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indent="0" algn="ctr">
              <a:buNone/>
            </a:pPr>
            <a:r>
              <a:rPr lang="en-US" sz="2800" b="1">
                <a:solidFill>
                  <a:schemeClr val="accent1">
                    <a:lumMod val="50000"/>
                  </a:schemeClr>
                </a:solidFill>
              </a:rPr>
              <a:t>Tiềm năng tiết kiệm năng lượng ngành Thép</a:t>
            </a:r>
            <a:endParaRPr lang="en-US" sz="2800" b="1" dirty="0">
              <a:solidFill>
                <a:schemeClr val="accent1">
                  <a:lumMod val="50000"/>
                </a:schemeClr>
              </a:solidFill>
            </a:endParaRPr>
          </a:p>
        </p:txBody>
      </p:sp>
    </p:spTree>
    <p:extLst>
      <p:ext uri="{BB962C8B-B14F-4D97-AF65-F5344CB8AC3E}">
        <p14:creationId xmlns:p14="http://schemas.microsoft.com/office/powerpoint/2010/main" val="20705085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sz="2400">
                <a:solidFill>
                  <a:schemeClr val="accent1">
                    <a:lumMod val="50000"/>
                  </a:schemeClr>
                </a:solidFill>
              </a:rPr>
              <a:t>Cường độ năng lượng trong các ngành công nghiệp </a:t>
            </a:r>
            <a:br>
              <a:rPr lang="en-US" sz="2400">
                <a:solidFill>
                  <a:schemeClr val="accent1">
                    <a:lumMod val="50000"/>
                  </a:schemeClr>
                </a:solidFill>
              </a:rPr>
            </a:br>
            <a:r>
              <a:rPr lang="en-US" sz="2400">
                <a:solidFill>
                  <a:schemeClr val="accent1">
                    <a:lumMod val="50000"/>
                  </a:schemeClr>
                </a:solidFill>
              </a:rPr>
              <a:t>trọng điểm tại Việt Nam</a:t>
            </a:r>
            <a:endParaRPr lang="en-VN" sz="2400"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5943601"/>
            <a:ext cx="7532066" cy="738664"/>
          </a:xfrm>
          <a:prstGeom prst="rect">
            <a:avLst/>
          </a:prstGeom>
          <a:noFill/>
        </p:spPr>
        <p:txBody>
          <a:bodyPr wrap="square">
            <a:spAutoFit/>
          </a:bodyPr>
          <a:lstStyle/>
          <a:p>
            <a:r>
              <a:rPr lang="en-US" sz="1400" i="1"/>
              <a:t>Hình</a:t>
            </a:r>
            <a:r>
              <a:rPr lang="vi-VN" sz="1400" i="1"/>
              <a:t>: Cải thiện cường độ năng lượng trong các ngành công nghiệp trọng điểm trong giai đoạn 2 của VNEEP </a:t>
            </a:r>
            <a:endParaRPr lang="en-US" sz="1400" i="1"/>
          </a:p>
          <a:p>
            <a:r>
              <a:rPr lang="vi-VN" sz="1400" i="1"/>
              <a:t>Thay đổi cường độ năng lượng trong các ngành công nghiệp trọng điểm</a:t>
            </a:r>
            <a:endParaRPr lang="en-VN" sz="1400" i="1" dirty="0"/>
          </a:p>
        </p:txBody>
      </p:sp>
      <p:sp>
        <p:nvSpPr>
          <p:cNvPr id="2" name="Rectangle 1"/>
          <p:cNvSpPr/>
          <p:nvPr/>
        </p:nvSpPr>
        <p:spPr>
          <a:xfrm>
            <a:off x="2371724" y="5095875"/>
            <a:ext cx="942975"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Sắt thép</a:t>
            </a:r>
          </a:p>
        </p:txBody>
      </p:sp>
      <p:sp>
        <p:nvSpPr>
          <p:cNvPr id="7" name="Rectangle 6"/>
          <p:cNvSpPr/>
          <p:nvPr/>
        </p:nvSpPr>
        <p:spPr>
          <a:xfrm>
            <a:off x="3914774" y="5095874"/>
            <a:ext cx="1209676"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Bột giấy và giấy</a:t>
            </a:r>
          </a:p>
        </p:txBody>
      </p:sp>
      <p:sp>
        <p:nvSpPr>
          <p:cNvPr id="9" name="Rectangle 8"/>
          <p:cNvSpPr/>
          <p:nvPr/>
        </p:nvSpPr>
        <p:spPr>
          <a:xfrm>
            <a:off x="5549277" y="5095874"/>
            <a:ext cx="1318248"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Dệt may và da</a:t>
            </a:r>
          </a:p>
        </p:txBody>
      </p:sp>
      <p:sp>
        <p:nvSpPr>
          <p:cNvPr id="11" name="Rectangle 10"/>
          <p:cNvSpPr/>
          <p:nvPr/>
        </p:nvSpPr>
        <p:spPr>
          <a:xfrm>
            <a:off x="7435226" y="5095873"/>
            <a:ext cx="1632573"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Vật liệu xây dựng khác</a:t>
            </a:r>
          </a:p>
        </p:txBody>
      </p:sp>
      <p:sp>
        <p:nvSpPr>
          <p:cNvPr id="12" name="Rectangle 11"/>
          <p:cNvSpPr/>
          <p:nvPr/>
        </p:nvSpPr>
        <p:spPr>
          <a:xfrm>
            <a:off x="9679329" y="5095873"/>
            <a:ext cx="883896"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Xi măng</a:t>
            </a:r>
          </a:p>
        </p:txBody>
      </p:sp>
      <p:sp>
        <p:nvSpPr>
          <p:cNvPr id="3" name="Rectangle 2"/>
          <p:cNvSpPr/>
          <p:nvPr/>
        </p:nvSpPr>
        <p:spPr>
          <a:xfrm>
            <a:off x="1076326" y="5734882"/>
            <a:ext cx="7619999" cy="2341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solidFill>
                  <a:schemeClr val="tx1"/>
                </a:solidFill>
              </a:rPr>
              <a:t>Nguồn: RCEE-NIRAS, Đánh giá chương trình hiệu quả năng lượng Việt Nam – Giai đoạn II (Hà Nội: Danida/MOIT, 2017)</a:t>
            </a:r>
          </a:p>
        </p:txBody>
      </p:sp>
    </p:spTree>
    <p:extLst>
      <p:ext uri="{BB962C8B-B14F-4D97-AF65-F5344CB8AC3E}">
        <p14:creationId xmlns:p14="http://schemas.microsoft.com/office/powerpoint/2010/main" val="2202328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rmAutofit fontScale="90000"/>
          </a:bodyPr>
          <a:lstStyle/>
          <a:p>
            <a:r>
              <a:rPr lang="en-US" sz="2800" b="1" dirty="0">
                <a:solidFill>
                  <a:schemeClr val="accent1">
                    <a:lumMod val="50000"/>
                  </a:schemeClr>
                </a:solidFill>
                <a:effectLst/>
                <a:latin typeface="+mn-lt"/>
                <a:ea typeface="Calibri" panose="020F0502020204030204" pitchFamily="34" charset="0"/>
                <a:cs typeface="Times New Roman" panose="02020603050405020304" pitchFamily="18" charset="0"/>
              </a:rPr>
              <a:t>Định </a:t>
            </a:r>
            <a:r>
              <a:rPr lang="en-US" sz="2800" b="1" dirty="0" err="1">
                <a:solidFill>
                  <a:schemeClr val="accent1">
                    <a:lumMod val="50000"/>
                  </a:schemeClr>
                </a:solidFill>
                <a:effectLst/>
                <a:latin typeface="+mn-lt"/>
                <a:ea typeface="Calibri" panose="020F0502020204030204" pitchFamily="34" charset="0"/>
                <a:cs typeface="Times New Roman" panose="02020603050405020304" pitchFamily="18" charset="0"/>
              </a:rPr>
              <a:t>mức</a:t>
            </a:r>
            <a:r>
              <a:rPr lang="en-US" sz="2800" b="1" dirty="0">
                <a:solidFill>
                  <a:schemeClr val="accent1">
                    <a:lumMod val="50000"/>
                  </a:schemeClr>
                </a:solidFill>
                <a:effectLst/>
                <a:latin typeface="+mn-lt"/>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mn-lt"/>
                <a:ea typeface="Calibri" panose="020F0502020204030204" pitchFamily="34" charset="0"/>
                <a:cs typeface="Times New Roman" panose="02020603050405020304" pitchFamily="18" charset="0"/>
              </a:rPr>
              <a:t>tiêu</a:t>
            </a:r>
            <a:r>
              <a:rPr lang="en-US" sz="2800" b="1" dirty="0">
                <a:solidFill>
                  <a:schemeClr val="accent1">
                    <a:lumMod val="50000"/>
                  </a:schemeClr>
                </a:solidFill>
                <a:effectLst/>
                <a:latin typeface="+mn-lt"/>
                <a:ea typeface="Calibri" panose="020F0502020204030204" pitchFamily="34" charset="0"/>
                <a:cs typeface="Times New Roman" panose="02020603050405020304" pitchFamily="18" charset="0"/>
              </a:rPr>
              <a:t> hao </a:t>
            </a:r>
            <a:r>
              <a:rPr lang="en-US" sz="2800" b="1" dirty="0" err="1">
                <a:solidFill>
                  <a:schemeClr val="accent1">
                    <a:lumMod val="50000"/>
                  </a:schemeClr>
                </a:solidFill>
                <a:effectLst/>
                <a:latin typeface="+mn-lt"/>
                <a:ea typeface="Calibri" panose="020F0502020204030204" pitchFamily="34" charset="0"/>
                <a:cs typeface="Times New Roman" panose="02020603050405020304" pitchFamily="18" charset="0"/>
              </a:rPr>
              <a:t>năng</a:t>
            </a:r>
            <a:r>
              <a:rPr lang="en-US" sz="2800" b="1" dirty="0">
                <a:solidFill>
                  <a:schemeClr val="accent1">
                    <a:lumMod val="50000"/>
                  </a:schemeClr>
                </a:solidFill>
                <a:effectLst/>
                <a:latin typeface="+mn-lt"/>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mn-lt"/>
                <a:ea typeface="Calibri" panose="020F0502020204030204" pitchFamily="34" charset="0"/>
                <a:cs typeface="Times New Roman" panose="02020603050405020304" pitchFamily="18" charset="0"/>
              </a:rPr>
              <a:t>lượng</a:t>
            </a:r>
            <a:r>
              <a:rPr lang="en-US" sz="2800" b="1" dirty="0">
                <a:solidFill>
                  <a:schemeClr val="accent1">
                    <a:lumMod val="50000"/>
                  </a:schemeClr>
                </a:solidFill>
                <a:effectLst/>
                <a:latin typeface="+mn-lt"/>
                <a:ea typeface="Calibri" panose="020F0502020204030204" pitchFamily="34" charset="0"/>
                <a:cs typeface="Times New Roman" panose="02020603050405020304" pitchFamily="18" charset="0"/>
              </a:rPr>
              <a:t> </a:t>
            </a:r>
            <a:r>
              <a:rPr lang="en-US" dirty="0" err="1">
                <a:solidFill>
                  <a:schemeClr val="accent1">
                    <a:lumMod val="50000"/>
                  </a:schemeClr>
                </a:solidFill>
              </a:rPr>
              <a:t>cho</a:t>
            </a:r>
            <a:r>
              <a:rPr lang="en-US" dirty="0">
                <a:solidFill>
                  <a:schemeClr val="accent1">
                    <a:lumMod val="50000"/>
                  </a:schemeClr>
                </a:solidFill>
              </a:rPr>
              <a:t> ngành công nghiệp thép</a:t>
            </a:r>
          </a:p>
        </p:txBody>
      </p:sp>
      <p:graphicFrame>
        <p:nvGraphicFramePr>
          <p:cNvPr id="4" name="Table 3">
            <a:extLst>
              <a:ext uri="{FF2B5EF4-FFF2-40B4-BE49-F238E27FC236}">
                <a16:creationId xmlns:a16="http://schemas.microsoft.com/office/drawing/2014/main" id="{20D01C69-BEB3-4E34-B161-CBF7ECA5FF46}"/>
              </a:ext>
            </a:extLst>
          </p:cNvPr>
          <p:cNvGraphicFramePr>
            <a:graphicFrameLocks noGrp="1"/>
          </p:cNvGraphicFramePr>
          <p:nvPr/>
        </p:nvGraphicFramePr>
        <p:xfrm>
          <a:off x="609600" y="1377718"/>
          <a:ext cx="10972800" cy="4550585"/>
        </p:xfrm>
        <a:graphic>
          <a:graphicData uri="http://schemas.openxmlformats.org/drawingml/2006/table">
            <a:tbl>
              <a:tblPr firstRow="1" firstCol="1" bandRow="1">
                <a:tableStyleId>{912C8C85-51F0-491E-9774-3900AFEF0FD7}</a:tableStyleId>
              </a:tblPr>
              <a:tblGrid>
                <a:gridCol w="6413500">
                  <a:extLst>
                    <a:ext uri="{9D8B030D-6E8A-4147-A177-3AD203B41FA5}">
                      <a16:colId xmlns:a16="http://schemas.microsoft.com/office/drawing/2014/main" val="1885385817"/>
                    </a:ext>
                  </a:extLst>
                </a:gridCol>
                <a:gridCol w="4559300">
                  <a:extLst>
                    <a:ext uri="{9D8B030D-6E8A-4147-A177-3AD203B41FA5}">
                      <a16:colId xmlns:a16="http://schemas.microsoft.com/office/drawing/2014/main" val="3032694420"/>
                    </a:ext>
                  </a:extLst>
                </a:gridCol>
              </a:tblGrid>
              <a:tr h="321844">
                <a:tc>
                  <a:txBody>
                    <a:bodyPr/>
                    <a:lstStyle/>
                    <a:p>
                      <a:pPr algn="ctr">
                        <a:lnSpc>
                          <a:spcPct val="125000"/>
                        </a:lnSpc>
                        <a:spcBef>
                          <a:spcPts val="600"/>
                        </a:spcBef>
                        <a:spcAft>
                          <a:spcPts val="600"/>
                        </a:spcAft>
                      </a:pPr>
                      <a:r>
                        <a:rPr lang="en-US" sz="2000" b="1" dirty="0">
                          <a:solidFill>
                            <a:srgbClr val="FFFFFF"/>
                          </a:solidFill>
                          <a:effectLst/>
                          <a:latin typeface="+mn-lt"/>
                          <a:ea typeface="Calibri" panose="020F0502020204030204" pitchFamily="34" charset="0"/>
                          <a:cs typeface="Times New Roman" panose="02020603050405020304" pitchFamily="18" charset="0"/>
                        </a:rPr>
                        <a:t>Định mức tiêu hao năng lượng (ĐMTHNL)</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Các yêu cầu liên quan khác</a:t>
                      </a:r>
                      <a:endParaRPr lang="en-US" sz="2400" dirty="0">
                        <a:effectLst/>
                        <a:latin typeface="+mn-lt"/>
                        <a:ea typeface="Calibri" panose="020F0502020204030204" pitchFamily="34" charset="0"/>
                        <a:cs typeface="Times New Roman" panose="02020603050405020304" pitchFamily="18" charset="0"/>
                      </a:endParaRPr>
                    </a:p>
                  </a:txBody>
                  <a:tcPr marL="43518" marR="43518" marT="0" marB="0" anchor="ctr">
                    <a:solidFill>
                      <a:schemeClr val="accent1">
                        <a:lumMod val="50000"/>
                      </a:schemeClr>
                    </a:solidFill>
                  </a:tcPr>
                </a:tc>
                <a:extLst>
                  <a:ext uri="{0D108BD9-81ED-4DB2-BD59-A6C34878D82A}">
                    <a16:rowId xmlns:a16="http://schemas.microsoft.com/office/drawing/2014/main" val="4069407932"/>
                  </a:ext>
                </a:extLst>
              </a:tr>
              <a:tr h="4207050">
                <a:tc>
                  <a:txBody>
                    <a:bodyPr/>
                    <a:lstStyle/>
                    <a:p>
                      <a:pPr algn="just">
                        <a:lnSpc>
                          <a:spcPct val="125000"/>
                        </a:lnSpc>
                        <a:spcBef>
                          <a:spcPts val="600"/>
                        </a:spcBef>
                        <a:spcAft>
                          <a:spcPts val="600"/>
                        </a:spcAft>
                      </a:pPr>
                      <a:r>
                        <a:rPr lang="vi-VN" sz="1600" b="0" i="0" u="none" strike="noStrike" cap="none" dirty="0">
                          <a:solidFill>
                            <a:schemeClr val="tx1"/>
                          </a:solidFill>
                          <a:effectLst/>
                          <a:latin typeface="+mn-lt"/>
                          <a:ea typeface="+mn-ea"/>
                          <a:cs typeface="+mn-cs"/>
                          <a:sym typeface="Arial"/>
                        </a:rPr>
                        <a:t>Theo quy định tại khoản 2 Điều 5 </a:t>
                      </a:r>
                      <a:r>
                        <a:rPr lang="vi-VN" sz="1800" b="1" i="0" u="none" strike="noStrike" cap="none" dirty="0">
                          <a:solidFill>
                            <a:schemeClr val="accent1">
                              <a:lumMod val="50000"/>
                            </a:schemeClr>
                          </a:solidFill>
                          <a:effectLst/>
                          <a:latin typeface="+mn-lt"/>
                          <a:ea typeface="+mn-ea"/>
                          <a:cs typeface="+mn-cs"/>
                          <a:sym typeface="Arial"/>
                        </a:rPr>
                        <a:t>Thông tư 20/2016/TT-BCT</a:t>
                      </a:r>
                      <a:r>
                        <a:rPr lang="vi-VN" sz="1600" b="0" i="0" u="none" strike="noStrike" cap="none" dirty="0">
                          <a:solidFill>
                            <a:schemeClr val="tx1"/>
                          </a:solidFill>
                          <a:effectLst/>
                          <a:latin typeface="+mn-lt"/>
                          <a:ea typeface="+mn-ea"/>
                          <a:cs typeface="+mn-cs"/>
                          <a:sym typeface="Arial"/>
                        </a:rPr>
                        <a:t>, ĐMTHNL đối với ngành công nghiệp thép giai đoạn từ năm 2021 - đến hết năm 2025 là:</a:t>
                      </a:r>
                    </a:p>
                    <a:p>
                      <a:pPr marL="285750" indent="-285750" algn="just">
                        <a:lnSpc>
                          <a:spcPct val="125000"/>
                        </a:lnSpc>
                        <a:spcBef>
                          <a:spcPts val="600"/>
                        </a:spcBef>
                        <a:spcAft>
                          <a:spcPts val="600"/>
                        </a:spcAft>
                        <a:buFont typeface="Arial" panose="020B0604020202020204" pitchFamily="34" charset="0"/>
                        <a:buChar char="•"/>
                      </a:pPr>
                      <a:r>
                        <a:rPr lang="vi-VN" sz="1600" b="0" i="0" u="none" strike="noStrike" cap="none" dirty="0">
                          <a:solidFill>
                            <a:schemeClr val="tx1"/>
                          </a:solidFill>
                          <a:effectLst/>
                          <a:latin typeface="+mn-lt"/>
                          <a:ea typeface="+mn-ea"/>
                          <a:cs typeface="+mn-cs"/>
                          <a:sym typeface="Arial"/>
                        </a:rPr>
                        <a:t>Thiêu kết quặng sắt: 1.960 MJ/tấn</a:t>
                      </a:r>
                    </a:p>
                    <a:p>
                      <a:pPr marL="285750" indent="-285750" algn="just">
                        <a:lnSpc>
                          <a:spcPct val="125000"/>
                        </a:lnSpc>
                        <a:spcBef>
                          <a:spcPts val="600"/>
                        </a:spcBef>
                        <a:spcAft>
                          <a:spcPts val="600"/>
                        </a:spcAft>
                        <a:buFont typeface="Arial" panose="020B0604020202020204" pitchFamily="34" charset="0"/>
                        <a:buChar char="•"/>
                      </a:pPr>
                      <a:r>
                        <a:rPr lang="vi-VN" sz="1600" b="0" i="0" u="none" strike="noStrike" cap="none" dirty="0">
                          <a:solidFill>
                            <a:schemeClr val="tx1"/>
                          </a:solidFill>
                          <a:effectLst/>
                          <a:latin typeface="+mn-lt"/>
                          <a:ea typeface="+mn-ea"/>
                          <a:cs typeface="+mn-cs"/>
                          <a:sym typeface="Arial"/>
                        </a:rPr>
                        <a:t>Sản xuất gang bằng lò cao: 12.400 MJ/tấn</a:t>
                      </a:r>
                    </a:p>
                    <a:p>
                      <a:pPr marL="285750" indent="-285750" algn="just">
                        <a:lnSpc>
                          <a:spcPct val="125000"/>
                        </a:lnSpc>
                        <a:spcBef>
                          <a:spcPts val="600"/>
                        </a:spcBef>
                        <a:spcAft>
                          <a:spcPts val="600"/>
                        </a:spcAft>
                        <a:buFont typeface="Arial" panose="020B0604020202020204" pitchFamily="34" charset="0"/>
                        <a:buChar char="•"/>
                      </a:pPr>
                      <a:r>
                        <a:rPr lang="vi-VN" sz="1600" b="0" i="0" u="none" strike="noStrike" cap="none" dirty="0">
                          <a:solidFill>
                            <a:schemeClr val="tx1"/>
                          </a:solidFill>
                          <a:effectLst/>
                          <a:latin typeface="+mn-lt"/>
                          <a:ea typeface="+mn-ea"/>
                          <a:cs typeface="+mn-cs"/>
                          <a:sym typeface="Arial"/>
                        </a:rPr>
                        <a:t>Sản xuất phôi thép bằng lò chuyển (lò thổi): 100 MJ/tấn</a:t>
                      </a:r>
                    </a:p>
                    <a:p>
                      <a:pPr marL="285750" indent="-285750" algn="just">
                        <a:lnSpc>
                          <a:spcPct val="125000"/>
                        </a:lnSpc>
                        <a:spcBef>
                          <a:spcPts val="600"/>
                        </a:spcBef>
                        <a:spcAft>
                          <a:spcPts val="600"/>
                        </a:spcAft>
                        <a:buFont typeface="Arial" panose="020B0604020202020204" pitchFamily="34" charset="0"/>
                        <a:buChar char="•"/>
                      </a:pPr>
                      <a:r>
                        <a:rPr lang="vi-VN" sz="1600" b="0" i="0" u="none" strike="noStrike" cap="none" dirty="0">
                          <a:solidFill>
                            <a:schemeClr val="tx1"/>
                          </a:solidFill>
                          <a:effectLst/>
                          <a:latin typeface="+mn-lt"/>
                          <a:ea typeface="+mn-ea"/>
                          <a:cs typeface="+mn-cs"/>
                          <a:sym typeface="Arial"/>
                        </a:rPr>
                        <a:t>Sản xuất phôi thép bằng lò điện hồ quang: 2.500 MJ/tấn</a:t>
                      </a:r>
                    </a:p>
                    <a:p>
                      <a:pPr marL="285750" indent="-285750" algn="just">
                        <a:lnSpc>
                          <a:spcPct val="125000"/>
                        </a:lnSpc>
                        <a:spcBef>
                          <a:spcPts val="600"/>
                        </a:spcBef>
                        <a:spcAft>
                          <a:spcPts val="600"/>
                        </a:spcAft>
                        <a:buFont typeface="Arial" panose="020B0604020202020204" pitchFamily="34" charset="0"/>
                        <a:buChar char="•"/>
                      </a:pPr>
                      <a:r>
                        <a:rPr lang="vi-VN" sz="1600" b="0" i="0" u="none" strike="noStrike" cap="none" dirty="0">
                          <a:solidFill>
                            <a:schemeClr val="tx1"/>
                          </a:solidFill>
                          <a:effectLst/>
                          <a:latin typeface="+mn-lt"/>
                          <a:ea typeface="+mn-ea"/>
                          <a:cs typeface="+mn-cs"/>
                          <a:sym typeface="Arial"/>
                        </a:rPr>
                        <a:t>Sản xuất phôi thép bằng lò cảm ứng: 2.500 MJ/tấn</a:t>
                      </a:r>
                    </a:p>
                    <a:p>
                      <a:pPr marL="285750" indent="-285750" algn="just">
                        <a:lnSpc>
                          <a:spcPct val="125000"/>
                        </a:lnSpc>
                        <a:spcBef>
                          <a:spcPts val="600"/>
                        </a:spcBef>
                        <a:spcAft>
                          <a:spcPts val="600"/>
                        </a:spcAft>
                        <a:buFont typeface="Arial" panose="020B0604020202020204" pitchFamily="34" charset="0"/>
                        <a:buChar char="•"/>
                      </a:pPr>
                      <a:r>
                        <a:rPr lang="vi-VN" sz="1600" b="0" i="0" u="none" strike="noStrike" cap="none" dirty="0">
                          <a:solidFill>
                            <a:schemeClr val="tx1"/>
                          </a:solidFill>
                          <a:effectLst/>
                          <a:latin typeface="+mn-lt"/>
                          <a:ea typeface="+mn-ea"/>
                          <a:cs typeface="+mn-cs"/>
                          <a:sym typeface="Arial"/>
                        </a:rPr>
                        <a:t>Cán nóng thép dài: 1.600 MJ/tấn</a:t>
                      </a:r>
                    </a:p>
                    <a:p>
                      <a:pPr marL="285750" indent="-285750" algn="just">
                        <a:lnSpc>
                          <a:spcPct val="125000"/>
                        </a:lnSpc>
                        <a:spcBef>
                          <a:spcPts val="600"/>
                        </a:spcBef>
                        <a:spcAft>
                          <a:spcPts val="600"/>
                        </a:spcAft>
                        <a:buFont typeface="Arial" panose="020B0604020202020204" pitchFamily="34" charset="0"/>
                        <a:buChar char="•"/>
                      </a:pPr>
                      <a:r>
                        <a:rPr lang="vi-VN" sz="1600" b="0" i="0" u="none" strike="noStrike" cap="none" dirty="0">
                          <a:solidFill>
                            <a:schemeClr val="tx1"/>
                          </a:solidFill>
                          <a:effectLst/>
                          <a:latin typeface="+mn-lt"/>
                          <a:ea typeface="+mn-ea"/>
                          <a:cs typeface="+mn-cs"/>
                          <a:sym typeface="Arial"/>
                        </a:rPr>
                        <a:t>Cán nguội thép tấm lá: 1.500 MJ/tấn</a:t>
                      </a:r>
                    </a:p>
                  </a:txBody>
                  <a:tcPr marL="68580" marR="68580" marT="0" marB="0" anchor="ctr"/>
                </a:tc>
                <a:tc>
                  <a:txBody>
                    <a:bodyPr/>
                    <a:lstStyle/>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Phải có kế hoạch để đáp ứng các quy định ĐMTHNL tại Điều 5 Thông tư số 20/2016/TT-BCT.</a:t>
                      </a:r>
                    </a:p>
                    <a:p>
                      <a:pPr algn="just">
                        <a:lnSpc>
                          <a:spcPct val="125000"/>
                        </a:lnSpc>
                        <a:spcBef>
                          <a:spcPts val="600"/>
                        </a:spcBef>
                        <a:spcAft>
                          <a:spcPts val="600"/>
                        </a:spcAft>
                      </a:pPr>
                      <a:r>
                        <a:rPr lang="vi-VN" sz="1600" dirty="0">
                          <a:effectLst/>
                          <a:latin typeface="+mn-lt"/>
                        </a:rPr>
                        <a:t>-</a:t>
                      </a:r>
                      <a:r>
                        <a:rPr lang="en-US" sz="1600" dirty="0">
                          <a:effectLst/>
                          <a:latin typeface="+mn-lt"/>
                        </a:rPr>
                        <a:t> </a:t>
                      </a:r>
                      <a:r>
                        <a:rPr lang="vi-VN" sz="1600" dirty="0">
                          <a:effectLst/>
                          <a:latin typeface="+mn-lt"/>
                        </a:rPr>
                        <a:t>Phải báo cáo SCT địa phương trước ngày 15 tháng 01 hằng năm về tình hình thực hiện ĐMTHNL của đơn vị</a:t>
                      </a:r>
                      <a:r>
                        <a:rPr lang="en-US" sz="1800" dirty="0">
                          <a:effectLst/>
                          <a:latin typeface="+mn-lt"/>
                          <a:cs typeface="Times New Roman" panose="02020603050405020304" pitchFamily="18" charset="0"/>
                        </a:rPr>
                        <a:t>.</a:t>
                      </a:r>
                      <a:endParaRPr lang="vi-VN" sz="1600" dirty="0">
                        <a:effectLst/>
                        <a:latin typeface="+mn-lt"/>
                      </a:endParaRPr>
                    </a:p>
                  </a:txBody>
                  <a:tcPr marL="43518" marR="43518" marT="0" marB="0" anchor="ctr"/>
                </a:tc>
                <a:extLst>
                  <a:ext uri="{0D108BD9-81ED-4DB2-BD59-A6C34878D82A}">
                    <a16:rowId xmlns:a16="http://schemas.microsoft.com/office/drawing/2014/main" val="897526497"/>
                  </a:ext>
                </a:extLst>
              </a:tr>
            </a:tbl>
          </a:graphicData>
        </a:graphic>
      </p:graphicFrame>
    </p:spTree>
    <p:extLst>
      <p:ext uri="{BB962C8B-B14F-4D97-AF65-F5344CB8AC3E}">
        <p14:creationId xmlns:p14="http://schemas.microsoft.com/office/powerpoint/2010/main" val="287337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8D67-3FDD-2190-729B-93A6DF32A60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C35245B-F960-BBFA-8622-04E3399A374E}"/>
              </a:ext>
            </a:extLst>
          </p:cNvPr>
          <p:cNvSpPr>
            <a:spLocks noGrp="1"/>
          </p:cNvSpPr>
          <p:nvPr>
            <p:ph type="title"/>
          </p:nvPr>
        </p:nvSpPr>
        <p:spPr>
          <a:xfrm>
            <a:off x="0" y="544392"/>
            <a:ext cx="12192000" cy="654050"/>
          </a:xfrm>
        </p:spPr>
        <p:txBody>
          <a:bodyPr/>
          <a:lstStyle/>
          <a:p>
            <a:pPr algn="ctr"/>
            <a:r>
              <a:rPr lang="en-US" sz="3200" dirty="0" err="1">
                <a:solidFill>
                  <a:schemeClr val="accent1">
                    <a:lumMod val="50000"/>
                  </a:schemeClr>
                </a:solidFill>
              </a:rPr>
              <a:t>MỤC</a:t>
            </a:r>
            <a:r>
              <a:rPr lang="en-US" sz="3200" dirty="0">
                <a:solidFill>
                  <a:schemeClr val="accent1">
                    <a:lumMod val="50000"/>
                  </a:schemeClr>
                </a:solidFill>
              </a:rPr>
              <a:t> </a:t>
            </a:r>
            <a:r>
              <a:rPr lang="en-US" sz="3200" dirty="0" err="1">
                <a:solidFill>
                  <a:schemeClr val="accent1">
                    <a:lumMod val="50000"/>
                  </a:schemeClr>
                </a:solidFill>
              </a:rPr>
              <a:t>TIÊU</a:t>
            </a:r>
            <a:r>
              <a:rPr lang="en-US" sz="3200" dirty="0">
                <a:solidFill>
                  <a:schemeClr val="accent1">
                    <a:lumMod val="50000"/>
                  </a:schemeClr>
                </a:solidFill>
              </a:rPr>
              <a:t> </a:t>
            </a:r>
            <a:r>
              <a:rPr lang="en-US" sz="3200" dirty="0" err="1">
                <a:solidFill>
                  <a:schemeClr val="accent1">
                    <a:lumMod val="50000"/>
                  </a:schemeClr>
                </a:solidFill>
              </a:rPr>
              <a:t>CỦA</a:t>
            </a:r>
            <a:r>
              <a:rPr lang="en-US" sz="3200" dirty="0">
                <a:solidFill>
                  <a:schemeClr val="accent1">
                    <a:lumMod val="50000"/>
                  </a:schemeClr>
                </a:solidFill>
              </a:rPr>
              <a:t> </a:t>
            </a:r>
            <a:r>
              <a:rPr lang="en-US" sz="3200" dirty="0" err="1">
                <a:solidFill>
                  <a:schemeClr val="accent1">
                    <a:lumMod val="50000"/>
                  </a:schemeClr>
                </a:solidFill>
              </a:rPr>
              <a:t>HỢP</a:t>
            </a:r>
            <a:r>
              <a:rPr lang="en-US" sz="3200" dirty="0">
                <a:solidFill>
                  <a:schemeClr val="accent1">
                    <a:lumMod val="50000"/>
                  </a:schemeClr>
                </a:solidFill>
              </a:rPr>
              <a:t> </a:t>
            </a:r>
            <a:r>
              <a:rPr lang="en-US" sz="3200" dirty="0" err="1">
                <a:solidFill>
                  <a:schemeClr val="accent1">
                    <a:lumMod val="50000"/>
                  </a:schemeClr>
                </a:solidFill>
              </a:rPr>
              <a:t>PHẦN</a:t>
            </a:r>
            <a:endParaRPr lang="en-VN" sz="3200" dirty="0">
              <a:solidFill>
                <a:schemeClr val="accent1">
                  <a:lumMod val="50000"/>
                </a:schemeClr>
              </a:solidFill>
            </a:endParaRPr>
          </a:p>
        </p:txBody>
      </p:sp>
      <p:grpSp>
        <p:nvGrpSpPr>
          <p:cNvPr id="4" name="Group 3">
            <a:extLst>
              <a:ext uri="{FF2B5EF4-FFF2-40B4-BE49-F238E27FC236}">
                <a16:creationId xmlns:a16="http://schemas.microsoft.com/office/drawing/2014/main" id="{EB972F65-DA4A-AD6F-5EFB-B5E3CFDD2AA7}"/>
              </a:ext>
            </a:extLst>
          </p:cNvPr>
          <p:cNvGrpSpPr/>
          <p:nvPr/>
        </p:nvGrpSpPr>
        <p:grpSpPr>
          <a:xfrm>
            <a:off x="634078" y="1725436"/>
            <a:ext cx="5749707" cy="881688"/>
            <a:chOff x="810619" y="1727758"/>
            <a:chExt cx="5749707" cy="881688"/>
          </a:xfrm>
        </p:grpSpPr>
        <p:sp>
          <p:nvSpPr>
            <p:cNvPr id="6" name="Title 20">
              <a:extLst>
                <a:ext uri="{FF2B5EF4-FFF2-40B4-BE49-F238E27FC236}">
                  <a16:creationId xmlns:a16="http://schemas.microsoft.com/office/drawing/2014/main" id="{B68FFA2E-8AEB-6499-4033-7D3F8926A4C5}"/>
                </a:ext>
              </a:extLst>
            </p:cNvPr>
            <p:cNvSpPr txBox="1">
              <a:spLocks/>
            </p:cNvSpPr>
            <p:nvPr/>
          </p:nvSpPr>
          <p:spPr>
            <a:xfrm>
              <a:off x="1796568" y="1727758"/>
              <a:ext cx="4763758" cy="881688"/>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thực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trạng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tiềm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tại</a:t>
              </a:r>
              <a:r>
                <a:rPr lang="en-US" sz="2000" dirty="0">
                  <a:solidFill>
                    <a:srgbClr val="0070C0"/>
                  </a:solidFill>
                  <a:latin typeface="Arial" panose="020B0604020202020204" pitchFamily="34" charset="0"/>
                  <a:cs typeface="Arial" panose="020B0604020202020204" pitchFamily="34" charset="0"/>
                </a:rPr>
                <a:t> Việt Nam</a:t>
              </a:r>
            </a:p>
          </p:txBody>
        </p:sp>
        <p:sp>
          <p:nvSpPr>
            <p:cNvPr id="8" name="Oval 7">
              <a:extLst>
                <a:ext uri="{FF2B5EF4-FFF2-40B4-BE49-F238E27FC236}">
                  <a16:creationId xmlns:a16="http://schemas.microsoft.com/office/drawing/2014/main" id="{B15BD697-ECF0-32CB-13AE-D7E37EB12E96}"/>
                </a:ext>
              </a:extLst>
            </p:cNvPr>
            <p:cNvSpPr/>
            <p:nvPr/>
          </p:nvSpPr>
          <p:spPr>
            <a:xfrm>
              <a:off x="810619" y="1762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1A433957-6028-82DB-DDE1-535BBFD567E1}"/>
                </a:ext>
              </a:extLst>
            </p:cNvPr>
            <p:cNvGrpSpPr/>
            <p:nvPr/>
          </p:nvGrpSpPr>
          <p:grpSpPr>
            <a:xfrm>
              <a:off x="985048" y="1966281"/>
              <a:ext cx="462663" cy="404639"/>
              <a:chOff x="2437300" y="2768688"/>
              <a:chExt cx="400024" cy="349856"/>
            </a:xfrm>
            <a:solidFill>
              <a:schemeClr val="accent1"/>
            </a:solidFill>
          </p:grpSpPr>
          <p:sp>
            <p:nvSpPr>
              <p:cNvPr id="10" name="Freeform 104">
                <a:extLst>
                  <a:ext uri="{FF2B5EF4-FFF2-40B4-BE49-F238E27FC236}">
                    <a16:creationId xmlns:a16="http://schemas.microsoft.com/office/drawing/2014/main" id="{D9DE39B4-FE46-A342-7279-8078F4BB148A}"/>
                  </a:ext>
                </a:extLst>
              </p:cNvPr>
              <p:cNvSpPr>
                <a:spLocks/>
              </p:cNvSpPr>
              <p:nvPr/>
            </p:nvSpPr>
            <p:spPr bwMode="auto">
              <a:xfrm>
                <a:off x="2499350" y="2830738"/>
                <a:ext cx="143903" cy="93735"/>
              </a:xfrm>
              <a:custGeom>
                <a:avLst/>
                <a:gdLst>
                  <a:gd name="T0" fmla="*/ 44 w 46"/>
                  <a:gd name="T1" fmla="*/ 0 h 30"/>
                  <a:gd name="T2" fmla="*/ 0 w 46"/>
                  <a:gd name="T3" fmla="*/ 28 h 30"/>
                  <a:gd name="T4" fmla="*/ 2 w 46"/>
                  <a:gd name="T5" fmla="*/ 30 h 30"/>
                  <a:gd name="T6" fmla="*/ 4 w 46"/>
                  <a:gd name="T7" fmla="*/ 28 h 30"/>
                  <a:gd name="T8" fmla="*/ 44 w 46"/>
                  <a:gd name="T9" fmla="*/ 4 h 30"/>
                  <a:gd name="T10" fmla="*/ 46 w 46"/>
                  <a:gd name="T11" fmla="*/ 2 h 30"/>
                  <a:gd name="T12" fmla="*/ 44 w 46"/>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46" h="30">
                    <a:moveTo>
                      <a:pt x="44" y="0"/>
                    </a:moveTo>
                    <a:cubicBezTo>
                      <a:pt x="20" y="0"/>
                      <a:pt x="0" y="13"/>
                      <a:pt x="0" y="28"/>
                    </a:cubicBezTo>
                    <a:cubicBezTo>
                      <a:pt x="0" y="29"/>
                      <a:pt x="1" y="30"/>
                      <a:pt x="2" y="30"/>
                    </a:cubicBezTo>
                    <a:cubicBezTo>
                      <a:pt x="3" y="30"/>
                      <a:pt x="4" y="29"/>
                      <a:pt x="4" y="28"/>
                    </a:cubicBezTo>
                    <a:cubicBezTo>
                      <a:pt x="4" y="15"/>
                      <a:pt x="23" y="4"/>
                      <a:pt x="44" y="4"/>
                    </a:cubicBezTo>
                    <a:cubicBezTo>
                      <a:pt x="45" y="4"/>
                      <a:pt x="46" y="3"/>
                      <a:pt x="46" y="2"/>
                    </a:cubicBezTo>
                    <a:cubicBezTo>
                      <a:pt x="46" y="1"/>
                      <a:pt x="45"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Freeform 105">
                <a:extLst>
                  <a:ext uri="{FF2B5EF4-FFF2-40B4-BE49-F238E27FC236}">
                    <a16:creationId xmlns:a16="http://schemas.microsoft.com/office/drawing/2014/main" id="{784EB2C6-4BB5-ABAD-6577-79C0DCDF70B8}"/>
                  </a:ext>
                </a:extLst>
              </p:cNvPr>
              <p:cNvSpPr>
                <a:spLocks noEditPoints="1"/>
              </p:cNvSpPr>
              <p:nvPr/>
            </p:nvSpPr>
            <p:spPr bwMode="auto">
              <a:xfrm>
                <a:off x="2437300" y="2768688"/>
                <a:ext cx="400024" cy="349856"/>
              </a:xfrm>
              <a:custGeom>
                <a:avLst/>
                <a:gdLst>
                  <a:gd name="T0" fmla="*/ 64 w 128"/>
                  <a:gd name="T1" fmla="*/ 0 h 112"/>
                  <a:gd name="T2" fmla="*/ 0 w 128"/>
                  <a:gd name="T3" fmla="*/ 48 h 112"/>
                  <a:gd name="T4" fmla="*/ 28 w 128"/>
                  <a:gd name="T5" fmla="*/ 88 h 112"/>
                  <a:gd name="T6" fmla="*/ 28 w 128"/>
                  <a:gd name="T7" fmla="*/ 88 h 112"/>
                  <a:gd name="T8" fmla="*/ 20 w 128"/>
                  <a:gd name="T9" fmla="*/ 107 h 112"/>
                  <a:gd name="T10" fmla="*/ 20 w 128"/>
                  <a:gd name="T11" fmla="*/ 107 h 112"/>
                  <a:gd name="T12" fmla="*/ 20 w 128"/>
                  <a:gd name="T13" fmla="*/ 108 h 112"/>
                  <a:gd name="T14" fmla="*/ 24 w 128"/>
                  <a:gd name="T15" fmla="*/ 112 h 112"/>
                  <a:gd name="T16" fmla="*/ 25 w 128"/>
                  <a:gd name="T17" fmla="*/ 112 h 112"/>
                  <a:gd name="T18" fmla="*/ 52 w 128"/>
                  <a:gd name="T19" fmla="*/ 95 h 112"/>
                  <a:gd name="T20" fmla="*/ 64 w 128"/>
                  <a:gd name="T21" fmla="*/ 96 h 112"/>
                  <a:gd name="T22" fmla="*/ 128 w 128"/>
                  <a:gd name="T23" fmla="*/ 48 h 112"/>
                  <a:gd name="T24" fmla="*/ 64 w 128"/>
                  <a:gd name="T25" fmla="*/ 0 h 112"/>
                  <a:gd name="T26" fmla="*/ 64 w 128"/>
                  <a:gd name="T27" fmla="*/ 88 h 112"/>
                  <a:gd name="T28" fmla="*/ 53 w 128"/>
                  <a:gd name="T29" fmla="*/ 87 h 112"/>
                  <a:gd name="T30" fmla="*/ 52 w 128"/>
                  <a:gd name="T31" fmla="*/ 87 h 112"/>
                  <a:gd name="T32" fmla="*/ 45 w 128"/>
                  <a:gd name="T33" fmla="*/ 90 h 112"/>
                  <a:gd name="T34" fmla="*/ 33 w 128"/>
                  <a:gd name="T35" fmla="*/ 100 h 112"/>
                  <a:gd name="T36" fmla="*/ 36 w 128"/>
                  <a:gd name="T37" fmla="*/ 88 h 112"/>
                  <a:gd name="T38" fmla="*/ 36 w 128"/>
                  <a:gd name="T39" fmla="*/ 88 h 112"/>
                  <a:gd name="T40" fmla="*/ 32 w 128"/>
                  <a:gd name="T41" fmla="*/ 81 h 112"/>
                  <a:gd name="T42" fmla="*/ 8 w 128"/>
                  <a:gd name="T43" fmla="*/ 48 h 112"/>
                  <a:gd name="T44" fmla="*/ 64 w 128"/>
                  <a:gd name="T45" fmla="*/ 8 h 112"/>
                  <a:gd name="T46" fmla="*/ 120 w 128"/>
                  <a:gd name="T47" fmla="*/ 48 h 112"/>
                  <a:gd name="T48" fmla="*/ 64 w 128"/>
                  <a:gd name="T49" fmla="*/ 8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12">
                    <a:moveTo>
                      <a:pt x="64" y="0"/>
                    </a:moveTo>
                    <a:cubicBezTo>
                      <a:pt x="29" y="0"/>
                      <a:pt x="0" y="21"/>
                      <a:pt x="0" y="48"/>
                    </a:cubicBezTo>
                    <a:cubicBezTo>
                      <a:pt x="0" y="65"/>
                      <a:pt x="11" y="79"/>
                      <a:pt x="28" y="88"/>
                    </a:cubicBezTo>
                    <a:cubicBezTo>
                      <a:pt x="28" y="88"/>
                      <a:pt x="28" y="88"/>
                      <a:pt x="28" y="88"/>
                    </a:cubicBezTo>
                    <a:cubicBezTo>
                      <a:pt x="28" y="95"/>
                      <a:pt x="23" y="103"/>
                      <a:pt x="20" y="107"/>
                    </a:cubicBezTo>
                    <a:cubicBezTo>
                      <a:pt x="20" y="107"/>
                      <a:pt x="20" y="107"/>
                      <a:pt x="20" y="107"/>
                    </a:cubicBezTo>
                    <a:cubicBezTo>
                      <a:pt x="20" y="107"/>
                      <a:pt x="20" y="108"/>
                      <a:pt x="20" y="108"/>
                    </a:cubicBezTo>
                    <a:cubicBezTo>
                      <a:pt x="20" y="110"/>
                      <a:pt x="22" y="112"/>
                      <a:pt x="24" y="112"/>
                    </a:cubicBezTo>
                    <a:cubicBezTo>
                      <a:pt x="24" y="112"/>
                      <a:pt x="25" y="112"/>
                      <a:pt x="25" y="112"/>
                    </a:cubicBezTo>
                    <a:cubicBezTo>
                      <a:pt x="37" y="110"/>
                      <a:pt x="49" y="98"/>
                      <a:pt x="52" y="95"/>
                    </a:cubicBezTo>
                    <a:cubicBezTo>
                      <a:pt x="56" y="96"/>
                      <a:pt x="60" y="96"/>
                      <a:pt x="64" y="96"/>
                    </a:cubicBezTo>
                    <a:cubicBezTo>
                      <a:pt x="99" y="96"/>
                      <a:pt x="128" y="75"/>
                      <a:pt x="128" y="48"/>
                    </a:cubicBezTo>
                    <a:cubicBezTo>
                      <a:pt x="128" y="21"/>
                      <a:pt x="99" y="0"/>
                      <a:pt x="64" y="0"/>
                    </a:cubicBezTo>
                    <a:close/>
                    <a:moveTo>
                      <a:pt x="64" y="88"/>
                    </a:moveTo>
                    <a:cubicBezTo>
                      <a:pt x="60" y="88"/>
                      <a:pt x="57" y="88"/>
                      <a:pt x="53" y="87"/>
                    </a:cubicBezTo>
                    <a:cubicBezTo>
                      <a:pt x="52" y="87"/>
                      <a:pt x="52" y="87"/>
                      <a:pt x="52" y="87"/>
                    </a:cubicBezTo>
                    <a:cubicBezTo>
                      <a:pt x="49" y="87"/>
                      <a:pt x="47" y="88"/>
                      <a:pt x="45" y="90"/>
                    </a:cubicBezTo>
                    <a:cubicBezTo>
                      <a:pt x="44" y="92"/>
                      <a:pt x="39" y="97"/>
                      <a:pt x="33" y="100"/>
                    </a:cubicBezTo>
                    <a:cubicBezTo>
                      <a:pt x="35" y="97"/>
                      <a:pt x="36" y="93"/>
                      <a:pt x="36" y="88"/>
                    </a:cubicBezTo>
                    <a:cubicBezTo>
                      <a:pt x="36" y="88"/>
                      <a:pt x="36" y="88"/>
                      <a:pt x="36" y="88"/>
                    </a:cubicBezTo>
                    <a:cubicBezTo>
                      <a:pt x="36" y="85"/>
                      <a:pt x="34" y="82"/>
                      <a:pt x="32" y="81"/>
                    </a:cubicBezTo>
                    <a:cubicBezTo>
                      <a:pt x="17" y="73"/>
                      <a:pt x="8" y="61"/>
                      <a:pt x="8" y="48"/>
                    </a:cubicBezTo>
                    <a:cubicBezTo>
                      <a:pt x="8" y="26"/>
                      <a:pt x="33" y="8"/>
                      <a:pt x="64" y="8"/>
                    </a:cubicBezTo>
                    <a:cubicBezTo>
                      <a:pt x="95" y="8"/>
                      <a:pt x="120" y="26"/>
                      <a:pt x="120" y="48"/>
                    </a:cubicBezTo>
                    <a:cubicBezTo>
                      <a:pt x="120" y="70"/>
                      <a:pt x="95" y="88"/>
                      <a:pt x="6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2" name="Group 11">
            <a:extLst>
              <a:ext uri="{FF2B5EF4-FFF2-40B4-BE49-F238E27FC236}">
                <a16:creationId xmlns:a16="http://schemas.microsoft.com/office/drawing/2014/main" id="{5E5214C8-9021-D548-AD14-3362A7162DA1}"/>
              </a:ext>
            </a:extLst>
          </p:cNvPr>
          <p:cNvGrpSpPr/>
          <p:nvPr/>
        </p:nvGrpSpPr>
        <p:grpSpPr>
          <a:xfrm>
            <a:off x="634078" y="3429000"/>
            <a:ext cx="5692980" cy="1281797"/>
            <a:chOff x="810619" y="2961957"/>
            <a:chExt cx="5692980" cy="1281797"/>
          </a:xfrm>
        </p:grpSpPr>
        <p:sp>
          <p:nvSpPr>
            <p:cNvPr id="13" name="Title 20">
              <a:extLst>
                <a:ext uri="{FF2B5EF4-FFF2-40B4-BE49-F238E27FC236}">
                  <a16:creationId xmlns:a16="http://schemas.microsoft.com/office/drawing/2014/main" id="{F3BCAF8B-4770-7196-A6B6-6496D92B6C11}"/>
                </a:ext>
              </a:extLst>
            </p:cNvPr>
            <p:cNvSpPr txBox="1">
              <a:spLocks/>
            </p:cNvSpPr>
            <p:nvPr/>
          </p:nvSpPr>
          <p:spPr>
            <a:xfrm>
              <a:off x="1742153" y="2961957"/>
              <a:ext cx="4761446" cy="1281797"/>
            </a:xfrm>
            <a:prstGeom prst="rect">
              <a:avLst/>
            </a:prstGeom>
          </p:spPr>
          <p:txBody>
            <a:bodyPr vert="horz" wrap="square" lIns="121893" tIns="60946" rIns="121893" bIns="60946"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just">
                <a:lnSpc>
                  <a:spcPct val="130000"/>
                </a:lnSpc>
              </a:pPr>
              <a:r>
                <a:rPr lang="en-US" sz="2000" dirty="0" err="1">
                  <a:solidFill>
                    <a:srgbClr val="0070C0"/>
                  </a:solidFill>
                  <a:latin typeface="Arial" panose="020B0604020202020204" pitchFamily="34" charset="0"/>
                  <a:cs typeface="Arial" panose="020B0604020202020204" pitchFamily="34" charset="0"/>
                </a:rPr>
                <a:t>Hiểu</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được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thực</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trạng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và</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tiềm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tiết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kiệm</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năng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lượng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trong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ngành</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công</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nghiệp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sản</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xuất</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Thép</a:t>
              </a:r>
              <a:r>
                <a:rPr lang="en-US" sz="2000" dirty="0">
                  <a:solidFill>
                    <a:srgbClr val="0070C0"/>
                  </a:solidFill>
                  <a:latin typeface="Arial" panose="020B0604020202020204" pitchFamily="34" charset="0"/>
                  <a:cs typeface="Arial" panose="020B0604020202020204" pitchFamily="34" charset="0"/>
                </a:rPr>
                <a:t> </a:t>
              </a:r>
              <a:r>
                <a:rPr lang="en-US" sz="2000" dirty="0" err="1">
                  <a:solidFill>
                    <a:srgbClr val="0070C0"/>
                  </a:solidFill>
                  <a:latin typeface="Arial" panose="020B0604020202020204" pitchFamily="34" charset="0"/>
                  <a:cs typeface="Arial" panose="020B0604020202020204" pitchFamily="34" charset="0"/>
                </a:rPr>
                <a:t>tại</a:t>
              </a:r>
              <a:r>
                <a:rPr lang="en-US" sz="2000" dirty="0">
                  <a:solidFill>
                    <a:srgbClr val="0070C0"/>
                  </a:solidFill>
                  <a:latin typeface="Arial" panose="020B0604020202020204" pitchFamily="34" charset="0"/>
                  <a:cs typeface="Arial" panose="020B0604020202020204" pitchFamily="34" charset="0"/>
                </a:rPr>
                <a:t> Việt Nam</a:t>
              </a:r>
            </a:p>
          </p:txBody>
        </p:sp>
        <p:sp>
          <p:nvSpPr>
            <p:cNvPr id="14" name="Oval 13">
              <a:extLst>
                <a:ext uri="{FF2B5EF4-FFF2-40B4-BE49-F238E27FC236}">
                  <a16:creationId xmlns:a16="http://schemas.microsoft.com/office/drawing/2014/main" id="{8FDE383F-327A-766A-40DE-0DAD99F1FDEA}"/>
                </a:ext>
              </a:extLst>
            </p:cNvPr>
            <p:cNvSpPr/>
            <p:nvPr/>
          </p:nvSpPr>
          <p:spPr>
            <a:xfrm>
              <a:off x="810619" y="3256840"/>
              <a:ext cx="811520" cy="811520"/>
            </a:xfrm>
            <a:prstGeom prst="ellipse">
              <a:avLst/>
            </a:prstGeom>
            <a:solidFill>
              <a:schemeClr val="bg2"/>
            </a:solidFill>
            <a:ln>
              <a:noFill/>
            </a:ln>
            <a:effectLst>
              <a:innerShdw blurRad="635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5" name="Group 14">
              <a:extLst>
                <a:ext uri="{FF2B5EF4-FFF2-40B4-BE49-F238E27FC236}">
                  <a16:creationId xmlns:a16="http://schemas.microsoft.com/office/drawing/2014/main" id="{CA736130-0E69-4375-DF7D-8F1BE74A5EAF}"/>
                </a:ext>
              </a:extLst>
            </p:cNvPr>
            <p:cNvGrpSpPr/>
            <p:nvPr/>
          </p:nvGrpSpPr>
          <p:grpSpPr>
            <a:xfrm>
              <a:off x="1057577" y="3461550"/>
              <a:ext cx="317604" cy="462663"/>
              <a:chOff x="3299397" y="1943557"/>
              <a:chExt cx="274604" cy="400024"/>
            </a:xfrm>
            <a:solidFill>
              <a:schemeClr val="accent2"/>
            </a:solidFill>
          </p:grpSpPr>
          <p:sp>
            <p:nvSpPr>
              <p:cNvPr id="16" name="Freeform 114">
                <a:extLst>
                  <a:ext uri="{FF2B5EF4-FFF2-40B4-BE49-F238E27FC236}">
                    <a16:creationId xmlns:a16="http://schemas.microsoft.com/office/drawing/2014/main" id="{D4F3D8E4-D185-DC17-9F00-7E1A1F92B770}"/>
                  </a:ext>
                </a:extLst>
              </p:cNvPr>
              <p:cNvSpPr>
                <a:spLocks noEditPoints="1"/>
              </p:cNvSpPr>
              <p:nvPr/>
            </p:nvSpPr>
            <p:spPr bwMode="auto">
              <a:xfrm>
                <a:off x="3299397" y="1943557"/>
                <a:ext cx="274604" cy="400024"/>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15">
                <a:extLst>
                  <a:ext uri="{FF2B5EF4-FFF2-40B4-BE49-F238E27FC236}">
                    <a16:creationId xmlns:a16="http://schemas.microsoft.com/office/drawing/2014/main" id="{3F5C1876-F8F6-CC62-C9E5-B1D64FD2E259}"/>
                  </a:ext>
                </a:extLst>
              </p:cNvPr>
              <p:cNvSpPr>
                <a:spLocks/>
              </p:cNvSpPr>
              <p:nvPr/>
            </p:nvSpPr>
            <p:spPr bwMode="auto">
              <a:xfrm>
                <a:off x="3361447" y="2006927"/>
                <a:ext cx="81853" cy="8053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pic>
        <p:nvPicPr>
          <p:cNvPr id="3" name="Picture 2" descr="A person in a yellow helmet standing next to a large machine&#10;&#10;AI-generated content may be incorrect.">
            <a:extLst>
              <a:ext uri="{FF2B5EF4-FFF2-40B4-BE49-F238E27FC236}">
                <a16:creationId xmlns:a16="http://schemas.microsoft.com/office/drawing/2014/main" id="{E22EE995-9E25-E297-0794-8A681500ABC1}"/>
              </a:ext>
            </a:extLst>
          </p:cNvPr>
          <p:cNvPicPr>
            <a:picLocks noChangeAspect="1"/>
          </p:cNvPicPr>
          <p:nvPr/>
        </p:nvPicPr>
        <p:blipFill>
          <a:blip r:embed="rId2"/>
          <a:stretch>
            <a:fillRect/>
          </a:stretch>
        </p:blipFill>
        <p:spPr>
          <a:xfrm>
            <a:off x="6953866" y="1541206"/>
            <a:ext cx="4604056" cy="4114800"/>
          </a:xfrm>
          <a:prstGeom prst="rect">
            <a:avLst/>
          </a:prstGeom>
        </p:spPr>
      </p:pic>
    </p:spTree>
    <p:extLst>
      <p:ext uri="{BB962C8B-B14F-4D97-AF65-F5344CB8AC3E}">
        <p14:creationId xmlns:p14="http://schemas.microsoft.com/office/powerpoint/2010/main" val="3865439554"/>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04686-ABEC-ADB9-1065-2DAE106886AB}"/>
            </a:ext>
          </a:extLst>
        </p:cNvPr>
        <p:cNvGrpSpPr/>
        <p:nvPr/>
      </p:nvGrpSpPr>
      <p:grpSpPr>
        <a:xfrm>
          <a:off x="0" y="0"/>
          <a:ext cx="0" cy="0"/>
          <a:chOff x="0" y="0"/>
          <a:chExt cx="0" cy="0"/>
        </a:xfrm>
      </p:grpSpPr>
      <p:sp>
        <p:nvSpPr>
          <p:cNvPr id="48" name="Title 1">
            <a:extLst>
              <a:ext uri="{FF2B5EF4-FFF2-40B4-BE49-F238E27FC236}">
                <a16:creationId xmlns:a16="http://schemas.microsoft.com/office/drawing/2014/main" id="{2C5412FA-B63E-A7C4-4CF8-9040E191E4D8}"/>
              </a:ext>
            </a:extLst>
          </p:cNvPr>
          <p:cNvSpPr txBox="1">
            <a:spLocks/>
          </p:cNvSpPr>
          <p:nvPr/>
        </p:nvSpPr>
        <p:spPr>
          <a:xfrm>
            <a:off x="762000" y="701033"/>
            <a:ext cx="10972800" cy="495200"/>
          </a:xfrm>
          <a:prstGeom prst="rect">
            <a:avLst/>
          </a:prstGeom>
          <a:noFill/>
          <a:ln>
            <a:noFill/>
          </a:ln>
        </p:spPr>
        <p:txBody>
          <a:bodyPr spcFirstLastPara="1" wrap="square" lIns="91425" tIns="91425" rIns="91425" bIns="91425" anchor="ctr" anchorCtr="0">
            <a:normAutofit fontScale="825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err="1">
                <a:solidFill>
                  <a:schemeClr val="accent1">
                    <a:lumMod val="50000"/>
                  </a:schemeClr>
                </a:solidFill>
              </a:rPr>
              <a:t>Suất</a:t>
            </a:r>
            <a:r>
              <a:rPr lang="en-US" dirty="0">
                <a:solidFill>
                  <a:schemeClr val="accent1">
                    <a:lumMod val="50000"/>
                  </a:schemeClr>
                </a:solidFill>
              </a:rPr>
              <a:t> </a:t>
            </a:r>
            <a:r>
              <a:rPr lang="en-US" dirty="0" err="1">
                <a:solidFill>
                  <a:schemeClr val="accent1">
                    <a:lumMod val="50000"/>
                  </a:schemeClr>
                </a:solidFill>
              </a:rPr>
              <a:t>tiêu</a:t>
            </a:r>
            <a:r>
              <a:rPr lang="en-US" dirty="0">
                <a:solidFill>
                  <a:schemeClr val="accent1">
                    <a:lumMod val="50000"/>
                  </a:schemeClr>
                </a:solidFill>
              </a:rPr>
              <a:t> hao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lượng</a:t>
            </a:r>
            <a:r>
              <a:rPr lang="en-US" dirty="0">
                <a:solidFill>
                  <a:schemeClr val="accent1">
                    <a:lumMod val="50000"/>
                  </a:schemeClr>
                </a:solidFill>
              </a:rPr>
              <a:t> </a:t>
            </a:r>
            <a:r>
              <a:rPr lang="en-US" dirty="0" err="1">
                <a:solidFill>
                  <a:schemeClr val="accent1">
                    <a:lumMod val="50000"/>
                  </a:schemeClr>
                </a:solidFill>
              </a:rPr>
              <a:t>ngành</a:t>
            </a:r>
            <a:r>
              <a:rPr lang="en-US" dirty="0">
                <a:solidFill>
                  <a:schemeClr val="accent1">
                    <a:lumMod val="50000"/>
                  </a:schemeClr>
                </a:solidFill>
              </a:rPr>
              <a:t> </a:t>
            </a:r>
            <a:r>
              <a:rPr lang="en-US" dirty="0" err="1">
                <a:solidFill>
                  <a:schemeClr val="accent1">
                    <a:lumMod val="50000"/>
                  </a:schemeClr>
                </a:solidFill>
              </a:rPr>
              <a:t>thép</a:t>
            </a:r>
            <a:r>
              <a:rPr lang="en-US" dirty="0">
                <a:solidFill>
                  <a:schemeClr val="accent1">
                    <a:lumMod val="50000"/>
                  </a:schemeClr>
                </a:solidFill>
              </a:rPr>
              <a:t> </a:t>
            </a:r>
            <a:r>
              <a:rPr lang="en-US" dirty="0" err="1">
                <a:solidFill>
                  <a:schemeClr val="accent1">
                    <a:lumMod val="50000"/>
                  </a:schemeClr>
                </a:solidFill>
              </a:rPr>
              <a:t>phôi</a:t>
            </a:r>
            <a:r>
              <a:rPr lang="en-US" dirty="0">
                <a:solidFill>
                  <a:schemeClr val="accent1">
                    <a:lumMod val="50000"/>
                  </a:schemeClr>
                </a:solidFill>
              </a:rPr>
              <a:t> </a:t>
            </a:r>
          </a:p>
        </p:txBody>
      </p:sp>
      <p:graphicFrame>
        <p:nvGraphicFramePr>
          <p:cNvPr id="2" name="Table 1">
            <a:extLst>
              <a:ext uri="{FF2B5EF4-FFF2-40B4-BE49-F238E27FC236}">
                <a16:creationId xmlns:a16="http://schemas.microsoft.com/office/drawing/2014/main" id="{22D8B3FD-A392-F5B4-5EC1-3B181912A6D8}"/>
              </a:ext>
            </a:extLst>
          </p:cNvPr>
          <p:cNvGraphicFramePr>
            <a:graphicFrameLocks noGrp="1"/>
          </p:cNvGraphicFramePr>
          <p:nvPr>
            <p:extLst>
              <p:ext uri="{D42A27DB-BD31-4B8C-83A1-F6EECF244321}">
                <p14:modId xmlns:p14="http://schemas.microsoft.com/office/powerpoint/2010/main" val="1210101655"/>
              </p:ext>
            </p:extLst>
          </p:nvPr>
        </p:nvGraphicFramePr>
        <p:xfrm>
          <a:off x="755072" y="1443797"/>
          <a:ext cx="10681856" cy="4676348"/>
        </p:xfrm>
        <a:graphic>
          <a:graphicData uri="http://schemas.openxmlformats.org/drawingml/2006/table">
            <a:tbl>
              <a:tblPr/>
              <a:tblGrid>
                <a:gridCol w="2670464">
                  <a:extLst>
                    <a:ext uri="{9D8B030D-6E8A-4147-A177-3AD203B41FA5}">
                      <a16:colId xmlns:a16="http://schemas.microsoft.com/office/drawing/2014/main" val="1791687042"/>
                    </a:ext>
                  </a:extLst>
                </a:gridCol>
                <a:gridCol w="2670464">
                  <a:extLst>
                    <a:ext uri="{9D8B030D-6E8A-4147-A177-3AD203B41FA5}">
                      <a16:colId xmlns:a16="http://schemas.microsoft.com/office/drawing/2014/main" val="1827212565"/>
                    </a:ext>
                  </a:extLst>
                </a:gridCol>
                <a:gridCol w="2670464">
                  <a:extLst>
                    <a:ext uri="{9D8B030D-6E8A-4147-A177-3AD203B41FA5}">
                      <a16:colId xmlns:a16="http://schemas.microsoft.com/office/drawing/2014/main" val="1345893242"/>
                    </a:ext>
                  </a:extLst>
                </a:gridCol>
                <a:gridCol w="2670464">
                  <a:extLst>
                    <a:ext uri="{9D8B030D-6E8A-4147-A177-3AD203B41FA5}">
                      <a16:colId xmlns:a16="http://schemas.microsoft.com/office/drawing/2014/main" val="437365544"/>
                    </a:ext>
                  </a:extLst>
                </a:gridCol>
              </a:tblGrid>
              <a:tr h="541766">
                <a:tc>
                  <a:txBody>
                    <a:bodyPr/>
                    <a:lstStyle/>
                    <a:p>
                      <a:r>
                        <a:rPr lang="en-US" sz="1700" b="1"/>
                        <a:t>Quốc gia / Khu vực</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1" dirty="0"/>
                        <a:t>Công </a:t>
                      </a:r>
                      <a:r>
                        <a:rPr lang="en-US" sz="1700" b="1" dirty="0" err="1"/>
                        <a:t>nghệ</a:t>
                      </a:r>
                      <a:endParaRPr lang="en-US" sz="1700" b="1" dirty="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vi-VN" sz="1700" b="1"/>
                        <a:t>Suất tiêu hao năng lượng (GJ/tấn)</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1" dirty="0" err="1"/>
                        <a:t>Ghi</a:t>
                      </a:r>
                      <a:r>
                        <a:rPr lang="en-US" sz="1700" b="1" dirty="0"/>
                        <a:t> </a:t>
                      </a:r>
                      <a:r>
                        <a:rPr lang="en-US" sz="1700" b="1" dirty="0" err="1"/>
                        <a:t>chú</a:t>
                      </a:r>
                      <a:endParaRPr lang="en-US" sz="1700" b="1" dirty="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65622575"/>
                  </a:ext>
                </a:extLst>
              </a:tr>
              <a:tr h="1010278">
                <a:tc>
                  <a:txBody>
                    <a:bodyPr/>
                    <a:lstStyle/>
                    <a:p>
                      <a:r>
                        <a:rPr lang="en-US" sz="1700" b="1" dirty="0"/>
                        <a:t>Việt Nam</a:t>
                      </a:r>
                      <a:endParaRPr lang="en-US" sz="1700" dirty="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dirty="0"/>
                        <a:t>Trung </a:t>
                      </a:r>
                      <a:r>
                        <a:rPr lang="en-US" sz="1700" dirty="0" err="1"/>
                        <a:t>bình</a:t>
                      </a:r>
                      <a:endParaRPr lang="en-US" sz="1700" dirty="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b="1" dirty="0"/>
                        <a:t>20 – 30 GJ/</a:t>
                      </a:r>
                      <a:r>
                        <a:rPr lang="en-US" sz="1700" b="1" dirty="0" err="1"/>
                        <a:t>tấn</a:t>
                      </a:r>
                      <a:endParaRPr lang="en-US" sz="1700" dirty="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vi-VN" sz="1700"/>
                        <a:t>Tùy thuộc dây chuyền và mức hiện đại hóa (cao hơn tiêu chuẩn thế giới)</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72388748"/>
                  </a:ext>
                </a:extLst>
              </a:tr>
              <a:tr h="541766">
                <a:tc>
                  <a:txBody>
                    <a:bodyPr/>
                    <a:lstStyle/>
                    <a:p>
                      <a:r>
                        <a:rPr lang="en-US" sz="1700" b="1"/>
                        <a:t>Trung Quốc</a:t>
                      </a:r>
                      <a:endParaRPr lang="en-US" sz="170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Hiện đại</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16 – 18 GJ/tấn</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vi-VN" sz="1700"/>
                        <a:t>Đã cải tiến công nghệ, tận dụng nhiệt dư</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9383793"/>
                  </a:ext>
                </a:extLst>
              </a:tr>
              <a:tr h="776022">
                <a:tc>
                  <a:txBody>
                    <a:bodyPr/>
                    <a:lstStyle/>
                    <a:p>
                      <a:r>
                        <a:rPr lang="en-US" sz="1700" b="1"/>
                        <a:t>Nhật Bản / EU</a:t>
                      </a:r>
                      <a:endParaRPr lang="en-US" sz="170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dirty="0"/>
                        <a:t>Công </a:t>
                      </a:r>
                      <a:r>
                        <a:rPr lang="en-US" sz="1700" dirty="0" err="1"/>
                        <a:t>nghệ</a:t>
                      </a:r>
                      <a:r>
                        <a:rPr lang="en-US" sz="1700" dirty="0"/>
                        <a:t> </a:t>
                      </a:r>
                      <a:r>
                        <a:rPr lang="en-US" sz="1700" dirty="0" err="1"/>
                        <a:t>tiên</a:t>
                      </a:r>
                      <a:r>
                        <a:rPr lang="en-US" sz="1700" dirty="0"/>
                        <a:t> </a:t>
                      </a:r>
                      <a:r>
                        <a:rPr lang="en-US" sz="1700" dirty="0" err="1"/>
                        <a:t>tiến</a:t>
                      </a:r>
                      <a:r>
                        <a:rPr lang="en-US" sz="1700" dirty="0"/>
                        <a:t> (BF–BOF)</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14 – 16 GJ/tấn</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Áp dụng thu hồi nhiệt, điện tích hợp (coke dry quenching, TRT...)</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68375020"/>
                  </a:ext>
                </a:extLst>
              </a:tr>
              <a:tr h="541766">
                <a:tc>
                  <a:txBody>
                    <a:bodyPr/>
                    <a:lstStyle/>
                    <a:p>
                      <a:r>
                        <a:rPr lang="en-US" sz="1700" b="1"/>
                        <a:t>Thế giới (trung bình)</a:t>
                      </a:r>
                      <a:endParaRPr lang="en-US" sz="170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BF-BOF (lò cao – lò thổi oxy)</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~19 – 21 GJ/tấn</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Tùy trình luyện + hoàn nguyên trực tiếp (DRI)</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64569416"/>
                  </a:ext>
                </a:extLst>
              </a:tr>
              <a:tr h="1010278">
                <a:tc>
                  <a:txBody>
                    <a:bodyPr/>
                    <a:lstStyle/>
                    <a:p>
                      <a:r>
                        <a:rPr lang="en-US" sz="1700" b="1"/>
                        <a:t>Thế giới (EAF)</a:t>
                      </a:r>
                      <a:endParaRPr lang="en-US" sz="1700"/>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Lò hồ quang điện (EAF)</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700"/>
                        <a:t>4 – 7 GJ/tấn</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vi-VN" sz="1700" dirty="0"/>
                        <a:t>Dùng thép phế, hiệu quả năng lượng cao hơn nhiều so với BF-BOF</a:t>
                      </a:r>
                    </a:p>
                  </a:txBody>
                  <a:tcPr marL="81018" marR="81018" marT="40509" marB="4050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4827989"/>
                  </a:ext>
                </a:extLst>
              </a:tr>
            </a:tbl>
          </a:graphicData>
        </a:graphic>
      </p:graphicFrame>
      <p:sp>
        <p:nvSpPr>
          <p:cNvPr id="9" name="TextBox 8">
            <a:extLst>
              <a:ext uri="{FF2B5EF4-FFF2-40B4-BE49-F238E27FC236}">
                <a16:creationId xmlns:a16="http://schemas.microsoft.com/office/drawing/2014/main" id="{EABC7FFE-EEC5-2B85-C173-E1DB0A42E611}"/>
              </a:ext>
            </a:extLst>
          </p:cNvPr>
          <p:cNvSpPr txBox="1"/>
          <p:nvPr/>
        </p:nvSpPr>
        <p:spPr>
          <a:xfrm>
            <a:off x="2777682" y="5900225"/>
            <a:ext cx="8101781" cy="830997"/>
          </a:xfrm>
          <a:prstGeom prst="rect">
            <a:avLst/>
          </a:prstGeom>
          <a:noFill/>
        </p:spPr>
        <p:txBody>
          <a:bodyPr wrap="square">
            <a:spAutoFit/>
          </a:bodyPr>
          <a:lstStyle/>
          <a:p>
            <a:pPr>
              <a:buNone/>
            </a:pPr>
            <a:r>
              <a:rPr lang="en-US" sz="1200" dirty="0"/>
              <a:t> </a:t>
            </a:r>
            <a:r>
              <a:rPr lang="vi-VN" sz="1200" b="1" i="1" dirty="0"/>
              <a:t>Nguồn:</a:t>
            </a:r>
            <a:endParaRPr lang="vi-VN" sz="1200" i="1" dirty="0"/>
          </a:p>
          <a:p>
            <a:pPr>
              <a:buFont typeface="Arial" panose="020B0604020202020204" pitchFamily="34" charset="0"/>
              <a:buChar char="•"/>
            </a:pPr>
            <a:r>
              <a:rPr lang="vi-VN" sz="1200" i="1" dirty="0"/>
              <a:t>IEA (International Energy Agency). Tracking Industry 2024 – Steel Sector</a:t>
            </a:r>
          </a:p>
          <a:p>
            <a:pPr>
              <a:buFont typeface="Arial" panose="020B0604020202020204" pitchFamily="34" charset="0"/>
              <a:buChar char="•"/>
            </a:pPr>
            <a:r>
              <a:rPr lang="vi-VN" sz="1200" i="1" dirty="0"/>
              <a:t>World Steel Association, 2022. "Energy use in the steel industry".</a:t>
            </a:r>
          </a:p>
          <a:p>
            <a:pPr>
              <a:buFont typeface="Arial" panose="020B0604020202020204" pitchFamily="34" charset="0"/>
              <a:buChar char="•"/>
            </a:pPr>
            <a:r>
              <a:rPr lang="vi-VN" sz="1200" i="1" dirty="0"/>
              <a:t>Bộ Công Thương Việt Nam, “Báo cáo hiện trạng tiêu thụ năng lượng trong ngành công nghiệp trọng điểm 2023”.</a:t>
            </a:r>
          </a:p>
        </p:txBody>
      </p:sp>
    </p:spTree>
    <p:extLst>
      <p:ext uri="{BB962C8B-B14F-4D97-AF65-F5344CB8AC3E}">
        <p14:creationId xmlns:p14="http://schemas.microsoft.com/office/powerpoint/2010/main" val="551590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7AB21-037D-08C6-07BF-6573C144F0B8}"/>
            </a:ext>
          </a:extLst>
        </p:cNvPr>
        <p:cNvGrpSpPr/>
        <p:nvPr/>
      </p:nvGrpSpPr>
      <p:grpSpPr>
        <a:xfrm>
          <a:off x="0" y="0"/>
          <a:ext cx="0" cy="0"/>
          <a:chOff x="0" y="0"/>
          <a:chExt cx="0" cy="0"/>
        </a:xfrm>
      </p:grpSpPr>
      <p:sp>
        <p:nvSpPr>
          <p:cNvPr id="48" name="Title 1">
            <a:extLst>
              <a:ext uri="{FF2B5EF4-FFF2-40B4-BE49-F238E27FC236}">
                <a16:creationId xmlns:a16="http://schemas.microsoft.com/office/drawing/2014/main" id="{64088B79-F8E8-4574-D022-6C0868774CDF}"/>
              </a:ext>
            </a:extLst>
          </p:cNvPr>
          <p:cNvSpPr txBox="1">
            <a:spLocks/>
          </p:cNvSpPr>
          <p:nvPr/>
        </p:nvSpPr>
        <p:spPr>
          <a:xfrm>
            <a:off x="762000" y="701033"/>
            <a:ext cx="10972800" cy="495200"/>
          </a:xfrm>
          <a:prstGeom prst="rect">
            <a:avLst/>
          </a:prstGeom>
          <a:noFill/>
          <a:ln>
            <a:noFill/>
          </a:ln>
        </p:spPr>
        <p:txBody>
          <a:bodyPr spcFirstLastPara="1" wrap="square" lIns="91425" tIns="91425" rIns="91425" bIns="91425" anchor="ctr" anchorCtr="0">
            <a:normAutofit fontScale="825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err="1">
                <a:solidFill>
                  <a:schemeClr val="accent1">
                    <a:lumMod val="50000"/>
                  </a:schemeClr>
                </a:solidFill>
              </a:rPr>
              <a:t>Suất</a:t>
            </a:r>
            <a:r>
              <a:rPr lang="en-US" dirty="0">
                <a:solidFill>
                  <a:schemeClr val="accent1">
                    <a:lumMod val="50000"/>
                  </a:schemeClr>
                </a:solidFill>
              </a:rPr>
              <a:t> </a:t>
            </a:r>
            <a:r>
              <a:rPr lang="en-US" dirty="0" err="1">
                <a:solidFill>
                  <a:schemeClr val="accent1">
                    <a:lumMod val="50000"/>
                  </a:schemeClr>
                </a:solidFill>
              </a:rPr>
              <a:t>tiêu</a:t>
            </a:r>
            <a:r>
              <a:rPr lang="en-US" dirty="0">
                <a:solidFill>
                  <a:schemeClr val="accent1">
                    <a:lumMod val="50000"/>
                  </a:schemeClr>
                </a:solidFill>
              </a:rPr>
              <a:t> hao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lượng</a:t>
            </a:r>
            <a:r>
              <a:rPr lang="en-US" dirty="0">
                <a:solidFill>
                  <a:schemeClr val="accent1">
                    <a:lumMod val="50000"/>
                  </a:schemeClr>
                </a:solidFill>
              </a:rPr>
              <a:t> </a:t>
            </a:r>
            <a:r>
              <a:rPr lang="en-US" dirty="0" err="1">
                <a:solidFill>
                  <a:schemeClr val="accent1">
                    <a:lumMod val="50000"/>
                  </a:schemeClr>
                </a:solidFill>
              </a:rPr>
              <a:t>ngành</a:t>
            </a:r>
            <a:r>
              <a:rPr lang="en-US" dirty="0">
                <a:solidFill>
                  <a:schemeClr val="accent1">
                    <a:lumMod val="50000"/>
                  </a:schemeClr>
                </a:solidFill>
              </a:rPr>
              <a:t> </a:t>
            </a:r>
            <a:r>
              <a:rPr lang="en-US" dirty="0" err="1">
                <a:solidFill>
                  <a:schemeClr val="accent1">
                    <a:lumMod val="50000"/>
                  </a:schemeClr>
                </a:solidFill>
              </a:rPr>
              <a:t>thép</a:t>
            </a:r>
            <a:r>
              <a:rPr lang="en-US" dirty="0">
                <a:solidFill>
                  <a:schemeClr val="accent1">
                    <a:lumMod val="50000"/>
                  </a:schemeClr>
                </a:solidFill>
              </a:rPr>
              <a:t> </a:t>
            </a:r>
            <a:r>
              <a:rPr lang="en-US" dirty="0" err="1">
                <a:solidFill>
                  <a:schemeClr val="accent1">
                    <a:lumMod val="50000"/>
                  </a:schemeClr>
                </a:solidFill>
              </a:rPr>
              <a:t>ống</a:t>
            </a:r>
            <a:endParaRPr lang="en-US" dirty="0">
              <a:solidFill>
                <a:schemeClr val="accent1">
                  <a:lumMod val="50000"/>
                </a:schemeClr>
              </a:solidFill>
            </a:endParaRPr>
          </a:p>
        </p:txBody>
      </p:sp>
      <p:graphicFrame>
        <p:nvGraphicFramePr>
          <p:cNvPr id="4" name="Table 3">
            <a:extLst>
              <a:ext uri="{FF2B5EF4-FFF2-40B4-BE49-F238E27FC236}">
                <a16:creationId xmlns:a16="http://schemas.microsoft.com/office/drawing/2014/main" id="{8C922336-8F57-FFC8-7B29-407F6D2B8D4C}"/>
              </a:ext>
            </a:extLst>
          </p:cNvPr>
          <p:cNvGraphicFramePr>
            <a:graphicFrameLocks noGrp="1"/>
          </p:cNvGraphicFramePr>
          <p:nvPr>
            <p:extLst>
              <p:ext uri="{D42A27DB-BD31-4B8C-83A1-F6EECF244321}">
                <p14:modId xmlns:p14="http://schemas.microsoft.com/office/powerpoint/2010/main" val="4262902852"/>
              </p:ext>
            </p:extLst>
          </p:nvPr>
        </p:nvGraphicFramePr>
        <p:xfrm>
          <a:off x="376754" y="1749365"/>
          <a:ext cx="11438492" cy="2926652"/>
        </p:xfrm>
        <a:graphic>
          <a:graphicData uri="http://schemas.openxmlformats.org/drawingml/2006/table">
            <a:tbl>
              <a:tblPr/>
              <a:tblGrid>
                <a:gridCol w="2859623">
                  <a:extLst>
                    <a:ext uri="{9D8B030D-6E8A-4147-A177-3AD203B41FA5}">
                      <a16:colId xmlns:a16="http://schemas.microsoft.com/office/drawing/2014/main" val="1425305385"/>
                    </a:ext>
                  </a:extLst>
                </a:gridCol>
                <a:gridCol w="2859623">
                  <a:extLst>
                    <a:ext uri="{9D8B030D-6E8A-4147-A177-3AD203B41FA5}">
                      <a16:colId xmlns:a16="http://schemas.microsoft.com/office/drawing/2014/main" val="2078641132"/>
                    </a:ext>
                  </a:extLst>
                </a:gridCol>
                <a:gridCol w="2572636">
                  <a:extLst>
                    <a:ext uri="{9D8B030D-6E8A-4147-A177-3AD203B41FA5}">
                      <a16:colId xmlns:a16="http://schemas.microsoft.com/office/drawing/2014/main" val="4198730449"/>
                    </a:ext>
                  </a:extLst>
                </a:gridCol>
                <a:gridCol w="3146610">
                  <a:extLst>
                    <a:ext uri="{9D8B030D-6E8A-4147-A177-3AD203B41FA5}">
                      <a16:colId xmlns:a16="http://schemas.microsoft.com/office/drawing/2014/main" val="1483589927"/>
                    </a:ext>
                  </a:extLst>
                </a:gridCol>
              </a:tblGrid>
              <a:tr h="0">
                <a:tc>
                  <a:txBody>
                    <a:bodyPr/>
                    <a:lstStyle/>
                    <a:p>
                      <a:r>
                        <a:rPr lang="en-US" b="1" dirty="0"/>
                        <a:t>Quốc </a:t>
                      </a:r>
                      <a:r>
                        <a:rPr lang="en-US" b="1" dirty="0" err="1"/>
                        <a:t>gia</a:t>
                      </a:r>
                      <a:r>
                        <a:rPr lang="en-US" b="1" dirty="0"/>
                        <a:t> / Khu </a:t>
                      </a:r>
                      <a:r>
                        <a:rPr lang="en-US" b="1" dirty="0" err="1"/>
                        <a:t>vực</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Công nghệ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b="1"/>
                        <a:t>Suất tiêu hao năng lượng (GJ/tấn)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dirty="0" err="1"/>
                        <a:t>Ghi</a:t>
                      </a:r>
                      <a:r>
                        <a:rPr lang="en-US" b="1" dirty="0"/>
                        <a:t> </a:t>
                      </a:r>
                      <a:r>
                        <a:rPr lang="en-US" b="1" dirty="0" err="1"/>
                        <a:t>chú</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3519441"/>
                  </a:ext>
                </a:extLst>
              </a:tr>
              <a:tr h="0">
                <a:tc>
                  <a:txBody>
                    <a:bodyPr/>
                    <a:lstStyle/>
                    <a:p>
                      <a:r>
                        <a:rPr lang="en-US" b="1" dirty="0"/>
                        <a:t>Việt Nam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err="1"/>
                        <a:t>Cán</a:t>
                      </a:r>
                      <a:r>
                        <a:rPr lang="en-US" dirty="0"/>
                        <a:t> </a:t>
                      </a:r>
                      <a:r>
                        <a:rPr lang="en-US" dirty="0" err="1"/>
                        <a:t>nguội</a:t>
                      </a:r>
                      <a:r>
                        <a:rPr lang="en-US" dirty="0"/>
                        <a:t>, </a:t>
                      </a:r>
                      <a:r>
                        <a:rPr lang="en-US" dirty="0" err="1"/>
                        <a:t>hàn</a:t>
                      </a:r>
                      <a:r>
                        <a:rPr lang="en-US" dirty="0"/>
                        <a:t> </a:t>
                      </a:r>
                      <a:r>
                        <a:rPr lang="en-US" dirty="0" err="1"/>
                        <a:t>ống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a:t>3,5 – 6,0 GJ/tấn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Phụ thuộc hệ thống lò, mức tự động hóa, quản lý vận hành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0619809"/>
                  </a:ext>
                </a:extLst>
              </a:tr>
              <a:tr h="0">
                <a:tc>
                  <a:txBody>
                    <a:bodyPr/>
                    <a:lstStyle/>
                    <a:p>
                      <a:r>
                        <a:rPr lang="en-US" b="1"/>
                        <a:t>Nhật Bản / EU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Tự động hóa cao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2,5 – 3,5 GJ/</a:t>
                      </a:r>
                      <a:r>
                        <a:rPr lang="en-US" dirty="0" err="1"/>
                        <a:t>tấn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Hệ thống tiết kiệm điện, tận dụng nhiệt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22105182"/>
                  </a:ext>
                </a:extLst>
              </a:tr>
              <a:tr h="0">
                <a:tc>
                  <a:txBody>
                    <a:bodyPr/>
                    <a:lstStyle/>
                    <a:p>
                      <a:r>
                        <a:rPr lang="en-US" b="1"/>
                        <a:t>Thế giới (trung bình)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err="1"/>
                        <a:t>Cán</a:t>
                      </a:r>
                      <a:r>
                        <a:rPr lang="en-US" dirty="0"/>
                        <a:t> </a:t>
                      </a:r>
                      <a:r>
                        <a:rPr lang="en-US" dirty="0" err="1"/>
                        <a:t>nguội</a:t>
                      </a:r>
                      <a:r>
                        <a:rPr lang="en-US" dirty="0"/>
                        <a:t>, </a:t>
                      </a:r>
                      <a:r>
                        <a:rPr lang="en-US" dirty="0" err="1"/>
                        <a:t>lò</a:t>
                      </a:r>
                      <a:r>
                        <a:rPr lang="en-US" dirty="0"/>
                        <a:t> gas/</a:t>
                      </a:r>
                      <a:r>
                        <a:rPr lang="en-US" dirty="0" err="1"/>
                        <a:t>hồng</a:t>
                      </a:r>
                      <a:r>
                        <a:rPr lang="en-US" dirty="0"/>
                        <a:t> </a:t>
                      </a:r>
                      <a:r>
                        <a:rPr lang="en-US" dirty="0" err="1"/>
                        <a:t>ngoại</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3 – 5 GJ/tấn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err="1"/>
                        <a:t>Có</a:t>
                      </a:r>
                      <a:r>
                        <a:rPr lang="en-US" dirty="0"/>
                        <a:t> </a:t>
                      </a:r>
                      <a:r>
                        <a:rPr lang="en-US" dirty="0" err="1"/>
                        <a:t>cải</a:t>
                      </a:r>
                      <a:r>
                        <a:rPr lang="en-US" dirty="0"/>
                        <a:t> </a:t>
                      </a:r>
                      <a:r>
                        <a:rPr lang="en-US" dirty="0" err="1"/>
                        <a:t>tiến</a:t>
                      </a:r>
                      <a:r>
                        <a:rPr lang="en-US" dirty="0"/>
                        <a:t> thiết </a:t>
                      </a:r>
                      <a:r>
                        <a:rPr lang="en-US" dirty="0" err="1"/>
                        <a:t>bị</a:t>
                      </a:r>
                      <a:r>
                        <a:rPr lang="en-US" dirty="0"/>
                        <a:t> (VFDs, </a:t>
                      </a:r>
                      <a:r>
                        <a:rPr lang="en-US" dirty="0" err="1"/>
                        <a:t>hồi</a:t>
                      </a:r>
                      <a:r>
                        <a:rPr lang="en-US" dirty="0"/>
                        <a:t> </a:t>
                      </a:r>
                      <a:r>
                        <a:rPr lang="en-US" dirty="0" err="1"/>
                        <a:t>nhiệt</a:t>
                      </a:r>
                      <a:r>
                        <a:rPr lang="en-US"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5929455"/>
                  </a:ext>
                </a:extLst>
              </a:tr>
            </a:tbl>
          </a:graphicData>
        </a:graphic>
      </p:graphicFrame>
      <p:sp>
        <p:nvSpPr>
          <p:cNvPr id="6" name="TextBox 5">
            <a:extLst>
              <a:ext uri="{FF2B5EF4-FFF2-40B4-BE49-F238E27FC236}">
                <a16:creationId xmlns:a16="http://schemas.microsoft.com/office/drawing/2014/main" id="{C3A61C54-9FE4-E817-B088-D1A4FA307CB9}"/>
              </a:ext>
            </a:extLst>
          </p:cNvPr>
          <p:cNvSpPr txBox="1"/>
          <p:nvPr/>
        </p:nvSpPr>
        <p:spPr>
          <a:xfrm>
            <a:off x="2792360" y="5229149"/>
            <a:ext cx="8091950" cy="646331"/>
          </a:xfrm>
          <a:prstGeom prst="rect">
            <a:avLst/>
          </a:prstGeom>
          <a:noFill/>
        </p:spPr>
        <p:txBody>
          <a:bodyPr wrap="square">
            <a:spAutoFit/>
          </a:bodyPr>
          <a:lstStyle/>
          <a:p>
            <a:pPr>
              <a:buNone/>
            </a:pPr>
            <a:r>
              <a:rPr lang="en-US" sz="1200" i="1" dirty="0"/>
              <a:t>📌 </a:t>
            </a:r>
            <a:r>
              <a:rPr lang="vi-VN" sz="1200" b="1" i="1" dirty="0"/>
              <a:t>Nguồn:</a:t>
            </a:r>
            <a:endParaRPr lang="vi-VN" sz="1200" i="1" dirty="0"/>
          </a:p>
          <a:p>
            <a:pPr>
              <a:buFont typeface="Arial" panose="020B0604020202020204" pitchFamily="34" charset="0"/>
              <a:buChar char="•"/>
            </a:pPr>
            <a:r>
              <a:rPr lang="vi-VN" sz="1200" i="1" dirty="0"/>
              <a:t>APEC Energy Working Group, 2021. “Energy Efficiency Technologies in Steel Industry”.</a:t>
            </a:r>
          </a:p>
          <a:p>
            <a:pPr>
              <a:buFont typeface="Arial" panose="020B0604020202020204" pitchFamily="34" charset="0"/>
              <a:buChar char="•"/>
            </a:pPr>
            <a:r>
              <a:rPr lang="vi-VN" sz="1200" i="1" dirty="0"/>
              <a:t>Dự án UNIDO – Bộ Công Thương Việt Nam, 2020. "Hướng dẫn kỹ thuật tiết kiệm năng lượng trong ngành thép"</a:t>
            </a:r>
          </a:p>
        </p:txBody>
      </p:sp>
    </p:spTree>
    <p:extLst>
      <p:ext uri="{BB962C8B-B14F-4D97-AF65-F5344CB8AC3E}">
        <p14:creationId xmlns:p14="http://schemas.microsoft.com/office/powerpoint/2010/main" val="30883760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F344EA1-2FE3-1D05-FB05-CFCE312A4F52}"/>
              </a:ext>
            </a:extLst>
          </p:cNvPr>
          <p:cNvSpPr>
            <a:spLocks noGrp="1"/>
          </p:cNvSpPr>
          <p:nvPr>
            <p:ph type="body" idx="1"/>
          </p:nvPr>
        </p:nvSpPr>
        <p:spPr>
          <a:xfrm>
            <a:off x="609600" y="1510567"/>
            <a:ext cx="10972800" cy="3601760"/>
          </a:xfrm>
        </p:spPr>
        <p:txBody>
          <a:bodyPr>
            <a:noAutofit/>
          </a:bodyPr>
          <a:lstStyle/>
          <a:p>
            <a:pPr>
              <a:lnSpc>
                <a:spcPct val="150000"/>
              </a:lnSpc>
            </a:pPr>
            <a:r>
              <a:rPr lang="en-US" sz="1800" b="1" dirty="0" err="1"/>
              <a:t>Các</a:t>
            </a:r>
            <a:r>
              <a:rPr lang="en-US" sz="1800" b="1" dirty="0"/>
              <a:t> </a:t>
            </a:r>
            <a:r>
              <a:rPr lang="en-US" sz="1800" b="1" dirty="0" err="1"/>
              <a:t>loại</a:t>
            </a:r>
            <a:r>
              <a:rPr lang="en-US" sz="1800" b="1" dirty="0"/>
              <a:t> </a:t>
            </a:r>
            <a:r>
              <a:rPr lang="en-US" sz="1800" b="1" dirty="0" err="1"/>
              <a:t>sản</a:t>
            </a:r>
            <a:r>
              <a:rPr lang="en-US" sz="1800" b="1" dirty="0"/>
              <a:t> </a:t>
            </a:r>
            <a:r>
              <a:rPr lang="en-US" sz="1800" b="1" dirty="0" err="1"/>
              <a:t>phẩm</a:t>
            </a:r>
            <a:r>
              <a:rPr lang="en-US" sz="1800" b="1" dirty="0"/>
              <a:t> </a:t>
            </a:r>
            <a:r>
              <a:rPr lang="en-US" sz="1800" b="1" dirty="0" err="1"/>
              <a:t>thép</a:t>
            </a:r>
            <a:r>
              <a:rPr lang="en-US" sz="1800" b="1" dirty="0"/>
              <a:t> </a:t>
            </a:r>
            <a:r>
              <a:rPr lang="en-US" sz="1800" b="1" dirty="0" err="1"/>
              <a:t>chính</a:t>
            </a:r>
            <a:endParaRPr lang="en-US" sz="1800" b="1" dirty="0"/>
          </a:p>
          <a:p>
            <a:pPr marL="681550" algn="just">
              <a:lnSpc>
                <a:spcPct val="150000"/>
              </a:lnSpc>
              <a:spcAft>
                <a:spcPts val="800"/>
              </a:spcAft>
              <a:buFont typeface="Wingdings" panose="05000000000000000000" pitchFamily="2" charset="2"/>
              <a:buChar char="Ø"/>
            </a:pPr>
            <a:r>
              <a:rPr lang="vi-VN" sz="1800" dirty="0"/>
              <a:t> </a:t>
            </a:r>
            <a:r>
              <a:rPr lang="en-US" sz="1800" b="1" dirty="0" err="1">
                <a:ea typeface="Times New Roman" panose="02020603050405020304" pitchFamily="18" charset="0"/>
              </a:rPr>
              <a:t>Thép</a:t>
            </a:r>
            <a:r>
              <a:rPr lang="en-US" sz="1800" b="1" dirty="0">
                <a:ea typeface="Times New Roman" panose="02020603050405020304" pitchFamily="18" charset="0"/>
              </a:rPr>
              <a:t> </a:t>
            </a:r>
            <a:r>
              <a:rPr lang="en-US" sz="1800" b="1" dirty="0" err="1">
                <a:ea typeface="Times New Roman" panose="02020603050405020304" pitchFamily="18" charset="0"/>
              </a:rPr>
              <a:t>xây</a:t>
            </a:r>
            <a:r>
              <a:rPr lang="en-US" sz="1800" b="1" dirty="0">
                <a:ea typeface="Times New Roman" panose="02020603050405020304" pitchFamily="18" charset="0"/>
              </a:rPr>
              <a:t> </a:t>
            </a:r>
            <a:r>
              <a:rPr lang="en-US" sz="1800" b="1" dirty="0" err="1">
                <a:ea typeface="Times New Roman" panose="02020603050405020304" pitchFamily="18" charset="0"/>
              </a:rPr>
              <a:t>dựng</a:t>
            </a:r>
            <a:r>
              <a:rPr lang="en-US" sz="1800" b="1" dirty="0">
                <a:ea typeface="Times New Roman" panose="02020603050405020304" pitchFamily="18" charset="0"/>
              </a:rPr>
              <a:t>:</a:t>
            </a:r>
            <a:r>
              <a:rPr lang="en-US" sz="1800" dirty="0">
                <a:ea typeface="Times New Roman" panose="02020603050405020304" pitchFamily="18" charset="0"/>
              </a:rPr>
              <a:t> </a:t>
            </a:r>
            <a:r>
              <a:rPr lang="en-US" sz="1800" dirty="0" err="1">
                <a:ea typeface="Times New Roman" panose="02020603050405020304" pitchFamily="18" charset="0"/>
              </a:rPr>
              <a:t>Chiếm</a:t>
            </a:r>
            <a:r>
              <a:rPr lang="en-US" sz="1800" dirty="0">
                <a:ea typeface="Times New Roman" panose="02020603050405020304" pitchFamily="18" charset="0"/>
              </a:rPr>
              <a:t> </a:t>
            </a:r>
            <a:r>
              <a:rPr lang="en-US" sz="1800" dirty="0" err="1">
                <a:ea typeface="Times New Roman" panose="02020603050405020304" pitchFamily="18" charset="0"/>
              </a:rPr>
              <a:t>tỷ</a:t>
            </a:r>
            <a:r>
              <a:rPr lang="en-US" sz="1800" dirty="0">
                <a:ea typeface="Times New Roman" panose="02020603050405020304" pitchFamily="18" charset="0"/>
              </a:rPr>
              <a:t> </a:t>
            </a:r>
            <a:r>
              <a:rPr lang="en-US" sz="1800" dirty="0" err="1">
                <a:ea typeface="Times New Roman" panose="02020603050405020304" pitchFamily="18" charset="0"/>
              </a:rPr>
              <a:t>trọng</a:t>
            </a:r>
            <a:r>
              <a:rPr lang="en-US" sz="1800" dirty="0">
                <a:ea typeface="Times New Roman" panose="02020603050405020304" pitchFamily="18" charset="0"/>
              </a:rPr>
              <a:t> </a:t>
            </a:r>
            <a:r>
              <a:rPr lang="en-US" sz="1800" dirty="0" err="1">
                <a:ea typeface="Times New Roman" panose="02020603050405020304" pitchFamily="18" charset="0"/>
              </a:rPr>
              <a:t>lớn</a:t>
            </a:r>
            <a:r>
              <a:rPr lang="en-US" sz="1800" dirty="0">
                <a:ea typeface="Times New Roman" panose="02020603050405020304" pitchFamily="18" charset="0"/>
              </a:rPr>
              <a:t> </a:t>
            </a:r>
            <a:r>
              <a:rPr lang="en-US" sz="1800" dirty="0" err="1">
                <a:ea typeface="Times New Roman" panose="02020603050405020304" pitchFamily="18" charset="0"/>
              </a:rPr>
              <a:t>nhất</a:t>
            </a:r>
            <a:r>
              <a:rPr lang="en-US" sz="1800" dirty="0">
                <a:ea typeface="Times New Roman" panose="02020603050405020304" pitchFamily="18" charset="0"/>
              </a:rPr>
              <a:t>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sản</a:t>
            </a:r>
            <a:r>
              <a:rPr lang="en-US" sz="1800" dirty="0">
                <a:ea typeface="Times New Roman" panose="02020603050405020304" pitchFamily="18" charset="0"/>
              </a:rPr>
              <a:t> </a:t>
            </a:r>
            <a:r>
              <a:rPr lang="en-US" sz="1800" dirty="0" err="1">
                <a:ea typeface="Times New Roman" panose="02020603050405020304" pitchFamily="18" charset="0"/>
              </a:rPr>
              <a:t>lượng</a:t>
            </a:r>
            <a:r>
              <a:rPr lang="en-US" sz="1800" dirty="0">
                <a:ea typeface="Times New Roman" panose="02020603050405020304" pitchFamily="18" charset="0"/>
              </a:rPr>
              <a:t> </a:t>
            </a:r>
            <a:r>
              <a:rPr lang="en-US" sz="1800" dirty="0" err="1">
                <a:ea typeface="Times New Roman" panose="02020603050405020304" pitchFamily="18" charset="0"/>
              </a:rPr>
              <a:t>tiêu</a:t>
            </a:r>
            <a:r>
              <a:rPr lang="en-US" sz="1800" dirty="0">
                <a:ea typeface="Times New Roman" panose="02020603050405020304" pitchFamily="18" charset="0"/>
              </a:rPr>
              <a:t> </a:t>
            </a:r>
            <a:r>
              <a:rPr lang="en-US" sz="1800" dirty="0" err="1">
                <a:ea typeface="Times New Roman" panose="02020603050405020304" pitchFamily="18" charset="0"/>
              </a:rPr>
              <a:t>thụ</a:t>
            </a:r>
            <a:r>
              <a:rPr lang="en-US" sz="1800" dirty="0">
                <a:ea typeface="Times New Roman" panose="02020603050405020304" pitchFamily="18" charset="0"/>
              </a:rPr>
              <a:t> </a:t>
            </a:r>
            <a:r>
              <a:rPr lang="en-US" sz="1800" dirty="0" err="1">
                <a:ea typeface="Times New Roman" panose="02020603050405020304" pitchFamily="18" charset="0"/>
              </a:rPr>
              <a:t>nội</a:t>
            </a:r>
            <a:r>
              <a:rPr lang="en-US" sz="1800" dirty="0">
                <a:ea typeface="Times New Roman" panose="02020603050405020304" pitchFamily="18" charset="0"/>
              </a:rPr>
              <a:t> </a:t>
            </a:r>
            <a:r>
              <a:rPr lang="en-US" sz="1800" dirty="0" err="1">
                <a:ea typeface="Times New Roman" panose="02020603050405020304" pitchFamily="18" charset="0"/>
              </a:rPr>
              <a:t>địa</a:t>
            </a:r>
            <a:r>
              <a:rPr lang="en-US" sz="1800" dirty="0">
                <a:ea typeface="Times New Roman" panose="02020603050405020304" pitchFamily="18" charset="0"/>
              </a:rPr>
              <a:t>, </a:t>
            </a:r>
            <a:r>
              <a:rPr lang="en-US" sz="1800" dirty="0" err="1">
                <a:ea typeface="Times New Roman" panose="02020603050405020304" pitchFamily="18" charset="0"/>
              </a:rPr>
              <a:t>với</a:t>
            </a:r>
            <a:r>
              <a:rPr lang="en-US" sz="1800" dirty="0">
                <a:ea typeface="Times New Roman" panose="02020603050405020304" pitchFamily="18" charset="0"/>
              </a:rPr>
              <a:t> </a:t>
            </a:r>
            <a:r>
              <a:rPr lang="en-US" sz="1800" dirty="0" err="1">
                <a:ea typeface="Times New Roman" panose="02020603050405020304" pitchFamily="18" charset="0"/>
              </a:rPr>
              <a:t>các</a:t>
            </a:r>
            <a:r>
              <a:rPr lang="en-US" sz="1800" dirty="0">
                <a:ea typeface="Times New Roman" panose="02020603050405020304" pitchFamily="18" charset="0"/>
              </a:rPr>
              <a:t> </a:t>
            </a:r>
            <a:r>
              <a:rPr lang="en-US" sz="1800" dirty="0" err="1">
                <a:ea typeface="Times New Roman" panose="02020603050405020304" pitchFamily="18" charset="0"/>
              </a:rPr>
              <a:t>sản</a:t>
            </a:r>
            <a:r>
              <a:rPr lang="en-US" sz="1800" dirty="0">
                <a:ea typeface="Times New Roman" panose="02020603050405020304" pitchFamily="18" charset="0"/>
              </a:rPr>
              <a:t> </a:t>
            </a:r>
            <a:r>
              <a:rPr lang="en-US" sz="1800" dirty="0" err="1">
                <a:ea typeface="Times New Roman" panose="02020603050405020304" pitchFamily="18" charset="0"/>
              </a:rPr>
              <a:t>phẩm</a:t>
            </a:r>
            <a:r>
              <a:rPr lang="en-US" sz="1800" dirty="0">
                <a:ea typeface="Times New Roman" panose="02020603050405020304" pitchFamily="18" charset="0"/>
              </a:rPr>
              <a:t> </a:t>
            </a:r>
            <a:r>
              <a:rPr lang="en-US" sz="1800" dirty="0" err="1">
                <a:ea typeface="Times New Roman" panose="02020603050405020304" pitchFamily="18" charset="0"/>
              </a:rPr>
              <a:t>như</a:t>
            </a:r>
            <a:r>
              <a:rPr lang="en-US" sz="1800" dirty="0">
                <a:ea typeface="Times New Roman" panose="02020603050405020304" pitchFamily="18" charset="0"/>
              </a:rPr>
              <a:t> </a:t>
            </a:r>
            <a:r>
              <a:rPr lang="en-US" sz="1800" dirty="0" err="1">
                <a:ea typeface="Times New Roman" panose="02020603050405020304" pitchFamily="18" charset="0"/>
              </a:rPr>
              <a:t>thép</a:t>
            </a:r>
            <a:r>
              <a:rPr lang="en-US" sz="1800" dirty="0">
                <a:ea typeface="Times New Roman" panose="02020603050405020304" pitchFamily="18" charset="0"/>
              </a:rPr>
              <a:t> </a:t>
            </a:r>
            <a:r>
              <a:rPr lang="en-US" sz="1800" dirty="0" err="1">
                <a:ea typeface="Times New Roman" panose="02020603050405020304" pitchFamily="18" charset="0"/>
              </a:rPr>
              <a:t>thanh</a:t>
            </a:r>
            <a:r>
              <a:rPr lang="en-US" sz="1800" dirty="0">
                <a:ea typeface="Times New Roman" panose="02020603050405020304" pitchFamily="18" charset="0"/>
              </a:rPr>
              <a:t>, </a:t>
            </a:r>
            <a:r>
              <a:rPr lang="en-US" sz="1800" dirty="0" err="1">
                <a:ea typeface="Times New Roman" panose="02020603050405020304" pitchFamily="18" charset="0"/>
              </a:rPr>
              <a:t>thép</a:t>
            </a:r>
            <a:r>
              <a:rPr lang="en-US" sz="1800" dirty="0">
                <a:ea typeface="Times New Roman" panose="02020603050405020304" pitchFamily="18" charset="0"/>
              </a:rPr>
              <a:t> </a:t>
            </a:r>
            <a:r>
              <a:rPr lang="en-US" sz="1800" dirty="0" err="1">
                <a:ea typeface="Times New Roman" panose="02020603050405020304" pitchFamily="18" charset="0"/>
              </a:rPr>
              <a:t>cuộn</a:t>
            </a:r>
            <a:r>
              <a:rPr lang="en-US" sz="1800" dirty="0">
                <a:ea typeface="Times New Roman" panose="02020603050405020304" pitchFamily="18" charset="0"/>
              </a:rPr>
              <a:t>...</a:t>
            </a:r>
          </a:p>
          <a:p>
            <a:pPr marL="681550" algn="just">
              <a:lnSpc>
                <a:spcPct val="150000"/>
              </a:lnSpc>
              <a:buFont typeface="Wingdings" panose="05000000000000000000" pitchFamily="2" charset="2"/>
              <a:buChar char="Ø"/>
            </a:pPr>
            <a:r>
              <a:rPr lang="en-US" sz="1800" b="1" dirty="0" err="1">
                <a:ea typeface="Times New Roman" panose="02020603050405020304" pitchFamily="18" charset="0"/>
              </a:rPr>
              <a:t>Thép</a:t>
            </a:r>
            <a:r>
              <a:rPr lang="en-US" sz="1800" b="1" dirty="0">
                <a:ea typeface="Times New Roman" panose="02020603050405020304" pitchFamily="18" charset="0"/>
              </a:rPr>
              <a:t> </a:t>
            </a:r>
            <a:r>
              <a:rPr lang="en-US" sz="1800" b="1" dirty="0" err="1">
                <a:ea typeface="Times New Roman" panose="02020603050405020304" pitchFamily="18" charset="0"/>
              </a:rPr>
              <a:t>tấm</a:t>
            </a:r>
            <a:r>
              <a:rPr lang="en-US" sz="1800" b="1" dirty="0">
                <a:ea typeface="Times New Roman" panose="02020603050405020304" pitchFamily="18" charset="0"/>
              </a:rPr>
              <a:t> </a:t>
            </a:r>
            <a:r>
              <a:rPr lang="en-US" sz="1800" b="1" dirty="0" err="1">
                <a:ea typeface="Times New Roman" panose="02020603050405020304" pitchFamily="18" charset="0"/>
              </a:rPr>
              <a:t>và</a:t>
            </a:r>
            <a:r>
              <a:rPr lang="en-US" sz="1800" b="1" dirty="0">
                <a:ea typeface="Times New Roman" panose="02020603050405020304" pitchFamily="18" charset="0"/>
              </a:rPr>
              <a:t> </a:t>
            </a:r>
            <a:r>
              <a:rPr lang="en-US" sz="1800" b="1" dirty="0" err="1">
                <a:ea typeface="Times New Roman" panose="02020603050405020304" pitchFamily="18" charset="0"/>
              </a:rPr>
              <a:t>thép</a:t>
            </a:r>
            <a:r>
              <a:rPr lang="en-US" sz="1800" b="1" dirty="0">
                <a:ea typeface="Times New Roman" panose="02020603050405020304" pitchFamily="18" charset="0"/>
              </a:rPr>
              <a:t> </a:t>
            </a:r>
            <a:r>
              <a:rPr lang="en-US" sz="1800" b="1" dirty="0" err="1">
                <a:ea typeface="Times New Roman" panose="02020603050405020304" pitchFamily="18" charset="0"/>
              </a:rPr>
              <a:t>lá</a:t>
            </a:r>
            <a:r>
              <a:rPr lang="en-US" sz="1800" b="1" dirty="0">
                <a:ea typeface="Times New Roman" panose="02020603050405020304" pitchFamily="18" charset="0"/>
              </a:rPr>
              <a:t>:</a:t>
            </a:r>
            <a:r>
              <a:rPr lang="en-US" sz="1800" dirty="0">
                <a:ea typeface="Times New Roman" panose="02020603050405020304" pitchFamily="18" charset="0"/>
              </a:rPr>
              <a:t> </a:t>
            </a:r>
            <a:r>
              <a:rPr lang="en-US" sz="1800" dirty="0" err="1">
                <a:ea typeface="Times New Roman" panose="02020603050405020304" pitchFamily="18" charset="0"/>
              </a:rPr>
              <a:t>Sử</a:t>
            </a:r>
            <a:r>
              <a:rPr lang="en-US" sz="1800" dirty="0">
                <a:ea typeface="Times New Roman" panose="02020603050405020304" pitchFamily="18" charset="0"/>
              </a:rPr>
              <a:t> </a:t>
            </a:r>
            <a:r>
              <a:rPr lang="en-US" sz="1800" dirty="0" err="1">
                <a:ea typeface="Times New Roman" panose="02020603050405020304" pitchFamily="18" charset="0"/>
              </a:rPr>
              <a:t>dụng</a:t>
            </a:r>
            <a:r>
              <a:rPr lang="en-US" sz="1800" dirty="0">
                <a:ea typeface="Times New Roman" panose="02020603050405020304" pitchFamily="18" charset="0"/>
              </a:rPr>
              <a:t>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ngành</a:t>
            </a:r>
            <a:r>
              <a:rPr lang="en-US" sz="1800" dirty="0">
                <a:ea typeface="Times New Roman" panose="02020603050405020304" pitchFamily="18" charset="0"/>
              </a:rPr>
              <a:t> </a:t>
            </a:r>
            <a:r>
              <a:rPr lang="en-US" sz="1800" dirty="0" err="1">
                <a:ea typeface="Times New Roman" panose="02020603050405020304" pitchFamily="18" charset="0"/>
              </a:rPr>
              <a:t>đóng</a:t>
            </a:r>
            <a:r>
              <a:rPr lang="en-US" sz="1800" dirty="0">
                <a:ea typeface="Times New Roman" panose="02020603050405020304" pitchFamily="18" charset="0"/>
              </a:rPr>
              <a:t> </a:t>
            </a:r>
            <a:r>
              <a:rPr lang="en-US" sz="1800" dirty="0" err="1">
                <a:ea typeface="Times New Roman" panose="02020603050405020304" pitchFamily="18" charset="0"/>
              </a:rPr>
              <a:t>tàu</a:t>
            </a:r>
            <a:r>
              <a:rPr lang="en-US" sz="1800" dirty="0">
                <a:ea typeface="Times New Roman" panose="02020603050405020304" pitchFamily="18" charset="0"/>
              </a:rPr>
              <a:t>, </a:t>
            </a:r>
            <a:r>
              <a:rPr lang="en-US" sz="1800" dirty="0" err="1">
                <a:ea typeface="Times New Roman" panose="02020603050405020304" pitchFamily="18" charset="0"/>
              </a:rPr>
              <a:t>sản</a:t>
            </a:r>
            <a:r>
              <a:rPr lang="en-US" sz="1800" dirty="0">
                <a:ea typeface="Times New Roman" panose="02020603050405020304" pitchFamily="18" charset="0"/>
              </a:rPr>
              <a:t> </a:t>
            </a:r>
            <a:r>
              <a:rPr lang="en-US" sz="1800" dirty="0" err="1">
                <a:ea typeface="Times New Roman" panose="02020603050405020304" pitchFamily="18" charset="0"/>
              </a:rPr>
              <a:t>xuất</a:t>
            </a:r>
            <a:r>
              <a:rPr lang="en-US" sz="1800" dirty="0">
                <a:ea typeface="Times New Roman" panose="02020603050405020304" pitchFamily="18" charset="0"/>
              </a:rPr>
              <a:t> ô </a:t>
            </a:r>
            <a:r>
              <a:rPr lang="en-US" sz="1800" dirty="0" err="1">
                <a:ea typeface="Times New Roman" panose="02020603050405020304" pitchFamily="18" charset="0"/>
              </a:rPr>
              <a:t>tô</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các</a:t>
            </a:r>
            <a:r>
              <a:rPr lang="en-US" sz="1800" dirty="0">
                <a:ea typeface="Times New Roman" panose="02020603050405020304" pitchFamily="18" charset="0"/>
              </a:rPr>
              <a:t> </a:t>
            </a:r>
            <a:r>
              <a:rPr lang="en-US" sz="1800" dirty="0" err="1">
                <a:ea typeface="Times New Roman" panose="02020603050405020304" pitchFamily="18" charset="0"/>
              </a:rPr>
              <a:t>ngành</a:t>
            </a:r>
            <a:r>
              <a:rPr lang="en-US" sz="1800" dirty="0">
                <a:ea typeface="Times New Roman" panose="02020603050405020304" pitchFamily="18" charset="0"/>
              </a:rPr>
              <a:t> </a:t>
            </a:r>
            <a:r>
              <a:rPr lang="en-US" sz="1800" dirty="0" err="1">
                <a:ea typeface="Times New Roman" panose="02020603050405020304" pitchFamily="18" charset="0"/>
              </a:rPr>
              <a:t>công</a:t>
            </a:r>
            <a:r>
              <a:rPr lang="en-US" sz="1800" dirty="0">
                <a:ea typeface="Times New Roman" panose="02020603050405020304" pitchFamily="18" charset="0"/>
              </a:rPr>
              <a:t> </a:t>
            </a:r>
            <a:r>
              <a:rPr lang="en-US" sz="1800" dirty="0" err="1">
                <a:ea typeface="Times New Roman" panose="02020603050405020304" pitchFamily="18" charset="0"/>
              </a:rPr>
              <a:t>nghiệp</a:t>
            </a:r>
            <a:r>
              <a:rPr lang="en-US" sz="1800" dirty="0">
                <a:ea typeface="Times New Roman" panose="02020603050405020304" pitchFamily="18" charset="0"/>
              </a:rPr>
              <a:t> </a:t>
            </a:r>
            <a:r>
              <a:rPr lang="en-US" sz="1800" dirty="0" err="1">
                <a:ea typeface="Times New Roman" panose="02020603050405020304" pitchFamily="18" charset="0"/>
              </a:rPr>
              <a:t>chế</a:t>
            </a:r>
            <a:r>
              <a:rPr lang="en-US" sz="1800" dirty="0">
                <a:ea typeface="Times New Roman" panose="02020603050405020304" pitchFamily="18" charset="0"/>
              </a:rPr>
              <a:t> </a:t>
            </a:r>
            <a:r>
              <a:rPr lang="en-US" sz="1800" dirty="0" err="1">
                <a:ea typeface="Times New Roman" panose="02020603050405020304" pitchFamily="18" charset="0"/>
              </a:rPr>
              <a:t>tạo</a:t>
            </a:r>
            <a:r>
              <a:rPr lang="en-US" sz="1800" dirty="0">
                <a:ea typeface="Times New Roman" panose="02020603050405020304" pitchFamily="18" charset="0"/>
              </a:rPr>
              <a:t> </a:t>
            </a:r>
            <a:r>
              <a:rPr lang="en-US" sz="1800" dirty="0" err="1">
                <a:ea typeface="Times New Roman" panose="02020603050405020304" pitchFamily="18" charset="0"/>
              </a:rPr>
              <a:t>khác</a:t>
            </a:r>
            <a:r>
              <a:rPr lang="en-US" sz="1800" dirty="0">
                <a:ea typeface="Times New Roman" panose="02020603050405020304" pitchFamily="18" charset="0"/>
              </a:rPr>
              <a:t>.</a:t>
            </a:r>
          </a:p>
          <a:p>
            <a:pPr marL="681550" algn="just">
              <a:lnSpc>
                <a:spcPct val="150000"/>
              </a:lnSpc>
              <a:buFont typeface="Wingdings" panose="05000000000000000000" pitchFamily="2" charset="2"/>
              <a:buChar char="Ø"/>
            </a:pPr>
            <a:r>
              <a:rPr lang="en-US" sz="1800" b="1" dirty="0" err="1">
                <a:ea typeface="Times New Roman" panose="02020603050405020304" pitchFamily="18" charset="0"/>
              </a:rPr>
              <a:t>Thép</a:t>
            </a:r>
            <a:r>
              <a:rPr lang="en-US" sz="1800" b="1" dirty="0">
                <a:ea typeface="Times New Roman" panose="02020603050405020304" pitchFamily="18" charset="0"/>
              </a:rPr>
              <a:t> </a:t>
            </a:r>
            <a:r>
              <a:rPr lang="en-US" sz="1800" b="1" dirty="0" err="1">
                <a:ea typeface="Times New Roman" panose="02020603050405020304" pitchFamily="18" charset="0"/>
              </a:rPr>
              <a:t>ống</a:t>
            </a:r>
            <a:r>
              <a:rPr lang="en-US" sz="1800" b="1" dirty="0">
                <a:ea typeface="Times New Roman" panose="02020603050405020304" pitchFamily="18" charset="0"/>
              </a:rPr>
              <a:t>:</a:t>
            </a:r>
            <a:r>
              <a:rPr lang="en-US" sz="1800" dirty="0">
                <a:ea typeface="Times New Roman" panose="02020603050405020304" pitchFamily="18" charset="0"/>
              </a:rPr>
              <a:t> </a:t>
            </a:r>
            <a:r>
              <a:rPr lang="en-US" sz="1800" dirty="0" err="1">
                <a:ea typeface="Times New Roman" panose="02020603050405020304" pitchFamily="18" charset="0"/>
              </a:rPr>
              <a:t>Dùng</a:t>
            </a:r>
            <a:r>
              <a:rPr lang="en-US" sz="1800" dirty="0">
                <a:ea typeface="Times New Roman" panose="02020603050405020304" pitchFamily="18" charset="0"/>
              </a:rPr>
              <a:t>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xây</a:t>
            </a:r>
            <a:r>
              <a:rPr lang="en-US" sz="1800" dirty="0">
                <a:ea typeface="Times New Roman" panose="02020603050405020304" pitchFamily="18" charset="0"/>
              </a:rPr>
              <a:t> </a:t>
            </a:r>
            <a:r>
              <a:rPr lang="en-US" sz="1800" dirty="0" err="1">
                <a:ea typeface="Times New Roman" panose="02020603050405020304" pitchFamily="18" charset="0"/>
              </a:rPr>
              <a:t>dựng</a:t>
            </a:r>
            <a:r>
              <a:rPr lang="en-US" sz="1800" dirty="0">
                <a:ea typeface="Times New Roman" panose="02020603050405020304" pitchFamily="18" charset="0"/>
              </a:rPr>
              <a:t>, </a:t>
            </a:r>
            <a:r>
              <a:rPr lang="en-US" sz="1800" dirty="0" err="1">
                <a:ea typeface="Times New Roman" panose="02020603050405020304" pitchFamily="18" charset="0"/>
              </a:rPr>
              <a:t>dẫn</a:t>
            </a:r>
            <a:r>
              <a:rPr lang="en-US" sz="1800" dirty="0">
                <a:ea typeface="Times New Roman" panose="02020603050405020304" pitchFamily="18" charset="0"/>
              </a:rPr>
              <a:t> </a:t>
            </a:r>
            <a:r>
              <a:rPr lang="en-US" sz="1800" dirty="0" err="1">
                <a:ea typeface="Times New Roman" panose="02020603050405020304" pitchFamily="18" charset="0"/>
              </a:rPr>
              <a:t>dầu</a:t>
            </a:r>
            <a:r>
              <a:rPr lang="en-US" sz="1800" dirty="0">
                <a:ea typeface="Times New Roman" panose="02020603050405020304" pitchFamily="18" charset="0"/>
              </a:rPr>
              <a:t> </a:t>
            </a:r>
            <a:r>
              <a:rPr lang="en-US" sz="1800" dirty="0" err="1">
                <a:ea typeface="Times New Roman" panose="02020603050405020304" pitchFamily="18" charset="0"/>
              </a:rPr>
              <a:t>khí</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các</a:t>
            </a:r>
            <a:r>
              <a:rPr lang="en-US" sz="1800" dirty="0">
                <a:ea typeface="Times New Roman" panose="02020603050405020304" pitchFamily="18" charset="0"/>
              </a:rPr>
              <a:t> </a:t>
            </a:r>
            <a:r>
              <a:rPr lang="en-US" sz="1800" dirty="0" err="1">
                <a:ea typeface="Times New Roman" panose="02020603050405020304" pitchFamily="18" charset="0"/>
              </a:rPr>
              <a:t>ứng</a:t>
            </a:r>
            <a:r>
              <a:rPr lang="en-US" sz="1800" dirty="0">
                <a:ea typeface="Times New Roman" panose="02020603050405020304" pitchFamily="18" charset="0"/>
              </a:rPr>
              <a:t> </a:t>
            </a:r>
            <a:r>
              <a:rPr lang="en-US" sz="1800" dirty="0" err="1">
                <a:ea typeface="Times New Roman" panose="02020603050405020304" pitchFamily="18" charset="0"/>
              </a:rPr>
              <a:t>dụng</a:t>
            </a:r>
            <a:r>
              <a:rPr lang="en-US" sz="1800" dirty="0">
                <a:ea typeface="Times New Roman" panose="02020603050405020304" pitchFamily="18" charset="0"/>
              </a:rPr>
              <a:t> </a:t>
            </a:r>
            <a:r>
              <a:rPr lang="en-US" sz="1800" dirty="0" err="1">
                <a:ea typeface="Times New Roman" panose="02020603050405020304" pitchFamily="18" charset="0"/>
              </a:rPr>
              <a:t>công</a:t>
            </a:r>
            <a:r>
              <a:rPr lang="en-US" sz="1800" dirty="0">
                <a:ea typeface="Times New Roman" panose="02020603050405020304" pitchFamily="18" charset="0"/>
              </a:rPr>
              <a:t> </a:t>
            </a:r>
            <a:r>
              <a:rPr lang="en-US" sz="1800" dirty="0" err="1">
                <a:ea typeface="Times New Roman" panose="02020603050405020304" pitchFamily="18" charset="0"/>
              </a:rPr>
              <a:t>nghiệp</a:t>
            </a:r>
            <a:r>
              <a:rPr lang="en-US" sz="1800" dirty="0">
                <a:ea typeface="Times New Roman" panose="02020603050405020304" pitchFamily="18" charset="0"/>
              </a:rPr>
              <a:t> </a:t>
            </a:r>
            <a:r>
              <a:rPr lang="en-US" sz="1800" dirty="0" err="1">
                <a:ea typeface="Times New Roman" panose="02020603050405020304" pitchFamily="18" charset="0"/>
              </a:rPr>
              <a:t>khác</a:t>
            </a:r>
            <a:endParaRPr lang="en-US" sz="1800" dirty="0">
              <a:ea typeface="Times New Roman" panose="02020603050405020304" pitchFamily="18" charset="0"/>
            </a:endParaRPr>
          </a:p>
          <a:p>
            <a:pPr marL="681550" algn="just">
              <a:lnSpc>
                <a:spcPct val="150000"/>
              </a:lnSpc>
              <a:buFont typeface="Wingdings" panose="05000000000000000000" pitchFamily="2" charset="2"/>
              <a:buChar char="Ø"/>
            </a:pPr>
            <a:r>
              <a:rPr lang="en-US" sz="1800" b="1" dirty="0" err="1">
                <a:ea typeface="Times New Roman" panose="02020603050405020304" pitchFamily="18" charset="0"/>
              </a:rPr>
              <a:t>Thép</a:t>
            </a:r>
            <a:r>
              <a:rPr lang="en-US" sz="1800" b="1" dirty="0">
                <a:ea typeface="Times New Roman" panose="02020603050405020304" pitchFamily="18" charset="0"/>
              </a:rPr>
              <a:t> </a:t>
            </a:r>
            <a:r>
              <a:rPr lang="en-US" sz="1800" b="1" dirty="0" err="1">
                <a:ea typeface="Times New Roman" panose="02020603050405020304" pitchFamily="18" charset="0"/>
              </a:rPr>
              <a:t>mạ</a:t>
            </a:r>
            <a:r>
              <a:rPr lang="en-US" sz="1800" b="1" dirty="0">
                <a:ea typeface="Times New Roman" panose="02020603050405020304" pitchFamily="18" charset="0"/>
              </a:rPr>
              <a:t> </a:t>
            </a:r>
            <a:r>
              <a:rPr lang="en-US" sz="1800" b="1" dirty="0" err="1">
                <a:ea typeface="Times New Roman" panose="02020603050405020304" pitchFamily="18" charset="0"/>
              </a:rPr>
              <a:t>và</a:t>
            </a:r>
            <a:r>
              <a:rPr lang="en-US" sz="1800" b="1" dirty="0">
                <a:ea typeface="Times New Roman" panose="02020603050405020304" pitchFamily="18" charset="0"/>
              </a:rPr>
              <a:t> </a:t>
            </a:r>
            <a:r>
              <a:rPr lang="en-US" sz="1800" b="1" dirty="0" err="1">
                <a:ea typeface="Times New Roman" panose="02020603050405020304" pitchFamily="18" charset="0"/>
              </a:rPr>
              <a:t>tôn</a:t>
            </a:r>
            <a:r>
              <a:rPr lang="en-US" sz="1800" b="1" dirty="0">
                <a:ea typeface="Times New Roman" panose="02020603050405020304" pitchFamily="18" charset="0"/>
              </a:rPr>
              <a:t> </a:t>
            </a:r>
            <a:r>
              <a:rPr lang="en-US" sz="1800" b="1" dirty="0" err="1">
                <a:ea typeface="Times New Roman" panose="02020603050405020304" pitchFamily="18" charset="0"/>
              </a:rPr>
              <a:t>mạ</a:t>
            </a:r>
            <a:r>
              <a:rPr lang="en-US" sz="1800" b="1" dirty="0">
                <a:ea typeface="Times New Roman" panose="02020603050405020304" pitchFamily="18" charset="0"/>
              </a:rPr>
              <a:t>:</a:t>
            </a:r>
            <a:r>
              <a:rPr lang="en-US" sz="1800" dirty="0">
                <a:ea typeface="Times New Roman" panose="02020603050405020304" pitchFamily="18" charset="0"/>
              </a:rPr>
              <a:t> </a:t>
            </a:r>
            <a:r>
              <a:rPr lang="en-US" sz="1800" dirty="0" err="1">
                <a:ea typeface="Times New Roman" panose="02020603050405020304" pitchFamily="18" charset="0"/>
              </a:rPr>
              <a:t>Sử</a:t>
            </a:r>
            <a:r>
              <a:rPr lang="en-US" sz="1800" dirty="0">
                <a:ea typeface="Times New Roman" panose="02020603050405020304" pitchFamily="18" charset="0"/>
              </a:rPr>
              <a:t> </a:t>
            </a:r>
            <a:r>
              <a:rPr lang="en-US" sz="1800" dirty="0" err="1">
                <a:ea typeface="Times New Roman" panose="02020603050405020304" pitchFamily="18" charset="0"/>
              </a:rPr>
              <a:t>dụng</a:t>
            </a:r>
            <a:r>
              <a:rPr lang="en-US" sz="1800" dirty="0">
                <a:ea typeface="Times New Roman" panose="02020603050405020304" pitchFamily="18" charset="0"/>
              </a:rPr>
              <a:t>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xây</a:t>
            </a:r>
            <a:r>
              <a:rPr lang="en-US" sz="1800" dirty="0">
                <a:ea typeface="Times New Roman" panose="02020603050405020304" pitchFamily="18" charset="0"/>
              </a:rPr>
              <a:t> </a:t>
            </a:r>
            <a:r>
              <a:rPr lang="en-US" sz="1800" dirty="0" err="1">
                <a:ea typeface="Times New Roman" panose="02020603050405020304" pitchFamily="18" charset="0"/>
              </a:rPr>
              <a:t>dựng</a:t>
            </a:r>
            <a:r>
              <a:rPr lang="en-US" sz="1800" dirty="0">
                <a:ea typeface="Times New Roman" panose="02020603050405020304" pitchFamily="18" charset="0"/>
              </a:rPr>
              <a:t>, </a:t>
            </a:r>
            <a:r>
              <a:rPr lang="en-US" sz="1800" dirty="0" err="1">
                <a:ea typeface="Times New Roman" panose="02020603050405020304" pitchFamily="18" charset="0"/>
              </a:rPr>
              <a:t>sản</a:t>
            </a:r>
            <a:r>
              <a:rPr lang="en-US" sz="1800" dirty="0">
                <a:ea typeface="Times New Roman" panose="02020603050405020304" pitchFamily="18" charset="0"/>
              </a:rPr>
              <a:t> </a:t>
            </a:r>
            <a:r>
              <a:rPr lang="en-US" sz="1800" dirty="0" err="1">
                <a:ea typeface="Times New Roman" panose="02020603050405020304" pitchFamily="18" charset="0"/>
              </a:rPr>
              <a:t>xuất</a:t>
            </a:r>
            <a:r>
              <a:rPr lang="en-US" sz="1800" dirty="0">
                <a:ea typeface="Times New Roman" panose="02020603050405020304" pitchFamily="18" charset="0"/>
              </a:rPr>
              <a:t> </a:t>
            </a:r>
            <a:r>
              <a:rPr lang="en-US" sz="1800" dirty="0" err="1">
                <a:ea typeface="Times New Roman" panose="02020603050405020304" pitchFamily="18" charset="0"/>
              </a:rPr>
              <a:t>đồ</a:t>
            </a:r>
            <a:r>
              <a:rPr lang="en-US" sz="1800" dirty="0">
                <a:ea typeface="Times New Roman" panose="02020603050405020304" pitchFamily="18" charset="0"/>
              </a:rPr>
              <a:t> </a:t>
            </a:r>
            <a:r>
              <a:rPr lang="en-US" sz="1800" dirty="0" err="1">
                <a:ea typeface="Times New Roman" panose="02020603050405020304" pitchFamily="18" charset="0"/>
              </a:rPr>
              <a:t>gia</a:t>
            </a:r>
            <a:r>
              <a:rPr lang="en-US" sz="1800" dirty="0">
                <a:ea typeface="Times New Roman" panose="02020603050405020304" pitchFamily="18" charset="0"/>
              </a:rPr>
              <a:t> </a:t>
            </a:r>
            <a:r>
              <a:rPr lang="en-US" sz="1800" dirty="0" err="1">
                <a:ea typeface="Times New Roman" panose="02020603050405020304" pitchFamily="18" charset="0"/>
              </a:rPr>
              <a:t>dụng</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công</a:t>
            </a:r>
            <a:r>
              <a:rPr lang="en-US" sz="1800" dirty="0">
                <a:ea typeface="Times New Roman" panose="02020603050405020304" pitchFamily="18" charset="0"/>
              </a:rPr>
              <a:t> </a:t>
            </a:r>
            <a:r>
              <a:rPr lang="en-US" sz="1800" dirty="0" err="1">
                <a:ea typeface="Times New Roman" panose="02020603050405020304" pitchFamily="18" charset="0"/>
              </a:rPr>
              <a:t>nghiệp</a:t>
            </a:r>
            <a:r>
              <a:rPr lang="en-US" sz="1800" dirty="0">
                <a:ea typeface="Times New Roman" panose="02020603050405020304" pitchFamily="18" charset="0"/>
              </a:rPr>
              <a:t> ô </a:t>
            </a:r>
            <a:r>
              <a:rPr lang="en-US" sz="1800" dirty="0" err="1">
                <a:ea typeface="Times New Roman" panose="02020603050405020304" pitchFamily="18" charset="0"/>
              </a:rPr>
              <a:t>tô</a:t>
            </a:r>
            <a:r>
              <a:rPr lang="en-US" sz="1800" dirty="0">
                <a:ea typeface="Times New Roman" panose="02020603050405020304" pitchFamily="18" charset="0"/>
              </a:rPr>
              <a:t>.</a:t>
            </a:r>
          </a:p>
        </p:txBody>
      </p:sp>
      <p:sp>
        <p:nvSpPr>
          <p:cNvPr id="6" name="Title 4">
            <a:extLst>
              <a:ext uri="{FF2B5EF4-FFF2-40B4-BE49-F238E27FC236}">
                <a16:creationId xmlns:a16="http://schemas.microsoft.com/office/drawing/2014/main" id="{D1F6E28D-6E46-B158-664B-866874D1905C}"/>
              </a:ext>
            </a:extLst>
          </p:cNvPr>
          <p:cNvSpPr>
            <a:spLocks noGrp="1"/>
          </p:cNvSpPr>
          <p:nvPr>
            <p:ph type="title"/>
          </p:nvPr>
        </p:nvSpPr>
        <p:spPr>
          <a:xfrm>
            <a:off x="609600" y="548633"/>
            <a:ext cx="10972800" cy="495200"/>
          </a:xfrm>
        </p:spPr>
        <p:txBody>
          <a:bodyPr>
            <a:noAutofit/>
          </a:bodyPr>
          <a:lstStyle/>
          <a:p>
            <a:r>
              <a:rPr lang="vi-VN" dirty="0">
                <a:solidFill>
                  <a:schemeClr val="accent1">
                    <a:lumMod val="50000"/>
                  </a:schemeClr>
                </a:solidFill>
                <a:latin typeface="+mn-lt"/>
              </a:rPr>
              <a:t>Tiêu thụ năng lượng trong ngành </a:t>
            </a:r>
            <a:r>
              <a:rPr lang="en-US" dirty="0" err="1">
                <a:solidFill>
                  <a:schemeClr val="accent1">
                    <a:lumMod val="50000"/>
                  </a:schemeClr>
                </a:solidFill>
                <a:latin typeface="+mn-lt"/>
              </a:rPr>
              <a:t>Thép</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4781744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0FD3F-5EF3-BC81-FCB0-DA1EA4109999}"/>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33CE148-3CE0-D7A8-779C-EA5E9D7DCF02}"/>
              </a:ext>
            </a:extLst>
          </p:cNvPr>
          <p:cNvSpPr>
            <a:spLocks noGrp="1"/>
          </p:cNvSpPr>
          <p:nvPr>
            <p:ph type="body" idx="1"/>
          </p:nvPr>
        </p:nvSpPr>
        <p:spPr>
          <a:xfrm>
            <a:off x="609600" y="1469004"/>
            <a:ext cx="5384800" cy="2992160"/>
          </a:xfrm>
        </p:spPr>
        <p:txBody>
          <a:bodyPr>
            <a:noAutofit/>
          </a:bodyPr>
          <a:lstStyle/>
          <a:p>
            <a:pPr>
              <a:lnSpc>
                <a:spcPct val="150000"/>
              </a:lnSpc>
            </a:pPr>
            <a:r>
              <a:rPr lang="vi-VN" sz="1800" b="1" dirty="0"/>
              <a:t>Các loại năng lượng chính được tiêu thụ trong ngành thép.</a:t>
            </a:r>
            <a:endParaRPr lang="en-US" sz="1800" b="1" dirty="0"/>
          </a:p>
          <a:p>
            <a:pPr algn="just">
              <a:lnSpc>
                <a:spcPct val="150000"/>
              </a:lnSpc>
              <a:spcAft>
                <a:spcPts val="800"/>
              </a:spcAft>
              <a:buFont typeface="Wingdings" panose="05000000000000000000" pitchFamily="2" charset="2"/>
              <a:buChar char="Ø"/>
            </a:pPr>
            <a:r>
              <a:rPr lang="en-US" sz="1800" b="1" dirty="0" err="1">
                <a:ea typeface="Times New Roman" panose="02020603050405020304" pitchFamily="18" charset="0"/>
              </a:rPr>
              <a:t>Điện</a:t>
            </a:r>
            <a:r>
              <a:rPr lang="en-US" sz="1800" b="1" dirty="0">
                <a:ea typeface="Times New Roman" panose="02020603050405020304" pitchFamily="18" charset="0"/>
              </a:rPr>
              <a:t> </a:t>
            </a:r>
            <a:r>
              <a:rPr lang="en-US" sz="1800" b="1" dirty="0" err="1">
                <a:ea typeface="Times New Roman" panose="02020603050405020304" pitchFamily="18" charset="0"/>
              </a:rPr>
              <a:t>năng</a:t>
            </a:r>
            <a:r>
              <a:rPr lang="en-US" sz="1800" b="1" dirty="0">
                <a:ea typeface="Times New Roman" panose="02020603050405020304" pitchFamily="18" charset="0"/>
              </a:rPr>
              <a:t>:</a:t>
            </a:r>
            <a:r>
              <a:rPr lang="en-US" sz="1800" dirty="0">
                <a:ea typeface="Times New Roman" panose="02020603050405020304" pitchFamily="18" charset="0"/>
              </a:rPr>
              <a:t> </a:t>
            </a:r>
            <a:r>
              <a:rPr lang="en-US" sz="1800" dirty="0" err="1">
                <a:ea typeface="Times New Roman" panose="02020603050405020304" pitchFamily="18" charset="0"/>
              </a:rPr>
              <a:t>Sử</a:t>
            </a:r>
            <a:r>
              <a:rPr lang="en-US" sz="1800" dirty="0">
                <a:ea typeface="Times New Roman" panose="02020603050405020304" pitchFamily="18" charset="0"/>
              </a:rPr>
              <a:t> </a:t>
            </a:r>
            <a:r>
              <a:rPr lang="en-US" sz="1800" dirty="0" err="1">
                <a:ea typeface="Times New Roman" panose="02020603050405020304" pitchFamily="18" charset="0"/>
              </a:rPr>
              <a:t>dụng</a:t>
            </a:r>
            <a:r>
              <a:rPr lang="en-US" sz="1800" dirty="0">
                <a:ea typeface="Times New Roman" panose="02020603050405020304" pitchFamily="18" charset="0"/>
              </a:rPr>
              <a:t>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các</a:t>
            </a:r>
            <a:r>
              <a:rPr lang="en-US" sz="1800" dirty="0">
                <a:ea typeface="Times New Roman" panose="02020603050405020304" pitchFamily="18" charset="0"/>
              </a:rPr>
              <a:t> </a:t>
            </a:r>
            <a:r>
              <a:rPr lang="en-US" sz="1800" dirty="0" err="1">
                <a:ea typeface="Times New Roman" panose="02020603050405020304" pitchFamily="18" charset="0"/>
              </a:rPr>
              <a:t>công</a:t>
            </a:r>
            <a:r>
              <a:rPr lang="en-US" sz="1800" dirty="0">
                <a:ea typeface="Times New Roman" panose="02020603050405020304" pitchFamily="18" charset="0"/>
              </a:rPr>
              <a:t> </a:t>
            </a:r>
            <a:r>
              <a:rPr lang="en-US" sz="1800" dirty="0" err="1">
                <a:ea typeface="Times New Roman" panose="02020603050405020304" pitchFamily="18" charset="0"/>
              </a:rPr>
              <a:t>đoạn</a:t>
            </a:r>
            <a:r>
              <a:rPr lang="en-US" sz="1800" dirty="0">
                <a:ea typeface="Times New Roman" panose="02020603050405020304" pitchFamily="18" charset="0"/>
              </a:rPr>
              <a:t> </a:t>
            </a:r>
            <a:r>
              <a:rPr lang="en-US" sz="1800" dirty="0" err="1">
                <a:ea typeface="Times New Roman" panose="02020603050405020304" pitchFamily="18" charset="0"/>
              </a:rPr>
              <a:t>như</a:t>
            </a:r>
            <a:r>
              <a:rPr lang="en-US" sz="1800" dirty="0">
                <a:ea typeface="Times New Roman" panose="02020603050405020304" pitchFamily="18" charset="0"/>
              </a:rPr>
              <a:t> </a:t>
            </a:r>
            <a:r>
              <a:rPr lang="en-US" sz="1800" dirty="0" err="1">
                <a:ea typeface="Times New Roman" panose="02020603050405020304" pitchFamily="18" charset="0"/>
              </a:rPr>
              <a:t>luyện</a:t>
            </a:r>
            <a:r>
              <a:rPr lang="en-US" sz="1800" dirty="0">
                <a:ea typeface="Times New Roman" panose="02020603050405020304" pitchFamily="18" charset="0"/>
              </a:rPr>
              <a:t> </a:t>
            </a:r>
            <a:r>
              <a:rPr lang="en-US" sz="1800" dirty="0" err="1">
                <a:ea typeface="Times New Roman" panose="02020603050405020304" pitchFamily="18" charset="0"/>
              </a:rPr>
              <a:t>thép</a:t>
            </a:r>
            <a:r>
              <a:rPr lang="en-US" sz="1800" dirty="0">
                <a:ea typeface="Times New Roman" panose="02020603050405020304" pitchFamily="18" charset="0"/>
              </a:rPr>
              <a:t> </a:t>
            </a:r>
            <a:r>
              <a:rPr lang="en-US" sz="1800" dirty="0" err="1">
                <a:ea typeface="Times New Roman" panose="02020603050405020304" pitchFamily="18" charset="0"/>
              </a:rPr>
              <a:t>bằng</a:t>
            </a:r>
            <a:r>
              <a:rPr lang="en-US" sz="1800" dirty="0">
                <a:ea typeface="Times New Roman" panose="02020603050405020304" pitchFamily="18" charset="0"/>
              </a:rPr>
              <a:t> </a:t>
            </a:r>
            <a:r>
              <a:rPr lang="en-US" sz="1800" dirty="0" err="1">
                <a:ea typeface="Times New Roman" panose="02020603050405020304" pitchFamily="18" charset="0"/>
              </a:rPr>
              <a:t>lò</a:t>
            </a:r>
            <a:r>
              <a:rPr lang="en-US" sz="1800" dirty="0">
                <a:ea typeface="Times New Roman" panose="02020603050405020304" pitchFamily="18" charset="0"/>
              </a:rPr>
              <a:t> </a:t>
            </a:r>
            <a:r>
              <a:rPr lang="en-US" sz="1800" dirty="0" err="1">
                <a:ea typeface="Times New Roman" panose="02020603050405020304" pitchFamily="18" charset="0"/>
              </a:rPr>
              <a:t>điện</a:t>
            </a:r>
            <a:r>
              <a:rPr lang="en-US" sz="1800" dirty="0">
                <a:ea typeface="Times New Roman" panose="02020603050405020304" pitchFamily="18" charset="0"/>
              </a:rPr>
              <a:t> </a:t>
            </a:r>
            <a:r>
              <a:rPr lang="en-US" sz="1800" dirty="0" err="1">
                <a:ea typeface="Times New Roman" panose="02020603050405020304" pitchFamily="18" charset="0"/>
              </a:rPr>
              <a:t>hồ</a:t>
            </a:r>
            <a:r>
              <a:rPr lang="en-US" sz="1800" dirty="0">
                <a:ea typeface="Times New Roman" panose="02020603050405020304" pitchFamily="18" charset="0"/>
              </a:rPr>
              <a:t> </a:t>
            </a:r>
            <a:r>
              <a:rPr lang="en-US" sz="1800" dirty="0" err="1">
                <a:ea typeface="Times New Roman" panose="02020603050405020304" pitchFamily="18" charset="0"/>
              </a:rPr>
              <a:t>quang</a:t>
            </a:r>
            <a:r>
              <a:rPr lang="en-US" sz="1800" dirty="0">
                <a:ea typeface="Times New Roman" panose="02020603050405020304" pitchFamily="18" charset="0"/>
              </a:rPr>
              <a:t>, </a:t>
            </a:r>
            <a:r>
              <a:rPr lang="en-US" sz="1800" dirty="0" err="1">
                <a:ea typeface="Times New Roman" panose="02020603050405020304" pitchFamily="18" charset="0"/>
              </a:rPr>
              <a:t>cán</a:t>
            </a:r>
            <a:r>
              <a:rPr lang="en-US" sz="1800" dirty="0">
                <a:ea typeface="Times New Roman" panose="02020603050405020304" pitchFamily="18" charset="0"/>
              </a:rPr>
              <a:t> </a:t>
            </a:r>
            <a:r>
              <a:rPr lang="en-US" sz="1800" dirty="0" err="1">
                <a:ea typeface="Times New Roman" panose="02020603050405020304" pitchFamily="18" charset="0"/>
              </a:rPr>
              <a:t>thép</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vận</a:t>
            </a:r>
            <a:r>
              <a:rPr lang="en-US" sz="1800" dirty="0">
                <a:ea typeface="Times New Roman" panose="02020603050405020304" pitchFamily="18" charset="0"/>
              </a:rPr>
              <a:t> </a:t>
            </a:r>
            <a:r>
              <a:rPr lang="en-US" sz="1800" dirty="0" err="1">
                <a:ea typeface="Times New Roman" panose="02020603050405020304" pitchFamily="18" charset="0"/>
              </a:rPr>
              <a:t>hành</a:t>
            </a:r>
            <a:r>
              <a:rPr lang="en-US" sz="1800" dirty="0">
                <a:ea typeface="Times New Roman" panose="02020603050405020304" pitchFamily="18" charset="0"/>
              </a:rPr>
              <a:t> </a:t>
            </a:r>
            <a:r>
              <a:rPr lang="en-US" sz="1800" dirty="0" err="1">
                <a:ea typeface="Times New Roman" panose="02020603050405020304" pitchFamily="18" charset="0"/>
              </a:rPr>
              <a:t>các</a:t>
            </a:r>
            <a:r>
              <a:rPr lang="en-US" sz="1800" dirty="0">
                <a:ea typeface="Times New Roman" panose="02020603050405020304" pitchFamily="18" charset="0"/>
              </a:rPr>
              <a:t> </a:t>
            </a:r>
            <a:r>
              <a:rPr lang="en-US" sz="1800" dirty="0" err="1">
                <a:ea typeface="Times New Roman" panose="02020603050405020304" pitchFamily="18" charset="0"/>
              </a:rPr>
              <a:t>thiết</a:t>
            </a:r>
            <a:r>
              <a:rPr lang="en-US" sz="1800" dirty="0">
                <a:ea typeface="Times New Roman" panose="02020603050405020304" pitchFamily="18" charset="0"/>
              </a:rPr>
              <a:t> </a:t>
            </a:r>
            <a:r>
              <a:rPr lang="en-US" sz="1800" dirty="0" err="1">
                <a:ea typeface="Times New Roman" panose="02020603050405020304" pitchFamily="18" charset="0"/>
              </a:rPr>
              <a:t>bị</a:t>
            </a:r>
            <a:r>
              <a:rPr lang="en-US" sz="1800" dirty="0">
                <a:ea typeface="Times New Roman" panose="02020603050405020304" pitchFamily="18" charset="0"/>
              </a:rPr>
              <a:t> </a:t>
            </a:r>
            <a:r>
              <a:rPr lang="en-US" sz="1800" dirty="0" err="1">
                <a:ea typeface="Times New Roman" panose="02020603050405020304" pitchFamily="18" charset="0"/>
              </a:rPr>
              <a:t>phụ</a:t>
            </a:r>
            <a:r>
              <a:rPr lang="en-US" sz="1800" dirty="0">
                <a:ea typeface="Times New Roman" panose="02020603050405020304" pitchFamily="18" charset="0"/>
              </a:rPr>
              <a:t> </a:t>
            </a:r>
            <a:r>
              <a:rPr lang="en-US" sz="1800" dirty="0" err="1">
                <a:ea typeface="Times New Roman" panose="02020603050405020304" pitchFamily="18" charset="0"/>
              </a:rPr>
              <a:t>trợ</a:t>
            </a:r>
            <a:r>
              <a:rPr lang="en-US" sz="1800" dirty="0">
                <a:ea typeface="Times New Roman" panose="02020603050405020304" pitchFamily="18" charset="0"/>
              </a:rPr>
              <a:t>.</a:t>
            </a:r>
          </a:p>
          <a:p>
            <a:pPr algn="just">
              <a:lnSpc>
                <a:spcPct val="150000"/>
              </a:lnSpc>
              <a:buFont typeface="Wingdings" panose="05000000000000000000" pitchFamily="2" charset="2"/>
              <a:buChar char="Ø"/>
            </a:pPr>
            <a:r>
              <a:rPr lang="en-US" sz="1800" b="1" dirty="0" err="1">
                <a:ea typeface="Times New Roman" panose="02020603050405020304" pitchFamily="18" charset="0"/>
              </a:rPr>
              <a:t>Nhiệt</a:t>
            </a:r>
            <a:r>
              <a:rPr lang="en-US" sz="1800" b="1" dirty="0">
                <a:ea typeface="Times New Roman" panose="02020603050405020304" pitchFamily="18" charset="0"/>
              </a:rPr>
              <a:t> </a:t>
            </a:r>
            <a:r>
              <a:rPr lang="en-US" sz="1800" b="1" dirty="0" err="1">
                <a:ea typeface="Times New Roman" panose="02020603050405020304" pitchFamily="18" charset="0"/>
              </a:rPr>
              <a:t>năng</a:t>
            </a:r>
            <a:r>
              <a:rPr lang="en-US" sz="1800" b="1" dirty="0">
                <a:ea typeface="Times New Roman" panose="02020603050405020304" pitchFamily="18" charset="0"/>
              </a:rPr>
              <a:t>:</a:t>
            </a:r>
            <a:r>
              <a:rPr lang="en-US" sz="1800" dirty="0">
                <a:ea typeface="Times New Roman" panose="02020603050405020304" pitchFamily="18" charset="0"/>
              </a:rPr>
              <a:t> </a:t>
            </a:r>
            <a:r>
              <a:rPr lang="en-US" sz="1800" dirty="0" err="1">
                <a:ea typeface="Times New Roman" panose="02020603050405020304" pitchFamily="18" charset="0"/>
              </a:rPr>
              <a:t>Chủ</a:t>
            </a:r>
            <a:r>
              <a:rPr lang="en-US" sz="1800" dirty="0">
                <a:ea typeface="Times New Roman" panose="02020603050405020304" pitchFamily="18" charset="0"/>
              </a:rPr>
              <a:t> </a:t>
            </a:r>
            <a:r>
              <a:rPr lang="en-US" sz="1800" dirty="0" err="1">
                <a:ea typeface="Times New Roman" panose="02020603050405020304" pitchFamily="18" charset="0"/>
              </a:rPr>
              <a:t>yếu</a:t>
            </a:r>
            <a:r>
              <a:rPr lang="en-US" sz="1800" dirty="0">
                <a:ea typeface="Times New Roman" panose="02020603050405020304" pitchFamily="18" charset="0"/>
              </a:rPr>
              <a:t> </a:t>
            </a:r>
            <a:r>
              <a:rPr lang="en-US" sz="1800" dirty="0" err="1">
                <a:ea typeface="Times New Roman" panose="02020603050405020304" pitchFamily="18" charset="0"/>
              </a:rPr>
              <a:t>từ</a:t>
            </a:r>
            <a:r>
              <a:rPr lang="en-US" sz="1800" dirty="0">
                <a:ea typeface="Times New Roman" panose="02020603050405020304" pitchFamily="18" charset="0"/>
              </a:rPr>
              <a:t> than </a:t>
            </a:r>
            <a:r>
              <a:rPr lang="en-US" sz="1800" dirty="0" err="1">
                <a:ea typeface="Times New Roman" panose="02020603050405020304" pitchFamily="18" charset="0"/>
              </a:rPr>
              <a:t>cốc</a:t>
            </a:r>
            <a:r>
              <a:rPr lang="en-US" sz="1800" dirty="0">
                <a:ea typeface="Times New Roman" panose="02020603050405020304" pitchFamily="18" charset="0"/>
              </a:rPr>
              <a:t>, </a:t>
            </a:r>
            <a:r>
              <a:rPr lang="en-US" sz="1800" dirty="0" err="1">
                <a:ea typeface="Times New Roman" panose="02020603050405020304" pitchFamily="18" charset="0"/>
              </a:rPr>
              <a:t>khí</a:t>
            </a:r>
            <a:r>
              <a:rPr lang="en-US" sz="1800" dirty="0">
                <a:ea typeface="Times New Roman" panose="02020603050405020304" pitchFamily="18" charset="0"/>
              </a:rPr>
              <a:t> </a:t>
            </a:r>
            <a:r>
              <a:rPr lang="en-US" sz="1800" dirty="0" err="1">
                <a:ea typeface="Times New Roman" panose="02020603050405020304" pitchFamily="18" charset="0"/>
              </a:rPr>
              <a:t>tự</a:t>
            </a:r>
            <a:r>
              <a:rPr lang="en-US" sz="1800" dirty="0">
                <a:ea typeface="Times New Roman" panose="02020603050405020304" pitchFamily="18" charset="0"/>
              </a:rPr>
              <a:t> </a:t>
            </a:r>
            <a:r>
              <a:rPr lang="en-US" sz="1800" dirty="0" err="1">
                <a:ea typeface="Times New Roman" panose="02020603050405020304" pitchFamily="18" charset="0"/>
              </a:rPr>
              <a:t>nhiên</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dầu</a:t>
            </a:r>
            <a:r>
              <a:rPr lang="en-US" sz="1800" dirty="0">
                <a:ea typeface="Times New Roman" panose="02020603050405020304" pitchFamily="18" charset="0"/>
              </a:rPr>
              <a:t>, </a:t>
            </a:r>
            <a:r>
              <a:rPr lang="en-US" sz="1800" dirty="0" err="1">
                <a:ea typeface="Times New Roman" panose="02020603050405020304" pitchFamily="18" charset="0"/>
              </a:rPr>
              <a:t>sử</a:t>
            </a:r>
            <a:r>
              <a:rPr lang="en-US" sz="1800" dirty="0">
                <a:ea typeface="Times New Roman" panose="02020603050405020304" pitchFamily="18" charset="0"/>
              </a:rPr>
              <a:t> </a:t>
            </a:r>
            <a:r>
              <a:rPr lang="en-US" sz="1800" dirty="0" err="1">
                <a:ea typeface="Times New Roman" panose="02020603050405020304" pitchFamily="18" charset="0"/>
              </a:rPr>
              <a:t>dụng</a:t>
            </a:r>
            <a:r>
              <a:rPr lang="en-US" sz="1800" dirty="0">
                <a:ea typeface="Times New Roman" panose="02020603050405020304" pitchFamily="18" charset="0"/>
              </a:rPr>
              <a:t>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quá</a:t>
            </a:r>
            <a:r>
              <a:rPr lang="en-US" sz="1800" dirty="0">
                <a:ea typeface="Times New Roman" panose="02020603050405020304" pitchFamily="18" charset="0"/>
              </a:rPr>
              <a:t> </a:t>
            </a:r>
            <a:r>
              <a:rPr lang="en-US" sz="1800" dirty="0" err="1">
                <a:ea typeface="Times New Roman" panose="02020603050405020304" pitchFamily="18" charset="0"/>
              </a:rPr>
              <a:t>trình</a:t>
            </a:r>
            <a:r>
              <a:rPr lang="en-US" sz="1800" dirty="0">
                <a:ea typeface="Times New Roman" panose="02020603050405020304" pitchFamily="18" charset="0"/>
              </a:rPr>
              <a:t> </a:t>
            </a:r>
            <a:r>
              <a:rPr lang="en-US" sz="1800" dirty="0" err="1">
                <a:ea typeface="Times New Roman" panose="02020603050405020304" pitchFamily="18" charset="0"/>
              </a:rPr>
              <a:t>luyện</a:t>
            </a:r>
            <a:r>
              <a:rPr lang="en-US" sz="1800" dirty="0">
                <a:ea typeface="Times New Roman" panose="02020603050405020304" pitchFamily="18" charset="0"/>
              </a:rPr>
              <a:t> gang, </a:t>
            </a:r>
            <a:r>
              <a:rPr lang="en-US" sz="1800" dirty="0" err="1">
                <a:ea typeface="Times New Roman" panose="02020603050405020304" pitchFamily="18" charset="0"/>
              </a:rPr>
              <a:t>thiêu</a:t>
            </a:r>
            <a:r>
              <a:rPr lang="en-US" sz="1800" dirty="0">
                <a:ea typeface="Times New Roman" panose="02020603050405020304" pitchFamily="18" charset="0"/>
              </a:rPr>
              <a:t> </a:t>
            </a:r>
            <a:r>
              <a:rPr lang="en-US" sz="1800" dirty="0" err="1">
                <a:ea typeface="Times New Roman" panose="02020603050405020304" pitchFamily="18" charset="0"/>
              </a:rPr>
              <a:t>kết</a:t>
            </a:r>
            <a:r>
              <a:rPr lang="en-US" sz="1800" dirty="0">
                <a:ea typeface="Times New Roman" panose="02020603050405020304" pitchFamily="18" charset="0"/>
              </a:rPr>
              <a:t> </a:t>
            </a:r>
            <a:r>
              <a:rPr lang="en-US" sz="1800" dirty="0" err="1">
                <a:ea typeface="Times New Roman" panose="02020603050405020304" pitchFamily="18" charset="0"/>
              </a:rPr>
              <a:t>quặng</a:t>
            </a:r>
            <a:r>
              <a:rPr lang="en-US" sz="1800" dirty="0">
                <a:ea typeface="Times New Roman" panose="02020603050405020304" pitchFamily="18" charset="0"/>
              </a:rPr>
              <a:t> </a:t>
            </a:r>
            <a:r>
              <a:rPr lang="en-US" sz="1800" dirty="0" err="1">
                <a:ea typeface="Times New Roman" panose="02020603050405020304" pitchFamily="18" charset="0"/>
              </a:rPr>
              <a:t>sắt</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nung</a:t>
            </a:r>
            <a:r>
              <a:rPr lang="en-US" sz="1800" dirty="0">
                <a:ea typeface="Times New Roman" panose="02020603050405020304" pitchFamily="18" charset="0"/>
              </a:rPr>
              <a:t> </a:t>
            </a:r>
            <a:r>
              <a:rPr lang="en-US" sz="1800" dirty="0" err="1">
                <a:ea typeface="Times New Roman" panose="02020603050405020304" pitchFamily="18" charset="0"/>
              </a:rPr>
              <a:t>phôi</a:t>
            </a:r>
            <a:r>
              <a:rPr lang="en-US" sz="1800" dirty="0">
                <a:ea typeface="Times New Roman" panose="02020603050405020304" pitchFamily="18" charset="0"/>
              </a:rPr>
              <a:t> </a:t>
            </a:r>
            <a:r>
              <a:rPr lang="en-US" sz="1800" dirty="0" err="1">
                <a:ea typeface="Times New Roman" panose="02020603050405020304" pitchFamily="18" charset="0"/>
              </a:rPr>
              <a:t>thép</a:t>
            </a:r>
            <a:r>
              <a:rPr lang="en-US" sz="1800" dirty="0">
                <a:ea typeface="Times New Roman" panose="02020603050405020304" pitchFamily="18" charset="0"/>
              </a:rPr>
              <a:t>. Than </a:t>
            </a:r>
            <a:r>
              <a:rPr lang="en-US" sz="1800" dirty="0" err="1">
                <a:ea typeface="Times New Roman" panose="02020603050405020304" pitchFamily="18" charset="0"/>
              </a:rPr>
              <a:t>đá</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dầu</a:t>
            </a:r>
            <a:r>
              <a:rPr lang="en-US" sz="1800" dirty="0">
                <a:ea typeface="Times New Roman" panose="02020603050405020304" pitchFamily="18" charset="0"/>
              </a:rPr>
              <a:t> </a:t>
            </a:r>
            <a:r>
              <a:rPr lang="en-US" sz="1800" dirty="0" err="1">
                <a:ea typeface="Times New Roman" panose="02020603050405020304" pitchFamily="18" charset="0"/>
              </a:rPr>
              <a:t>được</a:t>
            </a:r>
            <a:r>
              <a:rPr lang="en-US" sz="1800" dirty="0">
                <a:ea typeface="Times New Roman" panose="02020603050405020304" pitchFamily="18" charset="0"/>
              </a:rPr>
              <a:t> </a:t>
            </a:r>
            <a:r>
              <a:rPr lang="en-US" sz="1800" dirty="0" err="1">
                <a:ea typeface="Times New Roman" panose="02020603050405020304" pitchFamily="18" charset="0"/>
              </a:rPr>
              <a:t>sử</a:t>
            </a:r>
            <a:r>
              <a:rPr lang="en-US" sz="1800" dirty="0">
                <a:ea typeface="Times New Roman" panose="02020603050405020304" pitchFamily="18" charset="0"/>
              </a:rPr>
              <a:t> </a:t>
            </a:r>
            <a:r>
              <a:rPr lang="en-US" sz="1800" dirty="0" err="1">
                <a:ea typeface="Times New Roman" panose="02020603050405020304" pitchFamily="18" charset="0"/>
              </a:rPr>
              <a:t>dụng</a:t>
            </a:r>
            <a:r>
              <a:rPr lang="en-US" sz="1800" dirty="0">
                <a:ea typeface="Times New Roman" panose="02020603050405020304" pitchFamily="18" charset="0"/>
              </a:rPr>
              <a:t> </a:t>
            </a:r>
            <a:r>
              <a:rPr lang="en-US" sz="1800" dirty="0" err="1">
                <a:ea typeface="Times New Roman" panose="02020603050405020304" pitchFamily="18" charset="0"/>
              </a:rPr>
              <a:t>trong</a:t>
            </a:r>
            <a:r>
              <a:rPr lang="en-US" sz="1800" dirty="0">
                <a:ea typeface="Times New Roman" panose="02020603050405020304" pitchFamily="18" charset="0"/>
              </a:rPr>
              <a:t> </a:t>
            </a:r>
            <a:r>
              <a:rPr lang="en-US" sz="1800" dirty="0" err="1">
                <a:ea typeface="Times New Roman" panose="02020603050405020304" pitchFamily="18" charset="0"/>
              </a:rPr>
              <a:t>các</a:t>
            </a:r>
            <a:r>
              <a:rPr lang="en-US" sz="1800" dirty="0">
                <a:ea typeface="Times New Roman" panose="02020603050405020304" pitchFamily="18" charset="0"/>
              </a:rPr>
              <a:t> </a:t>
            </a:r>
            <a:r>
              <a:rPr lang="en-US" sz="1800" dirty="0" err="1">
                <a:ea typeface="Times New Roman" panose="02020603050405020304" pitchFamily="18" charset="0"/>
              </a:rPr>
              <a:t>lò</a:t>
            </a:r>
            <a:r>
              <a:rPr lang="en-US" sz="1800" dirty="0">
                <a:ea typeface="Times New Roman" panose="02020603050405020304" pitchFamily="18" charset="0"/>
              </a:rPr>
              <a:t> </a:t>
            </a:r>
            <a:r>
              <a:rPr lang="en-US" sz="1800" dirty="0" err="1">
                <a:ea typeface="Times New Roman" panose="02020603050405020304" pitchFamily="18" charset="0"/>
              </a:rPr>
              <a:t>cao</a:t>
            </a:r>
            <a:r>
              <a:rPr lang="en-US" sz="1800" dirty="0">
                <a:ea typeface="Times New Roman" panose="02020603050405020304" pitchFamily="18" charset="0"/>
              </a:rPr>
              <a:t> </a:t>
            </a:r>
            <a:r>
              <a:rPr lang="en-US" sz="1800" dirty="0" err="1">
                <a:ea typeface="Times New Roman" panose="02020603050405020304" pitchFamily="18" charset="0"/>
              </a:rPr>
              <a:t>và</a:t>
            </a:r>
            <a:r>
              <a:rPr lang="en-US" sz="1800" dirty="0">
                <a:ea typeface="Times New Roman" panose="02020603050405020304" pitchFamily="18" charset="0"/>
              </a:rPr>
              <a:t> </a:t>
            </a:r>
            <a:r>
              <a:rPr lang="en-US" sz="1800" dirty="0" err="1">
                <a:ea typeface="Times New Roman" panose="02020603050405020304" pitchFamily="18" charset="0"/>
              </a:rPr>
              <a:t>lò</a:t>
            </a:r>
            <a:r>
              <a:rPr lang="en-US" sz="1800" dirty="0">
                <a:ea typeface="Times New Roman" panose="02020603050405020304" pitchFamily="18" charset="0"/>
              </a:rPr>
              <a:t> </a:t>
            </a:r>
            <a:r>
              <a:rPr lang="en-US" sz="1800" dirty="0" err="1">
                <a:ea typeface="Times New Roman" panose="02020603050405020304" pitchFamily="18" charset="0"/>
              </a:rPr>
              <a:t>nung</a:t>
            </a:r>
            <a:r>
              <a:rPr lang="en-US" sz="1800" dirty="0">
                <a:ea typeface="Times New Roman" panose="02020603050405020304" pitchFamily="18" charset="0"/>
              </a:rPr>
              <a:t> </a:t>
            </a:r>
            <a:r>
              <a:rPr lang="en-US" sz="1800" dirty="0" err="1">
                <a:ea typeface="Times New Roman" panose="02020603050405020304" pitchFamily="18" charset="0"/>
              </a:rPr>
              <a:t>để</a:t>
            </a:r>
            <a:r>
              <a:rPr lang="en-US" sz="1800" dirty="0">
                <a:ea typeface="Times New Roman" panose="02020603050405020304" pitchFamily="18" charset="0"/>
              </a:rPr>
              <a:t> </a:t>
            </a:r>
            <a:r>
              <a:rPr lang="en-US" sz="1800" dirty="0" err="1">
                <a:ea typeface="Times New Roman" panose="02020603050405020304" pitchFamily="18" charset="0"/>
              </a:rPr>
              <a:t>cung</a:t>
            </a:r>
            <a:r>
              <a:rPr lang="en-US" sz="1800" dirty="0">
                <a:ea typeface="Times New Roman" panose="02020603050405020304" pitchFamily="18" charset="0"/>
              </a:rPr>
              <a:t> </a:t>
            </a:r>
            <a:r>
              <a:rPr lang="en-US" sz="1800" dirty="0" err="1">
                <a:ea typeface="Times New Roman" panose="02020603050405020304" pitchFamily="18" charset="0"/>
              </a:rPr>
              <a:t>cấp</a:t>
            </a:r>
            <a:r>
              <a:rPr lang="en-US" sz="1800" dirty="0">
                <a:ea typeface="Times New Roman" panose="02020603050405020304" pitchFamily="18" charset="0"/>
              </a:rPr>
              <a:t> </a:t>
            </a:r>
            <a:r>
              <a:rPr lang="en-US" sz="1800" dirty="0" err="1">
                <a:ea typeface="Times New Roman" panose="02020603050405020304" pitchFamily="18" charset="0"/>
              </a:rPr>
              <a:t>nhiệt</a:t>
            </a:r>
            <a:r>
              <a:rPr lang="en-US" sz="1800" dirty="0">
                <a:ea typeface="Times New Roman" panose="02020603050405020304" pitchFamily="18" charset="0"/>
              </a:rPr>
              <a:t> </a:t>
            </a:r>
            <a:r>
              <a:rPr lang="en-US" sz="1800" dirty="0" err="1">
                <a:ea typeface="Times New Roman" panose="02020603050405020304" pitchFamily="18" charset="0"/>
              </a:rPr>
              <a:t>cho</a:t>
            </a:r>
            <a:r>
              <a:rPr lang="en-US" sz="1800" dirty="0">
                <a:ea typeface="Times New Roman" panose="02020603050405020304" pitchFamily="18" charset="0"/>
              </a:rPr>
              <a:t> </a:t>
            </a:r>
            <a:r>
              <a:rPr lang="en-US" sz="1800" dirty="0" err="1">
                <a:ea typeface="Times New Roman" panose="02020603050405020304" pitchFamily="18" charset="0"/>
              </a:rPr>
              <a:t>quá</a:t>
            </a:r>
            <a:r>
              <a:rPr lang="en-US" sz="1800" dirty="0">
                <a:ea typeface="Times New Roman" panose="02020603050405020304" pitchFamily="18" charset="0"/>
              </a:rPr>
              <a:t> </a:t>
            </a:r>
            <a:r>
              <a:rPr lang="en-US" sz="1800" dirty="0" err="1">
                <a:ea typeface="Times New Roman" panose="02020603050405020304" pitchFamily="18" charset="0"/>
              </a:rPr>
              <a:t>trình</a:t>
            </a:r>
            <a:r>
              <a:rPr lang="en-US" sz="1800" dirty="0">
                <a:ea typeface="Times New Roman" panose="02020603050405020304" pitchFamily="18" charset="0"/>
              </a:rPr>
              <a:t> </a:t>
            </a:r>
            <a:r>
              <a:rPr lang="en-US" sz="1800" dirty="0" err="1">
                <a:ea typeface="Times New Roman" panose="02020603050405020304" pitchFamily="18" charset="0"/>
              </a:rPr>
              <a:t>sản</a:t>
            </a:r>
            <a:r>
              <a:rPr lang="en-US" sz="1800" dirty="0">
                <a:ea typeface="Times New Roman" panose="02020603050405020304" pitchFamily="18" charset="0"/>
              </a:rPr>
              <a:t> </a:t>
            </a:r>
            <a:r>
              <a:rPr lang="en-US" sz="1800" dirty="0" err="1">
                <a:ea typeface="Times New Roman" panose="02020603050405020304" pitchFamily="18" charset="0"/>
              </a:rPr>
              <a:t>xuất</a:t>
            </a:r>
            <a:r>
              <a:rPr lang="en-US" sz="1800" dirty="0">
                <a:ea typeface="Times New Roman" panose="02020603050405020304" pitchFamily="18" charset="0"/>
              </a:rPr>
              <a:t>. </a:t>
            </a:r>
          </a:p>
        </p:txBody>
      </p:sp>
      <p:sp>
        <p:nvSpPr>
          <p:cNvPr id="6" name="Title 4">
            <a:extLst>
              <a:ext uri="{FF2B5EF4-FFF2-40B4-BE49-F238E27FC236}">
                <a16:creationId xmlns:a16="http://schemas.microsoft.com/office/drawing/2014/main" id="{1C0BF2F6-77EF-A90B-EB04-D2D6B5238BA3}"/>
              </a:ext>
            </a:extLst>
          </p:cNvPr>
          <p:cNvSpPr>
            <a:spLocks noGrp="1"/>
          </p:cNvSpPr>
          <p:nvPr>
            <p:ph type="title"/>
          </p:nvPr>
        </p:nvSpPr>
        <p:spPr>
          <a:xfrm>
            <a:off x="609600" y="548633"/>
            <a:ext cx="10972800" cy="495200"/>
          </a:xfrm>
        </p:spPr>
        <p:txBody>
          <a:bodyPr>
            <a:noAutofit/>
          </a:bodyPr>
          <a:lstStyle/>
          <a:p>
            <a:r>
              <a:rPr lang="vi-VN" dirty="0">
                <a:solidFill>
                  <a:schemeClr val="accent1">
                    <a:lumMod val="50000"/>
                  </a:schemeClr>
                </a:solidFill>
                <a:latin typeface="+mn-lt"/>
              </a:rPr>
              <a:t>Tiêu thụ năng lượng trong ngành </a:t>
            </a:r>
            <a:r>
              <a:rPr lang="en-US" dirty="0" err="1">
                <a:solidFill>
                  <a:schemeClr val="accent1">
                    <a:lumMod val="50000"/>
                  </a:schemeClr>
                </a:solidFill>
                <a:latin typeface="+mn-lt"/>
              </a:rPr>
              <a:t>Thép</a:t>
            </a:r>
            <a:endParaRPr lang="en-US" dirty="0">
              <a:solidFill>
                <a:schemeClr val="accent1">
                  <a:lumMod val="50000"/>
                </a:schemeClr>
              </a:solidFill>
              <a:latin typeface="+mn-lt"/>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4400" y="1233960"/>
            <a:ext cx="5759473" cy="5624040"/>
          </a:xfrm>
          <a:prstGeom prst="rect">
            <a:avLst/>
          </a:prstGeom>
        </p:spPr>
      </p:pic>
      <p:sp>
        <p:nvSpPr>
          <p:cNvPr id="5" name="Rectangle 4"/>
          <p:cNvSpPr/>
          <p:nvPr/>
        </p:nvSpPr>
        <p:spPr>
          <a:xfrm>
            <a:off x="8658225" y="6514465"/>
            <a:ext cx="742949" cy="260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Nhiệt độ khu vực</a:t>
            </a:r>
          </a:p>
        </p:txBody>
      </p:sp>
      <p:sp>
        <p:nvSpPr>
          <p:cNvPr id="7" name="Rectangle 6"/>
          <p:cNvSpPr/>
          <p:nvPr/>
        </p:nvSpPr>
        <p:spPr>
          <a:xfrm>
            <a:off x="9658349" y="6511290"/>
            <a:ext cx="571501" cy="260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Năng lượng sinh học</a:t>
            </a:r>
          </a:p>
        </p:txBody>
      </p:sp>
      <p:sp>
        <p:nvSpPr>
          <p:cNvPr id="8" name="Rectangle 7"/>
          <p:cNvSpPr/>
          <p:nvPr/>
        </p:nvSpPr>
        <p:spPr>
          <a:xfrm>
            <a:off x="7808913" y="6511290"/>
            <a:ext cx="725487" cy="260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Điện</a:t>
            </a:r>
          </a:p>
        </p:txBody>
      </p:sp>
      <p:sp>
        <p:nvSpPr>
          <p:cNvPr id="9" name="Rectangle 8"/>
          <p:cNvSpPr/>
          <p:nvPr/>
        </p:nvSpPr>
        <p:spPr>
          <a:xfrm>
            <a:off x="7289800" y="6511290"/>
            <a:ext cx="399256" cy="260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Khí đốt</a:t>
            </a:r>
          </a:p>
        </p:txBody>
      </p:sp>
      <p:sp>
        <p:nvSpPr>
          <p:cNvPr id="11" name="Rectangle 10"/>
          <p:cNvSpPr/>
          <p:nvPr/>
        </p:nvSpPr>
        <p:spPr>
          <a:xfrm>
            <a:off x="6828632" y="6511290"/>
            <a:ext cx="337343" cy="260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Dầu</a:t>
            </a:r>
          </a:p>
        </p:txBody>
      </p:sp>
      <p:sp>
        <p:nvSpPr>
          <p:cNvPr id="12" name="Rectangle 11"/>
          <p:cNvSpPr/>
          <p:nvPr/>
        </p:nvSpPr>
        <p:spPr>
          <a:xfrm>
            <a:off x="6305526" y="6511289"/>
            <a:ext cx="337343" cy="260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Than</a:t>
            </a:r>
          </a:p>
        </p:txBody>
      </p:sp>
      <p:sp>
        <p:nvSpPr>
          <p:cNvPr id="13" name="Rectangle 12"/>
          <p:cNvSpPr/>
          <p:nvPr/>
        </p:nvSpPr>
        <p:spPr>
          <a:xfrm>
            <a:off x="10485847" y="6514146"/>
            <a:ext cx="337343" cy="2609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Khác</a:t>
            </a:r>
          </a:p>
        </p:txBody>
      </p:sp>
    </p:spTree>
    <p:extLst>
      <p:ext uri="{BB962C8B-B14F-4D97-AF65-F5344CB8AC3E}">
        <p14:creationId xmlns:p14="http://schemas.microsoft.com/office/powerpoint/2010/main" val="3852132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B936D-7186-4C72-074B-543965298268}"/>
            </a:ext>
          </a:extLst>
        </p:cNvPr>
        <p:cNvGrpSpPr/>
        <p:nvPr/>
      </p:nvGrpSpPr>
      <p:grpSpPr>
        <a:xfrm>
          <a:off x="0" y="0"/>
          <a:ext cx="0" cy="0"/>
          <a:chOff x="0" y="0"/>
          <a:chExt cx="0" cy="0"/>
        </a:xfrm>
      </p:grpSpPr>
      <p:sp>
        <p:nvSpPr>
          <p:cNvPr id="6" name="Title 4">
            <a:extLst>
              <a:ext uri="{FF2B5EF4-FFF2-40B4-BE49-F238E27FC236}">
                <a16:creationId xmlns:a16="http://schemas.microsoft.com/office/drawing/2014/main" id="{0B925594-BF23-0875-DC67-4775B66CDA9F}"/>
              </a:ext>
            </a:extLst>
          </p:cNvPr>
          <p:cNvSpPr>
            <a:spLocks noGrp="1"/>
          </p:cNvSpPr>
          <p:nvPr>
            <p:ph type="title"/>
          </p:nvPr>
        </p:nvSpPr>
        <p:spPr>
          <a:xfrm>
            <a:off x="319584" y="438251"/>
            <a:ext cx="10972800" cy="495200"/>
          </a:xfrm>
        </p:spPr>
        <p:txBody>
          <a:bodyPr>
            <a:noAutofit/>
          </a:bodyPr>
          <a:lstStyle/>
          <a:p>
            <a:r>
              <a:rPr lang="en-US" dirty="0">
                <a:solidFill>
                  <a:schemeClr val="accent1">
                    <a:lumMod val="50000"/>
                  </a:schemeClr>
                </a:solidFill>
                <a:latin typeface="+mn-lt"/>
              </a:rPr>
              <a:t>Nguyên </a:t>
            </a:r>
            <a:r>
              <a:rPr lang="en-US" dirty="0" err="1">
                <a:solidFill>
                  <a:schemeClr val="accent1">
                    <a:lumMod val="50000"/>
                  </a:schemeClr>
                </a:solidFill>
                <a:latin typeface="+mn-lt"/>
              </a:rPr>
              <a:t>nhân</a:t>
            </a:r>
            <a:r>
              <a:rPr lang="en-US" dirty="0">
                <a:solidFill>
                  <a:schemeClr val="accent1">
                    <a:lumMod val="50000"/>
                  </a:schemeClr>
                </a:solidFill>
                <a:latin typeface="+mn-lt"/>
              </a:rPr>
              <a:t> dẫn đến </a:t>
            </a:r>
            <a:r>
              <a:rPr lang="en-US" dirty="0" err="1">
                <a:solidFill>
                  <a:schemeClr val="accent1">
                    <a:lumMod val="50000"/>
                  </a:schemeClr>
                </a:solidFill>
                <a:latin typeface="+mn-lt"/>
              </a:rPr>
              <a:t>tiêu</a:t>
            </a:r>
            <a:r>
              <a:rPr lang="en-US" dirty="0">
                <a:solidFill>
                  <a:schemeClr val="accent1">
                    <a:lumMod val="50000"/>
                  </a:schemeClr>
                </a:solidFill>
                <a:latin typeface="+mn-lt"/>
              </a:rPr>
              <a:t> hao </a:t>
            </a:r>
            <a:r>
              <a:rPr lang="en-US" dirty="0" err="1">
                <a:solidFill>
                  <a:schemeClr val="accent1">
                    <a:lumMod val="50000"/>
                  </a:schemeClr>
                </a:solidFill>
                <a:latin typeface="+mn-lt"/>
              </a:rPr>
              <a:t>cao</a:t>
            </a:r>
            <a:r>
              <a:rPr lang="en-US" dirty="0">
                <a:solidFill>
                  <a:schemeClr val="accent1">
                    <a:lumMod val="50000"/>
                  </a:schemeClr>
                </a:solidFill>
                <a:latin typeface="+mn-lt"/>
              </a:rPr>
              <a:t> </a:t>
            </a:r>
            <a:r>
              <a:rPr lang="en-US" dirty="0" err="1">
                <a:solidFill>
                  <a:schemeClr val="accent1">
                    <a:lumMod val="50000"/>
                  </a:schemeClr>
                </a:solidFill>
                <a:latin typeface="+mn-lt"/>
              </a:rPr>
              <a:t>của</a:t>
            </a:r>
            <a:r>
              <a:rPr lang="en-US" dirty="0">
                <a:solidFill>
                  <a:schemeClr val="accent1">
                    <a:lumMod val="50000"/>
                  </a:schemeClr>
                </a:solidFill>
                <a:latin typeface="+mn-lt"/>
              </a:rPr>
              <a:t> </a:t>
            </a:r>
            <a:r>
              <a:rPr lang="en-US" dirty="0" err="1">
                <a:solidFill>
                  <a:schemeClr val="accent1">
                    <a:lumMod val="50000"/>
                  </a:schemeClr>
                </a:solidFill>
                <a:latin typeface="+mn-lt"/>
              </a:rPr>
              <a:t>ngành</a:t>
            </a:r>
            <a:r>
              <a:rPr lang="en-US" dirty="0">
                <a:solidFill>
                  <a:schemeClr val="accent1">
                    <a:lumMod val="50000"/>
                  </a:schemeClr>
                </a:solidFill>
                <a:latin typeface="+mn-lt"/>
              </a:rPr>
              <a:t> </a:t>
            </a:r>
            <a:r>
              <a:rPr lang="en-US" dirty="0" err="1">
                <a:solidFill>
                  <a:schemeClr val="accent1">
                    <a:lumMod val="50000"/>
                  </a:schemeClr>
                </a:solidFill>
                <a:latin typeface="+mn-lt"/>
              </a:rPr>
              <a:t>thép</a:t>
            </a:r>
            <a:endParaRPr lang="en-US" dirty="0">
              <a:solidFill>
                <a:schemeClr val="accent1">
                  <a:lumMod val="50000"/>
                </a:schemeClr>
              </a:solidFill>
              <a:latin typeface="+mn-lt"/>
            </a:endParaRPr>
          </a:p>
        </p:txBody>
      </p:sp>
      <p:sp>
        <p:nvSpPr>
          <p:cNvPr id="8" name="Text 1">
            <a:extLst>
              <a:ext uri="{FF2B5EF4-FFF2-40B4-BE49-F238E27FC236}">
                <a16:creationId xmlns:a16="http://schemas.microsoft.com/office/drawing/2014/main" id="{06FDFD5C-6BEC-6AE7-9A34-00FE76799870}"/>
              </a:ext>
            </a:extLst>
          </p:cNvPr>
          <p:cNvSpPr/>
          <p:nvPr/>
        </p:nvSpPr>
        <p:spPr>
          <a:xfrm>
            <a:off x="779696" y="1684983"/>
            <a:ext cx="8175094" cy="2806052"/>
          </a:xfrm>
          <a:prstGeom prst="rect">
            <a:avLst/>
          </a:prstGeom>
          <a:noFill/>
          <a:ln/>
        </p:spPr>
        <p:txBody>
          <a:bodyPr wrap="none" lIns="0" tIns="0" rIns="0" bIns="0" rtlCol="0" anchor="t"/>
          <a:lstStyle/>
          <a:p>
            <a:pPr marL="285750" indent="-285750">
              <a:lnSpc>
                <a:spcPct val="150000"/>
              </a:lnSpc>
              <a:buFont typeface="Wingdings" pitchFamily="2" charset="2"/>
              <a:buChar char="v"/>
            </a:pPr>
            <a:r>
              <a:rPr lang="en-US" sz="1800" b="1" dirty="0">
                <a:solidFill>
                  <a:srgbClr val="454240"/>
                </a:solidFill>
                <a:latin typeface="+mn-lt"/>
                <a:ea typeface="Libre Baskerville" pitchFamily="34" charset="-122"/>
                <a:cs typeface="Libre Baskerville" pitchFamily="34" charset="-120"/>
              </a:rPr>
              <a:t>Công nghệ cũ, không </a:t>
            </a:r>
            <a:r>
              <a:rPr lang="en-US" sz="1800" b="1" dirty="0" err="1">
                <a:solidFill>
                  <a:srgbClr val="454240"/>
                </a:solidFill>
                <a:latin typeface="+mn-lt"/>
                <a:ea typeface="Libre Baskerville" pitchFamily="34" charset="-122"/>
                <a:cs typeface="Libre Baskerville" pitchFamily="34" charset="-120"/>
              </a:rPr>
              <a:t>đồng</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bộ</a:t>
            </a:r>
            <a:r>
              <a:rPr lang="en-US" sz="1800" dirty="0">
                <a:solidFill>
                  <a:srgbClr val="454240"/>
                </a:solidFill>
                <a:latin typeface="+mn-lt"/>
                <a:ea typeface="Libre Baskerville" pitchFamily="34" charset="-122"/>
                <a:cs typeface="Libre Baskerville" pitchFamily="34" charset="-120"/>
              </a:rPr>
              <a:t>:  </a:t>
            </a:r>
            <a:r>
              <a:rPr lang="en-US" sz="1800" dirty="0" err="1">
                <a:solidFill>
                  <a:srgbClr val="454240"/>
                </a:solidFill>
                <a:latin typeface="+mn-lt"/>
                <a:ea typeface="DM Sans" pitchFamily="34" charset="-122"/>
                <a:cs typeface="DM Sans" pitchFamily="34" charset="-120"/>
              </a:rPr>
              <a:t>Đặc</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biệt</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là</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các</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lò</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cảm</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ứng</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nhỏ</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lẻ</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sz="1800" b="1" dirty="0">
                <a:solidFill>
                  <a:srgbClr val="454240"/>
                </a:solidFill>
                <a:latin typeface="+mn-lt"/>
                <a:ea typeface="Libre Baskerville" pitchFamily="34" charset="-122"/>
                <a:cs typeface="Libre Baskerville" pitchFamily="34" charset="-120"/>
              </a:rPr>
              <a:t>Hiệu </a:t>
            </a:r>
            <a:r>
              <a:rPr lang="en-US" sz="1800" b="1" dirty="0" err="1">
                <a:solidFill>
                  <a:srgbClr val="454240"/>
                </a:solidFill>
                <a:latin typeface="+mn-lt"/>
                <a:ea typeface="Libre Baskerville" pitchFamily="34" charset="-122"/>
                <a:cs typeface="Libre Baskerville" pitchFamily="34" charset="-120"/>
              </a:rPr>
              <a:t>suất</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thiết</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bị</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thấp</a:t>
            </a:r>
            <a:r>
              <a:rPr lang="en-US" sz="1800" b="1" dirty="0">
                <a:solidFill>
                  <a:srgbClr val="454240"/>
                </a:solidFill>
                <a:latin typeface="+mn-lt"/>
                <a:ea typeface="Libre Baskerville" pitchFamily="34" charset="-122"/>
                <a:cs typeface="Libre Baskerville" pitchFamily="34" charset="-120"/>
              </a:rPr>
              <a:t>: </a:t>
            </a:r>
            <a:r>
              <a:rPr lang="en-US" sz="1800" dirty="0" err="1">
                <a:solidFill>
                  <a:srgbClr val="454240"/>
                </a:solidFill>
                <a:latin typeface="+mn-lt"/>
                <a:ea typeface="DM Sans" pitchFamily="34" charset="-122"/>
                <a:cs typeface="DM Sans" pitchFamily="34" charset="-120"/>
              </a:rPr>
              <a:t>Máy</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biến</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áp</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quạt</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máy</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cán</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chưa</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tối</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ưu</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sz="1800" b="1" dirty="0" err="1">
                <a:solidFill>
                  <a:srgbClr val="454240"/>
                </a:solidFill>
                <a:latin typeface="+mn-lt"/>
                <a:ea typeface="Libre Baskerville" pitchFamily="34" charset="-122"/>
                <a:cs typeface="Libre Baskerville" pitchFamily="34" charset="-120"/>
              </a:rPr>
              <a:t>Thiếu</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hệ</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thống</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quản</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lý</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năng</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lượng</a:t>
            </a:r>
            <a:r>
              <a:rPr lang="en-US" sz="1800" b="1" dirty="0">
                <a:solidFill>
                  <a:srgbClr val="454240"/>
                </a:solidFill>
                <a:latin typeface="+mn-lt"/>
                <a:ea typeface="Libre Baskerville" pitchFamily="34" charset="-122"/>
                <a:cs typeface="Libre Baskerville" pitchFamily="34" charset="-120"/>
              </a:rPr>
              <a:t>: </a:t>
            </a:r>
            <a:r>
              <a:rPr lang="en-US" sz="1800" dirty="0" err="1">
                <a:solidFill>
                  <a:srgbClr val="454240"/>
                </a:solidFill>
                <a:latin typeface="+mn-lt"/>
                <a:ea typeface="DM Sans" pitchFamily="34" charset="-122"/>
                <a:cs typeface="DM Sans" pitchFamily="34" charset="-120"/>
              </a:rPr>
              <a:t>Hạn</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chế</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trong</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giám</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sát</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tiêu</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thụ</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sz="1800" b="1" dirty="0" err="1">
                <a:solidFill>
                  <a:srgbClr val="454240"/>
                </a:solidFill>
                <a:latin typeface="+mn-lt"/>
                <a:ea typeface="Libre Baskerville" pitchFamily="34" charset="-122"/>
                <a:cs typeface="Libre Baskerville" pitchFamily="34" charset="-120"/>
              </a:rPr>
              <a:t>Ít</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áp</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dụng</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tự</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động</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hóa</a:t>
            </a:r>
            <a:r>
              <a:rPr lang="en-US" sz="1800" b="1" dirty="0">
                <a:solidFill>
                  <a:srgbClr val="454240"/>
                </a:solidFill>
                <a:latin typeface="+mn-lt"/>
                <a:ea typeface="Libre Baskerville" pitchFamily="34" charset="-122"/>
                <a:cs typeface="Libre Baskerville" pitchFamily="34" charset="-120"/>
              </a:rPr>
              <a:t>: </a:t>
            </a:r>
            <a:r>
              <a:rPr lang="en-US" sz="1800" dirty="0" err="1">
                <a:solidFill>
                  <a:srgbClr val="454240"/>
                </a:solidFill>
                <a:latin typeface="+mn-lt"/>
                <a:ea typeface="DM Sans" pitchFamily="34" charset="-122"/>
                <a:cs typeface="DM Sans" pitchFamily="34" charset="-120"/>
              </a:rPr>
              <a:t>Và</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thiếu</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kiểm</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toán</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năng</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lượng</a:t>
            </a:r>
            <a:endParaRPr lang="en-US" sz="1800" dirty="0">
              <a:solidFill>
                <a:srgbClr val="454240"/>
              </a:solidFill>
              <a:latin typeface="+mn-lt"/>
              <a:ea typeface="DM Sans" pitchFamily="34" charset="-122"/>
              <a:cs typeface="DM Sans" pitchFamily="34" charset="-120"/>
            </a:endParaRPr>
          </a:p>
          <a:p>
            <a:pPr marL="285750" indent="-285750">
              <a:lnSpc>
                <a:spcPct val="150000"/>
              </a:lnSpc>
              <a:buFont typeface="Wingdings" pitchFamily="2" charset="2"/>
              <a:buChar char="v"/>
            </a:pPr>
            <a:r>
              <a:rPr lang="en-US" sz="1800" b="1" dirty="0" err="1">
                <a:solidFill>
                  <a:srgbClr val="454240"/>
                </a:solidFill>
                <a:latin typeface="+mn-lt"/>
                <a:ea typeface="Libre Baskerville" pitchFamily="34" charset="-122"/>
                <a:cs typeface="Libre Baskerville" pitchFamily="34" charset="-120"/>
              </a:rPr>
              <a:t>Phụ</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thuộc</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nhiên</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liệu</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hóa</a:t>
            </a:r>
            <a:r>
              <a:rPr lang="en-US" sz="1800" b="1" dirty="0">
                <a:solidFill>
                  <a:srgbClr val="454240"/>
                </a:solidFill>
                <a:latin typeface="+mn-lt"/>
                <a:ea typeface="Libre Baskerville" pitchFamily="34" charset="-122"/>
                <a:cs typeface="Libre Baskerville" pitchFamily="34" charset="-120"/>
              </a:rPr>
              <a:t> </a:t>
            </a:r>
            <a:r>
              <a:rPr lang="en-US" sz="1800" b="1" dirty="0" err="1">
                <a:solidFill>
                  <a:srgbClr val="454240"/>
                </a:solidFill>
                <a:latin typeface="+mn-lt"/>
                <a:ea typeface="Libre Baskerville" pitchFamily="34" charset="-122"/>
                <a:cs typeface="Libre Baskerville" pitchFamily="34" charset="-120"/>
              </a:rPr>
              <a:t>thạch</a:t>
            </a:r>
            <a:r>
              <a:rPr lang="en-US" sz="1800" b="1" dirty="0">
                <a:solidFill>
                  <a:srgbClr val="454240"/>
                </a:solidFill>
                <a:latin typeface="+mn-lt"/>
                <a:ea typeface="Libre Baskerville" pitchFamily="34" charset="-122"/>
                <a:cs typeface="Libre Baskerville" pitchFamily="34" charset="-120"/>
              </a:rPr>
              <a:t>: </a:t>
            </a:r>
            <a:r>
              <a:rPr lang="en-US" sz="1800" dirty="0" err="1">
                <a:solidFill>
                  <a:srgbClr val="454240"/>
                </a:solidFill>
                <a:latin typeface="+mn-lt"/>
                <a:ea typeface="DM Sans" pitchFamily="34" charset="-122"/>
                <a:cs typeface="DM Sans" pitchFamily="34" charset="-120"/>
              </a:rPr>
              <a:t>Ít</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sử</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dụng</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năng</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lượng</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tái</a:t>
            </a:r>
            <a:r>
              <a:rPr lang="en-US" sz="1800" dirty="0">
                <a:solidFill>
                  <a:srgbClr val="454240"/>
                </a:solidFill>
                <a:latin typeface="+mn-lt"/>
                <a:ea typeface="DM Sans" pitchFamily="34" charset="-122"/>
                <a:cs typeface="DM Sans" pitchFamily="34" charset="-120"/>
              </a:rPr>
              <a:t> </a:t>
            </a:r>
            <a:r>
              <a:rPr lang="en-US" sz="1800" dirty="0" err="1">
                <a:solidFill>
                  <a:srgbClr val="454240"/>
                </a:solidFill>
                <a:latin typeface="+mn-lt"/>
                <a:ea typeface="DM Sans" pitchFamily="34" charset="-122"/>
                <a:cs typeface="DM Sans" pitchFamily="34" charset="-120"/>
              </a:rPr>
              <a:t>tạo</a:t>
            </a:r>
            <a:endParaRPr lang="en-US" sz="1800" b="1" dirty="0">
              <a:latin typeface="+mn-lt"/>
            </a:endParaRPr>
          </a:p>
          <a:p>
            <a:pPr marL="285750" indent="-285750">
              <a:lnSpc>
                <a:spcPct val="150000"/>
              </a:lnSpc>
              <a:buFont typeface="Wingdings" pitchFamily="2" charset="2"/>
              <a:buChar char="v"/>
            </a:pPr>
            <a:endParaRPr lang="en-US" sz="1800"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dirty="0">
              <a:latin typeface="+mn-lt"/>
            </a:endParaRPr>
          </a:p>
          <a:p>
            <a:pPr marL="285750" indent="-285750">
              <a:lnSpc>
                <a:spcPct val="150000"/>
              </a:lnSpc>
              <a:buFont typeface="Wingdings" pitchFamily="2" charset="2"/>
              <a:buChar char="v"/>
            </a:pPr>
            <a:endParaRPr lang="en-US" sz="1800" b="1" dirty="0">
              <a:latin typeface="+mn-lt"/>
            </a:endParaRPr>
          </a:p>
          <a:p>
            <a:pPr marL="285750" indent="-285750">
              <a:lnSpc>
                <a:spcPct val="150000"/>
              </a:lnSpc>
              <a:buFont typeface="Wingdings" pitchFamily="2" charset="2"/>
              <a:buChar char="v"/>
            </a:pPr>
            <a:endParaRPr lang="en-US" sz="1800" dirty="0">
              <a:latin typeface="+mn-lt"/>
            </a:endParaRPr>
          </a:p>
        </p:txBody>
      </p:sp>
      <p:sp>
        <p:nvSpPr>
          <p:cNvPr id="13" name="Text 6">
            <a:extLst>
              <a:ext uri="{FF2B5EF4-FFF2-40B4-BE49-F238E27FC236}">
                <a16:creationId xmlns:a16="http://schemas.microsoft.com/office/drawing/2014/main" id="{3652689F-810A-0CE4-D311-3653A6121C8F}"/>
              </a:ext>
            </a:extLst>
          </p:cNvPr>
          <p:cNvSpPr/>
          <p:nvPr/>
        </p:nvSpPr>
        <p:spPr>
          <a:xfrm>
            <a:off x="6640810" y="2920503"/>
            <a:ext cx="3095328" cy="271264"/>
          </a:xfrm>
          <a:prstGeom prst="rect">
            <a:avLst/>
          </a:prstGeom>
          <a:noFill/>
          <a:ln/>
        </p:spPr>
        <p:txBody>
          <a:bodyPr wrap="none" lIns="0" tIns="0" rIns="0" bIns="0" rtlCol="0" anchor="t"/>
          <a:lstStyle/>
          <a:p>
            <a:pPr>
              <a:lnSpc>
                <a:spcPts val="2125"/>
              </a:lnSpc>
            </a:pPr>
            <a:endParaRPr lang="en-US" sz="1333" dirty="0"/>
          </a:p>
        </p:txBody>
      </p:sp>
      <p:sp>
        <p:nvSpPr>
          <p:cNvPr id="16" name="Text 8">
            <a:extLst>
              <a:ext uri="{FF2B5EF4-FFF2-40B4-BE49-F238E27FC236}">
                <a16:creationId xmlns:a16="http://schemas.microsoft.com/office/drawing/2014/main" id="{D4D4B67B-4FA4-B1D4-75C5-94D704AEC817}"/>
              </a:ext>
            </a:extLst>
          </p:cNvPr>
          <p:cNvSpPr/>
          <p:nvPr/>
        </p:nvSpPr>
        <p:spPr>
          <a:xfrm>
            <a:off x="7185521" y="3573262"/>
            <a:ext cx="3789759" cy="265013"/>
          </a:xfrm>
          <a:prstGeom prst="rect">
            <a:avLst/>
          </a:prstGeom>
          <a:noFill/>
          <a:ln/>
        </p:spPr>
        <p:txBody>
          <a:bodyPr wrap="none" lIns="0" tIns="0" rIns="0" bIns="0" rtlCol="0" anchor="t"/>
          <a:lstStyle/>
          <a:p>
            <a:pPr>
              <a:lnSpc>
                <a:spcPts val="2083"/>
              </a:lnSpc>
            </a:pPr>
            <a:endParaRPr lang="en-US" sz="1667" dirty="0"/>
          </a:p>
        </p:txBody>
      </p:sp>
      <p:sp>
        <p:nvSpPr>
          <p:cNvPr id="17" name="Text 9">
            <a:extLst>
              <a:ext uri="{FF2B5EF4-FFF2-40B4-BE49-F238E27FC236}">
                <a16:creationId xmlns:a16="http://schemas.microsoft.com/office/drawing/2014/main" id="{B4F9F7FB-46EA-603D-4A79-D637FD8854DB}"/>
              </a:ext>
            </a:extLst>
          </p:cNvPr>
          <p:cNvSpPr/>
          <p:nvPr/>
        </p:nvSpPr>
        <p:spPr>
          <a:xfrm>
            <a:off x="7185521" y="3939975"/>
            <a:ext cx="3789759" cy="271264"/>
          </a:xfrm>
          <a:prstGeom prst="rect">
            <a:avLst/>
          </a:prstGeom>
          <a:noFill/>
          <a:ln/>
        </p:spPr>
        <p:txBody>
          <a:bodyPr wrap="none" lIns="0" tIns="0" rIns="0" bIns="0" rtlCol="0" anchor="t"/>
          <a:lstStyle/>
          <a:p>
            <a:pPr>
              <a:lnSpc>
                <a:spcPts val="2125"/>
              </a:lnSpc>
            </a:pPr>
            <a:endParaRPr lang="en-US" sz="1333" dirty="0"/>
          </a:p>
        </p:txBody>
      </p:sp>
      <p:sp>
        <p:nvSpPr>
          <p:cNvPr id="20" name="Text 11">
            <a:extLst>
              <a:ext uri="{FF2B5EF4-FFF2-40B4-BE49-F238E27FC236}">
                <a16:creationId xmlns:a16="http://schemas.microsoft.com/office/drawing/2014/main" id="{057BA92D-839D-967C-A33C-FB3865ED71A6}"/>
              </a:ext>
            </a:extLst>
          </p:cNvPr>
          <p:cNvSpPr/>
          <p:nvPr/>
        </p:nvSpPr>
        <p:spPr>
          <a:xfrm>
            <a:off x="7730232" y="4592735"/>
            <a:ext cx="2449116" cy="265013"/>
          </a:xfrm>
          <a:prstGeom prst="rect">
            <a:avLst/>
          </a:prstGeom>
          <a:noFill/>
          <a:ln/>
        </p:spPr>
        <p:txBody>
          <a:bodyPr wrap="none" lIns="0" tIns="0" rIns="0" bIns="0" rtlCol="0" anchor="t"/>
          <a:lstStyle/>
          <a:p>
            <a:pPr>
              <a:lnSpc>
                <a:spcPts val="2083"/>
              </a:lnSpc>
            </a:pPr>
            <a:endParaRPr lang="en-US" sz="1667" dirty="0"/>
          </a:p>
        </p:txBody>
      </p:sp>
      <p:sp>
        <p:nvSpPr>
          <p:cNvPr id="21" name="Text 12">
            <a:extLst>
              <a:ext uri="{FF2B5EF4-FFF2-40B4-BE49-F238E27FC236}">
                <a16:creationId xmlns:a16="http://schemas.microsoft.com/office/drawing/2014/main" id="{94E4AF88-4A0C-F530-2F71-16E6FE53AB3A}"/>
              </a:ext>
            </a:extLst>
          </p:cNvPr>
          <p:cNvSpPr/>
          <p:nvPr/>
        </p:nvSpPr>
        <p:spPr>
          <a:xfrm>
            <a:off x="7730232" y="4959448"/>
            <a:ext cx="2449116" cy="271264"/>
          </a:xfrm>
          <a:prstGeom prst="rect">
            <a:avLst/>
          </a:prstGeom>
          <a:noFill/>
          <a:ln/>
        </p:spPr>
        <p:txBody>
          <a:bodyPr wrap="none" lIns="0" tIns="0" rIns="0" bIns="0" rtlCol="0" anchor="t"/>
          <a:lstStyle/>
          <a:p>
            <a:pPr>
              <a:lnSpc>
                <a:spcPts val="2125"/>
              </a:lnSpc>
            </a:pPr>
            <a:endParaRPr lang="en-US" sz="1333" dirty="0"/>
          </a:p>
        </p:txBody>
      </p:sp>
      <p:sp>
        <p:nvSpPr>
          <p:cNvPr id="24" name="Text 14">
            <a:extLst>
              <a:ext uri="{FF2B5EF4-FFF2-40B4-BE49-F238E27FC236}">
                <a16:creationId xmlns:a16="http://schemas.microsoft.com/office/drawing/2014/main" id="{F9B0E65B-DD81-048F-36F3-4D435C0B19ED}"/>
              </a:ext>
            </a:extLst>
          </p:cNvPr>
          <p:cNvSpPr/>
          <p:nvPr/>
        </p:nvSpPr>
        <p:spPr>
          <a:xfrm>
            <a:off x="8275042" y="5612207"/>
            <a:ext cx="3382863" cy="265013"/>
          </a:xfrm>
          <a:prstGeom prst="rect">
            <a:avLst/>
          </a:prstGeom>
          <a:noFill/>
          <a:ln/>
        </p:spPr>
        <p:txBody>
          <a:bodyPr wrap="none" lIns="0" tIns="0" rIns="0" bIns="0" rtlCol="0" anchor="t"/>
          <a:lstStyle/>
          <a:p>
            <a:pPr>
              <a:lnSpc>
                <a:spcPts val="2083"/>
              </a:lnSpc>
            </a:pPr>
            <a:endParaRPr lang="en-US" sz="1667" dirty="0"/>
          </a:p>
        </p:txBody>
      </p:sp>
      <p:sp>
        <p:nvSpPr>
          <p:cNvPr id="25" name="Text 15">
            <a:extLst>
              <a:ext uri="{FF2B5EF4-FFF2-40B4-BE49-F238E27FC236}">
                <a16:creationId xmlns:a16="http://schemas.microsoft.com/office/drawing/2014/main" id="{F7759505-805F-A0C9-B78F-ED10AD83F0D9}"/>
              </a:ext>
            </a:extLst>
          </p:cNvPr>
          <p:cNvSpPr/>
          <p:nvPr/>
        </p:nvSpPr>
        <p:spPr>
          <a:xfrm>
            <a:off x="8275042" y="5978920"/>
            <a:ext cx="3382863" cy="271264"/>
          </a:xfrm>
          <a:prstGeom prst="rect">
            <a:avLst/>
          </a:prstGeom>
          <a:noFill/>
          <a:ln/>
        </p:spPr>
        <p:txBody>
          <a:bodyPr wrap="none" lIns="0" tIns="0" rIns="0" bIns="0" rtlCol="0" anchor="t"/>
          <a:lstStyle/>
          <a:p>
            <a:pPr>
              <a:lnSpc>
                <a:spcPts val="2125"/>
              </a:lnSpc>
            </a:pPr>
            <a:endParaRPr lang="en-US" sz="1333" dirty="0"/>
          </a:p>
        </p:txBody>
      </p:sp>
    </p:spTree>
    <p:extLst>
      <p:ext uri="{BB962C8B-B14F-4D97-AF65-F5344CB8AC3E}">
        <p14:creationId xmlns:p14="http://schemas.microsoft.com/office/powerpoint/2010/main" val="29481968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7606" y="461819"/>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
        <p:nvSpPr>
          <p:cNvPr id="3" name="Content Placeholder 2"/>
          <p:cNvSpPr>
            <a:spLocks noGrp="1"/>
          </p:cNvSpPr>
          <p:nvPr>
            <p:ph idx="1"/>
          </p:nvPr>
        </p:nvSpPr>
        <p:spPr/>
        <p:txBody>
          <a:bodyPr>
            <a:normAutofit/>
          </a:bodyPr>
          <a:lstStyle/>
          <a:p>
            <a:pPr marL="139700" indent="0">
              <a:lnSpc>
                <a:spcPct val="150000"/>
              </a:lnSpc>
              <a:buNone/>
            </a:pPr>
            <a:r>
              <a:rPr lang="en-US" sz="1800" b="1" dirty="0"/>
              <a:t>1. </a:t>
            </a:r>
            <a:r>
              <a:rPr sz="1800" b="1" dirty="0" err="1"/>
              <a:t>Áp</a:t>
            </a:r>
            <a:r>
              <a:rPr sz="1800" b="1" dirty="0"/>
              <a:t> </a:t>
            </a:r>
            <a:r>
              <a:rPr sz="1800" b="1" dirty="0" err="1"/>
              <a:t>dụng</a:t>
            </a:r>
            <a:r>
              <a:rPr sz="1800" b="1" dirty="0"/>
              <a:t> </a:t>
            </a:r>
            <a:r>
              <a:rPr sz="1800" b="1" dirty="0" err="1"/>
              <a:t>công</a:t>
            </a:r>
            <a:r>
              <a:rPr sz="1800" b="1" dirty="0"/>
              <a:t> </a:t>
            </a:r>
            <a:r>
              <a:rPr sz="1800" b="1" dirty="0" err="1"/>
              <a:t>nghệ</a:t>
            </a:r>
            <a:r>
              <a:rPr sz="1800" b="1" dirty="0"/>
              <a:t> </a:t>
            </a:r>
            <a:r>
              <a:rPr sz="1800" b="1" dirty="0" err="1"/>
              <a:t>sản</a:t>
            </a:r>
            <a:r>
              <a:rPr sz="1800" b="1" dirty="0"/>
              <a:t> </a:t>
            </a:r>
            <a:r>
              <a:rPr sz="1800" b="1" dirty="0" err="1"/>
              <a:t>xuất</a:t>
            </a:r>
            <a:r>
              <a:rPr sz="1800" b="1" dirty="0"/>
              <a:t> </a:t>
            </a:r>
            <a:r>
              <a:rPr sz="1800" b="1" dirty="0" err="1"/>
              <a:t>thép</a:t>
            </a:r>
            <a:r>
              <a:rPr sz="1800" b="1" dirty="0"/>
              <a:t> </a:t>
            </a:r>
            <a:r>
              <a:rPr sz="1800" b="1" dirty="0" err="1"/>
              <a:t>tiên</a:t>
            </a:r>
            <a:r>
              <a:rPr sz="1800" b="1" dirty="0"/>
              <a:t> </a:t>
            </a:r>
            <a:r>
              <a:rPr sz="1800" b="1" dirty="0" err="1"/>
              <a:t>tiến</a:t>
            </a:r>
            <a:endParaRPr sz="1800" b="1" dirty="0"/>
          </a:p>
          <a:p>
            <a:pPr marL="1064657">
              <a:lnSpc>
                <a:spcPct val="150000"/>
              </a:lnSpc>
              <a:buFont typeface="Wingdings" panose="05000000000000000000" pitchFamily="2" charset="2"/>
              <a:buChar char="Ø"/>
            </a:pPr>
            <a:r>
              <a:rPr lang="vi-VN" sz="1800" dirty="0"/>
              <a:t>Sử dụng lò cao mới với hiệu suất chuyển đổi năng lượng cao hơn.</a:t>
            </a:r>
          </a:p>
          <a:p>
            <a:pPr marL="1064657">
              <a:lnSpc>
                <a:spcPct val="150000"/>
              </a:lnSpc>
              <a:buFont typeface="Wingdings" panose="05000000000000000000" pitchFamily="2" charset="2"/>
              <a:buChar char="Ø"/>
            </a:pPr>
            <a:r>
              <a:rPr lang="vi-VN" sz="1800" dirty="0"/>
              <a:t>Áp dụng công nghệ lò điện hồ quang (EAF) thay thế lò cao truyền thống.</a:t>
            </a:r>
          </a:p>
          <a:p>
            <a:pPr marL="1098523" indent="-457189">
              <a:lnSpc>
                <a:spcPct val="150000"/>
              </a:lnSpc>
              <a:buFont typeface="Wingdings" panose="05000000000000000000" pitchFamily="2" charset="2"/>
              <a:buChar char="Ø"/>
            </a:pPr>
            <a:r>
              <a:rPr sz="1800" dirty="0" err="1"/>
              <a:t>Sử</a:t>
            </a:r>
            <a:r>
              <a:rPr sz="1800" dirty="0"/>
              <a:t> </a:t>
            </a:r>
            <a:r>
              <a:rPr sz="1800" dirty="0" err="1"/>
              <a:t>dụng</a:t>
            </a:r>
            <a:r>
              <a:rPr sz="1800" dirty="0"/>
              <a:t> </a:t>
            </a:r>
            <a:r>
              <a:rPr sz="1800" dirty="0" err="1"/>
              <a:t>lò</a:t>
            </a:r>
            <a:r>
              <a:rPr sz="1800" dirty="0"/>
              <a:t> </a:t>
            </a:r>
            <a:r>
              <a:rPr sz="1800" dirty="0" err="1"/>
              <a:t>điện</a:t>
            </a:r>
            <a:r>
              <a:rPr sz="1800" dirty="0"/>
              <a:t> </a:t>
            </a:r>
            <a:r>
              <a:rPr sz="1800" dirty="0" err="1"/>
              <a:t>hồ</a:t>
            </a:r>
            <a:r>
              <a:rPr sz="1800" dirty="0"/>
              <a:t> </a:t>
            </a:r>
            <a:r>
              <a:rPr sz="1800" dirty="0" err="1"/>
              <a:t>quang</a:t>
            </a:r>
            <a:r>
              <a:rPr sz="1800" dirty="0"/>
              <a:t> (EAF) </a:t>
            </a:r>
            <a:r>
              <a:rPr sz="1800" dirty="0" err="1"/>
              <a:t>kết</a:t>
            </a:r>
            <a:r>
              <a:rPr sz="1800" dirty="0"/>
              <a:t> </a:t>
            </a:r>
            <a:r>
              <a:rPr sz="1800" dirty="0" err="1"/>
              <a:t>hợp</a:t>
            </a:r>
            <a:r>
              <a:rPr sz="1800" dirty="0"/>
              <a:t> </a:t>
            </a:r>
            <a:r>
              <a:rPr sz="1800" dirty="0" err="1"/>
              <a:t>với</a:t>
            </a:r>
            <a:r>
              <a:rPr sz="1800" dirty="0"/>
              <a:t> </a:t>
            </a:r>
            <a:r>
              <a:rPr sz="1800" dirty="0" err="1"/>
              <a:t>thép</a:t>
            </a:r>
            <a:r>
              <a:rPr sz="1800" dirty="0"/>
              <a:t> </a:t>
            </a:r>
            <a:r>
              <a:rPr sz="1800" dirty="0" err="1"/>
              <a:t>phế</a:t>
            </a:r>
            <a:r>
              <a:rPr sz="1800" dirty="0"/>
              <a:t> </a:t>
            </a:r>
            <a:r>
              <a:rPr sz="1800" dirty="0" err="1"/>
              <a:t>liệu</a:t>
            </a:r>
            <a:r>
              <a:rPr sz="1800" dirty="0"/>
              <a:t> </a:t>
            </a:r>
            <a:r>
              <a:rPr sz="1800" dirty="0" err="1"/>
              <a:t>chất</a:t>
            </a:r>
            <a:r>
              <a:rPr sz="1800" dirty="0"/>
              <a:t> </a:t>
            </a:r>
            <a:r>
              <a:rPr sz="1800" dirty="0" err="1"/>
              <a:t>lượng</a:t>
            </a:r>
            <a:r>
              <a:rPr sz="1800" dirty="0"/>
              <a:t> </a:t>
            </a:r>
            <a:r>
              <a:rPr sz="1800" dirty="0" err="1"/>
              <a:t>cao</a:t>
            </a:r>
            <a:r>
              <a:rPr sz="1800" dirty="0"/>
              <a:t>.</a:t>
            </a:r>
          </a:p>
          <a:p>
            <a:pPr marL="1098523" indent="-457189">
              <a:lnSpc>
                <a:spcPct val="150000"/>
              </a:lnSpc>
              <a:buFont typeface="Wingdings" panose="05000000000000000000" pitchFamily="2" charset="2"/>
              <a:buChar char="Ø"/>
            </a:pPr>
            <a:r>
              <a:rPr sz="1800" dirty="0" err="1"/>
              <a:t>Áp</a:t>
            </a:r>
            <a:r>
              <a:rPr sz="1800" dirty="0"/>
              <a:t> </a:t>
            </a:r>
            <a:r>
              <a:rPr sz="1800" dirty="0" err="1"/>
              <a:t>dụng</a:t>
            </a:r>
            <a:r>
              <a:rPr sz="1800" dirty="0"/>
              <a:t> </a:t>
            </a:r>
            <a:r>
              <a:rPr sz="1800" dirty="0" err="1"/>
              <a:t>công</a:t>
            </a:r>
            <a:r>
              <a:rPr sz="1800" dirty="0"/>
              <a:t> </a:t>
            </a:r>
            <a:r>
              <a:rPr sz="1800" dirty="0" err="1"/>
              <a:t>nghệ</a:t>
            </a:r>
            <a:r>
              <a:rPr sz="1800" dirty="0"/>
              <a:t> </a:t>
            </a:r>
            <a:r>
              <a:rPr sz="1800" dirty="0" err="1"/>
              <a:t>sản</a:t>
            </a:r>
            <a:r>
              <a:rPr sz="1800" dirty="0"/>
              <a:t> </a:t>
            </a:r>
            <a:r>
              <a:rPr sz="1800" dirty="0" err="1"/>
              <a:t>xuất</a:t>
            </a:r>
            <a:r>
              <a:rPr sz="1800" dirty="0"/>
              <a:t> </a:t>
            </a:r>
            <a:r>
              <a:rPr sz="1800" dirty="0" err="1"/>
              <a:t>thép</a:t>
            </a:r>
            <a:r>
              <a:rPr sz="1800" dirty="0"/>
              <a:t> </a:t>
            </a:r>
            <a:r>
              <a:rPr sz="1800" dirty="0" err="1"/>
              <a:t>sử</a:t>
            </a:r>
            <a:r>
              <a:rPr sz="1800" dirty="0"/>
              <a:t> </a:t>
            </a:r>
            <a:r>
              <a:rPr sz="1800" dirty="0" err="1"/>
              <a:t>dụng</a:t>
            </a:r>
            <a:r>
              <a:rPr sz="1800" dirty="0"/>
              <a:t> hydro </a:t>
            </a:r>
            <a:r>
              <a:rPr sz="1800" dirty="0" err="1"/>
              <a:t>xanh</a:t>
            </a:r>
            <a:r>
              <a:rPr sz="1800" dirty="0"/>
              <a:t>.</a:t>
            </a:r>
          </a:p>
          <a:p>
            <a:pPr marL="641335" indent="0">
              <a:lnSpc>
                <a:spcPct val="150000"/>
              </a:lnSpc>
              <a:buNone/>
            </a:pPr>
            <a:r>
              <a:rPr sz="1800" dirty="0" err="1"/>
              <a:t>Hiệu</a:t>
            </a:r>
            <a:r>
              <a:rPr sz="1800" dirty="0"/>
              <a:t> </a:t>
            </a:r>
            <a:r>
              <a:rPr sz="1800" dirty="0" err="1"/>
              <a:t>quả</a:t>
            </a:r>
            <a:r>
              <a:rPr sz="1800" dirty="0"/>
              <a:t>:</a:t>
            </a:r>
          </a:p>
          <a:p>
            <a:pPr marL="1674242" indent="-457189">
              <a:lnSpc>
                <a:spcPct val="150000"/>
              </a:lnSpc>
              <a:buFont typeface="Courier New" panose="02070309020205020404" pitchFamily="49" charset="0"/>
              <a:buChar char="o"/>
            </a:pPr>
            <a:r>
              <a:rPr sz="1800" dirty="0" err="1"/>
              <a:t>Giảm</a:t>
            </a:r>
            <a:r>
              <a:rPr sz="1800" dirty="0"/>
              <a:t> </a:t>
            </a:r>
            <a:r>
              <a:rPr sz="1800" dirty="0" err="1"/>
              <a:t>tiêu</a:t>
            </a:r>
            <a:r>
              <a:rPr sz="1800" dirty="0"/>
              <a:t> hao </a:t>
            </a:r>
            <a:r>
              <a:rPr sz="1800" dirty="0" err="1"/>
              <a:t>năng</a:t>
            </a:r>
            <a:r>
              <a:rPr sz="1800" dirty="0"/>
              <a:t> </a:t>
            </a:r>
            <a:r>
              <a:rPr sz="1800" dirty="0" err="1"/>
              <a:t>lượng</a:t>
            </a:r>
            <a:r>
              <a:rPr sz="1800" dirty="0"/>
              <a:t> </a:t>
            </a:r>
            <a:r>
              <a:rPr sz="1800" dirty="0" err="1"/>
              <a:t>và</a:t>
            </a:r>
            <a:r>
              <a:rPr sz="1800" dirty="0"/>
              <a:t> </a:t>
            </a:r>
            <a:r>
              <a:rPr sz="1800" dirty="0" err="1"/>
              <a:t>phát</a:t>
            </a:r>
            <a:r>
              <a:rPr sz="1800" dirty="0"/>
              <a:t> </a:t>
            </a:r>
            <a:r>
              <a:rPr sz="1800" dirty="0" err="1"/>
              <a:t>thải</a:t>
            </a:r>
            <a:r>
              <a:rPr sz="1800" dirty="0"/>
              <a:t> </a:t>
            </a:r>
            <a:r>
              <a:rPr sz="1800" dirty="0" err="1"/>
              <a:t>khí</a:t>
            </a:r>
            <a:r>
              <a:rPr sz="1800" dirty="0"/>
              <a:t> </a:t>
            </a:r>
            <a:r>
              <a:rPr sz="1800" dirty="0" err="1"/>
              <a:t>nhà</a:t>
            </a:r>
            <a:r>
              <a:rPr sz="1800" dirty="0"/>
              <a:t> </a:t>
            </a:r>
            <a:r>
              <a:rPr sz="1800" dirty="0" err="1"/>
              <a:t>kính</a:t>
            </a:r>
            <a:r>
              <a:rPr sz="1800" dirty="0"/>
              <a:t>.</a:t>
            </a:r>
          </a:p>
          <a:p>
            <a:pPr marL="1674242" indent="-457189">
              <a:lnSpc>
                <a:spcPct val="150000"/>
              </a:lnSpc>
              <a:buFont typeface="Courier New" panose="02070309020205020404" pitchFamily="49" charset="0"/>
              <a:buChar char="o"/>
            </a:pPr>
            <a:r>
              <a:rPr sz="1800" dirty="0" err="1"/>
              <a:t>Nâng</a:t>
            </a:r>
            <a:r>
              <a:rPr sz="1800" dirty="0"/>
              <a:t> </a:t>
            </a:r>
            <a:r>
              <a:rPr sz="1800" dirty="0" err="1"/>
              <a:t>cao</a:t>
            </a:r>
            <a:r>
              <a:rPr sz="1800" dirty="0"/>
              <a:t> </a:t>
            </a:r>
            <a:r>
              <a:rPr sz="1800" dirty="0" err="1"/>
              <a:t>khả</a:t>
            </a:r>
            <a:r>
              <a:rPr sz="1800" dirty="0"/>
              <a:t> </a:t>
            </a:r>
            <a:r>
              <a:rPr sz="1800" dirty="0" err="1"/>
              <a:t>năng</a:t>
            </a:r>
            <a:r>
              <a:rPr sz="1800" dirty="0"/>
              <a:t> </a:t>
            </a:r>
            <a:r>
              <a:rPr sz="1800" dirty="0" err="1"/>
              <a:t>cạnh</a:t>
            </a:r>
            <a:r>
              <a:rPr sz="1800" dirty="0"/>
              <a:t> </a:t>
            </a:r>
            <a:r>
              <a:rPr sz="1800" dirty="0" err="1"/>
              <a:t>tranh</a:t>
            </a:r>
            <a:r>
              <a:rPr sz="1800" dirty="0"/>
              <a:t> </a:t>
            </a:r>
            <a:r>
              <a:rPr sz="1800" dirty="0" err="1"/>
              <a:t>trên</a:t>
            </a:r>
            <a:r>
              <a:rPr sz="1800" dirty="0"/>
              <a:t> </a:t>
            </a:r>
            <a:r>
              <a:rPr sz="1800" dirty="0" err="1"/>
              <a:t>thị</a:t>
            </a:r>
            <a:r>
              <a:rPr sz="1800" dirty="0"/>
              <a:t> </a:t>
            </a:r>
            <a:r>
              <a:rPr sz="1800" dirty="0" err="1"/>
              <a:t>trường</a:t>
            </a:r>
            <a:r>
              <a:rPr sz="1800" dirty="0"/>
              <a:t>.</a:t>
            </a:r>
            <a:endParaRPr lang="en-US" sz="1800" dirty="0"/>
          </a:p>
          <a:p>
            <a:pPr marL="1674242" indent="-457189">
              <a:lnSpc>
                <a:spcPct val="150000"/>
              </a:lnSpc>
              <a:buFont typeface="Courier New" panose="02070309020205020404" pitchFamily="49" charset="0"/>
              <a:buChar char="o"/>
            </a:pPr>
            <a:r>
              <a:rPr lang="vi-VN" sz="1800" dirty="0"/>
              <a:t>Nâng cao chất lượng sản phẩm</a:t>
            </a:r>
            <a:endParaRPr sz="18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769" y="548567"/>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
        <p:nvSpPr>
          <p:cNvPr id="3" name="Content Placeholder 2"/>
          <p:cNvSpPr>
            <a:spLocks noGrp="1"/>
          </p:cNvSpPr>
          <p:nvPr>
            <p:ph idx="1"/>
          </p:nvPr>
        </p:nvSpPr>
        <p:spPr>
          <a:xfrm>
            <a:off x="568036" y="1326835"/>
            <a:ext cx="10972800" cy="5321367"/>
          </a:xfrm>
        </p:spPr>
        <p:txBody>
          <a:bodyPr>
            <a:normAutofit/>
          </a:bodyPr>
          <a:lstStyle/>
          <a:p>
            <a:pPr marL="139700" indent="0">
              <a:lnSpc>
                <a:spcPct val="150000"/>
              </a:lnSpc>
              <a:buNone/>
            </a:pPr>
            <a:r>
              <a:rPr lang="vi-VN" sz="1800" b="1" dirty="0"/>
              <a:t>2. </a:t>
            </a:r>
            <a:r>
              <a:rPr sz="1800" b="1" dirty="0" err="1"/>
              <a:t>Tận</a:t>
            </a:r>
            <a:r>
              <a:rPr sz="1800" b="1" dirty="0"/>
              <a:t> </a:t>
            </a:r>
            <a:r>
              <a:rPr sz="1800" b="1" dirty="0" err="1"/>
              <a:t>dụng</a:t>
            </a:r>
            <a:r>
              <a:rPr sz="1800" b="1" dirty="0"/>
              <a:t> </a:t>
            </a:r>
            <a:r>
              <a:rPr sz="1800" b="1" dirty="0" err="1"/>
              <a:t>nhiệt</a:t>
            </a:r>
            <a:r>
              <a:rPr sz="1800" b="1" dirty="0"/>
              <a:t> </a:t>
            </a:r>
            <a:r>
              <a:rPr sz="1800" b="1" dirty="0" err="1"/>
              <a:t>thải</a:t>
            </a:r>
            <a:r>
              <a:rPr sz="1800" b="1" dirty="0"/>
              <a:t> </a:t>
            </a:r>
            <a:r>
              <a:rPr sz="1800" b="1" dirty="0" err="1"/>
              <a:t>để</a:t>
            </a:r>
            <a:r>
              <a:rPr sz="1800" b="1" dirty="0"/>
              <a:t> </a:t>
            </a:r>
            <a:r>
              <a:rPr sz="1800" b="1" dirty="0" err="1"/>
              <a:t>phát</a:t>
            </a:r>
            <a:r>
              <a:rPr sz="1800" b="1" dirty="0"/>
              <a:t> </a:t>
            </a:r>
            <a:r>
              <a:rPr sz="1800" b="1" dirty="0" err="1"/>
              <a:t>điện</a:t>
            </a:r>
            <a:endParaRPr sz="1800" b="1" dirty="0"/>
          </a:p>
          <a:p>
            <a:pPr marL="1098523" indent="-457189">
              <a:lnSpc>
                <a:spcPct val="150000"/>
              </a:lnSpc>
              <a:buFont typeface="Wingdings" panose="05000000000000000000" pitchFamily="2" charset="2"/>
              <a:buChar char="Ø"/>
            </a:pPr>
            <a:r>
              <a:rPr sz="1800" dirty="0" err="1"/>
              <a:t>Lắp</a:t>
            </a:r>
            <a:r>
              <a:rPr sz="1800" dirty="0"/>
              <a:t> </a:t>
            </a:r>
            <a:r>
              <a:rPr sz="1800" dirty="0" err="1"/>
              <a:t>đặt</a:t>
            </a:r>
            <a:r>
              <a:rPr sz="1800" dirty="0"/>
              <a:t> </a:t>
            </a:r>
            <a:r>
              <a:rPr sz="1800" dirty="0" err="1"/>
              <a:t>hệ</a:t>
            </a:r>
            <a:r>
              <a:rPr sz="1800" dirty="0"/>
              <a:t> </a:t>
            </a:r>
            <a:r>
              <a:rPr sz="1800" dirty="0" err="1"/>
              <a:t>thống</a:t>
            </a:r>
            <a:r>
              <a:rPr sz="1800" dirty="0"/>
              <a:t> </a:t>
            </a:r>
            <a:r>
              <a:rPr sz="1800" dirty="0" err="1"/>
              <a:t>thu</a:t>
            </a:r>
            <a:r>
              <a:rPr sz="1800" dirty="0"/>
              <a:t> </a:t>
            </a:r>
            <a:r>
              <a:rPr sz="1800" dirty="0" err="1"/>
              <a:t>hồi</a:t>
            </a:r>
            <a:r>
              <a:rPr sz="1800" dirty="0"/>
              <a:t> </a:t>
            </a:r>
            <a:r>
              <a:rPr sz="1800" dirty="0" err="1"/>
              <a:t>nhiệt</a:t>
            </a:r>
            <a:r>
              <a:rPr sz="1800" dirty="0"/>
              <a:t> </a:t>
            </a:r>
            <a:r>
              <a:rPr sz="1800" dirty="0" err="1"/>
              <a:t>thải</a:t>
            </a:r>
            <a:r>
              <a:rPr sz="1800" dirty="0"/>
              <a:t> </a:t>
            </a:r>
            <a:r>
              <a:rPr sz="1800" dirty="0" err="1"/>
              <a:t>từ</a:t>
            </a:r>
            <a:r>
              <a:rPr sz="1800" dirty="0"/>
              <a:t> </a:t>
            </a:r>
            <a:r>
              <a:rPr sz="1800" dirty="0" err="1"/>
              <a:t>quá</a:t>
            </a:r>
            <a:r>
              <a:rPr sz="1800" dirty="0"/>
              <a:t> </a:t>
            </a:r>
            <a:r>
              <a:rPr sz="1800" dirty="0" err="1"/>
              <a:t>trình</a:t>
            </a:r>
            <a:r>
              <a:rPr sz="1800" dirty="0"/>
              <a:t> </a:t>
            </a:r>
            <a:r>
              <a:rPr sz="1800" dirty="0" err="1"/>
              <a:t>sản</a:t>
            </a:r>
            <a:r>
              <a:rPr sz="1800" dirty="0"/>
              <a:t> </a:t>
            </a:r>
            <a:r>
              <a:rPr sz="1800" dirty="0" err="1"/>
              <a:t>xuất</a:t>
            </a:r>
            <a:r>
              <a:rPr sz="1800" dirty="0"/>
              <a:t>.</a:t>
            </a:r>
          </a:p>
          <a:p>
            <a:pPr marL="1098523" indent="-457189">
              <a:lnSpc>
                <a:spcPct val="150000"/>
              </a:lnSpc>
              <a:buFont typeface="Wingdings" panose="05000000000000000000" pitchFamily="2" charset="2"/>
              <a:buChar char="Ø"/>
            </a:pPr>
            <a:r>
              <a:rPr sz="1800" dirty="0" err="1"/>
              <a:t>Sử</a:t>
            </a:r>
            <a:r>
              <a:rPr sz="1800" dirty="0"/>
              <a:t> </a:t>
            </a:r>
            <a:r>
              <a:rPr sz="1800" dirty="0" err="1"/>
              <a:t>dụng</a:t>
            </a:r>
            <a:r>
              <a:rPr sz="1800" dirty="0"/>
              <a:t> </a:t>
            </a:r>
            <a:r>
              <a:rPr sz="1800" dirty="0" err="1"/>
              <a:t>công</a:t>
            </a:r>
            <a:r>
              <a:rPr sz="1800" dirty="0"/>
              <a:t> </a:t>
            </a:r>
            <a:r>
              <a:rPr sz="1800" dirty="0" err="1"/>
              <a:t>nghệ</a:t>
            </a:r>
            <a:r>
              <a:rPr sz="1800" dirty="0"/>
              <a:t> </a:t>
            </a:r>
            <a:r>
              <a:rPr sz="1800" dirty="0" err="1"/>
              <a:t>tuabin</a:t>
            </a:r>
            <a:r>
              <a:rPr sz="1800" dirty="0"/>
              <a:t> </a:t>
            </a:r>
            <a:r>
              <a:rPr sz="1800" dirty="0" err="1"/>
              <a:t>thu</a:t>
            </a:r>
            <a:r>
              <a:rPr sz="1800" dirty="0"/>
              <a:t> </a:t>
            </a:r>
            <a:r>
              <a:rPr sz="1800" dirty="0" err="1"/>
              <a:t>hồi</a:t>
            </a:r>
            <a:r>
              <a:rPr sz="1800" dirty="0"/>
              <a:t> </a:t>
            </a:r>
            <a:r>
              <a:rPr sz="1800" dirty="0" err="1"/>
              <a:t>năng</a:t>
            </a:r>
            <a:r>
              <a:rPr sz="1800" dirty="0"/>
              <a:t> </a:t>
            </a:r>
            <a:r>
              <a:rPr sz="1800" dirty="0" err="1"/>
              <a:t>lượng</a:t>
            </a:r>
            <a:r>
              <a:rPr sz="1800" dirty="0"/>
              <a:t> </a:t>
            </a:r>
            <a:r>
              <a:rPr sz="1800" dirty="0" err="1"/>
              <a:t>gió</a:t>
            </a:r>
            <a:r>
              <a:rPr sz="1800" dirty="0"/>
              <a:t> </a:t>
            </a:r>
            <a:r>
              <a:rPr sz="1800" dirty="0" err="1"/>
              <a:t>lò</a:t>
            </a:r>
            <a:r>
              <a:rPr sz="1800" dirty="0"/>
              <a:t> </a:t>
            </a:r>
            <a:r>
              <a:rPr sz="1800" dirty="0" err="1"/>
              <a:t>cao</a:t>
            </a:r>
            <a:r>
              <a:rPr sz="1800" dirty="0"/>
              <a:t> (BPRT).</a:t>
            </a:r>
          </a:p>
          <a:p>
            <a:pPr marL="641335" indent="0">
              <a:lnSpc>
                <a:spcPct val="150000"/>
              </a:lnSpc>
              <a:buNone/>
            </a:pPr>
            <a:r>
              <a:rPr sz="1800" dirty="0" err="1"/>
              <a:t>Hiệu</a:t>
            </a:r>
            <a:r>
              <a:rPr sz="1800" dirty="0"/>
              <a:t> </a:t>
            </a:r>
            <a:r>
              <a:rPr sz="1800" dirty="0" err="1"/>
              <a:t>quả</a:t>
            </a:r>
            <a:r>
              <a:rPr sz="1800" dirty="0"/>
              <a:t>:</a:t>
            </a:r>
          </a:p>
          <a:p>
            <a:pPr marL="1602277" indent="-457189">
              <a:lnSpc>
                <a:spcPct val="150000"/>
              </a:lnSpc>
              <a:buFont typeface="Courier New" panose="02070309020205020404" pitchFamily="49" charset="0"/>
              <a:buChar char="o"/>
            </a:pPr>
            <a:r>
              <a:rPr sz="1800" dirty="0" err="1"/>
              <a:t>Tiết</a:t>
            </a:r>
            <a:r>
              <a:rPr sz="1800" dirty="0"/>
              <a:t> </a:t>
            </a:r>
            <a:r>
              <a:rPr sz="1800" dirty="0" err="1"/>
              <a:t>kiệm</a:t>
            </a:r>
            <a:r>
              <a:rPr sz="1800" dirty="0"/>
              <a:t> 10% </a:t>
            </a:r>
            <a:r>
              <a:rPr sz="1800" dirty="0" err="1"/>
              <a:t>điện</a:t>
            </a:r>
            <a:r>
              <a:rPr sz="1800" dirty="0"/>
              <a:t> </a:t>
            </a:r>
            <a:r>
              <a:rPr sz="1800" dirty="0" err="1"/>
              <a:t>năng</a:t>
            </a:r>
            <a:r>
              <a:rPr sz="1800" dirty="0"/>
              <a:t>.</a:t>
            </a:r>
          </a:p>
          <a:p>
            <a:pPr marL="1602277" indent="-457189">
              <a:lnSpc>
                <a:spcPct val="150000"/>
              </a:lnSpc>
              <a:buFont typeface="Courier New" panose="02070309020205020404" pitchFamily="49" charset="0"/>
              <a:buChar char="o"/>
            </a:pPr>
            <a:r>
              <a:rPr sz="1800" dirty="0" err="1"/>
              <a:t>Giảm</a:t>
            </a:r>
            <a:r>
              <a:rPr sz="1800" dirty="0"/>
              <a:t> </a:t>
            </a:r>
            <a:r>
              <a:rPr sz="1800" dirty="0" err="1"/>
              <a:t>phát</a:t>
            </a:r>
            <a:r>
              <a:rPr sz="1800" dirty="0"/>
              <a:t> </a:t>
            </a:r>
            <a:r>
              <a:rPr sz="1800" dirty="0" err="1"/>
              <a:t>thải</a:t>
            </a:r>
            <a:r>
              <a:rPr sz="1800" dirty="0"/>
              <a:t> </a:t>
            </a:r>
            <a:r>
              <a:rPr sz="1800" dirty="0" err="1"/>
              <a:t>khí</a:t>
            </a:r>
            <a:r>
              <a:rPr sz="1800" dirty="0"/>
              <a:t> </a:t>
            </a:r>
            <a:r>
              <a:rPr sz="1800" dirty="0" err="1"/>
              <a:t>nhà</a:t>
            </a:r>
            <a:r>
              <a:rPr sz="1800" dirty="0"/>
              <a:t> </a:t>
            </a:r>
            <a:r>
              <a:rPr sz="1800" dirty="0" err="1"/>
              <a:t>kính</a:t>
            </a:r>
            <a:r>
              <a:rPr sz="1800" dirty="0"/>
              <a:t>.</a:t>
            </a:r>
            <a:endParaRPr lang="vi-VN" sz="1800" dirty="0"/>
          </a:p>
          <a:p>
            <a:pPr marL="139700" indent="0">
              <a:lnSpc>
                <a:spcPct val="150000"/>
              </a:lnSpc>
              <a:buNone/>
            </a:pPr>
            <a:r>
              <a:rPr lang="vi-VN" sz="1800" b="1" dirty="0"/>
              <a:t>3. Cải tiến quy trình sản xuất và thiết bị hiệu suất cao</a:t>
            </a:r>
            <a:endParaRPr lang="vi-VN" sz="1800" dirty="0"/>
          </a:p>
          <a:p>
            <a:pPr marL="1064657">
              <a:lnSpc>
                <a:spcPct val="150000"/>
              </a:lnSpc>
              <a:buFont typeface="Wingdings" panose="05000000000000000000" pitchFamily="2" charset="2"/>
              <a:buChar char="Ø"/>
            </a:pPr>
            <a:r>
              <a:rPr lang="vi-VN" sz="1800" dirty="0"/>
              <a:t>Lắp đặt biến tần cho động cơ quạt gió.</a:t>
            </a:r>
          </a:p>
          <a:p>
            <a:pPr marL="1064657">
              <a:lnSpc>
                <a:spcPct val="150000"/>
              </a:lnSpc>
              <a:buFont typeface="Wingdings" panose="05000000000000000000" pitchFamily="2" charset="2"/>
              <a:buChar char="Ø"/>
            </a:pPr>
            <a:r>
              <a:rPr lang="vi-VN" sz="1800" dirty="0"/>
              <a:t>Lắp hệ thống bù tự động để duy trì hệ số công suất ổn định.</a:t>
            </a:r>
          </a:p>
          <a:p>
            <a:pPr marL="641335" indent="0">
              <a:lnSpc>
                <a:spcPct val="150000"/>
              </a:lnSpc>
              <a:buNone/>
            </a:pPr>
            <a:r>
              <a:rPr lang="vi-VN" sz="1800" dirty="0"/>
              <a:t>Hiệu quả:</a:t>
            </a:r>
          </a:p>
          <a:p>
            <a:pPr marL="1479514" indent="-457189">
              <a:lnSpc>
                <a:spcPct val="150000"/>
              </a:lnSpc>
              <a:buFont typeface="Courier New" panose="02070309020205020404" pitchFamily="49" charset="0"/>
              <a:buChar char="o"/>
            </a:pPr>
            <a:r>
              <a:rPr lang="vi-VN" sz="1800" dirty="0"/>
              <a:t>Giảm 25% tiêu hao điện năng động cơ.</a:t>
            </a:r>
          </a:p>
          <a:p>
            <a:pPr marL="1479514" indent="-457189">
              <a:lnSpc>
                <a:spcPct val="150000"/>
              </a:lnSpc>
              <a:buFont typeface="Courier New" panose="02070309020205020404" pitchFamily="49" charset="0"/>
              <a:buChar char="o"/>
            </a:pPr>
            <a:r>
              <a:rPr lang="vi-VN" sz="1800" dirty="0"/>
              <a:t>Tiết kiệm 2,5% tiêu hao điện năng toàn nhà máy.</a:t>
            </a:r>
          </a:p>
          <a:p>
            <a:pPr marL="1602277" indent="-457189">
              <a:lnSpc>
                <a:spcPct val="150000"/>
              </a:lnSpc>
              <a:buFont typeface="Courier New" panose="02070309020205020404" pitchFamily="49" charset="0"/>
              <a:buChar char="o"/>
            </a:pPr>
            <a:endParaRPr sz="18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a:extLst>
              <a:ext uri="{FF2B5EF4-FFF2-40B4-BE49-F238E27FC236}">
                <a16:creationId xmlns:a16="http://schemas.microsoft.com/office/drawing/2014/main" id="{4BF7E3E6-3BF3-F751-0D6B-EF675D6574A6}"/>
              </a:ext>
            </a:extLst>
          </p:cNvPr>
          <p:cNvSpPr/>
          <p:nvPr/>
        </p:nvSpPr>
        <p:spPr>
          <a:xfrm>
            <a:off x="691001" y="1458583"/>
            <a:ext cx="10667032" cy="2313317"/>
          </a:xfrm>
          <a:prstGeom prst="rect">
            <a:avLst/>
          </a:prstGeom>
          <a:noFill/>
          <a:ln/>
        </p:spPr>
        <p:txBody>
          <a:bodyPr wrap="none" lIns="0" tIns="0" rIns="0" bIns="0" rtlCol="0" anchor="t"/>
          <a:lstStyle/>
          <a:p>
            <a:pPr>
              <a:lnSpc>
                <a:spcPct val="150000"/>
              </a:lnSpc>
            </a:pPr>
            <a:r>
              <a:rPr lang="vi-VN" b="1" dirty="0">
                <a:solidFill>
                  <a:srgbClr val="0070C0"/>
                </a:solidFill>
              </a:rPr>
              <a:t>4. GIẢI PHÁP TÁI SỬ DỤNG NHIỆT THẢI VÀ NĂNG LƯỢNG</a:t>
            </a:r>
            <a:endParaRPr kumimoji="0" lang="en-US" b="1" i="0" u="none" strike="noStrike" kern="0" cap="none" spc="0" normalizeH="0" baseline="0" noProof="0" dirty="0">
              <a:ln>
                <a:noFill/>
              </a:ln>
              <a:solidFill>
                <a:srgbClr val="0070C0"/>
              </a:solidFill>
              <a:effectLst/>
              <a:uLnTx/>
              <a:uFillTx/>
              <a:ea typeface="DM Sans Semi Bold" pitchFamily="34" charset="-122"/>
              <a:cs typeface="DM Sans Semi Bold" pitchFamily="34" charset="-120"/>
              <a:sym typeface="Arial"/>
            </a:endParaRPr>
          </a:p>
          <a:p>
            <a:pPr marL="285750" indent="-285750">
              <a:lnSpc>
                <a:spcPct val="150000"/>
              </a:lnSpc>
              <a:buFont typeface="Wingdings" pitchFamily="2" charset="2"/>
              <a:buChar char="v"/>
            </a:pPr>
            <a:r>
              <a:rPr lang="vi-VN" b="1" dirty="0">
                <a:ea typeface="DM Sans Semi Bold" pitchFamily="34" charset="-122"/>
                <a:cs typeface="DM Sans Semi Bold" pitchFamily="34" charset="-120"/>
              </a:rPr>
              <a:t>Thu hồi nhiệt thải: </a:t>
            </a:r>
            <a:r>
              <a:rPr lang="vi-VN" dirty="0">
                <a:ea typeface="DM Sans Semi Bold" pitchFamily="34" charset="-122"/>
                <a:cs typeface="DM Sans Semi Bold" pitchFamily="34" charset="-120"/>
              </a:rPr>
              <a:t>Thu hồi nhiệt từ khí thải để làm khô và làm nóng sơ bộ nhiên liệu</a:t>
            </a:r>
            <a:endParaRPr lang="en-US" kern="0" dirty="0">
              <a:ea typeface="Inter Medium" pitchFamily="34" charset="-122"/>
              <a:cs typeface="Inter Medium" pitchFamily="34" charset="-120"/>
              <a:sym typeface="Arial"/>
            </a:endParaRPr>
          </a:p>
          <a:p>
            <a:pPr marL="285750" indent="-285750">
              <a:lnSpc>
                <a:spcPct val="150000"/>
              </a:lnSpc>
              <a:buFont typeface="Wingdings" pitchFamily="2" charset="2"/>
              <a:buChar char="v"/>
            </a:pPr>
            <a:r>
              <a:rPr lang="en-US" b="1" dirty="0" err="1">
                <a:ea typeface="DM Sans Semi Bold" pitchFamily="34" charset="-122"/>
                <a:cs typeface="DM Sans Semi Bold" pitchFamily="34" charset="-120"/>
              </a:rPr>
              <a:t>Sử</a:t>
            </a:r>
            <a:r>
              <a:rPr lang="en-US" b="1" dirty="0">
                <a:ea typeface="DM Sans Semi Bold" pitchFamily="34" charset="-122"/>
                <a:cs typeface="DM Sans Semi Bold" pitchFamily="34" charset="-120"/>
              </a:rPr>
              <a:t> </a:t>
            </a:r>
            <a:r>
              <a:rPr lang="en-US" b="1" dirty="0" err="1">
                <a:ea typeface="DM Sans Semi Bold" pitchFamily="34" charset="-122"/>
                <a:cs typeface="DM Sans Semi Bold" pitchFamily="34" charset="-120"/>
              </a:rPr>
              <a:t>dụng</a:t>
            </a:r>
            <a:r>
              <a:rPr lang="en-US" b="1" dirty="0">
                <a:ea typeface="DM Sans Semi Bold" pitchFamily="34" charset="-122"/>
                <a:cs typeface="DM Sans Semi Bold" pitchFamily="34" charset="-120"/>
              </a:rPr>
              <a:t> </a:t>
            </a:r>
            <a:r>
              <a:rPr lang="en-US" b="1" dirty="0" err="1">
                <a:ea typeface="DM Sans Semi Bold" pitchFamily="34" charset="-122"/>
                <a:cs typeface="DM Sans Semi Bold" pitchFamily="34" charset="-120"/>
              </a:rPr>
              <a:t>khí</a:t>
            </a:r>
            <a:r>
              <a:rPr lang="en-US" b="1" dirty="0">
                <a:ea typeface="DM Sans Semi Bold" pitchFamily="34" charset="-122"/>
                <a:cs typeface="DM Sans Semi Bold" pitchFamily="34" charset="-120"/>
              </a:rPr>
              <a:t> CO: </a:t>
            </a:r>
            <a:r>
              <a:rPr lang="en-US" dirty="0" err="1">
                <a:ea typeface="DM Sans Semi Bold" pitchFamily="34" charset="-122"/>
                <a:cs typeface="DM Sans Semi Bold" pitchFamily="34" charset="-120"/>
              </a:rPr>
              <a:t>Sử</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dụng</a:t>
            </a:r>
            <a:r>
              <a:rPr lang="en-US" dirty="0">
                <a:ea typeface="DM Sans Semi Bold" pitchFamily="34" charset="-122"/>
                <a:cs typeface="DM Sans Semi Bold" pitchFamily="34" charset="-120"/>
              </a:rPr>
              <a:t> CO2 </a:t>
            </a:r>
            <a:r>
              <a:rPr lang="en-US" dirty="0" err="1">
                <a:ea typeface="DM Sans Semi Bold" pitchFamily="34" charset="-122"/>
                <a:cs typeface="DM Sans Semi Bold" pitchFamily="34" charset="-120"/>
              </a:rPr>
              <a:t>từ</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lò</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cao</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làm</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nhiên</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liệu</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phụ</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trợ</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hoặc</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phát</a:t>
            </a:r>
            <a:r>
              <a:rPr lang="en-US" dirty="0">
                <a:ea typeface="DM Sans Semi Bold" pitchFamily="34" charset="-122"/>
                <a:cs typeface="DM Sans Semi Bold" pitchFamily="34" charset="-120"/>
              </a:rPr>
              <a:t> </a:t>
            </a:r>
            <a:r>
              <a:rPr lang="en-US" dirty="0" err="1">
                <a:ea typeface="DM Sans Semi Bold" pitchFamily="34" charset="-122"/>
                <a:cs typeface="DM Sans Semi Bold" pitchFamily="34" charset="-120"/>
              </a:rPr>
              <a:t>điện</a:t>
            </a:r>
            <a:endParaRPr lang="en-US" kern="0" dirty="0">
              <a:ea typeface="Inter Medium" pitchFamily="34" charset="-122"/>
              <a:cs typeface="Inter Medium" pitchFamily="34" charset="-120"/>
              <a:sym typeface="Arial"/>
            </a:endParaRPr>
          </a:p>
          <a:p>
            <a:pPr marL="285750" indent="-285750">
              <a:lnSpc>
                <a:spcPct val="150000"/>
              </a:lnSpc>
              <a:buFont typeface="Wingdings" pitchFamily="2" charset="2"/>
              <a:buChar char="v"/>
            </a:pPr>
            <a:r>
              <a:rPr lang="vi-VN" b="1" dirty="0">
                <a:ea typeface="DM Sans Semi Bold" pitchFamily="34" charset="-122"/>
                <a:cs typeface="DM Sans Semi Bold" pitchFamily="34" charset="-120"/>
              </a:rPr>
              <a:t>Tối ưu hóa năng lượng:</a:t>
            </a:r>
            <a:r>
              <a:rPr lang="vi-VN" dirty="0">
                <a:ea typeface="DM Sans Semi Bold" pitchFamily="34" charset="-122"/>
                <a:cs typeface="DM Sans Semi Bold" pitchFamily="34" charset="-120"/>
              </a:rPr>
              <a:t> Tích hợp các giải pháp để tạo ra một chu trình năng lượng khép kín</a:t>
            </a:r>
            <a:endParaRPr lang="en-US" kern="0" dirty="0">
              <a:ea typeface="Inter Medium" pitchFamily="34" charset="-122"/>
              <a:cs typeface="Inter Medium" pitchFamily="34" charset="-120"/>
              <a:sym typeface="Arial"/>
            </a:endParaRPr>
          </a:p>
          <a:p>
            <a:pPr marL="285750" indent="-285750">
              <a:lnSpc>
                <a:spcPct val="150000"/>
              </a:lnSpc>
              <a:buFont typeface="Wingdings" pitchFamily="2" charset="2"/>
              <a:buChar char="v"/>
            </a:pPr>
            <a:r>
              <a:rPr lang="vi-VN" b="1" dirty="0">
                <a:ea typeface="DM Sans Semi Bold" pitchFamily="34" charset="-122"/>
                <a:cs typeface="DM Sans Semi Bold" pitchFamily="34" charset="-120"/>
              </a:rPr>
              <a:t>Tái sử dụng các sản phẩm phụ: </a:t>
            </a:r>
            <a:r>
              <a:rPr lang="vi-VN" dirty="0">
                <a:ea typeface="DM Sans Semi Bold" pitchFamily="34" charset="-122"/>
                <a:cs typeface="DM Sans Semi Bold" pitchFamily="34" charset="-120"/>
              </a:rPr>
              <a:t>Sử dụng bụi và bùn khoáng để giảm tổn thất năng lượng</a:t>
            </a: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ea typeface="Inter Medium" pitchFamily="34" charset="-122"/>
              <a:cs typeface="Inter Medium" pitchFamily="34" charset="-120"/>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indent="-285750">
              <a:lnSpc>
                <a:spcPct val="150000"/>
              </a:lnSpc>
              <a:buClr>
                <a:srgbClr val="000000"/>
              </a:buClr>
              <a:buFont typeface="Wingdings" pitchFamily="2" charset="2"/>
              <a:buChar char="v"/>
            </a:pPr>
            <a:endParaRPr lang="en-US" kern="0" dirty="0">
              <a:cs typeface="Arial"/>
              <a:sym typeface="Arial"/>
            </a:endParaRPr>
          </a:p>
          <a:p>
            <a:pPr marL="285750" lvl="0" indent="-285750">
              <a:lnSpc>
                <a:spcPct val="150000"/>
              </a:lnSpc>
              <a:buClr>
                <a:srgbClr val="000000"/>
              </a:buClr>
              <a:buFont typeface="Wingdings" pitchFamily="2" charset="2"/>
              <a:buChar char="v"/>
            </a:pPr>
            <a:endParaRPr kumimoji="0" lang="en-US" b="0" i="0" u="none" strike="noStrike" kern="0" cap="none" spc="0" normalizeH="0" baseline="0" noProof="0" dirty="0">
              <a:ln>
                <a:noFill/>
              </a:ln>
              <a:effectLst/>
              <a:uLnTx/>
              <a:uFillTx/>
              <a:cs typeface="Arial"/>
              <a:sym typeface="Arial"/>
            </a:endParaRPr>
          </a:p>
        </p:txBody>
      </p:sp>
      <p:sp>
        <p:nvSpPr>
          <p:cNvPr id="5" name="Text 9">
            <a:extLst>
              <a:ext uri="{FF2B5EF4-FFF2-40B4-BE49-F238E27FC236}">
                <a16:creationId xmlns:a16="http://schemas.microsoft.com/office/drawing/2014/main" id="{57030B1E-3B5E-8A94-11AE-1408CF601332}"/>
              </a:ext>
            </a:extLst>
          </p:cNvPr>
          <p:cNvSpPr/>
          <p:nvPr/>
        </p:nvSpPr>
        <p:spPr>
          <a:xfrm>
            <a:off x="691001" y="4104798"/>
            <a:ext cx="11028363" cy="1434339"/>
          </a:xfrm>
          <a:prstGeom prst="rect">
            <a:avLst/>
          </a:prstGeom>
          <a:noFill/>
          <a:ln/>
        </p:spPr>
        <p:txBody>
          <a:bodyPr wrap="square" lIns="0" tIns="0" rIns="0" bIns="0" rtlCol="0" anchor="t"/>
          <a:lstStyle/>
          <a:p>
            <a:pPr marL="285750" lvl="0" indent="-285750" algn="just">
              <a:lnSpc>
                <a:spcPts val="2083"/>
              </a:lnSpc>
              <a:buFont typeface="Arial" panose="020B0604020202020204" pitchFamily="34" charset="0"/>
              <a:buChar char="•"/>
            </a:pPr>
            <a:r>
              <a:rPr lang="vi-VN" sz="1600" dirty="0">
                <a:ea typeface="Inter Medium" pitchFamily="34" charset="-122"/>
                <a:cs typeface="Inter Medium" pitchFamily="34" charset="-120"/>
              </a:rPr>
              <a:t>Giải pháp thu hồi nhiệt thải từ khí thải để sấy và làm nóng sơ bộ nhiên liệu giúp tận dụng các nguồn năng lượng thường bị lãng phí. Sử dụng CO2 (trong lò cao) làm nhiên liệu phụ trợ hoặc phát điện cũng là một cách hiệu quả để tái sử dụng năng lượng.
Ngoài ra, tái sử dụng bụi, bùn quặng và hạn chế thất thoát năng lượng trong quá trình chế biến không chỉ giúp tiết kiệm năng lượng mà còn góp phần bảo vệ môi trường, tạo chu trình sản xuất bền vững hơn.</a:t>
            </a:r>
            <a:endParaRPr kumimoji="0" lang="en-US" sz="1600" b="0" i="0" u="none" strike="noStrike" kern="0" cap="none" spc="0" normalizeH="0" baseline="0" noProof="0" dirty="0">
              <a:ln>
                <a:noFill/>
              </a:ln>
              <a:effectLst/>
              <a:uLnTx/>
              <a:uFillTx/>
              <a:cs typeface="Arial"/>
              <a:sym typeface="Arial"/>
            </a:endParaRPr>
          </a:p>
        </p:txBody>
      </p:sp>
      <p:sp>
        <p:nvSpPr>
          <p:cNvPr id="6" name="Title 1">
            <a:extLst>
              <a:ext uri="{FF2B5EF4-FFF2-40B4-BE49-F238E27FC236}">
                <a16:creationId xmlns:a16="http://schemas.microsoft.com/office/drawing/2014/main" id="{15B7747A-79FF-54E3-3E61-A018949C53D2}"/>
              </a:ext>
            </a:extLst>
          </p:cNvPr>
          <p:cNvSpPr>
            <a:spLocks noGrp="1"/>
          </p:cNvSpPr>
          <p:nvPr>
            <p:ph type="title"/>
          </p:nvPr>
        </p:nvSpPr>
        <p:spPr>
          <a:xfrm>
            <a:off x="833966" y="479294"/>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Tree>
    <p:extLst>
      <p:ext uri="{BB962C8B-B14F-4D97-AF65-F5344CB8AC3E}">
        <p14:creationId xmlns:p14="http://schemas.microsoft.com/office/powerpoint/2010/main" val="1367910815"/>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3966" y="479294"/>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
        <p:nvSpPr>
          <p:cNvPr id="3" name="Content Placeholder 2"/>
          <p:cNvSpPr>
            <a:spLocks noGrp="1"/>
          </p:cNvSpPr>
          <p:nvPr>
            <p:ph idx="1"/>
          </p:nvPr>
        </p:nvSpPr>
        <p:spPr>
          <a:xfrm>
            <a:off x="478971" y="1158506"/>
            <a:ext cx="11214265" cy="5583382"/>
          </a:xfrm>
        </p:spPr>
        <p:txBody>
          <a:bodyPr>
            <a:normAutofit/>
          </a:bodyPr>
          <a:lstStyle/>
          <a:p>
            <a:pPr marL="139700" indent="0" algn="just">
              <a:lnSpc>
                <a:spcPct val="120000"/>
              </a:lnSpc>
              <a:spcBef>
                <a:spcPts val="800"/>
              </a:spcBef>
              <a:buNone/>
            </a:pPr>
            <a:r>
              <a:rPr lang="vi-VN" sz="1600" b="1" dirty="0"/>
              <a:t>5. Áp dụng hệ thống quản lý năng lượng theo ISO 50001</a:t>
            </a:r>
          </a:p>
          <a:p>
            <a:pPr marL="1219170" algn="just">
              <a:lnSpc>
                <a:spcPct val="120000"/>
              </a:lnSpc>
              <a:spcBef>
                <a:spcPts val="800"/>
              </a:spcBef>
              <a:buFont typeface="Wingdings" panose="05000000000000000000" pitchFamily="2" charset="2"/>
              <a:buChar char="Ø"/>
            </a:pPr>
            <a:r>
              <a:rPr lang="vi-VN" sz="1600" dirty="0"/>
              <a:t>Xây dựng hệ thống quản lý năng lượng để giám sát</a:t>
            </a:r>
            <a:r>
              <a:rPr lang="en-US" sz="1600" dirty="0"/>
              <a:t>, </a:t>
            </a:r>
            <a:r>
              <a:rPr lang="vi-VN" sz="1600" dirty="0"/>
              <a:t>tối ưu hóa sử dụng năng lượng trong toàn bộ nhà máy.</a:t>
            </a:r>
          </a:p>
          <a:p>
            <a:pPr marL="1219170" algn="just">
              <a:lnSpc>
                <a:spcPct val="120000"/>
              </a:lnSpc>
              <a:spcBef>
                <a:spcPts val="800"/>
              </a:spcBef>
              <a:buFont typeface="Wingdings" panose="05000000000000000000" pitchFamily="2" charset="2"/>
              <a:buChar char="Ø"/>
            </a:pPr>
            <a:r>
              <a:rPr lang="vi-VN" sz="1600" dirty="0"/>
              <a:t>Đặt mục tiêu tiết kiệm năng lượng cụ thể, đo lường hiệu quả và cải tiến liên tục.</a:t>
            </a:r>
          </a:p>
          <a:p>
            <a:pPr marL="1219170" algn="just">
              <a:lnSpc>
                <a:spcPct val="120000"/>
              </a:lnSpc>
              <a:spcBef>
                <a:spcPts val="800"/>
              </a:spcBef>
              <a:buFont typeface="Wingdings" panose="05000000000000000000" pitchFamily="2" charset="2"/>
              <a:buChar char="Ø"/>
            </a:pPr>
            <a:r>
              <a:rPr lang="vi-VN" sz="1600" dirty="0"/>
              <a:t>Tích hợp các chỉ tiêu tiết kiệm năng lượng vào KPI của từng bộ phận.</a:t>
            </a:r>
          </a:p>
          <a:p>
            <a:pPr marL="1219170" algn="just">
              <a:lnSpc>
                <a:spcPct val="120000"/>
              </a:lnSpc>
              <a:spcBef>
                <a:spcPts val="800"/>
              </a:spcBef>
              <a:buFont typeface="Wingdings" panose="05000000000000000000" pitchFamily="2" charset="2"/>
              <a:buChar char="Ø"/>
            </a:pPr>
            <a:r>
              <a:rPr lang="vi-VN" sz="1600" dirty="0"/>
              <a:t>Đào tạo nhân viên về nhận thức và kỹ thuật tiết kiệm năng lượng.</a:t>
            </a:r>
          </a:p>
          <a:p>
            <a:pPr marL="1219170" algn="just">
              <a:lnSpc>
                <a:spcPct val="120000"/>
              </a:lnSpc>
              <a:spcBef>
                <a:spcPts val="800"/>
              </a:spcBef>
              <a:buFont typeface="Wingdings" panose="05000000000000000000" pitchFamily="2" charset="2"/>
              <a:buChar char="Ø"/>
            </a:pPr>
            <a:r>
              <a:rPr lang="vi-VN" sz="1600" dirty="0"/>
              <a:t>Hiệu quả:</a:t>
            </a:r>
          </a:p>
          <a:p>
            <a:pPr marL="1219170" algn="just">
              <a:lnSpc>
                <a:spcPct val="120000"/>
              </a:lnSpc>
              <a:spcBef>
                <a:spcPts val="800"/>
              </a:spcBef>
              <a:buFont typeface="Courier New" panose="02070309020205020404" pitchFamily="49" charset="0"/>
              <a:buChar char="o"/>
            </a:pPr>
            <a:r>
              <a:rPr lang="vi-VN" sz="1600" dirty="0"/>
              <a:t>Giảm tiêu thụ năng lượng từ 5-10%.</a:t>
            </a:r>
          </a:p>
          <a:p>
            <a:pPr marL="1219170" algn="just">
              <a:lnSpc>
                <a:spcPct val="120000"/>
              </a:lnSpc>
              <a:spcBef>
                <a:spcPts val="800"/>
              </a:spcBef>
              <a:buFont typeface="Courier New" panose="02070309020205020404" pitchFamily="49" charset="0"/>
              <a:buChar char="o"/>
            </a:pPr>
            <a:r>
              <a:rPr lang="vi-VN" sz="1600" dirty="0"/>
              <a:t>Nâng cao hiệu quả sản xuất và đáp ứng các tiêu chuẩn quốc tế về môi trường.</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4">
            <a:extLst>
              <a:ext uri="{FF2B5EF4-FFF2-40B4-BE49-F238E27FC236}">
                <a16:creationId xmlns:a16="http://schemas.microsoft.com/office/drawing/2014/main" id="{0F56592B-A195-14CD-E126-28726803BDF7}"/>
              </a:ext>
            </a:extLst>
          </p:cNvPr>
          <p:cNvSpPr/>
          <p:nvPr/>
        </p:nvSpPr>
        <p:spPr>
          <a:xfrm>
            <a:off x="565113" y="1351185"/>
            <a:ext cx="11041868" cy="1911104"/>
          </a:xfrm>
          <a:prstGeom prst="rect">
            <a:avLst/>
          </a:prstGeom>
          <a:noFill/>
          <a:ln/>
        </p:spPr>
        <p:txBody>
          <a:bodyPr wrap="none" lIns="0" tIns="0" rIns="0" bIns="0" rtlCol="0" anchor="t"/>
          <a:lstStyle/>
          <a:p>
            <a:pPr>
              <a:lnSpc>
                <a:spcPct val="150000"/>
              </a:lnSpc>
              <a:defRPr/>
            </a:pPr>
            <a:r>
              <a:rPr lang="en-US" b="1" dirty="0">
                <a:solidFill>
                  <a:srgbClr val="0070C0"/>
                </a:solidFill>
              </a:rPr>
              <a:t>6. GIẢI PHÁP QUẢN LÝ VÀ VẬN HÀNH</a:t>
            </a:r>
            <a:endParaRPr kumimoji="0" lang="en-US" b="1" i="0" u="none" strike="noStrike" kern="0" cap="none" spc="0" normalizeH="0" baseline="0" noProof="0" dirty="0">
              <a:ln>
                <a:noFill/>
              </a:ln>
              <a:effectLst/>
              <a:uLnTx/>
              <a:uFillTx/>
              <a:ea typeface="DM Sans Semi Bold" pitchFamily="34" charset="-122"/>
              <a:cs typeface="DM Sans Semi Bold" pitchFamily="34" charset="-120"/>
              <a:sym typeface="Arial"/>
            </a:endParaRPr>
          </a:p>
          <a:p>
            <a:pPr marL="285750" indent="-285750">
              <a:lnSpc>
                <a:spcPct val="150000"/>
              </a:lnSpc>
              <a:buFont typeface="Wingdings" pitchFamily="2" charset="2"/>
              <a:buChar char="v"/>
              <a:defRPr/>
            </a:pPr>
            <a:r>
              <a:rPr lang="vi-VN" b="1" dirty="0">
                <a:ea typeface="DM Sans Semi Bold" pitchFamily="34" charset="-122"/>
                <a:cs typeface="DM Sans Semi Bold" pitchFamily="34" charset="-120"/>
              </a:rPr>
              <a:t>Kiểm toán năng lượng: </a:t>
            </a:r>
            <a:r>
              <a:rPr lang="vi-VN" dirty="0">
                <a:ea typeface="DM Sans Semi Bold" pitchFamily="34" charset="-122"/>
                <a:cs typeface="DM Sans Semi Bold" pitchFamily="34" charset="-120"/>
              </a:rPr>
              <a:t>Xác định các điểm nóng và đề xuất các giải pháp khả thi</a:t>
            </a:r>
            <a:endParaRPr lang="en-US" kern="0" dirty="0">
              <a:ea typeface="Inter Medium" pitchFamily="34" charset="-122"/>
              <a:cs typeface="Inter Medium" pitchFamily="34" charset="-120"/>
              <a:sym typeface="Arial"/>
            </a:endParaRPr>
          </a:p>
          <a:p>
            <a:pPr marL="285750" indent="-285750">
              <a:lnSpc>
                <a:spcPct val="150000"/>
              </a:lnSpc>
              <a:buFont typeface="Wingdings" pitchFamily="2" charset="2"/>
              <a:buChar char="v"/>
              <a:defRPr/>
            </a:pPr>
            <a:r>
              <a:rPr lang="vi-VN" b="1" dirty="0">
                <a:ea typeface="DM Sans Semi Bold" pitchFamily="34" charset="-122"/>
                <a:cs typeface="DM Sans Semi Bold" pitchFamily="34" charset="-120"/>
              </a:rPr>
              <a:t>Đào tạo nguồn nhân lực: </a:t>
            </a:r>
            <a:r>
              <a:rPr lang="vi-VN" dirty="0">
                <a:ea typeface="DM Sans Semi Bold" pitchFamily="34" charset="-122"/>
                <a:cs typeface="DM Sans Semi Bold" pitchFamily="34" charset="-120"/>
              </a:rPr>
              <a:t>Tiết kiệm 3-5% năng lượng</a:t>
            </a:r>
            <a:endParaRPr lang="en-US" kern="0" dirty="0">
              <a:ea typeface="Inter Medium" pitchFamily="34" charset="-122"/>
              <a:cs typeface="Inter Medium" pitchFamily="34" charset="-120"/>
              <a:sym typeface="Arial"/>
            </a:endParaRPr>
          </a:p>
          <a:p>
            <a:pPr marL="285750" indent="-285750">
              <a:lnSpc>
                <a:spcPct val="150000"/>
              </a:lnSpc>
              <a:buFont typeface="Wingdings" pitchFamily="2" charset="2"/>
              <a:buChar char="v"/>
              <a:defRPr/>
            </a:pPr>
            <a:r>
              <a:rPr lang="vi-VN" b="1" dirty="0">
                <a:ea typeface="DM Sans Semi Bold" pitchFamily="34" charset="-122"/>
                <a:cs typeface="DM Sans Semi Bold" pitchFamily="34" charset="-120"/>
              </a:rPr>
              <a:t>Giám sát năng lượng SCADA / EMS: </a:t>
            </a:r>
            <a:r>
              <a:rPr lang="vi-VN" dirty="0">
                <a:ea typeface="DM Sans Semi Bold" pitchFamily="34" charset="-122"/>
                <a:cs typeface="DM Sans Semi Bold" pitchFamily="34" charset="-120"/>
              </a:rPr>
              <a:t>Phân tích và cảnh báo mức tiêu thụ bất thường</a:t>
            </a: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ea typeface="Inter Medium" pitchFamily="34" charset="-122"/>
              <a:cs typeface="Inter Medium" pitchFamily="34" charset="-120"/>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a:p>
            <a:pPr marL="285750" indent="-285750">
              <a:lnSpc>
                <a:spcPct val="150000"/>
              </a:lnSpc>
              <a:buClr>
                <a:srgbClr val="000000"/>
              </a:buClr>
              <a:buFont typeface="Wingdings" pitchFamily="2" charset="2"/>
              <a:buChar char="v"/>
              <a:defRPr/>
            </a:pPr>
            <a:endParaRPr lang="en-US" kern="0" dirty="0">
              <a:cs typeface="Arial"/>
              <a:sym typeface="Arial"/>
            </a:endParaRPr>
          </a:p>
        </p:txBody>
      </p:sp>
      <p:pic>
        <p:nvPicPr>
          <p:cNvPr id="8" name="Image 6" descr="preencoded.png">
            <a:extLst>
              <a:ext uri="{FF2B5EF4-FFF2-40B4-BE49-F238E27FC236}">
                <a16:creationId xmlns:a16="http://schemas.microsoft.com/office/drawing/2014/main" id="{E2B9C893-AF38-0546-FD49-5EF9C0F119BD}"/>
              </a:ext>
            </a:extLst>
          </p:cNvPr>
          <p:cNvPicPr>
            <a:picLocks noChangeAspect="1"/>
          </p:cNvPicPr>
          <p:nvPr/>
        </p:nvPicPr>
        <p:blipFill>
          <a:blip r:embed="rId2"/>
          <a:stretch>
            <a:fillRect/>
          </a:stretch>
        </p:blipFill>
        <p:spPr>
          <a:xfrm>
            <a:off x="1007543" y="4095039"/>
            <a:ext cx="4802707" cy="822138"/>
          </a:xfrm>
          <a:prstGeom prst="rect">
            <a:avLst/>
          </a:prstGeom>
        </p:spPr>
      </p:pic>
      <p:sp>
        <p:nvSpPr>
          <p:cNvPr id="10" name="Text 12">
            <a:extLst>
              <a:ext uri="{FF2B5EF4-FFF2-40B4-BE49-F238E27FC236}">
                <a16:creationId xmlns:a16="http://schemas.microsoft.com/office/drawing/2014/main" id="{DB1E4337-6EA1-659A-5164-0289A3BFD621}"/>
              </a:ext>
            </a:extLst>
          </p:cNvPr>
          <p:cNvSpPr/>
          <p:nvPr/>
        </p:nvSpPr>
        <p:spPr>
          <a:xfrm>
            <a:off x="565113" y="3481412"/>
            <a:ext cx="11130357" cy="2864020"/>
          </a:xfrm>
          <a:prstGeom prst="rect">
            <a:avLst/>
          </a:prstGeom>
          <a:noFill/>
          <a:ln/>
        </p:spPr>
        <p:txBody>
          <a:bodyPr wrap="square" lIns="0" tIns="0" rIns="0" bIns="0" rtlCol="0" anchor="t"/>
          <a:lstStyle/>
          <a:p>
            <a:pPr marL="285750" lvl="0" indent="-285750" algn="just">
              <a:lnSpc>
                <a:spcPct val="150000"/>
              </a:lnSpc>
              <a:buFont typeface="Wingdings" pitchFamily="2" charset="2"/>
              <a:buChar char="v"/>
              <a:defRPr/>
            </a:pPr>
            <a:r>
              <a:rPr lang="vi-VN" dirty="0">
                <a:ea typeface="Inter Medium" pitchFamily="34" charset="-122"/>
                <a:cs typeface="Inter Medium" pitchFamily="34" charset="-120"/>
              </a:rPr>
              <a:t>Triển khai hệ thống quản lý năng lượng ISO 50001 có thể giúp tiết kiệm 5-10% năng lượng thông qua việc thiết lập quy trình quản lý năng lượng. Kiểm tra năng lượng thường xuyên giúp xác định các "điểm nóng" tiêu thụ năng lượng và cung cấp các lựa chọn cải tiến khả thi.
Đào tạo nhân viên và cải thiện thói quen vận hành có thể tiết kiệm được 3-5%, trong khi các ứng dụng phần mềm giám sát năng lượng SCADA/EMS giúp phân tích và cảnh báo kịp thời về những bất thường về mức tiêu thụ năng lượng.</a:t>
            </a:r>
            <a:endParaRPr kumimoji="0" lang="en-US" b="0" i="0" u="none" strike="noStrike" kern="0" cap="none" spc="0" normalizeH="0" baseline="0" noProof="0" dirty="0">
              <a:ln>
                <a:noFill/>
              </a:ln>
              <a:effectLst/>
              <a:uLnTx/>
              <a:uFillTx/>
              <a:cs typeface="Arial"/>
              <a:sym typeface="Arial"/>
            </a:endParaRPr>
          </a:p>
        </p:txBody>
      </p:sp>
      <p:sp>
        <p:nvSpPr>
          <p:cNvPr id="11" name="Text 13">
            <a:extLst>
              <a:ext uri="{FF2B5EF4-FFF2-40B4-BE49-F238E27FC236}">
                <a16:creationId xmlns:a16="http://schemas.microsoft.com/office/drawing/2014/main" id="{3BDE0221-BF9A-0A26-B5F6-51F4456808CF}"/>
              </a:ext>
            </a:extLst>
          </p:cNvPr>
          <p:cNvSpPr/>
          <p:nvPr/>
        </p:nvSpPr>
        <p:spPr>
          <a:xfrm>
            <a:off x="565113" y="5756073"/>
            <a:ext cx="11041868" cy="589359"/>
          </a:xfrm>
          <a:prstGeom prst="rect">
            <a:avLst/>
          </a:prstGeom>
          <a:noFill/>
          <a:ln/>
        </p:spPr>
        <p:txBody>
          <a:bodyPr wrap="square" lIns="0" tIns="0" rIns="0" bIns="0" rtlCol="0" anchor="t"/>
          <a:lstStyle/>
          <a:p>
            <a:pPr marL="0" marR="0" lvl="0" indent="0" algn="l" defTabSz="914400" rtl="0" eaLnBrk="1" fontAlgn="auto" latinLnBrk="0" hangingPunct="1">
              <a:lnSpc>
                <a:spcPts val="23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effectLst/>
              <a:uLnTx/>
              <a:uFillTx/>
              <a:cs typeface="Arial"/>
              <a:sym typeface="Arial"/>
            </a:endParaRPr>
          </a:p>
        </p:txBody>
      </p:sp>
      <p:sp>
        <p:nvSpPr>
          <p:cNvPr id="12" name="Title 1">
            <a:extLst>
              <a:ext uri="{FF2B5EF4-FFF2-40B4-BE49-F238E27FC236}">
                <a16:creationId xmlns:a16="http://schemas.microsoft.com/office/drawing/2014/main" id="{0B54455E-924B-5A85-CDC9-37DB0FC86C68}"/>
              </a:ext>
            </a:extLst>
          </p:cNvPr>
          <p:cNvSpPr>
            <a:spLocks noGrp="1"/>
          </p:cNvSpPr>
          <p:nvPr>
            <p:ph type="title"/>
          </p:nvPr>
        </p:nvSpPr>
        <p:spPr>
          <a:xfrm>
            <a:off x="833966" y="479294"/>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Tree>
    <p:extLst>
      <p:ext uri="{BB962C8B-B14F-4D97-AF65-F5344CB8AC3E}">
        <p14:creationId xmlns:p14="http://schemas.microsoft.com/office/powerpoint/2010/main" val="239443738"/>
      </p:ext>
    </p:extLst>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a:solidFill>
                  <a:schemeClr val="accent1">
                    <a:lumMod val="50000"/>
                  </a:schemeClr>
                </a:solidFill>
              </a:rPr>
              <a:t>Thảo luận nhóm và trình bày</a:t>
            </a:r>
            <a:endParaRPr lang="en-VN" dirty="0">
              <a:solidFill>
                <a:schemeClr val="accent1">
                  <a:lumMod val="50000"/>
                </a:schemeClr>
              </a:solidFill>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US" b="1" dirty="0"/>
              <a:t>Chia </a:t>
            </a:r>
            <a:r>
              <a:rPr lang="en-US" b="1" dirty="0" err="1"/>
              <a:t>lớp</a:t>
            </a:r>
            <a:r>
              <a:rPr lang="en-US" b="1" dirty="0"/>
              <a:t> </a:t>
            </a:r>
            <a:r>
              <a:rPr lang="en-US" b="1" dirty="0" err="1"/>
              <a:t>thành</a:t>
            </a:r>
            <a:r>
              <a:rPr lang="en-US" b="1" dirty="0"/>
              <a:t> 4 </a:t>
            </a:r>
            <a:r>
              <a:rPr lang="en-US" b="1" dirty="0" err="1"/>
              <a:t>nhóm</a:t>
            </a:r>
            <a:endParaRPr lang="en-VN" b="1" dirty="0"/>
          </a:p>
          <a:p>
            <a:pPr marL="139700" indent="0">
              <a:buNone/>
            </a:pPr>
            <a:endParaRPr lang="en-VN" dirty="0"/>
          </a:p>
          <a:p>
            <a:pPr marL="139700" indent="0">
              <a:buNone/>
            </a:pPr>
            <a:r>
              <a:rPr lang="en-US" b="1" dirty="0"/>
              <a:t>Thảo </a:t>
            </a:r>
            <a:r>
              <a:rPr lang="en-US" b="1" dirty="0" err="1"/>
              <a:t>luận</a:t>
            </a:r>
            <a:r>
              <a:rPr lang="en-US" b="1" dirty="0"/>
              <a:t> </a:t>
            </a:r>
            <a:r>
              <a:rPr lang="en-US" b="1" dirty="0" err="1"/>
              <a:t>trong</a:t>
            </a:r>
            <a:r>
              <a:rPr lang="en-US" b="1" dirty="0"/>
              <a:t> 15 </a:t>
            </a:r>
            <a:r>
              <a:rPr lang="en-US" b="1" dirty="0" err="1"/>
              <a:t>phút</a:t>
            </a:r>
            <a:endParaRPr lang="en-VN" b="1" dirty="0"/>
          </a:p>
          <a:p>
            <a:pPr marL="139700" indent="0">
              <a:buNone/>
            </a:pPr>
            <a:endParaRPr lang="en-VN" b="1" dirty="0"/>
          </a:p>
          <a:p>
            <a:r>
              <a:rPr lang="en-US" dirty="0"/>
              <a:t>Theo </a:t>
            </a:r>
            <a:r>
              <a:rPr lang="en-US" dirty="0" err="1"/>
              <a:t>bạn</a:t>
            </a:r>
            <a:r>
              <a:rPr lang="en-US" dirty="0"/>
              <a:t>, </a:t>
            </a:r>
            <a:r>
              <a:rPr lang="en-US" dirty="0" err="1"/>
              <a:t>ngành</a:t>
            </a:r>
            <a:r>
              <a:rPr lang="en-US" dirty="0"/>
              <a:t> </a:t>
            </a:r>
            <a:r>
              <a:rPr lang="en-US" dirty="0" err="1"/>
              <a:t>nào</a:t>
            </a:r>
            <a:r>
              <a:rPr lang="en-US" dirty="0"/>
              <a:t> </a:t>
            </a:r>
            <a:r>
              <a:rPr lang="en-US" dirty="0" err="1"/>
              <a:t>sử</a:t>
            </a:r>
            <a:r>
              <a:rPr lang="en-US" dirty="0"/>
              <a:t> </a:t>
            </a:r>
            <a:r>
              <a:rPr lang="en-US" dirty="0" err="1"/>
              <a:t>dụng</a:t>
            </a:r>
            <a:r>
              <a:rPr lang="en-US" dirty="0"/>
              <a:t> </a:t>
            </a:r>
            <a:r>
              <a:rPr lang="en-US" dirty="0" err="1"/>
              <a:t>nhiều</a:t>
            </a:r>
            <a:r>
              <a:rPr lang="en-US" dirty="0"/>
              <a:t> </a:t>
            </a:r>
            <a:r>
              <a:rPr lang="en-US" dirty="0" err="1"/>
              <a:t>năng</a:t>
            </a:r>
            <a:r>
              <a:rPr lang="en-US" dirty="0"/>
              <a:t> </a:t>
            </a:r>
            <a:r>
              <a:rPr lang="en-US" dirty="0" err="1"/>
              <a:t>lượng</a:t>
            </a:r>
            <a:r>
              <a:rPr lang="en-US" dirty="0"/>
              <a:t> </a:t>
            </a:r>
            <a:r>
              <a:rPr lang="en-US" dirty="0" err="1"/>
              <a:t>nhất</a:t>
            </a:r>
            <a:r>
              <a:rPr lang="en-US" dirty="0"/>
              <a:t> </a:t>
            </a:r>
            <a:r>
              <a:rPr lang="en-US" dirty="0" err="1"/>
              <a:t>tại</a:t>
            </a:r>
            <a:r>
              <a:rPr lang="en-US" dirty="0"/>
              <a:t> Việt Nam ?</a:t>
            </a:r>
          </a:p>
          <a:p>
            <a:endParaRPr lang="en-US" dirty="0"/>
          </a:p>
          <a:p>
            <a:r>
              <a:rPr lang="vi-VN" dirty="0"/>
              <a:t>Xác định những người sử dụng năng lượng được chỉ định trong công ty Thép </a:t>
            </a:r>
            <a:r>
              <a:rPr lang="en-US" dirty="0"/>
              <a:t>?</a:t>
            </a:r>
          </a:p>
          <a:p>
            <a:pPr marL="139700" indent="0">
              <a:buNone/>
            </a:pPr>
            <a:endParaRPr lang="en-US" dirty="0"/>
          </a:p>
          <a:p>
            <a:r>
              <a:rPr lang="vi-VN" dirty="0"/>
              <a:t>Công ty của bạn chủ yếu sử dụng nguồn năng lượng nào</a:t>
            </a:r>
            <a:r>
              <a:rPr lang="en-US" dirty="0"/>
              <a:t> ?</a:t>
            </a:r>
          </a:p>
          <a:p>
            <a:endParaRPr lang="en-US" dirty="0"/>
          </a:p>
          <a:p>
            <a:r>
              <a:rPr lang="en-US" dirty="0" err="1"/>
              <a:t>Giải</a:t>
            </a:r>
            <a:r>
              <a:rPr lang="en-US" dirty="0"/>
              <a:t> </a:t>
            </a:r>
            <a:r>
              <a:rPr lang="en-US" dirty="0" err="1"/>
              <a:t>pháp</a:t>
            </a:r>
            <a:r>
              <a:rPr lang="en-US" dirty="0"/>
              <a:t> </a:t>
            </a:r>
            <a:r>
              <a:rPr lang="en-US" dirty="0" err="1"/>
              <a:t>tiết</a:t>
            </a:r>
            <a:r>
              <a:rPr lang="en-US" dirty="0"/>
              <a:t> </a:t>
            </a:r>
            <a:r>
              <a:rPr lang="en-US" dirty="0" err="1"/>
              <a:t>kiệm</a:t>
            </a:r>
            <a:r>
              <a:rPr lang="en-US" dirty="0"/>
              <a:t> </a:t>
            </a:r>
            <a:r>
              <a:rPr lang="en-US" dirty="0" err="1"/>
              <a:t>năng</a:t>
            </a:r>
            <a:r>
              <a:rPr lang="en-US" dirty="0"/>
              <a:t> </a:t>
            </a:r>
            <a:r>
              <a:rPr lang="en-US" dirty="0" err="1"/>
              <a:t>lượng</a:t>
            </a:r>
            <a:r>
              <a:rPr lang="en-US" dirty="0"/>
              <a:t> </a:t>
            </a:r>
            <a:r>
              <a:rPr lang="en-US" dirty="0" err="1"/>
              <a:t>trong</a:t>
            </a:r>
            <a:r>
              <a:rPr lang="en-US" dirty="0"/>
              <a:t> </a:t>
            </a:r>
            <a:r>
              <a:rPr lang="en-US" dirty="0" err="1"/>
              <a:t>công</a:t>
            </a:r>
            <a:r>
              <a:rPr lang="en-US" dirty="0"/>
              <a:t> ty </a:t>
            </a:r>
            <a:r>
              <a:rPr lang="en-US" dirty="0" err="1"/>
              <a:t>của</a:t>
            </a:r>
            <a:r>
              <a:rPr lang="en-US" dirty="0"/>
              <a:t> </a:t>
            </a:r>
            <a:r>
              <a:rPr lang="en-US" dirty="0" err="1"/>
              <a:t>bạn</a:t>
            </a:r>
            <a:r>
              <a:rPr lang="en-US" dirty="0"/>
              <a:t> ?</a:t>
            </a:r>
            <a:endParaRPr lang="en-VN" dirty="0"/>
          </a:p>
          <a:p>
            <a:pPr marL="139700" indent="0">
              <a:buNone/>
            </a:pPr>
            <a:endParaRPr lang="en-VN" dirty="0"/>
          </a:p>
          <a:p>
            <a:pPr marL="139700" indent="0">
              <a:buNone/>
            </a:pPr>
            <a:r>
              <a:rPr lang="en-US" b="1" dirty="0" err="1"/>
              <a:t>Trình</a:t>
            </a:r>
            <a:r>
              <a:rPr lang="en-US" b="1" dirty="0"/>
              <a:t> </a:t>
            </a:r>
            <a:r>
              <a:rPr lang="en-US" b="1" dirty="0" err="1"/>
              <a:t>bày</a:t>
            </a:r>
            <a:r>
              <a:rPr lang="en-US" b="1" dirty="0"/>
              <a:t> </a:t>
            </a:r>
            <a:r>
              <a:rPr lang="en-US" b="1" dirty="0" err="1"/>
              <a:t>trong</a:t>
            </a:r>
            <a:r>
              <a:rPr lang="en-US" b="1" dirty="0"/>
              <a:t> 5 </a:t>
            </a:r>
            <a:r>
              <a:rPr lang="en-US" b="1" dirty="0" err="1"/>
              <a:t>phút</a:t>
            </a:r>
            <a:endParaRPr lang="en-VN" b="1" dirty="0"/>
          </a:p>
          <a:p>
            <a:endParaRPr lang="en-VN" dirty="0"/>
          </a:p>
        </p:txBody>
      </p:sp>
    </p:spTree>
    <p:extLst>
      <p:ext uri="{BB962C8B-B14F-4D97-AF65-F5344CB8AC3E}">
        <p14:creationId xmlns:p14="http://schemas.microsoft.com/office/powerpoint/2010/main" val="686333332"/>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E7AA74-11EB-BA90-5130-D7A7796D86C2}"/>
              </a:ext>
            </a:extLst>
          </p:cNvPr>
          <p:cNvSpPr>
            <a:spLocks noGrp="1"/>
          </p:cNvSpPr>
          <p:nvPr>
            <p:ph idx="1"/>
          </p:nvPr>
        </p:nvSpPr>
        <p:spPr/>
        <p:txBody>
          <a:bodyPr/>
          <a:lstStyle/>
          <a:p>
            <a:pPr marL="139700" indent="0" algn="just">
              <a:lnSpc>
                <a:spcPct val="120000"/>
              </a:lnSpc>
              <a:buNone/>
            </a:pPr>
            <a:r>
              <a:rPr lang="vi-VN" b="1" dirty="0"/>
              <a:t>5. Tối ưu hoá hệ thống</a:t>
            </a:r>
          </a:p>
          <a:p>
            <a:pPr marL="139700" indent="0" algn="just">
              <a:lnSpc>
                <a:spcPct val="120000"/>
              </a:lnSpc>
              <a:buNone/>
            </a:pPr>
            <a:r>
              <a:rPr lang="vi-VN" b="1" dirty="0">
                <a:solidFill>
                  <a:srgbClr val="00B0F0"/>
                </a:solidFill>
              </a:rPr>
              <a:t>a. Tối ưu hóa hệ thống khí nén và khí công nghiệp</a:t>
            </a:r>
          </a:p>
          <a:p>
            <a:pPr marL="1064657" algn="just">
              <a:lnSpc>
                <a:spcPct val="120000"/>
              </a:lnSpc>
              <a:buFont typeface="Wingdings" panose="05000000000000000000" pitchFamily="2" charset="2"/>
              <a:buChar char="Ø"/>
            </a:pPr>
            <a:r>
              <a:rPr lang="vi-VN" dirty="0"/>
              <a:t>Giám sát và kiểm soát chặt chẽ hệ thống khí nén.</a:t>
            </a:r>
          </a:p>
          <a:p>
            <a:pPr marL="1064657" algn="just">
              <a:lnSpc>
                <a:spcPct val="120000"/>
              </a:lnSpc>
              <a:buFont typeface="Wingdings" panose="05000000000000000000" pitchFamily="2" charset="2"/>
              <a:buChar char="Ø"/>
            </a:pPr>
            <a:r>
              <a:rPr lang="vi-VN" dirty="0"/>
              <a:t>Sử dụng thiết bị đo lường để phát hiện rò rỉ và tổn thất năng lượng.</a:t>
            </a:r>
          </a:p>
          <a:p>
            <a:pPr marL="1064657" algn="just">
              <a:lnSpc>
                <a:spcPct val="120000"/>
              </a:lnSpc>
              <a:buFont typeface="Wingdings" panose="05000000000000000000" pitchFamily="2" charset="2"/>
              <a:buChar char="Ø"/>
            </a:pPr>
            <a:r>
              <a:rPr lang="vi-VN" dirty="0"/>
              <a:t>Hiệu quả:</a:t>
            </a:r>
          </a:p>
          <a:p>
            <a:pPr marL="1636143" indent="-457189" algn="just">
              <a:lnSpc>
                <a:spcPct val="120000"/>
              </a:lnSpc>
              <a:buFont typeface="Courier New" panose="02070309020205020404" pitchFamily="49" charset="0"/>
              <a:buChar char="o"/>
            </a:pPr>
            <a:r>
              <a:rPr lang="vi-VN" dirty="0"/>
              <a:t>Giảm tiêu hao năng lượng và chi phí vận hành.</a:t>
            </a:r>
          </a:p>
          <a:p>
            <a:pPr marL="1636143" indent="-457189" algn="just">
              <a:lnSpc>
                <a:spcPct val="120000"/>
              </a:lnSpc>
              <a:buFont typeface="Courier New" panose="02070309020205020404" pitchFamily="49" charset="0"/>
              <a:buChar char="o"/>
            </a:pPr>
            <a:r>
              <a:rPr lang="vi-VN" dirty="0"/>
              <a:t>Cải thiện hiệu suất hoạt động.</a:t>
            </a:r>
          </a:p>
          <a:p>
            <a:endParaRPr lang="en-VN" dirty="0"/>
          </a:p>
        </p:txBody>
      </p:sp>
      <p:sp>
        <p:nvSpPr>
          <p:cNvPr id="4" name="Title 1">
            <a:extLst>
              <a:ext uri="{FF2B5EF4-FFF2-40B4-BE49-F238E27FC236}">
                <a16:creationId xmlns:a16="http://schemas.microsoft.com/office/drawing/2014/main" id="{46868986-0563-6211-3CEF-2981D4C11C31}"/>
              </a:ext>
            </a:extLst>
          </p:cNvPr>
          <p:cNvSpPr>
            <a:spLocks noGrp="1"/>
          </p:cNvSpPr>
          <p:nvPr>
            <p:ph type="title"/>
          </p:nvPr>
        </p:nvSpPr>
        <p:spPr>
          <a:xfrm>
            <a:off x="833966" y="479294"/>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Tree>
    <p:extLst>
      <p:ext uri="{BB962C8B-B14F-4D97-AF65-F5344CB8AC3E}">
        <p14:creationId xmlns:p14="http://schemas.microsoft.com/office/powerpoint/2010/main" val="1708056421"/>
      </p:ext>
    </p:extLst>
  </p:cSld>
  <p:clrMapOvr>
    <a:masterClrMapping/>
  </p:clrMapOvr>
  <p:transition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A2CD7-D740-F55C-1CD8-ED08DF12DAE4}"/>
            </a:ext>
          </a:extLst>
        </p:cNvPr>
        <p:cNvGrpSpPr/>
        <p:nvPr/>
      </p:nvGrpSpPr>
      <p:grpSpPr>
        <a:xfrm>
          <a:off x="0" y="0"/>
          <a:ext cx="0" cy="0"/>
          <a:chOff x="0" y="0"/>
          <a:chExt cx="0" cy="0"/>
        </a:xfrm>
      </p:grpSpPr>
      <p:sp>
        <p:nvSpPr>
          <p:cNvPr id="22" name="Title 1">
            <a:extLst>
              <a:ext uri="{FF2B5EF4-FFF2-40B4-BE49-F238E27FC236}">
                <a16:creationId xmlns:a16="http://schemas.microsoft.com/office/drawing/2014/main" id="{994D73B9-556D-DDC6-C487-2308D5ECE69B}"/>
              </a:ext>
            </a:extLst>
          </p:cNvPr>
          <p:cNvSpPr txBox="1">
            <a:spLocks/>
          </p:cNvSpPr>
          <p:nvPr/>
        </p:nvSpPr>
        <p:spPr>
          <a:xfrm>
            <a:off x="661492" y="524803"/>
            <a:ext cx="10875367"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endParaRPr kumimoji="0" lang="vi-VN" b="1" i="0" u="none" strike="noStrike" kern="0" cap="none" spc="0" normalizeH="0" baseline="0" noProof="0" dirty="0">
              <a:ln>
                <a:noFill/>
              </a:ln>
              <a:solidFill>
                <a:schemeClr val="accent1">
                  <a:lumMod val="50000"/>
                </a:schemeClr>
              </a:solidFill>
              <a:effectLst/>
              <a:uLnTx/>
              <a:uFillTx/>
              <a:latin typeface="+mn-lt"/>
              <a:sym typeface="Fira Sans Extra Condensed"/>
            </a:endParaRPr>
          </a:p>
        </p:txBody>
      </p:sp>
      <p:sp>
        <p:nvSpPr>
          <p:cNvPr id="4" name="Text 1">
            <a:extLst>
              <a:ext uri="{FF2B5EF4-FFF2-40B4-BE49-F238E27FC236}">
                <a16:creationId xmlns:a16="http://schemas.microsoft.com/office/drawing/2014/main" id="{4459BFD2-EE88-E5CE-CE85-325655B62208}"/>
              </a:ext>
            </a:extLst>
          </p:cNvPr>
          <p:cNvSpPr/>
          <p:nvPr/>
        </p:nvSpPr>
        <p:spPr>
          <a:xfrm>
            <a:off x="1815202" y="1332753"/>
            <a:ext cx="7882008" cy="2119614"/>
          </a:xfrm>
          <a:prstGeom prst="rect">
            <a:avLst/>
          </a:prstGeom>
          <a:noFill/>
          <a:ln/>
        </p:spPr>
        <p:txBody>
          <a:bodyPr wrap="none" lIns="0" tIns="0" rIns="0" bIns="0" rtlCol="0" anchor="t"/>
          <a:lstStyle/>
          <a:p>
            <a:pPr lvl="0">
              <a:lnSpc>
                <a:spcPct val="150000"/>
              </a:lnSpc>
              <a:defRPr/>
            </a:pPr>
            <a:r>
              <a:rPr lang="en-US" b="1" kern="0" dirty="0">
                <a:solidFill>
                  <a:srgbClr val="0070C0"/>
                </a:solidFill>
                <a:ea typeface="DM Sans Semi Bold" pitchFamily="34" charset="-122"/>
                <a:cs typeface="DM Sans Semi Bold" pitchFamily="34" charset="-120"/>
                <a:sym typeface="Arial"/>
              </a:rPr>
              <a:t>b. </a:t>
            </a:r>
            <a:r>
              <a:rPr lang="vi-VN" b="1" dirty="0">
                <a:solidFill>
                  <a:srgbClr val="0070C0"/>
                </a:solidFill>
                <a:ea typeface="DM Sans Semi Bold" pitchFamily="34" charset="-122"/>
                <a:cs typeface="DM Sans Semi Bold" pitchFamily="34" charset="-120"/>
              </a:rPr>
              <a:t>Hệ thống phụ trợ (quạt, máy bơm)</a:t>
            </a:r>
            <a:endParaRPr lang="en-US" b="1" kern="0" dirty="0">
              <a:solidFill>
                <a:srgbClr val="0070C0"/>
              </a:solidFill>
              <a:ea typeface="DM Sans Semi Bold" pitchFamily="34" charset="-122"/>
              <a:cs typeface="DM Sans Semi Bold" pitchFamily="34" charset="-120"/>
              <a:sym typeface="Arial"/>
            </a:endParaRPr>
          </a:p>
          <a:p>
            <a:pPr>
              <a:lnSpc>
                <a:spcPct val="150000"/>
              </a:lnSpc>
              <a:defRPr/>
            </a:pPr>
            <a:r>
              <a:rPr lang="en-US" dirty="0" err="1">
                <a:ea typeface="Inter Medium" pitchFamily="34" charset="-122"/>
                <a:cs typeface="Inter Medium" pitchFamily="34" charset="-120"/>
              </a:rPr>
              <a:t>Tiềm</a:t>
            </a:r>
            <a:r>
              <a:rPr lang="en-US" dirty="0">
                <a:ea typeface="Inter Medium" pitchFamily="34" charset="-122"/>
                <a:cs typeface="Inter Medium" pitchFamily="34" charset="-120"/>
              </a:rPr>
              <a:t> </a:t>
            </a:r>
            <a:r>
              <a:rPr lang="en-US" dirty="0" err="1">
                <a:ea typeface="Inter Medium" pitchFamily="34" charset="-122"/>
                <a:cs typeface="Inter Medium" pitchFamily="34" charset="-120"/>
              </a:rPr>
              <a:t>năng</a:t>
            </a:r>
            <a:r>
              <a:rPr lang="en-US" dirty="0">
                <a:ea typeface="Inter Medium" pitchFamily="34" charset="-122"/>
                <a:cs typeface="Inter Medium" pitchFamily="34" charset="-120"/>
              </a:rPr>
              <a:t> </a:t>
            </a:r>
            <a:r>
              <a:rPr lang="en-US" dirty="0" err="1">
                <a:ea typeface="Inter Medium" pitchFamily="34" charset="-122"/>
                <a:cs typeface="Inter Medium" pitchFamily="34" charset="-120"/>
              </a:rPr>
              <a:t>tiết</a:t>
            </a:r>
            <a:r>
              <a:rPr lang="en-US" dirty="0">
                <a:ea typeface="Inter Medium" pitchFamily="34" charset="-122"/>
                <a:cs typeface="Inter Medium" pitchFamily="34" charset="-120"/>
              </a:rPr>
              <a:t> </a:t>
            </a:r>
            <a:r>
              <a:rPr lang="en-US" dirty="0" err="1">
                <a:ea typeface="Inter Medium" pitchFamily="34" charset="-122"/>
                <a:cs typeface="Inter Medium" pitchFamily="34" charset="-120"/>
              </a:rPr>
              <a:t>kiệm</a:t>
            </a:r>
            <a:r>
              <a:rPr lang="en-US" dirty="0">
                <a:ea typeface="Inter Medium" pitchFamily="34" charset="-122"/>
                <a:cs typeface="Inter Medium" pitchFamily="34" charset="-120"/>
              </a:rPr>
              <a:t>: 10-15%</a:t>
            </a:r>
            <a:endParaRPr lang="en-US" kern="0" dirty="0">
              <a:ea typeface="Inter Medium" pitchFamily="34" charset="-122"/>
              <a:cs typeface="Inter Medium" pitchFamily="34" charset="-120"/>
              <a:sym typeface="Arial"/>
            </a:endParaRPr>
          </a:p>
          <a:p>
            <a:pPr>
              <a:lnSpc>
                <a:spcPct val="150000"/>
              </a:lnSpc>
              <a:defRPr/>
            </a:pPr>
            <a:r>
              <a:rPr lang="vi-VN" dirty="0">
                <a:ea typeface="Inter Medium" pitchFamily="34" charset="-122"/>
                <a:cs typeface="Inter Medium" pitchFamily="34" charset="-120"/>
              </a:rPr>
              <a:t>Thay thế động cơ hiện có bằng động cơ hiệu suất cao IE3 trở lên</a:t>
            </a:r>
            <a:endParaRPr lang="en-US" kern="0" dirty="0">
              <a:ea typeface="Inter Medium" pitchFamily="34" charset="-122"/>
              <a:cs typeface="Inter Medium" pitchFamily="34" charset="-120"/>
              <a:sym typeface="Arial"/>
            </a:endParaRPr>
          </a:p>
          <a:p>
            <a:pPr marL="285739" indent="-285739">
              <a:lnSpc>
                <a:spcPct val="150000"/>
              </a:lnSpc>
              <a:buSzPct val="100000"/>
              <a:buFont typeface="Arial"/>
              <a:buChar char="•"/>
              <a:defRPr/>
            </a:pPr>
            <a:r>
              <a:rPr lang="vi-VN" dirty="0">
                <a:ea typeface="Inter Medium" pitchFamily="34" charset="-122"/>
                <a:cs typeface="Inter Medium" pitchFamily="34" charset="-120"/>
              </a:rPr>
              <a:t>Lắp đặt biến tần và hệ thống điều khiển PID để tối ưu hóa hoạt động
Bảo trì thường xuyên để đảm bảo hiệu suất tối ưu</a:t>
            </a:r>
            <a:endParaRPr lang="en-US" kern="0" dirty="0">
              <a:cs typeface="Arial"/>
              <a:sym typeface="Arial"/>
            </a:endParaRPr>
          </a:p>
          <a:p>
            <a:pPr>
              <a:lnSpc>
                <a:spcPct val="150000"/>
              </a:lnSpc>
              <a:buClr>
                <a:srgbClr val="000000"/>
              </a:buClr>
              <a:defRPr/>
            </a:pPr>
            <a:endParaRPr lang="en-US" kern="0" dirty="0">
              <a:ea typeface="Inter Medium" pitchFamily="34" charset="-122"/>
              <a:cs typeface="Inter Medium" pitchFamily="34" charset="-120"/>
              <a:sym typeface="Arial"/>
            </a:endParaRPr>
          </a:p>
          <a:p>
            <a:pPr>
              <a:lnSpc>
                <a:spcPct val="150000"/>
              </a:lnSpc>
              <a:buClr>
                <a:srgbClr val="000000"/>
              </a:buClr>
              <a:defRPr/>
            </a:pPr>
            <a:endParaRPr lang="en-US" kern="0" dirty="0">
              <a:cs typeface="Arial"/>
              <a:sym typeface="Arial"/>
            </a:endParaRPr>
          </a:p>
          <a:p>
            <a:pPr lvl="0">
              <a:lnSpc>
                <a:spcPct val="150000"/>
              </a:lnSpc>
              <a:buClr>
                <a:srgbClr val="000000"/>
              </a:buClr>
              <a:defRPr/>
            </a:pPr>
            <a:endParaRPr kumimoji="0" lang="en-US" b="1" i="0" u="none" strike="noStrike" kern="0" cap="none" spc="0" normalizeH="0" baseline="0" noProof="0" dirty="0">
              <a:ln>
                <a:noFill/>
              </a:ln>
              <a:solidFill>
                <a:srgbClr val="0070C0"/>
              </a:solidFill>
              <a:effectLst/>
              <a:uLnTx/>
              <a:uFillTx/>
              <a:cs typeface="Arial"/>
              <a:sym typeface="Arial"/>
            </a:endParaRPr>
          </a:p>
        </p:txBody>
      </p:sp>
      <p:sp>
        <p:nvSpPr>
          <p:cNvPr id="5" name="Text 2">
            <a:extLst>
              <a:ext uri="{FF2B5EF4-FFF2-40B4-BE49-F238E27FC236}">
                <a16:creationId xmlns:a16="http://schemas.microsoft.com/office/drawing/2014/main" id="{A481B6EF-67DA-4948-974E-4B11E53F4973}"/>
              </a:ext>
            </a:extLst>
          </p:cNvPr>
          <p:cNvSpPr/>
          <p:nvPr/>
        </p:nvSpPr>
        <p:spPr>
          <a:xfrm>
            <a:off x="661492" y="1830621"/>
            <a:ext cx="5203924" cy="302419"/>
          </a:xfrm>
          <a:prstGeom prst="rect">
            <a:avLst/>
          </a:prstGeom>
          <a:noFill/>
          <a:ln/>
        </p:spPr>
        <p:txBody>
          <a:bodyPr wrap="none" lIns="0" tIns="0" rIns="0" bIns="0" rtlCol="0" anchor="t"/>
          <a:lstStyle/>
          <a:p>
            <a:pPr lvl="0">
              <a:lnSpc>
                <a:spcPts val="2375"/>
              </a:lnSpc>
              <a:buClr>
                <a:srgbClr val="000000"/>
              </a:buClr>
              <a:defRPr/>
            </a:pPr>
            <a:endParaRPr kumimoji="0" lang="en-US" sz="1458" b="0" i="0" u="none" strike="noStrike" kern="0" cap="none" spc="0" normalizeH="0" baseline="0" noProof="0" dirty="0">
              <a:ln>
                <a:noFill/>
              </a:ln>
              <a:effectLst/>
              <a:uLnTx/>
              <a:uFillTx/>
              <a:cs typeface="Arial"/>
              <a:sym typeface="Arial"/>
            </a:endParaRPr>
          </a:p>
        </p:txBody>
      </p:sp>
      <p:sp>
        <p:nvSpPr>
          <p:cNvPr id="7" name="Text 4">
            <a:extLst>
              <a:ext uri="{FF2B5EF4-FFF2-40B4-BE49-F238E27FC236}">
                <a16:creationId xmlns:a16="http://schemas.microsoft.com/office/drawing/2014/main" id="{093EB876-A083-051A-3243-3D17B9C4643A}"/>
              </a:ext>
            </a:extLst>
          </p:cNvPr>
          <p:cNvSpPr/>
          <p:nvPr/>
        </p:nvSpPr>
        <p:spPr>
          <a:xfrm>
            <a:off x="661492" y="2535139"/>
            <a:ext cx="5203924" cy="604838"/>
          </a:xfrm>
          <a:prstGeom prst="rect">
            <a:avLst/>
          </a:prstGeom>
          <a:noFill/>
          <a:ln/>
        </p:spPr>
        <p:txBody>
          <a:bodyPr wrap="square" lIns="0" tIns="0" rIns="0" bIns="0" rtlCol="0" anchor="t"/>
          <a:lstStyle/>
          <a:p>
            <a:pPr marL="285739" lvl="0" indent="-285739">
              <a:lnSpc>
                <a:spcPts val="2375"/>
              </a:lnSpc>
              <a:buClr>
                <a:srgbClr val="000000"/>
              </a:buClr>
              <a:buSzPct val="100000"/>
              <a:buFont typeface="Arial"/>
              <a:buChar char="•"/>
              <a:defRPr/>
            </a:pPr>
            <a:endParaRPr kumimoji="0" lang="en-US" sz="1458" b="0" i="0" u="none" strike="noStrike" kern="0" cap="none" spc="0" normalizeH="0" baseline="0" noProof="0" dirty="0">
              <a:ln>
                <a:noFill/>
              </a:ln>
              <a:effectLst/>
              <a:uLnTx/>
              <a:uFillTx/>
              <a:cs typeface="Arial"/>
              <a:sym typeface="Arial"/>
            </a:endParaRPr>
          </a:p>
        </p:txBody>
      </p:sp>
      <p:sp>
        <p:nvSpPr>
          <p:cNvPr id="9" name="Text 6">
            <a:extLst>
              <a:ext uri="{FF2B5EF4-FFF2-40B4-BE49-F238E27FC236}">
                <a16:creationId xmlns:a16="http://schemas.microsoft.com/office/drawing/2014/main" id="{1551C738-9C54-BC47-EE72-B12CE54BF4B6}"/>
              </a:ext>
            </a:extLst>
          </p:cNvPr>
          <p:cNvSpPr/>
          <p:nvPr/>
        </p:nvSpPr>
        <p:spPr>
          <a:xfrm>
            <a:off x="2647715" y="3730539"/>
            <a:ext cx="9544285" cy="3080744"/>
          </a:xfrm>
          <a:prstGeom prst="rect">
            <a:avLst/>
          </a:prstGeom>
          <a:noFill/>
          <a:ln/>
        </p:spPr>
        <p:txBody>
          <a:bodyPr wrap="none" lIns="0" tIns="0" rIns="0" bIns="0" rtlCol="0" anchor="t"/>
          <a:lstStyle/>
          <a:p>
            <a:pPr lvl="0">
              <a:lnSpc>
                <a:spcPct val="150000"/>
              </a:lnSpc>
              <a:defRPr/>
            </a:pPr>
            <a:r>
              <a:rPr lang="en-US" b="1" dirty="0">
                <a:solidFill>
                  <a:srgbClr val="0070C0"/>
                </a:solidFill>
                <a:ea typeface="DM Sans Semi Bold" pitchFamily="34" charset="-122"/>
                <a:cs typeface="DM Sans Semi Bold" pitchFamily="34" charset="-120"/>
              </a:rPr>
              <a:t>c. </a:t>
            </a:r>
            <a:r>
              <a:rPr lang="en-US" b="1" dirty="0" err="1">
                <a:solidFill>
                  <a:srgbClr val="0070C0"/>
                </a:solidFill>
                <a:ea typeface="DM Sans Semi Bold" pitchFamily="34" charset="-122"/>
                <a:cs typeface="DM Sans Semi Bold" pitchFamily="34" charset="-120"/>
              </a:rPr>
              <a:t>Hệ</a:t>
            </a:r>
            <a:r>
              <a:rPr lang="en-US" b="1" dirty="0">
                <a:solidFill>
                  <a:srgbClr val="0070C0"/>
                </a:solidFill>
                <a:ea typeface="DM Sans Semi Bold" pitchFamily="34" charset="-122"/>
                <a:cs typeface="DM Sans Semi Bold" pitchFamily="34" charset="-120"/>
              </a:rPr>
              <a:t> </a:t>
            </a:r>
            <a:r>
              <a:rPr lang="en-US" b="1" dirty="0" err="1">
                <a:solidFill>
                  <a:srgbClr val="0070C0"/>
                </a:solidFill>
                <a:ea typeface="DM Sans Semi Bold" pitchFamily="34" charset="-122"/>
                <a:cs typeface="DM Sans Semi Bold" pitchFamily="34" charset="-120"/>
              </a:rPr>
              <a:t>thống</a:t>
            </a:r>
            <a:r>
              <a:rPr lang="en-US" b="1" dirty="0">
                <a:solidFill>
                  <a:srgbClr val="0070C0"/>
                </a:solidFill>
                <a:ea typeface="DM Sans Semi Bold" pitchFamily="34" charset="-122"/>
                <a:cs typeface="DM Sans Semi Bold" pitchFamily="34" charset="-120"/>
              </a:rPr>
              <a:t> </a:t>
            </a:r>
            <a:r>
              <a:rPr lang="en-US" b="1" dirty="0" err="1">
                <a:solidFill>
                  <a:srgbClr val="0070C0"/>
                </a:solidFill>
                <a:ea typeface="DM Sans Semi Bold" pitchFamily="34" charset="-122"/>
                <a:cs typeface="DM Sans Semi Bold" pitchFamily="34" charset="-120"/>
              </a:rPr>
              <a:t>khí</a:t>
            </a:r>
            <a:r>
              <a:rPr lang="en-US" b="1" dirty="0">
                <a:solidFill>
                  <a:srgbClr val="0070C0"/>
                </a:solidFill>
                <a:ea typeface="DM Sans Semi Bold" pitchFamily="34" charset="-122"/>
                <a:cs typeface="DM Sans Semi Bold" pitchFamily="34" charset="-120"/>
              </a:rPr>
              <a:t> </a:t>
            </a:r>
            <a:r>
              <a:rPr lang="en-US" b="1" dirty="0" err="1">
                <a:solidFill>
                  <a:srgbClr val="0070C0"/>
                </a:solidFill>
                <a:ea typeface="DM Sans Semi Bold" pitchFamily="34" charset="-122"/>
                <a:cs typeface="DM Sans Semi Bold" pitchFamily="34" charset="-120"/>
              </a:rPr>
              <a:t>nén</a:t>
            </a:r>
            <a:endParaRPr lang="en-US" b="1" kern="0" dirty="0">
              <a:solidFill>
                <a:srgbClr val="0070C0"/>
              </a:solidFill>
              <a:ea typeface="DM Sans Semi Bold" pitchFamily="34" charset="-122"/>
              <a:cs typeface="DM Sans Semi Bold" pitchFamily="34" charset="-120"/>
              <a:sym typeface="Arial"/>
            </a:endParaRPr>
          </a:p>
          <a:p>
            <a:pPr>
              <a:lnSpc>
                <a:spcPct val="150000"/>
              </a:lnSpc>
              <a:defRPr/>
            </a:pPr>
            <a:r>
              <a:rPr lang="en-US" dirty="0" err="1">
                <a:ea typeface="Inter Medium" pitchFamily="34" charset="-122"/>
                <a:cs typeface="Inter Medium" pitchFamily="34" charset="-120"/>
              </a:rPr>
              <a:t>Tiềm</a:t>
            </a:r>
            <a:r>
              <a:rPr lang="en-US" dirty="0">
                <a:ea typeface="Inter Medium" pitchFamily="34" charset="-122"/>
                <a:cs typeface="Inter Medium" pitchFamily="34" charset="-120"/>
              </a:rPr>
              <a:t> </a:t>
            </a:r>
            <a:r>
              <a:rPr lang="en-US" dirty="0" err="1">
                <a:ea typeface="Inter Medium" pitchFamily="34" charset="-122"/>
                <a:cs typeface="Inter Medium" pitchFamily="34" charset="-120"/>
              </a:rPr>
              <a:t>năng</a:t>
            </a:r>
            <a:r>
              <a:rPr lang="en-US" dirty="0">
                <a:ea typeface="Inter Medium" pitchFamily="34" charset="-122"/>
                <a:cs typeface="Inter Medium" pitchFamily="34" charset="-120"/>
              </a:rPr>
              <a:t> </a:t>
            </a:r>
            <a:r>
              <a:rPr lang="en-US" dirty="0" err="1">
                <a:ea typeface="Inter Medium" pitchFamily="34" charset="-122"/>
                <a:cs typeface="Inter Medium" pitchFamily="34" charset="-120"/>
              </a:rPr>
              <a:t>tiết</a:t>
            </a:r>
            <a:r>
              <a:rPr lang="en-US" dirty="0">
                <a:ea typeface="Inter Medium" pitchFamily="34" charset="-122"/>
                <a:cs typeface="Inter Medium" pitchFamily="34" charset="-120"/>
              </a:rPr>
              <a:t> </a:t>
            </a:r>
            <a:r>
              <a:rPr lang="en-US" dirty="0" err="1">
                <a:ea typeface="Inter Medium" pitchFamily="34" charset="-122"/>
                <a:cs typeface="Inter Medium" pitchFamily="34" charset="-120"/>
              </a:rPr>
              <a:t>kiệm</a:t>
            </a:r>
            <a:r>
              <a:rPr lang="en-US" dirty="0">
                <a:ea typeface="Inter Medium" pitchFamily="34" charset="-122"/>
                <a:cs typeface="Inter Medium" pitchFamily="34" charset="-120"/>
              </a:rPr>
              <a:t>: 10-20%</a:t>
            </a:r>
            <a:endParaRPr lang="en-US" kern="0" dirty="0">
              <a:ea typeface="Inter Medium" pitchFamily="34" charset="-122"/>
              <a:cs typeface="Inter Medium" pitchFamily="34" charset="-120"/>
              <a:sym typeface="Arial"/>
            </a:endParaRPr>
          </a:p>
          <a:p>
            <a:pPr>
              <a:lnSpc>
                <a:spcPct val="150000"/>
              </a:lnSpc>
              <a:defRPr/>
            </a:pPr>
            <a:r>
              <a:rPr lang="vi-VN" dirty="0">
                <a:ea typeface="Inter Medium" pitchFamily="34" charset="-122"/>
                <a:cs typeface="Inter Medium" pitchFamily="34" charset="-120"/>
              </a:rPr>
              <a:t>Kiểm tra và khắc phục rò rỉ trong hệ thống đường ống</a:t>
            </a:r>
            <a:endParaRPr lang="en-US" kern="0" dirty="0">
              <a:ea typeface="Inter Medium" pitchFamily="34" charset="-122"/>
              <a:cs typeface="Inter Medium" pitchFamily="34" charset="-120"/>
              <a:sym typeface="Arial"/>
            </a:endParaRPr>
          </a:p>
          <a:p>
            <a:pPr marL="285739" lvl="0" indent="-285739">
              <a:lnSpc>
                <a:spcPct val="150000"/>
              </a:lnSpc>
              <a:buSzPct val="100000"/>
              <a:buFont typeface="Arial"/>
              <a:buChar char="•"/>
              <a:defRPr/>
            </a:pPr>
            <a:r>
              <a:rPr lang="vi-VN" dirty="0"/>
              <a:t>Tối ưu áp suất vận hành phù hợp với nhu cầu thực tế
Điều chỉnh thời gian hoạt động của máy nén khí theo tiến độ sản xuất
Sử dụng hệ thống điều khiển thông minh để tự động hóa hoạt động</a:t>
            </a:r>
            <a:endParaRPr lang="en-US" kern="0" dirty="0">
              <a:ea typeface="Inter Medium" pitchFamily="34" charset="-122"/>
              <a:cs typeface="Inter Medium" pitchFamily="34" charset="-120"/>
              <a:sym typeface="Arial"/>
            </a:endParaRPr>
          </a:p>
          <a:p>
            <a:pPr>
              <a:lnSpc>
                <a:spcPct val="150000"/>
              </a:lnSpc>
              <a:buClr>
                <a:srgbClr val="000000"/>
              </a:buClr>
              <a:defRPr/>
            </a:pPr>
            <a:endParaRPr lang="en-US" kern="0" dirty="0">
              <a:cs typeface="Arial"/>
              <a:sym typeface="Arial"/>
            </a:endParaRPr>
          </a:p>
          <a:p>
            <a:pPr lvl="0">
              <a:lnSpc>
                <a:spcPct val="150000"/>
              </a:lnSpc>
              <a:buClr>
                <a:srgbClr val="000000"/>
              </a:buClr>
              <a:defRPr/>
            </a:pPr>
            <a:endParaRPr kumimoji="0" lang="en-US" b="1" i="0" u="none" strike="noStrike" kern="0" cap="none" spc="0" normalizeH="0" baseline="0" noProof="0" dirty="0">
              <a:ln>
                <a:noFill/>
              </a:ln>
              <a:solidFill>
                <a:srgbClr val="0070C0"/>
              </a:solidFill>
              <a:effectLst/>
              <a:uLnTx/>
              <a:uFillTx/>
              <a:cs typeface="Arial"/>
              <a:sym typeface="Arial"/>
            </a:endParaRPr>
          </a:p>
        </p:txBody>
      </p:sp>
      <p:sp>
        <p:nvSpPr>
          <p:cNvPr id="13" name="Text 10">
            <a:extLst>
              <a:ext uri="{FF2B5EF4-FFF2-40B4-BE49-F238E27FC236}">
                <a16:creationId xmlns:a16="http://schemas.microsoft.com/office/drawing/2014/main" id="{A8335014-A293-6305-52A6-FAD783233B89}"/>
              </a:ext>
            </a:extLst>
          </p:cNvPr>
          <p:cNvSpPr/>
          <p:nvPr/>
        </p:nvSpPr>
        <p:spPr>
          <a:xfrm>
            <a:off x="6332934" y="3309787"/>
            <a:ext cx="5203924" cy="604838"/>
          </a:xfrm>
          <a:prstGeom prst="rect">
            <a:avLst/>
          </a:prstGeom>
          <a:noFill/>
          <a:ln/>
        </p:spPr>
        <p:txBody>
          <a:bodyPr wrap="square" lIns="0" tIns="0" rIns="0" bIns="0" rtlCol="0" anchor="t"/>
          <a:lstStyle/>
          <a:p>
            <a:pPr marL="285739" lvl="0" indent="-285739">
              <a:lnSpc>
                <a:spcPts val="2375"/>
              </a:lnSpc>
              <a:buClr>
                <a:srgbClr val="000000"/>
              </a:buClr>
              <a:buSzPct val="100000"/>
              <a:buFont typeface="Arial"/>
              <a:buChar char="•"/>
              <a:defRPr/>
            </a:pPr>
            <a:endParaRPr kumimoji="0" lang="en-US" sz="1458" b="0" i="0" u="none" strike="noStrike" kern="0" cap="none" spc="0" normalizeH="0" baseline="0" noProof="0" dirty="0">
              <a:ln>
                <a:noFill/>
              </a:ln>
              <a:effectLst/>
              <a:uLnTx/>
              <a:uFillTx/>
              <a:cs typeface="Arial"/>
              <a:sym typeface="Arial"/>
            </a:endParaRPr>
          </a:p>
        </p:txBody>
      </p:sp>
      <p:sp>
        <p:nvSpPr>
          <p:cNvPr id="11" name="Title 1">
            <a:extLst>
              <a:ext uri="{FF2B5EF4-FFF2-40B4-BE49-F238E27FC236}">
                <a16:creationId xmlns:a16="http://schemas.microsoft.com/office/drawing/2014/main" id="{C798637F-A5B2-4FA7-8791-D9D28B372A3B}"/>
              </a:ext>
            </a:extLst>
          </p:cNvPr>
          <p:cNvSpPr>
            <a:spLocks noGrp="1"/>
          </p:cNvSpPr>
          <p:nvPr>
            <p:ph type="title"/>
          </p:nvPr>
        </p:nvSpPr>
        <p:spPr>
          <a:xfrm>
            <a:off x="833966" y="479294"/>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Tree>
    <p:extLst>
      <p:ext uri="{BB962C8B-B14F-4D97-AF65-F5344CB8AC3E}">
        <p14:creationId xmlns:p14="http://schemas.microsoft.com/office/powerpoint/2010/main" val="1499712228"/>
      </p:ext>
    </p:extLst>
  </p:cSld>
  <p:clrMapOvr>
    <a:masterClrMapping/>
  </p:clrMapOvr>
  <p:transition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
            <a:extLst>
              <a:ext uri="{FF2B5EF4-FFF2-40B4-BE49-F238E27FC236}">
                <a16:creationId xmlns:a16="http://schemas.microsoft.com/office/drawing/2014/main" id="{25C0276E-DDF0-D2EE-C552-E1377623ACA2}"/>
              </a:ext>
            </a:extLst>
          </p:cNvPr>
          <p:cNvSpPr/>
          <p:nvPr/>
        </p:nvSpPr>
        <p:spPr>
          <a:xfrm>
            <a:off x="650677" y="1805664"/>
            <a:ext cx="10890647" cy="2976166"/>
          </a:xfrm>
          <a:prstGeom prst="roundRect">
            <a:avLst>
              <a:gd name="adj" fmla="val 937"/>
            </a:avLst>
          </a:prstGeom>
          <a:noFill/>
          <a:ln w="7620">
            <a:solidFill>
              <a:srgbClr val="000000">
                <a:alpha val="8000"/>
              </a:srgbClr>
            </a:solidFill>
            <a:prstDash val="solid"/>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5" name="Shape 2">
            <a:extLst>
              <a:ext uri="{FF2B5EF4-FFF2-40B4-BE49-F238E27FC236}">
                <a16:creationId xmlns:a16="http://schemas.microsoft.com/office/drawing/2014/main" id="{48D6D7A9-4DBC-F7FD-EED1-104C583ED59D}"/>
              </a:ext>
            </a:extLst>
          </p:cNvPr>
          <p:cNvSpPr/>
          <p:nvPr/>
        </p:nvSpPr>
        <p:spPr>
          <a:xfrm>
            <a:off x="657027" y="1812013"/>
            <a:ext cx="10876856" cy="533202"/>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6" name="Text 3">
            <a:extLst>
              <a:ext uri="{FF2B5EF4-FFF2-40B4-BE49-F238E27FC236}">
                <a16:creationId xmlns:a16="http://schemas.microsoft.com/office/drawing/2014/main" id="{4EEAFDEF-1B33-0B28-EC23-C0862163C151}"/>
              </a:ext>
            </a:extLst>
          </p:cNvPr>
          <p:cNvSpPr/>
          <p:nvPr/>
        </p:nvSpPr>
        <p:spPr>
          <a:xfrm>
            <a:off x="843955" y="1929885"/>
            <a:ext cx="3250407" cy="297458"/>
          </a:xfrm>
          <a:prstGeom prst="rect">
            <a:avLst/>
          </a:prstGeom>
          <a:noFill/>
          <a:ln/>
        </p:spPr>
        <p:txBody>
          <a:bodyPr wrap="none" lIns="0" tIns="0" rIns="0" bIns="0" rtlCol="0" anchor="t"/>
          <a:lstStyle/>
          <a:p>
            <a:pPr lvl="0">
              <a:lnSpc>
                <a:spcPts val="2333"/>
              </a:lnSpc>
              <a:defRPr/>
            </a:pPr>
            <a:r>
              <a:rPr lang="en-US" sz="1600" b="1" dirty="0" err="1">
                <a:ea typeface="Inter Medium" pitchFamily="34" charset="-122"/>
                <a:cs typeface="Inter Medium" pitchFamily="34" charset="-120"/>
              </a:rPr>
              <a:t>Loại</a:t>
            </a:r>
            <a:endParaRPr kumimoji="0" lang="en-US" sz="1600" b="1" i="0" u="none" strike="noStrike" kern="0" cap="none" spc="0" normalizeH="0" baseline="0" noProof="0" dirty="0">
              <a:ln>
                <a:noFill/>
              </a:ln>
              <a:effectLst/>
              <a:uLnTx/>
              <a:uFillTx/>
              <a:cs typeface="Arial"/>
              <a:sym typeface="Arial"/>
            </a:endParaRPr>
          </a:p>
        </p:txBody>
      </p:sp>
      <p:sp>
        <p:nvSpPr>
          <p:cNvPr id="7" name="Text 4">
            <a:extLst>
              <a:ext uri="{FF2B5EF4-FFF2-40B4-BE49-F238E27FC236}">
                <a16:creationId xmlns:a16="http://schemas.microsoft.com/office/drawing/2014/main" id="{A7E1B108-455F-33DB-0CAA-3842785F83DC}"/>
              </a:ext>
            </a:extLst>
          </p:cNvPr>
          <p:cNvSpPr/>
          <p:nvPr/>
        </p:nvSpPr>
        <p:spPr>
          <a:xfrm>
            <a:off x="4472384" y="1929885"/>
            <a:ext cx="3247232" cy="297458"/>
          </a:xfrm>
          <a:prstGeom prst="rect">
            <a:avLst/>
          </a:prstGeom>
          <a:noFill/>
          <a:ln/>
        </p:spPr>
        <p:txBody>
          <a:bodyPr wrap="none" lIns="0" tIns="0" rIns="0" bIns="0" rtlCol="0" anchor="t"/>
          <a:lstStyle/>
          <a:p>
            <a:pPr lvl="0">
              <a:lnSpc>
                <a:spcPts val="2333"/>
              </a:lnSpc>
              <a:defRPr/>
            </a:pPr>
            <a:r>
              <a:rPr lang="vi-VN" sz="1600" b="1" dirty="0">
                <a:ea typeface="Inter Medium" pitchFamily="34" charset="-122"/>
                <a:cs typeface="Inter Medium" pitchFamily="34" charset="-120"/>
              </a:rPr>
              <a:t>Giải pháp tiết kiệm năng lượng</a:t>
            </a:r>
            <a:endParaRPr kumimoji="0" lang="en-US" sz="1600" b="1" i="0" u="none" strike="noStrike" kern="0" cap="none" spc="0" normalizeH="0" baseline="0" noProof="0" dirty="0">
              <a:ln>
                <a:noFill/>
              </a:ln>
              <a:effectLst/>
              <a:uLnTx/>
              <a:uFillTx/>
              <a:cs typeface="Arial"/>
              <a:sym typeface="Arial"/>
            </a:endParaRPr>
          </a:p>
        </p:txBody>
      </p:sp>
      <p:sp>
        <p:nvSpPr>
          <p:cNvPr id="8" name="Text 5">
            <a:extLst>
              <a:ext uri="{FF2B5EF4-FFF2-40B4-BE49-F238E27FC236}">
                <a16:creationId xmlns:a16="http://schemas.microsoft.com/office/drawing/2014/main" id="{932C54FE-A4F7-EC8B-088E-978CAB7CAA0A}"/>
              </a:ext>
            </a:extLst>
          </p:cNvPr>
          <p:cNvSpPr/>
          <p:nvPr/>
        </p:nvSpPr>
        <p:spPr>
          <a:xfrm>
            <a:off x="8097639" y="1929885"/>
            <a:ext cx="3250407" cy="297458"/>
          </a:xfrm>
          <a:prstGeom prst="rect">
            <a:avLst/>
          </a:prstGeom>
          <a:noFill/>
          <a:ln/>
        </p:spPr>
        <p:txBody>
          <a:bodyPr wrap="none" lIns="0" tIns="0" rIns="0" bIns="0" rtlCol="0" anchor="t"/>
          <a:lstStyle/>
          <a:p>
            <a:pPr lvl="0">
              <a:lnSpc>
                <a:spcPts val="2333"/>
              </a:lnSpc>
              <a:defRPr/>
            </a:pPr>
            <a:r>
              <a:rPr lang="vi-VN" sz="1600" b="1" dirty="0">
                <a:ea typeface="Inter Medium" pitchFamily="34" charset="-122"/>
                <a:cs typeface="Inter Medium" pitchFamily="34" charset="-120"/>
              </a:rPr>
              <a:t>Ước tính hiệu quả năng lượng</a:t>
            </a:r>
            <a:endParaRPr kumimoji="0" lang="en-US" sz="1600" b="1" i="0" u="none" strike="noStrike" kern="0" cap="none" spc="0" normalizeH="0" baseline="0" noProof="0" dirty="0">
              <a:ln>
                <a:noFill/>
              </a:ln>
              <a:effectLst/>
              <a:uLnTx/>
              <a:uFillTx/>
              <a:cs typeface="Arial"/>
              <a:sym typeface="Arial"/>
            </a:endParaRPr>
          </a:p>
        </p:txBody>
      </p:sp>
      <p:sp>
        <p:nvSpPr>
          <p:cNvPr id="9" name="Shape 6">
            <a:extLst>
              <a:ext uri="{FF2B5EF4-FFF2-40B4-BE49-F238E27FC236}">
                <a16:creationId xmlns:a16="http://schemas.microsoft.com/office/drawing/2014/main" id="{37BE85F3-7225-217F-6295-E2BCB156F877}"/>
              </a:ext>
            </a:extLst>
          </p:cNvPr>
          <p:cNvSpPr/>
          <p:nvPr/>
        </p:nvSpPr>
        <p:spPr>
          <a:xfrm>
            <a:off x="657027" y="2345214"/>
            <a:ext cx="10876856" cy="533202"/>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0" name="Text 7">
            <a:extLst>
              <a:ext uri="{FF2B5EF4-FFF2-40B4-BE49-F238E27FC236}">
                <a16:creationId xmlns:a16="http://schemas.microsoft.com/office/drawing/2014/main" id="{44F109F5-84A8-D45C-A30B-5B8D344911B8}"/>
              </a:ext>
            </a:extLst>
          </p:cNvPr>
          <p:cNvSpPr/>
          <p:nvPr/>
        </p:nvSpPr>
        <p:spPr>
          <a:xfrm>
            <a:off x="843955" y="2463087"/>
            <a:ext cx="3250407" cy="297458"/>
          </a:xfrm>
          <a:prstGeom prst="rect">
            <a:avLst/>
          </a:prstGeom>
          <a:noFill/>
          <a:ln/>
        </p:spPr>
        <p:txBody>
          <a:bodyPr wrap="none" lIns="0" tIns="0" rIns="0" bIns="0" rtlCol="0" anchor="t"/>
          <a:lstStyle/>
          <a:p>
            <a:pPr lvl="0">
              <a:lnSpc>
                <a:spcPts val="2333"/>
              </a:lnSpc>
              <a:defRPr/>
            </a:pPr>
            <a:r>
              <a:rPr lang="vi-VN" sz="1600" dirty="0">
                <a:ea typeface="Inter Medium" pitchFamily="34" charset="-122"/>
                <a:cs typeface="Inter Medium" pitchFamily="34" charset="-120"/>
              </a:rPr>
              <a:t>Hệ thống nhiệt</a:t>
            </a:r>
            <a:endParaRPr kumimoji="0" lang="en-US" sz="1600" b="0" i="0" u="none" strike="noStrike" kern="0" cap="none" spc="0" normalizeH="0" baseline="0" noProof="0" dirty="0">
              <a:ln>
                <a:noFill/>
              </a:ln>
              <a:effectLst/>
              <a:uLnTx/>
              <a:uFillTx/>
              <a:cs typeface="Arial"/>
              <a:sym typeface="Arial"/>
            </a:endParaRPr>
          </a:p>
        </p:txBody>
      </p:sp>
      <p:sp>
        <p:nvSpPr>
          <p:cNvPr id="11" name="Text 8">
            <a:extLst>
              <a:ext uri="{FF2B5EF4-FFF2-40B4-BE49-F238E27FC236}">
                <a16:creationId xmlns:a16="http://schemas.microsoft.com/office/drawing/2014/main" id="{57999F14-0F90-A3FC-311F-32415FCC065A}"/>
              </a:ext>
            </a:extLst>
          </p:cNvPr>
          <p:cNvSpPr/>
          <p:nvPr/>
        </p:nvSpPr>
        <p:spPr>
          <a:xfrm>
            <a:off x="4472384" y="2463087"/>
            <a:ext cx="3247232" cy="297458"/>
          </a:xfrm>
          <a:prstGeom prst="rect">
            <a:avLst/>
          </a:prstGeom>
          <a:noFill/>
          <a:ln/>
        </p:spPr>
        <p:txBody>
          <a:bodyPr wrap="none" lIns="0" tIns="0" rIns="0" bIns="0" rtlCol="0" anchor="t"/>
          <a:lstStyle/>
          <a:p>
            <a:pPr lvl="0">
              <a:lnSpc>
                <a:spcPts val="2333"/>
              </a:lnSpc>
              <a:defRPr/>
            </a:pPr>
            <a:r>
              <a:rPr lang="vi-VN" sz="1600" dirty="0">
                <a:ea typeface="Inter Medium" pitchFamily="34" charset="-122"/>
                <a:cs typeface="Inter Medium" pitchFamily="34" charset="-120"/>
              </a:rPr>
              <a:t>Tối ưu hóa lò, cách nhiệt</a:t>
            </a:r>
            <a:endParaRPr kumimoji="0" lang="en-US" sz="1600" b="0" i="0" u="none" strike="noStrike" kern="0" cap="none" spc="0" normalizeH="0" baseline="0" noProof="0" dirty="0">
              <a:ln>
                <a:noFill/>
              </a:ln>
              <a:effectLst/>
              <a:uLnTx/>
              <a:uFillTx/>
              <a:cs typeface="Arial"/>
              <a:sym typeface="Arial"/>
            </a:endParaRPr>
          </a:p>
        </p:txBody>
      </p:sp>
      <p:sp>
        <p:nvSpPr>
          <p:cNvPr id="12" name="Text 9">
            <a:extLst>
              <a:ext uri="{FF2B5EF4-FFF2-40B4-BE49-F238E27FC236}">
                <a16:creationId xmlns:a16="http://schemas.microsoft.com/office/drawing/2014/main" id="{B5620CED-A329-19D0-712D-EAC6F87E1EB1}"/>
              </a:ext>
            </a:extLst>
          </p:cNvPr>
          <p:cNvSpPr/>
          <p:nvPr/>
        </p:nvSpPr>
        <p:spPr>
          <a:xfrm>
            <a:off x="8097639" y="2463087"/>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10-25%</a:t>
            </a:r>
            <a:endParaRPr kumimoji="0" lang="en-US" sz="1600" b="0" i="0" u="none" strike="noStrike" kern="0" cap="none" spc="0" normalizeH="0" baseline="0" noProof="0" dirty="0">
              <a:ln>
                <a:noFill/>
              </a:ln>
              <a:effectLst/>
              <a:uLnTx/>
              <a:uFillTx/>
              <a:cs typeface="Arial"/>
              <a:sym typeface="Arial"/>
            </a:endParaRPr>
          </a:p>
        </p:txBody>
      </p:sp>
      <p:sp>
        <p:nvSpPr>
          <p:cNvPr id="13" name="Shape 10">
            <a:extLst>
              <a:ext uri="{FF2B5EF4-FFF2-40B4-BE49-F238E27FC236}">
                <a16:creationId xmlns:a16="http://schemas.microsoft.com/office/drawing/2014/main" id="{9BA84360-364C-800C-4E4D-94F893518F1C}"/>
              </a:ext>
            </a:extLst>
          </p:cNvPr>
          <p:cNvSpPr/>
          <p:nvPr/>
        </p:nvSpPr>
        <p:spPr>
          <a:xfrm>
            <a:off x="657027" y="2878416"/>
            <a:ext cx="10876856" cy="830659"/>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4" name="Text 11">
            <a:extLst>
              <a:ext uri="{FF2B5EF4-FFF2-40B4-BE49-F238E27FC236}">
                <a16:creationId xmlns:a16="http://schemas.microsoft.com/office/drawing/2014/main" id="{28FB798C-868C-5E4F-F2AC-4F7370366AEA}"/>
              </a:ext>
            </a:extLst>
          </p:cNvPr>
          <p:cNvSpPr/>
          <p:nvPr/>
        </p:nvSpPr>
        <p:spPr>
          <a:xfrm>
            <a:off x="843955" y="2996288"/>
            <a:ext cx="3250407" cy="297458"/>
          </a:xfrm>
          <a:prstGeom prst="rect">
            <a:avLst/>
          </a:prstGeom>
          <a:noFill/>
          <a:ln/>
        </p:spPr>
        <p:txBody>
          <a:bodyPr wrap="none" lIns="0" tIns="0" rIns="0" bIns="0" rtlCol="0" anchor="t"/>
          <a:lstStyle/>
          <a:p>
            <a:pPr lvl="0">
              <a:lnSpc>
                <a:spcPts val="2333"/>
              </a:lnSpc>
              <a:defRPr/>
            </a:pPr>
            <a:r>
              <a:rPr lang="vi-VN" sz="1600" dirty="0">
                <a:ea typeface="Inter Medium" pitchFamily="34" charset="-122"/>
                <a:cs typeface="Inter Medium" pitchFamily="34" charset="-120"/>
              </a:rPr>
              <a:t>Hệ thống nhiệt</a:t>
            </a:r>
            <a:endParaRPr lang="en-US" sz="1600" dirty="0"/>
          </a:p>
        </p:txBody>
      </p:sp>
      <p:sp>
        <p:nvSpPr>
          <p:cNvPr id="15" name="Text 12">
            <a:extLst>
              <a:ext uri="{FF2B5EF4-FFF2-40B4-BE49-F238E27FC236}">
                <a16:creationId xmlns:a16="http://schemas.microsoft.com/office/drawing/2014/main" id="{741D7E20-317C-ED3D-FAA4-88BB8C7880FF}"/>
              </a:ext>
            </a:extLst>
          </p:cNvPr>
          <p:cNvSpPr/>
          <p:nvPr/>
        </p:nvSpPr>
        <p:spPr>
          <a:xfrm>
            <a:off x="4472384" y="2996289"/>
            <a:ext cx="3247232" cy="594916"/>
          </a:xfrm>
          <a:prstGeom prst="rect">
            <a:avLst/>
          </a:prstGeom>
          <a:noFill/>
          <a:ln/>
        </p:spPr>
        <p:txBody>
          <a:bodyPr wrap="square" lIns="0" tIns="0" rIns="0" bIns="0" rtlCol="0" anchor="t"/>
          <a:lstStyle/>
          <a:p>
            <a:pPr lvl="0">
              <a:lnSpc>
                <a:spcPts val="2333"/>
              </a:lnSpc>
              <a:defRPr/>
            </a:pPr>
            <a:r>
              <a:rPr lang="vi-VN" sz="1600" dirty="0">
                <a:ea typeface="Inter Medium" pitchFamily="34" charset="-122"/>
                <a:cs typeface="Inter Medium" pitchFamily="34" charset="-120"/>
              </a:rPr>
              <a:t>Sử dụng nhiệt thải (nhiệt khói) để làm nóng sơ bộ</a:t>
            </a:r>
            <a:endParaRPr kumimoji="0" lang="en-US" sz="1600" b="0" i="0" u="none" strike="noStrike" kern="0" cap="none" spc="0" normalizeH="0" baseline="0" noProof="0" dirty="0">
              <a:ln>
                <a:noFill/>
              </a:ln>
              <a:effectLst/>
              <a:uLnTx/>
              <a:uFillTx/>
              <a:cs typeface="Arial"/>
              <a:sym typeface="Arial"/>
            </a:endParaRPr>
          </a:p>
        </p:txBody>
      </p:sp>
      <p:sp>
        <p:nvSpPr>
          <p:cNvPr id="16" name="Text 13">
            <a:extLst>
              <a:ext uri="{FF2B5EF4-FFF2-40B4-BE49-F238E27FC236}">
                <a16:creationId xmlns:a16="http://schemas.microsoft.com/office/drawing/2014/main" id="{D51EDD69-B9BF-6A4D-5E27-C8D0CCF666BA}"/>
              </a:ext>
            </a:extLst>
          </p:cNvPr>
          <p:cNvSpPr/>
          <p:nvPr/>
        </p:nvSpPr>
        <p:spPr>
          <a:xfrm>
            <a:off x="8097639" y="2996288"/>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10-25%</a:t>
            </a:r>
            <a:endParaRPr kumimoji="0" lang="en-US" sz="1600" b="0" i="0" u="none" strike="noStrike" kern="0" cap="none" spc="0" normalizeH="0" baseline="0" noProof="0" dirty="0">
              <a:ln>
                <a:noFill/>
              </a:ln>
              <a:effectLst/>
              <a:uLnTx/>
              <a:uFillTx/>
              <a:cs typeface="Arial"/>
              <a:sym typeface="Arial"/>
            </a:endParaRPr>
          </a:p>
        </p:txBody>
      </p:sp>
      <p:sp>
        <p:nvSpPr>
          <p:cNvPr id="17" name="Shape 14">
            <a:extLst>
              <a:ext uri="{FF2B5EF4-FFF2-40B4-BE49-F238E27FC236}">
                <a16:creationId xmlns:a16="http://schemas.microsoft.com/office/drawing/2014/main" id="{EA168904-7968-4D20-6DC0-FF817C5C1808}"/>
              </a:ext>
            </a:extLst>
          </p:cNvPr>
          <p:cNvSpPr/>
          <p:nvPr/>
        </p:nvSpPr>
        <p:spPr>
          <a:xfrm>
            <a:off x="657027" y="3709076"/>
            <a:ext cx="10876856" cy="533202"/>
          </a:xfrm>
          <a:prstGeom prst="rect">
            <a:avLst/>
          </a:prstGeom>
          <a:solidFill>
            <a:srgbClr val="000000">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18" name="Text 15">
            <a:extLst>
              <a:ext uri="{FF2B5EF4-FFF2-40B4-BE49-F238E27FC236}">
                <a16:creationId xmlns:a16="http://schemas.microsoft.com/office/drawing/2014/main" id="{B5F77514-7858-B811-F330-D1DD58F6AA8D}"/>
              </a:ext>
            </a:extLst>
          </p:cNvPr>
          <p:cNvSpPr/>
          <p:nvPr/>
        </p:nvSpPr>
        <p:spPr>
          <a:xfrm>
            <a:off x="843955" y="3826948"/>
            <a:ext cx="3250407" cy="297458"/>
          </a:xfrm>
          <a:prstGeom prst="rect">
            <a:avLst/>
          </a:prstGeom>
          <a:noFill/>
          <a:ln/>
        </p:spPr>
        <p:txBody>
          <a:bodyPr wrap="none" lIns="0" tIns="0" rIns="0" bIns="0" rtlCol="0" anchor="t"/>
          <a:lstStyle/>
          <a:p>
            <a:pPr lvl="0">
              <a:lnSpc>
                <a:spcPts val="2333"/>
              </a:lnSpc>
              <a:defRPr/>
            </a:pPr>
            <a:r>
              <a:rPr lang="en-US" sz="1600" dirty="0" err="1">
                <a:ea typeface="Inter Medium" pitchFamily="34" charset="-122"/>
                <a:cs typeface="Inter Medium" pitchFamily="34" charset="-120"/>
              </a:rPr>
              <a:t>Cán</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thép</a:t>
            </a:r>
            <a:endParaRPr kumimoji="0" lang="en-US" sz="1600" b="0" i="0" u="none" strike="noStrike" kern="0" cap="none" spc="0" normalizeH="0" baseline="0" noProof="0" dirty="0">
              <a:ln>
                <a:noFill/>
              </a:ln>
              <a:effectLst/>
              <a:uLnTx/>
              <a:uFillTx/>
              <a:cs typeface="Arial"/>
              <a:sym typeface="Arial"/>
            </a:endParaRPr>
          </a:p>
        </p:txBody>
      </p:sp>
      <p:sp>
        <p:nvSpPr>
          <p:cNvPr id="19" name="Text 16">
            <a:extLst>
              <a:ext uri="{FF2B5EF4-FFF2-40B4-BE49-F238E27FC236}">
                <a16:creationId xmlns:a16="http://schemas.microsoft.com/office/drawing/2014/main" id="{E312B7E5-E7EE-F5C9-0343-ED57F6D73252}"/>
              </a:ext>
            </a:extLst>
          </p:cNvPr>
          <p:cNvSpPr/>
          <p:nvPr/>
        </p:nvSpPr>
        <p:spPr>
          <a:xfrm>
            <a:off x="4472384" y="3826948"/>
            <a:ext cx="3247232" cy="297458"/>
          </a:xfrm>
          <a:prstGeom prst="rect">
            <a:avLst/>
          </a:prstGeom>
          <a:noFill/>
          <a:ln/>
        </p:spPr>
        <p:txBody>
          <a:bodyPr wrap="none" lIns="0" tIns="0" rIns="0" bIns="0" rtlCol="0" anchor="t"/>
          <a:lstStyle/>
          <a:p>
            <a:pPr lvl="0">
              <a:lnSpc>
                <a:spcPts val="2333"/>
              </a:lnSpc>
              <a:defRPr/>
            </a:pPr>
            <a:r>
              <a:rPr lang="vi-VN" sz="1600" dirty="0">
                <a:ea typeface="Inter Medium" pitchFamily="34" charset="-122"/>
                <a:cs typeface="Inter Medium" pitchFamily="34" charset="-120"/>
              </a:rPr>
              <a:t>Điều khiển biến tần cho động cơ</a:t>
            </a:r>
            <a:endParaRPr kumimoji="0" lang="en-US" sz="1600" b="0" i="0" u="none" strike="noStrike" kern="0" cap="none" spc="0" normalizeH="0" baseline="0" noProof="0" dirty="0">
              <a:ln>
                <a:noFill/>
              </a:ln>
              <a:effectLst/>
              <a:uLnTx/>
              <a:uFillTx/>
              <a:cs typeface="Arial"/>
              <a:sym typeface="Arial"/>
            </a:endParaRPr>
          </a:p>
        </p:txBody>
      </p:sp>
      <p:sp>
        <p:nvSpPr>
          <p:cNvPr id="20" name="Text 17">
            <a:extLst>
              <a:ext uri="{FF2B5EF4-FFF2-40B4-BE49-F238E27FC236}">
                <a16:creationId xmlns:a16="http://schemas.microsoft.com/office/drawing/2014/main" id="{8DFC81FC-121A-D07F-C2A0-841A4CD676CA}"/>
              </a:ext>
            </a:extLst>
          </p:cNvPr>
          <p:cNvSpPr/>
          <p:nvPr/>
        </p:nvSpPr>
        <p:spPr>
          <a:xfrm>
            <a:off x="8097639" y="3826948"/>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5-10%</a:t>
            </a:r>
            <a:endParaRPr kumimoji="0" lang="en-US" sz="1600" b="0" i="0" u="none" strike="noStrike" kern="0" cap="none" spc="0" normalizeH="0" baseline="0" noProof="0" dirty="0">
              <a:ln>
                <a:noFill/>
              </a:ln>
              <a:effectLst/>
              <a:uLnTx/>
              <a:uFillTx/>
              <a:cs typeface="Arial"/>
              <a:sym typeface="Arial"/>
            </a:endParaRPr>
          </a:p>
        </p:txBody>
      </p:sp>
      <p:sp>
        <p:nvSpPr>
          <p:cNvPr id="21" name="Shape 18">
            <a:extLst>
              <a:ext uri="{FF2B5EF4-FFF2-40B4-BE49-F238E27FC236}">
                <a16:creationId xmlns:a16="http://schemas.microsoft.com/office/drawing/2014/main" id="{4918DFD6-8A59-A6E3-B748-8FB91F2F67B8}"/>
              </a:ext>
            </a:extLst>
          </p:cNvPr>
          <p:cNvSpPr/>
          <p:nvPr/>
        </p:nvSpPr>
        <p:spPr>
          <a:xfrm>
            <a:off x="657027" y="4242276"/>
            <a:ext cx="10876856" cy="533202"/>
          </a:xfrm>
          <a:prstGeom prst="rect">
            <a:avLst/>
          </a:prstGeom>
          <a:solidFill>
            <a:srgbClr val="FFFFFF">
              <a:alpha val="4000"/>
            </a:srgbClr>
          </a:solidFill>
          <a:ln/>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00" b="0" i="0" u="none" strike="noStrike" kern="0" cap="none" spc="0" normalizeH="0" baseline="0" noProof="0">
              <a:ln>
                <a:noFill/>
              </a:ln>
              <a:effectLst/>
              <a:uLnTx/>
              <a:uFillTx/>
              <a:cs typeface="Arial"/>
              <a:sym typeface="Arial"/>
            </a:endParaRPr>
          </a:p>
        </p:txBody>
      </p:sp>
      <p:sp>
        <p:nvSpPr>
          <p:cNvPr id="22" name="Text 19">
            <a:extLst>
              <a:ext uri="{FF2B5EF4-FFF2-40B4-BE49-F238E27FC236}">
                <a16:creationId xmlns:a16="http://schemas.microsoft.com/office/drawing/2014/main" id="{CDC9C3BE-3EB8-E9E7-BD46-015E6B7BDB00}"/>
              </a:ext>
            </a:extLst>
          </p:cNvPr>
          <p:cNvSpPr/>
          <p:nvPr/>
        </p:nvSpPr>
        <p:spPr>
          <a:xfrm>
            <a:off x="843955" y="4360149"/>
            <a:ext cx="3250407" cy="297458"/>
          </a:xfrm>
          <a:prstGeom prst="rect">
            <a:avLst/>
          </a:prstGeom>
          <a:noFill/>
          <a:ln/>
        </p:spPr>
        <p:txBody>
          <a:bodyPr wrap="none" lIns="0" tIns="0" rIns="0" bIns="0" rtlCol="0" anchor="t"/>
          <a:lstStyle/>
          <a:p>
            <a:pPr lvl="0">
              <a:lnSpc>
                <a:spcPts val="2333"/>
              </a:lnSpc>
              <a:defRPr/>
            </a:pPr>
            <a:r>
              <a:rPr lang="en-US" sz="1600" dirty="0" err="1">
                <a:ea typeface="Inter Medium" pitchFamily="34" charset="-122"/>
                <a:cs typeface="Inter Medium" pitchFamily="34" charset="-120"/>
              </a:rPr>
              <a:t>Cán</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thép</a:t>
            </a:r>
            <a:endParaRPr kumimoji="0" lang="en-US" sz="1600" b="0" i="0" u="none" strike="noStrike" kern="0" cap="none" spc="0" normalizeH="0" baseline="0" noProof="0" dirty="0">
              <a:ln>
                <a:noFill/>
              </a:ln>
              <a:effectLst/>
              <a:uLnTx/>
              <a:uFillTx/>
              <a:cs typeface="Arial"/>
              <a:sym typeface="Arial"/>
            </a:endParaRPr>
          </a:p>
        </p:txBody>
      </p:sp>
      <p:sp>
        <p:nvSpPr>
          <p:cNvPr id="23" name="Text 20">
            <a:extLst>
              <a:ext uri="{FF2B5EF4-FFF2-40B4-BE49-F238E27FC236}">
                <a16:creationId xmlns:a16="http://schemas.microsoft.com/office/drawing/2014/main" id="{EB3FE54F-9069-E67D-63B8-DABBE396F8F5}"/>
              </a:ext>
            </a:extLst>
          </p:cNvPr>
          <p:cNvSpPr/>
          <p:nvPr/>
        </p:nvSpPr>
        <p:spPr>
          <a:xfrm>
            <a:off x="4472384" y="4360149"/>
            <a:ext cx="3247232" cy="297458"/>
          </a:xfrm>
          <a:prstGeom prst="rect">
            <a:avLst/>
          </a:prstGeom>
          <a:noFill/>
          <a:ln/>
        </p:spPr>
        <p:txBody>
          <a:bodyPr wrap="none" lIns="0" tIns="0" rIns="0" bIns="0" rtlCol="0" anchor="t"/>
          <a:lstStyle/>
          <a:p>
            <a:pPr lvl="0">
              <a:lnSpc>
                <a:spcPts val="2333"/>
              </a:lnSpc>
              <a:defRPr/>
            </a:pPr>
            <a:r>
              <a:rPr lang="en-US" sz="1600" dirty="0" err="1">
                <a:ea typeface="Inter Medium" pitchFamily="34" charset="-122"/>
                <a:cs typeface="Inter Medium" pitchFamily="34" charset="-120"/>
              </a:rPr>
              <a:t>Hệ</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thống</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truyền</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động</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hiệu</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suất</a:t>
            </a:r>
            <a:r>
              <a:rPr lang="en-US" sz="1600" dirty="0">
                <a:ea typeface="Inter Medium" pitchFamily="34" charset="-122"/>
                <a:cs typeface="Inter Medium" pitchFamily="34" charset="-120"/>
              </a:rPr>
              <a:t> </a:t>
            </a:r>
            <a:r>
              <a:rPr lang="en-US" sz="1600" dirty="0" err="1">
                <a:ea typeface="Inter Medium" pitchFamily="34" charset="-122"/>
                <a:cs typeface="Inter Medium" pitchFamily="34" charset="-120"/>
              </a:rPr>
              <a:t>cao</a:t>
            </a:r>
            <a:endParaRPr kumimoji="0" lang="en-US" sz="1600" b="0" i="0" u="none" strike="noStrike" kern="0" cap="none" spc="0" normalizeH="0" baseline="0" noProof="0" dirty="0">
              <a:ln>
                <a:noFill/>
              </a:ln>
              <a:effectLst/>
              <a:uLnTx/>
              <a:uFillTx/>
              <a:cs typeface="Arial"/>
              <a:sym typeface="Arial"/>
            </a:endParaRPr>
          </a:p>
        </p:txBody>
      </p:sp>
      <p:sp>
        <p:nvSpPr>
          <p:cNvPr id="24" name="Text 21">
            <a:extLst>
              <a:ext uri="{FF2B5EF4-FFF2-40B4-BE49-F238E27FC236}">
                <a16:creationId xmlns:a16="http://schemas.microsoft.com/office/drawing/2014/main" id="{A0B5508F-3AA8-43C2-A059-5F5084D2606B}"/>
              </a:ext>
            </a:extLst>
          </p:cNvPr>
          <p:cNvSpPr/>
          <p:nvPr/>
        </p:nvSpPr>
        <p:spPr>
          <a:xfrm>
            <a:off x="8097639" y="4360149"/>
            <a:ext cx="3250407" cy="297458"/>
          </a:xfrm>
          <a:prstGeom prst="rect">
            <a:avLst/>
          </a:prstGeom>
          <a:noFill/>
          <a:ln/>
        </p:spPr>
        <p:txBody>
          <a:bodyPr wrap="none" lIns="0" tIns="0" rIns="0" bIns="0" rtlCol="0" anchor="t"/>
          <a:lstStyle/>
          <a:p>
            <a:pPr marL="0" marR="0" lvl="0" indent="0" algn="l" defTabSz="914400" rtl="0" eaLnBrk="1" fontAlgn="auto" latinLnBrk="0" hangingPunct="1">
              <a:lnSpc>
                <a:spcPts val="2333"/>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effectLst/>
                <a:uLnTx/>
                <a:uFillTx/>
                <a:ea typeface="Inter Medium" pitchFamily="34" charset="-122"/>
                <a:cs typeface="Inter Medium" pitchFamily="34" charset="-120"/>
                <a:sym typeface="Arial"/>
              </a:rPr>
              <a:t>5-10%</a:t>
            </a:r>
            <a:endParaRPr kumimoji="0" lang="en-US" sz="1600" b="0" i="0" u="none" strike="noStrike" kern="0" cap="none" spc="0" normalizeH="0" baseline="0" noProof="0" dirty="0">
              <a:ln>
                <a:noFill/>
              </a:ln>
              <a:effectLst/>
              <a:uLnTx/>
              <a:uFillTx/>
              <a:cs typeface="Arial"/>
              <a:sym typeface="Arial"/>
            </a:endParaRPr>
          </a:p>
        </p:txBody>
      </p:sp>
      <p:sp>
        <p:nvSpPr>
          <p:cNvPr id="25" name="Text 22">
            <a:extLst>
              <a:ext uri="{FF2B5EF4-FFF2-40B4-BE49-F238E27FC236}">
                <a16:creationId xmlns:a16="http://schemas.microsoft.com/office/drawing/2014/main" id="{5D46AD45-5030-1F0F-E409-3499F6E59F05}"/>
              </a:ext>
            </a:extLst>
          </p:cNvPr>
          <p:cNvSpPr/>
          <p:nvPr/>
        </p:nvSpPr>
        <p:spPr>
          <a:xfrm>
            <a:off x="657027" y="4928474"/>
            <a:ext cx="10890647" cy="594916"/>
          </a:xfrm>
          <a:prstGeom prst="rect">
            <a:avLst/>
          </a:prstGeom>
          <a:noFill/>
          <a:ln/>
        </p:spPr>
        <p:txBody>
          <a:bodyPr wrap="square" lIns="0" tIns="0" rIns="0" bIns="0" rtlCol="0" anchor="t"/>
          <a:lstStyle/>
          <a:p>
            <a:pPr lvl="0">
              <a:lnSpc>
                <a:spcPts val="2333"/>
              </a:lnSpc>
              <a:defRPr/>
            </a:pPr>
            <a:r>
              <a:rPr lang="vi-VN" sz="1600" dirty="0">
                <a:ea typeface="Inter Medium" pitchFamily="34" charset="-122"/>
                <a:cs typeface="Inter Medium" pitchFamily="34" charset="-120"/>
              </a:rPr>
              <a:t>Hệ thống nhiệt trong sản xuất thép có tiềm năng tiết kiệm năng lượng lớn, lên đến 10-25%. Tối ưu hóa lò, cải thiện hệ thống cách nhiệt và sử dụng nhiệt thải từ khí thải để làm nóng sơ bộ là những giải pháp hiệu quả.</a:t>
            </a:r>
            <a:endParaRPr kumimoji="0" lang="en-US" sz="1600" b="0" i="0" u="none" strike="noStrike" kern="0" cap="none" spc="0" normalizeH="0" baseline="0" noProof="0" dirty="0">
              <a:ln>
                <a:noFill/>
              </a:ln>
              <a:effectLst/>
              <a:uLnTx/>
              <a:uFillTx/>
              <a:cs typeface="Arial"/>
              <a:sym typeface="Arial"/>
            </a:endParaRPr>
          </a:p>
        </p:txBody>
      </p:sp>
      <p:sp>
        <p:nvSpPr>
          <p:cNvPr id="26" name="Text 23">
            <a:extLst>
              <a:ext uri="{FF2B5EF4-FFF2-40B4-BE49-F238E27FC236}">
                <a16:creationId xmlns:a16="http://schemas.microsoft.com/office/drawing/2014/main" id="{3F1CCA1D-9BAD-D1B1-DCB8-66FA1A72004F}"/>
              </a:ext>
            </a:extLst>
          </p:cNvPr>
          <p:cNvSpPr/>
          <p:nvPr/>
        </p:nvSpPr>
        <p:spPr>
          <a:xfrm>
            <a:off x="657027" y="5670034"/>
            <a:ext cx="10890647" cy="892373"/>
          </a:xfrm>
          <a:prstGeom prst="rect">
            <a:avLst/>
          </a:prstGeom>
          <a:noFill/>
          <a:ln/>
        </p:spPr>
        <p:txBody>
          <a:bodyPr wrap="square" lIns="0" tIns="0" rIns="0" bIns="0" rtlCol="0" anchor="t"/>
          <a:lstStyle/>
          <a:p>
            <a:pPr lvl="0">
              <a:lnSpc>
                <a:spcPts val="2333"/>
              </a:lnSpc>
              <a:defRPr/>
            </a:pPr>
            <a:r>
              <a:rPr lang="vi-VN" sz="1600" dirty="0">
                <a:ea typeface="Inter Medium" pitchFamily="34" charset="-122"/>
                <a:cs typeface="Inter Medium" pitchFamily="34" charset="-120"/>
              </a:rPr>
              <a:t>Trong quá trình cán thép, áp dụng công nghệ điều khiển biến tần cho động cơ và sử dụng hệ thống truyền động hiệu suất cao có thể giúp tiết kiệm 5-10% năng lượng. Các giải pháp này không chỉ giảm tiêu thụ điện mà còn kéo dài tuổi thọ của thiết bị.</a:t>
            </a:r>
            <a:endParaRPr kumimoji="0" lang="en-US" sz="1600" b="0" i="0" u="none" strike="noStrike" kern="0" cap="none" spc="0" normalizeH="0" baseline="0" noProof="0" dirty="0">
              <a:ln>
                <a:noFill/>
              </a:ln>
              <a:effectLst/>
              <a:uLnTx/>
              <a:uFillTx/>
              <a:cs typeface="Arial"/>
              <a:sym typeface="Arial"/>
            </a:endParaRPr>
          </a:p>
        </p:txBody>
      </p:sp>
      <p:sp>
        <p:nvSpPr>
          <p:cNvPr id="27" name="Title 1">
            <a:extLst>
              <a:ext uri="{FF2B5EF4-FFF2-40B4-BE49-F238E27FC236}">
                <a16:creationId xmlns:a16="http://schemas.microsoft.com/office/drawing/2014/main" id="{5C6CD29A-F044-7370-489B-1F4205336D23}"/>
              </a:ext>
            </a:extLst>
          </p:cNvPr>
          <p:cNvSpPr txBox="1">
            <a:spLocks/>
          </p:cNvSpPr>
          <p:nvPr/>
        </p:nvSpPr>
        <p:spPr>
          <a:xfrm>
            <a:off x="150125" y="1234712"/>
            <a:ext cx="5382724"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r>
              <a:rPr lang="vi-VN" sz="1600" dirty="0">
                <a:solidFill>
                  <a:srgbClr val="0070C0"/>
                </a:solidFill>
                <a:latin typeface="+mn-lt"/>
              </a:rPr>
              <a:t>d. HỆ THỐNG NHIỆT VÀ CÁN THÉP</a:t>
            </a:r>
            <a:endParaRPr kumimoji="0" lang="vi-VN" sz="1600" b="1" i="0" u="none" strike="noStrike" kern="0" cap="none" spc="0" normalizeH="0" baseline="0" noProof="0" dirty="0">
              <a:ln>
                <a:noFill/>
              </a:ln>
              <a:solidFill>
                <a:srgbClr val="0070C0"/>
              </a:solidFill>
              <a:effectLst/>
              <a:uLnTx/>
              <a:uFillTx/>
              <a:latin typeface="+mn-lt"/>
              <a:sym typeface="Fira Sans Extra Condensed"/>
            </a:endParaRPr>
          </a:p>
        </p:txBody>
      </p:sp>
      <p:sp>
        <p:nvSpPr>
          <p:cNvPr id="30" name="Title 1">
            <a:extLst>
              <a:ext uri="{FF2B5EF4-FFF2-40B4-BE49-F238E27FC236}">
                <a16:creationId xmlns:a16="http://schemas.microsoft.com/office/drawing/2014/main" id="{6A8B1D2B-D74A-50D3-779B-39BB3A3EB20A}"/>
              </a:ext>
            </a:extLst>
          </p:cNvPr>
          <p:cNvSpPr>
            <a:spLocks noGrp="1"/>
          </p:cNvSpPr>
          <p:nvPr>
            <p:ph type="title"/>
          </p:nvPr>
        </p:nvSpPr>
        <p:spPr>
          <a:xfrm>
            <a:off x="833966" y="479294"/>
            <a:ext cx="10524067" cy="654050"/>
          </a:xfrm>
        </p:spPr>
        <p:txBody>
          <a:bodyPr>
            <a:normAutofit/>
          </a:bodyPr>
          <a:lstStyle/>
          <a:p>
            <a:pPr algn="ctr"/>
            <a:r>
              <a:rPr dirty="0" err="1">
                <a:solidFill>
                  <a:schemeClr val="accent1">
                    <a:lumMod val="50000"/>
                  </a:schemeClr>
                </a:solidFill>
              </a:rPr>
              <a:t>Giải</a:t>
            </a:r>
            <a:r>
              <a:rPr dirty="0">
                <a:solidFill>
                  <a:schemeClr val="accent1">
                    <a:lumMod val="50000"/>
                  </a:schemeClr>
                </a:solidFill>
              </a:rPr>
              <a:t> </a:t>
            </a:r>
            <a:r>
              <a:rPr dirty="0" err="1">
                <a:solidFill>
                  <a:schemeClr val="accent1">
                    <a:lumMod val="50000"/>
                  </a:schemeClr>
                </a:solidFill>
              </a:rPr>
              <a:t>pháp</a:t>
            </a:r>
            <a:r>
              <a:rPr dirty="0">
                <a:solidFill>
                  <a:schemeClr val="accent1">
                    <a:lumMod val="50000"/>
                  </a:schemeClr>
                </a:solidFill>
              </a:rPr>
              <a:t> </a:t>
            </a:r>
            <a:r>
              <a:rPr dirty="0" err="1">
                <a:solidFill>
                  <a:schemeClr val="accent1">
                    <a:lumMod val="50000"/>
                  </a:schemeClr>
                </a:solidFill>
              </a:rPr>
              <a:t>tiết</a:t>
            </a:r>
            <a:r>
              <a:rPr dirty="0">
                <a:solidFill>
                  <a:schemeClr val="accent1">
                    <a:lumMod val="50000"/>
                  </a:schemeClr>
                </a:solidFill>
              </a:rPr>
              <a:t> </a:t>
            </a:r>
            <a:r>
              <a:rPr dirty="0" err="1">
                <a:solidFill>
                  <a:schemeClr val="accent1">
                    <a:lumMod val="50000"/>
                  </a:schemeClr>
                </a:solidFill>
              </a:rPr>
              <a:t>kiệm</a:t>
            </a:r>
            <a:r>
              <a:rPr dirty="0">
                <a:solidFill>
                  <a:schemeClr val="accent1">
                    <a:lumMod val="50000"/>
                  </a:schemeClr>
                </a:solidFill>
              </a:rPr>
              <a:t> </a:t>
            </a:r>
            <a:r>
              <a:rPr dirty="0" err="1">
                <a:solidFill>
                  <a:schemeClr val="accent1">
                    <a:lumMod val="50000"/>
                  </a:schemeClr>
                </a:solidFill>
              </a:rPr>
              <a:t>năng</a:t>
            </a:r>
            <a:r>
              <a:rPr dirty="0">
                <a:solidFill>
                  <a:schemeClr val="accent1">
                    <a:lumMod val="50000"/>
                  </a:schemeClr>
                </a:solidFill>
              </a:rPr>
              <a:t> </a:t>
            </a:r>
            <a:r>
              <a:rPr dirty="0" err="1">
                <a:solidFill>
                  <a:schemeClr val="accent1">
                    <a:lumMod val="50000"/>
                  </a:schemeClr>
                </a:solidFill>
              </a:rPr>
              <a:t>lượng</a:t>
            </a:r>
            <a:r>
              <a:rPr dirty="0">
                <a:solidFill>
                  <a:schemeClr val="accent1">
                    <a:lumMod val="50000"/>
                  </a:schemeClr>
                </a:solidFill>
              </a:rPr>
              <a:t> </a:t>
            </a:r>
            <a:r>
              <a:rPr dirty="0" err="1">
                <a:solidFill>
                  <a:schemeClr val="accent1">
                    <a:lumMod val="50000"/>
                  </a:schemeClr>
                </a:solidFill>
              </a:rPr>
              <a:t>trong</a:t>
            </a:r>
            <a:r>
              <a:rPr dirty="0">
                <a:solidFill>
                  <a:schemeClr val="accent1">
                    <a:lumMod val="50000"/>
                  </a:schemeClr>
                </a:solidFill>
              </a:rPr>
              <a:t> </a:t>
            </a:r>
            <a:r>
              <a:rPr dirty="0" err="1">
                <a:solidFill>
                  <a:schemeClr val="accent1">
                    <a:lumMod val="50000"/>
                  </a:schemeClr>
                </a:solidFill>
              </a:rPr>
              <a:t>ngành</a:t>
            </a:r>
            <a:r>
              <a:rPr dirty="0">
                <a:solidFill>
                  <a:schemeClr val="accent1">
                    <a:lumMod val="50000"/>
                  </a:schemeClr>
                </a:solidFill>
              </a:rPr>
              <a:t> </a:t>
            </a:r>
            <a:r>
              <a:rPr dirty="0" err="1">
                <a:solidFill>
                  <a:schemeClr val="accent1">
                    <a:lumMod val="50000"/>
                  </a:schemeClr>
                </a:solidFill>
              </a:rPr>
              <a:t>Thép</a:t>
            </a:r>
            <a:endParaRPr dirty="0">
              <a:solidFill>
                <a:schemeClr val="accent1">
                  <a:lumMod val="50000"/>
                </a:schemeClr>
              </a:solidFill>
            </a:endParaRPr>
          </a:p>
        </p:txBody>
      </p:sp>
    </p:spTree>
    <p:extLst>
      <p:ext uri="{BB962C8B-B14F-4D97-AF65-F5344CB8AC3E}">
        <p14:creationId xmlns:p14="http://schemas.microsoft.com/office/powerpoint/2010/main" val="128161233"/>
      </p:ext>
    </p:extLst>
  </p:cSld>
  <p:clrMapOvr>
    <a:masterClrMapping/>
  </p:clrMapOvr>
  <p:transition advClick="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0218CDA-5A7C-B85D-5F1C-FFD7110DBE9E}"/>
              </a:ext>
            </a:extLst>
          </p:cNvPr>
          <p:cNvSpPr txBox="1"/>
          <p:nvPr/>
        </p:nvSpPr>
        <p:spPr>
          <a:xfrm>
            <a:off x="627905" y="1476944"/>
            <a:ext cx="3421582" cy="1477328"/>
          </a:xfrm>
          <a:prstGeom prst="rect">
            <a:avLst/>
          </a:prstGeom>
          <a:noFill/>
        </p:spPr>
        <p:txBody>
          <a:bodyPr wrap="square">
            <a:spAutoFit/>
          </a:bodyPr>
          <a:lstStyle/>
          <a:p>
            <a:pPr lvl="0" eaLnBrk="0" fontAlgn="base" hangingPunct="0">
              <a:spcBef>
                <a:spcPct val="0"/>
              </a:spcBef>
              <a:spcAft>
                <a:spcPct val="0"/>
              </a:spcAft>
              <a:buClrTx/>
            </a:pPr>
            <a:r>
              <a:rPr lang="en-US" altLang="en-US" sz="1800">
                <a:solidFill>
                  <a:schemeClr val="tx1"/>
                </a:solidFill>
                <a:latin typeface="Arial" panose="020B0604020202020204" pitchFamily="34" charset="0"/>
              </a:rPr>
              <a:t>Sản xuất sắt theo lộ trình và tỷ lệ phế liệu trong các đầu vào kim loại theo kịch bản phát thải ròng bằng 0, giai đoạn 2018-2030</a:t>
            </a:r>
          </a:p>
        </p:txBody>
      </p:sp>
      <p:sp>
        <p:nvSpPr>
          <p:cNvPr id="7" name="Title 1">
            <a:extLst>
              <a:ext uri="{FF2B5EF4-FFF2-40B4-BE49-F238E27FC236}">
                <a16:creationId xmlns:a16="http://schemas.microsoft.com/office/drawing/2014/main" id="{7C21CC99-A201-A509-C576-F1C25A86A14C}"/>
              </a:ext>
            </a:extLst>
          </p:cNvPr>
          <p:cNvSpPr txBox="1">
            <a:spLocks/>
          </p:cNvSpPr>
          <p:nvPr/>
        </p:nvSpPr>
        <p:spPr>
          <a:xfrm>
            <a:off x="833966" y="479294"/>
            <a:ext cx="10524067"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vi-VN" dirty="0">
                <a:solidFill>
                  <a:schemeClr val="accent1">
                    <a:lumMod val="50000"/>
                  </a:schemeClr>
                </a:solidFill>
                <a:latin typeface="+mn-lt"/>
              </a:rPr>
              <a:t>Giải pháp tiết kiệm năng lượng trong ngành Thép</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1" y="1251844"/>
            <a:ext cx="6481232" cy="5612173"/>
          </a:xfrm>
          <a:prstGeom prst="rect">
            <a:avLst/>
          </a:prstGeom>
        </p:spPr>
      </p:pic>
      <p:sp>
        <p:nvSpPr>
          <p:cNvPr id="3" name="Rectangle 2"/>
          <p:cNvSpPr/>
          <p:nvPr/>
        </p:nvSpPr>
        <p:spPr>
          <a:xfrm>
            <a:off x="6883401" y="6273800"/>
            <a:ext cx="1352550"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Lò cao có công nghệ thu giữ Cacbon</a:t>
            </a:r>
          </a:p>
        </p:txBody>
      </p:sp>
      <p:sp>
        <p:nvSpPr>
          <p:cNvPr id="8" name="Rectangle 7"/>
          <p:cNvSpPr/>
          <p:nvPr/>
        </p:nvSpPr>
        <p:spPr>
          <a:xfrm>
            <a:off x="5203826" y="6229350"/>
            <a:ext cx="1419224"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b="1">
                <a:solidFill>
                  <a:schemeClr val="tx1"/>
                </a:solidFill>
              </a:rPr>
              <a:t>Lò cao không giảm phát thải</a:t>
            </a:r>
          </a:p>
        </p:txBody>
      </p:sp>
      <p:sp>
        <p:nvSpPr>
          <p:cNvPr id="9" name="Rectangle 8"/>
          <p:cNvSpPr/>
          <p:nvPr/>
        </p:nvSpPr>
        <p:spPr>
          <a:xfrm>
            <a:off x="8361892" y="6280150"/>
            <a:ext cx="1028700"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a:solidFill>
                  <a:schemeClr val="tx1"/>
                </a:solidFill>
              </a:rPr>
              <a:t>Sắt hoàn nguyên trực tiếp không giảm phát thải</a:t>
            </a:r>
          </a:p>
        </p:txBody>
      </p:sp>
      <p:sp>
        <p:nvSpPr>
          <p:cNvPr id="10" name="Rectangle 9"/>
          <p:cNvSpPr/>
          <p:nvPr/>
        </p:nvSpPr>
        <p:spPr>
          <a:xfrm>
            <a:off x="9518652" y="6286500"/>
            <a:ext cx="800098"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a:solidFill>
                  <a:schemeClr val="tx1"/>
                </a:solidFill>
              </a:rPr>
              <a:t>Sắt hoàn nguyên trực tiếp sử dụng công nghệ lưu giữ Cacbon</a:t>
            </a:r>
          </a:p>
        </p:txBody>
      </p:sp>
      <p:sp>
        <p:nvSpPr>
          <p:cNvPr id="11" name="Rectangle 10"/>
          <p:cNvSpPr/>
          <p:nvPr/>
        </p:nvSpPr>
        <p:spPr>
          <a:xfrm>
            <a:off x="10438342" y="6267450"/>
            <a:ext cx="800098" cy="266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b="1">
                <a:solidFill>
                  <a:schemeClr val="tx1"/>
                </a:solidFill>
              </a:rPr>
              <a:t>Sắt hoàn nguyên trực tiếp sử dụng hydro</a:t>
            </a:r>
          </a:p>
        </p:txBody>
      </p:sp>
    </p:spTree>
  </p:cSld>
  <p:clrMapOvr>
    <a:masterClrMapping/>
  </p:clrMapOvr>
  <p:transition/>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1AB0E626-2F31-89D6-F149-39EF5C37DB0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0B0F0895-AF41-D498-83EA-829C2D0625F9}"/>
              </a:ext>
            </a:extLst>
          </p:cNvPr>
          <p:cNvSpPr txBox="1"/>
          <p:nvPr/>
        </p:nvSpPr>
        <p:spPr>
          <a:xfrm>
            <a:off x="609600" y="1740585"/>
            <a:ext cx="6708621" cy="3448636"/>
          </a:xfrm>
          <a:prstGeom prst="rect">
            <a:avLst/>
          </a:prstGeom>
          <a:noFill/>
        </p:spPr>
        <p:txBody>
          <a:bodyPr wrap="square">
            <a:spAutoFit/>
          </a:bodyPr>
          <a:lstStyle/>
          <a:p>
            <a:pPr algn="just" fontAlgn="base">
              <a:lnSpc>
                <a:spcPct val="130000"/>
              </a:lnSpc>
              <a:spcAft>
                <a:spcPts val="900"/>
              </a:spcAft>
            </a:pPr>
            <a:r>
              <a:rPr b="1" lang="en-US" sz="1800">
                <a:solidFill>
                  <a:schemeClr val="accent1">
                    <a:lumMod val="50000"/>
                  </a:schemeClr>
                </a:solidFill>
                <a:latin typeface="+mn-lt"/>
              </a:rPr>
              <a:t>Sáng kiến</a:t>
            </a:r>
          </a:p>
          <a:p>
            <a:pPr algn="just" fontAlgn="base" indent="-342900" marL="342900">
              <a:lnSpc>
                <a:spcPct val="130000"/>
              </a:lnSpc>
              <a:spcAft>
                <a:spcPts val="450"/>
              </a:spcAft>
              <a:buFont charset="0" panose="020B0604020202020204" pitchFamily="34" typeface="Arial"/>
              <a:buChar char="•"/>
            </a:pPr>
            <a:r>
              <a:rPr lang="vi-VN" sz="1600">
                <a:latin typeface="+mn-lt"/>
              </a:rPr>
              <a:t>Quá trình này đã được kiểm chứng trong môi trường công nghiệp tại Trung Quốc bởi LanzaTech BaoSteel New Energy Company vào năm 2012 và Shougang LanzaTech New Energy Technology Company vào năm 2013. LanzaTech cũng có các cơ sở thử nghiệm ở New Zealand và Đài Bắc, Trung Quốc.Nhà máy thương mại đầu tiên bắt đầu hoạt động vào năm 2018 tại Trung Quốc, do LanzaTech, Tập đoàn Shougang và TangMing vận hành; đã sản xuất 30 triệu lít ethanol để bán thương mại trong năm đầu tiên đi vào hoạt động.</a:t>
            </a:r>
            <a:endParaRPr b="0" dirty="0" i="0" lang="en-US" sz="1600">
              <a:solidFill>
                <a:srgbClr val="000000"/>
              </a:solidFill>
              <a:effectLst/>
              <a:latin typeface="+mn-lt"/>
            </a:endParaRPr>
          </a:p>
        </p:txBody>
      </p:sp>
      <p:sp>
        <p:nvSpPr>
          <p:cNvPr id="4" name="TextBox 3">
            <a:extLst>
              <a:ext uri="{FF2B5EF4-FFF2-40B4-BE49-F238E27FC236}">
                <a16:creationId xmlns:a16="http://schemas.microsoft.com/office/drawing/2014/main" id="{6944B0F4-FA24-07A0-603A-F86409B8F6A2}"/>
              </a:ext>
            </a:extLst>
          </p:cNvPr>
          <p:cNvSpPr txBox="1"/>
          <p:nvPr/>
        </p:nvSpPr>
        <p:spPr>
          <a:xfrm>
            <a:off x="609600" y="1329244"/>
            <a:ext cx="9216571" cy="400110"/>
          </a:xfrm>
          <a:prstGeom prst="rect">
            <a:avLst/>
          </a:prstGeom>
          <a:noFill/>
        </p:spPr>
        <p:txBody>
          <a:bodyPr wrap="square">
            <a:spAutoFit/>
          </a:bodyPr>
          <a:lstStyle/>
          <a:p>
            <a:pPr fontAlgn="base">
              <a:spcBef>
                <a:spcPts val="750"/>
              </a:spcBef>
            </a:pPr>
            <a:r>
              <a:rPr b="1" lang="en-US" sz="2000">
                <a:solidFill>
                  <a:schemeClr val="accent1">
                    <a:lumMod val="50000"/>
                  </a:schemeClr>
                </a:solidFill>
                <a:latin typeface="+mn-lt"/>
              </a:rPr>
              <a:t>Chuyển đổi khí thải từ quá trình sản xuất thép thành nhiên liệu (lò cao)</a:t>
            </a:r>
            <a:endParaRPr b="1" dirty="0" i="0" lang="en-US" sz="200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68A8D825-A6C6-EEAB-0FD2-5399FF3E3913}"/>
              </a:ext>
            </a:extLst>
          </p:cNvPr>
          <p:cNvSpPr txBox="1"/>
          <p:nvPr/>
        </p:nvSpPr>
        <p:spPr>
          <a:xfrm>
            <a:off x="609599" y="5065214"/>
            <a:ext cx="11308079" cy="830997"/>
          </a:xfrm>
          <a:prstGeom prst="rect">
            <a:avLst/>
          </a:prstGeom>
          <a:noFill/>
        </p:spPr>
        <p:txBody>
          <a:bodyPr wrap="square">
            <a:spAutoFit/>
          </a:bodyPr>
          <a:lstStyle/>
          <a:p>
            <a:pPr fontAlgn="base" indent="-342900" marL="342900">
              <a:spcAft>
                <a:spcPts val="450"/>
              </a:spcAft>
              <a:buFont charset="0" panose="020B0604020202020204" pitchFamily="34" typeface="Arial"/>
              <a:buChar char="•"/>
            </a:pPr>
            <a:r>
              <a:rPr b="1" lang="vi-VN" sz="1600"/>
              <a:t>Bỉ:</a:t>
            </a:r>
            <a:r>
              <a:rPr lang="vi-VN" sz="1600"/>
              <a:t> Arcelor LanzaTech Carbalyst (Steelanol) Ghent: Một nhà máy </a:t>
            </a:r>
            <a:r>
              <a:rPr lang="en-US" sz="1600"/>
              <a:t>tiêu biểu</a:t>
            </a:r>
            <a:r>
              <a:rPr lang="vi-VN" sz="1600"/>
              <a:t> quy mô lớn đã được khánh thành tại Ghent, Bỉ trong khuôn khổ dự án Steelanol của ArcelorMittal và LanzaTech với công suất 80 triệu lít ethanol khi hoàn thành. Quá trình này trước đó đã được kiểm chứng thành công tại địa điểm này vào năm 2016.</a:t>
            </a:r>
            <a:endParaRPr dirty="0" i="0" lang="en-US" sz="1600">
              <a:solidFill>
                <a:srgbClr val="000000"/>
              </a:solidFill>
              <a:effectLst/>
              <a:latin typeface="+mn-lt"/>
            </a:endParaRPr>
          </a:p>
        </p:txBody>
      </p:sp>
      <p:pic>
        <p:nvPicPr>
          <p:cNvPr descr="LanzaTech Bioreactor - YouTube" id="3076" name="Picture 4">
            <a:extLst>
              <a:ext uri="{FF2B5EF4-FFF2-40B4-BE49-F238E27FC236}">
                <a16:creationId xmlns:a16="http://schemas.microsoft.com/office/drawing/2014/main" id="{31F58E78-ABAC-B8DF-D39D-A8C186C90D17}"/>
              </a:ext>
            </a:extLst>
          </p:cNvPr>
          <p:cNvPicPr>
            <a:picLocks noChangeArrowheads="1" noChangeAspect="1"/>
          </p:cNvPicPr>
          <p:nvPr/>
        </p:nvPicPr>
        <p:blipFill rotWithShape="1">
          <a:blip r:embed="rId2">
            <a:extLst>
              <a:ext uri="{28A0092B-C50C-407E-A947-70E740481C1C}">
                <a14:useLocalDpi xmlns:a14="http://schemas.microsoft.com/office/drawing/2010/main" val="0"/>
              </a:ext>
            </a:extLst>
          </a:blip>
          <a:srcRect b="33"/>
          <a:stretch/>
        </p:blipFill>
        <p:spPr bwMode="auto">
          <a:xfrm>
            <a:off x="7318221" y="1975889"/>
            <a:ext cx="4431817" cy="284279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ACE9D56D-4E6E-19E4-1D67-615681BA199C}"/>
              </a:ext>
            </a:extLst>
          </p:cNvPr>
          <p:cNvSpPr txBox="1">
            <a:spLocks/>
          </p:cNvSpPr>
          <p:nvPr/>
        </p:nvSpPr>
        <p:spPr>
          <a:xfrm>
            <a:off x="777239" y="587510"/>
            <a:ext cx="10972800" cy="495200"/>
          </a:xfrm>
          <a:prstGeom prst="rect">
            <a:avLst/>
          </a:prstGeom>
          <a:noFill/>
          <a:ln>
            <a:noFill/>
          </a:ln>
        </p:spPr>
        <p:txBody>
          <a:bodyPr anchor="ctr" anchorCtr="0" bIns="91425" lIns="91425" rIns="91425" spcFirstLastPara="1" tIns="91425" wrap="square">
            <a:noAutofit/>
          </a:bodyPr>
          <a:lstStyle>
            <a:defPPr algn="l" lvl="0" marR="0" rtl="0">
              <a:lnSpc>
                <a:spcPct val="100000"/>
              </a:lnSpc>
              <a:spcBef>
                <a:spcPts val="0"/>
              </a:spcBef>
              <a:spcAft>
                <a:spcPts val="0"/>
              </a:spcAft>
            </a:defPPr>
            <a:lvl1pPr algn="ctr" lvl="0"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mj-lt"/>
                <a:ea typeface="Fira Sans Extra Condensed"/>
                <a:cs charset="0" panose="020B0604020202020204" pitchFamily="34" typeface="Arial"/>
                <a:sym typeface="Fira Sans Extra Condensed"/>
              </a:defRPr>
            </a:lvl1pPr>
            <a:lvl2pPr algn="l" lvl="1"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2pPr>
            <a:lvl3pPr algn="l" lvl="2"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3pPr>
            <a:lvl4pPr algn="l" lvl="3"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4pPr>
            <a:lvl5pPr algn="l" lvl="4"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5pPr>
            <a:lvl6pPr algn="l" lvl="5"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6pPr>
            <a:lvl7pPr algn="l" lvl="6"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7pPr>
            <a:lvl8pPr algn="l" lvl="7"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8pPr>
            <a:lvl9pPr algn="l" lvl="8" marR="0" rtl="0">
              <a:lnSpc>
                <a:spcPct val="100000"/>
              </a:lnSpc>
              <a:spcBef>
                <a:spcPts val="0"/>
              </a:spcBef>
              <a:spcAft>
                <a:spcPts val="0"/>
              </a:spcAft>
              <a:buClr>
                <a:schemeClr val="dk1"/>
              </a:buClr>
              <a:buSzPts val="2800"/>
              <a:buFont typeface="Fira Sans Extra Condensed"/>
              <a:buNone/>
              <a:defRPr b="1" cap="none" i="0" strike="noStrike" sz="2800" u="none">
                <a:solidFill>
                  <a:schemeClr val="dk1"/>
                </a:solidFill>
                <a:latin typeface="Fira Sans Extra Condensed"/>
                <a:ea typeface="Fira Sans Extra Condensed"/>
                <a:cs typeface="Fira Sans Extra Condensed"/>
                <a:sym typeface="Fira Sans Extra Condensed"/>
              </a:defRPr>
            </a:lvl9pPr>
          </a:lstStyle>
          <a:p>
            <a:r>
              <a:rPr dirty="0" err="1" lang="en-US">
                <a:solidFill>
                  <a:schemeClr val="accent1">
                    <a:lumMod val="50000"/>
                  </a:schemeClr>
                </a:solidFill>
              </a:rPr>
              <a:t>Ví</a:t>
            </a:r>
            <a:r>
              <a:rPr dirty="0" lang="en-US">
                <a:solidFill>
                  <a:schemeClr val="accent1">
                    <a:lumMod val="50000"/>
                  </a:schemeClr>
                </a:solidFill>
              </a:rPr>
              <a:t> </a:t>
            </a:r>
            <a:r>
              <a:rPr dirty="0" err="1" lang="en-US">
                <a:solidFill>
                  <a:schemeClr val="accent1">
                    <a:lumMod val="50000"/>
                  </a:schemeClr>
                </a:solidFill>
              </a:rPr>
              <a:t>dụ</a:t>
            </a:r>
            <a:r>
              <a:rPr dirty="0" lang="en-US">
                <a:solidFill>
                  <a:schemeClr val="accent1">
                    <a:lumMod val="50000"/>
                  </a:schemeClr>
                </a:solidFill>
              </a:rPr>
              <a:t> </a:t>
            </a:r>
            <a:r>
              <a:rPr dirty="0" err="1" lang="en-US">
                <a:solidFill>
                  <a:schemeClr val="accent1">
                    <a:lumMod val="50000"/>
                  </a:schemeClr>
                </a:solidFill>
              </a:rPr>
              <a:t>về</a:t>
            </a:r>
            <a:r>
              <a:rPr dirty="0" lang="en-US">
                <a:solidFill>
                  <a:schemeClr val="accent1">
                    <a:lumMod val="50000"/>
                  </a:schemeClr>
                </a:solidFill>
              </a:rPr>
              <a:t> </a:t>
            </a:r>
            <a:r>
              <a:rPr dirty="0" err="1" lang="en-US">
                <a:solidFill>
                  <a:schemeClr val="accent1">
                    <a:lumMod val="50000"/>
                  </a:schemeClr>
                </a:solidFill>
              </a:rPr>
              <a:t>giải</a:t>
            </a:r>
            <a:r>
              <a:rPr dirty="0" lang="en-US">
                <a:solidFill>
                  <a:schemeClr val="accent1">
                    <a:lumMod val="50000"/>
                  </a:schemeClr>
                </a:solidFill>
              </a:rPr>
              <a:t> </a:t>
            </a:r>
            <a:r>
              <a:rPr dirty="0" err="1" lang="en-US">
                <a:solidFill>
                  <a:schemeClr val="accent1">
                    <a:lumMod val="50000"/>
                  </a:schemeClr>
                </a:solidFill>
              </a:rPr>
              <a:t>pháp</a:t>
            </a:r>
            <a:r>
              <a:rPr dirty="0" lang="en-US">
                <a:solidFill>
                  <a:schemeClr val="accent1">
                    <a:lumMod val="50000"/>
                  </a:schemeClr>
                </a:solidFill>
              </a:rPr>
              <a:t> TKNL trong </a:t>
            </a:r>
            <a:r>
              <a:rPr dirty="0" err="1" lang="en-US">
                <a:solidFill>
                  <a:schemeClr val="accent1">
                    <a:lumMod val="50000"/>
                  </a:schemeClr>
                </a:solidFill>
              </a:rPr>
              <a:t>ngành</a:t>
            </a:r>
            <a:r>
              <a:rPr dirty="0" lang="en-US">
                <a:solidFill>
                  <a:schemeClr val="accent1">
                    <a:lumMod val="50000"/>
                  </a:schemeClr>
                </a:solidFill>
              </a:rPr>
              <a:t> </a:t>
            </a:r>
            <a:r>
              <a:rPr dirty="0" err="1" lang="en-US">
                <a:solidFill>
                  <a:schemeClr val="accent1">
                    <a:lumMod val="50000"/>
                  </a:schemeClr>
                </a:solidFill>
              </a:rPr>
              <a:t>thép</a:t>
            </a:r>
            <a:r>
              <a:rPr dirty="0" lang="en-US">
                <a:solidFill>
                  <a:schemeClr val="accent1">
                    <a:lumMod val="50000"/>
                  </a:schemeClr>
                </a:solidFill>
              </a:rPr>
              <a:t> trên </a:t>
            </a:r>
            <a:r>
              <a:rPr dirty="0" err="1" lang="en-US">
                <a:solidFill>
                  <a:schemeClr val="accent1">
                    <a:lumMod val="50000"/>
                  </a:schemeClr>
                </a:solidFill>
              </a:rPr>
              <a:t>thế</a:t>
            </a:r>
            <a:r>
              <a:rPr dirty="0" lang="en-US">
                <a:solidFill>
                  <a:schemeClr val="accent1">
                    <a:lumMod val="50000"/>
                  </a:schemeClr>
                </a:solidFill>
              </a:rPr>
              <a:t> </a:t>
            </a:r>
            <a:r>
              <a:rPr dirty="0" err="1" lang="en-US">
                <a:solidFill>
                  <a:schemeClr val="accent1">
                    <a:lumMod val="50000"/>
                  </a:schemeClr>
                </a:solidFill>
              </a:rPr>
              <a:t>giới</a:t>
            </a:r>
            <a:endParaRPr dirty="0" lang="en-VN">
              <a:solidFill>
                <a:schemeClr val="accent1">
                  <a:lumMod val="50000"/>
                </a:schemeClr>
              </a:solidFill>
            </a:endParaRPr>
          </a:p>
        </p:txBody>
      </p:sp>
    </p:spTree>
    <p:extLst>
      <p:ext uri="{BB962C8B-B14F-4D97-AF65-F5344CB8AC3E}">
        <p14:creationId xmlns:p14="http://schemas.microsoft.com/office/powerpoint/2010/main" val="23136293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
            <a:extLst>
              <a:ext uri="{FF2B5EF4-FFF2-40B4-BE49-F238E27FC236}">
                <a16:creationId xmlns:a16="http://schemas.microsoft.com/office/drawing/2014/main" id="{0C0ACA0E-8106-779D-A04E-0616D8A09311}"/>
              </a:ext>
            </a:extLst>
          </p:cNvPr>
          <p:cNvSpPr/>
          <p:nvPr/>
        </p:nvSpPr>
        <p:spPr>
          <a:xfrm>
            <a:off x="704156" y="1722338"/>
            <a:ext cx="5340053" cy="1706662"/>
          </a:xfrm>
          <a:prstGeom prst="roundRect">
            <a:avLst>
              <a:gd name="adj" fmla="val 4652"/>
            </a:avLst>
          </a:prstGeom>
          <a:solidFill>
            <a:srgbClr val="F7EDD4"/>
          </a:solidFill>
          <a:ln w="7620">
            <a:solidFill>
              <a:srgbClr val="DDD3BA"/>
            </a:solidFill>
            <a:prstDash val="solid"/>
          </a:ln>
        </p:spPr>
        <p:txBody>
          <a:bodyPr/>
          <a:lstStyle/>
          <a:p>
            <a:endParaRPr lang="en-US" sz="1800">
              <a:latin typeface="+mn-lt"/>
            </a:endParaRPr>
          </a:p>
        </p:txBody>
      </p:sp>
      <p:sp>
        <p:nvSpPr>
          <p:cNvPr id="5" name="Text 2">
            <a:extLst>
              <a:ext uri="{FF2B5EF4-FFF2-40B4-BE49-F238E27FC236}">
                <a16:creationId xmlns:a16="http://schemas.microsoft.com/office/drawing/2014/main" id="{F3F7D9F3-4BB9-1CA3-E332-69306CF7564B}"/>
              </a:ext>
            </a:extLst>
          </p:cNvPr>
          <p:cNvSpPr/>
          <p:nvPr/>
        </p:nvSpPr>
        <p:spPr>
          <a:xfrm>
            <a:off x="899518" y="1917700"/>
            <a:ext cx="2362696" cy="295275"/>
          </a:xfrm>
          <a:prstGeom prst="rect">
            <a:avLst/>
          </a:prstGeom>
          <a:noFill/>
          <a:ln/>
        </p:spPr>
        <p:txBody>
          <a:bodyPr wrap="none" lIns="0" tIns="0" rIns="0" bIns="0" rtlCol="0" anchor="t"/>
          <a:lstStyle/>
          <a:p>
            <a:pPr>
              <a:lnSpc>
                <a:spcPts val="2292"/>
              </a:lnSpc>
            </a:pPr>
            <a:r>
              <a:rPr lang="en-US" sz="1800" b="1" dirty="0">
                <a:solidFill>
                  <a:srgbClr val="454240"/>
                </a:solidFill>
                <a:latin typeface="+mn-lt"/>
                <a:ea typeface="Libre Baskerville" pitchFamily="34" charset="-122"/>
                <a:cs typeface="Libre Baskerville" pitchFamily="34" charset="-120"/>
              </a:rPr>
              <a:t>Hòa Phát</a:t>
            </a:r>
            <a:endParaRPr lang="en-US" sz="1800" b="1" dirty="0">
              <a:latin typeface="+mn-lt"/>
            </a:endParaRPr>
          </a:p>
        </p:txBody>
      </p:sp>
      <p:sp>
        <p:nvSpPr>
          <p:cNvPr id="6" name="Text 3">
            <a:extLst>
              <a:ext uri="{FF2B5EF4-FFF2-40B4-BE49-F238E27FC236}">
                <a16:creationId xmlns:a16="http://schemas.microsoft.com/office/drawing/2014/main" id="{7FEE72C1-9822-8A99-834F-A0482E69B031}"/>
              </a:ext>
            </a:extLst>
          </p:cNvPr>
          <p:cNvSpPr/>
          <p:nvPr/>
        </p:nvSpPr>
        <p:spPr>
          <a:xfrm>
            <a:off x="899518" y="2326381"/>
            <a:ext cx="4949329" cy="907257"/>
          </a:xfrm>
          <a:prstGeom prst="rect">
            <a:avLst/>
          </a:prstGeom>
          <a:noFill/>
          <a:ln/>
        </p:spPr>
        <p:txBody>
          <a:bodyPr wrap="square" lIns="0" tIns="0" rIns="0" bIns="0" rtlCol="0" anchor="t"/>
          <a:lstStyle/>
          <a:p>
            <a:pPr>
              <a:lnSpc>
                <a:spcPts val="2375"/>
              </a:lnSpc>
            </a:pPr>
            <a:r>
              <a:rPr lang="en-US" sz="1800" dirty="0">
                <a:solidFill>
                  <a:srgbClr val="454240"/>
                </a:solidFill>
                <a:latin typeface="+mn-lt"/>
                <a:ea typeface="DM Sans" pitchFamily="34" charset="-122"/>
                <a:cs typeface="DM Sans" pitchFamily="34" charset="-120"/>
              </a:rPr>
              <a:t>Sử dụng công nghệ BF-BOF và cán nóng. Đã đầu tư hệ thống thu hồi nhiệt thải (WHR) và áp dụng tiêu chuẩn ISO 50001 về quản lý năng lượng.</a:t>
            </a:r>
            <a:endParaRPr lang="en-US" sz="1800" dirty="0">
              <a:latin typeface="+mn-lt"/>
            </a:endParaRPr>
          </a:p>
        </p:txBody>
      </p:sp>
      <p:sp>
        <p:nvSpPr>
          <p:cNvPr id="7" name="Shape 4">
            <a:extLst>
              <a:ext uri="{FF2B5EF4-FFF2-40B4-BE49-F238E27FC236}">
                <a16:creationId xmlns:a16="http://schemas.microsoft.com/office/drawing/2014/main" id="{C4CF8214-04E5-6837-0637-5029AF830C63}"/>
              </a:ext>
            </a:extLst>
          </p:cNvPr>
          <p:cNvSpPr/>
          <p:nvPr/>
        </p:nvSpPr>
        <p:spPr>
          <a:xfrm>
            <a:off x="6233220" y="1722338"/>
            <a:ext cx="5340053" cy="1706662"/>
          </a:xfrm>
          <a:prstGeom prst="roundRect">
            <a:avLst>
              <a:gd name="adj" fmla="val 4652"/>
            </a:avLst>
          </a:prstGeom>
          <a:solidFill>
            <a:srgbClr val="F7EDD4"/>
          </a:solidFill>
          <a:ln w="7620">
            <a:solidFill>
              <a:srgbClr val="DDD3BA"/>
            </a:solidFill>
            <a:prstDash val="solid"/>
          </a:ln>
        </p:spPr>
        <p:txBody>
          <a:bodyPr/>
          <a:lstStyle/>
          <a:p>
            <a:endParaRPr lang="en-US" sz="1800">
              <a:latin typeface="+mn-lt"/>
            </a:endParaRPr>
          </a:p>
        </p:txBody>
      </p:sp>
      <p:sp>
        <p:nvSpPr>
          <p:cNvPr id="8" name="Text 5">
            <a:extLst>
              <a:ext uri="{FF2B5EF4-FFF2-40B4-BE49-F238E27FC236}">
                <a16:creationId xmlns:a16="http://schemas.microsoft.com/office/drawing/2014/main" id="{7A5A7A08-04CA-0498-7126-A716762E1BFB}"/>
              </a:ext>
            </a:extLst>
          </p:cNvPr>
          <p:cNvSpPr/>
          <p:nvPr/>
        </p:nvSpPr>
        <p:spPr>
          <a:xfrm>
            <a:off x="6428582" y="1917700"/>
            <a:ext cx="2362696" cy="295275"/>
          </a:xfrm>
          <a:prstGeom prst="rect">
            <a:avLst/>
          </a:prstGeom>
          <a:noFill/>
          <a:ln/>
        </p:spPr>
        <p:txBody>
          <a:bodyPr wrap="none" lIns="0" tIns="0" rIns="0" bIns="0" rtlCol="0" anchor="t"/>
          <a:lstStyle/>
          <a:p>
            <a:pPr>
              <a:lnSpc>
                <a:spcPts val="2292"/>
              </a:lnSpc>
            </a:pPr>
            <a:r>
              <a:rPr lang="en-US" sz="1800" b="1" dirty="0">
                <a:solidFill>
                  <a:srgbClr val="454240"/>
                </a:solidFill>
                <a:latin typeface="+mn-lt"/>
                <a:ea typeface="Libre Baskerville" pitchFamily="34" charset="-122"/>
                <a:cs typeface="Libre Baskerville" pitchFamily="34" charset="-120"/>
              </a:rPr>
              <a:t>Pomina</a:t>
            </a:r>
            <a:endParaRPr lang="en-US" sz="1800" b="1" dirty="0">
              <a:latin typeface="+mn-lt"/>
            </a:endParaRPr>
          </a:p>
        </p:txBody>
      </p:sp>
      <p:sp>
        <p:nvSpPr>
          <p:cNvPr id="9" name="Text 6">
            <a:extLst>
              <a:ext uri="{FF2B5EF4-FFF2-40B4-BE49-F238E27FC236}">
                <a16:creationId xmlns:a16="http://schemas.microsoft.com/office/drawing/2014/main" id="{2DF5D643-7B8A-73D5-CCC3-7C04B42FEA9E}"/>
              </a:ext>
            </a:extLst>
          </p:cNvPr>
          <p:cNvSpPr/>
          <p:nvPr/>
        </p:nvSpPr>
        <p:spPr>
          <a:xfrm>
            <a:off x="6428582" y="2326381"/>
            <a:ext cx="4949329" cy="907257"/>
          </a:xfrm>
          <a:prstGeom prst="rect">
            <a:avLst/>
          </a:prstGeom>
          <a:noFill/>
          <a:ln/>
        </p:spPr>
        <p:txBody>
          <a:bodyPr wrap="square" lIns="0" tIns="0" rIns="0" bIns="0" rtlCol="0" anchor="t"/>
          <a:lstStyle/>
          <a:p>
            <a:pPr>
              <a:lnSpc>
                <a:spcPts val="2375"/>
              </a:lnSpc>
            </a:pPr>
            <a:r>
              <a:rPr lang="en-US" sz="1800" dirty="0">
                <a:solidFill>
                  <a:srgbClr val="454240"/>
                </a:solidFill>
                <a:latin typeface="+mn-lt"/>
                <a:ea typeface="DM Sans" pitchFamily="34" charset="-122"/>
                <a:cs typeface="DM Sans" pitchFamily="34" charset="-120"/>
              </a:rPr>
              <a:t>Vận hành lò EAF và đã triển khai hệ thống giám sát điện năng hiện đại, giúp tối ưu hóa quá trình sản xuất và giảm tiêu hao năng lượng.</a:t>
            </a:r>
            <a:endParaRPr lang="en-US" sz="1800" dirty="0">
              <a:latin typeface="+mn-lt"/>
            </a:endParaRPr>
          </a:p>
        </p:txBody>
      </p:sp>
      <p:sp>
        <p:nvSpPr>
          <p:cNvPr id="10" name="Shape 7">
            <a:extLst>
              <a:ext uri="{FF2B5EF4-FFF2-40B4-BE49-F238E27FC236}">
                <a16:creationId xmlns:a16="http://schemas.microsoft.com/office/drawing/2014/main" id="{A1952468-B346-C414-E0D1-5BF0D1584467}"/>
              </a:ext>
            </a:extLst>
          </p:cNvPr>
          <p:cNvSpPr/>
          <p:nvPr/>
        </p:nvSpPr>
        <p:spPr>
          <a:xfrm>
            <a:off x="704156" y="3618011"/>
            <a:ext cx="5340053" cy="1706662"/>
          </a:xfrm>
          <a:prstGeom prst="roundRect">
            <a:avLst>
              <a:gd name="adj" fmla="val 4652"/>
            </a:avLst>
          </a:prstGeom>
          <a:solidFill>
            <a:srgbClr val="F7EDD4"/>
          </a:solidFill>
          <a:ln w="7620">
            <a:solidFill>
              <a:srgbClr val="DDD3BA"/>
            </a:solidFill>
            <a:prstDash val="solid"/>
          </a:ln>
        </p:spPr>
        <p:txBody>
          <a:bodyPr/>
          <a:lstStyle/>
          <a:p>
            <a:endParaRPr lang="en-US" sz="1800">
              <a:latin typeface="+mn-lt"/>
            </a:endParaRPr>
          </a:p>
        </p:txBody>
      </p:sp>
      <p:sp>
        <p:nvSpPr>
          <p:cNvPr id="11" name="Text 8">
            <a:extLst>
              <a:ext uri="{FF2B5EF4-FFF2-40B4-BE49-F238E27FC236}">
                <a16:creationId xmlns:a16="http://schemas.microsoft.com/office/drawing/2014/main" id="{1592BDD6-2FA5-2E55-F8EF-FE54E34052C7}"/>
              </a:ext>
            </a:extLst>
          </p:cNvPr>
          <p:cNvSpPr/>
          <p:nvPr/>
        </p:nvSpPr>
        <p:spPr>
          <a:xfrm>
            <a:off x="899518" y="3813373"/>
            <a:ext cx="2362696" cy="295275"/>
          </a:xfrm>
          <a:prstGeom prst="rect">
            <a:avLst/>
          </a:prstGeom>
          <a:noFill/>
          <a:ln/>
        </p:spPr>
        <p:txBody>
          <a:bodyPr wrap="none" lIns="0" tIns="0" rIns="0" bIns="0" rtlCol="0" anchor="t"/>
          <a:lstStyle/>
          <a:p>
            <a:pPr>
              <a:lnSpc>
                <a:spcPts val="2292"/>
              </a:lnSpc>
            </a:pPr>
            <a:r>
              <a:rPr lang="en-US" sz="1800" b="1" dirty="0">
                <a:solidFill>
                  <a:srgbClr val="454240"/>
                </a:solidFill>
                <a:latin typeface="+mn-lt"/>
                <a:ea typeface="Libre Baskerville" pitchFamily="34" charset="-122"/>
                <a:cs typeface="Libre Baskerville" pitchFamily="34" charset="-120"/>
              </a:rPr>
              <a:t>TISCO</a:t>
            </a:r>
            <a:endParaRPr lang="en-US" sz="1800" b="1" dirty="0">
              <a:latin typeface="+mn-lt"/>
            </a:endParaRPr>
          </a:p>
        </p:txBody>
      </p:sp>
      <p:sp>
        <p:nvSpPr>
          <p:cNvPr id="12" name="Text 9">
            <a:extLst>
              <a:ext uri="{FF2B5EF4-FFF2-40B4-BE49-F238E27FC236}">
                <a16:creationId xmlns:a16="http://schemas.microsoft.com/office/drawing/2014/main" id="{157C5DB9-5E17-DC8C-1145-72950645C3FD}"/>
              </a:ext>
            </a:extLst>
          </p:cNvPr>
          <p:cNvSpPr/>
          <p:nvPr/>
        </p:nvSpPr>
        <p:spPr>
          <a:xfrm>
            <a:off x="899518" y="4222055"/>
            <a:ext cx="4949329" cy="907257"/>
          </a:xfrm>
          <a:prstGeom prst="rect">
            <a:avLst/>
          </a:prstGeom>
          <a:noFill/>
          <a:ln/>
        </p:spPr>
        <p:txBody>
          <a:bodyPr wrap="square" lIns="0" tIns="0" rIns="0" bIns="0" rtlCol="0" anchor="t"/>
          <a:lstStyle/>
          <a:p>
            <a:pPr>
              <a:lnSpc>
                <a:spcPts val="2375"/>
              </a:lnSpc>
            </a:pPr>
            <a:r>
              <a:rPr lang="en-US" sz="1800" dirty="0">
                <a:solidFill>
                  <a:srgbClr val="454240"/>
                </a:solidFill>
                <a:latin typeface="+mn-lt"/>
                <a:ea typeface="DM Sans" pitchFamily="34" charset="-122"/>
                <a:cs typeface="DM Sans" pitchFamily="34" charset="-120"/>
              </a:rPr>
              <a:t>Sử dụng lò cao cũ và dây chuyền cán thép, dẫn đến suất tiêu hao năng lượng cao hơn so với các doanh nghiệp hiện đại.</a:t>
            </a:r>
            <a:endParaRPr lang="en-US" sz="1800" dirty="0">
              <a:latin typeface="+mn-lt"/>
            </a:endParaRPr>
          </a:p>
        </p:txBody>
      </p:sp>
      <p:sp>
        <p:nvSpPr>
          <p:cNvPr id="13" name="Shape 10">
            <a:extLst>
              <a:ext uri="{FF2B5EF4-FFF2-40B4-BE49-F238E27FC236}">
                <a16:creationId xmlns:a16="http://schemas.microsoft.com/office/drawing/2014/main" id="{EDB0C183-5146-20F0-0C2F-1E66E8CA8B03}"/>
              </a:ext>
            </a:extLst>
          </p:cNvPr>
          <p:cNvSpPr/>
          <p:nvPr/>
        </p:nvSpPr>
        <p:spPr>
          <a:xfrm>
            <a:off x="6233220" y="3618011"/>
            <a:ext cx="5340053" cy="1706662"/>
          </a:xfrm>
          <a:prstGeom prst="roundRect">
            <a:avLst>
              <a:gd name="adj" fmla="val 4652"/>
            </a:avLst>
          </a:prstGeom>
          <a:solidFill>
            <a:srgbClr val="F7EDD4"/>
          </a:solidFill>
          <a:ln w="7620">
            <a:solidFill>
              <a:srgbClr val="DDD3BA"/>
            </a:solidFill>
            <a:prstDash val="solid"/>
          </a:ln>
        </p:spPr>
        <p:txBody>
          <a:bodyPr/>
          <a:lstStyle/>
          <a:p>
            <a:endParaRPr lang="en-US" sz="1800">
              <a:latin typeface="+mn-lt"/>
            </a:endParaRPr>
          </a:p>
        </p:txBody>
      </p:sp>
      <p:sp>
        <p:nvSpPr>
          <p:cNvPr id="14" name="Text 11">
            <a:extLst>
              <a:ext uri="{FF2B5EF4-FFF2-40B4-BE49-F238E27FC236}">
                <a16:creationId xmlns:a16="http://schemas.microsoft.com/office/drawing/2014/main" id="{F459E101-B374-C88B-3F8F-BA329A69C823}"/>
              </a:ext>
            </a:extLst>
          </p:cNvPr>
          <p:cNvSpPr/>
          <p:nvPr/>
        </p:nvSpPr>
        <p:spPr>
          <a:xfrm>
            <a:off x="6428582" y="3813373"/>
            <a:ext cx="2362696" cy="295275"/>
          </a:xfrm>
          <a:prstGeom prst="rect">
            <a:avLst/>
          </a:prstGeom>
          <a:noFill/>
          <a:ln/>
        </p:spPr>
        <p:txBody>
          <a:bodyPr wrap="none" lIns="0" tIns="0" rIns="0" bIns="0" rtlCol="0" anchor="t"/>
          <a:lstStyle/>
          <a:p>
            <a:pPr>
              <a:lnSpc>
                <a:spcPts val="2292"/>
              </a:lnSpc>
            </a:pPr>
            <a:r>
              <a:rPr lang="en-US" sz="1800" b="1" dirty="0">
                <a:solidFill>
                  <a:srgbClr val="454240"/>
                </a:solidFill>
                <a:latin typeface="+mn-lt"/>
                <a:ea typeface="Libre Baskerville" pitchFamily="34" charset="-122"/>
                <a:cs typeface="Libre Baskerville" pitchFamily="34" charset="-120"/>
              </a:rPr>
              <a:t>Vina Kyoei</a:t>
            </a:r>
            <a:endParaRPr lang="en-US" sz="1800" b="1" dirty="0">
              <a:latin typeface="+mn-lt"/>
            </a:endParaRPr>
          </a:p>
        </p:txBody>
      </p:sp>
      <p:sp>
        <p:nvSpPr>
          <p:cNvPr id="15" name="Text 12">
            <a:extLst>
              <a:ext uri="{FF2B5EF4-FFF2-40B4-BE49-F238E27FC236}">
                <a16:creationId xmlns:a16="http://schemas.microsoft.com/office/drawing/2014/main" id="{D9BEF0E7-EB0E-055A-CB54-2BB3BCEF2A14}"/>
              </a:ext>
            </a:extLst>
          </p:cNvPr>
          <p:cNvSpPr/>
          <p:nvPr/>
        </p:nvSpPr>
        <p:spPr>
          <a:xfrm>
            <a:off x="6428582" y="4222055"/>
            <a:ext cx="4949329" cy="907257"/>
          </a:xfrm>
          <a:prstGeom prst="rect">
            <a:avLst/>
          </a:prstGeom>
          <a:noFill/>
          <a:ln/>
        </p:spPr>
        <p:txBody>
          <a:bodyPr wrap="square" lIns="0" tIns="0" rIns="0" bIns="0" rtlCol="0" anchor="t"/>
          <a:lstStyle/>
          <a:p>
            <a:pPr>
              <a:lnSpc>
                <a:spcPts val="2375"/>
              </a:lnSpc>
            </a:pPr>
            <a:r>
              <a:rPr lang="en-US" sz="1800" dirty="0">
                <a:solidFill>
                  <a:srgbClr val="454240"/>
                </a:solidFill>
                <a:latin typeface="+mn-lt"/>
                <a:ea typeface="DM Sans" pitchFamily="34" charset="-122"/>
                <a:cs typeface="DM Sans" pitchFamily="34" charset="-120"/>
              </a:rPr>
              <a:t>Áp dụng công nghệ lò EAF của Nhật Bản với hiệu quả tiết kiệm năng lượng tốt, là một trong những đơn vị tiên phong trong việc tối ưu hóa năng lượng.</a:t>
            </a:r>
            <a:endParaRPr lang="en-US" sz="1800" dirty="0">
              <a:latin typeface="+mn-lt"/>
            </a:endParaRPr>
          </a:p>
        </p:txBody>
      </p:sp>
      <p:sp>
        <p:nvSpPr>
          <p:cNvPr id="16" name="Title 1">
            <a:extLst>
              <a:ext uri="{FF2B5EF4-FFF2-40B4-BE49-F238E27FC236}">
                <a16:creationId xmlns:a16="http://schemas.microsoft.com/office/drawing/2014/main" id="{C07C3F9C-E2F7-1BCE-EDA3-DB474754AE69}"/>
              </a:ext>
            </a:extLst>
          </p:cNvPr>
          <p:cNvSpPr txBox="1">
            <a:spLocks/>
          </p:cNvSpPr>
          <p:nvPr/>
        </p:nvSpPr>
        <p:spPr>
          <a:xfrm>
            <a:off x="704156" y="452934"/>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mn-lt"/>
              </a:rPr>
              <a:t>Doanh Nghiệp </a:t>
            </a:r>
            <a:r>
              <a:rPr lang="en-US" dirty="0" err="1">
                <a:solidFill>
                  <a:schemeClr val="accent1">
                    <a:lumMod val="50000"/>
                  </a:schemeClr>
                </a:solidFill>
                <a:latin typeface="+mn-lt"/>
              </a:rPr>
              <a:t>Tiêu</a:t>
            </a:r>
            <a:r>
              <a:rPr lang="en-US" dirty="0">
                <a:solidFill>
                  <a:schemeClr val="accent1">
                    <a:lumMod val="50000"/>
                  </a:schemeClr>
                </a:solidFill>
                <a:latin typeface="+mn-lt"/>
              </a:rPr>
              <a:t> </a:t>
            </a:r>
            <a:r>
              <a:rPr lang="en-US" dirty="0" err="1">
                <a:solidFill>
                  <a:schemeClr val="accent1">
                    <a:lumMod val="50000"/>
                  </a:schemeClr>
                </a:solidFill>
                <a:latin typeface="+mn-lt"/>
              </a:rPr>
              <a:t>Biểu</a:t>
            </a:r>
            <a:r>
              <a:rPr lang="en-US" dirty="0">
                <a:solidFill>
                  <a:schemeClr val="accent1">
                    <a:lumMod val="50000"/>
                  </a:schemeClr>
                </a:solidFill>
                <a:latin typeface="+mn-lt"/>
              </a:rPr>
              <a:t> Trong </a:t>
            </a:r>
            <a:r>
              <a:rPr lang="en-US" dirty="0" err="1">
                <a:solidFill>
                  <a:schemeClr val="accent1">
                    <a:lumMod val="50000"/>
                  </a:schemeClr>
                </a:solidFill>
                <a:latin typeface="+mn-lt"/>
              </a:rPr>
              <a:t>Ngành</a:t>
            </a:r>
            <a:endParaRPr lang="en-VN" dirty="0">
              <a:solidFill>
                <a:schemeClr val="accent1">
                  <a:lumMod val="50000"/>
                </a:schemeClr>
              </a:solidFill>
              <a:latin typeface="+mn-lt"/>
            </a:endParaRPr>
          </a:p>
        </p:txBody>
      </p:sp>
    </p:spTree>
    <p:extLst>
      <p:ext uri="{BB962C8B-B14F-4D97-AF65-F5344CB8AC3E}">
        <p14:creationId xmlns:p14="http://schemas.microsoft.com/office/powerpoint/2010/main" val="202603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4E3E1-A6DB-CCEE-F7C7-E586282EB8E4}"/>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8A45AD80-6845-7BF9-8955-B9C1776E3A35}"/>
              </a:ext>
            </a:extLst>
          </p:cNvPr>
          <p:cNvSpPr txBox="1">
            <a:spLocks/>
          </p:cNvSpPr>
          <p:nvPr/>
        </p:nvSpPr>
        <p:spPr>
          <a:xfrm>
            <a:off x="704156" y="452934"/>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rPr>
              <a:t>Doanh Nghiệp </a:t>
            </a:r>
            <a:r>
              <a:rPr lang="en-US" dirty="0" err="1">
                <a:solidFill>
                  <a:schemeClr val="accent1">
                    <a:lumMod val="50000"/>
                  </a:schemeClr>
                </a:solidFill>
              </a:rPr>
              <a:t>tiên</a:t>
            </a:r>
            <a:r>
              <a:rPr lang="en-US" dirty="0">
                <a:solidFill>
                  <a:schemeClr val="accent1">
                    <a:lumMod val="50000"/>
                  </a:schemeClr>
                </a:solidFill>
              </a:rPr>
              <a:t> </a:t>
            </a:r>
            <a:r>
              <a:rPr lang="en-US" dirty="0" err="1">
                <a:solidFill>
                  <a:schemeClr val="accent1">
                    <a:lumMod val="50000"/>
                  </a:schemeClr>
                </a:solidFill>
              </a:rPr>
              <a:t>phong</a:t>
            </a:r>
            <a:endParaRPr lang="en-VN" dirty="0">
              <a:solidFill>
                <a:schemeClr val="accent1">
                  <a:lumMod val="50000"/>
                </a:schemeClr>
              </a:solidFill>
            </a:endParaRPr>
          </a:p>
        </p:txBody>
      </p:sp>
      <p:sp>
        <p:nvSpPr>
          <p:cNvPr id="3" name="Text 1">
            <a:extLst>
              <a:ext uri="{FF2B5EF4-FFF2-40B4-BE49-F238E27FC236}">
                <a16:creationId xmlns:a16="http://schemas.microsoft.com/office/drawing/2014/main" id="{0EF7C29D-5F2F-8309-DE77-54A5A31EBA03}"/>
              </a:ext>
            </a:extLst>
          </p:cNvPr>
          <p:cNvSpPr/>
          <p:nvPr/>
        </p:nvSpPr>
        <p:spPr>
          <a:xfrm>
            <a:off x="813892" y="1842671"/>
            <a:ext cx="2076748" cy="259557"/>
          </a:xfrm>
          <a:prstGeom prst="rect">
            <a:avLst/>
          </a:prstGeom>
          <a:noFill/>
          <a:ln/>
        </p:spPr>
        <p:txBody>
          <a:bodyPr wrap="none" lIns="0" tIns="0" rIns="0" bIns="0" rtlCol="0" anchor="t"/>
          <a:lstStyle/>
          <a:p>
            <a:pPr>
              <a:lnSpc>
                <a:spcPts val="2042"/>
              </a:lnSpc>
            </a:pPr>
            <a:r>
              <a:rPr lang="en-US" sz="1800" b="1" dirty="0">
                <a:solidFill>
                  <a:srgbClr val="464646"/>
                </a:solidFill>
                <a:latin typeface="DM Sans Semi Bold" pitchFamily="34" charset="0"/>
                <a:ea typeface="DM Sans Semi Bold" pitchFamily="34" charset="-122"/>
                <a:cs typeface="DM Sans Semi Bold" pitchFamily="34" charset="-120"/>
              </a:rPr>
              <a:t>Pomina</a:t>
            </a:r>
            <a:endParaRPr lang="en-US" sz="1800" b="1" dirty="0"/>
          </a:p>
        </p:txBody>
      </p:sp>
      <p:sp>
        <p:nvSpPr>
          <p:cNvPr id="18" name="Text 3">
            <a:extLst>
              <a:ext uri="{FF2B5EF4-FFF2-40B4-BE49-F238E27FC236}">
                <a16:creationId xmlns:a16="http://schemas.microsoft.com/office/drawing/2014/main" id="{B469E51C-BA30-6BD9-8137-365DB4BD01E1}"/>
              </a:ext>
            </a:extLst>
          </p:cNvPr>
          <p:cNvSpPr/>
          <p:nvPr/>
        </p:nvSpPr>
        <p:spPr>
          <a:xfrm>
            <a:off x="704156" y="3127395"/>
            <a:ext cx="3344168" cy="265907"/>
          </a:xfrm>
          <a:prstGeom prst="rect">
            <a:avLst/>
          </a:prstGeom>
          <a:noFill/>
          <a:ln/>
        </p:spPr>
        <p:txBody>
          <a:bodyPr wrap="none" lIns="0" tIns="0" rIns="0" bIns="0" rtlCol="0" anchor="t"/>
          <a:lstStyle/>
          <a:p>
            <a:pPr>
              <a:lnSpc>
                <a:spcPts val="2083"/>
              </a:lnSpc>
            </a:pPr>
            <a:r>
              <a:rPr lang="en-US" sz="1800" dirty="0">
                <a:solidFill>
                  <a:srgbClr val="464646"/>
                </a:solidFill>
                <a:latin typeface="Inter Medium" pitchFamily="34" charset="0"/>
                <a:ea typeface="Inter Medium" pitchFamily="34" charset="-122"/>
                <a:cs typeface="Inter Medium" pitchFamily="34" charset="-120"/>
              </a:rPr>
              <a:t>Kết quả: Giảm 12% điện tiêu thụ</a:t>
            </a:r>
            <a:endParaRPr lang="en-US" sz="1800" dirty="0"/>
          </a:p>
        </p:txBody>
      </p:sp>
      <p:sp>
        <p:nvSpPr>
          <p:cNvPr id="20" name="Text 4">
            <a:extLst>
              <a:ext uri="{FF2B5EF4-FFF2-40B4-BE49-F238E27FC236}">
                <a16:creationId xmlns:a16="http://schemas.microsoft.com/office/drawing/2014/main" id="{6F6470B6-4CF3-D4A5-DE94-F478E09665D2}"/>
              </a:ext>
            </a:extLst>
          </p:cNvPr>
          <p:cNvSpPr/>
          <p:nvPr/>
        </p:nvSpPr>
        <p:spPr>
          <a:xfrm>
            <a:off x="4490245" y="1842671"/>
            <a:ext cx="2076748" cy="259557"/>
          </a:xfrm>
          <a:prstGeom prst="rect">
            <a:avLst/>
          </a:prstGeom>
          <a:noFill/>
          <a:ln/>
        </p:spPr>
        <p:txBody>
          <a:bodyPr wrap="none" lIns="0" tIns="0" rIns="0" bIns="0" rtlCol="0" anchor="t"/>
          <a:lstStyle/>
          <a:p>
            <a:pPr>
              <a:lnSpc>
                <a:spcPts val="2042"/>
              </a:lnSpc>
            </a:pPr>
            <a:r>
              <a:rPr lang="en-US" sz="1800" b="1" dirty="0">
                <a:solidFill>
                  <a:srgbClr val="464646"/>
                </a:solidFill>
                <a:latin typeface="DM Sans Semi Bold" pitchFamily="34" charset="0"/>
                <a:ea typeface="DM Sans Semi Bold" pitchFamily="34" charset="-122"/>
                <a:cs typeface="DM Sans Semi Bold" pitchFamily="34" charset="-120"/>
              </a:rPr>
              <a:t>Hòa Phát</a:t>
            </a:r>
            <a:endParaRPr lang="en-US" sz="1800" b="1" dirty="0"/>
          </a:p>
        </p:txBody>
      </p:sp>
      <p:sp>
        <p:nvSpPr>
          <p:cNvPr id="21" name="Text 5">
            <a:extLst>
              <a:ext uri="{FF2B5EF4-FFF2-40B4-BE49-F238E27FC236}">
                <a16:creationId xmlns:a16="http://schemas.microsoft.com/office/drawing/2014/main" id="{9D0F39D9-F2AC-B743-52B9-09680B6CB2B2}"/>
              </a:ext>
            </a:extLst>
          </p:cNvPr>
          <p:cNvSpPr/>
          <p:nvPr/>
        </p:nvSpPr>
        <p:spPr>
          <a:xfrm>
            <a:off x="4490245" y="2201843"/>
            <a:ext cx="3344168" cy="531813"/>
          </a:xfrm>
          <a:prstGeom prst="rect">
            <a:avLst/>
          </a:prstGeom>
          <a:noFill/>
          <a:ln/>
        </p:spPr>
        <p:txBody>
          <a:bodyPr wrap="square" lIns="0" tIns="0" rIns="0" bIns="0" rtlCol="0" anchor="t"/>
          <a:lstStyle/>
          <a:p>
            <a:pPr>
              <a:lnSpc>
                <a:spcPts val="2083"/>
              </a:lnSpc>
            </a:pPr>
            <a:r>
              <a:rPr lang="en-US" sz="1800" dirty="0">
                <a:solidFill>
                  <a:srgbClr val="464646"/>
                </a:solidFill>
                <a:latin typeface="Inter Medium" pitchFamily="34" charset="0"/>
                <a:ea typeface="Inter Medium" pitchFamily="34" charset="-122"/>
                <a:cs typeface="Inter Medium" pitchFamily="34" charset="-120"/>
              </a:rPr>
              <a:t>Thu hồi nhiệt, ISO 50001, điều khiển tự động</a:t>
            </a:r>
            <a:endParaRPr lang="en-US" sz="1800" dirty="0"/>
          </a:p>
        </p:txBody>
      </p:sp>
      <p:sp>
        <p:nvSpPr>
          <p:cNvPr id="22" name="Text 6">
            <a:extLst>
              <a:ext uri="{FF2B5EF4-FFF2-40B4-BE49-F238E27FC236}">
                <a16:creationId xmlns:a16="http://schemas.microsoft.com/office/drawing/2014/main" id="{A3A1FBAC-1D92-AA44-7CA3-76F1E58A5D39}"/>
              </a:ext>
            </a:extLst>
          </p:cNvPr>
          <p:cNvSpPr/>
          <p:nvPr/>
        </p:nvSpPr>
        <p:spPr>
          <a:xfrm>
            <a:off x="4490245" y="2833271"/>
            <a:ext cx="3344168" cy="265907"/>
          </a:xfrm>
          <a:prstGeom prst="rect">
            <a:avLst/>
          </a:prstGeom>
          <a:noFill/>
          <a:ln/>
        </p:spPr>
        <p:txBody>
          <a:bodyPr wrap="none" lIns="0" tIns="0" rIns="0" bIns="0" rtlCol="0" anchor="t"/>
          <a:lstStyle/>
          <a:p>
            <a:pPr>
              <a:lnSpc>
                <a:spcPts val="2083"/>
              </a:lnSpc>
            </a:pPr>
            <a:r>
              <a:rPr lang="en-US" sz="1800" dirty="0">
                <a:solidFill>
                  <a:srgbClr val="464646"/>
                </a:solidFill>
                <a:latin typeface="Inter Medium" pitchFamily="34" charset="0"/>
                <a:ea typeface="Inter Medium" pitchFamily="34" charset="-122"/>
                <a:cs typeface="Inter Medium" pitchFamily="34" charset="-120"/>
              </a:rPr>
              <a:t>Kết quả: TKNL &gt; 15%</a:t>
            </a:r>
            <a:endParaRPr lang="en-US" sz="1800" dirty="0"/>
          </a:p>
        </p:txBody>
      </p:sp>
      <p:sp>
        <p:nvSpPr>
          <p:cNvPr id="24" name="Text 7">
            <a:extLst>
              <a:ext uri="{FF2B5EF4-FFF2-40B4-BE49-F238E27FC236}">
                <a16:creationId xmlns:a16="http://schemas.microsoft.com/office/drawing/2014/main" id="{53A89CE5-518F-23EC-1DA6-ABCF6845549F}"/>
              </a:ext>
            </a:extLst>
          </p:cNvPr>
          <p:cNvSpPr/>
          <p:nvPr/>
        </p:nvSpPr>
        <p:spPr>
          <a:xfrm>
            <a:off x="8166597" y="1842671"/>
            <a:ext cx="2076748" cy="259557"/>
          </a:xfrm>
          <a:prstGeom prst="rect">
            <a:avLst/>
          </a:prstGeom>
          <a:noFill/>
          <a:ln/>
        </p:spPr>
        <p:txBody>
          <a:bodyPr wrap="none" lIns="0" tIns="0" rIns="0" bIns="0" rtlCol="0" anchor="t"/>
          <a:lstStyle/>
          <a:p>
            <a:pPr>
              <a:lnSpc>
                <a:spcPts val="2042"/>
              </a:lnSpc>
            </a:pPr>
            <a:r>
              <a:rPr lang="en-US" sz="1800" b="1" dirty="0">
                <a:solidFill>
                  <a:srgbClr val="464646"/>
                </a:solidFill>
                <a:latin typeface="DM Sans Semi Bold" pitchFamily="34" charset="0"/>
                <a:ea typeface="DM Sans Semi Bold" pitchFamily="34" charset="-122"/>
                <a:cs typeface="DM Sans Semi Bold" pitchFamily="34" charset="-120"/>
              </a:rPr>
              <a:t>Vina Kyoei</a:t>
            </a:r>
            <a:endParaRPr lang="en-US" sz="1800" b="1" dirty="0"/>
          </a:p>
        </p:txBody>
      </p:sp>
      <p:sp>
        <p:nvSpPr>
          <p:cNvPr id="25" name="Text 8">
            <a:extLst>
              <a:ext uri="{FF2B5EF4-FFF2-40B4-BE49-F238E27FC236}">
                <a16:creationId xmlns:a16="http://schemas.microsoft.com/office/drawing/2014/main" id="{D815AAD9-28BA-6057-249C-4E42D535AA99}"/>
              </a:ext>
            </a:extLst>
          </p:cNvPr>
          <p:cNvSpPr/>
          <p:nvPr/>
        </p:nvSpPr>
        <p:spPr>
          <a:xfrm>
            <a:off x="8166597" y="2201843"/>
            <a:ext cx="3344168" cy="531813"/>
          </a:xfrm>
          <a:prstGeom prst="rect">
            <a:avLst/>
          </a:prstGeom>
          <a:noFill/>
          <a:ln/>
        </p:spPr>
        <p:txBody>
          <a:bodyPr wrap="square" lIns="0" tIns="0" rIns="0" bIns="0" rtlCol="0" anchor="t"/>
          <a:lstStyle/>
          <a:p>
            <a:pPr>
              <a:lnSpc>
                <a:spcPts val="2083"/>
              </a:lnSpc>
            </a:pPr>
            <a:r>
              <a:rPr lang="en-US" sz="1800" dirty="0">
                <a:solidFill>
                  <a:srgbClr val="464646"/>
                </a:solidFill>
                <a:latin typeface="Inter Medium" pitchFamily="34" charset="0"/>
                <a:ea typeface="Inter Medium" pitchFamily="34" charset="-122"/>
                <a:cs typeface="Inter Medium" pitchFamily="34" charset="-120"/>
              </a:rPr>
              <a:t>Áp dụng công nghệ Nhật Bản, kiểm soát tốt điện năng</a:t>
            </a:r>
            <a:endParaRPr lang="en-US" sz="1800" dirty="0"/>
          </a:p>
        </p:txBody>
      </p:sp>
      <p:sp>
        <p:nvSpPr>
          <p:cNvPr id="26" name="Text 9">
            <a:extLst>
              <a:ext uri="{FF2B5EF4-FFF2-40B4-BE49-F238E27FC236}">
                <a16:creationId xmlns:a16="http://schemas.microsoft.com/office/drawing/2014/main" id="{B19ADA6B-FEB0-D92B-356F-9B33199BA8A2}"/>
              </a:ext>
            </a:extLst>
          </p:cNvPr>
          <p:cNvSpPr/>
          <p:nvPr/>
        </p:nvSpPr>
        <p:spPr>
          <a:xfrm>
            <a:off x="8166597" y="2833271"/>
            <a:ext cx="3344168" cy="531813"/>
          </a:xfrm>
          <a:prstGeom prst="rect">
            <a:avLst/>
          </a:prstGeom>
          <a:noFill/>
          <a:ln/>
        </p:spPr>
        <p:txBody>
          <a:bodyPr wrap="square" lIns="0" tIns="0" rIns="0" bIns="0" rtlCol="0" anchor="t"/>
          <a:lstStyle/>
          <a:p>
            <a:pPr>
              <a:lnSpc>
                <a:spcPts val="2083"/>
              </a:lnSpc>
            </a:pPr>
            <a:r>
              <a:rPr lang="en-US" sz="1800" dirty="0">
                <a:solidFill>
                  <a:srgbClr val="464646"/>
                </a:solidFill>
                <a:latin typeface="Inter Medium" pitchFamily="34" charset="0"/>
                <a:ea typeface="Inter Medium" pitchFamily="34" charset="-122"/>
                <a:cs typeface="Inter Medium" pitchFamily="34" charset="-120"/>
              </a:rPr>
              <a:t>Kết quả: STHN thấp hơn trung bình ngành 20%</a:t>
            </a:r>
            <a:endParaRPr lang="en-US" sz="1800" dirty="0"/>
          </a:p>
        </p:txBody>
      </p:sp>
      <p:sp>
        <p:nvSpPr>
          <p:cNvPr id="27" name="Text 10">
            <a:extLst>
              <a:ext uri="{FF2B5EF4-FFF2-40B4-BE49-F238E27FC236}">
                <a16:creationId xmlns:a16="http://schemas.microsoft.com/office/drawing/2014/main" id="{72FAB644-E0CB-4420-F166-00143F7186D0}"/>
              </a:ext>
            </a:extLst>
          </p:cNvPr>
          <p:cNvSpPr/>
          <p:nvPr/>
        </p:nvSpPr>
        <p:spPr>
          <a:xfrm>
            <a:off x="647800" y="3857808"/>
            <a:ext cx="11029156" cy="1971492"/>
          </a:xfrm>
          <a:prstGeom prst="rect">
            <a:avLst/>
          </a:prstGeom>
          <a:noFill/>
          <a:ln/>
        </p:spPr>
        <p:txBody>
          <a:bodyPr wrap="square" lIns="0" tIns="0" rIns="0" bIns="0" rtlCol="0" anchor="t"/>
          <a:lstStyle/>
          <a:p>
            <a:pPr marL="285750" indent="-285750">
              <a:lnSpc>
                <a:spcPts val="2083"/>
              </a:lnSpc>
              <a:buFont typeface="Wingdings" pitchFamily="2" charset="2"/>
              <a:buChar char="v"/>
            </a:pPr>
            <a:r>
              <a:rPr lang="en-US" sz="1800" dirty="0">
                <a:solidFill>
                  <a:srgbClr val="464646"/>
                </a:solidFill>
                <a:latin typeface="Inter Medium" pitchFamily="34" charset="0"/>
                <a:ea typeface="Inter Medium" pitchFamily="34" charset="-122"/>
                <a:cs typeface="Inter Medium" pitchFamily="34" charset="-120"/>
              </a:rPr>
              <a:t>Một số doanh nghiệp thép tại Việt Nam đã tiên phong trong việc áp dụng các giải pháp tiết kiệm năng lượng và đạt được những kết quả đáng khích lệ. Pomina đã thực hiện cải tiến quy trình nạp liệu lò điện hồ quang (EAF) và áp dụng công nghệ biến tần, giúp giảm 12% lượng điện tiêu </a:t>
            </a:r>
            <a:r>
              <a:rPr lang="en-US" sz="1800" dirty="0" err="1">
                <a:solidFill>
                  <a:srgbClr val="464646"/>
                </a:solidFill>
                <a:latin typeface="Inter Medium" pitchFamily="34" charset="0"/>
                <a:ea typeface="Inter Medium" pitchFamily="34" charset="-122"/>
                <a:cs typeface="Inter Medium" pitchFamily="34" charset="-120"/>
              </a:rPr>
              <a:t>thụ</a:t>
            </a:r>
            <a:r>
              <a:rPr lang="en-US" sz="1800" dirty="0">
                <a:solidFill>
                  <a:srgbClr val="464646"/>
                </a:solidFill>
                <a:latin typeface="Inter Medium" pitchFamily="34" charset="0"/>
                <a:ea typeface="Inter Medium" pitchFamily="34" charset="-122"/>
                <a:cs typeface="Inter Medium" pitchFamily="34" charset="-120"/>
              </a:rPr>
              <a:t>.</a:t>
            </a:r>
          </a:p>
          <a:p>
            <a:pPr marL="285750" indent="-285750">
              <a:lnSpc>
                <a:spcPts val="2083"/>
              </a:lnSpc>
              <a:buFont typeface="Wingdings" pitchFamily="2" charset="2"/>
              <a:buChar char="v"/>
            </a:pPr>
            <a:r>
              <a:rPr lang="en-US" sz="1800" dirty="0" err="1">
                <a:solidFill>
                  <a:srgbClr val="464646"/>
                </a:solidFill>
                <a:latin typeface="Inter Medium" pitchFamily="34" charset="0"/>
                <a:ea typeface="Inter Medium" pitchFamily="34" charset="-122"/>
                <a:cs typeface="Inter Medium" pitchFamily="34" charset="-120"/>
              </a:rPr>
              <a:t>Tập</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đoàn</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Hòa</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Phát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đã</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triển</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khai</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đồng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bộ</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các</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giải</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pháp</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thu</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hồi</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nhiệt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áp</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dụng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hệ</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thống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quản</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lý</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năng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lượng</a:t>
            </a:r>
            <a:r>
              <a:rPr lang="en-US" sz="1800" dirty="0">
                <a:solidFill>
                  <a:srgbClr val="464646"/>
                </a:solidFill>
                <a:latin typeface="Inter Medium" pitchFamily="34" charset="0"/>
                <a:ea typeface="Inter Medium" pitchFamily="34" charset="-122"/>
                <a:cs typeface="Inter Medium" pitchFamily="34" charset="-120"/>
              </a:rPr>
              <a:t> ISO 50001 </a:t>
            </a:r>
            <a:r>
              <a:rPr lang="en-US" sz="1800" dirty="0" err="1">
                <a:solidFill>
                  <a:srgbClr val="464646"/>
                </a:solidFill>
                <a:latin typeface="Inter Medium" pitchFamily="34" charset="0"/>
                <a:ea typeface="Inter Medium" pitchFamily="34" charset="-122"/>
                <a:cs typeface="Inter Medium" pitchFamily="34" charset="-120"/>
              </a:rPr>
              <a:t>và</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hệ</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thống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điều</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khiển</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tự</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động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đạt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mức</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tiết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kiệm</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năng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lượng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trên</a:t>
            </a:r>
            <a:r>
              <a:rPr lang="en-US" sz="1800" dirty="0">
                <a:solidFill>
                  <a:srgbClr val="464646"/>
                </a:solidFill>
                <a:latin typeface="Inter Medium" pitchFamily="34" charset="0"/>
                <a:ea typeface="Inter Medium" pitchFamily="34" charset="-122"/>
                <a:cs typeface="Inter Medium" pitchFamily="34" charset="-120"/>
              </a:rPr>
              <a:t> 15%. Vina Kyoei </a:t>
            </a:r>
            <a:r>
              <a:rPr lang="en-US" sz="1800" dirty="0" err="1">
                <a:solidFill>
                  <a:srgbClr val="464646"/>
                </a:solidFill>
                <a:latin typeface="Inter Medium" pitchFamily="34" charset="0"/>
                <a:ea typeface="Inter Medium" pitchFamily="34" charset="-122"/>
                <a:cs typeface="Inter Medium" pitchFamily="34" charset="-120"/>
              </a:rPr>
              <a:t>với</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việc</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áp</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dụng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công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nghệ</a:t>
            </a:r>
            <a:r>
              <a:rPr lang="en-US" sz="1800" dirty="0">
                <a:solidFill>
                  <a:srgbClr val="464646"/>
                </a:solidFill>
                <a:latin typeface="Inter Medium" pitchFamily="34" charset="0"/>
                <a:ea typeface="Inter Medium" pitchFamily="34" charset="-122"/>
                <a:cs typeface="Inter Medium" pitchFamily="34" charset="-120"/>
              </a:rPr>
              <a:t> Nhật </a:t>
            </a:r>
            <a:r>
              <a:rPr lang="en-US" sz="1800" dirty="0" err="1">
                <a:solidFill>
                  <a:srgbClr val="464646"/>
                </a:solidFill>
                <a:latin typeface="Inter Medium" pitchFamily="34" charset="0"/>
                <a:ea typeface="Inter Medium" pitchFamily="34" charset="-122"/>
                <a:cs typeface="Inter Medium" pitchFamily="34" charset="-120"/>
              </a:rPr>
              <a:t>Bản</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và</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kiểm</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soát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tốt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điện</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năng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đã</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đạt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suất</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tiêu</a:t>
            </a:r>
            <a:r>
              <a:rPr lang="en-US" sz="1800" dirty="0">
                <a:solidFill>
                  <a:srgbClr val="464646"/>
                </a:solidFill>
                <a:latin typeface="Inter Medium" pitchFamily="34" charset="0"/>
                <a:ea typeface="Inter Medium" pitchFamily="34" charset="-122"/>
                <a:cs typeface="Inter Medium" pitchFamily="34" charset="-120"/>
              </a:rPr>
              <a:t> hao </a:t>
            </a:r>
            <a:r>
              <a:rPr lang="en-US" sz="1800" dirty="0" err="1">
                <a:solidFill>
                  <a:srgbClr val="464646"/>
                </a:solidFill>
                <a:latin typeface="Inter Medium" pitchFamily="34" charset="0"/>
                <a:ea typeface="Inter Medium" pitchFamily="34" charset="-122"/>
                <a:cs typeface="Inter Medium" pitchFamily="34" charset="-120"/>
              </a:rPr>
              <a:t>năng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lượng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thấp</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hơn</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trung</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bình</a:t>
            </a:r>
            <a:r>
              <a:rPr lang="en-US" sz="1800" dirty="0">
                <a:solidFill>
                  <a:srgbClr val="464646"/>
                </a:solidFill>
                <a:latin typeface="Inter Medium" pitchFamily="34" charset="0"/>
                <a:ea typeface="Inter Medium" pitchFamily="34" charset="-122"/>
                <a:cs typeface="Inter Medium" pitchFamily="34" charset="-120"/>
              </a:rPr>
              <a:t> </a:t>
            </a:r>
            <a:r>
              <a:rPr lang="en-US" sz="1800" dirty="0" err="1">
                <a:solidFill>
                  <a:srgbClr val="464646"/>
                </a:solidFill>
                <a:latin typeface="Inter Medium" pitchFamily="34" charset="0"/>
                <a:ea typeface="Inter Medium" pitchFamily="34" charset="-122"/>
                <a:cs typeface="Inter Medium" pitchFamily="34" charset="-120"/>
              </a:rPr>
              <a:t>ngành</a:t>
            </a:r>
            <a:r>
              <a:rPr lang="en-US" sz="1800" dirty="0">
                <a:solidFill>
                  <a:srgbClr val="464646"/>
                </a:solidFill>
                <a:latin typeface="Inter Medium" pitchFamily="34" charset="0"/>
                <a:ea typeface="Inter Medium" pitchFamily="34" charset="-122"/>
                <a:cs typeface="Inter Medium" pitchFamily="34" charset="-120"/>
              </a:rPr>
              <a:t> 20%.</a:t>
            </a:r>
            <a:endParaRPr lang="en-US" sz="1800" dirty="0"/>
          </a:p>
          <a:p>
            <a:pPr marL="285750" indent="-285750">
              <a:lnSpc>
                <a:spcPts val="2083"/>
              </a:lnSpc>
              <a:buFont typeface="Wingdings" pitchFamily="2" charset="2"/>
              <a:buChar char="v"/>
            </a:pPr>
            <a:endParaRPr lang="en-US" sz="1800" dirty="0"/>
          </a:p>
        </p:txBody>
      </p:sp>
      <p:sp>
        <p:nvSpPr>
          <p:cNvPr id="5" name="TextBox 4">
            <a:extLst>
              <a:ext uri="{FF2B5EF4-FFF2-40B4-BE49-F238E27FC236}">
                <a16:creationId xmlns:a16="http://schemas.microsoft.com/office/drawing/2014/main" id="{C4BF78FC-5A91-8AC4-F20C-F00914D1553B}"/>
              </a:ext>
            </a:extLst>
          </p:cNvPr>
          <p:cNvSpPr txBox="1"/>
          <p:nvPr/>
        </p:nvSpPr>
        <p:spPr>
          <a:xfrm>
            <a:off x="573169" y="2286930"/>
            <a:ext cx="3584891" cy="630942"/>
          </a:xfrm>
          <a:prstGeom prst="rect">
            <a:avLst/>
          </a:prstGeom>
          <a:noFill/>
        </p:spPr>
        <p:txBody>
          <a:bodyPr wrap="square">
            <a:spAutoFit/>
          </a:bodyPr>
          <a:lstStyle/>
          <a:p>
            <a:pPr>
              <a:lnSpc>
                <a:spcPts val="2083"/>
              </a:lnSpc>
            </a:pPr>
            <a:r>
              <a:rPr lang="en-US" sz="2000" dirty="0" err="1">
                <a:solidFill>
                  <a:srgbClr val="464646"/>
                </a:solidFill>
                <a:latin typeface="+mn-lt"/>
                <a:ea typeface="Inter Medium" pitchFamily="34" charset="-122"/>
                <a:cs typeface="Inter Medium" pitchFamily="34" charset="-120"/>
              </a:rPr>
              <a:t>Cải</a:t>
            </a:r>
            <a:r>
              <a:rPr lang="en-US" sz="2000" dirty="0">
                <a:solidFill>
                  <a:srgbClr val="464646"/>
                </a:solidFill>
                <a:latin typeface="+mn-lt"/>
                <a:ea typeface="Inter Medium" pitchFamily="34" charset="-122"/>
                <a:cs typeface="Inter Medium" pitchFamily="34" charset="-120"/>
              </a:rPr>
              <a:t> </a:t>
            </a:r>
            <a:r>
              <a:rPr lang="en-US" sz="2000" dirty="0" err="1">
                <a:solidFill>
                  <a:srgbClr val="464646"/>
                </a:solidFill>
                <a:latin typeface="+mn-lt"/>
                <a:ea typeface="Inter Medium" pitchFamily="34" charset="-122"/>
                <a:cs typeface="Inter Medium" pitchFamily="34" charset="-120"/>
              </a:rPr>
              <a:t>tiến</a:t>
            </a:r>
            <a:r>
              <a:rPr lang="en-US" sz="2000" dirty="0">
                <a:solidFill>
                  <a:srgbClr val="464646"/>
                </a:solidFill>
                <a:latin typeface="+mn-lt"/>
                <a:ea typeface="Inter Medium" pitchFamily="34" charset="-122"/>
                <a:cs typeface="Inter Medium" pitchFamily="34" charset="-120"/>
              </a:rPr>
              <a:t> </a:t>
            </a:r>
            <a:r>
              <a:rPr lang="en-US" sz="2000" dirty="0" err="1">
                <a:solidFill>
                  <a:srgbClr val="464646"/>
                </a:solidFill>
                <a:latin typeface="+mn-lt"/>
                <a:ea typeface="Inter Medium" pitchFamily="34" charset="-122"/>
                <a:cs typeface="Inter Medium" pitchFamily="34" charset="-120"/>
              </a:rPr>
              <a:t>nạp</a:t>
            </a:r>
            <a:r>
              <a:rPr lang="en-US" sz="2000" dirty="0">
                <a:solidFill>
                  <a:srgbClr val="464646"/>
                </a:solidFill>
                <a:latin typeface="+mn-lt"/>
                <a:ea typeface="Inter Medium" pitchFamily="34" charset="-122"/>
                <a:cs typeface="Inter Medium" pitchFamily="34" charset="-120"/>
              </a:rPr>
              <a:t> </a:t>
            </a:r>
            <a:r>
              <a:rPr lang="en-US" sz="2000" dirty="0" err="1">
                <a:solidFill>
                  <a:srgbClr val="464646"/>
                </a:solidFill>
                <a:latin typeface="+mn-lt"/>
                <a:ea typeface="Inter Medium" pitchFamily="34" charset="-122"/>
                <a:cs typeface="Inter Medium" pitchFamily="34" charset="-120"/>
              </a:rPr>
              <a:t>liệu</a:t>
            </a:r>
            <a:r>
              <a:rPr lang="en-US" sz="2000" dirty="0">
                <a:solidFill>
                  <a:srgbClr val="464646"/>
                </a:solidFill>
                <a:latin typeface="+mn-lt"/>
                <a:ea typeface="Inter Medium" pitchFamily="34" charset="-122"/>
                <a:cs typeface="Inter Medium" pitchFamily="34" charset="-120"/>
              </a:rPr>
              <a:t> EAF, </a:t>
            </a:r>
            <a:r>
              <a:rPr lang="en-US" sz="2000" dirty="0" err="1">
                <a:solidFill>
                  <a:srgbClr val="464646"/>
                </a:solidFill>
                <a:latin typeface="+mn-lt"/>
                <a:ea typeface="Inter Medium" pitchFamily="34" charset="-122"/>
                <a:cs typeface="Inter Medium" pitchFamily="34" charset="-120"/>
              </a:rPr>
              <a:t>áp</a:t>
            </a:r>
            <a:r>
              <a:rPr lang="en-US" sz="2000" dirty="0">
                <a:solidFill>
                  <a:srgbClr val="464646"/>
                </a:solidFill>
                <a:latin typeface="+mn-lt"/>
                <a:ea typeface="Inter Medium" pitchFamily="34" charset="-122"/>
                <a:cs typeface="Inter Medium" pitchFamily="34" charset="-120"/>
              </a:rPr>
              <a:t> </a:t>
            </a:r>
            <a:r>
              <a:rPr lang="en-US" sz="2000" dirty="0" err="1">
                <a:solidFill>
                  <a:srgbClr val="464646"/>
                </a:solidFill>
                <a:latin typeface="+mn-lt"/>
                <a:ea typeface="Inter Medium" pitchFamily="34" charset="-122"/>
                <a:cs typeface="Inter Medium" pitchFamily="34" charset="-120"/>
              </a:rPr>
              <a:t>dụng</a:t>
            </a:r>
            <a:r>
              <a:rPr lang="en-US" sz="2000" dirty="0">
                <a:solidFill>
                  <a:srgbClr val="464646"/>
                </a:solidFill>
                <a:latin typeface="+mn-lt"/>
                <a:ea typeface="Inter Medium" pitchFamily="34" charset="-122"/>
                <a:cs typeface="Inter Medium" pitchFamily="34" charset="-120"/>
              </a:rPr>
              <a:t> </a:t>
            </a:r>
            <a:r>
              <a:rPr lang="en-US" sz="2000" dirty="0" err="1">
                <a:solidFill>
                  <a:srgbClr val="464646"/>
                </a:solidFill>
                <a:latin typeface="+mn-lt"/>
                <a:ea typeface="Inter Medium" pitchFamily="34" charset="-122"/>
                <a:cs typeface="Inter Medium" pitchFamily="34" charset="-120"/>
              </a:rPr>
              <a:t>biến</a:t>
            </a:r>
            <a:r>
              <a:rPr lang="en-US" sz="2000" dirty="0">
                <a:solidFill>
                  <a:srgbClr val="464646"/>
                </a:solidFill>
                <a:latin typeface="+mn-lt"/>
                <a:ea typeface="Inter Medium" pitchFamily="34" charset="-122"/>
                <a:cs typeface="Inter Medium" pitchFamily="34" charset="-120"/>
              </a:rPr>
              <a:t> </a:t>
            </a:r>
            <a:r>
              <a:rPr lang="en-US" sz="2000" dirty="0" err="1">
                <a:solidFill>
                  <a:srgbClr val="464646"/>
                </a:solidFill>
                <a:latin typeface="+mn-lt"/>
                <a:ea typeface="Inter Medium" pitchFamily="34" charset="-122"/>
                <a:cs typeface="Inter Medium" pitchFamily="34" charset="-120"/>
              </a:rPr>
              <a:t>tần</a:t>
            </a:r>
            <a:endParaRPr lang="en-US" sz="2000" dirty="0">
              <a:latin typeface="+mn-lt"/>
            </a:endParaRPr>
          </a:p>
        </p:txBody>
      </p:sp>
    </p:spTree>
    <p:extLst>
      <p:ext uri="{BB962C8B-B14F-4D97-AF65-F5344CB8AC3E}">
        <p14:creationId xmlns:p14="http://schemas.microsoft.com/office/powerpoint/2010/main" val="5689823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E8ECC4-C68E-17A4-AB4E-2C885D596D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0CC58C-1738-C664-0B1B-D016068B9395}"/>
              </a:ext>
            </a:extLst>
          </p:cNvPr>
          <p:cNvSpPr txBox="1">
            <a:spLocks/>
          </p:cNvSpPr>
          <p:nvPr/>
        </p:nvSpPr>
        <p:spPr>
          <a:xfrm>
            <a:off x="609600" y="612679"/>
            <a:ext cx="109728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buClr>
                <a:srgbClr val="000000"/>
              </a:buClr>
              <a:defRPr/>
            </a:pPr>
            <a:r>
              <a:rPr lang="en-US" dirty="0">
                <a:solidFill>
                  <a:srgbClr val="87C6CC">
                    <a:lumMod val="50000"/>
                  </a:srgbClr>
                </a:solidFill>
              </a:rPr>
              <a:t>KẾT LUẬN VÀ KHUYẾN NGHỊ</a:t>
            </a:r>
            <a:endParaRPr kumimoji="0" lang="en-VN" sz="2800" b="1" i="0" u="none" strike="noStrike" kern="0" cap="none" spc="0" normalizeH="0" baseline="0" noProof="0" dirty="0">
              <a:ln>
                <a:noFill/>
              </a:ln>
              <a:solidFill>
                <a:srgbClr val="87C6CC">
                  <a:lumMod val="50000"/>
                </a:srgbClr>
              </a:solidFill>
              <a:effectLst/>
              <a:uLnTx/>
              <a:uFillTx/>
              <a:latin typeface="Arial"/>
              <a:cs typeface="Arial" panose="020B0604020202020204" pitchFamily="34" charset="0"/>
              <a:sym typeface="Fira Sans Extra Condensed"/>
            </a:endParaRPr>
          </a:p>
        </p:txBody>
      </p:sp>
      <p:sp>
        <p:nvSpPr>
          <p:cNvPr id="3" name="Text 2">
            <a:extLst>
              <a:ext uri="{FF2B5EF4-FFF2-40B4-BE49-F238E27FC236}">
                <a16:creationId xmlns:a16="http://schemas.microsoft.com/office/drawing/2014/main" id="{2035C9A5-B735-B32C-E63C-6E53CD8F5499}"/>
              </a:ext>
            </a:extLst>
          </p:cNvPr>
          <p:cNvSpPr/>
          <p:nvPr/>
        </p:nvSpPr>
        <p:spPr>
          <a:xfrm>
            <a:off x="724820" y="1379323"/>
            <a:ext cx="8973540" cy="1643267"/>
          </a:xfrm>
          <a:prstGeom prst="rect">
            <a:avLst/>
          </a:prstGeom>
          <a:noFill/>
          <a:ln/>
        </p:spPr>
        <p:txBody>
          <a:bodyPr wrap="none" lIns="0" tIns="0" rIns="0" bIns="0" rtlCol="0" anchor="t"/>
          <a:lstStyle/>
          <a:p>
            <a:pPr marL="285750" indent="-285750">
              <a:lnSpc>
                <a:spcPct val="150000"/>
              </a:lnSpc>
              <a:buFont typeface="Wingdings" pitchFamily="2" charset="2"/>
              <a:buChar char="v"/>
              <a:defRPr/>
            </a:pPr>
            <a:r>
              <a:rPr lang="vi-VN" dirty="0">
                <a:ea typeface="DM Sans Semi Bold" pitchFamily="34" charset="-122"/>
                <a:cs typeface="DM Sans Semi Bold" pitchFamily="34" charset="-120"/>
              </a:rPr>
              <a:t>Nhận thức và cam kết: Nâng cao nhận thức và cam kết từ lãnh đạo
Đánh giá và lập kế hoạch: Kiểm toán năng lượng và xây dựng lộ trình
Triển khai giải pháp: Ưu tiên các giải pháp hiệu quả cao, chi phí thấp
Giám sát và cải tiến: Đo lường kết quả và liên tục cải tiến</a:t>
            </a:r>
            <a:endParaRPr kumimoji="0" lang="en-US" b="0" i="0" u="none" strike="noStrike" kern="0" cap="none" spc="0" normalizeH="0" baseline="0" noProof="0" dirty="0">
              <a:ln>
                <a:noFill/>
              </a:ln>
              <a:effectLst/>
              <a:uLnTx/>
              <a:uFillTx/>
              <a:cs typeface="Arial"/>
              <a:sym typeface="Arial"/>
            </a:endParaRPr>
          </a:p>
        </p:txBody>
      </p:sp>
      <p:sp>
        <p:nvSpPr>
          <p:cNvPr id="4" name="Text 16">
            <a:extLst>
              <a:ext uri="{FF2B5EF4-FFF2-40B4-BE49-F238E27FC236}">
                <a16:creationId xmlns:a16="http://schemas.microsoft.com/office/drawing/2014/main" id="{2FE89EB1-5F18-8114-4100-7FC6869851D8}"/>
              </a:ext>
            </a:extLst>
          </p:cNvPr>
          <p:cNvSpPr/>
          <p:nvPr/>
        </p:nvSpPr>
        <p:spPr>
          <a:xfrm>
            <a:off x="609600" y="3460144"/>
            <a:ext cx="11195846" cy="1509596"/>
          </a:xfrm>
          <a:prstGeom prst="rect">
            <a:avLst/>
          </a:prstGeom>
          <a:noFill/>
          <a:ln/>
        </p:spPr>
        <p:txBody>
          <a:bodyPr wrap="square" lIns="0" tIns="0" rIns="0" bIns="0" rtlCol="0" anchor="t"/>
          <a:lstStyle/>
          <a:p>
            <a:pPr lvl="0">
              <a:lnSpc>
                <a:spcPts val="2200"/>
              </a:lnSpc>
              <a:defRPr/>
            </a:pPr>
            <a:r>
              <a:rPr lang="vi-VN" dirty="0">
                <a:ea typeface="Inter Medium" pitchFamily="34" charset="-122"/>
                <a:cs typeface="Inter Medium" pitchFamily="34" charset="-120"/>
              </a:rPr>
              <a:t>Ngành thép Việt Nam có tiềm năng tiết kiệm năng lượng lớn, từ 10-20% tổng mức tiêu thụ năng lượng. Để khai thác hiệu quả tiềm năng này, doanh nghiệp cần có sự cam kết mạnh mẽ từ ban lãnh đạo, tiến hành kiểm toán năng lượng để xác định cơ hội tiết kiệm và xây dựng lộ trình triển khai phù hợp.</a:t>
            </a:r>
            <a:endParaRPr kumimoji="0" lang="en-US" b="0" i="0" u="none" strike="noStrike" kern="0" cap="none" spc="0" normalizeH="0" baseline="0" noProof="0" dirty="0">
              <a:ln>
                <a:noFill/>
              </a:ln>
              <a:effectLst/>
              <a:uLnTx/>
              <a:uFillTx/>
              <a:cs typeface="Arial"/>
              <a:sym typeface="Arial"/>
            </a:endParaRPr>
          </a:p>
        </p:txBody>
      </p:sp>
    </p:spTree>
    <p:extLst>
      <p:ext uri="{BB962C8B-B14F-4D97-AF65-F5344CB8AC3E}">
        <p14:creationId xmlns:p14="http://schemas.microsoft.com/office/powerpoint/2010/main" val="4205440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40AAF3D-6508-0712-2CBB-CA1B927D05E7}"/>
              </a:ext>
            </a:extLst>
          </p:cNvPr>
          <p:cNvSpPr>
            <a:spLocks noGrp="1"/>
          </p:cNvSpPr>
          <p:nvPr>
            <p:ph type="title"/>
          </p:nvPr>
        </p:nvSpPr>
        <p:spPr>
          <a:xfrm>
            <a:off x="722918" y="436451"/>
            <a:ext cx="10524067" cy="654050"/>
          </a:xfrm>
        </p:spPr>
        <p:txBody>
          <a:bodyPr>
            <a:normAutofit/>
          </a:bodyPr>
          <a:lstStyle/>
          <a:p>
            <a:pPr algn="ctr"/>
            <a:r>
              <a:rPr lang="en-US" dirty="0" err="1">
                <a:solidFill>
                  <a:schemeClr val="accent1">
                    <a:lumMod val="50000"/>
                  </a:schemeClr>
                </a:solidFill>
              </a:rPr>
              <a:t>Câu</a:t>
            </a:r>
            <a:r>
              <a:rPr lang="en-US" dirty="0">
                <a:solidFill>
                  <a:schemeClr val="accent1">
                    <a:lumMod val="50000"/>
                  </a:schemeClr>
                </a:solidFill>
              </a:rPr>
              <a:t> </a:t>
            </a:r>
            <a:r>
              <a:rPr lang="en-US" dirty="0" err="1">
                <a:solidFill>
                  <a:schemeClr val="accent1">
                    <a:lumMod val="50000"/>
                  </a:schemeClr>
                </a:solidFill>
              </a:rPr>
              <a:t>hỏi</a:t>
            </a:r>
            <a:r>
              <a:rPr lang="en-US" dirty="0">
                <a:solidFill>
                  <a:schemeClr val="accent1">
                    <a:lumMod val="50000"/>
                  </a:schemeClr>
                </a:solidFill>
              </a:rPr>
              <a:t> </a:t>
            </a:r>
            <a:r>
              <a:rPr lang="en-US" dirty="0" err="1">
                <a:solidFill>
                  <a:schemeClr val="accent1">
                    <a:lumMod val="50000"/>
                  </a:schemeClr>
                </a:solidFill>
              </a:rPr>
              <a:t>và</a:t>
            </a:r>
            <a:r>
              <a:rPr lang="en-US" dirty="0">
                <a:solidFill>
                  <a:schemeClr val="accent1">
                    <a:lumMod val="50000"/>
                  </a:schemeClr>
                </a:solidFill>
              </a:rPr>
              <a:t> </a:t>
            </a:r>
            <a:r>
              <a:rPr lang="en-US" dirty="0" err="1">
                <a:solidFill>
                  <a:schemeClr val="accent1">
                    <a:lumMod val="50000"/>
                  </a:schemeClr>
                </a:solidFill>
              </a:rPr>
              <a:t>trả</a:t>
            </a:r>
            <a:r>
              <a:rPr lang="en-US" dirty="0">
                <a:solidFill>
                  <a:schemeClr val="accent1">
                    <a:lumMod val="50000"/>
                  </a:schemeClr>
                </a:solidFill>
              </a:rPr>
              <a:t> </a:t>
            </a:r>
            <a:r>
              <a:rPr lang="en-US" dirty="0" err="1">
                <a:solidFill>
                  <a:schemeClr val="accent1">
                    <a:lumMod val="50000"/>
                  </a:schemeClr>
                </a:solidFill>
              </a:rPr>
              <a:t>lời</a:t>
            </a:r>
            <a:endParaRPr lang="en-US" dirty="0">
              <a:solidFill>
                <a:schemeClr val="accent1">
                  <a:lumMod val="50000"/>
                </a:schemeClr>
              </a:solidFill>
            </a:endParaRPr>
          </a:p>
        </p:txBody>
      </p:sp>
      <p:sp>
        <p:nvSpPr>
          <p:cNvPr id="5" name="Rectangle 1">
            <a:extLst>
              <a:ext uri="{FF2B5EF4-FFF2-40B4-BE49-F238E27FC236}">
                <a16:creationId xmlns:a16="http://schemas.microsoft.com/office/drawing/2014/main" id="{5E9AD6FD-607C-5B17-6E43-EC53EA832847}"/>
              </a:ext>
            </a:extLst>
          </p:cNvPr>
          <p:cNvSpPr>
            <a:spLocks noChangeArrowheads="1"/>
          </p:cNvSpPr>
          <p:nvPr/>
        </p:nvSpPr>
        <p:spPr bwMode="auto">
          <a:xfrm>
            <a:off x="722918" y="1803761"/>
            <a:ext cx="10524067" cy="2118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buClrTx/>
            </a:pPr>
            <a:r>
              <a:rPr lang="vi-VN" altLang="en-US" sz="1800" dirty="0">
                <a:solidFill>
                  <a:schemeClr val="tx1"/>
                </a:solidFill>
                <a:latin typeface="Arial" panose="020B0604020202020204" pitchFamily="34" charset="0"/>
              </a:rPr>
              <a:t>1. Những công nghệ và thiết bị nào trong quá trình sản xuất thép gây lãng phí năng lượng đáng kể?
2. Mức độ thực hiện các giải pháp tiết kiệm năng lượng và thực hành quản lý năng lượng trong các nhà máy sản xuất thép hiện nay là bao nhiêu?
3. Những rào cản và thách thức chính trong việc nâng cao hiệu quả năng lượng trong ngành thép là gì?</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812876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253488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291771" y="1816336"/>
            <a:ext cx="9376906" cy="4361351"/>
          </a:xfrm>
          <a:prstGeom prst="rect">
            <a:avLst/>
          </a:prstGeom>
        </p:spPr>
      </p:pic>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dirty="0" err="1">
                <a:solidFill>
                  <a:schemeClr val="accent1">
                    <a:lumMod val="50000"/>
                  </a:schemeClr>
                </a:solidFill>
              </a:rPr>
              <a:t>Việc</a:t>
            </a:r>
            <a:r>
              <a:rPr lang="en-US" dirty="0">
                <a:solidFill>
                  <a:schemeClr val="accent1">
                    <a:lumMod val="50000"/>
                  </a:schemeClr>
                </a:solidFill>
              </a:rPr>
              <a:t> </a:t>
            </a:r>
            <a:r>
              <a:rPr lang="vi-VN" dirty="0">
                <a:solidFill>
                  <a:schemeClr val="accent1">
                    <a:lumMod val="50000"/>
                  </a:schemeClr>
                </a:solidFill>
              </a:rPr>
              <a:t>sử</a:t>
            </a:r>
            <a:r>
              <a:rPr lang="en-US" dirty="0">
                <a:solidFill>
                  <a:schemeClr val="accent1">
                    <a:lumMod val="50000"/>
                  </a:schemeClr>
                </a:solidFill>
              </a:rPr>
              <a:t> </a:t>
            </a:r>
            <a:r>
              <a:rPr lang="en-US" dirty="0" err="1">
                <a:solidFill>
                  <a:schemeClr val="accent1">
                    <a:lumMod val="50000"/>
                  </a:schemeClr>
                </a:solidFill>
              </a:rPr>
              <a:t>dụng</a:t>
            </a:r>
            <a:r>
              <a:rPr lang="en-US" dirty="0">
                <a:solidFill>
                  <a:schemeClr val="accent1">
                    <a:lumMod val="50000"/>
                  </a:schemeClr>
                </a:solidFill>
              </a:rPr>
              <a:t>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lượng</a:t>
            </a:r>
            <a:r>
              <a:rPr lang="en-US" dirty="0">
                <a:solidFill>
                  <a:schemeClr val="accent1">
                    <a:lumMod val="50000"/>
                  </a:schemeClr>
                </a:solidFill>
              </a:rPr>
              <a:t> </a:t>
            </a:r>
            <a:r>
              <a:rPr lang="en-US" dirty="0" err="1">
                <a:solidFill>
                  <a:schemeClr val="accent1">
                    <a:lumMod val="50000"/>
                  </a:schemeClr>
                </a:solidFill>
              </a:rPr>
              <a:t>trong</a:t>
            </a:r>
            <a:r>
              <a:rPr lang="en-US" dirty="0">
                <a:solidFill>
                  <a:schemeClr val="accent1">
                    <a:lumMod val="50000"/>
                  </a:schemeClr>
                </a:solidFill>
              </a:rPr>
              <a:t> </a:t>
            </a:r>
            <a:r>
              <a:rPr lang="en-US" dirty="0" err="1">
                <a:solidFill>
                  <a:schemeClr val="accent1">
                    <a:lumMod val="50000"/>
                  </a:schemeClr>
                </a:solidFill>
              </a:rPr>
              <a:t>công</a:t>
            </a:r>
            <a:r>
              <a:rPr lang="en-US" dirty="0">
                <a:solidFill>
                  <a:schemeClr val="accent1">
                    <a:lumMod val="50000"/>
                  </a:schemeClr>
                </a:solidFill>
              </a:rPr>
              <a:t> </a:t>
            </a:r>
            <a:r>
              <a:rPr lang="en-US" dirty="0" err="1">
                <a:solidFill>
                  <a:schemeClr val="accent1">
                    <a:lumMod val="50000"/>
                  </a:schemeClr>
                </a:solidFill>
              </a:rPr>
              <a:t>nghiệp</a:t>
            </a:r>
            <a:r>
              <a:rPr lang="en-US" dirty="0">
                <a:solidFill>
                  <a:schemeClr val="accent1">
                    <a:lumMod val="50000"/>
                  </a:schemeClr>
                </a:solidFill>
              </a:rPr>
              <a:t> </a:t>
            </a:r>
            <a:r>
              <a:rPr lang="en-US" dirty="0" err="1">
                <a:solidFill>
                  <a:schemeClr val="accent1">
                    <a:lumMod val="50000"/>
                  </a:schemeClr>
                </a:solidFill>
              </a:rPr>
              <a:t>toàn</a:t>
            </a:r>
            <a:r>
              <a:rPr lang="en-US" dirty="0">
                <a:solidFill>
                  <a:schemeClr val="accent1">
                    <a:lumMod val="50000"/>
                  </a:schemeClr>
                </a:solidFill>
              </a:rPr>
              <a:t> </a:t>
            </a:r>
            <a:r>
              <a:rPr lang="en-US" dirty="0" err="1">
                <a:solidFill>
                  <a:schemeClr val="accent1">
                    <a:lumMod val="50000"/>
                  </a:schemeClr>
                </a:solidFill>
              </a:rPr>
              <a:t>cầu</a:t>
            </a:r>
            <a:endParaRPr lang="en-US" dirty="0">
              <a:solidFill>
                <a:schemeClr val="accent1">
                  <a:lumMod val="50000"/>
                </a:schemeClr>
              </a:solidFill>
            </a:endParaRPr>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4</a:t>
            </a:fld>
            <a:endParaRPr lang="en-GB"/>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indent="0">
              <a:spcBef>
                <a:spcPct val="55000"/>
              </a:spcBef>
              <a:buClr>
                <a:srgbClr val="008000"/>
              </a:buClr>
              <a:buNone/>
            </a:pPr>
            <a:endParaRPr lang="en-US" dirty="0">
              <a:solidFill>
                <a:schemeClr val="tx1"/>
              </a:solidFill>
            </a:endParaRPr>
          </a:p>
        </p:txBody>
      </p:sp>
      <p:sp>
        <p:nvSpPr>
          <p:cNvPr id="3" name="Rectangle 2"/>
          <p:cNvSpPr/>
          <p:nvPr/>
        </p:nvSpPr>
        <p:spPr>
          <a:xfrm>
            <a:off x="1291771" y="1484558"/>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a:solidFill>
                  <a:schemeClr val="tx1"/>
                </a:solidFill>
              </a:rPr>
              <a:t>Tổng tiêu thụ năng lượng cuối cùng (TFC) theo ngành giai đoạn 2000 - 2022</a:t>
            </a:r>
          </a:p>
        </p:txBody>
      </p:sp>
      <p:sp>
        <p:nvSpPr>
          <p:cNvPr id="5" name="Rectangle 4"/>
          <p:cNvSpPr/>
          <p:nvPr/>
        </p:nvSpPr>
        <p:spPr>
          <a:xfrm>
            <a:off x="8917918" y="2703831"/>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Ngành công nghiệp</a:t>
            </a:r>
          </a:p>
        </p:txBody>
      </p:sp>
      <p:sp>
        <p:nvSpPr>
          <p:cNvPr id="9" name="Rectangle 8"/>
          <p:cNvSpPr/>
          <p:nvPr/>
        </p:nvSpPr>
        <p:spPr>
          <a:xfrm>
            <a:off x="8917918" y="29827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Ngành vận tải</a:t>
            </a:r>
          </a:p>
        </p:txBody>
      </p:sp>
      <p:sp>
        <p:nvSpPr>
          <p:cNvPr id="11" name="Rectangle 10"/>
          <p:cNvSpPr/>
          <p:nvPr/>
        </p:nvSpPr>
        <p:spPr>
          <a:xfrm>
            <a:off x="8917918" y="348250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Khu dân cư</a:t>
            </a:r>
          </a:p>
        </p:txBody>
      </p:sp>
      <p:sp>
        <p:nvSpPr>
          <p:cNvPr id="12" name="Rectangle 11"/>
          <p:cNvSpPr/>
          <p:nvPr/>
        </p:nvSpPr>
        <p:spPr>
          <a:xfrm>
            <a:off x="8917918" y="4972173"/>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Nông nghiệp/Lâm nghiệp</a:t>
            </a:r>
          </a:p>
        </p:txBody>
      </p:sp>
      <p:sp>
        <p:nvSpPr>
          <p:cNvPr id="13" name="Rectangle 12"/>
          <p:cNvSpPr/>
          <p:nvPr/>
        </p:nvSpPr>
        <p:spPr>
          <a:xfrm>
            <a:off x="8917918" y="4417041"/>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rPr>
              <a:t>Không sử dụng năng lượng</a:t>
            </a:r>
          </a:p>
        </p:txBody>
      </p:sp>
      <p:sp>
        <p:nvSpPr>
          <p:cNvPr id="15" name="Rectangle 14"/>
          <p:cNvSpPr/>
          <p:nvPr/>
        </p:nvSpPr>
        <p:spPr>
          <a:xfrm>
            <a:off x="8917918" y="5195710"/>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Không xác định</a:t>
            </a:r>
          </a:p>
        </p:txBody>
      </p:sp>
      <p:sp>
        <p:nvSpPr>
          <p:cNvPr id="16" name="Rectangle 15"/>
          <p:cNvSpPr/>
          <p:nvPr/>
        </p:nvSpPr>
        <p:spPr>
          <a:xfrm>
            <a:off x="1291771" y="1928305"/>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1600">
                <a:solidFill>
                  <a:schemeClr val="tx1"/>
                </a:solidFill>
              </a:rPr>
              <a:t>Tổng tiêu thụ năng lượng </a:t>
            </a:r>
            <a:r>
              <a:rPr lang="en-US" sz="1600">
                <a:solidFill>
                  <a:schemeClr val="tx1"/>
                </a:solidFill>
              </a:rPr>
              <a:t>trên thế giới từ năm 2000</a:t>
            </a:r>
            <a:endParaRPr lang="vi-VN" sz="1600">
              <a:solidFill>
                <a:schemeClr val="tx1"/>
              </a:solidFill>
            </a:endParaRPr>
          </a:p>
        </p:txBody>
      </p:sp>
      <p:sp>
        <p:nvSpPr>
          <p:cNvPr id="17" name="Rectangle 16"/>
          <p:cNvSpPr/>
          <p:nvPr/>
        </p:nvSpPr>
        <p:spPr>
          <a:xfrm>
            <a:off x="8891622" y="273286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Ngành công nghiệp</a:t>
            </a:r>
          </a:p>
        </p:txBody>
      </p:sp>
      <p:sp>
        <p:nvSpPr>
          <p:cNvPr id="18" name="Rectangle 17"/>
          <p:cNvSpPr/>
          <p:nvPr/>
        </p:nvSpPr>
        <p:spPr>
          <a:xfrm>
            <a:off x="8891622" y="3011767"/>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Ngành vận tải</a:t>
            </a:r>
          </a:p>
        </p:txBody>
      </p:sp>
      <p:sp>
        <p:nvSpPr>
          <p:cNvPr id="19" name="Rectangle 18"/>
          <p:cNvSpPr/>
          <p:nvPr/>
        </p:nvSpPr>
        <p:spPr>
          <a:xfrm>
            <a:off x="8891622" y="3511529"/>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Khu dân cư</a:t>
            </a:r>
          </a:p>
        </p:txBody>
      </p:sp>
      <p:sp>
        <p:nvSpPr>
          <p:cNvPr id="20" name="Rectangle 19"/>
          <p:cNvSpPr/>
          <p:nvPr/>
        </p:nvSpPr>
        <p:spPr>
          <a:xfrm>
            <a:off x="8891622" y="4446070"/>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a:solidFill>
                  <a:schemeClr val="tx1"/>
                </a:solidFill>
              </a:rPr>
              <a:t>Phi năng lượng</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3"/>
          <p:cNvSpPr/>
          <p:nvPr/>
        </p:nvSpPr>
        <p:spPr>
          <a:xfrm>
            <a:off x="0" y="7238999"/>
            <a:ext cx="12192000" cy="381000"/>
          </a:xfrm>
          <a:custGeom>
            <a:avLst/>
            <a:gdLst/>
            <a:ahLst/>
            <a:cxnLst/>
            <a:rect l="l" t="t" r="r" b="b"/>
            <a:pathLst>
              <a:path w="12192000" h="381000" extrusionOk="0">
                <a:moveTo>
                  <a:pt x="0" y="380999"/>
                </a:moveTo>
                <a:lnTo>
                  <a:pt x="12191999" y="380999"/>
                </a:lnTo>
                <a:lnTo>
                  <a:pt x="12191999" y="0"/>
                </a:lnTo>
                <a:lnTo>
                  <a:pt x="0" y="0"/>
                </a:lnTo>
                <a:lnTo>
                  <a:pt x="0" y="380999"/>
                </a:lnTo>
                <a:close/>
              </a:path>
            </a:pathLst>
          </a:custGeom>
          <a:solidFill>
            <a:srgbClr val="F0F0F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40" name="Google Shape;140;p3"/>
          <p:cNvSpPr txBox="1"/>
          <p:nvPr/>
        </p:nvSpPr>
        <p:spPr>
          <a:xfrm>
            <a:off x="451484" y="1539068"/>
            <a:ext cx="4245265" cy="22057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Số</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liệu</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kê</a:t>
            </a:r>
            <a:r>
              <a:rPr lang="en-US" sz="135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chính</a:t>
            </a:r>
            <a:endParaRPr sz="13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41" name="Google Shape;141;p3"/>
          <p:cNvSpPr txBox="1"/>
          <p:nvPr/>
        </p:nvSpPr>
        <p:spPr>
          <a:xfrm>
            <a:off x="368299" y="1942619"/>
            <a:ext cx="5570541" cy="1567096"/>
          </a:xfrm>
          <a:prstGeom prst="rect">
            <a:avLst/>
          </a:prstGeom>
          <a:noFill/>
          <a:ln>
            <a:noFill/>
          </a:ln>
        </p:spPr>
        <p:txBody>
          <a:bodyPr spcFirstLastPara="1" wrap="square" lIns="0" tIns="12700" rIns="0" bIns="0" anchor="t" anchorCtr="0">
            <a:spAutoFit/>
          </a:bodyPr>
          <a:lstStyle/>
          <a:p>
            <a:pPr marL="481330" marR="0" lvl="0" indent="-285750" algn="l" rtl="0">
              <a:spcBef>
                <a:spcPts val="600"/>
              </a:spcBef>
              <a:spcAft>
                <a:spcPts val="600"/>
              </a:spcAft>
              <a:buClr>
                <a:srgbClr val="000000"/>
              </a:buClr>
              <a:buSzPts val="1350"/>
              <a:buFont typeface="Arial"/>
              <a:buChar char="•"/>
            </a:pP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Tập</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trung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vào</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các</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chính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sách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tiết</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kiệm</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và</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cơ</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hội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kinh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doanh</a:t>
            </a:r>
            <a:b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b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Việt Nam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phải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đối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mặt</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những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thách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thức</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lớn</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lĩnh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vực</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do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sự</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phát</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triển</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kinh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tế</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nhanh</a:t>
            </a:r>
            <a:r>
              <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1350" b="0" i="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chóng</a:t>
            </a:r>
            <a:endParaRPr lang="en-US" sz="1350" b="0" i="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a:p>
            <a:pPr marL="481330" marR="0" lvl="0" indent="-285750" algn="l" rtl="0">
              <a:spcBef>
                <a:spcPts val="600"/>
              </a:spcBef>
              <a:spcAft>
                <a:spcPts val="600"/>
              </a:spcAft>
              <a:buClr>
                <a:srgbClr val="000000"/>
              </a:buClr>
              <a:buSzPts val="1350"/>
              <a:buFont typeface="Arial"/>
              <a:buChar char="•"/>
            </a:pP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Hiệu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quả</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là</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một</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thành</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phần</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quan</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trọng</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của</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việc</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giảm</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phát</a:t>
            </a:r>
            <a:r>
              <a:rPr lang="en-US" sz="2025" b="0" i="0"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0" i="0"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thải</a:t>
            </a:r>
            <a:endParaRPr sz="2025" b="0" i="0" u="none" strike="noStrike" cap="none"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142" name="Google Shape;142;p3"/>
          <p:cNvSpPr txBox="1"/>
          <p:nvPr/>
        </p:nvSpPr>
        <p:spPr>
          <a:xfrm>
            <a:off x="368299" y="3852068"/>
            <a:ext cx="5008880" cy="453328"/>
          </a:xfrm>
          <a:prstGeom prst="rect">
            <a:avLst/>
          </a:prstGeom>
          <a:noFill/>
          <a:ln>
            <a:noFill/>
          </a:ln>
        </p:spPr>
        <p:txBody>
          <a:bodyPr spcFirstLastPara="1" wrap="square" lIns="0" tIns="14600" rIns="0" bIns="0" anchor="t" anchorCtr="0">
            <a:spAutoFit/>
          </a:bodyPr>
          <a:lstStyle/>
          <a:p>
            <a:pPr marL="12700" marR="0" lvl="0" indent="0" algn="l" rtl="0">
              <a:spcBef>
                <a:spcPts val="0"/>
              </a:spcBef>
              <a:spcAft>
                <a:spcPts val="0"/>
              </a:spcAft>
              <a:buNone/>
            </a:pPr>
            <a:r>
              <a:rPr lang="en-US" sz="1500" b="1" dirty="0">
                <a:solidFill>
                  <a:srgbClr val="049569"/>
                </a:solidFill>
                <a:latin typeface="Lato" panose="020F0502020204030203" pitchFamily="34" charset="0"/>
                <a:ea typeface="Lato" panose="020F0502020204030203" pitchFamily="34" charset="0"/>
                <a:cs typeface="Lato" panose="020F0502020204030203" pitchFamily="34" charset="0"/>
                <a:sym typeface="Arial"/>
              </a:rPr>
              <a:t>〉 </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Các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doanh</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có</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thể</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tận</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dụng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tiềm</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hiệu</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quả</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nhiều</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lĩnh</a:t>
            </a:r>
            <a:r>
              <a:rPr lang="en-US"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a:t>
            </a:r>
            <a:r>
              <a:rPr lang="en-US" sz="2025" baseline="300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vực</a:t>
            </a:r>
            <a:endParaRPr sz="2025" baseline="30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43" name="Google Shape;143;p3"/>
          <p:cNvSpPr txBox="1"/>
          <p:nvPr/>
        </p:nvSpPr>
        <p:spPr>
          <a:xfrm>
            <a:off x="6473824" y="2197100"/>
            <a:ext cx="3293631" cy="243656"/>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Tiêu</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thụ</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năng</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lượng</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theo</a:t>
            </a:r>
            <a:r>
              <a:rPr lang="en-US" sz="1500" b="1" dirty="0">
                <a:solidFill>
                  <a:srgbClr val="1D40AF"/>
                </a:solidFill>
                <a:latin typeface="Lato" panose="020F0502020204030203" pitchFamily="34" charset="0"/>
                <a:ea typeface="Lato" panose="020F0502020204030203" pitchFamily="34" charset="0"/>
                <a:cs typeface="Lato" panose="020F0502020204030203" pitchFamily="34" charset="0"/>
                <a:sym typeface="Arial"/>
              </a:rPr>
              <a:t> </a:t>
            </a:r>
            <a:r>
              <a:rPr lang="en-US" sz="1500" b="1" dirty="0" err="1">
                <a:solidFill>
                  <a:srgbClr val="1D40AF"/>
                </a:solidFill>
                <a:latin typeface="Lato" panose="020F0502020204030203" pitchFamily="34" charset="0"/>
                <a:ea typeface="Lato" panose="020F0502020204030203" pitchFamily="34" charset="0"/>
                <a:cs typeface="Lato" panose="020F0502020204030203" pitchFamily="34" charset="0"/>
                <a:sym typeface="Arial"/>
              </a:rPr>
              <a:t>ngành</a:t>
            </a:r>
            <a:endParaRPr sz="15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pSp>
        <p:nvGrpSpPr>
          <p:cNvPr id="144" name="Google Shape;144;p3"/>
          <p:cNvGrpSpPr/>
          <p:nvPr/>
        </p:nvGrpSpPr>
        <p:grpSpPr>
          <a:xfrm>
            <a:off x="277368" y="2657474"/>
            <a:ext cx="7428355" cy="3390139"/>
            <a:chOff x="277368" y="2657474"/>
            <a:chExt cx="7428355" cy="3390139"/>
          </a:xfrm>
        </p:grpSpPr>
        <p:sp>
          <p:nvSpPr>
            <p:cNvPr id="145" name="Google Shape;145;p3"/>
            <p:cNvSpPr/>
            <p:nvPr/>
          </p:nvSpPr>
          <p:spPr>
            <a:xfrm>
              <a:off x="6486523" y="2657474"/>
              <a:ext cx="1219200" cy="152400"/>
            </a:xfrm>
            <a:custGeom>
              <a:avLst/>
              <a:gdLst/>
              <a:ahLst/>
              <a:cxnLst/>
              <a:rect l="l" t="t" r="r" b="b"/>
              <a:pathLst>
                <a:path w="1219200" h="152400" extrusionOk="0">
                  <a:moveTo>
                    <a:pt x="1186151" y="152399"/>
                  </a:moveTo>
                  <a:lnTo>
                    <a:pt x="33047" y="152399"/>
                  </a:lnTo>
                  <a:lnTo>
                    <a:pt x="28187" y="151432"/>
                  </a:lnTo>
                  <a:lnTo>
                    <a:pt x="966" y="124211"/>
                  </a:lnTo>
                  <a:lnTo>
                    <a:pt x="0" y="119352"/>
                  </a:lnTo>
                  <a:lnTo>
                    <a:pt x="0" y="114299"/>
                  </a:lnTo>
                  <a:lnTo>
                    <a:pt x="0" y="33047"/>
                  </a:lnTo>
                  <a:lnTo>
                    <a:pt x="28187" y="966"/>
                  </a:lnTo>
                  <a:lnTo>
                    <a:pt x="33047" y="0"/>
                  </a:lnTo>
                  <a:lnTo>
                    <a:pt x="1186151" y="0"/>
                  </a:lnTo>
                  <a:lnTo>
                    <a:pt x="1218232" y="28187"/>
                  </a:lnTo>
                  <a:lnTo>
                    <a:pt x="1219199" y="33047"/>
                  </a:lnTo>
                  <a:lnTo>
                    <a:pt x="1219199" y="119352"/>
                  </a:lnTo>
                  <a:lnTo>
                    <a:pt x="1191011" y="151432"/>
                  </a:lnTo>
                  <a:lnTo>
                    <a:pt x="1186151" y="152399"/>
                  </a:lnTo>
                  <a:close/>
                </a:path>
              </a:pathLst>
            </a:custGeom>
            <a:solidFill>
              <a:srgbClr val="1D40A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46" name="Google Shape;146;p3"/>
            <p:cNvSpPr/>
            <p:nvPr/>
          </p:nvSpPr>
          <p:spPr>
            <a:xfrm>
              <a:off x="6486523" y="3038474"/>
              <a:ext cx="609600" cy="152400"/>
            </a:xfrm>
            <a:custGeom>
              <a:avLst/>
              <a:gdLst/>
              <a:ahLst/>
              <a:cxnLst/>
              <a:rect l="l" t="t" r="r" b="b"/>
              <a:pathLst>
                <a:path w="609600" h="152400" extrusionOk="0">
                  <a:moveTo>
                    <a:pt x="576552" y="152399"/>
                  </a:moveTo>
                  <a:lnTo>
                    <a:pt x="33047" y="152399"/>
                  </a:lnTo>
                  <a:lnTo>
                    <a:pt x="28187" y="151432"/>
                  </a:lnTo>
                  <a:lnTo>
                    <a:pt x="966" y="124212"/>
                  </a:lnTo>
                  <a:lnTo>
                    <a:pt x="0" y="119352"/>
                  </a:lnTo>
                  <a:lnTo>
                    <a:pt x="0" y="114299"/>
                  </a:lnTo>
                  <a:lnTo>
                    <a:pt x="0" y="33047"/>
                  </a:lnTo>
                  <a:lnTo>
                    <a:pt x="28187" y="966"/>
                  </a:lnTo>
                  <a:lnTo>
                    <a:pt x="33047" y="0"/>
                  </a:lnTo>
                  <a:lnTo>
                    <a:pt x="576552" y="0"/>
                  </a:lnTo>
                  <a:lnTo>
                    <a:pt x="608633" y="28187"/>
                  </a:lnTo>
                  <a:lnTo>
                    <a:pt x="609599" y="33047"/>
                  </a:lnTo>
                  <a:lnTo>
                    <a:pt x="609599" y="119352"/>
                  </a:lnTo>
                  <a:lnTo>
                    <a:pt x="581412" y="151432"/>
                  </a:lnTo>
                  <a:lnTo>
                    <a:pt x="576552" y="15239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47" name="Google Shape;147;p3"/>
            <p:cNvSpPr/>
            <p:nvPr/>
          </p:nvSpPr>
          <p:spPr>
            <a:xfrm>
              <a:off x="6486523" y="3419474"/>
              <a:ext cx="533400" cy="152400"/>
            </a:xfrm>
            <a:custGeom>
              <a:avLst/>
              <a:gdLst/>
              <a:ahLst/>
              <a:cxnLst/>
              <a:rect l="l" t="t" r="r" b="b"/>
              <a:pathLst>
                <a:path w="533400" h="152400" extrusionOk="0">
                  <a:moveTo>
                    <a:pt x="500351" y="152399"/>
                  </a:moveTo>
                  <a:lnTo>
                    <a:pt x="33047" y="152399"/>
                  </a:lnTo>
                  <a:lnTo>
                    <a:pt x="28187" y="151432"/>
                  </a:lnTo>
                  <a:lnTo>
                    <a:pt x="966" y="124212"/>
                  </a:lnTo>
                  <a:lnTo>
                    <a:pt x="0" y="119352"/>
                  </a:lnTo>
                  <a:lnTo>
                    <a:pt x="0" y="114299"/>
                  </a:lnTo>
                  <a:lnTo>
                    <a:pt x="0" y="33047"/>
                  </a:lnTo>
                  <a:lnTo>
                    <a:pt x="28187" y="966"/>
                  </a:lnTo>
                  <a:lnTo>
                    <a:pt x="33047" y="0"/>
                  </a:lnTo>
                  <a:lnTo>
                    <a:pt x="500351" y="0"/>
                  </a:lnTo>
                  <a:lnTo>
                    <a:pt x="532433" y="28187"/>
                  </a:lnTo>
                  <a:lnTo>
                    <a:pt x="533399" y="33047"/>
                  </a:lnTo>
                  <a:lnTo>
                    <a:pt x="533399" y="119352"/>
                  </a:lnTo>
                  <a:lnTo>
                    <a:pt x="505212" y="151432"/>
                  </a:lnTo>
                  <a:lnTo>
                    <a:pt x="500351" y="152399"/>
                  </a:lnTo>
                  <a:close/>
                </a:path>
              </a:pathLst>
            </a:custGeom>
            <a:solidFill>
              <a:srgbClr val="F59D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pic>
          <p:nvPicPr>
            <p:cNvPr id="148" name="Google Shape;148;p3"/>
            <p:cNvPicPr preferRelativeResize="0"/>
            <p:nvPr/>
          </p:nvPicPr>
          <p:blipFill rotWithShape="1">
            <a:blip r:embed="rId3">
              <a:alphaModFix/>
            </a:blip>
            <a:srcRect/>
            <a:stretch/>
          </p:blipFill>
          <p:spPr>
            <a:xfrm>
              <a:off x="6486523" y="3800474"/>
              <a:ext cx="152399" cy="152399"/>
            </a:xfrm>
            <a:prstGeom prst="rect">
              <a:avLst/>
            </a:prstGeom>
            <a:noFill/>
            <a:ln>
              <a:noFill/>
            </a:ln>
          </p:spPr>
        </p:pic>
        <p:sp>
          <p:nvSpPr>
            <p:cNvPr id="149" name="Google Shape;149;p3"/>
            <p:cNvSpPr/>
            <p:nvPr/>
          </p:nvSpPr>
          <p:spPr>
            <a:xfrm>
              <a:off x="277368"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4" y="90165"/>
                  </a:lnTo>
                  <a:lnTo>
                    <a:pt x="116011" y="122405"/>
                  </a:lnTo>
                  <a:lnTo>
                    <a:pt x="113156" y="141731"/>
                  </a:lnTo>
                  <a:lnTo>
                    <a:pt x="113156" y="1360931"/>
                  </a:lnTo>
                  <a:lnTo>
                    <a:pt x="124383" y="1397980"/>
                  </a:lnTo>
                  <a:lnTo>
                    <a:pt x="154316"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8" y="1408077"/>
                  </a:lnTo>
                  <a:lnTo>
                    <a:pt x="3750437" y="1373941"/>
                  </a:lnTo>
                  <a:lnTo>
                    <a:pt x="3751706" y="1360931"/>
                  </a:lnTo>
                  <a:lnTo>
                    <a:pt x="3751706" y="141731"/>
                  </a:lnTo>
                  <a:lnTo>
                    <a:pt x="3740480" y="104681"/>
                  </a:lnTo>
                  <a:lnTo>
                    <a:pt x="3710546"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50" name="Google Shape;150;p3"/>
            <p:cNvSpPr/>
            <p:nvPr/>
          </p:nvSpPr>
          <p:spPr>
            <a:xfrm>
              <a:off x="400049" y="4533899"/>
              <a:ext cx="3638550" cy="1371600"/>
            </a:xfrm>
            <a:custGeom>
              <a:avLst/>
              <a:gdLst/>
              <a:ahLst/>
              <a:cxnLst/>
              <a:rect l="l" t="t" r="r" b="b"/>
              <a:pathLst>
                <a:path w="3638550" h="1371600" extrusionOk="0">
                  <a:moveTo>
                    <a:pt x="3567352" y="1371599"/>
                  </a:moveTo>
                  <a:lnTo>
                    <a:pt x="53397" y="1371599"/>
                  </a:lnTo>
                  <a:lnTo>
                    <a:pt x="49681" y="1371112"/>
                  </a:lnTo>
                  <a:lnTo>
                    <a:pt x="14085" y="1345743"/>
                  </a:lnTo>
                  <a:lnTo>
                    <a:pt x="366" y="1305358"/>
                  </a:lnTo>
                  <a:lnTo>
                    <a:pt x="0" y="1300403"/>
                  </a:lnTo>
                  <a:lnTo>
                    <a:pt x="0" y="1295399"/>
                  </a:lnTo>
                  <a:lnTo>
                    <a:pt x="0" y="71196"/>
                  </a:lnTo>
                  <a:lnTo>
                    <a:pt x="11716" y="29704"/>
                  </a:lnTo>
                  <a:lnTo>
                    <a:pt x="42320" y="2440"/>
                  </a:lnTo>
                  <a:lnTo>
                    <a:pt x="53397" y="0"/>
                  </a:lnTo>
                  <a:lnTo>
                    <a:pt x="3567352" y="0"/>
                  </a:lnTo>
                  <a:lnTo>
                    <a:pt x="3608843" y="15621"/>
                  </a:lnTo>
                  <a:lnTo>
                    <a:pt x="3634663" y="51661"/>
                  </a:lnTo>
                  <a:lnTo>
                    <a:pt x="3638549" y="71196"/>
                  </a:lnTo>
                  <a:lnTo>
                    <a:pt x="3638549" y="1300403"/>
                  </a:lnTo>
                  <a:lnTo>
                    <a:pt x="3622927" y="1341894"/>
                  </a:lnTo>
                  <a:lnTo>
                    <a:pt x="3586887" y="1367714"/>
                  </a:lnTo>
                  <a:lnTo>
                    <a:pt x="3572308" y="1371112"/>
                  </a:lnTo>
                  <a:lnTo>
                    <a:pt x="3567352"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51" name="Google Shape;151;p3"/>
            <p:cNvSpPr/>
            <p:nvPr/>
          </p:nvSpPr>
          <p:spPr>
            <a:xfrm>
              <a:off x="380999" y="4534177"/>
              <a:ext cx="70485" cy="1371600"/>
            </a:xfrm>
            <a:custGeom>
              <a:avLst/>
              <a:gdLst/>
              <a:ahLst/>
              <a:cxnLst/>
              <a:rect l="l" t="t" r="r" b="b"/>
              <a:pathLst>
                <a:path w="70484" h="1371600" extrusionOk="0">
                  <a:moveTo>
                    <a:pt x="70450" y="1371044"/>
                  </a:moveTo>
                  <a:lnTo>
                    <a:pt x="33857" y="1358491"/>
                  </a:lnTo>
                  <a:lnTo>
                    <a:pt x="5800" y="1324282"/>
                  </a:lnTo>
                  <a:lnTo>
                    <a:pt x="0" y="1295122"/>
                  </a:lnTo>
                  <a:lnTo>
                    <a:pt x="0" y="75922"/>
                  </a:lnTo>
                  <a:lnTo>
                    <a:pt x="12830" y="33579"/>
                  </a:lnTo>
                  <a:lnTo>
                    <a:pt x="47039" y="5522"/>
                  </a:lnTo>
                  <a:lnTo>
                    <a:pt x="70449" y="0"/>
                  </a:lnTo>
                  <a:lnTo>
                    <a:pt x="66287" y="1655"/>
                  </a:lnTo>
                  <a:lnTo>
                    <a:pt x="56951" y="9389"/>
                  </a:lnTo>
                  <a:lnTo>
                    <a:pt x="41000" y="46761"/>
                  </a:lnTo>
                  <a:lnTo>
                    <a:pt x="38100" y="75922"/>
                  </a:lnTo>
                  <a:lnTo>
                    <a:pt x="38100" y="1295122"/>
                  </a:lnTo>
                  <a:lnTo>
                    <a:pt x="44514" y="1337464"/>
                  </a:lnTo>
                  <a:lnTo>
                    <a:pt x="66287" y="1369388"/>
                  </a:lnTo>
                  <a:lnTo>
                    <a:pt x="70450"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152" name="Google Shape;152;p3"/>
          <p:cNvSpPr txBox="1"/>
          <p:nvPr/>
        </p:nvSpPr>
        <p:spPr>
          <a:xfrm>
            <a:off x="7769225" y="2616200"/>
            <a:ext cx="1451610"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Công </a:t>
            </a:r>
            <a:r>
              <a:rPr lang="en-US" sz="1200" dirty="0" err="1">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 (54%)</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3" name="Google Shape;153;p3"/>
          <p:cNvSpPr txBox="1"/>
          <p:nvPr/>
        </p:nvSpPr>
        <p:spPr>
          <a:xfrm>
            <a:off x="7159625" y="2997200"/>
            <a:ext cx="1092835"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Tòa nhà (24%)</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4" name="Google Shape;154;p3"/>
          <p:cNvSpPr txBox="1"/>
          <p:nvPr/>
        </p:nvSpPr>
        <p:spPr>
          <a:xfrm>
            <a:off x="7083424" y="3378200"/>
            <a:ext cx="1967057"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Giao thông vận tải (18%)</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5" name="Google Shape;155;p3"/>
          <p:cNvSpPr txBox="1"/>
          <p:nvPr/>
        </p:nvSpPr>
        <p:spPr>
          <a:xfrm>
            <a:off x="6702425" y="3759200"/>
            <a:ext cx="770890" cy="197490"/>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rPr>
              <a:t>Khác (4%)</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156" name="Google Shape;156;p3"/>
          <p:cNvSpPr txBox="1"/>
          <p:nvPr/>
        </p:nvSpPr>
        <p:spPr>
          <a:xfrm>
            <a:off x="596899" y="4854575"/>
            <a:ext cx="2431415" cy="905376"/>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97.5 MTOE</a:t>
            </a:r>
            <a:endParaRPr sz="24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0" lvl="0" indent="0" algn="l" rtl="0">
              <a:spcBef>
                <a:spcPts val="1170"/>
              </a:spcBef>
              <a:spcAft>
                <a:spcPts val="0"/>
              </a:spcAft>
              <a:buNone/>
            </a:pP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Mức</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tiêu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thụ</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hiện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tại</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(2023)</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157" name="Google Shape;157;p3"/>
          <p:cNvGrpSpPr/>
          <p:nvPr/>
        </p:nvGrpSpPr>
        <p:grpSpPr>
          <a:xfrm>
            <a:off x="4163567" y="4468368"/>
            <a:ext cx="3865245" cy="1579245"/>
            <a:chOff x="4163567" y="4468368"/>
            <a:chExt cx="3865245" cy="1579245"/>
          </a:xfrm>
        </p:grpSpPr>
        <p:sp>
          <p:nvSpPr>
            <p:cNvPr id="158" name="Google Shape;158;p3"/>
            <p:cNvSpPr/>
            <p:nvPr/>
          </p:nvSpPr>
          <p:spPr>
            <a:xfrm>
              <a:off x="4163567"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3" y="90165"/>
                  </a:lnTo>
                  <a:lnTo>
                    <a:pt x="116011" y="122405"/>
                  </a:lnTo>
                  <a:lnTo>
                    <a:pt x="113156" y="141731"/>
                  </a:lnTo>
                  <a:lnTo>
                    <a:pt x="113156" y="1360931"/>
                  </a:lnTo>
                  <a:lnTo>
                    <a:pt x="124382" y="1397980"/>
                  </a:lnTo>
                  <a:lnTo>
                    <a:pt x="154316"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7" y="1408077"/>
                  </a:lnTo>
                  <a:lnTo>
                    <a:pt x="3750437" y="1373941"/>
                  </a:lnTo>
                  <a:lnTo>
                    <a:pt x="3751706" y="1360931"/>
                  </a:lnTo>
                  <a:lnTo>
                    <a:pt x="3751706" y="141731"/>
                  </a:lnTo>
                  <a:lnTo>
                    <a:pt x="3740479" y="104681"/>
                  </a:lnTo>
                  <a:lnTo>
                    <a:pt x="3710546"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59" name="Google Shape;159;p3"/>
            <p:cNvSpPr/>
            <p:nvPr/>
          </p:nvSpPr>
          <p:spPr>
            <a:xfrm>
              <a:off x="4286249" y="4533899"/>
              <a:ext cx="3638550" cy="1371600"/>
            </a:xfrm>
            <a:custGeom>
              <a:avLst/>
              <a:gdLst/>
              <a:ahLst/>
              <a:cxnLst/>
              <a:rect l="l" t="t" r="r" b="b"/>
              <a:pathLst>
                <a:path w="3638550" h="1371600" extrusionOk="0">
                  <a:moveTo>
                    <a:pt x="3567352" y="1371599"/>
                  </a:moveTo>
                  <a:lnTo>
                    <a:pt x="53397" y="1371599"/>
                  </a:lnTo>
                  <a:lnTo>
                    <a:pt x="49680" y="1371112"/>
                  </a:lnTo>
                  <a:lnTo>
                    <a:pt x="14085" y="1345743"/>
                  </a:lnTo>
                  <a:lnTo>
                    <a:pt x="365" y="1305358"/>
                  </a:lnTo>
                  <a:lnTo>
                    <a:pt x="0" y="1300403"/>
                  </a:lnTo>
                  <a:lnTo>
                    <a:pt x="0" y="1295399"/>
                  </a:lnTo>
                  <a:lnTo>
                    <a:pt x="0" y="71196"/>
                  </a:lnTo>
                  <a:lnTo>
                    <a:pt x="11715" y="29704"/>
                  </a:lnTo>
                  <a:lnTo>
                    <a:pt x="42319" y="2440"/>
                  </a:lnTo>
                  <a:lnTo>
                    <a:pt x="53397" y="0"/>
                  </a:lnTo>
                  <a:lnTo>
                    <a:pt x="3567352" y="0"/>
                  </a:lnTo>
                  <a:lnTo>
                    <a:pt x="3608843" y="15621"/>
                  </a:lnTo>
                  <a:lnTo>
                    <a:pt x="3634662" y="51661"/>
                  </a:lnTo>
                  <a:lnTo>
                    <a:pt x="3638549" y="71196"/>
                  </a:lnTo>
                  <a:lnTo>
                    <a:pt x="3638549" y="1300403"/>
                  </a:lnTo>
                  <a:lnTo>
                    <a:pt x="3622926" y="1341894"/>
                  </a:lnTo>
                  <a:lnTo>
                    <a:pt x="3586886" y="1367714"/>
                  </a:lnTo>
                  <a:lnTo>
                    <a:pt x="3572307" y="1371112"/>
                  </a:lnTo>
                  <a:lnTo>
                    <a:pt x="3567352"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60" name="Google Shape;160;p3"/>
            <p:cNvSpPr/>
            <p:nvPr/>
          </p:nvSpPr>
          <p:spPr>
            <a:xfrm>
              <a:off x="4267199" y="4534177"/>
              <a:ext cx="70485" cy="1371600"/>
            </a:xfrm>
            <a:custGeom>
              <a:avLst/>
              <a:gdLst/>
              <a:ahLst/>
              <a:cxnLst/>
              <a:rect l="l" t="t" r="r" b="b"/>
              <a:pathLst>
                <a:path w="70485" h="1371600" extrusionOk="0">
                  <a:moveTo>
                    <a:pt x="70449" y="1371044"/>
                  </a:moveTo>
                  <a:lnTo>
                    <a:pt x="33857" y="1358491"/>
                  </a:lnTo>
                  <a:lnTo>
                    <a:pt x="5800" y="1324282"/>
                  </a:lnTo>
                  <a:lnTo>
                    <a:pt x="0" y="1295122"/>
                  </a:lnTo>
                  <a:lnTo>
                    <a:pt x="0" y="75922"/>
                  </a:lnTo>
                  <a:lnTo>
                    <a:pt x="12829" y="33579"/>
                  </a:lnTo>
                  <a:lnTo>
                    <a:pt x="47039" y="5522"/>
                  </a:lnTo>
                  <a:lnTo>
                    <a:pt x="70449" y="0"/>
                  </a:lnTo>
                  <a:lnTo>
                    <a:pt x="66287" y="1655"/>
                  </a:lnTo>
                  <a:lnTo>
                    <a:pt x="56951" y="9389"/>
                  </a:lnTo>
                  <a:lnTo>
                    <a:pt x="40999" y="46761"/>
                  </a:lnTo>
                  <a:lnTo>
                    <a:pt x="38100" y="75922"/>
                  </a:lnTo>
                  <a:lnTo>
                    <a:pt x="38100" y="1295122"/>
                  </a:lnTo>
                  <a:lnTo>
                    <a:pt x="44514" y="1337464"/>
                  </a:lnTo>
                  <a:lnTo>
                    <a:pt x="66287" y="1369388"/>
                  </a:lnTo>
                  <a:lnTo>
                    <a:pt x="70449"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161" name="Google Shape;161;p3"/>
          <p:cNvSpPr txBox="1"/>
          <p:nvPr/>
        </p:nvSpPr>
        <p:spPr>
          <a:xfrm>
            <a:off x="4483100" y="4740275"/>
            <a:ext cx="2600324" cy="94641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8.5-10%</a:t>
            </a:r>
            <a:endParaRPr sz="24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0" algn="l" rtl="0">
              <a:lnSpc>
                <a:spcPct val="125000"/>
              </a:lnSpc>
              <a:spcBef>
                <a:spcPts val="810"/>
              </a:spcBef>
              <a:spcAft>
                <a:spcPts val="0"/>
              </a:spcAft>
              <a:buNone/>
            </a:pP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trưởng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nhu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cầu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hàng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năm</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(Trung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bình</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toàn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cầu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1-2%)</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162" name="Google Shape;162;p3"/>
          <p:cNvGrpSpPr/>
          <p:nvPr/>
        </p:nvGrpSpPr>
        <p:grpSpPr>
          <a:xfrm>
            <a:off x="8049767" y="4468368"/>
            <a:ext cx="3865245" cy="1579245"/>
            <a:chOff x="8049767" y="4468368"/>
            <a:chExt cx="3865245" cy="1579245"/>
          </a:xfrm>
        </p:grpSpPr>
        <p:sp>
          <p:nvSpPr>
            <p:cNvPr id="163" name="Google Shape;163;p3"/>
            <p:cNvSpPr/>
            <p:nvPr/>
          </p:nvSpPr>
          <p:spPr>
            <a:xfrm>
              <a:off x="8049767" y="4468368"/>
              <a:ext cx="3865245" cy="1579245"/>
            </a:xfrm>
            <a:custGeom>
              <a:avLst/>
              <a:gdLst/>
              <a:ahLst/>
              <a:cxnLst/>
              <a:rect l="l" t="t" r="r" b="b"/>
              <a:pathLst>
                <a:path w="3865245" h="1579245" extrusionOk="0">
                  <a:moveTo>
                    <a:pt x="3864863" y="1578863"/>
                  </a:moveTo>
                  <a:lnTo>
                    <a:pt x="0" y="1578863"/>
                  </a:lnTo>
                  <a:lnTo>
                    <a:pt x="0" y="0"/>
                  </a:lnTo>
                  <a:lnTo>
                    <a:pt x="3864863" y="0"/>
                  </a:lnTo>
                  <a:lnTo>
                    <a:pt x="3864863" y="75056"/>
                  </a:lnTo>
                  <a:lnTo>
                    <a:pt x="179831" y="75056"/>
                  </a:lnTo>
                  <a:lnTo>
                    <a:pt x="173263" y="75374"/>
                  </a:lnTo>
                  <a:lnTo>
                    <a:pt x="137553" y="90165"/>
                  </a:lnTo>
                  <a:lnTo>
                    <a:pt x="116010" y="122405"/>
                  </a:lnTo>
                  <a:lnTo>
                    <a:pt x="113156" y="141731"/>
                  </a:lnTo>
                  <a:lnTo>
                    <a:pt x="113156" y="1360931"/>
                  </a:lnTo>
                  <a:lnTo>
                    <a:pt x="124381" y="1397980"/>
                  </a:lnTo>
                  <a:lnTo>
                    <a:pt x="154315" y="1422530"/>
                  </a:lnTo>
                  <a:lnTo>
                    <a:pt x="179831" y="1427606"/>
                  </a:lnTo>
                  <a:lnTo>
                    <a:pt x="3864863" y="1427606"/>
                  </a:lnTo>
                  <a:lnTo>
                    <a:pt x="3864863" y="1578863"/>
                  </a:lnTo>
                  <a:close/>
                </a:path>
                <a:path w="3865245" h="1579245" extrusionOk="0">
                  <a:moveTo>
                    <a:pt x="3864863" y="1427606"/>
                  </a:moveTo>
                  <a:lnTo>
                    <a:pt x="3685031" y="1427606"/>
                  </a:lnTo>
                  <a:lnTo>
                    <a:pt x="3691599" y="1427289"/>
                  </a:lnTo>
                  <a:lnTo>
                    <a:pt x="3698041" y="1426337"/>
                  </a:lnTo>
                  <a:lnTo>
                    <a:pt x="3732177" y="1408077"/>
                  </a:lnTo>
                  <a:lnTo>
                    <a:pt x="3750437" y="1373941"/>
                  </a:lnTo>
                  <a:lnTo>
                    <a:pt x="3751706" y="1360931"/>
                  </a:lnTo>
                  <a:lnTo>
                    <a:pt x="3751706" y="141731"/>
                  </a:lnTo>
                  <a:lnTo>
                    <a:pt x="3740479" y="104681"/>
                  </a:lnTo>
                  <a:lnTo>
                    <a:pt x="3710545" y="80131"/>
                  </a:lnTo>
                  <a:lnTo>
                    <a:pt x="3685031" y="75056"/>
                  </a:lnTo>
                  <a:lnTo>
                    <a:pt x="3864863" y="75056"/>
                  </a:lnTo>
                  <a:lnTo>
                    <a:pt x="3864863" y="1427606"/>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64" name="Google Shape;164;p3"/>
            <p:cNvSpPr/>
            <p:nvPr/>
          </p:nvSpPr>
          <p:spPr>
            <a:xfrm>
              <a:off x="8172448" y="4533899"/>
              <a:ext cx="3638550" cy="1371600"/>
            </a:xfrm>
            <a:custGeom>
              <a:avLst/>
              <a:gdLst/>
              <a:ahLst/>
              <a:cxnLst/>
              <a:rect l="l" t="t" r="r" b="b"/>
              <a:pathLst>
                <a:path w="3638550" h="1371600" extrusionOk="0">
                  <a:moveTo>
                    <a:pt x="3567353" y="1371599"/>
                  </a:moveTo>
                  <a:lnTo>
                    <a:pt x="53397" y="1371599"/>
                  </a:lnTo>
                  <a:lnTo>
                    <a:pt x="49681" y="1371112"/>
                  </a:lnTo>
                  <a:lnTo>
                    <a:pt x="14085" y="1345743"/>
                  </a:lnTo>
                  <a:lnTo>
                    <a:pt x="365" y="1305358"/>
                  </a:lnTo>
                  <a:lnTo>
                    <a:pt x="0" y="1300403"/>
                  </a:lnTo>
                  <a:lnTo>
                    <a:pt x="0" y="1295399"/>
                  </a:lnTo>
                  <a:lnTo>
                    <a:pt x="0" y="71196"/>
                  </a:lnTo>
                  <a:lnTo>
                    <a:pt x="11716" y="29704"/>
                  </a:lnTo>
                  <a:lnTo>
                    <a:pt x="42320" y="2440"/>
                  </a:lnTo>
                  <a:lnTo>
                    <a:pt x="53397" y="0"/>
                  </a:lnTo>
                  <a:lnTo>
                    <a:pt x="3567353" y="0"/>
                  </a:lnTo>
                  <a:lnTo>
                    <a:pt x="3608845" y="15621"/>
                  </a:lnTo>
                  <a:lnTo>
                    <a:pt x="3634664" y="51661"/>
                  </a:lnTo>
                  <a:lnTo>
                    <a:pt x="3638550" y="71196"/>
                  </a:lnTo>
                  <a:lnTo>
                    <a:pt x="3638550" y="1300403"/>
                  </a:lnTo>
                  <a:lnTo>
                    <a:pt x="3622927" y="1341894"/>
                  </a:lnTo>
                  <a:lnTo>
                    <a:pt x="3586888" y="1367714"/>
                  </a:lnTo>
                  <a:lnTo>
                    <a:pt x="3572308" y="1371112"/>
                  </a:lnTo>
                  <a:lnTo>
                    <a:pt x="3567353" y="1371599"/>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65" name="Google Shape;165;p3"/>
            <p:cNvSpPr/>
            <p:nvPr/>
          </p:nvSpPr>
          <p:spPr>
            <a:xfrm>
              <a:off x="8153398" y="4534177"/>
              <a:ext cx="70485" cy="1371600"/>
            </a:xfrm>
            <a:custGeom>
              <a:avLst/>
              <a:gdLst/>
              <a:ahLst/>
              <a:cxnLst/>
              <a:rect l="l" t="t" r="r" b="b"/>
              <a:pathLst>
                <a:path w="70484" h="1371600" extrusionOk="0">
                  <a:moveTo>
                    <a:pt x="70450" y="1371044"/>
                  </a:moveTo>
                  <a:lnTo>
                    <a:pt x="33857" y="1358491"/>
                  </a:lnTo>
                  <a:lnTo>
                    <a:pt x="5800" y="1324282"/>
                  </a:lnTo>
                  <a:lnTo>
                    <a:pt x="0" y="1295122"/>
                  </a:lnTo>
                  <a:lnTo>
                    <a:pt x="0" y="75922"/>
                  </a:lnTo>
                  <a:lnTo>
                    <a:pt x="12830" y="33579"/>
                  </a:lnTo>
                  <a:lnTo>
                    <a:pt x="47039" y="5522"/>
                  </a:lnTo>
                  <a:lnTo>
                    <a:pt x="70449" y="0"/>
                  </a:lnTo>
                  <a:lnTo>
                    <a:pt x="66287" y="1655"/>
                  </a:lnTo>
                  <a:lnTo>
                    <a:pt x="56951" y="9389"/>
                  </a:lnTo>
                  <a:lnTo>
                    <a:pt x="40999" y="46761"/>
                  </a:lnTo>
                  <a:lnTo>
                    <a:pt x="38100" y="75922"/>
                  </a:lnTo>
                  <a:lnTo>
                    <a:pt x="38100" y="1295122"/>
                  </a:lnTo>
                  <a:lnTo>
                    <a:pt x="44515" y="1337464"/>
                  </a:lnTo>
                  <a:lnTo>
                    <a:pt x="66287" y="1369388"/>
                  </a:lnTo>
                  <a:lnTo>
                    <a:pt x="70450" y="1371044"/>
                  </a:lnTo>
                  <a:close/>
                </a:path>
              </a:pathLst>
            </a:custGeom>
            <a:solidFill>
              <a:srgbClr val="2E8B5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166" name="Google Shape;166;p3"/>
          <p:cNvSpPr txBox="1"/>
          <p:nvPr/>
        </p:nvSpPr>
        <p:spPr>
          <a:xfrm>
            <a:off x="8369300" y="4740275"/>
            <a:ext cx="2753360" cy="1177245"/>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240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279 </a:t>
            </a:r>
            <a:r>
              <a:rPr lang="en-US" sz="240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kgoe</a:t>
            </a:r>
            <a:endParaRPr sz="24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0" algn="l" rtl="0">
              <a:lnSpc>
                <a:spcPct val="125000"/>
              </a:lnSpc>
              <a:spcBef>
                <a:spcPts val="810"/>
              </a:spcBef>
              <a:spcAft>
                <a:spcPts val="0"/>
              </a:spcAft>
              <a:buNone/>
            </a:pP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Cường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độ</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trên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1000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đô</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la GDP (Cao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hơn</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đáng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kể</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so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các</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đồng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khu</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 </a:t>
            </a:r>
            <a:r>
              <a:rPr lang="en-US" sz="1200" dirty="0" err="1">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vực</a:t>
            </a:r>
            <a:r>
              <a:rPr lang="en-US" sz="1200" dirty="0">
                <a:solidFill>
                  <a:srgbClr val="545454"/>
                </a:solidFill>
                <a:latin typeface="Lato" panose="020F0502020204030203" pitchFamily="34" charset="0"/>
                <a:ea typeface="Lato" panose="020F0502020204030203" pitchFamily="34" charset="0"/>
                <a:cs typeface="Lato" panose="020F0502020204030203" pitchFamily="34" charset="0"/>
                <a:sym typeface="Helvetica Neue"/>
              </a:rPr>
              <a:t>)</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2" name="TextBox 1">
            <a:extLst>
              <a:ext uri="{FF2B5EF4-FFF2-40B4-BE49-F238E27FC236}">
                <a16:creationId xmlns:a16="http://schemas.microsoft.com/office/drawing/2014/main" id="{1796EEE8-249A-21FD-C14C-55F8AEE13BD9}"/>
              </a:ext>
            </a:extLst>
          </p:cNvPr>
          <p:cNvSpPr txBox="1"/>
          <p:nvPr/>
        </p:nvSpPr>
        <p:spPr>
          <a:xfrm>
            <a:off x="2101055" y="6253989"/>
            <a:ext cx="9433345" cy="276999"/>
          </a:xfrm>
          <a:prstGeom prst="rect">
            <a:avLst/>
          </a:prstGeom>
          <a:noFill/>
        </p:spPr>
        <p:txBody>
          <a:bodyPr wrap="square">
            <a:spAutoFit/>
          </a:bodyPr>
          <a:lstStyle/>
          <a:p>
            <a:r>
              <a:rPr lang="en-US" sz="1200" i="1" dirty="0" err="1"/>
              <a:t>Nguồn</a:t>
            </a:r>
            <a:r>
              <a:rPr lang="en-US" sz="1200" i="1" dirty="0"/>
              <a:t>:</a:t>
            </a:r>
            <a:r>
              <a:rPr lang="en-US" sz="1200" i="1" dirty="0">
                <a:latin typeface="Lato" panose="020F0502020204030203" pitchFamily="34" charset="0"/>
                <a:ea typeface="Lato" panose="020F0502020204030203" pitchFamily="34" charset="0"/>
                <a:cs typeface="Lato" panose="020F0502020204030203" pitchFamily="34" charset="0"/>
              </a:rPr>
              <a:t> </a:t>
            </a:r>
            <a:r>
              <a:rPr lang="en-US" sz="1200" i="1" dirty="0">
                <a:effectLst/>
              </a:rPr>
              <a:t>Statista: </a:t>
            </a:r>
            <a:r>
              <a:rPr lang="en-US" sz="1200" i="1" dirty="0">
                <a:hlinkClick r:id="rId4"/>
              </a:rPr>
              <a:t>https://www.statista.com/statistics/613437/primary-energy-consumption-in-vietnam/</a:t>
            </a:r>
            <a:r>
              <a:rPr lang="en-US" sz="1200" i="1" dirty="0"/>
              <a:t> </a:t>
            </a:r>
          </a:p>
        </p:txBody>
      </p:sp>
      <p:sp>
        <p:nvSpPr>
          <p:cNvPr id="3" name="Title 1">
            <a:extLst>
              <a:ext uri="{FF2B5EF4-FFF2-40B4-BE49-F238E27FC236}">
                <a16:creationId xmlns:a16="http://schemas.microsoft.com/office/drawing/2014/main" id="{CF712447-00E9-9C0B-B75C-28DE6D916D75}"/>
              </a:ext>
            </a:extLst>
          </p:cNvPr>
          <p:cNvSpPr>
            <a:spLocks noGrp="1"/>
          </p:cNvSpPr>
          <p:nvPr>
            <p:ph type="title"/>
          </p:nvPr>
        </p:nvSpPr>
        <p:spPr>
          <a:xfrm>
            <a:off x="833966" y="484660"/>
            <a:ext cx="10524067" cy="654050"/>
          </a:xfrm>
        </p:spPr>
        <p:txBody>
          <a:bodyPr>
            <a:noAutofit/>
          </a:bodyPr>
          <a:lstStyle/>
          <a:p>
            <a:pPr algn="ctr"/>
            <a:r>
              <a:rPr lang="en-US" sz="3200" dirty="0" err="1">
                <a:solidFill>
                  <a:schemeClr val="accent1">
                    <a:lumMod val="50000"/>
                  </a:schemeClr>
                </a:solidFill>
                <a:latin typeface="Arial" panose="020B0604020202020204" pitchFamily="34" charset="0"/>
              </a:rPr>
              <a:t>BỐI</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CẢNH</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NĂNG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LƯỢNG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TIÊU</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THỤ</a:t>
            </a:r>
            <a:r>
              <a:rPr lang="vi-VN" sz="3200" dirty="0">
                <a:solidFill>
                  <a:schemeClr val="accent1">
                    <a:lumMod val="50000"/>
                  </a:schemeClr>
                </a:solidFill>
                <a:latin typeface="Arial" panose="020B0604020202020204" pitchFamily="34" charset="0"/>
              </a:rPr>
              <a:t> Ở VIỆT NAM</a:t>
            </a:r>
            <a:endParaRPr lang="en-US" sz="3200" dirty="0">
              <a:solidFill>
                <a:schemeClr val="accent1">
                  <a:lumMod val="50000"/>
                </a:schemeClr>
              </a:solidFill>
            </a:endParaRPr>
          </a:p>
        </p:txBody>
      </p:sp>
    </p:spTree>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grpSp>
        <p:nvGrpSpPr>
          <p:cNvPr id="440" name="Google Shape;440;p10"/>
          <p:cNvGrpSpPr/>
          <p:nvPr/>
        </p:nvGrpSpPr>
        <p:grpSpPr>
          <a:xfrm>
            <a:off x="293927" y="1308277"/>
            <a:ext cx="3796471" cy="5167724"/>
            <a:chOff x="298703" y="1490472"/>
            <a:chExt cx="3822700" cy="3868420"/>
          </a:xfrm>
        </p:grpSpPr>
        <p:sp>
          <p:nvSpPr>
            <p:cNvPr id="441" name="Google Shape;441;p10"/>
            <p:cNvSpPr/>
            <p:nvPr/>
          </p:nvSpPr>
          <p:spPr>
            <a:xfrm>
              <a:off x="298703" y="1490472"/>
              <a:ext cx="3822700" cy="3868420"/>
            </a:xfrm>
            <a:custGeom>
              <a:avLst/>
              <a:gdLst/>
              <a:ahLst/>
              <a:cxnLst/>
              <a:rect l="l" t="t" r="r" b="b"/>
              <a:pathLst>
                <a:path w="3822700" h="3868420" extrusionOk="0">
                  <a:moveTo>
                    <a:pt x="3822191" y="3867911"/>
                  </a:moveTo>
                  <a:lnTo>
                    <a:pt x="0" y="3867911"/>
                  </a:lnTo>
                  <a:lnTo>
                    <a:pt x="0" y="0"/>
                  </a:lnTo>
                  <a:lnTo>
                    <a:pt x="3822191" y="0"/>
                  </a:lnTo>
                  <a:lnTo>
                    <a:pt x="3822191" y="52577"/>
                  </a:lnTo>
                  <a:lnTo>
                    <a:pt x="177545" y="52577"/>
                  </a:lnTo>
                  <a:lnTo>
                    <a:pt x="169101" y="52985"/>
                  </a:lnTo>
                  <a:lnTo>
                    <a:pt x="129910" y="67011"/>
                  </a:lnTo>
                  <a:lnTo>
                    <a:pt x="101954" y="97851"/>
                  </a:lnTo>
                  <a:lnTo>
                    <a:pt x="91820" y="138302"/>
                  </a:lnTo>
                  <a:lnTo>
                    <a:pt x="91820" y="3653027"/>
                  </a:lnTo>
                  <a:lnTo>
                    <a:pt x="101954" y="3693478"/>
                  </a:lnTo>
                  <a:lnTo>
                    <a:pt x="129910" y="3724318"/>
                  </a:lnTo>
                  <a:lnTo>
                    <a:pt x="169103" y="3738344"/>
                  </a:lnTo>
                  <a:lnTo>
                    <a:pt x="177545" y="3738752"/>
                  </a:lnTo>
                  <a:lnTo>
                    <a:pt x="3822191" y="3738752"/>
                  </a:lnTo>
                  <a:lnTo>
                    <a:pt x="3822191" y="3867911"/>
                  </a:lnTo>
                  <a:close/>
                </a:path>
                <a:path w="3822700" h="3868420" extrusionOk="0">
                  <a:moveTo>
                    <a:pt x="3822191" y="3738752"/>
                  </a:moveTo>
                  <a:lnTo>
                    <a:pt x="3644645" y="3738752"/>
                  </a:lnTo>
                  <a:lnTo>
                    <a:pt x="3653090" y="3738344"/>
                  </a:lnTo>
                  <a:lnTo>
                    <a:pt x="3661372" y="3737121"/>
                  </a:lnTo>
                  <a:lnTo>
                    <a:pt x="3699002" y="3719326"/>
                  </a:lnTo>
                  <a:lnTo>
                    <a:pt x="3723844" y="3685832"/>
                  </a:lnTo>
                  <a:lnTo>
                    <a:pt x="3730370" y="3653027"/>
                  </a:lnTo>
                  <a:lnTo>
                    <a:pt x="3730370" y="138302"/>
                  </a:lnTo>
                  <a:lnTo>
                    <a:pt x="3720236" y="97851"/>
                  </a:lnTo>
                  <a:lnTo>
                    <a:pt x="3692280" y="67011"/>
                  </a:lnTo>
                  <a:lnTo>
                    <a:pt x="3653090" y="52985"/>
                  </a:lnTo>
                  <a:lnTo>
                    <a:pt x="3644645" y="52577"/>
                  </a:lnTo>
                  <a:lnTo>
                    <a:pt x="3822191" y="52577"/>
                  </a:lnTo>
                  <a:lnTo>
                    <a:pt x="3822191" y="373875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42" name="Google Shape;442;p10"/>
            <p:cNvSpPr/>
            <p:nvPr/>
          </p:nvSpPr>
          <p:spPr>
            <a:xfrm>
              <a:off x="380999" y="1533524"/>
              <a:ext cx="3657600" cy="3705225"/>
            </a:xfrm>
            <a:custGeom>
              <a:avLst/>
              <a:gdLst/>
              <a:ahLst/>
              <a:cxnLst/>
              <a:rect l="l" t="t" r="r" b="b"/>
              <a:pathLst>
                <a:path w="3657600" h="3705225" extrusionOk="0">
                  <a:moveTo>
                    <a:pt x="3568603" y="3705224"/>
                  </a:moveTo>
                  <a:lnTo>
                    <a:pt x="88995" y="3705224"/>
                  </a:lnTo>
                  <a:lnTo>
                    <a:pt x="82801" y="3704614"/>
                  </a:lnTo>
                  <a:lnTo>
                    <a:pt x="37131" y="3685696"/>
                  </a:lnTo>
                  <a:lnTo>
                    <a:pt x="9643" y="3652202"/>
                  </a:lnTo>
                  <a:lnTo>
                    <a:pt x="0" y="3616229"/>
                  </a:lnTo>
                  <a:lnTo>
                    <a:pt x="0" y="3609974"/>
                  </a:lnTo>
                  <a:lnTo>
                    <a:pt x="0" y="88995"/>
                  </a:lnTo>
                  <a:lnTo>
                    <a:pt x="12577" y="47531"/>
                  </a:lnTo>
                  <a:lnTo>
                    <a:pt x="47532" y="12577"/>
                  </a:lnTo>
                  <a:lnTo>
                    <a:pt x="88995" y="0"/>
                  </a:lnTo>
                  <a:lnTo>
                    <a:pt x="3568603" y="0"/>
                  </a:lnTo>
                  <a:lnTo>
                    <a:pt x="3610066" y="12577"/>
                  </a:lnTo>
                  <a:lnTo>
                    <a:pt x="3645021" y="47531"/>
                  </a:lnTo>
                  <a:lnTo>
                    <a:pt x="3657599" y="88995"/>
                  </a:lnTo>
                  <a:lnTo>
                    <a:pt x="3657599" y="3616229"/>
                  </a:lnTo>
                  <a:lnTo>
                    <a:pt x="3645021" y="3657691"/>
                  </a:lnTo>
                  <a:lnTo>
                    <a:pt x="3610066" y="3692645"/>
                  </a:lnTo>
                  <a:lnTo>
                    <a:pt x="3574797" y="3704614"/>
                  </a:lnTo>
                  <a:lnTo>
                    <a:pt x="3568603" y="37052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43" name="Google Shape;443;p10"/>
          <p:cNvSpPr txBox="1"/>
          <p:nvPr/>
        </p:nvSpPr>
        <p:spPr>
          <a:xfrm>
            <a:off x="520700" y="1657985"/>
            <a:ext cx="2877018" cy="261595"/>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dirty="0">
                <a:solidFill>
                  <a:srgbClr val="2562EB"/>
                </a:solidFill>
                <a:latin typeface="Lato" panose="020F0502020204030203" pitchFamily="34" charset="0"/>
                <a:ea typeface="Lato" panose="020F0502020204030203" pitchFamily="34" charset="0"/>
                <a:cs typeface="Lato" panose="020F0502020204030203" pitchFamily="34" charset="0"/>
                <a:sym typeface="Quattrocento Sans"/>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Cân</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bằng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năng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lượng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quốc</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gia</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endParaRPr sz="145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aphicFrame>
        <p:nvGraphicFramePr>
          <p:cNvPr id="444" name="Google Shape;444;p10"/>
          <p:cNvGraphicFramePr/>
          <p:nvPr/>
        </p:nvGraphicFramePr>
        <p:xfrm>
          <a:off x="501650" y="3543302"/>
          <a:ext cx="3415650" cy="1988791"/>
        </p:xfrm>
        <a:graphic>
          <a:graphicData uri="http://schemas.openxmlformats.org/drawingml/2006/table">
            <a:tbl>
              <a:tblPr>
                <a:noFill/>
              </a:tblPr>
              <a:tblGrid>
                <a:gridCol w="2169150">
                  <a:extLst>
                    <a:ext uri="{9D8B030D-6E8A-4147-A177-3AD203B41FA5}">
                      <a16:colId xmlns:a16="http://schemas.microsoft.com/office/drawing/2014/main" val="20000"/>
                    </a:ext>
                  </a:extLst>
                </a:gridCol>
                <a:gridCol w="1246500">
                  <a:extLst>
                    <a:ext uri="{9D8B030D-6E8A-4147-A177-3AD203B41FA5}">
                      <a16:colId xmlns:a16="http://schemas.microsoft.com/office/drawing/2014/main" val="20001"/>
                    </a:ext>
                  </a:extLst>
                </a:gridCol>
              </a:tblGrid>
              <a:tr h="213025">
                <a:tc>
                  <a:txBody>
                    <a:bodyPr/>
                    <a:lstStyle/>
                    <a:p>
                      <a:pPr marL="31750" marR="0" lvl="0" indent="0" algn="l" rtl="0">
                        <a:lnSpc>
                          <a:spcPct val="110476"/>
                        </a:lnSpc>
                        <a:spcBef>
                          <a:spcPts val="0"/>
                        </a:spcBef>
                        <a:spcAft>
                          <a:spcPts val="0"/>
                        </a:spcAft>
                        <a:buNone/>
                      </a:pPr>
                      <a:r>
                        <a:rPr lang="en-US" sz="1600" u="none" strike="noStrike" cap="none">
                          <a:solidFill>
                            <a:srgbClr val="374050"/>
                          </a:solidFill>
                          <a:latin typeface="Helvetica Neue"/>
                          <a:ea typeface="Helvetica Neue"/>
                          <a:cs typeface="Helvetica Neue"/>
                          <a:sym typeface="Helvetica Neue"/>
                        </a:rPr>
                        <a:t>Tốc độ tăng trưởng hàng năm:</a:t>
                      </a:r>
                      <a:endParaRPr sz="1600" u="none" strike="noStrike" cap="none">
                        <a:latin typeface="Helvetica Neue"/>
                        <a:ea typeface="Helvetica Neue"/>
                        <a:cs typeface="Helvetica Neue"/>
                        <a:sym typeface="Helvetica Neue"/>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10476"/>
                        </a:lnSpc>
                        <a:spcBef>
                          <a:spcPts val="0"/>
                        </a:spcBef>
                        <a:spcAft>
                          <a:spcPts val="0"/>
                        </a:spcAft>
                        <a:buNone/>
                      </a:pPr>
                      <a:r>
                        <a:rPr lang="en-US" sz="1600" b="1" u="none" strike="noStrike" cap="none" dirty="0">
                          <a:solidFill>
                            <a:srgbClr val="DB2525"/>
                          </a:solidFill>
                          <a:latin typeface="Arial"/>
                          <a:ea typeface="Arial"/>
                          <a:cs typeface="Arial"/>
                          <a:sym typeface="Arial"/>
                        </a:rPr>
                        <a:t>8.5-10%</a:t>
                      </a:r>
                      <a:endParaRPr sz="1600" u="none" strike="noStrike" cap="none" dirty="0">
                        <a:latin typeface="Arial"/>
                        <a:ea typeface="Arial"/>
                        <a:cs typeface="Arial"/>
                        <a:sym typeface="Arial"/>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371900">
                <a:tc>
                  <a:txBody>
                    <a:bodyPr/>
                    <a:lstStyle/>
                    <a:p>
                      <a:pPr marL="31750" marR="0" lvl="0" indent="0" algn="l" rtl="0">
                        <a:lnSpc>
                          <a:spcPct val="100000"/>
                        </a:lnSpc>
                        <a:spcBef>
                          <a:spcPts val="0"/>
                        </a:spcBef>
                        <a:spcAft>
                          <a:spcPts val="0"/>
                        </a:spcAft>
                        <a:buNone/>
                      </a:pPr>
                      <a:r>
                        <a:rPr lang="en-US" sz="1600" u="none" strike="noStrike" cap="none">
                          <a:solidFill>
                            <a:srgbClr val="374050"/>
                          </a:solidFill>
                          <a:latin typeface="Helvetica Neue"/>
                          <a:ea typeface="Helvetica Neue"/>
                          <a:cs typeface="Helvetica Neue"/>
                          <a:sym typeface="Helvetica Neue"/>
                        </a:rPr>
                        <a:t>Trung bình toàn cầu:</a:t>
                      </a:r>
                      <a:endParaRPr sz="1600" u="none" strike="noStrike" cap="none">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00000"/>
                        </a:lnSpc>
                        <a:spcBef>
                          <a:spcPts val="0"/>
                        </a:spcBef>
                        <a:spcAft>
                          <a:spcPts val="0"/>
                        </a:spcAft>
                        <a:buNone/>
                      </a:pPr>
                      <a:r>
                        <a:rPr lang="en-US" sz="1600" u="none" strike="noStrike" cap="none" dirty="0">
                          <a:solidFill>
                            <a:srgbClr val="1F2937"/>
                          </a:solidFill>
                          <a:latin typeface="Helvetica Neue"/>
                          <a:ea typeface="Helvetica Neue"/>
                          <a:cs typeface="Helvetica Neue"/>
                          <a:sym typeface="Helvetica Neue"/>
                        </a:rPr>
                        <a:t>1-2%</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371900">
                <a:tc>
                  <a:txBody>
                    <a:bodyPr/>
                    <a:lstStyle/>
                    <a:p>
                      <a:pPr marL="31750" marR="0" lvl="0" indent="0" algn="l" rtl="0">
                        <a:lnSpc>
                          <a:spcPct val="100000"/>
                        </a:lnSpc>
                        <a:spcBef>
                          <a:spcPts val="0"/>
                        </a:spcBef>
                        <a:spcAft>
                          <a:spcPts val="0"/>
                        </a:spcAft>
                        <a:buNone/>
                      </a:pPr>
                      <a:r>
                        <a:rPr lang="en-US" sz="1600" u="none" strike="noStrike" cap="none">
                          <a:solidFill>
                            <a:srgbClr val="374050"/>
                          </a:solidFill>
                          <a:latin typeface="Helvetica Neue"/>
                          <a:ea typeface="Helvetica Neue"/>
                          <a:cs typeface="Helvetica Neue"/>
                          <a:sym typeface="Helvetica Neue"/>
                        </a:rPr>
                        <a:t>Tiêu thụ bình quân đầu người:</a:t>
                      </a:r>
                      <a:endParaRPr sz="1600" u="none" strike="noStrike" cap="none">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00000"/>
                        </a:lnSpc>
                        <a:spcBef>
                          <a:spcPts val="0"/>
                        </a:spcBef>
                        <a:spcAft>
                          <a:spcPts val="0"/>
                        </a:spcAft>
                        <a:buNone/>
                      </a:pPr>
                      <a:r>
                        <a:rPr lang="en-US" sz="1600" u="none" strike="noStrike" cap="none" dirty="0">
                          <a:solidFill>
                            <a:srgbClr val="1F2937"/>
                          </a:solidFill>
                          <a:latin typeface="Helvetica Neue"/>
                          <a:ea typeface="Helvetica Neue"/>
                          <a:cs typeface="Helvetica Neue"/>
                          <a:sym typeface="Helvetica Neue"/>
                        </a:rPr>
                        <a:t>~1,000 </a:t>
                      </a:r>
                      <a:r>
                        <a:rPr lang="en-US" sz="1600" u="none" strike="noStrike" cap="none" dirty="0" err="1">
                          <a:solidFill>
                            <a:srgbClr val="1F2937"/>
                          </a:solidFill>
                          <a:latin typeface="Helvetica Neue"/>
                          <a:ea typeface="Helvetica Neue"/>
                          <a:cs typeface="Helvetica Neue"/>
                          <a:sym typeface="Helvetica Neue"/>
                        </a:rPr>
                        <a:t>kgoe</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405225">
                <a:tc>
                  <a:txBody>
                    <a:bodyPr/>
                    <a:lstStyle/>
                    <a:p>
                      <a:pPr marL="31750" marR="0" lvl="0" indent="0" algn="l" rtl="0">
                        <a:lnSpc>
                          <a:spcPct val="111904"/>
                        </a:lnSpc>
                        <a:spcBef>
                          <a:spcPts val="0"/>
                        </a:spcBef>
                        <a:spcAft>
                          <a:spcPts val="0"/>
                        </a:spcAft>
                        <a:buNone/>
                      </a:pPr>
                      <a:r>
                        <a:rPr lang="en-US" sz="1600" u="none" strike="noStrike" cap="none" dirty="0" err="1">
                          <a:solidFill>
                            <a:srgbClr val="374050"/>
                          </a:solidFill>
                          <a:latin typeface="Helvetica Neue"/>
                          <a:ea typeface="Helvetica Neue"/>
                          <a:cs typeface="Helvetica Neue"/>
                          <a:sym typeface="Helvetica Neue"/>
                        </a:rPr>
                        <a:t>Nhập</a:t>
                      </a:r>
                      <a:r>
                        <a:rPr lang="en-US" sz="1600" u="none" strike="noStrike" cap="none" dirty="0">
                          <a:solidFill>
                            <a:srgbClr val="374050"/>
                          </a:solidFill>
                          <a:latin typeface="Helvetica Neue"/>
                          <a:ea typeface="Helvetica Neue"/>
                          <a:cs typeface="Helvetica Neue"/>
                          <a:sym typeface="Helvetica Neue"/>
                        </a:rPr>
                        <a:t> </a:t>
                      </a:r>
                      <a:r>
                        <a:rPr lang="en-US" sz="1600" u="none" strike="noStrike" cap="none" dirty="0" err="1">
                          <a:solidFill>
                            <a:srgbClr val="374050"/>
                          </a:solidFill>
                          <a:latin typeface="Helvetica Neue"/>
                          <a:ea typeface="Helvetica Neue"/>
                          <a:cs typeface="Helvetica Neue"/>
                          <a:sym typeface="Helvetica Neue"/>
                        </a:rPr>
                        <a:t>khẩu</a:t>
                      </a:r>
                      <a:r>
                        <a:rPr lang="en-US" sz="1600" u="none" strike="noStrike" cap="none" dirty="0">
                          <a:solidFill>
                            <a:srgbClr val="374050"/>
                          </a:solidFill>
                          <a:latin typeface="Helvetica Neue"/>
                          <a:ea typeface="Helvetica Neue"/>
                          <a:cs typeface="Helvetica Neue"/>
                          <a:sym typeface="Helvetica Neue"/>
                        </a:rPr>
                        <a:t> </a:t>
                      </a:r>
                      <a:r>
                        <a:rPr lang="en-US" sz="1600" u="none" strike="noStrike" cap="none" dirty="0" err="1">
                          <a:solidFill>
                            <a:srgbClr val="374050"/>
                          </a:solidFill>
                          <a:latin typeface="Helvetica Neue"/>
                          <a:ea typeface="Helvetica Neue"/>
                          <a:cs typeface="Helvetica Neue"/>
                          <a:sym typeface="Helvetica Neue"/>
                        </a:rPr>
                        <a:t>năng</a:t>
                      </a:r>
                      <a:r>
                        <a:rPr lang="en-US" sz="1600" u="none" strike="noStrike" cap="none" dirty="0">
                          <a:solidFill>
                            <a:srgbClr val="374050"/>
                          </a:solidFill>
                          <a:latin typeface="Helvetica Neue"/>
                          <a:ea typeface="Helvetica Neue"/>
                          <a:cs typeface="Helvetica Neue"/>
                          <a:sym typeface="Helvetica Neue"/>
                        </a:rPr>
                        <a:t> </a:t>
                      </a:r>
                      <a:r>
                        <a:rPr lang="en-US" sz="1600" u="none" strike="noStrike" cap="none" dirty="0" err="1">
                          <a:solidFill>
                            <a:srgbClr val="374050"/>
                          </a:solidFill>
                          <a:latin typeface="Helvetica Neue"/>
                          <a:ea typeface="Helvetica Neue"/>
                          <a:cs typeface="Helvetica Neue"/>
                          <a:sym typeface="Helvetica Neue"/>
                        </a:rPr>
                        <a:t>lượng</a:t>
                      </a:r>
                      <a:r>
                        <a:rPr lang="en-US" sz="1600" u="none" strike="noStrike" cap="none" dirty="0">
                          <a:solidFill>
                            <a:srgbClr val="374050"/>
                          </a:solidFill>
                          <a:latin typeface="Helvetica Neue"/>
                          <a:ea typeface="Helvetica Neue"/>
                          <a:cs typeface="Helvetica Neue"/>
                          <a:sym typeface="Helvetica Neue"/>
                        </a:rPr>
                        <a:t>:</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24130" lvl="0" indent="0" algn="r" rtl="0">
                        <a:lnSpc>
                          <a:spcPct val="111904"/>
                        </a:lnSpc>
                        <a:spcBef>
                          <a:spcPts val="0"/>
                        </a:spcBef>
                        <a:spcAft>
                          <a:spcPts val="0"/>
                        </a:spcAft>
                        <a:buNone/>
                      </a:pPr>
                      <a:r>
                        <a:rPr lang="en-US" sz="1600" u="none" strike="noStrike" cap="none" dirty="0">
                          <a:solidFill>
                            <a:srgbClr val="1F2937"/>
                          </a:solidFill>
                          <a:latin typeface="Helvetica Neue"/>
                          <a:ea typeface="Helvetica Neue"/>
                          <a:cs typeface="Helvetica Neue"/>
                          <a:sym typeface="Helvetica Neue"/>
                        </a:rPr>
                        <a:t>35-40%</a:t>
                      </a:r>
                      <a:endParaRPr sz="1600" u="none" strike="noStrike" cap="none" dirty="0">
                        <a:latin typeface="Helvetica Neue"/>
                        <a:ea typeface="Helvetica Neue"/>
                        <a:cs typeface="Helvetica Neue"/>
                        <a:sym typeface="Helvetica Neue"/>
                      </a:endParaRPr>
                    </a:p>
                  </a:txBody>
                  <a:tcPr marL="0" marR="0" marT="4635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pSp>
        <p:nvGrpSpPr>
          <p:cNvPr id="445" name="Google Shape;445;p10"/>
          <p:cNvGrpSpPr/>
          <p:nvPr/>
        </p:nvGrpSpPr>
        <p:grpSpPr>
          <a:xfrm>
            <a:off x="4194123" y="1308277"/>
            <a:ext cx="3744906" cy="5167724"/>
            <a:chOff x="4184903" y="1490472"/>
            <a:chExt cx="3822700" cy="3868420"/>
          </a:xfrm>
        </p:grpSpPr>
        <p:sp>
          <p:nvSpPr>
            <p:cNvPr id="446" name="Google Shape;446;p10"/>
            <p:cNvSpPr/>
            <p:nvPr/>
          </p:nvSpPr>
          <p:spPr>
            <a:xfrm>
              <a:off x="4184903" y="1490472"/>
              <a:ext cx="3822700" cy="3868420"/>
            </a:xfrm>
            <a:custGeom>
              <a:avLst/>
              <a:gdLst/>
              <a:ahLst/>
              <a:cxnLst/>
              <a:rect l="l" t="t" r="r" b="b"/>
              <a:pathLst>
                <a:path w="3822700" h="3868420" extrusionOk="0">
                  <a:moveTo>
                    <a:pt x="3822191" y="3867911"/>
                  </a:moveTo>
                  <a:lnTo>
                    <a:pt x="0" y="3867911"/>
                  </a:lnTo>
                  <a:lnTo>
                    <a:pt x="0" y="0"/>
                  </a:lnTo>
                  <a:lnTo>
                    <a:pt x="3822191" y="0"/>
                  </a:lnTo>
                  <a:lnTo>
                    <a:pt x="3822191" y="52577"/>
                  </a:lnTo>
                  <a:lnTo>
                    <a:pt x="177545" y="52577"/>
                  </a:lnTo>
                  <a:lnTo>
                    <a:pt x="169100" y="52985"/>
                  </a:lnTo>
                  <a:lnTo>
                    <a:pt x="129910" y="67011"/>
                  </a:lnTo>
                  <a:lnTo>
                    <a:pt x="101954" y="97851"/>
                  </a:lnTo>
                  <a:lnTo>
                    <a:pt x="91820" y="138302"/>
                  </a:lnTo>
                  <a:lnTo>
                    <a:pt x="91820" y="3653027"/>
                  </a:lnTo>
                  <a:lnTo>
                    <a:pt x="101954" y="3693478"/>
                  </a:lnTo>
                  <a:lnTo>
                    <a:pt x="129910" y="3724318"/>
                  </a:lnTo>
                  <a:lnTo>
                    <a:pt x="169102" y="3738344"/>
                  </a:lnTo>
                  <a:lnTo>
                    <a:pt x="177545" y="3738752"/>
                  </a:lnTo>
                  <a:lnTo>
                    <a:pt x="3822191" y="3738752"/>
                  </a:lnTo>
                  <a:lnTo>
                    <a:pt x="3822191" y="3867911"/>
                  </a:lnTo>
                  <a:close/>
                </a:path>
                <a:path w="3822700" h="3868420" extrusionOk="0">
                  <a:moveTo>
                    <a:pt x="3822191" y="3738752"/>
                  </a:moveTo>
                  <a:lnTo>
                    <a:pt x="3644645" y="3738752"/>
                  </a:lnTo>
                  <a:lnTo>
                    <a:pt x="3653090" y="3738344"/>
                  </a:lnTo>
                  <a:lnTo>
                    <a:pt x="3661372" y="3737121"/>
                  </a:lnTo>
                  <a:lnTo>
                    <a:pt x="3699002" y="3719326"/>
                  </a:lnTo>
                  <a:lnTo>
                    <a:pt x="3723844" y="3685832"/>
                  </a:lnTo>
                  <a:lnTo>
                    <a:pt x="3730370" y="3653027"/>
                  </a:lnTo>
                  <a:lnTo>
                    <a:pt x="3730370" y="138302"/>
                  </a:lnTo>
                  <a:lnTo>
                    <a:pt x="3720236" y="97851"/>
                  </a:lnTo>
                  <a:lnTo>
                    <a:pt x="3692280" y="67011"/>
                  </a:lnTo>
                  <a:lnTo>
                    <a:pt x="3653090" y="52985"/>
                  </a:lnTo>
                  <a:lnTo>
                    <a:pt x="3644645" y="52577"/>
                  </a:lnTo>
                  <a:lnTo>
                    <a:pt x="3822191" y="52577"/>
                  </a:lnTo>
                  <a:lnTo>
                    <a:pt x="3822191" y="373875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47" name="Google Shape;447;p10"/>
            <p:cNvSpPr/>
            <p:nvPr/>
          </p:nvSpPr>
          <p:spPr>
            <a:xfrm>
              <a:off x="4267199" y="1533524"/>
              <a:ext cx="3657600" cy="3705225"/>
            </a:xfrm>
            <a:custGeom>
              <a:avLst/>
              <a:gdLst/>
              <a:ahLst/>
              <a:cxnLst/>
              <a:rect l="l" t="t" r="r" b="b"/>
              <a:pathLst>
                <a:path w="3657600" h="3705225" extrusionOk="0">
                  <a:moveTo>
                    <a:pt x="3568603" y="3705224"/>
                  </a:moveTo>
                  <a:lnTo>
                    <a:pt x="88995" y="3705224"/>
                  </a:lnTo>
                  <a:lnTo>
                    <a:pt x="82801" y="3704614"/>
                  </a:lnTo>
                  <a:lnTo>
                    <a:pt x="37131" y="3685696"/>
                  </a:lnTo>
                  <a:lnTo>
                    <a:pt x="9643" y="3652202"/>
                  </a:lnTo>
                  <a:lnTo>
                    <a:pt x="0" y="3616229"/>
                  </a:lnTo>
                  <a:lnTo>
                    <a:pt x="0" y="3609974"/>
                  </a:lnTo>
                  <a:lnTo>
                    <a:pt x="0" y="88995"/>
                  </a:lnTo>
                  <a:lnTo>
                    <a:pt x="12577" y="47531"/>
                  </a:lnTo>
                  <a:lnTo>
                    <a:pt x="47531" y="12577"/>
                  </a:lnTo>
                  <a:lnTo>
                    <a:pt x="88995" y="0"/>
                  </a:lnTo>
                  <a:lnTo>
                    <a:pt x="3568603" y="0"/>
                  </a:lnTo>
                  <a:lnTo>
                    <a:pt x="3610066" y="12577"/>
                  </a:lnTo>
                  <a:lnTo>
                    <a:pt x="3645020" y="47531"/>
                  </a:lnTo>
                  <a:lnTo>
                    <a:pt x="3657599" y="88995"/>
                  </a:lnTo>
                  <a:lnTo>
                    <a:pt x="3657599" y="3616229"/>
                  </a:lnTo>
                  <a:lnTo>
                    <a:pt x="3645021" y="3657691"/>
                  </a:lnTo>
                  <a:lnTo>
                    <a:pt x="3610066" y="3692645"/>
                  </a:lnTo>
                  <a:lnTo>
                    <a:pt x="3574797" y="3704614"/>
                  </a:lnTo>
                  <a:lnTo>
                    <a:pt x="3568603" y="37052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48" name="Google Shape;448;p10"/>
            <p:cNvSpPr/>
            <p:nvPr/>
          </p:nvSpPr>
          <p:spPr>
            <a:xfrm>
              <a:off x="4419599" y="3752849"/>
              <a:ext cx="3352800" cy="1333500"/>
            </a:xfrm>
            <a:custGeom>
              <a:avLst/>
              <a:gdLst/>
              <a:ahLst/>
              <a:cxnLst/>
              <a:rect l="l" t="t" r="r" b="b"/>
              <a:pathLst>
                <a:path w="3352800" h="1333500" extrusionOk="0">
                  <a:moveTo>
                    <a:pt x="3319752" y="1333499"/>
                  </a:moveTo>
                  <a:lnTo>
                    <a:pt x="33047" y="1333499"/>
                  </a:lnTo>
                  <a:lnTo>
                    <a:pt x="28187" y="1332531"/>
                  </a:lnTo>
                  <a:lnTo>
                    <a:pt x="966" y="1305312"/>
                  </a:lnTo>
                  <a:lnTo>
                    <a:pt x="0" y="1300451"/>
                  </a:lnTo>
                  <a:lnTo>
                    <a:pt x="0" y="1295399"/>
                  </a:lnTo>
                  <a:lnTo>
                    <a:pt x="0" y="33047"/>
                  </a:lnTo>
                  <a:lnTo>
                    <a:pt x="28187" y="966"/>
                  </a:lnTo>
                  <a:lnTo>
                    <a:pt x="33047" y="0"/>
                  </a:lnTo>
                  <a:lnTo>
                    <a:pt x="3319752" y="0"/>
                  </a:lnTo>
                  <a:lnTo>
                    <a:pt x="3351832" y="28187"/>
                  </a:lnTo>
                  <a:lnTo>
                    <a:pt x="3352799" y="33047"/>
                  </a:lnTo>
                  <a:lnTo>
                    <a:pt x="3352799" y="1300451"/>
                  </a:lnTo>
                  <a:lnTo>
                    <a:pt x="3324611" y="1332531"/>
                  </a:lnTo>
                  <a:lnTo>
                    <a:pt x="3319752" y="1333499"/>
                  </a:lnTo>
                  <a:close/>
                </a:path>
              </a:pathLst>
            </a:custGeom>
            <a:solidFill>
              <a:srgbClr val="EFF5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49" name="Google Shape;449;p10"/>
          <p:cNvSpPr txBox="1"/>
          <p:nvPr/>
        </p:nvSpPr>
        <p:spPr>
          <a:xfrm>
            <a:off x="4406900" y="1657985"/>
            <a:ext cx="2999616" cy="261610"/>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a:solidFill>
                  <a:srgbClr val="049569"/>
                </a:solidFill>
                <a:latin typeface="Lato" panose="020F0502020204030203" pitchFamily="34" charset="0"/>
                <a:ea typeface="Lato" panose="020F0502020204030203" pitchFamily="34" charset="0"/>
                <a:cs typeface="Lato" panose="020F0502020204030203" pitchFamily="34" charset="0"/>
                <a:sym typeface="Arial Black"/>
              </a:rPr>
              <a:t> </a:t>
            </a:r>
            <a:r>
              <a:rPr lang="en-US" sz="1450" b="1">
                <a:solidFill>
                  <a:srgbClr val="1A5275"/>
                </a:solidFill>
                <a:latin typeface="Lato" panose="020F0502020204030203" pitchFamily="34" charset="0"/>
                <a:ea typeface="Lato" panose="020F0502020204030203" pitchFamily="34" charset="0"/>
                <a:cs typeface="Lato" panose="020F0502020204030203" pitchFamily="34" charset="0"/>
                <a:sym typeface="Arial"/>
              </a:rPr>
              <a:t>Cơ cấu nguồn năng lượng</a:t>
            </a:r>
            <a:endParaRPr sz="14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450" name="Google Shape;450;p10"/>
          <p:cNvSpPr/>
          <p:nvPr/>
        </p:nvSpPr>
        <p:spPr>
          <a:xfrm>
            <a:off x="4581512" y="4181474"/>
            <a:ext cx="38100" cy="723900"/>
          </a:xfrm>
          <a:custGeom>
            <a:avLst/>
            <a:gdLst/>
            <a:ahLst/>
            <a:cxnLst/>
            <a:rect l="l" t="t" r="r" b="b"/>
            <a:pathLst>
              <a:path w="38100" h="723900" extrusionOk="0">
                <a:moveTo>
                  <a:pt x="38100" y="702335"/>
                </a:moveTo>
                <a:lnTo>
                  <a:pt x="21577" y="685800"/>
                </a:lnTo>
                <a:lnTo>
                  <a:pt x="16535" y="685800"/>
                </a:lnTo>
                <a:lnTo>
                  <a:pt x="0" y="702335"/>
                </a:lnTo>
                <a:lnTo>
                  <a:pt x="0" y="707377"/>
                </a:lnTo>
                <a:lnTo>
                  <a:pt x="16535" y="723900"/>
                </a:lnTo>
                <a:lnTo>
                  <a:pt x="21577" y="723900"/>
                </a:lnTo>
                <a:lnTo>
                  <a:pt x="38100" y="707377"/>
                </a:lnTo>
                <a:lnTo>
                  <a:pt x="38100" y="704850"/>
                </a:lnTo>
                <a:lnTo>
                  <a:pt x="38100" y="702335"/>
                </a:lnTo>
                <a:close/>
              </a:path>
              <a:path w="38100" h="723900" extrusionOk="0">
                <a:moveTo>
                  <a:pt x="38100" y="473735"/>
                </a:moveTo>
                <a:lnTo>
                  <a:pt x="21577" y="457200"/>
                </a:lnTo>
                <a:lnTo>
                  <a:pt x="16535" y="457200"/>
                </a:lnTo>
                <a:lnTo>
                  <a:pt x="0" y="473735"/>
                </a:lnTo>
                <a:lnTo>
                  <a:pt x="0" y="478777"/>
                </a:lnTo>
                <a:lnTo>
                  <a:pt x="16535" y="495300"/>
                </a:lnTo>
                <a:lnTo>
                  <a:pt x="21577" y="495300"/>
                </a:lnTo>
                <a:lnTo>
                  <a:pt x="38100" y="478777"/>
                </a:lnTo>
                <a:lnTo>
                  <a:pt x="38100" y="476250"/>
                </a:lnTo>
                <a:lnTo>
                  <a:pt x="38100" y="473735"/>
                </a:lnTo>
                <a:close/>
              </a:path>
              <a:path w="38100" h="723900" extrusionOk="0">
                <a:moveTo>
                  <a:pt x="38100" y="245135"/>
                </a:moveTo>
                <a:lnTo>
                  <a:pt x="21577" y="228600"/>
                </a:lnTo>
                <a:lnTo>
                  <a:pt x="16535" y="228600"/>
                </a:lnTo>
                <a:lnTo>
                  <a:pt x="0" y="245135"/>
                </a:lnTo>
                <a:lnTo>
                  <a:pt x="0" y="250177"/>
                </a:lnTo>
                <a:lnTo>
                  <a:pt x="16535" y="266700"/>
                </a:lnTo>
                <a:lnTo>
                  <a:pt x="21577" y="266700"/>
                </a:lnTo>
                <a:lnTo>
                  <a:pt x="38100" y="250177"/>
                </a:lnTo>
                <a:lnTo>
                  <a:pt x="38100" y="247650"/>
                </a:lnTo>
                <a:lnTo>
                  <a:pt x="38100" y="245135"/>
                </a:lnTo>
                <a:close/>
              </a:path>
              <a:path w="38100" h="723900" extrusionOk="0">
                <a:moveTo>
                  <a:pt x="38100" y="16535"/>
                </a:moveTo>
                <a:lnTo>
                  <a:pt x="21577" y="0"/>
                </a:lnTo>
                <a:lnTo>
                  <a:pt x="16535" y="0"/>
                </a:lnTo>
                <a:lnTo>
                  <a:pt x="0" y="16535"/>
                </a:lnTo>
                <a:lnTo>
                  <a:pt x="0" y="21577"/>
                </a:lnTo>
                <a:lnTo>
                  <a:pt x="16535" y="38100"/>
                </a:lnTo>
                <a:lnTo>
                  <a:pt x="21577" y="38100"/>
                </a:lnTo>
                <a:lnTo>
                  <a:pt x="38100" y="21577"/>
                </a:lnTo>
                <a:lnTo>
                  <a:pt x="38100" y="19050"/>
                </a:lnTo>
                <a:lnTo>
                  <a:pt x="38100" y="16535"/>
                </a:lnTo>
                <a:close/>
              </a:path>
            </a:pathLst>
          </a:custGeom>
          <a:solidFill>
            <a:srgbClr val="37405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1" name="Google Shape;451;p10"/>
          <p:cNvSpPr txBox="1"/>
          <p:nvPr/>
        </p:nvSpPr>
        <p:spPr>
          <a:xfrm>
            <a:off x="4580559" y="3924178"/>
            <a:ext cx="3178047" cy="2298060"/>
          </a:xfrm>
          <a:prstGeom prst="rect">
            <a:avLst/>
          </a:prstGeom>
          <a:solidFill>
            <a:srgbClr val="EFF5FF"/>
          </a:solidFill>
          <a:ln>
            <a:noFill/>
          </a:ln>
        </p:spPr>
        <p:txBody>
          <a:bodyPr spcFirstLastPara="1" wrap="square" lIns="0" tIns="81275" rIns="0" bIns="0" anchor="t" anchorCtr="0">
            <a:spAutoFit/>
          </a:bodyPr>
          <a:lstStyle/>
          <a:p>
            <a:pPr marL="12700" marR="0" lvl="0" algn="l" rtl="0">
              <a:spcBef>
                <a:spcPts val="0"/>
              </a:spcBef>
              <a:spcAft>
                <a:spcPts val="0"/>
              </a:spcAft>
            </a:pP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Các xu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hướng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chính</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a:t>
            </a:r>
          </a:p>
          <a:p>
            <a:pPr marL="184150" marR="0" lvl="0" indent="-171450" algn="l" rtl="0">
              <a:spcBef>
                <a:spcPts val="0"/>
              </a:spcBef>
              <a:spcAft>
                <a:spcPts val="0"/>
              </a:spcAft>
              <a:buFont typeface="Arial" panose="020B0604020202020204" pitchFamily="34" charset="0"/>
              <a:buChar char="•"/>
            </a:pP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Than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tăng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để</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sản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xuất</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điện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p>
          <a:p>
            <a:pPr marL="184150" marR="0" lvl="0" indent="-171450" algn="l" rtl="0">
              <a:spcBef>
                <a:spcPts val="0"/>
              </a:spcBef>
              <a:spcAft>
                <a:spcPts val="0"/>
              </a:spcAft>
              <a:buFont typeface="Arial" panose="020B0604020202020204" pitchFamily="34" charset="0"/>
              <a:buChar char="•"/>
            </a:pP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tái</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tạo</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tăng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30-40%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hàng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năm</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p>
          <a:p>
            <a:pPr marL="184150" marR="0" lvl="0" indent="-171450" algn="l" rtl="0">
              <a:spcBef>
                <a:spcPts val="0"/>
              </a:spcBef>
              <a:spcAft>
                <a:spcPts val="0"/>
              </a:spcAft>
              <a:buFont typeface="Arial" panose="020B0604020202020204" pitchFamily="34" charset="0"/>
              <a:buChar char="•"/>
            </a:pP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Sử</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dụng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sinh</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khối</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truyền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giảm</a:t>
            </a:r>
            <a:endPar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0" lvl="0" indent="-171450" algn="l" rtl="0">
              <a:spcBef>
                <a:spcPts val="0"/>
              </a:spcBef>
              <a:spcAft>
                <a:spcPts val="0"/>
              </a:spcAft>
              <a:buFont typeface="Arial" panose="020B0604020202020204" pitchFamily="34" charset="0"/>
              <a:buChar char="•"/>
            </a:pP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Khí</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đốt</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tự</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nhiên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bị</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hạn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chế</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bởi</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hạn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chế</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nguồn</a:t>
            </a:r>
            <a:r>
              <a:rPr lang="en-US" sz="1800" dirty="0">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 </a:t>
            </a:r>
            <a:r>
              <a:rPr lang="en-US" sz="1800" dirty="0" err="1">
                <a:solidFill>
                  <a:srgbClr val="1D40AF"/>
                </a:solidFill>
                <a:latin typeface="Lato" panose="020F0502020204030203" pitchFamily="34" charset="0"/>
                <a:ea typeface="Lato" panose="020F0502020204030203" pitchFamily="34" charset="0"/>
                <a:cs typeface="Lato" panose="020F0502020204030203" pitchFamily="34" charset="0"/>
                <a:sym typeface="Helvetica Neue"/>
              </a:rPr>
              <a:t>cung</a:t>
            </a:r>
            <a:endParaRPr sz="18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452" name="Google Shape;452;p10"/>
          <p:cNvGrpSpPr/>
          <p:nvPr/>
        </p:nvGrpSpPr>
        <p:grpSpPr>
          <a:xfrm>
            <a:off x="8021659" y="1308277"/>
            <a:ext cx="4018116" cy="5167724"/>
            <a:chOff x="8071103" y="1490472"/>
            <a:chExt cx="3822700" cy="3868420"/>
          </a:xfrm>
        </p:grpSpPr>
        <p:sp>
          <p:nvSpPr>
            <p:cNvPr id="453" name="Google Shape;453;p10"/>
            <p:cNvSpPr/>
            <p:nvPr/>
          </p:nvSpPr>
          <p:spPr>
            <a:xfrm>
              <a:off x="8071103" y="1490472"/>
              <a:ext cx="3822700" cy="3868420"/>
            </a:xfrm>
            <a:custGeom>
              <a:avLst/>
              <a:gdLst/>
              <a:ahLst/>
              <a:cxnLst/>
              <a:rect l="l" t="t" r="r" b="b"/>
              <a:pathLst>
                <a:path w="3822700" h="3868420" extrusionOk="0">
                  <a:moveTo>
                    <a:pt x="3822191" y="3867911"/>
                  </a:moveTo>
                  <a:lnTo>
                    <a:pt x="0" y="3867911"/>
                  </a:lnTo>
                  <a:lnTo>
                    <a:pt x="0" y="0"/>
                  </a:lnTo>
                  <a:lnTo>
                    <a:pt x="3822191" y="0"/>
                  </a:lnTo>
                  <a:lnTo>
                    <a:pt x="3822191" y="52577"/>
                  </a:lnTo>
                  <a:lnTo>
                    <a:pt x="177545" y="52577"/>
                  </a:lnTo>
                  <a:lnTo>
                    <a:pt x="169101" y="52985"/>
                  </a:lnTo>
                  <a:lnTo>
                    <a:pt x="129909" y="67011"/>
                  </a:lnTo>
                  <a:lnTo>
                    <a:pt x="101953" y="97851"/>
                  </a:lnTo>
                  <a:lnTo>
                    <a:pt x="91820" y="138302"/>
                  </a:lnTo>
                  <a:lnTo>
                    <a:pt x="91820" y="3653027"/>
                  </a:lnTo>
                  <a:lnTo>
                    <a:pt x="101953" y="3693478"/>
                  </a:lnTo>
                  <a:lnTo>
                    <a:pt x="129909" y="3724318"/>
                  </a:lnTo>
                  <a:lnTo>
                    <a:pt x="169102" y="3738344"/>
                  </a:lnTo>
                  <a:lnTo>
                    <a:pt x="177545" y="3738752"/>
                  </a:lnTo>
                  <a:lnTo>
                    <a:pt x="3822191" y="3738752"/>
                  </a:lnTo>
                  <a:lnTo>
                    <a:pt x="3822191" y="3867911"/>
                  </a:lnTo>
                  <a:close/>
                </a:path>
                <a:path w="3822700" h="3868420" extrusionOk="0">
                  <a:moveTo>
                    <a:pt x="3822191" y="3738752"/>
                  </a:moveTo>
                  <a:lnTo>
                    <a:pt x="3644645" y="3738752"/>
                  </a:lnTo>
                  <a:lnTo>
                    <a:pt x="3653089" y="3738344"/>
                  </a:lnTo>
                  <a:lnTo>
                    <a:pt x="3661372" y="3737121"/>
                  </a:lnTo>
                  <a:lnTo>
                    <a:pt x="3699002" y="3719326"/>
                  </a:lnTo>
                  <a:lnTo>
                    <a:pt x="3723844" y="3685832"/>
                  </a:lnTo>
                  <a:lnTo>
                    <a:pt x="3730370" y="3653027"/>
                  </a:lnTo>
                  <a:lnTo>
                    <a:pt x="3730370" y="138302"/>
                  </a:lnTo>
                  <a:lnTo>
                    <a:pt x="3720235" y="97851"/>
                  </a:lnTo>
                  <a:lnTo>
                    <a:pt x="3692280" y="67011"/>
                  </a:lnTo>
                  <a:lnTo>
                    <a:pt x="3653089" y="52985"/>
                  </a:lnTo>
                  <a:lnTo>
                    <a:pt x="3644645" y="52577"/>
                  </a:lnTo>
                  <a:lnTo>
                    <a:pt x="3822191" y="52577"/>
                  </a:lnTo>
                  <a:lnTo>
                    <a:pt x="3822191" y="3738752"/>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4" name="Google Shape;454;p10"/>
            <p:cNvSpPr/>
            <p:nvPr/>
          </p:nvSpPr>
          <p:spPr>
            <a:xfrm>
              <a:off x="8153398" y="1533524"/>
              <a:ext cx="3657600" cy="3705225"/>
            </a:xfrm>
            <a:custGeom>
              <a:avLst/>
              <a:gdLst/>
              <a:ahLst/>
              <a:cxnLst/>
              <a:rect l="l" t="t" r="r" b="b"/>
              <a:pathLst>
                <a:path w="3657600" h="3705225" extrusionOk="0">
                  <a:moveTo>
                    <a:pt x="3568604" y="3705224"/>
                  </a:moveTo>
                  <a:lnTo>
                    <a:pt x="88996" y="3705224"/>
                  </a:lnTo>
                  <a:lnTo>
                    <a:pt x="82801" y="3704614"/>
                  </a:lnTo>
                  <a:lnTo>
                    <a:pt x="37132" y="3685696"/>
                  </a:lnTo>
                  <a:lnTo>
                    <a:pt x="9643" y="3652202"/>
                  </a:lnTo>
                  <a:lnTo>
                    <a:pt x="0" y="3616229"/>
                  </a:lnTo>
                  <a:lnTo>
                    <a:pt x="0" y="3609974"/>
                  </a:lnTo>
                  <a:lnTo>
                    <a:pt x="0" y="88995"/>
                  </a:lnTo>
                  <a:lnTo>
                    <a:pt x="12577" y="47531"/>
                  </a:lnTo>
                  <a:lnTo>
                    <a:pt x="47532" y="12577"/>
                  </a:lnTo>
                  <a:lnTo>
                    <a:pt x="88996" y="0"/>
                  </a:lnTo>
                  <a:lnTo>
                    <a:pt x="3568604" y="0"/>
                  </a:lnTo>
                  <a:lnTo>
                    <a:pt x="3610065" y="12577"/>
                  </a:lnTo>
                  <a:lnTo>
                    <a:pt x="3645021" y="47531"/>
                  </a:lnTo>
                  <a:lnTo>
                    <a:pt x="3657600" y="88995"/>
                  </a:lnTo>
                  <a:lnTo>
                    <a:pt x="3657600" y="3616229"/>
                  </a:lnTo>
                  <a:lnTo>
                    <a:pt x="3645021" y="3657691"/>
                  </a:lnTo>
                  <a:lnTo>
                    <a:pt x="3610065" y="3692645"/>
                  </a:lnTo>
                  <a:lnTo>
                    <a:pt x="3574798" y="3704614"/>
                  </a:lnTo>
                  <a:lnTo>
                    <a:pt x="3568604" y="370522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5" name="Google Shape;455;p10"/>
            <p:cNvSpPr/>
            <p:nvPr/>
          </p:nvSpPr>
          <p:spPr>
            <a:xfrm>
              <a:off x="8305799" y="4133849"/>
              <a:ext cx="3352800" cy="800100"/>
            </a:xfrm>
            <a:custGeom>
              <a:avLst/>
              <a:gdLst/>
              <a:ahLst/>
              <a:cxnLst/>
              <a:rect l="l" t="t" r="r" b="b"/>
              <a:pathLst>
                <a:path w="3352800" h="800100" extrusionOk="0">
                  <a:moveTo>
                    <a:pt x="3319750" y="800099"/>
                  </a:moveTo>
                  <a:lnTo>
                    <a:pt x="33047" y="800099"/>
                  </a:lnTo>
                  <a:lnTo>
                    <a:pt x="28187" y="799132"/>
                  </a:lnTo>
                  <a:lnTo>
                    <a:pt x="966" y="771911"/>
                  </a:lnTo>
                  <a:lnTo>
                    <a:pt x="0" y="767051"/>
                  </a:lnTo>
                  <a:lnTo>
                    <a:pt x="0" y="761999"/>
                  </a:lnTo>
                  <a:lnTo>
                    <a:pt x="0" y="33047"/>
                  </a:lnTo>
                  <a:lnTo>
                    <a:pt x="28187" y="966"/>
                  </a:lnTo>
                  <a:lnTo>
                    <a:pt x="33047" y="0"/>
                  </a:lnTo>
                  <a:lnTo>
                    <a:pt x="3319750" y="0"/>
                  </a:lnTo>
                  <a:lnTo>
                    <a:pt x="3351831" y="28187"/>
                  </a:lnTo>
                  <a:lnTo>
                    <a:pt x="3352798" y="33047"/>
                  </a:lnTo>
                  <a:lnTo>
                    <a:pt x="3352798" y="767051"/>
                  </a:lnTo>
                  <a:lnTo>
                    <a:pt x="3324609" y="799132"/>
                  </a:lnTo>
                  <a:lnTo>
                    <a:pt x="3319750" y="800099"/>
                  </a:lnTo>
                  <a:close/>
                </a:path>
              </a:pathLst>
            </a:custGeom>
            <a:solidFill>
              <a:srgbClr val="FFFA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56" name="Google Shape;456;p10"/>
          <p:cNvSpPr txBox="1"/>
          <p:nvPr/>
        </p:nvSpPr>
        <p:spPr>
          <a:xfrm>
            <a:off x="8293100" y="1657985"/>
            <a:ext cx="3245485" cy="261610"/>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dirty="0">
                <a:solidFill>
                  <a:srgbClr val="7C3AEC"/>
                </a:solidFill>
                <a:latin typeface="Lato" panose="020F0502020204030203" pitchFamily="34" charset="0"/>
                <a:ea typeface="Lato" panose="020F0502020204030203" pitchFamily="34" charset="0"/>
                <a:cs typeface="Lato" panose="020F0502020204030203" pitchFamily="34" charset="0"/>
                <a:sym typeface="Arial Black"/>
              </a:rPr>
              <a:t> </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Hiệu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quả</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chuyển</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đổi</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năng</a:t>
            </a:r>
            <a:r>
              <a:rPr lang="en-US" sz="1450" b="1" dirty="0">
                <a:solidFill>
                  <a:srgbClr val="1A5275"/>
                </a:solidFill>
                <a:latin typeface="Lato" panose="020F0502020204030203" pitchFamily="34" charset="0"/>
                <a:ea typeface="Lato" panose="020F0502020204030203" pitchFamily="34" charset="0"/>
                <a:cs typeface="Lato" panose="020F0502020204030203" pitchFamily="34" charset="0"/>
                <a:sym typeface="Arial"/>
              </a:rPr>
              <a:t> </a:t>
            </a:r>
            <a:r>
              <a:rPr lang="en-US" sz="1450" b="1" dirty="0" err="1">
                <a:solidFill>
                  <a:srgbClr val="1A5275"/>
                </a:solidFill>
                <a:latin typeface="Lato" panose="020F0502020204030203" pitchFamily="34" charset="0"/>
                <a:ea typeface="Lato" panose="020F0502020204030203" pitchFamily="34" charset="0"/>
                <a:cs typeface="Lato" panose="020F0502020204030203" pitchFamily="34" charset="0"/>
                <a:sym typeface="Arial"/>
              </a:rPr>
              <a:t>lượng</a:t>
            </a:r>
            <a:endParaRPr sz="145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457" name="Google Shape;457;p10"/>
          <p:cNvSpPr/>
          <p:nvPr/>
        </p:nvSpPr>
        <p:spPr>
          <a:xfrm>
            <a:off x="8305799" y="2076450"/>
            <a:ext cx="1600200" cy="876300"/>
          </a:xfrm>
          <a:custGeom>
            <a:avLst/>
            <a:gdLst/>
            <a:ahLst/>
            <a:cxnLst/>
            <a:rect l="l" t="t" r="r" b="b"/>
            <a:pathLst>
              <a:path w="1600200" h="876300" extrusionOk="0">
                <a:moveTo>
                  <a:pt x="1529003" y="876299"/>
                </a:moveTo>
                <a:lnTo>
                  <a:pt x="71196" y="876299"/>
                </a:lnTo>
                <a:lnTo>
                  <a:pt x="66240" y="875811"/>
                </a:lnTo>
                <a:lnTo>
                  <a:pt x="29704" y="860677"/>
                </a:lnTo>
                <a:lnTo>
                  <a:pt x="3885" y="824637"/>
                </a:lnTo>
                <a:lnTo>
                  <a:pt x="0" y="800099"/>
                </a:lnTo>
                <a:lnTo>
                  <a:pt x="0" y="71196"/>
                </a:lnTo>
                <a:lnTo>
                  <a:pt x="15621" y="29704"/>
                </a:lnTo>
                <a:lnTo>
                  <a:pt x="51661" y="3885"/>
                </a:lnTo>
                <a:lnTo>
                  <a:pt x="71196" y="0"/>
                </a:lnTo>
                <a:lnTo>
                  <a:pt x="1529003" y="0"/>
                </a:lnTo>
                <a:lnTo>
                  <a:pt x="1570494" y="15621"/>
                </a:lnTo>
                <a:lnTo>
                  <a:pt x="1596312" y="51661"/>
                </a:lnTo>
                <a:lnTo>
                  <a:pt x="1600198" y="71196"/>
                </a:lnTo>
                <a:lnTo>
                  <a:pt x="1600198" y="805103"/>
                </a:lnTo>
                <a:lnTo>
                  <a:pt x="1584577" y="846594"/>
                </a:lnTo>
                <a:lnTo>
                  <a:pt x="1548536" y="872413"/>
                </a:lnTo>
                <a:lnTo>
                  <a:pt x="1529003" y="876299"/>
                </a:lnTo>
                <a:close/>
              </a:path>
            </a:pathLst>
          </a:custGeom>
          <a:solidFill>
            <a:srgbClr val="ECE8F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58" name="Google Shape;458;p10"/>
          <p:cNvSpPr txBox="1"/>
          <p:nvPr/>
        </p:nvSpPr>
        <p:spPr>
          <a:xfrm>
            <a:off x="8459489" y="2133146"/>
            <a:ext cx="1292860" cy="503279"/>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a:solidFill>
                  <a:srgbClr val="5B20B5"/>
                </a:solidFill>
                <a:latin typeface="Lato" panose="020F0502020204030203" pitchFamily="34" charset="0"/>
                <a:ea typeface="Lato" panose="020F0502020204030203" pitchFamily="34" charset="0"/>
                <a:cs typeface="Lato" panose="020F0502020204030203" pitchFamily="34" charset="0"/>
                <a:sym typeface="Arial"/>
              </a:rPr>
              <a:t>35-38%</a:t>
            </a:r>
            <a:endParaRPr sz="15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0" algn="ctr" rtl="0">
              <a:lnSpc>
                <a:spcPct val="119000"/>
              </a:lnSpc>
              <a:spcBef>
                <a:spcPts val="65"/>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Hiệu suất phát điện</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59" name="Google Shape;459;p10"/>
          <p:cNvSpPr/>
          <p:nvPr/>
        </p:nvSpPr>
        <p:spPr>
          <a:xfrm>
            <a:off x="10058399" y="2076450"/>
            <a:ext cx="1600200" cy="876300"/>
          </a:xfrm>
          <a:custGeom>
            <a:avLst/>
            <a:gdLst/>
            <a:ahLst/>
            <a:cxnLst/>
            <a:rect l="l" t="t" r="r" b="b"/>
            <a:pathLst>
              <a:path w="1600200" h="876300" extrusionOk="0">
                <a:moveTo>
                  <a:pt x="1529003" y="876299"/>
                </a:moveTo>
                <a:lnTo>
                  <a:pt x="71195" y="876299"/>
                </a:lnTo>
                <a:lnTo>
                  <a:pt x="66240" y="875811"/>
                </a:lnTo>
                <a:lnTo>
                  <a:pt x="29705" y="860677"/>
                </a:lnTo>
                <a:lnTo>
                  <a:pt x="3884" y="824637"/>
                </a:lnTo>
                <a:lnTo>
                  <a:pt x="0" y="805103"/>
                </a:lnTo>
                <a:lnTo>
                  <a:pt x="0" y="800099"/>
                </a:lnTo>
                <a:lnTo>
                  <a:pt x="0" y="71196"/>
                </a:lnTo>
                <a:lnTo>
                  <a:pt x="15622" y="29704"/>
                </a:lnTo>
                <a:lnTo>
                  <a:pt x="51660" y="3885"/>
                </a:lnTo>
                <a:lnTo>
                  <a:pt x="71195" y="0"/>
                </a:lnTo>
                <a:lnTo>
                  <a:pt x="1529003" y="0"/>
                </a:lnTo>
                <a:lnTo>
                  <a:pt x="1570493" y="15621"/>
                </a:lnTo>
                <a:lnTo>
                  <a:pt x="1596311" y="51661"/>
                </a:lnTo>
                <a:lnTo>
                  <a:pt x="1600198" y="71196"/>
                </a:lnTo>
                <a:lnTo>
                  <a:pt x="1600198" y="805103"/>
                </a:lnTo>
                <a:lnTo>
                  <a:pt x="1584576" y="846594"/>
                </a:lnTo>
                <a:lnTo>
                  <a:pt x="1548536" y="872413"/>
                </a:lnTo>
                <a:lnTo>
                  <a:pt x="1533957" y="875811"/>
                </a:lnTo>
                <a:lnTo>
                  <a:pt x="1529003" y="876299"/>
                </a:lnTo>
                <a:close/>
              </a:path>
            </a:pathLst>
          </a:custGeom>
          <a:solidFill>
            <a:srgbClr val="FEE2E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0" name="Google Shape;460;p10"/>
          <p:cNvSpPr txBox="1"/>
          <p:nvPr/>
        </p:nvSpPr>
        <p:spPr>
          <a:xfrm>
            <a:off x="10282485" y="2133146"/>
            <a:ext cx="1152525" cy="695575"/>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a:solidFill>
                  <a:srgbClr val="991B1B"/>
                </a:solidFill>
                <a:latin typeface="Lato" panose="020F0502020204030203" pitchFamily="34" charset="0"/>
                <a:ea typeface="Lato" panose="020F0502020204030203" pitchFamily="34" charset="0"/>
                <a:cs typeface="Lato" panose="020F0502020204030203" pitchFamily="34" charset="0"/>
                <a:sym typeface="Arial"/>
              </a:rPr>
              <a:t>6.88%</a:t>
            </a:r>
            <a:endParaRPr sz="15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635" algn="ctr" rtl="0">
              <a:lnSpc>
                <a:spcPct val="119000"/>
              </a:lnSpc>
              <a:spcBef>
                <a:spcPts val="65"/>
              </a:spcBef>
              <a:spcAft>
                <a:spcPts val="0"/>
              </a:spcAft>
              <a:buNone/>
            </a:pPr>
            <a:r>
              <a:rPr lang="en-US"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Tổn thất phân phối và truyền tải</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1" name="Google Shape;461;p10"/>
          <p:cNvSpPr/>
          <p:nvPr/>
        </p:nvSpPr>
        <p:spPr>
          <a:xfrm>
            <a:off x="8305799" y="3105149"/>
            <a:ext cx="1600200" cy="876300"/>
          </a:xfrm>
          <a:custGeom>
            <a:avLst/>
            <a:gdLst/>
            <a:ahLst/>
            <a:cxnLst/>
            <a:rect l="l" t="t" r="r" b="b"/>
            <a:pathLst>
              <a:path w="1600200" h="876300" extrusionOk="0">
                <a:moveTo>
                  <a:pt x="1529003" y="876299"/>
                </a:moveTo>
                <a:lnTo>
                  <a:pt x="71196" y="876299"/>
                </a:lnTo>
                <a:lnTo>
                  <a:pt x="66240" y="875811"/>
                </a:lnTo>
                <a:lnTo>
                  <a:pt x="29704" y="860678"/>
                </a:lnTo>
                <a:lnTo>
                  <a:pt x="3885" y="824637"/>
                </a:lnTo>
                <a:lnTo>
                  <a:pt x="0" y="800099"/>
                </a:lnTo>
                <a:lnTo>
                  <a:pt x="0" y="71196"/>
                </a:lnTo>
                <a:lnTo>
                  <a:pt x="15621" y="29705"/>
                </a:lnTo>
                <a:lnTo>
                  <a:pt x="51661" y="3885"/>
                </a:lnTo>
                <a:lnTo>
                  <a:pt x="71196" y="0"/>
                </a:lnTo>
                <a:lnTo>
                  <a:pt x="1529003" y="0"/>
                </a:lnTo>
                <a:lnTo>
                  <a:pt x="1570494" y="15621"/>
                </a:lnTo>
                <a:lnTo>
                  <a:pt x="1596312" y="51661"/>
                </a:lnTo>
                <a:lnTo>
                  <a:pt x="1600198" y="71196"/>
                </a:lnTo>
                <a:lnTo>
                  <a:pt x="1600198" y="805103"/>
                </a:lnTo>
                <a:lnTo>
                  <a:pt x="1584577" y="846594"/>
                </a:lnTo>
                <a:lnTo>
                  <a:pt x="1548536" y="872413"/>
                </a:lnTo>
                <a:lnTo>
                  <a:pt x="1529003" y="876299"/>
                </a:lnTo>
                <a:close/>
              </a:path>
            </a:pathLst>
          </a:custGeom>
          <a:solidFill>
            <a:srgbClr val="DAE9FE"/>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2" name="Google Shape;462;p10"/>
          <p:cNvSpPr txBox="1"/>
          <p:nvPr/>
        </p:nvSpPr>
        <p:spPr>
          <a:xfrm>
            <a:off x="8477944" y="3161846"/>
            <a:ext cx="1256030" cy="821379"/>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a:solidFill>
                  <a:srgbClr val="1D40AF"/>
                </a:solidFill>
                <a:latin typeface="Lato" panose="020F0502020204030203" pitchFamily="34" charset="0"/>
                <a:ea typeface="Lato" panose="020F0502020204030203" pitchFamily="34" charset="0"/>
                <a:cs typeface="Lato" panose="020F0502020204030203" pitchFamily="34" charset="0"/>
                <a:sym typeface="Arial"/>
              </a:rPr>
              <a:t>7-9%</a:t>
            </a:r>
            <a:endParaRPr sz="15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300"/>
              </a:spcBef>
              <a:spcAft>
                <a:spcPts val="0"/>
              </a:spcAft>
              <a:buNone/>
            </a:pPr>
            <a:r>
              <a:rPr lang="vi-VN" sz="105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Sử dụng năng lượng trong nhà máy lọc dầu</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3" name="Google Shape;463;p10"/>
          <p:cNvSpPr/>
          <p:nvPr/>
        </p:nvSpPr>
        <p:spPr>
          <a:xfrm>
            <a:off x="10058399" y="3105149"/>
            <a:ext cx="1600200" cy="876300"/>
          </a:xfrm>
          <a:custGeom>
            <a:avLst/>
            <a:gdLst/>
            <a:ahLst/>
            <a:cxnLst/>
            <a:rect l="l" t="t" r="r" b="b"/>
            <a:pathLst>
              <a:path w="1600200" h="876300" extrusionOk="0">
                <a:moveTo>
                  <a:pt x="1529003" y="876299"/>
                </a:moveTo>
                <a:lnTo>
                  <a:pt x="71195" y="876299"/>
                </a:lnTo>
                <a:lnTo>
                  <a:pt x="66240" y="875811"/>
                </a:lnTo>
                <a:lnTo>
                  <a:pt x="29705" y="860678"/>
                </a:lnTo>
                <a:lnTo>
                  <a:pt x="3884" y="824637"/>
                </a:lnTo>
                <a:lnTo>
                  <a:pt x="0" y="805103"/>
                </a:lnTo>
                <a:lnTo>
                  <a:pt x="0" y="800099"/>
                </a:lnTo>
                <a:lnTo>
                  <a:pt x="0" y="71196"/>
                </a:lnTo>
                <a:lnTo>
                  <a:pt x="15622" y="29705"/>
                </a:lnTo>
                <a:lnTo>
                  <a:pt x="51660" y="3885"/>
                </a:lnTo>
                <a:lnTo>
                  <a:pt x="71195" y="0"/>
                </a:lnTo>
                <a:lnTo>
                  <a:pt x="1529003" y="0"/>
                </a:lnTo>
                <a:lnTo>
                  <a:pt x="1570493" y="15621"/>
                </a:lnTo>
                <a:lnTo>
                  <a:pt x="1596311" y="51661"/>
                </a:lnTo>
                <a:lnTo>
                  <a:pt x="1600198" y="71196"/>
                </a:lnTo>
                <a:lnTo>
                  <a:pt x="1600198" y="805103"/>
                </a:lnTo>
                <a:lnTo>
                  <a:pt x="1584576" y="846594"/>
                </a:lnTo>
                <a:lnTo>
                  <a:pt x="1548536" y="872413"/>
                </a:lnTo>
                <a:lnTo>
                  <a:pt x="1533957" y="875811"/>
                </a:lnTo>
                <a:lnTo>
                  <a:pt x="1529003" y="876299"/>
                </a:lnTo>
                <a:close/>
              </a:path>
            </a:pathLst>
          </a:custGeom>
          <a:solidFill>
            <a:srgbClr val="D0FAE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4" name="Google Shape;464;p10"/>
          <p:cNvSpPr txBox="1"/>
          <p:nvPr/>
        </p:nvSpPr>
        <p:spPr>
          <a:xfrm>
            <a:off x="10237837" y="3161846"/>
            <a:ext cx="1241425" cy="697230"/>
          </a:xfrm>
          <a:prstGeom prst="rect">
            <a:avLst/>
          </a:prstGeom>
          <a:noFill/>
          <a:ln>
            <a:noFill/>
          </a:ln>
        </p:spPr>
        <p:txBody>
          <a:bodyPr spcFirstLastPara="1" wrap="square" lIns="0" tIns="66675" rIns="0" bIns="0" anchor="t" anchorCtr="0">
            <a:spAutoFit/>
          </a:bodyPr>
          <a:lstStyle/>
          <a:p>
            <a:pPr marL="0" marR="0" lvl="0" indent="0" algn="ctr" rtl="0">
              <a:spcBef>
                <a:spcPts val="0"/>
              </a:spcBef>
              <a:spcAft>
                <a:spcPts val="0"/>
              </a:spcAft>
              <a:buNone/>
            </a:pPr>
            <a:r>
              <a:rPr lang="en-US" sz="1500" b="1" dirty="0">
                <a:solidFill>
                  <a:srgbClr val="055E45"/>
                </a:solidFill>
                <a:latin typeface="Lato" panose="020F0502020204030203" pitchFamily="34" charset="0"/>
                <a:ea typeface="Lato" panose="020F0502020204030203" pitchFamily="34" charset="0"/>
                <a:cs typeface="Lato" panose="020F0502020204030203" pitchFamily="34" charset="0"/>
                <a:sym typeface="Arial"/>
              </a:rPr>
              <a:t>40-50%</a:t>
            </a:r>
            <a:endParaRPr sz="15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300"/>
              </a:spcBef>
              <a:spcAft>
                <a:spcPts val="0"/>
              </a:spcAft>
              <a:buNone/>
            </a:pP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Thiết</a:t>
            </a: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bị</a:t>
            </a: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công</a:t>
            </a: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nghiệo</a:t>
            </a:r>
            <a:endParaRPr sz="10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a:p>
            <a:pPr marL="0" marR="0" lvl="0" indent="0" algn="ctr" rtl="0">
              <a:spcBef>
                <a:spcPts val="240"/>
              </a:spcBef>
              <a:spcAft>
                <a:spcPts val="0"/>
              </a:spcAft>
              <a:buNone/>
            </a:pPr>
            <a:r>
              <a:rPr lang="en-US" sz="105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&gt;15 </a:t>
            </a:r>
            <a:r>
              <a:rPr lang="en-US" sz="105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tuổi</a:t>
            </a:r>
            <a:endParaRPr sz="10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5" name="Google Shape;465;p10"/>
          <p:cNvSpPr txBox="1"/>
          <p:nvPr/>
        </p:nvSpPr>
        <p:spPr>
          <a:xfrm>
            <a:off x="8480269" y="4397496"/>
            <a:ext cx="3485897" cy="1477840"/>
          </a:xfrm>
          <a:prstGeom prst="rect">
            <a:avLst/>
          </a:prstGeom>
          <a:noFill/>
          <a:ln>
            <a:noFill/>
          </a:ln>
        </p:spPr>
        <p:txBody>
          <a:bodyPr spcFirstLastPara="1" wrap="square" lIns="0" tIns="12700" rIns="0" bIns="0" anchor="t" anchorCtr="0">
            <a:spAutoFit/>
          </a:bodyPr>
          <a:lstStyle/>
          <a:p>
            <a:pPr marL="12700" marR="5080" lvl="0" indent="0" algn="l" rtl="0">
              <a:lnSpc>
                <a:spcPct val="119000"/>
              </a:lnSpc>
              <a:spcBef>
                <a:spcPts val="0"/>
              </a:spcBef>
              <a:spcAft>
                <a:spcPts val="0"/>
              </a:spcAft>
              <a:buNone/>
            </a:pP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Hiệu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quả</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trong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chi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phí</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vốn</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chỉ</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chiếm</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3-5%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đầu</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tư</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công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cho</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thấy</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tiềm</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cải</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thiện</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đáng</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 </a:t>
            </a:r>
            <a:r>
              <a:rPr lang="en-US" sz="2000" dirty="0" err="1">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kể</a:t>
            </a:r>
            <a:r>
              <a:rPr lang="en-US" sz="2000" dirty="0">
                <a:solidFill>
                  <a:srgbClr val="91400D"/>
                </a:solidFill>
                <a:latin typeface="Lato" panose="020F0502020204030203" pitchFamily="34" charset="0"/>
                <a:ea typeface="Lato" panose="020F0502020204030203" pitchFamily="34" charset="0"/>
                <a:cs typeface="Lato" panose="020F0502020204030203" pitchFamily="34" charset="0"/>
                <a:sym typeface="Helvetica Neue"/>
              </a:rPr>
              <a:t>.</a:t>
            </a:r>
            <a:endParaRPr sz="20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pic>
        <p:nvPicPr>
          <p:cNvPr id="466" name="Google Shape;466;p10"/>
          <p:cNvPicPr preferRelativeResize="0"/>
          <p:nvPr/>
        </p:nvPicPr>
        <p:blipFill rotWithShape="1">
          <a:blip r:embed="rId3">
            <a:alphaModFix/>
          </a:blip>
          <a:srcRect/>
          <a:stretch/>
        </p:blipFill>
        <p:spPr>
          <a:xfrm>
            <a:off x="1590674" y="2076449"/>
            <a:ext cx="1238249" cy="1238249"/>
          </a:xfrm>
          <a:prstGeom prst="rect">
            <a:avLst/>
          </a:prstGeom>
          <a:noFill/>
          <a:ln>
            <a:noFill/>
          </a:ln>
        </p:spPr>
      </p:pic>
      <p:sp>
        <p:nvSpPr>
          <p:cNvPr id="467" name="Google Shape;467;p10"/>
          <p:cNvSpPr txBox="1"/>
          <p:nvPr/>
        </p:nvSpPr>
        <p:spPr>
          <a:xfrm>
            <a:off x="1686768" y="2280062"/>
            <a:ext cx="1046480" cy="870864"/>
          </a:xfrm>
          <a:prstGeom prst="rect">
            <a:avLst/>
          </a:prstGeom>
          <a:noFill/>
          <a:ln>
            <a:noFill/>
          </a:ln>
        </p:spPr>
        <p:txBody>
          <a:bodyPr spcFirstLastPara="1" wrap="square" lIns="0" tIns="66025" rIns="0" bIns="0" anchor="t" anchorCtr="0">
            <a:spAutoFit/>
          </a:bodyPr>
          <a:lstStyle/>
          <a:p>
            <a:pPr marL="0" marR="0" lvl="0" indent="0" algn="ctr" rtl="0">
              <a:spcBef>
                <a:spcPts val="0"/>
              </a:spcBef>
              <a:spcAft>
                <a:spcPts val="0"/>
              </a:spcAft>
              <a:buNone/>
            </a:pPr>
            <a:r>
              <a:rPr lang="en-US" sz="2150" b="1">
                <a:solidFill>
                  <a:srgbClr val="FFFFFF"/>
                </a:solidFill>
                <a:latin typeface="Lato" panose="020F0502020204030203" pitchFamily="34" charset="0"/>
                <a:ea typeface="Lato" panose="020F0502020204030203" pitchFamily="34" charset="0"/>
                <a:cs typeface="Lato" panose="020F0502020204030203" pitchFamily="34" charset="0"/>
                <a:sym typeface="Arial"/>
              </a:rPr>
              <a:t>97.5</a:t>
            </a:r>
            <a:endParaRPr sz="21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700" marR="5080" lvl="0" indent="-635" algn="ctr" rtl="0">
              <a:lnSpc>
                <a:spcPct val="105300"/>
              </a:lnSpc>
              <a:spcBef>
                <a:spcPts val="135"/>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Triệu tấn dầu tương đương (MTOE)</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68" name="Google Shape;468;p10"/>
          <p:cNvSpPr/>
          <p:nvPr/>
        </p:nvSpPr>
        <p:spPr>
          <a:xfrm>
            <a:off x="4419599" y="2076450"/>
            <a:ext cx="3352800" cy="190500"/>
          </a:xfrm>
          <a:custGeom>
            <a:avLst/>
            <a:gdLst/>
            <a:ahLst/>
            <a:cxnLst/>
            <a:rect l="l" t="t" r="r" b="b"/>
            <a:pathLst>
              <a:path w="3352800" h="190500" extrusionOk="0">
                <a:moveTo>
                  <a:pt x="3263803" y="190499"/>
                </a:moveTo>
                <a:lnTo>
                  <a:pt x="88995" y="190499"/>
                </a:lnTo>
                <a:lnTo>
                  <a:pt x="82801" y="189889"/>
                </a:lnTo>
                <a:lnTo>
                  <a:pt x="37131" y="170972"/>
                </a:lnTo>
                <a:lnTo>
                  <a:pt x="9643" y="137478"/>
                </a:lnTo>
                <a:lnTo>
                  <a:pt x="0" y="101503"/>
                </a:lnTo>
                <a:lnTo>
                  <a:pt x="0" y="95249"/>
                </a:lnTo>
                <a:lnTo>
                  <a:pt x="0" y="88995"/>
                </a:lnTo>
                <a:lnTo>
                  <a:pt x="12577" y="47531"/>
                </a:lnTo>
                <a:lnTo>
                  <a:pt x="47531" y="12577"/>
                </a:lnTo>
                <a:lnTo>
                  <a:pt x="88995" y="0"/>
                </a:lnTo>
                <a:lnTo>
                  <a:pt x="3263803" y="0"/>
                </a:lnTo>
                <a:lnTo>
                  <a:pt x="3305266" y="12577"/>
                </a:lnTo>
                <a:lnTo>
                  <a:pt x="3340221" y="47531"/>
                </a:lnTo>
                <a:lnTo>
                  <a:pt x="3352800" y="88995"/>
                </a:lnTo>
                <a:lnTo>
                  <a:pt x="3352800" y="101503"/>
                </a:lnTo>
                <a:lnTo>
                  <a:pt x="3340222" y="142967"/>
                </a:lnTo>
                <a:lnTo>
                  <a:pt x="3305266" y="177921"/>
                </a:lnTo>
                <a:lnTo>
                  <a:pt x="3269998" y="189889"/>
                </a:lnTo>
                <a:lnTo>
                  <a:pt x="3263803" y="190499"/>
                </a:lnTo>
                <a:close/>
              </a:path>
            </a:pathLst>
          </a:custGeom>
          <a:solidFill>
            <a:srgbClr val="1F2937"/>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69" name="Google Shape;469;p10"/>
          <p:cNvSpPr txBox="1"/>
          <p:nvPr/>
        </p:nvSpPr>
        <p:spPr>
          <a:xfrm>
            <a:off x="4492751" y="2093976"/>
            <a:ext cx="292735" cy="169598"/>
          </a:xfrm>
          <a:prstGeom prst="rect">
            <a:avLst/>
          </a:prstGeom>
          <a:solidFill>
            <a:srgbClr val="000000">
              <a:alpha val="50196"/>
            </a:srgbClr>
          </a:solidFill>
          <a:ln>
            <a:noFill/>
          </a:ln>
        </p:spPr>
        <p:txBody>
          <a:bodyPr spcFirstLastPara="1" wrap="square" lIns="0" tIns="0" rIns="0" bIns="0" anchor="t" anchorCtr="0">
            <a:spAutoFit/>
          </a:bodyPr>
          <a:lstStyle/>
          <a:p>
            <a:pPr marL="21590"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Than</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0" name="Google Shape;470;p10"/>
          <p:cNvSpPr txBox="1"/>
          <p:nvPr/>
        </p:nvSpPr>
        <p:spPr>
          <a:xfrm>
            <a:off x="7409687" y="2097024"/>
            <a:ext cx="289560" cy="166649"/>
          </a:xfrm>
          <a:prstGeom prst="rect">
            <a:avLst/>
          </a:prstGeom>
          <a:solidFill>
            <a:srgbClr val="000000">
              <a:alpha val="50196"/>
            </a:srgbClr>
          </a:solidFill>
          <a:ln>
            <a:noFill/>
          </a:ln>
        </p:spPr>
        <p:txBody>
          <a:bodyPr spcFirstLastPara="1" wrap="square" lIns="0" tIns="0" rIns="0" bIns="0" anchor="t" anchorCtr="0">
            <a:spAutoFit/>
          </a:bodyPr>
          <a:lstStyle/>
          <a:p>
            <a:pPr marL="22860" marR="0" lvl="0" indent="0" algn="l" rtl="0">
              <a:lnSpc>
                <a:spcPct val="113684"/>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36%</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471" name="Google Shape;471;p10"/>
          <p:cNvGrpSpPr/>
          <p:nvPr/>
        </p:nvGrpSpPr>
        <p:grpSpPr>
          <a:xfrm>
            <a:off x="4419599" y="2343149"/>
            <a:ext cx="2143125" cy="190500"/>
            <a:chOff x="4419599" y="2343149"/>
            <a:chExt cx="2143125" cy="190500"/>
          </a:xfrm>
        </p:grpSpPr>
        <p:sp>
          <p:nvSpPr>
            <p:cNvPr id="472" name="Google Shape;472;p10"/>
            <p:cNvSpPr/>
            <p:nvPr/>
          </p:nvSpPr>
          <p:spPr>
            <a:xfrm>
              <a:off x="4419599" y="2343149"/>
              <a:ext cx="2143125" cy="190500"/>
            </a:xfrm>
            <a:custGeom>
              <a:avLst/>
              <a:gdLst/>
              <a:ahLst/>
              <a:cxnLst/>
              <a:rect l="l" t="t" r="r" b="b"/>
              <a:pathLst>
                <a:path w="2143125" h="190500" extrusionOk="0">
                  <a:moveTo>
                    <a:pt x="2054128"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2054128" y="0"/>
                  </a:lnTo>
                  <a:lnTo>
                    <a:pt x="2095591" y="12577"/>
                  </a:lnTo>
                  <a:lnTo>
                    <a:pt x="2130546" y="47531"/>
                  </a:lnTo>
                  <a:lnTo>
                    <a:pt x="2143124" y="88995"/>
                  </a:lnTo>
                  <a:lnTo>
                    <a:pt x="2143124" y="101504"/>
                  </a:lnTo>
                  <a:lnTo>
                    <a:pt x="2130546" y="142967"/>
                  </a:lnTo>
                  <a:lnTo>
                    <a:pt x="2095591" y="177921"/>
                  </a:lnTo>
                  <a:lnTo>
                    <a:pt x="2060322" y="189889"/>
                  </a:lnTo>
                  <a:lnTo>
                    <a:pt x="2054128" y="190499"/>
                  </a:lnTo>
                  <a:close/>
                </a:path>
              </a:pathLst>
            </a:custGeom>
            <a:solidFill>
              <a:srgbClr val="4A546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73" name="Google Shape;473;p10"/>
            <p:cNvSpPr/>
            <p:nvPr/>
          </p:nvSpPr>
          <p:spPr>
            <a:xfrm>
              <a:off x="4492751" y="2362200"/>
              <a:ext cx="189230" cy="143510"/>
            </a:xfrm>
            <a:custGeom>
              <a:avLst/>
              <a:gdLst/>
              <a:ahLst/>
              <a:cxnLst/>
              <a:rect l="l" t="t" r="r" b="b"/>
              <a:pathLst>
                <a:path w="189229" h="143510" extrusionOk="0">
                  <a:moveTo>
                    <a:pt x="188975" y="143255"/>
                  </a:moveTo>
                  <a:lnTo>
                    <a:pt x="0" y="143255"/>
                  </a:lnTo>
                  <a:lnTo>
                    <a:pt x="0" y="0"/>
                  </a:lnTo>
                  <a:lnTo>
                    <a:pt x="188975" y="0"/>
                  </a:lnTo>
                  <a:lnTo>
                    <a:pt x="188975" y="143255"/>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74" name="Google Shape;474;p10"/>
          <p:cNvSpPr txBox="1"/>
          <p:nvPr/>
        </p:nvSpPr>
        <p:spPr>
          <a:xfrm>
            <a:off x="4502150" y="2341879"/>
            <a:ext cx="283336" cy="160280"/>
          </a:xfrm>
          <a:prstGeom prst="rect">
            <a:avLst/>
          </a:prstGeom>
          <a:noFill/>
          <a:ln>
            <a:noFill/>
          </a:ln>
        </p:spPr>
        <p:txBody>
          <a:bodyPr spcFirstLastPara="1" wrap="square" lIns="0" tIns="13950" rIns="0" bIns="0" anchor="t" anchorCtr="0">
            <a:spAutoFit/>
          </a:bodyPr>
          <a:lstStyle/>
          <a:p>
            <a:pPr marL="12700" marR="0" lvl="0" indent="0" algn="l" rtl="0">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Dầu</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5" name="Google Shape;475;p10"/>
          <p:cNvSpPr txBox="1"/>
          <p:nvPr/>
        </p:nvSpPr>
        <p:spPr>
          <a:xfrm>
            <a:off x="6205727" y="2365248"/>
            <a:ext cx="287020" cy="163763"/>
          </a:xfrm>
          <a:prstGeom prst="rect">
            <a:avLst/>
          </a:prstGeom>
          <a:solidFill>
            <a:srgbClr val="000000">
              <a:alpha val="50196"/>
            </a:srgbClr>
          </a:solidFill>
          <a:ln>
            <a:noFill/>
          </a:ln>
        </p:spPr>
        <p:txBody>
          <a:bodyPr spcFirstLastPara="1" wrap="square" lIns="0" tIns="0" rIns="0" bIns="0" anchor="t" anchorCtr="0">
            <a:spAutoFit/>
          </a:bodyPr>
          <a:lstStyle/>
          <a:p>
            <a:pPr marL="19685" marR="0" lvl="0" indent="0" algn="l" rtl="0">
              <a:lnSpc>
                <a:spcPct val="112105"/>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23%</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6" name="Google Shape;476;p10"/>
          <p:cNvSpPr/>
          <p:nvPr/>
        </p:nvSpPr>
        <p:spPr>
          <a:xfrm>
            <a:off x="4419599" y="2609849"/>
            <a:ext cx="1371600" cy="190500"/>
          </a:xfrm>
          <a:custGeom>
            <a:avLst/>
            <a:gdLst/>
            <a:ahLst/>
            <a:cxnLst/>
            <a:rect l="l" t="t" r="r" b="b"/>
            <a:pathLst>
              <a:path w="1371600" h="190500" extrusionOk="0">
                <a:moveTo>
                  <a:pt x="1282603"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1282603" y="0"/>
                </a:lnTo>
                <a:lnTo>
                  <a:pt x="1324067" y="12577"/>
                </a:lnTo>
                <a:lnTo>
                  <a:pt x="1359021" y="47531"/>
                </a:lnTo>
                <a:lnTo>
                  <a:pt x="1371599" y="88995"/>
                </a:lnTo>
                <a:lnTo>
                  <a:pt x="1371599" y="101504"/>
                </a:lnTo>
                <a:lnTo>
                  <a:pt x="1359021" y="142967"/>
                </a:lnTo>
                <a:lnTo>
                  <a:pt x="1324067" y="177921"/>
                </a:lnTo>
                <a:lnTo>
                  <a:pt x="1288797" y="189889"/>
                </a:lnTo>
                <a:lnTo>
                  <a:pt x="1282603" y="190499"/>
                </a:lnTo>
                <a:close/>
              </a:path>
            </a:pathLst>
          </a:custGeom>
          <a:solidFill>
            <a:srgbClr val="6A728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77" name="Google Shape;477;p10"/>
          <p:cNvSpPr txBox="1"/>
          <p:nvPr/>
        </p:nvSpPr>
        <p:spPr>
          <a:xfrm>
            <a:off x="4498847" y="2627376"/>
            <a:ext cx="688975" cy="169598"/>
          </a:xfrm>
          <a:prstGeom prst="rect">
            <a:avLst/>
          </a:prstGeom>
          <a:solidFill>
            <a:srgbClr val="000000">
              <a:alpha val="50196"/>
            </a:srgbClr>
          </a:solidFill>
          <a:ln>
            <a:noFill/>
          </a:ln>
        </p:spPr>
        <p:txBody>
          <a:bodyPr spcFirstLastPara="1" wrap="square" lIns="0" tIns="0" rIns="0" bIns="0" anchor="t" anchorCtr="0">
            <a:spAutoFit/>
          </a:bodyPr>
          <a:lstStyle/>
          <a:p>
            <a:pPr marL="15875" marR="0" lvl="0" indent="0" algn="l" rtl="0">
              <a:lnSpc>
                <a:spcPct val="115789"/>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Khí tự nhiên</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8" name="Google Shape;478;p10"/>
          <p:cNvSpPr txBox="1"/>
          <p:nvPr/>
        </p:nvSpPr>
        <p:spPr>
          <a:xfrm>
            <a:off x="5501639" y="2630423"/>
            <a:ext cx="219710" cy="166649"/>
          </a:xfrm>
          <a:prstGeom prst="rect">
            <a:avLst/>
          </a:prstGeom>
          <a:solidFill>
            <a:srgbClr val="000000">
              <a:alpha val="50196"/>
            </a:srgbClr>
          </a:solidFill>
          <a:ln>
            <a:noFill/>
          </a:ln>
        </p:spPr>
        <p:txBody>
          <a:bodyPr spcFirstLastPara="1" wrap="square" lIns="0" tIns="0" rIns="0" bIns="0" anchor="t" anchorCtr="0">
            <a:spAutoFit/>
          </a:bodyPr>
          <a:lstStyle/>
          <a:p>
            <a:pPr marL="20955" marR="0" lvl="0" indent="0" algn="l" rtl="0">
              <a:lnSpc>
                <a:spcPct val="113684"/>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9%</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79" name="Google Shape;479;p10"/>
          <p:cNvSpPr/>
          <p:nvPr/>
        </p:nvSpPr>
        <p:spPr>
          <a:xfrm>
            <a:off x="4419599" y="2876549"/>
            <a:ext cx="1076325" cy="190500"/>
          </a:xfrm>
          <a:custGeom>
            <a:avLst/>
            <a:gdLst/>
            <a:ahLst/>
            <a:cxnLst/>
            <a:rect l="l" t="t" r="r" b="b"/>
            <a:pathLst>
              <a:path w="1076325" h="190500" extrusionOk="0">
                <a:moveTo>
                  <a:pt x="987329"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987329" y="0"/>
                </a:lnTo>
                <a:lnTo>
                  <a:pt x="1028792" y="12577"/>
                </a:lnTo>
                <a:lnTo>
                  <a:pt x="1063746" y="47531"/>
                </a:lnTo>
                <a:lnTo>
                  <a:pt x="1076325" y="88995"/>
                </a:lnTo>
                <a:lnTo>
                  <a:pt x="1076325" y="101504"/>
                </a:lnTo>
                <a:lnTo>
                  <a:pt x="1063746" y="142967"/>
                </a:lnTo>
                <a:lnTo>
                  <a:pt x="1028792" y="177921"/>
                </a:lnTo>
                <a:lnTo>
                  <a:pt x="993523" y="189889"/>
                </a:lnTo>
                <a:lnTo>
                  <a:pt x="987329" y="190499"/>
                </a:lnTo>
                <a:close/>
              </a:path>
            </a:pathLst>
          </a:custGeom>
          <a:solidFill>
            <a:srgbClr val="2562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80" name="Google Shape;480;p10"/>
          <p:cNvSpPr txBox="1"/>
          <p:nvPr/>
        </p:nvSpPr>
        <p:spPr>
          <a:xfrm>
            <a:off x="4498847" y="2895600"/>
            <a:ext cx="920750" cy="167640"/>
          </a:xfrm>
          <a:prstGeom prst="rect">
            <a:avLst/>
          </a:prstGeom>
          <a:solidFill>
            <a:srgbClr val="000000">
              <a:alpha val="50196"/>
            </a:srgbClr>
          </a:solidFill>
          <a:ln>
            <a:noFill/>
          </a:ln>
        </p:spPr>
        <p:txBody>
          <a:bodyPr spcFirstLastPara="1" wrap="square" lIns="0" tIns="0" rIns="0" bIns="0" anchor="t" anchorCtr="0">
            <a:spAutoFit/>
          </a:bodyPr>
          <a:lstStyle/>
          <a:p>
            <a:pPr marL="15875" marR="0" lvl="0" indent="0" algn="l" rtl="0">
              <a:lnSpc>
                <a:spcPct val="114736"/>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Thủy điện 8%</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481" name="Google Shape;481;p10"/>
          <p:cNvGrpSpPr/>
          <p:nvPr/>
        </p:nvGrpSpPr>
        <p:grpSpPr>
          <a:xfrm>
            <a:off x="4419599" y="3143249"/>
            <a:ext cx="800100" cy="190500"/>
            <a:chOff x="4419599" y="3143249"/>
            <a:chExt cx="800100" cy="190500"/>
          </a:xfrm>
        </p:grpSpPr>
        <p:sp>
          <p:nvSpPr>
            <p:cNvPr id="482" name="Google Shape;482;p10"/>
            <p:cNvSpPr/>
            <p:nvPr/>
          </p:nvSpPr>
          <p:spPr>
            <a:xfrm>
              <a:off x="4419599" y="3143249"/>
              <a:ext cx="800100" cy="190500"/>
            </a:xfrm>
            <a:custGeom>
              <a:avLst/>
              <a:gdLst/>
              <a:ahLst/>
              <a:cxnLst/>
              <a:rect l="l" t="t" r="r" b="b"/>
              <a:pathLst>
                <a:path w="800100" h="190500" extrusionOk="0">
                  <a:moveTo>
                    <a:pt x="711103"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711103" y="0"/>
                  </a:lnTo>
                  <a:lnTo>
                    <a:pt x="752567" y="12577"/>
                  </a:lnTo>
                  <a:lnTo>
                    <a:pt x="787521" y="47531"/>
                  </a:lnTo>
                  <a:lnTo>
                    <a:pt x="800099" y="88995"/>
                  </a:lnTo>
                  <a:lnTo>
                    <a:pt x="800099" y="101504"/>
                  </a:lnTo>
                  <a:lnTo>
                    <a:pt x="787521" y="142967"/>
                  </a:lnTo>
                  <a:lnTo>
                    <a:pt x="752567" y="177921"/>
                  </a:lnTo>
                  <a:lnTo>
                    <a:pt x="717298" y="189889"/>
                  </a:lnTo>
                  <a:lnTo>
                    <a:pt x="711103" y="19049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83" name="Google Shape;483;p10"/>
            <p:cNvSpPr/>
            <p:nvPr/>
          </p:nvSpPr>
          <p:spPr>
            <a:xfrm>
              <a:off x="4498847" y="3160776"/>
              <a:ext cx="710565" cy="143510"/>
            </a:xfrm>
            <a:custGeom>
              <a:avLst/>
              <a:gdLst/>
              <a:ahLst/>
              <a:cxnLst/>
              <a:rect l="l" t="t" r="r" b="b"/>
              <a:pathLst>
                <a:path w="710564" h="143510" extrusionOk="0">
                  <a:moveTo>
                    <a:pt x="694605" y="143255"/>
                  </a:moveTo>
                  <a:lnTo>
                    <a:pt x="0" y="143255"/>
                  </a:lnTo>
                  <a:lnTo>
                    <a:pt x="0" y="0"/>
                  </a:lnTo>
                  <a:lnTo>
                    <a:pt x="680534" y="0"/>
                  </a:lnTo>
                  <a:lnTo>
                    <a:pt x="685998" y="4057"/>
                  </a:lnTo>
                  <a:lnTo>
                    <a:pt x="710183" y="34032"/>
                  </a:lnTo>
                  <a:lnTo>
                    <a:pt x="710183" y="121414"/>
                  </a:lnTo>
                  <a:lnTo>
                    <a:pt x="709591" y="122669"/>
                  </a:lnTo>
                  <a:lnTo>
                    <a:pt x="704814" y="130651"/>
                  </a:lnTo>
                  <a:lnTo>
                    <a:pt x="699267" y="138120"/>
                  </a:lnTo>
                  <a:lnTo>
                    <a:pt x="694605" y="143255"/>
                  </a:lnTo>
                  <a:close/>
                </a:path>
              </a:pathLst>
            </a:custGeom>
            <a:solidFill>
              <a:srgbClr val="000000">
                <a:alpha val="50196"/>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486" name="Google Shape;486;p10"/>
          <p:cNvSpPr txBox="1"/>
          <p:nvPr/>
        </p:nvSpPr>
        <p:spPr>
          <a:xfrm>
            <a:off x="4505831" y="3148003"/>
            <a:ext cx="696595" cy="160280"/>
          </a:xfrm>
          <a:prstGeom prst="rect">
            <a:avLst/>
          </a:prstGeom>
          <a:noFill/>
          <a:ln>
            <a:noFill/>
          </a:ln>
        </p:spPr>
        <p:txBody>
          <a:bodyPr spcFirstLastPara="1" wrap="square" lIns="0" tIns="13950" rIns="0" bIns="0" anchor="t" anchorCtr="0">
            <a:spAutoFit/>
          </a:bodyPr>
          <a:lstStyle/>
          <a:p>
            <a:pPr marL="12700" marR="0" lvl="0" indent="0" algn="l" rtl="0">
              <a:spcBef>
                <a:spcPts val="0"/>
              </a:spcBef>
              <a:spcAft>
                <a:spcPts val="0"/>
              </a:spcAft>
              <a:buNone/>
            </a:pPr>
            <a:r>
              <a:rPr lang="en-US" sz="950" dirty="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Tái </a:t>
            </a:r>
            <a:r>
              <a:rPr lang="en-US" sz="950" dirty="0" err="1">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tạo</a:t>
            </a:r>
            <a:r>
              <a:rPr lang="en-US" sz="950" dirty="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 4%</a:t>
            </a:r>
            <a:endParaRPr sz="95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87" name="Google Shape;487;p10"/>
          <p:cNvSpPr/>
          <p:nvPr/>
        </p:nvSpPr>
        <p:spPr>
          <a:xfrm>
            <a:off x="4419599" y="3409949"/>
            <a:ext cx="999998" cy="190500"/>
          </a:xfrm>
          <a:custGeom>
            <a:avLst/>
            <a:gdLst/>
            <a:ahLst/>
            <a:cxnLst/>
            <a:rect l="l" t="t" r="r" b="b"/>
            <a:pathLst>
              <a:path w="666750" h="190500" extrusionOk="0">
                <a:moveTo>
                  <a:pt x="577753" y="190499"/>
                </a:moveTo>
                <a:lnTo>
                  <a:pt x="88995" y="190499"/>
                </a:lnTo>
                <a:lnTo>
                  <a:pt x="82801" y="189889"/>
                </a:lnTo>
                <a:lnTo>
                  <a:pt x="37131" y="170972"/>
                </a:lnTo>
                <a:lnTo>
                  <a:pt x="9643" y="137478"/>
                </a:lnTo>
                <a:lnTo>
                  <a:pt x="0" y="101504"/>
                </a:lnTo>
                <a:lnTo>
                  <a:pt x="0" y="95249"/>
                </a:lnTo>
                <a:lnTo>
                  <a:pt x="0" y="88995"/>
                </a:lnTo>
                <a:lnTo>
                  <a:pt x="12577" y="47531"/>
                </a:lnTo>
                <a:lnTo>
                  <a:pt x="47531" y="12577"/>
                </a:lnTo>
                <a:lnTo>
                  <a:pt x="88995" y="0"/>
                </a:lnTo>
                <a:lnTo>
                  <a:pt x="577753" y="0"/>
                </a:lnTo>
                <a:lnTo>
                  <a:pt x="619217" y="12577"/>
                </a:lnTo>
                <a:lnTo>
                  <a:pt x="654171" y="47531"/>
                </a:lnTo>
                <a:lnTo>
                  <a:pt x="666749" y="88995"/>
                </a:lnTo>
                <a:lnTo>
                  <a:pt x="666749" y="101504"/>
                </a:lnTo>
                <a:lnTo>
                  <a:pt x="654171" y="142967"/>
                </a:lnTo>
                <a:lnTo>
                  <a:pt x="619217" y="177921"/>
                </a:lnTo>
                <a:lnTo>
                  <a:pt x="583948" y="189889"/>
                </a:lnTo>
                <a:lnTo>
                  <a:pt x="577753" y="190499"/>
                </a:lnTo>
                <a:close/>
              </a:path>
            </a:pathLst>
          </a:custGeom>
          <a:solidFill>
            <a:srgbClr val="D97705"/>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88" name="Google Shape;488;p10"/>
          <p:cNvSpPr txBox="1"/>
          <p:nvPr/>
        </p:nvSpPr>
        <p:spPr>
          <a:xfrm>
            <a:off x="4691019" y="3432928"/>
            <a:ext cx="291465" cy="163763"/>
          </a:xfrm>
          <a:prstGeom prst="rect">
            <a:avLst/>
          </a:prstGeom>
          <a:noFill/>
          <a:ln>
            <a:noFill/>
          </a:ln>
        </p:spPr>
        <p:txBody>
          <a:bodyPr spcFirstLastPara="1" wrap="square" lIns="0" tIns="0" rIns="0" bIns="0" anchor="t" anchorCtr="0">
            <a:spAutoFit/>
          </a:bodyPr>
          <a:lstStyle/>
          <a:p>
            <a:pPr marL="0" marR="0" lvl="0" indent="0" algn="l" rtl="0">
              <a:lnSpc>
                <a:spcPct val="111578"/>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mass</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89" name="Google Shape;489;p10"/>
          <p:cNvSpPr txBox="1"/>
          <p:nvPr/>
        </p:nvSpPr>
        <p:spPr>
          <a:xfrm>
            <a:off x="4502150" y="3432326"/>
            <a:ext cx="920750" cy="168123"/>
          </a:xfrm>
          <a:prstGeom prst="rect">
            <a:avLst/>
          </a:prstGeom>
          <a:solidFill>
            <a:srgbClr val="000000">
              <a:alpha val="50196"/>
            </a:srgbClr>
          </a:solidFill>
          <a:ln>
            <a:noFill/>
          </a:ln>
        </p:spPr>
        <p:txBody>
          <a:bodyPr spcFirstLastPara="1" wrap="square" lIns="0" tIns="0" rIns="0" bIns="0" anchor="t" anchorCtr="0">
            <a:spAutoFit/>
          </a:bodyPr>
          <a:lstStyle/>
          <a:p>
            <a:pPr marL="15875" marR="0" lvl="0" indent="0" algn="l" rtl="0">
              <a:lnSpc>
                <a:spcPct val="114736"/>
              </a:lnSpc>
              <a:spcBef>
                <a:spcPts val="0"/>
              </a:spcBef>
              <a:spcAft>
                <a:spcPts val="0"/>
              </a:spcAft>
              <a:buNone/>
            </a:pPr>
            <a:r>
              <a:rPr lang="en-US" sz="9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Sinh khối 20%</a:t>
            </a:r>
            <a:endParaRPr sz="9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3" name="TextBox 2">
            <a:extLst>
              <a:ext uri="{FF2B5EF4-FFF2-40B4-BE49-F238E27FC236}">
                <a16:creationId xmlns:a16="http://schemas.microsoft.com/office/drawing/2014/main" id="{63AF2460-A0AA-C5DF-17D3-320FB4ECA703}"/>
              </a:ext>
            </a:extLst>
          </p:cNvPr>
          <p:cNvSpPr txBox="1"/>
          <p:nvPr/>
        </p:nvSpPr>
        <p:spPr>
          <a:xfrm>
            <a:off x="520700" y="5604920"/>
            <a:ext cx="6993989"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latin typeface="Lato" panose="020F0502020204030203" pitchFamily="34" charset="0"/>
                <a:ea typeface="Lato" panose="020F0502020204030203" pitchFamily="34" charset="0"/>
                <a:cs typeface="Lato" panose="020F0502020204030203" pitchFamily="34" charset="0"/>
              </a:rPr>
              <a:t>  -</a:t>
            </a:r>
            <a:r>
              <a:rPr lang="en-US" sz="1100" i="1" dirty="0"/>
              <a:t>Vietnam Energy statistic 2023</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t>  - Ener Data: </a:t>
            </a:r>
            <a:r>
              <a:rPr lang="en-US" sz="1100" i="1" dirty="0">
                <a:hlinkClick r:id="rId4"/>
              </a:rPr>
              <a:t>https://www.enerdata.net/estore/energy-market/vietnam/</a:t>
            </a:r>
            <a:r>
              <a:rPr lang="en-US" sz="1100" i="1" dirty="0"/>
              <a:t> </a:t>
            </a:r>
          </a:p>
          <a:p>
            <a:pPr marL="0" lvl="0" indent="0" algn="l" rtl="0">
              <a:lnSpc>
                <a:spcPct val="100000"/>
              </a:lnSpc>
              <a:spcBef>
                <a:spcPts val="0"/>
              </a:spcBef>
              <a:spcAft>
                <a:spcPts val="0"/>
              </a:spcAft>
              <a:buSzPts val="1100"/>
              <a:buNone/>
            </a:pPr>
            <a:r>
              <a:rPr lang="en-US" sz="1100" i="1" dirty="0"/>
              <a:t>  - VN General Statistics Office: </a:t>
            </a:r>
            <a:r>
              <a:rPr lang="en-US" sz="1100" i="1" dirty="0">
                <a:hlinkClick r:id="rId5"/>
              </a:rPr>
              <a:t>https://www.nso.gov.vn/</a:t>
            </a:r>
            <a:r>
              <a:rPr lang="en-US" sz="1100" i="1" dirty="0"/>
              <a:t> </a:t>
            </a:r>
          </a:p>
        </p:txBody>
      </p:sp>
      <p:sp>
        <p:nvSpPr>
          <p:cNvPr id="2" name="Title 1">
            <a:extLst>
              <a:ext uri="{FF2B5EF4-FFF2-40B4-BE49-F238E27FC236}">
                <a16:creationId xmlns:a16="http://schemas.microsoft.com/office/drawing/2014/main" id="{AF53FC8C-3034-BCC4-70B8-B74F276339C5}"/>
              </a:ext>
            </a:extLst>
          </p:cNvPr>
          <p:cNvSpPr>
            <a:spLocks noGrp="1"/>
          </p:cNvSpPr>
          <p:nvPr>
            <p:ph type="title"/>
          </p:nvPr>
        </p:nvSpPr>
        <p:spPr>
          <a:xfrm>
            <a:off x="908345" y="434084"/>
            <a:ext cx="10524067" cy="654050"/>
          </a:xfrm>
        </p:spPr>
        <p:txBody>
          <a:bodyPr>
            <a:noAutofit/>
          </a:bodyPr>
          <a:lstStyle/>
          <a:p>
            <a:pPr algn="ctr"/>
            <a:r>
              <a:rPr lang="en-US" sz="3200" dirty="0" err="1">
                <a:solidFill>
                  <a:schemeClr val="accent1">
                    <a:lumMod val="50000"/>
                  </a:schemeClr>
                </a:solidFill>
                <a:latin typeface="Arial" panose="020B0604020202020204" pitchFamily="34" charset="0"/>
              </a:rPr>
              <a:t>THỰC</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TRẠNG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TIÊU</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THỤ</a:t>
            </a:r>
            <a:r>
              <a:rPr lang="vi-VN"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NĂNG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LƯỢNG</a:t>
            </a:r>
            <a:r>
              <a:rPr lang="en-US" sz="3200" dirty="0">
                <a:solidFill>
                  <a:schemeClr val="accent1">
                    <a:lumMod val="50000"/>
                  </a:schemeClr>
                </a:solidFill>
                <a:latin typeface="Arial" panose="020B0604020202020204" pitchFamily="34" charset="0"/>
              </a:rPr>
              <a:t> </a:t>
            </a:r>
            <a:r>
              <a:rPr lang="vi-VN" sz="3200" dirty="0">
                <a:solidFill>
                  <a:schemeClr val="accent1">
                    <a:lumMod val="50000"/>
                  </a:schemeClr>
                </a:solidFill>
                <a:latin typeface="Arial" panose="020B0604020202020204" pitchFamily="34" charset="0"/>
              </a:rPr>
              <a:t>Ở VIỆT NAM</a:t>
            </a:r>
            <a:endParaRPr lang="en-US" sz="3200" dirty="0">
              <a:solidFill>
                <a:schemeClr val="accent1">
                  <a:lumMod val="50000"/>
                </a:schemeClr>
              </a:solidFill>
            </a:endParaRPr>
          </a:p>
        </p:txBody>
      </p:sp>
    </p:spTree>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pic>
        <p:nvPicPr>
          <p:cNvPr id="498" name="Google Shape;498;p11"/>
          <p:cNvPicPr preferRelativeResize="0"/>
          <p:nvPr/>
        </p:nvPicPr>
        <p:blipFill rotWithShape="1">
          <a:blip r:embed="rId3">
            <a:alphaModFix/>
          </a:blip>
          <a:srcRect/>
          <a:stretch/>
        </p:blipFill>
        <p:spPr>
          <a:xfrm>
            <a:off x="367031" y="1227558"/>
            <a:ext cx="5763767" cy="5026152"/>
          </a:xfrm>
          <a:prstGeom prst="rect">
            <a:avLst/>
          </a:prstGeom>
          <a:noFill/>
          <a:ln>
            <a:noFill/>
          </a:ln>
        </p:spPr>
      </p:pic>
      <p:sp>
        <p:nvSpPr>
          <p:cNvPr id="499" name="Google Shape;499;p11"/>
          <p:cNvSpPr txBox="1"/>
          <p:nvPr/>
        </p:nvSpPr>
        <p:spPr>
          <a:xfrm>
            <a:off x="554229" y="1328109"/>
            <a:ext cx="3330159" cy="261595"/>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a:solidFill>
                  <a:srgbClr val="2562EB"/>
                </a:solidFill>
                <a:latin typeface="Lato" panose="020F0502020204030203" pitchFamily="34" charset="0"/>
                <a:ea typeface="Lato" panose="020F0502020204030203" pitchFamily="34" charset="0"/>
                <a:cs typeface="Lato" panose="020F0502020204030203" pitchFamily="34" charset="0"/>
                <a:sym typeface="Quattrocento Sans"/>
              </a:rPr>
              <a:t> </a:t>
            </a:r>
            <a:r>
              <a:rPr lang="en-US" sz="1450" b="1">
                <a:solidFill>
                  <a:srgbClr val="1A5275"/>
                </a:solidFill>
                <a:latin typeface="Lato" panose="020F0502020204030203" pitchFamily="34" charset="0"/>
                <a:ea typeface="Lato" panose="020F0502020204030203" pitchFamily="34" charset="0"/>
                <a:cs typeface="Lato" panose="020F0502020204030203" pitchFamily="34" charset="0"/>
                <a:sym typeface="Arial"/>
              </a:rPr>
              <a:t>Tiêu thụ năng lượng theo ngành</a:t>
            </a:r>
            <a:endParaRPr sz="14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00" name="Google Shape;500;p11"/>
          <p:cNvSpPr txBox="1"/>
          <p:nvPr/>
        </p:nvSpPr>
        <p:spPr>
          <a:xfrm>
            <a:off x="2533197" y="1857699"/>
            <a:ext cx="1834514" cy="174407"/>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1050" b="1">
                <a:solidFill>
                  <a:srgbClr val="374050"/>
                </a:solidFill>
                <a:latin typeface="Lato" panose="020F0502020204030203" pitchFamily="34" charset="0"/>
                <a:ea typeface="Lato" panose="020F0502020204030203" pitchFamily="34" charset="0"/>
                <a:cs typeface="Lato" panose="020F0502020204030203" pitchFamily="34" charset="0"/>
                <a:sym typeface="Arial"/>
              </a:rPr>
              <a:t>Đặc điểm chính của ngành</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02" name="Google Shape;502;p11"/>
          <p:cNvSpPr txBox="1"/>
          <p:nvPr/>
        </p:nvSpPr>
        <p:spPr>
          <a:xfrm>
            <a:off x="4248739" y="2137734"/>
            <a:ext cx="1433195" cy="1087462"/>
          </a:xfrm>
          <a:prstGeom prst="rect">
            <a:avLst/>
          </a:prstGeom>
          <a:noFill/>
          <a:ln>
            <a:noFill/>
          </a:ln>
        </p:spPr>
        <p:txBody>
          <a:bodyPr spcFirstLastPara="1" wrap="square" lIns="0" tIns="66025" rIns="0" bIns="0" anchor="t" anchorCtr="0">
            <a:spAutoFit/>
          </a:bodyPr>
          <a:lstStyle/>
          <a:p>
            <a:pPr marL="12700" marR="0" lvl="0" indent="0" algn="l" rtl="0">
              <a:spcBef>
                <a:spcPts val="0"/>
              </a:spcBef>
              <a:spcAft>
                <a:spcPts val="0"/>
              </a:spcAft>
              <a:buNone/>
            </a:pPr>
            <a:r>
              <a:rPr lang="en-US" sz="900" b="1">
                <a:solidFill>
                  <a:srgbClr val="047857"/>
                </a:solidFill>
                <a:latin typeface="Lato" panose="020F0502020204030203" pitchFamily="34" charset="0"/>
                <a:ea typeface="Lato" panose="020F0502020204030203" pitchFamily="34" charset="0"/>
                <a:cs typeface="Lato" panose="020F0502020204030203" pitchFamily="34" charset="0"/>
                <a:sym typeface="Arial"/>
              </a:rPr>
              <a:t>Lĩnh vực xây dựng: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126364" marR="0" lvl="0" indent="0" algn="l" rtl="0">
              <a:spcBef>
                <a:spcPts val="420"/>
              </a:spcBef>
              <a:spcAft>
                <a:spcPts val="0"/>
              </a:spcAft>
              <a:buNone/>
            </a:pP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Hộ dân thành thị: 180-</a:t>
            </a:r>
            <a:b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220 kWh / tháng</a:t>
            </a:r>
            <a:b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90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Công trình thương mại: 200-300 kWh/m²/năm Tỷ lệ thâm nhập công trình xanh: &lt;5% cổ phiếu</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03" name="Google Shape;503;p11"/>
          <p:cNvSpPr txBox="1"/>
          <p:nvPr/>
        </p:nvSpPr>
        <p:spPr>
          <a:xfrm>
            <a:off x="2609397" y="3981774"/>
            <a:ext cx="1274992"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B45309"/>
                </a:solidFill>
                <a:latin typeface="Lato" panose="020F0502020204030203" pitchFamily="34" charset="0"/>
                <a:ea typeface="Lato" panose="020F0502020204030203" pitchFamily="34" charset="0"/>
                <a:cs typeface="Lato" panose="020F0502020204030203" pitchFamily="34" charset="0"/>
                <a:sym typeface="Arial"/>
              </a:rPr>
              <a:t>Giao thông vận tải:</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04" name="Google Shape;504;p11"/>
          <p:cNvSpPr txBox="1"/>
          <p:nvPr/>
        </p:nvSpPr>
        <p:spPr>
          <a:xfrm>
            <a:off x="4248739" y="3981774"/>
            <a:ext cx="11817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374050"/>
                </a:solidFill>
                <a:latin typeface="Lato" panose="020F0502020204030203" pitchFamily="34" charset="0"/>
                <a:ea typeface="Lato" panose="020F0502020204030203" pitchFamily="34" charset="0"/>
                <a:cs typeface="Lato" panose="020F0502020204030203" pitchFamily="34" charset="0"/>
                <a:sym typeface="Arial"/>
              </a:rPr>
              <a:t>Quản lý năng lượng: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pSp>
        <p:nvGrpSpPr>
          <p:cNvPr id="505" name="Google Shape;505;p11"/>
          <p:cNvGrpSpPr/>
          <p:nvPr/>
        </p:nvGrpSpPr>
        <p:grpSpPr>
          <a:xfrm>
            <a:off x="6163057" y="1203649"/>
            <a:ext cx="5763895" cy="5026660"/>
            <a:chOff x="6129527" y="0"/>
            <a:chExt cx="5763895" cy="5026660"/>
          </a:xfrm>
        </p:grpSpPr>
        <p:sp>
          <p:nvSpPr>
            <p:cNvPr id="506" name="Google Shape;506;p11"/>
            <p:cNvSpPr/>
            <p:nvPr/>
          </p:nvSpPr>
          <p:spPr>
            <a:xfrm>
              <a:off x="6129527" y="0"/>
              <a:ext cx="5763895" cy="5026660"/>
            </a:xfrm>
            <a:custGeom>
              <a:avLst/>
              <a:gdLst/>
              <a:ahLst/>
              <a:cxnLst/>
              <a:rect l="l" t="t" r="r" b="b"/>
              <a:pathLst>
                <a:path w="5763895" h="5026660" extrusionOk="0">
                  <a:moveTo>
                    <a:pt x="5763767" y="5026151"/>
                  </a:moveTo>
                  <a:lnTo>
                    <a:pt x="0" y="5026151"/>
                  </a:lnTo>
                  <a:lnTo>
                    <a:pt x="0" y="0"/>
                  </a:lnTo>
                  <a:lnTo>
                    <a:pt x="5763767" y="0"/>
                  </a:lnTo>
                  <a:lnTo>
                    <a:pt x="5763767" y="9524"/>
                  </a:lnTo>
                  <a:lnTo>
                    <a:pt x="176021" y="9524"/>
                  </a:lnTo>
                  <a:lnTo>
                    <a:pt x="167576" y="9932"/>
                  </a:lnTo>
                  <a:lnTo>
                    <a:pt x="128385" y="23958"/>
                  </a:lnTo>
                  <a:lnTo>
                    <a:pt x="100430" y="54798"/>
                  </a:lnTo>
                  <a:lnTo>
                    <a:pt x="90296" y="95249"/>
                  </a:lnTo>
                  <a:lnTo>
                    <a:pt x="90296" y="4810124"/>
                  </a:lnTo>
                  <a:lnTo>
                    <a:pt x="100430" y="4850575"/>
                  </a:lnTo>
                  <a:lnTo>
                    <a:pt x="128385" y="4881415"/>
                  </a:lnTo>
                  <a:lnTo>
                    <a:pt x="167576" y="4895441"/>
                  </a:lnTo>
                  <a:lnTo>
                    <a:pt x="176021" y="4895849"/>
                  </a:lnTo>
                  <a:lnTo>
                    <a:pt x="5763767" y="4895849"/>
                  </a:lnTo>
                  <a:lnTo>
                    <a:pt x="5763767" y="5026151"/>
                  </a:lnTo>
                  <a:close/>
                </a:path>
                <a:path w="5763895" h="5026660" extrusionOk="0">
                  <a:moveTo>
                    <a:pt x="5763767" y="4895849"/>
                  </a:moveTo>
                  <a:lnTo>
                    <a:pt x="5586221" y="4895849"/>
                  </a:lnTo>
                  <a:lnTo>
                    <a:pt x="5594665" y="4895441"/>
                  </a:lnTo>
                  <a:lnTo>
                    <a:pt x="5602948" y="4894218"/>
                  </a:lnTo>
                  <a:lnTo>
                    <a:pt x="5640578" y="4876424"/>
                  </a:lnTo>
                  <a:lnTo>
                    <a:pt x="5665420" y="4842929"/>
                  </a:lnTo>
                  <a:lnTo>
                    <a:pt x="5671946" y="4810124"/>
                  </a:lnTo>
                  <a:lnTo>
                    <a:pt x="5671946" y="95249"/>
                  </a:lnTo>
                  <a:lnTo>
                    <a:pt x="5661811" y="54798"/>
                  </a:lnTo>
                  <a:lnTo>
                    <a:pt x="5633856" y="23958"/>
                  </a:lnTo>
                  <a:lnTo>
                    <a:pt x="5594665" y="9932"/>
                  </a:lnTo>
                  <a:lnTo>
                    <a:pt x="5586221" y="9524"/>
                  </a:lnTo>
                  <a:lnTo>
                    <a:pt x="5763767" y="9524"/>
                  </a:lnTo>
                  <a:lnTo>
                    <a:pt x="5763767" y="4895849"/>
                  </a:lnTo>
                  <a:close/>
                </a:path>
              </a:pathLst>
            </a:custGeom>
            <a:solidFill>
              <a:srgbClr val="000000">
                <a:alpha val="5098"/>
              </a:srgb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07" name="Google Shape;507;p11"/>
            <p:cNvSpPr/>
            <p:nvPr/>
          </p:nvSpPr>
          <p:spPr>
            <a:xfrm>
              <a:off x="6210298" y="0"/>
              <a:ext cx="5600700" cy="4905375"/>
            </a:xfrm>
            <a:custGeom>
              <a:avLst/>
              <a:gdLst/>
              <a:ahLst/>
              <a:cxnLst/>
              <a:rect l="l" t="t" r="r" b="b"/>
              <a:pathLst>
                <a:path w="5600700" h="4905375" extrusionOk="0">
                  <a:moveTo>
                    <a:pt x="5511704" y="4905374"/>
                  </a:moveTo>
                  <a:lnTo>
                    <a:pt x="88995" y="4905374"/>
                  </a:lnTo>
                  <a:lnTo>
                    <a:pt x="82801" y="4904764"/>
                  </a:lnTo>
                  <a:lnTo>
                    <a:pt x="37131" y="4885845"/>
                  </a:lnTo>
                  <a:lnTo>
                    <a:pt x="9643" y="4852349"/>
                  </a:lnTo>
                  <a:lnTo>
                    <a:pt x="0" y="4816378"/>
                  </a:lnTo>
                  <a:lnTo>
                    <a:pt x="0" y="4810124"/>
                  </a:lnTo>
                  <a:lnTo>
                    <a:pt x="0" y="88995"/>
                  </a:lnTo>
                  <a:lnTo>
                    <a:pt x="12577" y="47530"/>
                  </a:lnTo>
                  <a:lnTo>
                    <a:pt x="47531" y="12577"/>
                  </a:lnTo>
                  <a:lnTo>
                    <a:pt x="88995" y="0"/>
                  </a:lnTo>
                  <a:lnTo>
                    <a:pt x="5511704" y="0"/>
                  </a:lnTo>
                  <a:lnTo>
                    <a:pt x="5553165" y="12577"/>
                  </a:lnTo>
                  <a:lnTo>
                    <a:pt x="5588121" y="47530"/>
                  </a:lnTo>
                  <a:lnTo>
                    <a:pt x="5600700" y="88995"/>
                  </a:lnTo>
                  <a:lnTo>
                    <a:pt x="5600700" y="4816378"/>
                  </a:lnTo>
                  <a:lnTo>
                    <a:pt x="5588121" y="4857839"/>
                  </a:lnTo>
                  <a:lnTo>
                    <a:pt x="5553165" y="4892793"/>
                  </a:lnTo>
                  <a:lnTo>
                    <a:pt x="5517898" y="4904764"/>
                  </a:lnTo>
                  <a:lnTo>
                    <a:pt x="5511704" y="4905374"/>
                  </a:lnTo>
                  <a:close/>
                </a:path>
              </a:pathLst>
            </a:custGeom>
            <a:solidFill>
              <a:srgbClr val="FFF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08" name="Google Shape;508;p11"/>
            <p:cNvSpPr/>
            <p:nvPr/>
          </p:nvSpPr>
          <p:spPr>
            <a:xfrm>
              <a:off x="6362698" y="3762374"/>
              <a:ext cx="5295900" cy="990600"/>
            </a:xfrm>
            <a:custGeom>
              <a:avLst/>
              <a:gdLst/>
              <a:ahLst/>
              <a:cxnLst/>
              <a:rect l="l" t="t" r="r" b="b"/>
              <a:pathLst>
                <a:path w="5295900" h="990600" extrusionOk="0">
                  <a:moveTo>
                    <a:pt x="5262850" y="990598"/>
                  </a:moveTo>
                  <a:lnTo>
                    <a:pt x="33047" y="990598"/>
                  </a:lnTo>
                  <a:lnTo>
                    <a:pt x="28187" y="989632"/>
                  </a:lnTo>
                  <a:lnTo>
                    <a:pt x="966" y="962410"/>
                  </a:lnTo>
                  <a:lnTo>
                    <a:pt x="0" y="957551"/>
                  </a:lnTo>
                  <a:lnTo>
                    <a:pt x="0" y="952499"/>
                  </a:lnTo>
                  <a:lnTo>
                    <a:pt x="0" y="33046"/>
                  </a:lnTo>
                  <a:lnTo>
                    <a:pt x="28187" y="966"/>
                  </a:lnTo>
                  <a:lnTo>
                    <a:pt x="33047" y="0"/>
                  </a:lnTo>
                  <a:lnTo>
                    <a:pt x="5262850" y="0"/>
                  </a:lnTo>
                  <a:lnTo>
                    <a:pt x="5294931" y="28186"/>
                  </a:lnTo>
                  <a:lnTo>
                    <a:pt x="5295899" y="33046"/>
                  </a:lnTo>
                  <a:lnTo>
                    <a:pt x="5295899" y="957551"/>
                  </a:lnTo>
                  <a:lnTo>
                    <a:pt x="5267710" y="989632"/>
                  </a:lnTo>
                  <a:lnTo>
                    <a:pt x="5262850" y="990598"/>
                  </a:lnTo>
                  <a:close/>
                </a:path>
              </a:pathLst>
            </a:custGeom>
            <a:solidFill>
              <a:srgbClr val="EFF5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09" name="Google Shape;509;p11"/>
          <p:cNvSpPr txBox="1"/>
          <p:nvPr/>
        </p:nvSpPr>
        <p:spPr>
          <a:xfrm>
            <a:off x="6383529" y="1328109"/>
            <a:ext cx="4043045" cy="589905"/>
          </a:xfrm>
          <a:prstGeom prst="rect">
            <a:avLst/>
          </a:prstGeom>
          <a:noFill/>
          <a:ln>
            <a:noFill/>
          </a:ln>
        </p:spPr>
        <p:txBody>
          <a:bodyPr spcFirstLastPara="1" wrap="square" lIns="0" tIns="15225" rIns="0" bIns="0" anchor="t" anchorCtr="0">
            <a:spAutoFit/>
          </a:bodyPr>
          <a:lstStyle/>
          <a:p>
            <a:pPr marL="12700" marR="0" lvl="0" indent="0" algn="l" rtl="0">
              <a:spcBef>
                <a:spcPts val="0"/>
              </a:spcBef>
              <a:spcAft>
                <a:spcPts val="0"/>
              </a:spcAft>
              <a:buNone/>
            </a:pPr>
            <a:r>
              <a:rPr lang="en-US" sz="2400" baseline="-25000">
                <a:solidFill>
                  <a:srgbClr val="DB2525"/>
                </a:solidFill>
                <a:latin typeface="Lato" panose="020F0502020204030203" pitchFamily="34" charset="0"/>
                <a:ea typeface="Lato" panose="020F0502020204030203" pitchFamily="34" charset="0"/>
                <a:cs typeface="Lato" panose="020F0502020204030203" pitchFamily="34" charset="0"/>
                <a:sym typeface="Arial Black"/>
              </a:rPr>
              <a:t> </a:t>
            </a:r>
            <a:r>
              <a:rPr lang="en-US" sz="1450" b="1">
                <a:solidFill>
                  <a:schemeClr val="accent1"/>
                </a:solidFill>
                <a:latin typeface="Lato" panose="020F0502020204030203" pitchFamily="34" charset="0"/>
                <a:ea typeface="Lato" panose="020F0502020204030203" pitchFamily="34" charset="0"/>
                <a:cs typeface="Lato" panose="020F0502020204030203" pitchFamily="34" charset="0"/>
                <a:sym typeface="Arial"/>
              </a:rPr>
              <a:t> Cường độ năng lượng</a:t>
            </a:r>
            <a:endParaRPr sz="1450" b="1">
              <a:solidFill>
                <a:schemeClr val="accent1"/>
              </a:solidFill>
              <a:latin typeface="Lato" panose="020F0502020204030203" pitchFamily="34" charset="0"/>
              <a:ea typeface="Lato" panose="020F0502020204030203" pitchFamily="34" charset="0"/>
              <a:cs typeface="Lato" panose="020F0502020204030203" pitchFamily="34" charset="0"/>
              <a:sym typeface="Arial"/>
            </a:endParaRPr>
          </a:p>
          <a:p>
            <a:pPr marL="12700" marR="0" lvl="0" indent="0" algn="l" rtl="0">
              <a:spcBef>
                <a:spcPts val="133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So sánh cường độ năng lượng (kgoe/$1000 GDP) trong khu vực:</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0" name="Google Shape;510;p11"/>
          <p:cNvSpPr/>
          <p:nvPr/>
        </p:nvSpPr>
        <p:spPr>
          <a:xfrm>
            <a:off x="6396228" y="4127823"/>
            <a:ext cx="1685925" cy="685800"/>
          </a:xfrm>
          <a:custGeom>
            <a:avLst/>
            <a:gdLst/>
            <a:ahLst/>
            <a:cxnLst/>
            <a:rect l="l" t="t" r="r" b="b"/>
            <a:pathLst>
              <a:path w="1685925" h="685800" extrusionOk="0">
                <a:moveTo>
                  <a:pt x="1652877" y="685798"/>
                </a:moveTo>
                <a:lnTo>
                  <a:pt x="33047" y="685798"/>
                </a:lnTo>
                <a:lnTo>
                  <a:pt x="28187" y="684831"/>
                </a:lnTo>
                <a:lnTo>
                  <a:pt x="966" y="657610"/>
                </a:lnTo>
                <a:lnTo>
                  <a:pt x="0" y="652752"/>
                </a:lnTo>
                <a:lnTo>
                  <a:pt x="0" y="647699"/>
                </a:lnTo>
                <a:lnTo>
                  <a:pt x="0" y="33046"/>
                </a:lnTo>
                <a:lnTo>
                  <a:pt x="28187" y="966"/>
                </a:lnTo>
                <a:lnTo>
                  <a:pt x="33047" y="0"/>
                </a:lnTo>
                <a:lnTo>
                  <a:pt x="1652877" y="0"/>
                </a:lnTo>
                <a:lnTo>
                  <a:pt x="1684958" y="28186"/>
                </a:lnTo>
                <a:lnTo>
                  <a:pt x="1685924" y="33046"/>
                </a:lnTo>
                <a:lnTo>
                  <a:pt x="1685924" y="652752"/>
                </a:lnTo>
                <a:lnTo>
                  <a:pt x="1657737" y="684831"/>
                </a:lnTo>
                <a:lnTo>
                  <a:pt x="1652877" y="685798"/>
                </a:lnTo>
                <a:close/>
              </a:path>
            </a:pathLst>
          </a:custGeom>
          <a:solidFill>
            <a:srgbClr val="FEF1F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11" name="Google Shape;511;p11"/>
          <p:cNvSpPr txBox="1"/>
          <p:nvPr/>
        </p:nvSpPr>
        <p:spPr>
          <a:xfrm>
            <a:off x="6497828" y="4172750"/>
            <a:ext cx="1483549" cy="557189"/>
          </a:xfrm>
          <a:prstGeom prst="rect">
            <a:avLst/>
          </a:prstGeom>
          <a:noFill/>
          <a:ln>
            <a:noFill/>
          </a:ln>
        </p:spPr>
        <p:txBody>
          <a:bodyPr spcFirstLastPara="1" wrap="square" lIns="0" tIns="31100" rIns="0" bIns="0" anchor="t" anchorCtr="0">
            <a:spAutoFit/>
          </a:bodyPr>
          <a:lstStyle/>
          <a:p>
            <a:pPr marL="0" marR="0" lvl="0" indent="0" algn="ctr" rtl="0">
              <a:spcBef>
                <a:spcPts val="0"/>
              </a:spcBef>
              <a:spcAft>
                <a:spcPts val="0"/>
              </a:spcAft>
              <a:buNone/>
            </a:pPr>
            <a:r>
              <a:rPr lang="en-US" sz="900" b="1" dirty="0">
                <a:solidFill>
                  <a:srgbClr val="B91B1B"/>
                </a:solidFill>
                <a:latin typeface="Lato" panose="020F0502020204030203" pitchFamily="34" charset="0"/>
                <a:ea typeface="Lato" panose="020F0502020204030203" pitchFamily="34" charset="0"/>
                <a:cs typeface="Lato" panose="020F0502020204030203" pitchFamily="34" charset="0"/>
              </a:rPr>
              <a:t>Nang </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rPr>
              <a:t>lượng</a:t>
            </a:r>
            <a:r>
              <a:rPr lang="en-US" sz="900" b="1" dirty="0">
                <a:solidFill>
                  <a:srgbClr val="B91B1B"/>
                </a:solidFill>
                <a:latin typeface="Lato" panose="020F0502020204030203" pitchFamily="34" charset="0"/>
                <a:ea typeface="Lato" panose="020F0502020204030203" pitchFamily="34" charset="0"/>
                <a:cs typeface="Lato" panose="020F0502020204030203" pitchFamily="34" charset="0"/>
              </a:rPr>
              <a:t> </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rPr>
              <a:t>c</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sym typeface="Arial"/>
              </a:rPr>
              <a:t>ông</a:t>
            </a:r>
            <a:r>
              <a:rPr lang="en-US" sz="900" b="1" dirty="0">
                <a:solidFill>
                  <a:srgbClr val="B91B1B"/>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B91B1B"/>
                </a:solidFill>
                <a:latin typeface="Lato" panose="020F0502020204030203" pitchFamily="34" charset="0"/>
                <a:ea typeface="Lato" panose="020F0502020204030203" pitchFamily="34" charset="0"/>
                <a:cs typeface="Lato" panose="020F0502020204030203" pitchFamily="34" charset="0"/>
                <a:sym typeface="Arial"/>
              </a:rPr>
              <a:t>nghiệp</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195"/>
              </a:spcBef>
              <a:spcAft>
                <a:spcPts val="0"/>
              </a:spcAft>
              <a:buNone/>
            </a:pPr>
            <a:r>
              <a:rPr lang="en-US" sz="1200" b="1" dirty="0">
                <a:solidFill>
                  <a:srgbClr val="991B1B"/>
                </a:solidFill>
                <a:latin typeface="Lato" panose="020F0502020204030203" pitchFamily="34" charset="0"/>
                <a:ea typeface="Lato" panose="020F0502020204030203" pitchFamily="34" charset="0"/>
                <a:cs typeface="Lato" panose="020F0502020204030203" pitchFamily="34" charset="0"/>
                <a:sym typeface="Arial"/>
              </a:rPr>
              <a:t>30-40%</a:t>
            </a:r>
            <a:endParaRPr sz="1200"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285"/>
              </a:spcBef>
              <a:spcAft>
                <a:spcPts val="0"/>
              </a:spcAft>
              <a:buNone/>
            </a:pP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Cao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hơn</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trung</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bình</a:t>
            </a:r>
            <a:r>
              <a:rPr lang="en-US" sz="900" dirty="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 ASEAN</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2" name="Google Shape;512;p11"/>
          <p:cNvSpPr/>
          <p:nvPr/>
        </p:nvSpPr>
        <p:spPr>
          <a:xfrm>
            <a:off x="8196453" y="4127823"/>
            <a:ext cx="1695450" cy="685800"/>
          </a:xfrm>
          <a:custGeom>
            <a:avLst/>
            <a:gdLst/>
            <a:ahLst/>
            <a:cxnLst/>
            <a:rect l="l" t="t" r="r" b="b"/>
            <a:pathLst>
              <a:path w="1695450" h="685800" extrusionOk="0">
                <a:moveTo>
                  <a:pt x="1662402" y="685798"/>
                </a:moveTo>
                <a:lnTo>
                  <a:pt x="33047" y="685798"/>
                </a:lnTo>
                <a:lnTo>
                  <a:pt x="28186" y="684831"/>
                </a:lnTo>
                <a:lnTo>
                  <a:pt x="966" y="657610"/>
                </a:lnTo>
                <a:lnTo>
                  <a:pt x="0" y="652752"/>
                </a:lnTo>
                <a:lnTo>
                  <a:pt x="0" y="647699"/>
                </a:lnTo>
                <a:lnTo>
                  <a:pt x="0" y="33046"/>
                </a:lnTo>
                <a:lnTo>
                  <a:pt x="28187" y="966"/>
                </a:lnTo>
                <a:lnTo>
                  <a:pt x="33047" y="0"/>
                </a:lnTo>
                <a:lnTo>
                  <a:pt x="1662402" y="0"/>
                </a:lnTo>
                <a:lnTo>
                  <a:pt x="1694481" y="28186"/>
                </a:lnTo>
                <a:lnTo>
                  <a:pt x="1695449" y="33046"/>
                </a:lnTo>
                <a:lnTo>
                  <a:pt x="1695449" y="652752"/>
                </a:lnTo>
                <a:lnTo>
                  <a:pt x="1667261" y="684831"/>
                </a:lnTo>
                <a:lnTo>
                  <a:pt x="1662402" y="685798"/>
                </a:lnTo>
                <a:close/>
              </a:path>
            </a:pathLst>
          </a:custGeom>
          <a:solidFill>
            <a:srgbClr val="FFFA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13" name="Google Shape;513;p11"/>
          <p:cNvSpPr txBox="1"/>
          <p:nvPr/>
        </p:nvSpPr>
        <p:spPr>
          <a:xfrm>
            <a:off x="8411908" y="4172750"/>
            <a:ext cx="1392492" cy="557189"/>
          </a:xfrm>
          <a:prstGeom prst="rect">
            <a:avLst/>
          </a:prstGeom>
          <a:noFill/>
          <a:ln>
            <a:noFill/>
          </a:ln>
        </p:spPr>
        <p:txBody>
          <a:bodyPr spcFirstLastPara="1" wrap="square" lIns="0" tIns="31100" rIns="0" bIns="0" anchor="t" anchorCtr="0">
            <a:spAutoFit/>
          </a:bodyPr>
          <a:lstStyle/>
          <a:p>
            <a:pPr marL="0" marR="0" lvl="0" indent="0" algn="ctr" rtl="0">
              <a:spcBef>
                <a:spcPts val="0"/>
              </a:spcBef>
              <a:spcAft>
                <a:spcPts val="0"/>
              </a:spcAft>
              <a:buNone/>
            </a:pPr>
            <a:r>
              <a:rPr lang="en-US" sz="900" b="1">
                <a:solidFill>
                  <a:srgbClr val="B45309"/>
                </a:solidFill>
                <a:latin typeface="Lato" panose="020F0502020204030203" pitchFamily="34" charset="0"/>
                <a:ea typeface="Lato" panose="020F0502020204030203" pitchFamily="34" charset="0"/>
                <a:cs typeface="Lato" panose="020F0502020204030203" pitchFamily="34" charset="0"/>
                <a:sym typeface="Arial"/>
              </a:rPr>
              <a:t>Năng lượng tòa nhà</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195"/>
              </a:spcBef>
              <a:spcAft>
                <a:spcPts val="0"/>
              </a:spcAft>
              <a:buNone/>
            </a:pPr>
            <a:r>
              <a:rPr lang="en-US" sz="1200" b="1">
                <a:solidFill>
                  <a:srgbClr val="91400D"/>
                </a:solidFill>
                <a:latin typeface="Lato" panose="020F0502020204030203" pitchFamily="34" charset="0"/>
                <a:ea typeface="Lato" panose="020F0502020204030203" pitchFamily="34" charset="0"/>
                <a:cs typeface="Lato" panose="020F0502020204030203" pitchFamily="34" charset="0"/>
                <a:sym typeface="Arial"/>
              </a:rPr>
              <a:t>25-35%</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285"/>
              </a:spcBef>
              <a:spcAft>
                <a:spcPts val="0"/>
              </a:spcAft>
              <a:buNone/>
            </a:pPr>
            <a:r>
              <a:rPr lang="en-US"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Cao hơn thực tiễn khu vực</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4" name="Google Shape;514;p11"/>
          <p:cNvSpPr txBox="1"/>
          <p:nvPr/>
        </p:nvSpPr>
        <p:spPr>
          <a:xfrm>
            <a:off x="10107358" y="4172750"/>
            <a:ext cx="1372820" cy="557189"/>
          </a:xfrm>
          <a:prstGeom prst="rect">
            <a:avLst/>
          </a:prstGeom>
          <a:noFill/>
          <a:ln>
            <a:noFill/>
          </a:ln>
        </p:spPr>
        <p:txBody>
          <a:bodyPr spcFirstLastPara="1" wrap="square" lIns="0" tIns="31100" rIns="0" bIns="0" anchor="t" anchorCtr="0">
            <a:spAutoFit/>
          </a:bodyPr>
          <a:lstStyle/>
          <a:p>
            <a:pPr marL="0" marR="0" lvl="0" indent="0" algn="ctr" rtl="0">
              <a:spcBef>
                <a:spcPts val="0"/>
              </a:spcBef>
              <a:spcAft>
                <a:spcPts val="0"/>
              </a:spcAft>
              <a:buNone/>
            </a:pPr>
            <a:r>
              <a:rPr lang="en-US" sz="900" b="1">
                <a:solidFill>
                  <a:srgbClr val="000000"/>
                </a:solidFill>
                <a:latin typeface="Lato" panose="020F0502020204030203" pitchFamily="34" charset="0"/>
                <a:ea typeface="Lato" panose="020F0502020204030203" pitchFamily="34" charset="0"/>
                <a:cs typeface="Lato" panose="020F0502020204030203" pitchFamily="34" charset="0"/>
                <a:sym typeface="Arial"/>
              </a:rPr>
              <a:t>Năng lượng giao thông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195"/>
              </a:spcBef>
              <a:spcAft>
                <a:spcPts val="0"/>
              </a:spcAft>
              <a:buNone/>
            </a:pPr>
            <a:r>
              <a:rPr lang="en-US" sz="1200" b="1">
                <a:solidFill>
                  <a:srgbClr val="000000"/>
                </a:solidFill>
                <a:latin typeface="Lato" panose="020F0502020204030203" pitchFamily="34" charset="0"/>
                <a:ea typeface="Lato" panose="020F0502020204030203" pitchFamily="34" charset="0"/>
                <a:cs typeface="Lato" panose="020F0502020204030203" pitchFamily="34" charset="0"/>
                <a:sym typeface="Arial"/>
              </a:rPr>
              <a:t>35-45%</a:t>
            </a:r>
            <a:endParaRPr sz="12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0" marR="0" lvl="0" indent="0" algn="ctr" rtl="0">
              <a:spcBef>
                <a:spcPts val="285"/>
              </a:spcBef>
              <a:spcAft>
                <a:spcPts val="0"/>
              </a:spcAft>
              <a:buNone/>
            </a:pPr>
            <a:r>
              <a:rPr lang="vi-VN" sz="90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Cao hơn thực tiễn khu vực</a:t>
            </a:r>
          </a:p>
        </p:txBody>
      </p:sp>
      <p:sp>
        <p:nvSpPr>
          <p:cNvPr id="515" name="Google Shape;515;p11"/>
          <p:cNvSpPr txBox="1"/>
          <p:nvPr/>
        </p:nvSpPr>
        <p:spPr>
          <a:xfrm>
            <a:off x="6497828" y="5030723"/>
            <a:ext cx="5261387" cy="705957"/>
          </a:xfrm>
          <a:prstGeom prst="rect">
            <a:avLst/>
          </a:prstGeom>
          <a:noFill/>
          <a:ln>
            <a:noFill/>
          </a:ln>
        </p:spPr>
        <p:txBody>
          <a:bodyPr spcFirstLastPara="1" wrap="square" lIns="0" tIns="59050" rIns="0" bIns="0" anchor="t" anchorCtr="0">
            <a:spAutoFit/>
          </a:bodyPr>
          <a:lstStyle/>
          <a:p>
            <a:pPr marL="12700" marR="0" lvl="0" indent="0" algn="l" rtl="0">
              <a:spcBef>
                <a:spcPts val="0"/>
              </a:spcBef>
              <a:spcAft>
                <a:spcPts val="0"/>
              </a:spcAft>
              <a:buNone/>
            </a:pP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Tình trạng thực hiện hiện tại:</a:t>
            </a:r>
            <a:b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b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  Đầu tư EE: 200-250 triệu đô la hàng năm (0,06-0,08% GDP)</a:t>
            </a:r>
            <a:b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b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  Tỷ lệ cải thiện hiệu quả hàng năm: 1,8-2,2% (thấp hơn mục tiêu)</a:t>
            </a:r>
            <a:b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br>
            <a:r>
              <a:rPr lang="en-US" sz="1050" b="1">
                <a:solidFill>
                  <a:srgbClr val="1D40AF"/>
                </a:solidFill>
                <a:latin typeface="Lato" panose="020F0502020204030203" pitchFamily="34" charset="0"/>
                <a:ea typeface="Lato" panose="020F0502020204030203" pitchFamily="34" charset="0"/>
                <a:cs typeface="Lato" panose="020F0502020204030203" pitchFamily="34" charset="0"/>
                <a:sym typeface="Arial"/>
              </a:rPr>
              <a:t>  Độ co giãn tiêu thụ năng lượng so với GDP: 1,1 (cải thiện từ 1,5 năm 2010)</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16" name="Google Shape;516;p11"/>
          <p:cNvSpPr txBox="1"/>
          <p:nvPr/>
        </p:nvSpPr>
        <p:spPr>
          <a:xfrm>
            <a:off x="630428" y="2581599"/>
            <a:ext cx="903731"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2562EB"/>
                </a:solidFill>
                <a:latin typeface="Lato" panose="020F0502020204030203" pitchFamily="34" charset="0"/>
                <a:ea typeface="Lato" panose="020F0502020204030203" pitchFamily="34" charset="0"/>
                <a:cs typeface="Lato" panose="020F0502020204030203" pitchFamily="34" charset="0"/>
              </a:rPr>
              <a:t>CÔNG NGHIỆP</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17" name="Google Shape;517;p11"/>
          <p:cNvSpPr txBox="1"/>
          <p:nvPr/>
        </p:nvSpPr>
        <p:spPr>
          <a:xfrm>
            <a:off x="2037599" y="2581599"/>
            <a:ext cx="2546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2562EB"/>
                </a:solidFill>
                <a:latin typeface="Lato" panose="020F0502020204030203" pitchFamily="34" charset="0"/>
                <a:ea typeface="Lato" panose="020F0502020204030203" pitchFamily="34" charset="0"/>
                <a:cs typeface="Lato" panose="020F0502020204030203" pitchFamily="34" charset="0"/>
                <a:sym typeface="Arial"/>
              </a:rPr>
              <a:t>54%</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18" name="Google Shape;518;p11"/>
          <p:cNvSpPr txBox="1"/>
          <p:nvPr/>
        </p:nvSpPr>
        <p:spPr>
          <a:xfrm>
            <a:off x="630429" y="3162624"/>
            <a:ext cx="654050"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049569"/>
                </a:solidFill>
                <a:latin typeface="Lato" panose="020F0502020204030203" pitchFamily="34" charset="0"/>
                <a:ea typeface="Lato" panose="020F0502020204030203" pitchFamily="34" charset="0"/>
                <a:cs typeface="Lato" panose="020F0502020204030203" pitchFamily="34" charset="0"/>
              </a:rPr>
              <a:t>TÒA NHÀ</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19" name="Google Shape;519;p11"/>
          <p:cNvSpPr txBox="1"/>
          <p:nvPr/>
        </p:nvSpPr>
        <p:spPr>
          <a:xfrm>
            <a:off x="2037599" y="3162624"/>
            <a:ext cx="2546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049569"/>
                </a:solidFill>
                <a:latin typeface="Lato" panose="020F0502020204030203" pitchFamily="34" charset="0"/>
                <a:ea typeface="Lato" panose="020F0502020204030203" pitchFamily="34" charset="0"/>
                <a:cs typeface="Lato" panose="020F0502020204030203" pitchFamily="34" charset="0"/>
                <a:sym typeface="Arial"/>
              </a:rPr>
              <a:t>24%</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20" name="Google Shape;520;p11"/>
          <p:cNvSpPr txBox="1"/>
          <p:nvPr/>
        </p:nvSpPr>
        <p:spPr>
          <a:xfrm>
            <a:off x="630428" y="3743649"/>
            <a:ext cx="822451"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D97705"/>
                </a:solidFill>
                <a:latin typeface="Lato" panose="020F0502020204030203" pitchFamily="34" charset="0"/>
                <a:ea typeface="Lato" panose="020F0502020204030203" pitchFamily="34" charset="0"/>
                <a:cs typeface="Lato" panose="020F0502020204030203" pitchFamily="34" charset="0"/>
                <a:sym typeface="Arial"/>
              </a:rPr>
              <a:t>GIAO THÔNG</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521" name="Google Shape;521;p11"/>
          <p:cNvSpPr txBox="1"/>
          <p:nvPr/>
        </p:nvSpPr>
        <p:spPr>
          <a:xfrm>
            <a:off x="2037599" y="3743649"/>
            <a:ext cx="254635" cy="151323"/>
          </a:xfrm>
          <a:prstGeom prst="rect">
            <a:avLst/>
          </a:prstGeom>
          <a:noFill/>
          <a:ln>
            <a:noFill/>
          </a:ln>
        </p:spPr>
        <p:txBody>
          <a:bodyPr spcFirstLastPara="1" wrap="square" lIns="0" tIns="12700" rIns="0" bIns="0" anchor="t" anchorCtr="0">
            <a:spAutoFit/>
          </a:bodyPr>
          <a:lstStyle/>
          <a:p>
            <a:pPr marL="12700" marR="0" lvl="0" indent="0" algn="l" rtl="0">
              <a:spcBef>
                <a:spcPts val="0"/>
              </a:spcBef>
              <a:spcAft>
                <a:spcPts val="0"/>
              </a:spcAft>
              <a:buNone/>
            </a:pPr>
            <a:r>
              <a:rPr lang="en-US" sz="900" b="1">
                <a:solidFill>
                  <a:srgbClr val="D97705"/>
                </a:solidFill>
                <a:latin typeface="Lato" panose="020F0502020204030203" pitchFamily="34" charset="0"/>
                <a:ea typeface="Lato" panose="020F0502020204030203" pitchFamily="34" charset="0"/>
                <a:cs typeface="Lato" panose="020F0502020204030203" pitchFamily="34" charset="0"/>
                <a:sym typeface="Arial"/>
              </a:rPr>
              <a:t>18%</a:t>
            </a:r>
            <a:endParaRPr sz="90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aphicFrame>
        <p:nvGraphicFramePr>
          <p:cNvPr id="522" name="Google Shape;522;p11"/>
          <p:cNvGraphicFramePr/>
          <p:nvPr/>
        </p:nvGraphicFramePr>
        <p:xfrm>
          <a:off x="630429" y="4096545"/>
          <a:ext cx="5085050" cy="1161011"/>
        </p:xfrm>
        <a:graphic>
          <a:graphicData uri="http://schemas.openxmlformats.org/drawingml/2006/table">
            <a:tbl>
              <a:tblPr>
                <a:noFill/>
              </a:tblPr>
              <a:tblGrid>
                <a:gridCol w="967100">
                  <a:extLst>
                    <a:ext uri="{9D8B030D-6E8A-4147-A177-3AD203B41FA5}">
                      <a16:colId xmlns:a16="http://schemas.microsoft.com/office/drawing/2014/main" val="20000"/>
                    </a:ext>
                  </a:extLst>
                </a:gridCol>
                <a:gridCol w="929000">
                  <a:extLst>
                    <a:ext uri="{9D8B030D-6E8A-4147-A177-3AD203B41FA5}">
                      <a16:colId xmlns:a16="http://schemas.microsoft.com/office/drawing/2014/main" val="20001"/>
                    </a:ext>
                  </a:extLst>
                </a:gridCol>
                <a:gridCol w="1654800">
                  <a:extLst>
                    <a:ext uri="{9D8B030D-6E8A-4147-A177-3AD203B41FA5}">
                      <a16:colId xmlns:a16="http://schemas.microsoft.com/office/drawing/2014/main" val="20002"/>
                    </a:ext>
                  </a:extLst>
                </a:gridCol>
                <a:gridCol w="1534150">
                  <a:extLst>
                    <a:ext uri="{9D8B030D-6E8A-4147-A177-3AD203B41FA5}">
                      <a16:colId xmlns:a16="http://schemas.microsoft.com/office/drawing/2014/main" val="20003"/>
                    </a:ext>
                  </a:extLst>
                </a:gridCol>
              </a:tblGrid>
              <a:tr h="139700">
                <a:tc gridSpan="2">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a:txBody>
                    <a:bodyPr/>
                    <a:lstStyle/>
                    <a:p>
                      <a:pPr marL="227965" marR="0" lvl="0" indent="0" algn="l" rtl="0">
                        <a:lnSpc>
                          <a:spcPct val="110444"/>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10444"/>
                        </a:lnSpc>
                        <a:spcBef>
                          <a:spcPts val="0"/>
                        </a:spcBef>
                        <a:spcAft>
                          <a:spcPts val="0"/>
                        </a:spcAft>
                        <a:buNone/>
                      </a:pPr>
                      <a:r>
                        <a:rPr lang="en-US" sz="900" u="none" strike="noStrike" cap="none">
                          <a:latin typeface="Helvetica Neue"/>
                          <a:ea typeface="Helvetica Neue"/>
                          <a:cs typeface="Helvetica Neue"/>
                          <a:sym typeface="Helvetica Neue"/>
                        </a:rPr>
                        <a:t>Hệ thống QLNL: 42% DN trọng điểm </a:t>
                      </a:r>
                      <a:endParaRPr sz="900" u="none" strike="noStrike" cap="none">
                        <a:latin typeface="Helvetica Neue"/>
                        <a:ea typeface="Helvetica Neue"/>
                        <a:cs typeface="Helvetica Neue"/>
                        <a:sym typeface="Helvetica Neue"/>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14300">
                <a:tc>
                  <a:txBody>
                    <a:bodyPr/>
                    <a:lstStyle/>
                    <a:p>
                      <a:pPr marL="31750" marR="0" lvl="0" indent="0" algn="l" rtl="0">
                        <a:lnSpc>
                          <a:spcPct val="100000"/>
                        </a:lnSpc>
                        <a:spcBef>
                          <a:spcPts val="0"/>
                        </a:spcBef>
                        <a:spcAft>
                          <a:spcPts val="0"/>
                        </a:spcAft>
                        <a:buNone/>
                      </a:pPr>
                      <a:r>
                        <a:rPr lang="en-US" sz="900" b="1" u="none" strike="noStrike" cap="none">
                          <a:solidFill>
                            <a:srgbClr val="4A5462"/>
                          </a:solidFill>
                          <a:latin typeface="Arial"/>
                          <a:ea typeface="Arial"/>
                          <a:cs typeface="Arial"/>
                          <a:sym typeface="Arial"/>
                        </a:rPr>
                        <a:t>KHÁC</a:t>
                      </a:r>
                      <a:endParaRPr sz="900" u="none" strike="noStrike" cap="none">
                        <a:latin typeface="Arial"/>
                        <a:ea typeface="Arial"/>
                        <a:cs typeface="Arial"/>
                        <a:sym typeface="Arial"/>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535305" marR="0" lvl="0" indent="0" algn="l" rtl="0">
                        <a:lnSpc>
                          <a:spcPct val="100000"/>
                        </a:lnSpc>
                        <a:spcBef>
                          <a:spcPts val="0"/>
                        </a:spcBef>
                        <a:spcAft>
                          <a:spcPts val="0"/>
                        </a:spcAft>
                        <a:buNone/>
                      </a:pPr>
                      <a:r>
                        <a:rPr lang="en-US" sz="900" b="1" u="none" strike="noStrike" cap="none">
                          <a:solidFill>
                            <a:srgbClr val="4A5462"/>
                          </a:solidFill>
                          <a:latin typeface="Arial"/>
                          <a:ea typeface="Arial"/>
                          <a:cs typeface="Arial"/>
                          <a:sym typeface="Arial"/>
                        </a:rPr>
                        <a:t>4%</a:t>
                      </a:r>
                      <a:endParaRPr sz="900" u="none" strike="noStrike" cap="none">
                        <a:latin typeface="Arial"/>
                        <a:ea typeface="Arial"/>
                        <a:cs typeface="Arial"/>
                        <a:sym typeface="Arial"/>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51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51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r>
                        <a:rPr lang="en-US" sz="900" u="none" strike="noStrike" cap="none">
                          <a:solidFill>
                            <a:srgbClr val="374050"/>
                          </a:solidFill>
                          <a:latin typeface="Helvetica Neue"/>
                          <a:ea typeface="Helvetica Neue"/>
                          <a:cs typeface="Helvetica Neue"/>
                          <a:sym typeface="Helvetica Neue"/>
                        </a:rPr>
                        <a:t>Kiểm toán năng lượng :</a:t>
                      </a: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151775">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r>
                        <a:rPr lang="en-US" sz="900" u="none" strike="noStrike" cap="none">
                          <a:solidFill>
                            <a:srgbClr val="374050"/>
                          </a:solidFill>
                          <a:latin typeface="Helvetica Neue"/>
                          <a:ea typeface="Helvetica Neue"/>
                          <a:cs typeface="Helvetica Neue"/>
                          <a:sym typeface="Helvetica Neue"/>
                        </a:rPr>
                        <a:t>45-50% so với yêu cầu </a:t>
                      </a: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85150">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8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27965" marR="0" lvl="0" indent="0" algn="l" rtl="0">
                        <a:lnSpc>
                          <a:spcPct val="100000"/>
                        </a:lnSpc>
                        <a:spcBef>
                          <a:spcPts val="0"/>
                        </a:spcBef>
                        <a:spcAft>
                          <a:spcPts val="0"/>
                        </a:spcAft>
                        <a:buNone/>
                      </a:pP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00000"/>
                        </a:lnSpc>
                        <a:spcBef>
                          <a:spcPts val="0"/>
                        </a:spcBef>
                        <a:spcAft>
                          <a:spcPts val="0"/>
                        </a:spcAft>
                        <a:buNone/>
                      </a:pPr>
                      <a:r>
                        <a:rPr lang="en-US" sz="900" u="none" strike="noStrike" cap="none">
                          <a:solidFill>
                            <a:srgbClr val="374050"/>
                          </a:solidFill>
                          <a:latin typeface="Helvetica Neue"/>
                          <a:ea typeface="Helvetica Neue"/>
                          <a:cs typeface="Helvetica Neue"/>
                          <a:sym typeface="Helvetica Neue"/>
                        </a:rPr>
                        <a:t>ISO 50001:</a:t>
                      </a:r>
                      <a:endParaRPr sz="900" u="none" strike="noStrike" cap="none">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r h="139700">
                <a:tc>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endParaRPr sz="700" u="none" strike="noStrike" cap="none">
                        <a:latin typeface="Times New Roman"/>
                        <a:ea typeface="Times New Roman"/>
                        <a:cs typeface="Times New Roman"/>
                        <a:sym typeface="Times New Roman"/>
                      </a:endParaRPr>
                    </a:p>
                  </a:txBody>
                  <a:tcPr marL="0" marR="0" marT="0"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212725" marR="0" lvl="0" indent="0" algn="l" rtl="0">
                        <a:lnSpc>
                          <a:spcPct val="110000"/>
                        </a:lnSpc>
                        <a:spcBef>
                          <a:spcPts val="0"/>
                        </a:spcBef>
                        <a:spcAft>
                          <a:spcPts val="0"/>
                        </a:spcAft>
                        <a:buNone/>
                      </a:pPr>
                      <a:r>
                        <a:rPr lang="en-US" sz="900" u="none" strike="noStrike" cap="none" dirty="0">
                          <a:solidFill>
                            <a:srgbClr val="374050"/>
                          </a:solidFill>
                          <a:latin typeface="Helvetica Neue"/>
                          <a:ea typeface="Helvetica Neue"/>
                          <a:cs typeface="Helvetica Neue"/>
                          <a:sym typeface="Helvetica Neue"/>
                        </a:rPr>
                        <a:t>&lt;10% </a:t>
                      </a:r>
                      <a:r>
                        <a:rPr lang="en-US" sz="900" u="none" strike="noStrike" cap="none" dirty="0" err="1">
                          <a:solidFill>
                            <a:srgbClr val="374050"/>
                          </a:solidFill>
                          <a:latin typeface="Helvetica Neue"/>
                          <a:ea typeface="Helvetica Neue"/>
                          <a:cs typeface="Helvetica Neue"/>
                          <a:sym typeface="Helvetica Neue"/>
                        </a:rPr>
                        <a:t>các</a:t>
                      </a:r>
                      <a:r>
                        <a:rPr lang="en-US" sz="900" u="none" strike="noStrike" cap="none" dirty="0">
                          <a:solidFill>
                            <a:srgbClr val="374050"/>
                          </a:solidFill>
                          <a:latin typeface="Helvetica Neue"/>
                          <a:ea typeface="Helvetica Neue"/>
                          <a:cs typeface="Helvetica Neue"/>
                          <a:sym typeface="Helvetica Neue"/>
                        </a:rPr>
                        <a:t> </a:t>
                      </a:r>
                      <a:r>
                        <a:rPr lang="en-US" sz="900" u="none" strike="noStrike" cap="none" dirty="0" err="1">
                          <a:solidFill>
                            <a:srgbClr val="374050"/>
                          </a:solidFill>
                          <a:latin typeface="Helvetica Neue"/>
                          <a:ea typeface="Helvetica Neue"/>
                          <a:cs typeface="Helvetica Neue"/>
                          <a:sym typeface="Helvetica Neue"/>
                        </a:rPr>
                        <a:t>doanh</a:t>
                      </a:r>
                      <a:endParaRPr sz="900" u="none" strike="noStrike" cap="none" dirty="0">
                        <a:latin typeface="Helvetica Neue"/>
                        <a:ea typeface="Helvetica Neue"/>
                        <a:cs typeface="Helvetica Neue"/>
                        <a:sym typeface="Helvetica Neue"/>
                      </a:endParaRPr>
                    </a:p>
                  </a:txBody>
                  <a:tcPr marL="0" marR="0" marT="1275" marB="0">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pSp>
        <p:nvGrpSpPr>
          <p:cNvPr id="523" name="Google Shape;523;p11"/>
          <p:cNvGrpSpPr/>
          <p:nvPr/>
        </p:nvGrpSpPr>
        <p:grpSpPr>
          <a:xfrm>
            <a:off x="6396228" y="2089472"/>
            <a:ext cx="5295901" cy="285751"/>
            <a:chOff x="6362698" y="885823"/>
            <a:chExt cx="5295901" cy="285751"/>
          </a:xfrm>
        </p:grpSpPr>
        <p:sp>
          <p:nvSpPr>
            <p:cNvPr id="524" name="Google Shape;524;p11"/>
            <p:cNvSpPr/>
            <p:nvPr/>
          </p:nvSpPr>
          <p:spPr>
            <a:xfrm>
              <a:off x="6362698" y="885824"/>
              <a:ext cx="5295900" cy="285750"/>
            </a:xfrm>
            <a:custGeom>
              <a:avLst/>
              <a:gdLst/>
              <a:ahLst/>
              <a:cxnLst/>
              <a:rect l="l" t="t" r="r" b="b"/>
              <a:pathLst>
                <a:path w="5295900" h="285750" extrusionOk="0">
                  <a:moveTo>
                    <a:pt x="5262850" y="285748"/>
                  </a:moveTo>
                  <a:lnTo>
                    <a:pt x="33047" y="285748"/>
                  </a:lnTo>
                  <a:lnTo>
                    <a:pt x="28187" y="284782"/>
                  </a:lnTo>
                  <a:lnTo>
                    <a:pt x="966" y="257561"/>
                  </a:lnTo>
                  <a:lnTo>
                    <a:pt x="0" y="252702"/>
                  </a:lnTo>
                  <a:lnTo>
                    <a:pt x="0" y="247649"/>
                  </a:lnTo>
                  <a:lnTo>
                    <a:pt x="0" y="33046"/>
                  </a:lnTo>
                  <a:lnTo>
                    <a:pt x="28187" y="966"/>
                  </a:lnTo>
                  <a:lnTo>
                    <a:pt x="33047" y="0"/>
                  </a:lnTo>
                  <a:lnTo>
                    <a:pt x="5262850" y="0"/>
                  </a:lnTo>
                  <a:lnTo>
                    <a:pt x="5294931" y="28186"/>
                  </a:lnTo>
                  <a:lnTo>
                    <a:pt x="5295899" y="33046"/>
                  </a:lnTo>
                  <a:lnTo>
                    <a:pt x="5295899" y="252702"/>
                  </a:lnTo>
                  <a:lnTo>
                    <a:pt x="5267710" y="284782"/>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25" name="Google Shape;525;p11"/>
            <p:cNvSpPr/>
            <p:nvPr/>
          </p:nvSpPr>
          <p:spPr>
            <a:xfrm>
              <a:off x="6362699" y="885823"/>
              <a:ext cx="5295900" cy="285750"/>
            </a:xfrm>
            <a:custGeom>
              <a:avLst/>
              <a:gdLst/>
              <a:ahLst/>
              <a:cxnLst/>
              <a:rect l="l" t="t" r="r" b="b"/>
              <a:pathLst>
                <a:path w="5295900" h="285750" extrusionOk="0">
                  <a:moveTo>
                    <a:pt x="5257799" y="285750"/>
                  </a:moveTo>
                  <a:lnTo>
                    <a:pt x="38099" y="285750"/>
                  </a:lnTo>
                  <a:lnTo>
                    <a:pt x="2794" y="262284"/>
                  </a:lnTo>
                  <a:lnTo>
                    <a:pt x="0" y="247649"/>
                  </a:lnTo>
                  <a:lnTo>
                    <a:pt x="0" y="38099"/>
                  </a:lnTo>
                  <a:lnTo>
                    <a:pt x="23463" y="2796"/>
                  </a:lnTo>
                  <a:lnTo>
                    <a:pt x="5257799" y="0"/>
                  </a:lnTo>
                  <a:lnTo>
                    <a:pt x="5265401" y="697"/>
                  </a:lnTo>
                  <a:lnTo>
                    <a:pt x="5295201" y="30498"/>
                  </a:lnTo>
                  <a:lnTo>
                    <a:pt x="5295899" y="247649"/>
                  </a:lnTo>
                  <a:lnTo>
                    <a:pt x="5295201" y="255252"/>
                  </a:lnTo>
                  <a:lnTo>
                    <a:pt x="5265401" y="285052"/>
                  </a:lnTo>
                  <a:lnTo>
                    <a:pt x="5257799" y="285750"/>
                  </a:lnTo>
                  <a:close/>
                </a:path>
              </a:pathLst>
            </a:custGeom>
            <a:solidFill>
              <a:srgbClr val="EF4444"/>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26" name="Google Shape;526;p11"/>
          <p:cNvSpPr txBox="1"/>
          <p:nvPr/>
        </p:nvSpPr>
        <p:spPr>
          <a:xfrm>
            <a:off x="6464809" y="2154625"/>
            <a:ext cx="674116" cy="184218"/>
          </a:xfrm>
          <a:prstGeom prst="rect">
            <a:avLst/>
          </a:prstGeom>
          <a:solidFill>
            <a:srgbClr val="000000">
              <a:alpha val="50196"/>
            </a:srgbClr>
          </a:solidFill>
          <a:ln>
            <a:noFill/>
          </a:ln>
        </p:spPr>
        <p:txBody>
          <a:bodyPr spcFirstLastPara="1" wrap="square" lIns="0" tIns="0" rIns="0" bIns="0" anchor="t" anchorCtr="0">
            <a:spAutoFit/>
          </a:bodyPr>
          <a:lstStyle/>
          <a:p>
            <a:pPr marL="26669" marR="0" lvl="0" indent="0" algn="l" rtl="0">
              <a:lnSpc>
                <a:spcPct val="113809"/>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Việt Nam</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27" name="Google Shape;527;p11"/>
          <p:cNvSpPr txBox="1"/>
          <p:nvPr/>
        </p:nvSpPr>
        <p:spPr>
          <a:xfrm>
            <a:off x="11355430" y="213011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279</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28" name="Google Shape;528;p11"/>
          <p:cNvGrpSpPr/>
          <p:nvPr/>
        </p:nvGrpSpPr>
        <p:grpSpPr>
          <a:xfrm>
            <a:off x="6396228" y="2489523"/>
            <a:ext cx="5295900" cy="285750"/>
            <a:chOff x="6362698" y="1285874"/>
            <a:chExt cx="5295900" cy="285750"/>
          </a:xfrm>
        </p:grpSpPr>
        <p:sp>
          <p:nvSpPr>
            <p:cNvPr id="529" name="Google Shape;529;p11"/>
            <p:cNvSpPr/>
            <p:nvPr/>
          </p:nvSpPr>
          <p:spPr>
            <a:xfrm>
              <a:off x="6362698" y="1285874"/>
              <a:ext cx="5295900" cy="285750"/>
            </a:xfrm>
            <a:custGeom>
              <a:avLst/>
              <a:gdLst/>
              <a:ahLst/>
              <a:cxnLst/>
              <a:rect l="l" t="t" r="r" b="b"/>
              <a:pathLst>
                <a:path w="5295900" h="285750" extrusionOk="0">
                  <a:moveTo>
                    <a:pt x="5262850" y="285748"/>
                  </a:moveTo>
                  <a:lnTo>
                    <a:pt x="33047" y="285748"/>
                  </a:lnTo>
                  <a:lnTo>
                    <a:pt x="28187" y="284781"/>
                  </a:lnTo>
                  <a:lnTo>
                    <a:pt x="966" y="257561"/>
                  </a:lnTo>
                  <a:lnTo>
                    <a:pt x="0" y="252702"/>
                  </a:lnTo>
                  <a:lnTo>
                    <a:pt x="0" y="247649"/>
                  </a:lnTo>
                  <a:lnTo>
                    <a:pt x="0" y="33046"/>
                  </a:lnTo>
                  <a:lnTo>
                    <a:pt x="28187" y="966"/>
                  </a:lnTo>
                  <a:lnTo>
                    <a:pt x="33047" y="0"/>
                  </a:lnTo>
                  <a:lnTo>
                    <a:pt x="5262850" y="0"/>
                  </a:lnTo>
                  <a:lnTo>
                    <a:pt x="5294931" y="28186"/>
                  </a:lnTo>
                  <a:lnTo>
                    <a:pt x="5295899" y="33046"/>
                  </a:lnTo>
                  <a:lnTo>
                    <a:pt x="5295899" y="252702"/>
                  </a:lnTo>
                  <a:lnTo>
                    <a:pt x="5267710" y="284781"/>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30" name="Google Shape;530;p11"/>
            <p:cNvSpPr/>
            <p:nvPr/>
          </p:nvSpPr>
          <p:spPr>
            <a:xfrm>
              <a:off x="6362699" y="1285874"/>
              <a:ext cx="3552825" cy="285750"/>
            </a:xfrm>
            <a:custGeom>
              <a:avLst/>
              <a:gdLst/>
              <a:ahLst/>
              <a:cxnLst/>
              <a:rect l="l" t="t" r="r" b="b"/>
              <a:pathLst>
                <a:path w="3552825" h="285750" extrusionOk="0">
                  <a:moveTo>
                    <a:pt x="3519776" y="285749"/>
                  </a:moveTo>
                  <a:lnTo>
                    <a:pt x="38099" y="285749"/>
                  </a:lnTo>
                  <a:lnTo>
                    <a:pt x="30497" y="285052"/>
                  </a:lnTo>
                  <a:lnTo>
                    <a:pt x="697" y="255251"/>
                  </a:lnTo>
                  <a:lnTo>
                    <a:pt x="0" y="247649"/>
                  </a:lnTo>
                  <a:lnTo>
                    <a:pt x="0" y="38099"/>
                  </a:lnTo>
                  <a:lnTo>
                    <a:pt x="23463" y="2795"/>
                  </a:lnTo>
                  <a:lnTo>
                    <a:pt x="38099" y="0"/>
                  </a:lnTo>
                  <a:lnTo>
                    <a:pt x="3519776" y="0"/>
                  </a:lnTo>
                  <a:lnTo>
                    <a:pt x="3551855" y="28186"/>
                  </a:lnTo>
                  <a:lnTo>
                    <a:pt x="3552823" y="33046"/>
                  </a:lnTo>
                  <a:lnTo>
                    <a:pt x="3552823" y="252701"/>
                  </a:lnTo>
                  <a:lnTo>
                    <a:pt x="3524635" y="284780"/>
                  </a:lnTo>
                  <a:lnTo>
                    <a:pt x="3519776" y="285749"/>
                  </a:lnTo>
                  <a:close/>
                </a:path>
              </a:pathLst>
            </a:custGeom>
            <a:solidFill>
              <a:srgbClr val="F59D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31" name="Google Shape;531;p11"/>
          <p:cNvSpPr txBox="1"/>
          <p:nvPr/>
        </p:nvSpPr>
        <p:spPr>
          <a:xfrm>
            <a:off x="6467857" y="2553913"/>
            <a:ext cx="567055" cy="185820"/>
          </a:xfrm>
          <a:prstGeom prst="rect">
            <a:avLst/>
          </a:prstGeom>
          <a:solidFill>
            <a:srgbClr val="000000">
              <a:alpha val="50196"/>
            </a:srgbClr>
          </a:solidFill>
          <a:ln>
            <a:noFill/>
          </a:ln>
        </p:spPr>
        <p:txBody>
          <a:bodyPr spcFirstLastPara="1" wrap="square" lIns="0" tIns="0" rIns="0" bIns="0" anchor="t" anchorCtr="0">
            <a:spAutoFit/>
          </a:bodyPr>
          <a:lstStyle/>
          <a:p>
            <a:pPr marL="23495" marR="0" lvl="0" indent="0" algn="l" rtl="0">
              <a:lnSpc>
                <a:spcPct val="114761"/>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Thái Lan</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32" name="Google Shape;532;p11"/>
          <p:cNvSpPr txBox="1"/>
          <p:nvPr/>
        </p:nvSpPr>
        <p:spPr>
          <a:xfrm>
            <a:off x="11355430" y="253016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187</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33" name="Google Shape;533;p11"/>
          <p:cNvGrpSpPr/>
          <p:nvPr/>
        </p:nvGrpSpPr>
        <p:grpSpPr>
          <a:xfrm>
            <a:off x="6396228" y="2889573"/>
            <a:ext cx="5295900" cy="285750"/>
            <a:chOff x="6362698" y="1685924"/>
            <a:chExt cx="5295900" cy="285750"/>
          </a:xfrm>
        </p:grpSpPr>
        <p:sp>
          <p:nvSpPr>
            <p:cNvPr id="534" name="Google Shape;534;p11"/>
            <p:cNvSpPr/>
            <p:nvPr/>
          </p:nvSpPr>
          <p:spPr>
            <a:xfrm>
              <a:off x="6362698" y="1685924"/>
              <a:ext cx="5295900" cy="285750"/>
            </a:xfrm>
            <a:custGeom>
              <a:avLst/>
              <a:gdLst/>
              <a:ahLst/>
              <a:cxnLst/>
              <a:rect l="l" t="t" r="r" b="b"/>
              <a:pathLst>
                <a:path w="5295900" h="285750" extrusionOk="0">
                  <a:moveTo>
                    <a:pt x="5262850" y="285748"/>
                  </a:moveTo>
                  <a:lnTo>
                    <a:pt x="33047" y="285748"/>
                  </a:lnTo>
                  <a:lnTo>
                    <a:pt x="28187" y="284782"/>
                  </a:lnTo>
                  <a:lnTo>
                    <a:pt x="966" y="257561"/>
                  </a:lnTo>
                  <a:lnTo>
                    <a:pt x="0" y="252702"/>
                  </a:lnTo>
                  <a:lnTo>
                    <a:pt x="0" y="247649"/>
                  </a:lnTo>
                  <a:lnTo>
                    <a:pt x="0" y="33046"/>
                  </a:lnTo>
                  <a:lnTo>
                    <a:pt x="28187" y="966"/>
                  </a:lnTo>
                  <a:lnTo>
                    <a:pt x="33047" y="0"/>
                  </a:lnTo>
                  <a:lnTo>
                    <a:pt x="5262850" y="0"/>
                  </a:lnTo>
                  <a:lnTo>
                    <a:pt x="5294931" y="28186"/>
                  </a:lnTo>
                  <a:lnTo>
                    <a:pt x="5295899" y="33046"/>
                  </a:lnTo>
                  <a:lnTo>
                    <a:pt x="5295899" y="252702"/>
                  </a:lnTo>
                  <a:lnTo>
                    <a:pt x="5267710" y="284782"/>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35" name="Google Shape;535;p11"/>
            <p:cNvSpPr/>
            <p:nvPr/>
          </p:nvSpPr>
          <p:spPr>
            <a:xfrm>
              <a:off x="6362699" y="1685924"/>
              <a:ext cx="3181350" cy="285750"/>
            </a:xfrm>
            <a:custGeom>
              <a:avLst/>
              <a:gdLst/>
              <a:ahLst/>
              <a:cxnLst/>
              <a:rect l="l" t="t" r="r" b="b"/>
              <a:pathLst>
                <a:path w="3181350" h="285750" extrusionOk="0">
                  <a:moveTo>
                    <a:pt x="3148300" y="285749"/>
                  </a:moveTo>
                  <a:lnTo>
                    <a:pt x="38099" y="285749"/>
                  </a:lnTo>
                  <a:lnTo>
                    <a:pt x="30497" y="285052"/>
                  </a:lnTo>
                  <a:lnTo>
                    <a:pt x="697" y="255251"/>
                  </a:lnTo>
                  <a:lnTo>
                    <a:pt x="0" y="247649"/>
                  </a:lnTo>
                  <a:lnTo>
                    <a:pt x="0" y="38099"/>
                  </a:lnTo>
                  <a:lnTo>
                    <a:pt x="23463" y="2795"/>
                  </a:lnTo>
                  <a:lnTo>
                    <a:pt x="38099" y="0"/>
                  </a:lnTo>
                  <a:lnTo>
                    <a:pt x="3148300" y="0"/>
                  </a:lnTo>
                  <a:lnTo>
                    <a:pt x="3180382" y="28186"/>
                  </a:lnTo>
                  <a:lnTo>
                    <a:pt x="3181348" y="33046"/>
                  </a:lnTo>
                  <a:lnTo>
                    <a:pt x="3181348" y="252701"/>
                  </a:lnTo>
                  <a:lnTo>
                    <a:pt x="3153161" y="284782"/>
                  </a:lnTo>
                  <a:lnTo>
                    <a:pt x="3148300" y="285749"/>
                  </a:lnTo>
                  <a:close/>
                </a:path>
              </a:pathLst>
            </a:custGeom>
            <a:solidFill>
              <a:srgbClr val="F59D0A"/>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36" name="Google Shape;536;p11"/>
          <p:cNvSpPr txBox="1"/>
          <p:nvPr/>
        </p:nvSpPr>
        <p:spPr>
          <a:xfrm>
            <a:off x="6473953" y="2953201"/>
            <a:ext cx="585470" cy="185820"/>
          </a:xfrm>
          <a:prstGeom prst="rect">
            <a:avLst/>
          </a:prstGeom>
          <a:solidFill>
            <a:srgbClr val="000000">
              <a:alpha val="50196"/>
            </a:srgbClr>
          </a:solidFill>
          <a:ln>
            <a:noFill/>
          </a:ln>
        </p:spPr>
        <p:txBody>
          <a:bodyPr spcFirstLastPara="1" wrap="square" lIns="0" tIns="0" rIns="0" bIns="0" anchor="t" anchorCtr="0">
            <a:spAutoFit/>
          </a:bodyPr>
          <a:lstStyle/>
          <a:p>
            <a:pPr marL="17145" marR="0" lvl="0" indent="0" algn="l" rtl="0">
              <a:lnSpc>
                <a:spcPct val="115238"/>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Malaysia</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37" name="Google Shape;537;p11"/>
          <p:cNvSpPr txBox="1"/>
          <p:nvPr/>
        </p:nvSpPr>
        <p:spPr>
          <a:xfrm>
            <a:off x="11355430" y="293021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167</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38" name="Google Shape;538;p11"/>
          <p:cNvGrpSpPr/>
          <p:nvPr/>
        </p:nvGrpSpPr>
        <p:grpSpPr>
          <a:xfrm>
            <a:off x="6396228" y="3289623"/>
            <a:ext cx="5295900" cy="285750"/>
            <a:chOff x="6362698" y="2085974"/>
            <a:chExt cx="5295900" cy="285750"/>
          </a:xfrm>
        </p:grpSpPr>
        <p:sp>
          <p:nvSpPr>
            <p:cNvPr id="539" name="Google Shape;539;p11"/>
            <p:cNvSpPr/>
            <p:nvPr/>
          </p:nvSpPr>
          <p:spPr>
            <a:xfrm>
              <a:off x="6362698" y="2085974"/>
              <a:ext cx="5295900" cy="285750"/>
            </a:xfrm>
            <a:custGeom>
              <a:avLst/>
              <a:gdLst/>
              <a:ahLst/>
              <a:cxnLst/>
              <a:rect l="l" t="t" r="r" b="b"/>
              <a:pathLst>
                <a:path w="5295900" h="285750" extrusionOk="0">
                  <a:moveTo>
                    <a:pt x="5262850" y="285748"/>
                  </a:moveTo>
                  <a:lnTo>
                    <a:pt x="33047" y="285748"/>
                  </a:lnTo>
                  <a:lnTo>
                    <a:pt x="28187" y="284781"/>
                  </a:lnTo>
                  <a:lnTo>
                    <a:pt x="966" y="257559"/>
                  </a:lnTo>
                  <a:lnTo>
                    <a:pt x="0" y="252700"/>
                  </a:lnTo>
                  <a:lnTo>
                    <a:pt x="0" y="247649"/>
                  </a:lnTo>
                  <a:lnTo>
                    <a:pt x="0" y="33045"/>
                  </a:lnTo>
                  <a:lnTo>
                    <a:pt x="28187" y="966"/>
                  </a:lnTo>
                  <a:lnTo>
                    <a:pt x="33047" y="0"/>
                  </a:lnTo>
                  <a:lnTo>
                    <a:pt x="5262850" y="0"/>
                  </a:lnTo>
                  <a:lnTo>
                    <a:pt x="5294931" y="28185"/>
                  </a:lnTo>
                  <a:lnTo>
                    <a:pt x="5295899" y="33045"/>
                  </a:lnTo>
                  <a:lnTo>
                    <a:pt x="5295899" y="252700"/>
                  </a:lnTo>
                  <a:lnTo>
                    <a:pt x="5267710" y="284781"/>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40" name="Google Shape;540;p11"/>
            <p:cNvSpPr/>
            <p:nvPr/>
          </p:nvSpPr>
          <p:spPr>
            <a:xfrm>
              <a:off x="6362699" y="2085974"/>
              <a:ext cx="2486025" cy="285750"/>
            </a:xfrm>
            <a:custGeom>
              <a:avLst/>
              <a:gdLst/>
              <a:ahLst/>
              <a:cxnLst/>
              <a:rect l="l" t="t" r="r" b="b"/>
              <a:pathLst>
                <a:path w="2486025" h="285750" extrusionOk="0">
                  <a:moveTo>
                    <a:pt x="2452975" y="285749"/>
                  </a:moveTo>
                  <a:lnTo>
                    <a:pt x="38099" y="285749"/>
                  </a:lnTo>
                  <a:lnTo>
                    <a:pt x="30497" y="285052"/>
                  </a:lnTo>
                  <a:lnTo>
                    <a:pt x="697" y="255251"/>
                  </a:lnTo>
                  <a:lnTo>
                    <a:pt x="0" y="247649"/>
                  </a:lnTo>
                  <a:lnTo>
                    <a:pt x="0" y="38099"/>
                  </a:lnTo>
                  <a:lnTo>
                    <a:pt x="23463" y="2795"/>
                  </a:lnTo>
                  <a:lnTo>
                    <a:pt x="38099" y="0"/>
                  </a:lnTo>
                  <a:lnTo>
                    <a:pt x="2452975" y="0"/>
                  </a:lnTo>
                  <a:lnTo>
                    <a:pt x="2485055" y="28184"/>
                  </a:lnTo>
                  <a:lnTo>
                    <a:pt x="2486023" y="33045"/>
                  </a:lnTo>
                  <a:lnTo>
                    <a:pt x="2486023" y="252700"/>
                  </a:lnTo>
                  <a:lnTo>
                    <a:pt x="2457835" y="284780"/>
                  </a:lnTo>
                  <a:lnTo>
                    <a:pt x="2452975" y="285749"/>
                  </a:lnTo>
                  <a:close/>
                </a:path>
              </a:pathLst>
            </a:custGeom>
            <a:solidFill>
              <a:srgbClr val="0FB98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41" name="Google Shape;541;p11"/>
          <p:cNvSpPr txBox="1"/>
          <p:nvPr/>
        </p:nvSpPr>
        <p:spPr>
          <a:xfrm>
            <a:off x="6470905" y="3352489"/>
            <a:ext cx="1216828" cy="187424"/>
          </a:xfrm>
          <a:prstGeom prst="rect">
            <a:avLst/>
          </a:prstGeom>
          <a:solidFill>
            <a:srgbClr val="000000">
              <a:alpha val="50196"/>
            </a:srgbClr>
          </a:solidFill>
          <a:ln>
            <a:noFill/>
          </a:ln>
        </p:spPr>
        <p:txBody>
          <a:bodyPr spcFirstLastPara="1" wrap="square" lIns="0" tIns="0" rIns="0" bIns="0" anchor="t" anchorCtr="0">
            <a:spAutoFit/>
          </a:bodyPr>
          <a:lstStyle/>
          <a:p>
            <a:pPr marL="20320" marR="0" lvl="0" indent="0" algn="l" rtl="0">
              <a:lnSpc>
                <a:spcPct val="115714"/>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Trung bình toàn cầu</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42" name="Google Shape;542;p11"/>
          <p:cNvSpPr txBox="1"/>
          <p:nvPr/>
        </p:nvSpPr>
        <p:spPr>
          <a:xfrm>
            <a:off x="11355430" y="333026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132</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grpSp>
        <p:nvGrpSpPr>
          <p:cNvPr id="543" name="Google Shape;543;p11"/>
          <p:cNvGrpSpPr/>
          <p:nvPr/>
        </p:nvGrpSpPr>
        <p:grpSpPr>
          <a:xfrm>
            <a:off x="6396228" y="3689673"/>
            <a:ext cx="5295900" cy="285750"/>
            <a:chOff x="6362698" y="2486024"/>
            <a:chExt cx="5295900" cy="285750"/>
          </a:xfrm>
        </p:grpSpPr>
        <p:sp>
          <p:nvSpPr>
            <p:cNvPr id="544" name="Google Shape;544;p11"/>
            <p:cNvSpPr/>
            <p:nvPr/>
          </p:nvSpPr>
          <p:spPr>
            <a:xfrm>
              <a:off x="6362698" y="2486024"/>
              <a:ext cx="5295900" cy="285750"/>
            </a:xfrm>
            <a:custGeom>
              <a:avLst/>
              <a:gdLst/>
              <a:ahLst/>
              <a:cxnLst/>
              <a:rect l="l" t="t" r="r" b="b"/>
              <a:pathLst>
                <a:path w="5295900" h="285750" extrusionOk="0">
                  <a:moveTo>
                    <a:pt x="5262850" y="285748"/>
                  </a:moveTo>
                  <a:lnTo>
                    <a:pt x="33047" y="285748"/>
                  </a:lnTo>
                  <a:lnTo>
                    <a:pt x="28187" y="284781"/>
                  </a:lnTo>
                  <a:lnTo>
                    <a:pt x="966" y="257561"/>
                  </a:lnTo>
                  <a:lnTo>
                    <a:pt x="0" y="252702"/>
                  </a:lnTo>
                  <a:lnTo>
                    <a:pt x="0" y="247649"/>
                  </a:lnTo>
                  <a:lnTo>
                    <a:pt x="0" y="33047"/>
                  </a:lnTo>
                  <a:lnTo>
                    <a:pt x="28187" y="966"/>
                  </a:lnTo>
                  <a:lnTo>
                    <a:pt x="33047" y="0"/>
                  </a:lnTo>
                  <a:lnTo>
                    <a:pt x="5262850" y="0"/>
                  </a:lnTo>
                  <a:lnTo>
                    <a:pt x="5294931" y="28186"/>
                  </a:lnTo>
                  <a:lnTo>
                    <a:pt x="5295899" y="33047"/>
                  </a:lnTo>
                  <a:lnTo>
                    <a:pt x="5295899" y="252702"/>
                  </a:lnTo>
                  <a:lnTo>
                    <a:pt x="5267710" y="284781"/>
                  </a:lnTo>
                  <a:lnTo>
                    <a:pt x="5262850" y="285748"/>
                  </a:lnTo>
                  <a:close/>
                </a:path>
              </a:pathLst>
            </a:custGeom>
            <a:solidFill>
              <a:srgbClr val="E4E7E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45" name="Google Shape;545;p11"/>
            <p:cNvSpPr/>
            <p:nvPr/>
          </p:nvSpPr>
          <p:spPr>
            <a:xfrm>
              <a:off x="6362699" y="2486024"/>
              <a:ext cx="2009775" cy="285750"/>
            </a:xfrm>
            <a:custGeom>
              <a:avLst/>
              <a:gdLst/>
              <a:ahLst/>
              <a:cxnLst/>
              <a:rect l="l" t="t" r="r" b="b"/>
              <a:pathLst>
                <a:path w="2009775" h="285750" extrusionOk="0">
                  <a:moveTo>
                    <a:pt x="1976725" y="285749"/>
                  </a:moveTo>
                  <a:lnTo>
                    <a:pt x="38099" y="285749"/>
                  </a:lnTo>
                  <a:lnTo>
                    <a:pt x="30497" y="285052"/>
                  </a:lnTo>
                  <a:lnTo>
                    <a:pt x="697" y="255251"/>
                  </a:lnTo>
                  <a:lnTo>
                    <a:pt x="0" y="247649"/>
                  </a:lnTo>
                  <a:lnTo>
                    <a:pt x="0" y="38099"/>
                  </a:lnTo>
                  <a:lnTo>
                    <a:pt x="23463" y="2795"/>
                  </a:lnTo>
                  <a:lnTo>
                    <a:pt x="38099" y="0"/>
                  </a:lnTo>
                  <a:lnTo>
                    <a:pt x="1976725" y="0"/>
                  </a:lnTo>
                  <a:lnTo>
                    <a:pt x="2008807" y="28186"/>
                  </a:lnTo>
                  <a:lnTo>
                    <a:pt x="2009773" y="33047"/>
                  </a:lnTo>
                  <a:lnTo>
                    <a:pt x="2009773" y="252701"/>
                  </a:lnTo>
                  <a:lnTo>
                    <a:pt x="1981586" y="284780"/>
                  </a:lnTo>
                  <a:lnTo>
                    <a:pt x="1976725" y="285749"/>
                  </a:lnTo>
                  <a:close/>
                </a:path>
              </a:pathLst>
            </a:custGeom>
            <a:solidFill>
              <a:srgbClr val="049569"/>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Lato" panose="020F0502020204030203" pitchFamily="34" charset="0"/>
                <a:ea typeface="Lato" panose="020F0502020204030203" pitchFamily="34" charset="0"/>
                <a:cs typeface="Lato" panose="020F0502020204030203" pitchFamily="34" charset="0"/>
                <a:sym typeface="Calibri"/>
              </a:endParaRPr>
            </a:p>
          </p:txBody>
        </p:sp>
      </p:grpSp>
      <p:sp>
        <p:nvSpPr>
          <p:cNvPr id="546" name="Google Shape;546;p11"/>
          <p:cNvSpPr txBox="1"/>
          <p:nvPr/>
        </p:nvSpPr>
        <p:spPr>
          <a:xfrm>
            <a:off x="6470905" y="3754825"/>
            <a:ext cx="668020" cy="184218"/>
          </a:xfrm>
          <a:prstGeom prst="rect">
            <a:avLst/>
          </a:prstGeom>
          <a:solidFill>
            <a:srgbClr val="000000">
              <a:alpha val="50196"/>
            </a:srgbClr>
          </a:solidFill>
          <a:ln>
            <a:noFill/>
          </a:ln>
        </p:spPr>
        <p:txBody>
          <a:bodyPr spcFirstLastPara="1" wrap="square" lIns="0" tIns="0" rIns="0" bIns="0" anchor="t" anchorCtr="0">
            <a:spAutoFit/>
          </a:bodyPr>
          <a:lstStyle/>
          <a:p>
            <a:pPr marL="20320" marR="0" lvl="0" indent="0" algn="l" rtl="0">
              <a:lnSpc>
                <a:spcPct val="113809"/>
              </a:lnSpc>
              <a:spcBef>
                <a:spcPts val="0"/>
              </a:spcBef>
              <a:spcAft>
                <a:spcPts val="0"/>
              </a:spcAft>
              <a:buNone/>
            </a:pPr>
            <a:r>
              <a:rPr lang="en-US" sz="1050">
                <a:solidFill>
                  <a:srgbClr val="FFFFFF"/>
                </a:solidFill>
                <a:latin typeface="Lato" panose="020F0502020204030203" pitchFamily="34" charset="0"/>
                <a:ea typeface="Lato" panose="020F0502020204030203" pitchFamily="34" charset="0"/>
                <a:cs typeface="Lato" panose="020F0502020204030203" pitchFamily="34" charset="0"/>
                <a:sym typeface="Helvetica Neue"/>
              </a:rPr>
              <a:t>Singapore</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547" name="Google Shape;547;p11"/>
          <p:cNvSpPr txBox="1"/>
          <p:nvPr/>
        </p:nvSpPr>
        <p:spPr>
          <a:xfrm>
            <a:off x="11355430" y="3730313"/>
            <a:ext cx="254635" cy="178244"/>
          </a:xfrm>
          <a:prstGeom prst="rect">
            <a:avLst/>
          </a:prstGeom>
          <a:noFill/>
          <a:ln>
            <a:noFill/>
          </a:ln>
        </p:spPr>
        <p:txBody>
          <a:bodyPr spcFirstLastPara="1" wrap="square" lIns="0" tIns="16500" rIns="0" bIns="0" anchor="t" anchorCtr="0">
            <a:spAutoFit/>
          </a:bodyPr>
          <a:lstStyle/>
          <a:p>
            <a:pPr marL="12700" marR="0" lvl="0" indent="0" algn="l" rtl="0">
              <a:spcBef>
                <a:spcPts val="0"/>
              </a:spcBef>
              <a:spcAft>
                <a:spcPts val="0"/>
              </a:spcAft>
              <a:buNone/>
            </a:pPr>
            <a:r>
              <a:rPr lang="en-US" sz="1050">
                <a:solidFill>
                  <a:srgbClr val="4A5462"/>
                </a:solidFill>
                <a:latin typeface="Lato" panose="020F0502020204030203" pitchFamily="34" charset="0"/>
                <a:ea typeface="Lato" panose="020F0502020204030203" pitchFamily="34" charset="0"/>
                <a:cs typeface="Lato" panose="020F0502020204030203" pitchFamily="34" charset="0"/>
                <a:sym typeface="Helvetica Neue"/>
              </a:rPr>
              <a:t>105</a:t>
            </a:r>
            <a:endParaRPr sz="105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2" name="Rectangle 1">
            <a:extLst>
              <a:ext uri="{FF2B5EF4-FFF2-40B4-BE49-F238E27FC236}">
                <a16:creationId xmlns:a16="http://schemas.microsoft.com/office/drawing/2014/main" id="{B0C4607D-C0EE-E096-E06F-4A2B3A781DC8}"/>
              </a:ext>
            </a:extLst>
          </p:cNvPr>
          <p:cNvSpPr/>
          <p:nvPr/>
        </p:nvSpPr>
        <p:spPr>
          <a:xfrm>
            <a:off x="2609397" y="2553913"/>
            <a:ext cx="203353" cy="1121156"/>
          </a:xfrm>
          <a:prstGeom prst="rect">
            <a:avLst/>
          </a:prstGeom>
          <a:solidFill>
            <a:srgbClr val="EFF5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501" name="Google Shape;501;p11"/>
          <p:cNvSpPr txBox="1"/>
          <p:nvPr/>
        </p:nvSpPr>
        <p:spPr>
          <a:xfrm>
            <a:off x="2609396" y="2175834"/>
            <a:ext cx="2043757" cy="1742657"/>
          </a:xfrm>
          <a:prstGeom prst="rect">
            <a:avLst/>
          </a:prstGeom>
          <a:noFill/>
          <a:ln>
            <a:noFill/>
          </a:ln>
        </p:spPr>
        <p:txBody>
          <a:bodyPr spcFirstLastPara="1" wrap="square" lIns="0" tIns="12700" rIns="0" bIns="0" anchor="t" anchorCtr="0">
            <a:spAutoFit/>
          </a:bodyPr>
          <a:lstStyle/>
          <a:p>
            <a:pPr marL="12700" marR="474980" lvl="0" indent="0" algn="l" rtl="0">
              <a:lnSpc>
                <a:spcPct val="111100"/>
              </a:lnSpc>
              <a:spcBef>
                <a:spcPts val="0"/>
              </a:spcBef>
              <a:spcAft>
                <a:spcPts val="0"/>
              </a:spcAft>
              <a:buNone/>
            </a:pP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Các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doanh</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nghiệp</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trong</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ngành</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công</a:t>
            </a:r>
            <a:r>
              <a:rPr lang="en-US" sz="900" b="1" dirty="0">
                <a:solidFill>
                  <a:srgbClr val="1C4ED8"/>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1C4ED8"/>
                </a:solidFill>
                <a:latin typeface="Lato" panose="020F0502020204030203" pitchFamily="34" charset="0"/>
                <a:ea typeface="Lato" panose="020F0502020204030203" pitchFamily="34" charset="0"/>
                <a:cs typeface="Lato" panose="020F0502020204030203" pitchFamily="34" charset="0"/>
                <a:sym typeface="Arial"/>
              </a:rPr>
              <a:t>nghiệp</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Thép: 21-23 GJ/</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tấn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(30-40% so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tiễn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tốt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Xi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măng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3,8-4,2 GJ /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tấn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(25-35%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trên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tiễn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tốt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Dệt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may: 14-18 kWh / kg</a:t>
            </a:r>
            <a:b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b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(20-30%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trên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thực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tiễn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tốt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4" name="Rectangle 3">
            <a:extLst>
              <a:ext uri="{FF2B5EF4-FFF2-40B4-BE49-F238E27FC236}">
                <a16:creationId xmlns:a16="http://schemas.microsoft.com/office/drawing/2014/main" id="{23ED34B7-513A-B517-BC4C-9C440F3003BC}"/>
              </a:ext>
            </a:extLst>
          </p:cNvPr>
          <p:cNvSpPr/>
          <p:nvPr/>
        </p:nvSpPr>
        <p:spPr>
          <a:xfrm>
            <a:off x="2609396" y="3994917"/>
            <a:ext cx="1181735" cy="1043775"/>
          </a:xfrm>
          <a:prstGeom prst="rect">
            <a:avLst/>
          </a:prstGeom>
          <a:solidFill>
            <a:srgbClr val="FFFAEB"/>
          </a:solidFill>
          <a:ln>
            <a:solidFill>
              <a:srgbClr val="FFFAE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3" name="Google Shape;501;p11">
            <a:extLst>
              <a:ext uri="{FF2B5EF4-FFF2-40B4-BE49-F238E27FC236}">
                <a16:creationId xmlns:a16="http://schemas.microsoft.com/office/drawing/2014/main" id="{DC6D3420-F85F-5351-CFE4-4CE250008C6A}"/>
              </a:ext>
            </a:extLst>
          </p:cNvPr>
          <p:cNvSpPr txBox="1"/>
          <p:nvPr/>
        </p:nvSpPr>
        <p:spPr>
          <a:xfrm>
            <a:off x="2630801" y="3983811"/>
            <a:ext cx="2043757" cy="1127616"/>
          </a:xfrm>
          <a:prstGeom prst="rect">
            <a:avLst/>
          </a:prstGeom>
          <a:noFill/>
          <a:ln>
            <a:noFill/>
          </a:ln>
        </p:spPr>
        <p:txBody>
          <a:bodyPr spcFirstLastPara="1" wrap="square" lIns="0" tIns="12700" rIns="0" bIns="0" anchor="t" anchorCtr="0">
            <a:spAutoFit/>
          </a:bodyPr>
          <a:lstStyle/>
          <a:p>
            <a:pPr marL="12700" marR="474980" lvl="0" indent="0" algn="l" rtl="0">
              <a:lnSpc>
                <a:spcPct val="111100"/>
              </a:lnSpc>
              <a:spcBef>
                <a:spcPts val="0"/>
              </a:spcBef>
              <a:spcAft>
                <a:spcPts val="0"/>
              </a:spcAft>
              <a:buNone/>
            </a:pPr>
            <a:r>
              <a:rPr lang="en-US" sz="900" b="1" dirty="0">
                <a:solidFill>
                  <a:srgbClr val="C47639"/>
                </a:solidFill>
                <a:latin typeface="Lato" panose="020F0502020204030203" pitchFamily="34" charset="0"/>
                <a:ea typeface="Lato" panose="020F0502020204030203" pitchFamily="34" charset="0"/>
                <a:cs typeface="Lato" panose="020F0502020204030203" pitchFamily="34" charset="0"/>
                <a:sym typeface="Arial"/>
              </a:rPr>
              <a:t>Giao </a:t>
            </a:r>
            <a:r>
              <a:rPr lang="en-US" sz="900" b="1" dirty="0" err="1">
                <a:solidFill>
                  <a:srgbClr val="C47639"/>
                </a:solidFill>
                <a:latin typeface="Lato" panose="020F0502020204030203" pitchFamily="34" charset="0"/>
                <a:ea typeface="Lato" panose="020F0502020204030203" pitchFamily="34" charset="0"/>
                <a:cs typeface="Lato" panose="020F0502020204030203" pitchFamily="34" charset="0"/>
                <a:sym typeface="Arial"/>
              </a:rPr>
              <a:t>thông</a:t>
            </a:r>
            <a:r>
              <a:rPr lang="en-US" sz="900" b="1" dirty="0">
                <a:solidFill>
                  <a:srgbClr val="C47639"/>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C47639"/>
                </a:solidFill>
                <a:latin typeface="Lato" panose="020F0502020204030203" pitchFamily="34" charset="0"/>
                <a:ea typeface="Lato" panose="020F0502020204030203" pitchFamily="34" charset="0"/>
                <a:cs typeface="Lato" panose="020F0502020204030203" pitchFamily="34" charset="0"/>
                <a:sym typeface="Arial"/>
              </a:rPr>
              <a:t>vận</a:t>
            </a:r>
            <a:r>
              <a:rPr lang="en-US" sz="900" b="1" dirty="0">
                <a:solidFill>
                  <a:srgbClr val="C47639"/>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C47639"/>
                </a:solidFill>
                <a:latin typeface="Lato" panose="020F0502020204030203" pitchFamily="34" charset="0"/>
                <a:ea typeface="Lato" panose="020F0502020204030203" pitchFamily="34" charset="0"/>
                <a:cs typeface="Lato" panose="020F0502020204030203" pitchFamily="34" charset="0"/>
                <a:sym typeface="Arial"/>
              </a:rPr>
              <a:t>tải</a:t>
            </a:r>
            <a:endParaRPr sz="900" dirty="0">
              <a:solidFill>
                <a:srgbClr val="C47639"/>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vi-VN"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Vận tải đường bộ: 80-85% NL tiêu thụ của ngành</a:t>
            </a: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Hiệu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suất</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phương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tiện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25-40%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dưới</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chân</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Tỷ</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lệ</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thâm</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nhập</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EV: &lt;1%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tổng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số</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đoàn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phương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tiện</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6" name="Rectangle 5">
            <a:extLst>
              <a:ext uri="{FF2B5EF4-FFF2-40B4-BE49-F238E27FC236}">
                <a16:creationId xmlns:a16="http://schemas.microsoft.com/office/drawing/2014/main" id="{5FE36CB2-421B-795F-F9BB-77DE43C8425B}"/>
              </a:ext>
            </a:extLst>
          </p:cNvPr>
          <p:cNvSpPr/>
          <p:nvPr/>
        </p:nvSpPr>
        <p:spPr>
          <a:xfrm>
            <a:off x="4259043" y="3959822"/>
            <a:ext cx="1433195" cy="1323512"/>
          </a:xfrm>
          <a:prstGeom prst="rect">
            <a:avLst/>
          </a:prstGeom>
          <a:solidFill>
            <a:srgbClr val="F9FA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a typeface="Lato" panose="020F0502020204030203" pitchFamily="34" charset="0"/>
              <a:cs typeface="Lato" panose="020F0502020204030203" pitchFamily="34" charset="0"/>
            </a:endParaRPr>
          </a:p>
        </p:txBody>
      </p:sp>
      <p:sp>
        <p:nvSpPr>
          <p:cNvPr id="5" name="Google Shape;501;p11">
            <a:extLst>
              <a:ext uri="{FF2B5EF4-FFF2-40B4-BE49-F238E27FC236}">
                <a16:creationId xmlns:a16="http://schemas.microsoft.com/office/drawing/2014/main" id="{44C9F466-EA9B-FFB6-83A1-51D97BD3873C}"/>
              </a:ext>
            </a:extLst>
          </p:cNvPr>
          <p:cNvSpPr txBox="1"/>
          <p:nvPr/>
        </p:nvSpPr>
        <p:spPr>
          <a:xfrm>
            <a:off x="4301672" y="3981774"/>
            <a:ext cx="1879102" cy="1127616"/>
          </a:xfrm>
          <a:prstGeom prst="rect">
            <a:avLst/>
          </a:prstGeom>
          <a:noFill/>
          <a:ln>
            <a:noFill/>
          </a:ln>
        </p:spPr>
        <p:txBody>
          <a:bodyPr spcFirstLastPara="1" wrap="square" lIns="0" tIns="12700" rIns="0" bIns="0" anchor="t" anchorCtr="0">
            <a:spAutoFit/>
          </a:bodyPr>
          <a:lstStyle/>
          <a:p>
            <a:pPr marL="12700" marR="474980" lvl="0" indent="0" algn="l" rtl="0">
              <a:lnSpc>
                <a:spcPct val="111100"/>
              </a:lnSpc>
              <a:spcBef>
                <a:spcPts val="0"/>
              </a:spcBef>
              <a:spcAft>
                <a:spcPts val="0"/>
              </a:spcAft>
              <a:buNone/>
            </a:pP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Quản </a:t>
            </a:r>
            <a:r>
              <a:rPr lang="en-US" sz="900" b="1" dirty="0" err="1">
                <a:solidFill>
                  <a:srgbClr val="636A77"/>
                </a:solidFill>
                <a:latin typeface="Lato" panose="020F0502020204030203" pitchFamily="34" charset="0"/>
                <a:ea typeface="Lato" panose="020F0502020204030203" pitchFamily="34" charset="0"/>
                <a:cs typeface="Lato" panose="020F0502020204030203" pitchFamily="34" charset="0"/>
                <a:sym typeface="Arial"/>
              </a:rPr>
              <a:t>lý</a:t>
            </a: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636A77"/>
                </a:solidFill>
                <a:latin typeface="Lato" panose="020F0502020204030203" pitchFamily="34" charset="0"/>
                <a:ea typeface="Lato" panose="020F0502020204030203" pitchFamily="34" charset="0"/>
                <a:cs typeface="Lato" panose="020F0502020204030203" pitchFamily="34" charset="0"/>
                <a:sym typeface="Arial"/>
              </a:rPr>
              <a:t>năng</a:t>
            </a: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 </a:t>
            </a:r>
            <a:r>
              <a:rPr lang="en-US" sz="900" b="1" dirty="0" err="1">
                <a:solidFill>
                  <a:srgbClr val="636A77"/>
                </a:solidFill>
                <a:latin typeface="Lato" panose="020F0502020204030203" pitchFamily="34" charset="0"/>
                <a:ea typeface="Lato" panose="020F0502020204030203" pitchFamily="34" charset="0"/>
                <a:cs typeface="Lato" panose="020F0502020204030203" pitchFamily="34" charset="0"/>
                <a:sym typeface="Arial"/>
              </a:rPr>
              <a:t>lượng</a:t>
            </a:r>
            <a:r>
              <a:rPr lang="en-US" sz="900" b="1" dirty="0">
                <a:solidFill>
                  <a:srgbClr val="636A77"/>
                </a:solidFill>
                <a:latin typeface="Lato" panose="020F0502020204030203" pitchFamily="34" charset="0"/>
                <a:ea typeface="Lato" panose="020F0502020204030203" pitchFamily="34" charset="0"/>
                <a:cs typeface="Lato" panose="020F0502020204030203" pitchFamily="34" charset="0"/>
                <a:sym typeface="Arial"/>
              </a:rPr>
              <a:t>:</a:t>
            </a:r>
            <a:endParaRPr sz="900" dirty="0">
              <a:solidFill>
                <a:srgbClr val="636A77"/>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Hệ</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thống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QLNL: 42% DN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trọng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điểm</a:t>
            </a:r>
            <a:endParaRPr lang="vi-VN"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Kiểm</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toán</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năng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lượng</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45-50% so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với</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yêu</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cầu</a:t>
            </a:r>
            <a:endParaRPr dirty="0">
              <a:latin typeface="Lato" panose="020F0502020204030203" pitchFamily="34" charset="0"/>
              <a:ea typeface="Lato" panose="020F0502020204030203" pitchFamily="34" charset="0"/>
              <a:cs typeface="Lato" panose="020F0502020204030203" pitchFamily="34" charset="0"/>
            </a:endParaRPr>
          </a:p>
          <a:p>
            <a:pPr marL="184150" marR="474980" lvl="0" indent="-171450" algn="l" rtl="0">
              <a:lnSpc>
                <a:spcPct val="111100"/>
              </a:lnSpc>
              <a:spcBef>
                <a:spcPts val="100"/>
              </a:spcBef>
              <a:spcAft>
                <a:spcPts val="0"/>
              </a:spcAft>
              <a:buFont typeface="Arial" panose="020B0604020202020204" pitchFamily="34" charset="0"/>
              <a:buChar char="•"/>
            </a:pP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ISO 50001: &lt;10%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các</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doanh</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nghiệp</a:t>
            </a:r>
            <a:r>
              <a:rPr lang="en-US" sz="900" dirty="0">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 </a:t>
            </a:r>
            <a:r>
              <a:rPr lang="en-US" sz="900" dirty="0" err="1">
                <a:solidFill>
                  <a:srgbClr val="374050"/>
                </a:solidFill>
                <a:latin typeface="Lato" panose="020F0502020204030203" pitchFamily="34" charset="0"/>
                <a:ea typeface="Lato" panose="020F0502020204030203" pitchFamily="34" charset="0"/>
                <a:cs typeface="Lato" panose="020F0502020204030203" pitchFamily="34" charset="0"/>
                <a:sym typeface="Helvetica Neue"/>
              </a:rPr>
              <a:t>lớn</a:t>
            </a:r>
            <a:endParaRPr sz="900" dirty="0">
              <a:solidFill>
                <a:srgbClr val="000000"/>
              </a:solidFill>
              <a:latin typeface="Lato" panose="020F0502020204030203" pitchFamily="34" charset="0"/>
              <a:ea typeface="Lato" panose="020F0502020204030203" pitchFamily="34" charset="0"/>
              <a:cs typeface="Lato" panose="020F0502020204030203" pitchFamily="34" charset="0"/>
              <a:sym typeface="Helvetica Neue"/>
            </a:endParaRPr>
          </a:p>
        </p:txBody>
      </p:sp>
      <p:sp>
        <p:nvSpPr>
          <p:cNvPr id="7" name="TextBox 6">
            <a:extLst>
              <a:ext uri="{FF2B5EF4-FFF2-40B4-BE49-F238E27FC236}">
                <a16:creationId xmlns:a16="http://schemas.microsoft.com/office/drawing/2014/main" id="{12BFF21E-B1FD-9351-7D37-6D8AA4E7CA9C}"/>
              </a:ext>
            </a:extLst>
          </p:cNvPr>
          <p:cNvSpPr txBox="1"/>
          <p:nvPr/>
        </p:nvSpPr>
        <p:spPr>
          <a:xfrm>
            <a:off x="503745" y="5498968"/>
            <a:ext cx="6902189"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err="1"/>
              <a:t>Nguồn</a:t>
            </a:r>
            <a:r>
              <a:rPr lang="en-US" sz="1100" i="1" dirty="0"/>
              <a:t>:</a:t>
            </a:r>
            <a:r>
              <a:rPr lang="en-US" sz="1100" i="1" dirty="0">
                <a:latin typeface="Lato" panose="020F0502020204030203" pitchFamily="34" charset="0"/>
                <a:ea typeface="Lato" panose="020F0502020204030203" pitchFamily="34" charset="0"/>
                <a:cs typeface="Lato" panose="020F0502020204030203" pitchFamily="34" charset="0"/>
              </a:rPr>
              <a:t>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latin typeface="Lato" panose="020F0502020204030203" pitchFamily="34" charset="0"/>
                <a:ea typeface="Lato" panose="020F0502020204030203" pitchFamily="34" charset="0"/>
                <a:cs typeface="Lato" panose="020F0502020204030203" pitchFamily="34" charset="0"/>
              </a:rPr>
              <a:t>  -</a:t>
            </a:r>
            <a:r>
              <a:rPr lang="en-US" sz="1100" i="1" dirty="0"/>
              <a:t>Vietnam Energy statistic 2023</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1" dirty="0"/>
              <a:t>  - Ener Data: </a:t>
            </a:r>
            <a:r>
              <a:rPr lang="en-US" sz="1100" i="1" dirty="0">
                <a:hlinkClick r:id="rId4"/>
              </a:rPr>
              <a:t>https://www.enerdata.net/estore/energy-market/vietnam/</a:t>
            </a:r>
            <a:r>
              <a:rPr lang="en-US" sz="1100" i="1" dirty="0"/>
              <a:t> </a:t>
            </a:r>
          </a:p>
          <a:p>
            <a:pPr marL="0" lvl="0" indent="0" algn="l" rtl="0">
              <a:lnSpc>
                <a:spcPct val="100000"/>
              </a:lnSpc>
              <a:spcBef>
                <a:spcPts val="0"/>
              </a:spcBef>
              <a:spcAft>
                <a:spcPts val="0"/>
              </a:spcAft>
              <a:buSzPts val="1100"/>
              <a:buNone/>
            </a:pPr>
            <a:r>
              <a:rPr lang="en-US" sz="1100" i="1" dirty="0"/>
              <a:t> - VN General Statistics Office: </a:t>
            </a:r>
            <a:r>
              <a:rPr lang="en-US" sz="1100" i="1" dirty="0">
                <a:hlinkClick r:id="rId5"/>
              </a:rPr>
              <a:t>https://www.nso.gov.vn/</a:t>
            </a:r>
            <a:r>
              <a:rPr lang="en-US" sz="1100" i="1" dirty="0"/>
              <a:t> </a:t>
            </a:r>
          </a:p>
        </p:txBody>
      </p:sp>
      <p:sp>
        <p:nvSpPr>
          <p:cNvPr id="8" name="Title 1">
            <a:extLst>
              <a:ext uri="{FF2B5EF4-FFF2-40B4-BE49-F238E27FC236}">
                <a16:creationId xmlns:a16="http://schemas.microsoft.com/office/drawing/2014/main" id="{3E677B22-FC96-31D2-79D0-22966BF866FC}"/>
              </a:ext>
            </a:extLst>
          </p:cNvPr>
          <p:cNvSpPr>
            <a:spLocks noGrp="1"/>
          </p:cNvSpPr>
          <p:nvPr>
            <p:ph type="title"/>
          </p:nvPr>
        </p:nvSpPr>
        <p:spPr>
          <a:xfrm>
            <a:off x="908345" y="434084"/>
            <a:ext cx="10524067" cy="654050"/>
          </a:xfrm>
        </p:spPr>
        <p:txBody>
          <a:bodyPr>
            <a:noAutofit/>
          </a:bodyPr>
          <a:lstStyle/>
          <a:p>
            <a:pPr algn="ctr"/>
            <a:r>
              <a:rPr lang="en-US" sz="3200" dirty="0" err="1">
                <a:solidFill>
                  <a:schemeClr val="accent1">
                    <a:lumMod val="50000"/>
                  </a:schemeClr>
                </a:solidFill>
                <a:latin typeface="Arial" panose="020B0604020202020204" pitchFamily="34" charset="0"/>
              </a:rPr>
              <a:t>THỰC</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TRẠNG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TIÊU</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THỤ</a:t>
            </a:r>
            <a:r>
              <a:rPr lang="vi-VN"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NĂNG</a:t>
            </a:r>
            <a:r>
              <a:rPr lang="en-US" sz="3200" dirty="0">
                <a:solidFill>
                  <a:schemeClr val="accent1">
                    <a:lumMod val="50000"/>
                  </a:schemeClr>
                </a:solidFill>
                <a:latin typeface="Arial" panose="020B0604020202020204" pitchFamily="34" charset="0"/>
              </a:rPr>
              <a:t> </a:t>
            </a:r>
            <a:r>
              <a:rPr lang="en-US" sz="3200" dirty="0" err="1">
                <a:solidFill>
                  <a:schemeClr val="accent1">
                    <a:lumMod val="50000"/>
                  </a:schemeClr>
                </a:solidFill>
                <a:latin typeface="Arial" panose="020B0604020202020204" pitchFamily="34" charset="0"/>
              </a:rPr>
              <a:t>LƯỢNG</a:t>
            </a:r>
            <a:r>
              <a:rPr lang="en-US" sz="3200" dirty="0">
                <a:solidFill>
                  <a:schemeClr val="accent1">
                    <a:lumMod val="50000"/>
                  </a:schemeClr>
                </a:solidFill>
                <a:latin typeface="Arial" panose="020B0604020202020204" pitchFamily="34" charset="0"/>
              </a:rPr>
              <a:t> </a:t>
            </a:r>
            <a:r>
              <a:rPr lang="vi-VN" sz="3200" dirty="0">
                <a:solidFill>
                  <a:schemeClr val="accent1">
                    <a:lumMod val="50000"/>
                  </a:schemeClr>
                </a:solidFill>
                <a:latin typeface="Arial" panose="020B0604020202020204" pitchFamily="34" charset="0"/>
              </a:rPr>
              <a:t>Ở VIỆT NAM</a:t>
            </a:r>
            <a:endParaRPr lang="en-US" sz="3200" dirty="0">
              <a:solidFill>
                <a:schemeClr val="accent1">
                  <a:lumMod val="50000"/>
                </a:schemeClr>
              </a:solidFill>
            </a:endParaRPr>
          </a:p>
        </p:txBody>
      </p:sp>
    </p:spTree>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vi-VN" sz="3200">
                <a:solidFill>
                  <a:schemeClr val="accent1">
                    <a:lumMod val="50000"/>
                  </a:schemeClr>
                </a:solidFill>
                <a:latin typeface="Arial" panose="020B0604020202020204" pitchFamily="34" charset="0"/>
              </a:rPr>
              <a:t>ĐẶC ĐIỂM TIÊU THỤ NL TRONG CÔNG NGHIỆP Ở VN</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609600" y="1333681"/>
            <a:ext cx="10972800" cy="5052852"/>
          </a:xfrm>
        </p:spPr>
        <p:txBody>
          <a:bodyPr>
            <a:normAutofit fontScale="92500" lnSpcReduction="10000"/>
          </a:bodyPr>
          <a:lstStyle/>
          <a:p>
            <a:pPr algn="just">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gn="just">
              <a:lnSpc>
                <a:spcPct val="150000"/>
              </a:lnSpc>
              <a:buFont typeface="Wingdings" pitchFamily="2" charset="2"/>
              <a:buChar char="v"/>
            </a:pPr>
            <a:r>
              <a:rPr lang="vi-VN" sz="1800" dirty="0"/>
              <a:t>Việt Nam hiện có </a:t>
            </a:r>
            <a:r>
              <a:rPr lang="en-US" sz="1800" dirty="0">
                <a:solidFill>
                  <a:srgbClr val="FF0000"/>
                </a:solidFill>
              </a:rPr>
              <a:t>3.491 (năm 2023)</a:t>
            </a:r>
            <a:r>
              <a:rPr lang="vi-VN" sz="1800" dirty="0">
                <a:solidFill>
                  <a:srgbClr val="FF0000"/>
                </a:solidFill>
              </a:rPr>
              <a:t> </a:t>
            </a:r>
            <a:r>
              <a:rPr lang="vi-VN" sz="1800" dirty="0"/>
              <a:t>cơ sở sử dụng năng lượng trọng điểm (tăng từ 2496 cơ sở từ năm 2017) tiêu thụ năng lượng 51</a:t>
            </a:r>
            <a:r>
              <a:rPr lang="en-US" sz="1800" dirty="0"/>
              <a:t>.</a:t>
            </a:r>
            <a:r>
              <a:rPr lang="vi-VN" sz="1800" dirty="0"/>
              <a:t>393</a:t>
            </a:r>
            <a:r>
              <a:rPr lang="en-US" sz="1800" dirty="0"/>
              <a:t>.</a:t>
            </a:r>
            <a:r>
              <a:rPr lang="vi-VN" sz="1800" dirty="0"/>
              <a:t>648 TOE trong đó cơ sở tiêu thụ Năng lượng trọng điểm thuộc mảng công nghiệp chiếm phần lớn là </a:t>
            </a:r>
            <a:r>
              <a:rPr lang="en-US" sz="1800" dirty="0">
                <a:solidFill>
                  <a:srgbClr val="FF0000"/>
                </a:solidFill>
              </a:rPr>
              <a:t>2.864</a:t>
            </a:r>
            <a:r>
              <a:rPr lang="vi-VN" sz="1800" dirty="0">
                <a:solidFill>
                  <a:srgbClr val="FF0000"/>
                </a:solidFill>
              </a:rPr>
              <a:t> </a:t>
            </a:r>
            <a:r>
              <a:rPr lang="vi-VN" sz="1800" dirty="0"/>
              <a:t>cơ sở tiêu thụ  </a:t>
            </a:r>
            <a:r>
              <a:rPr lang="vi-VN" sz="1800" dirty="0">
                <a:solidFill>
                  <a:srgbClr val="FF0000"/>
                </a:solidFill>
              </a:rPr>
              <a:t>40,586,299</a:t>
            </a:r>
            <a:r>
              <a:rPr lang="vi-VN" sz="1800" dirty="0"/>
              <a:t> TOE. Công nghiệp Việt Nam có ưu thế lớn về tiết kiệm năng lượng</a:t>
            </a:r>
            <a:r>
              <a:rPr lang="en-US" sz="1800" dirty="0"/>
              <a:t>.</a:t>
            </a:r>
          </a:p>
          <a:p>
            <a:pPr algn="just">
              <a:lnSpc>
                <a:spcPct val="150000"/>
              </a:lnSpc>
              <a:buFont typeface="Wingdings" pitchFamily="2" charset="2"/>
              <a:buChar char="v"/>
            </a:pPr>
            <a:r>
              <a:rPr lang="vi-VN" sz="1800" dirty="0"/>
              <a:t>Trong danh sách cơ sở sử dụng năng lượng trọng điểm năm 2023, có </a:t>
            </a:r>
            <a:r>
              <a:rPr lang="vi-VN" sz="1800" b="1" dirty="0">
                <a:hlinkClick r:id="rId2"/>
              </a:rPr>
              <a:t>117 doanh nghiệp</a:t>
            </a:r>
            <a:r>
              <a:rPr lang="vi-VN" sz="1800" dirty="0"/>
              <a:t> thuộc ngành </a:t>
            </a:r>
            <a:r>
              <a:rPr lang="vi-VN" sz="1800" b="1" dirty="0"/>
              <a:t>Thép</a:t>
            </a:r>
            <a:endParaRPr lang="vi-VN" sz="1800" dirty="0"/>
          </a:p>
          <a:p>
            <a:pPr algn="just">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của </a:t>
            </a:r>
            <a:r>
              <a:rPr lang="en-US" sz="1800" dirty="0"/>
              <a:t>T</a:t>
            </a:r>
            <a:r>
              <a:rPr lang="vi-VN" sz="1800" dirty="0"/>
              <a:t>hủ </a:t>
            </a:r>
            <a:r>
              <a:rPr lang="en-US" sz="1800" dirty="0"/>
              <a:t>T</a:t>
            </a:r>
            <a:r>
              <a:rPr lang="vi-VN" sz="1800" dirty="0"/>
              <a:t>ướng </a:t>
            </a:r>
            <a:r>
              <a:rPr lang="en-US" sz="1800" dirty="0"/>
              <a:t>C</a:t>
            </a:r>
            <a:r>
              <a:rPr lang="vi-VN" sz="1800" dirty="0"/>
              <a:t>hính </a:t>
            </a:r>
            <a:r>
              <a:rPr lang="en-US" sz="1800" dirty="0"/>
              <a:t>P</a:t>
            </a:r>
            <a:r>
              <a:rPr lang="vi-VN" sz="1800" dirty="0"/>
              <a:t>hủ về phê duyệt chương trình Quốc gia về sử dụng NLTKHQ giai đoạn 2019 – 2030.</a:t>
            </a:r>
          </a:p>
          <a:p>
            <a:pPr algn="just">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gn="just">
              <a:lnSpc>
                <a:spcPct val="150000"/>
              </a:lnSpc>
              <a:buFont typeface="Wingdings" pitchFamily="2" charset="2"/>
              <a:buChar char="v"/>
            </a:pPr>
            <a:endParaRPr lang="vi-VN" sz="1800" dirty="0"/>
          </a:p>
          <a:p>
            <a:pPr algn="just">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188970114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587828" y="509813"/>
            <a:ext cx="10989129" cy="654050"/>
          </a:xfrm>
        </p:spPr>
        <p:txBody>
          <a:bodyPr>
            <a:noAutofit/>
          </a:bodyPr>
          <a:lstStyle/>
          <a:p>
            <a:pPr algn="ctr"/>
            <a:r>
              <a:rPr lang="vi-VN" sz="3200">
                <a:solidFill>
                  <a:schemeClr val="accent1">
                    <a:lumMod val="50000"/>
                  </a:schemeClr>
                </a:solidFill>
                <a:latin typeface="+mn-lt"/>
              </a:rPr>
              <a:t>CƠ SỞ SỬ DỤNG NĂNG LƯỢNG TRỌNG ĐIỂM</a:t>
            </a:r>
            <a:endParaRPr lang="en-US" sz="3200"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2017-2023</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6" name="TextBox 5">
            <a:extLst>
              <a:ext uri="{FF2B5EF4-FFF2-40B4-BE49-F238E27FC236}">
                <a16:creationId xmlns:a16="http://schemas.microsoft.com/office/drawing/2014/main" id="{B942C6BB-3227-4E7A-1097-F804965B6C2A}"/>
              </a:ext>
            </a:extLst>
          </p:cNvPr>
          <p:cNvSpPr txBox="1"/>
          <p:nvPr/>
        </p:nvSpPr>
        <p:spPr>
          <a:xfrm>
            <a:off x="2927494" y="1272354"/>
            <a:ext cx="6722282" cy="379656"/>
          </a:xfrm>
          <a:prstGeom prst="rect">
            <a:avLst/>
          </a:prstGeom>
          <a:noFill/>
        </p:spPr>
        <p:txBody>
          <a:bodyPr wrap="square">
            <a:spAutoFit/>
          </a:bodyPr>
          <a:lstStyle/>
          <a:p>
            <a:r>
              <a:rPr lang="vi-VN" b="1" dirty="0">
                <a:solidFill>
                  <a:srgbClr val="FF0000"/>
                </a:solidFill>
              </a:rPr>
              <a:t>Ngành công nghiệp Thép có khoảng 117 DEUs</a:t>
            </a:r>
            <a:endParaRPr lang="en-VN" dirty="0"/>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nvGraphicFramePr>
        <p:xfrm>
          <a:off x="2087105" y="1652010"/>
          <a:ext cx="8017789" cy="44553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2198092"/>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17096</TotalTime>
  <Words>5422</Words>
  <Application>Microsoft Macintosh PowerPoint</Application>
  <PresentationFormat>Widescreen</PresentationFormat>
  <Paragraphs>508</Paragraphs>
  <Slides>39</Slides>
  <Notes>11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39</vt:i4>
      </vt:variant>
    </vt:vector>
  </HeadingPairs>
  <TitlesOfParts>
    <vt:vector size="52" baseType="lpstr">
      <vt:lpstr>Times New Roman</vt:lpstr>
      <vt:lpstr>Courier New</vt:lpstr>
      <vt:lpstr>Arial</vt:lpstr>
      <vt:lpstr>DM Sans Semi Bold</vt:lpstr>
      <vt:lpstr>Lato</vt:lpstr>
      <vt:lpstr>Times</vt:lpstr>
      <vt:lpstr>Helvetica Neue</vt:lpstr>
      <vt:lpstr>Roboto</vt:lpstr>
      <vt:lpstr>Fira Sans Extra Condensed</vt:lpstr>
      <vt:lpstr>Calibri</vt:lpstr>
      <vt:lpstr>Wingdings</vt:lpstr>
      <vt:lpstr>Inter Medium</vt:lpstr>
      <vt:lpstr>Energy Saving Infographics by Slidesgo</vt:lpstr>
      <vt:lpstr>CHƯƠNG TRÌNH TẬP HUẤN TKNL DÀNH CHO CÁN BỘ QUẢN LÝ</vt:lpstr>
      <vt:lpstr>MỤC TIÊU CỦA HỢP PHẦN</vt:lpstr>
      <vt:lpstr>Thảo luận nhóm và trình bày</vt:lpstr>
      <vt:lpstr>Việc sử dụng năng lượng trong công nghiệp toàn cầu</vt:lpstr>
      <vt:lpstr>BỐI CẢNH NĂNG LƯỢNG TIÊU THỤ Ở VIỆT NAM</vt:lpstr>
      <vt:lpstr>THỰC TRẠNG TIÊU THỤ NĂNG LƯỢNG Ở VIỆT NAM</vt:lpstr>
      <vt:lpstr>THỰC TRẠNG TIÊU THỤ NĂNG LƯỢNG Ở VIỆT NAM</vt:lpstr>
      <vt:lpstr>ĐẶC ĐIỂM TIÊU THỤ NL TRONG CÔNG NGHIỆP Ở VN</vt:lpstr>
      <vt:lpstr>CƠ SỞ SỬ DỤNG NĂNG LƯỢNG TRỌNG ĐIỂM</vt:lpstr>
      <vt:lpstr>Mục tiêu TKNL cho các ngành công nghiệp Việt Nam đến năm 2030</vt:lpstr>
      <vt:lpstr>Tiêu thụ năng lượng cụ thể và tiềm năng tiết kiệm năng lượng</vt:lpstr>
      <vt:lpstr>GIÁ ĐIỆN TRUNG BÌNH (2010 – 2024)</vt:lpstr>
      <vt:lpstr>Thực trạng sử dụng năng lượng trong công nghiệp</vt:lpstr>
      <vt:lpstr>Nguyên nhân tiêu thụ năng lượng cao</vt:lpstr>
      <vt:lpstr>Những thách thức trong quản lý và SDNL</vt:lpstr>
      <vt:lpstr>Xu hướng phát triển bền vững trong công nghiệp</vt:lpstr>
      <vt:lpstr>PowerPoint Presentation</vt:lpstr>
      <vt:lpstr>Cường độ năng lượng trong các ngành công nghiệp  trọng điểm tại Việt Nam</vt:lpstr>
      <vt:lpstr>Định mức tiêu hao năng lượng cho ngành công nghiệp thép</vt:lpstr>
      <vt:lpstr>PowerPoint Presentation</vt:lpstr>
      <vt:lpstr>PowerPoint Presentation</vt:lpstr>
      <vt:lpstr>Tiêu thụ năng lượng trong ngành Thép</vt:lpstr>
      <vt:lpstr>Tiêu thụ năng lượng trong ngành Thép</vt:lpstr>
      <vt:lpstr>Nguyên nhân dẫn đến tiêu hao cao của ngành thép</vt:lpstr>
      <vt:lpstr>Giải pháp tiết kiệm năng lượng trong ngành Thép</vt:lpstr>
      <vt:lpstr>Giải pháp tiết kiệm năng lượng trong ngành Thép</vt:lpstr>
      <vt:lpstr>Giải pháp tiết kiệm năng lượng trong ngành Thép</vt:lpstr>
      <vt:lpstr>Giải pháp tiết kiệm năng lượng trong ngành Thép</vt:lpstr>
      <vt:lpstr>Giải pháp tiết kiệm năng lượng trong ngành Thép</vt:lpstr>
      <vt:lpstr>Giải pháp tiết kiệm năng lượng trong ngành Thép</vt:lpstr>
      <vt:lpstr>Giải pháp tiết kiệm năng lượng trong ngành Thép</vt:lpstr>
      <vt:lpstr>Giải pháp tiết kiệm năng lượng trong ngành Thép</vt:lpstr>
      <vt:lpstr>PowerPoint Presentation</vt:lpstr>
      <vt:lpstr>PowerPoint Presentation</vt:lpstr>
      <vt:lpstr>PowerPoint Presentation</vt:lpstr>
      <vt:lpstr>PowerPoint Presentation</vt:lpstr>
      <vt:lpstr>PowerPoint Presentation</vt:lpstr>
      <vt:lpstr>Câu hỏi và trả lời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Admin</dc:creator>
  <cp:lastModifiedBy>823417-Nguyễn Mạnh Hùng</cp:lastModifiedBy>
  <cp:revision>151</cp:revision>
  <dcterms:modified xsi:type="dcterms:W3CDTF">2025-09-04T07:45:21Z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2434177</vt:lpwstr>
  </property>
  <property fmtid="{D5CDD505-2E9C-101B-9397-08002B2CF9AE}" name="NXPowerLiteSettings" pid="3">
    <vt:lpwstr>F7000400038000</vt:lpwstr>
  </property>
  <property fmtid="{D5CDD505-2E9C-101B-9397-08002B2CF9AE}" name="NXPowerLiteVersion" pid="4">
    <vt:lpwstr>S11.0.1</vt:lpwstr>
  </property>
</Properties>
</file>