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 /><Relationship Id="rId2" Type="http://schemas.openxmlformats.org/officeDocument/2006/relationships/extended-properties" Target="docProps/app.xml" /><Relationship Id="rId3" Type="http://schemas.openxmlformats.org/officeDocument/2006/relationships/officeDocument" Target="ppt/presentation.xml" /></Relationships>
</file>

<file path=ppt/presentation.xml><?xml version="1.0" encoding="utf-8"?>
<p:presentation xmlns:p="http://schemas.openxmlformats.org/presentationml/2006/main" xmlns:a="http://schemas.openxmlformats.org/drawingml/2006/main" xmlns:r="http://schemas.openxmlformats.org/officeDocument/2006/relationships" embedTrueTypeFonts="1" saveSubsetFonts="1">
  <p:sldMasterIdLst>
    <p:sldMasterId id="2147483648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</p:sldIdLst>
  <p:sldSz cx="9144000" cy="5143500"/>
  <p:notesSz cx="9144000" cy="5143500"/>
  <p:embeddedFontLst>
    <p:embeddedFont>
      <p:font typeface="BLVWPH+Arial-BoldMT"/>
      <p:regular r:id="rId62"/>
    </p:embeddedFont>
    <p:embeddedFont>
      <p:font typeface="VSNMHL+ArialMT"/>
      <p:regular r:id="rId63"/>
    </p:embeddedFont>
    <p:embeddedFont>
      <p:font typeface="DTAIDM+CourierNewPSMT"/>
      <p:regular r:id="rId64"/>
    </p:embeddedFont>
    <p:embeddedFont>
      <p:font typeface="LBHWQE+Wingdings-Regular"/>
      <p:regular r:id="rId65"/>
    </p:embeddedFont>
    <p:embeddedFont>
      <p:font typeface="BIPUBS+Arial-BoldItalicMT"/>
      <p:regular r:id="rId66"/>
    </p:embeddedFont>
    <p:embeddedFont>
      <p:font typeface="EDKOIV+SymbolMT"/>
      <p:regular r:id="rId67"/>
    </p:embeddedFont>
    <p:embeddedFont>
      <p:font typeface="ELWLDV+Arial-ItalicMT"/>
      <p:regular r:id="rId68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2482" y="-91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presProps" Target="presProps.xml" /><Relationship Id="rId10" Type="http://schemas.openxmlformats.org/officeDocument/2006/relationships/slide" Target="slides/slide5.xml" /><Relationship Id="rId11" Type="http://schemas.openxmlformats.org/officeDocument/2006/relationships/slide" Target="slides/slide6.xml" /><Relationship Id="rId12" Type="http://schemas.openxmlformats.org/officeDocument/2006/relationships/slide" Target="slides/slide7.xml" /><Relationship Id="rId13" Type="http://schemas.openxmlformats.org/officeDocument/2006/relationships/slide" Target="slides/slide8.xml" /><Relationship Id="rId14" Type="http://schemas.openxmlformats.org/officeDocument/2006/relationships/slide" Target="slides/slide9.xml" /><Relationship Id="rId15" Type="http://schemas.openxmlformats.org/officeDocument/2006/relationships/slide" Target="slides/slide10.xml" /><Relationship Id="rId16" Type="http://schemas.openxmlformats.org/officeDocument/2006/relationships/slide" Target="slides/slide11.xml" /><Relationship Id="rId17" Type="http://schemas.openxmlformats.org/officeDocument/2006/relationships/slide" Target="slides/slide12.xml" /><Relationship Id="rId18" Type="http://schemas.openxmlformats.org/officeDocument/2006/relationships/slide" Target="slides/slide13.xml" /><Relationship Id="rId19" Type="http://schemas.openxmlformats.org/officeDocument/2006/relationships/slide" Target="slides/slide14.xml" /><Relationship Id="rId2" Type="http://schemas.openxmlformats.org/officeDocument/2006/relationships/tableStyles" Target="tableStyles.xml" /><Relationship Id="rId20" Type="http://schemas.openxmlformats.org/officeDocument/2006/relationships/slide" Target="slides/slide15.xml" /><Relationship Id="rId21" Type="http://schemas.openxmlformats.org/officeDocument/2006/relationships/slide" Target="slides/slide16.xml" /><Relationship Id="rId22" Type="http://schemas.openxmlformats.org/officeDocument/2006/relationships/slide" Target="slides/slide17.xml" /><Relationship Id="rId23" Type="http://schemas.openxmlformats.org/officeDocument/2006/relationships/slide" Target="slides/slide18.xml" /><Relationship Id="rId24" Type="http://schemas.openxmlformats.org/officeDocument/2006/relationships/slide" Target="slides/slide19.xml" /><Relationship Id="rId25" Type="http://schemas.openxmlformats.org/officeDocument/2006/relationships/slide" Target="slides/slide20.xml" /><Relationship Id="rId26" Type="http://schemas.openxmlformats.org/officeDocument/2006/relationships/slide" Target="slides/slide21.xml" /><Relationship Id="rId27" Type="http://schemas.openxmlformats.org/officeDocument/2006/relationships/slide" Target="slides/slide22.xml" /><Relationship Id="rId28" Type="http://schemas.openxmlformats.org/officeDocument/2006/relationships/slide" Target="slides/slide23.xml" /><Relationship Id="rId29" Type="http://schemas.openxmlformats.org/officeDocument/2006/relationships/slide" Target="slides/slide24.xml" /><Relationship Id="rId3" Type="http://schemas.openxmlformats.org/officeDocument/2006/relationships/viewProps" Target="viewProps.xml" /><Relationship Id="rId30" Type="http://schemas.openxmlformats.org/officeDocument/2006/relationships/slide" Target="slides/slide25.xml" /><Relationship Id="rId31" Type="http://schemas.openxmlformats.org/officeDocument/2006/relationships/slide" Target="slides/slide26.xml" /><Relationship Id="rId32" Type="http://schemas.openxmlformats.org/officeDocument/2006/relationships/slide" Target="slides/slide27.xml" /><Relationship Id="rId33" Type="http://schemas.openxmlformats.org/officeDocument/2006/relationships/slide" Target="slides/slide28.xml" /><Relationship Id="rId34" Type="http://schemas.openxmlformats.org/officeDocument/2006/relationships/slide" Target="slides/slide29.xml" /><Relationship Id="rId35" Type="http://schemas.openxmlformats.org/officeDocument/2006/relationships/slide" Target="slides/slide30.xml" /><Relationship Id="rId36" Type="http://schemas.openxmlformats.org/officeDocument/2006/relationships/slide" Target="slides/slide31.xml" /><Relationship Id="rId37" Type="http://schemas.openxmlformats.org/officeDocument/2006/relationships/slide" Target="slides/slide32.xml" /><Relationship Id="rId38" Type="http://schemas.openxmlformats.org/officeDocument/2006/relationships/slide" Target="slides/slide33.xml" /><Relationship Id="rId39" Type="http://schemas.openxmlformats.org/officeDocument/2006/relationships/slide" Target="slides/slide34.xml" /><Relationship Id="rId4" Type="http://schemas.openxmlformats.org/officeDocument/2006/relationships/theme" Target="theme/theme1.xml" /><Relationship Id="rId40" Type="http://schemas.openxmlformats.org/officeDocument/2006/relationships/slide" Target="slides/slide35.xml" /><Relationship Id="rId41" Type="http://schemas.openxmlformats.org/officeDocument/2006/relationships/slide" Target="slides/slide36.xml" /><Relationship Id="rId42" Type="http://schemas.openxmlformats.org/officeDocument/2006/relationships/slide" Target="slides/slide37.xml" /><Relationship Id="rId43" Type="http://schemas.openxmlformats.org/officeDocument/2006/relationships/slide" Target="slides/slide38.xml" /><Relationship Id="rId44" Type="http://schemas.openxmlformats.org/officeDocument/2006/relationships/slide" Target="slides/slide39.xml" /><Relationship Id="rId45" Type="http://schemas.openxmlformats.org/officeDocument/2006/relationships/slide" Target="slides/slide40.xml" /><Relationship Id="rId46" Type="http://schemas.openxmlformats.org/officeDocument/2006/relationships/slide" Target="slides/slide41.xml" /><Relationship Id="rId47" Type="http://schemas.openxmlformats.org/officeDocument/2006/relationships/slide" Target="slides/slide42.xml" /><Relationship Id="rId48" Type="http://schemas.openxmlformats.org/officeDocument/2006/relationships/slide" Target="slides/slide43.xml" /><Relationship Id="rId49" Type="http://schemas.openxmlformats.org/officeDocument/2006/relationships/slide" Target="slides/slide44.xml" /><Relationship Id="rId5" Type="http://schemas.openxmlformats.org/officeDocument/2006/relationships/slideMaster" Target="slideMasters/slideMaster1.xml" /><Relationship Id="rId50" Type="http://schemas.openxmlformats.org/officeDocument/2006/relationships/slide" Target="slides/slide45.xml" /><Relationship Id="rId51" Type="http://schemas.openxmlformats.org/officeDocument/2006/relationships/slide" Target="slides/slide46.xml" /><Relationship Id="rId52" Type="http://schemas.openxmlformats.org/officeDocument/2006/relationships/slide" Target="slides/slide47.xml" /><Relationship Id="rId53" Type="http://schemas.openxmlformats.org/officeDocument/2006/relationships/slide" Target="slides/slide48.xml" /><Relationship Id="rId54" Type="http://schemas.openxmlformats.org/officeDocument/2006/relationships/slide" Target="slides/slide49.xml" /><Relationship Id="rId55" Type="http://schemas.openxmlformats.org/officeDocument/2006/relationships/slide" Target="slides/slide50.xml" /><Relationship Id="rId56" Type="http://schemas.openxmlformats.org/officeDocument/2006/relationships/slide" Target="slides/slide51.xml" /><Relationship Id="rId57" Type="http://schemas.openxmlformats.org/officeDocument/2006/relationships/slide" Target="slides/slide52.xml" /><Relationship Id="rId58" Type="http://schemas.openxmlformats.org/officeDocument/2006/relationships/slide" Target="slides/slide53.xml" /><Relationship Id="rId59" Type="http://schemas.openxmlformats.org/officeDocument/2006/relationships/slide" Target="slides/slide54.xml" /><Relationship Id="rId6" Type="http://schemas.openxmlformats.org/officeDocument/2006/relationships/slide" Target="slides/slide1.xml" /><Relationship Id="rId60" Type="http://schemas.openxmlformats.org/officeDocument/2006/relationships/slide" Target="slides/slide55.xml" /><Relationship Id="rId61" Type="http://schemas.openxmlformats.org/officeDocument/2006/relationships/slide" Target="slides/slide56.xml" /><Relationship Id="rId62" Type="http://schemas.openxmlformats.org/officeDocument/2006/relationships/font" Target="fonts/font1.fntdata" /><Relationship Id="rId63" Type="http://schemas.openxmlformats.org/officeDocument/2006/relationships/font" Target="fonts/font2.fntdata" /><Relationship Id="rId64" Type="http://schemas.openxmlformats.org/officeDocument/2006/relationships/font" Target="fonts/font3.fntdata" /><Relationship Id="rId65" Type="http://schemas.openxmlformats.org/officeDocument/2006/relationships/font" Target="fonts/font4.fntdata" /><Relationship Id="rId66" Type="http://schemas.openxmlformats.org/officeDocument/2006/relationships/font" Target="fonts/font5.fntdata" /><Relationship Id="rId67" Type="http://schemas.openxmlformats.org/officeDocument/2006/relationships/font" Target="fonts/font6.fntdata" /><Relationship Id="rId68" Type="http://schemas.openxmlformats.org/officeDocument/2006/relationships/font" Target="fonts/font7.fntdata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27.02.2014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" Target="../theme/theme1.xml" /></Relationships>
</file>

<file path=ppt/slideMasters/slideMaster1.xml><?xml version="1.0" encoding="utf-8"?>
<p:sldMaster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В‹#В›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49" r:id="rId1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1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2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3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4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5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6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7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8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9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0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1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2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3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4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5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6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7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8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9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0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1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2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3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4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5.pn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6.pn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7.pn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8.pn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9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0.pn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1.pn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2.png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3.pn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4.png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5.png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6.png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7.png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8.png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9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0.png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1.png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2.png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3.png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4.png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5.png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6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7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8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9.png" 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39434" y="863304"/>
            <a:ext cx="6499624" cy="133065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917"/>
              </a:lnSpc>
              <a:spcBef>
                <a:spcPts val="0"/>
              </a:spcBef>
              <a:spcAft>
                <a:spcPts val="0"/>
              </a:spcAft>
            </a:pPr>
            <a:r>
              <a:rPr dirty="0" sz="2800" b="1">
                <a:solidFill>
                  <a:srgbClr val="337177"/>
                </a:solidFill>
                <a:latin typeface="BLVWPH+Arial-BoldMT"/>
                <a:cs typeface="BLVWPH+Arial-BoldMT"/>
              </a:rPr>
              <a:t>CHƯƠNG</a:t>
            </a:r>
            <a:r>
              <a:rPr dirty="0" sz="2800" b="1">
                <a:solidFill>
                  <a:srgbClr val="337177"/>
                </a:solidFill>
                <a:latin typeface="BLVWPH+Arial-BoldMT"/>
                <a:cs typeface="BLVWPH+Arial-BoldMT"/>
              </a:rPr>
              <a:t> </a:t>
            </a:r>
            <a:r>
              <a:rPr dirty="0" sz="2800" b="1">
                <a:solidFill>
                  <a:srgbClr val="337177"/>
                </a:solidFill>
                <a:latin typeface="BLVWPH+Arial-BoldMT"/>
                <a:cs typeface="BLVWPH+Arial-BoldMT"/>
              </a:rPr>
              <a:t>TRÌNH</a:t>
            </a:r>
            <a:r>
              <a:rPr dirty="0" sz="2800" b="1">
                <a:solidFill>
                  <a:srgbClr val="337177"/>
                </a:solidFill>
                <a:latin typeface="BLVWPH+Arial-BoldMT"/>
                <a:cs typeface="BLVWPH+Arial-BoldMT"/>
              </a:rPr>
              <a:t> </a:t>
            </a:r>
            <a:r>
              <a:rPr dirty="0" sz="2800" b="1">
                <a:solidFill>
                  <a:srgbClr val="337177"/>
                </a:solidFill>
                <a:latin typeface="BLVWPH+Arial-BoldMT"/>
                <a:cs typeface="BLVWPH+Arial-BoldMT"/>
              </a:rPr>
              <a:t>TẬP</a:t>
            </a:r>
            <a:r>
              <a:rPr dirty="0" sz="2800" b="1">
                <a:solidFill>
                  <a:srgbClr val="337177"/>
                </a:solidFill>
                <a:latin typeface="BLVWPH+Arial-BoldMT"/>
                <a:cs typeface="BLVWPH+Arial-BoldMT"/>
              </a:rPr>
              <a:t> </a:t>
            </a:r>
            <a:r>
              <a:rPr dirty="0" sz="2800" b="1">
                <a:solidFill>
                  <a:srgbClr val="337177"/>
                </a:solidFill>
                <a:latin typeface="BLVWPH+Arial-BoldMT"/>
                <a:cs typeface="BLVWPH+Arial-BoldMT"/>
              </a:rPr>
              <a:t>HUẤN</a:t>
            </a:r>
            <a:r>
              <a:rPr dirty="0" sz="2800" b="1">
                <a:solidFill>
                  <a:srgbClr val="337177"/>
                </a:solidFill>
                <a:latin typeface="BLVWPH+Arial-BoldMT"/>
                <a:cs typeface="BLVWPH+Arial-BoldMT"/>
              </a:rPr>
              <a:t> </a:t>
            </a:r>
            <a:r>
              <a:rPr dirty="0" sz="2800" b="1">
                <a:solidFill>
                  <a:srgbClr val="337177"/>
                </a:solidFill>
                <a:latin typeface="BLVWPH+Arial-BoldMT"/>
                <a:cs typeface="BLVWPH+Arial-BoldMT"/>
              </a:rPr>
              <a:t>CHO</a:t>
            </a:r>
          </a:p>
          <a:p>
            <a:pPr marL="0" marR="0">
              <a:lnSpc>
                <a:spcPts val="2917"/>
              </a:lnSpc>
              <a:spcBef>
                <a:spcPts val="492"/>
              </a:spcBef>
              <a:spcAft>
                <a:spcPts val="0"/>
              </a:spcAft>
            </a:pPr>
            <a:r>
              <a:rPr dirty="0" sz="2800" b="1">
                <a:solidFill>
                  <a:srgbClr val="337177"/>
                </a:solidFill>
                <a:latin typeface="BLVWPH+Arial-BoldMT"/>
                <a:cs typeface="BLVWPH+Arial-BoldMT"/>
              </a:rPr>
              <a:t>DOANH</a:t>
            </a:r>
            <a:r>
              <a:rPr dirty="0" sz="2800" b="1">
                <a:solidFill>
                  <a:srgbClr val="337177"/>
                </a:solidFill>
                <a:latin typeface="BLVWPH+Arial-BoldMT"/>
                <a:cs typeface="BLVWPH+Arial-BoldMT"/>
              </a:rPr>
              <a:t> </a:t>
            </a:r>
            <a:r>
              <a:rPr dirty="0" sz="2800" b="1">
                <a:solidFill>
                  <a:srgbClr val="337177"/>
                </a:solidFill>
                <a:latin typeface="BLVWPH+Arial-BoldMT"/>
                <a:cs typeface="BLVWPH+Arial-BoldMT"/>
              </a:rPr>
              <a:t>NGHIỆP</a:t>
            </a:r>
            <a:r>
              <a:rPr dirty="0" sz="2800" b="1">
                <a:solidFill>
                  <a:srgbClr val="337177"/>
                </a:solidFill>
                <a:latin typeface="BLVWPH+Arial-BoldMT"/>
                <a:cs typeface="BLVWPH+Arial-BoldMT"/>
              </a:rPr>
              <a:t> </a:t>
            </a:r>
            <a:r>
              <a:rPr dirty="0" sz="2800" b="1">
                <a:solidFill>
                  <a:srgbClr val="337177"/>
                </a:solidFill>
                <a:latin typeface="BLVWPH+Arial-BoldMT"/>
                <a:cs typeface="BLVWPH+Arial-BoldMT"/>
              </a:rPr>
              <a:t>CÔNG</a:t>
            </a:r>
            <a:r>
              <a:rPr dirty="0" sz="2800" b="1">
                <a:solidFill>
                  <a:srgbClr val="337177"/>
                </a:solidFill>
                <a:latin typeface="BLVWPH+Arial-BoldMT"/>
                <a:cs typeface="BLVWPH+Arial-BoldMT"/>
              </a:rPr>
              <a:t> </a:t>
            </a:r>
            <a:r>
              <a:rPr dirty="0" sz="2800" b="1">
                <a:solidFill>
                  <a:srgbClr val="337177"/>
                </a:solidFill>
                <a:latin typeface="BLVWPH+Arial-BoldMT"/>
                <a:cs typeface="BLVWPH+Arial-BoldMT"/>
              </a:rPr>
              <a:t>NGHIỆP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39450" y="2024870"/>
            <a:ext cx="2321940" cy="4842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b="1">
                <a:solidFill>
                  <a:srgbClr val="0070c0"/>
                </a:solidFill>
                <a:latin typeface="BLVWPH+Arial-BoldMT"/>
                <a:cs typeface="BLVWPH+Arial-BoldMT"/>
              </a:rPr>
              <a:t>Quản</a:t>
            </a:r>
            <a:r>
              <a:rPr dirty="0" sz="1500" b="1">
                <a:solidFill>
                  <a:srgbClr val="0070c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70c0"/>
                </a:solidFill>
                <a:latin typeface="BLVWPH+Arial-BoldMT"/>
                <a:cs typeface="BLVWPH+Arial-BoldMT"/>
              </a:rPr>
              <a:t>lý</a:t>
            </a:r>
            <a:r>
              <a:rPr dirty="0" sz="1500" b="1">
                <a:solidFill>
                  <a:srgbClr val="0070c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70c0"/>
                </a:solidFill>
                <a:latin typeface="BLVWPH+Arial-BoldMT"/>
                <a:cs typeface="BLVWPH+Arial-BoldMT"/>
              </a:rPr>
              <a:t>Doanh</a:t>
            </a:r>
            <a:r>
              <a:rPr dirty="0" sz="1500" b="1">
                <a:solidFill>
                  <a:srgbClr val="0070c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70c0"/>
                </a:solidFill>
                <a:latin typeface="BLVWPH+Arial-BoldMT"/>
                <a:cs typeface="BLVWPH+Arial-BoldMT"/>
              </a:rPr>
              <a:t>nghiệp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44210" y="3050160"/>
            <a:ext cx="4708508" cy="9414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4925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b="1" u="sng">
                <a:solidFill>
                  <a:srgbClr val="337177"/>
                </a:solidFill>
                <a:latin typeface="BLVWPH+Arial-BoldMT"/>
                <a:cs typeface="BLVWPH+Arial-BoldMT"/>
              </a:rPr>
              <a:t>Module</a:t>
            </a:r>
            <a:r>
              <a:rPr dirty="0" sz="1500" spc="31" b="1" u="sng">
                <a:solidFill>
                  <a:srgbClr val="337177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 u="sng">
                <a:solidFill>
                  <a:srgbClr val="337177"/>
                </a:solidFill>
                <a:latin typeface="BLVWPH+Arial-BoldMT"/>
                <a:cs typeface="BLVWPH+Arial-BoldMT"/>
              </a:rPr>
              <a:t>8.6:</a:t>
            </a:r>
            <a:r>
              <a:rPr dirty="0" sz="1500">
                <a:solidFill>
                  <a:srgbClr val="337177"/>
                </a:solidFill>
                <a:latin typeface="VSNMHL+ArialMT"/>
                <a:cs typeface="VSNMHL+ArialMT"/>
              </a:rPr>
              <a:t>ꢀ</a:t>
            </a:r>
          </a:p>
          <a:p>
            <a:pPr marL="0" marR="0">
              <a:lnSpc>
                <a:spcPts val="1562"/>
              </a:lnSpc>
              <a:spcBef>
                <a:spcPts val="237"/>
              </a:spcBef>
              <a:spcAft>
                <a:spcPts val="0"/>
              </a:spcAft>
            </a:pPr>
            <a:r>
              <a:rPr dirty="0" sz="1500">
                <a:solidFill>
                  <a:srgbClr val="337177"/>
                </a:solidFill>
                <a:latin typeface="VSNMHL+ArialMT"/>
                <a:cs typeface="VSNMHL+ArialMT"/>
              </a:rPr>
              <a:t>Cácꢀcơꢀhộiꢀtiếtꢀkiệmꢀnăngꢀlượngꢀđiểnꢀhìnhꢀtrongꢀ</a:t>
            </a:r>
          </a:p>
          <a:p>
            <a:pPr marL="29766" marR="0">
              <a:lnSpc>
                <a:spcPts val="1562"/>
              </a:lnSpc>
              <a:spcBef>
                <a:spcPts val="237"/>
              </a:spcBef>
              <a:spcAft>
                <a:spcPts val="0"/>
              </a:spcAft>
            </a:pPr>
            <a:r>
              <a:rPr dirty="0" sz="1500">
                <a:solidFill>
                  <a:srgbClr val="337177"/>
                </a:solidFill>
                <a:latin typeface="VSNMHL+ArialMT"/>
                <a:cs typeface="VSNMHL+ArialMT"/>
              </a:rPr>
              <a:t>ngànhꢀdệtꢀmay.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733800" y="455286"/>
            <a:ext cx="2132939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Các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loại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vải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08125" y="1157170"/>
            <a:ext cx="3373754" cy="58808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927"/>
              </a:lnSpc>
              <a:spcBef>
                <a:spcPts val="0"/>
              </a:spcBef>
              <a:spcAft>
                <a:spcPts val="0"/>
              </a:spcAft>
            </a:pPr>
            <a:r>
              <a:rPr dirty="0" sz="18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850" spc="69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800">
                <a:solidFill>
                  <a:srgbClr val="000000"/>
                </a:solidFill>
                <a:latin typeface="VSNMHL+ArialMT"/>
                <a:cs typeface="VSNMHL+ArialMT"/>
              </a:rPr>
              <a:t>Vảiꢀthôngꢀminhꢀ–ꢀstomatex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808125" y="1505658"/>
            <a:ext cx="3954656" cy="12851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927"/>
              </a:lnSpc>
              <a:spcBef>
                <a:spcPts val="0"/>
              </a:spcBef>
              <a:spcAft>
                <a:spcPts val="0"/>
              </a:spcAft>
            </a:pPr>
            <a:r>
              <a:rPr dirty="0" sz="18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850" spc="69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800">
                <a:solidFill>
                  <a:srgbClr val="000000"/>
                </a:solidFill>
                <a:latin typeface="VSNMHL+ArialMT"/>
                <a:cs typeface="VSNMHL+ArialMT"/>
              </a:rPr>
              <a:t>Sợiꢀviꢀbaoꢀ(Microencapsulation)</a:t>
            </a:r>
          </a:p>
          <a:p>
            <a:pPr marL="0" marR="0">
              <a:lnSpc>
                <a:spcPts val="1927"/>
              </a:lnSpc>
              <a:spcBef>
                <a:spcPts val="866"/>
              </a:spcBef>
              <a:spcAft>
                <a:spcPts val="0"/>
              </a:spcAft>
            </a:pPr>
            <a:r>
              <a:rPr dirty="0" sz="18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850" spc="69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800">
                <a:solidFill>
                  <a:srgbClr val="000000"/>
                </a:solidFill>
                <a:latin typeface="VSNMHL+ArialMT"/>
                <a:cs typeface="VSNMHL+ArialMT"/>
              </a:rPr>
              <a:t>QuầnꢀáoꢀChốngꢀNắng</a:t>
            </a:r>
          </a:p>
          <a:p>
            <a:pPr marL="0" marR="0">
              <a:lnSpc>
                <a:spcPts val="1927"/>
              </a:lnSpc>
              <a:spcBef>
                <a:spcPts val="816"/>
              </a:spcBef>
              <a:spcAft>
                <a:spcPts val="0"/>
              </a:spcAft>
            </a:pPr>
            <a:r>
              <a:rPr dirty="0" sz="18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850" spc="69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800">
                <a:solidFill>
                  <a:srgbClr val="000000"/>
                </a:solidFill>
                <a:latin typeface="VSNMHL+ArialMT"/>
                <a:cs typeface="VSNMHL+ArialMT"/>
              </a:rPr>
              <a:t>Quầnꢀáoꢀ“điệnꢀtử”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042629" y="473023"/>
            <a:ext cx="3524345" cy="6779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188"/>
              </a:lnSpc>
              <a:spcBef>
                <a:spcPts val="0"/>
              </a:spcBef>
              <a:spcAft>
                <a:spcPts val="0"/>
              </a:spcAft>
            </a:pP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Quản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lý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Độ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ẩm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-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3X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DRY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712988" y="1091759"/>
            <a:ext cx="4281064" cy="6456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3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 b="1">
                <a:solidFill>
                  <a:srgbClr val="000000"/>
                </a:solidFill>
                <a:latin typeface="BLVWPH+Arial-BoldMT"/>
                <a:cs typeface="BLVWPH+Arial-BoldMT"/>
              </a:rPr>
              <a:t>3XDRY</a:t>
            </a:r>
            <a:r>
              <a:rPr dirty="0" sz="20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2000" b="1">
                <a:solidFill>
                  <a:srgbClr val="000000"/>
                </a:solidFill>
                <a:latin typeface="BLVWPH+Arial-BoldMT"/>
                <a:cs typeface="BLVWPH+Arial-BoldMT"/>
              </a:rPr>
              <a:t>công</a:t>
            </a:r>
            <a:r>
              <a:rPr dirty="0" sz="20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2000" b="1">
                <a:solidFill>
                  <a:srgbClr val="000000"/>
                </a:solidFill>
                <a:latin typeface="BLVWPH+Arial-BoldMT"/>
                <a:cs typeface="BLVWPH+Arial-BoldMT"/>
              </a:rPr>
              <a:t>nghệ</a:t>
            </a:r>
            <a:r>
              <a:rPr dirty="0" sz="20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2000" b="1">
                <a:solidFill>
                  <a:srgbClr val="000000"/>
                </a:solidFill>
                <a:latin typeface="BLVWPH+Arial-BoldMT"/>
                <a:cs typeface="BLVWPH+Arial-BoldMT"/>
              </a:rPr>
              <a:t>từ</a:t>
            </a:r>
            <a:r>
              <a:rPr dirty="0" sz="20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2000" b="1">
                <a:solidFill>
                  <a:srgbClr val="000000"/>
                </a:solidFill>
                <a:latin typeface="BLVWPH+Arial-BoldMT"/>
                <a:cs typeface="BLVWPH+Arial-BoldMT"/>
              </a:rPr>
              <a:t>schoeller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4244975" y="341028"/>
            <a:ext cx="1264443" cy="10330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3334"/>
              </a:lnSpc>
              <a:spcBef>
                <a:spcPts val="0"/>
              </a:spcBef>
              <a:spcAft>
                <a:spcPts val="0"/>
              </a:spcAft>
            </a:pPr>
            <a:r>
              <a:rPr dirty="0" sz="3200" b="1">
                <a:solidFill>
                  <a:srgbClr val="33696c"/>
                </a:solidFill>
                <a:latin typeface="BLVWPH+Arial-BoldMT"/>
                <a:cs typeface="BLVWPH+Arial-BoldMT"/>
              </a:rPr>
              <a:t>Dệt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35286" y="455357"/>
            <a:ext cx="7272233" cy="1103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Giải</a:t>
            </a:r>
            <a:r>
              <a:rPr dirty="0" sz="2400" spc="-54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pháp</a:t>
            </a:r>
            <a:r>
              <a:rPr dirty="0" sz="2400" spc="-47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tăng</a:t>
            </a:r>
            <a:r>
              <a:rPr dirty="0" sz="2400" spc="-46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hiệu</a:t>
            </a:r>
            <a:r>
              <a:rPr dirty="0" sz="2400" spc="-48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quả</a:t>
            </a:r>
            <a:r>
              <a:rPr dirty="0" sz="2400" spc="-37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năng</a:t>
            </a:r>
            <a:r>
              <a:rPr dirty="0" sz="2400" spc="-47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lượng</a:t>
            </a:r>
            <a:r>
              <a:rPr dirty="0" sz="2400" spc="-55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spc="-19" b="1">
                <a:solidFill>
                  <a:srgbClr val="33696c"/>
                </a:solidFill>
                <a:latin typeface="BLVWPH+Arial-BoldMT"/>
                <a:cs typeface="BLVWPH+Arial-BoldMT"/>
              </a:rPr>
              <a:t>tại</a:t>
            </a:r>
            <a:r>
              <a:rPr dirty="0" sz="2400" spc="-24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máy</a:t>
            </a:r>
          </a:p>
          <a:p>
            <a:pPr marL="0" marR="0">
              <a:lnSpc>
                <a:spcPts val="2500"/>
              </a:lnSpc>
              <a:spcBef>
                <a:spcPts val="91"/>
              </a:spcBef>
              <a:spcAft>
                <a:spcPts val="0"/>
              </a:spcAft>
            </a:pP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dệt</a:t>
            </a:r>
            <a:r>
              <a:rPr dirty="0" sz="2400" spc="-27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spc="-20" b="1">
                <a:solidFill>
                  <a:srgbClr val="33696c"/>
                </a:solidFill>
                <a:latin typeface="BLVWPH+Arial-BoldMT"/>
                <a:cs typeface="BLVWPH+Arial-BoldMT"/>
              </a:rPr>
              <a:t>khí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42160" y="1671600"/>
            <a:ext cx="293703" cy="7835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302"/>
              </a:lnSpc>
              <a:spcBef>
                <a:spcPts val="0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  <a:p>
            <a:pPr marL="0" marR="0">
              <a:lnSpc>
                <a:spcPts val="1302"/>
              </a:lnSpc>
              <a:spcBef>
                <a:spcPts val="1689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870760" y="1676920"/>
            <a:ext cx="4300468" cy="12866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Kiểmꢀsoátꢀviệcꢀròꢀrỉꢀkhíꢀtạiꢀmáyꢀdệt</a:t>
            </a:r>
          </a:p>
          <a:p>
            <a:pPr marL="71436" marR="0">
              <a:lnSpc>
                <a:spcPts val="1302"/>
              </a:lnSpc>
              <a:spcBef>
                <a:spcPts val="203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250" spc="73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Cóꢀthểꢀròꢀrỉꢀtớiꢀ15-20%ꢀlượngꢀkhôngꢀkhíꢀcầnꢀthiết</a:t>
            </a:r>
          </a:p>
          <a:p>
            <a:pPr marL="0" marR="0">
              <a:lnSpc>
                <a:spcPts val="1250"/>
              </a:lnSpc>
              <a:spcBef>
                <a:spcPts val="185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Tốiꢀưuꢀhóaꢀápꢀsuấtꢀkhíꢀnénꢀdựaꢀtrênꢀchỉꢀsốꢀsợi</a:t>
            </a:r>
          </a:p>
          <a:p>
            <a:pPr marL="71436" marR="0">
              <a:lnSpc>
                <a:spcPts val="1302"/>
              </a:lnSpc>
              <a:spcBef>
                <a:spcPts val="203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250" spc="73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Trongꢀ</a:t>
            </a:r>
            <a:r>
              <a:rPr dirty="0" sz="1200" spc="-17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hầuꢀ</a:t>
            </a:r>
            <a:r>
              <a:rPr dirty="0" sz="1200" spc="-17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hếtꢀ</a:t>
            </a:r>
            <a:r>
              <a:rPr dirty="0" sz="1200" spc="-16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cácꢀ</a:t>
            </a:r>
            <a:r>
              <a:rPr dirty="0" sz="1200" spc="-17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trườngꢀ</a:t>
            </a:r>
            <a:r>
              <a:rPr dirty="0" sz="1200" spc="-17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hợp,ꢀ</a:t>
            </a:r>
            <a:r>
              <a:rPr dirty="0" sz="1200" spc="-16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nhàꢀ</a:t>
            </a:r>
            <a:r>
              <a:rPr dirty="0" sz="1200" spc="-17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máyꢀ</a:t>
            </a:r>
            <a:r>
              <a:rPr dirty="0" sz="1200" spc="-17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tăngꢀ</a:t>
            </a:r>
            <a:r>
              <a:rPr dirty="0" sz="1200" spc="-17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ápꢀ</a:t>
            </a:r>
          </a:p>
          <a:p>
            <a:pPr marL="300036" marR="0">
              <a:lnSpc>
                <a:spcPts val="1250"/>
              </a:lnSpc>
              <a:spcBef>
                <a:spcPts val="35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suấtꢀ</a:t>
            </a:r>
            <a:r>
              <a:rPr dirty="0" sz="1200" spc="-1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củaꢀ</a:t>
            </a:r>
            <a:r>
              <a:rPr dirty="0" sz="1200" spc="-17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khôngꢀ</a:t>
            </a:r>
            <a:r>
              <a:rPr dirty="0" sz="1200" spc="-18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khíꢀ</a:t>
            </a:r>
            <a:r>
              <a:rPr dirty="0" sz="1200" spc="-17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lênꢀ</a:t>
            </a:r>
            <a:r>
              <a:rPr dirty="0" sz="1200" spc="-17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đểꢀ</a:t>
            </a:r>
            <a:r>
              <a:rPr dirty="0" sz="1200" spc="-17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bùꢀ</a:t>
            </a:r>
            <a:r>
              <a:rPr dirty="0" sz="1200" spc="-17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choꢀ</a:t>
            </a:r>
            <a:r>
              <a:rPr dirty="0" sz="1200" spc="-17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ápꢀ</a:t>
            </a:r>
            <a:r>
              <a:rPr dirty="0" sz="1200" spc="-16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suấtꢀ</a:t>
            </a:r>
            <a:r>
              <a:rPr dirty="0" sz="1200" spc="-17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bịꢀ</a:t>
            </a:r>
            <a:r>
              <a:rPr dirty="0" sz="1200" spc="-16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mấtꢀ</a:t>
            </a:r>
          </a:p>
          <a:p>
            <a:pPr marL="300036" marR="0">
              <a:lnSpc>
                <a:spcPts val="1250"/>
              </a:lnSpc>
              <a:spcBef>
                <a:spcPts val="45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doꢀròꢀrỉ,ꢀdẫnꢀđềnꢀnhiềuꢀròꢀrỉꢀhơn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127223" y="1901153"/>
            <a:ext cx="4055133" cy="66458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>
                <a:solidFill>
                  <a:srgbClr val="ffffff"/>
                </a:solidFill>
                <a:latin typeface="VSNMHL+ArialMT"/>
                <a:cs typeface="VSNMHL+ArialMT"/>
              </a:rPr>
              <a:t>Nhữngꢀđiểmꢀdễꢀxảyꢀraꢀròꢀrỉꢀkhíꢀtrongꢀmáyꢀ</a:t>
            </a:r>
          </a:p>
          <a:p>
            <a:pPr marL="1481296" marR="0">
              <a:lnSpc>
                <a:spcPts val="1419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spc="-11">
                <a:solidFill>
                  <a:srgbClr val="ffffff"/>
                </a:solidFill>
                <a:latin typeface="VSNMHL+ArialMT"/>
                <a:cs typeface="VSNMHL+ArialMT"/>
              </a:rPr>
              <a:t>dệtꢀkhí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163151" y="2516990"/>
            <a:ext cx="1651992" cy="4842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spc="-19">
                <a:solidFill>
                  <a:srgbClr val="464749"/>
                </a:solidFill>
                <a:latin typeface="VSNMHL+ArialMT"/>
                <a:cs typeface="VSNMHL+ArialMT"/>
              </a:rPr>
              <a:t>Vanꢀchuyểnꢀtiếp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642160" y="2748052"/>
            <a:ext cx="294179" cy="111270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475" marR="0">
              <a:lnSpc>
                <a:spcPts val="1302"/>
              </a:lnSpc>
              <a:spcBef>
                <a:spcPts val="0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  <a:p>
            <a:pPr marL="0" marR="0">
              <a:lnSpc>
                <a:spcPts val="1302"/>
              </a:lnSpc>
              <a:spcBef>
                <a:spcPts val="4281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870760" y="2753372"/>
            <a:ext cx="4300468" cy="109660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475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 spc="13">
                <a:solidFill>
                  <a:srgbClr val="000000"/>
                </a:solidFill>
                <a:latin typeface="VSNMHL+ArialMT"/>
                <a:cs typeface="VSNMHL+ArialMT"/>
              </a:rPr>
              <a:t>Tựꢀđộngꢀhóaꢀcácꢀthôngꢀsốꢀđiềuꢀhòaꢀdựaꢀtrênꢀnhiệtꢀđộꢀ</a:t>
            </a:r>
          </a:p>
          <a:p>
            <a:pPr marL="475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vàꢀđộꢀẩmꢀtheoꢀthờiꢀgianꢀthực</a:t>
            </a:r>
          </a:p>
          <a:p>
            <a:pPr marL="71436" marR="0">
              <a:lnSpc>
                <a:spcPts val="1302"/>
              </a:lnSpc>
              <a:spcBef>
                <a:spcPts val="253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250" spc="73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Cầnꢀ</a:t>
            </a:r>
            <a:r>
              <a:rPr dirty="0" sz="1200" spc="-16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nhớꢀ</a:t>
            </a:r>
            <a:r>
              <a:rPr dirty="0" sz="1200" spc="-16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điềuꢀ</a:t>
            </a:r>
            <a:r>
              <a:rPr dirty="0" sz="1200" spc="-16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chỉnhꢀ</a:t>
            </a:r>
            <a:r>
              <a:rPr dirty="0" sz="1200" spc="-16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luồngꢀ</a:t>
            </a:r>
            <a:r>
              <a:rPr dirty="0" sz="1200" spc="-16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khíꢀ</a:t>
            </a:r>
            <a:r>
              <a:rPr dirty="0" sz="1200" spc="-16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dựaꢀ</a:t>
            </a:r>
            <a:r>
              <a:rPr dirty="0" sz="1200" spc="-16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trênꢀ</a:t>
            </a:r>
            <a:r>
              <a:rPr dirty="0" sz="1200" spc="-16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sốꢀ</a:t>
            </a:r>
            <a:r>
              <a:rPr dirty="0" sz="1200" spc="-16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lượngꢀ</a:t>
            </a:r>
          </a:p>
          <a:p>
            <a:pPr marL="300036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máyꢀđangꢀhoạtꢀđộngꢀvàꢀnhiệtꢀđộ,ꢀđộꢀẩm</a:t>
            </a:r>
          </a:p>
          <a:p>
            <a:pPr marL="0" marR="0">
              <a:lnSpc>
                <a:spcPts val="1250"/>
              </a:lnSpc>
              <a:spcBef>
                <a:spcPts val="245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Duyꢀtrìꢀcânꢀbằngꢀkhíꢀgiữaꢀkhíꢀcấpꢀvàꢀkhíꢀhồi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6197399" y="2963108"/>
            <a:ext cx="1587996" cy="77217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spc="-18">
                <a:solidFill>
                  <a:srgbClr val="464749"/>
                </a:solidFill>
                <a:latin typeface="VSNMHL+ArialMT"/>
                <a:cs typeface="VSNMHL+ArialMT"/>
              </a:rPr>
              <a:t>ThiếtꢀbịꢀTuckꢀIn</a:t>
            </a:r>
          </a:p>
          <a:p>
            <a:pPr marL="223477" marR="0">
              <a:lnSpc>
                <a:spcPts val="1562"/>
              </a:lnSpc>
              <a:spcBef>
                <a:spcPts val="654"/>
              </a:spcBef>
              <a:spcAft>
                <a:spcPts val="0"/>
              </a:spcAft>
            </a:pPr>
            <a:r>
              <a:rPr dirty="0" sz="1500">
                <a:solidFill>
                  <a:srgbClr val="464749"/>
                </a:solidFill>
                <a:latin typeface="VSNMHL+ArialMT"/>
                <a:cs typeface="VSNMHL+ArialMT"/>
              </a:rPr>
              <a:t>Miệngꢀhút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6099249" y="3553559"/>
            <a:ext cx="1958578" cy="4842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spc="-13">
                <a:solidFill>
                  <a:srgbClr val="464749"/>
                </a:solidFill>
                <a:latin typeface="VSNMHL+ArialMT"/>
                <a:cs typeface="VSNMHL+ArialMT"/>
              </a:rPr>
              <a:t>Phàꢀvảiꢀ(Prewinder)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942196" y="3659912"/>
            <a:ext cx="4218316" cy="886548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302"/>
              </a:lnSpc>
              <a:spcBef>
                <a:spcPts val="0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250" spc="73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Việcꢀ</a:t>
            </a:r>
            <a:r>
              <a:rPr dirty="0" sz="1200" spc="3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duyꢀ</a:t>
            </a:r>
            <a:r>
              <a:rPr dirty="0" sz="1200" spc="2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trìꢀ</a:t>
            </a:r>
            <a:r>
              <a:rPr dirty="0" sz="1200" spc="2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ápꢀ</a:t>
            </a:r>
            <a:r>
              <a:rPr dirty="0" sz="1200" spc="2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suấtꢀ</a:t>
            </a:r>
            <a:r>
              <a:rPr dirty="0" sz="1200" spc="2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dươngꢀ</a:t>
            </a:r>
            <a:r>
              <a:rPr dirty="0" sz="1200" spc="2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(~3-5%)ꢀ</a:t>
            </a:r>
            <a:r>
              <a:rPr dirty="0" sz="1200" spc="3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sẽꢀ</a:t>
            </a:r>
            <a:r>
              <a:rPr dirty="0" sz="1200" spc="2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hỗꢀ</a:t>
            </a:r>
            <a:r>
              <a:rPr dirty="0" sz="1200" spc="2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trợꢀ</a:t>
            </a:r>
          </a:p>
          <a:p>
            <a:pPr marL="228600" marR="0">
              <a:lnSpc>
                <a:spcPts val="1250"/>
              </a:lnSpc>
              <a:spcBef>
                <a:spcPts val="35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loạiꢀ</a:t>
            </a:r>
            <a:r>
              <a:rPr dirty="0" sz="1200" spc="-17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bỏꢀ</a:t>
            </a:r>
            <a:r>
              <a:rPr dirty="0" sz="1200" spc="-17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lôngꢀ</a:t>
            </a:r>
            <a:r>
              <a:rPr dirty="0" sz="1200" spc="-17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 spc="-13">
                <a:solidFill>
                  <a:srgbClr val="000000"/>
                </a:solidFill>
                <a:latin typeface="VSNMHL+ArialMT"/>
                <a:cs typeface="VSNMHL+ArialMT"/>
              </a:rPr>
              <a:t>tơꢀ</a:t>
            </a:r>
            <a:r>
              <a:rPr dirty="0" sz="1200" spc="-17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trongꢀ</a:t>
            </a:r>
            <a:r>
              <a:rPr dirty="0" sz="1200" spc="-17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khôngꢀ</a:t>
            </a:r>
            <a:r>
              <a:rPr dirty="0" sz="1200" spc="-17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khí,ꢀ</a:t>
            </a:r>
            <a:r>
              <a:rPr dirty="0" sz="1200" spc="-17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giảmꢀ</a:t>
            </a:r>
            <a:r>
              <a:rPr dirty="0" sz="1200" spc="-18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tíchꢀ</a:t>
            </a:r>
            <a:r>
              <a:rPr dirty="0" sz="1200" spc="-17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tụꢀ</a:t>
            </a:r>
            <a:r>
              <a:rPr dirty="0" sz="1200" spc="-17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lôngꢀ</a:t>
            </a:r>
          </a:p>
          <a:p>
            <a:pPr marL="228600" marR="0">
              <a:lnSpc>
                <a:spcPts val="1250"/>
              </a:lnSpc>
              <a:spcBef>
                <a:spcPts val="45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trongꢀ</a:t>
            </a:r>
            <a:r>
              <a:rPr dirty="0" sz="1200" spc="16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máyꢀ</a:t>
            </a:r>
            <a:r>
              <a:rPr dirty="0" sz="1200" spc="17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dệt,ꢀ</a:t>
            </a:r>
            <a:r>
              <a:rPr dirty="0" sz="1200" spc="16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từꢀ</a:t>
            </a:r>
            <a:r>
              <a:rPr dirty="0" sz="1200" spc="16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đóꢀ</a:t>
            </a:r>
            <a:r>
              <a:rPr dirty="0" sz="1200" spc="17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duyꢀ</a:t>
            </a:r>
            <a:r>
              <a:rPr dirty="0" sz="1200" spc="16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 spc="-20">
                <a:solidFill>
                  <a:srgbClr val="000000"/>
                </a:solidFill>
                <a:latin typeface="VSNMHL+ArialMT"/>
                <a:cs typeface="VSNMHL+ArialMT"/>
              </a:rPr>
              <a:t>trìꢀ</a:t>
            </a:r>
            <a:r>
              <a:rPr dirty="0" sz="1200" spc="19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hiệuꢀ</a:t>
            </a:r>
            <a:r>
              <a:rPr dirty="0" sz="1200" spc="17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suấtꢀ</a:t>
            </a:r>
            <a:r>
              <a:rPr dirty="0" sz="1200" spc="16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năngꢀ</a:t>
            </a:r>
          </a:p>
          <a:p>
            <a:pPr marL="228600" marR="0">
              <a:lnSpc>
                <a:spcPts val="1250"/>
              </a:lnSpc>
              <a:spcBef>
                <a:spcPts val="45"/>
              </a:spcBef>
              <a:spcAft>
                <a:spcPts val="0"/>
              </a:spcAft>
            </a:pPr>
            <a:r>
              <a:rPr dirty="0" sz="1200" spc="-15">
                <a:solidFill>
                  <a:srgbClr val="000000"/>
                </a:solidFill>
                <a:latin typeface="VSNMHL+ArialMT"/>
                <a:cs typeface="VSNMHL+ArialMT"/>
              </a:rPr>
              <a:t>lượng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5852552" y="4014595"/>
            <a:ext cx="2265201" cy="4842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>
                <a:solidFill>
                  <a:srgbClr val="464749"/>
                </a:solidFill>
                <a:latin typeface="VSNMHL+ArialMT"/>
                <a:cs typeface="VSNMHL+ArialMT"/>
              </a:rPr>
              <a:t>ỐngꢀnốiꢀPVCꢀbênꢀtrong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642160" y="4343680"/>
            <a:ext cx="293703" cy="40354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302"/>
              </a:lnSpc>
              <a:spcBef>
                <a:spcPts val="0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870760" y="4349001"/>
            <a:ext cx="1763639" cy="3873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Lênꢀkếꢀhoạchꢀsảnꢀxuất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942196" y="4533673"/>
            <a:ext cx="4217731" cy="394218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302"/>
              </a:lnSpc>
              <a:spcBef>
                <a:spcPts val="0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250" spc="73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Tăngꢀ</a:t>
            </a:r>
            <a:r>
              <a:rPr dirty="0" sz="1200" spc="-11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thờiꢀ</a:t>
            </a:r>
            <a:r>
              <a:rPr dirty="0" sz="1200" spc="-11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gianꢀ</a:t>
            </a:r>
            <a:r>
              <a:rPr dirty="0" sz="1200" spc="-11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hoạtꢀ</a:t>
            </a:r>
            <a:r>
              <a:rPr dirty="0" sz="1200" spc="-10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độngꢀ</a:t>
            </a:r>
            <a:r>
              <a:rPr dirty="0" sz="1200" spc="-11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củaꢀ</a:t>
            </a:r>
            <a:r>
              <a:rPr dirty="0" sz="1200" spc="-11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máyꢀ</a:t>
            </a:r>
            <a:r>
              <a:rPr dirty="0" sz="1200" spc="-1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đểꢀ</a:t>
            </a:r>
            <a:r>
              <a:rPr dirty="0" sz="1200" spc="-11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tăngꢀ</a:t>
            </a:r>
            <a:r>
              <a:rPr dirty="0" sz="1200" spc="-11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hiệuꢀ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1170797" y="4703585"/>
            <a:ext cx="1311919" cy="3873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quảꢀnăngꢀlượng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480058" y="484134"/>
            <a:ext cx="7065191" cy="6456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3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 b="1">
                <a:solidFill>
                  <a:srgbClr val="33696c"/>
                </a:solidFill>
                <a:latin typeface="BLVWPH+Arial-BoldMT"/>
                <a:cs typeface="BLVWPH+Arial-BoldMT"/>
              </a:rPr>
              <a:t>Giải</a:t>
            </a:r>
            <a:r>
              <a:rPr dirty="0" sz="2000" spc="-63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000" b="1">
                <a:solidFill>
                  <a:srgbClr val="33696c"/>
                </a:solidFill>
                <a:latin typeface="BLVWPH+Arial-BoldMT"/>
                <a:cs typeface="BLVWPH+Arial-BoldMT"/>
              </a:rPr>
              <a:t>pháp</a:t>
            </a:r>
            <a:r>
              <a:rPr dirty="0" sz="2000" spc="-32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000" b="1">
                <a:solidFill>
                  <a:srgbClr val="33696c"/>
                </a:solidFill>
                <a:latin typeface="BLVWPH+Arial-BoldMT"/>
                <a:cs typeface="BLVWPH+Arial-BoldMT"/>
              </a:rPr>
              <a:t>tăng</a:t>
            </a:r>
            <a:r>
              <a:rPr dirty="0" sz="2000" spc="-41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000" b="1">
                <a:solidFill>
                  <a:srgbClr val="33696c"/>
                </a:solidFill>
                <a:latin typeface="BLVWPH+Arial-BoldMT"/>
                <a:cs typeface="BLVWPH+Arial-BoldMT"/>
              </a:rPr>
              <a:t>hiệu</a:t>
            </a:r>
            <a:r>
              <a:rPr dirty="0" sz="2000" spc="-41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000" b="1">
                <a:solidFill>
                  <a:srgbClr val="33696c"/>
                </a:solidFill>
                <a:latin typeface="BLVWPH+Arial-BoldMT"/>
                <a:cs typeface="BLVWPH+Arial-BoldMT"/>
              </a:rPr>
              <a:t>quả</a:t>
            </a:r>
            <a:r>
              <a:rPr dirty="0" sz="2000" spc="-28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000" b="1">
                <a:solidFill>
                  <a:srgbClr val="33696c"/>
                </a:solidFill>
                <a:latin typeface="BLVWPH+Arial-BoldMT"/>
                <a:cs typeface="BLVWPH+Arial-BoldMT"/>
              </a:rPr>
              <a:t>năng</a:t>
            </a:r>
            <a:r>
              <a:rPr dirty="0" sz="2000" spc="-32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000" b="1">
                <a:solidFill>
                  <a:srgbClr val="33696c"/>
                </a:solidFill>
                <a:latin typeface="BLVWPH+Arial-BoldMT"/>
                <a:cs typeface="BLVWPH+Arial-BoldMT"/>
              </a:rPr>
              <a:t>lượng</a:t>
            </a:r>
            <a:r>
              <a:rPr dirty="0" sz="2000" spc="-34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000" spc="-19" b="1">
                <a:solidFill>
                  <a:srgbClr val="33696c"/>
                </a:solidFill>
                <a:latin typeface="BLVWPH+Arial-BoldMT"/>
                <a:cs typeface="BLVWPH+Arial-BoldMT"/>
              </a:rPr>
              <a:t>tại</a:t>
            </a:r>
            <a:r>
              <a:rPr dirty="0" sz="2000" spc="-33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000" b="1">
                <a:solidFill>
                  <a:srgbClr val="33696c"/>
                </a:solidFill>
                <a:latin typeface="BLVWPH+Arial-BoldMT"/>
                <a:cs typeface="BLVWPH+Arial-BoldMT"/>
              </a:rPr>
              <a:t>máy</a:t>
            </a:r>
            <a:r>
              <a:rPr dirty="0" sz="2000" spc="-34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000" b="1">
                <a:solidFill>
                  <a:srgbClr val="33696c"/>
                </a:solidFill>
                <a:latin typeface="BLVWPH+Arial-BoldMT"/>
                <a:cs typeface="BLVWPH+Arial-BoldMT"/>
              </a:rPr>
              <a:t>dệt</a:t>
            </a:r>
            <a:r>
              <a:rPr dirty="0" sz="2000" spc="-29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000" spc="-20" b="1">
                <a:solidFill>
                  <a:srgbClr val="33696c"/>
                </a:solidFill>
                <a:latin typeface="BLVWPH+Arial-BoldMT"/>
                <a:cs typeface="BLVWPH+Arial-BoldMT"/>
              </a:rPr>
              <a:t>khí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14312" y="1288141"/>
            <a:ext cx="293703" cy="7835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302"/>
              </a:lnSpc>
              <a:spcBef>
                <a:spcPts val="0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  <a:p>
            <a:pPr marL="0" marR="0">
              <a:lnSpc>
                <a:spcPts val="1302"/>
              </a:lnSpc>
              <a:spcBef>
                <a:spcPts val="1689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42912" y="1293461"/>
            <a:ext cx="4526610" cy="128662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Kiểmꢀsoátꢀviệcꢀròꢀrỉꢀkhíꢀtạiꢀmáyꢀdệt</a:t>
            </a:r>
          </a:p>
          <a:p>
            <a:pPr marL="71436" marR="0">
              <a:lnSpc>
                <a:spcPts val="1302"/>
              </a:lnSpc>
              <a:spcBef>
                <a:spcPts val="203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250" spc="73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Cóꢀthểꢀròꢀrỉꢀtớiꢀ15-20%ꢀlượngꢀkhôngꢀkhíꢀcầnꢀthiết</a:t>
            </a:r>
          </a:p>
          <a:p>
            <a:pPr marL="0" marR="0">
              <a:lnSpc>
                <a:spcPts val="1250"/>
              </a:lnSpc>
              <a:spcBef>
                <a:spcPts val="185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Tốiꢀưuꢀhóaꢀápꢀsuấtꢀkhíꢀnénꢀdựaꢀtrênꢀchỉꢀsốꢀsợi</a:t>
            </a:r>
          </a:p>
          <a:p>
            <a:pPr marL="71436" marR="0">
              <a:lnSpc>
                <a:spcPts val="1302"/>
              </a:lnSpc>
              <a:spcBef>
                <a:spcPts val="203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250" spc="73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Trongꢀhầuꢀhếtꢀcácꢀtrườngꢀhợp,ꢀnhàꢀmáyꢀtăngꢀápꢀsuấtꢀ</a:t>
            </a:r>
          </a:p>
          <a:p>
            <a:pPr marL="300036" marR="0">
              <a:lnSpc>
                <a:spcPts val="1250"/>
              </a:lnSpc>
              <a:spcBef>
                <a:spcPts val="35"/>
              </a:spcBef>
              <a:spcAft>
                <a:spcPts val="0"/>
              </a:spcAft>
            </a:pPr>
            <a:r>
              <a:rPr dirty="0" sz="1200" spc="19">
                <a:solidFill>
                  <a:srgbClr val="000000"/>
                </a:solidFill>
                <a:latin typeface="VSNMHL+ArialMT"/>
                <a:cs typeface="VSNMHL+ArialMT"/>
              </a:rPr>
              <a:t>củaꢀkhôngꢀkhíꢀlênꢀđểꢀbùꢀchoꢀápꢀsuấtꢀbịꢀmấtꢀdoꢀròꢀrỉ,ꢀ</a:t>
            </a:r>
          </a:p>
          <a:p>
            <a:pPr marL="300036" marR="0">
              <a:lnSpc>
                <a:spcPts val="1250"/>
              </a:lnSpc>
              <a:spcBef>
                <a:spcPts val="45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dẫnꢀđềnꢀnhiềuꢀròꢀrỉꢀhơn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146888" y="1547191"/>
            <a:ext cx="4055133" cy="66458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>
                <a:solidFill>
                  <a:srgbClr val="ffffff"/>
                </a:solidFill>
                <a:latin typeface="VSNMHL+ArialMT"/>
                <a:cs typeface="VSNMHL+ArialMT"/>
              </a:rPr>
              <a:t>Nhữngꢀđiểmꢀdễꢀxảyꢀraꢀròꢀrỉꢀkhíꢀtrongꢀmáyꢀ</a:t>
            </a:r>
          </a:p>
          <a:p>
            <a:pPr marL="1481296" marR="0">
              <a:lnSpc>
                <a:spcPts val="1420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spc="-11">
                <a:solidFill>
                  <a:srgbClr val="ffffff"/>
                </a:solidFill>
                <a:latin typeface="VSNMHL+ArialMT"/>
                <a:cs typeface="VSNMHL+ArialMT"/>
              </a:rPr>
              <a:t>dệtꢀkhí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182816" y="2163028"/>
            <a:ext cx="1651992" cy="4842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spc="-19">
                <a:solidFill>
                  <a:srgbClr val="464749"/>
                </a:solidFill>
                <a:latin typeface="VSNMHL+ArialMT"/>
                <a:cs typeface="VSNMHL+ArialMT"/>
              </a:rPr>
              <a:t>Vanꢀchuyểnꢀtiếp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514312" y="2364593"/>
            <a:ext cx="294179" cy="183457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475" marR="0">
              <a:lnSpc>
                <a:spcPts val="1302"/>
              </a:lnSpc>
              <a:spcBef>
                <a:spcPts val="0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  <a:p>
            <a:pPr marL="0" marR="0">
              <a:lnSpc>
                <a:spcPts val="1302"/>
              </a:lnSpc>
              <a:spcBef>
                <a:spcPts val="4281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  <a:p>
            <a:pPr marL="0" marR="0">
              <a:lnSpc>
                <a:spcPts val="1302"/>
              </a:lnSpc>
              <a:spcBef>
                <a:spcPts val="4381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742912" y="2369913"/>
            <a:ext cx="4525441" cy="109660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475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 spc="11">
                <a:solidFill>
                  <a:srgbClr val="000000"/>
                </a:solidFill>
                <a:latin typeface="VSNMHL+ArialMT"/>
                <a:cs typeface="VSNMHL+ArialMT"/>
              </a:rPr>
              <a:t>Tựꢀđộngꢀhóaꢀcácꢀthôngꢀsốꢀđiềuꢀhòaꢀdựaꢀtrênꢀnhiệtꢀđộꢀvàꢀ</a:t>
            </a:r>
          </a:p>
          <a:p>
            <a:pPr marL="475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độꢀẩmꢀtheoꢀthờiꢀgianꢀthực</a:t>
            </a:r>
          </a:p>
          <a:p>
            <a:pPr marL="71436" marR="0">
              <a:lnSpc>
                <a:spcPts val="1302"/>
              </a:lnSpc>
              <a:spcBef>
                <a:spcPts val="253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250" spc="73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Cầnꢀnhớꢀđiềuꢀchỉnhꢀluồngꢀkhíꢀdựaꢀtrênꢀsốꢀlượngꢀmáyꢀ</a:t>
            </a:r>
          </a:p>
          <a:p>
            <a:pPr marL="300036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đangꢀhoạtꢀđộngꢀvàꢀnhiệtꢀđộ,ꢀđộꢀẩm</a:t>
            </a:r>
          </a:p>
          <a:p>
            <a:pPr marL="0" marR="0">
              <a:lnSpc>
                <a:spcPts val="1250"/>
              </a:lnSpc>
              <a:spcBef>
                <a:spcPts val="245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Duyꢀtrìꢀcânꢀbằngꢀkhíꢀgiữaꢀkhíꢀcấpꢀvàꢀkhíꢀhồi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6217064" y="2609146"/>
            <a:ext cx="1587996" cy="77217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spc="-18">
                <a:solidFill>
                  <a:srgbClr val="464749"/>
                </a:solidFill>
                <a:latin typeface="VSNMHL+ArialMT"/>
                <a:cs typeface="VSNMHL+ArialMT"/>
              </a:rPr>
              <a:t>ThiếtꢀbịꢀTuckꢀIn</a:t>
            </a:r>
          </a:p>
          <a:p>
            <a:pPr marL="223477" marR="0">
              <a:lnSpc>
                <a:spcPts val="1562"/>
              </a:lnSpc>
              <a:spcBef>
                <a:spcPts val="654"/>
              </a:spcBef>
              <a:spcAft>
                <a:spcPts val="0"/>
              </a:spcAft>
            </a:pPr>
            <a:r>
              <a:rPr dirty="0" sz="1500">
                <a:solidFill>
                  <a:srgbClr val="464749"/>
                </a:solidFill>
                <a:latin typeface="VSNMHL+ArialMT"/>
                <a:cs typeface="VSNMHL+ArialMT"/>
              </a:rPr>
              <a:t>Miệngꢀhút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6118914" y="3199597"/>
            <a:ext cx="1958578" cy="4842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spc="-13">
                <a:solidFill>
                  <a:srgbClr val="464749"/>
                </a:solidFill>
                <a:latin typeface="VSNMHL+ArialMT"/>
                <a:cs typeface="VSNMHL+ArialMT"/>
              </a:rPr>
              <a:t>Phàꢀvảiꢀ(Prewinder)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814349" y="3276453"/>
            <a:ext cx="4443873" cy="72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302"/>
              </a:lnSpc>
              <a:spcBef>
                <a:spcPts val="0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250" spc="73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Việcꢀ</a:t>
            </a:r>
            <a:r>
              <a:rPr dirty="0" sz="1200" spc="-6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duyꢀ</a:t>
            </a:r>
            <a:r>
              <a:rPr dirty="0" sz="1200" spc="-7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trìꢀ</a:t>
            </a:r>
            <a:r>
              <a:rPr dirty="0" sz="1200" spc="-7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ápꢀ</a:t>
            </a:r>
            <a:r>
              <a:rPr dirty="0" sz="1200" spc="-6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suấtꢀ</a:t>
            </a:r>
            <a:r>
              <a:rPr dirty="0" sz="1200" spc="-6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dươngꢀ</a:t>
            </a:r>
            <a:r>
              <a:rPr dirty="0" sz="1200" spc="-7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(~3-5%)ꢀ</a:t>
            </a:r>
            <a:r>
              <a:rPr dirty="0" sz="1200" spc="-6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sẽꢀ</a:t>
            </a:r>
            <a:r>
              <a:rPr dirty="0" sz="1200" spc="-7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hỗꢀ</a:t>
            </a:r>
            <a:r>
              <a:rPr dirty="0" sz="1200" spc="-6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trợꢀ</a:t>
            </a:r>
            <a:r>
              <a:rPr dirty="0" sz="1200" spc="-7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loạiꢀ</a:t>
            </a:r>
          </a:p>
          <a:p>
            <a:pPr marL="228600" marR="0">
              <a:lnSpc>
                <a:spcPts val="1250"/>
              </a:lnSpc>
              <a:spcBef>
                <a:spcPts val="35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bỏꢀ</a:t>
            </a:r>
            <a:r>
              <a:rPr dirty="0" sz="1200" spc="-10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lôngꢀ</a:t>
            </a:r>
            <a:r>
              <a:rPr dirty="0" sz="1200" spc="-10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 spc="-20">
                <a:solidFill>
                  <a:srgbClr val="000000"/>
                </a:solidFill>
                <a:latin typeface="VSNMHL+ArialMT"/>
                <a:cs typeface="VSNMHL+ArialMT"/>
              </a:rPr>
              <a:t>tơꢀ</a:t>
            </a:r>
            <a:r>
              <a:rPr dirty="0" sz="1200" spc="-8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trongꢀ</a:t>
            </a:r>
            <a:r>
              <a:rPr dirty="0" sz="1200" spc="-10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khôngꢀ</a:t>
            </a:r>
            <a:r>
              <a:rPr dirty="0" sz="1200" spc="-10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khí,ꢀ</a:t>
            </a:r>
            <a:r>
              <a:rPr dirty="0" sz="1200" spc="-10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giảmꢀ</a:t>
            </a:r>
            <a:r>
              <a:rPr dirty="0" sz="1200" spc="-11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tíchꢀ</a:t>
            </a:r>
            <a:r>
              <a:rPr dirty="0" sz="1200" spc="-11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tụꢀ</a:t>
            </a:r>
            <a:r>
              <a:rPr dirty="0" sz="1200" spc="-11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lôngꢀ</a:t>
            </a:r>
            <a:r>
              <a:rPr dirty="0" sz="1200" spc="-10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trongꢀ</a:t>
            </a:r>
          </a:p>
          <a:p>
            <a:pPr marL="228600" marR="0">
              <a:lnSpc>
                <a:spcPts val="1250"/>
              </a:lnSpc>
              <a:spcBef>
                <a:spcPts val="45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máyꢀdệt,ꢀtừꢀđóꢀduyꢀtrìꢀhiệuꢀsuấtꢀnăngꢀlượng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5872217" y="3660632"/>
            <a:ext cx="2265201" cy="4842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>
                <a:solidFill>
                  <a:srgbClr val="464749"/>
                </a:solidFill>
                <a:latin typeface="VSNMHL+ArialMT"/>
                <a:cs typeface="VSNMHL+ArialMT"/>
              </a:rPr>
              <a:t>ỐngꢀnốiꢀPVCꢀbênꢀtrong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742912" y="3800950"/>
            <a:ext cx="1763639" cy="3873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Lênꢀkếꢀhoạchꢀsảnꢀxuất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814349" y="3985621"/>
            <a:ext cx="4444458" cy="39420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302"/>
              </a:lnSpc>
              <a:spcBef>
                <a:spcPts val="0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250" spc="73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 spc="15">
                <a:solidFill>
                  <a:srgbClr val="000000"/>
                </a:solidFill>
                <a:latin typeface="VSNMHL+ArialMT"/>
                <a:cs typeface="VSNMHL+ArialMT"/>
              </a:rPr>
              <a:t>Tăngꢀthờiꢀgianꢀhoạtꢀđộngꢀcủaꢀmáyꢀđểꢀtăngꢀhiệuꢀquảꢀ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1042949" y="4155534"/>
            <a:ext cx="1015305" cy="3873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năngꢀlượng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584575" y="323688"/>
            <a:ext cx="2433220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Quy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trình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ướt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20345" y="193464"/>
            <a:ext cx="5938731" cy="6779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188"/>
              </a:lnSpc>
              <a:spcBef>
                <a:spcPts val="0"/>
              </a:spcBef>
              <a:spcAft>
                <a:spcPts val="0"/>
              </a:spcAft>
            </a:pP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Quy</a:t>
            </a:r>
            <a:r>
              <a:rPr dirty="0" sz="2100" spc="-13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tắc</a:t>
            </a:r>
            <a:r>
              <a:rPr dirty="0" sz="2100" spc="-32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kết</a:t>
            </a:r>
            <a:r>
              <a:rPr dirty="0" sz="2100" spc="-31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hợp</a:t>
            </a:r>
            <a:r>
              <a:rPr dirty="0" sz="2100" spc="-16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giải</a:t>
            </a:r>
            <a:r>
              <a:rPr dirty="0" sz="2100" spc="-17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pháp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tiết</a:t>
            </a:r>
            <a:r>
              <a:rPr dirty="0" sz="2100" spc="-19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kiệm</a:t>
            </a:r>
            <a:r>
              <a:rPr dirty="0" sz="2100" spc="-38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spc="-16" b="1">
                <a:solidFill>
                  <a:srgbClr val="33696c"/>
                </a:solidFill>
                <a:latin typeface="BLVWPH+Arial-BoldMT"/>
                <a:cs typeface="BLVWPH+Arial-BoldMT"/>
              </a:rPr>
              <a:t>nước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741859" y="455286"/>
            <a:ext cx="6508960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Tiềm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năng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spc="-24" b="1">
                <a:solidFill>
                  <a:srgbClr val="33696c"/>
                </a:solidFill>
                <a:latin typeface="BLVWPH+Arial-BoldMT"/>
                <a:cs typeface="BLVWPH+Arial-BoldMT"/>
              </a:rPr>
              <a:t>tối</a:t>
            </a:r>
            <a:r>
              <a:rPr dirty="0" sz="2400" spc="2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ưu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hóa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và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tăng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hiệu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suất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36595" y="963964"/>
            <a:ext cx="6040154" cy="67072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10"/>
              </a:lnSpc>
              <a:spcBef>
                <a:spcPts val="0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50" spc="13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Cácꢀvanꢀđiềuꢀkhiểnꢀhơiꢀtựꢀđộngꢀtrongꢀquáꢀtrìnhꢀkhử,ꢀnhuộmꢀvàꢀ</a:t>
            </a:r>
          </a:p>
          <a:p>
            <a:pPr marL="285750" marR="0">
              <a:lnSpc>
                <a:spcPts val="1458"/>
              </a:lnSpc>
              <a:spcBef>
                <a:spcPts val="21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hoànꢀthiệnꢀvảiꢀdenim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36595" y="1568484"/>
            <a:ext cx="3949698" cy="4588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10"/>
              </a:lnSpc>
              <a:spcBef>
                <a:spcPts val="0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50" spc="13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Thuꢀhồiꢀnướcꢀngưngꢀtrongꢀquyꢀtrìnhꢀướt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36595" y="1959644"/>
            <a:ext cx="6085838" cy="67072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10"/>
              </a:lnSpc>
              <a:spcBef>
                <a:spcPts val="0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50" spc="13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Sửꢀdụngꢀcácꢀbộꢀtraoꢀđổiꢀnhiệtꢀđểꢀthuꢀhồiꢀnhiệtꢀtừꢀnướcꢀthảiꢀcủaꢀ</a:t>
            </a:r>
          </a:p>
          <a:p>
            <a:pPr marL="285750" marR="0">
              <a:lnSpc>
                <a:spcPts val="1458"/>
              </a:lnSpc>
              <a:spcBef>
                <a:spcPts val="21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quáꢀtrìnhꢀướt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36595" y="2564164"/>
            <a:ext cx="2793872" cy="4589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10"/>
              </a:lnSpc>
              <a:spcBef>
                <a:spcPts val="0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50" spc="13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Hiệuꢀchỉnhꢀhệꢀsốꢀcôngꢀsuất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845155" y="2910197"/>
            <a:ext cx="340695" cy="788148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10"/>
              </a:lnSpc>
              <a:spcBef>
                <a:spcPts val="0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  <a:p>
            <a:pPr marL="0" marR="0">
              <a:lnSpc>
                <a:spcPts val="1510"/>
              </a:lnSpc>
              <a:spcBef>
                <a:spcPts val="1009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188055" y="2915518"/>
            <a:ext cx="3885628" cy="77200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Sửꢀdụngꢀnướcꢀtiếtꢀkiệmꢀtrongꢀcácꢀnhàꢀmáy</a:t>
            </a:r>
          </a:p>
          <a:p>
            <a:pPr marL="0" marR="0">
              <a:lnSpc>
                <a:spcPts val="1458"/>
              </a:lnSpc>
              <a:spcBef>
                <a:spcPts val="101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Cácꢀthànhꢀphầnꢀtrongꢀhệꢀthốngꢀhơiꢀnước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1303943" y="3550277"/>
            <a:ext cx="386732" cy="174826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10"/>
              </a:lnSpc>
              <a:spcBef>
                <a:spcPts val="0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</a:p>
          <a:p>
            <a:pPr marL="0" marR="0">
              <a:lnSpc>
                <a:spcPts val="1510"/>
              </a:lnSpc>
              <a:spcBef>
                <a:spcPts val="1009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</a:p>
          <a:p>
            <a:pPr marL="0" marR="0">
              <a:lnSpc>
                <a:spcPts val="1510"/>
              </a:lnSpc>
              <a:spcBef>
                <a:spcPts val="1059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</a:p>
          <a:p>
            <a:pPr marL="0" marR="0">
              <a:lnSpc>
                <a:spcPts val="1510"/>
              </a:lnSpc>
              <a:spcBef>
                <a:spcPts val="1009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</a:p>
          <a:p>
            <a:pPr marL="0" marR="0">
              <a:lnSpc>
                <a:spcPts val="1510"/>
              </a:lnSpc>
              <a:spcBef>
                <a:spcPts val="1009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1646842" y="3555598"/>
            <a:ext cx="1223330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Cácꢀbẫyꢀhơi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1646842" y="3875638"/>
            <a:ext cx="2952934" cy="141208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Cácꢀyếuꢀtốꢀtrongꢀhiệuꢀsuấtꢀlòꢀhơi</a:t>
            </a:r>
          </a:p>
          <a:p>
            <a:pPr marL="0" marR="0">
              <a:lnSpc>
                <a:spcPts val="1458"/>
              </a:lnSpc>
              <a:spcBef>
                <a:spcPts val="101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Cácꢀhệꢀthốngꢀthuꢀhồiꢀnhiệt</a:t>
            </a:r>
          </a:p>
          <a:p>
            <a:pPr marL="0" marR="0">
              <a:lnSpc>
                <a:spcPts val="1458"/>
              </a:lnSpc>
              <a:spcBef>
                <a:spcPts val="101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Hệꢀthốngꢀthuꢀhồiꢀnhiệtꢀthải</a:t>
            </a:r>
          </a:p>
          <a:p>
            <a:pPr marL="0" marR="0">
              <a:lnSpc>
                <a:spcPts val="1458"/>
              </a:lnSpc>
              <a:spcBef>
                <a:spcPts val="101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Côngꢀsuấtꢀtiêuꢀthụ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959066" y="445917"/>
            <a:ext cx="1681266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Đốt</a:t>
            </a:r>
            <a:r>
              <a:rPr dirty="0" sz="2400" spc="-37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spc="-17" b="1">
                <a:solidFill>
                  <a:srgbClr val="33696c"/>
                </a:solidFill>
                <a:latin typeface="BLVWPH+Arial-BoldMT"/>
                <a:cs typeface="BLVWPH+Arial-BoldMT"/>
              </a:rPr>
              <a:t>lông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50926" y="1562146"/>
            <a:ext cx="1657336" cy="459448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10"/>
              </a:lnSpc>
              <a:spcBef>
                <a:spcPts val="0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50" spc="93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Phương</a:t>
            </a:r>
            <a:r>
              <a:rPr dirty="0" sz="1400" spc="-45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spc="-16" b="1">
                <a:solidFill>
                  <a:srgbClr val="000000"/>
                </a:solidFill>
                <a:latin typeface="BLVWPH+Arial-BoldMT"/>
                <a:cs typeface="BLVWPH+Arial-BoldMT"/>
              </a:rPr>
              <a:t>pháp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888587" y="1779570"/>
            <a:ext cx="3893506" cy="67633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10"/>
              </a:lnSpc>
              <a:spcBef>
                <a:spcPts val="0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450" spc="101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Đốtꢀtrựcꢀtiếpꢀtrênꢀvải</a:t>
            </a:r>
          </a:p>
          <a:p>
            <a:pPr marL="477" marR="0">
              <a:lnSpc>
                <a:spcPts val="1510"/>
              </a:lnSpc>
              <a:spcBef>
                <a:spcPts val="201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450" spc="101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Đưaꢀvảiꢀquaꢀtấm/conꢀlănꢀbằngꢀđồngꢀđãꢀ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174814" y="2194339"/>
            <a:ext cx="1481087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spc="-13">
                <a:solidFill>
                  <a:srgbClr val="000000"/>
                </a:solidFill>
                <a:latin typeface="VSNMHL+ArialMT"/>
                <a:cs typeface="VSNMHL+ArialMT"/>
              </a:rPr>
              <a:t>đượcꢀhunꢀnóng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50926" y="2419142"/>
            <a:ext cx="4157674" cy="8669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10"/>
              </a:lnSpc>
              <a:spcBef>
                <a:spcPts val="0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50" spc="93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Giải</a:t>
            </a:r>
            <a:r>
              <a:rPr dirty="0" sz="1400" spc="-29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pháp</a:t>
            </a:r>
            <a:r>
              <a:rPr dirty="0" sz="1400" spc="-36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tăng</a:t>
            </a:r>
            <a:r>
              <a:rPr dirty="0" sz="1400" spc="-36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hiệu</a:t>
            </a:r>
            <a:r>
              <a:rPr dirty="0" sz="1400" spc="-36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quả</a:t>
            </a:r>
            <a:r>
              <a:rPr dirty="0" sz="1400" spc="-31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năng</a:t>
            </a:r>
            <a:r>
              <a:rPr dirty="0" sz="1400" spc="-4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lượng</a:t>
            </a:r>
          </a:p>
          <a:p>
            <a:pPr marL="338138" marR="0">
              <a:lnSpc>
                <a:spcPts val="1510"/>
              </a:lnSpc>
              <a:spcBef>
                <a:spcPts val="201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450" spc="101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Kiểmꢀsoátꢀkíchꢀthướcꢀngọnꢀlửaꢀvàꢀtốcꢀ</a:t>
            </a:r>
          </a:p>
          <a:p>
            <a:pPr marL="623888" marR="0">
              <a:lnSpc>
                <a:spcPts val="1458"/>
              </a:lnSpc>
              <a:spcBef>
                <a:spcPts val="43"/>
              </a:spcBef>
              <a:spcAft>
                <a:spcPts val="0"/>
              </a:spcAft>
            </a:pPr>
            <a:r>
              <a:rPr dirty="0" sz="1400" spc="-16">
                <a:solidFill>
                  <a:srgbClr val="000000"/>
                </a:solidFill>
                <a:latin typeface="VSNMHL+ArialMT"/>
                <a:cs typeface="VSNMHL+ArialMT"/>
              </a:rPr>
              <a:t>độꢀlănꢀvải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888587" y="3046014"/>
            <a:ext cx="2960771" cy="45891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10"/>
              </a:lnSpc>
              <a:spcBef>
                <a:spcPts val="0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450" spc="101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Thayꢀđổiꢀchiềuꢀrộngꢀngọnꢀlửa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8490767" y="3057192"/>
            <a:ext cx="487460" cy="2582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833"/>
              </a:lnSpc>
              <a:spcBef>
                <a:spcPts val="0"/>
              </a:spcBef>
              <a:spcAft>
                <a:spcPts val="0"/>
              </a:spcAft>
            </a:pPr>
            <a:r>
              <a:rPr dirty="0" sz="800" spc="60" b="1">
                <a:solidFill>
                  <a:srgbClr val="000000"/>
                </a:solidFill>
                <a:latin typeface="BLVWPH+Arial-BoldMT"/>
                <a:cs typeface="BLVWPH+Arial-BoldMT"/>
              </a:rPr>
              <a:t>NHIỆT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888587" y="3276138"/>
            <a:ext cx="3660096" cy="67628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10"/>
              </a:lnSpc>
              <a:spcBef>
                <a:spcPts val="0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450" spc="101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Cảiꢀthiệnꢀhiệuꢀsuấtꢀcủaꢀđầuꢀđốt</a:t>
            </a:r>
          </a:p>
          <a:p>
            <a:pPr marL="0" marR="0">
              <a:lnSpc>
                <a:spcPts val="1510"/>
              </a:lnSpc>
              <a:spcBef>
                <a:spcPts val="201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450" spc="101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Thuꢀhồiꢀvàꢀtáiꢀsửꢀdụngꢀnướcꢀlàmꢀmát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8490767" y="3288735"/>
            <a:ext cx="312402" cy="2582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833"/>
              </a:lnSpc>
              <a:spcBef>
                <a:spcPts val="0"/>
              </a:spcBef>
              <a:spcAft>
                <a:spcPts val="0"/>
              </a:spcAft>
            </a:pPr>
            <a:r>
              <a:rPr dirty="0" sz="800" spc="60" b="1">
                <a:solidFill>
                  <a:srgbClr val="000000"/>
                </a:solidFill>
                <a:latin typeface="BLVWPH+Arial-BoldMT"/>
                <a:cs typeface="BLVWPH+Arial-BoldMT"/>
              </a:rPr>
              <a:t>ĐỘ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4967633" y="3393742"/>
            <a:ext cx="549537" cy="38018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833"/>
              </a:lnSpc>
              <a:spcBef>
                <a:spcPts val="0"/>
              </a:spcBef>
              <a:spcAft>
                <a:spcPts val="0"/>
              </a:spcAft>
            </a:pPr>
            <a:r>
              <a:rPr dirty="0" sz="800" spc="60" b="1">
                <a:solidFill>
                  <a:srgbClr val="000000"/>
                </a:solidFill>
                <a:latin typeface="BLVWPH+Arial-BoldMT"/>
                <a:cs typeface="BLVWPH+Arial-BoldMT"/>
              </a:rPr>
              <a:t>THÔNG</a:t>
            </a:r>
          </a:p>
          <a:p>
            <a:pPr marL="0" marR="0">
              <a:lnSpc>
                <a:spcPts val="833"/>
              </a:lnSpc>
              <a:spcBef>
                <a:spcPts val="176"/>
              </a:spcBef>
              <a:spcAft>
                <a:spcPts val="0"/>
              </a:spcAft>
            </a:pPr>
            <a:r>
              <a:rPr dirty="0" sz="800" spc="58" b="1">
                <a:solidFill>
                  <a:srgbClr val="000000"/>
                </a:solidFill>
                <a:latin typeface="BLVWPH+Arial-BoldMT"/>
                <a:cs typeface="BLVWPH+Arial-BoldMT"/>
              </a:rPr>
              <a:t>SỐ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5599482" y="3515662"/>
            <a:ext cx="295468" cy="2582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833"/>
              </a:lnSpc>
              <a:spcBef>
                <a:spcPts val="0"/>
              </a:spcBef>
              <a:spcAft>
                <a:spcPts val="0"/>
              </a:spcAft>
            </a:pPr>
            <a:r>
              <a:rPr dirty="0" sz="800" spc="58" b="1">
                <a:solidFill>
                  <a:srgbClr val="000000"/>
                </a:solidFill>
                <a:latin typeface="BLVWPH+Arial-BoldMT"/>
                <a:cs typeface="BLVWPH+Arial-BoldMT"/>
              </a:rPr>
              <a:t>O2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6060336" y="3515662"/>
            <a:ext cx="312403" cy="2582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833"/>
              </a:lnSpc>
              <a:spcBef>
                <a:spcPts val="0"/>
              </a:spcBef>
              <a:spcAft>
                <a:spcPts val="0"/>
              </a:spcAft>
            </a:pPr>
            <a:r>
              <a:rPr dirty="0" sz="800" spc="60" b="1">
                <a:solidFill>
                  <a:srgbClr val="000000"/>
                </a:solidFill>
                <a:latin typeface="BLVWPH+Arial-BoldMT"/>
                <a:cs typeface="BLVWPH+Arial-BoldMT"/>
              </a:rPr>
              <a:t>CO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6469057" y="3515662"/>
            <a:ext cx="387704" cy="2582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833"/>
              </a:lnSpc>
              <a:spcBef>
                <a:spcPts val="0"/>
              </a:spcBef>
              <a:spcAft>
                <a:spcPts val="0"/>
              </a:spcAft>
            </a:pPr>
            <a:r>
              <a:rPr dirty="0" sz="800" spc="60" b="1">
                <a:solidFill>
                  <a:srgbClr val="000000"/>
                </a:solidFill>
                <a:latin typeface="BLVWPH+Arial-BoldMT"/>
                <a:cs typeface="BLVWPH+Arial-BoldMT"/>
              </a:rPr>
              <a:t>NOX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6877778" y="3515662"/>
            <a:ext cx="312402" cy="2582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833"/>
              </a:lnSpc>
              <a:spcBef>
                <a:spcPts val="0"/>
              </a:spcBef>
              <a:spcAft>
                <a:spcPts val="0"/>
              </a:spcAft>
            </a:pPr>
            <a:r>
              <a:rPr dirty="0" sz="800" spc="60" b="1">
                <a:solidFill>
                  <a:srgbClr val="000000"/>
                </a:solidFill>
                <a:latin typeface="BLVWPH+Arial-BoldMT"/>
                <a:cs typeface="BLVWPH+Arial-BoldMT"/>
              </a:rPr>
              <a:t>NO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7286498" y="3515662"/>
            <a:ext cx="376443" cy="2582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833"/>
              </a:lnSpc>
              <a:spcBef>
                <a:spcPts val="0"/>
              </a:spcBef>
              <a:spcAft>
                <a:spcPts val="0"/>
              </a:spcAft>
            </a:pPr>
            <a:r>
              <a:rPr dirty="0" sz="800" spc="60" b="1">
                <a:solidFill>
                  <a:srgbClr val="000000"/>
                </a:solidFill>
                <a:latin typeface="BLVWPH+Arial-BoldMT"/>
                <a:cs typeface="BLVWPH+Arial-BoldMT"/>
              </a:rPr>
              <a:t>NO2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7695220" y="3515662"/>
            <a:ext cx="376443" cy="2582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833"/>
              </a:lnSpc>
              <a:spcBef>
                <a:spcPts val="0"/>
              </a:spcBef>
              <a:spcAft>
                <a:spcPts val="0"/>
              </a:spcAft>
            </a:pPr>
            <a:r>
              <a:rPr dirty="0" sz="800" spc="60" b="1">
                <a:solidFill>
                  <a:srgbClr val="000000"/>
                </a:solidFill>
                <a:latin typeface="BLVWPH+Arial-BoldMT"/>
                <a:cs typeface="BLVWPH+Arial-BoldMT"/>
              </a:rPr>
              <a:t>CO2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8082046" y="3515662"/>
            <a:ext cx="370754" cy="2582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833"/>
              </a:lnSpc>
              <a:spcBef>
                <a:spcPts val="0"/>
              </a:spcBef>
              <a:spcAft>
                <a:spcPts val="0"/>
              </a:spcAft>
            </a:pPr>
            <a:r>
              <a:rPr dirty="0" sz="800" spc="58" b="1">
                <a:solidFill>
                  <a:srgbClr val="000000"/>
                </a:solidFill>
                <a:latin typeface="BLVWPH+Arial-BoldMT"/>
                <a:cs typeface="BLVWPH+Arial-BoldMT"/>
              </a:rPr>
              <a:t>SO2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8490767" y="3498920"/>
            <a:ext cx="429141" cy="2582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833"/>
              </a:lnSpc>
              <a:spcBef>
                <a:spcPts val="0"/>
              </a:spcBef>
              <a:spcAft>
                <a:spcPts val="0"/>
              </a:spcAft>
            </a:pPr>
            <a:r>
              <a:rPr dirty="0" sz="800" spc="60" b="1">
                <a:solidFill>
                  <a:srgbClr val="000000"/>
                </a:solidFill>
                <a:latin typeface="BLVWPH+Arial-BoldMT"/>
                <a:cs typeface="BLVWPH+Arial-BoldMT"/>
              </a:rPr>
              <a:t>KHÓI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5599482" y="3739296"/>
            <a:ext cx="333765" cy="35511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146"/>
              </a:lnSpc>
              <a:spcBef>
                <a:spcPts val="0"/>
              </a:spcBef>
              <a:spcAft>
                <a:spcPts val="0"/>
              </a:spcAft>
            </a:pPr>
            <a:r>
              <a:rPr dirty="0" sz="1100" b="1">
                <a:solidFill>
                  <a:srgbClr val="000000"/>
                </a:solidFill>
                <a:latin typeface="BLVWPH+Arial-BoldMT"/>
                <a:cs typeface="BLVWPH+Arial-BoldMT"/>
              </a:rPr>
              <a:t>%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6060336" y="3739296"/>
            <a:ext cx="2022964" cy="59167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146"/>
              </a:lnSpc>
              <a:spcBef>
                <a:spcPts val="0"/>
              </a:spcBef>
              <a:spcAft>
                <a:spcPts val="0"/>
              </a:spcAft>
            </a:pPr>
            <a:r>
              <a:rPr dirty="0" sz="1100" b="1">
                <a:solidFill>
                  <a:srgbClr val="000000"/>
                </a:solidFill>
                <a:latin typeface="BLVWPH+Arial-BoldMT"/>
                <a:cs typeface="BLVWPH+Arial-BoldMT"/>
              </a:rPr>
              <a:t>ppm</a:t>
            </a:r>
            <a:r>
              <a:rPr dirty="0" sz="1100" spc="594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100" b="1">
                <a:solidFill>
                  <a:srgbClr val="000000"/>
                </a:solidFill>
                <a:latin typeface="BLVWPH+Arial-BoldMT"/>
                <a:cs typeface="BLVWPH+Arial-BoldMT"/>
              </a:rPr>
              <a:t>ppm</a:t>
            </a:r>
            <a:r>
              <a:rPr dirty="0" sz="1100" spc="594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100" b="1">
                <a:solidFill>
                  <a:srgbClr val="000000"/>
                </a:solidFill>
                <a:latin typeface="BLVWPH+Arial-BoldMT"/>
                <a:cs typeface="BLVWPH+Arial-BoldMT"/>
              </a:rPr>
              <a:t>ppm</a:t>
            </a:r>
            <a:r>
              <a:rPr dirty="0" sz="1100" spc="594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100" b="1">
                <a:solidFill>
                  <a:srgbClr val="000000"/>
                </a:solidFill>
                <a:latin typeface="BLVWPH+Arial-BoldMT"/>
                <a:cs typeface="BLVWPH+Arial-BoldMT"/>
              </a:rPr>
              <a:t>ppm</a:t>
            </a:r>
            <a:r>
              <a:rPr dirty="0" sz="1100" spc="594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100" b="1">
                <a:solidFill>
                  <a:srgbClr val="000000"/>
                </a:solidFill>
                <a:latin typeface="BLVWPH+Arial-BoldMT"/>
                <a:cs typeface="BLVWPH+Arial-BoldMT"/>
              </a:rPr>
              <a:t>%</a:t>
            </a:r>
          </a:p>
          <a:p>
            <a:pPr marL="0" marR="0">
              <a:lnSpc>
                <a:spcPts val="1146"/>
              </a:lnSpc>
              <a:spcBef>
                <a:spcPts val="766"/>
              </a:spcBef>
              <a:spcAft>
                <a:spcPts val="0"/>
              </a:spcAft>
            </a:pPr>
            <a:r>
              <a:rPr dirty="0" sz="1100" b="1">
                <a:solidFill>
                  <a:srgbClr val="000000"/>
                </a:solidFill>
                <a:latin typeface="BLVWPH+Arial-BoldMT"/>
                <a:cs typeface="BLVWPH+Arial-BoldMT"/>
              </a:rPr>
              <a:t>649</a:t>
            </a:r>
            <a:r>
              <a:rPr dirty="0" sz="1100" spc="1078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100" b="1">
                <a:solidFill>
                  <a:srgbClr val="000000"/>
                </a:solidFill>
                <a:latin typeface="BLVWPH+Arial-BoldMT"/>
                <a:cs typeface="BLVWPH+Arial-BoldMT"/>
              </a:rPr>
              <a:t>195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8082046" y="3739296"/>
            <a:ext cx="768611" cy="59167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146"/>
              </a:lnSpc>
              <a:spcBef>
                <a:spcPts val="0"/>
              </a:spcBef>
              <a:spcAft>
                <a:spcPts val="0"/>
              </a:spcAft>
            </a:pPr>
            <a:r>
              <a:rPr dirty="0" sz="1100" b="1">
                <a:solidFill>
                  <a:srgbClr val="000000"/>
                </a:solidFill>
                <a:latin typeface="BLVWPH+Arial-BoldMT"/>
                <a:cs typeface="BLVWPH+Arial-BoldMT"/>
              </a:rPr>
              <a:t>ppm</a:t>
            </a:r>
            <a:r>
              <a:rPr dirty="0" sz="1100" spc="594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100" b="1">
                <a:solidFill>
                  <a:srgbClr val="000000"/>
                </a:solidFill>
                <a:latin typeface="BLVWPH+Arial-BoldMT"/>
                <a:cs typeface="BLVWPH+Arial-BoldMT"/>
              </a:rPr>
              <a:t>◦C</a:t>
            </a:r>
          </a:p>
          <a:p>
            <a:pPr marL="0" marR="0">
              <a:lnSpc>
                <a:spcPts val="1146"/>
              </a:lnSpc>
              <a:spcBef>
                <a:spcPts val="766"/>
              </a:spcBef>
              <a:spcAft>
                <a:spcPts val="0"/>
              </a:spcAft>
            </a:pPr>
            <a:r>
              <a:rPr dirty="0" sz="1100" b="1">
                <a:solidFill>
                  <a:srgbClr val="000000"/>
                </a:solidFill>
                <a:latin typeface="BLVWPH+Arial-BoldMT"/>
                <a:cs typeface="BLVWPH+Arial-BoldMT"/>
              </a:rPr>
              <a:t>603</a:t>
            </a:r>
          </a:p>
        </p:txBody>
      </p:sp>
      <p:sp>
        <p:nvSpPr>
          <p:cNvPr id="24" name="object 24"/>
          <p:cNvSpPr txBox="1"/>
          <p:nvPr/>
        </p:nvSpPr>
        <p:spPr>
          <a:xfrm>
            <a:off x="4967633" y="3975858"/>
            <a:ext cx="620941" cy="52275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146"/>
              </a:lnSpc>
              <a:spcBef>
                <a:spcPts val="0"/>
              </a:spcBef>
              <a:spcAft>
                <a:spcPts val="0"/>
              </a:spcAft>
            </a:pPr>
            <a:r>
              <a:rPr dirty="0" sz="1100" b="1">
                <a:solidFill>
                  <a:srgbClr val="000000"/>
                </a:solidFill>
                <a:latin typeface="BLVWPH+Arial-BoldMT"/>
                <a:cs typeface="BLVWPH+Arial-BoldMT"/>
              </a:rPr>
              <a:t>Tiêu</a:t>
            </a:r>
          </a:p>
          <a:p>
            <a:pPr marL="0" marR="0">
              <a:lnSpc>
                <a:spcPts val="1146"/>
              </a:lnSpc>
              <a:spcBef>
                <a:spcPts val="223"/>
              </a:spcBef>
              <a:spcAft>
                <a:spcPts val="0"/>
              </a:spcAft>
            </a:pPr>
            <a:r>
              <a:rPr dirty="0" sz="1100" b="1">
                <a:solidFill>
                  <a:srgbClr val="000000"/>
                </a:solidFill>
                <a:latin typeface="BLVWPH+Arial-BoldMT"/>
                <a:cs typeface="BLVWPH+Arial-BoldMT"/>
              </a:rPr>
              <a:t>chuẩn</a:t>
            </a:r>
          </a:p>
        </p:txBody>
      </p:sp>
      <p:sp>
        <p:nvSpPr>
          <p:cNvPr id="25" name="object 25"/>
          <p:cNvSpPr txBox="1"/>
          <p:nvPr/>
        </p:nvSpPr>
        <p:spPr>
          <a:xfrm>
            <a:off x="4967633" y="4383198"/>
            <a:ext cx="675307" cy="35511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146"/>
              </a:lnSpc>
              <a:spcBef>
                <a:spcPts val="0"/>
              </a:spcBef>
              <a:spcAft>
                <a:spcPts val="0"/>
              </a:spcAft>
            </a:pPr>
            <a:r>
              <a:rPr dirty="0" sz="1100" b="1">
                <a:solidFill>
                  <a:srgbClr val="000000"/>
                </a:solidFill>
                <a:latin typeface="BLVWPH+Arial-BoldMT"/>
                <a:cs typeface="BLVWPH+Arial-BoldMT"/>
              </a:rPr>
              <a:t>(PEQs)</a:t>
            </a:r>
          </a:p>
        </p:txBody>
      </p:sp>
      <p:sp>
        <p:nvSpPr>
          <p:cNvPr id="26" name="object 26"/>
          <p:cNvSpPr txBox="1"/>
          <p:nvPr/>
        </p:nvSpPr>
        <p:spPr>
          <a:xfrm>
            <a:off x="4967633" y="4618845"/>
            <a:ext cx="1949811" cy="35511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146"/>
              </a:lnSpc>
              <a:spcBef>
                <a:spcPts val="0"/>
              </a:spcBef>
              <a:spcAft>
                <a:spcPts val="0"/>
              </a:spcAft>
            </a:pPr>
            <a:r>
              <a:rPr dirty="0" sz="1100" b="1">
                <a:solidFill>
                  <a:srgbClr val="000000"/>
                </a:solidFill>
                <a:latin typeface="BLVWPH+Arial-BoldMT"/>
                <a:cs typeface="BLVWPH+Arial-BoldMT"/>
              </a:rPr>
              <a:t>Máy</a:t>
            </a:r>
            <a:r>
              <a:rPr dirty="0" sz="11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100" b="1">
                <a:solidFill>
                  <a:srgbClr val="000000"/>
                </a:solidFill>
                <a:latin typeface="BLVWPH+Arial-BoldMT"/>
                <a:cs typeface="BLVWPH+Arial-BoldMT"/>
              </a:rPr>
              <a:t>đốt</a:t>
            </a:r>
            <a:r>
              <a:rPr dirty="0" sz="1100" spc="518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100" b="1">
                <a:solidFill>
                  <a:srgbClr val="000000"/>
                </a:solidFill>
                <a:latin typeface="BLVWPH+Arial-BoldMT"/>
                <a:cs typeface="BLVWPH+Arial-BoldMT"/>
              </a:rPr>
              <a:t>19.22</a:t>
            </a:r>
            <a:r>
              <a:rPr dirty="0" sz="1100" spc="572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100" b="1">
                <a:solidFill>
                  <a:srgbClr val="000000"/>
                </a:solidFill>
                <a:latin typeface="BLVWPH+Arial-BoldMT"/>
                <a:cs typeface="BLVWPH+Arial-BoldMT"/>
              </a:rPr>
              <a:t>145</a:t>
            </a:r>
            <a:r>
              <a:rPr dirty="0" sz="1100" spc="1078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100">
                <a:solidFill>
                  <a:srgbClr val="000000"/>
                </a:solidFill>
                <a:latin typeface="VSNMHL+ArialMT"/>
                <a:cs typeface="VSNMHL+ArialMT"/>
              </a:rPr>
              <a:t>1.2</a:t>
            </a:r>
          </a:p>
        </p:txBody>
      </p:sp>
      <p:sp>
        <p:nvSpPr>
          <p:cNvPr id="27" name="object 27"/>
          <p:cNvSpPr txBox="1"/>
          <p:nvPr/>
        </p:nvSpPr>
        <p:spPr>
          <a:xfrm>
            <a:off x="6877778" y="4618845"/>
            <a:ext cx="287244" cy="35511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146"/>
              </a:lnSpc>
              <a:spcBef>
                <a:spcPts val="0"/>
              </a:spcBef>
              <a:spcAft>
                <a:spcPts val="0"/>
              </a:spcAft>
            </a:pPr>
            <a:r>
              <a:rPr dirty="0" sz="1100">
                <a:solidFill>
                  <a:srgbClr val="000000"/>
                </a:solidFill>
                <a:latin typeface="VSNMHL+ArialMT"/>
                <a:cs typeface="VSNMHL+ArialMT"/>
              </a:rPr>
              <a:t>0</a:t>
            </a:r>
          </a:p>
        </p:txBody>
      </p:sp>
      <p:sp>
        <p:nvSpPr>
          <p:cNvPr id="28" name="object 28"/>
          <p:cNvSpPr txBox="1"/>
          <p:nvPr/>
        </p:nvSpPr>
        <p:spPr>
          <a:xfrm>
            <a:off x="7286498" y="4618845"/>
            <a:ext cx="403752" cy="35511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146"/>
              </a:lnSpc>
              <a:spcBef>
                <a:spcPts val="0"/>
              </a:spcBef>
              <a:spcAft>
                <a:spcPts val="0"/>
              </a:spcAft>
            </a:pPr>
            <a:r>
              <a:rPr dirty="0" sz="1100">
                <a:solidFill>
                  <a:srgbClr val="000000"/>
                </a:solidFill>
                <a:latin typeface="VSNMHL+ArialMT"/>
                <a:cs typeface="VSNMHL+ArialMT"/>
              </a:rPr>
              <a:t>1.2</a:t>
            </a:r>
          </a:p>
        </p:txBody>
      </p:sp>
      <p:sp>
        <p:nvSpPr>
          <p:cNvPr id="29" name="object 29"/>
          <p:cNvSpPr txBox="1"/>
          <p:nvPr/>
        </p:nvSpPr>
        <p:spPr>
          <a:xfrm>
            <a:off x="7695220" y="4618845"/>
            <a:ext cx="674070" cy="35511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146"/>
              </a:lnSpc>
              <a:spcBef>
                <a:spcPts val="0"/>
              </a:spcBef>
              <a:spcAft>
                <a:spcPts val="0"/>
              </a:spcAft>
            </a:pPr>
            <a:r>
              <a:rPr dirty="0" sz="1100" b="1">
                <a:solidFill>
                  <a:srgbClr val="000000"/>
                </a:solidFill>
                <a:latin typeface="BLVWPH+Arial-BoldMT"/>
                <a:cs typeface="BLVWPH+Arial-BoldMT"/>
              </a:rPr>
              <a:t>0.99</a:t>
            </a:r>
            <a:r>
              <a:rPr dirty="0" sz="1100" spc="601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100">
                <a:solidFill>
                  <a:srgbClr val="000000"/>
                </a:solidFill>
                <a:latin typeface="VSNMHL+ArialMT"/>
                <a:cs typeface="VSNMHL+ArialMT"/>
              </a:rPr>
              <a:t>0</a:t>
            </a:r>
          </a:p>
        </p:txBody>
      </p:sp>
      <p:sp>
        <p:nvSpPr>
          <p:cNvPr id="30" name="object 30"/>
          <p:cNvSpPr txBox="1"/>
          <p:nvPr/>
        </p:nvSpPr>
        <p:spPr>
          <a:xfrm>
            <a:off x="8490767" y="4618845"/>
            <a:ext cx="442633" cy="35511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146"/>
              </a:lnSpc>
              <a:spcBef>
                <a:spcPts val="0"/>
              </a:spcBef>
              <a:spcAft>
                <a:spcPts val="0"/>
              </a:spcAft>
            </a:pPr>
            <a:r>
              <a:rPr dirty="0" sz="1100">
                <a:solidFill>
                  <a:srgbClr val="000000"/>
                </a:solidFill>
                <a:latin typeface="VSNMHL+ArialMT"/>
                <a:cs typeface="VSNMHL+ArialMT"/>
              </a:rPr>
              <a:t>139</a:t>
            </a:r>
          </a:p>
        </p:txBody>
      </p:sp>
      <p:sp>
        <p:nvSpPr>
          <p:cNvPr id="31" name="object 31"/>
          <p:cNvSpPr txBox="1"/>
          <p:nvPr/>
        </p:nvSpPr>
        <p:spPr>
          <a:xfrm>
            <a:off x="4967633" y="4786485"/>
            <a:ext cx="471896" cy="35511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146"/>
              </a:lnSpc>
              <a:spcBef>
                <a:spcPts val="0"/>
              </a:spcBef>
              <a:spcAft>
                <a:spcPts val="0"/>
              </a:spcAft>
            </a:pPr>
            <a:r>
              <a:rPr dirty="0" sz="1100" b="1">
                <a:solidFill>
                  <a:srgbClr val="000000"/>
                </a:solidFill>
                <a:latin typeface="BLVWPH+Arial-BoldMT"/>
                <a:cs typeface="BLVWPH+Arial-BoldMT"/>
              </a:rPr>
              <a:t>mới</a:t>
            </a:r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4093400" y="430494"/>
            <a:ext cx="1414147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Giũ</a:t>
            </a:r>
            <a:r>
              <a:rPr dirty="0" sz="2400" spc="-36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spc="-21" b="1">
                <a:solidFill>
                  <a:srgbClr val="33696c"/>
                </a:solidFill>
                <a:latin typeface="BLVWPH+Arial-BoldMT"/>
                <a:cs typeface="BLVWPH+Arial-BoldMT"/>
              </a:rPr>
              <a:t>hồ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43246" y="1288394"/>
            <a:ext cx="6420630" cy="632458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Trong</a:t>
            </a:r>
            <a:r>
              <a:rPr dirty="0" sz="1200" spc="-75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trường</a:t>
            </a:r>
            <a:r>
              <a:rPr dirty="0" sz="1200" spc="-15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hợp</a:t>
            </a:r>
            <a:r>
              <a:rPr dirty="0" sz="1200" spc="-17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có</a:t>
            </a:r>
            <a:r>
              <a:rPr dirty="0" sz="1200" spc="-26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đốt</a:t>
            </a:r>
            <a:r>
              <a:rPr dirty="0" sz="1200" spc="-17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lông,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giũ</a:t>
            </a:r>
            <a:r>
              <a:rPr dirty="0" sz="1200" spc="-1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spc="-20" b="1">
                <a:solidFill>
                  <a:srgbClr val="000000"/>
                </a:solidFill>
                <a:latin typeface="BLVWPH+Arial-BoldMT"/>
                <a:cs typeface="BLVWPH+Arial-BoldMT"/>
              </a:rPr>
              <a:t>hồ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được</a:t>
            </a:r>
            <a:r>
              <a:rPr dirty="0" sz="1200" spc="-16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thực</a:t>
            </a:r>
            <a:r>
              <a:rPr dirty="0" sz="1200" spc="-14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hiện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trong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bể</a:t>
            </a:r>
            <a:r>
              <a:rPr dirty="0" sz="1200" spc="-17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giặt</a:t>
            </a:r>
            <a:r>
              <a:rPr dirty="0" sz="1200" spc="-15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nguội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spc="-20" b="1">
                <a:solidFill>
                  <a:srgbClr val="000000"/>
                </a:solidFill>
                <a:latin typeface="BLVWPH+Arial-BoldMT"/>
                <a:cs typeface="BLVWPH+Arial-BoldMT"/>
              </a:rPr>
              <a:t>của</a:t>
            </a:r>
          </a:p>
          <a:p>
            <a:pPr marL="0" marR="0">
              <a:lnSpc>
                <a:spcPts val="1250"/>
              </a:lnSpc>
              <a:spcBef>
                <a:spcPts val="629"/>
              </a:spcBef>
              <a:spcAft>
                <a:spcPts val="0"/>
              </a:spcAft>
            </a:pP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máy</a:t>
            </a:r>
            <a:r>
              <a:rPr dirty="0" sz="1200" spc="-29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đốt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spc="-16" b="1">
                <a:solidFill>
                  <a:srgbClr val="000000"/>
                </a:solidFill>
                <a:latin typeface="BLVWPH+Arial-BoldMT"/>
                <a:cs typeface="BLVWPH+Arial-BoldMT"/>
              </a:rPr>
              <a:t>lông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43246" y="1816613"/>
            <a:ext cx="2998772" cy="3873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Phương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pháp</a:t>
            </a:r>
            <a:r>
              <a:rPr dirty="0" sz="1200" spc="-1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phụ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thuộc</a:t>
            </a:r>
            <a:r>
              <a:rPr dirty="0" sz="1200" spc="-17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vào</a:t>
            </a:r>
            <a:r>
              <a:rPr dirty="0" sz="1200" spc="-27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loại</a:t>
            </a:r>
            <a:r>
              <a:rPr dirty="0" sz="1200" spc="-15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spc="-20" b="1">
                <a:solidFill>
                  <a:srgbClr val="000000"/>
                </a:solidFill>
                <a:latin typeface="BLVWPH+Arial-BoldMT"/>
                <a:cs typeface="BLVWPH+Arial-BoldMT"/>
              </a:rPr>
              <a:t>hồ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81384" y="2081751"/>
            <a:ext cx="293703" cy="6867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302"/>
              </a:lnSpc>
              <a:spcBef>
                <a:spcPts val="0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  <a:p>
            <a:pPr marL="0" marR="0">
              <a:lnSpc>
                <a:spcPts val="1302"/>
              </a:lnSpc>
              <a:spcBef>
                <a:spcPts val="927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809984" y="2087072"/>
            <a:ext cx="4257586" cy="3873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Enzymeꢀ(Kiểmꢀsoátꢀquyꢀtrình!;ꢀdànhꢀchoꢀhồꢀtừꢀtinhꢀbột)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809984" y="2370231"/>
            <a:ext cx="5610288" cy="632458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Ôxyꢀhóaꢀ(thườngꢀchoꢀcácꢀloạiꢀvảiꢀkhácꢀnhau,ꢀdùngꢀhydrogenꢀperoxides,ꢀ</a:t>
            </a:r>
          </a:p>
          <a:p>
            <a:pPr marL="0" marR="0">
              <a:lnSpc>
                <a:spcPts val="1250"/>
              </a:lnSpc>
              <a:spcBef>
                <a:spcPts val="629"/>
              </a:spcBef>
              <a:spcAft>
                <a:spcPts val="0"/>
              </a:spcAft>
            </a:pPr>
            <a:r>
              <a:rPr dirty="0" sz="1200" spc="-11">
                <a:solidFill>
                  <a:srgbClr val="000000"/>
                </a:solidFill>
                <a:latin typeface="VSNMHL+ArialMT"/>
                <a:cs typeface="VSNMHL+ArialMT"/>
              </a:rPr>
              <a:t>kiềm)ꢀ–ꢀHiếmꢀkhiꢀdùng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580907" y="2880429"/>
            <a:ext cx="293703" cy="6867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302"/>
              </a:lnSpc>
              <a:spcBef>
                <a:spcPts val="0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  <a:p>
            <a:pPr marL="0" marR="0">
              <a:lnSpc>
                <a:spcPts val="1302"/>
              </a:lnSpc>
              <a:spcBef>
                <a:spcPts val="927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809507" y="2885750"/>
            <a:ext cx="2756408" cy="670558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Axitꢀ(axitꢀsulfuricꢀhoặcꢀhydrochloric)</a:t>
            </a:r>
          </a:p>
          <a:p>
            <a:pPr marL="0" marR="0">
              <a:lnSpc>
                <a:spcPts val="1250"/>
              </a:lnSpc>
              <a:spcBef>
                <a:spcPts val="929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Giặtꢀbằngꢀnướcꢀnóngꢀvàꢀsoda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243246" y="3413968"/>
            <a:ext cx="3002818" cy="3873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Giải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pháp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tăng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hiệu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quả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năng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lượng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580907" y="3691807"/>
            <a:ext cx="294180" cy="93175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302"/>
              </a:lnSpc>
              <a:spcBef>
                <a:spcPts val="0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  <a:p>
            <a:pPr marL="0" marR="0">
              <a:lnSpc>
                <a:spcPts val="1302"/>
              </a:lnSpc>
              <a:spcBef>
                <a:spcPts val="827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  <a:p>
            <a:pPr marL="477" marR="0">
              <a:lnSpc>
                <a:spcPts val="1302"/>
              </a:lnSpc>
              <a:spcBef>
                <a:spcPts val="777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809507" y="3697127"/>
            <a:ext cx="2025331" cy="3873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Thuꢀhồiꢀnhiệtꢀtừꢀnướcꢀthải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809507" y="3967587"/>
            <a:ext cx="3116342" cy="3873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Cảiꢀthiệnꢀcáchꢀnhiệtꢀcủaꢀbồnꢀnướcꢀnóng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809984" y="4225346"/>
            <a:ext cx="5720253" cy="632458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TốiꢀưuꢀhóaꢀquyꢀtrìnhꢀthôngꢀquaꢀpH,ꢀnhiệtꢀđộꢀvàꢀtốcꢀđộꢀbằngꢀcáchꢀtựꢀđộngꢀ</a:t>
            </a:r>
          </a:p>
          <a:p>
            <a:pPr marL="0" marR="0">
              <a:lnSpc>
                <a:spcPts val="1250"/>
              </a:lnSpc>
              <a:spcBef>
                <a:spcPts val="629"/>
              </a:spcBef>
              <a:spcAft>
                <a:spcPts val="0"/>
              </a:spcAft>
            </a:pPr>
            <a:r>
              <a:rPr dirty="0" sz="1200" spc="-19">
                <a:solidFill>
                  <a:srgbClr val="000000"/>
                </a:solidFill>
                <a:latin typeface="VSNMHL+ArialMT"/>
                <a:cs typeface="VSNMHL+ArialMT"/>
              </a:rPr>
              <a:t>hóa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226593" y="420918"/>
            <a:ext cx="3091841" cy="6779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188"/>
              </a:lnSpc>
              <a:spcBef>
                <a:spcPts val="0"/>
              </a:spcBef>
              <a:spcAft>
                <a:spcPts val="0"/>
              </a:spcAft>
            </a:pP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Sản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xuất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sợi,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kéo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sợi</a:t>
            </a:r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888740" y="464753"/>
            <a:ext cx="1820064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Tẩy</a:t>
            </a:r>
            <a:r>
              <a:rPr dirty="0" sz="2400" spc="-33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trắng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22898" y="1313026"/>
            <a:ext cx="2224177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Phương</a:t>
            </a:r>
            <a:r>
              <a:rPr dirty="0" sz="1400" spc="-52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pháp</a:t>
            </a:r>
            <a:r>
              <a:rPr dirty="0" sz="1400" spc="-62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phổ</a:t>
            </a:r>
            <a:r>
              <a:rPr dirty="0" sz="1400" spc="-58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spc="-16" b="1">
                <a:solidFill>
                  <a:srgbClr val="000000"/>
                </a:solidFill>
                <a:latin typeface="BLVWPH+Arial-BoldMT"/>
                <a:cs typeface="BLVWPH+Arial-BoldMT"/>
              </a:rPr>
              <a:t>biến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889134" y="1589036"/>
            <a:ext cx="2615859" cy="45899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10"/>
              </a:lnSpc>
              <a:spcBef>
                <a:spcPts val="0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50" spc="93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Hydrogenꢀperoxideꢀ(H</a:t>
            </a:r>
            <a:r>
              <a:rPr dirty="0" sz="1400" spc="14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O</a:t>
            </a:r>
            <a:r>
              <a:rPr dirty="0" sz="1400" spc="14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)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840109" y="1678790"/>
            <a:ext cx="236713" cy="2937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62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>
                <a:solidFill>
                  <a:srgbClr val="000000"/>
                </a:solidFill>
                <a:latin typeface="VSNMHL+ArialMT"/>
                <a:cs typeface="VSNMHL+ArialMT"/>
              </a:rPr>
              <a:t>2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040896" y="1678790"/>
            <a:ext cx="236713" cy="2937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62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>
                <a:solidFill>
                  <a:srgbClr val="000000"/>
                </a:solidFill>
                <a:latin typeface="VSNMHL+ArialMT"/>
                <a:cs typeface="VSNMHL+ArialMT"/>
              </a:rPr>
              <a:t>2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889134" y="1844966"/>
            <a:ext cx="5007917" cy="7476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477" marR="0">
              <a:lnSpc>
                <a:spcPts val="1510"/>
              </a:lnSpc>
              <a:spcBef>
                <a:spcPts val="0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50" spc="93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Sodiumꢀhypochloriteꢀ(dungꢀdịchꢀkiềmꢀtẩyꢀclo,ꢀNaClO)</a:t>
            </a:r>
          </a:p>
          <a:p>
            <a:pPr marL="0" marR="0">
              <a:lnSpc>
                <a:spcPts val="1510"/>
              </a:lnSpc>
              <a:spcBef>
                <a:spcPts val="604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50" spc="93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Sodiumꢀchloriteꢀ(NaClO</a:t>
            </a:r>
            <a:r>
              <a:rPr dirty="0" sz="1350" baseline="-18971">
                <a:solidFill>
                  <a:srgbClr val="000000"/>
                </a:solidFill>
                <a:latin typeface="VSNMHL+ArialMT"/>
                <a:cs typeface="VSNMHL+ArialMT"/>
              </a:rPr>
              <a:t>2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)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522898" y="2382227"/>
            <a:ext cx="3462564" cy="70074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66235" marR="0">
              <a:lnSpc>
                <a:spcPts val="1510"/>
              </a:lnSpc>
              <a:spcBef>
                <a:spcPts val="0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50" spc="93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Sulphurꢀdioxideꢀ(SO</a:t>
            </a:r>
            <a:r>
              <a:rPr dirty="0" sz="1350" baseline="-18967" spc="-11">
                <a:solidFill>
                  <a:srgbClr val="000000"/>
                </a:solidFill>
                <a:latin typeface="VSNMHL+ArialMT"/>
                <a:cs typeface="VSNMHL+ArialMT"/>
              </a:rPr>
              <a:t>2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)</a:t>
            </a:r>
          </a:p>
          <a:p>
            <a:pPr marL="0" marR="0">
              <a:lnSpc>
                <a:spcPts val="1458"/>
              </a:lnSpc>
              <a:spcBef>
                <a:spcPts val="287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Giải</a:t>
            </a:r>
            <a:r>
              <a:rPr dirty="0" sz="1400" spc="-47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pháp</a:t>
            </a:r>
            <a:r>
              <a:rPr dirty="0" sz="1400" spc="-51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tăng</a:t>
            </a:r>
            <a:r>
              <a:rPr dirty="0" sz="1400" spc="-51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hiệu</a:t>
            </a:r>
            <a:r>
              <a:rPr dirty="0" sz="1400" spc="-43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quả</a:t>
            </a:r>
            <a:r>
              <a:rPr dirty="0" sz="1400" spc="-5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spc="-16" b="1">
                <a:solidFill>
                  <a:srgbClr val="000000"/>
                </a:solidFill>
                <a:latin typeface="BLVWPH+Arial-BoldMT"/>
                <a:cs typeface="BLVWPH+Arial-BoldMT"/>
              </a:rPr>
              <a:t>năng</a:t>
            </a:r>
            <a:r>
              <a:rPr dirty="0" sz="1400" spc="-32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lượng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889611" y="2919488"/>
            <a:ext cx="4885221" cy="70061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10"/>
              </a:lnSpc>
              <a:spcBef>
                <a:spcPts val="0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50" spc="93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Thuꢀhồiꢀnhiệtꢀtừꢀnướcꢀthảiꢀ(hoànꢀvốnꢀsauꢀkhoảngꢀ6ꢀ</a:t>
            </a:r>
          </a:p>
          <a:p>
            <a:pPr marL="228600" marR="0">
              <a:lnSpc>
                <a:spcPts val="1458"/>
              </a:lnSpc>
              <a:spcBef>
                <a:spcPts val="446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tháng)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889611" y="3431349"/>
            <a:ext cx="4781380" cy="94380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10"/>
              </a:lnSpc>
              <a:spcBef>
                <a:spcPts val="0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50" spc="93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Sửꢀdụngꢀvậtꢀliệuꢀtraoꢀđổiꢀnhiệtꢀtốtꢀhơnꢀ(víꢀdụ:ꢀthépꢀ</a:t>
            </a:r>
          </a:p>
          <a:p>
            <a:pPr marL="228600" marR="0">
              <a:lnSpc>
                <a:spcPts val="1458"/>
              </a:lnSpc>
              <a:spcBef>
                <a:spcPts val="446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khôngꢀgỉ)ꢀsẽꢀkéoꢀdàiꢀtuổiꢀthọꢀmáyꢀmọcꢀvàꢀgiảmꢀănꢀ</a:t>
            </a:r>
          </a:p>
          <a:p>
            <a:pPr marL="228600" marR="0">
              <a:lnSpc>
                <a:spcPts val="1458"/>
              </a:lnSpc>
              <a:spcBef>
                <a:spcPts val="406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mòn;ꢀtừꢀđóꢀtăngꢀhiệuꢀsuấtꢀtraoꢀđổiꢀnhiệt</a:t>
            </a:r>
          </a:p>
        </p:txBody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789203" y="438755"/>
            <a:ext cx="2022794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Kiềm</a:t>
            </a:r>
            <a:r>
              <a:rPr dirty="0" sz="2400" spc="-17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spc="-17" b="1">
                <a:solidFill>
                  <a:srgbClr val="33696c"/>
                </a:solidFill>
                <a:latin typeface="BLVWPH+Arial-BoldMT"/>
                <a:cs typeface="BLVWPH+Arial-BoldMT"/>
              </a:rPr>
              <a:t>bóng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14492" y="1104396"/>
            <a:ext cx="9213830" cy="83601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Quyꢀtrìnhꢀtinhꢀchếꢀvớiꢀmụcꢀđíchꢀcảiꢀthiệnꢀđộꢀbềnꢀcăng,ꢀổnꢀđịnhꢀkíchꢀthướcꢀvàꢀcảiꢀthiệnꢀkhảꢀnăngꢀthấmꢀ</a:t>
            </a:r>
          </a:p>
          <a:p>
            <a:pPr marL="0" marR="0">
              <a:lnSpc>
                <a:spcPts val="1458"/>
              </a:lnSpc>
              <a:spcBef>
                <a:spcPts val="3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hútꢀthuốcꢀnhuộm</a:t>
            </a:r>
          </a:p>
          <a:p>
            <a:pPr marL="0" marR="0">
              <a:lnSpc>
                <a:spcPts val="1458"/>
              </a:lnSpc>
              <a:spcBef>
                <a:spcPts val="3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Phương</a:t>
            </a:r>
            <a:r>
              <a:rPr dirty="0" sz="1400" spc="-68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spc="-16" b="1">
                <a:solidFill>
                  <a:srgbClr val="000000"/>
                </a:solidFill>
                <a:latin typeface="BLVWPH+Arial-BoldMT"/>
                <a:cs typeface="BLVWPH+Arial-BoldMT"/>
              </a:rPr>
              <a:t>pháp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85942" y="1713247"/>
            <a:ext cx="8961258" cy="86823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10"/>
              </a:lnSpc>
              <a:spcBef>
                <a:spcPts val="0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50" spc="93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Bểꢀsodiumꢀhydroxideꢀkèmꢀnhiệtꢀvàꢀlựcꢀꢀcăngꢀvảiꢀhoặcꢀkhôngꢀcóꢀlựcꢀcăng,ꢀsauꢀđóꢀtrungꢀhòaꢀbằngꢀ</a:t>
            </a:r>
          </a:p>
          <a:p>
            <a:pPr marL="228600" marR="0">
              <a:lnSpc>
                <a:spcPts val="1458"/>
              </a:lnSpc>
              <a:spcBef>
                <a:spcPts val="43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axitꢀvàꢀgiặt</a:t>
            </a:r>
          </a:p>
          <a:p>
            <a:pPr marL="0" marR="0">
              <a:lnSpc>
                <a:spcPts val="1510"/>
              </a:lnSpc>
              <a:spcBef>
                <a:spcPts val="211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50" spc="93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Ammoniaꢀ(rấtꢀhiếm)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11317" y="2370840"/>
            <a:ext cx="3477461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Giải</a:t>
            </a:r>
            <a:r>
              <a:rPr dirty="0" sz="1400" spc="-21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pháp</a:t>
            </a:r>
            <a:r>
              <a:rPr dirty="0" sz="1400" spc="-32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tăng</a:t>
            </a:r>
            <a:r>
              <a:rPr dirty="0" sz="1400" spc="-32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hiệu</a:t>
            </a:r>
            <a:r>
              <a:rPr dirty="0" sz="1400" spc="-28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quả</a:t>
            </a:r>
            <a:r>
              <a:rPr dirty="0" sz="1400" spc="-27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spc="-16" b="1">
                <a:solidFill>
                  <a:srgbClr val="000000"/>
                </a:solidFill>
                <a:latin typeface="BLVWPH+Arial-BoldMT"/>
                <a:cs typeface="BLVWPH+Arial-BoldMT"/>
              </a:rPr>
              <a:t>năng</a:t>
            </a:r>
            <a:r>
              <a:rPr dirty="0" sz="1400" spc="-32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lượng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85942" y="2582944"/>
            <a:ext cx="8885969" cy="127763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10"/>
              </a:lnSpc>
              <a:spcBef>
                <a:spcPts val="0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50" spc="93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Tốiꢀưuꢀhóaꢀlượngꢀhơiꢀnướcꢀcấpꢀchoꢀtrốngꢀsấy,ꢀnhàꢀcungꢀcấpꢀtuyênꢀbốꢀtiếtꢀkiệmꢀ~14%ꢀhơiꢀnướcꢀ</a:t>
            </a:r>
          </a:p>
          <a:p>
            <a:pPr marL="228600" marR="0">
              <a:lnSpc>
                <a:spcPts val="1458"/>
              </a:lnSpc>
              <a:spcBef>
                <a:spcPts val="43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nhưngꢀnhậnꢀđịnhꢀnàyꢀkhôngꢀthểꢀkiểmꢀchứng;ꢀcácꢀcôngꢀtyꢀđãꢀnhậnꢀthấyꢀcảiꢀtiếnꢀtrongꢀchấtꢀlượngꢀ</a:t>
            </a:r>
          </a:p>
          <a:p>
            <a:pPr marL="228600" marR="0">
              <a:lnSpc>
                <a:spcPts val="1458"/>
              </a:lnSpc>
              <a:spcBef>
                <a:spcPts val="3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vàꢀkiểmꢀsoátꢀquyꢀtrình</a:t>
            </a:r>
          </a:p>
          <a:p>
            <a:pPr marL="0" marR="0">
              <a:lnSpc>
                <a:spcPts val="1510"/>
              </a:lnSpc>
              <a:spcBef>
                <a:spcPts val="211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50" spc="93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Thuꢀhồiꢀnhiệtꢀtừꢀnướcꢀthải</a:t>
            </a:r>
          </a:p>
          <a:p>
            <a:pPr marL="0" marR="0">
              <a:lnSpc>
                <a:spcPts val="1510"/>
              </a:lnSpc>
              <a:spcBef>
                <a:spcPts val="251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50" spc="93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Thuꢀhồiꢀkiềmꢀ(slideꢀtiếpꢀtheo)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685942" y="3619263"/>
            <a:ext cx="5409723" cy="45875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10"/>
              </a:lnSpc>
              <a:spcBef>
                <a:spcPts val="0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50" spc="93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Táiꢀsửꢀdụngꢀnướcꢀthảiꢀtừꢀkiếmꢀbóngꢀtrongꢀcôngꢀđoạnꢀnấu</a:t>
            </a: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969407" y="522119"/>
            <a:ext cx="6664833" cy="6779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188"/>
              </a:lnSpc>
              <a:spcBef>
                <a:spcPts val="0"/>
              </a:spcBef>
              <a:spcAft>
                <a:spcPts val="0"/>
              </a:spcAft>
            </a:pP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Thu</a:t>
            </a:r>
            <a:r>
              <a:rPr dirty="0" sz="2100" spc="-14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hồi</a:t>
            </a:r>
            <a:r>
              <a:rPr dirty="0" sz="2100" spc="-18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lãng</a:t>
            </a:r>
            <a:r>
              <a:rPr dirty="0" sz="2100" spc="-21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phí</a:t>
            </a:r>
            <a:r>
              <a:rPr dirty="0" sz="2100" spc="-15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(NPOs)</a:t>
            </a:r>
            <a:r>
              <a:rPr dirty="0" sz="2100" spc="-25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–</a:t>
            </a:r>
            <a:r>
              <a:rPr dirty="0" sz="2100" spc="-35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Bộ</a:t>
            </a:r>
            <a:r>
              <a:rPr dirty="0" sz="2100" spc="-33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phận</a:t>
            </a:r>
            <a:r>
              <a:rPr dirty="0" sz="2100" spc="-16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spc="-20" b="1">
                <a:solidFill>
                  <a:srgbClr val="33696c"/>
                </a:solidFill>
                <a:latin typeface="BLVWPH+Arial-BoldMT"/>
                <a:cs typeface="BLVWPH+Arial-BoldMT"/>
              </a:rPr>
              <a:t>thu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hồi</a:t>
            </a:r>
            <a:r>
              <a:rPr dirty="0" sz="2100" spc="-11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spc="-20" b="1">
                <a:solidFill>
                  <a:srgbClr val="33696c"/>
                </a:solidFill>
                <a:latin typeface="BLVWPH+Arial-BoldMT"/>
                <a:cs typeface="BLVWPH+Arial-BoldMT"/>
              </a:rPr>
              <a:t>xút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83610" y="1309167"/>
            <a:ext cx="293703" cy="104108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302"/>
              </a:lnSpc>
              <a:spcBef>
                <a:spcPts val="0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  <a:p>
            <a:pPr marL="0" marR="0">
              <a:lnSpc>
                <a:spcPts val="1302"/>
              </a:lnSpc>
              <a:spcBef>
                <a:spcPts val="337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  <a:p>
            <a:pPr marL="0" marR="0">
              <a:lnSpc>
                <a:spcPts val="1302"/>
              </a:lnSpc>
              <a:spcBef>
                <a:spcPts val="387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  <a:p>
            <a:pPr marL="0" marR="0">
              <a:lnSpc>
                <a:spcPts val="1302"/>
              </a:lnSpc>
              <a:spcBef>
                <a:spcPts val="437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340309" y="1314487"/>
            <a:ext cx="5405932" cy="59567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NaOHꢀđượcꢀtáiꢀsửꢀdụngꢀtrongꢀcôngꢀđoạnꢀkiếmꢀbóngꢀ(24ꢀ–ꢀ30ꢀBaume)</a:t>
            </a:r>
          </a:p>
          <a:p>
            <a:pPr marL="0" marR="0">
              <a:lnSpc>
                <a:spcPts val="1250"/>
              </a:lnSpc>
              <a:spcBef>
                <a:spcPts val="339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ViệcꢀsửꢀdụngꢀH</a:t>
            </a:r>
            <a:r>
              <a:rPr dirty="0" sz="1200" spc="14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SO</a:t>
            </a:r>
            <a:r>
              <a:rPr dirty="0" sz="1200" spc="53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trongꢀxửꢀlýꢀchấtꢀthảiꢀgiảm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378066" y="1595140"/>
            <a:ext cx="208340" cy="25720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825"/>
              </a:lnSpc>
              <a:spcBef>
                <a:spcPts val="0"/>
              </a:spcBef>
              <a:spcAft>
                <a:spcPts val="0"/>
              </a:spcAft>
            </a:pPr>
            <a:r>
              <a:rPr dirty="0" sz="800">
                <a:solidFill>
                  <a:srgbClr val="000000"/>
                </a:solidFill>
                <a:latin typeface="VSNMHL+ArialMT"/>
                <a:cs typeface="VSNMHL+ArialMT"/>
              </a:rPr>
              <a:t>2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654291" y="1595140"/>
            <a:ext cx="236285" cy="25720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825"/>
              </a:lnSpc>
              <a:spcBef>
                <a:spcPts val="0"/>
              </a:spcBef>
              <a:spcAft>
                <a:spcPts val="0"/>
              </a:spcAft>
            </a:pPr>
            <a:r>
              <a:rPr dirty="0" sz="800">
                <a:solidFill>
                  <a:srgbClr val="000000"/>
                </a:solidFill>
                <a:latin typeface="VSNMHL+ArialMT"/>
                <a:cs typeface="VSNMHL+ArialMT"/>
              </a:rPr>
              <a:t>4ꢀ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340309" y="1731047"/>
            <a:ext cx="6139954" cy="3873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Có</a:t>
            </a:r>
            <a:r>
              <a:rPr dirty="0" sz="1200" spc="-18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nước</a:t>
            </a:r>
            <a:r>
              <a:rPr dirty="0" sz="1200" spc="-13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nóng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để</a:t>
            </a:r>
            <a:r>
              <a:rPr dirty="0" sz="1200" spc="-17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sử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dụng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trong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các</a:t>
            </a:r>
            <a:r>
              <a:rPr dirty="0" sz="1200" spc="-33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công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đoạn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khác</a:t>
            </a:r>
            <a:r>
              <a:rPr dirty="0" sz="1200" spc="-27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–</a:t>
            </a:r>
            <a:r>
              <a:rPr dirty="0" sz="1200" spc="-2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tiết</a:t>
            </a:r>
            <a:r>
              <a:rPr dirty="0" sz="1200" spc="-17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kiệm</a:t>
            </a:r>
            <a:r>
              <a:rPr dirty="0" sz="1200" spc="-19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hơi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spc="-16" b="1">
                <a:solidFill>
                  <a:srgbClr val="000000"/>
                </a:solidFill>
                <a:latin typeface="BLVWPH+Arial-BoldMT"/>
                <a:cs typeface="BLVWPH+Arial-BoldMT"/>
              </a:rPr>
              <a:t>nước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340309" y="1952027"/>
            <a:ext cx="1885243" cy="3873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Hoànꢀvốnꢀtrongꢀ~ꢀ3ꢀnăm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4014196" y="2674673"/>
            <a:ext cx="1773170" cy="3099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15"/>
              </a:lnSpc>
              <a:spcBef>
                <a:spcPts val="0"/>
              </a:spcBef>
              <a:spcAft>
                <a:spcPts val="0"/>
              </a:spcAft>
            </a:pPr>
            <a:r>
              <a:rPr dirty="0" sz="950">
                <a:solidFill>
                  <a:srgbClr val="000000"/>
                </a:solidFill>
                <a:latin typeface="VSNMHL+ArialMT"/>
                <a:cs typeface="VSNMHL+ArialMT"/>
              </a:rPr>
              <a:t>Kiềmꢀyếuꢀtừꢀmáyꢀkiềmꢀbóng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1685714" y="3052431"/>
            <a:ext cx="1399721" cy="4519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15"/>
              </a:lnSpc>
              <a:spcBef>
                <a:spcPts val="0"/>
              </a:spcBef>
              <a:spcAft>
                <a:spcPts val="0"/>
              </a:spcAft>
            </a:pPr>
            <a:r>
              <a:rPr dirty="0" sz="950">
                <a:solidFill>
                  <a:srgbClr val="000000"/>
                </a:solidFill>
                <a:latin typeface="VSNMHL+ArialMT"/>
                <a:cs typeface="VSNMHL+ArialMT"/>
              </a:rPr>
              <a:t>Kiềmꢀđượcꢀthuꢀhồiꢀvềꢀ</a:t>
            </a:r>
          </a:p>
          <a:p>
            <a:pPr marL="0" marR="0">
              <a:lnSpc>
                <a:spcPts val="1015"/>
              </a:lnSpc>
              <a:spcBef>
                <a:spcPts val="102"/>
              </a:spcBef>
              <a:spcAft>
                <a:spcPts val="0"/>
              </a:spcAft>
            </a:pPr>
            <a:r>
              <a:rPr dirty="0" sz="950">
                <a:solidFill>
                  <a:srgbClr val="000000"/>
                </a:solidFill>
                <a:latin typeface="VSNMHL+ArialMT"/>
                <a:cs typeface="VSNMHL+ArialMT"/>
              </a:rPr>
              <a:t>máyꢀkiềmꢀbóng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5547521" y="3074668"/>
            <a:ext cx="1460213" cy="4538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15"/>
              </a:lnSpc>
              <a:spcBef>
                <a:spcPts val="0"/>
              </a:spcBef>
              <a:spcAft>
                <a:spcPts val="0"/>
              </a:spcAft>
            </a:pPr>
            <a:r>
              <a:rPr dirty="0" sz="950">
                <a:solidFill>
                  <a:srgbClr val="000000"/>
                </a:solidFill>
                <a:latin typeface="VSNMHL+ArialMT"/>
                <a:cs typeface="VSNMHL+ArialMT"/>
              </a:rPr>
              <a:t>Hơiꢀnướcꢀngưngꢀtụꢀtớiꢀ</a:t>
            </a:r>
          </a:p>
          <a:p>
            <a:pPr marL="0" marR="0">
              <a:lnSpc>
                <a:spcPts val="1015"/>
              </a:lnSpc>
              <a:spcBef>
                <a:spcPts val="117"/>
              </a:spcBef>
              <a:spcAft>
                <a:spcPts val="0"/>
              </a:spcAft>
            </a:pPr>
            <a:r>
              <a:rPr dirty="0" sz="950">
                <a:solidFill>
                  <a:srgbClr val="000000"/>
                </a:solidFill>
                <a:latin typeface="VSNMHL+ArialMT"/>
                <a:cs typeface="VSNMHL+ArialMT"/>
              </a:rPr>
              <a:t>máyꢀkiềmꢀbóng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4954828" y="3764550"/>
            <a:ext cx="1102044" cy="3099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15"/>
              </a:lnSpc>
              <a:spcBef>
                <a:spcPts val="0"/>
              </a:spcBef>
              <a:spcAft>
                <a:spcPts val="0"/>
              </a:spcAft>
            </a:pPr>
            <a:r>
              <a:rPr dirty="0" sz="950">
                <a:solidFill>
                  <a:srgbClr val="000000"/>
                </a:solidFill>
                <a:latin typeface="VSNMHL+ArialMT"/>
                <a:cs typeface="VSNMHL+ArialMT"/>
              </a:rPr>
              <a:t>Nướcꢀmátꢀđiꢀvào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3734665" y="3802478"/>
            <a:ext cx="899461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VSNMHL+ArialMT"/>
                <a:cs typeface="VSNMHL+ArialMT"/>
              </a:rPr>
              <a:t>Bộꢀphậnꢀthuꢀhồiꢀxút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2758581" y="3985816"/>
            <a:ext cx="1073204" cy="3099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15"/>
              </a:lnSpc>
              <a:spcBef>
                <a:spcPts val="0"/>
              </a:spcBef>
              <a:spcAft>
                <a:spcPts val="0"/>
              </a:spcAft>
            </a:pPr>
            <a:r>
              <a:rPr dirty="0" sz="950">
                <a:solidFill>
                  <a:srgbClr val="000000"/>
                </a:solidFill>
                <a:latin typeface="VSNMHL+ArialMT"/>
                <a:cs typeface="VSNMHL+ArialMT"/>
              </a:rPr>
              <a:t>Hơiꢀnướcꢀđiꢀvào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4420599" y="4359160"/>
            <a:ext cx="2602136" cy="46107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37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>
                <a:solidFill>
                  <a:srgbClr val="000000"/>
                </a:solidFill>
                <a:latin typeface="VSNMHL+ArialMT"/>
                <a:cs typeface="VSNMHL+ArialMT"/>
              </a:rPr>
              <a:t>Nướcꢀnóngꢀvàꢀhơiꢀnướcꢀngưngꢀtụꢀtớiꢀnồiꢀhơi</a:t>
            </a:r>
          </a:p>
          <a:p>
            <a:pPr marL="967129" marR="0">
              <a:lnSpc>
                <a:spcPts val="937"/>
              </a:lnSpc>
              <a:spcBef>
                <a:spcPts val="454"/>
              </a:spcBef>
              <a:spcAft>
                <a:spcPts val="0"/>
              </a:spcAft>
            </a:pPr>
            <a:r>
              <a:rPr dirty="0" sz="900">
                <a:solidFill>
                  <a:srgbClr val="000000"/>
                </a:solidFill>
                <a:latin typeface="VSNMHL+ArialMT"/>
                <a:cs typeface="VSNMHL+ArialMT"/>
              </a:rPr>
              <a:t>vàꢀbộꢀphậnꢀxửꢀlýꢀướt</a:t>
            </a:r>
          </a:p>
        </p:txBody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943378" y="463223"/>
            <a:ext cx="1658914" cy="6779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188"/>
              </a:lnSpc>
              <a:spcBef>
                <a:spcPts val="0"/>
              </a:spcBef>
              <a:spcAft>
                <a:spcPts val="0"/>
              </a:spcAft>
            </a:pP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Tiền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xử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lý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449640" y="1104304"/>
            <a:ext cx="2371738" cy="4842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Hydrogen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peroxide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tẩy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567617" y="1099040"/>
            <a:ext cx="3036137" cy="51653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 b="1">
                <a:solidFill>
                  <a:srgbClr val="ffffff"/>
                </a:solidFill>
                <a:latin typeface="BLVWPH+Arial-BoldMT"/>
                <a:cs typeface="BLVWPH+Arial-BoldMT"/>
              </a:rPr>
              <a:t>Enzyme</a:t>
            </a:r>
            <a:r>
              <a:rPr dirty="0" sz="1600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600" b="1">
                <a:solidFill>
                  <a:srgbClr val="ffffff"/>
                </a:solidFill>
                <a:latin typeface="BLVWPH+Arial-BoldMT"/>
                <a:cs typeface="BLVWPH+Arial-BoldMT"/>
              </a:rPr>
              <a:t>tẩy:</a:t>
            </a:r>
            <a:r>
              <a:rPr dirty="0" sz="1600" spc="12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600" b="1">
                <a:solidFill>
                  <a:srgbClr val="ffffff"/>
                </a:solidFill>
                <a:latin typeface="BLVWPH+Arial-BoldMT"/>
                <a:cs typeface="BLVWPH+Arial-BoldMT"/>
              </a:rPr>
              <a:t>Bền</a:t>
            </a:r>
            <a:r>
              <a:rPr dirty="0" sz="1600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600" b="1">
                <a:solidFill>
                  <a:srgbClr val="ffffff"/>
                </a:solidFill>
                <a:latin typeface="BLVWPH+Arial-BoldMT"/>
                <a:cs typeface="BLVWPH+Arial-BoldMT"/>
              </a:rPr>
              <a:t>vững</a:t>
            </a:r>
            <a:r>
              <a:rPr dirty="0" sz="1600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600" b="1">
                <a:solidFill>
                  <a:srgbClr val="ffffff"/>
                </a:solidFill>
                <a:latin typeface="BLVWPH+Arial-BoldMT"/>
                <a:cs typeface="BLVWPH+Arial-BoldMT"/>
              </a:rPr>
              <a:t>hơn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645880" y="1494238"/>
            <a:ext cx="3532686" cy="68592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302"/>
              </a:lnSpc>
              <a:spcBef>
                <a:spcPts val="0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LBHWQE+Wingdings-Regular"/>
                <a:cs typeface="LBHWQE+Wingdings-Regular"/>
              </a:rPr>
              <a:t>§</a:t>
            </a:r>
            <a:r>
              <a:rPr dirty="0" sz="1250" spc="91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Sựꢀđổiꢀmàuꢀcóꢀthểꢀđạtꢀđượcꢀtrongꢀ60ꢀphút</a:t>
            </a:r>
          </a:p>
          <a:p>
            <a:pPr marL="0" marR="0">
              <a:lnSpc>
                <a:spcPts val="1302"/>
              </a:lnSpc>
              <a:spcBef>
                <a:spcPts val="993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LBHWQE+Wingdings-Regular"/>
                <a:cs typeface="LBHWQE+Wingdings-Regular"/>
              </a:rPr>
              <a:t>§</a:t>
            </a:r>
            <a:r>
              <a:rPr dirty="0" sz="1250" spc="91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Khôngꢀcầnꢀnhiệtꢀđộꢀcaoꢀ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401885" y="1578293"/>
            <a:ext cx="3142206" cy="97754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302"/>
              </a:lnSpc>
              <a:spcBef>
                <a:spcPts val="0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LBHWQE+Wingdings-Regular"/>
                <a:cs typeface="LBHWQE+Wingdings-Regular"/>
              </a:rPr>
              <a:t>§</a:t>
            </a:r>
            <a:r>
              <a:rPr dirty="0" sz="1250" spc="91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Quyꢀtrìnhꢀphổꢀbiếnꢀnhấtꢀchoꢀcotton</a:t>
            </a:r>
          </a:p>
          <a:p>
            <a:pPr marL="0" marR="0">
              <a:lnSpc>
                <a:spcPts val="1302"/>
              </a:lnSpc>
              <a:spcBef>
                <a:spcPts val="993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LBHWQE+Wingdings-Regular"/>
                <a:cs typeface="LBHWQE+Wingdings-Regular"/>
              </a:rPr>
              <a:t>§</a:t>
            </a:r>
            <a:r>
              <a:rPr dirty="0" sz="1250" spc="91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Mấtꢀtừꢀ2ꢀ-ꢀ5ꢀgiờꢀởꢀnhiệtꢀđộꢀ75-100°Cꢀ</a:t>
            </a:r>
          </a:p>
          <a:p>
            <a:pPr marL="0" marR="0">
              <a:lnSpc>
                <a:spcPts val="1302"/>
              </a:lnSpc>
              <a:spcBef>
                <a:spcPts val="993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LBHWQE+Wingdings-Regular"/>
                <a:cs typeface="LBHWQE+Wingdings-Regular"/>
              </a:rPr>
              <a:t>§</a:t>
            </a:r>
            <a:r>
              <a:rPr dirty="0" sz="1250" spc="91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Yêuꢀcầuꢀ“làmꢀsạch“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645880" y="2077422"/>
            <a:ext cx="3570893" cy="39424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302"/>
              </a:lnSpc>
              <a:spcBef>
                <a:spcPts val="0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LBHWQE+Wingdings-Regular"/>
                <a:cs typeface="LBHWQE+Wingdings-Regular"/>
              </a:rPr>
              <a:t>§</a:t>
            </a:r>
            <a:r>
              <a:rPr dirty="0" sz="1250" spc="91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GiảmꢀlượngꢀCausticꢀSodaꢀtiêuꢀthụꢀchoꢀkếtꢀ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4874480" y="2247335"/>
            <a:ext cx="3008120" cy="3873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hợpꢀtẩyꢀvàꢀtẩyꢀtrắng.ꢀ(Tẩyꢀkhôngꢀkiềm)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1401885" y="2453069"/>
            <a:ext cx="3310807" cy="39427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302"/>
              </a:lnSpc>
              <a:spcBef>
                <a:spcPts val="0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LBHWQE+Wingdings-Regular"/>
                <a:cs typeface="LBHWQE+Wingdings-Regular"/>
              </a:rPr>
              <a:t>§</a:t>
            </a:r>
            <a:r>
              <a:rPr dirty="0" sz="1250" spc="91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Cóꢀthểꢀlàmꢀgiảmꢀsứcꢀcăngꢀcủaꢀnguyênꢀ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4645880" y="2533606"/>
            <a:ext cx="3026215" cy="100793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302"/>
              </a:lnSpc>
              <a:spcBef>
                <a:spcPts val="0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LBHWQE+Wingdings-Regular"/>
                <a:cs typeface="LBHWQE+Wingdings-Regular"/>
              </a:rPr>
              <a:t>§</a:t>
            </a:r>
            <a:r>
              <a:rPr dirty="0" sz="1250" spc="91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Nồngꢀđộꢀmuốiꢀtrongꢀnướcꢀthảiꢀgiảm</a:t>
            </a:r>
          </a:p>
          <a:p>
            <a:pPr marL="0" marR="0">
              <a:lnSpc>
                <a:spcPts val="1458"/>
              </a:lnSpc>
              <a:spcBef>
                <a:spcPts val="999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LBHWQE+Wingdings-Regular"/>
                <a:cs typeface="LBHWQE+Wingdings-Regular"/>
              </a:rPr>
              <a:t>§</a:t>
            </a:r>
            <a:r>
              <a:rPr dirty="0" sz="1400" spc="80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50">
                <a:solidFill>
                  <a:srgbClr val="000000"/>
                </a:solidFill>
                <a:latin typeface="VSNMHL+ArialMT"/>
                <a:cs typeface="VSNMHL+ArialMT"/>
              </a:rPr>
              <a:t>Giảmꢀviệcꢀxảꢀvải</a:t>
            </a:r>
          </a:p>
          <a:p>
            <a:pPr marL="0" marR="0">
              <a:lnSpc>
                <a:spcPts val="1302"/>
              </a:lnSpc>
              <a:spcBef>
                <a:spcPts val="993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LBHWQE+Wingdings-Regular"/>
                <a:cs typeface="LBHWQE+Wingdings-Regular"/>
              </a:rPr>
              <a:t>§</a:t>
            </a:r>
            <a:r>
              <a:rPr dirty="0" sz="1250" spc="91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Combo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tẩy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1630485" y="2622982"/>
            <a:ext cx="465832" cy="3873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liệu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4645880" y="3428956"/>
            <a:ext cx="1608870" cy="394748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302"/>
              </a:lnSpc>
              <a:spcBef>
                <a:spcPts val="0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LBHWQE+Wingdings-Regular"/>
                <a:cs typeface="LBHWQE+Wingdings-Regular"/>
              </a:rPr>
              <a:t>§</a:t>
            </a:r>
            <a:r>
              <a:rPr dirty="0" sz="1250" spc="91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Tẩy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“xanh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BLVWPH+Arial-BoldMT"/>
                <a:cs typeface="BLVWPH+Arial-BoldMT"/>
              </a:rPr>
              <a:t>hơn”</a:t>
            </a:r>
          </a:p>
        </p:txBody>
      </p: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842418" y="435454"/>
            <a:ext cx="3967180" cy="6779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188"/>
              </a:lnSpc>
              <a:spcBef>
                <a:spcPts val="0"/>
              </a:spcBef>
              <a:spcAft>
                <a:spcPts val="0"/>
              </a:spcAft>
            </a:pP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Công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nghệ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Xử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lý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Bền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vững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244698" y="901315"/>
            <a:ext cx="1854633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BIPUBS+Arial-BoldItalicMT"/>
                <a:cs typeface="BIPUBS+Arial-BoldItalicMT"/>
              </a:rPr>
              <a:t>Xử</a:t>
            </a:r>
            <a:r>
              <a:rPr dirty="0" sz="1400" spc="32" b="1">
                <a:solidFill>
                  <a:srgbClr val="000000"/>
                </a:solidFill>
                <a:latin typeface="BIPUBS+Arial-BoldItalicMT"/>
                <a:cs typeface="BIPUBS+Arial-BoldItalic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IPUBS+Arial-BoldItalicMT"/>
                <a:cs typeface="BIPUBS+Arial-BoldItalicMT"/>
              </a:rPr>
              <a:t>lý</a:t>
            </a:r>
            <a:r>
              <a:rPr dirty="0" sz="1400" spc="35" b="1">
                <a:solidFill>
                  <a:srgbClr val="000000"/>
                </a:solidFill>
                <a:latin typeface="BIPUBS+Arial-BoldItalicMT"/>
                <a:cs typeface="BIPUBS+Arial-BoldItalic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IPUBS+Arial-BoldItalicMT"/>
                <a:cs typeface="BIPUBS+Arial-BoldItalicMT"/>
              </a:rPr>
              <a:t>bằng</a:t>
            </a:r>
            <a:r>
              <a:rPr dirty="0" sz="1400" spc="37" b="1">
                <a:solidFill>
                  <a:srgbClr val="000000"/>
                </a:solidFill>
                <a:latin typeface="BIPUBS+Arial-BoldItalicMT"/>
                <a:cs typeface="BIPUBS+Arial-BoldItalic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IPUBS+Arial-BoldItalicMT"/>
                <a:cs typeface="BIPUBS+Arial-BoldItalicMT"/>
              </a:rPr>
              <a:t>Plasma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67623" y="1236923"/>
            <a:ext cx="2586169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BIPUBS+Arial-BoldItalicMT"/>
                <a:cs typeface="BIPUBS+Arial-BoldItalicMT"/>
              </a:rPr>
              <a:t>Quy</a:t>
            </a:r>
            <a:r>
              <a:rPr dirty="0" sz="1400" spc="38" b="1">
                <a:solidFill>
                  <a:srgbClr val="000000"/>
                </a:solidFill>
                <a:latin typeface="BIPUBS+Arial-BoldItalicMT"/>
                <a:cs typeface="BIPUBS+Arial-BoldItalic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IPUBS+Arial-BoldItalicMT"/>
                <a:cs typeface="BIPUBS+Arial-BoldItalicMT"/>
              </a:rPr>
              <a:t>trình</a:t>
            </a:r>
            <a:r>
              <a:rPr dirty="0" sz="1400" spc="36" b="1">
                <a:solidFill>
                  <a:srgbClr val="000000"/>
                </a:solidFill>
                <a:latin typeface="BIPUBS+Arial-BoldItalicMT"/>
                <a:cs typeface="BIPUBS+Arial-BoldItalic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IPUBS+Arial-BoldItalicMT"/>
                <a:cs typeface="BIPUBS+Arial-BoldItalicMT"/>
              </a:rPr>
              <a:t>Cadira</a:t>
            </a:r>
            <a:r>
              <a:rPr dirty="0" sz="1400" spc="37" b="1">
                <a:solidFill>
                  <a:srgbClr val="000000"/>
                </a:solidFill>
                <a:latin typeface="BIPUBS+Arial-BoldItalicMT"/>
                <a:cs typeface="BIPUBS+Arial-BoldItalic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IPUBS+Arial-BoldItalicMT"/>
                <a:cs typeface="BIPUBS+Arial-BoldItalicMT"/>
              </a:rPr>
              <a:t>từ</a:t>
            </a:r>
            <a:r>
              <a:rPr dirty="0" sz="1400" spc="36" b="1">
                <a:solidFill>
                  <a:srgbClr val="000000"/>
                </a:solidFill>
                <a:latin typeface="BIPUBS+Arial-BoldItalicMT"/>
                <a:cs typeface="BIPUBS+Arial-BoldItalic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IPUBS+Arial-BoldItalicMT"/>
                <a:cs typeface="BIPUBS+Arial-BoldItalicMT"/>
              </a:rPr>
              <a:t>DyStar</a:t>
            </a:r>
          </a:p>
        </p:txBody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566291" y="512474"/>
            <a:ext cx="6869715" cy="6779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188"/>
              </a:lnSpc>
              <a:spcBef>
                <a:spcPts val="0"/>
              </a:spcBef>
              <a:spcAft>
                <a:spcPts val="0"/>
              </a:spcAft>
            </a:pP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Giải</a:t>
            </a:r>
            <a:r>
              <a:rPr dirty="0" sz="2100" spc="-29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pháp</a:t>
            </a:r>
            <a:r>
              <a:rPr dirty="0" sz="2100" spc="-23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tăng</a:t>
            </a:r>
            <a:r>
              <a:rPr dirty="0" sz="2100" spc="-29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hiệu</a:t>
            </a:r>
            <a:r>
              <a:rPr dirty="0" sz="2100" spc="-24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quả</a:t>
            </a:r>
            <a:r>
              <a:rPr dirty="0" sz="2100" spc="-21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năng</a:t>
            </a:r>
            <a:r>
              <a:rPr dirty="0" sz="2100" spc="-23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lượng</a:t>
            </a:r>
            <a:r>
              <a:rPr dirty="0" sz="2100" spc="-17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spc="-20" b="1">
                <a:solidFill>
                  <a:srgbClr val="33696c"/>
                </a:solidFill>
                <a:latin typeface="BLVWPH+Arial-BoldMT"/>
                <a:cs typeface="BLVWPH+Arial-BoldMT"/>
              </a:rPr>
              <a:t>khi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spc="-10" b="1">
                <a:solidFill>
                  <a:srgbClr val="33696c"/>
                </a:solidFill>
                <a:latin typeface="BLVWPH+Arial-BoldMT"/>
                <a:cs typeface="BLVWPH+Arial-BoldMT"/>
              </a:rPr>
              <a:t>nhuộm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82479" y="1159241"/>
            <a:ext cx="6396854" cy="642258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00" spc="118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50">
                <a:solidFill>
                  <a:srgbClr val="000000"/>
                </a:solidFill>
                <a:latin typeface="VSNMHL+ArialMT"/>
                <a:cs typeface="VSNMHL+ArialMT"/>
              </a:rPr>
              <a:t>Sửꢀdụngꢀnướcꢀcóꢀtổngꢀlượngꢀchấtꢀrắnꢀhòaꢀtanꢀ(TDS)ꢀthấpꢀchoꢀnhuộmꢀ</a:t>
            </a:r>
          </a:p>
          <a:p>
            <a:pPr marL="257175" marR="0">
              <a:lnSpc>
                <a:spcPts val="1406"/>
              </a:lnSpc>
              <a:spcBef>
                <a:spcPts val="116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VSNMHL+ArialMT"/>
                <a:cs typeface="VSNMHL+ArialMT"/>
              </a:rPr>
              <a:t>vàꢀcácꢀcôngꢀđoạnꢀsauꢀnhuộmꢀgiúpꢀgiảm: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325377" y="1586688"/>
            <a:ext cx="4265708" cy="56228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24"/>
              </a:lnSpc>
              <a:spcBef>
                <a:spcPts val="0"/>
              </a:spcBef>
              <a:spcAft>
                <a:spcPts val="0"/>
              </a:spcAft>
            </a:pPr>
            <a:r>
              <a:rPr dirty="0" sz="11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150" spc="7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100">
                <a:solidFill>
                  <a:srgbClr val="000000"/>
                </a:solidFill>
                <a:latin typeface="VSNMHL+ArialMT"/>
                <a:cs typeface="VSNMHL+ArialMT"/>
              </a:rPr>
              <a:t>Lượngꢀthuốcꢀnhuộm,ꢀhóaꢀchất,ꢀchấtꢀtrợꢀnhuộmꢀsửꢀdụng</a:t>
            </a:r>
          </a:p>
          <a:p>
            <a:pPr marL="0" marR="0">
              <a:lnSpc>
                <a:spcPts val="1224"/>
              </a:lnSpc>
              <a:spcBef>
                <a:spcPts val="375"/>
              </a:spcBef>
              <a:spcAft>
                <a:spcPts val="0"/>
              </a:spcAft>
            </a:pPr>
            <a:r>
              <a:rPr dirty="0" sz="11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150" spc="7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100">
                <a:solidFill>
                  <a:srgbClr val="000000"/>
                </a:solidFill>
                <a:latin typeface="VSNMHL+ArialMT"/>
                <a:cs typeface="VSNMHL+ArialMT"/>
              </a:rPr>
              <a:t>Thờiꢀgianꢀnhuộm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325377" y="1980388"/>
            <a:ext cx="1886986" cy="3654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24"/>
              </a:lnSpc>
              <a:spcBef>
                <a:spcPts val="0"/>
              </a:spcBef>
              <a:spcAft>
                <a:spcPts val="0"/>
              </a:spcAft>
            </a:pPr>
            <a:r>
              <a:rPr dirty="0" sz="11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150" spc="7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100">
                <a:solidFill>
                  <a:srgbClr val="000000"/>
                </a:solidFill>
                <a:latin typeface="VSNMHL+ArialMT"/>
                <a:cs typeface="VSNMHL+ArialMT"/>
              </a:rPr>
              <a:t>Tỷꢀlêꢀ</a:t>
            </a:r>
            <a:r>
              <a:rPr dirty="0" sz="1100">
                <a:solidFill>
                  <a:srgbClr val="000000"/>
                </a:solidFill>
                <a:latin typeface="VSNMHL+ArialMT"/>
                <a:cs typeface="VSNMHL+ArialMT"/>
              </a:rPr>
              <a:t>̣</a:t>
            </a:r>
            <a:r>
              <a:rPr dirty="0" sz="1100">
                <a:solidFill>
                  <a:srgbClr val="000000"/>
                </a:solidFill>
                <a:latin typeface="VSNMHL+ArialMT"/>
                <a:cs typeface="VSNMHL+ArialMT"/>
              </a:rPr>
              <a:t>dungꢀdịchꢀnhuộm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82479" y="2193781"/>
            <a:ext cx="7024183" cy="442558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00" spc="118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50" spc="12">
                <a:solidFill>
                  <a:srgbClr val="000000"/>
                </a:solidFill>
                <a:latin typeface="VSNMHL+ArialMT"/>
                <a:cs typeface="VSNMHL+ArialMT"/>
              </a:rPr>
              <a:t>Sửꢀdụngꢀvậtꢀliệuꢀtraoꢀđổiꢀnhiệtꢀtốtꢀhơnꢀ(víꢀdụ:ꢀthépꢀkhôngꢀgi</a:t>
            </a:r>
            <a:r>
              <a:rPr dirty="0" sz="1350">
                <a:solidFill>
                  <a:srgbClr val="000000"/>
                </a:solidFill>
                <a:latin typeface="VSNMHL+ArialMT"/>
                <a:cs typeface="VSNMHL+ArialMT"/>
              </a:rPr>
              <a:t>̉</a:t>
            </a:r>
            <a:r>
              <a:rPr dirty="0" sz="1350" spc="10">
                <a:solidFill>
                  <a:srgbClr val="000000"/>
                </a:solidFill>
                <a:latin typeface="VSNMHL+ArialMT"/>
                <a:cs typeface="VSNMHL+ArialMT"/>
              </a:rPr>
              <a:t>)ꢀsẽꢀkéoꢀdàiꢀtuổiꢀ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239654" y="2404842"/>
            <a:ext cx="5644882" cy="43582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06"/>
              </a:lnSpc>
              <a:spcBef>
                <a:spcPts val="0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VSNMHL+ArialMT"/>
                <a:cs typeface="VSNMHL+ArialMT"/>
              </a:rPr>
              <a:t>thọꢀmáyꢀmọcꢀvàꢀgiảmꢀănꢀmòn;ꢀtừꢀđóꢀtăngꢀhiệuꢀsuấtꢀtraoꢀđổiꢀnhiệt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82954" y="2643361"/>
            <a:ext cx="5480924" cy="61644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00" spc="118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50">
                <a:solidFill>
                  <a:srgbClr val="000000"/>
                </a:solidFill>
                <a:latin typeface="VSNMHL+ArialMT"/>
                <a:cs typeface="VSNMHL+ArialMT"/>
              </a:rPr>
              <a:t>Dungꢀtỷꢀthấpꢀvàꢀthuốcꢀnhuộmꢀcóꢀđộꢀgắnꢀmàuꢀcaoꢀgiúpꢀgiảm</a:t>
            </a:r>
          </a:p>
          <a:p>
            <a:pPr marL="342423" marR="0">
              <a:lnSpc>
                <a:spcPts val="1224"/>
              </a:lnSpc>
              <a:spcBef>
                <a:spcPts val="330"/>
              </a:spcBef>
              <a:spcAft>
                <a:spcPts val="0"/>
              </a:spcAft>
            </a:pPr>
            <a:r>
              <a:rPr dirty="0" sz="11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150" spc="7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100">
                <a:solidFill>
                  <a:srgbClr val="000000"/>
                </a:solidFill>
                <a:latin typeface="VSNMHL+ArialMT"/>
                <a:cs typeface="VSNMHL+ArialMT"/>
              </a:rPr>
              <a:t>Lượngꢀhơiꢀnướcꢀsửꢀdụng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1325377" y="3067508"/>
            <a:ext cx="1574535" cy="36560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24"/>
              </a:lnSpc>
              <a:spcBef>
                <a:spcPts val="0"/>
              </a:spcBef>
              <a:spcAft>
                <a:spcPts val="0"/>
              </a:spcAft>
            </a:pPr>
            <a:r>
              <a:rPr dirty="0" sz="11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150" spc="7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100">
                <a:solidFill>
                  <a:srgbClr val="000000"/>
                </a:solidFill>
                <a:latin typeface="VSNMHL+ArialMT"/>
                <a:cs typeface="VSNMHL+ArialMT"/>
              </a:rPr>
              <a:t>Chiꢀphíꢀbơmꢀnước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1325377" y="3264359"/>
            <a:ext cx="2203226" cy="36540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24"/>
              </a:lnSpc>
              <a:spcBef>
                <a:spcPts val="0"/>
              </a:spcBef>
              <a:spcAft>
                <a:spcPts val="0"/>
              </a:spcAft>
            </a:pPr>
            <a:r>
              <a:rPr dirty="0" sz="11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150" spc="7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100">
                <a:solidFill>
                  <a:srgbClr val="000000"/>
                </a:solidFill>
                <a:latin typeface="VSNMHL+ArialMT"/>
                <a:cs typeface="VSNMHL+ArialMT"/>
              </a:rPr>
              <a:t>Thờiꢀgianꢀnhuộmꢀdùngꢀđiện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982954" y="3477751"/>
            <a:ext cx="3236380" cy="68660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00" spc="118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50">
                <a:solidFill>
                  <a:srgbClr val="000000"/>
                </a:solidFill>
                <a:latin typeface="VSNMHL+ArialMT"/>
                <a:cs typeface="VSNMHL+ArialMT"/>
              </a:rPr>
              <a:t>Cảiꢀthiệnꢀcáchꢀnhiệtꢀcủaꢀmáyꢀmóc</a:t>
            </a:r>
          </a:p>
          <a:p>
            <a:pPr marL="0" marR="0">
              <a:lnSpc>
                <a:spcPts val="1458"/>
              </a:lnSpc>
              <a:spcBef>
                <a:spcPts val="41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00" spc="118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50">
                <a:solidFill>
                  <a:srgbClr val="000000"/>
                </a:solidFill>
                <a:latin typeface="VSNMHL+ArialMT"/>
                <a:cs typeface="VSNMHL+ArialMT"/>
              </a:rPr>
              <a:t>Thuꢀhồiꢀnhiệtꢀtừꢀnướcꢀthải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1325377" y="3948889"/>
            <a:ext cx="6541004" cy="36515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24"/>
              </a:lnSpc>
              <a:spcBef>
                <a:spcPts val="0"/>
              </a:spcBef>
              <a:spcAft>
                <a:spcPts val="0"/>
              </a:spcAft>
            </a:pPr>
            <a:r>
              <a:rPr dirty="0" sz="11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150" spc="7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100">
                <a:solidFill>
                  <a:srgbClr val="000000"/>
                </a:solidFill>
                <a:latin typeface="VSNMHL+ArialMT"/>
                <a:cs typeface="VSNMHL+ArialMT"/>
              </a:rPr>
              <a:t>Ngoàiꢀra,ꢀcóꢀthểꢀcầnꢀmộtꢀbểꢀchứaꢀnướcꢀnóngꢀcáchꢀnhiệtꢀnếuꢀsửꢀdụngꢀnướcꢀnóngꢀtrongꢀ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1539690" y="4125659"/>
            <a:ext cx="1242045" cy="35842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172"/>
              </a:lnSpc>
              <a:spcBef>
                <a:spcPts val="0"/>
              </a:spcBef>
              <a:spcAft>
                <a:spcPts val="0"/>
              </a:spcAft>
            </a:pPr>
            <a:r>
              <a:rPr dirty="0" sz="1100">
                <a:solidFill>
                  <a:srgbClr val="000000"/>
                </a:solidFill>
                <a:latin typeface="VSNMHL+ArialMT"/>
                <a:cs typeface="VSNMHL+ArialMT"/>
              </a:rPr>
              <a:t>quyꢀtrìnhꢀnhuộm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982954" y="4335013"/>
            <a:ext cx="4446125" cy="46210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36"/>
              </a:lnSpc>
              <a:spcBef>
                <a:spcPts val="0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50" spc="115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Thuꢀhồiꢀvàꢀtáiꢀsửꢀdụngꢀnhiệtꢀtừꢀnướcꢀlàmꢀmát</a:t>
            </a:r>
          </a:p>
        </p:txBody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96761" y="224560"/>
            <a:ext cx="6876400" cy="101198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292"/>
              </a:lnSpc>
              <a:spcBef>
                <a:spcPts val="0"/>
              </a:spcBef>
              <a:spcAft>
                <a:spcPts val="0"/>
              </a:spcAft>
            </a:pPr>
            <a:r>
              <a:rPr dirty="0" sz="2200" b="1">
                <a:solidFill>
                  <a:srgbClr val="33696c"/>
                </a:solidFill>
                <a:latin typeface="BLVWPH+Arial-BoldMT"/>
                <a:cs typeface="BLVWPH+Arial-BoldMT"/>
              </a:rPr>
              <a:t>Chuyển</a:t>
            </a:r>
            <a:r>
              <a:rPr dirty="0" sz="2200" spc="-18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200" b="1">
                <a:solidFill>
                  <a:srgbClr val="33696c"/>
                </a:solidFill>
                <a:latin typeface="BLVWPH+Arial-BoldMT"/>
                <a:cs typeface="BLVWPH+Arial-BoldMT"/>
              </a:rPr>
              <a:t>nhuộm</a:t>
            </a:r>
            <a:r>
              <a:rPr dirty="0" sz="2200" spc="-2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200" b="1">
                <a:solidFill>
                  <a:srgbClr val="33696c"/>
                </a:solidFill>
                <a:latin typeface="BLVWPH+Arial-BoldMT"/>
                <a:cs typeface="BLVWPH+Arial-BoldMT"/>
              </a:rPr>
              <a:t>cuộn</a:t>
            </a:r>
            <a:r>
              <a:rPr dirty="0" sz="2200" spc="-18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200" b="1">
                <a:solidFill>
                  <a:srgbClr val="33696c"/>
                </a:solidFill>
                <a:latin typeface="BLVWPH+Arial-BoldMT"/>
                <a:cs typeface="BLVWPH+Arial-BoldMT"/>
              </a:rPr>
              <a:t>ủ</a:t>
            </a:r>
            <a:r>
              <a:rPr dirty="0" sz="2200" spc="-38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200" b="1">
                <a:solidFill>
                  <a:srgbClr val="33696c"/>
                </a:solidFill>
                <a:latin typeface="BLVWPH+Arial-BoldMT"/>
                <a:cs typeface="BLVWPH+Arial-BoldMT"/>
              </a:rPr>
              <a:t>lạnh</a:t>
            </a:r>
            <a:r>
              <a:rPr dirty="0" sz="2200" spc="-23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200" b="1">
                <a:solidFill>
                  <a:srgbClr val="33696c"/>
                </a:solidFill>
                <a:latin typeface="BLVWPH+Arial-BoldMT"/>
                <a:cs typeface="BLVWPH+Arial-BoldMT"/>
              </a:rPr>
              <a:t>(Cold</a:t>
            </a:r>
            <a:r>
              <a:rPr dirty="0" sz="2200" spc="16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200" b="1">
                <a:solidFill>
                  <a:srgbClr val="33696c"/>
                </a:solidFill>
                <a:latin typeface="BLVWPH+Arial-BoldMT"/>
                <a:cs typeface="BLVWPH+Arial-BoldMT"/>
              </a:rPr>
              <a:t>Pad</a:t>
            </a:r>
            <a:r>
              <a:rPr dirty="0" sz="2200" spc="-37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200" b="1">
                <a:solidFill>
                  <a:srgbClr val="33696c"/>
                </a:solidFill>
                <a:latin typeface="BLVWPH+Arial-BoldMT"/>
                <a:cs typeface="BLVWPH+Arial-BoldMT"/>
              </a:rPr>
              <a:t>Batch)</a:t>
            </a:r>
          </a:p>
          <a:p>
            <a:pPr marL="0" marR="0">
              <a:lnSpc>
                <a:spcPts val="2292"/>
              </a:lnSpc>
              <a:spcBef>
                <a:spcPts val="83"/>
              </a:spcBef>
              <a:spcAft>
                <a:spcPts val="0"/>
              </a:spcAft>
            </a:pPr>
            <a:r>
              <a:rPr dirty="0" sz="2200" b="1">
                <a:solidFill>
                  <a:srgbClr val="33696c"/>
                </a:solidFill>
                <a:latin typeface="BLVWPH+Arial-BoldMT"/>
                <a:cs typeface="BLVWPH+Arial-BoldMT"/>
              </a:rPr>
              <a:t>thay</a:t>
            </a:r>
            <a:r>
              <a:rPr dirty="0" sz="2200" spc="-2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200" b="1">
                <a:solidFill>
                  <a:srgbClr val="33696c"/>
                </a:solidFill>
                <a:latin typeface="BLVWPH+Arial-BoldMT"/>
                <a:cs typeface="BLVWPH+Arial-BoldMT"/>
              </a:rPr>
              <a:t>vì</a:t>
            </a:r>
            <a:r>
              <a:rPr dirty="0" sz="2200" spc="-4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200" b="1">
                <a:solidFill>
                  <a:srgbClr val="33696c"/>
                </a:solidFill>
                <a:latin typeface="BLVWPH+Arial-BoldMT"/>
                <a:cs typeface="BLVWPH+Arial-BoldMT"/>
              </a:rPr>
              <a:t>nhuộm</a:t>
            </a:r>
            <a:r>
              <a:rPr dirty="0" sz="2200" spc="-2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200" b="1">
                <a:solidFill>
                  <a:srgbClr val="33696c"/>
                </a:solidFill>
                <a:latin typeface="BLVWPH+Arial-BoldMT"/>
                <a:cs typeface="BLVWPH+Arial-BoldMT"/>
              </a:rPr>
              <a:t>hoạt</a:t>
            </a:r>
            <a:r>
              <a:rPr dirty="0" sz="2200" spc="-13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200" spc="-16" b="1">
                <a:solidFill>
                  <a:srgbClr val="33696c"/>
                </a:solidFill>
                <a:latin typeface="BLVWPH+Arial-BoldMT"/>
                <a:cs typeface="BLVWPH+Arial-BoldMT"/>
              </a:rPr>
              <a:t>tính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857666" y="3075126"/>
            <a:ext cx="293703" cy="7723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302"/>
              </a:lnSpc>
              <a:spcBef>
                <a:spcPts val="0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  <a:p>
            <a:pPr marL="0" marR="0">
              <a:lnSpc>
                <a:spcPts val="1302"/>
              </a:lnSpc>
              <a:spcBef>
                <a:spcPts val="1601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086266" y="3080447"/>
            <a:ext cx="4706090" cy="3873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 spc="-10">
                <a:solidFill>
                  <a:srgbClr val="000000"/>
                </a:solidFill>
                <a:latin typeface="VSNMHL+ArialMT"/>
                <a:cs typeface="VSNMHL+ArialMT"/>
              </a:rPr>
              <a:t>Nhuộmꢀcuộnꢀủꢀlạnhꢀkhôngꢀthểꢀthayꢀthếꢀchoꢀnhuộmꢀhoạtꢀtínhꢀ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086266" y="3226751"/>
            <a:ext cx="4857560" cy="3873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 spc="-10">
                <a:solidFill>
                  <a:srgbClr val="000000"/>
                </a:solidFill>
                <a:latin typeface="VSNMHL+ArialMT"/>
                <a:cs typeface="VSNMHL+ArialMT"/>
              </a:rPr>
              <a:t>trongꢀmọiꢀtrườngꢀhợpꢀ(yêuꢀcầuꢀđộꢀchínhꢀxácꢀvàꢀkiểmꢀsoátꢀcao)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4086266" y="3449255"/>
            <a:ext cx="4379874" cy="3873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 spc="-11">
                <a:solidFill>
                  <a:srgbClr val="000000"/>
                </a:solidFill>
                <a:latin typeface="VSNMHL+ArialMT"/>
                <a:cs typeface="VSNMHL+ArialMT"/>
              </a:rPr>
              <a:t>Tuyꢀnhiên,ꢀcácꢀlợiꢀíchꢀsẽꢀkhuyếnꢀkhíchꢀcácꢀnhàꢀmáyꢀhơn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214377" y="3666438"/>
            <a:ext cx="294180" cy="107105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302"/>
              </a:lnSpc>
              <a:spcBef>
                <a:spcPts val="0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  <a:p>
            <a:pPr marL="0" marR="0">
              <a:lnSpc>
                <a:spcPts val="1302"/>
              </a:lnSpc>
              <a:spcBef>
                <a:spcPts val="499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  <a:p>
            <a:pPr marL="0" marR="0">
              <a:lnSpc>
                <a:spcPts val="1302"/>
              </a:lnSpc>
              <a:spcBef>
                <a:spcPts val="449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  <a:p>
            <a:pPr marL="477" marR="0">
              <a:lnSpc>
                <a:spcPts val="1302"/>
              </a:lnSpc>
              <a:spcBef>
                <a:spcPts val="499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4442977" y="3671758"/>
            <a:ext cx="3161269" cy="3873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Giảmꢀtớiꢀ50%ꢀlượngꢀnăngꢀlượngꢀtiêuꢀthụ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4442977" y="3894263"/>
            <a:ext cx="4133585" cy="60990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Giảmꢀtớiꢀ50%ꢀlượngꢀnướcꢀtiêuꢀthụꢀvàꢀgiảmꢀnướcꢀthải</a:t>
            </a:r>
          </a:p>
          <a:p>
            <a:pPr marL="0" marR="0">
              <a:lnSpc>
                <a:spcPts val="1250"/>
              </a:lnSpc>
              <a:spcBef>
                <a:spcPts val="451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Khôngꢀcầnꢀmuối,ꢀgiảmꢀôꢀnhiễmꢀcủaꢀnướcꢀthải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4443454" y="4339271"/>
            <a:ext cx="4510548" cy="53370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Vảiꢀkhôngꢀbịꢀmàiꢀmònꢀnênꢀvảiꢀnhuộmꢀxongꢀcóꢀbềꢀmặtꢀmịnꢀ</a:t>
            </a:r>
          </a:p>
          <a:p>
            <a:pPr marL="0" marR="0">
              <a:lnSpc>
                <a:spcPts val="1152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 spc="-20">
                <a:solidFill>
                  <a:srgbClr val="000000"/>
                </a:solidFill>
                <a:latin typeface="VSNMHL+ArialMT"/>
                <a:cs typeface="VSNMHL+ArialMT"/>
              </a:rPr>
              <a:t>hơn</a:t>
            </a:r>
          </a:p>
        </p:txBody>
      </p:sp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278258" y="574177"/>
            <a:ext cx="7435705" cy="71023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292"/>
              </a:lnSpc>
              <a:spcBef>
                <a:spcPts val="0"/>
              </a:spcBef>
              <a:spcAft>
                <a:spcPts val="0"/>
              </a:spcAft>
            </a:pPr>
            <a:r>
              <a:rPr dirty="0" sz="2200" b="1">
                <a:solidFill>
                  <a:srgbClr val="33696c"/>
                </a:solidFill>
                <a:latin typeface="BLVWPH+Arial-BoldMT"/>
                <a:cs typeface="BLVWPH+Arial-BoldMT"/>
              </a:rPr>
              <a:t>Tầm</a:t>
            </a:r>
            <a:r>
              <a:rPr dirty="0" sz="22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200" b="1">
                <a:solidFill>
                  <a:srgbClr val="33696c"/>
                </a:solidFill>
                <a:latin typeface="BLVWPH+Arial-BoldMT"/>
                <a:cs typeface="BLVWPH+Arial-BoldMT"/>
              </a:rPr>
              <a:t>quan</a:t>
            </a:r>
            <a:r>
              <a:rPr dirty="0" sz="22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200" b="1">
                <a:solidFill>
                  <a:srgbClr val="33696c"/>
                </a:solidFill>
                <a:latin typeface="BLVWPH+Arial-BoldMT"/>
                <a:cs typeface="BLVWPH+Arial-BoldMT"/>
              </a:rPr>
              <a:t>trọng</a:t>
            </a:r>
            <a:r>
              <a:rPr dirty="0" sz="22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200" b="1">
                <a:solidFill>
                  <a:srgbClr val="33696c"/>
                </a:solidFill>
                <a:latin typeface="BLVWPH+Arial-BoldMT"/>
                <a:cs typeface="BLVWPH+Arial-BoldMT"/>
              </a:rPr>
              <a:t>của</a:t>
            </a:r>
            <a:r>
              <a:rPr dirty="0" sz="22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200" b="1">
                <a:solidFill>
                  <a:srgbClr val="33696c"/>
                </a:solidFill>
                <a:latin typeface="BLVWPH+Arial-BoldMT"/>
                <a:cs typeface="BLVWPH+Arial-BoldMT"/>
              </a:rPr>
              <a:t>Nhuộm</a:t>
            </a:r>
            <a:r>
              <a:rPr dirty="0" sz="22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200" b="1">
                <a:solidFill>
                  <a:srgbClr val="33696c"/>
                </a:solidFill>
                <a:latin typeface="BLVWPH+Arial-BoldMT"/>
                <a:cs typeface="BLVWPH+Arial-BoldMT"/>
              </a:rPr>
              <a:t>đúng</a:t>
            </a:r>
            <a:r>
              <a:rPr dirty="0" sz="22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200" b="1">
                <a:solidFill>
                  <a:srgbClr val="33696c"/>
                </a:solidFill>
                <a:latin typeface="BLVWPH+Arial-BoldMT"/>
                <a:cs typeface="BLVWPH+Arial-BoldMT"/>
              </a:rPr>
              <a:t>từ</a:t>
            </a:r>
            <a:r>
              <a:rPr dirty="0" sz="22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200" b="1">
                <a:solidFill>
                  <a:srgbClr val="33696c"/>
                </a:solidFill>
                <a:latin typeface="BLVWPH+Arial-BoldMT"/>
                <a:cs typeface="BLVWPH+Arial-BoldMT"/>
              </a:rPr>
              <a:t>lần</a:t>
            </a:r>
            <a:r>
              <a:rPr dirty="0" sz="22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200" b="1">
                <a:solidFill>
                  <a:srgbClr val="33696c"/>
                </a:solidFill>
                <a:latin typeface="BLVWPH+Arial-BoldMT"/>
                <a:cs typeface="BLVWPH+Arial-BoldMT"/>
              </a:rPr>
              <a:t>đầu</a:t>
            </a:r>
            <a:r>
              <a:rPr dirty="0" sz="22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200" b="1">
                <a:solidFill>
                  <a:srgbClr val="33696c"/>
                </a:solidFill>
                <a:latin typeface="BLVWPH+Arial-BoldMT"/>
                <a:cs typeface="BLVWPH+Arial-BoldMT"/>
              </a:rPr>
              <a:t>tiên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843166" y="1144455"/>
            <a:ext cx="1246283" cy="7128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Sản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lượng</a:t>
            </a:r>
          </a:p>
          <a:p>
            <a:pPr marL="230981" marR="0">
              <a:lnSpc>
                <a:spcPts val="1562"/>
              </a:lnSpc>
              <a:spcBef>
                <a:spcPts val="237"/>
              </a:spcBef>
              <a:spcAft>
                <a:spcPts val="0"/>
              </a:spcAft>
            </a:pP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T/day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190343" y="1144455"/>
            <a:ext cx="1310799" cy="4842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Chi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phí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liên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259324" y="1258755"/>
            <a:ext cx="1000651" cy="4842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Tiêu</a:t>
            </a:r>
            <a:r>
              <a:rPr dirty="0" sz="1500" spc="-33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chí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4497610" y="1258755"/>
            <a:ext cx="1311943" cy="94098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Rs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/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100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Kg</a:t>
            </a:r>
          </a:p>
          <a:p>
            <a:pPr marL="274637" marR="0">
              <a:lnSpc>
                <a:spcPts val="1562"/>
              </a:lnSpc>
              <a:spcBef>
                <a:spcPts val="2033"/>
              </a:spcBef>
              <a:spcAft>
                <a:spcPts val="0"/>
              </a:spcAft>
            </a:pP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3.000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7474506" y="1373055"/>
            <a:ext cx="740791" cy="4842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quan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783771" y="1715490"/>
            <a:ext cx="2371447" cy="4842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Nhuộm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không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kiểm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tra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6269409" y="1715490"/>
            <a:ext cx="391697" cy="4842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1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7541974" y="1715490"/>
            <a:ext cx="603591" cy="4842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100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783771" y="2157491"/>
            <a:ext cx="3574502" cy="228265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Nhuộm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+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Lấy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mẫu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(Nếu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màu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OK)</a:t>
            </a:r>
          </a:p>
          <a:p>
            <a:pPr marL="0" marR="0">
              <a:lnSpc>
                <a:spcPts val="1562"/>
              </a:lnSpc>
              <a:spcBef>
                <a:spcPts val="1927"/>
              </a:spcBef>
              <a:spcAft>
                <a:spcPts val="0"/>
              </a:spcAft>
            </a:pP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Nhuộm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+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bổ</a:t>
            </a:r>
            <a:r>
              <a:rPr dirty="0" sz="1500" spc="-11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sung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1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lần</a:t>
            </a:r>
            <a:r>
              <a:rPr dirty="0" sz="1500" spc="-16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(Cùng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Mẻ)</a:t>
            </a:r>
          </a:p>
          <a:p>
            <a:pPr marL="0" marR="0">
              <a:lnSpc>
                <a:spcPts val="1562"/>
              </a:lnSpc>
              <a:spcBef>
                <a:spcPts val="1927"/>
              </a:spcBef>
              <a:spcAft>
                <a:spcPts val="0"/>
              </a:spcAft>
            </a:pP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Nhuộm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+</a:t>
            </a:r>
            <a:r>
              <a:rPr dirty="0" sz="1500" spc="413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bổ</a:t>
            </a:r>
            <a:r>
              <a:rPr dirty="0" sz="1500" spc="-14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sung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1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lần</a:t>
            </a:r>
            <a:r>
              <a:rPr dirty="0" sz="1500" spc="-16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(Mẻ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Mới)</a:t>
            </a:r>
          </a:p>
          <a:p>
            <a:pPr marL="0" marR="0">
              <a:lnSpc>
                <a:spcPts val="1562"/>
              </a:lnSpc>
              <a:spcBef>
                <a:spcPts val="1977"/>
              </a:spcBef>
              <a:spcAft>
                <a:spcPts val="0"/>
              </a:spcAft>
            </a:pP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Nhuộm,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sấy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và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nhuộm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lại</a:t>
            </a:r>
            <a:r>
              <a:rPr dirty="0" sz="1500" spc="-11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(Sửa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lại)</a:t>
            </a:r>
          </a:p>
          <a:p>
            <a:pPr marL="0" marR="0">
              <a:lnSpc>
                <a:spcPts val="1562"/>
              </a:lnSpc>
              <a:spcBef>
                <a:spcPts val="1927"/>
              </a:spcBef>
              <a:spcAft>
                <a:spcPts val="0"/>
              </a:spcAft>
            </a:pP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Nhuộm,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tẩy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&amp;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Nhuộm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lại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4772248" y="2157491"/>
            <a:ext cx="762465" cy="4842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3.145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6136853" y="2157491"/>
            <a:ext cx="656518" cy="273938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0,92</a:t>
            </a:r>
          </a:p>
          <a:p>
            <a:pPr marL="0" marR="0">
              <a:lnSpc>
                <a:spcPts val="1562"/>
              </a:lnSpc>
              <a:spcBef>
                <a:spcPts val="1927"/>
              </a:spcBef>
              <a:spcAft>
                <a:spcPts val="0"/>
              </a:spcAft>
            </a:pP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0,74</a:t>
            </a:r>
          </a:p>
          <a:p>
            <a:pPr marL="0" marR="0">
              <a:lnSpc>
                <a:spcPts val="1562"/>
              </a:lnSpc>
              <a:spcBef>
                <a:spcPts val="1927"/>
              </a:spcBef>
              <a:spcAft>
                <a:spcPts val="0"/>
              </a:spcAft>
            </a:pP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0,63</a:t>
            </a:r>
          </a:p>
          <a:p>
            <a:pPr marL="0" marR="0">
              <a:lnSpc>
                <a:spcPts val="1562"/>
              </a:lnSpc>
              <a:spcBef>
                <a:spcPts val="1977"/>
              </a:spcBef>
              <a:spcAft>
                <a:spcPts val="0"/>
              </a:spcAft>
            </a:pP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0,54</a:t>
            </a:r>
          </a:p>
          <a:p>
            <a:pPr marL="0" marR="0">
              <a:lnSpc>
                <a:spcPts val="1562"/>
              </a:lnSpc>
              <a:spcBef>
                <a:spcPts val="1927"/>
              </a:spcBef>
              <a:spcAft>
                <a:spcPts val="0"/>
              </a:spcAft>
            </a:pP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0,53</a:t>
            </a:r>
          </a:p>
          <a:p>
            <a:pPr marL="0" marR="0">
              <a:lnSpc>
                <a:spcPts val="1562"/>
              </a:lnSpc>
              <a:spcBef>
                <a:spcPts val="2033"/>
              </a:spcBef>
              <a:spcAft>
                <a:spcPts val="0"/>
              </a:spcAft>
            </a:pP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0,45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7541974" y="2157491"/>
            <a:ext cx="608788" cy="273938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105</a:t>
            </a:r>
          </a:p>
          <a:p>
            <a:pPr marL="5255" marR="0">
              <a:lnSpc>
                <a:spcPts val="1562"/>
              </a:lnSpc>
              <a:spcBef>
                <a:spcPts val="1927"/>
              </a:spcBef>
              <a:spcAft>
                <a:spcPts val="0"/>
              </a:spcAft>
            </a:pP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117</a:t>
            </a:r>
          </a:p>
          <a:p>
            <a:pPr marL="0" marR="0">
              <a:lnSpc>
                <a:spcPts val="1562"/>
              </a:lnSpc>
              <a:spcBef>
                <a:spcPts val="1927"/>
              </a:spcBef>
              <a:spcAft>
                <a:spcPts val="0"/>
              </a:spcAft>
            </a:pP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134</a:t>
            </a:r>
          </a:p>
          <a:p>
            <a:pPr marL="0" marR="0">
              <a:lnSpc>
                <a:spcPts val="1562"/>
              </a:lnSpc>
              <a:spcBef>
                <a:spcPts val="1977"/>
              </a:spcBef>
              <a:spcAft>
                <a:spcPts val="0"/>
              </a:spcAft>
            </a:pP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166</a:t>
            </a:r>
          </a:p>
          <a:p>
            <a:pPr marL="0" marR="0">
              <a:lnSpc>
                <a:spcPts val="1562"/>
              </a:lnSpc>
              <a:spcBef>
                <a:spcPts val="1927"/>
              </a:spcBef>
              <a:spcAft>
                <a:spcPts val="0"/>
              </a:spcAft>
            </a:pP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189</a:t>
            </a:r>
          </a:p>
          <a:p>
            <a:pPr marL="0" marR="0">
              <a:lnSpc>
                <a:spcPts val="1562"/>
              </a:lnSpc>
              <a:spcBef>
                <a:spcPts val="2033"/>
              </a:spcBef>
              <a:spcAft>
                <a:spcPts val="0"/>
              </a:spcAft>
            </a:pP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217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4772248" y="2607091"/>
            <a:ext cx="762465" cy="4842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3.513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4772248" y="3056692"/>
            <a:ext cx="762465" cy="4842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4.000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4772248" y="3506292"/>
            <a:ext cx="762465" cy="4842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4.974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4772248" y="3955893"/>
            <a:ext cx="762465" cy="4842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5.658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783771" y="4412627"/>
            <a:ext cx="3231905" cy="4842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Nhuộm,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Sấy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&amp;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Nhuộm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đen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hơn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4772248" y="4412627"/>
            <a:ext cx="762465" cy="4842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6.500</a:t>
            </a:r>
          </a:p>
        </p:txBody>
      </p:sp>
    </p:spTree>
  </p:cSld>
  <p:clrMapOvr>
    <a:masterClrMapping/>
  </p:clrMapOvr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166763" y="462618"/>
            <a:ext cx="4040606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Nhuộm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với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dung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tỷ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thấp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38261" y="1141516"/>
            <a:ext cx="8311272" cy="94601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00" spc="14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464749"/>
                </a:solidFill>
                <a:latin typeface="VSNMHL+ArialMT"/>
                <a:cs typeface="VSNMHL+ArialMT"/>
              </a:rPr>
              <a:t>Máyꢀnhuộmꢀvớiꢀdungꢀtỷꢀthấpꢀ(máyꢀnhuộmꢀkhí)ꢀsửꢀdụngꢀkhíꢀnénꢀthayꢀvìꢀnước.</a:t>
            </a:r>
          </a:p>
          <a:p>
            <a:pPr marL="0" marR="0">
              <a:lnSpc>
                <a:spcPts val="1667"/>
              </a:lnSpc>
              <a:spcBef>
                <a:spcPts val="17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00" spc="14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464749"/>
                </a:solidFill>
                <a:latin typeface="VSNMHL+ArialMT"/>
                <a:cs typeface="VSNMHL+ArialMT"/>
              </a:rPr>
              <a:t>Giảmꢀsửꢀdụngꢀnướcꢀvàꢀhóaꢀchất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38261" y="2002271"/>
            <a:ext cx="7777021" cy="51600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00" spc="14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464749"/>
                </a:solidFill>
                <a:latin typeface="VSNMHL+ArialMT"/>
                <a:cs typeface="VSNMHL+ArialMT"/>
              </a:rPr>
              <a:t>Dungꢀtỷꢀbằngꢀ1:ꢀ3ꢀhoặcꢀ1:ꢀ4,ꢀsoꢀvớiꢀcácꢀmáyꢀcũꢀ1:ꢀ8ꢀhoặcꢀthậmꢀchíꢀ1:12.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38261" y="2432649"/>
            <a:ext cx="8867401" cy="79426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00" spc="14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464749"/>
                </a:solidFill>
                <a:latin typeface="VSNMHL+ArialMT"/>
                <a:cs typeface="VSNMHL+ArialMT"/>
              </a:rPr>
              <a:t>Máyꢀnhuộmꢀkhí,ꢀnhuộmꢀEvenflow,ꢀvàꢀcácꢀmáyꢀnhuộmꢀcóꢀdungꢀtỷꢀthấpꢀkhácꢀcóꢀthểꢀ</a:t>
            </a:r>
          </a:p>
          <a:p>
            <a:pPr marL="285750" marR="0">
              <a:lnSpc>
                <a:spcPts val="1667"/>
              </a:lnSpc>
              <a:spcBef>
                <a:spcPts val="521"/>
              </a:spcBef>
              <a:spcAft>
                <a:spcPts val="0"/>
              </a:spcAft>
            </a:pPr>
            <a:r>
              <a:rPr dirty="0" sz="1600">
                <a:solidFill>
                  <a:srgbClr val="464749"/>
                </a:solidFill>
                <a:latin typeface="VSNMHL+ArialMT"/>
                <a:cs typeface="VSNMHL+ArialMT"/>
              </a:rPr>
              <a:t>tiếtꢀkiệmꢀđược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15677" y="3141004"/>
            <a:ext cx="3013213" cy="51487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400" spc="89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464749"/>
                </a:solidFill>
                <a:latin typeface="VSNMHL+ArialMT"/>
                <a:cs typeface="VSNMHL+ArialMT"/>
              </a:rPr>
              <a:t>Khoảngꢀ50%ꢀlượngꢀnước,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15677" y="3571382"/>
            <a:ext cx="3038292" cy="51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400" spc="89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464749"/>
                </a:solidFill>
                <a:latin typeface="VSNMHL+ArialMT"/>
                <a:cs typeface="VSNMHL+ArialMT"/>
              </a:rPr>
              <a:t>Khoảngꢀ15%ꢀhơiꢀnước,ꢀvà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15677" y="4001759"/>
            <a:ext cx="7270630" cy="9462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400" spc="89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464749"/>
                </a:solidFill>
                <a:latin typeface="VSNMHL+ArialMT"/>
                <a:cs typeface="VSNMHL+ArialMT"/>
              </a:rPr>
              <a:t>15ꢀđếnꢀ50%ꢀcácꢀchấtꢀphụꢀtrợꢀđượcꢀsửꢀdụngꢀtrongꢀquáꢀtrìnhꢀnhuộm,</a:t>
            </a:r>
          </a:p>
          <a:p>
            <a:pPr marL="0" marR="0">
              <a:lnSpc>
                <a:spcPts val="1667"/>
              </a:lnSpc>
              <a:spcBef>
                <a:spcPts val="17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400" spc="89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464749"/>
                </a:solidFill>
                <a:latin typeface="VSNMHL+ArialMT"/>
                <a:cs typeface="VSNMHL+ArialMT"/>
              </a:rPr>
              <a:t>Tiếtꢀkiệmꢀ2ꢀđếnꢀ3ꢀgiờꢀthờiꢀgianꢀsảnꢀxuấtꢀchoꢀꢀmỗiꢀmẻꢀnhuộm.</a:t>
            </a:r>
          </a:p>
        </p:txBody>
      </p:sp>
    </p:spTree>
  </p:cSld>
  <p:clrMapOvr>
    <a:masterClrMapping/>
  </p:clrMapOvr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25779" y="484846"/>
            <a:ext cx="2705175" cy="61338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979"/>
              </a:lnSpc>
              <a:spcBef>
                <a:spcPts val="0"/>
              </a:spcBef>
              <a:spcAft>
                <a:spcPts val="0"/>
              </a:spcAft>
            </a:pPr>
            <a:r>
              <a:rPr dirty="0" sz="1900" b="1">
                <a:solidFill>
                  <a:srgbClr val="33696c"/>
                </a:solidFill>
                <a:latin typeface="BLVWPH+Arial-BoldMT"/>
                <a:cs typeface="BLVWPH+Arial-BoldMT"/>
              </a:rPr>
              <a:t>Nhuộm</a:t>
            </a:r>
            <a:r>
              <a:rPr dirty="0" sz="19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1900" b="1">
                <a:solidFill>
                  <a:srgbClr val="33696c"/>
                </a:solidFill>
                <a:latin typeface="BLVWPH+Arial-BoldMT"/>
                <a:cs typeface="BLVWPH+Arial-BoldMT"/>
              </a:rPr>
              <a:t>dung</a:t>
            </a:r>
            <a:r>
              <a:rPr dirty="0" sz="19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1900" b="1">
                <a:solidFill>
                  <a:srgbClr val="33696c"/>
                </a:solidFill>
                <a:latin typeface="BLVWPH+Arial-BoldMT"/>
                <a:cs typeface="BLVWPH+Arial-BoldMT"/>
              </a:rPr>
              <a:t>tỷ</a:t>
            </a:r>
            <a:r>
              <a:rPr dirty="0" sz="19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1900" b="1">
                <a:solidFill>
                  <a:srgbClr val="33696c"/>
                </a:solidFill>
                <a:latin typeface="BLVWPH+Arial-BoldMT"/>
                <a:cs typeface="BLVWPH+Arial-BoldMT"/>
              </a:rPr>
              <a:t>thấp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27685" y="621093"/>
            <a:ext cx="374091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●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845185" y="653017"/>
            <a:ext cx="690538" cy="35511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146"/>
              </a:lnSpc>
              <a:spcBef>
                <a:spcPts val="0"/>
              </a:spcBef>
              <a:spcAft>
                <a:spcPts val="0"/>
              </a:spcAft>
            </a:pPr>
            <a:r>
              <a:rPr dirty="0" sz="1100" b="1">
                <a:solidFill>
                  <a:srgbClr val="000000"/>
                </a:solidFill>
                <a:latin typeface="BLVWPH+Arial-BoldMT"/>
                <a:cs typeface="BLVWPH+Arial-BoldMT"/>
              </a:rPr>
              <a:t>Air</a:t>
            </a:r>
            <a:r>
              <a:rPr dirty="0" sz="11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100" b="1">
                <a:solidFill>
                  <a:srgbClr val="000000"/>
                </a:solidFill>
                <a:latin typeface="BLVWPH+Arial-BoldMT"/>
                <a:cs typeface="BLVWPH+Arial-BoldMT"/>
              </a:rPr>
              <a:t>Jet: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87985" y="816334"/>
            <a:ext cx="328947" cy="12901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  <a:p>
            <a:pPr marL="0" marR="0">
              <a:lnSpc>
                <a:spcPts val="1458"/>
              </a:lnSpc>
              <a:spcBef>
                <a:spcPts val="184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  <a:p>
            <a:pPr marL="0" marR="0">
              <a:lnSpc>
                <a:spcPts val="1458"/>
              </a:lnSpc>
              <a:spcBef>
                <a:spcPts val="184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73735" y="848258"/>
            <a:ext cx="3792022" cy="5646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146"/>
              </a:lnSpc>
              <a:spcBef>
                <a:spcPts val="0"/>
              </a:spcBef>
              <a:spcAft>
                <a:spcPts val="0"/>
              </a:spcAft>
            </a:pPr>
            <a:r>
              <a:rPr dirty="0" sz="1100">
                <a:solidFill>
                  <a:srgbClr val="464749"/>
                </a:solidFill>
                <a:latin typeface="VSNMHL+ArialMT"/>
                <a:cs typeface="VSNMHL+ArialMT"/>
              </a:rPr>
              <a:t>Phátꢀtriểnꢀcácꢀmáyꢀsửꢀdụngꢀcuộnꢀrờiꢀkếtꢀhợpꢀcủaꢀkhíꢀ</a:t>
            </a:r>
          </a:p>
          <a:p>
            <a:pPr marL="0" marR="0">
              <a:lnSpc>
                <a:spcPts val="1146"/>
              </a:lnSpc>
              <a:spcBef>
                <a:spcPts val="553"/>
              </a:spcBef>
              <a:spcAft>
                <a:spcPts val="0"/>
              </a:spcAft>
            </a:pPr>
            <a:r>
              <a:rPr dirty="0" sz="1100">
                <a:solidFill>
                  <a:srgbClr val="464749"/>
                </a:solidFill>
                <a:latin typeface="VSNMHL+ArialMT"/>
                <a:cs typeface="VSNMHL+ArialMT"/>
              </a:rPr>
              <a:t>phunꢀởꢀápꢀsuấtꢀcao.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673735" y="1267358"/>
            <a:ext cx="3735307" cy="5646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146"/>
              </a:lnSpc>
              <a:spcBef>
                <a:spcPts val="0"/>
              </a:spcBef>
              <a:spcAft>
                <a:spcPts val="0"/>
              </a:spcAft>
            </a:pPr>
            <a:r>
              <a:rPr dirty="0" sz="1100">
                <a:solidFill>
                  <a:srgbClr val="464749"/>
                </a:solidFill>
                <a:latin typeface="VSNMHL+ArialMT"/>
                <a:cs typeface="VSNMHL+ArialMT"/>
              </a:rPr>
              <a:t>Thuốcꢀnhuộmꢀđượcꢀphunꢀlênꢀvảiꢀvớiꢀmộtꢀlớpꢀsươngꢀ</a:t>
            </a:r>
          </a:p>
          <a:p>
            <a:pPr marL="0" marR="0">
              <a:lnSpc>
                <a:spcPts val="1146"/>
              </a:lnSpc>
              <a:spcBef>
                <a:spcPts val="553"/>
              </a:spcBef>
              <a:spcAft>
                <a:spcPts val="0"/>
              </a:spcAft>
            </a:pPr>
            <a:r>
              <a:rPr dirty="0" sz="1100">
                <a:solidFill>
                  <a:srgbClr val="464749"/>
                </a:solidFill>
                <a:latin typeface="VSNMHL+ArialMT"/>
                <a:cs typeface="VSNMHL+ArialMT"/>
              </a:rPr>
              <a:t>mịn.ꢀ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673735" y="1686458"/>
            <a:ext cx="2383075" cy="35511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146"/>
              </a:lnSpc>
              <a:spcBef>
                <a:spcPts val="0"/>
              </a:spcBef>
              <a:spcAft>
                <a:spcPts val="0"/>
              </a:spcAft>
            </a:pPr>
            <a:r>
              <a:rPr dirty="0" sz="1100">
                <a:solidFill>
                  <a:srgbClr val="464749"/>
                </a:solidFill>
                <a:latin typeface="VSNMHL+ArialMT"/>
                <a:cs typeface="VSNMHL+ArialMT"/>
              </a:rPr>
              <a:t>Dungꢀtỷꢀthấpꢀnhấtꢀtrênꢀthịꢀtrường: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846773" y="1864084"/>
            <a:ext cx="373397" cy="66151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</a:p>
          <a:p>
            <a:pPr marL="0" marR="0">
              <a:lnSpc>
                <a:spcPts val="1458"/>
              </a:lnSpc>
              <a:spcBef>
                <a:spcPts val="14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1132523" y="1896008"/>
            <a:ext cx="1739749" cy="35511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146"/>
              </a:lnSpc>
              <a:spcBef>
                <a:spcPts val="0"/>
              </a:spcBef>
              <a:spcAft>
                <a:spcPts val="0"/>
              </a:spcAft>
            </a:pPr>
            <a:r>
              <a:rPr dirty="0" sz="1100">
                <a:solidFill>
                  <a:srgbClr val="464749"/>
                </a:solidFill>
                <a:latin typeface="VSNMHL+ArialMT"/>
                <a:cs typeface="VSNMHL+ArialMT"/>
              </a:rPr>
              <a:t>Sợiꢀnhânꢀtạoꢀxấpꢀxỉꢀ1:ꢀ2,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1132523" y="2105558"/>
            <a:ext cx="3213806" cy="5646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146"/>
              </a:lnSpc>
              <a:spcBef>
                <a:spcPts val="0"/>
              </a:spcBef>
              <a:spcAft>
                <a:spcPts val="0"/>
              </a:spcAft>
            </a:pPr>
            <a:r>
              <a:rPr dirty="0" sz="1100">
                <a:solidFill>
                  <a:srgbClr val="464749"/>
                </a:solidFill>
                <a:latin typeface="VSNMHL+ArialMT"/>
                <a:cs typeface="VSNMHL+ArialMT"/>
              </a:rPr>
              <a:t>Sợiꢀtựꢀnhiênꢀ1:ꢀ3ꢀđếnꢀ1:ꢀ4,ꢀtùyꢀthuộcꢀvàoꢀsảnꢀ</a:t>
            </a:r>
          </a:p>
          <a:p>
            <a:pPr marL="0" marR="0">
              <a:lnSpc>
                <a:spcPts val="1146"/>
              </a:lnSpc>
              <a:spcBef>
                <a:spcPts val="553"/>
              </a:spcBef>
              <a:spcAft>
                <a:spcPts val="0"/>
              </a:spcAft>
            </a:pPr>
            <a:r>
              <a:rPr dirty="0" sz="1100">
                <a:solidFill>
                  <a:srgbClr val="464749"/>
                </a:solidFill>
                <a:latin typeface="VSNMHL+ArialMT"/>
                <a:cs typeface="VSNMHL+ArialMT"/>
              </a:rPr>
              <a:t>phẩmꢀvàꢀcấuꢀtrúc.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5084631" y="3547183"/>
            <a:ext cx="293703" cy="111677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302"/>
              </a:lnSpc>
              <a:spcBef>
                <a:spcPts val="0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  <a:p>
            <a:pPr marL="0" marR="0">
              <a:lnSpc>
                <a:spcPts val="1302"/>
              </a:lnSpc>
              <a:spcBef>
                <a:spcPts val="4313"/>
              </a:spcBef>
              <a:spcAft>
                <a:spcPts val="0"/>
              </a:spcAft>
            </a:pPr>
            <a:r>
              <a:rPr dirty="0" sz="12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5370381" y="3552504"/>
            <a:ext cx="3714211" cy="86288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AM-ICDꢀtrangꢀbịꢀmộtꢀ</a:t>
            </a:r>
            <a:r>
              <a:rPr dirty="0" sz="1200" b="1">
                <a:solidFill>
                  <a:srgbClr val="669547"/>
                </a:solidFill>
                <a:latin typeface="BLVWPH+Arial-BoldMT"/>
                <a:cs typeface="BLVWPH+Arial-BoldMT"/>
              </a:rPr>
              <a:t>băng</a:t>
            </a:r>
            <a:r>
              <a:rPr dirty="0" sz="1200" b="1">
                <a:solidFill>
                  <a:srgbClr val="669547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669547"/>
                </a:solidFill>
                <a:latin typeface="BLVWPH+Arial-BoldMT"/>
                <a:cs typeface="BLVWPH+Arial-BoldMT"/>
              </a:rPr>
              <a:t>tải</a:t>
            </a:r>
            <a:r>
              <a:rPr dirty="0" sz="1200" b="1">
                <a:solidFill>
                  <a:srgbClr val="669547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669547"/>
                </a:solidFill>
                <a:latin typeface="BLVWPH+Arial-BoldMT"/>
                <a:cs typeface="BLVWPH+Arial-BoldMT"/>
              </a:rPr>
              <a:t>để</a:t>
            </a:r>
            <a:r>
              <a:rPr dirty="0" sz="1200" b="1">
                <a:solidFill>
                  <a:srgbClr val="669547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669547"/>
                </a:solidFill>
                <a:latin typeface="BLVWPH+Arial-BoldMT"/>
                <a:cs typeface="BLVWPH+Arial-BoldMT"/>
              </a:rPr>
              <a:t>vận</a:t>
            </a:r>
            <a:r>
              <a:rPr dirty="0" sz="1200" b="1">
                <a:solidFill>
                  <a:srgbClr val="669547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669547"/>
                </a:solidFill>
                <a:latin typeface="BLVWPH+Arial-BoldMT"/>
                <a:cs typeface="BLVWPH+Arial-BoldMT"/>
              </a:rPr>
              <a:t>chuyển</a:t>
            </a:r>
          </a:p>
          <a:p>
            <a:pPr marL="0" marR="0">
              <a:lnSpc>
                <a:spcPts val="1250"/>
              </a:lnSpc>
              <a:spcBef>
                <a:spcPts val="571"/>
              </a:spcBef>
              <a:spcAft>
                <a:spcPts val="0"/>
              </a:spcAft>
            </a:pPr>
            <a:r>
              <a:rPr dirty="0" sz="1200" b="1">
                <a:solidFill>
                  <a:srgbClr val="669547"/>
                </a:solidFill>
                <a:latin typeface="BLVWPH+Arial-BoldMT"/>
                <a:cs typeface="BLVWPH+Arial-BoldMT"/>
              </a:rPr>
              <a:t>các</a:t>
            </a:r>
            <a:r>
              <a:rPr dirty="0" sz="1200" b="1">
                <a:solidFill>
                  <a:srgbClr val="669547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669547"/>
                </a:solidFill>
                <a:latin typeface="BLVWPH+Arial-BoldMT"/>
                <a:cs typeface="BLVWPH+Arial-BoldMT"/>
              </a:rPr>
              <a:t>loại</a:t>
            </a:r>
            <a:r>
              <a:rPr dirty="0" sz="1200" b="1">
                <a:solidFill>
                  <a:srgbClr val="669547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669547"/>
                </a:solidFill>
                <a:latin typeface="BLVWPH+Arial-BoldMT"/>
                <a:cs typeface="BLVWPH+Arial-BoldMT"/>
              </a:rPr>
              <a:t>vải</a:t>
            </a:r>
            <a:r>
              <a:rPr dirty="0" sz="1200" b="1">
                <a:solidFill>
                  <a:srgbClr val="669547"/>
                </a:solidFill>
                <a:latin typeface="BLVWPH+Arial-BoldMT"/>
                <a:cs typeface="BLVWPH+Arial-BoldMT"/>
              </a:rPr>
              <a:t> </a:t>
            </a: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choꢀphépꢀnóꢀđạtꢀđượcꢀdungꢀtỷꢀcựcꢀ</a:t>
            </a:r>
          </a:p>
          <a:p>
            <a:pPr marL="0" marR="0">
              <a:lnSpc>
                <a:spcPts val="1250"/>
              </a:lnSpc>
              <a:spcBef>
                <a:spcPts val="621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kỳꢀthấp.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5370381" y="4265736"/>
            <a:ext cx="3637637" cy="86288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VSNMHL+ArialMT"/>
                <a:cs typeface="VSNMHL+ArialMT"/>
              </a:rPr>
              <a:t>CácꢀmáyꢀAM-ICDꢀloạiꢀ</a:t>
            </a:r>
            <a:r>
              <a:rPr dirty="0" sz="1200" b="1">
                <a:solidFill>
                  <a:srgbClr val="669547"/>
                </a:solidFill>
                <a:latin typeface="BLVWPH+Arial-BoldMT"/>
                <a:cs typeface="BLVWPH+Arial-BoldMT"/>
              </a:rPr>
              <a:t>bỏ</a:t>
            </a:r>
            <a:r>
              <a:rPr dirty="0" sz="1200" b="1">
                <a:solidFill>
                  <a:srgbClr val="669547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669547"/>
                </a:solidFill>
                <a:latin typeface="BLVWPH+Arial-BoldMT"/>
                <a:cs typeface="BLVWPH+Arial-BoldMT"/>
              </a:rPr>
              <a:t>sự</a:t>
            </a:r>
            <a:r>
              <a:rPr dirty="0" sz="1200" b="1">
                <a:solidFill>
                  <a:srgbClr val="669547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669547"/>
                </a:solidFill>
                <a:latin typeface="BLVWPH+Arial-BoldMT"/>
                <a:cs typeface="BLVWPH+Arial-BoldMT"/>
              </a:rPr>
              <a:t>cần</a:t>
            </a:r>
            <a:r>
              <a:rPr dirty="0" sz="1200" b="1">
                <a:solidFill>
                  <a:srgbClr val="669547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669547"/>
                </a:solidFill>
                <a:latin typeface="BLVWPH+Arial-BoldMT"/>
                <a:cs typeface="BLVWPH+Arial-BoldMT"/>
              </a:rPr>
              <a:t>thiết</a:t>
            </a:r>
            <a:r>
              <a:rPr dirty="0" sz="1200" b="1">
                <a:solidFill>
                  <a:srgbClr val="669547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669547"/>
                </a:solidFill>
                <a:latin typeface="BLVWPH+Arial-BoldMT"/>
                <a:cs typeface="BLVWPH+Arial-BoldMT"/>
              </a:rPr>
              <a:t>phải</a:t>
            </a:r>
            <a:r>
              <a:rPr dirty="0" sz="1200" b="1">
                <a:solidFill>
                  <a:srgbClr val="669547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669547"/>
                </a:solidFill>
                <a:latin typeface="BLVWPH+Arial-BoldMT"/>
                <a:cs typeface="BLVWPH+Arial-BoldMT"/>
              </a:rPr>
              <a:t>có</a:t>
            </a:r>
          </a:p>
          <a:p>
            <a:pPr marL="0" marR="0">
              <a:lnSpc>
                <a:spcPts val="1250"/>
              </a:lnSpc>
              <a:spcBef>
                <a:spcPts val="571"/>
              </a:spcBef>
              <a:spcAft>
                <a:spcPts val="0"/>
              </a:spcAft>
            </a:pPr>
            <a:r>
              <a:rPr dirty="0" sz="1200" b="1">
                <a:solidFill>
                  <a:srgbClr val="669547"/>
                </a:solidFill>
                <a:latin typeface="BLVWPH+Arial-BoldMT"/>
                <a:cs typeface="BLVWPH+Arial-BoldMT"/>
              </a:rPr>
              <a:t>máy</a:t>
            </a:r>
            <a:r>
              <a:rPr dirty="0" sz="1200" b="1">
                <a:solidFill>
                  <a:srgbClr val="669547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669547"/>
                </a:solidFill>
                <a:latin typeface="BLVWPH+Arial-BoldMT"/>
                <a:cs typeface="BLVWPH+Arial-BoldMT"/>
              </a:rPr>
              <a:t>nhuộm</a:t>
            </a:r>
            <a:r>
              <a:rPr dirty="0" sz="1200" b="1">
                <a:solidFill>
                  <a:srgbClr val="669547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669547"/>
                </a:solidFill>
                <a:latin typeface="BLVWPH+Arial-BoldMT"/>
                <a:cs typeface="BLVWPH+Arial-BoldMT"/>
              </a:rPr>
              <a:t>riêng</a:t>
            </a:r>
            <a:r>
              <a:rPr dirty="0" sz="1200" b="1">
                <a:solidFill>
                  <a:srgbClr val="669547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669547"/>
                </a:solidFill>
                <a:latin typeface="BLVWPH+Arial-BoldMT"/>
                <a:cs typeface="BLVWPH+Arial-BoldMT"/>
              </a:rPr>
              <a:t>biệt</a:t>
            </a:r>
            <a:r>
              <a:rPr dirty="0" sz="1200" b="1">
                <a:solidFill>
                  <a:srgbClr val="669547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669547"/>
                </a:solidFill>
                <a:latin typeface="BLVWPH+Arial-BoldMT"/>
                <a:cs typeface="BLVWPH+Arial-BoldMT"/>
              </a:rPr>
              <a:t>cho</a:t>
            </a:r>
            <a:r>
              <a:rPr dirty="0" sz="1200" b="1">
                <a:solidFill>
                  <a:srgbClr val="669547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669547"/>
                </a:solidFill>
                <a:latin typeface="BLVWPH+Arial-BoldMT"/>
                <a:cs typeface="BLVWPH+Arial-BoldMT"/>
              </a:rPr>
              <a:t>cotton</a:t>
            </a:r>
            <a:r>
              <a:rPr dirty="0" sz="1200" b="1">
                <a:solidFill>
                  <a:srgbClr val="669547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669547"/>
                </a:solidFill>
                <a:latin typeface="BLVWPH+Arial-BoldMT"/>
                <a:cs typeface="BLVWPH+Arial-BoldMT"/>
              </a:rPr>
              <a:t>và</a:t>
            </a:r>
          </a:p>
          <a:p>
            <a:pPr marL="0" marR="0">
              <a:lnSpc>
                <a:spcPts val="1250"/>
              </a:lnSpc>
              <a:spcBef>
                <a:spcPts val="621"/>
              </a:spcBef>
              <a:spcAft>
                <a:spcPts val="0"/>
              </a:spcAft>
            </a:pPr>
            <a:r>
              <a:rPr dirty="0" sz="1200" b="1">
                <a:solidFill>
                  <a:srgbClr val="669547"/>
                </a:solidFill>
                <a:latin typeface="BLVWPH+Arial-BoldMT"/>
                <a:cs typeface="BLVWPH+Arial-BoldMT"/>
              </a:rPr>
              <a:t>polyester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774065" y="322445"/>
            <a:ext cx="3506683" cy="119448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3855"/>
              </a:lnSpc>
              <a:spcBef>
                <a:spcPts val="0"/>
              </a:spcBef>
              <a:spcAft>
                <a:spcPts val="0"/>
              </a:spcAft>
            </a:pPr>
            <a:r>
              <a:rPr dirty="0" sz="3700" b="1">
                <a:solidFill>
                  <a:srgbClr val="33696c"/>
                </a:solidFill>
                <a:latin typeface="BLVWPH+Arial-BoldMT"/>
                <a:cs typeface="BLVWPH+Arial-BoldMT"/>
              </a:rPr>
              <a:t>Sản</a:t>
            </a:r>
            <a:r>
              <a:rPr dirty="0" sz="3700" spc="-36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3700" b="1">
                <a:solidFill>
                  <a:srgbClr val="33696c"/>
                </a:solidFill>
                <a:latin typeface="BLVWPH+Arial-BoldMT"/>
                <a:cs typeface="BLVWPH+Arial-BoldMT"/>
              </a:rPr>
              <a:t>xuất</a:t>
            </a:r>
            <a:r>
              <a:rPr dirty="0" sz="3700" spc="-14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3700" spc="-21" b="1">
                <a:solidFill>
                  <a:srgbClr val="33696c"/>
                </a:solidFill>
                <a:latin typeface="BLVWPH+Arial-BoldMT"/>
                <a:cs typeface="BLVWPH+Arial-BoldMT"/>
              </a:rPr>
              <a:t>sợi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57714" y="1498908"/>
            <a:ext cx="3694318" cy="624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3334" marR="0">
              <a:lnSpc>
                <a:spcPts val="1354"/>
              </a:lnSpc>
              <a:spcBef>
                <a:spcPts val="0"/>
              </a:spcBef>
              <a:spcAft>
                <a:spcPts val="0"/>
              </a:spcAft>
            </a:pPr>
            <a:r>
              <a:rPr dirty="0" sz="1300" b="1">
                <a:solidFill>
                  <a:srgbClr val="000000"/>
                </a:solidFill>
                <a:latin typeface="BLVWPH+Arial-BoldMT"/>
                <a:cs typeface="BLVWPH+Arial-BoldMT"/>
              </a:rPr>
              <a:t>Các</a:t>
            </a:r>
            <a:r>
              <a:rPr dirty="0" sz="1300" spc="-21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300" b="1">
                <a:solidFill>
                  <a:srgbClr val="000000"/>
                </a:solidFill>
                <a:latin typeface="BLVWPH+Arial-BoldMT"/>
                <a:cs typeface="BLVWPH+Arial-BoldMT"/>
              </a:rPr>
              <a:t>giải</a:t>
            </a:r>
            <a:r>
              <a:rPr dirty="0" sz="13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300" b="1">
                <a:solidFill>
                  <a:srgbClr val="000000"/>
                </a:solidFill>
                <a:latin typeface="BLVWPH+Arial-BoldMT"/>
                <a:cs typeface="BLVWPH+Arial-BoldMT"/>
              </a:rPr>
              <a:t>pháp</a:t>
            </a:r>
            <a:r>
              <a:rPr dirty="0" sz="13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300" b="1">
                <a:solidFill>
                  <a:srgbClr val="000000"/>
                </a:solidFill>
                <a:latin typeface="BLVWPH+Arial-BoldMT"/>
                <a:cs typeface="BLVWPH+Arial-BoldMT"/>
              </a:rPr>
              <a:t>tăng</a:t>
            </a:r>
            <a:r>
              <a:rPr dirty="0" sz="13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300" b="1">
                <a:solidFill>
                  <a:srgbClr val="000000"/>
                </a:solidFill>
                <a:latin typeface="BLVWPH+Arial-BoldMT"/>
                <a:cs typeface="BLVWPH+Arial-BoldMT"/>
              </a:rPr>
              <a:t>hiệu</a:t>
            </a:r>
            <a:r>
              <a:rPr dirty="0" sz="13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300" b="1">
                <a:solidFill>
                  <a:srgbClr val="000000"/>
                </a:solidFill>
                <a:latin typeface="BLVWPH+Arial-BoldMT"/>
                <a:cs typeface="BLVWPH+Arial-BoldMT"/>
              </a:rPr>
              <a:t>suất</a:t>
            </a:r>
            <a:r>
              <a:rPr dirty="0" sz="13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300" b="1">
                <a:solidFill>
                  <a:srgbClr val="000000"/>
                </a:solidFill>
                <a:latin typeface="BLVWPH+Arial-BoldMT"/>
                <a:cs typeface="BLVWPH+Arial-BoldMT"/>
              </a:rPr>
              <a:t>năng</a:t>
            </a:r>
            <a:r>
              <a:rPr dirty="0" sz="13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300" b="1">
                <a:solidFill>
                  <a:srgbClr val="000000"/>
                </a:solidFill>
                <a:latin typeface="BLVWPH+Arial-BoldMT"/>
                <a:cs typeface="BLVWPH+Arial-BoldMT"/>
              </a:rPr>
              <a:t>lượng</a:t>
            </a:r>
          </a:p>
          <a:p>
            <a:pPr marL="0" marR="0">
              <a:lnSpc>
                <a:spcPts val="1406"/>
              </a:lnSpc>
              <a:spcBef>
                <a:spcPts val="207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350" spc="98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VSNMHL+ArialMT"/>
                <a:cs typeface="VSNMHL+ArialMT"/>
              </a:rPr>
              <a:t>Hệꢀthốngꢀkhíꢀnén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57714" y="1926403"/>
            <a:ext cx="5101293" cy="129230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00036" marR="0">
              <a:lnSpc>
                <a:spcPts val="1406"/>
              </a:lnSpc>
              <a:spcBef>
                <a:spcPts val="0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350" spc="110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VSNMHL+ArialMT"/>
                <a:cs typeface="VSNMHL+ArialMT"/>
              </a:rPr>
              <a:t>Tốiꢀưuꢀhóaꢀápꢀsuấtꢀ(từꢀphíaꢀcầu)</a:t>
            </a:r>
          </a:p>
          <a:p>
            <a:pPr marL="300036" marR="0">
              <a:lnSpc>
                <a:spcPts val="1406"/>
              </a:lnSpc>
              <a:spcBef>
                <a:spcPts val="297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350" spc="110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VSNMHL+ArialMT"/>
                <a:cs typeface="VSNMHL+ArialMT"/>
              </a:rPr>
              <a:t>Giảmꢀròꢀrỉ</a:t>
            </a:r>
          </a:p>
          <a:p>
            <a:pPr marL="0" marR="0">
              <a:lnSpc>
                <a:spcPts val="1406"/>
              </a:lnSpc>
              <a:spcBef>
                <a:spcPts val="297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350" spc="98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VSNMHL+ArialMT"/>
                <a:cs typeface="VSNMHL+ArialMT"/>
              </a:rPr>
              <a:t>Hệꢀthốngꢀthôngꢀgióꢀvàꢀđiềuꢀhòaꢀẩm</a:t>
            </a:r>
          </a:p>
          <a:p>
            <a:pPr marL="300036" marR="0">
              <a:lnSpc>
                <a:spcPts val="1406"/>
              </a:lnSpc>
              <a:spcBef>
                <a:spcPts val="297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350" spc="110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VSNMHL+ArialMT"/>
                <a:cs typeface="VSNMHL+ArialMT"/>
              </a:rPr>
              <a:t>3-5%ꢀápꢀsuấtꢀdươngꢀgiữaꢀkhíꢀcungꢀcấpꢀvàꢀkhíꢀthảiꢀra</a:t>
            </a:r>
          </a:p>
          <a:p>
            <a:pPr marL="300036" marR="0">
              <a:lnSpc>
                <a:spcPts val="1406"/>
              </a:lnSpc>
              <a:spcBef>
                <a:spcPts val="297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350" spc="110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VSNMHL+ArialMT"/>
                <a:cs typeface="VSNMHL+ArialMT"/>
              </a:rPr>
              <a:t>Điềuꢀkhiểnꢀtựꢀđộngꢀhệꢀthốngꢀtạoꢀẩm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357789" y="3008443"/>
            <a:ext cx="336092" cy="65223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06"/>
              </a:lnSpc>
              <a:spcBef>
                <a:spcPts val="0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LBHWQE+Wingdings-Regular"/>
                <a:cs typeface="LBHWQE+Wingdings-Regular"/>
              </a:rPr>
              <a:t>§</a:t>
            </a:r>
          </a:p>
          <a:p>
            <a:pPr marL="476" marR="0">
              <a:lnSpc>
                <a:spcPts val="1406"/>
              </a:lnSpc>
              <a:spcBef>
                <a:spcPts val="297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LBHWQE+Wingdings-Regular"/>
                <a:cs typeface="LBHWQE+Wingdings-Regular"/>
              </a:rPr>
              <a:t>§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643539" y="3013764"/>
            <a:ext cx="5362110" cy="41968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354"/>
              </a:lnSpc>
              <a:spcBef>
                <a:spcPts val="0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VSNMHL+ArialMT"/>
                <a:cs typeface="VSNMHL+ArialMT"/>
              </a:rPr>
              <a:t>Tốiꢀưuꢀhóaꢀquạtꢀcấpꢀvàꢀquạtꢀhồi,ꢀvíꢀdụ:ꢀquạtꢀFRP,ꢀtraoꢀđổiꢀgió,...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644015" y="3230171"/>
            <a:ext cx="6984491" cy="41968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354"/>
              </a:lnSpc>
              <a:spcBef>
                <a:spcPts val="0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VSNMHL+ArialMT"/>
                <a:cs typeface="VSNMHL+ArialMT"/>
              </a:rPr>
              <a:t>Tốiꢀưuꢀhóaꢀhệꢀthốngꢀphunꢀsương,ꢀvíꢀdụ:ꢀhệꢀthốngꢀphunꢀsương,ꢀkiểmꢀsoátꢀđộꢀẩm,…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757714" y="3428559"/>
            <a:ext cx="1140342" cy="4274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06"/>
              </a:lnSpc>
              <a:spcBef>
                <a:spcPts val="0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350" spc="98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VSNMHL+ArialMT"/>
                <a:cs typeface="VSNMHL+ArialMT"/>
              </a:rPr>
              <a:t>Máyꢀmóc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1058228" y="3657667"/>
            <a:ext cx="8124167" cy="6428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06"/>
              </a:lnSpc>
              <a:spcBef>
                <a:spcPts val="0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350" spc="110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VSNMHL+ArialMT"/>
                <a:cs typeface="VSNMHL+ArialMT"/>
              </a:rPr>
              <a:t>Tựꢀđộngꢀhóaꢀvàꢀđồngꢀbộꢀhóaꢀcácꢀquạtꢀvậnꢀchuyểnꢀtrongꢀphòngꢀcungꢀbông</a:t>
            </a:r>
          </a:p>
          <a:p>
            <a:pPr marL="0" marR="0">
              <a:lnSpc>
                <a:spcPts val="1406"/>
              </a:lnSpc>
              <a:spcBef>
                <a:spcPts val="297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350" spc="110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VSNMHL+ArialMT"/>
                <a:cs typeface="VSNMHL+ArialMT"/>
              </a:rPr>
              <a:t>Tránhꢀlôngꢀtơꢀởꢀtrongꢀmáyꢀđểꢀgiảmꢀmaꢀsátꢀvàꢀgiảmꢀđứtꢀsợiꢀ(đặcꢀbiệtꢀlàꢀtrongꢀmáyꢀkéoꢀsợiꢀnồiꢀ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1343978" y="4057703"/>
            <a:ext cx="3715439" cy="41968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354"/>
              </a:lnSpc>
              <a:spcBef>
                <a:spcPts val="0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VSNMHL+ArialMT"/>
                <a:cs typeface="VSNMHL+ArialMT"/>
              </a:rPr>
              <a:t>khuyênꢀvàꢀmáyꢀcônꢀchỉꢀtựꢀđộngꢀ(AutoꢀCone)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1058228" y="4281491"/>
            <a:ext cx="7857402" cy="42641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06"/>
              </a:lnSpc>
              <a:spcBef>
                <a:spcPts val="0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350" spc="110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VSNMHL+ArialMT"/>
                <a:cs typeface="VSNMHL+ArialMT"/>
              </a:rPr>
              <a:t>Tựꢀđộngꢀhóaꢀtốcꢀđộꢀmáyꢀtheoꢀđộꢀcăngꢀcủaꢀsợiꢀvàꢀlượngꢀsợiꢀtrongꢀmáyꢀkéoꢀsợiꢀnồiꢀkhuyên</a:t>
            </a:r>
          </a:p>
        </p:txBody>
      </p:sp>
    </p:spTree>
  </p:cSld>
  <p:clrMapOvr>
    <a:masterClrMapping/>
  </p:clrMapOvr>
</p:sld>
</file>

<file path=ppt/slides/slide30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176594" y="423825"/>
            <a:ext cx="3379948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Nhuộm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không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nước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76392" y="1230936"/>
            <a:ext cx="328947" cy="81493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  <a:p>
            <a:pPr marL="0" marR="0">
              <a:lnSpc>
                <a:spcPts val="1458"/>
              </a:lnSpc>
              <a:spcBef>
                <a:spcPts val="1349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62142" y="1236257"/>
            <a:ext cx="2696997" cy="43582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06"/>
              </a:lnSpc>
              <a:spcBef>
                <a:spcPts val="0"/>
              </a:spcBef>
              <a:spcAft>
                <a:spcPts val="0"/>
              </a:spcAft>
            </a:pPr>
            <a:r>
              <a:rPr dirty="0" sz="1350">
                <a:solidFill>
                  <a:srgbClr val="464749"/>
                </a:solidFill>
                <a:latin typeface="VSNMHL+ArialMT"/>
                <a:cs typeface="VSNMHL+ArialMT"/>
              </a:rPr>
              <a:t>Thuốcꢀnhuộmꢀhòaꢀtanꢀtựꢀnhiên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262142" y="1599223"/>
            <a:ext cx="4472275" cy="6209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06"/>
              </a:lnSpc>
              <a:spcBef>
                <a:spcPts val="0"/>
              </a:spcBef>
              <a:spcAft>
                <a:spcPts val="0"/>
              </a:spcAft>
            </a:pPr>
            <a:r>
              <a:rPr dirty="0" sz="1350">
                <a:solidFill>
                  <a:srgbClr val="464749"/>
                </a:solidFill>
                <a:latin typeface="VSNMHL+ArialMT"/>
                <a:cs typeface="VSNMHL+ArialMT"/>
              </a:rPr>
              <a:t>Doꢀthuốcꢀnhuộmꢀdễꢀdàngꢀkhuếchꢀtánꢀnênꢀlàmꢀgiãnꢀ</a:t>
            </a:r>
          </a:p>
          <a:p>
            <a:pPr marL="0" marR="0">
              <a:lnSpc>
                <a:spcPts val="1406"/>
              </a:lnSpc>
              <a:spcBef>
                <a:spcPts val="51"/>
              </a:spcBef>
              <a:spcAft>
                <a:spcPts val="0"/>
              </a:spcAft>
            </a:pPr>
            <a:r>
              <a:rPr dirty="0" sz="1350">
                <a:solidFill>
                  <a:srgbClr val="464749"/>
                </a:solidFill>
                <a:latin typeface="VSNMHL+ArialMT"/>
                <a:cs typeface="VSNMHL+ArialMT"/>
              </a:rPr>
              <a:t>nởꢀcácꢀsợiꢀPolymeꢀ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76392" y="2142034"/>
            <a:ext cx="328947" cy="1177898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  <a:p>
            <a:pPr marL="0" marR="0">
              <a:lnSpc>
                <a:spcPts val="1458"/>
              </a:lnSpc>
              <a:spcBef>
                <a:spcPts val="1349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  <a:p>
            <a:pPr marL="0" marR="0">
              <a:lnSpc>
                <a:spcPts val="1458"/>
              </a:lnSpc>
              <a:spcBef>
                <a:spcPts val="1399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262142" y="2147355"/>
            <a:ext cx="2915441" cy="43582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06"/>
              </a:lnSpc>
              <a:spcBef>
                <a:spcPts val="0"/>
              </a:spcBef>
              <a:spcAft>
                <a:spcPts val="0"/>
              </a:spcAft>
            </a:pPr>
            <a:r>
              <a:rPr dirty="0" sz="1350">
                <a:solidFill>
                  <a:srgbClr val="464749"/>
                </a:solidFill>
                <a:latin typeface="VSNMHL+ArialMT"/>
                <a:cs typeface="VSNMHL+ArialMT"/>
              </a:rPr>
              <a:t>Đảmꢀbảoꢀthuốcꢀnhuộmꢀngấmꢀsâu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262142" y="2510321"/>
            <a:ext cx="3844862" cy="43582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06"/>
              </a:lnSpc>
              <a:spcBef>
                <a:spcPts val="0"/>
              </a:spcBef>
              <a:spcAft>
                <a:spcPts val="0"/>
              </a:spcAft>
            </a:pPr>
            <a:r>
              <a:rPr dirty="0" sz="1350">
                <a:solidFill>
                  <a:srgbClr val="464749"/>
                </a:solidFill>
                <a:latin typeface="VSNMHL+ArialMT"/>
                <a:cs typeface="VSNMHL+ArialMT"/>
              </a:rPr>
              <a:t>Hiệuꢀquảꢀmàuꢀsắcꢀchoꢀcácꢀpolymeꢀkỵꢀnước.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1262142" y="2873287"/>
            <a:ext cx="4503696" cy="43582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06"/>
              </a:lnSpc>
              <a:spcBef>
                <a:spcPts val="0"/>
              </a:spcBef>
              <a:spcAft>
                <a:spcPts val="0"/>
              </a:spcAft>
            </a:pPr>
            <a:r>
              <a:rPr dirty="0" sz="1350">
                <a:solidFill>
                  <a:srgbClr val="464749"/>
                </a:solidFill>
                <a:latin typeface="VSNMHL+ArialMT"/>
                <a:cs typeface="VSNMHL+ArialMT"/>
              </a:rPr>
              <a:t>CO</a:t>
            </a:r>
            <a:r>
              <a:rPr dirty="0" sz="1350" spc="163">
                <a:solidFill>
                  <a:srgbClr val="464749"/>
                </a:solidFill>
                <a:latin typeface="Times New Roman"/>
                <a:cs typeface="Times New Roman"/>
              </a:rPr>
              <a:t> </a:t>
            </a:r>
            <a:r>
              <a:rPr dirty="0" sz="1350">
                <a:solidFill>
                  <a:srgbClr val="464749"/>
                </a:solidFill>
                <a:latin typeface="VSNMHL+ArialMT"/>
                <a:cs typeface="VSNMHL+ArialMT"/>
              </a:rPr>
              <a:t>ꢀnhuộmꢀsợiꢀPESꢀvàꢀPPꢀđãꢀđượcꢀphátꢀtriểnꢀtrênꢀ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1519317" y="2964993"/>
            <a:ext cx="234382" cy="289358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28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>
                <a:solidFill>
                  <a:srgbClr val="464749"/>
                </a:solidFill>
                <a:latin typeface="VSNMHL+ArialMT"/>
                <a:cs typeface="VSNMHL+ArialMT"/>
              </a:rPr>
              <a:t>2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1262142" y="3058453"/>
            <a:ext cx="1801313" cy="43582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06"/>
              </a:lnSpc>
              <a:spcBef>
                <a:spcPts val="0"/>
              </a:spcBef>
              <a:spcAft>
                <a:spcPts val="0"/>
              </a:spcAft>
            </a:pPr>
            <a:r>
              <a:rPr dirty="0" sz="1350">
                <a:solidFill>
                  <a:srgbClr val="464749"/>
                </a:solidFill>
                <a:latin typeface="VSNMHL+ArialMT"/>
                <a:cs typeface="VSNMHL+ArialMT"/>
              </a:rPr>
              <a:t>quyꢀmôꢀcôngꢀnghiệp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1244525" y="4096640"/>
            <a:ext cx="7698184" cy="75856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CO</a:t>
            </a:r>
            <a:r>
              <a:rPr dirty="0" sz="1500" baseline="-25000" b="1">
                <a:solidFill>
                  <a:srgbClr val="000000"/>
                </a:solidFill>
                <a:latin typeface="BLVWPH+Arial-BoldMT"/>
                <a:cs typeface="BLVWPH+Arial-BoldMT"/>
              </a:rPr>
              <a:t>2</a:t>
            </a:r>
            <a:r>
              <a:rPr dirty="0" sz="1500" baseline="-25000" spc="129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có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lợi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thế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hơn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các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loại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khí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khác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là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không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dễ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cháy,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không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nổ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và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không</a:t>
            </a:r>
          </a:p>
          <a:p>
            <a:pPr marL="2968699" marR="0">
              <a:lnSpc>
                <a:spcPts val="1562"/>
              </a:lnSpc>
              <a:spcBef>
                <a:spcPts val="326"/>
              </a:spcBef>
              <a:spcAft>
                <a:spcPts val="0"/>
              </a:spcAft>
            </a:pP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độc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BLVWPH+Arial-BoldMT"/>
                <a:cs typeface="BLVWPH+Arial-BoldMT"/>
              </a:rPr>
              <a:t>hại.</a:t>
            </a:r>
          </a:p>
        </p:txBody>
      </p:sp>
    </p:spTree>
  </p:cSld>
  <p:clrMapOvr>
    <a:masterClrMapping/>
  </p:clrMapOvr>
</p:sld>
</file>

<file path=ppt/slides/slide31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687976" y="463002"/>
            <a:ext cx="5436356" cy="6779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188"/>
              </a:lnSpc>
              <a:spcBef>
                <a:spcPts val="0"/>
              </a:spcBef>
              <a:spcAft>
                <a:spcPts val="0"/>
              </a:spcAft>
            </a:pP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Nhuộm</a:t>
            </a:r>
            <a:r>
              <a:rPr dirty="0" sz="2100" spc="15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không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spc="13" b="1">
                <a:solidFill>
                  <a:srgbClr val="33696c"/>
                </a:solidFill>
                <a:latin typeface="BLVWPH+Arial-BoldMT"/>
                <a:cs typeface="BLVWPH+Arial-BoldMT"/>
              </a:rPr>
              <a:t>nước</a:t>
            </a:r>
            <a:r>
              <a:rPr dirty="0" sz="2100" spc="-15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–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Nike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&amp;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Dyecoo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816334" y="1298158"/>
            <a:ext cx="2254357" cy="76037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 b="1">
                <a:solidFill>
                  <a:srgbClr val="ffffff"/>
                </a:solidFill>
                <a:latin typeface="BLVWPH+Arial-BoldMT"/>
                <a:cs typeface="BLVWPH+Arial-BoldMT"/>
              </a:rPr>
              <a:t>Nhuộm</a:t>
            </a:r>
            <a:r>
              <a:rPr dirty="0" sz="1600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600" b="1">
                <a:solidFill>
                  <a:srgbClr val="ffffff"/>
                </a:solidFill>
                <a:latin typeface="BLVWPH+Arial-BoldMT"/>
                <a:cs typeface="BLVWPH+Arial-BoldMT"/>
              </a:rPr>
              <a:t>không</a:t>
            </a:r>
            <a:r>
              <a:rPr dirty="0" sz="1600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600" b="1">
                <a:solidFill>
                  <a:srgbClr val="ffffff"/>
                </a:solidFill>
                <a:latin typeface="BLVWPH+Arial-BoldMT"/>
                <a:cs typeface="BLVWPH+Arial-BoldMT"/>
              </a:rPr>
              <a:t>nước</a:t>
            </a:r>
          </a:p>
          <a:p>
            <a:pPr marL="569118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 b="1">
                <a:solidFill>
                  <a:srgbClr val="ffffff"/>
                </a:solidFill>
                <a:latin typeface="BLVWPH+Arial-BoldMT"/>
                <a:cs typeface="BLVWPH+Arial-BoldMT"/>
              </a:rPr>
              <a:t>của</a:t>
            </a:r>
            <a:r>
              <a:rPr dirty="0" sz="1600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600" b="1">
                <a:solidFill>
                  <a:srgbClr val="ffffff"/>
                </a:solidFill>
                <a:latin typeface="BLVWPH+Arial-BoldMT"/>
                <a:cs typeface="BLVWPH+Arial-BoldMT"/>
              </a:rPr>
              <a:t>PES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965030" y="1298158"/>
            <a:ext cx="2312759" cy="66250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55587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 b="1">
                <a:solidFill>
                  <a:srgbClr val="ffffff"/>
                </a:solidFill>
                <a:latin typeface="BLVWPH+Arial-BoldMT"/>
                <a:cs typeface="BLVWPH+Arial-BoldMT"/>
              </a:rPr>
              <a:t>Nhuộm</a:t>
            </a:r>
            <a:r>
              <a:rPr dirty="0" sz="1600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600" b="1">
                <a:solidFill>
                  <a:srgbClr val="ffffff"/>
                </a:solidFill>
                <a:latin typeface="BLVWPH+Arial-BoldMT"/>
                <a:cs typeface="BLVWPH+Arial-BoldMT"/>
              </a:rPr>
              <a:t>với</a:t>
            </a:r>
            <a:r>
              <a:rPr dirty="0" sz="1600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600" b="1">
                <a:solidFill>
                  <a:srgbClr val="ffffff"/>
                </a:solidFill>
                <a:latin typeface="BLVWPH+Arial-BoldMT"/>
                <a:cs typeface="BLVWPH+Arial-BoldMT"/>
              </a:rPr>
              <a:t>CO</a:t>
            </a:r>
            <a:r>
              <a:rPr dirty="0" sz="1600" baseline="-25000" b="1">
                <a:solidFill>
                  <a:srgbClr val="ffffff"/>
                </a:solidFill>
                <a:latin typeface="BLVWPH+Arial-BoldMT"/>
                <a:cs typeface="BLVWPH+Arial-BoldMT"/>
              </a:rPr>
              <a:t>2</a:t>
            </a:r>
          </a:p>
          <a:p>
            <a:pPr marL="0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 b="1">
                <a:solidFill>
                  <a:srgbClr val="ffffff"/>
                </a:solidFill>
                <a:latin typeface="BLVWPH+Arial-BoldMT"/>
                <a:cs typeface="BLVWPH+Arial-BoldMT"/>
              </a:rPr>
              <a:t>Các</a:t>
            </a:r>
            <a:r>
              <a:rPr dirty="0" sz="1200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ffffff"/>
                </a:solidFill>
                <a:latin typeface="BLVWPH+Arial-BoldMT"/>
                <a:cs typeface="BLVWPH+Arial-BoldMT"/>
              </a:rPr>
              <a:t>lợi</a:t>
            </a:r>
            <a:r>
              <a:rPr dirty="0" sz="1200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ffffff"/>
                </a:solidFill>
                <a:latin typeface="BLVWPH+Arial-BoldMT"/>
                <a:cs typeface="BLVWPH+Arial-BoldMT"/>
              </a:rPr>
              <a:t>ích</a:t>
            </a:r>
            <a:r>
              <a:rPr dirty="0" sz="1200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ffffff"/>
                </a:solidFill>
                <a:latin typeface="BLVWPH+Arial-BoldMT"/>
                <a:cs typeface="BLVWPH+Arial-BoldMT"/>
              </a:rPr>
              <a:t>sinh</a:t>
            </a:r>
            <a:r>
              <a:rPr dirty="0" sz="1200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ffffff"/>
                </a:solidFill>
                <a:latin typeface="BLVWPH+Arial-BoldMT"/>
                <a:cs typeface="BLVWPH+Arial-BoldMT"/>
              </a:rPr>
              <a:t>thái/Nhuộm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758288" y="2083000"/>
            <a:ext cx="387687" cy="53267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719"/>
              </a:lnSpc>
              <a:spcBef>
                <a:spcPts val="0"/>
              </a:spcBef>
              <a:spcAft>
                <a:spcPts val="0"/>
              </a:spcAft>
            </a:pPr>
            <a:r>
              <a:rPr dirty="0" sz="16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215488" y="2088320"/>
            <a:ext cx="1751409" cy="76037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VSNMHL+ArialMT"/>
                <a:cs typeface="VSNMHL+ArialMT"/>
              </a:rPr>
              <a:t>Khôngꢀsửꢀdụngꢀ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VSNMHL+ArialMT"/>
                <a:cs typeface="VSNMHL+ArialMT"/>
              </a:rPr>
              <a:t>nước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758288" y="2646880"/>
            <a:ext cx="387687" cy="85271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719"/>
              </a:lnSpc>
              <a:spcBef>
                <a:spcPts val="0"/>
              </a:spcBef>
              <a:spcAft>
                <a:spcPts val="0"/>
              </a:spcAft>
            </a:pPr>
            <a:r>
              <a:rPr dirty="0" sz="16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  <a:p>
            <a:pPr marL="0" marR="0">
              <a:lnSpc>
                <a:spcPts val="1719"/>
              </a:lnSpc>
              <a:spcBef>
                <a:spcPts val="800"/>
              </a:spcBef>
              <a:spcAft>
                <a:spcPts val="0"/>
              </a:spcAft>
            </a:pPr>
            <a:r>
              <a:rPr dirty="0" sz="16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5215488" y="2652200"/>
            <a:ext cx="1816794" cy="51653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VSNMHL+ArialMT"/>
                <a:cs typeface="VSNMHL+ArialMT"/>
              </a:rPr>
              <a:t>Khôngꢀnướcꢀthải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5215488" y="2972240"/>
            <a:ext cx="1716583" cy="104091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VSNMHL+ArialMT"/>
                <a:cs typeface="VSNMHL+ArialMT"/>
              </a:rPr>
              <a:t>Giảmꢀđếnꢀ50%-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VSNMHL+ArialMT"/>
                <a:cs typeface="VSNMHL+ArialMT"/>
              </a:rPr>
              <a:t>75%ꢀlượngꢀkhíꢀ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VSNMHL+ArialMT"/>
                <a:cs typeface="VSNMHL+ArialMT"/>
              </a:rPr>
              <a:t>thảiꢀCO</a:t>
            </a:r>
            <a:r>
              <a:rPr dirty="0" sz="1600" baseline="-25000">
                <a:solidFill>
                  <a:srgbClr val="000000"/>
                </a:solidFill>
                <a:latin typeface="VSNMHL+ArialMT"/>
                <a:cs typeface="VSNMHL+ArialMT"/>
              </a:rPr>
              <a:t>2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4758288" y="3774640"/>
            <a:ext cx="387687" cy="53267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719"/>
              </a:lnSpc>
              <a:spcBef>
                <a:spcPts val="0"/>
              </a:spcBef>
              <a:spcAft>
                <a:spcPts val="0"/>
              </a:spcAft>
            </a:pPr>
            <a:r>
              <a:rPr dirty="0" sz="16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5215488" y="3779960"/>
            <a:ext cx="1728390" cy="51653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VSNMHL+ArialMT"/>
                <a:cs typeface="VSNMHL+ArialMT"/>
              </a:rPr>
              <a:t>Khôngꢀhóaꢀchất</a:t>
            </a:r>
          </a:p>
        </p:txBody>
      </p:sp>
    </p:spTree>
  </p:cSld>
  <p:clrMapOvr>
    <a:masterClrMapping/>
  </p:clrMapOvr>
</p:sld>
</file>

<file path=ppt/slides/slide32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163410" y="521599"/>
            <a:ext cx="8268841" cy="61338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979"/>
              </a:lnSpc>
              <a:spcBef>
                <a:spcPts val="0"/>
              </a:spcBef>
              <a:spcAft>
                <a:spcPts val="0"/>
              </a:spcAft>
            </a:pPr>
            <a:r>
              <a:rPr dirty="0" sz="1900" b="1">
                <a:solidFill>
                  <a:srgbClr val="33696c"/>
                </a:solidFill>
                <a:latin typeface="BLVWPH+Arial-BoldMT"/>
                <a:cs typeface="BLVWPH+Arial-BoldMT"/>
              </a:rPr>
              <a:t>Các</a:t>
            </a:r>
            <a:r>
              <a:rPr dirty="0" sz="19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1900" b="1">
                <a:solidFill>
                  <a:srgbClr val="33696c"/>
                </a:solidFill>
                <a:latin typeface="BLVWPH+Arial-BoldMT"/>
                <a:cs typeface="BLVWPH+Arial-BoldMT"/>
              </a:rPr>
              <a:t>phương</a:t>
            </a:r>
            <a:r>
              <a:rPr dirty="0" sz="19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1900" b="1">
                <a:solidFill>
                  <a:srgbClr val="33696c"/>
                </a:solidFill>
                <a:latin typeface="BLVWPH+Arial-BoldMT"/>
                <a:cs typeface="BLVWPH+Arial-BoldMT"/>
              </a:rPr>
              <a:t>pháp</a:t>
            </a:r>
            <a:r>
              <a:rPr dirty="0" sz="19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1900" b="1">
                <a:solidFill>
                  <a:srgbClr val="33696c"/>
                </a:solidFill>
                <a:latin typeface="BLVWPH+Arial-BoldMT"/>
                <a:cs typeface="BLVWPH+Arial-BoldMT"/>
              </a:rPr>
              <a:t>tiếp</a:t>
            </a:r>
            <a:r>
              <a:rPr dirty="0" sz="19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1900" b="1">
                <a:solidFill>
                  <a:srgbClr val="33696c"/>
                </a:solidFill>
                <a:latin typeface="BLVWPH+Arial-BoldMT"/>
                <a:cs typeface="BLVWPH+Arial-BoldMT"/>
              </a:rPr>
              <a:t>cận</a:t>
            </a:r>
            <a:r>
              <a:rPr dirty="0" sz="19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1900" b="1">
                <a:solidFill>
                  <a:srgbClr val="33696c"/>
                </a:solidFill>
                <a:latin typeface="BLVWPH+Arial-BoldMT"/>
                <a:cs typeface="BLVWPH+Arial-BoldMT"/>
              </a:rPr>
              <a:t>bền</a:t>
            </a:r>
            <a:r>
              <a:rPr dirty="0" sz="19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1900" b="1">
                <a:solidFill>
                  <a:srgbClr val="33696c"/>
                </a:solidFill>
                <a:latin typeface="BLVWPH+Arial-BoldMT"/>
                <a:cs typeface="BLVWPH+Arial-BoldMT"/>
              </a:rPr>
              <a:t>vững:</a:t>
            </a:r>
            <a:r>
              <a:rPr dirty="0" sz="1900" spc="78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1900" b="1">
                <a:solidFill>
                  <a:srgbClr val="33696c"/>
                </a:solidFill>
                <a:latin typeface="BLVWPH+Arial-BoldMT"/>
                <a:cs typeface="BLVWPH+Arial-BoldMT"/>
              </a:rPr>
              <a:t>Giải</a:t>
            </a:r>
            <a:r>
              <a:rPr dirty="0" sz="19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1900" b="1">
                <a:solidFill>
                  <a:srgbClr val="33696c"/>
                </a:solidFill>
                <a:latin typeface="BLVWPH+Arial-BoldMT"/>
                <a:cs typeface="BLVWPH+Arial-BoldMT"/>
              </a:rPr>
              <a:t>pháp</a:t>
            </a:r>
            <a:r>
              <a:rPr dirty="0" sz="1900" spc="15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1900" b="1">
                <a:solidFill>
                  <a:srgbClr val="33696c"/>
                </a:solidFill>
                <a:latin typeface="BLVWPH+Arial-BoldMT"/>
                <a:cs typeface="BLVWPH+Arial-BoldMT"/>
              </a:rPr>
              <a:t>nhuộm</a:t>
            </a:r>
            <a:r>
              <a:rPr dirty="0" sz="19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1900" b="1">
                <a:solidFill>
                  <a:srgbClr val="33696c"/>
                </a:solidFill>
                <a:latin typeface="BLVWPH+Arial-BoldMT"/>
                <a:cs typeface="BLVWPH+Arial-BoldMT"/>
              </a:rPr>
              <a:t>(Dope)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718365" y="1243232"/>
            <a:ext cx="273465" cy="35511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146"/>
              </a:lnSpc>
              <a:spcBef>
                <a:spcPts val="0"/>
              </a:spcBef>
              <a:spcAft>
                <a:spcPts val="0"/>
              </a:spcAft>
            </a:pPr>
            <a:r>
              <a:rPr dirty="0" sz="1100">
                <a:solidFill>
                  <a:srgbClr val="000000"/>
                </a:solidFill>
                <a:latin typeface="LBHWQE+Wingdings-Regular"/>
                <a:cs typeface="LBHWQE+Wingdings-Regular"/>
              </a:rPr>
              <a:t>§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932678" y="1248553"/>
            <a:ext cx="3931979" cy="81903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94"/>
              </a:lnSpc>
              <a:spcBef>
                <a:spcPts val="0"/>
              </a:spcBef>
              <a:spcAft>
                <a:spcPts val="0"/>
              </a:spcAft>
            </a:pPr>
            <a:r>
              <a:rPr dirty="0" sz="1050">
                <a:solidFill>
                  <a:srgbClr val="000000"/>
                </a:solidFill>
                <a:latin typeface="VSNMHL+ArialMT"/>
                <a:cs typeface="VSNMHL+ArialMT"/>
              </a:rPr>
              <a:t>Sợiꢀđượcꢀépꢀđùnꢀvớiꢀcácꢀsắcꢀtốꢀđãꢀđượcꢀbaoꢀgồm,ꢀvìꢀvậyꢀ</a:t>
            </a:r>
          </a:p>
          <a:p>
            <a:pPr marL="0" marR="0">
              <a:lnSpc>
                <a:spcPts val="1094"/>
              </a:lnSpc>
              <a:spcBef>
                <a:spcPts val="795"/>
              </a:spcBef>
              <a:spcAft>
                <a:spcPts val="0"/>
              </a:spcAft>
            </a:pPr>
            <a:r>
              <a:rPr dirty="0" sz="1050">
                <a:solidFill>
                  <a:srgbClr val="000000"/>
                </a:solidFill>
                <a:latin typeface="VSNMHL+ArialMT"/>
                <a:cs typeface="VSNMHL+ArialMT"/>
              </a:rPr>
              <a:t>khôngꢀcầnꢀthêmꢀbướcꢀnhuộmꢀriêng.</a:t>
            </a:r>
          </a:p>
          <a:p>
            <a:pPr marL="0" marR="0">
              <a:lnSpc>
                <a:spcPts val="1094"/>
              </a:lnSpc>
              <a:spcBef>
                <a:spcPts val="795"/>
              </a:spcBef>
              <a:spcAft>
                <a:spcPts val="0"/>
              </a:spcAft>
            </a:pPr>
            <a:r>
              <a:rPr dirty="0" sz="1050">
                <a:solidFill>
                  <a:srgbClr val="000000"/>
                </a:solidFill>
                <a:latin typeface="VSNMHL+ArialMT"/>
                <a:cs typeface="VSNMHL+ArialMT"/>
              </a:rPr>
              <a:t>Màuꢀđượcꢀkếtꢀhợpꢀtrongꢀsợi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718365" y="1723292"/>
            <a:ext cx="273465" cy="59514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146"/>
              </a:lnSpc>
              <a:spcBef>
                <a:spcPts val="0"/>
              </a:spcBef>
              <a:spcAft>
                <a:spcPts val="0"/>
              </a:spcAft>
            </a:pPr>
            <a:r>
              <a:rPr dirty="0" sz="1100">
                <a:solidFill>
                  <a:srgbClr val="000000"/>
                </a:solidFill>
                <a:latin typeface="LBHWQE+Wingdings-Regular"/>
                <a:cs typeface="LBHWQE+Wingdings-Regular"/>
              </a:rPr>
              <a:t>§</a:t>
            </a:r>
          </a:p>
          <a:p>
            <a:pPr marL="0" marR="0">
              <a:lnSpc>
                <a:spcPts val="1146"/>
              </a:lnSpc>
              <a:spcBef>
                <a:spcPts val="793"/>
              </a:spcBef>
              <a:spcAft>
                <a:spcPts val="0"/>
              </a:spcAft>
            </a:pPr>
            <a:r>
              <a:rPr dirty="0" sz="1100">
                <a:solidFill>
                  <a:srgbClr val="000000"/>
                </a:solidFill>
                <a:latin typeface="LBHWQE+Wingdings-Regular"/>
                <a:cs typeface="LBHWQE+Wingdings-Regular"/>
              </a:rPr>
              <a:t>§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932678" y="1968643"/>
            <a:ext cx="4038831" cy="57900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94"/>
              </a:lnSpc>
              <a:spcBef>
                <a:spcPts val="0"/>
              </a:spcBef>
              <a:spcAft>
                <a:spcPts val="0"/>
              </a:spcAft>
            </a:pPr>
            <a:r>
              <a:rPr dirty="0" sz="1050">
                <a:solidFill>
                  <a:srgbClr val="000000"/>
                </a:solidFill>
                <a:latin typeface="VSNMHL+ArialMT"/>
                <a:cs typeface="VSNMHL+ArialMT"/>
              </a:rPr>
              <a:t>Cácꢀsợiꢀmàuꢀchốngꢀhóaꢀchất,ꢀthuốcꢀtẩyꢀvàꢀthậmꢀchíꢀlàꢀphaiꢀ</a:t>
            </a:r>
          </a:p>
          <a:p>
            <a:pPr marL="0" marR="0">
              <a:lnSpc>
                <a:spcPts val="1094"/>
              </a:lnSpc>
              <a:spcBef>
                <a:spcPts val="795"/>
              </a:spcBef>
              <a:spcAft>
                <a:spcPts val="0"/>
              </a:spcAft>
            </a:pPr>
            <a:r>
              <a:rPr dirty="0" sz="1050">
                <a:solidFill>
                  <a:srgbClr val="000000"/>
                </a:solidFill>
                <a:latin typeface="VSNMHL+ArialMT"/>
                <a:cs typeface="VSNMHL+ArialMT"/>
              </a:rPr>
              <a:t>màu</a:t>
            </a:r>
          </a:p>
        </p:txBody>
      </p:sp>
    </p:spTree>
  </p:cSld>
  <p:clrMapOvr>
    <a:masterClrMapping/>
  </p:clrMapOvr>
</p:sld>
</file>

<file path=ppt/slides/slide33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297237" y="476825"/>
            <a:ext cx="3008149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Nhuộm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Xanh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hơn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67636" y="1051039"/>
            <a:ext cx="374091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●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85136" y="1072321"/>
            <a:ext cx="3731463" cy="3873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>
                <a:solidFill>
                  <a:srgbClr val="464749"/>
                </a:solidFill>
                <a:latin typeface="VSNMHL+ArialMT"/>
                <a:cs typeface="VSNMHL+ArialMT"/>
              </a:rPr>
              <a:t>Quyꢀtrìnhꢀsinhꢀhọcꢀchủꢀyếuꢀdựaꢀtrênꢀcácꢀenzym: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27936" y="1361934"/>
            <a:ext cx="328947" cy="200644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  <a:p>
            <a:pPr marL="0" marR="0">
              <a:lnSpc>
                <a:spcPts val="1458"/>
              </a:lnSpc>
              <a:spcBef>
                <a:spcPts val="939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  <a:p>
            <a:pPr marL="0" marR="0">
              <a:lnSpc>
                <a:spcPts val="1458"/>
              </a:lnSpc>
              <a:spcBef>
                <a:spcPts val="989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  <a:p>
            <a:pPr marL="0" marR="0">
              <a:lnSpc>
                <a:spcPts val="1458"/>
              </a:lnSpc>
              <a:spcBef>
                <a:spcPts val="939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  <a:p>
            <a:pPr marL="0" marR="0">
              <a:lnSpc>
                <a:spcPts val="1458"/>
              </a:lnSpc>
              <a:spcBef>
                <a:spcPts val="989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  <a:p>
            <a:pPr marL="0" marR="0">
              <a:lnSpc>
                <a:spcPts val="1458"/>
              </a:lnSpc>
              <a:spcBef>
                <a:spcPts val="939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813686" y="1383217"/>
            <a:ext cx="1900095" cy="3873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 b="1">
                <a:solidFill>
                  <a:srgbClr val="464749"/>
                </a:solidFill>
                <a:latin typeface="BLVWPH+Arial-BoldMT"/>
                <a:cs typeface="BLVWPH+Arial-BoldMT"/>
              </a:rPr>
              <a:t>Rũ</a:t>
            </a:r>
            <a:r>
              <a:rPr dirty="0" sz="1200" b="1">
                <a:solidFill>
                  <a:srgbClr val="464749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464749"/>
                </a:solidFill>
                <a:latin typeface="BLVWPH+Arial-BoldMT"/>
                <a:cs typeface="BLVWPH+Arial-BoldMT"/>
              </a:rPr>
              <a:t>hồ</a:t>
            </a:r>
            <a:r>
              <a:rPr dirty="0" sz="1200">
                <a:solidFill>
                  <a:srgbClr val="464749"/>
                </a:solidFill>
                <a:latin typeface="VSNMHL+ArialMT"/>
                <a:cs typeface="VSNMHL+ArialMT"/>
              </a:rPr>
              <a:t>:ꢀamylase,ꢀlipase.ꢀ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813686" y="1694113"/>
            <a:ext cx="2298198" cy="3873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 b="1">
                <a:solidFill>
                  <a:srgbClr val="464749"/>
                </a:solidFill>
                <a:latin typeface="BLVWPH+Arial-BoldMT"/>
                <a:cs typeface="BLVWPH+Arial-BoldMT"/>
              </a:rPr>
              <a:t>Cọ</a:t>
            </a:r>
            <a:r>
              <a:rPr dirty="0" sz="1200" b="1">
                <a:solidFill>
                  <a:srgbClr val="464749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464749"/>
                </a:solidFill>
                <a:latin typeface="BLVWPH+Arial-BoldMT"/>
                <a:cs typeface="BLVWPH+Arial-BoldMT"/>
              </a:rPr>
              <a:t>rửa</a:t>
            </a:r>
            <a:r>
              <a:rPr dirty="0" sz="1200">
                <a:solidFill>
                  <a:srgbClr val="464749"/>
                </a:solidFill>
                <a:latin typeface="VSNMHL+ArialMT"/>
                <a:cs typeface="VSNMHL+ArialMT"/>
              </a:rPr>
              <a:t>:ꢀpectinase,ꢀcellulase.ꢀ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813686" y="2005009"/>
            <a:ext cx="2959936" cy="6982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 b="1">
                <a:solidFill>
                  <a:srgbClr val="464749"/>
                </a:solidFill>
                <a:latin typeface="BLVWPH+Arial-BoldMT"/>
                <a:cs typeface="BLVWPH+Arial-BoldMT"/>
              </a:rPr>
              <a:t>Tẩy</a:t>
            </a:r>
            <a:r>
              <a:rPr dirty="0" sz="1200" b="1">
                <a:solidFill>
                  <a:srgbClr val="464749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464749"/>
                </a:solidFill>
                <a:latin typeface="BLVWPH+Arial-BoldMT"/>
                <a:cs typeface="BLVWPH+Arial-BoldMT"/>
              </a:rPr>
              <a:t>trắng</a:t>
            </a:r>
            <a:r>
              <a:rPr dirty="0" sz="1200">
                <a:solidFill>
                  <a:srgbClr val="464749"/>
                </a:solidFill>
                <a:latin typeface="VSNMHL+ArialMT"/>
                <a:cs typeface="VSNMHL+ArialMT"/>
              </a:rPr>
              <a:t>:ꢀoxidoreductase.ꢀxylanase.ꢀ</a:t>
            </a:r>
          </a:p>
          <a:p>
            <a:pPr marL="0" marR="0">
              <a:lnSpc>
                <a:spcPts val="1250"/>
              </a:lnSpc>
              <a:spcBef>
                <a:spcPts val="1147"/>
              </a:spcBef>
              <a:spcAft>
                <a:spcPts val="0"/>
              </a:spcAft>
            </a:pPr>
            <a:r>
              <a:rPr dirty="0" sz="1200" b="1">
                <a:solidFill>
                  <a:srgbClr val="464749"/>
                </a:solidFill>
                <a:latin typeface="BLVWPH+Arial-BoldMT"/>
                <a:cs typeface="BLVWPH+Arial-BoldMT"/>
              </a:rPr>
              <a:t>Nhuộm</a:t>
            </a:r>
            <a:r>
              <a:rPr dirty="0" sz="1200">
                <a:solidFill>
                  <a:srgbClr val="464749"/>
                </a:solidFill>
                <a:latin typeface="VSNMHL+ArialMT"/>
                <a:cs typeface="VSNMHL+ArialMT"/>
              </a:rPr>
              <a:t>:ꢀoxidoreductase.ꢀ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813686" y="2626801"/>
            <a:ext cx="3814957" cy="132008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 b="1">
                <a:solidFill>
                  <a:srgbClr val="464749"/>
                </a:solidFill>
                <a:latin typeface="BLVWPH+Arial-BoldMT"/>
                <a:cs typeface="BLVWPH+Arial-BoldMT"/>
              </a:rPr>
              <a:t>Hoàn</a:t>
            </a:r>
            <a:r>
              <a:rPr dirty="0" sz="1200" b="1">
                <a:solidFill>
                  <a:srgbClr val="464749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464749"/>
                </a:solidFill>
                <a:latin typeface="BLVWPH+Arial-BoldMT"/>
                <a:cs typeface="BLVWPH+Arial-BoldMT"/>
              </a:rPr>
              <a:t>thiện</a:t>
            </a:r>
            <a:r>
              <a:rPr dirty="0" sz="1200">
                <a:solidFill>
                  <a:srgbClr val="464749"/>
                </a:solidFill>
                <a:latin typeface="VSNMHL+ArialMT"/>
                <a:cs typeface="VSNMHL+ArialMT"/>
              </a:rPr>
              <a:t>:ꢀcellulase,ꢀoxidoreductase,ꢀlipase.ꢀ</a:t>
            </a:r>
          </a:p>
          <a:p>
            <a:pPr marL="0" marR="0">
              <a:lnSpc>
                <a:spcPts val="1250"/>
              </a:lnSpc>
              <a:spcBef>
                <a:spcPts val="1147"/>
              </a:spcBef>
              <a:spcAft>
                <a:spcPts val="0"/>
              </a:spcAft>
            </a:pPr>
            <a:r>
              <a:rPr dirty="0" sz="1200" b="1">
                <a:solidFill>
                  <a:srgbClr val="464749"/>
                </a:solidFill>
                <a:latin typeface="BLVWPH+Arial-BoldMT"/>
                <a:cs typeface="BLVWPH+Arial-BoldMT"/>
              </a:rPr>
              <a:t>Ủ</a:t>
            </a:r>
            <a:r>
              <a:rPr dirty="0" sz="1200" b="1">
                <a:solidFill>
                  <a:srgbClr val="464749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464749"/>
                </a:solidFill>
                <a:latin typeface="BLVWPH+Arial-BoldMT"/>
                <a:cs typeface="BLVWPH+Arial-BoldMT"/>
              </a:rPr>
              <a:t>compost</a:t>
            </a:r>
            <a:r>
              <a:rPr dirty="0" sz="1200" b="1">
                <a:solidFill>
                  <a:srgbClr val="464749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464749"/>
                </a:solidFill>
                <a:latin typeface="BLVWPH+Arial-BoldMT"/>
                <a:cs typeface="BLVWPH+Arial-BoldMT"/>
              </a:rPr>
              <a:t>(phân</a:t>
            </a:r>
            <a:r>
              <a:rPr dirty="0" sz="1200" b="1">
                <a:solidFill>
                  <a:srgbClr val="464749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464749"/>
                </a:solidFill>
                <a:latin typeface="BLVWPH+Arial-BoldMT"/>
                <a:cs typeface="BLVWPH+Arial-BoldMT"/>
              </a:rPr>
              <a:t>hủy</a:t>
            </a:r>
            <a:r>
              <a:rPr dirty="0" sz="1200" b="1">
                <a:solidFill>
                  <a:srgbClr val="464749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464749"/>
                </a:solidFill>
                <a:latin typeface="BLVWPH+Arial-BoldMT"/>
                <a:cs typeface="BLVWPH+Arial-BoldMT"/>
              </a:rPr>
              <a:t>sinh</a:t>
            </a:r>
            <a:r>
              <a:rPr dirty="0" sz="1200" b="1">
                <a:solidFill>
                  <a:srgbClr val="464749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464749"/>
                </a:solidFill>
                <a:latin typeface="BLVWPH+Arial-BoldMT"/>
                <a:cs typeface="BLVWPH+Arial-BoldMT"/>
              </a:rPr>
              <a:t>học</a:t>
            </a:r>
            <a:r>
              <a:rPr dirty="0" sz="1200" b="1">
                <a:solidFill>
                  <a:srgbClr val="464749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464749"/>
                </a:solidFill>
                <a:latin typeface="BLVWPH+Arial-BoldMT"/>
                <a:cs typeface="BLVWPH+Arial-BoldMT"/>
              </a:rPr>
              <a:t>chất</a:t>
            </a:r>
            <a:r>
              <a:rPr dirty="0" sz="1200" b="1">
                <a:solidFill>
                  <a:srgbClr val="464749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464749"/>
                </a:solidFill>
                <a:latin typeface="BLVWPH+Arial-BoldMT"/>
                <a:cs typeface="BLVWPH+Arial-BoldMT"/>
              </a:rPr>
              <a:t>thải</a:t>
            </a:r>
            <a:r>
              <a:rPr dirty="0" sz="1200" b="1">
                <a:solidFill>
                  <a:srgbClr val="464749"/>
                </a:solidFill>
                <a:latin typeface="BLVWPH+Arial-BoldMT"/>
                <a:cs typeface="BLVWPH+Arial-BoldMT"/>
              </a:rPr>
              <a:t> </a:t>
            </a:r>
            <a:r>
              <a:rPr dirty="0" sz="1200" spc="16" b="1">
                <a:solidFill>
                  <a:srgbClr val="464749"/>
                </a:solidFill>
                <a:latin typeface="BLVWPH+Arial-BoldMT"/>
                <a:cs typeface="BLVWPH+Arial-BoldMT"/>
              </a:rPr>
              <a:t>dệt):</a:t>
            </a:r>
            <a:r>
              <a:rPr dirty="0" sz="1200">
                <a:solidFill>
                  <a:srgbClr val="464749"/>
                </a:solidFill>
                <a:latin typeface="VSNMHL+ArialMT"/>
                <a:cs typeface="VSNMHL+ArialMT"/>
              </a:rPr>
              <a:t>ꢀ</a:t>
            </a:r>
          </a:p>
          <a:p>
            <a:pPr marL="0" marR="0">
              <a:lnSpc>
                <a:spcPts val="1250"/>
              </a:lnSpc>
              <a:spcBef>
                <a:spcPts val="1147"/>
              </a:spcBef>
              <a:spcAft>
                <a:spcPts val="0"/>
              </a:spcAft>
            </a:pPr>
            <a:r>
              <a:rPr dirty="0" sz="1200">
                <a:solidFill>
                  <a:srgbClr val="464749"/>
                </a:solidFill>
                <a:latin typeface="VSNMHL+ArialMT"/>
                <a:cs typeface="VSNMHL+ArialMT"/>
              </a:rPr>
              <a:t>cellulase,ꢀprotease,ꢀnylonase,ꢀpolyesterase.ꢀ</a:t>
            </a:r>
          </a:p>
          <a:p>
            <a:pPr marL="0" marR="0">
              <a:lnSpc>
                <a:spcPts val="1250"/>
              </a:lnSpc>
              <a:spcBef>
                <a:spcPts val="1197"/>
              </a:spcBef>
              <a:spcAft>
                <a:spcPts val="0"/>
              </a:spcAft>
            </a:pPr>
            <a:r>
              <a:rPr dirty="0" sz="1200" b="1">
                <a:solidFill>
                  <a:srgbClr val="464749"/>
                </a:solidFill>
                <a:latin typeface="BLVWPH+Arial-BoldMT"/>
                <a:cs typeface="BLVWPH+Arial-BoldMT"/>
              </a:rPr>
              <a:t>Khử</a:t>
            </a:r>
            <a:r>
              <a:rPr dirty="0" sz="1200" b="1">
                <a:solidFill>
                  <a:srgbClr val="464749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464749"/>
                </a:solidFill>
                <a:latin typeface="BLVWPH+Arial-BoldMT"/>
                <a:cs typeface="BLVWPH+Arial-BoldMT"/>
              </a:rPr>
              <a:t>lignin,</a:t>
            </a:r>
            <a:r>
              <a:rPr dirty="0" sz="1200" b="1">
                <a:solidFill>
                  <a:srgbClr val="464749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464749"/>
                </a:solidFill>
                <a:latin typeface="BLVWPH+Arial-BoldMT"/>
                <a:cs typeface="BLVWPH+Arial-BoldMT"/>
              </a:rPr>
              <a:t>khử</a:t>
            </a:r>
            <a:r>
              <a:rPr dirty="0" sz="1200" b="1">
                <a:solidFill>
                  <a:srgbClr val="464749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464749"/>
                </a:solidFill>
                <a:latin typeface="BLVWPH+Arial-BoldMT"/>
                <a:cs typeface="BLVWPH+Arial-BoldMT"/>
              </a:rPr>
              <a:t>màu</a:t>
            </a:r>
            <a:r>
              <a:rPr dirty="0" sz="1200" b="1">
                <a:solidFill>
                  <a:srgbClr val="464749"/>
                </a:solidFill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464749"/>
                </a:solidFill>
                <a:latin typeface="BLVWPH+Arial-BoldMT"/>
                <a:cs typeface="BLVWPH+Arial-BoldMT"/>
              </a:rPr>
              <a:t>thuốc</a:t>
            </a:r>
            <a:r>
              <a:rPr dirty="0" sz="1200" b="1">
                <a:solidFill>
                  <a:srgbClr val="464749"/>
                </a:solidFill>
                <a:latin typeface="BLVWPH+Arial-BoldMT"/>
                <a:cs typeface="BLVWPH+Arial-BoldMT"/>
              </a:rPr>
              <a:t> </a:t>
            </a:r>
            <a:r>
              <a:rPr dirty="0" sz="1200" spc="17" b="1">
                <a:solidFill>
                  <a:srgbClr val="464749"/>
                </a:solidFill>
                <a:latin typeface="BLVWPH+Arial-BoldMT"/>
                <a:cs typeface="BLVWPH+Arial-BoldMT"/>
              </a:rPr>
              <a:t>nhuộm:</a:t>
            </a:r>
            <a:r>
              <a:rPr dirty="0" sz="1200">
                <a:solidFill>
                  <a:srgbClr val="464749"/>
                </a:solidFill>
                <a:latin typeface="VSNMHL+ArialMT"/>
                <a:cs typeface="VSNMHL+ArialMT"/>
              </a:rPr>
              <a:t>ꢀlaccases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527936" y="3538206"/>
            <a:ext cx="328947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5458856" y="4389330"/>
            <a:ext cx="3291968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Hóa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chất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xanh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(Hóa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chất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thay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thế)</a:t>
            </a:r>
          </a:p>
        </p:txBody>
      </p:sp>
    </p:spTree>
  </p:cSld>
  <p:clrMapOvr>
    <a:masterClrMapping/>
  </p:clrMapOvr>
</p:sld>
</file>

<file path=ppt/slides/slide34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522508" y="422437"/>
            <a:ext cx="6976417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Giải</a:t>
            </a:r>
            <a:r>
              <a:rPr dirty="0" sz="2400" spc="-54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pháp</a:t>
            </a:r>
            <a:r>
              <a:rPr dirty="0" sz="2400" spc="-47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tăng</a:t>
            </a:r>
            <a:r>
              <a:rPr dirty="0" sz="2400" spc="-46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hiệu</a:t>
            </a:r>
            <a:r>
              <a:rPr dirty="0" sz="2400" spc="-48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quả</a:t>
            </a:r>
            <a:r>
              <a:rPr dirty="0" sz="2400" spc="-37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năng</a:t>
            </a:r>
            <a:r>
              <a:rPr dirty="0" sz="2400" spc="-47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lượng</a:t>
            </a:r>
            <a:r>
              <a:rPr dirty="0" sz="2400" spc="-55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spc="-20" b="1">
                <a:solidFill>
                  <a:srgbClr val="33696c"/>
                </a:solidFill>
                <a:latin typeface="BLVWPH+Arial-BoldMT"/>
                <a:cs typeface="BLVWPH+Arial-BoldMT"/>
              </a:rPr>
              <a:t>khi</a:t>
            </a:r>
            <a:r>
              <a:rPr dirty="0" sz="2400" spc="-22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spc="-21" b="1">
                <a:solidFill>
                  <a:srgbClr val="33696c"/>
                </a:solidFill>
                <a:latin typeface="BLVWPH+Arial-BoldMT"/>
                <a:cs typeface="BLVWPH+Arial-BoldMT"/>
              </a:rPr>
              <a:t>in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81209" y="1344658"/>
            <a:ext cx="3373855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Cầnꢀquanꢀtâmꢀchínhꢀvàoꢀbuồngꢀphơi: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881247" y="1660126"/>
            <a:ext cx="5627119" cy="72917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300" spc="10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Tựꢀđộngꢀhóaꢀcácꢀbuồngꢀphơiꢀbằngꢀviệcꢀliênꢀkếtꢀcácꢀquạtꢀvàꢀ</a:t>
            </a:r>
          </a:p>
          <a:p>
            <a:pPr marL="228600" marR="0">
              <a:lnSpc>
                <a:spcPts val="1458"/>
              </a:lnSpc>
              <a:spcBef>
                <a:spcPts val="675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nhiênꢀliệuꢀđốtꢀvớiꢀđộꢀẩmꢀkhíꢀthảiꢀvàꢀnhiệtꢀđộꢀcủaꢀtừngꢀbuồng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879818" y="2252962"/>
            <a:ext cx="2670281" cy="108428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51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300" spc="10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Thuꢀhồiꢀnhiệtꢀtừꢀkhíꢀthải</a:t>
            </a:r>
          </a:p>
          <a:p>
            <a:pPr marL="0" marR="0">
              <a:lnSpc>
                <a:spcPts val="1510"/>
              </a:lnSpc>
              <a:spcBef>
                <a:spcPts val="983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50" spc="93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 spc="-10">
                <a:solidFill>
                  <a:srgbClr val="000000"/>
                </a:solidFill>
                <a:latin typeface="VSNMHL+ArialMT"/>
                <a:cs typeface="VSNMHL+ArialMT"/>
              </a:rPr>
              <a:t>Cáchꢀnhiệtꢀcácꢀbuồngꢀphơi</a:t>
            </a:r>
          </a:p>
          <a:p>
            <a:pPr marL="0" marR="0">
              <a:lnSpc>
                <a:spcPts val="1510"/>
              </a:lnSpc>
              <a:spcBef>
                <a:spcPts val="923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50" spc="93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 spc="-16">
                <a:solidFill>
                  <a:srgbClr val="000000"/>
                </a:solidFill>
                <a:latin typeface="VSNMHL+ArialMT"/>
                <a:cs typeface="VSNMHL+ArialMT"/>
              </a:rPr>
              <a:t>Inꢀkỹꢀthuậtꢀsố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111434" y="3194046"/>
            <a:ext cx="2699845" cy="4589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10"/>
              </a:lnSpc>
              <a:spcBef>
                <a:spcPts val="0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450" spc="101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 spc="-16">
                <a:solidFill>
                  <a:srgbClr val="000000"/>
                </a:solidFill>
                <a:latin typeface="VSNMHL+ArialMT"/>
                <a:cs typeface="VSNMHL+ArialMT"/>
              </a:rPr>
              <a:t>Thânꢀthiệnꢀvớiꢀmôiꢀtrường.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111434" y="3509514"/>
            <a:ext cx="5628032" cy="45874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10"/>
              </a:lnSpc>
              <a:spcBef>
                <a:spcPts val="0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450" spc="101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 spc="-15">
                <a:solidFill>
                  <a:srgbClr val="000000"/>
                </a:solidFill>
                <a:latin typeface="VSNMHL+ArialMT"/>
                <a:cs typeface="VSNMHL+ArialMT"/>
              </a:rPr>
              <a:t>Đặcꢀbiệtꢀthíchꢀhợpꢀchoꢀcácꢀnhàꢀmáyꢀvớiꢀcácꢀđơnꢀhàngꢀnhỏ,ꢀ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397184" y="3792202"/>
            <a:ext cx="5249527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spc="-15">
                <a:solidFill>
                  <a:srgbClr val="000000"/>
                </a:solidFill>
                <a:latin typeface="VSNMHL+ArialMT"/>
                <a:cs typeface="VSNMHL+ArialMT"/>
              </a:rPr>
              <a:t>chuꢀkỳꢀngắn,ꢀchấtꢀlượngꢀcaoꢀvàꢀcácꢀsảnꢀphẩmꢀkhácꢀnhau.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1111434" y="4102350"/>
            <a:ext cx="5575425" cy="4587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10"/>
              </a:lnSpc>
              <a:spcBef>
                <a:spcPts val="0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450" spc="101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 spc="-16">
                <a:solidFill>
                  <a:srgbClr val="000000"/>
                </a:solidFill>
                <a:latin typeface="VSNMHL+ArialMT"/>
                <a:cs typeface="VSNMHL+ArialMT"/>
              </a:rPr>
              <a:t>Cóꢀthểꢀinꢀtrênꢀmộtꢀloạtꢀcácꢀloạiꢀvải:ꢀcotton,ꢀlinen,ꢀlụa,ꢀlenꢀvàꢀ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1397184" y="4385038"/>
            <a:ext cx="1037542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spc="-15">
                <a:solidFill>
                  <a:srgbClr val="000000"/>
                </a:solidFill>
                <a:latin typeface="VSNMHL+ArialMT"/>
                <a:cs typeface="VSNMHL+ArialMT"/>
              </a:rPr>
              <a:t>polyester.</a:t>
            </a:r>
          </a:p>
        </p:txBody>
      </p:sp>
    </p:spTree>
  </p:cSld>
  <p:clrMapOvr>
    <a:masterClrMapping/>
  </p:clrMapOvr>
</p:sld>
</file>

<file path=ppt/slides/slide35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76099" y="526377"/>
            <a:ext cx="6400882" cy="6779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188"/>
              </a:lnSpc>
              <a:spcBef>
                <a:spcPts val="0"/>
              </a:spcBef>
              <a:spcAft>
                <a:spcPts val="0"/>
              </a:spcAft>
            </a:pP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Giặt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sinh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học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trong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tiền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xử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lý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của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vải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cotton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307012" y="1124496"/>
            <a:ext cx="3650848" cy="718318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15"/>
              </a:lnSpc>
              <a:spcBef>
                <a:spcPts val="0"/>
              </a:spcBef>
              <a:spcAft>
                <a:spcPts val="0"/>
              </a:spcAft>
            </a:pPr>
            <a:r>
              <a:rPr dirty="0" sz="15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550" spc="75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Sodaꢀthôngꢀthườngꢀđượcꢀsửꢀdụngꢀ</a:t>
            </a:r>
          </a:p>
          <a:p>
            <a:pPr marL="214312" marR="0">
              <a:lnSpc>
                <a:spcPts val="1562"/>
              </a:lnSpc>
              <a:spcBef>
                <a:spcPts val="226"/>
              </a:spcBef>
              <a:spcAft>
                <a:spcPts val="0"/>
              </a:spcAft>
            </a:pP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đểꢀpháꢀvỡꢀlớpꢀpectin.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307012" y="1632496"/>
            <a:ext cx="3715036" cy="9468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15"/>
              </a:lnSpc>
              <a:spcBef>
                <a:spcPts val="0"/>
              </a:spcBef>
              <a:spcAft>
                <a:spcPts val="0"/>
              </a:spcAft>
            </a:pPr>
            <a:r>
              <a:rPr dirty="0" sz="15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550" spc="75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Ngoàiꢀra,ꢀcácꢀenzymeꢀpectinaseꢀcóꢀ</a:t>
            </a:r>
          </a:p>
          <a:p>
            <a:pPr marL="214312" marR="0">
              <a:lnSpc>
                <a:spcPts val="1562"/>
              </a:lnSpc>
              <a:spcBef>
                <a:spcPts val="226"/>
              </a:spcBef>
              <a:spcAft>
                <a:spcPts val="0"/>
              </a:spcAft>
            </a:pP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thểꢀđượcꢀsửꢀdụng,ꢀtiêuꢀthụꢀítꢀnướcꢀ</a:t>
            </a:r>
          </a:p>
          <a:p>
            <a:pPr marL="214312" marR="0">
              <a:lnSpc>
                <a:spcPts val="1562"/>
              </a:lnSpc>
              <a:spcBef>
                <a:spcPts val="237"/>
              </a:spcBef>
              <a:spcAft>
                <a:spcPts val="0"/>
              </a:spcAft>
            </a:pP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hơnꢀvàꢀgiảmꢀtổnꢀthấtꢀchấtꢀxơ.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307012" y="2369096"/>
            <a:ext cx="3934330" cy="117544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15"/>
              </a:lnSpc>
              <a:spcBef>
                <a:spcPts val="0"/>
              </a:spcBef>
              <a:spcAft>
                <a:spcPts val="0"/>
              </a:spcAft>
            </a:pPr>
            <a:r>
              <a:rPr dirty="0" sz="15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550" spc="75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Pectinaseꢀenzymeꢀphảnꢀứngꢀvớiꢀ</a:t>
            </a:r>
          </a:p>
          <a:p>
            <a:pPr marL="214312" marR="0">
              <a:lnSpc>
                <a:spcPts val="1562"/>
              </a:lnSpc>
              <a:spcBef>
                <a:spcPts val="226"/>
              </a:spcBef>
              <a:spcAft>
                <a:spcPts val="0"/>
              </a:spcAft>
            </a:pP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pectinꢀvàꢀthủyꢀphânꢀnóꢀthànhꢀcácꢀsảnꢀ</a:t>
            </a:r>
          </a:p>
          <a:p>
            <a:pPr marL="214312" marR="0">
              <a:lnSpc>
                <a:spcPts val="1562"/>
              </a:lnSpc>
              <a:spcBef>
                <a:spcPts val="237"/>
              </a:spcBef>
              <a:spcAft>
                <a:spcPts val="0"/>
              </a:spcAft>
            </a:pP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phẩmꢀhòaꢀtan,ꢀdoꢀđóꢀlàmꢀlộꢀcelluloseꢀ</a:t>
            </a:r>
          </a:p>
          <a:p>
            <a:pPr marL="214312" marR="0">
              <a:lnSpc>
                <a:spcPts val="1562"/>
              </a:lnSpc>
              <a:spcBef>
                <a:spcPts val="237"/>
              </a:spcBef>
              <a:spcAft>
                <a:spcPts val="0"/>
              </a:spcAft>
            </a:pP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dướiꢀneath.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826759" y="3397274"/>
            <a:ext cx="5550751" cy="4426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EDKOIV+SymbolMT"/>
                <a:cs typeface="EDKOIV+SymbolMT"/>
              </a:rPr>
              <a:t>Þ</a:t>
            </a:r>
            <a:r>
              <a:rPr dirty="0" sz="1400" spc="76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50">
                <a:solidFill>
                  <a:srgbClr val="000000"/>
                </a:solidFill>
                <a:latin typeface="VSNMHL+ArialMT"/>
                <a:cs typeface="VSNMHL+ArialMT"/>
              </a:rPr>
              <a:t>ꢀGiảmꢀtiêuꢀthụꢀnướcꢀvàꢀlượngꢀôꢀnhiễmꢀtrênꢀdòngꢀnướcꢀthải.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826759" y="3653814"/>
            <a:ext cx="6240837" cy="44263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EDKOIV+SymbolMT"/>
                <a:cs typeface="EDKOIV+SymbolMT"/>
              </a:rPr>
              <a:t>Þ</a:t>
            </a:r>
            <a:r>
              <a:rPr dirty="0" sz="1400" spc="114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50" b="1">
                <a:solidFill>
                  <a:srgbClr val="984807"/>
                </a:solidFill>
                <a:latin typeface="BLVWPH+Arial-BoldMT"/>
                <a:cs typeface="BLVWPH+Arial-BoldMT"/>
              </a:rPr>
              <a:t>tiết</a:t>
            </a:r>
            <a:r>
              <a:rPr dirty="0" sz="1350" b="1">
                <a:solidFill>
                  <a:srgbClr val="984807"/>
                </a:solidFill>
                <a:latin typeface="BLVWPH+Arial-BoldMT"/>
                <a:cs typeface="BLVWPH+Arial-BoldMT"/>
              </a:rPr>
              <a:t> </a:t>
            </a:r>
            <a:r>
              <a:rPr dirty="0" sz="1350" b="1">
                <a:solidFill>
                  <a:srgbClr val="984807"/>
                </a:solidFill>
                <a:latin typeface="BLVWPH+Arial-BoldMT"/>
                <a:cs typeface="BLVWPH+Arial-BoldMT"/>
              </a:rPr>
              <a:t>kiệm</a:t>
            </a:r>
            <a:r>
              <a:rPr dirty="0" sz="1350" b="1">
                <a:solidFill>
                  <a:srgbClr val="984807"/>
                </a:solidFill>
                <a:latin typeface="BLVWPH+Arial-BoldMT"/>
                <a:cs typeface="BLVWPH+Arial-BoldMT"/>
              </a:rPr>
              <a:t> </a:t>
            </a:r>
            <a:r>
              <a:rPr dirty="0" sz="1350" b="1">
                <a:solidFill>
                  <a:srgbClr val="984807"/>
                </a:solidFill>
                <a:latin typeface="BLVWPH+Arial-BoldMT"/>
                <a:cs typeface="BLVWPH+Arial-BoldMT"/>
              </a:rPr>
              <a:t>33%</a:t>
            </a:r>
            <a:r>
              <a:rPr dirty="0" sz="1350" b="1">
                <a:solidFill>
                  <a:srgbClr val="984807"/>
                </a:solidFill>
                <a:latin typeface="BLVWPH+Arial-BoldMT"/>
                <a:cs typeface="BLVWPH+Arial-BoldMT"/>
              </a:rPr>
              <a:t> </a:t>
            </a:r>
            <a:r>
              <a:rPr dirty="0" sz="1350" b="1">
                <a:solidFill>
                  <a:srgbClr val="984807"/>
                </a:solidFill>
                <a:latin typeface="BLVWPH+Arial-BoldMT"/>
                <a:cs typeface="BLVWPH+Arial-BoldMT"/>
              </a:rPr>
              <a:t>nước</a:t>
            </a:r>
            <a:r>
              <a:rPr dirty="0" sz="1350" b="1">
                <a:solidFill>
                  <a:srgbClr val="984807"/>
                </a:solidFill>
                <a:latin typeface="BLVWPH+Arial-BoldMT"/>
                <a:cs typeface="BLVWPH+Arial-BoldMT"/>
              </a:rPr>
              <a:t> </a:t>
            </a:r>
            <a:r>
              <a:rPr dirty="0" sz="1350" b="1">
                <a:solidFill>
                  <a:srgbClr val="984807"/>
                </a:solidFill>
                <a:latin typeface="BLVWPH+Arial-BoldMT"/>
                <a:cs typeface="BLVWPH+Arial-BoldMT"/>
              </a:rPr>
              <a:t>và</a:t>
            </a:r>
            <a:r>
              <a:rPr dirty="0" sz="1350" b="1">
                <a:solidFill>
                  <a:srgbClr val="984807"/>
                </a:solidFill>
                <a:latin typeface="BLVWPH+Arial-BoldMT"/>
                <a:cs typeface="BLVWPH+Arial-BoldMT"/>
              </a:rPr>
              <a:t> </a:t>
            </a:r>
            <a:r>
              <a:rPr dirty="0" sz="1350" b="1">
                <a:solidFill>
                  <a:srgbClr val="984807"/>
                </a:solidFill>
                <a:latin typeface="BLVWPH+Arial-BoldMT"/>
                <a:cs typeface="BLVWPH+Arial-BoldMT"/>
              </a:rPr>
              <a:t>tiết</a:t>
            </a:r>
            <a:r>
              <a:rPr dirty="0" sz="1350" b="1">
                <a:solidFill>
                  <a:srgbClr val="984807"/>
                </a:solidFill>
                <a:latin typeface="BLVWPH+Arial-BoldMT"/>
                <a:cs typeface="BLVWPH+Arial-BoldMT"/>
              </a:rPr>
              <a:t> </a:t>
            </a:r>
            <a:r>
              <a:rPr dirty="0" sz="1350" b="1">
                <a:solidFill>
                  <a:srgbClr val="984807"/>
                </a:solidFill>
                <a:latin typeface="BLVWPH+Arial-BoldMT"/>
                <a:cs typeface="BLVWPH+Arial-BoldMT"/>
              </a:rPr>
              <a:t>kiệm</a:t>
            </a:r>
            <a:r>
              <a:rPr dirty="0" sz="1350" b="1">
                <a:solidFill>
                  <a:srgbClr val="984807"/>
                </a:solidFill>
                <a:latin typeface="BLVWPH+Arial-BoldMT"/>
                <a:cs typeface="BLVWPH+Arial-BoldMT"/>
              </a:rPr>
              <a:t> </a:t>
            </a:r>
            <a:r>
              <a:rPr dirty="0" sz="1350" b="1">
                <a:solidFill>
                  <a:srgbClr val="984807"/>
                </a:solidFill>
                <a:latin typeface="BLVWPH+Arial-BoldMT"/>
                <a:cs typeface="BLVWPH+Arial-BoldMT"/>
              </a:rPr>
              <a:t>chi</a:t>
            </a:r>
            <a:r>
              <a:rPr dirty="0" sz="1350" b="1">
                <a:solidFill>
                  <a:srgbClr val="984807"/>
                </a:solidFill>
                <a:latin typeface="BLVWPH+Arial-BoldMT"/>
                <a:cs typeface="BLVWPH+Arial-BoldMT"/>
              </a:rPr>
              <a:t> </a:t>
            </a:r>
            <a:r>
              <a:rPr dirty="0" sz="1350" b="1">
                <a:solidFill>
                  <a:srgbClr val="984807"/>
                </a:solidFill>
                <a:latin typeface="BLVWPH+Arial-BoldMT"/>
                <a:cs typeface="BLVWPH+Arial-BoldMT"/>
              </a:rPr>
              <a:t>phí</a:t>
            </a:r>
            <a:r>
              <a:rPr dirty="0" sz="1350" b="1">
                <a:solidFill>
                  <a:srgbClr val="984807"/>
                </a:solidFill>
                <a:latin typeface="BLVWPH+Arial-BoldMT"/>
                <a:cs typeface="BLVWPH+Arial-BoldMT"/>
              </a:rPr>
              <a:t> </a:t>
            </a:r>
            <a:r>
              <a:rPr dirty="0" sz="1350" b="1">
                <a:solidFill>
                  <a:srgbClr val="984807"/>
                </a:solidFill>
                <a:latin typeface="BLVWPH+Arial-BoldMT"/>
                <a:cs typeface="BLVWPH+Arial-BoldMT"/>
              </a:rPr>
              <a:t>48%</a:t>
            </a:r>
            <a:r>
              <a:rPr dirty="0" sz="1350" b="1">
                <a:solidFill>
                  <a:srgbClr val="984807"/>
                </a:solidFill>
                <a:latin typeface="BLVWPH+Arial-BoldMT"/>
                <a:cs typeface="BLVWPH+Arial-BoldMT"/>
              </a:rPr>
              <a:t> </a:t>
            </a:r>
            <a:r>
              <a:rPr dirty="0" sz="1350" b="1">
                <a:solidFill>
                  <a:srgbClr val="984807"/>
                </a:solidFill>
                <a:latin typeface="BLVWPH+Arial-BoldMT"/>
                <a:cs typeface="BLVWPH+Arial-BoldMT"/>
              </a:rPr>
              <a:t>trong</a:t>
            </a:r>
            <a:r>
              <a:rPr dirty="0" sz="1350" b="1">
                <a:solidFill>
                  <a:srgbClr val="984807"/>
                </a:solidFill>
                <a:latin typeface="BLVWPH+Arial-BoldMT"/>
                <a:cs typeface="BLVWPH+Arial-BoldMT"/>
              </a:rPr>
              <a:t> </a:t>
            </a:r>
            <a:r>
              <a:rPr dirty="0" sz="1350" b="1">
                <a:solidFill>
                  <a:srgbClr val="984807"/>
                </a:solidFill>
                <a:latin typeface="BLVWPH+Arial-BoldMT"/>
                <a:cs typeface="BLVWPH+Arial-BoldMT"/>
              </a:rPr>
              <a:t>quá</a:t>
            </a:r>
            <a:r>
              <a:rPr dirty="0" sz="1350" b="1">
                <a:solidFill>
                  <a:srgbClr val="984807"/>
                </a:solidFill>
                <a:latin typeface="BLVWPH+Arial-BoldMT"/>
                <a:cs typeface="BLVWPH+Arial-BoldMT"/>
              </a:rPr>
              <a:t> </a:t>
            </a:r>
            <a:r>
              <a:rPr dirty="0" sz="1350" b="1">
                <a:solidFill>
                  <a:srgbClr val="984807"/>
                </a:solidFill>
                <a:latin typeface="BLVWPH+Arial-BoldMT"/>
                <a:cs typeface="BLVWPH+Arial-BoldMT"/>
              </a:rPr>
              <a:t>trình</a:t>
            </a:r>
            <a:r>
              <a:rPr dirty="0" sz="1350" b="1">
                <a:solidFill>
                  <a:srgbClr val="984807"/>
                </a:solidFill>
                <a:latin typeface="BLVWPH+Arial-BoldMT"/>
                <a:cs typeface="BLVWPH+Arial-BoldMT"/>
              </a:rPr>
              <a:t> </a:t>
            </a:r>
            <a:r>
              <a:rPr dirty="0" sz="1350" b="1">
                <a:solidFill>
                  <a:srgbClr val="984807"/>
                </a:solidFill>
                <a:latin typeface="BLVWPH+Arial-BoldMT"/>
                <a:cs typeface="BLVWPH+Arial-BoldMT"/>
              </a:rPr>
              <a:t>cọ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2144259" y="3864875"/>
            <a:ext cx="591033" cy="43582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06"/>
              </a:lnSpc>
              <a:spcBef>
                <a:spcPts val="0"/>
              </a:spcBef>
              <a:spcAft>
                <a:spcPts val="0"/>
              </a:spcAft>
            </a:pPr>
            <a:r>
              <a:rPr dirty="0" sz="1350" b="1">
                <a:solidFill>
                  <a:srgbClr val="984807"/>
                </a:solidFill>
                <a:latin typeface="BLVWPH+Arial-BoldMT"/>
                <a:cs typeface="BLVWPH+Arial-BoldMT"/>
              </a:rPr>
              <a:t>rửa.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1826759" y="4116094"/>
            <a:ext cx="4872603" cy="44262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EDKOIV+SymbolMT"/>
                <a:cs typeface="EDKOIV+SymbolMT"/>
              </a:rPr>
              <a:t>Þ</a:t>
            </a:r>
            <a:r>
              <a:rPr dirty="0" sz="1400" spc="76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50">
                <a:solidFill>
                  <a:srgbClr val="000000"/>
                </a:solidFill>
                <a:latin typeface="VSNMHL+ArialMT"/>
                <a:cs typeface="VSNMHL+ArialMT"/>
              </a:rPr>
              <a:t>ꢀNăngꢀsuấtꢀcaoꢀhơnꢀvớiꢀsựꢀcảiꢀthiệnꢀvềꢀchấtꢀlượng.ꢀ</a:t>
            </a:r>
          </a:p>
        </p:txBody>
      </p:sp>
    </p:spTree>
  </p:cSld>
  <p:clrMapOvr>
    <a:masterClrMapping/>
  </p:clrMapOvr>
</p:sld>
</file>

<file path=ppt/slides/slide36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457200" y="455286"/>
            <a:ext cx="6537143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Tẩy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sinh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học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trong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tiền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xử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lý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vải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cotton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992054" y="1058022"/>
            <a:ext cx="2968926" cy="2905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37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 b="1">
                <a:solidFill>
                  <a:srgbClr val="984807"/>
                </a:solidFill>
                <a:latin typeface="BLVWPH+Arial-BoldMT"/>
                <a:cs typeface="BLVWPH+Arial-BoldMT"/>
              </a:rPr>
              <a:t>QUÁ</a:t>
            </a:r>
            <a:r>
              <a:rPr dirty="0" sz="900" b="1">
                <a:solidFill>
                  <a:srgbClr val="984807"/>
                </a:solidFill>
                <a:latin typeface="BLVWPH+Arial-BoldMT"/>
                <a:cs typeface="BLVWPH+Arial-BoldMT"/>
              </a:rPr>
              <a:t> </a:t>
            </a:r>
            <a:r>
              <a:rPr dirty="0" sz="900" b="1">
                <a:solidFill>
                  <a:srgbClr val="984807"/>
                </a:solidFill>
                <a:latin typeface="BLVWPH+Arial-BoldMT"/>
                <a:cs typeface="BLVWPH+Arial-BoldMT"/>
              </a:rPr>
              <a:t>TRÌNH</a:t>
            </a:r>
            <a:r>
              <a:rPr dirty="0" sz="900" b="1">
                <a:solidFill>
                  <a:srgbClr val="984807"/>
                </a:solidFill>
                <a:latin typeface="BLVWPH+Arial-BoldMT"/>
                <a:cs typeface="BLVWPH+Arial-BoldMT"/>
              </a:rPr>
              <a:t> </a:t>
            </a:r>
            <a:r>
              <a:rPr dirty="0" sz="900" b="1">
                <a:solidFill>
                  <a:srgbClr val="984807"/>
                </a:solidFill>
                <a:latin typeface="BLVWPH+Arial-BoldMT"/>
                <a:cs typeface="BLVWPH+Arial-BoldMT"/>
              </a:rPr>
              <a:t>TẨY</a:t>
            </a:r>
            <a:r>
              <a:rPr dirty="0" sz="900" b="1">
                <a:solidFill>
                  <a:srgbClr val="984807"/>
                </a:solidFill>
                <a:latin typeface="BLVWPH+Arial-BoldMT"/>
                <a:cs typeface="BLVWPH+Arial-BoldMT"/>
              </a:rPr>
              <a:t> </a:t>
            </a:r>
            <a:r>
              <a:rPr dirty="0" sz="900" b="1">
                <a:solidFill>
                  <a:srgbClr val="984807"/>
                </a:solidFill>
                <a:latin typeface="BLVWPH+Arial-BoldMT"/>
                <a:cs typeface="BLVWPH+Arial-BoldMT"/>
              </a:rPr>
              <a:t>RỬA</a:t>
            </a:r>
            <a:r>
              <a:rPr dirty="0" sz="900" b="1">
                <a:solidFill>
                  <a:srgbClr val="984807"/>
                </a:solidFill>
                <a:latin typeface="BLVWPH+Arial-BoldMT"/>
                <a:cs typeface="BLVWPH+Arial-BoldMT"/>
              </a:rPr>
              <a:t> </a:t>
            </a:r>
            <a:r>
              <a:rPr dirty="0" sz="900" b="1">
                <a:solidFill>
                  <a:srgbClr val="984807"/>
                </a:solidFill>
                <a:latin typeface="BLVWPH+Arial-BoldMT"/>
                <a:cs typeface="BLVWPH+Arial-BoldMT"/>
              </a:rPr>
              <a:t>TRUYỀN</a:t>
            </a:r>
            <a:r>
              <a:rPr dirty="0" sz="900" b="1">
                <a:solidFill>
                  <a:srgbClr val="984807"/>
                </a:solidFill>
                <a:latin typeface="BLVWPH+Arial-BoldMT"/>
                <a:cs typeface="BLVWPH+Arial-BoldMT"/>
              </a:rPr>
              <a:t> </a:t>
            </a:r>
            <a:r>
              <a:rPr dirty="0" sz="900" b="1">
                <a:solidFill>
                  <a:srgbClr val="984807"/>
                </a:solidFill>
                <a:latin typeface="BLVWPH+Arial-BoldMT"/>
                <a:cs typeface="BLVWPH+Arial-BoldMT"/>
              </a:rPr>
              <a:t>THỐNG</a:t>
            </a:r>
            <a:r>
              <a:rPr dirty="0" sz="900" b="1">
                <a:solidFill>
                  <a:srgbClr val="984807"/>
                </a:solidFill>
                <a:latin typeface="BLVWPH+Arial-BoldMT"/>
                <a:cs typeface="BLVWPH+Arial-BoldMT"/>
              </a:rPr>
              <a:t> </a:t>
            </a:r>
            <a:r>
              <a:rPr dirty="0" sz="900" b="1">
                <a:solidFill>
                  <a:srgbClr val="984807"/>
                </a:solidFill>
                <a:latin typeface="BLVWPH+Arial-BoldMT"/>
                <a:cs typeface="BLVWPH+Arial-BoldMT"/>
              </a:rPr>
              <a:t>ALKALI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485445" y="1042167"/>
            <a:ext cx="2336938" cy="2905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37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 b="1">
                <a:solidFill>
                  <a:srgbClr val="984807"/>
                </a:solidFill>
                <a:latin typeface="BLVWPH+Arial-BoldMT"/>
                <a:cs typeface="BLVWPH+Arial-BoldMT"/>
              </a:rPr>
              <a:t>QUÁ</a:t>
            </a:r>
            <a:r>
              <a:rPr dirty="0" sz="900" b="1">
                <a:solidFill>
                  <a:srgbClr val="984807"/>
                </a:solidFill>
                <a:latin typeface="BLVWPH+Arial-BoldMT"/>
                <a:cs typeface="BLVWPH+Arial-BoldMT"/>
              </a:rPr>
              <a:t> </a:t>
            </a:r>
            <a:r>
              <a:rPr dirty="0" sz="900" b="1">
                <a:solidFill>
                  <a:srgbClr val="984807"/>
                </a:solidFill>
                <a:latin typeface="BLVWPH+Arial-BoldMT"/>
                <a:cs typeface="BLVWPH+Arial-BoldMT"/>
              </a:rPr>
              <a:t>TRÌNH</a:t>
            </a:r>
            <a:r>
              <a:rPr dirty="0" sz="900" b="1">
                <a:solidFill>
                  <a:srgbClr val="984807"/>
                </a:solidFill>
                <a:latin typeface="BLVWPH+Arial-BoldMT"/>
                <a:cs typeface="BLVWPH+Arial-BoldMT"/>
              </a:rPr>
              <a:t> </a:t>
            </a:r>
            <a:r>
              <a:rPr dirty="0" sz="900" b="1">
                <a:solidFill>
                  <a:srgbClr val="984807"/>
                </a:solidFill>
                <a:latin typeface="BLVWPH+Arial-BoldMT"/>
                <a:cs typeface="BLVWPH+Arial-BoldMT"/>
              </a:rPr>
              <a:t>TẨY</a:t>
            </a:r>
            <a:r>
              <a:rPr dirty="0" sz="900" b="1">
                <a:solidFill>
                  <a:srgbClr val="984807"/>
                </a:solidFill>
                <a:latin typeface="BLVWPH+Arial-BoldMT"/>
                <a:cs typeface="BLVWPH+Arial-BoldMT"/>
              </a:rPr>
              <a:t> </a:t>
            </a:r>
            <a:r>
              <a:rPr dirty="0" sz="900" b="1">
                <a:solidFill>
                  <a:srgbClr val="984807"/>
                </a:solidFill>
                <a:latin typeface="BLVWPH+Arial-BoldMT"/>
                <a:cs typeface="BLVWPH+Arial-BoldMT"/>
              </a:rPr>
              <a:t>RỬA</a:t>
            </a:r>
            <a:r>
              <a:rPr dirty="0" sz="900" b="1">
                <a:solidFill>
                  <a:srgbClr val="984807"/>
                </a:solidFill>
                <a:latin typeface="BLVWPH+Arial-BoldMT"/>
                <a:cs typeface="BLVWPH+Arial-BoldMT"/>
              </a:rPr>
              <a:t> </a:t>
            </a:r>
            <a:r>
              <a:rPr dirty="0" sz="900" b="1">
                <a:solidFill>
                  <a:srgbClr val="984807"/>
                </a:solidFill>
                <a:latin typeface="BLVWPH+Arial-BoldMT"/>
                <a:cs typeface="BLVWPH+Arial-BoldMT"/>
              </a:rPr>
              <a:t>SINH</a:t>
            </a:r>
            <a:r>
              <a:rPr dirty="0" sz="900" b="1">
                <a:solidFill>
                  <a:srgbClr val="984807"/>
                </a:solidFill>
                <a:latin typeface="BLVWPH+Arial-BoldMT"/>
                <a:cs typeface="BLVWPH+Arial-BoldMT"/>
              </a:rPr>
              <a:t> </a:t>
            </a:r>
            <a:r>
              <a:rPr dirty="0" sz="900" b="1">
                <a:solidFill>
                  <a:srgbClr val="984807"/>
                </a:solidFill>
                <a:latin typeface="BLVWPH+Arial-BoldMT"/>
                <a:cs typeface="BLVWPH+Arial-BoldMT"/>
              </a:rPr>
              <a:t>HỌC</a:t>
            </a:r>
            <a:r>
              <a:rPr dirty="0" sz="900" b="1">
                <a:solidFill>
                  <a:srgbClr val="984807"/>
                </a:solidFill>
                <a:latin typeface="BLVWPH+Arial-BoldMT"/>
                <a:cs typeface="BLVWPH+Arial-BoldMT"/>
              </a:rPr>
              <a:t> </a:t>
            </a:r>
            <a:r>
              <a:rPr dirty="0" sz="900" b="1">
                <a:solidFill>
                  <a:srgbClr val="984807"/>
                </a:solidFill>
                <a:latin typeface="BLVWPH+Arial-BoldMT"/>
                <a:cs typeface="BLVWPH+Arial-BoldMT"/>
              </a:rPr>
              <a:t>MỚI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841294" y="1252075"/>
            <a:ext cx="748911" cy="2905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37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Công</a:t>
            </a: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thức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632662" y="1252075"/>
            <a:ext cx="506871" cy="56486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37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Liều</a:t>
            </a:r>
          </a:p>
          <a:p>
            <a:pPr marL="0" marR="0">
              <a:lnSpc>
                <a:spcPts val="937"/>
              </a:lnSpc>
              <a:spcBef>
                <a:spcPts val="192"/>
              </a:spcBef>
              <a:spcAft>
                <a:spcPts val="0"/>
              </a:spcAft>
            </a:pP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lượng</a:t>
            </a:r>
          </a:p>
          <a:p>
            <a:pPr marL="0" marR="0">
              <a:lnSpc>
                <a:spcPts val="937"/>
              </a:lnSpc>
              <a:spcBef>
                <a:spcPts val="192"/>
              </a:spcBef>
              <a:spcAft>
                <a:spcPts val="0"/>
              </a:spcAft>
            </a:pP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(g/l)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183558" y="1252075"/>
            <a:ext cx="1675580" cy="2905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37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Nhiệt</a:t>
            </a:r>
            <a:r>
              <a:rPr dirty="0" sz="900" spc="741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Time</a:t>
            </a:r>
            <a:r>
              <a:rPr dirty="0" sz="900" spc="79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Các</a:t>
            </a: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ghi</a:t>
            </a: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chú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5066392" y="1258617"/>
            <a:ext cx="1203338" cy="56486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37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Công</a:t>
            </a: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thức</a:t>
            </a:r>
            <a:r>
              <a:rPr dirty="0" sz="900" spc="691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Liều</a:t>
            </a:r>
          </a:p>
          <a:p>
            <a:pPr marL="696893" marR="0">
              <a:lnSpc>
                <a:spcPts val="937"/>
              </a:lnSpc>
              <a:spcBef>
                <a:spcPts val="192"/>
              </a:spcBef>
              <a:spcAft>
                <a:spcPts val="0"/>
              </a:spcAft>
            </a:pP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lượng</a:t>
            </a:r>
          </a:p>
          <a:p>
            <a:pPr marL="696893" marR="0">
              <a:lnSpc>
                <a:spcPts val="937"/>
              </a:lnSpc>
              <a:spcBef>
                <a:spcPts val="192"/>
              </a:spcBef>
              <a:spcAft>
                <a:spcPts val="0"/>
              </a:spcAft>
            </a:pP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(g/l)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6317183" y="1258617"/>
            <a:ext cx="1631046" cy="56486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37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Nhiệ</a:t>
            </a:r>
            <a:r>
              <a:rPr dirty="0" sz="900" spc="765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Thời</a:t>
            </a:r>
            <a:r>
              <a:rPr dirty="0" sz="900" spc="872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Các</a:t>
            </a: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ghi</a:t>
            </a: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chú</a:t>
            </a:r>
          </a:p>
          <a:p>
            <a:pPr marL="0" marR="0">
              <a:lnSpc>
                <a:spcPts val="937"/>
              </a:lnSpc>
              <a:spcBef>
                <a:spcPts val="192"/>
              </a:spcBef>
              <a:spcAft>
                <a:spcPts val="0"/>
              </a:spcAft>
            </a:pP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t</a:t>
            </a: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độ</a:t>
            </a:r>
            <a:r>
              <a:rPr dirty="0" sz="900" spc="1066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gian</a:t>
            </a:r>
          </a:p>
          <a:p>
            <a:pPr marL="0" marR="0">
              <a:lnSpc>
                <a:spcPts val="937"/>
              </a:lnSpc>
              <a:spcBef>
                <a:spcPts val="178"/>
              </a:spcBef>
              <a:spcAft>
                <a:spcPts val="0"/>
              </a:spcAft>
            </a:pP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(</a:t>
            </a: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900" baseline="30000" b="1">
                <a:solidFill>
                  <a:srgbClr val="000000"/>
                </a:solidFill>
                <a:latin typeface="BLVWPH+Arial-BoldMT"/>
                <a:cs typeface="BLVWPH+Arial-BoldMT"/>
              </a:rPr>
              <a:t>0</a:t>
            </a: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c)</a:t>
            </a:r>
            <a:r>
              <a:rPr dirty="0" sz="900" spc="1038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(phút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3183558" y="1389235"/>
            <a:ext cx="311088" cy="2905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37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độ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3594910" y="1389235"/>
            <a:ext cx="457032" cy="2905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37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(phút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3215219" y="1524667"/>
            <a:ext cx="384277" cy="29227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37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(</a:t>
            </a: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900" baseline="30000" b="1">
                <a:solidFill>
                  <a:srgbClr val="000000"/>
                </a:solidFill>
                <a:latin typeface="BLVWPH+Arial-BoldMT"/>
                <a:cs typeface="BLVWPH+Arial-BoldMT"/>
              </a:rPr>
              <a:t>0</a:t>
            </a: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c)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1841294" y="1670310"/>
            <a:ext cx="698692" cy="42770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37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Dyesofter</a:t>
            </a:r>
          </a:p>
          <a:p>
            <a:pPr marL="0" marR="0">
              <a:lnSpc>
                <a:spcPts val="937"/>
              </a:lnSpc>
              <a:spcBef>
                <a:spcPts val="192"/>
              </a:spcBef>
              <a:spcAft>
                <a:spcPts val="0"/>
              </a:spcAft>
            </a:pP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PL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5066392" y="1670096"/>
            <a:ext cx="673354" cy="70202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37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Sampol</a:t>
            </a:r>
          </a:p>
          <a:p>
            <a:pPr marL="0" marR="0">
              <a:lnSpc>
                <a:spcPts val="937"/>
              </a:lnSpc>
              <a:spcBef>
                <a:spcPts val="192"/>
              </a:spcBef>
              <a:spcAft>
                <a:spcPts val="0"/>
              </a:spcAft>
            </a:pP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BS</a:t>
            </a:r>
          </a:p>
          <a:p>
            <a:pPr marL="0" marR="0">
              <a:lnSpc>
                <a:spcPts val="937"/>
              </a:lnSpc>
              <a:spcBef>
                <a:spcPts val="192"/>
              </a:spcBef>
              <a:spcAft>
                <a:spcPts val="0"/>
              </a:spcAft>
            </a:pP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Skoclean</a:t>
            </a:r>
          </a:p>
          <a:p>
            <a:pPr marL="0" marR="0">
              <a:lnSpc>
                <a:spcPts val="937"/>
              </a:lnSpc>
              <a:spcBef>
                <a:spcPts val="192"/>
              </a:spcBef>
              <a:spcAft>
                <a:spcPts val="0"/>
              </a:spcAft>
            </a:pP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SOL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2777300" y="1738890"/>
            <a:ext cx="330342" cy="2905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37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>
                <a:solidFill>
                  <a:srgbClr val="000000"/>
                </a:solidFill>
                <a:latin typeface="VSNMHL+ArialMT"/>
                <a:cs typeface="VSNMHL+ArialMT"/>
              </a:rPr>
              <a:t>1,5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3993435" y="1738890"/>
            <a:ext cx="837269" cy="2905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37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>
                <a:solidFill>
                  <a:srgbClr val="000000"/>
                </a:solidFill>
                <a:latin typeface="VSNMHL+ArialMT"/>
                <a:cs typeface="VSNMHL+ArialMT"/>
              </a:rPr>
              <a:t>Chấtꢀbôiꢀtrơn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5909424" y="1738676"/>
            <a:ext cx="330342" cy="2905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37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>
                <a:solidFill>
                  <a:srgbClr val="000000"/>
                </a:solidFill>
                <a:latin typeface="VSNMHL+ArialMT"/>
                <a:cs typeface="VSNMHL+ArialMT"/>
              </a:rPr>
              <a:t>1,5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7119856" y="1793801"/>
            <a:ext cx="1111801" cy="2905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37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>
                <a:solidFill>
                  <a:srgbClr val="000000"/>
                </a:solidFill>
                <a:latin typeface="VSNMHL+ArialMT"/>
                <a:cs typeface="VSNMHL+ArialMT"/>
              </a:rPr>
              <a:t>Peptidaseꢀenzyme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6390376" y="1875836"/>
            <a:ext cx="298586" cy="7708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37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>
                <a:solidFill>
                  <a:srgbClr val="000000"/>
                </a:solidFill>
                <a:latin typeface="VSNMHL+ArialMT"/>
                <a:cs typeface="VSNMHL+ArialMT"/>
              </a:rPr>
              <a:t>95</a:t>
            </a:r>
          </a:p>
          <a:p>
            <a:pPr marL="44450" marR="0">
              <a:lnSpc>
                <a:spcPts val="937"/>
              </a:lnSpc>
              <a:spcBef>
                <a:spcPts val="2893"/>
              </a:spcBef>
              <a:spcAft>
                <a:spcPts val="0"/>
              </a:spcAft>
            </a:pPr>
            <a:r>
              <a:rPr dirty="0" sz="900">
                <a:solidFill>
                  <a:srgbClr val="000000"/>
                </a:solidFill>
                <a:latin typeface="VSNMHL+ArialMT"/>
                <a:cs typeface="VSNMHL+ArialMT"/>
              </a:rPr>
              <a:t>-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6775953" y="1875836"/>
            <a:ext cx="298586" cy="2905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37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>
                <a:solidFill>
                  <a:srgbClr val="000000"/>
                </a:solidFill>
                <a:latin typeface="VSNMHL+ArialMT"/>
                <a:cs typeface="VSNMHL+ArialMT"/>
              </a:rPr>
              <a:t>10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1841294" y="1960966"/>
            <a:ext cx="837836" cy="2905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37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HICLEAN</a:t>
            </a: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33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2777300" y="1960966"/>
            <a:ext cx="330342" cy="5892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37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>
                <a:solidFill>
                  <a:srgbClr val="000000"/>
                </a:solidFill>
                <a:latin typeface="VSNMHL+ArialMT"/>
                <a:cs typeface="VSNMHL+ArialMT"/>
              </a:rPr>
              <a:t>1,0</a:t>
            </a:r>
          </a:p>
          <a:p>
            <a:pPr marL="0" marR="0">
              <a:lnSpc>
                <a:spcPts val="937"/>
              </a:lnSpc>
              <a:spcBef>
                <a:spcPts val="349"/>
              </a:spcBef>
              <a:spcAft>
                <a:spcPts val="0"/>
              </a:spcAft>
            </a:pPr>
            <a:r>
              <a:rPr dirty="0" sz="900">
                <a:solidFill>
                  <a:srgbClr val="000000"/>
                </a:solidFill>
                <a:latin typeface="VSNMHL+ArialMT"/>
                <a:cs typeface="VSNMHL+ArialMT"/>
              </a:rPr>
              <a:t>1,5</a:t>
            </a:r>
          </a:p>
          <a:p>
            <a:pPr marL="0" marR="0">
              <a:lnSpc>
                <a:spcPts val="937"/>
              </a:lnSpc>
              <a:spcBef>
                <a:spcPts val="176"/>
              </a:spcBef>
              <a:spcAft>
                <a:spcPts val="0"/>
              </a:spcAft>
            </a:pPr>
            <a:r>
              <a:rPr dirty="0" sz="900">
                <a:solidFill>
                  <a:srgbClr val="000000"/>
                </a:solidFill>
                <a:latin typeface="VSNMHL+ArialMT"/>
                <a:cs typeface="VSNMHL+ArialMT"/>
              </a:rPr>
              <a:t>2,0</a:t>
            </a:r>
          </a:p>
        </p:txBody>
      </p:sp>
      <p:sp>
        <p:nvSpPr>
          <p:cNvPr id="24" name="object 24"/>
          <p:cNvSpPr txBox="1"/>
          <p:nvPr/>
        </p:nvSpPr>
        <p:spPr>
          <a:xfrm>
            <a:off x="3274299" y="1965380"/>
            <a:ext cx="298586" cy="75522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37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>
                <a:solidFill>
                  <a:srgbClr val="000000"/>
                </a:solidFill>
                <a:latin typeface="VSNMHL+ArialMT"/>
                <a:cs typeface="VSNMHL+ArialMT"/>
              </a:rPr>
              <a:t>95</a:t>
            </a:r>
          </a:p>
          <a:p>
            <a:pPr marL="0" marR="0">
              <a:lnSpc>
                <a:spcPts val="937"/>
              </a:lnSpc>
              <a:spcBef>
                <a:spcPts val="2771"/>
              </a:spcBef>
              <a:spcAft>
                <a:spcPts val="0"/>
              </a:spcAft>
            </a:pPr>
            <a:r>
              <a:rPr dirty="0" sz="900">
                <a:solidFill>
                  <a:srgbClr val="000000"/>
                </a:solidFill>
                <a:latin typeface="VSNMHL+ArialMT"/>
                <a:cs typeface="VSNMHL+ArialMT"/>
              </a:rPr>
              <a:t>40</a:t>
            </a:r>
          </a:p>
        </p:txBody>
      </p:sp>
      <p:sp>
        <p:nvSpPr>
          <p:cNvPr id="25" name="object 25"/>
          <p:cNvSpPr txBox="1"/>
          <p:nvPr/>
        </p:nvSpPr>
        <p:spPr>
          <a:xfrm>
            <a:off x="3679238" y="1965380"/>
            <a:ext cx="298586" cy="2905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37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>
                <a:solidFill>
                  <a:srgbClr val="000000"/>
                </a:solidFill>
                <a:latin typeface="VSNMHL+ArialMT"/>
                <a:cs typeface="VSNMHL+ArialMT"/>
              </a:rPr>
              <a:t>30</a:t>
            </a:r>
          </a:p>
        </p:txBody>
      </p:sp>
      <p:sp>
        <p:nvSpPr>
          <p:cNvPr id="26" name="object 26"/>
          <p:cNvSpPr txBox="1"/>
          <p:nvPr/>
        </p:nvSpPr>
        <p:spPr>
          <a:xfrm>
            <a:off x="3993435" y="1948266"/>
            <a:ext cx="807020" cy="6019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37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>
                <a:solidFill>
                  <a:srgbClr val="000000"/>
                </a:solidFill>
                <a:latin typeface="VSNMHL+ArialMT"/>
                <a:cs typeface="VSNMHL+ArialMT"/>
              </a:rPr>
              <a:t>Chấtꢀtẩyꢀrửa</a:t>
            </a:r>
          </a:p>
          <a:p>
            <a:pPr marL="0" marR="0">
              <a:lnSpc>
                <a:spcPts val="937"/>
              </a:lnSpc>
              <a:spcBef>
                <a:spcPts val="349"/>
              </a:spcBef>
              <a:spcAft>
                <a:spcPts val="0"/>
              </a:spcAft>
            </a:pPr>
            <a:r>
              <a:rPr dirty="0" sz="900">
                <a:solidFill>
                  <a:srgbClr val="000000"/>
                </a:solidFill>
                <a:latin typeface="VSNMHL+ArialMT"/>
                <a:cs typeface="VSNMHL+ArialMT"/>
              </a:rPr>
              <a:t>Chấtꢀtẩyꢀrửa</a:t>
            </a:r>
          </a:p>
          <a:p>
            <a:pPr marL="0" marR="0">
              <a:lnSpc>
                <a:spcPts val="937"/>
              </a:lnSpc>
              <a:spcBef>
                <a:spcPts val="276"/>
              </a:spcBef>
              <a:spcAft>
                <a:spcPts val="0"/>
              </a:spcAft>
            </a:pPr>
            <a:r>
              <a:rPr dirty="0" sz="900">
                <a:solidFill>
                  <a:srgbClr val="000000"/>
                </a:solidFill>
                <a:latin typeface="VSNMHL+ArialMT"/>
                <a:cs typeface="VSNMHL+ArialMT"/>
              </a:rPr>
              <a:t>Alkali</a:t>
            </a:r>
          </a:p>
        </p:txBody>
      </p:sp>
      <p:sp>
        <p:nvSpPr>
          <p:cNvPr id="27" name="object 27"/>
          <p:cNvSpPr txBox="1"/>
          <p:nvPr/>
        </p:nvSpPr>
        <p:spPr>
          <a:xfrm>
            <a:off x="5909424" y="2012996"/>
            <a:ext cx="330342" cy="63367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37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>
                <a:solidFill>
                  <a:srgbClr val="000000"/>
                </a:solidFill>
                <a:latin typeface="VSNMHL+ArialMT"/>
                <a:cs typeface="VSNMHL+ArialMT"/>
              </a:rPr>
              <a:t>1,0</a:t>
            </a:r>
          </a:p>
          <a:p>
            <a:pPr marL="60325" marR="0">
              <a:lnSpc>
                <a:spcPts val="937"/>
              </a:lnSpc>
              <a:spcBef>
                <a:spcPts val="1763"/>
              </a:spcBef>
              <a:spcAft>
                <a:spcPts val="0"/>
              </a:spcAft>
            </a:pPr>
            <a:r>
              <a:rPr dirty="0" sz="900">
                <a:solidFill>
                  <a:srgbClr val="000000"/>
                </a:solidFill>
                <a:latin typeface="VSNMHL+ArialMT"/>
                <a:cs typeface="VSNMHL+ArialMT"/>
              </a:rPr>
              <a:t>-</a:t>
            </a:r>
          </a:p>
        </p:txBody>
      </p:sp>
      <p:sp>
        <p:nvSpPr>
          <p:cNvPr id="28" name="object 28"/>
          <p:cNvSpPr txBox="1"/>
          <p:nvPr/>
        </p:nvSpPr>
        <p:spPr>
          <a:xfrm>
            <a:off x="7272256" y="2068121"/>
            <a:ext cx="807020" cy="44139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37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>
                <a:solidFill>
                  <a:srgbClr val="000000"/>
                </a:solidFill>
                <a:latin typeface="VSNMHL+ArialMT"/>
                <a:cs typeface="VSNMHL+ArialMT"/>
              </a:rPr>
              <a:t>Chấtꢀtẩyꢀrửa</a:t>
            </a:r>
          </a:p>
          <a:p>
            <a:pPr marL="44450" marR="0">
              <a:lnSpc>
                <a:spcPts val="937"/>
              </a:lnSpc>
              <a:spcBef>
                <a:spcPts val="299"/>
              </a:spcBef>
              <a:spcAft>
                <a:spcPts val="0"/>
              </a:spcAft>
            </a:pPr>
            <a:r>
              <a:rPr dirty="0" sz="900">
                <a:solidFill>
                  <a:srgbClr val="000000"/>
                </a:solidFill>
                <a:latin typeface="VSNMHL+ArialMT"/>
                <a:cs typeface="VSNMHL+ArialMT"/>
              </a:rPr>
              <a:t>Khôngꢀcần</a:t>
            </a:r>
          </a:p>
        </p:txBody>
      </p:sp>
      <p:sp>
        <p:nvSpPr>
          <p:cNvPr id="29" name="object 29"/>
          <p:cNvSpPr txBox="1"/>
          <p:nvPr/>
        </p:nvSpPr>
        <p:spPr>
          <a:xfrm>
            <a:off x="1841294" y="2118097"/>
            <a:ext cx="825361" cy="43212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37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SK-PRA</a:t>
            </a: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50</a:t>
            </a:r>
          </a:p>
          <a:p>
            <a:pPr marL="0" marR="0">
              <a:lnSpc>
                <a:spcPts val="937"/>
              </a:lnSpc>
              <a:spcBef>
                <a:spcPts val="226"/>
              </a:spcBef>
              <a:spcAft>
                <a:spcPts val="0"/>
              </a:spcAft>
            </a:pP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NaOH</a:t>
            </a: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(45%)</a:t>
            </a:r>
          </a:p>
        </p:txBody>
      </p:sp>
      <p:sp>
        <p:nvSpPr>
          <p:cNvPr id="30" name="object 30"/>
          <p:cNvSpPr txBox="1"/>
          <p:nvPr/>
        </p:nvSpPr>
        <p:spPr>
          <a:xfrm>
            <a:off x="5066392" y="2356122"/>
            <a:ext cx="761827" cy="2905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37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Axit</a:t>
            </a: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Acetic</a:t>
            </a:r>
          </a:p>
        </p:txBody>
      </p:sp>
      <p:sp>
        <p:nvSpPr>
          <p:cNvPr id="31" name="object 31"/>
          <p:cNvSpPr txBox="1"/>
          <p:nvPr/>
        </p:nvSpPr>
        <p:spPr>
          <a:xfrm>
            <a:off x="6823578" y="2356122"/>
            <a:ext cx="203206" cy="2905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37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>
                <a:solidFill>
                  <a:srgbClr val="000000"/>
                </a:solidFill>
                <a:latin typeface="VSNMHL+ArialMT"/>
                <a:cs typeface="VSNMHL+ArialMT"/>
              </a:rPr>
              <a:t>ꢀ</a:t>
            </a:r>
          </a:p>
        </p:txBody>
      </p:sp>
      <p:sp>
        <p:nvSpPr>
          <p:cNvPr id="32" name="object 32"/>
          <p:cNvSpPr txBox="1"/>
          <p:nvPr/>
        </p:nvSpPr>
        <p:spPr>
          <a:xfrm>
            <a:off x="1841294" y="2430053"/>
            <a:ext cx="761826" cy="2905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37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Axit</a:t>
            </a: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Acetic</a:t>
            </a:r>
          </a:p>
        </p:txBody>
      </p:sp>
      <p:sp>
        <p:nvSpPr>
          <p:cNvPr id="33" name="object 33"/>
          <p:cNvSpPr txBox="1"/>
          <p:nvPr/>
        </p:nvSpPr>
        <p:spPr>
          <a:xfrm>
            <a:off x="2777300" y="2430053"/>
            <a:ext cx="330342" cy="2905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37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>
                <a:solidFill>
                  <a:srgbClr val="000000"/>
                </a:solidFill>
                <a:latin typeface="VSNMHL+ArialMT"/>
                <a:cs typeface="VSNMHL+ArialMT"/>
              </a:rPr>
              <a:t>0,7</a:t>
            </a:r>
          </a:p>
        </p:txBody>
      </p:sp>
      <p:sp>
        <p:nvSpPr>
          <p:cNvPr id="34" name="object 34"/>
          <p:cNvSpPr txBox="1"/>
          <p:nvPr/>
        </p:nvSpPr>
        <p:spPr>
          <a:xfrm>
            <a:off x="3710988" y="2430053"/>
            <a:ext cx="235018" cy="2905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37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>
                <a:solidFill>
                  <a:srgbClr val="000000"/>
                </a:solidFill>
                <a:latin typeface="VSNMHL+ArialMT"/>
                <a:cs typeface="VSNMHL+ArialMT"/>
              </a:rPr>
              <a:t>8</a:t>
            </a:r>
          </a:p>
        </p:txBody>
      </p:sp>
      <p:sp>
        <p:nvSpPr>
          <p:cNvPr id="35" name="object 35"/>
          <p:cNvSpPr txBox="1"/>
          <p:nvPr/>
        </p:nvSpPr>
        <p:spPr>
          <a:xfrm>
            <a:off x="3993435" y="2430053"/>
            <a:ext cx="870309" cy="2905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37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>
                <a:solidFill>
                  <a:srgbClr val="000000"/>
                </a:solidFill>
                <a:latin typeface="VSNMHL+ArialMT"/>
                <a:cs typeface="VSNMHL+ArialMT"/>
              </a:rPr>
              <a:t>Neutralization</a:t>
            </a:r>
          </a:p>
        </p:txBody>
      </p:sp>
      <p:sp>
        <p:nvSpPr>
          <p:cNvPr id="36" name="object 36"/>
          <p:cNvSpPr txBox="1"/>
          <p:nvPr/>
        </p:nvSpPr>
        <p:spPr>
          <a:xfrm>
            <a:off x="1841294" y="2600899"/>
            <a:ext cx="792802" cy="85375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37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 b="1">
                <a:solidFill>
                  <a:srgbClr val="1c1c1c"/>
                </a:solidFill>
                <a:latin typeface="BLVWPH+Arial-BoldMT"/>
                <a:cs typeface="BLVWPH+Arial-BoldMT"/>
              </a:rPr>
              <a:t>Nước</a:t>
            </a:r>
          </a:p>
          <a:p>
            <a:pPr marL="0" marR="0">
              <a:lnSpc>
                <a:spcPts val="937"/>
              </a:lnSpc>
              <a:spcBef>
                <a:spcPts val="225"/>
              </a:spcBef>
              <a:spcAft>
                <a:spcPts val="0"/>
              </a:spcAft>
            </a:pPr>
            <a:r>
              <a:rPr dirty="0" sz="900" b="1">
                <a:solidFill>
                  <a:srgbClr val="1c1c1c"/>
                </a:solidFill>
                <a:latin typeface="BLVWPH+Arial-BoldMT"/>
                <a:cs typeface="BLVWPH+Arial-BoldMT"/>
              </a:rPr>
              <a:t>Chi</a:t>
            </a:r>
            <a:r>
              <a:rPr dirty="0" sz="900" b="1">
                <a:solidFill>
                  <a:srgbClr val="1c1c1c"/>
                </a:solidFill>
                <a:latin typeface="BLVWPH+Arial-BoldMT"/>
                <a:cs typeface="BLVWPH+Arial-BoldMT"/>
              </a:rPr>
              <a:t> </a:t>
            </a:r>
            <a:r>
              <a:rPr dirty="0" sz="900" b="1">
                <a:solidFill>
                  <a:srgbClr val="1c1c1c"/>
                </a:solidFill>
                <a:latin typeface="BLVWPH+Arial-BoldMT"/>
                <a:cs typeface="BLVWPH+Arial-BoldMT"/>
              </a:rPr>
              <a:t>phí</a:t>
            </a:r>
            <a:r>
              <a:rPr dirty="0" sz="900" b="1">
                <a:solidFill>
                  <a:srgbClr val="1c1c1c"/>
                </a:solidFill>
                <a:latin typeface="BLVWPH+Arial-BoldMT"/>
                <a:cs typeface="BLVWPH+Arial-BoldMT"/>
              </a:rPr>
              <a:t> </a:t>
            </a:r>
            <a:r>
              <a:rPr dirty="0" sz="900" b="1">
                <a:solidFill>
                  <a:srgbClr val="1c1c1c"/>
                </a:solidFill>
                <a:latin typeface="BLVWPH+Arial-BoldMT"/>
                <a:cs typeface="BLVWPH+Arial-BoldMT"/>
              </a:rPr>
              <a:t>hóa</a:t>
            </a:r>
          </a:p>
          <a:p>
            <a:pPr marL="0" marR="0">
              <a:lnSpc>
                <a:spcPts val="937"/>
              </a:lnSpc>
              <a:spcBef>
                <a:spcPts val="142"/>
              </a:spcBef>
              <a:spcAft>
                <a:spcPts val="0"/>
              </a:spcAft>
            </a:pPr>
            <a:r>
              <a:rPr dirty="0" sz="900" b="1">
                <a:solidFill>
                  <a:srgbClr val="1c1c1c"/>
                </a:solidFill>
                <a:latin typeface="BLVWPH+Arial-BoldMT"/>
                <a:cs typeface="BLVWPH+Arial-BoldMT"/>
              </a:rPr>
              <a:t>chất</a:t>
            </a:r>
          </a:p>
          <a:p>
            <a:pPr marL="0" marR="0">
              <a:lnSpc>
                <a:spcPts val="937"/>
              </a:lnSpc>
              <a:spcBef>
                <a:spcPts val="273"/>
              </a:spcBef>
              <a:spcAft>
                <a:spcPts val="0"/>
              </a:spcAft>
            </a:pPr>
            <a:r>
              <a:rPr dirty="0" sz="900" b="1">
                <a:solidFill>
                  <a:srgbClr val="1c1c1c"/>
                </a:solidFill>
                <a:latin typeface="BLVWPH+Arial-BoldMT"/>
                <a:cs typeface="BLVWPH+Arial-BoldMT"/>
              </a:rPr>
              <a:t>Thời</a:t>
            </a:r>
            <a:r>
              <a:rPr dirty="0" sz="900" b="1">
                <a:solidFill>
                  <a:srgbClr val="1c1c1c"/>
                </a:solidFill>
                <a:latin typeface="BLVWPH+Arial-BoldMT"/>
                <a:cs typeface="BLVWPH+Arial-BoldMT"/>
              </a:rPr>
              <a:t> </a:t>
            </a:r>
            <a:r>
              <a:rPr dirty="0" sz="900" b="1">
                <a:solidFill>
                  <a:srgbClr val="1c1c1c"/>
                </a:solidFill>
                <a:latin typeface="BLVWPH+Arial-BoldMT"/>
                <a:cs typeface="BLVWPH+Arial-BoldMT"/>
              </a:rPr>
              <a:t>gian</a:t>
            </a:r>
          </a:p>
          <a:p>
            <a:pPr marL="0" marR="0">
              <a:lnSpc>
                <a:spcPts val="937"/>
              </a:lnSpc>
              <a:spcBef>
                <a:spcPts val="192"/>
              </a:spcBef>
              <a:spcAft>
                <a:spcPts val="0"/>
              </a:spcAft>
            </a:pPr>
            <a:r>
              <a:rPr dirty="0" sz="900" b="1">
                <a:solidFill>
                  <a:srgbClr val="1c1c1c"/>
                </a:solidFill>
                <a:latin typeface="BLVWPH+Arial-BoldMT"/>
                <a:cs typeface="BLVWPH+Arial-BoldMT"/>
              </a:rPr>
              <a:t>chạy</a:t>
            </a:r>
          </a:p>
        </p:txBody>
      </p:sp>
      <p:sp>
        <p:nvSpPr>
          <p:cNvPr id="37" name="object 37"/>
          <p:cNvSpPr txBox="1"/>
          <p:nvPr/>
        </p:nvSpPr>
        <p:spPr>
          <a:xfrm>
            <a:off x="3542643" y="2600899"/>
            <a:ext cx="609841" cy="2905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37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>
                <a:solidFill>
                  <a:srgbClr val="000000"/>
                </a:solidFill>
                <a:latin typeface="VSNMHL+ArialMT"/>
                <a:cs typeface="VSNMHL+ArialMT"/>
              </a:rPr>
              <a:t>3ꢀlần/mẻ</a:t>
            </a:r>
          </a:p>
        </p:txBody>
      </p:sp>
      <p:sp>
        <p:nvSpPr>
          <p:cNvPr id="38" name="object 38"/>
          <p:cNvSpPr txBox="1"/>
          <p:nvPr/>
        </p:nvSpPr>
        <p:spPr>
          <a:xfrm>
            <a:off x="5066392" y="2643536"/>
            <a:ext cx="481589" cy="2905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37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 b="1">
                <a:solidFill>
                  <a:srgbClr val="1c1c1c"/>
                </a:solidFill>
                <a:latin typeface="BLVWPH+Arial-BoldMT"/>
                <a:cs typeface="BLVWPH+Arial-BoldMT"/>
              </a:rPr>
              <a:t>Nước</a:t>
            </a:r>
          </a:p>
        </p:txBody>
      </p:sp>
      <p:sp>
        <p:nvSpPr>
          <p:cNvPr id="39" name="object 39"/>
          <p:cNvSpPr txBox="1"/>
          <p:nvPr/>
        </p:nvSpPr>
        <p:spPr>
          <a:xfrm>
            <a:off x="6692280" y="2643536"/>
            <a:ext cx="641598" cy="2905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37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>
                <a:solidFill>
                  <a:srgbClr val="000000"/>
                </a:solidFill>
                <a:latin typeface="VSNMHL+ArialMT"/>
                <a:cs typeface="VSNMHL+ArialMT"/>
              </a:rPr>
              <a:t>1ꢀlầnꢀ/mẻ</a:t>
            </a:r>
          </a:p>
        </p:txBody>
      </p:sp>
      <p:sp>
        <p:nvSpPr>
          <p:cNvPr id="40" name="object 40"/>
          <p:cNvSpPr txBox="1"/>
          <p:nvPr/>
        </p:nvSpPr>
        <p:spPr>
          <a:xfrm>
            <a:off x="3479143" y="2810909"/>
            <a:ext cx="737089" cy="2905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37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>
                <a:solidFill>
                  <a:srgbClr val="000000"/>
                </a:solidFill>
                <a:latin typeface="VSNMHL+ArialMT"/>
                <a:cs typeface="VSNMHL+ArialMT"/>
              </a:rPr>
              <a:t>$0,0246/kg</a:t>
            </a:r>
          </a:p>
        </p:txBody>
      </p:sp>
      <p:sp>
        <p:nvSpPr>
          <p:cNvPr id="41" name="object 41"/>
          <p:cNvSpPr txBox="1"/>
          <p:nvPr/>
        </p:nvSpPr>
        <p:spPr>
          <a:xfrm>
            <a:off x="5066392" y="2793562"/>
            <a:ext cx="640995" cy="42770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37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Chi</a:t>
            </a: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phí</a:t>
            </a:r>
          </a:p>
          <a:p>
            <a:pPr marL="0" marR="0">
              <a:lnSpc>
                <a:spcPts val="937"/>
              </a:lnSpc>
              <a:spcBef>
                <a:spcPts val="192"/>
              </a:spcBef>
              <a:spcAft>
                <a:spcPts val="0"/>
              </a:spcAft>
            </a:pP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hóa</a:t>
            </a: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chất</a:t>
            </a:r>
          </a:p>
        </p:txBody>
      </p:sp>
      <p:sp>
        <p:nvSpPr>
          <p:cNvPr id="42" name="object 42"/>
          <p:cNvSpPr txBox="1"/>
          <p:nvPr/>
        </p:nvSpPr>
        <p:spPr>
          <a:xfrm>
            <a:off x="6644655" y="2862142"/>
            <a:ext cx="737089" cy="2905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37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>
                <a:solidFill>
                  <a:srgbClr val="000000"/>
                </a:solidFill>
                <a:latin typeface="VSNMHL+ArialMT"/>
                <a:cs typeface="VSNMHL+ArialMT"/>
              </a:rPr>
              <a:t>$0,0234/kg</a:t>
            </a:r>
          </a:p>
        </p:txBody>
      </p:sp>
      <p:sp>
        <p:nvSpPr>
          <p:cNvPr id="43" name="object 43"/>
          <p:cNvSpPr txBox="1"/>
          <p:nvPr/>
        </p:nvSpPr>
        <p:spPr>
          <a:xfrm>
            <a:off x="3444218" y="3095527"/>
            <a:ext cx="806908" cy="2905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37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>
                <a:solidFill>
                  <a:srgbClr val="000000"/>
                </a:solidFill>
                <a:latin typeface="VSNMHL+ArialMT"/>
                <a:cs typeface="VSNMHL+ArialMT"/>
              </a:rPr>
              <a:t>120ꢀphút/mẻ</a:t>
            </a:r>
          </a:p>
        </p:txBody>
      </p:sp>
      <p:sp>
        <p:nvSpPr>
          <p:cNvPr id="44" name="object 44"/>
          <p:cNvSpPr txBox="1"/>
          <p:nvPr/>
        </p:nvSpPr>
        <p:spPr>
          <a:xfrm>
            <a:off x="5066392" y="3086972"/>
            <a:ext cx="690124" cy="42770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37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Thời</a:t>
            </a: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gian</a:t>
            </a:r>
          </a:p>
          <a:p>
            <a:pPr marL="0" marR="0">
              <a:lnSpc>
                <a:spcPts val="937"/>
              </a:lnSpc>
              <a:spcBef>
                <a:spcPts val="192"/>
              </a:spcBef>
              <a:spcAft>
                <a:spcPts val="0"/>
              </a:spcAft>
            </a:pPr>
            <a:r>
              <a:rPr dirty="0" sz="900" b="1">
                <a:solidFill>
                  <a:srgbClr val="000000"/>
                </a:solidFill>
                <a:latin typeface="BLVWPH+Arial-BoldMT"/>
                <a:cs typeface="BLVWPH+Arial-BoldMT"/>
              </a:rPr>
              <a:t>c</a:t>
            </a:r>
          </a:p>
        </p:txBody>
      </p:sp>
      <p:sp>
        <p:nvSpPr>
          <p:cNvPr id="45" name="object 45"/>
          <p:cNvSpPr txBox="1"/>
          <p:nvPr/>
        </p:nvSpPr>
        <p:spPr>
          <a:xfrm>
            <a:off x="6641480" y="3155552"/>
            <a:ext cx="743340" cy="2905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937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>
                <a:solidFill>
                  <a:srgbClr val="000000"/>
                </a:solidFill>
                <a:latin typeface="VSNMHL+ArialMT"/>
                <a:cs typeface="VSNMHL+ArialMT"/>
              </a:rPr>
              <a:t>80ꢀphút/mẻ</a:t>
            </a:r>
          </a:p>
        </p:txBody>
      </p:sp>
    </p:spTree>
  </p:cSld>
  <p:clrMapOvr>
    <a:masterClrMapping/>
  </p:clrMapOvr>
</p:sld>
</file>

<file path=ppt/slides/slide37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459720" y="532949"/>
            <a:ext cx="8736364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Hệ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thống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thu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hồi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kiếm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CRP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(Caustic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Recovery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Plant)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679474" y="1220828"/>
            <a:ext cx="374091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●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996974" y="1252752"/>
            <a:ext cx="3392032" cy="52275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146"/>
              </a:lnSpc>
              <a:spcBef>
                <a:spcPts val="0"/>
              </a:spcBef>
              <a:spcAft>
                <a:spcPts val="0"/>
              </a:spcAft>
            </a:pPr>
            <a:r>
              <a:rPr dirty="0" sz="1100">
                <a:solidFill>
                  <a:srgbClr val="464749"/>
                </a:solidFill>
                <a:latin typeface="VSNMHL+ArialMT"/>
                <a:cs typeface="VSNMHL+ArialMT"/>
              </a:rPr>
              <a:t>Mộtꢀgiaiꢀđoạnꢀcủaꢀmộtꢀhệꢀthốngꢀbayꢀhơiꢀđaꢀgiaiꢀ</a:t>
            </a:r>
          </a:p>
          <a:p>
            <a:pPr marL="7937" marR="0">
              <a:lnSpc>
                <a:spcPts val="1146"/>
              </a:lnSpc>
              <a:spcBef>
                <a:spcPts val="223"/>
              </a:spcBef>
              <a:spcAft>
                <a:spcPts val="0"/>
              </a:spcAft>
            </a:pPr>
            <a:r>
              <a:rPr dirty="0" sz="1100">
                <a:solidFill>
                  <a:srgbClr val="464749"/>
                </a:solidFill>
                <a:latin typeface="VSNMHL+ArialMT"/>
                <a:cs typeface="VSNMHL+ArialMT"/>
              </a:rPr>
              <a:t>đoạnꢀvớiꢀbộꢀsấyꢀsơꢀbộꢀchoꢀdungꢀdịchꢀkiềmꢀyếu</a:t>
            </a:r>
          </a:p>
        </p:txBody>
      </p:sp>
    </p:spTree>
  </p:cSld>
  <p:clrMapOvr>
    <a:masterClrMapping/>
  </p:clrMapOvr>
</p:sld>
</file>

<file path=ppt/slides/slide38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07582" y="404272"/>
            <a:ext cx="7022322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Các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hệ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thống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ZLD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(Zero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Liquid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Discharge)</a:t>
            </a:r>
          </a:p>
        </p:txBody>
      </p:sp>
    </p:spTree>
  </p:cSld>
  <p:clrMapOvr>
    <a:masterClrMapping/>
  </p:clrMapOvr>
</p:sld>
</file>

<file path=ppt/slides/slide39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750320" y="453526"/>
            <a:ext cx="7224157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(RO)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HỆ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THỐNG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TÁI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SỬ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DỤNG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NƯỚC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THẢI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345803" y="1076655"/>
            <a:ext cx="328947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631553" y="1081976"/>
            <a:ext cx="6978266" cy="64156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06"/>
              </a:lnSpc>
              <a:spcBef>
                <a:spcPts val="0"/>
              </a:spcBef>
              <a:spcAft>
                <a:spcPts val="0"/>
              </a:spcAft>
            </a:pPr>
            <a:r>
              <a:rPr dirty="0" sz="1350">
                <a:solidFill>
                  <a:srgbClr val="464749"/>
                </a:solidFill>
                <a:latin typeface="VSNMHL+ArialMT"/>
                <a:cs typeface="VSNMHL+ArialMT"/>
              </a:rPr>
              <a:t>Thẩmꢀthấuꢀlàꢀmộtꢀhiệnꢀtượngꢀtựꢀnhiênꢀtrongꢀđóꢀmộtꢀdungꢀdịchꢀmuốiꢀyếuꢀhơnꢀcóꢀ</a:t>
            </a:r>
          </a:p>
          <a:p>
            <a:pPr marL="0" marR="0">
              <a:lnSpc>
                <a:spcPts val="1406"/>
              </a:lnSpc>
              <a:spcBef>
                <a:spcPts val="213"/>
              </a:spcBef>
              <a:spcAft>
                <a:spcPts val="0"/>
              </a:spcAft>
            </a:pPr>
            <a:r>
              <a:rPr dirty="0" sz="1350">
                <a:solidFill>
                  <a:srgbClr val="464749"/>
                </a:solidFill>
                <a:latin typeface="VSNMHL+ArialMT"/>
                <a:cs typeface="VSNMHL+ArialMT"/>
              </a:rPr>
              <a:t>xuꢀhướngꢀdiꢀchuyểnꢀđếnꢀmộtꢀdungꢀdịchꢀmuốiꢀmạnhꢀhơn.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345803" y="1488135"/>
            <a:ext cx="328947" cy="65770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  <a:p>
            <a:pPr marL="0" marR="0">
              <a:lnSpc>
                <a:spcPts val="1458"/>
              </a:lnSpc>
              <a:spcBef>
                <a:spcPts val="11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631553" y="1493456"/>
            <a:ext cx="7003201" cy="84730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06"/>
              </a:lnSpc>
              <a:spcBef>
                <a:spcPts val="0"/>
              </a:spcBef>
              <a:spcAft>
                <a:spcPts val="0"/>
              </a:spcAft>
            </a:pPr>
            <a:r>
              <a:rPr dirty="0" sz="1350">
                <a:solidFill>
                  <a:srgbClr val="464749"/>
                </a:solidFill>
                <a:latin typeface="VSNMHL+ArialMT"/>
                <a:cs typeface="VSNMHL+ArialMT"/>
              </a:rPr>
              <a:t>Thẩmꢀthấuꢀngượcꢀchỉꢀđơnꢀgiảnꢀlàꢀthẩmꢀthấuꢀngượcꢀlại.</a:t>
            </a:r>
          </a:p>
          <a:p>
            <a:pPr marL="0" marR="0">
              <a:lnSpc>
                <a:spcPts val="1406"/>
              </a:lnSpc>
              <a:spcBef>
                <a:spcPts val="213"/>
              </a:spcBef>
              <a:spcAft>
                <a:spcPts val="0"/>
              </a:spcAft>
            </a:pPr>
            <a:r>
              <a:rPr dirty="0" sz="1350">
                <a:solidFill>
                  <a:srgbClr val="464749"/>
                </a:solidFill>
                <a:latin typeface="VSNMHL+ArialMT"/>
                <a:cs typeface="VSNMHL+ArialMT"/>
              </a:rPr>
              <a:t>Trongꢀkhiꢀthẩmꢀthấuꢀxảyꢀraꢀtựꢀnhiên,ꢀđểꢀđảoꢀngượcꢀquáꢀtrìnhꢀcầnꢀsửꢀdụngꢀnăngꢀ</a:t>
            </a:r>
          </a:p>
          <a:p>
            <a:pPr marL="0" marR="0">
              <a:lnSpc>
                <a:spcPts val="1406"/>
              </a:lnSpc>
              <a:spcBef>
                <a:spcPts val="213"/>
              </a:spcBef>
              <a:spcAft>
                <a:spcPts val="0"/>
              </a:spcAft>
            </a:pPr>
            <a:r>
              <a:rPr dirty="0" sz="1350">
                <a:solidFill>
                  <a:srgbClr val="464749"/>
                </a:solidFill>
                <a:latin typeface="VSNMHL+ArialMT"/>
                <a:cs typeface="VSNMHL+ArialMT"/>
              </a:rPr>
              <a:t>lượngꢀchoꢀdungꢀdịchꢀnướcꢀmuốiꢀnhiềuꢀhơn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2804898" y="4784586"/>
            <a:ext cx="838013" cy="2131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03"/>
              </a:lnSpc>
              <a:spcBef>
                <a:spcPts val="0"/>
              </a:spcBef>
              <a:spcAft>
                <a:spcPts val="0"/>
              </a:spcAft>
            </a:pPr>
            <a:r>
              <a:rPr dirty="0" sz="650" spc="15" b="1">
                <a:solidFill>
                  <a:srgbClr val="384926"/>
                </a:solidFill>
                <a:latin typeface="BLVWPH+Arial-BoldMT"/>
                <a:cs typeface="BLVWPH+Arial-BoldMT"/>
              </a:rPr>
              <a:t>Osmosis</a:t>
            </a:r>
            <a:r>
              <a:rPr dirty="0" sz="650" b="1">
                <a:solidFill>
                  <a:srgbClr val="384926"/>
                </a:solidFill>
                <a:latin typeface="BLVWPH+Arial-BoldMT"/>
                <a:cs typeface="BLVWPH+Arial-BoldMT"/>
              </a:rPr>
              <a:t> </a:t>
            </a:r>
            <a:r>
              <a:rPr dirty="0" sz="650" spc="13" b="1">
                <a:solidFill>
                  <a:srgbClr val="384926"/>
                </a:solidFill>
                <a:latin typeface="BLVWPH+Arial-BoldMT"/>
                <a:cs typeface="BLVWPH+Arial-BoldMT"/>
              </a:rPr>
              <a:t>process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5367639" y="5046660"/>
            <a:ext cx="1232082" cy="2131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03"/>
              </a:lnSpc>
              <a:spcBef>
                <a:spcPts val="0"/>
              </a:spcBef>
              <a:spcAft>
                <a:spcPts val="0"/>
              </a:spcAft>
            </a:pPr>
            <a:r>
              <a:rPr dirty="0" sz="650" spc="14" b="1">
                <a:solidFill>
                  <a:srgbClr val="384926"/>
                </a:solidFill>
                <a:latin typeface="BLVWPH+Arial-BoldMT"/>
                <a:cs typeface="BLVWPH+Arial-BoldMT"/>
              </a:rPr>
              <a:t>Reverse</a:t>
            </a:r>
            <a:r>
              <a:rPr dirty="0" sz="650" b="1">
                <a:solidFill>
                  <a:srgbClr val="384926"/>
                </a:solidFill>
                <a:latin typeface="BLVWPH+Arial-BoldMT"/>
                <a:cs typeface="BLVWPH+Arial-BoldMT"/>
              </a:rPr>
              <a:t> </a:t>
            </a:r>
            <a:r>
              <a:rPr dirty="0" sz="650" spc="15" b="1">
                <a:solidFill>
                  <a:srgbClr val="384926"/>
                </a:solidFill>
                <a:latin typeface="BLVWPH+Arial-BoldMT"/>
                <a:cs typeface="BLVWPH+Arial-BoldMT"/>
              </a:rPr>
              <a:t>Osmosis</a:t>
            </a:r>
            <a:r>
              <a:rPr dirty="0" sz="650" b="1">
                <a:solidFill>
                  <a:srgbClr val="384926"/>
                </a:solidFill>
                <a:latin typeface="BLVWPH+Arial-BoldMT"/>
                <a:cs typeface="BLVWPH+Arial-BoldMT"/>
              </a:rPr>
              <a:t> </a:t>
            </a:r>
            <a:r>
              <a:rPr dirty="0" sz="650" spc="13" b="1">
                <a:solidFill>
                  <a:srgbClr val="384926"/>
                </a:solidFill>
                <a:latin typeface="BLVWPH+Arial-BoldMT"/>
                <a:cs typeface="BLVWPH+Arial-BoldMT"/>
              </a:rPr>
              <a:t>process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663600" y="455286"/>
            <a:ext cx="2267546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Sản</a:t>
            </a:r>
            <a:r>
              <a:rPr dirty="0" sz="2400" spc="-43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xuất</a:t>
            </a:r>
            <a:r>
              <a:rPr dirty="0" sz="2400" spc="-32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spc="-20" b="1">
                <a:solidFill>
                  <a:srgbClr val="33696c"/>
                </a:solidFill>
                <a:latin typeface="BLVWPH+Arial-BoldMT"/>
                <a:cs typeface="BLVWPH+Arial-BoldMT"/>
              </a:rPr>
              <a:t>sợi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86264" y="1203940"/>
            <a:ext cx="3694318" cy="624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3334" marR="0">
              <a:lnSpc>
                <a:spcPts val="1354"/>
              </a:lnSpc>
              <a:spcBef>
                <a:spcPts val="0"/>
              </a:spcBef>
              <a:spcAft>
                <a:spcPts val="0"/>
              </a:spcAft>
            </a:pPr>
            <a:r>
              <a:rPr dirty="0" sz="1300" b="1">
                <a:solidFill>
                  <a:srgbClr val="000000"/>
                </a:solidFill>
                <a:latin typeface="BLVWPH+Arial-BoldMT"/>
                <a:cs typeface="BLVWPH+Arial-BoldMT"/>
              </a:rPr>
              <a:t>Các</a:t>
            </a:r>
            <a:r>
              <a:rPr dirty="0" sz="1300" spc="-21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300" b="1">
                <a:solidFill>
                  <a:srgbClr val="000000"/>
                </a:solidFill>
                <a:latin typeface="BLVWPH+Arial-BoldMT"/>
                <a:cs typeface="BLVWPH+Arial-BoldMT"/>
              </a:rPr>
              <a:t>giải</a:t>
            </a:r>
            <a:r>
              <a:rPr dirty="0" sz="13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300" b="1">
                <a:solidFill>
                  <a:srgbClr val="000000"/>
                </a:solidFill>
                <a:latin typeface="BLVWPH+Arial-BoldMT"/>
                <a:cs typeface="BLVWPH+Arial-BoldMT"/>
              </a:rPr>
              <a:t>pháp</a:t>
            </a:r>
            <a:r>
              <a:rPr dirty="0" sz="13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300" b="1">
                <a:solidFill>
                  <a:srgbClr val="000000"/>
                </a:solidFill>
                <a:latin typeface="BLVWPH+Arial-BoldMT"/>
                <a:cs typeface="BLVWPH+Arial-BoldMT"/>
              </a:rPr>
              <a:t>tăng</a:t>
            </a:r>
            <a:r>
              <a:rPr dirty="0" sz="13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300" b="1">
                <a:solidFill>
                  <a:srgbClr val="000000"/>
                </a:solidFill>
                <a:latin typeface="BLVWPH+Arial-BoldMT"/>
                <a:cs typeface="BLVWPH+Arial-BoldMT"/>
              </a:rPr>
              <a:t>hiệu</a:t>
            </a:r>
            <a:r>
              <a:rPr dirty="0" sz="13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300" b="1">
                <a:solidFill>
                  <a:srgbClr val="000000"/>
                </a:solidFill>
                <a:latin typeface="BLVWPH+Arial-BoldMT"/>
                <a:cs typeface="BLVWPH+Arial-BoldMT"/>
              </a:rPr>
              <a:t>suất</a:t>
            </a:r>
            <a:r>
              <a:rPr dirty="0" sz="13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300" b="1">
                <a:solidFill>
                  <a:srgbClr val="000000"/>
                </a:solidFill>
                <a:latin typeface="BLVWPH+Arial-BoldMT"/>
                <a:cs typeface="BLVWPH+Arial-BoldMT"/>
              </a:rPr>
              <a:t>năng</a:t>
            </a:r>
            <a:r>
              <a:rPr dirty="0" sz="13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300" b="1">
                <a:solidFill>
                  <a:srgbClr val="000000"/>
                </a:solidFill>
                <a:latin typeface="BLVWPH+Arial-BoldMT"/>
                <a:cs typeface="BLVWPH+Arial-BoldMT"/>
              </a:rPr>
              <a:t>lượng</a:t>
            </a:r>
          </a:p>
          <a:p>
            <a:pPr marL="0" marR="0">
              <a:lnSpc>
                <a:spcPts val="1406"/>
              </a:lnSpc>
              <a:spcBef>
                <a:spcPts val="207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350" spc="98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VSNMHL+ArialMT"/>
                <a:cs typeface="VSNMHL+ArialMT"/>
              </a:rPr>
              <a:t>Hệꢀthốngꢀkhíꢀnén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86264" y="1631435"/>
            <a:ext cx="5101293" cy="129230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00036" marR="0">
              <a:lnSpc>
                <a:spcPts val="1406"/>
              </a:lnSpc>
              <a:spcBef>
                <a:spcPts val="0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350" spc="110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VSNMHL+ArialMT"/>
                <a:cs typeface="VSNMHL+ArialMT"/>
              </a:rPr>
              <a:t>Tốiꢀưuꢀhóaꢀápꢀsuấtꢀ(từꢀphíaꢀcầu)</a:t>
            </a:r>
          </a:p>
          <a:p>
            <a:pPr marL="300036" marR="0">
              <a:lnSpc>
                <a:spcPts val="1406"/>
              </a:lnSpc>
              <a:spcBef>
                <a:spcPts val="297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350" spc="110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VSNMHL+ArialMT"/>
                <a:cs typeface="VSNMHL+ArialMT"/>
              </a:rPr>
              <a:t>Giảmꢀròꢀrỉ</a:t>
            </a:r>
          </a:p>
          <a:p>
            <a:pPr marL="0" marR="0">
              <a:lnSpc>
                <a:spcPts val="1406"/>
              </a:lnSpc>
              <a:spcBef>
                <a:spcPts val="297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350" spc="98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VSNMHL+ArialMT"/>
                <a:cs typeface="VSNMHL+ArialMT"/>
              </a:rPr>
              <a:t>Hệꢀthốngꢀthôngꢀgióꢀvàꢀđiềuꢀhòaꢀẩm</a:t>
            </a:r>
          </a:p>
          <a:p>
            <a:pPr marL="300036" marR="0">
              <a:lnSpc>
                <a:spcPts val="1406"/>
              </a:lnSpc>
              <a:spcBef>
                <a:spcPts val="297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350" spc="110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VSNMHL+ArialMT"/>
                <a:cs typeface="VSNMHL+ArialMT"/>
              </a:rPr>
              <a:t>3-5%ꢀápꢀsuấtꢀdươngꢀgiữaꢀkhíꢀcungꢀcấpꢀvàꢀkhíꢀthảiꢀra</a:t>
            </a:r>
          </a:p>
          <a:p>
            <a:pPr marL="300036" marR="0">
              <a:lnSpc>
                <a:spcPts val="1406"/>
              </a:lnSpc>
              <a:spcBef>
                <a:spcPts val="297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350" spc="110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VSNMHL+ArialMT"/>
                <a:cs typeface="VSNMHL+ArialMT"/>
              </a:rPr>
              <a:t>Điềuꢀkhiểnꢀtựꢀđộngꢀhệꢀthốngꢀtạoꢀẩm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186339" y="2713475"/>
            <a:ext cx="336092" cy="65223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06"/>
              </a:lnSpc>
              <a:spcBef>
                <a:spcPts val="0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LBHWQE+Wingdings-Regular"/>
                <a:cs typeface="LBHWQE+Wingdings-Regular"/>
              </a:rPr>
              <a:t>§</a:t>
            </a:r>
          </a:p>
          <a:p>
            <a:pPr marL="476" marR="0">
              <a:lnSpc>
                <a:spcPts val="1406"/>
              </a:lnSpc>
              <a:spcBef>
                <a:spcPts val="297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LBHWQE+Wingdings-Regular"/>
                <a:cs typeface="LBHWQE+Wingdings-Regular"/>
              </a:rPr>
              <a:t>§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472089" y="2718796"/>
            <a:ext cx="5362110" cy="41968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354"/>
              </a:lnSpc>
              <a:spcBef>
                <a:spcPts val="0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VSNMHL+ArialMT"/>
                <a:cs typeface="VSNMHL+ArialMT"/>
              </a:rPr>
              <a:t>Tốiꢀưuꢀhóaꢀquạtꢀcấpꢀvàꢀquạtꢀhồi,ꢀvíꢀdụ:ꢀquạtꢀFRP,ꢀtraoꢀđổiꢀgió,...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472565" y="2935204"/>
            <a:ext cx="6984491" cy="41968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354"/>
              </a:lnSpc>
              <a:spcBef>
                <a:spcPts val="0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VSNMHL+ArialMT"/>
                <a:cs typeface="VSNMHL+ArialMT"/>
              </a:rPr>
              <a:t>Tốiꢀưuꢀhóaꢀhệꢀthốngꢀphunꢀsương,ꢀvíꢀdụ:ꢀhệꢀthốngꢀphunꢀsương,ꢀkiểmꢀsoátꢀđộꢀẩm,…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586264" y="3133591"/>
            <a:ext cx="1140342" cy="4274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06"/>
              </a:lnSpc>
              <a:spcBef>
                <a:spcPts val="0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350" spc="98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VSNMHL+ArialMT"/>
                <a:cs typeface="VSNMHL+ArialMT"/>
              </a:rPr>
              <a:t>Máyꢀmóc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886778" y="3362699"/>
            <a:ext cx="8124167" cy="64282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06"/>
              </a:lnSpc>
              <a:spcBef>
                <a:spcPts val="0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350" spc="110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VSNMHL+ArialMT"/>
                <a:cs typeface="VSNMHL+ArialMT"/>
              </a:rPr>
              <a:t>Tựꢀđộngꢀhóaꢀvàꢀđồngꢀbộꢀhóaꢀcácꢀquạtꢀvậnꢀchuyểnꢀtrongꢀphòngꢀcungꢀbông</a:t>
            </a:r>
          </a:p>
          <a:p>
            <a:pPr marL="0" marR="0">
              <a:lnSpc>
                <a:spcPts val="1406"/>
              </a:lnSpc>
              <a:spcBef>
                <a:spcPts val="297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350" spc="110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VSNMHL+ArialMT"/>
                <a:cs typeface="VSNMHL+ArialMT"/>
              </a:rPr>
              <a:t>Tránhꢀlôngꢀtơꢀởꢀtrongꢀmáyꢀđểꢀgiảmꢀmaꢀsátꢀvàꢀgiảmꢀđứtꢀsợiꢀ(đặcꢀbiệtꢀlàꢀtrongꢀmáyꢀkéoꢀsợiꢀnồiꢀ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1172528" y="3762735"/>
            <a:ext cx="3715439" cy="41968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354"/>
              </a:lnSpc>
              <a:spcBef>
                <a:spcPts val="0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VSNMHL+ArialMT"/>
                <a:cs typeface="VSNMHL+ArialMT"/>
              </a:rPr>
              <a:t>khuyênꢀvàꢀmáyꢀcônꢀchỉꢀtựꢀđộngꢀ(AutoꢀCone)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886778" y="3986523"/>
            <a:ext cx="7857402" cy="42641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06"/>
              </a:lnSpc>
              <a:spcBef>
                <a:spcPts val="0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350" spc="110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VSNMHL+ArialMT"/>
                <a:cs typeface="VSNMHL+ArialMT"/>
              </a:rPr>
              <a:t>Tựꢀđộngꢀhóaꢀtốcꢀđộꢀmáyꢀtheoꢀđộꢀcăngꢀcủaꢀsợiꢀvàꢀlượngꢀsợiꢀtrongꢀmáyꢀkéoꢀsợiꢀnồiꢀkhuyên</a:t>
            </a:r>
          </a:p>
        </p:txBody>
      </p:sp>
    </p:spTree>
  </p:cSld>
  <p:clrMapOvr>
    <a:masterClrMapping/>
  </p:clrMapOvr>
</p:sld>
</file>

<file path=ppt/slides/slide40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844924" y="294617"/>
            <a:ext cx="1911961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Làm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bóng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82345" y="1089556"/>
            <a:ext cx="4772779" cy="5810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 b="1">
                <a:solidFill>
                  <a:srgbClr val="000000"/>
                </a:solidFill>
                <a:latin typeface="BLVWPH+Arial-BoldMT"/>
                <a:cs typeface="BLVWPH+Arial-BoldMT"/>
              </a:rPr>
              <a:t>Áp</a:t>
            </a:r>
            <a:r>
              <a:rPr dirty="0" sz="18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800" b="1">
                <a:solidFill>
                  <a:srgbClr val="000000"/>
                </a:solidFill>
                <a:latin typeface="BLVWPH+Arial-BoldMT"/>
                <a:cs typeface="BLVWPH+Arial-BoldMT"/>
              </a:rPr>
              <a:t>dụng</a:t>
            </a:r>
            <a:r>
              <a:rPr dirty="0" sz="18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800" b="1">
                <a:solidFill>
                  <a:srgbClr val="000000"/>
                </a:solidFill>
                <a:latin typeface="BLVWPH+Arial-BoldMT"/>
                <a:cs typeface="BLVWPH+Arial-BoldMT"/>
              </a:rPr>
              <a:t>công</a:t>
            </a:r>
            <a:r>
              <a:rPr dirty="0" sz="18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800" b="1">
                <a:solidFill>
                  <a:srgbClr val="000000"/>
                </a:solidFill>
                <a:latin typeface="BLVWPH+Arial-BoldMT"/>
                <a:cs typeface="BLVWPH+Arial-BoldMT"/>
              </a:rPr>
              <a:t>nghệ</a:t>
            </a:r>
            <a:r>
              <a:rPr dirty="0" sz="18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800" b="1">
                <a:solidFill>
                  <a:srgbClr val="000000"/>
                </a:solidFill>
                <a:latin typeface="BLVWPH+Arial-BoldMT"/>
                <a:cs typeface="BLVWPH+Arial-BoldMT"/>
              </a:rPr>
              <a:t>dòng</a:t>
            </a:r>
            <a:r>
              <a:rPr dirty="0" sz="18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800" b="1">
                <a:solidFill>
                  <a:srgbClr val="000000"/>
                </a:solidFill>
                <a:latin typeface="BLVWPH+Arial-BoldMT"/>
                <a:cs typeface="BLVWPH+Arial-BoldMT"/>
              </a:rPr>
              <a:t>chảy</a:t>
            </a:r>
            <a:r>
              <a:rPr dirty="0" sz="18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800" b="1">
                <a:solidFill>
                  <a:srgbClr val="000000"/>
                </a:solidFill>
                <a:latin typeface="BLVWPH+Arial-BoldMT"/>
                <a:cs typeface="BLVWPH+Arial-BoldMT"/>
              </a:rPr>
              <a:t>ngược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490311" y="1550196"/>
            <a:ext cx="2691613" cy="158513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771"/>
              </a:lnSpc>
              <a:spcBef>
                <a:spcPts val="0"/>
              </a:spcBef>
              <a:spcAft>
                <a:spcPts val="0"/>
              </a:spcAft>
            </a:pPr>
            <a:r>
              <a:rPr dirty="0" sz="1700">
                <a:solidFill>
                  <a:srgbClr val="000000"/>
                </a:solidFill>
                <a:latin typeface="VSNMHL+ArialMT"/>
                <a:cs typeface="VSNMHL+ArialMT"/>
              </a:rPr>
              <a:t>Táiꢀsửꢀdụngꢀtrongꢀquáꢀ</a:t>
            </a:r>
          </a:p>
          <a:p>
            <a:pPr marL="0" marR="0">
              <a:lnSpc>
                <a:spcPts val="1771"/>
              </a:lnSpc>
              <a:spcBef>
                <a:spcPts val="218"/>
              </a:spcBef>
              <a:spcAft>
                <a:spcPts val="0"/>
              </a:spcAft>
            </a:pPr>
            <a:r>
              <a:rPr dirty="0" sz="1700">
                <a:solidFill>
                  <a:srgbClr val="000000"/>
                </a:solidFill>
                <a:latin typeface="VSNMHL+ArialMT"/>
                <a:cs typeface="VSNMHL+ArialMT"/>
              </a:rPr>
              <a:t>trìnhꢀlàmꢀbóng:ꢀápꢀdụngꢀ</a:t>
            </a:r>
          </a:p>
          <a:p>
            <a:pPr marL="0" marR="0">
              <a:lnSpc>
                <a:spcPts val="1771"/>
              </a:lnSpc>
              <a:spcBef>
                <a:spcPts val="268"/>
              </a:spcBef>
              <a:spcAft>
                <a:spcPts val="0"/>
              </a:spcAft>
            </a:pPr>
            <a:r>
              <a:rPr dirty="0" sz="1700">
                <a:solidFill>
                  <a:srgbClr val="000000"/>
                </a:solidFill>
                <a:latin typeface="VSNMHL+ArialMT"/>
                <a:cs typeface="VSNMHL+ArialMT"/>
              </a:rPr>
              <a:t>môꢀhìnhꢀchảyꢀngượcꢀ</a:t>
            </a:r>
          </a:p>
          <a:p>
            <a:pPr marL="0" marR="0">
              <a:lnSpc>
                <a:spcPts val="1771"/>
              </a:lnSpc>
              <a:spcBef>
                <a:spcPts val="218"/>
              </a:spcBef>
              <a:spcAft>
                <a:spcPts val="0"/>
              </a:spcAft>
            </a:pPr>
            <a:r>
              <a:rPr dirty="0" sz="1700">
                <a:solidFill>
                  <a:srgbClr val="000000"/>
                </a:solidFill>
                <a:latin typeface="VSNMHL+ArialMT"/>
                <a:cs typeface="VSNMHL+ArialMT"/>
              </a:rPr>
              <a:t>củaꢀquáꢀtrìnhꢀlàmꢀbóngꢀ</a:t>
            </a:r>
          </a:p>
          <a:p>
            <a:pPr marL="0" marR="0">
              <a:lnSpc>
                <a:spcPts val="1771"/>
              </a:lnSpc>
              <a:spcBef>
                <a:spcPts val="218"/>
              </a:spcBef>
              <a:spcAft>
                <a:spcPts val="0"/>
              </a:spcAft>
            </a:pPr>
            <a:r>
              <a:rPr dirty="0" sz="1700">
                <a:solidFill>
                  <a:srgbClr val="000000"/>
                </a:solidFill>
                <a:latin typeface="VSNMHL+ArialMT"/>
                <a:cs typeface="VSNMHL+ArialMT"/>
              </a:rPr>
              <a:t>đểꢀtáiꢀsửꢀdụngꢀnước.</a:t>
            </a:r>
          </a:p>
        </p:txBody>
      </p:sp>
    </p:spTree>
  </p:cSld>
  <p:clrMapOvr>
    <a:masterClrMapping/>
  </p:clrMapOvr>
</p:sld>
</file>

<file path=ppt/slides/slide41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482601" y="401543"/>
            <a:ext cx="5362033" cy="6456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083"/>
              </a:lnSpc>
              <a:spcBef>
                <a:spcPts val="0"/>
              </a:spcBef>
              <a:spcAft>
                <a:spcPts val="0"/>
              </a:spcAft>
            </a:pPr>
            <a:r>
              <a:rPr dirty="0" sz="2000" b="1">
                <a:solidFill>
                  <a:srgbClr val="33696c"/>
                </a:solidFill>
                <a:latin typeface="BLVWPH+Arial-BoldMT"/>
                <a:cs typeface="BLVWPH+Arial-BoldMT"/>
              </a:rPr>
              <a:t>Hệ</a:t>
            </a:r>
            <a:r>
              <a:rPr dirty="0" sz="20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000" b="1">
                <a:solidFill>
                  <a:srgbClr val="33696c"/>
                </a:solidFill>
                <a:latin typeface="BLVWPH+Arial-BoldMT"/>
                <a:cs typeface="BLVWPH+Arial-BoldMT"/>
              </a:rPr>
              <a:t>thống</a:t>
            </a:r>
            <a:r>
              <a:rPr dirty="0" sz="20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000" b="1">
                <a:solidFill>
                  <a:srgbClr val="33696c"/>
                </a:solidFill>
                <a:latin typeface="BLVWPH+Arial-BoldMT"/>
                <a:cs typeface="BLVWPH+Arial-BoldMT"/>
              </a:rPr>
              <a:t>định</a:t>
            </a:r>
            <a:r>
              <a:rPr dirty="0" sz="20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000" b="1">
                <a:solidFill>
                  <a:srgbClr val="33696c"/>
                </a:solidFill>
                <a:latin typeface="BLVWPH+Arial-BoldMT"/>
                <a:cs typeface="BLVWPH+Arial-BoldMT"/>
              </a:rPr>
              <a:t>lượng</a:t>
            </a:r>
            <a:r>
              <a:rPr dirty="0" sz="20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000" b="1">
                <a:solidFill>
                  <a:srgbClr val="33696c"/>
                </a:solidFill>
                <a:latin typeface="BLVWPH+Arial-BoldMT"/>
                <a:cs typeface="BLVWPH+Arial-BoldMT"/>
              </a:rPr>
              <a:t>hóa</a:t>
            </a:r>
            <a:r>
              <a:rPr dirty="0" sz="20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000" b="1">
                <a:solidFill>
                  <a:srgbClr val="33696c"/>
                </a:solidFill>
                <a:latin typeface="BLVWPH+Arial-BoldMT"/>
                <a:cs typeface="BLVWPH+Arial-BoldMT"/>
              </a:rPr>
              <a:t>chất</a:t>
            </a:r>
            <a:r>
              <a:rPr dirty="0" sz="20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000" b="1">
                <a:solidFill>
                  <a:srgbClr val="33696c"/>
                </a:solidFill>
                <a:latin typeface="BLVWPH+Arial-BoldMT"/>
                <a:cs typeface="BLVWPH+Arial-BoldMT"/>
              </a:rPr>
              <a:t>tự</a:t>
            </a:r>
            <a:r>
              <a:rPr dirty="0" sz="20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000" b="1">
                <a:solidFill>
                  <a:srgbClr val="33696c"/>
                </a:solidFill>
                <a:latin typeface="BLVWPH+Arial-BoldMT"/>
                <a:cs typeface="BLVWPH+Arial-BoldMT"/>
              </a:rPr>
              <a:t>động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82600" y="1392908"/>
            <a:ext cx="4716687" cy="130729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Cầnꢀphảiꢀxemꢀxétꢀmộtꢀsốꢀcácꢀđiềuꢀkiệnꢀkhiꢀchuẩnꢀbịꢀ</a:t>
            </a:r>
          </a:p>
          <a:p>
            <a:pPr marL="0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đầuꢀtưꢀvàꢀxâyꢀdựngꢀmộtꢀhệꢀthốngꢀđinhꢀlượngꢀtốt:ꢀ</a:t>
            </a:r>
          </a:p>
          <a:p>
            <a:pPr marL="0" marR="0">
              <a:lnSpc>
                <a:spcPts val="1510"/>
              </a:lnSpc>
              <a:spcBef>
                <a:spcPts val="179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50" spc="13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Độꢀtinꢀcậy</a:t>
            </a:r>
          </a:p>
          <a:p>
            <a:pPr marL="0" marR="0">
              <a:lnSpc>
                <a:spcPts val="1510"/>
              </a:lnSpc>
              <a:spcBef>
                <a:spcPts val="169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50" spc="13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Tốcꢀđộ</a:t>
            </a:r>
          </a:p>
          <a:p>
            <a:pPr marL="0" marR="0">
              <a:lnSpc>
                <a:spcPts val="1510"/>
              </a:lnSpc>
              <a:spcBef>
                <a:spcPts val="169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50" spc="13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Độꢀchínhꢀxác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286619" y="2528547"/>
            <a:ext cx="2376264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Cấpꢀthuốcꢀnhuộmꢀtựꢀđộng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05070" y="3005671"/>
            <a:ext cx="857659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Lợiꢀích: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05070" y="3213710"/>
            <a:ext cx="4963503" cy="152421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10"/>
              </a:lnSpc>
              <a:spcBef>
                <a:spcPts val="0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50" spc="13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Nângꢀcaoꢀhệꢀsốꢀđúngꢀtừꢀđầu,ꢀgiảmꢀnhuꢀcầuꢀlàmꢀlại.</a:t>
            </a:r>
          </a:p>
          <a:p>
            <a:pPr marL="0" marR="0">
              <a:lnSpc>
                <a:spcPts val="1510"/>
              </a:lnSpc>
              <a:spcBef>
                <a:spcPts val="169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50" spc="13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Tiếtꢀkiệmꢀthờiꢀgian,ꢀhóaꢀchất,ꢀnướcꢀvàꢀnăngꢀlượng.</a:t>
            </a:r>
          </a:p>
          <a:p>
            <a:pPr marL="0" marR="0">
              <a:lnSpc>
                <a:spcPts val="1510"/>
              </a:lnSpc>
              <a:spcBef>
                <a:spcPts val="169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50" spc="13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Hệꢀthốngꢀtựꢀđộngꢀgiảmꢀôꢀnhiễmꢀvàꢀlãngꢀphíꢀhóaꢀ</a:t>
            </a:r>
          </a:p>
          <a:p>
            <a:pPr marL="285750" marR="0">
              <a:lnSpc>
                <a:spcPts val="1458"/>
              </a:lnSpc>
              <a:spcBef>
                <a:spcPts val="16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chất.</a:t>
            </a:r>
          </a:p>
          <a:p>
            <a:pPr marL="0" marR="0">
              <a:lnSpc>
                <a:spcPts val="1510"/>
              </a:lnSpc>
              <a:spcBef>
                <a:spcPts val="179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50" spc="13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Tạoꢀmôiꢀtrườngꢀlàmꢀviệcꢀanꢀtoàn,ꢀkhôngꢀtiếpꢀxúcꢀ</a:t>
            </a:r>
          </a:p>
          <a:p>
            <a:pPr marL="285750" marR="0">
              <a:lnSpc>
                <a:spcPts val="1458"/>
              </a:lnSpc>
              <a:spcBef>
                <a:spcPts val="21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hóaꢀchấtꢀđộcꢀhại.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5730146" y="4779713"/>
            <a:ext cx="3761329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Tựꢀđộngꢀcânꢀvàꢀđịnhꢀlượngꢀhóaꢀchấtꢀlỏng</a:t>
            </a:r>
          </a:p>
        </p:txBody>
      </p:sp>
    </p:spTree>
  </p:cSld>
  <p:clrMapOvr>
    <a:masterClrMapping/>
  </p:clrMapOvr>
</p:sld>
</file>

<file path=ppt/slides/slide42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155791" y="413202"/>
            <a:ext cx="3276512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Máy</a:t>
            </a:r>
            <a:r>
              <a:rPr dirty="0" sz="2400" spc="-38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căng</a:t>
            </a:r>
            <a:r>
              <a:rPr dirty="0" sz="2400" spc="-43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định</a:t>
            </a:r>
            <a:r>
              <a:rPr dirty="0" sz="2400" spc="-56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spc="-17" b="1">
                <a:solidFill>
                  <a:srgbClr val="33696c"/>
                </a:solidFill>
                <a:latin typeface="BLVWPH+Arial-BoldMT"/>
                <a:cs typeface="BLVWPH+Arial-BoldMT"/>
              </a:rPr>
              <a:t>hình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01989" y="1275793"/>
            <a:ext cx="360926" cy="924698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10"/>
              </a:lnSpc>
              <a:spcBef>
                <a:spcPts val="0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EDKOIV+SymbolMT"/>
                <a:cs typeface="EDKOIV+SymbolMT"/>
              </a:rPr>
              <a:t></a:t>
            </a:r>
          </a:p>
          <a:p>
            <a:pPr marL="0" marR="0">
              <a:lnSpc>
                <a:spcPts val="1510"/>
              </a:lnSpc>
              <a:spcBef>
                <a:spcPts val="2084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EDKOIV+SymbolMT"/>
                <a:cs typeface="EDKOIV+SymbolMT"/>
              </a:rPr>
              <a:t>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44889" y="1281114"/>
            <a:ext cx="4535979" cy="113685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Điềuꢀchỉnhꢀnhiệtꢀđộꢀlòꢀdầu/mỏꢀphunꢀtheoꢀyêuꢀcầuꢀ</a:t>
            </a:r>
          </a:p>
          <a:p>
            <a:pPr marL="0" marR="0">
              <a:lnSpc>
                <a:spcPts val="1458"/>
              </a:lnSpc>
              <a:spcBef>
                <a:spcPts val="338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máyꢀcăngꢀ(≥ꢀ50°C).</a:t>
            </a:r>
          </a:p>
          <a:p>
            <a:pPr marL="0" marR="0">
              <a:lnSpc>
                <a:spcPts val="1458"/>
              </a:lnSpc>
              <a:spcBef>
                <a:spcPts val="338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Tựꢀđộngꢀhóaꢀkhíꢀthảiꢀtheoꢀnhiệtꢀđộ,ꢀđộꢀẩm,ꢀtốcꢀđộꢀ</a:t>
            </a:r>
          </a:p>
          <a:p>
            <a:pPr marL="0" marR="0">
              <a:lnSpc>
                <a:spcPts val="1458"/>
              </a:lnSpc>
              <a:spcBef>
                <a:spcPts val="338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nạpꢀvải.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01989" y="2188974"/>
            <a:ext cx="360926" cy="69640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10"/>
              </a:lnSpc>
              <a:spcBef>
                <a:spcPts val="0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EDKOIV+SymbolMT"/>
                <a:cs typeface="EDKOIV+SymbolMT"/>
              </a:rPr>
              <a:t></a:t>
            </a:r>
          </a:p>
          <a:p>
            <a:pPr marL="0" marR="0">
              <a:lnSpc>
                <a:spcPts val="1510"/>
              </a:lnSpc>
              <a:spcBef>
                <a:spcPts val="286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EDKOIV+SymbolMT"/>
                <a:cs typeface="EDKOIV+SymbolMT"/>
              </a:rPr>
              <a:t>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44889" y="2194295"/>
            <a:ext cx="4455908" cy="90855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CàiꢀbiếnꢀtầnꢀchoꢀquạtꢀID/FDꢀvàꢀcảmꢀbiếnꢀđộꢀẩm.</a:t>
            </a:r>
          </a:p>
          <a:p>
            <a:pPr marL="0" marR="0">
              <a:lnSpc>
                <a:spcPts val="1458"/>
              </a:lnSpc>
              <a:spcBef>
                <a:spcPts val="338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Lắpꢀhệꢀthốngꢀthuꢀhồiꢀnhiệtꢀkhíꢀthảiꢀkèmꢀbộꢀlọcꢀvàꢀ</a:t>
            </a:r>
          </a:p>
          <a:p>
            <a:pPr marL="0" marR="0">
              <a:lnSpc>
                <a:spcPts val="1458"/>
              </a:lnSpc>
              <a:spcBef>
                <a:spcPts val="338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điềuꢀkhiểnꢀanꢀtoàn.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5790406" y="2469186"/>
            <a:ext cx="1558008" cy="57027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ELWLDV+Arial-ItalicMT"/>
                <a:cs typeface="ELWLDV+Arial-ItalicMT"/>
              </a:rPr>
              <a:t>Thất</a:t>
            </a:r>
            <a:r>
              <a:rPr dirty="0" sz="1200" spc="31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200">
                <a:solidFill>
                  <a:srgbClr val="000000"/>
                </a:solidFill>
                <a:latin typeface="ELWLDV+Arial-ItalicMT"/>
                <a:cs typeface="ELWLDV+Arial-ItalicMT"/>
              </a:rPr>
              <a:t>thoát</a:t>
            </a:r>
            <a:r>
              <a:rPr dirty="0" sz="1200" spc="31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200">
                <a:solidFill>
                  <a:srgbClr val="000000"/>
                </a:solidFill>
                <a:latin typeface="ELWLDV+Arial-ItalicMT"/>
                <a:cs typeface="ELWLDV+Arial-ItalicMT"/>
              </a:rPr>
              <a:t>nhiệt</a:t>
            </a:r>
            <a:r>
              <a:rPr dirty="0" sz="1200" spc="31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200">
                <a:solidFill>
                  <a:srgbClr val="000000"/>
                </a:solidFill>
                <a:latin typeface="ELWLDV+Arial-ItalicMT"/>
                <a:cs typeface="ELWLDV+Arial-ItalicMT"/>
              </a:rPr>
              <a:t>từ</a:t>
            </a:r>
          </a:p>
          <a:p>
            <a:pPr marL="0" marR="0">
              <a:lnSpc>
                <a:spcPts val="1250"/>
              </a:lnSpc>
              <a:spcBef>
                <a:spcPts val="139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ELWLDV+Arial-ItalicMT"/>
                <a:cs typeface="ELWLDV+Arial-ItalicMT"/>
              </a:rPr>
              <a:t>máy</a:t>
            </a:r>
            <a:r>
              <a:rPr dirty="0" sz="1200" spc="32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200">
                <a:solidFill>
                  <a:srgbClr val="000000"/>
                </a:solidFill>
                <a:latin typeface="ELWLDV+Arial-ItalicMT"/>
                <a:cs typeface="ELWLDV+Arial-ItalicMT"/>
              </a:rPr>
              <a:t>căng</a:t>
            </a:r>
            <a:r>
              <a:rPr dirty="0" sz="1200" spc="32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200">
                <a:solidFill>
                  <a:srgbClr val="000000"/>
                </a:solidFill>
                <a:latin typeface="ELWLDV+Arial-ItalicMT"/>
                <a:cs typeface="ELWLDV+Arial-ItalicMT"/>
              </a:rPr>
              <a:t>định</a:t>
            </a:r>
            <a:r>
              <a:rPr dirty="0" sz="1200" spc="32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200">
                <a:solidFill>
                  <a:srgbClr val="000000"/>
                </a:solidFill>
                <a:latin typeface="ELWLDV+Arial-ItalicMT"/>
                <a:cs typeface="ELWLDV+Arial-ItalicMT"/>
              </a:rPr>
              <a:t>hình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601989" y="2873860"/>
            <a:ext cx="360926" cy="183788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10"/>
              </a:lnSpc>
              <a:spcBef>
                <a:spcPts val="0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EDKOIV+SymbolMT"/>
                <a:cs typeface="EDKOIV+SymbolMT"/>
              </a:rPr>
              <a:t></a:t>
            </a:r>
          </a:p>
          <a:p>
            <a:pPr marL="0" marR="0">
              <a:lnSpc>
                <a:spcPts val="1510"/>
              </a:lnSpc>
              <a:spcBef>
                <a:spcPts val="2084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EDKOIV+SymbolMT"/>
                <a:cs typeface="EDKOIV+SymbolMT"/>
              </a:rPr>
              <a:t></a:t>
            </a:r>
          </a:p>
          <a:p>
            <a:pPr marL="0" marR="0">
              <a:lnSpc>
                <a:spcPts val="1510"/>
              </a:lnSpc>
              <a:spcBef>
                <a:spcPts val="2084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EDKOIV+SymbolMT"/>
                <a:cs typeface="EDKOIV+SymbolMT"/>
              </a:rPr>
              <a:t></a:t>
            </a:r>
          </a:p>
          <a:p>
            <a:pPr marL="0" marR="0">
              <a:lnSpc>
                <a:spcPts val="1510"/>
              </a:lnSpc>
              <a:spcBef>
                <a:spcPts val="2084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EDKOIV+SymbolMT"/>
                <a:cs typeface="EDKOIV+SymbolMT"/>
              </a:rPr>
              <a:t>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944889" y="2879180"/>
            <a:ext cx="4615650" cy="1821738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Đóngꢀđườngꢀxảꢀkhiꢀchờꢀmáyꢀcăng,ꢀtốiꢀưuꢀchuyểnꢀ</a:t>
            </a:r>
          </a:p>
          <a:p>
            <a:pPr marL="0" marR="0">
              <a:lnSpc>
                <a:spcPts val="1458"/>
              </a:lnSpc>
              <a:spcBef>
                <a:spcPts val="338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mẻ.</a:t>
            </a:r>
          </a:p>
          <a:p>
            <a:pPr marL="0" marR="0">
              <a:lnSpc>
                <a:spcPts val="1458"/>
              </a:lnSpc>
              <a:spcBef>
                <a:spcPts val="338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Lậpꢀkếꢀhoạchꢀgiảmꢀdừngꢀmáy,ꢀtốiꢀưuꢀgiaꢀnhiệt/làmꢀ</a:t>
            </a:r>
          </a:p>
          <a:p>
            <a:pPr marL="0" marR="0">
              <a:lnSpc>
                <a:spcPts val="1458"/>
              </a:lnSpc>
              <a:spcBef>
                <a:spcPts val="338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nguội.</a:t>
            </a:r>
          </a:p>
          <a:p>
            <a:pPr marL="0" marR="0">
              <a:lnSpc>
                <a:spcPts val="1458"/>
              </a:lnSpc>
              <a:spcBef>
                <a:spcPts val="288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Tậnꢀdụngꢀ≥ꢀ75–80%ꢀchiềuꢀrộng,ꢀlàmꢀsạchꢀbộꢀlọc,ꢀ</a:t>
            </a:r>
          </a:p>
          <a:p>
            <a:pPr marL="0" marR="0">
              <a:lnSpc>
                <a:spcPts val="1458"/>
              </a:lnSpc>
              <a:spcBef>
                <a:spcPts val="338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cáchꢀnhiệtꢀtốt.</a:t>
            </a:r>
          </a:p>
          <a:p>
            <a:pPr marL="0" marR="0">
              <a:lnSpc>
                <a:spcPts val="1458"/>
              </a:lnSpc>
              <a:spcBef>
                <a:spcPts val="338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Khóaꢀliênꢀđộngꢀquạtꢀvớiꢀmáyꢀchính.</a:t>
            </a:r>
          </a:p>
        </p:txBody>
      </p:sp>
    </p:spTree>
  </p:cSld>
  <p:clrMapOvr>
    <a:masterClrMapping/>
  </p:clrMapOvr>
</p:sld>
</file>

<file path=ppt/slides/slide43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265080" y="449371"/>
            <a:ext cx="5581275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Thu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hồi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nhiệt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máy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căng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định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hình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360185" y="1049005"/>
            <a:ext cx="6795033" cy="66532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912143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Bộ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trao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đổi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nhiệt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khí/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khí</a:t>
            </a:r>
          </a:p>
          <a:p>
            <a:pPr marL="0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231f20"/>
                </a:solidFill>
                <a:latin typeface="VSNMHL+ArialMT"/>
                <a:cs typeface="VSNMHL+ArialMT"/>
              </a:rPr>
              <a:t>SơꢀđồꢀcủaꢀmộtꢀMáyꢀcăngꢀđịnhꢀhìnhꢀcóꢀvàꢀkhôngꢀcóꢀbộꢀthuꢀhồiꢀnhiệtꢀKhí/Khí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079693" y="2404908"/>
            <a:ext cx="2911457" cy="4589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10"/>
              </a:lnSpc>
              <a:spcBef>
                <a:spcPts val="0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50" spc="13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Traoꢀđổiꢀnhiệtꢀkhôngꢀkhíꢀvớiꢀ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365443" y="2602253"/>
            <a:ext cx="2887839" cy="83601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khôngꢀkhíꢀnhưꢀbộꢀtraoꢀđổiꢀnhiệtꢀ</a:t>
            </a:r>
          </a:p>
          <a:p>
            <a:pPr marL="0" marR="0">
              <a:lnSpc>
                <a:spcPts val="1458"/>
              </a:lnSpc>
              <a:spcBef>
                <a:spcPts val="3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dạngꢀtấm,ꢀbộꢀtraoꢀđổiꢀnhiệtꢀốngꢀ</a:t>
            </a:r>
          </a:p>
          <a:p>
            <a:pPr marL="0" marR="0">
              <a:lnSpc>
                <a:spcPts val="1458"/>
              </a:lnSpc>
              <a:spcBef>
                <a:spcPts val="3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thủyꢀtinhꢀhoặcꢀbánhꢀxeꢀnhiệt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079693" y="3249204"/>
            <a:ext cx="3041690" cy="64947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10"/>
              </a:lnSpc>
              <a:spcBef>
                <a:spcPts val="0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50" spc="13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Hiệuꢀsuấtꢀthườngꢀđạtꢀkhoảngꢀ</a:t>
            </a:r>
          </a:p>
          <a:p>
            <a:pPr marL="285750" marR="0">
              <a:lnSpc>
                <a:spcPts val="1458"/>
              </a:lnSpc>
              <a:spcBef>
                <a:spcPts val="43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50ꢀ-ꢀ60%,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6079693" y="3709452"/>
            <a:ext cx="2983825" cy="8414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10"/>
              </a:lnSpc>
              <a:spcBef>
                <a:spcPts val="0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50" spc="13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Cóꢀthểꢀxảyꢀraꢀcácꢀvấnꢀđềꢀvớiꢀ</a:t>
            </a:r>
          </a:p>
          <a:p>
            <a:pPr marL="285750" marR="0">
              <a:lnSpc>
                <a:spcPts val="1458"/>
              </a:lnSpc>
              <a:spcBef>
                <a:spcPts val="43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khíꢀbypass,ꢀôꢀnhiễmꢀvàꢀănꢀ</a:t>
            </a:r>
          </a:p>
          <a:p>
            <a:pPr marL="285750" marR="0">
              <a:lnSpc>
                <a:spcPts val="1458"/>
              </a:lnSpc>
              <a:spcBef>
                <a:spcPts val="3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mòn.</a:t>
            </a:r>
          </a:p>
        </p:txBody>
      </p:sp>
    </p:spTree>
  </p:cSld>
  <p:clrMapOvr>
    <a:masterClrMapping/>
  </p:clrMapOvr>
</p:sld>
</file>

<file path=ppt/slides/slide44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147093" y="294617"/>
            <a:ext cx="5581275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Thu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hồi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nhiệt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máy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căng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định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hình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552664" y="4464418"/>
            <a:ext cx="2374795" cy="735988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VSNMHL+ArialMT"/>
                <a:cs typeface="VSNMHL+ArialMT"/>
              </a:rPr>
              <a:t>Bộꢀthuꢀhồiꢀnhiệtꢀkiểuꢀ</a:t>
            </a:r>
          </a:p>
          <a:p>
            <a:pPr marL="0" marR="0">
              <a:lnSpc>
                <a:spcPts val="1667"/>
              </a:lnSpc>
              <a:spcBef>
                <a:spcPts val="1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VSNMHL+ArialMT"/>
                <a:cs typeface="VSNMHL+ArialMT"/>
              </a:rPr>
              <a:t>Khí/Nướcꢀ–ꢀNguyênꢀlýꢀ</a:t>
            </a:r>
          </a:p>
        </p:txBody>
      </p:sp>
    </p:spTree>
  </p:cSld>
  <p:clrMapOvr>
    <a:masterClrMapping/>
  </p:clrMapOvr>
</p:sld>
</file>

<file path=ppt/slides/slide45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885929" y="455084"/>
            <a:ext cx="2508535" cy="7425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396"/>
              </a:lnSpc>
              <a:spcBef>
                <a:spcPts val="0"/>
              </a:spcBef>
              <a:spcAft>
                <a:spcPts val="0"/>
              </a:spcAft>
            </a:pPr>
            <a:r>
              <a:rPr dirty="0" sz="2300" b="1">
                <a:solidFill>
                  <a:srgbClr val="33696c"/>
                </a:solidFill>
                <a:latin typeface="BLVWPH+Arial-BoldMT"/>
                <a:cs typeface="BLVWPH+Arial-BoldMT"/>
              </a:rPr>
              <a:t>Công</a:t>
            </a:r>
            <a:r>
              <a:rPr dirty="0" sz="2300" spc="-65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300" b="1">
                <a:solidFill>
                  <a:srgbClr val="33696c"/>
                </a:solidFill>
                <a:latin typeface="BLVWPH+Arial-BoldMT"/>
                <a:cs typeface="BLVWPH+Arial-BoldMT"/>
              </a:rPr>
              <a:t>đoạn</a:t>
            </a:r>
            <a:r>
              <a:rPr dirty="0" sz="2300" spc="-68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300" spc="-19" b="1">
                <a:solidFill>
                  <a:srgbClr val="33696c"/>
                </a:solidFill>
                <a:latin typeface="BLVWPH+Arial-BoldMT"/>
                <a:cs typeface="BLVWPH+Arial-BoldMT"/>
              </a:rPr>
              <a:t>sấy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89742" y="1236623"/>
            <a:ext cx="5075305" cy="45875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10"/>
              </a:lnSpc>
              <a:spcBef>
                <a:spcPts val="0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50" spc="115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Điềuꢀchỉnhꢀápꢀsuấtꢀhơiꢀtheoꢀyêuꢀcầuꢀvềꢀnhiệtꢀđộꢀ(sắcꢀ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46918" y="1508644"/>
            <a:ext cx="5154381" cy="12520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spc="-14">
                <a:solidFill>
                  <a:srgbClr val="000000"/>
                </a:solidFill>
                <a:latin typeface="VSNMHL+ArialMT"/>
                <a:cs typeface="VSNMHL+ArialMT"/>
              </a:rPr>
              <a:t>thái,ꢀtrọngꢀlượngꢀvải,ꢀkíchꢀthướcꢀmẻ,ꢀv.v.)ꢀđểꢀtốiꢀưuꢀhóaꢀ</a:t>
            </a:r>
          </a:p>
          <a:p>
            <a:pPr marL="0" marR="0">
              <a:lnSpc>
                <a:spcPts val="1458"/>
              </a:lnSpc>
              <a:spcBef>
                <a:spcPts val="64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việcꢀsửꢀdụngꢀhơiꢀnước:ꢀPhầnꢀlớnꢀcácꢀcôngꢀtyꢀcònꢀkhôngꢀ</a:t>
            </a:r>
          </a:p>
          <a:p>
            <a:pPr marL="0" marR="0">
              <a:lnSpc>
                <a:spcPts val="1458"/>
              </a:lnSpc>
              <a:spcBef>
                <a:spcPts val="64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lắpꢀđặtꢀvanꢀgiảmꢀápꢀsuấtꢀhơiꢀnướcꢀvớiꢀmáyꢀsấy;ꢀtấtꢀcảꢀ</a:t>
            </a:r>
          </a:p>
          <a:p>
            <a:pPr marL="0" marR="0">
              <a:lnSpc>
                <a:spcPts val="1458"/>
              </a:lnSpc>
              <a:spcBef>
                <a:spcPts val="64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máyꢀsấyꢀđềuꢀđượcꢀcấpꢀhơiꢀcùngꢀápꢀsuất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89742" y="2570123"/>
            <a:ext cx="5463899" cy="179088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10"/>
              </a:lnSpc>
              <a:spcBef>
                <a:spcPts val="0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50" spc="115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Lắpꢀđặtꢀmáyꢀthổiꢀchạyꢀbằngꢀđiệnꢀvàꢀcóꢀápꢀsuấtꢀcao,ꢀkèmꢀ</a:t>
            </a:r>
          </a:p>
          <a:p>
            <a:pPr marL="257175" marR="0">
              <a:lnSpc>
                <a:spcPts val="1458"/>
              </a:lnSpc>
              <a:spcBef>
                <a:spcPts val="63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vớiꢀvòiꢀphunꢀcóꢀthểꢀtùyꢀchỉnh,ꢀthayꢀvìꢀsửꢀdụngꢀkhíꢀnén</a:t>
            </a:r>
          </a:p>
          <a:p>
            <a:pPr marL="0" marR="0">
              <a:lnSpc>
                <a:spcPts val="1510"/>
              </a:lnSpc>
              <a:spcBef>
                <a:spcPts val="599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50" spc="115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Đánhꢀgiáꢀkhảꢀnăngꢀtuầnꢀhoànꢀkhíꢀthảiꢀcủaꢀmáy</a:t>
            </a:r>
          </a:p>
          <a:p>
            <a:pPr marL="347663" marR="0">
              <a:lnSpc>
                <a:spcPts val="1510"/>
              </a:lnSpc>
              <a:spcBef>
                <a:spcPts val="589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450" spc="101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Sẽꢀcầnꢀlắpꢀđặtꢀmộtꢀtúiꢀlọcꢀthuꢀgomꢀlôngꢀtơꢀ(giốngꢀ</a:t>
            </a:r>
          </a:p>
          <a:p>
            <a:pPr marL="633413" marR="0">
              <a:lnSpc>
                <a:spcPts val="1458"/>
              </a:lnSpc>
              <a:spcBef>
                <a:spcPts val="63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loạiꢀtrongꢀbộꢀlọcꢀcủaꢀmáyꢀchảiꢀ</a:t>
            </a:r>
            <a:r>
              <a:rPr dirty="0" sz="1400" spc="-8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trongꢀngànhꢀkéoꢀsợi)ꢀ</a:t>
            </a:r>
          </a:p>
          <a:p>
            <a:pPr marL="633413" marR="0">
              <a:lnSpc>
                <a:spcPts val="1458"/>
              </a:lnSpc>
              <a:spcBef>
                <a:spcPts val="64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vàꢀbổꢀsungꢀ30ꢀ~ꢀ40%ꢀkhíꢀtươi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37405" y="4170323"/>
            <a:ext cx="4602103" cy="72408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10"/>
              </a:lnSpc>
              <a:spcBef>
                <a:spcPts val="0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450" spc="101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Cóꢀthểꢀdẫnꢀđếnꢀtraoꢀđổiꢀnhiệtꢀtốtꢀhơnꢀcũngꢀnhưꢀ</a:t>
            </a:r>
          </a:p>
          <a:p>
            <a:pPr marL="285750" marR="0">
              <a:lnSpc>
                <a:spcPts val="1458"/>
              </a:lnSpc>
              <a:spcBef>
                <a:spcPts val="63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giảmꢀthờiꢀgianꢀsấyꢀvàꢀgiảmꢀtiêuꢀthụꢀhơiꢀnước</a:t>
            </a:r>
          </a:p>
        </p:txBody>
      </p:sp>
    </p:spTree>
  </p:cSld>
  <p:clrMapOvr>
    <a:masterClrMapping/>
  </p:clrMapOvr>
</p:sld>
</file>

<file path=ppt/slides/slide46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668123" y="488975"/>
            <a:ext cx="2099026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Ngành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may</a:t>
            </a:r>
          </a:p>
        </p:txBody>
      </p:sp>
    </p:spTree>
  </p:cSld>
  <p:clrMapOvr>
    <a:masterClrMapping/>
  </p:clrMapOvr>
</p:sld>
</file>

<file path=ppt/slides/slide47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723231" y="449374"/>
            <a:ext cx="6547111" cy="80708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604"/>
              </a:lnSpc>
              <a:spcBef>
                <a:spcPts val="0"/>
              </a:spcBef>
              <a:spcAft>
                <a:spcPts val="0"/>
              </a:spcAft>
            </a:pPr>
            <a:r>
              <a:rPr dirty="0" sz="2500" b="1">
                <a:solidFill>
                  <a:srgbClr val="33696c"/>
                </a:solidFill>
                <a:latin typeface="BLVWPH+Arial-BoldMT"/>
                <a:cs typeface="BLVWPH+Arial-BoldMT"/>
              </a:rPr>
              <a:t>Các</a:t>
            </a:r>
            <a:r>
              <a:rPr dirty="0" sz="25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500" b="1">
                <a:solidFill>
                  <a:srgbClr val="33696c"/>
                </a:solidFill>
                <a:latin typeface="BLVWPH+Arial-BoldMT"/>
                <a:cs typeface="BLVWPH+Arial-BoldMT"/>
              </a:rPr>
              <a:t>biện</a:t>
            </a:r>
            <a:r>
              <a:rPr dirty="0" sz="25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500" b="1">
                <a:solidFill>
                  <a:srgbClr val="33696c"/>
                </a:solidFill>
                <a:latin typeface="BLVWPH+Arial-BoldMT"/>
                <a:cs typeface="BLVWPH+Arial-BoldMT"/>
              </a:rPr>
              <a:t>pháp</a:t>
            </a:r>
            <a:r>
              <a:rPr dirty="0" sz="25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500" b="1">
                <a:solidFill>
                  <a:srgbClr val="33696c"/>
                </a:solidFill>
                <a:latin typeface="BLVWPH+Arial-BoldMT"/>
                <a:cs typeface="BLVWPH+Arial-BoldMT"/>
              </a:rPr>
              <a:t>Hiệu</a:t>
            </a:r>
            <a:r>
              <a:rPr dirty="0" sz="25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500" b="1">
                <a:solidFill>
                  <a:srgbClr val="33696c"/>
                </a:solidFill>
                <a:latin typeface="BLVWPH+Arial-BoldMT"/>
                <a:cs typeface="BLVWPH+Arial-BoldMT"/>
              </a:rPr>
              <a:t>quả</a:t>
            </a:r>
            <a:r>
              <a:rPr dirty="0" sz="25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500" b="1">
                <a:solidFill>
                  <a:srgbClr val="33696c"/>
                </a:solidFill>
                <a:latin typeface="BLVWPH+Arial-BoldMT"/>
                <a:cs typeface="BLVWPH+Arial-BoldMT"/>
              </a:rPr>
              <a:t>cho</a:t>
            </a:r>
            <a:r>
              <a:rPr dirty="0" sz="25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500" b="1">
                <a:solidFill>
                  <a:srgbClr val="33696c"/>
                </a:solidFill>
                <a:latin typeface="BLVWPH+Arial-BoldMT"/>
                <a:cs typeface="BLVWPH+Arial-BoldMT"/>
              </a:rPr>
              <a:t>máy</a:t>
            </a:r>
            <a:r>
              <a:rPr dirty="0" sz="25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500" b="1">
                <a:solidFill>
                  <a:srgbClr val="33696c"/>
                </a:solidFill>
                <a:latin typeface="BLVWPH+Arial-BoldMT"/>
                <a:cs typeface="BLVWPH+Arial-BoldMT"/>
              </a:rPr>
              <a:t>may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48625" y="1059620"/>
            <a:ext cx="2085831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Động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cơ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Servo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Motor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88323" y="1400771"/>
            <a:ext cx="328947" cy="19241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  <a:p>
            <a:pPr marL="0" marR="0">
              <a:lnSpc>
                <a:spcPts val="1458"/>
              </a:lnSpc>
              <a:spcBef>
                <a:spcPts val="2355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  <a:p>
            <a:pPr marL="0" marR="0">
              <a:lnSpc>
                <a:spcPts val="1458"/>
              </a:lnSpc>
              <a:spcBef>
                <a:spcPts val="2405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  <a:p>
            <a:pPr marL="0" marR="0">
              <a:lnSpc>
                <a:spcPts val="1458"/>
              </a:lnSpc>
              <a:spcBef>
                <a:spcPts val="2405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005823" y="1400771"/>
            <a:ext cx="4526694" cy="69733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Ưuꢀđiểm:ꢀKhôngꢀthấtꢀthoátꢀnăngꢀlượng,ꢀvậnꢀhànhꢀ</a:t>
            </a:r>
          </a:p>
          <a:p>
            <a:pPr marL="0" marR="0">
              <a:lnSpc>
                <a:spcPts val="1458"/>
              </a:lnSpc>
              <a:spcBef>
                <a:spcPts val="423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êm,ꢀkiểmꢀsoátꢀtốcꢀđộꢀtốt.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005823" y="1891499"/>
            <a:ext cx="4701412" cy="69733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Hiệuꢀquảꢀnăngꢀlượng:ꢀĐộngꢀcơꢀservoꢀgiúpꢀtiếtꢀkiệmꢀ</a:t>
            </a:r>
          </a:p>
          <a:p>
            <a:pPr marL="0" marR="0">
              <a:lnSpc>
                <a:spcPts val="1458"/>
              </a:lnSpc>
              <a:spcBef>
                <a:spcPts val="423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60–80%ꢀđiệnꢀnăngꢀmáyꢀmay.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005823" y="2382227"/>
            <a:ext cx="4562536" cy="94269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Chiꢀphíꢀ&amp;ꢀhoànꢀvốn:ꢀĐầuꢀtưꢀ1,8–3ꢀtriệuꢀVNĐ/máy,ꢀ</a:t>
            </a:r>
          </a:p>
          <a:p>
            <a:pPr marL="0" marR="0">
              <a:lnSpc>
                <a:spcPts val="1458"/>
              </a:lnSpc>
              <a:spcBef>
                <a:spcPts val="423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hoànꢀvốnꢀ2–5ꢀnămꢀtùyꢀđiềuꢀkiệnꢀsửꢀdụng.</a:t>
            </a:r>
          </a:p>
          <a:p>
            <a:pPr marL="0" marR="0">
              <a:lnSpc>
                <a:spcPts val="1458"/>
              </a:lnSpc>
              <a:spcBef>
                <a:spcPts val="423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Lợiꢀíchꢀthêm:ꢀTăngꢀnăngꢀsuấtꢀnhờꢀtốcꢀđộꢀcaoꢀhơn.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6204529" y="2640673"/>
            <a:ext cx="2564659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>
                <a:solidFill>
                  <a:srgbClr val="000000"/>
                </a:solidFill>
                <a:latin typeface="ELWLDV+Arial-ItalicMT"/>
                <a:cs typeface="ELWLDV+Arial-ItalicMT"/>
              </a:rPr>
              <a:t>Đồ</a:t>
            </a:r>
            <a:r>
              <a:rPr dirty="0" sz="1000" spc="26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00">
                <a:solidFill>
                  <a:srgbClr val="000000"/>
                </a:solidFill>
                <a:latin typeface="ELWLDV+Arial-ItalicMT"/>
                <a:cs typeface="ELWLDV+Arial-ItalicMT"/>
              </a:rPr>
              <a:t>thị</a:t>
            </a:r>
            <a:r>
              <a:rPr dirty="0" sz="1000" spc="26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00">
                <a:solidFill>
                  <a:srgbClr val="000000"/>
                </a:solidFill>
                <a:latin typeface="ELWLDV+Arial-ItalicMT"/>
                <a:cs typeface="ELWLDV+Arial-ItalicMT"/>
              </a:rPr>
              <a:t>phụ</a:t>
            </a:r>
            <a:r>
              <a:rPr dirty="0" sz="1000" spc="26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00">
                <a:solidFill>
                  <a:srgbClr val="000000"/>
                </a:solidFill>
                <a:latin typeface="ELWLDV+Arial-ItalicMT"/>
                <a:cs typeface="ELWLDV+Arial-ItalicMT"/>
              </a:rPr>
              <a:t>tải</a:t>
            </a:r>
            <a:r>
              <a:rPr dirty="0" sz="1000" spc="26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00">
                <a:solidFill>
                  <a:srgbClr val="000000"/>
                </a:solidFill>
                <a:latin typeface="ELWLDV+Arial-ItalicMT"/>
                <a:cs typeface="ELWLDV+Arial-ItalicMT"/>
              </a:rPr>
              <a:t>máy</a:t>
            </a:r>
            <a:r>
              <a:rPr dirty="0" sz="1000" spc="26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00">
                <a:solidFill>
                  <a:srgbClr val="000000"/>
                </a:solidFill>
                <a:latin typeface="ELWLDV+Arial-ItalicMT"/>
                <a:cs typeface="ELWLDV+Arial-ItalicMT"/>
              </a:rPr>
              <a:t>may</a:t>
            </a:r>
            <a:r>
              <a:rPr dirty="0" sz="1000" spc="26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00">
                <a:solidFill>
                  <a:srgbClr val="000000"/>
                </a:solidFill>
                <a:latin typeface="ELWLDV+Arial-ItalicMT"/>
                <a:cs typeface="ELWLDV+Arial-ItalicMT"/>
              </a:rPr>
              <a:t>động</a:t>
            </a:r>
            <a:r>
              <a:rPr dirty="0" sz="1000" spc="26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00">
                <a:solidFill>
                  <a:srgbClr val="000000"/>
                </a:solidFill>
                <a:latin typeface="ELWLDV+Arial-ItalicMT"/>
                <a:cs typeface="ELWLDV+Arial-ItalicMT"/>
              </a:rPr>
              <a:t>cơ</a:t>
            </a:r>
            <a:r>
              <a:rPr dirty="0" sz="1000" spc="26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00">
                <a:solidFill>
                  <a:srgbClr val="000000"/>
                </a:solidFill>
                <a:latin typeface="ELWLDV+Arial-ItalicMT"/>
                <a:cs typeface="ELWLDV+Arial-ItalicMT"/>
              </a:rPr>
              <a:t>thường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6514885" y="4780010"/>
            <a:ext cx="1848577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>
                <a:solidFill>
                  <a:srgbClr val="000000"/>
                </a:solidFill>
                <a:latin typeface="ELWLDV+Arial-ItalicMT"/>
                <a:cs typeface="ELWLDV+Arial-ItalicMT"/>
              </a:rPr>
              <a:t>Đồ</a:t>
            </a:r>
            <a:r>
              <a:rPr dirty="0" sz="1000" spc="26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00">
                <a:solidFill>
                  <a:srgbClr val="000000"/>
                </a:solidFill>
                <a:latin typeface="ELWLDV+Arial-ItalicMT"/>
                <a:cs typeface="ELWLDV+Arial-ItalicMT"/>
              </a:rPr>
              <a:t>thị</a:t>
            </a:r>
            <a:r>
              <a:rPr dirty="0" sz="1000" spc="26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00">
                <a:solidFill>
                  <a:srgbClr val="000000"/>
                </a:solidFill>
                <a:latin typeface="ELWLDV+Arial-ItalicMT"/>
                <a:cs typeface="ELWLDV+Arial-ItalicMT"/>
              </a:rPr>
              <a:t>phụ</a:t>
            </a:r>
            <a:r>
              <a:rPr dirty="0" sz="1000" spc="26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00">
                <a:solidFill>
                  <a:srgbClr val="000000"/>
                </a:solidFill>
                <a:latin typeface="ELWLDV+Arial-ItalicMT"/>
                <a:cs typeface="ELWLDV+Arial-ItalicMT"/>
              </a:rPr>
              <a:t>tải</a:t>
            </a:r>
            <a:r>
              <a:rPr dirty="0" sz="1000" spc="26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00">
                <a:solidFill>
                  <a:srgbClr val="000000"/>
                </a:solidFill>
                <a:latin typeface="ELWLDV+Arial-ItalicMT"/>
                <a:cs typeface="ELWLDV+Arial-ItalicMT"/>
              </a:rPr>
              <a:t>động</a:t>
            </a:r>
            <a:r>
              <a:rPr dirty="0" sz="1000" spc="26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00">
                <a:solidFill>
                  <a:srgbClr val="000000"/>
                </a:solidFill>
                <a:latin typeface="ELWLDV+Arial-ItalicMT"/>
                <a:cs typeface="ELWLDV+Arial-ItalicMT"/>
              </a:rPr>
              <a:t>cơ</a:t>
            </a:r>
            <a:r>
              <a:rPr dirty="0" sz="1000" spc="26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00">
                <a:solidFill>
                  <a:srgbClr val="000000"/>
                </a:solidFill>
                <a:latin typeface="ELWLDV+Arial-ItalicMT"/>
                <a:cs typeface="ELWLDV+Arial-ItalicMT"/>
              </a:rPr>
              <a:t>Servo</a:t>
            </a:r>
          </a:p>
        </p:txBody>
      </p:sp>
    </p:spTree>
  </p:cSld>
  <p:clrMapOvr>
    <a:masterClrMapping/>
  </p:clrMapOvr>
</p:sld>
</file>

<file path=ppt/slides/slide48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495550" y="473023"/>
            <a:ext cx="4777138" cy="6779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188"/>
              </a:lnSpc>
              <a:spcBef>
                <a:spcPts val="0"/>
              </a:spcBef>
              <a:spcAft>
                <a:spcPts val="0"/>
              </a:spcAft>
            </a:pP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Thu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hồi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nhiệt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từ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bàn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là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spc="34" b="1">
                <a:solidFill>
                  <a:srgbClr val="33696c"/>
                </a:solidFill>
                <a:latin typeface="BLVWPH+Arial-BoldMT"/>
                <a:cs typeface="BLVWPH+Arial-BoldMT"/>
              </a:rPr>
              <a:t>hơi</a:t>
            </a:r>
            <a:r>
              <a:rPr dirty="0" sz="2100" spc="-37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nước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591330" y="1098709"/>
            <a:ext cx="1618267" cy="7128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Tiết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kiệm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năng</a:t>
            </a:r>
          </a:p>
          <a:p>
            <a:pPr marL="385629" marR="0">
              <a:lnSpc>
                <a:spcPts val="1562"/>
              </a:lnSpc>
              <a:spcBef>
                <a:spcPts val="237"/>
              </a:spcBef>
              <a:spcAft>
                <a:spcPts val="0"/>
              </a:spcAft>
            </a:pP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lượng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314758" y="1098709"/>
            <a:ext cx="2232704" cy="4842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Thời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gian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thu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hồi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vốn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312657" y="1213009"/>
            <a:ext cx="750729" cy="4842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Ví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dụ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861652" y="1327309"/>
            <a:ext cx="1131158" cy="4842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điển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hình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867363" y="1703509"/>
            <a:ext cx="1683734" cy="7128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9525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Thuꢀhồiꢀnhiệtꢀtừꢀ</a:t>
            </a:r>
          </a:p>
          <a:p>
            <a:pPr marL="0" marR="0">
              <a:lnSpc>
                <a:spcPts val="1562"/>
              </a:lnSpc>
              <a:spcBef>
                <a:spcPts val="237"/>
              </a:spcBef>
              <a:spcAft>
                <a:spcPts val="0"/>
              </a:spcAft>
            </a:pP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bànꢀlàꢀhơiꢀnước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3852340" y="1817809"/>
            <a:ext cx="1143651" cy="4842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10ꢀ–ꢀ30%ꢀ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5615590" y="1817809"/>
            <a:ext cx="1620087" cy="4842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8ꢀthángꢀ-ꢀ1ꢀnăm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1705723" y="2623158"/>
            <a:ext cx="3954646" cy="176008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875"/>
              </a:lnSpc>
              <a:spcBef>
                <a:spcPts val="0"/>
              </a:spcBef>
              <a:spcAft>
                <a:spcPts val="0"/>
              </a:spcAft>
            </a:pPr>
            <a:r>
              <a:rPr dirty="0" sz="1800">
                <a:solidFill>
                  <a:srgbClr val="000000"/>
                </a:solidFill>
                <a:latin typeface="VSNMHL+ArialMT"/>
                <a:cs typeface="VSNMHL+ArialMT"/>
              </a:rPr>
              <a:t>Cácꢀgiảiꢀphápꢀtiếtꢀkiệmꢀhơiꢀnước:ꢀ</a:t>
            </a:r>
          </a:p>
          <a:p>
            <a:pPr marL="0" marR="0">
              <a:lnSpc>
                <a:spcPts val="1615"/>
              </a:lnSpc>
              <a:spcBef>
                <a:spcPts val="1602"/>
              </a:spcBef>
              <a:spcAft>
                <a:spcPts val="0"/>
              </a:spcAft>
            </a:pPr>
            <a:r>
              <a:rPr dirty="0" sz="15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550" spc="13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Điềuꢀchỉnhꢀápꢀsuấtꢀhơiꢀphùꢀhợp.</a:t>
            </a:r>
          </a:p>
          <a:p>
            <a:pPr marL="0" marR="0">
              <a:lnSpc>
                <a:spcPts val="1615"/>
              </a:lnSpc>
              <a:spcBef>
                <a:spcPts val="1584"/>
              </a:spcBef>
              <a:spcAft>
                <a:spcPts val="0"/>
              </a:spcAft>
            </a:pPr>
            <a:r>
              <a:rPr dirty="0" sz="15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550" spc="13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Lắpꢀthêmꢀthiếtꢀbịꢀhạnꢀdòng.</a:t>
            </a:r>
          </a:p>
          <a:p>
            <a:pPr marL="0" marR="0">
              <a:lnSpc>
                <a:spcPts val="1615"/>
              </a:lnSpc>
              <a:spcBef>
                <a:spcPts val="1584"/>
              </a:spcBef>
              <a:spcAft>
                <a:spcPts val="0"/>
              </a:spcAft>
            </a:pPr>
            <a:r>
              <a:rPr dirty="0" sz="15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550" spc="13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Bảoꢀôn.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1705723" y="4284034"/>
            <a:ext cx="1778309" cy="49146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15"/>
              </a:lnSpc>
              <a:spcBef>
                <a:spcPts val="0"/>
              </a:spcBef>
              <a:spcAft>
                <a:spcPts val="0"/>
              </a:spcAft>
            </a:pPr>
            <a:r>
              <a:rPr dirty="0" sz="15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550" spc="13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Thuꢀhồiꢀnhiệt.ꢀ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5504778" y="4900928"/>
            <a:ext cx="2986512" cy="310938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94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>
                <a:solidFill>
                  <a:srgbClr val="000000"/>
                </a:solidFill>
                <a:latin typeface="VSNMHL+ArialMT"/>
                <a:cs typeface="VSNMHL+ArialMT"/>
              </a:rPr>
              <a:t>ꢀTheꢀTextileꢀIndustryꢀSustainabilityꢀPlatformꢀ(TISP)</a:t>
            </a:r>
            <a:r>
              <a:rPr dirty="0" sz="1050">
                <a:solidFill>
                  <a:srgbClr val="000000"/>
                </a:solidFill>
                <a:latin typeface="VSNMHL+ArialMT"/>
                <a:cs typeface="VSNMHL+ArialMT"/>
              </a:rPr>
              <a:t>ꢀ</a:t>
            </a:r>
          </a:p>
        </p:txBody>
      </p:sp>
    </p:spTree>
  </p:cSld>
  <p:clrMapOvr>
    <a:masterClrMapping/>
  </p:clrMapOvr>
</p:sld>
</file>

<file path=ppt/slides/slide49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457200" y="455286"/>
            <a:ext cx="6305207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Các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giải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pháp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khác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cho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nhà</a:t>
            </a:r>
            <a:r>
              <a:rPr dirty="0" sz="2400" spc="664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máy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may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223707" y="1075530"/>
            <a:ext cx="2864982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Sửꢀdụngꢀbẫyꢀhơiꢀchoꢀbànꢀlà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23707" y="1337404"/>
            <a:ext cx="5030293" cy="66265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Thayꢀthếꢀhệꢀthốngꢀhơiꢀtrungꢀtâmꢀbằngꢀhệꢀthốngꢀhơiꢀ</a:t>
            </a:r>
          </a:p>
          <a:p>
            <a:pPr marL="317500" marR="0">
              <a:lnSpc>
                <a:spcPts val="1443"/>
              </a:lnSpc>
              <a:spcBef>
                <a:spcPts val="215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cụcꢀbộꢀsửꢀdụngꢀđiện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603375" y="473023"/>
            <a:ext cx="6808800" cy="6779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188"/>
              </a:lnSpc>
              <a:spcBef>
                <a:spcPts val="0"/>
              </a:spcBef>
              <a:spcAft>
                <a:spcPts val="0"/>
              </a:spcAft>
            </a:pP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Sử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dụng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nguyên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liệu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hiệu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quả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và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các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quy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trình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88325" y="1196867"/>
            <a:ext cx="3982982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SảnꢀphẩmꢀsợiꢀPolymeꢀvớiꢀcácꢀtínhꢀchấtꢀ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005825" y="1410227"/>
            <a:ext cx="3410795" cy="66532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tốiꢀưuꢀhóaꢀbaoꢀgồmꢀkhảꢀnăngꢀnhuộmꢀ</a:t>
            </a:r>
          </a:p>
          <a:p>
            <a:pPr marL="0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đượcꢀcảiꢀthiện.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88325" y="1913147"/>
            <a:ext cx="4074789" cy="87868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Cóꢀthểꢀgiảmꢀthờiꢀgianꢀsảnꢀxuấtꢀvàꢀlượngꢀ</a:t>
            </a:r>
          </a:p>
          <a:p>
            <a:pPr marL="317500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nướcꢀtiêuꢀthụꢀchoꢀcôngꢀđoạnꢀgiặtꢀsauꢀ</a:t>
            </a:r>
          </a:p>
          <a:p>
            <a:pPr marL="31750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nhuộmꢀsoꢀvớiꢀhệꢀthốngꢀthôngꢀthường.</a:t>
            </a:r>
          </a:p>
        </p:txBody>
      </p:sp>
    </p:spTree>
  </p:cSld>
  <p:clrMapOvr>
    <a:masterClrMapping/>
  </p:clrMapOvr>
</p:sld>
</file>

<file path=ppt/slides/slide50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235200" y="473023"/>
            <a:ext cx="5361558" cy="6779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188"/>
              </a:lnSpc>
              <a:spcBef>
                <a:spcPts val="0"/>
              </a:spcBef>
              <a:spcAft>
                <a:spcPts val="0"/>
              </a:spcAft>
            </a:pP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Công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nghệ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giặt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cho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sản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phẩm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denim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33502" y="2859158"/>
            <a:ext cx="1400956" cy="33897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94"/>
              </a:lnSpc>
              <a:spcBef>
                <a:spcPts val="0"/>
              </a:spcBef>
              <a:spcAft>
                <a:spcPts val="0"/>
              </a:spcAft>
            </a:pPr>
            <a:r>
              <a:rPr dirty="0" sz="1050">
                <a:solidFill>
                  <a:srgbClr val="000000"/>
                </a:solidFill>
                <a:highlight>
                  <a:srgbClr val="ffff00"/>
                </a:highlight>
                <a:latin typeface="VSNMHL+ArialMT"/>
                <a:cs typeface="VSNMHL+ArialMT"/>
              </a:rPr>
              <a:t>Máyꢀgiặtꢀthùngꢀquay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057673" y="3294585"/>
            <a:ext cx="1789138" cy="52791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719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LBHWQE+Wingdings-Regular"/>
                <a:cs typeface="LBHWQE+Wingdings-Regular"/>
              </a:rPr>
              <a:t>q</a:t>
            </a:r>
            <a:r>
              <a:rPr dirty="0" sz="1400" spc="90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50" b="1">
                <a:solidFill>
                  <a:srgbClr val="464749"/>
                </a:solidFill>
                <a:latin typeface="BLVWPH+Arial-BoldMT"/>
                <a:cs typeface="BLVWPH+Arial-BoldMT"/>
              </a:rPr>
              <a:t>Giặt</a:t>
            </a:r>
            <a:r>
              <a:rPr dirty="0" sz="1650" b="1">
                <a:solidFill>
                  <a:srgbClr val="464749"/>
                </a:solidFill>
                <a:latin typeface="BLVWPH+Arial-BoldMT"/>
                <a:cs typeface="BLVWPH+Arial-BoldMT"/>
              </a:rPr>
              <a:t> </a:t>
            </a:r>
            <a:r>
              <a:rPr dirty="0" sz="1650" b="1">
                <a:solidFill>
                  <a:srgbClr val="464749"/>
                </a:solidFill>
                <a:latin typeface="BLVWPH+Arial-BoldMT"/>
                <a:cs typeface="BLVWPH+Arial-BoldMT"/>
              </a:rPr>
              <a:t>cơ</a:t>
            </a:r>
            <a:r>
              <a:rPr dirty="0" sz="1650" b="1">
                <a:solidFill>
                  <a:srgbClr val="464749"/>
                </a:solidFill>
                <a:latin typeface="BLVWPH+Arial-BoldMT"/>
                <a:cs typeface="BLVWPH+Arial-BoldMT"/>
              </a:rPr>
              <a:t> </a:t>
            </a:r>
            <a:r>
              <a:rPr dirty="0" sz="1650" b="1">
                <a:solidFill>
                  <a:srgbClr val="464749"/>
                </a:solidFill>
                <a:latin typeface="BLVWPH+Arial-BoldMT"/>
                <a:cs typeface="BLVWPH+Arial-BoldMT"/>
              </a:rPr>
              <a:t>học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306199" y="3297215"/>
            <a:ext cx="1774878" cy="54015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771"/>
              </a:lnSpc>
              <a:spcBef>
                <a:spcPts val="0"/>
              </a:spcBef>
              <a:spcAft>
                <a:spcPts val="0"/>
              </a:spcAft>
            </a:pPr>
            <a:r>
              <a:rPr dirty="0" sz="1700">
                <a:solidFill>
                  <a:srgbClr val="000000"/>
                </a:solidFill>
                <a:latin typeface="LBHWQE+Wingdings-Regular"/>
                <a:cs typeface="LBHWQE+Wingdings-Regular"/>
              </a:rPr>
              <a:t>q</a:t>
            </a:r>
            <a:r>
              <a:rPr dirty="0" sz="1650" b="1">
                <a:solidFill>
                  <a:srgbClr val="000000"/>
                </a:solidFill>
                <a:latin typeface="BLVWPH+Arial-BoldMT"/>
                <a:cs typeface="BLVWPH+Arial-BoldMT"/>
              </a:rPr>
              <a:t>Giặt</a:t>
            </a:r>
            <a:r>
              <a:rPr dirty="0" sz="165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650" b="1">
                <a:solidFill>
                  <a:srgbClr val="000000"/>
                </a:solidFill>
                <a:latin typeface="BLVWPH+Arial-BoldMT"/>
                <a:cs typeface="BLVWPH+Arial-BoldMT"/>
              </a:rPr>
              <a:t>hóa</a:t>
            </a:r>
            <a:r>
              <a:rPr dirty="0" sz="165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650" b="1">
                <a:solidFill>
                  <a:srgbClr val="000000"/>
                </a:solidFill>
                <a:latin typeface="BLVWPH+Arial-BoldMT"/>
                <a:cs typeface="BLVWPH+Arial-BoldMT"/>
              </a:rPr>
              <a:t>học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061880" y="3597125"/>
            <a:ext cx="1494090" cy="130729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146"/>
              </a:lnSpc>
              <a:spcBef>
                <a:spcPts val="0"/>
              </a:spcBef>
              <a:spcAft>
                <a:spcPts val="0"/>
              </a:spcAft>
            </a:pPr>
            <a:r>
              <a:rPr dirty="0" sz="1100">
                <a:solidFill>
                  <a:srgbClr val="000000"/>
                </a:solidFill>
                <a:latin typeface="VSNMHL+ArialMT"/>
                <a:cs typeface="VSNMHL+ArialMT"/>
              </a:rPr>
              <a:t>1.</a:t>
            </a:r>
            <a:r>
              <a:rPr dirty="0" sz="1100" spc="83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050">
                <a:solidFill>
                  <a:srgbClr val="000000"/>
                </a:solidFill>
                <a:latin typeface="VSNMHL+ArialMT"/>
                <a:cs typeface="VSNMHL+ArialMT"/>
              </a:rPr>
              <a:t>Giặtꢀrửa</a:t>
            </a:r>
          </a:p>
          <a:p>
            <a:pPr marL="0" marR="0">
              <a:lnSpc>
                <a:spcPts val="1146"/>
              </a:lnSpc>
              <a:spcBef>
                <a:spcPts val="163"/>
              </a:spcBef>
              <a:spcAft>
                <a:spcPts val="0"/>
              </a:spcAft>
            </a:pPr>
            <a:r>
              <a:rPr dirty="0" sz="1100">
                <a:solidFill>
                  <a:srgbClr val="000000"/>
                </a:solidFill>
                <a:latin typeface="VSNMHL+ArialMT"/>
                <a:cs typeface="VSNMHL+ArialMT"/>
              </a:rPr>
              <a:t>2.</a:t>
            </a:r>
            <a:r>
              <a:rPr dirty="0" sz="1100" spc="83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050">
                <a:solidFill>
                  <a:srgbClr val="000000"/>
                </a:solidFill>
                <a:latin typeface="VSNMHL+ArialMT"/>
                <a:cs typeface="VSNMHL+ArialMT"/>
              </a:rPr>
              <a:t>Làmꢀmờꢀwaterꢀjet</a:t>
            </a:r>
          </a:p>
          <a:p>
            <a:pPr marL="0" marR="0">
              <a:lnSpc>
                <a:spcPts val="1146"/>
              </a:lnSpc>
              <a:spcBef>
                <a:spcPts val="163"/>
              </a:spcBef>
              <a:spcAft>
                <a:spcPts val="0"/>
              </a:spcAft>
            </a:pPr>
            <a:r>
              <a:rPr dirty="0" sz="1100">
                <a:solidFill>
                  <a:srgbClr val="000000"/>
                </a:solidFill>
                <a:latin typeface="VSNMHL+ArialMT"/>
                <a:cs typeface="VSNMHL+ArialMT"/>
              </a:rPr>
              <a:t>3.</a:t>
            </a:r>
            <a:r>
              <a:rPr dirty="0" sz="1100" spc="83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050">
                <a:solidFill>
                  <a:srgbClr val="000000"/>
                </a:solidFill>
                <a:latin typeface="VSNMHL+ArialMT"/>
                <a:cs typeface="VSNMHL+ArialMT"/>
              </a:rPr>
              <a:t>Giặtꢀđá</a:t>
            </a:r>
          </a:p>
          <a:p>
            <a:pPr marL="0" marR="0">
              <a:lnSpc>
                <a:spcPts val="1146"/>
              </a:lnSpc>
              <a:spcBef>
                <a:spcPts val="113"/>
              </a:spcBef>
              <a:spcAft>
                <a:spcPts val="0"/>
              </a:spcAft>
            </a:pPr>
            <a:r>
              <a:rPr dirty="0" sz="1100">
                <a:solidFill>
                  <a:srgbClr val="000000"/>
                </a:solidFill>
                <a:latin typeface="VSNMHL+ArialMT"/>
                <a:cs typeface="VSNMHL+ArialMT"/>
              </a:rPr>
              <a:t>4.</a:t>
            </a:r>
            <a:r>
              <a:rPr dirty="0" sz="1100" spc="83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050">
                <a:solidFill>
                  <a:srgbClr val="000000"/>
                </a:solidFill>
                <a:latin typeface="VSNMHL+ArialMT"/>
                <a:cs typeface="VSNMHL+ArialMT"/>
              </a:rPr>
              <a:t>GiặtꢀWhisker</a:t>
            </a:r>
          </a:p>
          <a:p>
            <a:pPr marL="0" marR="0">
              <a:lnSpc>
                <a:spcPts val="1146"/>
              </a:lnSpc>
              <a:spcBef>
                <a:spcPts val="163"/>
              </a:spcBef>
              <a:spcAft>
                <a:spcPts val="0"/>
              </a:spcAft>
            </a:pPr>
            <a:r>
              <a:rPr dirty="0" sz="1100">
                <a:solidFill>
                  <a:srgbClr val="000000"/>
                </a:solidFill>
                <a:latin typeface="VSNMHL+ArialMT"/>
                <a:cs typeface="VSNMHL+ArialMT"/>
              </a:rPr>
              <a:t>5.</a:t>
            </a:r>
            <a:r>
              <a:rPr dirty="0" sz="1100" spc="83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050">
                <a:solidFill>
                  <a:srgbClr val="000000"/>
                </a:solidFill>
                <a:latin typeface="VSNMHL+ArialMT"/>
                <a:cs typeface="VSNMHL+ArialMT"/>
              </a:rPr>
              <a:t>Giặtꢀviꢀđá</a:t>
            </a:r>
          </a:p>
          <a:p>
            <a:pPr marL="0" marR="0">
              <a:lnSpc>
                <a:spcPts val="1146"/>
              </a:lnSpc>
              <a:spcBef>
                <a:spcPts val="113"/>
              </a:spcBef>
              <a:spcAft>
                <a:spcPts val="0"/>
              </a:spcAft>
            </a:pPr>
            <a:r>
              <a:rPr dirty="0" sz="1100">
                <a:solidFill>
                  <a:srgbClr val="000000"/>
                </a:solidFill>
                <a:latin typeface="VSNMHL+ArialMT"/>
                <a:cs typeface="VSNMHL+ArialMT"/>
              </a:rPr>
              <a:t>6.</a:t>
            </a:r>
            <a:r>
              <a:rPr dirty="0" sz="1100" spc="83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050">
                <a:solidFill>
                  <a:srgbClr val="000000"/>
                </a:solidFill>
                <a:latin typeface="VSNMHL+ArialMT"/>
                <a:cs typeface="VSNMHL+ArialMT"/>
              </a:rPr>
              <a:t>Màiꢀcơꢀhọc</a:t>
            </a:r>
          </a:p>
          <a:p>
            <a:pPr marL="0" marR="0">
              <a:lnSpc>
                <a:spcPts val="1146"/>
              </a:lnSpc>
              <a:spcBef>
                <a:spcPts val="163"/>
              </a:spcBef>
              <a:spcAft>
                <a:spcPts val="0"/>
              </a:spcAft>
            </a:pPr>
            <a:r>
              <a:rPr dirty="0" sz="1100">
                <a:solidFill>
                  <a:srgbClr val="000000"/>
                </a:solidFill>
                <a:latin typeface="VSNMHL+ArialMT"/>
                <a:cs typeface="VSNMHL+ArialMT"/>
              </a:rPr>
              <a:t>7.</a:t>
            </a:r>
            <a:r>
              <a:rPr dirty="0" sz="1100" spc="83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050">
                <a:solidFill>
                  <a:srgbClr val="000000"/>
                </a:solidFill>
                <a:latin typeface="VSNMHL+ArialMT"/>
                <a:cs typeface="VSNMHL+ArialMT"/>
              </a:rPr>
              <a:t>Xửꢀlýꢀlaser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306199" y="3677916"/>
            <a:ext cx="2467989" cy="11469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146"/>
              </a:lnSpc>
              <a:spcBef>
                <a:spcPts val="0"/>
              </a:spcBef>
              <a:spcAft>
                <a:spcPts val="0"/>
              </a:spcAft>
            </a:pPr>
            <a:r>
              <a:rPr dirty="0" sz="1100">
                <a:solidFill>
                  <a:srgbClr val="000000"/>
                </a:solidFill>
                <a:latin typeface="VSNMHL+ArialMT"/>
                <a:cs typeface="VSNMHL+ArialMT"/>
              </a:rPr>
              <a:t>1.</a:t>
            </a:r>
            <a:r>
              <a:rPr dirty="0" sz="1100" spc="83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050">
                <a:solidFill>
                  <a:srgbClr val="000000"/>
                </a:solidFill>
                <a:latin typeface="VSNMHL+ArialMT"/>
                <a:cs typeface="VSNMHL+ArialMT"/>
              </a:rPr>
              <a:t>Giặtꢀaxit,ꢀđá</a:t>
            </a:r>
          </a:p>
          <a:p>
            <a:pPr marL="0" marR="0">
              <a:lnSpc>
                <a:spcPts val="1146"/>
              </a:lnSpc>
              <a:spcBef>
                <a:spcPts val="163"/>
              </a:spcBef>
              <a:spcAft>
                <a:spcPts val="0"/>
              </a:spcAft>
            </a:pPr>
            <a:r>
              <a:rPr dirty="0" sz="1100">
                <a:solidFill>
                  <a:srgbClr val="000000"/>
                </a:solidFill>
                <a:latin typeface="VSNMHL+ArialMT"/>
                <a:cs typeface="VSNMHL+ArialMT"/>
              </a:rPr>
              <a:t>2.</a:t>
            </a:r>
            <a:r>
              <a:rPr dirty="0" sz="1100" spc="83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050">
                <a:solidFill>
                  <a:srgbClr val="000000"/>
                </a:solidFill>
                <a:latin typeface="VSNMHL+ArialMT"/>
                <a:cs typeface="VSNMHL+ArialMT"/>
              </a:rPr>
              <a:t>Giặtꢀhydrogenꢀperoxide/ꢀgiặtꢀtẩy</a:t>
            </a:r>
          </a:p>
          <a:p>
            <a:pPr marL="0" marR="0">
              <a:lnSpc>
                <a:spcPts val="1146"/>
              </a:lnSpc>
              <a:spcBef>
                <a:spcPts val="163"/>
              </a:spcBef>
              <a:spcAft>
                <a:spcPts val="0"/>
              </a:spcAft>
            </a:pPr>
            <a:r>
              <a:rPr dirty="0" sz="1100">
                <a:solidFill>
                  <a:srgbClr val="000000"/>
                </a:solidFill>
                <a:latin typeface="VSNMHL+ArialMT"/>
                <a:cs typeface="VSNMHL+ArialMT"/>
              </a:rPr>
              <a:t>3.</a:t>
            </a:r>
            <a:r>
              <a:rPr dirty="0" sz="1100" spc="83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050">
                <a:solidFill>
                  <a:srgbClr val="000000"/>
                </a:solidFill>
                <a:latin typeface="VSNMHL+ArialMT"/>
                <a:cs typeface="VSNMHL+ArialMT"/>
              </a:rPr>
              <a:t>Giặtꢀenzyme</a:t>
            </a:r>
          </a:p>
          <a:p>
            <a:pPr marL="0" marR="0">
              <a:lnSpc>
                <a:spcPts val="1146"/>
              </a:lnSpc>
              <a:spcBef>
                <a:spcPts val="113"/>
              </a:spcBef>
              <a:spcAft>
                <a:spcPts val="0"/>
              </a:spcAft>
            </a:pPr>
            <a:r>
              <a:rPr dirty="0" sz="1100">
                <a:solidFill>
                  <a:srgbClr val="000000"/>
                </a:solidFill>
                <a:latin typeface="VSNMHL+ArialMT"/>
                <a:cs typeface="VSNMHL+ArialMT"/>
              </a:rPr>
              <a:t>4.</a:t>
            </a:r>
            <a:r>
              <a:rPr dirty="0" sz="1100" spc="83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050">
                <a:solidFill>
                  <a:srgbClr val="000000"/>
                </a:solidFill>
                <a:latin typeface="VSNMHL+ArialMT"/>
                <a:cs typeface="VSNMHL+ArialMT"/>
              </a:rPr>
              <a:t>Làmꢀmờꢀozone</a:t>
            </a:r>
          </a:p>
          <a:p>
            <a:pPr marL="0" marR="0">
              <a:lnSpc>
                <a:spcPts val="1146"/>
              </a:lnSpc>
              <a:spcBef>
                <a:spcPts val="163"/>
              </a:spcBef>
              <a:spcAft>
                <a:spcPts val="0"/>
              </a:spcAft>
            </a:pPr>
            <a:r>
              <a:rPr dirty="0" sz="1100">
                <a:solidFill>
                  <a:srgbClr val="000000"/>
                </a:solidFill>
                <a:latin typeface="VSNMHL+ArialMT"/>
                <a:cs typeface="VSNMHL+ArialMT"/>
              </a:rPr>
              <a:t>5.</a:t>
            </a:r>
            <a:r>
              <a:rPr dirty="0" sz="1100" spc="83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050">
                <a:solidFill>
                  <a:srgbClr val="000000"/>
                </a:solidFill>
                <a:latin typeface="VSNMHL+ArialMT"/>
                <a:cs typeface="VSNMHL+ArialMT"/>
              </a:rPr>
              <a:t>Kỹꢀthuậtꢀphun</a:t>
            </a:r>
          </a:p>
          <a:p>
            <a:pPr marL="0" marR="0">
              <a:lnSpc>
                <a:spcPts val="1146"/>
              </a:lnSpc>
              <a:spcBef>
                <a:spcPts val="113"/>
              </a:spcBef>
              <a:spcAft>
                <a:spcPts val="0"/>
              </a:spcAft>
            </a:pPr>
            <a:r>
              <a:rPr dirty="0" sz="1100">
                <a:solidFill>
                  <a:srgbClr val="000000"/>
                </a:solidFill>
                <a:latin typeface="VSNMHL+ArialMT"/>
                <a:cs typeface="VSNMHL+ArialMT"/>
              </a:rPr>
              <a:t>6.</a:t>
            </a:r>
            <a:r>
              <a:rPr dirty="0" sz="1100" spc="83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050">
                <a:solidFill>
                  <a:srgbClr val="000000"/>
                </a:solidFill>
                <a:latin typeface="VSNMHL+ArialMT"/>
                <a:cs typeface="VSNMHL+ArialMT"/>
              </a:rPr>
              <a:t>Nhuộmꢀvàꢀphủ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4513355" y="4825858"/>
            <a:ext cx="1230224" cy="33897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94"/>
              </a:lnSpc>
              <a:spcBef>
                <a:spcPts val="0"/>
              </a:spcBef>
              <a:spcAft>
                <a:spcPts val="0"/>
              </a:spcAft>
            </a:pPr>
            <a:r>
              <a:rPr dirty="0" sz="1050">
                <a:solidFill>
                  <a:srgbClr val="000000"/>
                </a:solidFill>
                <a:highlight>
                  <a:srgbClr val="ffff00"/>
                </a:highlight>
                <a:latin typeface="VSNMHL+ArialMT"/>
                <a:cs typeface="VSNMHL+ArialMT"/>
              </a:rPr>
              <a:t>MáyꢀgiặtꢀTumbler</a:t>
            </a:r>
          </a:p>
        </p:txBody>
      </p:sp>
    </p:spTree>
  </p:cSld>
  <p:clrMapOvr>
    <a:masterClrMapping/>
  </p:clrMapOvr>
</p:sld>
</file>

<file path=ppt/slides/slide51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599656" y="473023"/>
            <a:ext cx="2338427" cy="6779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188"/>
              </a:lnSpc>
              <a:spcBef>
                <a:spcPts val="0"/>
              </a:spcBef>
              <a:spcAft>
                <a:spcPts val="0"/>
              </a:spcAft>
            </a:pP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Công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nghệ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giặt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88680" y="1134945"/>
            <a:ext cx="2200916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Công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nghệ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giặt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ozone: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88680" y="1459520"/>
            <a:ext cx="360926" cy="16095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10"/>
              </a:lnSpc>
              <a:spcBef>
                <a:spcPts val="0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EDKOIV+SymbolMT"/>
                <a:cs typeface="EDKOIV+SymbolMT"/>
              </a:rPr>
              <a:t></a:t>
            </a:r>
          </a:p>
          <a:p>
            <a:pPr marL="0" marR="0">
              <a:lnSpc>
                <a:spcPts val="1510"/>
              </a:lnSpc>
              <a:spcBef>
                <a:spcPts val="286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EDKOIV+SymbolMT"/>
                <a:cs typeface="EDKOIV+SymbolMT"/>
              </a:rPr>
              <a:t></a:t>
            </a:r>
          </a:p>
          <a:p>
            <a:pPr marL="0" marR="0">
              <a:lnSpc>
                <a:spcPts val="1510"/>
              </a:lnSpc>
              <a:spcBef>
                <a:spcPts val="286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EDKOIV+SymbolMT"/>
                <a:cs typeface="EDKOIV+SymbolMT"/>
              </a:rPr>
              <a:t></a:t>
            </a:r>
          </a:p>
          <a:p>
            <a:pPr marL="0" marR="0">
              <a:lnSpc>
                <a:spcPts val="1510"/>
              </a:lnSpc>
              <a:spcBef>
                <a:spcPts val="286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EDKOIV+SymbolMT"/>
                <a:cs typeface="EDKOIV+SymbolMT"/>
              </a:rPr>
              <a:t></a:t>
            </a:r>
          </a:p>
          <a:p>
            <a:pPr marL="0" marR="0">
              <a:lnSpc>
                <a:spcPts val="1510"/>
              </a:lnSpc>
              <a:spcBef>
                <a:spcPts val="286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EDKOIV+SymbolMT"/>
                <a:cs typeface="EDKOIV+SymbolMT"/>
              </a:rPr>
              <a:t></a:t>
            </a:r>
          </a:p>
          <a:p>
            <a:pPr marL="0" marR="0">
              <a:lnSpc>
                <a:spcPts val="1510"/>
              </a:lnSpc>
              <a:spcBef>
                <a:spcPts val="286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EDKOIV+SymbolMT"/>
                <a:cs typeface="EDKOIV+SymbolMT"/>
              </a:rPr>
              <a:t>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831580" y="1464840"/>
            <a:ext cx="4859157" cy="136514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Tẩyꢀtrắngꢀhiệuꢀquả,ꢀdùngꢀchoꢀdenim.</a:t>
            </a:r>
          </a:p>
          <a:p>
            <a:pPr marL="0" marR="0">
              <a:lnSpc>
                <a:spcPts val="1458"/>
              </a:lnSpc>
              <a:spcBef>
                <a:spcPts val="338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Giặtꢀbằngꢀnướcꢀlạnhꢀ→ꢀtiếtꢀkiệmꢀnướcꢀ&amp;ꢀnăngꢀlượng.</a:t>
            </a:r>
          </a:p>
          <a:p>
            <a:pPr marL="0" marR="0">
              <a:lnSpc>
                <a:spcPts val="1458"/>
              </a:lnSpc>
              <a:spcBef>
                <a:spcPts val="338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Giảmꢀlượngꢀbộtꢀgiặtꢀvàꢀsốꢀlầnꢀxả.</a:t>
            </a:r>
          </a:p>
          <a:p>
            <a:pPr marL="0" marR="0">
              <a:lnSpc>
                <a:spcPts val="1458"/>
              </a:lnSpc>
              <a:spcBef>
                <a:spcPts val="338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Nhẹꢀvớiꢀvảiꢀ→ꢀkéoꢀdàiꢀtuổiꢀthọ.</a:t>
            </a:r>
          </a:p>
          <a:p>
            <a:pPr marL="0" marR="0">
              <a:lnSpc>
                <a:spcPts val="1458"/>
              </a:lnSpc>
              <a:spcBef>
                <a:spcPts val="288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GiảmꢀCOD,ꢀcảiꢀthiệnꢀnướcꢀthải.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831580" y="2606316"/>
            <a:ext cx="3274016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Cóꢀthểꢀxửꢀlýꢀcụcꢀbộꢀbằngꢀkhíꢀozone.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743055" y="3266107"/>
            <a:ext cx="4673806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Công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nghệ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phun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sương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(Fabcare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–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Mist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Spray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–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4085955" y="3494402"/>
            <a:ext cx="1205185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Resinator):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3743055" y="3818977"/>
            <a:ext cx="360926" cy="46810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10"/>
              </a:lnSpc>
              <a:spcBef>
                <a:spcPts val="0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EDKOIV+SymbolMT"/>
                <a:cs typeface="EDKOIV+SymbolMT"/>
              </a:rPr>
              <a:t>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4085955" y="3824298"/>
            <a:ext cx="4682842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Ápꢀdụngꢀchoꢀhoànꢀtấtꢀvải:ꢀlàmꢀmềm,ꢀnhuộm,ꢀkhángꢀ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4085955" y="4052593"/>
            <a:ext cx="899331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khuẩn...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3743055" y="4275568"/>
            <a:ext cx="360926" cy="69640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10"/>
              </a:lnSpc>
              <a:spcBef>
                <a:spcPts val="0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EDKOIV+SymbolMT"/>
                <a:cs typeface="EDKOIV+SymbolMT"/>
              </a:rPr>
              <a:t></a:t>
            </a:r>
          </a:p>
          <a:p>
            <a:pPr marL="0" marR="0">
              <a:lnSpc>
                <a:spcPts val="1510"/>
              </a:lnSpc>
              <a:spcBef>
                <a:spcPts val="286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EDKOIV+SymbolMT"/>
                <a:cs typeface="EDKOIV+SymbolMT"/>
              </a:rPr>
              <a:t>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4085955" y="4280888"/>
            <a:ext cx="5134113" cy="90855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Thânꢀthiệnꢀmôiꢀtrường,ꢀtiếtꢀkiệmꢀchiꢀphí.</a:t>
            </a:r>
          </a:p>
          <a:p>
            <a:pPr marL="0" marR="0">
              <a:lnSpc>
                <a:spcPts val="1458"/>
              </a:lnSpc>
              <a:spcBef>
                <a:spcPts val="338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Giảmꢀ90%ꢀnước,ꢀ47%ꢀnăngꢀlượng,ꢀloạiꢀbỏꢀchấtꢀthảiꢀhóaꢀ</a:t>
            </a:r>
          </a:p>
          <a:p>
            <a:pPr marL="0" marR="0">
              <a:lnSpc>
                <a:spcPts val="1458"/>
              </a:lnSpc>
              <a:spcBef>
                <a:spcPts val="338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học.</a:t>
            </a:r>
          </a:p>
        </p:txBody>
      </p:sp>
    </p:spTree>
  </p:cSld>
  <p:clrMapOvr>
    <a:masterClrMapping/>
  </p:clrMapOvr>
</p:sld>
</file>

<file path=ppt/slides/slide52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619809" y="48858"/>
            <a:ext cx="5645676" cy="114055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Công</a:t>
            </a:r>
            <a:r>
              <a:rPr dirty="0" sz="2400" spc="1043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nghệ</a:t>
            </a:r>
            <a:r>
              <a:rPr dirty="0" sz="2400" spc="1044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bọt</a:t>
            </a:r>
            <a:r>
              <a:rPr dirty="0" sz="2400" spc="1045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Nano</a:t>
            </a:r>
            <a:r>
              <a:rPr dirty="0" sz="2400" spc="1047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cho</a:t>
            </a:r>
            <a:r>
              <a:rPr dirty="0" sz="2400" spc="1043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mặt</a:t>
            </a:r>
          </a:p>
          <a:p>
            <a:pPr marL="0" marR="0">
              <a:lnSpc>
                <a:spcPts val="2500"/>
              </a:lnSpc>
              <a:spcBef>
                <a:spcPts val="379"/>
              </a:spcBef>
              <a:spcAft>
                <a:spcPts val="0"/>
              </a:spcAft>
            </a:pP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hàng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Jean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theo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hướng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bền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vững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514754" y="2474128"/>
            <a:ext cx="2404750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ffffff"/>
                </a:solidFill>
                <a:latin typeface="BLVWPH+Arial-BoldMT"/>
                <a:cs typeface="BLVWPH+Arial-BoldMT"/>
              </a:rPr>
              <a:t>Công</a:t>
            </a:r>
            <a:r>
              <a:rPr dirty="0" sz="1400" spc="-12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ffffff"/>
                </a:solidFill>
                <a:latin typeface="BLVWPH+Arial-BoldMT"/>
                <a:cs typeface="BLVWPH+Arial-BoldMT"/>
              </a:rPr>
              <a:t>nghệ</a:t>
            </a:r>
            <a:r>
              <a:rPr dirty="0" sz="1400" spc="1496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ffffff"/>
                </a:solidFill>
                <a:latin typeface="BLVWPH+Arial-BoldMT"/>
                <a:cs typeface="BLVWPH+Arial-BoldMT"/>
              </a:rPr>
              <a:t>Công</a:t>
            </a:r>
            <a:r>
              <a:rPr dirty="0" sz="1400" spc="-12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ffffff"/>
                </a:solidFill>
                <a:latin typeface="BLVWPH+Arial-BoldMT"/>
                <a:cs typeface="BLVWPH+Arial-BoldMT"/>
              </a:rPr>
              <a:t>nghệ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514754" y="2687488"/>
            <a:ext cx="760338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ffffff"/>
                </a:solidFill>
                <a:latin typeface="BLVWPH+Arial-BoldMT"/>
                <a:cs typeface="BLVWPH+Arial-BoldMT"/>
              </a:rPr>
              <a:t>thông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679895" y="2687488"/>
            <a:ext cx="1294345" cy="130540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ffffff"/>
                </a:solidFill>
                <a:latin typeface="BLVWPH+Arial-BoldMT"/>
                <a:cs typeface="BLVWPH+Arial-BoldMT"/>
              </a:rPr>
              <a:t>theo</a:t>
            </a:r>
            <a:r>
              <a:rPr dirty="0" sz="1400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ffffff"/>
                </a:solidFill>
                <a:latin typeface="BLVWPH+Arial-BoldMT"/>
                <a:cs typeface="BLVWPH+Arial-BoldMT"/>
              </a:rPr>
              <a:t>hướng</a:t>
            </a:r>
          </a:p>
          <a:p>
            <a:pPr marL="0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 b="1">
                <a:solidFill>
                  <a:srgbClr val="ffffff"/>
                </a:solidFill>
                <a:latin typeface="BLVWPH+Arial-BoldMT"/>
                <a:cs typeface="BLVWPH+Arial-BoldMT"/>
              </a:rPr>
              <a:t>bền</a:t>
            </a:r>
            <a:r>
              <a:rPr dirty="0" sz="1400" spc="-13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ffffff"/>
                </a:solidFill>
                <a:latin typeface="BLVWPH+Arial-BoldMT"/>
                <a:cs typeface="BLVWPH+Arial-BoldMT"/>
              </a:rPr>
              <a:t>vững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 b="1">
                <a:solidFill>
                  <a:srgbClr val="ffffff"/>
                </a:solidFill>
                <a:latin typeface="BLVWPH+Arial-BoldMT"/>
                <a:cs typeface="BLVWPH+Arial-BoldMT"/>
              </a:rPr>
              <a:t>Jeanologia–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 b="1">
                <a:solidFill>
                  <a:srgbClr val="ffffff"/>
                </a:solidFill>
                <a:latin typeface="BLVWPH+Arial-BoldMT"/>
                <a:cs typeface="BLVWPH+Arial-BoldMT"/>
              </a:rPr>
              <a:t>1</a:t>
            </a:r>
            <a:r>
              <a:rPr dirty="0" sz="1400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ffffff"/>
                </a:solidFill>
                <a:latin typeface="BLVWPH+Arial-BoldMT"/>
                <a:cs typeface="BLVWPH+Arial-BoldMT"/>
              </a:rPr>
              <a:t>sản</a:t>
            </a:r>
            <a:r>
              <a:rPr dirty="0" sz="1400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ffffff"/>
                </a:solidFill>
                <a:latin typeface="BLVWPH+Arial-BoldMT"/>
                <a:cs typeface="BLVWPH+Arial-BoldMT"/>
              </a:rPr>
              <a:t>phẩm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 b="1">
                <a:solidFill>
                  <a:srgbClr val="ffffff"/>
                </a:solidFill>
                <a:latin typeface="BLVWPH+Arial-BoldMT"/>
                <a:cs typeface="BLVWPH+Arial-BoldMT"/>
              </a:rPr>
              <a:t>Jean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514754" y="2900848"/>
            <a:ext cx="1160921" cy="87868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ffffff"/>
                </a:solidFill>
                <a:latin typeface="BLVWPH+Arial-BoldMT"/>
                <a:cs typeface="BLVWPH+Arial-BoldMT"/>
              </a:rPr>
              <a:t>thường</a:t>
            </a:r>
            <a:r>
              <a:rPr dirty="0" sz="1400" spc="-12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ffffff"/>
                </a:solidFill>
                <a:latin typeface="BLVWPH+Arial-BoldMT"/>
                <a:cs typeface="BLVWPH+Arial-BoldMT"/>
              </a:rPr>
              <a:t>-</a:t>
            </a:r>
            <a:r>
              <a:rPr dirty="0" sz="1400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ffffff"/>
                </a:solidFill>
                <a:latin typeface="BLVWPH+Arial-BoldMT"/>
                <a:cs typeface="BLVWPH+Arial-BoldMT"/>
              </a:rPr>
              <a:t>1</a:t>
            </a:r>
          </a:p>
          <a:p>
            <a:pPr marL="0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 b="1">
                <a:solidFill>
                  <a:srgbClr val="ffffff"/>
                </a:solidFill>
                <a:latin typeface="BLVWPH+Arial-BoldMT"/>
                <a:cs typeface="BLVWPH+Arial-BoldMT"/>
              </a:rPr>
              <a:t>sản</a:t>
            </a:r>
            <a:r>
              <a:rPr dirty="0" sz="1400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ffffff"/>
                </a:solidFill>
                <a:latin typeface="BLVWPH+Arial-BoldMT"/>
                <a:cs typeface="BLVWPH+Arial-BoldMT"/>
              </a:rPr>
              <a:t>phẩm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 b="1">
                <a:solidFill>
                  <a:srgbClr val="ffffff"/>
                </a:solidFill>
                <a:latin typeface="BLVWPH+Arial-BoldMT"/>
                <a:cs typeface="BLVWPH+Arial-BoldMT"/>
              </a:rPr>
              <a:t>Jean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5349614" y="3817744"/>
            <a:ext cx="565416" cy="35511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146"/>
              </a:lnSpc>
              <a:spcBef>
                <a:spcPts val="0"/>
              </a:spcBef>
              <a:spcAft>
                <a:spcPts val="0"/>
              </a:spcAft>
            </a:pPr>
            <a:r>
              <a:rPr dirty="0" sz="1100">
                <a:solidFill>
                  <a:srgbClr val="000000"/>
                </a:solidFill>
                <a:latin typeface="VSNMHL+ArialMT"/>
                <a:cs typeface="VSNMHL+ArialMT"/>
              </a:rPr>
              <a:t>Nước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6514754" y="3817744"/>
            <a:ext cx="481725" cy="35511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146"/>
              </a:lnSpc>
              <a:spcBef>
                <a:spcPts val="0"/>
              </a:spcBef>
              <a:spcAft>
                <a:spcPts val="0"/>
              </a:spcAft>
            </a:pPr>
            <a:r>
              <a:rPr dirty="0" sz="1100">
                <a:solidFill>
                  <a:srgbClr val="000000"/>
                </a:solidFill>
                <a:latin typeface="VSNMHL+ArialMT"/>
                <a:cs typeface="VSNMHL+ArialMT"/>
              </a:rPr>
              <a:t>70Lꢀ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7679895" y="3817744"/>
            <a:ext cx="442633" cy="35511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146"/>
              </a:lnSpc>
              <a:spcBef>
                <a:spcPts val="0"/>
              </a:spcBef>
              <a:spcAft>
                <a:spcPts val="0"/>
              </a:spcAft>
            </a:pPr>
            <a:r>
              <a:rPr dirty="0" sz="1100">
                <a:solidFill>
                  <a:srgbClr val="000000"/>
                </a:solidFill>
                <a:latin typeface="VSNMHL+ArialMT"/>
                <a:cs typeface="VSNMHL+ArialMT"/>
              </a:rPr>
              <a:t>20L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1448927" y="4130714"/>
            <a:ext cx="777585" cy="33897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94"/>
              </a:lnSpc>
              <a:spcBef>
                <a:spcPts val="0"/>
              </a:spcBef>
              <a:spcAft>
                <a:spcPts val="0"/>
              </a:spcAft>
            </a:pPr>
            <a:r>
              <a:rPr dirty="0" sz="1050" b="1">
                <a:solidFill>
                  <a:srgbClr val="000000"/>
                </a:solidFill>
                <a:latin typeface="BLVWPH+Arial-BoldMT"/>
                <a:cs typeface="BLVWPH+Arial-BoldMT"/>
              </a:rPr>
              <a:t>Tiết</a:t>
            </a:r>
            <a:r>
              <a:rPr dirty="0" sz="105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050" b="1">
                <a:solidFill>
                  <a:srgbClr val="000000"/>
                </a:solidFill>
                <a:latin typeface="BLVWPH+Arial-BoldMT"/>
                <a:cs typeface="BLVWPH+Arial-BoldMT"/>
              </a:rPr>
              <a:t>kiệm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5349614" y="4289974"/>
            <a:ext cx="496862" cy="35511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146"/>
              </a:lnSpc>
              <a:spcBef>
                <a:spcPts val="0"/>
              </a:spcBef>
              <a:spcAft>
                <a:spcPts val="0"/>
              </a:spcAft>
            </a:pPr>
            <a:r>
              <a:rPr dirty="0" sz="1100">
                <a:solidFill>
                  <a:srgbClr val="000000"/>
                </a:solidFill>
                <a:latin typeface="VSNMHL+ArialMT"/>
                <a:cs typeface="VSNMHL+ArialMT"/>
              </a:rPr>
              <a:t>Điện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6514754" y="4289974"/>
            <a:ext cx="721965" cy="8273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146"/>
              </a:lnSpc>
              <a:spcBef>
                <a:spcPts val="0"/>
              </a:spcBef>
              <a:spcAft>
                <a:spcPts val="0"/>
              </a:spcAft>
            </a:pPr>
            <a:r>
              <a:rPr dirty="0" sz="1100">
                <a:solidFill>
                  <a:srgbClr val="000000"/>
                </a:solidFill>
                <a:latin typeface="VSNMHL+ArialMT"/>
                <a:cs typeface="VSNMHL+ArialMT"/>
              </a:rPr>
              <a:t>1,5ꢀkWh</a:t>
            </a:r>
          </a:p>
          <a:p>
            <a:pPr marL="0" marR="0">
              <a:lnSpc>
                <a:spcPts val="1146"/>
              </a:lnSpc>
              <a:spcBef>
                <a:spcPts val="2622"/>
              </a:spcBef>
              <a:spcAft>
                <a:spcPts val="0"/>
              </a:spcAft>
            </a:pPr>
            <a:r>
              <a:rPr dirty="0" sz="1100">
                <a:solidFill>
                  <a:srgbClr val="000000"/>
                </a:solidFill>
                <a:latin typeface="VSNMHL+ArialMT"/>
                <a:cs typeface="VSNMHL+ArialMT"/>
              </a:rPr>
              <a:t>150g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7679895" y="4289974"/>
            <a:ext cx="566644" cy="8273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146"/>
              </a:lnSpc>
              <a:spcBef>
                <a:spcPts val="0"/>
              </a:spcBef>
              <a:spcAft>
                <a:spcPts val="0"/>
              </a:spcAft>
            </a:pPr>
            <a:r>
              <a:rPr dirty="0" sz="1100">
                <a:solidFill>
                  <a:srgbClr val="000000"/>
                </a:solidFill>
                <a:latin typeface="VSNMHL+ArialMT"/>
                <a:cs typeface="VSNMHL+ArialMT"/>
              </a:rPr>
              <a:t>1kWh</a:t>
            </a:r>
          </a:p>
          <a:p>
            <a:pPr marL="0" marR="0">
              <a:lnSpc>
                <a:spcPts val="1146"/>
              </a:lnSpc>
              <a:spcBef>
                <a:spcPts val="2622"/>
              </a:spcBef>
              <a:spcAft>
                <a:spcPts val="0"/>
              </a:spcAft>
            </a:pPr>
            <a:r>
              <a:rPr dirty="0" sz="1100">
                <a:solidFill>
                  <a:srgbClr val="000000"/>
                </a:solidFill>
                <a:latin typeface="VSNMHL+ArialMT"/>
                <a:cs typeface="VSNMHL+ArialMT"/>
              </a:rPr>
              <a:t>50g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5349614" y="4762203"/>
            <a:ext cx="832353" cy="35511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146"/>
              </a:lnSpc>
              <a:spcBef>
                <a:spcPts val="0"/>
              </a:spcBef>
              <a:spcAft>
                <a:spcPts val="0"/>
              </a:spcAft>
            </a:pPr>
            <a:r>
              <a:rPr dirty="0" sz="1100">
                <a:solidFill>
                  <a:srgbClr val="000000"/>
                </a:solidFill>
                <a:latin typeface="VSNMHL+ArialMT"/>
                <a:cs typeface="VSNMHL+ArialMT"/>
              </a:rPr>
              <a:t>Nhiênꢀliệu</a:t>
            </a:r>
          </a:p>
        </p:txBody>
      </p:sp>
    </p:spTree>
  </p:cSld>
  <p:clrMapOvr>
    <a:masterClrMapping/>
  </p:clrMapOvr>
</p:sld>
</file>

<file path=ppt/slides/slide53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457200" y="473023"/>
            <a:ext cx="7114024" cy="6779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188"/>
              </a:lnSpc>
              <a:spcBef>
                <a:spcPts val="0"/>
              </a:spcBef>
              <a:spcAft>
                <a:spcPts val="0"/>
              </a:spcAft>
            </a:pP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Hiệu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quả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sử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dụng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tài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nguyên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trong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quá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trình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giặt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96900" y="1175532"/>
            <a:ext cx="9329835" cy="64156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06"/>
              </a:lnSpc>
              <a:spcBef>
                <a:spcPts val="0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VSNMHL+ArialMT"/>
                <a:cs typeface="VSNMHL+ArialMT"/>
              </a:rPr>
              <a:t>Đáꢀbọtꢀvớiꢀtrốngꢀđượcꢀphủꢀlớpꢀmàiꢀmòn,ꢀđượcꢀgắnꢀchặtꢀvàoꢀtrốngꢀbênꢀtrongꢀmáyꢀgiặt,ꢀcóꢀthểꢀtạoꢀraꢀmộtꢀsốꢀ</a:t>
            </a:r>
          </a:p>
          <a:p>
            <a:pPr marL="0" marR="0">
              <a:lnSpc>
                <a:spcPts val="1406"/>
              </a:lnSpc>
              <a:spcBef>
                <a:spcPts val="213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VSNMHL+ArialMT"/>
                <a:cs typeface="VSNMHL+ArialMT"/>
              </a:rPr>
              <a:t>xửꢀlýꢀthôngꢀquaꢀđiềuꢀchỉnhꢀmàiꢀmònꢀlinhꢀđộng.</a:t>
            </a:r>
          </a:p>
        </p:txBody>
      </p:sp>
    </p:spTree>
  </p:cSld>
  <p:clrMapOvr>
    <a:masterClrMapping/>
  </p:clrMapOvr>
</p:sld>
</file>

<file path=ppt/slides/slide54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457200" y="473023"/>
            <a:ext cx="2576097" cy="6779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188"/>
              </a:lnSpc>
              <a:spcBef>
                <a:spcPts val="0"/>
              </a:spcBef>
              <a:spcAft>
                <a:spcPts val="0"/>
              </a:spcAft>
            </a:pP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Công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nghệ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Laser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506044" y="640483"/>
            <a:ext cx="4689309" cy="98543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Máy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laser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FLEXIPRO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(quy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trình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BLVWPH+Arial-BoldMT"/>
                <a:cs typeface="BLVWPH+Arial-BoldMT"/>
              </a:rPr>
              <a:t>khô):</a:t>
            </a:r>
          </a:p>
          <a:p>
            <a:pPr marL="0" marR="0">
              <a:lnSpc>
                <a:spcPts val="1510"/>
              </a:lnSpc>
              <a:spcBef>
                <a:spcPts val="599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50" spc="13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CôngꢀnghệꢀUltraꢀfastꢀscanꢀ(UFS)ꢀtăngꢀtốcꢀđộꢀvàꢀ</a:t>
            </a:r>
          </a:p>
          <a:p>
            <a:pPr marL="285750" marR="0">
              <a:lnSpc>
                <a:spcPts val="1458"/>
              </a:lnSpc>
              <a:spcBef>
                <a:spcPts val="63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độꢀchínhꢀxác.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07559" y="1451342"/>
            <a:ext cx="317199" cy="43582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06"/>
              </a:lnSpc>
              <a:spcBef>
                <a:spcPts val="0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93309" y="1456663"/>
            <a:ext cx="2721985" cy="93479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354"/>
              </a:lnSpc>
              <a:spcBef>
                <a:spcPts val="0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VSNMHL+ArialMT"/>
                <a:cs typeface="VSNMHL+ArialMT"/>
              </a:rPr>
              <a:t>Saoꢀchépꢀkiểuꢀdáng,ꢀmẫuꢀvảiꢀ</a:t>
            </a:r>
          </a:p>
          <a:p>
            <a:pPr marL="0" marR="0">
              <a:lnSpc>
                <a:spcPts val="1354"/>
              </a:lnSpc>
              <a:spcBef>
                <a:spcPts val="623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VSNMHL+ArialMT"/>
                <a:cs typeface="VSNMHL+ArialMT"/>
              </a:rPr>
              <a:t>phứcꢀtạpꢀmàꢀkhôngꢀdùngꢀnước,ꢀ</a:t>
            </a:r>
          </a:p>
          <a:p>
            <a:pPr marL="0" marR="0">
              <a:lnSpc>
                <a:spcPts val="1354"/>
              </a:lnSpc>
              <a:spcBef>
                <a:spcPts val="623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VSNMHL+ArialMT"/>
                <a:cs typeface="VSNMHL+ArialMT"/>
              </a:rPr>
              <a:t>hóaꢀchất,ꢀđá.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4506044" y="1435262"/>
            <a:ext cx="4644326" cy="72408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10"/>
              </a:lnSpc>
              <a:spcBef>
                <a:spcPts val="0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50" spc="13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Cameraꢀtầmꢀnhìnꢀnhânꢀtạoꢀđịnhꢀvịꢀvàꢀbốꢀtríꢀsảnꢀ</a:t>
            </a:r>
          </a:p>
          <a:p>
            <a:pPr marL="285750" marR="0">
              <a:lnSpc>
                <a:spcPts val="1458"/>
              </a:lnSpc>
              <a:spcBef>
                <a:spcPts val="63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phẩm.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506044" y="1968662"/>
            <a:ext cx="4339052" cy="72409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10"/>
              </a:lnSpc>
              <a:spcBef>
                <a:spcPts val="0"/>
              </a:spcBef>
              <a:spcAft>
                <a:spcPts val="0"/>
              </a:spcAft>
            </a:pPr>
            <a:r>
              <a:rPr dirty="0" sz="14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450" spc="13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Hệꢀthốngꢀquangꢀ3Dꢀtựꢀđộngꢀđiềuꢀchỉnhꢀkíchꢀ</a:t>
            </a:r>
          </a:p>
          <a:p>
            <a:pPr marL="285750" marR="0">
              <a:lnSpc>
                <a:spcPts val="1458"/>
              </a:lnSpc>
              <a:spcBef>
                <a:spcPts val="63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thướcꢀvàꢀcảiꢀthiệnꢀchấtꢀlượng.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407559" y="2300210"/>
            <a:ext cx="317199" cy="102713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06"/>
              </a:lnSpc>
              <a:spcBef>
                <a:spcPts val="0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  <a:p>
            <a:pPr marL="0" marR="0">
              <a:lnSpc>
                <a:spcPts val="1406"/>
              </a:lnSpc>
              <a:spcBef>
                <a:spcPts val="3299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693309" y="2305530"/>
            <a:ext cx="2722912" cy="677238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354"/>
              </a:lnSpc>
              <a:spcBef>
                <a:spcPts val="0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VSNMHL+ArialMT"/>
                <a:cs typeface="VSNMHL+ArialMT"/>
              </a:rPr>
              <a:t>Chiꢀphíꢀcao,ꢀmỗiꢀsảnꢀphẩmꢀphảiꢀ</a:t>
            </a:r>
          </a:p>
          <a:p>
            <a:pPr marL="0" marR="0">
              <a:lnSpc>
                <a:spcPts val="1354"/>
              </a:lnSpc>
              <a:spcBef>
                <a:spcPts val="623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VSNMHL+ArialMT"/>
                <a:cs typeface="VSNMHL+ArialMT"/>
              </a:rPr>
              <a:t>xửꢀlýꢀriêngꢀlẻ,ꢀchỉꢀxửꢀlýꢀmộtꢀlần.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693309" y="2896842"/>
            <a:ext cx="2797542" cy="67723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354"/>
              </a:lnSpc>
              <a:spcBef>
                <a:spcPts val="0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VSNMHL+ArialMT"/>
                <a:cs typeface="VSNMHL+ArialMT"/>
              </a:rPr>
              <a:t>Hiệuꢀquảꢀchoꢀhiệuꢀứngꢀcụcꢀbộ,ꢀítꢀ</a:t>
            </a:r>
          </a:p>
          <a:p>
            <a:pPr marL="0" marR="0">
              <a:lnSpc>
                <a:spcPts val="1354"/>
              </a:lnSpc>
              <a:spcBef>
                <a:spcPts val="623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VSNMHL+ArialMT"/>
                <a:cs typeface="VSNMHL+ArialMT"/>
              </a:rPr>
              <a:t>lợiꢀíchꢀchoꢀtẩyꢀtrắngꢀtổngꢀthể.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5105650" y="4090305"/>
            <a:ext cx="636057" cy="33897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94"/>
              </a:lnSpc>
              <a:spcBef>
                <a:spcPts val="0"/>
              </a:spcBef>
              <a:spcAft>
                <a:spcPts val="0"/>
              </a:spcAft>
            </a:pPr>
            <a:r>
              <a:rPr dirty="0" sz="1050">
                <a:solidFill>
                  <a:srgbClr val="000000"/>
                </a:solidFill>
                <a:latin typeface="ELWLDV+Arial-ItalicMT"/>
                <a:cs typeface="ELWLDV+Arial-ItalicMT"/>
              </a:rPr>
              <a:t>Lợi</a:t>
            </a:r>
            <a:r>
              <a:rPr dirty="0" sz="1050" spc="28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50">
                <a:solidFill>
                  <a:srgbClr val="000000"/>
                </a:solidFill>
                <a:latin typeface="ELWLDV+Arial-ItalicMT"/>
                <a:cs typeface="ELWLDV+Arial-ItalicMT"/>
              </a:rPr>
              <a:t>ích: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5105650" y="4245005"/>
            <a:ext cx="258458" cy="83517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146"/>
              </a:lnSpc>
              <a:spcBef>
                <a:spcPts val="0"/>
              </a:spcBef>
              <a:spcAft>
                <a:spcPts val="0"/>
              </a:spcAft>
            </a:pPr>
            <a:r>
              <a:rPr dirty="0" sz="110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  <a:p>
            <a:pPr marL="0" marR="0">
              <a:lnSpc>
                <a:spcPts val="1146"/>
              </a:lnSpc>
              <a:spcBef>
                <a:spcPts val="163"/>
              </a:spcBef>
              <a:spcAft>
                <a:spcPts val="0"/>
              </a:spcAft>
            </a:pPr>
            <a:r>
              <a:rPr dirty="0" sz="110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  <a:p>
            <a:pPr marL="0" marR="0">
              <a:lnSpc>
                <a:spcPts val="1146"/>
              </a:lnSpc>
              <a:spcBef>
                <a:spcPts val="163"/>
              </a:spcBef>
              <a:spcAft>
                <a:spcPts val="0"/>
              </a:spcAft>
            </a:pPr>
            <a:r>
              <a:rPr dirty="0" sz="110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  <a:p>
            <a:pPr marL="0" marR="0">
              <a:lnSpc>
                <a:spcPts val="1146"/>
              </a:lnSpc>
              <a:spcBef>
                <a:spcPts val="113"/>
              </a:spcBef>
              <a:spcAft>
                <a:spcPts val="0"/>
              </a:spcAft>
            </a:pPr>
            <a:r>
              <a:rPr dirty="0" sz="110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5319963" y="4250326"/>
            <a:ext cx="3045553" cy="81903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94"/>
              </a:lnSpc>
              <a:spcBef>
                <a:spcPts val="0"/>
              </a:spcBef>
              <a:spcAft>
                <a:spcPts val="0"/>
              </a:spcAft>
            </a:pPr>
            <a:r>
              <a:rPr dirty="0" sz="1050">
                <a:solidFill>
                  <a:srgbClr val="000000"/>
                </a:solidFill>
                <a:latin typeface="ELWLDV+Arial-ItalicMT"/>
                <a:cs typeface="ELWLDV+Arial-ItalicMT"/>
              </a:rPr>
              <a:t>Tăng</a:t>
            </a:r>
            <a:r>
              <a:rPr dirty="0" sz="1050" spc="28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50">
                <a:solidFill>
                  <a:srgbClr val="000000"/>
                </a:solidFill>
                <a:latin typeface="ELWLDV+Arial-ItalicMT"/>
                <a:cs typeface="ELWLDV+Arial-ItalicMT"/>
              </a:rPr>
              <a:t>năng</a:t>
            </a:r>
            <a:r>
              <a:rPr dirty="0" sz="1050" spc="28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50">
                <a:solidFill>
                  <a:srgbClr val="000000"/>
                </a:solidFill>
                <a:latin typeface="ELWLDV+Arial-ItalicMT"/>
                <a:cs typeface="ELWLDV+Arial-ItalicMT"/>
              </a:rPr>
              <a:t>suất</a:t>
            </a:r>
            <a:r>
              <a:rPr dirty="0" sz="1050" spc="27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50">
                <a:solidFill>
                  <a:srgbClr val="000000"/>
                </a:solidFill>
                <a:latin typeface="ELWLDV+Arial-ItalicMT"/>
                <a:cs typeface="ELWLDV+Arial-ItalicMT"/>
              </a:rPr>
              <a:t>và</a:t>
            </a:r>
            <a:r>
              <a:rPr dirty="0" sz="1050" spc="28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50">
                <a:solidFill>
                  <a:srgbClr val="000000"/>
                </a:solidFill>
                <a:latin typeface="ELWLDV+Arial-ItalicMT"/>
                <a:cs typeface="ELWLDV+Arial-ItalicMT"/>
              </a:rPr>
              <a:t>tối</a:t>
            </a:r>
            <a:r>
              <a:rPr dirty="0" sz="1050" spc="28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50">
                <a:solidFill>
                  <a:srgbClr val="000000"/>
                </a:solidFill>
                <a:latin typeface="ELWLDV+Arial-ItalicMT"/>
                <a:cs typeface="ELWLDV+Arial-ItalicMT"/>
              </a:rPr>
              <a:t>ưu</a:t>
            </a:r>
            <a:r>
              <a:rPr dirty="0" sz="1050" spc="29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50">
                <a:solidFill>
                  <a:srgbClr val="000000"/>
                </a:solidFill>
                <a:latin typeface="ELWLDV+Arial-ItalicMT"/>
                <a:cs typeface="ELWLDV+Arial-ItalicMT"/>
              </a:rPr>
              <a:t>hóa</a:t>
            </a:r>
            <a:r>
              <a:rPr dirty="0" sz="1050" spc="28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50">
                <a:solidFill>
                  <a:srgbClr val="000000"/>
                </a:solidFill>
                <a:latin typeface="ELWLDV+Arial-ItalicMT"/>
                <a:cs typeface="ELWLDV+Arial-ItalicMT"/>
              </a:rPr>
              <a:t>chi</a:t>
            </a:r>
            <a:r>
              <a:rPr dirty="0" sz="1050" spc="28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50">
                <a:solidFill>
                  <a:srgbClr val="000000"/>
                </a:solidFill>
                <a:latin typeface="ELWLDV+Arial-ItalicMT"/>
                <a:cs typeface="ELWLDV+Arial-ItalicMT"/>
              </a:rPr>
              <a:t>phí</a:t>
            </a:r>
          </a:p>
          <a:p>
            <a:pPr marL="0" marR="0">
              <a:lnSpc>
                <a:spcPts val="1094"/>
              </a:lnSpc>
              <a:spcBef>
                <a:spcPts val="165"/>
              </a:spcBef>
              <a:spcAft>
                <a:spcPts val="0"/>
              </a:spcAft>
            </a:pPr>
            <a:r>
              <a:rPr dirty="0" sz="1050">
                <a:solidFill>
                  <a:srgbClr val="000000"/>
                </a:solidFill>
                <a:latin typeface="ELWLDV+Arial-ItalicMT"/>
                <a:cs typeface="ELWLDV+Arial-ItalicMT"/>
              </a:rPr>
              <a:t>Tăng</a:t>
            </a:r>
            <a:r>
              <a:rPr dirty="0" sz="1050" spc="28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50">
                <a:solidFill>
                  <a:srgbClr val="000000"/>
                </a:solidFill>
                <a:latin typeface="ELWLDV+Arial-ItalicMT"/>
                <a:cs typeface="ELWLDV+Arial-ItalicMT"/>
              </a:rPr>
              <a:t>khả</a:t>
            </a:r>
            <a:r>
              <a:rPr dirty="0" sz="1050" spc="28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50">
                <a:solidFill>
                  <a:srgbClr val="000000"/>
                </a:solidFill>
                <a:latin typeface="ELWLDV+Arial-ItalicMT"/>
                <a:cs typeface="ELWLDV+Arial-ItalicMT"/>
              </a:rPr>
              <a:t>năng</a:t>
            </a:r>
            <a:r>
              <a:rPr dirty="0" sz="1050" spc="28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50">
                <a:solidFill>
                  <a:srgbClr val="000000"/>
                </a:solidFill>
                <a:latin typeface="ELWLDV+Arial-ItalicMT"/>
                <a:cs typeface="ELWLDV+Arial-ItalicMT"/>
              </a:rPr>
              <a:t>thiết</a:t>
            </a:r>
            <a:r>
              <a:rPr dirty="0" sz="1050" spc="28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50">
                <a:solidFill>
                  <a:srgbClr val="000000"/>
                </a:solidFill>
                <a:latin typeface="ELWLDV+Arial-ItalicMT"/>
                <a:cs typeface="ELWLDV+Arial-ItalicMT"/>
              </a:rPr>
              <a:t>kế</a:t>
            </a:r>
            <a:r>
              <a:rPr dirty="0" sz="1050" spc="28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50">
                <a:solidFill>
                  <a:srgbClr val="000000"/>
                </a:solidFill>
                <a:latin typeface="ELWLDV+Arial-ItalicMT"/>
                <a:cs typeface="ELWLDV+Arial-ItalicMT"/>
              </a:rPr>
              <a:t>và</a:t>
            </a:r>
            <a:r>
              <a:rPr dirty="0" sz="1050" spc="28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50">
                <a:solidFill>
                  <a:srgbClr val="000000"/>
                </a:solidFill>
                <a:latin typeface="ELWLDV+Arial-ItalicMT"/>
                <a:cs typeface="ELWLDV+Arial-ItalicMT"/>
              </a:rPr>
              <a:t>sáng</a:t>
            </a:r>
            <a:r>
              <a:rPr dirty="0" sz="1050" spc="28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50">
                <a:solidFill>
                  <a:srgbClr val="000000"/>
                </a:solidFill>
                <a:latin typeface="ELWLDV+Arial-ItalicMT"/>
                <a:cs typeface="ELWLDV+Arial-ItalicMT"/>
              </a:rPr>
              <a:t>tạo</a:t>
            </a:r>
          </a:p>
          <a:p>
            <a:pPr marL="0" marR="0">
              <a:lnSpc>
                <a:spcPts val="1094"/>
              </a:lnSpc>
              <a:spcBef>
                <a:spcPts val="115"/>
              </a:spcBef>
              <a:spcAft>
                <a:spcPts val="0"/>
              </a:spcAft>
            </a:pPr>
            <a:r>
              <a:rPr dirty="0" sz="1050">
                <a:solidFill>
                  <a:srgbClr val="000000"/>
                </a:solidFill>
                <a:latin typeface="ELWLDV+Arial-ItalicMT"/>
                <a:cs typeface="ELWLDV+Arial-ItalicMT"/>
              </a:rPr>
              <a:t>Kiểm</a:t>
            </a:r>
            <a:r>
              <a:rPr dirty="0" sz="1050" spc="29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50">
                <a:solidFill>
                  <a:srgbClr val="000000"/>
                </a:solidFill>
                <a:latin typeface="ELWLDV+Arial-ItalicMT"/>
                <a:cs typeface="ELWLDV+Arial-ItalicMT"/>
              </a:rPr>
              <a:t>soát</a:t>
            </a:r>
            <a:r>
              <a:rPr dirty="0" sz="1050" spc="27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50">
                <a:solidFill>
                  <a:srgbClr val="000000"/>
                </a:solidFill>
                <a:latin typeface="ELWLDV+Arial-ItalicMT"/>
                <a:cs typeface="ELWLDV+Arial-ItalicMT"/>
              </a:rPr>
              <a:t>chính</a:t>
            </a:r>
            <a:r>
              <a:rPr dirty="0" sz="1050" spc="28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50">
                <a:solidFill>
                  <a:srgbClr val="000000"/>
                </a:solidFill>
                <a:latin typeface="ELWLDV+Arial-ItalicMT"/>
                <a:cs typeface="ELWLDV+Arial-ItalicMT"/>
              </a:rPr>
              <a:t>xác</a:t>
            </a:r>
            <a:r>
              <a:rPr dirty="0" sz="1050" spc="28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50">
                <a:solidFill>
                  <a:srgbClr val="000000"/>
                </a:solidFill>
                <a:latin typeface="ELWLDV+Arial-ItalicMT"/>
                <a:cs typeface="ELWLDV+Arial-ItalicMT"/>
              </a:rPr>
              <a:t>thời</a:t>
            </a:r>
            <a:r>
              <a:rPr dirty="0" sz="1050" spc="28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50">
                <a:solidFill>
                  <a:srgbClr val="000000"/>
                </a:solidFill>
                <a:latin typeface="ELWLDV+Arial-ItalicMT"/>
                <a:cs typeface="ELWLDV+Arial-ItalicMT"/>
              </a:rPr>
              <a:t>gian</a:t>
            </a:r>
            <a:r>
              <a:rPr dirty="0" sz="1050" spc="28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50">
                <a:solidFill>
                  <a:srgbClr val="000000"/>
                </a:solidFill>
                <a:latin typeface="ELWLDV+Arial-ItalicMT"/>
                <a:cs typeface="ELWLDV+Arial-ItalicMT"/>
              </a:rPr>
              <a:t>sản</a:t>
            </a:r>
            <a:r>
              <a:rPr dirty="0" sz="1050" spc="28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50">
                <a:solidFill>
                  <a:srgbClr val="000000"/>
                </a:solidFill>
                <a:latin typeface="ELWLDV+Arial-ItalicMT"/>
                <a:cs typeface="ELWLDV+Arial-ItalicMT"/>
              </a:rPr>
              <a:t>xuất</a:t>
            </a:r>
          </a:p>
          <a:p>
            <a:pPr marL="0" marR="0">
              <a:lnSpc>
                <a:spcPts val="1094"/>
              </a:lnSpc>
              <a:spcBef>
                <a:spcPts val="165"/>
              </a:spcBef>
              <a:spcAft>
                <a:spcPts val="0"/>
              </a:spcAft>
            </a:pPr>
            <a:r>
              <a:rPr dirty="0" sz="1050">
                <a:solidFill>
                  <a:srgbClr val="000000"/>
                </a:solidFill>
                <a:latin typeface="ELWLDV+Arial-ItalicMT"/>
                <a:cs typeface="ELWLDV+Arial-ItalicMT"/>
              </a:rPr>
              <a:t>Giảm</a:t>
            </a:r>
            <a:r>
              <a:rPr dirty="0" sz="1050" spc="29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50">
                <a:solidFill>
                  <a:srgbClr val="000000"/>
                </a:solidFill>
                <a:latin typeface="ELWLDV+Arial-ItalicMT"/>
                <a:cs typeface="ELWLDV+Arial-ItalicMT"/>
              </a:rPr>
              <a:t>tiêu</a:t>
            </a:r>
            <a:r>
              <a:rPr dirty="0" sz="1050" spc="28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50">
                <a:solidFill>
                  <a:srgbClr val="000000"/>
                </a:solidFill>
                <a:latin typeface="ELWLDV+Arial-ItalicMT"/>
                <a:cs typeface="ELWLDV+Arial-ItalicMT"/>
              </a:rPr>
              <a:t>thụ</a:t>
            </a:r>
            <a:r>
              <a:rPr dirty="0" sz="1050" spc="28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50">
                <a:solidFill>
                  <a:srgbClr val="000000"/>
                </a:solidFill>
                <a:latin typeface="ELWLDV+Arial-ItalicMT"/>
                <a:cs typeface="ELWLDV+Arial-ItalicMT"/>
              </a:rPr>
              <a:t>nước,</a:t>
            </a:r>
            <a:r>
              <a:rPr dirty="0" sz="1050" spc="28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50">
                <a:solidFill>
                  <a:srgbClr val="000000"/>
                </a:solidFill>
                <a:latin typeface="ELWLDV+Arial-ItalicMT"/>
                <a:cs typeface="ELWLDV+Arial-ItalicMT"/>
              </a:rPr>
              <a:t>năng</a:t>
            </a:r>
            <a:r>
              <a:rPr dirty="0" sz="1050" spc="28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50">
                <a:solidFill>
                  <a:srgbClr val="000000"/>
                </a:solidFill>
                <a:latin typeface="ELWLDV+Arial-ItalicMT"/>
                <a:cs typeface="ELWLDV+Arial-ItalicMT"/>
              </a:rPr>
              <a:t>lượng</a:t>
            </a:r>
            <a:r>
              <a:rPr dirty="0" sz="1050" spc="28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50">
                <a:solidFill>
                  <a:srgbClr val="000000"/>
                </a:solidFill>
                <a:latin typeface="ELWLDV+Arial-ItalicMT"/>
                <a:cs typeface="ELWLDV+Arial-ItalicMT"/>
              </a:rPr>
              <a:t>và</a:t>
            </a:r>
            <a:r>
              <a:rPr dirty="0" sz="1050" spc="28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50">
                <a:solidFill>
                  <a:srgbClr val="000000"/>
                </a:solidFill>
                <a:latin typeface="ELWLDV+Arial-ItalicMT"/>
                <a:cs typeface="ELWLDV+Arial-ItalicMT"/>
              </a:rPr>
              <a:t>hóa</a:t>
            </a:r>
            <a:r>
              <a:rPr dirty="0" sz="1050" spc="28">
                <a:solidFill>
                  <a:srgbClr val="000000"/>
                </a:solidFill>
                <a:latin typeface="ELWLDV+Arial-ItalicMT"/>
                <a:cs typeface="ELWLDV+Arial-ItalicMT"/>
              </a:rPr>
              <a:t> </a:t>
            </a:r>
            <a:r>
              <a:rPr dirty="0" sz="1050">
                <a:solidFill>
                  <a:srgbClr val="000000"/>
                </a:solidFill>
                <a:latin typeface="ELWLDV+Arial-ItalicMT"/>
                <a:cs typeface="ELWLDV+Arial-ItalicMT"/>
              </a:rPr>
              <a:t>chất.</a:t>
            </a:r>
          </a:p>
        </p:txBody>
      </p:sp>
    </p:spTree>
  </p:cSld>
  <p:clrMapOvr>
    <a:masterClrMapping/>
  </p:clrMapOvr>
</p:sld>
</file>

<file path=ppt/slides/slide55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143000" y="173631"/>
            <a:ext cx="6362072" cy="6779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188"/>
              </a:lnSpc>
              <a:spcBef>
                <a:spcPts val="0"/>
              </a:spcBef>
              <a:spcAft>
                <a:spcPts val="0"/>
              </a:spcAft>
            </a:pP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Tăng</a:t>
            </a:r>
            <a:r>
              <a:rPr dirty="0" sz="2100" spc="18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năng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suất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bằng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cách</a:t>
            </a:r>
            <a:r>
              <a:rPr dirty="0" sz="2100" spc="37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cải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thiện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quản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lý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816600" y="693595"/>
            <a:ext cx="2867806" cy="3873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 b="1">
                <a:solidFill>
                  <a:srgbClr val="595959"/>
                </a:solidFill>
                <a:highlight>
                  <a:srgbClr val="ffffff"/>
                </a:highlight>
                <a:latin typeface="BLVWPH+Arial-BoldMT"/>
                <a:cs typeface="BLVWPH+Arial-BoldMT"/>
              </a:rPr>
              <a:t>Xác</a:t>
            </a:r>
            <a:r>
              <a:rPr dirty="0" sz="1200" b="1">
                <a:solidFill>
                  <a:srgbClr val="595959"/>
                </a:solidFill>
                <a:highlight>
                  <a:srgbClr val="ffffff"/>
                </a:highlight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595959"/>
                </a:solidFill>
                <a:highlight>
                  <a:srgbClr val="ffffff"/>
                </a:highlight>
                <a:latin typeface="BLVWPH+Arial-BoldMT"/>
                <a:cs typeface="BLVWPH+Arial-BoldMT"/>
              </a:rPr>
              <a:t>định</a:t>
            </a:r>
            <a:r>
              <a:rPr dirty="0" sz="1200" b="1">
                <a:solidFill>
                  <a:srgbClr val="595959"/>
                </a:solidFill>
                <a:highlight>
                  <a:srgbClr val="ffffff"/>
                </a:highlight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595959"/>
                </a:solidFill>
                <a:highlight>
                  <a:srgbClr val="ffffff"/>
                </a:highlight>
                <a:latin typeface="BLVWPH+Arial-BoldMT"/>
                <a:cs typeface="BLVWPH+Arial-BoldMT"/>
              </a:rPr>
              <a:t>các</a:t>
            </a:r>
            <a:r>
              <a:rPr dirty="0" sz="1200" b="1">
                <a:solidFill>
                  <a:srgbClr val="595959"/>
                </a:solidFill>
                <a:highlight>
                  <a:srgbClr val="ffffff"/>
                </a:highlight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595959"/>
                </a:solidFill>
                <a:highlight>
                  <a:srgbClr val="ffffff"/>
                </a:highlight>
                <a:latin typeface="BLVWPH+Arial-BoldMT"/>
                <a:cs typeface="BLVWPH+Arial-BoldMT"/>
              </a:rPr>
              <a:t>cơ</a:t>
            </a:r>
            <a:r>
              <a:rPr dirty="0" sz="1200" b="1">
                <a:solidFill>
                  <a:srgbClr val="595959"/>
                </a:solidFill>
                <a:highlight>
                  <a:srgbClr val="ffffff"/>
                </a:highlight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595959"/>
                </a:solidFill>
                <a:highlight>
                  <a:srgbClr val="ffffff"/>
                </a:highlight>
                <a:latin typeface="BLVWPH+Arial-BoldMT"/>
                <a:cs typeface="BLVWPH+Arial-BoldMT"/>
              </a:rPr>
              <a:t>hội</a:t>
            </a:r>
            <a:r>
              <a:rPr dirty="0" sz="1200" b="1">
                <a:solidFill>
                  <a:srgbClr val="595959"/>
                </a:solidFill>
                <a:highlight>
                  <a:srgbClr val="ffffff"/>
                </a:highlight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595959"/>
                </a:solidFill>
                <a:highlight>
                  <a:srgbClr val="ffffff"/>
                </a:highlight>
                <a:latin typeface="BLVWPH+Arial-BoldMT"/>
                <a:cs typeface="BLVWPH+Arial-BoldMT"/>
              </a:rPr>
              <a:t>theo</a:t>
            </a:r>
            <a:r>
              <a:rPr dirty="0" sz="1200" b="1">
                <a:solidFill>
                  <a:srgbClr val="595959"/>
                </a:solidFill>
                <a:highlight>
                  <a:srgbClr val="ffffff"/>
                </a:highlight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595959"/>
                </a:solidFill>
                <a:highlight>
                  <a:srgbClr val="ffffff"/>
                </a:highlight>
                <a:latin typeface="BLVWPH+Arial-BoldMT"/>
                <a:cs typeface="BLVWPH+Arial-BoldMT"/>
              </a:rPr>
              <a:t>từng</a:t>
            </a:r>
            <a:r>
              <a:rPr dirty="0" sz="1200" b="1">
                <a:solidFill>
                  <a:srgbClr val="595959"/>
                </a:solidFill>
                <a:highlight>
                  <a:srgbClr val="ffffff"/>
                </a:highlight>
                <a:latin typeface="BLVWPH+Arial-BoldMT"/>
                <a:cs typeface="BLVWPH+Arial-BoldMT"/>
              </a:rPr>
              <a:t> </a:t>
            </a:r>
            <a:r>
              <a:rPr dirty="0" sz="1200" b="1">
                <a:solidFill>
                  <a:srgbClr val="595959"/>
                </a:solidFill>
                <a:highlight>
                  <a:srgbClr val="ffffff"/>
                </a:highlight>
                <a:latin typeface="BLVWPH+Arial-BoldMT"/>
                <a:cs typeface="BLVWPH+Arial-BoldMT"/>
              </a:rPr>
              <a:t>bậc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95422" y="863560"/>
            <a:ext cx="5151865" cy="761338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R&amp;D,ꢀ</a:t>
            </a:r>
            <a:r>
              <a:rPr dirty="0" sz="1400" spc="-10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nghiênꢀ</a:t>
            </a:r>
            <a:r>
              <a:rPr dirty="0" sz="1400" spc="-13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cứuꢀ</a:t>
            </a:r>
            <a:r>
              <a:rPr dirty="0" sz="1400" spc="-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côngꢀ</a:t>
            </a:r>
            <a:r>
              <a:rPr dirty="0" sz="1400" spc="-12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việcꢀ</a:t>
            </a:r>
            <a:r>
              <a:rPr dirty="0" sz="1400" spc="-11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vàꢀ</a:t>
            </a:r>
            <a:r>
              <a:rPr dirty="0" sz="1400" spc="-12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kiểmꢀ</a:t>
            </a:r>
            <a:r>
              <a:rPr dirty="0" sz="1400" spc="-12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traꢀ</a:t>
            </a:r>
            <a:r>
              <a:rPr dirty="0" sz="1400" spc="-12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hiệuꢀ</a:t>
            </a:r>
            <a:r>
              <a:rPr dirty="0" sz="1400" spc="-12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suấtꢀ</a:t>
            </a:r>
          </a:p>
          <a:p>
            <a:pPr marL="317500" marR="0">
              <a:lnSpc>
                <a:spcPts val="1458"/>
              </a:lnSpc>
              <a:spcBef>
                <a:spcPts val="927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vậnꢀhànhꢀhàngꢀgiờ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607175" y="893379"/>
            <a:ext cx="691678" cy="4752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>
                <a:solidFill>
                  <a:srgbClr val="404040"/>
                </a:solidFill>
                <a:latin typeface="VSNMHL+ArialMT"/>
                <a:cs typeface="VSNMHL+ArialMT"/>
              </a:rPr>
              <a:t>Cảiꢀtiến,ꢀ</a:t>
            </a:r>
          </a:p>
          <a:p>
            <a:pPr marL="140493" marR="0">
              <a:lnSpc>
                <a:spcPts val="1041"/>
              </a:lnSpc>
              <a:spcBef>
                <a:spcPts val="158"/>
              </a:spcBef>
              <a:spcAft>
                <a:spcPts val="0"/>
              </a:spcAft>
            </a:pPr>
            <a:r>
              <a:rPr dirty="0" sz="1000">
                <a:solidFill>
                  <a:srgbClr val="404040"/>
                </a:solidFill>
                <a:latin typeface="VSNMHL+ArialMT"/>
                <a:cs typeface="VSNMHL+ArialMT"/>
              </a:rPr>
              <a:t>3%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418137" y="1414080"/>
            <a:ext cx="706098" cy="6276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69056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>
                <a:solidFill>
                  <a:srgbClr val="404040"/>
                </a:solidFill>
                <a:latin typeface="VSNMHL+ArialMT"/>
                <a:cs typeface="VSNMHL+ArialMT"/>
              </a:rPr>
              <a:t>Tốiꢀưuꢀ</a:t>
            </a:r>
          </a:p>
          <a:p>
            <a:pPr marL="28575" marR="0">
              <a:lnSpc>
                <a:spcPts val="1041"/>
              </a:lnSpc>
              <a:spcBef>
                <a:spcPts val="158"/>
              </a:spcBef>
              <a:spcAft>
                <a:spcPts val="0"/>
              </a:spcAft>
            </a:pPr>
            <a:r>
              <a:rPr dirty="0" sz="1000">
                <a:solidFill>
                  <a:srgbClr val="404040"/>
                </a:solidFill>
                <a:latin typeface="VSNMHL+ArialMT"/>
                <a:cs typeface="VSNMHL+ArialMT"/>
              </a:rPr>
              <a:t>hóaꢀquyꢀ</a:t>
            </a:r>
          </a:p>
          <a:p>
            <a:pPr marL="0" marR="0">
              <a:lnSpc>
                <a:spcPts val="1041"/>
              </a:lnSpc>
              <a:spcBef>
                <a:spcPts val="158"/>
              </a:spcBef>
              <a:spcAft>
                <a:spcPts val="0"/>
              </a:spcAft>
            </a:pPr>
            <a:r>
              <a:rPr dirty="0" sz="1000">
                <a:solidFill>
                  <a:srgbClr val="404040"/>
                </a:solidFill>
                <a:latin typeface="VSNMHL+ArialMT"/>
                <a:cs typeface="VSNMHL+ArialMT"/>
              </a:rPr>
              <a:t>trình,ꢀ6%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6163469" y="1414080"/>
            <a:ext cx="586010" cy="7800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>
                <a:solidFill>
                  <a:srgbClr val="404040"/>
                </a:solidFill>
                <a:latin typeface="VSNMHL+ArialMT"/>
                <a:cs typeface="VSNMHL+ArialMT"/>
              </a:rPr>
              <a:t>Táiꢀsửꢀ</a:t>
            </a:r>
          </a:p>
          <a:p>
            <a:pPr marL="40481" marR="0">
              <a:lnSpc>
                <a:spcPts val="1041"/>
              </a:lnSpc>
              <a:spcBef>
                <a:spcPts val="158"/>
              </a:spcBef>
              <a:spcAft>
                <a:spcPts val="0"/>
              </a:spcAft>
            </a:pPr>
            <a:r>
              <a:rPr dirty="0" sz="1000">
                <a:solidFill>
                  <a:srgbClr val="404040"/>
                </a:solidFill>
                <a:latin typeface="VSNMHL+ArialMT"/>
                <a:cs typeface="VSNMHL+ArialMT"/>
              </a:rPr>
              <a:t>dụngꢀ</a:t>
            </a:r>
          </a:p>
          <a:p>
            <a:pPr marL="11906" marR="0">
              <a:lnSpc>
                <a:spcPts val="1041"/>
              </a:lnSpc>
              <a:spcBef>
                <a:spcPts val="158"/>
              </a:spcBef>
              <a:spcAft>
                <a:spcPts val="0"/>
              </a:spcAft>
            </a:pPr>
            <a:r>
              <a:rPr dirty="0" sz="1000">
                <a:solidFill>
                  <a:srgbClr val="404040"/>
                </a:solidFill>
                <a:latin typeface="VSNMHL+ArialMT"/>
                <a:cs typeface="VSNMHL+ArialMT"/>
              </a:rPr>
              <a:t>nước,ꢀ</a:t>
            </a:r>
          </a:p>
          <a:p>
            <a:pPr marL="53975" marR="0">
              <a:lnSpc>
                <a:spcPts val="1041"/>
              </a:lnSpc>
              <a:spcBef>
                <a:spcPts val="158"/>
              </a:spcBef>
              <a:spcAft>
                <a:spcPts val="0"/>
              </a:spcAft>
            </a:pPr>
            <a:r>
              <a:rPr dirty="0" sz="1000">
                <a:solidFill>
                  <a:srgbClr val="404040"/>
                </a:solidFill>
                <a:latin typeface="VSNMHL+ArialMT"/>
                <a:cs typeface="VSNMHL+ArialMT"/>
              </a:rPr>
              <a:t>14%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8196262" y="1426780"/>
            <a:ext cx="776200" cy="7800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>
                <a:solidFill>
                  <a:srgbClr val="404040"/>
                </a:solidFill>
                <a:latin typeface="VSNMHL+ArialMT"/>
                <a:cs typeface="VSNMHL+ArialMT"/>
              </a:rPr>
              <a:t>Máyꢀmóc,ꢀ</a:t>
            </a:r>
          </a:p>
          <a:p>
            <a:pPr marL="71437" marR="0">
              <a:lnSpc>
                <a:spcPts val="1041"/>
              </a:lnSpc>
              <a:spcBef>
                <a:spcPts val="158"/>
              </a:spcBef>
              <a:spcAft>
                <a:spcPts val="0"/>
              </a:spcAft>
            </a:pPr>
            <a:r>
              <a:rPr dirty="0" sz="1000">
                <a:solidFill>
                  <a:srgbClr val="404040"/>
                </a:solidFill>
                <a:latin typeface="VSNMHL+ArialMT"/>
                <a:cs typeface="VSNMHL+ArialMT"/>
              </a:rPr>
              <a:t>thiếtꢀbị,ꢀ</a:t>
            </a:r>
          </a:p>
          <a:p>
            <a:pPr marL="19050" marR="0">
              <a:lnSpc>
                <a:spcPts val="1041"/>
              </a:lnSpc>
              <a:spcBef>
                <a:spcPts val="158"/>
              </a:spcBef>
              <a:spcAft>
                <a:spcPts val="0"/>
              </a:spcAft>
            </a:pPr>
            <a:r>
              <a:rPr dirty="0" sz="1000">
                <a:solidFill>
                  <a:srgbClr val="404040"/>
                </a:solidFill>
                <a:latin typeface="VSNMHL+ArialMT"/>
                <a:cs typeface="VSNMHL+ArialMT"/>
              </a:rPr>
              <a:t>phụꢀkiện,ꢀ</a:t>
            </a:r>
          </a:p>
          <a:p>
            <a:pPr marL="148431" marR="0">
              <a:lnSpc>
                <a:spcPts val="1041"/>
              </a:lnSpc>
              <a:spcBef>
                <a:spcPts val="158"/>
              </a:spcBef>
              <a:spcAft>
                <a:spcPts val="0"/>
              </a:spcAft>
            </a:pPr>
            <a:r>
              <a:rPr dirty="0" sz="1000">
                <a:solidFill>
                  <a:srgbClr val="404040"/>
                </a:solidFill>
                <a:latin typeface="VSNMHL+ArialMT"/>
                <a:cs typeface="VSNMHL+ArialMT"/>
              </a:rPr>
              <a:t>43%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395422" y="1482304"/>
            <a:ext cx="5151821" cy="107071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Ápꢀdụngꢀcácꢀhệꢀthốngꢀnhưꢀ5SꢀvàꢀKaizen</a:t>
            </a:r>
          </a:p>
          <a:p>
            <a:pPr marL="0" marR="0">
              <a:lnSpc>
                <a:spcPts val="1458"/>
              </a:lnSpc>
              <a:spcBef>
                <a:spcPts val="927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 spc="24">
                <a:solidFill>
                  <a:srgbClr val="000000"/>
                </a:solidFill>
                <a:latin typeface="VSNMHL+ArialMT"/>
                <a:cs typeface="VSNMHL+ArialMT"/>
              </a:rPr>
              <a:t>Chọnꢀbốꢀtríꢀdâyꢀchuyềnꢀphùꢀhợp,ꢀnângꢀcaoꢀsựꢀcânꢀ</a:t>
            </a:r>
          </a:p>
          <a:p>
            <a:pPr marL="317500" marR="0">
              <a:lnSpc>
                <a:spcPts val="1458"/>
              </a:lnSpc>
              <a:spcBef>
                <a:spcPts val="927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bằngꢀtrênꢀchuyền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6166644" y="2061779"/>
            <a:ext cx="797904" cy="6276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>
                <a:solidFill>
                  <a:srgbClr val="404040"/>
                </a:solidFill>
                <a:latin typeface="VSNMHL+ArialMT"/>
                <a:cs typeface="VSNMHL+ArialMT"/>
              </a:rPr>
              <a:t>Thựcꢀhiệnꢀ</a:t>
            </a:r>
          </a:p>
          <a:p>
            <a:pPr marL="19050" marR="0">
              <a:lnSpc>
                <a:spcPts val="1041"/>
              </a:lnSpc>
              <a:spcBef>
                <a:spcPts val="158"/>
              </a:spcBef>
              <a:spcAft>
                <a:spcPts val="0"/>
              </a:spcAft>
            </a:pPr>
            <a:r>
              <a:rPr dirty="0" sz="1000">
                <a:solidFill>
                  <a:srgbClr val="404040"/>
                </a:solidFill>
                <a:latin typeface="VSNMHL+ArialMT"/>
                <a:cs typeface="VSNMHL+ArialMT"/>
              </a:rPr>
              <a:t>bảoꢀtrìꢀtốtꢀ</a:t>
            </a:r>
          </a:p>
          <a:p>
            <a:pPr marL="12700" marR="0">
              <a:lnSpc>
                <a:spcPts val="1041"/>
              </a:lnSpc>
              <a:spcBef>
                <a:spcPts val="158"/>
              </a:spcBef>
              <a:spcAft>
                <a:spcPts val="0"/>
              </a:spcAft>
            </a:pPr>
            <a:r>
              <a:rPr dirty="0" sz="1000">
                <a:solidFill>
                  <a:srgbClr val="404040"/>
                </a:solidFill>
                <a:latin typeface="VSNMHL+ArialMT"/>
                <a:cs typeface="VSNMHL+ArialMT"/>
              </a:rPr>
              <a:t>hơn,ꢀ34%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395422" y="2410421"/>
            <a:ext cx="5151324" cy="107070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Giảmꢀthờiꢀgianꢀchuẩnꢀbị,ꢀloạiꢀbỏꢀthờiꢀgianꢀchết</a:t>
            </a:r>
          </a:p>
          <a:p>
            <a:pPr marL="0" marR="0">
              <a:lnSpc>
                <a:spcPts val="1458"/>
              </a:lnSpc>
              <a:spcBef>
                <a:spcPts val="927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SửꢀdụngꢀUBTꢀ(UnderꢀBedꢀTrimmer)ꢀvàꢀsửꢀdụngꢀcácꢀ</a:t>
            </a:r>
          </a:p>
          <a:p>
            <a:pPr marL="317500" marR="0">
              <a:lnSpc>
                <a:spcPts val="1458"/>
              </a:lnSpc>
              <a:spcBef>
                <a:spcPts val="927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côngꢀcụꢀtrợꢀgiúp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1259721" y="3439888"/>
            <a:ext cx="3959196" cy="49112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15"/>
              </a:lnSpc>
              <a:spcBef>
                <a:spcPts val="0"/>
              </a:spcBef>
              <a:spcAft>
                <a:spcPts val="0"/>
              </a:spcAft>
            </a:pPr>
            <a:r>
              <a:rPr dirty="0" sz="15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550" spc="93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Cấpꢀliệuꢀliênꢀtụcꢀchoꢀdâyꢀchuyềnꢀmay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1259721" y="3700492"/>
            <a:ext cx="5331188" cy="75167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15"/>
              </a:lnSpc>
              <a:spcBef>
                <a:spcPts val="0"/>
              </a:spcBef>
              <a:spcAft>
                <a:spcPts val="0"/>
              </a:spcAft>
            </a:pPr>
            <a:r>
              <a:rPr dirty="0" sz="15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550" spc="93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Khôngꢀcấpꢀbánꢀthànhꢀphẩmꢀlỗiꢀvàoꢀdâyꢀchuyền</a:t>
            </a:r>
          </a:p>
          <a:p>
            <a:pPr marL="0" marR="0">
              <a:lnSpc>
                <a:spcPts val="1615"/>
              </a:lnSpc>
              <a:spcBef>
                <a:spcPts val="486"/>
              </a:spcBef>
              <a:spcAft>
                <a:spcPts val="0"/>
              </a:spcAft>
            </a:pPr>
            <a:r>
              <a:rPr dirty="0" sz="15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550" spc="93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Đàoꢀtạoꢀkỹꢀnăngꢀchoꢀcôngꢀnhânꢀvậnꢀhànhꢀmáyꢀmay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1259721" y="4221700"/>
            <a:ext cx="6842549" cy="101233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15"/>
              </a:lnSpc>
              <a:spcBef>
                <a:spcPts val="0"/>
              </a:spcBef>
              <a:spcAft>
                <a:spcPts val="0"/>
              </a:spcAft>
            </a:pPr>
            <a:r>
              <a:rPr dirty="0" sz="15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550" spc="93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Kiểmꢀtraꢀchấtꢀlượngꢀnộiꢀbộꢀtrongꢀkhoảngꢀthờiꢀgianꢀnghỉꢀ</a:t>
            </a:r>
          </a:p>
          <a:p>
            <a:pPr marL="0" marR="0">
              <a:lnSpc>
                <a:spcPts val="1615"/>
              </a:lnSpc>
              <a:spcBef>
                <a:spcPts val="486"/>
              </a:spcBef>
              <a:spcAft>
                <a:spcPts val="0"/>
              </a:spcAft>
            </a:pPr>
            <a:r>
              <a:rPr dirty="0" sz="15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550" spc="93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Tạoꢀmôiꢀtrườngꢀlàmꢀviệcꢀdễꢀchịu,ꢀtạoꢀđộngꢀlựcꢀchoꢀngườiꢀvậnꢀhành</a:t>
            </a:r>
          </a:p>
          <a:p>
            <a:pPr marL="0" marR="0">
              <a:lnSpc>
                <a:spcPts val="1615"/>
              </a:lnSpc>
              <a:spcBef>
                <a:spcPts val="436"/>
              </a:spcBef>
              <a:spcAft>
                <a:spcPts val="0"/>
              </a:spcAft>
            </a:pPr>
            <a:r>
              <a:rPr dirty="0" sz="1550">
                <a:solidFill>
                  <a:srgbClr val="000000"/>
                </a:solidFill>
                <a:latin typeface="DTAIDM+CourierNewPSMT"/>
                <a:cs typeface="DTAIDM+CourierNewPSMT"/>
              </a:rPr>
              <a:t>o</a:t>
            </a:r>
            <a:r>
              <a:rPr dirty="0" sz="1550" spc="93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SửꢀdụngꢀphầnꢀmềmꢀERP</a:t>
            </a:r>
          </a:p>
        </p:txBody>
      </p:sp>
    </p:spTree>
  </p:cSld>
  <p:clrMapOvr>
    <a:masterClrMapping/>
  </p:clrMapOvr>
</p:sld>
</file>

<file path=ppt/slides/slide56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778149" y="2020583"/>
            <a:ext cx="6523943" cy="1549598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5001"/>
              </a:lnSpc>
              <a:spcBef>
                <a:spcPts val="0"/>
              </a:spcBef>
              <a:spcAft>
                <a:spcPts val="0"/>
              </a:spcAft>
            </a:pPr>
            <a:r>
              <a:rPr dirty="0" sz="4800" b="1">
                <a:solidFill>
                  <a:srgbClr val="33696c"/>
                </a:solidFill>
                <a:latin typeface="BLVWPH+Arial-BoldMT"/>
                <a:cs typeface="BLVWPH+Arial-BoldMT"/>
              </a:rPr>
              <a:t>Trân</a:t>
            </a:r>
            <a:r>
              <a:rPr dirty="0" sz="48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4800" b="1">
                <a:solidFill>
                  <a:srgbClr val="33696c"/>
                </a:solidFill>
                <a:latin typeface="BLVWPH+Arial-BoldMT"/>
                <a:cs typeface="BLVWPH+Arial-BoldMT"/>
              </a:rPr>
              <a:t>trọng</a:t>
            </a:r>
            <a:r>
              <a:rPr dirty="0" sz="48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4800" b="1">
                <a:solidFill>
                  <a:srgbClr val="33696c"/>
                </a:solidFill>
                <a:latin typeface="BLVWPH+Arial-BoldMT"/>
                <a:cs typeface="BLVWPH+Arial-BoldMT"/>
              </a:rPr>
              <a:t>cám</a:t>
            </a:r>
            <a:r>
              <a:rPr dirty="0" sz="48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4800" b="1">
                <a:solidFill>
                  <a:srgbClr val="33696c"/>
                </a:solidFill>
                <a:latin typeface="BLVWPH+Arial-BoldMT"/>
                <a:cs typeface="BLVWPH+Arial-BoldMT"/>
              </a:rPr>
              <a:t>ơn!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176462" y="473023"/>
            <a:ext cx="5496717" cy="6779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188"/>
              </a:lnSpc>
              <a:spcBef>
                <a:spcPts val="0"/>
              </a:spcBef>
              <a:spcAft>
                <a:spcPts val="0"/>
              </a:spcAft>
            </a:pP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Ứng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dụng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các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quy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trình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hiệu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suất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cao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182425" y="1119844"/>
            <a:ext cx="3201574" cy="49117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15"/>
              </a:lnSpc>
              <a:spcBef>
                <a:spcPts val="0"/>
              </a:spcBef>
              <a:spcAft>
                <a:spcPts val="0"/>
              </a:spcAft>
            </a:pPr>
            <a:r>
              <a:rPr dirty="0" sz="1550">
                <a:solidFill>
                  <a:srgbClr val="000000"/>
                </a:solidFill>
                <a:latin typeface="VSNMHL+ArialMT"/>
                <a:cs typeface="VSNMHL+ArialMT"/>
              </a:rPr>
              <a:t>•</a:t>
            </a:r>
            <a:r>
              <a:rPr dirty="0" sz="1550" spc="41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Cảiꢀ</a:t>
            </a:r>
            <a:r>
              <a:rPr dirty="0" sz="1500" spc="-1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tiếnꢀ</a:t>
            </a:r>
            <a:r>
              <a:rPr dirty="0" sz="1500" spc="-11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thiếtꢀ</a:t>
            </a:r>
            <a:r>
              <a:rPr dirty="0" sz="1500" spc="-11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bịꢀ</a:t>
            </a:r>
            <a:r>
              <a:rPr dirty="0" sz="1500" spc="-12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ápꢀ</a:t>
            </a:r>
            <a:r>
              <a:rPr dirty="0" sz="1500" spc="-11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dụngꢀ</a:t>
            </a:r>
            <a:r>
              <a:rPr dirty="0" sz="1500" spc="-10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choꢀ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611466" y="1145854"/>
            <a:ext cx="3652398" cy="87868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464749"/>
                </a:solidFill>
                <a:latin typeface="VSNMHL+ArialMT"/>
                <a:cs typeface="VSNMHL+ArialMT"/>
              </a:rPr>
              <a:t>Hoànꢀthiệnꢀbềnꢀmàuꢀ(BASF),ꢀlàꢀmộtꢀ</a:t>
            </a:r>
          </a:p>
          <a:p>
            <a:pPr marL="317500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464749"/>
                </a:solidFill>
                <a:latin typeface="VSNMHL+ArialMT"/>
                <a:cs typeface="VSNMHL+ArialMT"/>
              </a:rPr>
              <a:t>quyꢀtrìnhꢀnhuộmꢀgiảmꢀthờiꢀgianꢀsảnꢀ</a:t>
            </a:r>
          </a:p>
          <a:p>
            <a:pPr marL="31750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464749"/>
                </a:solidFill>
                <a:latin typeface="VSNMHL+ArialMT"/>
                <a:cs typeface="VSNMHL+ArialMT"/>
              </a:rPr>
              <a:t>xuấtꢀvàꢀgiảmꢀlượngꢀkhíꢀthảiꢀCO2.ꢀ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353875" y="1330904"/>
            <a:ext cx="3045014" cy="89572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côngꢀ</a:t>
            </a:r>
            <a:r>
              <a:rPr dirty="0" sz="1500" spc="4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độngꢀ</a:t>
            </a:r>
            <a:r>
              <a:rPr dirty="0" sz="1500" spc="4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hoànꢀ</a:t>
            </a:r>
            <a:r>
              <a:rPr dirty="0" sz="1500" spc="4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tấtꢀ</a:t>
            </a:r>
            <a:r>
              <a:rPr dirty="0" sz="1500" spc="3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vớiꢀ</a:t>
            </a:r>
            <a:r>
              <a:rPr dirty="0" sz="1500" spc="4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cácꢀ</a:t>
            </a:r>
          </a:p>
          <a:p>
            <a:pPr marL="0" marR="0">
              <a:lnSpc>
                <a:spcPts val="1562"/>
              </a:lnSpc>
              <a:spcBef>
                <a:spcPts val="7"/>
              </a:spcBef>
              <a:spcAft>
                <a:spcPts val="0"/>
              </a:spcAft>
            </a:pP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loạiꢀvảiꢀsửꢀdụngꢀfoam,ꢀgiúpꢀtiếtꢀ</a:t>
            </a:r>
          </a:p>
          <a:p>
            <a:pPr marL="0" marR="0">
              <a:lnSpc>
                <a:spcPts val="1562"/>
              </a:lnSpc>
              <a:spcBef>
                <a:spcPts val="7"/>
              </a:spcBef>
              <a:spcAft>
                <a:spcPts val="0"/>
              </a:spcAft>
            </a:pP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kiệmꢀnước.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845208" y="4038674"/>
            <a:ext cx="2130162" cy="33897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94"/>
              </a:lnSpc>
              <a:spcBef>
                <a:spcPts val="0"/>
              </a:spcBef>
              <a:spcAft>
                <a:spcPts val="0"/>
              </a:spcAft>
            </a:pPr>
            <a:r>
              <a:rPr dirty="0" sz="1050">
                <a:solidFill>
                  <a:srgbClr val="000000"/>
                </a:solidFill>
                <a:latin typeface="VSNMHL+ArialMT"/>
                <a:cs typeface="VSNMHL+ArialMT"/>
              </a:rPr>
              <a:t>BASFꢀHOÀNꢀTHIỆNꢀBỀNꢀMÀU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792495" y="4405663"/>
            <a:ext cx="6652189" cy="64156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06"/>
              </a:lnSpc>
              <a:spcBef>
                <a:spcPts val="0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VSNMHL+ArialMT"/>
                <a:cs typeface="VSNMHL+ArialMT"/>
              </a:rPr>
              <a:t>CôngꢀnghệꢀbọtꢀxốpꢀGastonꢀcũngꢀcóꢀthểꢀđượcꢀsửꢀdụngꢀchoꢀquáꢀtrìnhꢀnhuộmꢀ</a:t>
            </a:r>
          </a:p>
          <a:p>
            <a:pPr marL="0" marR="0">
              <a:lnSpc>
                <a:spcPts val="1406"/>
              </a:lnSpc>
              <a:spcBef>
                <a:spcPts val="213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VSNMHL+ArialMT"/>
                <a:cs typeface="VSNMHL+ArialMT"/>
              </a:rPr>
              <a:t>bọtꢀxốpꢀvàꢀhoànꢀthiện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841500" y="455286"/>
            <a:ext cx="6281963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Ứng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dụng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các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quy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trình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hiệu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suất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cao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96899" y="1311621"/>
            <a:ext cx="5960879" cy="83601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Côngꢀnghệꢀsửꢀdụngꢀkhíꢀmangꢀtínhꢀcáchꢀmạngꢀchoꢀcôngꢀđoạnꢀ</a:t>
            </a:r>
          </a:p>
          <a:p>
            <a:pPr marL="317500" marR="0">
              <a:lnSpc>
                <a:spcPts val="1458"/>
              </a:lnSpc>
              <a:spcBef>
                <a:spcPts val="3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nhuộmꢀvìꢀchỉꢀcầnꢀ¼ꢀlượngꢀnướcꢀvàꢀcũngꢀlàmꢀgiảmꢀtiêuꢀthụꢀ</a:t>
            </a:r>
          </a:p>
          <a:p>
            <a:pPr marL="317500" marR="0">
              <a:lnSpc>
                <a:spcPts val="1458"/>
              </a:lnSpc>
              <a:spcBef>
                <a:spcPts val="3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năngꢀlượng,ꢀhóaꢀchất.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96899" y="2065493"/>
            <a:ext cx="5783953" cy="83601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Inꢀkỹꢀthuậtꢀsố,ꢀsửꢀdụngꢀmựcꢀinꢀtừꢀthuốcꢀnhuộm,ꢀkhôngꢀlãngꢀ</a:t>
            </a:r>
          </a:p>
          <a:p>
            <a:pPr marL="317500" marR="0">
              <a:lnSpc>
                <a:spcPts val="1458"/>
              </a:lnSpc>
              <a:spcBef>
                <a:spcPts val="3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phíꢀvảiꢀcũngꢀnhưꢀmựcꢀinꢀvàꢀkhôngꢀsửꢀdụngꢀmuốiꢀcóꢀhạiꢀvàꢀ</a:t>
            </a:r>
          </a:p>
          <a:p>
            <a:pPr marL="317500" marR="0">
              <a:lnSpc>
                <a:spcPts val="1458"/>
              </a:lnSpc>
              <a:spcBef>
                <a:spcPts val="3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làmꢀgiảmꢀđángꢀkểꢀtácꢀđộngꢀmôiꢀtrường.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96899" y="2819365"/>
            <a:ext cx="5689896" cy="83601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Hệꢀthốngꢀinꢀsắcꢀtốꢀkhôngꢀchứaꢀformaldehyde,ꢀđảmꢀbảoꢀ</a:t>
            </a:r>
          </a:p>
          <a:p>
            <a:pPr marL="317500" marR="0">
              <a:lnSpc>
                <a:spcPts val="1458"/>
              </a:lnSpc>
              <a:spcBef>
                <a:spcPts val="3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"khôngꢀbổꢀsung"ꢀformaldehydeꢀtrongꢀquáꢀtrìnhꢀsảnꢀxuấtꢀvàꢀ</a:t>
            </a:r>
          </a:p>
          <a:p>
            <a:pPr marL="317500" marR="0">
              <a:lnSpc>
                <a:spcPts val="1458"/>
              </a:lnSpc>
              <a:spcBef>
                <a:spcPts val="3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khôngꢀcầnꢀxửꢀlýꢀthêm.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96899" y="3573237"/>
            <a:ext cx="6042083" cy="83601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Cácꢀenzymꢀcôngꢀnghiệpꢀđểꢀthayꢀthếꢀcácꢀhóaꢀchấtꢀđộcꢀhại,ꢀlàmꢀ</a:t>
            </a:r>
          </a:p>
          <a:p>
            <a:pPr marL="317500" marR="0">
              <a:lnSpc>
                <a:spcPts val="1458"/>
              </a:lnSpc>
              <a:spcBef>
                <a:spcPts val="3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giảmꢀchiꢀphíꢀnăngꢀlượng,ꢀtiêuꢀthụꢀnướcꢀvàꢀcũngꢀcảiꢀthiệnꢀchấtꢀ</a:t>
            </a:r>
          </a:p>
          <a:p>
            <a:pPr marL="317500" marR="0">
              <a:lnSpc>
                <a:spcPts val="1458"/>
              </a:lnSpc>
              <a:spcBef>
                <a:spcPts val="3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liệuꢀcủaꢀvải.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882106" y="473023"/>
            <a:ext cx="3885677" cy="6779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188"/>
              </a:lnSpc>
              <a:spcBef>
                <a:spcPts val="0"/>
              </a:spcBef>
              <a:spcAft>
                <a:spcPts val="0"/>
              </a:spcAft>
            </a:pP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Tái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sử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dụng</a:t>
            </a:r>
            <a:r>
              <a:rPr dirty="0" sz="2100" spc="3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nước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làm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100" b="1">
                <a:solidFill>
                  <a:srgbClr val="33696c"/>
                </a:solidFill>
                <a:latin typeface="BLVWPH+Arial-BoldMT"/>
                <a:cs typeface="BLVWPH+Arial-BoldMT"/>
              </a:rPr>
              <a:t>mát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293408" y="1477399"/>
            <a:ext cx="1110836" cy="7128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Tiết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kiệm</a:t>
            </a:r>
          </a:p>
          <a:p>
            <a:pPr marL="163379" marR="0">
              <a:lnSpc>
                <a:spcPts val="1562"/>
              </a:lnSpc>
              <a:spcBef>
                <a:spcPts val="237"/>
              </a:spcBef>
              <a:spcAft>
                <a:spcPts val="0"/>
              </a:spcAft>
            </a:pP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nước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938657" y="1477399"/>
            <a:ext cx="1656874" cy="7128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Thời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gian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hoàn</a:t>
            </a:r>
          </a:p>
          <a:p>
            <a:pPr marL="67468" marR="0">
              <a:lnSpc>
                <a:spcPts val="1562"/>
              </a:lnSpc>
              <a:spcBef>
                <a:spcPts val="237"/>
              </a:spcBef>
              <a:spcAft>
                <a:spcPts val="0"/>
              </a:spcAft>
            </a:pP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vốn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điển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hình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891164" y="1591699"/>
            <a:ext cx="1206025" cy="4842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Thực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hiện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4430016" y="1591699"/>
            <a:ext cx="1463948" cy="4842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Tiết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kiệm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500" spc="-17" b="1">
                <a:solidFill>
                  <a:srgbClr val="ffffff"/>
                </a:solidFill>
                <a:latin typeface="BLVWPH+Arial-BoldMT"/>
                <a:cs typeface="BLVWPH+Arial-BoldMT"/>
              </a:rPr>
              <a:t>hơi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758607" y="2082198"/>
            <a:ext cx="1469770" cy="7128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83343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Táiꢀsửꢀdụngꢀ</a:t>
            </a:r>
          </a:p>
          <a:p>
            <a:pPr marL="0" marR="0">
              <a:lnSpc>
                <a:spcPts val="1562"/>
              </a:lnSpc>
              <a:spcBef>
                <a:spcPts val="237"/>
              </a:spcBef>
              <a:spcAft>
                <a:spcPts val="0"/>
              </a:spcAft>
            </a:pP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nướcꢀlàmꢀmát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3429006" y="2196498"/>
            <a:ext cx="836321" cy="4842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1ꢀ-ꢀ5%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4743414" y="2196498"/>
            <a:ext cx="836321" cy="4842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1ꢀ-ꢀ3%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6196626" y="2196498"/>
            <a:ext cx="1138256" cy="4842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&lt;ꢀ1,2ꢀnăm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1113092" y="3044889"/>
            <a:ext cx="8046515" cy="112424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Nướcꢀgiảiꢀnhiệtꢀđượcꢀxảꢀtừꢀcácꢀcôngꢀđoạnꢀnhưꢀđốtꢀlongꢀvàꢀcoꢀrútꢀthườngꢀsạchꢀ</a:t>
            </a:r>
          </a:p>
          <a:p>
            <a:pPr marL="317500" marR="0">
              <a:lnSpc>
                <a:spcPts val="1562"/>
              </a:lnSpc>
              <a:spcBef>
                <a:spcPts val="907"/>
              </a:spcBef>
              <a:spcAft>
                <a:spcPts val="0"/>
              </a:spcAft>
            </a:pP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vàꢀcóꢀnhiệtꢀđộꢀđủꢀcaoꢀđểꢀthuꢀhồiꢀvàꢀtáiꢀsửꢀdụngꢀtrựcꢀtiếpꢀchoꢀquáꢀtrìnhꢀnhuộmꢀ</a:t>
            </a:r>
          </a:p>
          <a:p>
            <a:pPr marL="317500" marR="0">
              <a:lnSpc>
                <a:spcPts val="1562"/>
              </a:lnSpc>
              <a:spcBef>
                <a:spcPts val="907"/>
              </a:spcBef>
              <a:spcAft>
                <a:spcPts val="0"/>
              </a:spcAft>
            </a:pP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vàꢀhoànꢀthiệnꢀnhưꢀrũꢀhồ,ꢀrửa,ꢀgiặtꢀhoặcꢀxả.ꢀ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1113092" y="4005009"/>
            <a:ext cx="7685771" cy="80416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Điềuꢀnàyꢀcóꢀthểꢀgiúpꢀgiảmꢀtiêuꢀthụꢀnăngꢀlượngꢀ(nhiệt)ꢀvàꢀtiêuꢀthụꢀnước,ꢀtiếtꢀ</a:t>
            </a:r>
          </a:p>
          <a:p>
            <a:pPr marL="317500" marR="0">
              <a:lnSpc>
                <a:spcPts val="1562"/>
              </a:lnSpc>
              <a:spcBef>
                <a:spcPts val="907"/>
              </a:spcBef>
              <a:spcAft>
                <a:spcPts val="0"/>
              </a:spcAft>
            </a:pP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kiệmꢀnăngꢀlượngꢀliênꢀquanꢀdoꢀgiảmꢀnhuꢀcầuꢀbơm.ꢀ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457200" y="455286"/>
            <a:ext cx="4156563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Thu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hồi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nhiệt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từ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nước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 </a:t>
            </a:r>
            <a:r>
              <a:rPr dirty="0" sz="2400" b="1">
                <a:solidFill>
                  <a:srgbClr val="33696c"/>
                </a:solidFill>
                <a:latin typeface="BLVWPH+Arial-BoldMT"/>
                <a:cs typeface="BLVWPH+Arial-BoldMT"/>
              </a:rPr>
              <a:t>xả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454879" y="1162910"/>
            <a:ext cx="1618267" cy="4842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Tiết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kiệm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năng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267068" y="1162910"/>
            <a:ext cx="2048288" cy="7128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Thời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gian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hoàn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vốn</a:t>
            </a:r>
          </a:p>
          <a:p>
            <a:pPr marL="457993" marR="0">
              <a:lnSpc>
                <a:spcPts val="1562"/>
              </a:lnSpc>
              <a:spcBef>
                <a:spcPts val="237"/>
              </a:spcBef>
              <a:spcAft>
                <a:spcPts val="0"/>
              </a:spcAft>
            </a:pP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điển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hình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817267" y="1277210"/>
            <a:ext cx="1269461" cy="4842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Thực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 </a:t>
            </a: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hành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840509" y="1391510"/>
            <a:ext cx="844785" cy="4842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b="1">
                <a:solidFill>
                  <a:srgbClr val="ffffff"/>
                </a:solidFill>
                <a:latin typeface="BLVWPH+Arial-BoldMT"/>
                <a:cs typeface="BLVWPH+Arial-BoldMT"/>
              </a:rPr>
              <a:t>lượng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641055" y="1767710"/>
            <a:ext cx="1673479" cy="7128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Thuꢀhồiꢀnhiệtꢀtừꢀ</a:t>
            </a:r>
          </a:p>
          <a:p>
            <a:pPr marL="313531" marR="0">
              <a:lnSpc>
                <a:spcPts val="1562"/>
              </a:lnSpc>
              <a:spcBef>
                <a:spcPts val="237"/>
              </a:spcBef>
              <a:spcAft>
                <a:spcPts val="0"/>
              </a:spcAft>
            </a:pP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nướcꢀxả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3790502" y="1882010"/>
            <a:ext cx="942268" cy="4842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2ꢀ-ꢀ12%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5690931" y="1882010"/>
            <a:ext cx="1196578" cy="4842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>
                <a:solidFill>
                  <a:srgbClr val="000000"/>
                </a:solidFill>
                <a:latin typeface="VSNMHL+ArialMT"/>
                <a:cs typeface="VSNMHL+ArialMT"/>
              </a:rPr>
              <a:t>2ꢀ-ꢀ4ꢀtháng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1518213" y="2378977"/>
            <a:ext cx="374091" cy="163052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●</a:t>
            </a:r>
          </a:p>
          <a:p>
            <a:pPr marL="0" marR="0">
              <a:lnSpc>
                <a:spcPts val="1458"/>
              </a:lnSpc>
              <a:spcBef>
                <a:spcPts val="313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●</a:t>
            </a:r>
          </a:p>
          <a:p>
            <a:pPr marL="0" marR="0">
              <a:lnSpc>
                <a:spcPts val="1458"/>
              </a:lnSpc>
              <a:spcBef>
                <a:spcPts val="313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VSNMHL+ArialMT"/>
                <a:cs typeface="VSNMHL+ArialMT"/>
              </a:rPr>
              <a:t>●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1835713" y="2384298"/>
            <a:ext cx="6226180" cy="64156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06"/>
              </a:lnSpc>
              <a:spcBef>
                <a:spcPts val="0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VSNMHL+ArialMT"/>
                <a:cs typeface="VSNMHL+ArialMT"/>
              </a:rPr>
              <a:t>Trongꢀnhàꢀmáyꢀdệt,ꢀvảiꢀđượcꢀxảꢀsạchꢀvớiꢀmộtꢀlượngꢀlớnꢀnướcꢀcóꢀnhiệtꢀ</a:t>
            </a:r>
          </a:p>
          <a:p>
            <a:pPr marL="0" marR="0">
              <a:lnSpc>
                <a:spcPts val="1406"/>
              </a:lnSpc>
              <a:spcBef>
                <a:spcPts val="213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VSNMHL+ArialMT"/>
                <a:cs typeface="VSNMHL+ArialMT"/>
              </a:rPr>
              <a:t>độꢀcaoꢀ(thườngꢀlàꢀ80ꢀ°C).ꢀ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1835713" y="2973577"/>
            <a:ext cx="6256121" cy="64156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06"/>
              </a:lnSpc>
              <a:spcBef>
                <a:spcPts val="0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VSNMHL+ArialMT"/>
                <a:cs typeface="VSNMHL+ArialMT"/>
              </a:rPr>
              <a:t>Nhiệtꢀthảiꢀtừꢀnướcꢀxảꢀđãꢀquaꢀsửꢀdụngꢀcóꢀthểꢀđượcꢀthuꢀhồiꢀđểꢀlàmꢀnóngꢀ</a:t>
            </a:r>
          </a:p>
          <a:p>
            <a:pPr marL="0" marR="0">
              <a:lnSpc>
                <a:spcPts val="1406"/>
              </a:lnSpc>
              <a:spcBef>
                <a:spcPts val="213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VSNMHL+ArialMT"/>
                <a:cs typeface="VSNMHL+ArialMT"/>
              </a:rPr>
              <a:t>sơꢀbộꢀnướcꢀcấpꢀchoꢀlầnꢀxảꢀnóngꢀtiếpꢀtheo.ꢀ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1835713" y="3562857"/>
            <a:ext cx="6213664" cy="84730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06"/>
              </a:lnSpc>
              <a:spcBef>
                <a:spcPts val="0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VSNMHL+ArialMT"/>
                <a:cs typeface="VSNMHL+ArialMT"/>
              </a:rPr>
              <a:t>Điềuꢀnàyꢀcũngꢀgiúpꢀgiảmꢀnhiệtꢀđộꢀcủaꢀnướcꢀthảiꢀtrướcꢀkhiꢀxửꢀlýꢀdoꢀcóꢀ</a:t>
            </a:r>
          </a:p>
          <a:p>
            <a:pPr marL="0" marR="0">
              <a:lnSpc>
                <a:spcPts val="1406"/>
              </a:lnSpc>
              <a:spcBef>
                <a:spcPts val="213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VSNMHL+ArialMT"/>
                <a:cs typeface="VSNMHL+ArialMT"/>
              </a:rPr>
              <a:t>thểꢀgiảmꢀhoặcꢀloạiꢀbỏꢀnhuꢀcầuꢀsửꢀdụngꢀnăngꢀlượngꢀtrongꢀcácꢀthápꢀlàmꢀ</a:t>
            </a:r>
          </a:p>
          <a:p>
            <a:pPr marL="0" marR="0">
              <a:lnSpc>
                <a:spcPts val="1406"/>
              </a:lnSpc>
              <a:spcBef>
                <a:spcPts val="213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VSNMHL+ArialMT"/>
                <a:cs typeface="VSNMHL+ArialMT"/>
              </a:rPr>
              <a:t>mátꢀcủaꢀhệꢀthốngꢀxửꢀlý.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5349560" y="4645928"/>
            <a:ext cx="2998685" cy="35171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06"/>
              </a:lnSpc>
              <a:spcBef>
                <a:spcPts val="0"/>
              </a:spcBef>
              <a:spcAft>
                <a:spcPts val="0"/>
              </a:spcAft>
            </a:pPr>
            <a:r>
              <a:rPr dirty="0" sz="900">
                <a:solidFill>
                  <a:srgbClr val="000000"/>
                </a:solidFill>
                <a:latin typeface="VSNMHL+ArialMT"/>
                <a:cs typeface="VSNMHL+ArialMT"/>
              </a:rPr>
              <a:t>ꢀTheꢀTextileꢀIndustryꢀSustainabilityꢀPlatformꢀ(TISP)</a:t>
            </a:r>
            <a:r>
              <a:rPr dirty="0" sz="1350">
                <a:solidFill>
                  <a:srgbClr val="000000"/>
                </a:solidFill>
                <a:latin typeface="VSNMHL+ArialMT"/>
                <a:cs typeface="VSNMHL+ArialMT"/>
              </a:rPr>
              <a:t>ꢀ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PowerPoint</dc:title>
  <dc:creator>pdfcandle</dc:creator>
  <cp:lastModifiedBy>pdfcandle</cp:lastModifiedBy>
  <cp:revision>1</cp:revision>
  <dcterms:modified xsi:type="dcterms:W3CDTF">2026-05-28T01:05:08-07:00</dcterms:modified>
</cp:coreProperties>
</file>