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drawingml.chart+xml" PartName="/ppt/charts/chart2.xml"/>
  <Override ContentType="application/vnd.openxmlformats-officedocument.drawingml.chart+xml" PartName="/ppt/charts/chart3.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Lst>
  <p:notesMasterIdLst>
    <p:notesMasterId r:id="rId21"/>
  </p:notesMasterIdLst>
  <p:sldIdLst>
    <p:sldId id="256" r:id="rId3"/>
    <p:sldId id="318" r:id="rId4"/>
    <p:sldId id="338" r:id="rId5"/>
    <p:sldId id="755" r:id="rId6"/>
    <p:sldId id="331" r:id="rId7"/>
    <p:sldId id="339" r:id="rId8"/>
    <p:sldId id="340" r:id="rId9"/>
    <p:sldId id="343" r:id="rId10"/>
    <p:sldId id="344" r:id="rId11"/>
    <p:sldId id="345" r:id="rId12"/>
    <p:sldId id="346" r:id="rId13"/>
    <p:sldId id="756" r:id="rId14"/>
    <p:sldId id="757" r:id="rId15"/>
    <p:sldId id="758" r:id="rId16"/>
    <p:sldId id="759" r:id="rId17"/>
    <p:sldId id="760" r:id="rId18"/>
    <p:sldId id="347" r:id="rId19"/>
    <p:sldId id="754" r:id="rId20"/>
  </p:sldIdLst>
  <p:sldSz cx="9144000" cy="5143500" type="screen16x9"/>
  <p:notesSz cx="6858000" cy="9144000"/>
  <p:embeddedFontLst>
    <p:embeddedFont>
      <p:font typeface="Cambria" panose="02040503050406030204" pitchFamily="18" charset="0"/>
      <p:regular r:id="rId22"/>
      <p:bold r:id="rId23"/>
      <p:italic r:id="rId24"/>
      <p:boldItalic r:id="rId25"/>
    </p:embeddedFont>
    <p:embeddedFont>
      <p:font typeface="Fira Sans Extra Condensed" panose="020B0503050000020004" pitchFamily="34" charset="0"/>
      <p:regular r:id="rId26"/>
      <p:bold r:id="rId27"/>
      <p:italic r:id="rId28"/>
      <p:boldItalic r:id="rId29"/>
    </p:embeddedFont>
    <p:embeddedFont>
      <p:font typeface="Poppins" panose="00000500000000000000" pitchFamily="2" charset="0"/>
      <p:regular r:id="rId30"/>
      <p:bold r:id="rId31"/>
      <p:italic r:id="rId32"/>
      <p:boldItalic r:id="rId33"/>
    </p:embeddedFont>
    <p:embeddedFont>
      <p:font typeface="Roboto" panose="02000000000000000000" pitchFamily="2"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18BF49-97B2-40A6-AF43-D91AA3B01445}" v="24" dt="2025-04-15T04:44:23.213"/>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777"/>
    <p:restoredTop sz="94686"/>
  </p:normalViewPr>
  <p:slideViewPr>
    <p:cSldViewPr snapToGrid="0">
      <p:cViewPr varScale="1">
        <p:scale>
          <a:sx n="99" d="100"/>
          <a:sy n="99" d="100"/>
        </p:scale>
        <p:origin x="34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9" Type="http://schemas.openxmlformats.org/officeDocument/2006/relationships/viewProps" Target="viewProps.xml"/><Relationship Id="rId21" Type="http://schemas.openxmlformats.org/officeDocument/2006/relationships/notesMaster" Target="notesMasters/notesMaster1.xml"/><Relationship Id="rId34" Type="http://schemas.openxmlformats.org/officeDocument/2006/relationships/font" Target="fonts/font13.fntdata"/><Relationship Id="rId42"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microsoft.com/office/2015/10/relationships/revisionInfo" Target="revisionInfo.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4618BF49-97B2-40A6-AF43-D91AA3B01445}"/>
    <pc:docChg chg="custSel addSld delSld modSld">
      <pc:chgData name="Nguyễn Xuân Quang" userId="1fa805d0-75c0-4a43-8719-6b7ba17d25fe" providerId="ADAL" clId="{4618BF49-97B2-40A6-AF43-D91AA3B01445}" dt="2025-04-15T05:07:24.128" v="2551" actId="2696"/>
      <pc:docMkLst>
        <pc:docMk/>
      </pc:docMkLst>
      <pc:sldChg chg="addSp delSp modSp mod">
        <pc:chgData name="Nguyễn Xuân Quang" userId="1fa805d0-75c0-4a43-8719-6b7ba17d25fe" providerId="ADAL" clId="{4618BF49-97B2-40A6-AF43-D91AA3B01445}" dt="2025-04-15T04:10:31.984" v="51" actId="1076"/>
        <pc:sldMkLst>
          <pc:docMk/>
          <pc:sldMk cId="730709253" sldId="318"/>
        </pc:sldMkLst>
        <pc:spChg chg="mod">
          <ac:chgData name="Nguyễn Xuân Quang" userId="1fa805d0-75c0-4a43-8719-6b7ba17d25fe" providerId="ADAL" clId="{4618BF49-97B2-40A6-AF43-D91AA3B01445}" dt="2025-04-15T04:05:40.296" v="46" actId="20577"/>
          <ac:spMkLst>
            <pc:docMk/>
            <pc:sldMk cId="730709253" sldId="318"/>
            <ac:spMk id="2" creationId="{B54D366A-B2F5-46F2-8160-2A058D8E3997}"/>
          </ac:spMkLst>
        </pc:spChg>
        <pc:spChg chg="mod">
          <ac:chgData name="Nguyễn Xuân Quang" userId="1fa805d0-75c0-4a43-8719-6b7ba17d25fe" providerId="ADAL" clId="{4618BF49-97B2-40A6-AF43-D91AA3B01445}" dt="2025-04-15T04:06:25.940" v="48" actId="27636"/>
          <ac:spMkLst>
            <pc:docMk/>
            <pc:sldMk cId="730709253" sldId="318"/>
            <ac:spMk id="3" creationId="{22F6986D-6A8F-478B-93B5-133B604057B4}"/>
          </ac:spMkLst>
        </pc:spChg>
        <pc:picChg chg="add mod">
          <ac:chgData name="Nguyễn Xuân Quang" userId="1fa805d0-75c0-4a43-8719-6b7ba17d25fe" providerId="ADAL" clId="{4618BF49-97B2-40A6-AF43-D91AA3B01445}" dt="2025-04-15T04:10:31.984" v="51" actId="1076"/>
          <ac:picMkLst>
            <pc:docMk/>
            <pc:sldMk cId="730709253" sldId="318"/>
            <ac:picMk id="5" creationId="{F59B4ED9-2619-4F95-B5D5-C43548B080E0}"/>
          </ac:picMkLst>
        </pc:picChg>
        <pc:picChg chg="del">
          <ac:chgData name="Nguyễn Xuân Quang" userId="1fa805d0-75c0-4a43-8719-6b7ba17d25fe" providerId="ADAL" clId="{4618BF49-97B2-40A6-AF43-D91AA3B01445}" dt="2025-04-15T04:06:33.406" v="49" actId="478"/>
          <ac:picMkLst>
            <pc:docMk/>
            <pc:sldMk cId="730709253" sldId="318"/>
            <ac:picMk id="8" creationId="{F449947C-22DD-4B67-8983-9540D4007BC4}"/>
          </ac:picMkLst>
        </pc:picChg>
      </pc:sldChg>
      <pc:sldChg chg="del">
        <pc:chgData name="Nguyễn Xuân Quang" userId="1fa805d0-75c0-4a43-8719-6b7ba17d25fe" providerId="ADAL" clId="{4618BF49-97B2-40A6-AF43-D91AA3B01445}" dt="2025-04-15T05:07:24.128" v="2551" actId="2696"/>
        <pc:sldMkLst>
          <pc:docMk/>
          <pc:sldMk cId="1268002665" sldId="321"/>
        </pc:sldMkLst>
      </pc:sldChg>
      <pc:sldChg chg="modSp mod">
        <pc:chgData name="Nguyễn Xuân Quang" userId="1fa805d0-75c0-4a43-8719-6b7ba17d25fe" providerId="ADAL" clId="{4618BF49-97B2-40A6-AF43-D91AA3B01445}" dt="2025-04-15T04:17:57.965" v="494" actId="20577"/>
        <pc:sldMkLst>
          <pc:docMk/>
          <pc:sldMk cId="3710854172" sldId="331"/>
        </pc:sldMkLst>
        <pc:spChg chg="mod">
          <ac:chgData name="Nguyễn Xuân Quang" userId="1fa805d0-75c0-4a43-8719-6b7ba17d25fe" providerId="ADAL" clId="{4618BF49-97B2-40A6-AF43-D91AA3B01445}" dt="2025-04-15T04:17:57.965" v="494" actId="20577"/>
          <ac:spMkLst>
            <pc:docMk/>
            <pc:sldMk cId="3710854172" sldId="331"/>
            <ac:spMk id="2" creationId="{D666CC37-5CE9-41D6-9E47-1E8834FAE61A}"/>
          </ac:spMkLst>
        </pc:spChg>
        <pc:spChg chg="mod">
          <ac:chgData name="Nguyễn Xuân Quang" userId="1fa805d0-75c0-4a43-8719-6b7ba17d25fe" providerId="ADAL" clId="{4618BF49-97B2-40A6-AF43-D91AA3B01445}" dt="2025-04-15T04:17:30.020" v="463"/>
          <ac:spMkLst>
            <pc:docMk/>
            <pc:sldMk cId="3710854172" sldId="331"/>
            <ac:spMk id="3" creationId="{5D1A9D1B-8443-4C78-9BF1-0839CA43C594}"/>
          </ac:spMkLst>
        </pc:spChg>
      </pc:sldChg>
      <pc:sldChg chg="addSp delSp modSp mod">
        <pc:chgData name="Nguyễn Xuân Quang" userId="1fa805d0-75c0-4a43-8719-6b7ba17d25fe" providerId="ADAL" clId="{4618BF49-97B2-40A6-AF43-D91AA3B01445}" dt="2025-04-15T04:16:58.435" v="462" actId="1076"/>
        <pc:sldMkLst>
          <pc:docMk/>
          <pc:sldMk cId="2539249151" sldId="338"/>
        </pc:sldMkLst>
        <pc:spChg chg="mod">
          <ac:chgData name="Nguyễn Xuân Quang" userId="1fa805d0-75c0-4a43-8719-6b7ba17d25fe" providerId="ADAL" clId="{4618BF49-97B2-40A6-AF43-D91AA3B01445}" dt="2025-04-15T04:11:30.831" v="117" actId="20577"/>
          <ac:spMkLst>
            <pc:docMk/>
            <pc:sldMk cId="2539249151" sldId="338"/>
            <ac:spMk id="2" creationId="{8ABA5A03-2D80-4392-8676-F3D72B7E981C}"/>
          </ac:spMkLst>
        </pc:spChg>
        <pc:spChg chg="add mod">
          <ac:chgData name="Nguyễn Xuân Quang" userId="1fa805d0-75c0-4a43-8719-6b7ba17d25fe" providerId="ADAL" clId="{4618BF49-97B2-40A6-AF43-D91AA3B01445}" dt="2025-04-15T04:16:58.435" v="462" actId="1076"/>
          <ac:spMkLst>
            <pc:docMk/>
            <pc:sldMk cId="2539249151" sldId="338"/>
            <ac:spMk id="4" creationId="{FD7A4A87-C04C-F625-F847-39530C7456AD}"/>
          </ac:spMkLst>
        </pc:spChg>
        <pc:graphicFrameChg chg="del">
          <ac:chgData name="Nguyễn Xuân Quang" userId="1fa805d0-75c0-4a43-8719-6b7ba17d25fe" providerId="ADAL" clId="{4618BF49-97B2-40A6-AF43-D91AA3B01445}" dt="2025-04-15T04:10:52.017" v="52" actId="478"/>
          <ac:graphicFrameMkLst>
            <pc:docMk/>
            <pc:sldMk cId="2539249151" sldId="338"/>
            <ac:graphicFrameMk id="7" creationId="{322A68DD-1228-4232-9F9B-8A8DEBDD808D}"/>
          </ac:graphicFrameMkLst>
        </pc:graphicFrameChg>
        <pc:graphicFrameChg chg="del">
          <ac:chgData name="Nguyễn Xuân Quang" userId="1fa805d0-75c0-4a43-8719-6b7ba17d25fe" providerId="ADAL" clId="{4618BF49-97B2-40A6-AF43-D91AA3B01445}" dt="2025-04-15T04:10:54.892" v="53" actId="478"/>
          <ac:graphicFrameMkLst>
            <pc:docMk/>
            <pc:sldMk cId="2539249151" sldId="338"/>
            <ac:graphicFrameMk id="8" creationId="{C98C2BD5-9591-4246-A704-64D610712490}"/>
          </ac:graphicFrameMkLst>
        </pc:graphicFrameChg>
      </pc:sldChg>
      <pc:sldChg chg="addSp delSp modSp mod">
        <pc:chgData name="Nguyễn Xuân Quang" userId="1fa805d0-75c0-4a43-8719-6b7ba17d25fe" providerId="ADAL" clId="{4618BF49-97B2-40A6-AF43-D91AA3B01445}" dt="2025-04-15T04:18:41.421" v="545" actId="20577"/>
        <pc:sldMkLst>
          <pc:docMk/>
          <pc:sldMk cId="1260129458" sldId="339"/>
        </pc:sldMkLst>
        <pc:spChg chg="mod">
          <ac:chgData name="Nguyễn Xuân Quang" userId="1fa805d0-75c0-4a43-8719-6b7ba17d25fe" providerId="ADAL" clId="{4618BF49-97B2-40A6-AF43-D91AA3B01445}" dt="2025-04-15T04:18:41.421" v="545" actId="20577"/>
          <ac:spMkLst>
            <pc:docMk/>
            <pc:sldMk cId="1260129458" sldId="339"/>
            <ac:spMk id="2" creationId="{2FAAEEEC-FD59-4D23-A421-5BA4D08EC8EF}"/>
          </ac:spMkLst>
        </pc:spChg>
        <pc:graphicFrameChg chg="add mod">
          <ac:chgData name="Nguyễn Xuân Quang" userId="1fa805d0-75c0-4a43-8719-6b7ba17d25fe" providerId="ADAL" clId="{4618BF49-97B2-40A6-AF43-D91AA3B01445}" dt="2025-04-15T04:18:28.849" v="499" actId="14100"/>
          <ac:graphicFrameMkLst>
            <pc:docMk/>
            <pc:sldMk cId="1260129458" sldId="339"/>
            <ac:graphicFrameMk id="3" creationId="{A0691BB7-9962-3A6F-90FB-CC9D9B350DC2}"/>
          </ac:graphicFrameMkLst>
        </pc:graphicFrameChg>
        <pc:graphicFrameChg chg="del">
          <ac:chgData name="Nguyễn Xuân Quang" userId="1fa805d0-75c0-4a43-8719-6b7ba17d25fe" providerId="ADAL" clId="{4618BF49-97B2-40A6-AF43-D91AA3B01445}" dt="2025-04-15T04:18:15.274" v="495" actId="478"/>
          <ac:graphicFrameMkLst>
            <pc:docMk/>
            <pc:sldMk cId="1260129458" sldId="339"/>
            <ac:graphicFrameMk id="13" creationId="{CD05DAB3-70AA-451B-B910-09F025F74497}"/>
          </ac:graphicFrameMkLst>
        </pc:graphicFrameChg>
        <pc:graphicFrameChg chg="del">
          <ac:chgData name="Nguyễn Xuân Quang" userId="1fa805d0-75c0-4a43-8719-6b7ba17d25fe" providerId="ADAL" clId="{4618BF49-97B2-40A6-AF43-D91AA3B01445}" dt="2025-04-15T04:18:20.427" v="496" actId="478"/>
          <ac:graphicFrameMkLst>
            <pc:docMk/>
            <pc:sldMk cId="1260129458" sldId="339"/>
            <ac:graphicFrameMk id="14" creationId="{A9D42518-1DE4-400B-8A30-2D3C7E0597C8}"/>
          </ac:graphicFrameMkLst>
        </pc:graphicFrameChg>
      </pc:sldChg>
      <pc:sldChg chg="addSp delSp modSp mod">
        <pc:chgData name="Nguyễn Xuân Quang" userId="1fa805d0-75c0-4a43-8719-6b7ba17d25fe" providerId="ADAL" clId="{4618BF49-97B2-40A6-AF43-D91AA3B01445}" dt="2025-04-15T04:21:11.380" v="616" actId="6549"/>
        <pc:sldMkLst>
          <pc:docMk/>
          <pc:sldMk cId="2721573848" sldId="340"/>
        </pc:sldMkLst>
        <pc:spChg chg="add mod">
          <ac:chgData name="Nguyễn Xuân Quang" userId="1fa805d0-75c0-4a43-8719-6b7ba17d25fe" providerId="ADAL" clId="{4618BF49-97B2-40A6-AF43-D91AA3B01445}" dt="2025-04-15T04:20:55.886" v="599" actId="14100"/>
          <ac:spMkLst>
            <pc:docMk/>
            <pc:sldMk cId="2721573848" sldId="340"/>
            <ac:spMk id="7" creationId="{7390BFCA-565F-2197-3F40-E848B4EA245D}"/>
          </ac:spMkLst>
        </pc:spChg>
        <pc:spChg chg="add mod">
          <ac:chgData name="Nguyễn Xuân Quang" userId="1fa805d0-75c0-4a43-8719-6b7ba17d25fe" providerId="ADAL" clId="{4618BF49-97B2-40A6-AF43-D91AA3B01445}" dt="2025-04-15T04:21:11.380" v="616" actId="6549"/>
          <ac:spMkLst>
            <pc:docMk/>
            <pc:sldMk cId="2721573848" sldId="340"/>
            <ac:spMk id="8" creationId="{1CCBD239-5F86-C4B8-479A-F01E314DE670}"/>
          </ac:spMkLst>
        </pc:spChg>
        <pc:graphicFrameChg chg="del modGraphic">
          <ac:chgData name="Nguyễn Xuân Quang" userId="1fa805d0-75c0-4a43-8719-6b7ba17d25fe" providerId="ADAL" clId="{4618BF49-97B2-40A6-AF43-D91AA3B01445}" dt="2025-04-15T04:19:57.752" v="590" actId="478"/>
          <ac:graphicFrameMkLst>
            <pc:docMk/>
            <pc:sldMk cId="2721573848" sldId="340"/>
            <ac:graphicFrameMk id="3" creationId="{CA02A8E2-DA80-4C9B-B6EE-1D88989B5DCD}"/>
          </ac:graphicFrameMkLst>
        </pc:graphicFrameChg>
        <pc:graphicFrameChg chg="add mod">
          <ac:chgData name="Nguyễn Xuân Quang" userId="1fa805d0-75c0-4a43-8719-6b7ba17d25fe" providerId="ADAL" clId="{4618BF49-97B2-40A6-AF43-D91AA3B01445}" dt="2025-04-15T04:20:08.432" v="593" actId="14100"/>
          <ac:graphicFrameMkLst>
            <pc:docMk/>
            <pc:sldMk cId="2721573848" sldId="340"/>
            <ac:graphicFrameMk id="4" creationId="{14BEB045-F34B-2487-FB21-AD90C88D3BF2}"/>
          </ac:graphicFrameMkLst>
        </pc:graphicFrameChg>
        <pc:graphicFrameChg chg="add mod">
          <ac:chgData name="Nguyễn Xuân Quang" userId="1fa805d0-75c0-4a43-8719-6b7ba17d25fe" providerId="ADAL" clId="{4618BF49-97B2-40A6-AF43-D91AA3B01445}" dt="2025-04-15T04:20:31.184" v="596" actId="14100"/>
          <ac:graphicFrameMkLst>
            <pc:docMk/>
            <pc:sldMk cId="2721573848" sldId="340"/>
            <ac:graphicFrameMk id="5" creationId="{0438EA0F-4F6B-155F-32A3-A193954187CE}"/>
          </ac:graphicFrameMkLst>
        </pc:graphicFrameChg>
      </pc:sldChg>
      <pc:sldChg chg="modSp mod">
        <pc:chgData name="Nguyễn Xuân Quang" userId="1fa805d0-75c0-4a43-8719-6b7ba17d25fe" providerId="ADAL" clId="{4618BF49-97B2-40A6-AF43-D91AA3B01445}" dt="2025-04-15T04:25:31.903" v="680" actId="20577"/>
        <pc:sldMkLst>
          <pc:docMk/>
          <pc:sldMk cId="19013698" sldId="343"/>
        </pc:sldMkLst>
        <pc:spChg chg="mod">
          <ac:chgData name="Nguyễn Xuân Quang" userId="1fa805d0-75c0-4a43-8719-6b7ba17d25fe" providerId="ADAL" clId="{4618BF49-97B2-40A6-AF43-D91AA3B01445}" dt="2025-04-15T04:25:31.903" v="680" actId="20577"/>
          <ac:spMkLst>
            <pc:docMk/>
            <pc:sldMk cId="19013698" sldId="343"/>
            <ac:spMk id="2" creationId="{CD95E5C8-1B17-422E-AD54-2ACB63110950}"/>
          </ac:spMkLst>
        </pc:spChg>
        <pc:spChg chg="mod">
          <ac:chgData name="Nguyễn Xuân Quang" userId="1fa805d0-75c0-4a43-8719-6b7ba17d25fe" providerId="ADAL" clId="{4618BF49-97B2-40A6-AF43-D91AA3B01445}" dt="2025-04-15T04:25:16.602" v="652" actId="6549"/>
          <ac:spMkLst>
            <pc:docMk/>
            <pc:sldMk cId="19013698" sldId="343"/>
            <ac:spMk id="9" creationId="{78470612-F641-40BB-998A-02133EA79169}"/>
          </ac:spMkLst>
        </pc:spChg>
      </pc:sldChg>
      <pc:sldChg chg="addSp delSp modSp mod">
        <pc:chgData name="Nguyễn Xuân Quang" userId="1fa805d0-75c0-4a43-8719-6b7ba17d25fe" providerId="ADAL" clId="{4618BF49-97B2-40A6-AF43-D91AA3B01445}" dt="2025-04-15T04:26:54.676" v="752" actId="20577"/>
        <pc:sldMkLst>
          <pc:docMk/>
          <pc:sldMk cId="1990943872" sldId="344"/>
        </pc:sldMkLst>
        <pc:spChg chg="mod">
          <ac:chgData name="Nguyễn Xuân Quang" userId="1fa805d0-75c0-4a43-8719-6b7ba17d25fe" providerId="ADAL" clId="{4618BF49-97B2-40A6-AF43-D91AA3B01445}" dt="2025-04-15T04:26:25.471" v="748" actId="20577"/>
          <ac:spMkLst>
            <pc:docMk/>
            <pc:sldMk cId="1990943872" sldId="344"/>
            <ac:spMk id="2" creationId="{37E1AED1-9FA6-44ED-A177-7A70767ED080}"/>
          </ac:spMkLst>
        </pc:spChg>
        <pc:spChg chg="add mod">
          <ac:chgData name="Nguyễn Xuân Quang" userId="1fa805d0-75c0-4a43-8719-6b7ba17d25fe" providerId="ADAL" clId="{4618BF49-97B2-40A6-AF43-D91AA3B01445}" dt="2025-04-15T04:26:54.676" v="752" actId="20577"/>
          <ac:spMkLst>
            <pc:docMk/>
            <pc:sldMk cId="1990943872" sldId="344"/>
            <ac:spMk id="5" creationId="{CC0E1079-0785-BDAC-9C6A-EF09DC357D5B}"/>
          </ac:spMkLst>
        </pc:spChg>
        <pc:spChg chg="del mod">
          <ac:chgData name="Nguyễn Xuân Quang" userId="1fa805d0-75c0-4a43-8719-6b7ba17d25fe" providerId="ADAL" clId="{4618BF49-97B2-40A6-AF43-D91AA3B01445}" dt="2025-04-15T04:26:30.174" v="750" actId="478"/>
          <ac:spMkLst>
            <pc:docMk/>
            <pc:sldMk cId="1990943872" sldId="344"/>
            <ac:spMk id="9" creationId="{7AF2031A-6F03-4C42-AFC3-9E0174B0A1D1}"/>
          </ac:spMkLst>
        </pc:spChg>
        <pc:spChg chg="del">
          <ac:chgData name="Nguyễn Xuân Quang" userId="1fa805d0-75c0-4a43-8719-6b7ba17d25fe" providerId="ADAL" clId="{4618BF49-97B2-40A6-AF43-D91AA3B01445}" dt="2025-04-15T04:25:43.992" v="684" actId="478"/>
          <ac:spMkLst>
            <pc:docMk/>
            <pc:sldMk cId="1990943872" sldId="344"/>
            <ac:spMk id="11" creationId="{EA5AD37A-4A1E-4D4F-A104-E878281172A6}"/>
          </ac:spMkLst>
        </pc:spChg>
        <pc:graphicFrameChg chg="del modGraphic">
          <ac:chgData name="Nguyễn Xuân Quang" userId="1fa805d0-75c0-4a43-8719-6b7ba17d25fe" providerId="ADAL" clId="{4618BF49-97B2-40A6-AF43-D91AA3B01445}" dt="2025-04-15T04:25:37.985" v="682" actId="478"/>
          <ac:graphicFrameMkLst>
            <pc:docMk/>
            <pc:sldMk cId="1990943872" sldId="344"/>
            <ac:graphicFrameMk id="7" creationId="{13B15459-BA9C-496E-A910-C9ED58ED04A6}"/>
          </ac:graphicFrameMkLst>
        </pc:graphicFrameChg>
        <pc:graphicFrameChg chg="del">
          <ac:chgData name="Nguyễn Xuân Quang" userId="1fa805d0-75c0-4a43-8719-6b7ba17d25fe" providerId="ADAL" clId="{4618BF49-97B2-40A6-AF43-D91AA3B01445}" dt="2025-04-15T04:25:41.948" v="683" actId="478"/>
          <ac:graphicFrameMkLst>
            <pc:docMk/>
            <pc:sldMk cId="1990943872" sldId="344"/>
            <ac:graphicFrameMk id="12" creationId="{4757F75A-4F84-4D48-8898-3AEBB60CBD67}"/>
          </ac:graphicFrameMkLst>
        </pc:graphicFrameChg>
      </pc:sldChg>
      <pc:sldChg chg="addSp delSp modSp mod">
        <pc:chgData name="Nguyễn Xuân Quang" userId="1fa805d0-75c0-4a43-8719-6b7ba17d25fe" providerId="ADAL" clId="{4618BF49-97B2-40A6-AF43-D91AA3B01445}" dt="2025-04-15T04:27:58.189" v="805" actId="20577"/>
        <pc:sldMkLst>
          <pc:docMk/>
          <pc:sldMk cId="2248864971" sldId="345"/>
        </pc:sldMkLst>
        <pc:spChg chg="mod">
          <ac:chgData name="Nguyễn Xuân Quang" userId="1fa805d0-75c0-4a43-8719-6b7ba17d25fe" providerId="ADAL" clId="{4618BF49-97B2-40A6-AF43-D91AA3B01445}" dt="2025-04-15T04:27:58.189" v="805" actId="20577"/>
          <ac:spMkLst>
            <pc:docMk/>
            <pc:sldMk cId="2248864971" sldId="345"/>
            <ac:spMk id="2" creationId="{1FA01451-FE2D-4013-8901-3BA2CFD242C7}"/>
          </ac:spMkLst>
        </pc:spChg>
        <pc:spChg chg="add mod">
          <ac:chgData name="Nguyễn Xuân Quang" userId="1fa805d0-75c0-4a43-8719-6b7ba17d25fe" providerId="ADAL" clId="{4618BF49-97B2-40A6-AF43-D91AA3B01445}" dt="2025-04-15T04:27:43.325" v="759" actId="14100"/>
          <ac:spMkLst>
            <pc:docMk/>
            <pc:sldMk cId="2248864971" sldId="345"/>
            <ac:spMk id="5" creationId="{49889D28-29ED-BE31-07D5-7FE16837B7DD}"/>
          </ac:spMkLst>
        </pc:spChg>
        <pc:spChg chg="del">
          <ac:chgData name="Nguyễn Xuân Quang" userId="1fa805d0-75c0-4a43-8719-6b7ba17d25fe" providerId="ADAL" clId="{4618BF49-97B2-40A6-AF43-D91AA3B01445}" dt="2025-04-15T04:27:31.005" v="755" actId="478"/>
          <ac:spMkLst>
            <pc:docMk/>
            <pc:sldMk cId="2248864971" sldId="345"/>
            <ac:spMk id="9" creationId="{25349E30-D38B-451F-8DBC-CA09FCE871F2}"/>
          </ac:spMkLst>
        </pc:spChg>
        <pc:spChg chg="del">
          <ac:chgData name="Nguyễn Xuân Quang" userId="1fa805d0-75c0-4a43-8719-6b7ba17d25fe" providerId="ADAL" clId="{4618BF49-97B2-40A6-AF43-D91AA3B01445}" dt="2025-04-15T04:27:33.240" v="756" actId="478"/>
          <ac:spMkLst>
            <pc:docMk/>
            <pc:sldMk cId="2248864971" sldId="345"/>
            <ac:spMk id="10" creationId="{821473BC-2317-47C4-9A43-FF46BCAF4D29}"/>
          </ac:spMkLst>
        </pc:spChg>
        <pc:graphicFrameChg chg="del">
          <ac:chgData name="Nguyễn Xuân Quang" userId="1fa805d0-75c0-4a43-8719-6b7ba17d25fe" providerId="ADAL" clId="{4618BF49-97B2-40A6-AF43-D91AA3B01445}" dt="2025-04-15T04:27:24.653" v="753" actId="478"/>
          <ac:graphicFrameMkLst>
            <pc:docMk/>
            <pc:sldMk cId="2248864971" sldId="345"/>
            <ac:graphicFrameMk id="7" creationId="{E1CFFB3C-CA6D-4487-B037-87D6809C21C1}"/>
          </ac:graphicFrameMkLst>
        </pc:graphicFrameChg>
        <pc:graphicFrameChg chg="del">
          <ac:chgData name="Nguyễn Xuân Quang" userId="1fa805d0-75c0-4a43-8719-6b7ba17d25fe" providerId="ADAL" clId="{4618BF49-97B2-40A6-AF43-D91AA3B01445}" dt="2025-04-15T04:27:28.509" v="754" actId="478"/>
          <ac:graphicFrameMkLst>
            <pc:docMk/>
            <pc:sldMk cId="2248864971" sldId="345"/>
            <ac:graphicFrameMk id="12" creationId="{17BDA317-21B9-488F-A1C7-3EB2F24857B1}"/>
          </ac:graphicFrameMkLst>
        </pc:graphicFrameChg>
      </pc:sldChg>
      <pc:sldChg chg="addSp delSp modSp mod">
        <pc:chgData name="Nguyễn Xuân Quang" userId="1fa805d0-75c0-4a43-8719-6b7ba17d25fe" providerId="ADAL" clId="{4618BF49-97B2-40A6-AF43-D91AA3B01445}" dt="2025-04-15T04:30:51.241" v="868" actId="1076"/>
        <pc:sldMkLst>
          <pc:docMk/>
          <pc:sldMk cId="1151384965" sldId="346"/>
        </pc:sldMkLst>
        <pc:spChg chg="mod">
          <ac:chgData name="Nguyễn Xuân Quang" userId="1fa805d0-75c0-4a43-8719-6b7ba17d25fe" providerId="ADAL" clId="{4618BF49-97B2-40A6-AF43-D91AA3B01445}" dt="2025-04-15T04:30:23.006" v="861" actId="1076"/>
          <ac:spMkLst>
            <pc:docMk/>
            <pc:sldMk cId="1151384965" sldId="346"/>
            <ac:spMk id="2" creationId="{A7889A30-3E67-4131-831A-6988A68DCB1D}"/>
          </ac:spMkLst>
        </pc:spChg>
        <pc:spChg chg="add mod">
          <ac:chgData name="Nguyễn Xuân Quang" userId="1fa805d0-75c0-4a43-8719-6b7ba17d25fe" providerId="ADAL" clId="{4618BF49-97B2-40A6-AF43-D91AA3B01445}" dt="2025-04-15T04:30:28.703" v="863" actId="1076"/>
          <ac:spMkLst>
            <pc:docMk/>
            <pc:sldMk cId="1151384965" sldId="346"/>
            <ac:spMk id="6" creationId="{693E546E-2DB0-C577-4B20-658AB41D2050}"/>
          </ac:spMkLst>
        </pc:spChg>
        <pc:spChg chg="del">
          <ac:chgData name="Nguyễn Xuân Quang" userId="1fa805d0-75c0-4a43-8719-6b7ba17d25fe" providerId="ADAL" clId="{4618BF49-97B2-40A6-AF43-D91AA3B01445}" dt="2025-04-15T04:29:45.671" v="815" actId="478"/>
          <ac:spMkLst>
            <pc:docMk/>
            <pc:sldMk cId="1151384965" sldId="346"/>
            <ac:spMk id="9" creationId="{0CABDB9B-098E-4DA0-BFCD-17D20933C3DF}"/>
          </ac:spMkLst>
        </pc:spChg>
        <pc:spChg chg="add mod">
          <ac:chgData name="Nguyễn Xuân Quang" userId="1fa805d0-75c0-4a43-8719-6b7ba17d25fe" providerId="ADAL" clId="{4618BF49-97B2-40A6-AF43-D91AA3B01445}" dt="2025-04-15T04:30:51.241" v="868" actId="1076"/>
          <ac:spMkLst>
            <pc:docMk/>
            <pc:sldMk cId="1151384965" sldId="346"/>
            <ac:spMk id="13" creationId="{57AE9C92-8378-39AE-E919-83442B7FDF1C}"/>
          </ac:spMkLst>
        </pc:spChg>
        <pc:graphicFrameChg chg="del">
          <ac:chgData name="Nguyễn Xuân Quang" userId="1fa805d0-75c0-4a43-8719-6b7ba17d25fe" providerId="ADAL" clId="{4618BF49-97B2-40A6-AF43-D91AA3B01445}" dt="2025-04-15T04:28:31.309" v="806" actId="478"/>
          <ac:graphicFrameMkLst>
            <pc:docMk/>
            <pc:sldMk cId="1151384965" sldId="346"/>
            <ac:graphicFrameMk id="7" creationId="{AF14C6A8-763B-40B3-85C7-46A18F9A6BEC}"/>
          </ac:graphicFrameMkLst>
        </pc:graphicFrameChg>
        <pc:graphicFrameChg chg="del">
          <ac:chgData name="Nguyễn Xuân Quang" userId="1fa805d0-75c0-4a43-8719-6b7ba17d25fe" providerId="ADAL" clId="{4618BF49-97B2-40A6-AF43-D91AA3B01445}" dt="2025-04-15T04:28:33.392" v="807" actId="478"/>
          <ac:graphicFrameMkLst>
            <pc:docMk/>
            <pc:sldMk cId="1151384965" sldId="346"/>
            <ac:graphicFrameMk id="8" creationId="{EBAF5C4A-E009-4811-823F-A04E8515D54F}"/>
          </ac:graphicFrameMkLst>
        </pc:graphicFrameChg>
        <pc:picChg chg="add mod">
          <ac:chgData name="Nguyễn Xuân Quang" userId="1fa805d0-75c0-4a43-8719-6b7ba17d25fe" providerId="ADAL" clId="{4618BF49-97B2-40A6-AF43-D91AA3B01445}" dt="2025-04-15T04:30:24.957" v="862" actId="1076"/>
          <ac:picMkLst>
            <pc:docMk/>
            <pc:sldMk cId="1151384965" sldId="346"/>
            <ac:picMk id="3" creationId="{E6D1AC0A-0E7B-A601-DB91-B08512CFF4A9}"/>
          </ac:picMkLst>
        </pc:picChg>
        <pc:picChg chg="add mod">
          <ac:chgData name="Nguyễn Xuân Quang" userId="1fa805d0-75c0-4a43-8719-6b7ba17d25fe" providerId="ADAL" clId="{4618BF49-97B2-40A6-AF43-D91AA3B01445}" dt="2025-04-15T04:30:31.136" v="864" actId="1076"/>
          <ac:picMkLst>
            <pc:docMk/>
            <pc:sldMk cId="1151384965" sldId="346"/>
            <ac:picMk id="10" creationId="{4D0BCB68-59A3-1DFB-C435-F35D90F3ACA3}"/>
          </ac:picMkLst>
        </pc:picChg>
        <pc:picChg chg="add mod">
          <ac:chgData name="Nguyễn Xuân Quang" userId="1fa805d0-75c0-4a43-8719-6b7ba17d25fe" providerId="ADAL" clId="{4618BF49-97B2-40A6-AF43-D91AA3B01445}" dt="2025-04-15T04:30:36.248" v="866" actId="1076"/>
          <ac:picMkLst>
            <pc:docMk/>
            <pc:sldMk cId="1151384965" sldId="346"/>
            <ac:picMk id="11" creationId="{87F04B27-3687-79C0-9615-000F834C71D8}"/>
          </ac:picMkLst>
        </pc:picChg>
      </pc:sldChg>
      <pc:sldChg chg="modSp mod">
        <pc:chgData name="Nguyễn Xuân Quang" userId="1fa805d0-75c0-4a43-8719-6b7ba17d25fe" providerId="ADAL" clId="{4618BF49-97B2-40A6-AF43-D91AA3B01445}" dt="2025-04-15T05:07:18.471" v="2550" actId="20577"/>
        <pc:sldMkLst>
          <pc:docMk/>
          <pc:sldMk cId="2450520211" sldId="347"/>
        </pc:sldMkLst>
        <pc:spChg chg="mod">
          <ac:chgData name="Nguyễn Xuân Quang" userId="1fa805d0-75c0-4a43-8719-6b7ba17d25fe" providerId="ADAL" clId="{4618BF49-97B2-40A6-AF43-D91AA3B01445}" dt="2025-04-15T05:07:18.471" v="2550" actId="20577"/>
          <ac:spMkLst>
            <pc:docMk/>
            <pc:sldMk cId="2450520211" sldId="347"/>
            <ac:spMk id="3" creationId="{40C73DEA-8BF0-4054-ABE7-44FAA55804F9}"/>
          </ac:spMkLst>
        </pc:spChg>
      </pc:sldChg>
      <pc:sldChg chg="addSp delSp modSp new mod">
        <pc:chgData name="Nguyễn Xuân Quang" userId="1fa805d0-75c0-4a43-8719-6b7ba17d25fe" providerId="ADAL" clId="{4618BF49-97B2-40A6-AF43-D91AA3B01445}" dt="2025-04-15T04:19:27.372" v="588" actId="20577"/>
        <pc:sldMkLst>
          <pc:docMk/>
          <pc:sldMk cId="4221285621" sldId="755"/>
        </pc:sldMkLst>
        <pc:spChg chg="mod">
          <ac:chgData name="Nguyễn Xuân Quang" userId="1fa805d0-75c0-4a43-8719-6b7ba17d25fe" providerId="ADAL" clId="{4618BF49-97B2-40A6-AF43-D91AA3B01445}" dt="2025-04-15T04:19:27.372" v="588" actId="20577"/>
          <ac:spMkLst>
            <pc:docMk/>
            <pc:sldMk cId="4221285621" sldId="755"/>
            <ac:spMk id="2" creationId="{B8E9E9B1-DB6A-FEFB-E0A4-10389FC1A702}"/>
          </ac:spMkLst>
        </pc:spChg>
        <pc:spChg chg="del">
          <ac:chgData name="Nguyễn Xuân Quang" userId="1fa805d0-75c0-4a43-8719-6b7ba17d25fe" providerId="ADAL" clId="{4618BF49-97B2-40A6-AF43-D91AA3B01445}" dt="2025-04-15T04:19:07.970" v="547" actId="478"/>
          <ac:spMkLst>
            <pc:docMk/>
            <pc:sldMk cId="4221285621" sldId="755"/>
            <ac:spMk id="3" creationId="{92E5818C-1591-E9ED-8366-6AFA8B5CC8A6}"/>
          </ac:spMkLst>
        </pc:spChg>
        <pc:picChg chg="add mod">
          <ac:chgData name="Nguyễn Xuân Quang" userId="1fa805d0-75c0-4a43-8719-6b7ba17d25fe" providerId="ADAL" clId="{4618BF49-97B2-40A6-AF43-D91AA3B01445}" dt="2025-04-15T04:19:14.821" v="551" actId="14100"/>
          <ac:picMkLst>
            <pc:docMk/>
            <pc:sldMk cId="4221285621" sldId="755"/>
            <ac:picMk id="4" creationId="{70E60349-5B1C-F1A3-3E47-34FEBCE5F48D}"/>
          </ac:picMkLst>
        </pc:picChg>
      </pc:sldChg>
      <pc:sldChg chg="addSp delSp modSp new mod">
        <pc:chgData name="Nguyễn Xuân Quang" userId="1fa805d0-75c0-4a43-8719-6b7ba17d25fe" providerId="ADAL" clId="{4618BF49-97B2-40A6-AF43-D91AA3B01445}" dt="2025-04-15T04:33:19.171" v="895"/>
        <pc:sldMkLst>
          <pc:docMk/>
          <pc:sldMk cId="1287340613" sldId="756"/>
        </pc:sldMkLst>
        <pc:spChg chg="del mod">
          <ac:chgData name="Nguyễn Xuân Quang" userId="1fa805d0-75c0-4a43-8719-6b7ba17d25fe" providerId="ADAL" clId="{4618BF49-97B2-40A6-AF43-D91AA3B01445}" dt="2025-04-15T04:33:18.559" v="894" actId="478"/>
          <ac:spMkLst>
            <pc:docMk/>
            <pc:sldMk cId="1287340613" sldId="756"/>
            <ac:spMk id="2" creationId="{F7F14739-51D7-0624-0DAB-B2595ADD8D35}"/>
          </ac:spMkLst>
        </pc:spChg>
        <pc:spChg chg="del">
          <ac:chgData name="Nguyễn Xuân Quang" userId="1fa805d0-75c0-4a43-8719-6b7ba17d25fe" providerId="ADAL" clId="{4618BF49-97B2-40A6-AF43-D91AA3B01445}" dt="2025-04-15T04:31:21.024" v="870" actId="478"/>
          <ac:spMkLst>
            <pc:docMk/>
            <pc:sldMk cId="1287340613" sldId="756"/>
            <ac:spMk id="3" creationId="{03438350-57C2-6E5C-C365-03EEC88D1F96}"/>
          </ac:spMkLst>
        </pc:spChg>
        <pc:spChg chg="add mod">
          <ac:chgData name="Nguyễn Xuân Quang" userId="1fa805d0-75c0-4a43-8719-6b7ba17d25fe" providerId="ADAL" clId="{4618BF49-97B2-40A6-AF43-D91AA3B01445}" dt="2025-04-15T04:31:53.880" v="880" actId="1076"/>
          <ac:spMkLst>
            <pc:docMk/>
            <pc:sldMk cId="1287340613" sldId="756"/>
            <ac:spMk id="7" creationId="{0FDE8B54-0089-391F-F8E8-7A1C2630D7D5}"/>
          </ac:spMkLst>
        </pc:spChg>
        <pc:spChg chg="add mod">
          <ac:chgData name="Nguyễn Xuân Quang" userId="1fa805d0-75c0-4a43-8719-6b7ba17d25fe" providerId="ADAL" clId="{4618BF49-97B2-40A6-AF43-D91AA3B01445}" dt="2025-04-15T04:32:08.439" v="882" actId="1076"/>
          <ac:spMkLst>
            <pc:docMk/>
            <pc:sldMk cId="1287340613" sldId="756"/>
            <ac:spMk id="9" creationId="{9D35F2A2-252A-D3E3-8B5F-DB38250AE1BA}"/>
          </ac:spMkLst>
        </pc:spChg>
        <pc:spChg chg="add mod">
          <ac:chgData name="Nguyễn Xuân Quang" userId="1fa805d0-75c0-4a43-8719-6b7ba17d25fe" providerId="ADAL" clId="{4618BF49-97B2-40A6-AF43-D91AA3B01445}" dt="2025-04-15T04:33:19.171" v="895"/>
          <ac:spMkLst>
            <pc:docMk/>
            <pc:sldMk cId="1287340613" sldId="756"/>
            <ac:spMk id="10" creationId="{89C5BBC6-07E4-A640-CF1F-A83932BD535B}"/>
          </ac:spMkLst>
        </pc:spChg>
        <pc:picChg chg="add mod">
          <ac:chgData name="Nguyễn Xuân Quang" userId="1fa805d0-75c0-4a43-8719-6b7ba17d25fe" providerId="ADAL" clId="{4618BF49-97B2-40A6-AF43-D91AA3B01445}" dt="2025-04-15T04:31:26.919" v="874" actId="14100"/>
          <ac:picMkLst>
            <pc:docMk/>
            <pc:sldMk cId="1287340613" sldId="756"/>
            <ac:picMk id="4" creationId="{261A0DB4-9E9E-3996-EB43-3A307EC4FBAC}"/>
          </ac:picMkLst>
        </pc:picChg>
        <pc:picChg chg="add mod">
          <ac:chgData name="Nguyễn Xuân Quang" userId="1fa805d0-75c0-4a43-8719-6b7ba17d25fe" providerId="ADAL" clId="{4618BF49-97B2-40A6-AF43-D91AA3B01445}" dt="2025-04-15T04:31:41.846" v="878" actId="1076"/>
          <ac:picMkLst>
            <pc:docMk/>
            <pc:sldMk cId="1287340613" sldId="756"/>
            <ac:picMk id="5" creationId="{467285BC-072B-78B6-6588-F1701B781001}"/>
          </ac:picMkLst>
        </pc:picChg>
      </pc:sldChg>
      <pc:sldChg chg="addSp delSp modSp new mod">
        <pc:chgData name="Nguyễn Xuân Quang" userId="1fa805d0-75c0-4a43-8719-6b7ba17d25fe" providerId="ADAL" clId="{4618BF49-97B2-40A6-AF43-D91AA3B01445}" dt="2025-04-15T04:33:23.843" v="897"/>
        <pc:sldMkLst>
          <pc:docMk/>
          <pc:sldMk cId="3855971208" sldId="757"/>
        </pc:sldMkLst>
        <pc:spChg chg="del mod">
          <ac:chgData name="Nguyễn Xuân Quang" userId="1fa805d0-75c0-4a43-8719-6b7ba17d25fe" providerId="ADAL" clId="{4618BF49-97B2-40A6-AF43-D91AA3B01445}" dt="2025-04-15T04:33:23.169" v="896" actId="478"/>
          <ac:spMkLst>
            <pc:docMk/>
            <pc:sldMk cId="3855971208" sldId="757"/>
            <ac:spMk id="2" creationId="{F6565547-E641-904E-C1B8-CF02FBA4184A}"/>
          </ac:spMkLst>
        </pc:spChg>
        <pc:spChg chg="del">
          <ac:chgData name="Nguyễn Xuân Quang" userId="1fa805d0-75c0-4a43-8719-6b7ba17d25fe" providerId="ADAL" clId="{4618BF49-97B2-40A6-AF43-D91AA3B01445}" dt="2025-04-15T04:32:31.545" v="884" actId="478"/>
          <ac:spMkLst>
            <pc:docMk/>
            <pc:sldMk cId="3855971208" sldId="757"/>
            <ac:spMk id="3" creationId="{082FB0AA-4263-317D-D92B-B5007E202799}"/>
          </ac:spMkLst>
        </pc:spChg>
        <pc:spChg chg="add mod">
          <ac:chgData name="Nguyễn Xuân Quang" userId="1fa805d0-75c0-4a43-8719-6b7ba17d25fe" providerId="ADAL" clId="{4618BF49-97B2-40A6-AF43-D91AA3B01445}" dt="2025-04-15T04:33:03.473" v="893" actId="1076"/>
          <ac:spMkLst>
            <pc:docMk/>
            <pc:sldMk cId="3855971208" sldId="757"/>
            <ac:spMk id="7" creationId="{920991A0-5C09-EFDD-48D9-7D79AA78DFE5}"/>
          </ac:spMkLst>
        </pc:spChg>
        <pc:spChg chg="add mod">
          <ac:chgData name="Nguyễn Xuân Quang" userId="1fa805d0-75c0-4a43-8719-6b7ba17d25fe" providerId="ADAL" clId="{4618BF49-97B2-40A6-AF43-D91AA3B01445}" dt="2025-04-15T04:33:23.843" v="897"/>
          <ac:spMkLst>
            <pc:docMk/>
            <pc:sldMk cId="3855971208" sldId="757"/>
            <ac:spMk id="8" creationId="{2FE1E492-C007-CC67-4081-5022149FE8BC}"/>
          </ac:spMkLst>
        </pc:spChg>
        <pc:picChg chg="add mod">
          <ac:chgData name="Nguyễn Xuân Quang" userId="1fa805d0-75c0-4a43-8719-6b7ba17d25fe" providerId="ADAL" clId="{4618BF49-97B2-40A6-AF43-D91AA3B01445}" dt="2025-04-15T04:32:48.520" v="890" actId="1076"/>
          <ac:picMkLst>
            <pc:docMk/>
            <pc:sldMk cId="3855971208" sldId="757"/>
            <ac:picMk id="4" creationId="{B29F63E8-D78D-3B1E-2821-37C5A0FE5D44}"/>
          </ac:picMkLst>
        </pc:picChg>
        <pc:picChg chg="add mod">
          <ac:chgData name="Nguyễn Xuân Quang" userId="1fa805d0-75c0-4a43-8719-6b7ba17d25fe" providerId="ADAL" clId="{4618BF49-97B2-40A6-AF43-D91AA3B01445}" dt="2025-04-15T04:32:50.293" v="891" actId="1076"/>
          <ac:picMkLst>
            <pc:docMk/>
            <pc:sldMk cId="3855971208" sldId="757"/>
            <ac:picMk id="5" creationId="{4DB7D354-107D-8393-4440-E405BB0B9A4F}"/>
          </ac:picMkLst>
        </pc:picChg>
      </pc:sldChg>
      <pc:sldChg chg="addSp delSp modSp new mod">
        <pc:chgData name="Nguyễn Xuân Quang" userId="1fa805d0-75c0-4a43-8719-6b7ba17d25fe" providerId="ADAL" clId="{4618BF49-97B2-40A6-AF43-D91AA3B01445}" dt="2025-04-15T04:46:03.093" v="1017" actId="113"/>
        <pc:sldMkLst>
          <pc:docMk/>
          <pc:sldMk cId="1074622561" sldId="758"/>
        </pc:sldMkLst>
        <pc:spChg chg="mod">
          <ac:chgData name="Nguyễn Xuân Quang" userId="1fa805d0-75c0-4a43-8719-6b7ba17d25fe" providerId="ADAL" clId="{4618BF49-97B2-40A6-AF43-D91AA3B01445}" dt="2025-04-15T04:35:24.505" v="985" actId="20577"/>
          <ac:spMkLst>
            <pc:docMk/>
            <pc:sldMk cId="1074622561" sldId="758"/>
            <ac:spMk id="2" creationId="{550F8B32-2BCD-8C53-2E46-EC33AF18766E}"/>
          </ac:spMkLst>
        </pc:spChg>
        <pc:spChg chg="del">
          <ac:chgData name="Nguyễn Xuân Quang" userId="1fa805d0-75c0-4a43-8719-6b7ba17d25fe" providerId="ADAL" clId="{4618BF49-97B2-40A6-AF43-D91AA3B01445}" dt="2025-04-15T04:35:25.636" v="986" actId="478"/>
          <ac:spMkLst>
            <pc:docMk/>
            <pc:sldMk cId="1074622561" sldId="758"/>
            <ac:spMk id="3" creationId="{E243FB0B-1ECB-B5ED-5A3B-5C8F03001D5E}"/>
          </ac:spMkLst>
        </pc:spChg>
        <pc:graphicFrameChg chg="add mod modGraphic">
          <ac:chgData name="Nguyễn Xuân Quang" userId="1fa805d0-75c0-4a43-8719-6b7ba17d25fe" providerId="ADAL" clId="{4618BF49-97B2-40A6-AF43-D91AA3B01445}" dt="2025-04-15T04:46:03.093" v="1017" actId="113"/>
          <ac:graphicFrameMkLst>
            <pc:docMk/>
            <pc:sldMk cId="1074622561" sldId="758"/>
            <ac:graphicFrameMk id="4" creationId="{1B3AE922-6917-7345-4963-137708D023C4}"/>
          </ac:graphicFrameMkLst>
        </pc:graphicFrameChg>
      </pc:sldChg>
      <pc:sldChg chg="addSp delSp modSp new mod">
        <pc:chgData name="Nguyễn Xuân Quang" userId="1fa805d0-75c0-4a43-8719-6b7ba17d25fe" providerId="ADAL" clId="{4618BF49-97B2-40A6-AF43-D91AA3B01445}" dt="2025-04-15T04:48:07.694" v="1030" actId="14734"/>
        <pc:sldMkLst>
          <pc:docMk/>
          <pc:sldMk cId="3979765135" sldId="759"/>
        </pc:sldMkLst>
        <pc:spChg chg="del mod">
          <ac:chgData name="Nguyễn Xuân Quang" userId="1fa805d0-75c0-4a43-8719-6b7ba17d25fe" providerId="ADAL" clId="{4618BF49-97B2-40A6-AF43-D91AA3B01445}" dt="2025-04-15T04:46:18.547" v="1019" actId="478"/>
          <ac:spMkLst>
            <pc:docMk/>
            <pc:sldMk cId="3979765135" sldId="759"/>
            <ac:spMk id="2" creationId="{AC59CDD3-2A91-31E1-8320-222CC6D8F139}"/>
          </ac:spMkLst>
        </pc:spChg>
        <pc:spChg chg="del">
          <ac:chgData name="Nguyễn Xuân Quang" userId="1fa805d0-75c0-4a43-8719-6b7ba17d25fe" providerId="ADAL" clId="{4618BF49-97B2-40A6-AF43-D91AA3B01445}" dt="2025-04-15T04:38:54.272" v="997" actId="478"/>
          <ac:spMkLst>
            <pc:docMk/>
            <pc:sldMk cId="3979765135" sldId="759"/>
            <ac:spMk id="3" creationId="{2D2B44F1-7AE0-2EF3-C784-F1F29BE44026}"/>
          </ac:spMkLst>
        </pc:spChg>
        <pc:graphicFrameChg chg="add mod modGraphic">
          <ac:chgData name="Nguyễn Xuân Quang" userId="1fa805d0-75c0-4a43-8719-6b7ba17d25fe" providerId="ADAL" clId="{4618BF49-97B2-40A6-AF43-D91AA3B01445}" dt="2025-04-15T04:48:07.694" v="1030" actId="14734"/>
          <ac:graphicFrameMkLst>
            <pc:docMk/>
            <pc:sldMk cId="3979765135" sldId="759"/>
            <ac:graphicFrameMk id="4" creationId="{AB4ACC6E-3D07-A4E9-9FB5-5A902671AF95}"/>
          </ac:graphicFrameMkLst>
        </pc:graphicFrameChg>
      </pc:sldChg>
      <pc:sldChg chg="addSp delSp modSp new mod">
        <pc:chgData name="Nguyễn Xuân Quang" userId="1fa805d0-75c0-4a43-8719-6b7ba17d25fe" providerId="ADAL" clId="{4618BF49-97B2-40A6-AF43-D91AA3B01445}" dt="2025-04-15T04:54:27.541" v="1046" actId="113"/>
        <pc:sldMkLst>
          <pc:docMk/>
          <pc:sldMk cId="1672997313" sldId="760"/>
        </pc:sldMkLst>
        <pc:spChg chg="del mod">
          <ac:chgData name="Nguyễn Xuân Quang" userId="1fa805d0-75c0-4a43-8719-6b7ba17d25fe" providerId="ADAL" clId="{4618BF49-97B2-40A6-AF43-D91AA3B01445}" dt="2025-04-15T04:48:19.731" v="1031" actId="478"/>
          <ac:spMkLst>
            <pc:docMk/>
            <pc:sldMk cId="1672997313" sldId="760"/>
            <ac:spMk id="2" creationId="{ADBAE4C1-D800-92D1-1946-F3BA6EF5AD5C}"/>
          </ac:spMkLst>
        </pc:spChg>
        <pc:spChg chg="del">
          <ac:chgData name="Nguyễn Xuân Quang" userId="1fa805d0-75c0-4a43-8719-6b7ba17d25fe" providerId="ADAL" clId="{4618BF49-97B2-40A6-AF43-D91AA3B01445}" dt="2025-04-15T04:48:28.332" v="1032" actId="478"/>
          <ac:spMkLst>
            <pc:docMk/>
            <pc:sldMk cId="1672997313" sldId="760"/>
            <ac:spMk id="3" creationId="{F4AA5DCD-F087-C3FA-AF69-48796E23F814}"/>
          </ac:spMkLst>
        </pc:spChg>
        <pc:graphicFrameChg chg="add mod modGraphic">
          <ac:chgData name="Nguyễn Xuân Quang" userId="1fa805d0-75c0-4a43-8719-6b7ba17d25fe" providerId="ADAL" clId="{4618BF49-97B2-40A6-AF43-D91AA3B01445}" dt="2025-04-15T04:54:27.541" v="1046" actId="113"/>
          <ac:graphicFrameMkLst>
            <pc:docMk/>
            <pc:sldMk cId="1672997313" sldId="760"/>
            <ac:graphicFrameMk id="4" creationId="{A91F804F-F978-8293-DAA6-F056C3B9991D}"/>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D:\back%20up%20from%20Quang%20Computer\Tiet%20kiem%20nang%20luong\T&#432;%20v&#7845;n%20d&#7921;%20&#225;n%20LCTEES\Demo%20project\Lay%20tu%20download\20160822_Dong%20Tam_measuremen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Toshiba%20z30\Downloads\Nhan-Lan-Tinh%20toan%20Dong%20Tam.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Dòng</a:t>
            </a:r>
            <a:r>
              <a:rPr lang="en-US" baseline="0"/>
              <a:t> năng lượng nhiệt trong lò (kW)</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Do khói thải</c:v>
                </c:pt>
                <c:pt idx="1">
                  <c:v>Không khí nóng đến hầm sấy</c:v>
                </c:pt>
                <c:pt idx="2">
                  <c:v>Không khí nóng đi đến hầm sấy phụ</c:v>
                </c:pt>
                <c:pt idx="3">
                  <c:v>Nhiệt để bốc hơi nước trong lò</c:v>
                </c:pt>
                <c:pt idx="4">
                  <c:v>Tổn thất do tỏa nhiệt ra môi trường</c:v>
                </c:pt>
                <c:pt idx="5">
                  <c:v>Tổn thất do tồn trữ trong gạch ra lò</c:v>
                </c:pt>
                <c:pt idx="6">
                  <c:v>Tổn thất do tồn trữ trong xe goòng</c:v>
                </c:pt>
                <c:pt idx="7">
                  <c:v>Tổn thất do sự hình thành CO</c:v>
                </c:pt>
              </c:strCache>
            </c:strRef>
          </c:cat>
          <c:val>
            <c:numRef>
              <c:f>Sheet1!$B$2:$B$9</c:f>
              <c:numCache>
                <c:formatCode>General</c:formatCode>
                <c:ptCount val="8"/>
                <c:pt idx="0">
                  <c:v>432</c:v>
                </c:pt>
                <c:pt idx="1">
                  <c:v>664</c:v>
                </c:pt>
                <c:pt idx="2">
                  <c:v>116</c:v>
                </c:pt>
                <c:pt idx="3">
                  <c:v>102</c:v>
                </c:pt>
                <c:pt idx="4">
                  <c:v>46</c:v>
                </c:pt>
                <c:pt idx="5">
                  <c:v>7</c:v>
                </c:pt>
                <c:pt idx="6">
                  <c:v>27</c:v>
                </c:pt>
                <c:pt idx="7">
                  <c:v>57</c:v>
                </c:pt>
              </c:numCache>
            </c:numRef>
          </c:val>
          <c:extLst>
            <c:ext xmlns:c16="http://schemas.microsoft.com/office/drawing/2014/chart" uri="{C3380CC4-5D6E-409C-BE32-E72D297353CC}">
              <c16:uniqueId val="{00000000-48F3-4BC6-BB0D-45EB13ABF845}"/>
            </c:ext>
          </c:extLst>
        </c:ser>
        <c:dLbls>
          <c:showLegendKey val="0"/>
          <c:showVal val="0"/>
          <c:showCatName val="0"/>
          <c:showSerName val="0"/>
          <c:showPercent val="0"/>
          <c:showBubbleSize val="0"/>
        </c:dLbls>
        <c:gapWidth val="219"/>
        <c:overlap val="-27"/>
        <c:axId val="-689086672"/>
        <c:axId val="-689083408"/>
      </c:barChart>
      <c:catAx>
        <c:axId val="-68908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3408"/>
        <c:crosses val="autoZero"/>
        <c:auto val="1"/>
        <c:lblAlgn val="ctr"/>
        <c:lblOffset val="100"/>
        <c:noMultiLvlLbl val="0"/>
      </c:catAx>
      <c:valAx>
        <c:axId val="-689083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890866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7806205190326483E-2"/>
          <c:y val="6.6767632769308111E-2"/>
          <c:w val="0.49657867884496126"/>
          <c:h val="0.81150814977488051"/>
        </c:manualLayout>
      </c:layout>
      <c:pieChart>
        <c:varyColors val="1"/>
        <c:ser>
          <c:idx val="0"/>
          <c:order val="0"/>
          <c:explosion val="1"/>
          <c:dLbls>
            <c:spPr>
              <a:noFill/>
              <a:ln>
                <a:noFill/>
              </a:ln>
              <a:effectLst/>
            </c:spPr>
            <c:showLegendKey val="0"/>
            <c:showVal val="0"/>
            <c:showCatName val="0"/>
            <c:showSerName val="0"/>
            <c:showPercent val="1"/>
            <c:showBubbleSize val="0"/>
            <c:showLeaderLines val="0"/>
            <c:extLst>
              <c:ext xmlns:c15="http://schemas.microsoft.com/office/drawing/2012/chart" uri="{CE6537A1-D6FC-4f65-9D91-7224C49458BB}"/>
            </c:extLst>
          </c:dLbls>
          <c:cat>
            <c:strRef>
              <c:f>'Tính kinh tế đầu tư'!$A$85:$A$91</c:f>
              <c:strCache>
                <c:ptCount val="7"/>
                <c:pt idx="0">
                  <c:v>Lượng Nhiệt từ khói thải đi sang hầm sấy</c:v>
                </c:pt>
                <c:pt idx="1">
                  <c:v>Lượng Nhiệt từ không khí nóng trích sang hầm sấy chính</c:v>
                </c:pt>
                <c:pt idx="2">
                  <c:v>Lượng Nhiệt từ không khí nóng trích sang hầm sấy phụ</c:v>
                </c:pt>
                <c:pt idx="3">
                  <c:v>Lượng Nhiệt cần để bốc hơi nước cho gạch trong lò nung</c:v>
                </c:pt>
                <c:pt idx="4">
                  <c:v>Tổn thất do tỏa nhiệt ra môi trường </c:v>
                </c:pt>
                <c:pt idx="5">
                  <c:v>Tổn thất nhiệt do tích lũy trong gạch và xe goòng</c:v>
                </c:pt>
                <c:pt idx="6">
                  <c:v>Tổn thất nhiệt do quá trình cháy hình thành CO</c:v>
                </c:pt>
              </c:strCache>
            </c:strRef>
          </c:cat>
          <c:val>
            <c:numRef>
              <c:f>'Tính kinh tế đầu tư'!$C$85:$C$91</c:f>
              <c:numCache>
                <c:formatCode>General</c:formatCode>
                <c:ptCount val="7"/>
                <c:pt idx="0">
                  <c:v>386</c:v>
                </c:pt>
                <c:pt idx="1">
                  <c:v>593</c:v>
                </c:pt>
                <c:pt idx="2">
                  <c:v>104</c:v>
                </c:pt>
                <c:pt idx="3">
                  <c:v>91</c:v>
                </c:pt>
                <c:pt idx="4">
                  <c:v>62</c:v>
                </c:pt>
                <c:pt idx="5">
                  <c:v>32</c:v>
                </c:pt>
                <c:pt idx="6">
                  <c:v>51</c:v>
                </c:pt>
              </c:numCache>
            </c:numRef>
          </c:val>
          <c:extLst>
            <c:ext xmlns:c16="http://schemas.microsoft.com/office/drawing/2014/chart" uri="{C3380CC4-5D6E-409C-BE32-E72D297353CC}">
              <c16:uniqueId val="{00000000-5F16-4048-BF63-70BBEF474CCB}"/>
            </c:ext>
          </c:extLst>
        </c:ser>
        <c:dLbls>
          <c:showLegendKey val="0"/>
          <c:showVal val="0"/>
          <c:showCatName val="0"/>
          <c:showSerName val="0"/>
          <c:showPercent val="0"/>
          <c:showBubbleSize val="0"/>
          <c:showLeaderLines val="0"/>
        </c:dLbls>
        <c:firstSliceAng val="0"/>
      </c:pieChart>
    </c:plotArea>
    <c:legend>
      <c:legendPos val="r"/>
      <c:layout>
        <c:manualLayout>
          <c:xMode val="edge"/>
          <c:yMode val="edge"/>
          <c:x val="0.58707987351437985"/>
          <c:y val="0.11368978141001272"/>
          <c:w val="0.33646452626814344"/>
          <c:h val="0.59903769475624002"/>
        </c:manualLayout>
      </c:layout>
      <c:overlay val="0"/>
      <c:txPr>
        <a:bodyPr/>
        <a:lstStyle/>
        <a:p>
          <a:pPr>
            <a:defRPr sz="10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Lbls>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'Tính kinh tế đầu tư'!$A$127:$A$131</c:f>
              <c:strCache>
                <c:ptCount val="5"/>
                <c:pt idx="0">
                  <c:v>Nhiệt lượng để nâng nhiệt độ gạch mộc </c:v>
                </c:pt>
                <c:pt idx="1">
                  <c:v>Nhiệt lượng để nâng nhiệt độ xe goòng</c:v>
                </c:pt>
                <c:pt idx="2">
                  <c:v>Nhiệt lượng khói thải mang ra ngoài</c:v>
                </c:pt>
                <c:pt idx="3">
                  <c:v>Tổn thất nhiệt do tỏa nhiệt ra môi trường</c:v>
                </c:pt>
                <c:pt idx="4">
                  <c:v>Lượng nhiệt sử dụng cho bốc hơi nước </c:v>
                </c:pt>
              </c:strCache>
            </c:strRef>
          </c:cat>
          <c:val>
            <c:numRef>
              <c:f>'Tính kinh tế đầu tư'!$B$127:$B$131</c:f>
              <c:numCache>
                <c:formatCode>0.00</c:formatCode>
                <c:ptCount val="5"/>
                <c:pt idx="0" formatCode="0.0">
                  <c:v>67.808928571428538</c:v>
                </c:pt>
                <c:pt idx="1">
                  <c:v>76.537499999999994</c:v>
                </c:pt>
                <c:pt idx="2" formatCode="General">
                  <c:v>410.83</c:v>
                </c:pt>
                <c:pt idx="3" formatCode="General">
                  <c:v>20</c:v>
                </c:pt>
                <c:pt idx="4" formatCode="0.0000">
                  <c:v>403.82357142857126</c:v>
                </c:pt>
              </c:numCache>
            </c:numRef>
          </c:val>
          <c:extLst>
            <c:ext xmlns:c16="http://schemas.microsoft.com/office/drawing/2014/chart" uri="{C3380CC4-5D6E-409C-BE32-E72D297353CC}">
              <c16:uniqueId val="{00000000-74F8-4C60-98AC-7667DDBF9435}"/>
            </c:ext>
          </c:extLst>
        </c:ser>
        <c:dLbls>
          <c:showLegendKey val="0"/>
          <c:showVal val="0"/>
          <c:showCatName val="0"/>
          <c:showSerName val="0"/>
          <c:showPercent val="0"/>
          <c:showBubbleSize val="0"/>
          <c:showLeaderLines val="1"/>
        </c:dLbls>
        <c:firstSliceAng val="0"/>
      </c:pieChart>
    </c:plotArea>
    <c:legend>
      <c:legendPos val="r"/>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479215" y="268338"/>
            <a:ext cx="1978698" cy="40817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636518" y="-84501"/>
            <a:ext cx="1197068" cy="1197068"/>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Cambria"/>
              <a:cs typeface="Cambria"/>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fld id="{91D6E854-86EC-9D4F-89B0-F83A48042FB2}" type="datetime2">
              <a:rPr lang="en-US" smtClean="0"/>
              <a:pPr/>
              <a:t>Tuesday, April 15,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slideLayout" Target="../slideLayouts/slideLayout2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slideLayout" Target="../slideLayouts/slideLayout21.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9.png"/><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4" r:id="rId5"/>
    <p:sldLayoutId id="2147483655" r:id="rId6"/>
    <p:sldLayoutId id="2147483656" r:id="rId7"/>
    <p:sldLayoutId id="2147483657" r:id="rId8"/>
    <p:sldLayoutId id="214748367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04/15/2025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arget="../media/image11.jpeg" Type="http://schemas.openxmlformats.org/officeDocument/2006/relationships/image"/><Relationship Id="rId1" Target="../slideLayouts/slideLayout2.xml" Type="http://schemas.openxmlformats.org/officeDocument/2006/relationships/slideLayout"/></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15"/>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CHƯƠNG TRÌNH TẬP HUẤN ESCO</a:t>
            </a:r>
            <a:endParaRPr dirty="0"/>
          </a:p>
        </p:txBody>
      </p:sp>
      <p:grpSp>
        <p:nvGrpSpPr>
          <p:cNvPr id="48" name="Google Shape;48;p15"/>
          <p:cNvGrpSpPr/>
          <p:nvPr/>
        </p:nvGrpSpPr>
        <p:grpSpPr>
          <a:xfrm>
            <a:off x="4577004" y="866721"/>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57200" y="3234312"/>
            <a:ext cx="4114800" cy="1042467"/>
          </a:xfrm>
        </p:spPr>
        <p:txBody>
          <a:bodyPr>
            <a:normAutofit/>
          </a:bodyPr>
          <a:lstStyle/>
          <a:p>
            <a:pPr marL="0" indent="0" algn="just">
              <a:spcAft>
                <a:spcPts val="600"/>
              </a:spcAft>
            </a:pPr>
            <a:r>
              <a:rPr lang="vi-VN" sz="1600" b="1" dirty="0" err="1">
                <a:solidFill>
                  <a:schemeClr val="accent1">
                    <a:lumMod val="50000"/>
                  </a:schemeClr>
                </a:solidFill>
              </a:rPr>
              <a:t>Module</a:t>
            </a:r>
            <a:r>
              <a:rPr lang="vi-VN" sz="1600" b="1" dirty="0">
                <a:solidFill>
                  <a:schemeClr val="accent1">
                    <a:lumMod val="50000"/>
                  </a:schemeClr>
                </a:solidFill>
              </a:rPr>
              <a:t> 9. </a:t>
            </a:r>
            <a:endParaRPr lang="en-US" sz="1600" b="1" dirty="0">
              <a:solidFill>
                <a:schemeClr val="accent1">
                  <a:lumMod val="50000"/>
                </a:schemeClr>
              </a:solidFill>
            </a:endParaRPr>
          </a:p>
          <a:p>
            <a:pPr marL="0" indent="0" algn="just"/>
            <a:r>
              <a:rPr lang="vi-VN" sz="1400" b="1" dirty="0">
                <a:solidFill>
                  <a:schemeClr val="tx1">
                    <a:lumMod val="65000"/>
                    <a:lumOff val="35000"/>
                  </a:schemeClr>
                </a:solidFill>
              </a:rPr>
              <a:t>Một số nghiên cứu thực tế điển hình về sử dụng năng lượng TK&amp;HQ trong ngành</a:t>
            </a:r>
            <a:r>
              <a:rPr lang="en-US" sz="1400" b="1" dirty="0">
                <a:solidFill>
                  <a:schemeClr val="tx1">
                    <a:lumMod val="65000"/>
                    <a:lumOff val="35000"/>
                  </a:schemeClr>
                </a:solidFill>
              </a:rPr>
              <a:t>.</a:t>
            </a:r>
            <a:endParaRPr lang="en-VN" sz="1400" b="1" dirty="0">
              <a:solidFill>
                <a:schemeClr val="tx1">
                  <a:lumMod val="65000"/>
                  <a:lumOff val="3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p:txBody>
          <a:bodyPr>
            <a:normAutofit fontScale="90000"/>
          </a:bodyPr>
          <a:lstStyle/>
          <a:p>
            <a:r>
              <a:rPr lang="vi-VN" dirty="0"/>
              <a:t>Những hoạt động đã thực hiện</a:t>
            </a:r>
            <a:endParaRPr lang="en-US" dirty="0"/>
          </a:p>
        </p:txBody>
      </p:sp>
      <p:sp>
        <p:nvSpPr>
          <p:cNvPr id="4" name="Date Placeholder 3">
            <a:extLst>
              <a:ext uri="{FF2B5EF4-FFF2-40B4-BE49-F238E27FC236}">
                <a16:creationId xmlns:a16="http://schemas.microsoft.com/office/drawing/2014/main" id="{A50E7467-AABE-4274-A054-FD09ACAF2A80}"/>
              </a:ext>
            </a:extLst>
          </p:cNvPr>
          <p:cNvSpPr>
            <a:spLocks noGrp="1"/>
          </p:cNvSpPr>
          <p:nvPr>
            <p:ph type="dt" sz="half" idx="4294967295"/>
          </p:nvPr>
        </p:nvSpPr>
        <p:spPr>
          <a:xfrm>
            <a:off x="0" y="4818063"/>
            <a:ext cx="2811463" cy="368300"/>
          </a:xfrm>
        </p:spPr>
        <p:txBody>
          <a:bodyPr/>
          <a:lstStyle/>
          <a:p>
            <a:fld id="{91D6E854-86EC-9D4F-89B0-F83A48042FB2}" type="datetime2">
              <a:rPr lang="en-US" smtClean="0"/>
              <a:pPr/>
              <a:t>Tuesday, April 15, 2025</a:t>
            </a:fld>
            <a:endParaRPr lang="en-US" dirty="0"/>
          </a:p>
        </p:txBody>
      </p:sp>
      <p:sp>
        <p:nvSpPr>
          <p:cNvPr id="5" name="TextBox 4">
            <a:extLst>
              <a:ext uri="{FF2B5EF4-FFF2-40B4-BE49-F238E27FC236}">
                <a16:creationId xmlns:a16="http://schemas.microsoft.com/office/drawing/2014/main" id="{49889D28-29ED-BE31-07D5-7FE16837B7DD}"/>
              </a:ext>
            </a:extLst>
          </p:cNvPr>
          <p:cNvSpPr txBox="1"/>
          <p:nvPr/>
        </p:nvSpPr>
        <p:spPr>
          <a:xfrm>
            <a:off x="573436" y="1134160"/>
            <a:ext cx="8229599" cy="1778372"/>
          </a:xfrm>
          <a:prstGeom prst="rect">
            <a:avLst/>
          </a:prstGeom>
          <a:noFill/>
        </p:spPr>
        <p:txBody>
          <a:bodyPr wrap="square">
            <a:spAutoFit/>
          </a:bodyPr>
          <a:lstStyle/>
          <a:p>
            <a:pPr marL="342900" lvl="0" indent="-342900">
              <a:lnSpc>
                <a:spcPct val="107000"/>
              </a:lnSpc>
              <a:buFont typeface="Calibri" panose="020F0502020204030204" pitchFamily="34" charset="0"/>
              <a:buChar char="-"/>
            </a:pP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Khảo</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sát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án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kỹ</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thuật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hệ</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nung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hầm</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sấy</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danh</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mục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trang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cần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mua</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hỗ</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trợ</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doanh</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nghiệp</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lựa</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chọn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trang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như</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quạt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hút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tần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bông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gốm</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cách</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nhiệt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danh</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mục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đo</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cần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hiệu</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chế</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độ</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làm</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trang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cho</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cơ</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sở</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Calibri" panose="020F0502020204030204" pitchFamily="34" charset="0"/>
              <a:buChar char="-"/>
            </a:pP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dẫn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cơ</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sở</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thực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việc</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sử</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đo</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vận</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hành</a:t>
            </a:r>
            <a:r>
              <a:rPr lang="en-US" sz="14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effectLst/>
                <a:latin typeface="Times New Roman" panose="02020603050405020304" pitchFamily="18" charset="0"/>
                <a:ea typeface="Calibri" panose="020F0502020204030204" pitchFamily="34" charset="0"/>
                <a:cs typeface="Times New Roman" panose="02020603050405020304" pitchFamily="18" charset="0"/>
              </a:rPr>
              <a:t>lò</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en-US" sz="1400" dirty="0" err="1">
                <a:effectLst/>
                <a:latin typeface="Times New Roman" panose="02020603050405020304" pitchFamily="18" charset="0"/>
                <a:ea typeface="Calibri" panose="020F0502020204030204" pitchFamily="34" charset="0"/>
              </a:rPr>
              <a:t>Hướng</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dẫn</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cơ</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sở</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trong</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việc</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thực</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hành</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hiệu</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chỉnh</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lò</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nhằm</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có</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được</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hiệu</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quả</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nung</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sấy</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tối</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ưu</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và</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cho</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ra</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sản</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phẩm</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đạt</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chất</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lượng</a:t>
            </a:r>
            <a:r>
              <a:rPr lang="en-US" sz="1400" dirty="0">
                <a:effectLst/>
                <a:latin typeface="Times New Roman" panose="02020603050405020304" pitchFamily="18" charset="0"/>
                <a:ea typeface="Calibri" panose="020F0502020204030204" pitchFamily="34" charset="0"/>
              </a:rPr>
              <a:t> </a:t>
            </a:r>
            <a:r>
              <a:rPr lang="en-US" sz="1400" dirty="0" err="1">
                <a:effectLst/>
                <a:latin typeface="Times New Roman" panose="02020603050405020304" pitchFamily="18" charset="0"/>
                <a:ea typeface="Calibri" panose="020F0502020204030204" pitchFamily="34" charset="0"/>
              </a:rPr>
              <a:t>cao</a:t>
            </a:r>
            <a:r>
              <a:rPr lang="en-US" sz="1400" dirty="0">
                <a:effectLst/>
                <a:latin typeface="Times New Roman" panose="02020603050405020304" pitchFamily="18" charset="0"/>
                <a:ea typeface="Calibri" panose="020F0502020204030204" pitchFamily="34" charset="0"/>
              </a:rPr>
              <a:t>.</a:t>
            </a:r>
            <a:endParaRPr lang="en-US" dirty="0"/>
          </a:p>
        </p:txBody>
      </p:sp>
    </p:spTree>
    <p:extLst>
      <p:ext uri="{BB962C8B-B14F-4D97-AF65-F5344CB8AC3E}">
        <p14:creationId xmlns:p14="http://schemas.microsoft.com/office/powerpoint/2010/main" val="2248864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a:xfrm>
            <a:off x="42620" y="167987"/>
            <a:ext cx="8229600" cy="371400"/>
          </a:xfrm>
        </p:spPr>
        <p:txBody>
          <a:bodyPr>
            <a:normAutofit fontScale="90000"/>
          </a:bodyPr>
          <a:lstStyle/>
          <a:p>
            <a:r>
              <a:rPr lang="vi-VN"/>
              <a:t>Các hoạt động đã thực hiện</a:t>
            </a:r>
            <a:endParaRPr lang="en-US" dirty="0"/>
          </a:p>
        </p:txBody>
      </p:sp>
      <p:sp>
        <p:nvSpPr>
          <p:cNvPr id="4" name="Date Placeholder 3">
            <a:extLst>
              <a:ext uri="{FF2B5EF4-FFF2-40B4-BE49-F238E27FC236}">
                <a16:creationId xmlns:a16="http://schemas.microsoft.com/office/drawing/2014/main" id="{2BEAC457-F52B-4AAA-AA96-5E767A99D9CA}"/>
              </a:ext>
            </a:extLst>
          </p:cNvPr>
          <p:cNvSpPr>
            <a:spLocks noGrp="1"/>
          </p:cNvSpPr>
          <p:nvPr>
            <p:ph type="dt" sz="half" idx="4294967295"/>
          </p:nvPr>
        </p:nvSpPr>
        <p:spPr>
          <a:xfrm>
            <a:off x="0" y="4818063"/>
            <a:ext cx="2811463" cy="368300"/>
          </a:xfrm>
        </p:spPr>
        <p:txBody>
          <a:bodyPr/>
          <a:lstStyle/>
          <a:p>
            <a:fld id="{91D6E854-86EC-9D4F-89B0-F83A48042FB2}" type="datetime2">
              <a:rPr lang="en-US" smtClean="0"/>
              <a:pPr/>
              <a:t>Tuesday, April 15, 2025</a:t>
            </a:fld>
            <a:endParaRPr lang="en-US" dirty="0"/>
          </a:p>
        </p:txBody>
      </p:sp>
      <p:pic>
        <p:nvPicPr>
          <p:cNvPr id="3" name="Picture 2">
            <a:extLst>
              <a:ext uri="{FF2B5EF4-FFF2-40B4-BE49-F238E27FC236}">
                <a16:creationId xmlns:a16="http://schemas.microsoft.com/office/drawing/2014/main" id="{E6D1AC0A-0E7B-A601-DB91-B08512CFF4A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101" y="695926"/>
            <a:ext cx="3909447" cy="2932085"/>
          </a:xfrm>
          <a:prstGeom prst="rect">
            <a:avLst/>
          </a:prstGeom>
          <a:noFill/>
          <a:ln>
            <a:noFill/>
          </a:ln>
        </p:spPr>
      </p:pic>
      <p:sp>
        <p:nvSpPr>
          <p:cNvPr id="6" name="TextBox 5">
            <a:extLst>
              <a:ext uri="{FF2B5EF4-FFF2-40B4-BE49-F238E27FC236}">
                <a16:creationId xmlns:a16="http://schemas.microsoft.com/office/drawing/2014/main" id="{693E546E-2DB0-C577-4B20-658AB41D2050}"/>
              </a:ext>
            </a:extLst>
          </p:cNvPr>
          <p:cNvSpPr txBox="1"/>
          <p:nvPr/>
        </p:nvSpPr>
        <p:spPr>
          <a:xfrm>
            <a:off x="-158858" y="3628011"/>
            <a:ext cx="4583622" cy="542008"/>
          </a:xfrm>
          <a:prstGeom prst="rect">
            <a:avLst/>
          </a:prstGeom>
          <a:noFill/>
        </p:spPr>
        <p:txBody>
          <a:bodyPr wrap="square">
            <a:spAutoFit/>
          </a:bodyPr>
          <a:lstStyle/>
          <a:p>
            <a:pPr marL="68580" algn="ctr">
              <a:lnSpc>
                <a:spcPct val="107000"/>
              </a:lnSpc>
              <a:spcAft>
                <a:spcPts val="800"/>
              </a:spcAft>
              <a:tabLst>
                <a:tab pos="2807335" algn="l"/>
              </a:tabLst>
            </a:pP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Cấu</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trúc</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nung</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tạo</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với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trần</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thả</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để</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xếp</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theo</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khối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phẳng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4D0BCB68-59A3-1DFB-C435-F35D90F3ACA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85603" y="695926"/>
            <a:ext cx="2543175" cy="3391535"/>
          </a:xfrm>
          <a:prstGeom prst="rect">
            <a:avLst/>
          </a:prstGeom>
          <a:noFill/>
          <a:ln>
            <a:noFill/>
          </a:ln>
        </p:spPr>
      </p:pic>
      <p:pic>
        <p:nvPicPr>
          <p:cNvPr id="11" name="Picture 10">
            <a:extLst>
              <a:ext uri="{FF2B5EF4-FFF2-40B4-BE49-F238E27FC236}">
                <a16:creationId xmlns:a16="http://schemas.microsoft.com/office/drawing/2014/main" id="{87F04B27-3687-79C0-9615-000F834C71D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5330" y="1865925"/>
            <a:ext cx="2234569" cy="1675437"/>
          </a:xfrm>
          <a:prstGeom prst="rect">
            <a:avLst/>
          </a:prstGeom>
          <a:noFill/>
          <a:ln>
            <a:noFill/>
          </a:ln>
        </p:spPr>
      </p:pic>
      <p:sp>
        <p:nvSpPr>
          <p:cNvPr id="13" name="TextBox 12">
            <a:extLst>
              <a:ext uri="{FF2B5EF4-FFF2-40B4-BE49-F238E27FC236}">
                <a16:creationId xmlns:a16="http://schemas.microsoft.com/office/drawing/2014/main" id="{57AE9C92-8378-39AE-E919-83442B7FDF1C}"/>
              </a:ext>
            </a:extLst>
          </p:cNvPr>
          <p:cNvSpPr txBox="1"/>
          <p:nvPr/>
        </p:nvSpPr>
        <p:spPr>
          <a:xfrm>
            <a:off x="4572968" y="4176570"/>
            <a:ext cx="4653366" cy="542008"/>
          </a:xfrm>
          <a:prstGeom prst="rect">
            <a:avLst/>
          </a:prstGeom>
          <a:noFill/>
        </p:spPr>
        <p:txBody>
          <a:bodyPr wrap="square">
            <a:spAutoFit/>
          </a:bodyPr>
          <a:lstStyle/>
          <a:p>
            <a:pPr marL="228600" algn="ctr">
              <a:lnSpc>
                <a:spcPct val="107000"/>
              </a:lnSpc>
              <a:spcAft>
                <a:spcPts val="800"/>
              </a:spcAft>
            </a:pP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Xe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tiến</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xây</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bằng</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lỗ</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và</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chịu</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lửa</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to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bản</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51384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61A0DB4-9E9E-3996-EB43-3A307EC4FBA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2692" y="1249711"/>
            <a:ext cx="3251847" cy="2438885"/>
          </a:xfrm>
          <a:prstGeom prst="rect">
            <a:avLst/>
          </a:prstGeom>
          <a:noFill/>
          <a:ln>
            <a:noFill/>
          </a:ln>
        </p:spPr>
      </p:pic>
      <p:pic>
        <p:nvPicPr>
          <p:cNvPr id="5" name="Picture 4">
            <a:extLst>
              <a:ext uri="{FF2B5EF4-FFF2-40B4-BE49-F238E27FC236}">
                <a16:creationId xmlns:a16="http://schemas.microsoft.com/office/drawing/2014/main" id="{467285BC-072B-78B6-6588-F1701B78100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6871" y="1117581"/>
            <a:ext cx="3428386" cy="2571015"/>
          </a:xfrm>
          <a:prstGeom prst="rect">
            <a:avLst/>
          </a:prstGeom>
          <a:noFill/>
          <a:ln>
            <a:noFill/>
          </a:ln>
        </p:spPr>
      </p:pic>
      <p:sp>
        <p:nvSpPr>
          <p:cNvPr id="7" name="TextBox 6">
            <a:extLst>
              <a:ext uri="{FF2B5EF4-FFF2-40B4-BE49-F238E27FC236}">
                <a16:creationId xmlns:a16="http://schemas.microsoft.com/office/drawing/2014/main" id="{0FDE8B54-0089-391F-F8E8-7A1C2630D7D5}"/>
              </a:ext>
            </a:extLst>
          </p:cNvPr>
          <p:cNvSpPr txBox="1"/>
          <p:nvPr/>
        </p:nvSpPr>
        <p:spPr>
          <a:xfrm>
            <a:off x="-77385" y="3875783"/>
            <a:ext cx="4572000" cy="311496"/>
          </a:xfrm>
          <a:prstGeom prst="rect">
            <a:avLst/>
          </a:prstGeom>
          <a:noFill/>
        </p:spPr>
        <p:txBody>
          <a:bodyPr wrap="square">
            <a:spAutoFit/>
          </a:bodyPr>
          <a:lstStyle/>
          <a:p>
            <a:pPr marL="228600" algn="ctr">
              <a:lnSpc>
                <a:spcPct val="107000"/>
              </a:lnSpc>
              <a:spcAft>
                <a:spcPts val="800"/>
              </a:spcAft>
            </a:pP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Cách</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xếp</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xe</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tạo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D35F2A2-252A-D3E3-8B5F-DB38250AE1BA}"/>
              </a:ext>
            </a:extLst>
          </p:cNvPr>
          <p:cNvSpPr txBox="1"/>
          <p:nvPr/>
        </p:nvSpPr>
        <p:spPr>
          <a:xfrm>
            <a:off x="4572000" y="3845637"/>
            <a:ext cx="4610746" cy="311496"/>
          </a:xfrm>
          <a:prstGeom prst="rect">
            <a:avLst/>
          </a:prstGeom>
          <a:noFill/>
        </p:spPr>
        <p:txBody>
          <a:bodyPr wrap="square">
            <a:spAutoFit/>
          </a:bodyPr>
          <a:lstStyle/>
          <a:p>
            <a:pPr marL="228600" algn="ctr">
              <a:lnSpc>
                <a:spcPct val="107000"/>
              </a:lnSpc>
              <a:spcAft>
                <a:spcPts val="800"/>
              </a:spcAft>
            </a:pP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Cách</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thức</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xếp</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trên</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xe</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tạo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itle 1">
            <a:extLst>
              <a:ext uri="{FF2B5EF4-FFF2-40B4-BE49-F238E27FC236}">
                <a16:creationId xmlns:a16="http://schemas.microsoft.com/office/drawing/2014/main" id="{89C5BBC6-07E4-A640-CF1F-A83932BD535B}"/>
              </a:ext>
            </a:extLst>
          </p:cNvPr>
          <p:cNvSpPr>
            <a:spLocks noGrp="1"/>
          </p:cNvSpPr>
          <p:nvPr>
            <p:ph type="title"/>
          </p:nvPr>
        </p:nvSpPr>
        <p:spPr>
          <a:xfrm>
            <a:off x="457200" y="411475"/>
            <a:ext cx="8229600" cy="371400"/>
          </a:xfrm>
        </p:spPr>
        <p:txBody>
          <a:bodyPr>
            <a:normAutofit fontScale="90000"/>
          </a:bodyPr>
          <a:lstStyle/>
          <a:p>
            <a:r>
              <a:rPr lang="vi-VN" dirty="0"/>
              <a:t>Những hoạt động đã thực hiện</a:t>
            </a:r>
            <a:endParaRPr lang="en-US" dirty="0"/>
          </a:p>
        </p:txBody>
      </p:sp>
    </p:spTree>
    <p:extLst>
      <p:ext uri="{BB962C8B-B14F-4D97-AF65-F5344CB8AC3E}">
        <p14:creationId xmlns:p14="http://schemas.microsoft.com/office/powerpoint/2010/main" val="1287340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9F63E8-D78D-3B1E-2821-37C5A0FE5D4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1123638" y="1176893"/>
            <a:ext cx="3152775" cy="2364740"/>
          </a:xfrm>
          <a:prstGeom prst="rect">
            <a:avLst/>
          </a:prstGeom>
          <a:noFill/>
          <a:ln>
            <a:noFill/>
          </a:ln>
        </p:spPr>
      </p:pic>
      <p:pic>
        <p:nvPicPr>
          <p:cNvPr id="5" name="Picture 4">
            <a:extLst>
              <a:ext uri="{FF2B5EF4-FFF2-40B4-BE49-F238E27FC236}">
                <a16:creationId xmlns:a16="http://schemas.microsoft.com/office/drawing/2014/main" id="{4DB7D354-107D-8393-4440-E405BB0B9A4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725851"/>
            <a:ext cx="2947035" cy="2209800"/>
          </a:xfrm>
          <a:prstGeom prst="rect">
            <a:avLst/>
          </a:prstGeom>
          <a:noFill/>
          <a:ln>
            <a:noFill/>
          </a:ln>
        </p:spPr>
      </p:pic>
      <p:sp>
        <p:nvSpPr>
          <p:cNvPr id="7" name="TextBox 6">
            <a:extLst>
              <a:ext uri="{FF2B5EF4-FFF2-40B4-BE49-F238E27FC236}">
                <a16:creationId xmlns:a16="http://schemas.microsoft.com/office/drawing/2014/main" id="{920991A0-5C09-EFDD-48D9-7D79AA78DFE5}"/>
              </a:ext>
            </a:extLst>
          </p:cNvPr>
          <p:cNvSpPr txBox="1"/>
          <p:nvPr/>
        </p:nvSpPr>
        <p:spPr>
          <a:xfrm>
            <a:off x="2162014" y="4151303"/>
            <a:ext cx="4572000" cy="311496"/>
          </a:xfrm>
          <a:prstGeom prst="rect">
            <a:avLst/>
          </a:prstGeom>
          <a:noFill/>
        </p:spPr>
        <p:txBody>
          <a:bodyPr wrap="square">
            <a:spAutoFit/>
          </a:bodyPr>
          <a:lstStyle/>
          <a:p>
            <a:pPr marL="228600" algn="ctr">
              <a:lnSpc>
                <a:spcPct val="107000"/>
              </a:lnSpc>
              <a:spcAft>
                <a:spcPts val="800"/>
              </a:spcAft>
            </a:pP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Biến</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tần</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lắp</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đặt</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khi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400" b="1" dirty="0" err="1">
                <a:effectLst/>
                <a:latin typeface="Times New Roman" panose="02020603050405020304" pitchFamily="18" charset="0"/>
                <a:ea typeface="Calibri" panose="020F0502020204030204" pitchFamily="34" charset="0"/>
                <a:cs typeface="Times New Roman" panose="02020603050405020304" pitchFamily="18" charset="0"/>
              </a:rPr>
              <a:t>tạo</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itle 1">
            <a:extLst>
              <a:ext uri="{FF2B5EF4-FFF2-40B4-BE49-F238E27FC236}">
                <a16:creationId xmlns:a16="http://schemas.microsoft.com/office/drawing/2014/main" id="{2FE1E492-C007-CC67-4081-5022149FE8BC}"/>
              </a:ext>
            </a:extLst>
          </p:cNvPr>
          <p:cNvSpPr>
            <a:spLocks noGrp="1"/>
          </p:cNvSpPr>
          <p:nvPr>
            <p:ph type="title"/>
          </p:nvPr>
        </p:nvSpPr>
        <p:spPr>
          <a:xfrm>
            <a:off x="457200" y="411475"/>
            <a:ext cx="8229600" cy="371400"/>
          </a:xfrm>
        </p:spPr>
        <p:txBody>
          <a:bodyPr>
            <a:normAutofit fontScale="90000"/>
          </a:bodyPr>
          <a:lstStyle/>
          <a:p>
            <a:r>
              <a:rPr lang="vi-VN" dirty="0"/>
              <a:t>Những hoạt động đã thực hiện</a:t>
            </a:r>
            <a:endParaRPr lang="en-US" dirty="0"/>
          </a:p>
        </p:txBody>
      </p:sp>
    </p:spTree>
    <p:extLst>
      <p:ext uri="{BB962C8B-B14F-4D97-AF65-F5344CB8AC3E}">
        <p14:creationId xmlns:p14="http://schemas.microsoft.com/office/powerpoint/2010/main" val="3855971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F8B32-2BCD-8C53-2E46-EC33AF18766E}"/>
              </a:ext>
            </a:extLst>
          </p:cNvPr>
          <p:cNvSpPr>
            <a:spLocks noGrp="1"/>
          </p:cNvSpPr>
          <p:nvPr>
            <p:ph type="title"/>
          </p:nvPr>
        </p:nvSpPr>
        <p:spPr/>
        <p:txBody>
          <a:bodyPr>
            <a:normAutofit fontScale="90000"/>
          </a:bodyPr>
          <a:lstStyle/>
          <a:p>
            <a:r>
              <a:rPr lang="vi-VN" dirty="0"/>
              <a:t>Kết quả đạt được của hoạt động tiết kiệm năng lượng</a:t>
            </a:r>
            <a:endParaRPr lang="en-US" dirty="0"/>
          </a:p>
        </p:txBody>
      </p:sp>
      <p:graphicFrame>
        <p:nvGraphicFramePr>
          <p:cNvPr id="4" name="Table 3">
            <a:extLst>
              <a:ext uri="{FF2B5EF4-FFF2-40B4-BE49-F238E27FC236}">
                <a16:creationId xmlns:a16="http://schemas.microsoft.com/office/drawing/2014/main" id="{1B3AE922-6917-7345-4963-137708D023C4}"/>
              </a:ext>
            </a:extLst>
          </p:cNvPr>
          <p:cNvGraphicFramePr>
            <a:graphicFrameLocks noGrp="1"/>
          </p:cNvGraphicFramePr>
          <p:nvPr>
            <p:extLst>
              <p:ext uri="{D42A27DB-BD31-4B8C-83A1-F6EECF244321}">
                <p14:modId xmlns:p14="http://schemas.microsoft.com/office/powerpoint/2010/main" val="837052185"/>
              </p:ext>
            </p:extLst>
          </p:nvPr>
        </p:nvGraphicFramePr>
        <p:xfrm>
          <a:off x="833034" y="974302"/>
          <a:ext cx="7477932" cy="3534031"/>
        </p:xfrm>
        <a:graphic>
          <a:graphicData uri="http://schemas.openxmlformats.org/drawingml/2006/table">
            <a:tbl>
              <a:tblPr firstRow="1" firstCol="1" bandRow="1">
                <a:tableStyleId>{12ACAA50-B3C0-4FEF-8DD3-66675128A787}</a:tableStyleId>
              </a:tblPr>
              <a:tblGrid>
                <a:gridCol w="3677251">
                  <a:extLst>
                    <a:ext uri="{9D8B030D-6E8A-4147-A177-3AD203B41FA5}">
                      <a16:colId xmlns:a16="http://schemas.microsoft.com/office/drawing/2014/main" val="2805759259"/>
                    </a:ext>
                  </a:extLst>
                </a:gridCol>
                <a:gridCol w="1062123">
                  <a:extLst>
                    <a:ext uri="{9D8B030D-6E8A-4147-A177-3AD203B41FA5}">
                      <a16:colId xmlns:a16="http://schemas.microsoft.com/office/drawing/2014/main" val="3412905088"/>
                    </a:ext>
                  </a:extLst>
                </a:gridCol>
                <a:gridCol w="1377891">
                  <a:extLst>
                    <a:ext uri="{9D8B030D-6E8A-4147-A177-3AD203B41FA5}">
                      <a16:colId xmlns:a16="http://schemas.microsoft.com/office/drawing/2014/main" val="2957040604"/>
                    </a:ext>
                  </a:extLst>
                </a:gridCol>
                <a:gridCol w="1360667">
                  <a:extLst>
                    <a:ext uri="{9D8B030D-6E8A-4147-A177-3AD203B41FA5}">
                      <a16:colId xmlns:a16="http://schemas.microsoft.com/office/drawing/2014/main" val="3099434655"/>
                    </a:ext>
                  </a:extLst>
                </a:gridCol>
              </a:tblGrid>
              <a:tr h="74239">
                <a:tc>
                  <a:txBody>
                    <a:bodyPr/>
                    <a:lstStyle/>
                    <a:p>
                      <a:pPr algn="ctr">
                        <a:lnSpc>
                          <a:spcPct val="107000"/>
                        </a:lnSpc>
                        <a:spcAft>
                          <a:spcPts val="800"/>
                        </a:spcAft>
                        <a:buNone/>
                      </a:pPr>
                      <a:r>
                        <a:rPr lang="en-US" sz="1600" b="1" dirty="0" err="1">
                          <a:effectLst/>
                        </a:rPr>
                        <a:t>Mô</a:t>
                      </a:r>
                      <a:r>
                        <a:rPr lang="en-US" sz="1600" b="1" dirty="0">
                          <a:effectLst/>
                        </a:rPr>
                        <a:t> </a:t>
                      </a:r>
                      <a:r>
                        <a:rPr lang="en-US" sz="1600" b="1" dirty="0" err="1">
                          <a:effectLst/>
                        </a:rPr>
                        <a:t>tả</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Đơn</a:t>
                      </a:r>
                      <a:r>
                        <a:rPr lang="en-US" sz="1600" b="1" dirty="0">
                          <a:effectLst/>
                        </a:rPr>
                        <a:t> </a:t>
                      </a:r>
                      <a:r>
                        <a:rPr lang="en-US" sz="1600" b="1" dirty="0" err="1">
                          <a:effectLst/>
                        </a:rPr>
                        <a:t>vị</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Hệ</a:t>
                      </a:r>
                      <a:r>
                        <a:rPr lang="en-US" sz="1600" b="1" dirty="0">
                          <a:effectLst/>
                        </a:rPr>
                        <a:t> </a:t>
                      </a:r>
                      <a:r>
                        <a:rPr lang="en-US" sz="1600" b="1" dirty="0" err="1">
                          <a:effectLst/>
                        </a:rPr>
                        <a:t>thống</a:t>
                      </a:r>
                      <a:r>
                        <a:rPr lang="en-US" sz="1600" b="1" dirty="0">
                          <a:effectLst/>
                        </a:rPr>
                        <a:t> </a:t>
                      </a:r>
                      <a:r>
                        <a:rPr lang="en-US" sz="1600" b="1" dirty="0" err="1">
                          <a:effectLst/>
                        </a:rPr>
                        <a:t>trước</a:t>
                      </a:r>
                      <a:r>
                        <a:rPr lang="en-US" sz="1600" b="1" dirty="0">
                          <a:effectLst/>
                        </a:rPr>
                        <a:t> </a:t>
                      </a:r>
                      <a:r>
                        <a:rPr lang="en-US" sz="1600" b="1" dirty="0" err="1">
                          <a:effectLst/>
                        </a:rPr>
                        <a:t>cải</a:t>
                      </a:r>
                      <a:r>
                        <a:rPr lang="en-US" sz="1600" b="1" dirty="0">
                          <a:effectLst/>
                        </a:rPr>
                        <a:t> </a:t>
                      </a:r>
                      <a:r>
                        <a:rPr lang="en-US" sz="1600" b="1" dirty="0" err="1">
                          <a:effectLst/>
                        </a:rPr>
                        <a:t>tạo</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Hệ</a:t>
                      </a:r>
                      <a:r>
                        <a:rPr lang="en-US" sz="1600" b="1" dirty="0">
                          <a:effectLst/>
                        </a:rPr>
                        <a:t> </a:t>
                      </a:r>
                      <a:r>
                        <a:rPr lang="en-US" sz="1600" b="1" dirty="0" err="1">
                          <a:effectLst/>
                        </a:rPr>
                        <a:t>thông</a:t>
                      </a:r>
                      <a:r>
                        <a:rPr lang="en-US" sz="1600" b="1" dirty="0">
                          <a:effectLst/>
                        </a:rPr>
                        <a:t> </a:t>
                      </a:r>
                      <a:r>
                        <a:rPr lang="en-US" sz="1600" b="1" dirty="0" err="1">
                          <a:effectLst/>
                        </a:rPr>
                        <a:t>sau</a:t>
                      </a:r>
                      <a:r>
                        <a:rPr lang="en-US" sz="1600" b="1" dirty="0">
                          <a:effectLst/>
                        </a:rPr>
                        <a:t> </a:t>
                      </a:r>
                      <a:r>
                        <a:rPr lang="en-US" sz="1600" b="1" dirty="0" err="1">
                          <a:effectLst/>
                        </a:rPr>
                        <a:t>cải</a:t>
                      </a:r>
                      <a:r>
                        <a:rPr lang="en-US" sz="1600" b="1" dirty="0">
                          <a:effectLst/>
                        </a:rPr>
                        <a:t> </a:t>
                      </a:r>
                      <a:r>
                        <a:rPr lang="en-US" sz="1600" b="1" dirty="0" err="1">
                          <a:effectLst/>
                        </a:rPr>
                        <a:t>tạo</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95223057"/>
                  </a:ext>
                </a:extLst>
              </a:tr>
              <a:tr h="36187">
                <a:tc gridSpan="4">
                  <a:txBody>
                    <a:bodyPr/>
                    <a:lstStyle/>
                    <a:p>
                      <a:pPr>
                        <a:lnSpc>
                          <a:spcPct val="107000"/>
                        </a:lnSpc>
                        <a:spcAft>
                          <a:spcPts val="800"/>
                        </a:spcAft>
                        <a:buNone/>
                      </a:pPr>
                      <a:r>
                        <a:rPr lang="en-US" sz="1600">
                          <a:effectLst/>
                        </a:rPr>
                        <a:t>Thông tin chung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6007567"/>
                  </a:ext>
                </a:extLst>
              </a:tr>
              <a:tr h="36187">
                <a:tc>
                  <a:txBody>
                    <a:bodyPr/>
                    <a:lstStyle/>
                    <a:p>
                      <a:pPr>
                        <a:lnSpc>
                          <a:spcPct val="107000"/>
                        </a:lnSpc>
                        <a:spcAft>
                          <a:spcPts val="800"/>
                        </a:spcAft>
                        <a:buNone/>
                      </a:pPr>
                      <a:r>
                        <a:rPr lang="en-US" sz="1600">
                          <a:effectLst/>
                        </a:rPr>
                        <a:t>Sản lượng gạch sản xuất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viên/giờ</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3825.00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4074</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662695096"/>
                  </a:ext>
                </a:extLst>
              </a:tr>
              <a:tr h="36187">
                <a:tc>
                  <a:txBody>
                    <a:bodyPr/>
                    <a:lstStyle/>
                    <a:p>
                      <a:pPr>
                        <a:lnSpc>
                          <a:spcPct val="107000"/>
                        </a:lnSpc>
                        <a:spcAft>
                          <a:spcPts val="800"/>
                        </a:spcAft>
                        <a:buNone/>
                      </a:pPr>
                      <a:r>
                        <a:rPr lang="en-US" sz="1600">
                          <a:effectLst/>
                        </a:rPr>
                        <a:t>Sản lượng gạch sản xuất một năm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Viên/năm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30,294,000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32,269,981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47342499"/>
                  </a:ext>
                </a:extLst>
              </a:tr>
              <a:tr h="36187">
                <a:tc>
                  <a:txBody>
                    <a:bodyPr/>
                    <a:lstStyle/>
                    <a:p>
                      <a:pPr>
                        <a:lnSpc>
                          <a:spcPct val="107000"/>
                        </a:lnSpc>
                        <a:spcAft>
                          <a:spcPts val="800"/>
                        </a:spcAft>
                        <a:buNone/>
                      </a:pPr>
                      <a:r>
                        <a:rPr lang="en-US" sz="1600">
                          <a:effectLst/>
                        </a:rPr>
                        <a:t>Suất tiêu hao năng lượng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 2,293.34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1,172.308922</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94289311"/>
                  </a:ext>
                </a:extLst>
              </a:tr>
              <a:tr h="74239">
                <a:tc gridSpan="4">
                  <a:txBody>
                    <a:bodyPr/>
                    <a:lstStyle/>
                    <a:p>
                      <a:pPr>
                        <a:lnSpc>
                          <a:spcPct val="107000"/>
                        </a:lnSpc>
                        <a:spcAft>
                          <a:spcPts val="800"/>
                        </a:spcAft>
                        <a:buNone/>
                      </a:pPr>
                      <a:r>
                        <a:rPr lang="en-US" sz="1600">
                          <a:effectLst/>
                        </a:rPr>
                        <a:t>Tiết kiệm năng lượng do cải tạo hệ thống sấy và phương pháp điều chỉnh lưu lượng khí trong hệ thống nung sấy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37519402"/>
                  </a:ext>
                </a:extLst>
              </a:tr>
              <a:tr h="74239">
                <a:tc>
                  <a:txBody>
                    <a:bodyPr/>
                    <a:lstStyle/>
                    <a:p>
                      <a:pPr>
                        <a:lnSpc>
                          <a:spcPct val="107000"/>
                        </a:lnSpc>
                        <a:spcAft>
                          <a:spcPts val="800"/>
                        </a:spcAft>
                        <a:buNone/>
                      </a:pPr>
                      <a:r>
                        <a:rPr lang="en-US" sz="1600">
                          <a:effectLst/>
                        </a:rPr>
                        <a:t>Suất tiêu hao năng lượng để bốc hơi nước trong hệ thống sấy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694.78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755.56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606244376"/>
                  </a:ext>
                </a:extLst>
              </a:tr>
              <a:tr h="74239">
                <a:tc>
                  <a:txBody>
                    <a:bodyPr/>
                    <a:lstStyle/>
                    <a:p>
                      <a:pPr>
                        <a:lnSpc>
                          <a:spcPct val="107000"/>
                        </a:lnSpc>
                        <a:spcAft>
                          <a:spcPts val="800"/>
                        </a:spcAft>
                        <a:buNone/>
                      </a:pPr>
                      <a:r>
                        <a:rPr lang="en-US" sz="1600">
                          <a:effectLst/>
                        </a:rPr>
                        <a:t>Lượng năng lượng tiết kiệm được do cải tạo hệ thống sấy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401.7</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128074910"/>
                  </a:ext>
                </a:extLst>
              </a:tr>
              <a:tr h="36187">
                <a:tc>
                  <a:txBody>
                    <a:bodyPr/>
                    <a:lstStyle/>
                    <a:p>
                      <a:pPr>
                        <a:lnSpc>
                          <a:spcPct val="107000"/>
                        </a:lnSpc>
                        <a:spcAft>
                          <a:spcPts val="800"/>
                        </a:spcAft>
                        <a:buNone/>
                      </a:pPr>
                      <a:r>
                        <a:rPr lang="en-US" sz="1600">
                          <a:effectLst/>
                        </a:rPr>
                        <a:t>Năng lượng tiết kiệm được do tăng hiệu quả sấy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58%</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222391839"/>
                  </a:ext>
                </a:extLst>
              </a:tr>
            </a:tbl>
          </a:graphicData>
        </a:graphic>
      </p:graphicFrame>
    </p:spTree>
    <p:extLst>
      <p:ext uri="{BB962C8B-B14F-4D97-AF65-F5344CB8AC3E}">
        <p14:creationId xmlns:p14="http://schemas.microsoft.com/office/powerpoint/2010/main" val="1074622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B4ACC6E-3D07-A4E9-9FB5-5A902671AF95}"/>
              </a:ext>
            </a:extLst>
          </p:cNvPr>
          <p:cNvGraphicFramePr>
            <a:graphicFrameLocks noGrp="1"/>
          </p:cNvGraphicFramePr>
          <p:nvPr>
            <p:extLst>
              <p:ext uri="{D42A27DB-BD31-4B8C-83A1-F6EECF244321}">
                <p14:modId xmlns:p14="http://schemas.microsoft.com/office/powerpoint/2010/main" val="3799350279"/>
              </p:ext>
            </p:extLst>
          </p:nvPr>
        </p:nvGraphicFramePr>
        <p:xfrm>
          <a:off x="232475" y="106398"/>
          <a:ext cx="8547315" cy="4494788"/>
        </p:xfrm>
        <a:graphic>
          <a:graphicData uri="http://schemas.openxmlformats.org/drawingml/2006/table">
            <a:tbl>
              <a:tblPr firstRow="1" firstCol="1" bandRow="1">
                <a:tableStyleId>{12ACAA50-B3C0-4FEF-8DD3-66675128A787}</a:tableStyleId>
              </a:tblPr>
              <a:tblGrid>
                <a:gridCol w="4463511">
                  <a:extLst>
                    <a:ext uri="{9D8B030D-6E8A-4147-A177-3AD203B41FA5}">
                      <a16:colId xmlns:a16="http://schemas.microsoft.com/office/drawing/2014/main" val="2805759259"/>
                    </a:ext>
                  </a:extLst>
                </a:gridCol>
                <a:gridCol w="1131377">
                  <a:extLst>
                    <a:ext uri="{9D8B030D-6E8A-4147-A177-3AD203B41FA5}">
                      <a16:colId xmlns:a16="http://schemas.microsoft.com/office/drawing/2014/main" val="2314965959"/>
                    </a:ext>
                  </a:extLst>
                </a:gridCol>
                <a:gridCol w="1397178">
                  <a:extLst>
                    <a:ext uri="{9D8B030D-6E8A-4147-A177-3AD203B41FA5}">
                      <a16:colId xmlns:a16="http://schemas.microsoft.com/office/drawing/2014/main" val="3106467555"/>
                    </a:ext>
                  </a:extLst>
                </a:gridCol>
                <a:gridCol w="1555249">
                  <a:extLst>
                    <a:ext uri="{9D8B030D-6E8A-4147-A177-3AD203B41FA5}">
                      <a16:colId xmlns:a16="http://schemas.microsoft.com/office/drawing/2014/main" val="3099434655"/>
                    </a:ext>
                  </a:extLst>
                </a:gridCol>
              </a:tblGrid>
              <a:tr h="74239">
                <a:tc>
                  <a:txBody>
                    <a:bodyPr/>
                    <a:lstStyle/>
                    <a:p>
                      <a:pPr algn="ctr">
                        <a:lnSpc>
                          <a:spcPct val="107000"/>
                        </a:lnSpc>
                        <a:spcAft>
                          <a:spcPts val="800"/>
                        </a:spcAft>
                        <a:buNone/>
                      </a:pPr>
                      <a:r>
                        <a:rPr lang="en-US" sz="1600" b="1" dirty="0" err="1">
                          <a:effectLst/>
                        </a:rPr>
                        <a:t>Mô</a:t>
                      </a:r>
                      <a:r>
                        <a:rPr lang="en-US" sz="1600" b="1" dirty="0">
                          <a:effectLst/>
                        </a:rPr>
                        <a:t> </a:t>
                      </a:r>
                      <a:r>
                        <a:rPr lang="en-US" sz="1600" b="1" dirty="0" err="1">
                          <a:effectLst/>
                        </a:rPr>
                        <a:t>tả</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Đơn</a:t>
                      </a:r>
                      <a:r>
                        <a:rPr lang="en-US" sz="1600" b="1" dirty="0">
                          <a:effectLst/>
                        </a:rPr>
                        <a:t> </a:t>
                      </a:r>
                      <a:r>
                        <a:rPr lang="en-US" sz="1600" b="1" dirty="0" err="1">
                          <a:effectLst/>
                        </a:rPr>
                        <a:t>vị</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Hệ</a:t>
                      </a:r>
                      <a:r>
                        <a:rPr lang="en-US" sz="1600" b="1" dirty="0">
                          <a:effectLst/>
                        </a:rPr>
                        <a:t> </a:t>
                      </a:r>
                      <a:r>
                        <a:rPr lang="en-US" sz="1600" b="1" dirty="0" err="1">
                          <a:effectLst/>
                        </a:rPr>
                        <a:t>thống</a:t>
                      </a:r>
                      <a:r>
                        <a:rPr lang="en-US" sz="1600" b="1" dirty="0">
                          <a:effectLst/>
                        </a:rPr>
                        <a:t> </a:t>
                      </a:r>
                      <a:r>
                        <a:rPr lang="en-US" sz="1600" b="1" dirty="0" err="1">
                          <a:effectLst/>
                        </a:rPr>
                        <a:t>trước</a:t>
                      </a:r>
                      <a:r>
                        <a:rPr lang="en-US" sz="1600" b="1" dirty="0">
                          <a:effectLst/>
                        </a:rPr>
                        <a:t> </a:t>
                      </a:r>
                      <a:r>
                        <a:rPr lang="en-US" sz="1600" b="1" dirty="0" err="1">
                          <a:effectLst/>
                        </a:rPr>
                        <a:t>cải</a:t>
                      </a:r>
                      <a:r>
                        <a:rPr lang="en-US" sz="1600" b="1" dirty="0">
                          <a:effectLst/>
                        </a:rPr>
                        <a:t> </a:t>
                      </a:r>
                      <a:r>
                        <a:rPr lang="en-US" sz="1600" b="1" dirty="0" err="1">
                          <a:effectLst/>
                        </a:rPr>
                        <a:t>tạo</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Hệ</a:t>
                      </a:r>
                      <a:r>
                        <a:rPr lang="en-US" sz="1600" b="1" dirty="0">
                          <a:effectLst/>
                        </a:rPr>
                        <a:t> </a:t>
                      </a:r>
                      <a:r>
                        <a:rPr lang="en-US" sz="1600" b="1" dirty="0" err="1">
                          <a:effectLst/>
                        </a:rPr>
                        <a:t>thông</a:t>
                      </a:r>
                      <a:r>
                        <a:rPr lang="en-US" sz="1600" b="1" dirty="0">
                          <a:effectLst/>
                        </a:rPr>
                        <a:t> </a:t>
                      </a:r>
                      <a:r>
                        <a:rPr lang="en-US" sz="1600" b="1" dirty="0" err="1">
                          <a:effectLst/>
                        </a:rPr>
                        <a:t>sau</a:t>
                      </a:r>
                      <a:r>
                        <a:rPr lang="en-US" sz="1600" b="1" dirty="0">
                          <a:effectLst/>
                        </a:rPr>
                        <a:t> </a:t>
                      </a:r>
                      <a:r>
                        <a:rPr lang="en-US" sz="1600" b="1" dirty="0" err="1">
                          <a:effectLst/>
                        </a:rPr>
                        <a:t>cải</a:t>
                      </a:r>
                      <a:r>
                        <a:rPr lang="en-US" sz="1600" b="1" dirty="0">
                          <a:effectLst/>
                        </a:rPr>
                        <a:t> </a:t>
                      </a:r>
                      <a:r>
                        <a:rPr lang="en-US" sz="1600" b="1" dirty="0" err="1">
                          <a:effectLst/>
                        </a:rPr>
                        <a:t>tạo</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95223057"/>
                  </a:ext>
                </a:extLst>
              </a:tr>
              <a:tr h="39879">
                <a:tc gridSpan="4">
                  <a:txBody>
                    <a:bodyPr/>
                    <a:lstStyle/>
                    <a:p>
                      <a:pPr>
                        <a:lnSpc>
                          <a:spcPct val="107000"/>
                        </a:lnSpc>
                        <a:spcAft>
                          <a:spcPts val="800"/>
                        </a:spcAft>
                        <a:buNone/>
                      </a:pPr>
                      <a:r>
                        <a:rPr lang="en-US" sz="1600" dirty="0" err="1">
                          <a:effectLst/>
                        </a:rPr>
                        <a:t>Tiết</a:t>
                      </a:r>
                      <a:r>
                        <a:rPr lang="en-US" sz="1600" dirty="0">
                          <a:effectLst/>
                        </a:rPr>
                        <a:t> </a:t>
                      </a:r>
                      <a:r>
                        <a:rPr lang="en-US" sz="1600" dirty="0" err="1">
                          <a:effectLst/>
                        </a:rPr>
                        <a:t>kiệm</a:t>
                      </a:r>
                      <a:r>
                        <a:rPr lang="en-US" sz="1600" dirty="0">
                          <a:effectLst/>
                        </a:rPr>
                        <a:t> </a:t>
                      </a:r>
                      <a:r>
                        <a:rPr lang="en-US" sz="1600" dirty="0" err="1">
                          <a:effectLst/>
                        </a:rPr>
                        <a:t>năng</a:t>
                      </a:r>
                      <a:r>
                        <a:rPr lang="en-US" sz="1600" dirty="0">
                          <a:effectLst/>
                        </a:rPr>
                        <a:t> </a:t>
                      </a:r>
                      <a:r>
                        <a:rPr lang="en-US" sz="1600" dirty="0" err="1">
                          <a:effectLst/>
                        </a:rPr>
                        <a:t>lượng</a:t>
                      </a:r>
                      <a:r>
                        <a:rPr lang="en-US" sz="1600" dirty="0">
                          <a:effectLst/>
                        </a:rPr>
                        <a:t> do </a:t>
                      </a:r>
                      <a:r>
                        <a:rPr lang="en-US" sz="1600" dirty="0" err="1">
                          <a:effectLst/>
                        </a:rPr>
                        <a:t>giảm</a:t>
                      </a:r>
                      <a:r>
                        <a:rPr lang="en-US" sz="1600" dirty="0">
                          <a:effectLst/>
                        </a:rPr>
                        <a:t> </a:t>
                      </a:r>
                      <a:r>
                        <a:rPr lang="en-US" sz="1600" dirty="0" err="1">
                          <a:effectLst/>
                        </a:rPr>
                        <a:t>tổn</a:t>
                      </a:r>
                      <a:r>
                        <a:rPr lang="en-US" sz="1600" dirty="0">
                          <a:effectLst/>
                        </a:rPr>
                        <a:t> </a:t>
                      </a:r>
                      <a:r>
                        <a:rPr lang="en-US" sz="1600" dirty="0" err="1">
                          <a:effectLst/>
                        </a:rPr>
                        <a:t>thất</a:t>
                      </a:r>
                      <a:r>
                        <a:rPr lang="en-US" sz="1600" dirty="0">
                          <a:effectLst/>
                        </a:rPr>
                        <a:t> qua </a:t>
                      </a:r>
                      <a:r>
                        <a:rPr lang="en-US" sz="1600" dirty="0" err="1">
                          <a:effectLst/>
                        </a:rPr>
                        <a:t>đường</a:t>
                      </a:r>
                      <a:r>
                        <a:rPr lang="en-US" sz="1600" dirty="0">
                          <a:effectLst/>
                        </a:rPr>
                        <a:t> </a:t>
                      </a:r>
                      <a:r>
                        <a:rPr lang="en-US" sz="1600" dirty="0" err="1">
                          <a:effectLst/>
                        </a:rPr>
                        <a:t>khói</a:t>
                      </a:r>
                      <a:r>
                        <a:rPr lang="en-US" sz="1600" dirty="0">
                          <a:effectLst/>
                        </a:rPr>
                        <a:t> </a:t>
                      </a:r>
                      <a:r>
                        <a:rPr lang="en-US" sz="1600" dirty="0" err="1">
                          <a:effectLst/>
                        </a:rPr>
                        <a:t>thải</a:t>
                      </a: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65965032"/>
                  </a:ext>
                </a:extLst>
              </a:tr>
              <a:tr h="44447">
                <a:tc>
                  <a:txBody>
                    <a:bodyPr/>
                    <a:lstStyle/>
                    <a:p>
                      <a:pPr>
                        <a:lnSpc>
                          <a:spcPct val="107000"/>
                        </a:lnSpc>
                        <a:spcAft>
                          <a:spcPts val="800"/>
                        </a:spcAft>
                        <a:buNone/>
                      </a:pPr>
                      <a:r>
                        <a:rPr lang="en-US" sz="1600">
                          <a:effectLst/>
                        </a:rPr>
                        <a:t>Năng lượng thoát ra qua đường khói thải</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394.55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215.4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46389269"/>
                  </a:ext>
                </a:extLst>
              </a:tr>
              <a:tr h="44447">
                <a:tc>
                  <a:txBody>
                    <a:bodyPr/>
                    <a:lstStyle/>
                    <a:p>
                      <a:pPr>
                        <a:lnSpc>
                          <a:spcPct val="107000"/>
                        </a:lnSpc>
                        <a:spcAft>
                          <a:spcPts val="800"/>
                        </a:spcAft>
                        <a:buNone/>
                      </a:pPr>
                      <a:r>
                        <a:rPr lang="en-US" sz="1600">
                          <a:effectLst/>
                        </a:rPr>
                        <a:t>Tổn thất năng lượng giảm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179.15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434879816"/>
                  </a:ext>
                </a:extLst>
              </a:tr>
              <a:tr h="44447">
                <a:tc>
                  <a:txBody>
                    <a:bodyPr/>
                    <a:lstStyle/>
                    <a:p>
                      <a:pPr>
                        <a:lnSpc>
                          <a:spcPct val="107000"/>
                        </a:lnSpc>
                        <a:spcAft>
                          <a:spcPts val="800"/>
                        </a:spcAft>
                        <a:buNone/>
                      </a:pPr>
                      <a:r>
                        <a:rPr lang="en-US" sz="1600">
                          <a:effectLst/>
                        </a:rPr>
                        <a:t>Tổn thất năng lượng giảm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dirty="0">
                          <a:effectLst/>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dirty="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45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095157753"/>
                  </a:ext>
                </a:extLst>
              </a:tr>
              <a:tr h="36187">
                <a:tc gridSpan="4">
                  <a:txBody>
                    <a:bodyPr/>
                    <a:lstStyle/>
                    <a:p>
                      <a:pPr>
                        <a:lnSpc>
                          <a:spcPct val="107000"/>
                        </a:lnSpc>
                        <a:spcAft>
                          <a:spcPts val="800"/>
                        </a:spcAft>
                        <a:buNone/>
                      </a:pPr>
                      <a:r>
                        <a:rPr lang="en-US" sz="1600">
                          <a:effectLst/>
                        </a:rPr>
                        <a:t>Tiết kiệm năng lượng do giảm tổn thất tích lũy với xe goòng nhẹ hơn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17706994"/>
                  </a:ext>
                </a:extLst>
              </a:tr>
              <a:tr h="36187">
                <a:tc>
                  <a:txBody>
                    <a:bodyPr/>
                    <a:lstStyle/>
                    <a:p>
                      <a:pPr>
                        <a:lnSpc>
                          <a:spcPct val="107000"/>
                        </a:lnSpc>
                        <a:spcAft>
                          <a:spcPts val="800"/>
                        </a:spcAft>
                        <a:buNone/>
                      </a:pPr>
                      <a:r>
                        <a:rPr lang="en-US" sz="1600">
                          <a:effectLst/>
                        </a:rPr>
                        <a:t>Khối lượng gạch trên xe goòng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kg/goòng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3,188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4,253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621038058"/>
                  </a:ext>
                </a:extLst>
              </a:tr>
              <a:tr h="36187">
                <a:tc>
                  <a:txBody>
                    <a:bodyPr/>
                    <a:lstStyle/>
                    <a:p>
                      <a:pPr>
                        <a:lnSpc>
                          <a:spcPct val="107000"/>
                        </a:lnSpc>
                        <a:spcAft>
                          <a:spcPts val="800"/>
                        </a:spcAft>
                        <a:buNone/>
                      </a:pPr>
                      <a:r>
                        <a:rPr lang="en-US" sz="1600">
                          <a:effectLst/>
                        </a:rPr>
                        <a:t>Khối lượng thể xây xe goòng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kg/ goòng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6837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3636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478033874"/>
                  </a:ext>
                </a:extLst>
              </a:tr>
              <a:tr h="36187">
                <a:tc>
                  <a:txBody>
                    <a:bodyPr/>
                    <a:lstStyle/>
                    <a:p>
                      <a:pPr>
                        <a:lnSpc>
                          <a:spcPct val="107000"/>
                        </a:lnSpc>
                        <a:spcAft>
                          <a:spcPts val="800"/>
                        </a:spcAft>
                        <a:buNone/>
                      </a:pPr>
                      <a:r>
                        <a:rPr lang="en-US" sz="1600" dirty="0" err="1">
                          <a:effectLst/>
                        </a:rPr>
                        <a:t>Khối</a:t>
                      </a:r>
                      <a:r>
                        <a:rPr lang="en-US" sz="1600" dirty="0">
                          <a:effectLst/>
                        </a:rPr>
                        <a:t> </a:t>
                      </a:r>
                      <a:r>
                        <a:rPr lang="en-US" sz="1600" dirty="0" err="1">
                          <a:effectLst/>
                        </a:rPr>
                        <a:t>lượng</a:t>
                      </a:r>
                      <a:r>
                        <a:rPr lang="en-US" sz="1600" dirty="0">
                          <a:effectLst/>
                        </a:rPr>
                        <a:t> </a:t>
                      </a:r>
                      <a:r>
                        <a:rPr lang="en-US" sz="1600" dirty="0" err="1">
                          <a:effectLst/>
                        </a:rPr>
                        <a:t>khung</a:t>
                      </a:r>
                      <a:r>
                        <a:rPr lang="en-US" sz="1600" dirty="0">
                          <a:effectLst/>
                        </a:rPr>
                        <a:t> </a:t>
                      </a:r>
                      <a:r>
                        <a:rPr lang="en-US" sz="1600" dirty="0" err="1">
                          <a:effectLst/>
                        </a:rPr>
                        <a:t>thép</a:t>
                      </a:r>
                      <a:r>
                        <a:rPr lang="en-US" sz="1600" dirty="0">
                          <a:effectLst/>
                        </a:rPr>
                        <a:t> </a:t>
                      </a:r>
                      <a:r>
                        <a:rPr lang="en-US" sz="1600" dirty="0" err="1">
                          <a:effectLst/>
                        </a:rPr>
                        <a:t>xe</a:t>
                      </a:r>
                      <a:r>
                        <a:rPr lang="en-US" sz="1600" dirty="0">
                          <a:effectLst/>
                        </a:rPr>
                        <a:t> </a:t>
                      </a:r>
                      <a:r>
                        <a:rPr lang="en-US" sz="1600" dirty="0" err="1">
                          <a:effectLst/>
                        </a:rPr>
                        <a:t>goòng</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kg/ goòng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663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663</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17457801"/>
                  </a:ext>
                </a:extLst>
              </a:tr>
              <a:tr h="36187">
                <a:tc>
                  <a:txBody>
                    <a:bodyPr/>
                    <a:lstStyle/>
                    <a:p>
                      <a:pPr>
                        <a:lnSpc>
                          <a:spcPct val="107000"/>
                        </a:lnSpc>
                        <a:spcAft>
                          <a:spcPts val="800"/>
                        </a:spcAft>
                        <a:buNone/>
                      </a:pPr>
                      <a:r>
                        <a:rPr lang="en-US" sz="1600" dirty="0" err="1">
                          <a:effectLst/>
                        </a:rPr>
                        <a:t>Tổn</a:t>
                      </a:r>
                      <a:r>
                        <a:rPr lang="en-US" sz="1600" dirty="0">
                          <a:effectLst/>
                        </a:rPr>
                        <a:t> </a:t>
                      </a:r>
                      <a:r>
                        <a:rPr lang="en-US" sz="1600" dirty="0" err="1">
                          <a:effectLst/>
                        </a:rPr>
                        <a:t>thất</a:t>
                      </a:r>
                      <a:r>
                        <a:rPr lang="en-US" sz="1600" dirty="0">
                          <a:effectLst/>
                        </a:rPr>
                        <a:t> do </a:t>
                      </a:r>
                      <a:r>
                        <a:rPr lang="en-US" sz="1600" dirty="0" err="1">
                          <a:effectLst/>
                        </a:rPr>
                        <a:t>tích</a:t>
                      </a:r>
                      <a:r>
                        <a:rPr lang="en-US" sz="1600" dirty="0">
                          <a:effectLst/>
                        </a:rPr>
                        <a:t> </a:t>
                      </a:r>
                      <a:r>
                        <a:rPr lang="en-US" sz="1600" dirty="0" err="1">
                          <a:effectLst/>
                        </a:rPr>
                        <a:t>lũy</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kJ/wagon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529397</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391367</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565652721"/>
                  </a:ext>
                </a:extLst>
              </a:tr>
              <a:tr h="36187">
                <a:tc>
                  <a:txBody>
                    <a:bodyPr/>
                    <a:lstStyle/>
                    <a:p>
                      <a:pPr>
                        <a:lnSpc>
                          <a:spcPct val="107000"/>
                        </a:lnSpc>
                        <a:spcAft>
                          <a:spcPts val="800"/>
                        </a:spcAft>
                        <a:buNone/>
                      </a:pPr>
                      <a:r>
                        <a:rPr lang="en-US" sz="1600">
                          <a:effectLst/>
                        </a:rPr>
                        <a:t>Tổn thất do tích lũy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166.1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92.0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216402255"/>
                  </a:ext>
                </a:extLst>
              </a:tr>
              <a:tr h="36187">
                <a:tc>
                  <a:txBody>
                    <a:bodyPr/>
                    <a:lstStyle/>
                    <a:p>
                      <a:pPr>
                        <a:lnSpc>
                          <a:spcPct val="107000"/>
                        </a:lnSpc>
                        <a:spcAft>
                          <a:spcPts val="800"/>
                        </a:spcAft>
                        <a:buNone/>
                      </a:pPr>
                      <a:r>
                        <a:rPr lang="en-US" sz="1600">
                          <a:effectLst/>
                        </a:rPr>
                        <a:t>Tổn thất do tích lũy giảm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74.1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271721739"/>
                  </a:ext>
                </a:extLst>
              </a:tr>
              <a:tr h="36187">
                <a:tc>
                  <a:txBody>
                    <a:bodyPr/>
                    <a:lstStyle/>
                    <a:p>
                      <a:pPr>
                        <a:lnSpc>
                          <a:spcPct val="107000"/>
                        </a:lnSpc>
                        <a:spcAft>
                          <a:spcPts val="800"/>
                        </a:spcAft>
                        <a:buNone/>
                      </a:pPr>
                      <a:r>
                        <a:rPr lang="en-US" sz="1600">
                          <a:effectLst/>
                        </a:rPr>
                        <a:t>% năng lượng tiết kiệm được do tích lũy</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45%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503038440"/>
                  </a:ext>
                </a:extLst>
              </a:tr>
              <a:tr h="74239">
                <a:tc>
                  <a:txBody>
                    <a:bodyPr/>
                    <a:lstStyle/>
                    <a:p>
                      <a:pPr>
                        <a:lnSpc>
                          <a:spcPct val="107000"/>
                        </a:lnSpc>
                        <a:spcAft>
                          <a:spcPts val="800"/>
                        </a:spcAft>
                        <a:buNone/>
                      </a:pPr>
                      <a:r>
                        <a:rPr lang="en-US" sz="1600" dirty="0" err="1">
                          <a:effectLst/>
                        </a:rPr>
                        <a:t>Tổng</a:t>
                      </a:r>
                      <a:r>
                        <a:rPr lang="en-US" sz="1600" dirty="0">
                          <a:effectLst/>
                        </a:rPr>
                        <a:t> </a:t>
                      </a:r>
                      <a:r>
                        <a:rPr lang="en-US" sz="1600" dirty="0" err="1">
                          <a:effectLst/>
                        </a:rPr>
                        <a:t>tổn</a:t>
                      </a:r>
                      <a:r>
                        <a:rPr lang="en-US" sz="1600" dirty="0">
                          <a:effectLst/>
                        </a:rPr>
                        <a:t> </a:t>
                      </a:r>
                      <a:r>
                        <a:rPr lang="en-US" sz="1600" dirty="0" err="1">
                          <a:effectLst/>
                        </a:rPr>
                        <a:t>thất</a:t>
                      </a:r>
                      <a:r>
                        <a:rPr lang="en-US" sz="1600" dirty="0">
                          <a:effectLst/>
                        </a:rPr>
                        <a:t> do </a:t>
                      </a:r>
                      <a:r>
                        <a:rPr lang="en-US" sz="1600" dirty="0" err="1">
                          <a:effectLst/>
                        </a:rPr>
                        <a:t>tích</a:t>
                      </a:r>
                      <a:r>
                        <a:rPr lang="en-US" sz="1600" dirty="0">
                          <a:effectLst/>
                        </a:rPr>
                        <a:t> </a:t>
                      </a:r>
                      <a:r>
                        <a:rPr lang="en-US" sz="1600" dirty="0" err="1">
                          <a:effectLst/>
                        </a:rPr>
                        <a:t>lũy</a:t>
                      </a:r>
                      <a:r>
                        <a:rPr lang="en-US" sz="1600" dirty="0">
                          <a:effectLst/>
                        </a:rPr>
                        <a:t> </a:t>
                      </a:r>
                      <a:r>
                        <a:rPr lang="en-US" sz="1600" dirty="0" err="1">
                          <a:effectLst/>
                        </a:rPr>
                        <a:t>và</a:t>
                      </a:r>
                      <a:r>
                        <a:rPr lang="en-US" sz="1600" dirty="0">
                          <a:effectLst/>
                        </a:rPr>
                        <a:t> </a:t>
                      </a:r>
                      <a:r>
                        <a:rPr lang="en-US" sz="1600" dirty="0" err="1">
                          <a:effectLst/>
                        </a:rPr>
                        <a:t>khói</a:t>
                      </a:r>
                      <a:r>
                        <a:rPr lang="en-US" sz="1600" dirty="0">
                          <a:effectLst/>
                        </a:rPr>
                        <a:t> </a:t>
                      </a:r>
                      <a:r>
                        <a:rPr lang="en-US" sz="1600" dirty="0" err="1">
                          <a:effectLst/>
                        </a:rPr>
                        <a:t>thải</a:t>
                      </a:r>
                      <a:r>
                        <a:rPr lang="en-US" sz="1600" dirty="0">
                          <a:effectLst/>
                        </a:rPr>
                        <a:t> </a:t>
                      </a:r>
                      <a:r>
                        <a:rPr lang="en-US" sz="1600" dirty="0" err="1">
                          <a:effectLst/>
                        </a:rPr>
                        <a:t>trước</a:t>
                      </a:r>
                      <a:r>
                        <a:rPr lang="en-US" sz="1600" dirty="0">
                          <a:effectLst/>
                        </a:rPr>
                        <a:t> </a:t>
                      </a:r>
                      <a:r>
                        <a:rPr lang="en-US" sz="1600" dirty="0" err="1">
                          <a:effectLst/>
                        </a:rPr>
                        <a:t>khi</a:t>
                      </a:r>
                      <a:r>
                        <a:rPr lang="en-US" sz="1600" dirty="0">
                          <a:effectLst/>
                        </a:rPr>
                        <a:t> </a:t>
                      </a:r>
                      <a:r>
                        <a:rPr lang="en-US" sz="1600" dirty="0" err="1">
                          <a:effectLst/>
                        </a:rPr>
                        <a:t>thực</a:t>
                      </a:r>
                      <a:r>
                        <a:rPr lang="en-US" sz="1600" dirty="0">
                          <a:effectLst/>
                        </a:rPr>
                        <a:t> </a:t>
                      </a:r>
                      <a:r>
                        <a:rPr lang="en-US" sz="1600" dirty="0" err="1">
                          <a:effectLst/>
                        </a:rPr>
                        <a:t>hiện</a:t>
                      </a:r>
                      <a:r>
                        <a:rPr lang="en-US" sz="1600" dirty="0">
                          <a:effectLst/>
                        </a:rPr>
                        <a:t> </a:t>
                      </a:r>
                      <a:r>
                        <a:rPr lang="en-US" sz="1600" dirty="0" err="1">
                          <a:effectLst/>
                        </a:rPr>
                        <a:t>dự</a:t>
                      </a:r>
                      <a:r>
                        <a:rPr lang="en-US" sz="1600" dirty="0">
                          <a:effectLst/>
                        </a:rPr>
                        <a:t> </a:t>
                      </a:r>
                      <a:r>
                        <a:rPr lang="en-US" sz="1600" dirty="0" err="1">
                          <a:effectLst/>
                        </a:rPr>
                        <a:t>án</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560.6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307.4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010584802"/>
                  </a:ext>
                </a:extLst>
              </a:tr>
              <a:tr h="36187">
                <a:tc>
                  <a:txBody>
                    <a:bodyPr/>
                    <a:lstStyle/>
                    <a:p>
                      <a:pPr>
                        <a:lnSpc>
                          <a:spcPct val="107000"/>
                        </a:lnSpc>
                        <a:spcAft>
                          <a:spcPts val="800"/>
                        </a:spcAft>
                        <a:buNone/>
                      </a:pPr>
                      <a:r>
                        <a:rPr lang="en-US" sz="1600">
                          <a:effectLst/>
                        </a:rPr>
                        <a:t>Tổng tổn thất giảm được do tích lũy và khói thải</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kJ/kg gạch</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253.21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858797132"/>
                  </a:ext>
                </a:extLst>
              </a:tr>
              <a:tr h="36187">
                <a:tc>
                  <a:txBody>
                    <a:bodyPr/>
                    <a:lstStyle/>
                    <a:p>
                      <a:pPr>
                        <a:lnSpc>
                          <a:spcPct val="107000"/>
                        </a:lnSpc>
                        <a:spcAft>
                          <a:spcPts val="800"/>
                        </a:spcAft>
                        <a:buNone/>
                      </a:pPr>
                      <a:r>
                        <a:rPr lang="en-US" sz="1600">
                          <a:effectLst/>
                        </a:rPr>
                        <a:t>% tổn thất giảm được do tích lũy và khói thải</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dirty="0">
                          <a:effectLst/>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dirty="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45%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163239547"/>
                  </a:ext>
                </a:extLst>
              </a:tr>
            </a:tbl>
          </a:graphicData>
        </a:graphic>
      </p:graphicFrame>
    </p:spTree>
    <p:extLst>
      <p:ext uri="{BB962C8B-B14F-4D97-AF65-F5344CB8AC3E}">
        <p14:creationId xmlns:p14="http://schemas.microsoft.com/office/powerpoint/2010/main" val="3979765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A91F804F-F978-8293-DAA6-F056C3B9991D}"/>
              </a:ext>
            </a:extLst>
          </p:cNvPr>
          <p:cNvGraphicFramePr>
            <a:graphicFrameLocks noGrp="1"/>
          </p:cNvGraphicFramePr>
          <p:nvPr>
            <p:extLst>
              <p:ext uri="{D42A27DB-BD31-4B8C-83A1-F6EECF244321}">
                <p14:modId xmlns:p14="http://schemas.microsoft.com/office/powerpoint/2010/main" val="1585244902"/>
              </p:ext>
            </p:extLst>
          </p:nvPr>
        </p:nvGraphicFramePr>
        <p:xfrm>
          <a:off x="654804" y="138030"/>
          <a:ext cx="7477932" cy="4497962"/>
        </p:xfrm>
        <a:graphic>
          <a:graphicData uri="http://schemas.openxmlformats.org/drawingml/2006/table">
            <a:tbl>
              <a:tblPr firstRow="1" firstCol="1" bandRow="1">
                <a:tableStyleId>{12ACAA50-B3C0-4FEF-8DD3-66675128A787}</a:tableStyleId>
              </a:tblPr>
              <a:tblGrid>
                <a:gridCol w="3677251">
                  <a:extLst>
                    <a:ext uri="{9D8B030D-6E8A-4147-A177-3AD203B41FA5}">
                      <a16:colId xmlns:a16="http://schemas.microsoft.com/office/drawing/2014/main" val="2805759259"/>
                    </a:ext>
                  </a:extLst>
                </a:gridCol>
                <a:gridCol w="1062123">
                  <a:extLst>
                    <a:ext uri="{9D8B030D-6E8A-4147-A177-3AD203B41FA5}">
                      <a16:colId xmlns:a16="http://schemas.microsoft.com/office/drawing/2014/main" val="3412905088"/>
                    </a:ext>
                  </a:extLst>
                </a:gridCol>
                <a:gridCol w="1377891">
                  <a:extLst>
                    <a:ext uri="{9D8B030D-6E8A-4147-A177-3AD203B41FA5}">
                      <a16:colId xmlns:a16="http://schemas.microsoft.com/office/drawing/2014/main" val="2957040604"/>
                    </a:ext>
                  </a:extLst>
                </a:gridCol>
                <a:gridCol w="1360667">
                  <a:extLst>
                    <a:ext uri="{9D8B030D-6E8A-4147-A177-3AD203B41FA5}">
                      <a16:colId xmlns:a16="http://schemas.microsoft.com/office/drawing/2014/main" val="3099434655"/>
                    </a:ext>
                  </a:extLst>
                </a:gridCol>
              </a:tblGrid>
              <a:tr h="74239">
                <a:tc>
                  <a:txBody>
                    <a:bodyPr/>
                    <a:lstStyle/>
                    <a:p>
                      <a:pPr algn="ctr">
                        <a:lnSpc>
                          <a:spcPct val="107000"/>
                        </a:lnSpc>
                        <a:spcAft>
                          <a:spcPts val="800"/>
                        </a:spcAft>
                        <a:buNone/>
                      </a:pPr>
                      <a:r>
                        <a:rPr lang="en-US" sz="1600" b="1" dirty="0" err="1">
                          <a:effectLst/>
                        </a:rPr>
                        <a:t>Mô</a:t>
                      </a:r>
                      <a:r>
                        <a:rPr lang="en-US" sz="1600" b="1" dirty="0">
                          <a:effectLst/>
                        </a:rPr>
                        <a:t> </a:t>
                      </a:r>
                      <a:r>
                        <a:rPr lang="en-US" sz="1600" b="1" dirty="0" err="1">
                          <a:effectLst/>
                        </a:rPr>
                        <a:t>tả</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Đơn</a:t>
                      </a:r>
                      <a:r>
                        <a:rPr lang="en-US" sz="1600" b="1" dirty="0">
                          <a:effectLst/>
                        </a:rPr>
                        <a:t> </a:t>
                      </a:r>
                      <a:r>
                        <a:rPr lang="en-US" sz="1600" b="1" dirty="0" err="1">
                          <a:effectLst/>
                        </a:rPr>
                        <a:t>vị</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Hệ</a:t>
                      </a:r>
                      <a:r>
                        <a:rPr lang="en-US" sz="1600" b="1" dirty="0">
                          <a:effectLst/>
                        </a:rPr>
                        <a:t> </a:t>
                      </a:r>
                      <a:r>
                        <a:rPr lang="en-US" sz="1600" b="1" dirty="0" err="1">
                          <a:effectLst/>
                        </a:rPr>
                        <a:t>thống</a:t>
                      </a:r>
                      <a:r>
                        <a:rPr lang="en-US" sz="1600" b="1" dirty="0">
                          <a:effectLst/>
                        </a:rPr>
                        <a:t> </a:t>
                      </a:r>
                      <a:r>
                        <a:rPr lang="en-US" sz="1600" b="1" dirty="0" err="1">
                          <a:effectLst/>
                        </a:rPr>
                        <a:t>trước</a:t>
                      </a:r>
                      <a:r>
                        <a:rPr lang="en-US" sz="1600" b="1" dirty="0">
                          <a:effectLst/>
                        </a:rPr>
                        <a:t> </a:t>
                      </a:r>
                      <a:r>
                        <a:rPr lang="en-US" sz="1600" b="1" dirty="0" err="1">
                          <a:effectLst/>
                        </a:rPr>
                        <a:t>cải</a:t>
                      </a:r>
                      <a:r>
                        <a:rPr lang="en-US" sz="1600" b="1" dirty="0">
                          <a:effectLst/>
                        </a:rPr>
                        <a:t> </a:t>
                      </a:r>
                      <a:r>
                        <a:rPr lang="en-US" sz="1600" b="1" dirty="0" err="1">
                          <a:effectLst/>
                        </a:rPr>
                        <a:t>tạo</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b="1" dirty="0" err="1">
                          <a:effectLst/>
                        </a:rPr>
                        <a:t>Hệ</a:t>
                      </a:r>
                      <a:r>
                        <a:rPr lang="en-US" sz="1600" b="1" dirty="0">
                          <a:effectLst/>
                        </a:rPr>
                        <a:t> </a:t>
                      </a:r>
                      <a:r>
                        <a:rPr lang="en-US" sz="1600" b="1" dirty="0" err="1">
                          <a:effectLst/>
                        </a:rPr>
                        <a:t>thông</a:t>
                      </a:r>
                      <a:r>
                        <a:rPr lang="en-US" sz="1600" b="1" dirty="0">
                          <a:effectLst/>
                        </a:rPr>
                        <a:t> </a:t>
                      </a:r>
                      <a:r>
                        <a:rPr lang="en-US" sz="1600" b="1" dirty="0" err="1">
                          <a:effectLst/>
                        </a:rPr>
                        <a:t>sau</a:t>
                      </a:r>
                      <a:r>
                        <a:rPr lang="en-US" sz="1600" b="1" dirty="0">
                          <a:effectLst/>
                        </a:rPr>
                        <a:t> </a:t>
                      </a:r>
                      <a:r>
                        <a:rPr lang="en-US" sz="1600" b="1" dirty="0" err="1">
                          <a:effectLst/>
                        </a:rPr>
                        <a:t>cải</a:t>
                      </a:r>
                      <a:r>
                        <a:rPr lang="en-US" sz="1600" b="1" dirty="0">
                          <a:effectLst/>
                        </a:rPr>
                        <a:t> </a:t>
                      </a:r>
                      <a:r>
                        <a:rPr lang="en-US" sz="1600" b="1" dirty="0" err="1">
                          <a:effectLst/>
                        </a:rPr>
                        <a:t>tạo</a:t>
                      </a:r>
                      <a:endParaRPr lang="en-US"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95223057"/>
                  </a:ext>
                </a:extLst>
              </a:tr>
              <a:tr h="36187">
                <a:tc gridSpan="4">
                  <a:txBody>
                    <a:bodyPr/>
                    <a:lstStyle/>
                    <a:p>
                      <a:pPr>
                        <a:lnSpc>
                          <a:spcPct val="107000"/>
                        </a:lnSpc>
                        <a:spcAft>
                          <a:spcPts val="800"/>
                        </a:spcAft>
                        <a:buNone/>
                      </a:pPr>
                      <a:r>
                        <a:rPr lang="en-US" sz="1600" dirty="0">
                          <a:effectLst/>
                        </a:rPr>
                        <a:t>Thay </a:t>
                      </a:r>
                      <a:r>
                        <a:rPr lang="en-US" sz="1600" dirty="0" err="1">
                          <a:effectLst/>
                        </a:rPr>
                        <a:t>thế</a:t>
                      </a:r>
                      <a:r>
                        <a:rPr lang="en-US" sz="1600" dirty="0">
                          <a:effectLst/>
                        </a:rPr>
                        <a:t> than </a:t>
                      </a:r>
                      <a:r>
                        <a:rPr lang="en-US" sz="1600" dirty="0" err="1">
                          <a:effectLst/>
                        </a:rPr>
                        <a:t>rắc</a:t>
                      </a:r>
                      <a:r>
                        <a:rPr lang="en-US" sz="1600" dirty="0">
                          <a:effectLst/>
                        </a:rPr>
                        <a:t> </a:t>
                      </a:r>
                      <a:r>
                        <a:rPr lang="en-US" sz="1600" dirty="0" err="1">
                          <a:effectLst/>
                        </a:rPr>
                        <a:t>trên</a:t>
                      </a:r>
                      <a:r>
                        <a:rPr lang="en-US" sz="1600" dirty="0">
                          <a:effectLst/>
                        </a:rPr>
                        <a:t> </a:t>
                      </a:r>
                      <a:r>
                        <a:rPr lang="en-US" sz="1600" dirty="0" err="1">
                          <a:effectLst/>
                        </a:rPr>
                        <a:t>lò</a:t>
                      </a:r>
                      <a:r>
                        <a:rPr lang="en-US" sz="1600" dirty="0">
                          <a:effectLst/>
                        </a:rPr>
                        <a:t> </a:t>
                      </a:r>
                      <a:r>
                        <a:rPr lang="en-US" sz="1600" dirty="0" err="1">
                          <a:effectLst/>
                        </a:rPr>
                        <a:t>bằng</a:t>
                      </a:r>
                      <a:r>
                        <a:rPr lang="en-US" sz="1600" dirty="0">
                          <a:effectLst/>
                        </a:rPr>
                        <a:t> </a:t>
                      </a:r>
                      <a:r>
                        <a:rPr lang="en-US" sz="1600" dirty="0" err="1">
                          <a:effectLst/>
                        </a:rPr>
                        <a:t>mùn</a:t>
                      </a:r>
                      <a:r>
                        <a:rPr lang="en-US" sz="1600" dirty="0">
                          <a:effectLst/>
                        </a:rPr>
                        <a:t> </a:t>
                      </a:r>
                      <a:r>
                        <a:rPr lang="en-US" sz="1600" dirty="0" err="1">
                          <a:effectLst/>
                        </a:rPr>
                        <a:t>cưa</a:t>
                      </a: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87333806"/>
                  </a:ext>
                </a:extLst>
              </a:tr>
              <a:tr h="36187">
                <a:tc>
                  <a:txBody>
                    <a:bodyPr/>
                    <a:lstStyle/>
                    <a:p>
                      <a:pPr>
                        <a:lnSpc>
                          <a:spcPct val="107000"/>
                        </a:lnSpc>
                        <a:spcAft>
                          <a:spcPts val="800"/>
                        </a:spcAft>
                        <a:buNone/>
                      </a:pPr>
                      <a:r>
                        <a:rPr lang="en-US" sz="1600">
                          <a:effectLst/>
                        </a:rPr>
                        <a:t>Lượng mùn cưa rắc vào lò</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kg/viên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0.008145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22927836"/>
                  </a:ext>
                </a:extLst>
              </a:tr>
              <a:tr h="36187">
                <a:tc>
                  <a:txBody>
                    <a:bodyPr/>
                    <a:lstStyle/>
                    <a:p>
                      <a:pPr>
                        <a:lnSpc>
                          <a:spcPct val="107000"/>
                        </a:lnSpc>
                        <a:spcAft>
                          <a:spcPts val="800"/>
                        </a:spcAft>
                        <a:buNone/>
                      </a:pPr>
                      <a:r>
                        <a:rPr lang="en-US" sz="1600">
                          <a:effectLst/>
                        </a:rPr>
                        <a:t>% năng lượng giảm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0.52</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402850151"/>
                  </a:ext>
                </a:extLst>
              </a:tr>
              <a:tr h="36187">
                <a:tc>
                  <a:txBody>
                    <a:bodyPr/>
                    <a:lstStyle/>
                    <a:p>
                      <a:pPr>
                        <a:lnSpc>
                          <a:spcPct val="107000"/>
                        </a:lnSpc>
                        <a:spcAft>
                          <a:spcPts val="800"/>
                        </a:spcAft>
                        <a:buNone/>
                      </a:pPr>
                      <a:r>
                        <a:rPr lang="en-US" sz="1600">
                          <a:effectLst/>
                        </a:rPr>
                        <a:t>Chi phí nhiên liệu tiết kiệm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dirty="0">
                        <a:effectLst/>
                        <a:latin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330284499"/>
                  </a:ext>
                </a:extLst>
              </a:tr>
              <a:tr h="36187">
                <a:tc>
                  <a:txBody>
                    <a:bodyPr/>
                    <a:lstStyle/>
                    <a:p>
                      <a:pPr>
                        <a:lnSpc>
                          <a:spcPct val="107000"/>
                        </a:lnSpc>
                        <a:spcAft>
                          <a:spcPts val="800"/>
                        </a:spcAft>
                        <a:buNone/>
                      </a:pPr>
                      <a:r>
                        <a:rPr lang="en-US" sz="1600">
                          <a:effectLst/>
                        </a:rPr>
                        <a:t>Tổng chi phí nhiên liệu</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VND/giờ</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 632,100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253,438</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2609205"/>
                  </a:ext>
                </a:extLst>
              </a:tr>
              <a:tr h="36187">
                <a:tc>
                  <a:txBody>
                    <a:bodyPr/>
                    <a:lstStyle/>
                    <a:p>
                      <a:pPr>
                        <a:lnSpc>
                          <a:spcPct val="107000"/>
                        </a:lnSpc>
                        <a:spcAft>
                          <a:spcPts val="800"/>
                        </a:spcAft>
                        <a:buNone/>
                      </a:pPr>
                      <a:r>
                        <a:rPr lang="en-US" sz="1600">
                          <a:effectLst/>
                        </a:rPr>
                        <a:t>Chi phí nhiên liệu giảm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VND/giờ</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 378,663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728415406"/>
                  </a:ext>
                </a:extLst>
              </a:tr>
              <a:tr h="36187">
                <a:tc>
                  <a:txBody>
                    <a:bodyPr/>
                    <a:lstStyle/>
                    <a:p>
                      <a:pPr>
                        <a:lnSpc>
                          <a:spcPct val="107000"/>
                        </a:lnSpc>
                        <a:spcAft>
                          <a:spcPts val="800"/>
                        </a:spcAft>
                        <a:buNone/>
                      </a:pPr>
                      <a:r>
                        <a:rPr lang="en-US" sz="1600">
                          <a:effectLst/>
                        </a:rPr>
                        <a:t>Chi phí nhiên liệu giảm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VND/năm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dirty="0">
                          <a:effectLst/>
                        </a:rPr>
                        <a:t>2,999,010,647</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736441459"/>
                  </a:ext>
                </a:extLst>
              </a:tr>
              <a:tr h="36187">
                <a:tc>
                  <a:txBody>
                    <a:bodyPr/>
                    <a:lstStyle/>
                    <a:p>
                      <a:pPr>
                        <a:lnSpc>
                          <a:spcPct val="107000"/>
                        </a:lnSpc>
                        <a:spcAft>
                          <a:spcPts val="800"/>
                        </a:spcAft>
                        <a:buNone/>
                      </a:pPr>
                      <a:r>
                        <a:rPr lang="en-US" sz="1600">
                          <a:effectLst/>
                        </a:rPr>
                        <a:t>Phế phẩm nứt vỡ do nung</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2.15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0.88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579197811"/>
                  </a:ext>
                </a:extLst>
              </a:tr>
              <a:tr h="36187">
                <a:tc>
                  <a:txBody>
                    <a:bodyPr/>
                    <a:lstStyle/>
                    <a:p>
                      <a:pPr>
                        <a:lnSpc>
                          <a:spcPct val="107000"/>
                        </a:lnSpc>
                        <a:spcAft>
                          <a:spcPts val="800"/>
                        </a:spcAft>
                        <a:buNone/>
                      </a:pPr>
                      <a:r>
                        <a:rPr lang="en-US" sz="1600">
                          <a:effectLst/>
                        </a:rPr>
                        <a:t>Sản phẩm kém chất lượng do nung (non)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15</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10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633040298"/>
                  </a:ext>
                </a:extLst>
              </a:tr>
              <a:tr h="36187">
                <a:tc>
                  <a:txBody>
                    <a:bodyPr/>
                    <a:lstStyle/>
                    <a:p>
                      <a:pPr>
                        <a:lnSpc>
                          <a:spcPct val="107000"/>
                        </a:lnSpc>
                        <a:spcAft>
                          <a:spcPts val="800"/>
                        </a:spcAft>
                        <a:buNone/>
                      </a:pPr>
                      <a:r>
                        <a:rPr lang="en-US" sz="1600">
                          <a:effectLst/>
                        </a:rPr>
                        <a:t>Doanh thu</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VND/giờ</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3,066,598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3,755,215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655343853"/>
                  </a:ext>
                </a:extLst>
              </a:tr>
              <a:tr h="36187">
                <a:tc>
                  <a:txBody>
                    <a:bodyPr/>
                    <a:lstStyle/>
                    <a:p>
                      <a:pPr>
                        <a:lnSpc>
                          <a:spcPct val="107000"/>
                        </a:lnSpc>
                        <a:spcAft>
                          <a:spcPts val="800"/>
                        </a:spcAft>
                        <a:buNone/>
                      </a:pPr>
                      <a:r>
                        <a:rPr lang="en-US" sz="1600">
                          <a:effectLst/>
                        </a:rPr>
                        <a:t>Chi phí</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VND/giờ</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1,912,500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2,444,696</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230467907"/>
                  </a:ext>
                </a:extLst>
              </a:tr>
              <a:tr h="36187">
                <a:tc>
                  <a:txBody>
                    <a:bodyPr/>
                    <a:lstStyle/>
                    <a:p>
                      <a:pPr>
                        <a:lnSpc>
                          <a:spcPct val="107000"/>
                        </a:lnSpc>
                        <a:spcAft>
                          <a:spcPts val="800"/>
                        </a:spcAft>
                        <a:buNone/>
                      </a:pPr>
                      <a:r>
                        <a:rPr lang="en-US" sz="1600">
                          <a:effectLst/>
                        </a:rPr>
                        <a:t>Lợi nhuận đạt được</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VND/giờ</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a:effectLst/>
                        </a:rPr>
                        <a:t>1,154,098</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gn="ctr">
                        <a:lnSpc>
                          <a:spcPct val="107000"/>
                        </a:lnSpc>
                        <a:spcAft>
                          <a:spcPts val="800"/>
                        </a:spcAft>
                        <a:buNone/>
                      </a:pPr>
                      <a:r>
                        <a:rPr lang="en-US" sz="1600" dirty="0">
                          <a:effectLst/>
                        </a:rPr>
                        <a:t>1,310,520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3413769442"/>
                  </a:ext>
                </a:extLst>
              </a:tr>
              <a:tr h="36187">
                <a:tc>
                  <a:txBody>
                    <a:bodyPr/>
                    <a:lstStyle/>
                    <a:p>
                      <a:pPr>
                        <a:lnSpc>
                          <a:spcPct val="107000"/>
                        </a:lnSpc>
                        <a:spcAft>
                          <a:spcPts val="800"/>
                        </a:spcAft>
                        <a:buNone/>
                      </a:pPr>
                      <a:r>
                        <a:rPr lang="en-US" sz="1600">
                          <a:effectLst/>
                        </a:rPr>
                        <a:t>Tổng lợi nhuận đem lại do cải tạo</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VND/năm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dirty="0">
                          <a:effectLst/>
                        </a:rPr>
                        <a:t>4,237,870,057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2873179860"/>
                  </a:ext>
                </a:extLst>
              </a:tr>
              <a:tr h="36187">
                <a:tc>
                  <a:txBody>
                    <a:bodyPr/>
                    <a:lstStyle/>
                    <a:p>
                      <a:pPr>
                        <a:lnSpc>
                          <a:spcPct val="107000"/>
                        </a:lnSpc>
                        <a:spcAft>
                          <a:spcPts val="800"/>
                        </a:spcAft>
                        <a:buNone/>
                      </a:pPr>
                      <a:r>
                        <a:rPr lang="en-US" sz="1600">
                          <a:effectLst/>
                        </a:rPr>
                        <a:t>Chi phí đầu tư</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VND</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4,851,205,350 </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792569048"/>
                  </a:ext>
                </a:extLst>
              </a:tr>
              <a:tr h="36187">
                <a:tc>
                  <a:txBody>
                    <a:bodyPr/>
                    <a:lstStyle/>
                    <a:p>
                      <a:pPr>
                        <a:lnSpc>
                          <a:spcPct val="107000"/>
                        </a:lnSpc>
                        <a:spcAft>
                          <a:spcPts val="800"/>
                        </a:spcAft>
                        <a:buNone/>
                      </a:pPr>
                      <a:r>
                        <a:rPr lang="en-US" sz="1600">
                          <a:effectLst/>
                        </a:rPr>
                        <a:t>Thời gian hoàn vốn</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a:effectLst/>
                        </a:rPr>
                        <a:t>năm</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pPr>
                      <a:endParaRPr lang="en-US" sz="1600">
                        <a:effectLst/>
                        <a:latin typeface="Calibri" panose="020F0502020204030204" pitchFamily="34" charset="0"/>
                        <a:cs typeface="Times New Roman" panose="02020603050405020304" pitchFamily="18" charset="0"/>
                      </a:endParaRPr>
                    </a:p>
                  </a:txBody>
                  <a:tcPr marL="13334" marR="13334" marT="0" marB="0" anchor="b"/>
                </a:tc>
                <a:tc>
                  <a:txBody>
                    <a:bodyPr/>
                    <a:lstStyle/>
                    <a:p>
                      <a:pPr>
                        <a:lnSpc>
                          <a:spcPct val="107000"/>
                        </a:lnSpc>
                        <a:spcAft>
                          <a:spcPts val="800"/>
                        </a:spcAft>
                        <a:buNone/>
                      </a:pPr>
                      <a:r>
                        <a:rPr lang="en-US" sz="1600" dirty="0">
                          <a:effectLst/>
                        </a:rPr>
                        <a:t>1.145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13334" marR="13334" marT="0" marB="0" anchor="b"/>
                </a:tc>
                <a:extLst>
                  <a:ext uri="{0D108BD9-81ED-4DB2-BD59-A6C34878D82A}">
                    <a16:rowId xmlns:a16="http://schemas.microsoft.com/office/drawing/2014/main" val="1868821245"/>
                  </a:ext>
                </a:extLst>
              </a:tr>
            </a:tbl>
          </a:graphicData>
        </a:graphic>
      </p:graphicFrame>
    </p:spTree>
    <p:extLst>
      <p:ext uri="{BB962C8B-B14F-4D97-AF65-F5344CB8AC3E}">
        <p14:creationId xmlns:p14="http://schemas.microsoft.com/office/powerpoint/2010/main" val="1672997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p:txBody>
          <a:bodyPr>
            <a:normAutofit fontScale="90000"/>
          </a:bodyPr>
          <a:lstStyle/>
          <a:p>
            <a:r>
              <a:rPr lang="en-US" dirty="0" err="1"/>
              <a:t>Kết</a:t>
            </a:r>
            <a:r>
              <a:rPr lang="en-US" dirty="0"/>
              <a:t> </a:t>
            </a:r>
            <a:r>
              <a:rPr lang="en-US" dirty="0" err="1"/>
              <a:t>luận</a:t>
            </a:r>
            <a:r>
              <a:rPr lang="en-US" dirty="0"/>
              <a:t> </a:t>
            </a:r>
            <a:r>
              <a:rPr lang="en-US" dirty="0" err="1"/>
              <a:t>cho</a:t>
            </a:r>
            <a:r>
              <a:rPr lang="en-US" dirty="0"/>
              <a:t> </a:t>
            </a:r>
            <a:r>
              <a:rPr lang="en-US" dirty="0" err="1"/>
              <a:t>trường</a:t>
            </a:r>
            <a:r>
              <a:rPr lang="en-US" dirty="0"/>
              <a:t> </a:t>
            </a:r>
            <a:r>
              <a:rPr lang="en-US" dirty="0" err="1"/>
              <a:t>hợp</a:t>
            </a:r>
            <a:r>
              <a:rPr lang="en-US" dirty="0"/>
              <a:t> </a:t>
            </a:r>
            <a:r>
              <a:rPr lang="en-US" dirty="0" err="1"/>
              <a:t>điển</a:t>
            </a:r>
            <a:r>
              <a:rPr lang="en-US" dirty="0"/>
              <a:t> </a:t>
            </a:r>
            <a:r>
              <a:rPr lang="en-US" dirty="0" err="1"/>
              <a:t>hình</a:t>
            </a:r>
            <a:endParaRPr lang="en-US" dirty="0"/>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526942" y="852743"/>
            <a:ext cx="8229600" cy="2440647"/>
          </a:xfrm>
        </p:spPr>
        <p:txBody>
          <a:bodyPr>
            <a:noAutofit/>
          </a:bodyPr>
          <a:lstStyle/>
          <a:p>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Phương án tiết kiệm năng lượng ở đây là cách tiếp cận tổng thể để cải tiến toàn bộ hệ thống lò nung, sấy và hệ thống xe goòng nên đem lại hiệu quả cao về tiết kiệm năng lượng trong sản xuất gạch bằng Lò </a:t>
            </a:r>
            <a:r>
              <a:rPr lang="vi-VN" dirty="0" err="1">
                <a:solidFill>
                  <a:srgbClr val="000000"/>
                </a:solidFill>
                <a:latin typeface="Cambria" panose="02040503050406030204" pitchFamily="18" charset="0"/>
                <a:ea typeface="Cambria" panose="02040503050406030204" pitchFamily="18" charset="0"/>
                <a:cs typeface="Calibri" panose="020F0502020204030204" pitchFamily="34" charset="0"/>
              </a:rPr>
              <a:t>Tuynel</a:t>
            </a:r>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a:t>
            </a:r>
          </a:p>
          <a:p>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Hiệu quả của việc cải tạo đã đưa đến những hiệu ứng đi kèm đáng kể bao gồm:</a:t>
            </a:r>
          </a:p>
          <a:p>
            <a:pPr lvl="1"/>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Nâng cao được chất lượng thành phẩm</a:t>
            </a:r>
          </a:p>
          <a:p>
            <a:pPr lvl="1"/>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Sản xuất được loại hình sản phẩm gạch đặc trong khi trước đây lò không sản xuất được loại hình sản phẩm này.</a:t>
            </a:r>
          </a:p>
          <a:p>
            <a:pPr lvl="1"/>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Tiết kiệm được điện do sử dụng biến tần đồng thời thay đổi cách xếp gạch làm giảm trở lực đường khí/khói</a:t>
            </a:r>
          </a:p>
          <a:p>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Nhìn chung, mỗi loại hình công nghệ và nhà máy khi khảo sát, cân bằng năng lượng có thể giúp tìm ra các phương án tiết kiệm năng lượng khả thi.</a:t>
            </a:r>
          </a:p>
          <a:p>
            <a:r>
              <a:rPr lang="vi-VN" dirty="0">
                <a:solidFill>
                  <a:srgbClr val="000000"/>
                </a:solidFill>
                <a:latin typeface="Cambria" panose="02040503050406030204" pitchFamily="18" charset="0"/>
                <a:ea typeface="Cambria" panose="02040503050406030204" pitchFamily="18" charset="0"/>
                <a:cs typeface="Calibri" panose="020F0502020204030204" pitchFamily="34" charset="0"/>
              </a:rPr>
              <a:t>Việc liên tục tìm kiếm những bài học kinh nghiệm những ứng dụng công nghệ mới, phương thức quản lý mới hiệu quả giúp cho tiến trình tiết kiệm năng lượng luôn được thực thi. </a:t>
            </a:r>
          </a:p>
          <a:p>
            <a:endParaRPr lang="en-US" dirty="0">
              <a:latin typeface="Cambria" panose="02040503050406030204" pitchFamily="18" charset="0"/>
              <a:ea typeface="Cambria" panose="02040503050406030204" pitchFamily="18" charset="0"/>
              <a:cs typeface="Calibri" panose="020F0502020204030204" pitchFamily="34" charset="0"/>
            </a:endParaRPr>
          </a:p>
        </p:txBody>
      </p:sp>
      <p:sp>
        <p:nvSpPr>
          <p:cNvPr id="4" name="Date Placeholder 3">
            <a:extLst>
              <a:ext uri="{FF2B5EF4-FFF2-40B4-BE49-F238E27FC236}">
                <a16:creationId xmlns:a16="http://schemas.microsoft.com/office/drawing/2014/main" id="{0904D2AD-8BF7-49C9-90FC-5F6C56A6D429}"/>
              </a:ext>
            </a:extLst>
          </p:cNvPr>
          <p:cNvSpPr>
            <a:spLocks noGrp="1"/>
          </p:cNvSpPr>
          <p:nvPr>
            <p:ph type="dt" sz="half" idx="4294967295"/>
          </p:nvPr>
        </p:nvSpPr>
        <p:spPr>
          <a:xfrm>
            <a:off x="0" y="4818063"/>
            <a:ext cx="2811463" cy="368300"/>
          </a:xfrm>
        </p:spPr>
        <p:txBody>
          <a:bodyPr/>
          <a:lstStyle/>
          <a:p>
            <a:fld id="{91D6E854-86EC-9D4F-89B0-F83A48042FB2}" type="datetime2">
              <a:rPr lang="en-US" smtClean="0"/>
              <a:pPr/>
              <a:t>Tuesday, April 15, 2025</a:t>
            </a:fld>
            <a:endParaRPr lang="en-US" dirty="0"/>
          </a:p>
        </p:txBody>
      </p:sp>
    </p:spTree>
    <p:extLst>
      <p:ext uri="{BB962C8B-B14F-4D97-AF65-F5344CB8AC3E}">
        <p14:creationId xmlns:p14="http://schemas.microsoft.com/office/powerpoint/2010/main" val="24505202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ED964-2E09-4101-3D7A-1A6EABA78C35}"/>
              </a:ext>
            </a:extLst>
          </p:cNvPr>
          <p:cNvSpPr>
            <a:spLocks noGrp="1"/>
          </p:cNvSpPr>
          <p:nvPr>
            <p:ph type="title"/>
          </p:nvPr>
        </p:nvSpPr>
        <p:spPr/>
        <p:txBody>
          <a:bodyPr>
            <a:normAutofit fontScale="90000"/>
          </a:bodyPr>
          <a:lstStyle/>
          <a:p>
            <a:r>
              <a:rPr lang="vi-VN" dirty="0"/>
              <a:t>Trân trọng cám ơn!</a:t>
            </a:r>
            <a:endParaRPr lang="en-US" dirty="0"/>
          </a:p>
        </p:txBody>
      </p:sp>
      <p:sp>
        <p:nvSpPr>
          <p:cNvPr id="3" name="Text Placeholder 2">
            <a:extLst>
              <a:ext uri="{FF2B5EF4-FFF2-40B4-BE49-F238E27FC236}">
                <a16:creationId xmlns:a16="http://schemas.microsoft.com/office/drawing/2014/main" id="{5F30E919-14B5-F4F8-0EED-23734B2BA32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94122975"/>
      </p:ext>
    </p:extLst>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p:txBody>
          <a:bodyPr>
            <a:normAutofit fontScale="90000"/>
          </a:bodyPr>
          <a:lstStyle/>
          <a:p>
            <a:r>
              <a:rPr dirty="0" lang="en-US"/>
              <a:t>Trường </a:t>
            </a:r>
            <a:r>
              <a:rPr dirty="0" err="1" lang="en-US"/>
              <a:t>hợp</a:t>
            </a:r>
            <a:r>
              <a:rPr dirty="0" lang="en-US"/>
              <a:t> </a:t>
            </a:r>
            <a:r>
              <a:rPr dirty="0" err="1" lang="en-US"/>
              <a:t>nghiên</a:t>
            </a:r>
            <a:r>
              <a:rPr dirty="0" lang="en-US"/>
              <a:t> </a:t>
            </a:r>
            <a:r>
              <a:rPr dirty="0" err="1" lang="en-US"/>
              <a:t>cứu</a:t>
            </a:r>
            <a:r>
              <a:rPr dirty="0" lang="en-US"/>
              <a:t>– </a:t>
            </a:r>
            <a:r>
              <a:rPr dirty="0" lang="vi-VN"/>
              <a:t>Nhà máy gạch </a:t>
            </a:r>
            <a:r>
              <a:rPr dirty="0" err="1" lang="vi-VN"/>
              <a:t>Tuynel</a:t>
            </a:r>
            <a:r>
              <a:rPr dirty="0" lang="vi-VN"/>
              <a:t> Đồng Tâm</a:t>
            </a:r>
            <a:endParaRPr dirty="0" lang="aa-ET"/>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idx="1" type="body"/>
          </p:nvPr>
        </p:nvSpPr>
        <p:spPr>
          <a:xfrm>
            <a:off x="457200" y="1247950"/>
            <a:ext cx="4184906" cy="3029100"/>
          </a:xfrm>
        </p:spPr>
        <p:txBody>
          <a:bodyPr>
            <a:normAutofit fontScale="77500" lnSpcReduction="20000"/>
          </a:bodyPr>
          <a:lstStyle/>
          <a:p>
            <a:pPr algn="just">
              <a:lnSpc>
                <a:spcPct val="107000"/>
              </a:lnSpc>
              <a:spcBef>
                <a:spcPts val="600"/>
              </a:spcBef>
              <a:spcAft>
                <a:spcPts val="800"/>
              </a:spcAft>
              <a:buNone/>
            </a:pPr>
            <a:r>
              <a:rPr dirty="0" lang="vi-VN" sz="1800">
                <a:solidFill>
                  <a:srgbClr val="000000"/>
                </a:solidFill>
                <a:effectLst/>
                <a:latin charset="0" panose="02020603050405020304" pitchFamily="18" typeface="Times New Roman"/>
                <a:ea charset="0" panose="020F0502020204030204" pitchFamily="34" typeface="Calibri"/>
                <a:cs charset="0" panose="02020603050405020304" pitchFamily="18" typeface="Times New Roman"/>
              </a:rPr>
              <a:t>Công ty TNHH Đồng Tâm có địa chỉ ở Km9, đường 391, Kỳ Sơn, Tứ Kỳ, Hải Dương được thành lập từ năm 2003 sản xuất gạch xây dựng bằng hệ thống nung sấy gạch theo kiểu </a:t>
            </a:r>
            <a:r>
              <a:rPr dirty="0" err="1" lang="vi-VN" sz="1800">
                <a:solidFill>
                  <a:srgbClr val="000000"/>
                </a:solidFill>
                <a:effectLst/>
                <a:latin charset="0" panose="02020603050405020304" pitchFamily="18" typeface="Times New Roman"/>
                <a:ea charset="0" panose="020F0502020204030204" pitchFamily="34" typeface="Calibri"/>
                <a:cs charset="0" panose="02020603050405020304" pitchFamily="18" typeface="Times New Roman"/>
              </a:rPr>
              <a:t>Tuynel</a:t>
            </a:r>
            <a:r>
              <a:rPr dirty="0" lang="vi-VN" sz="1800">
                <a:solidFill>
                  <a:srgbClr val="000000"/>
                </a:solidFill>
                <a:effectLst/>
                <a:latin charset="0" panose="02020603050405020304" pitchFamily="18" typeface="Times New Roman"/>
                <a:ea charset="0" panose="020F0502020204030204" pitchFamily="34" typeface="Calibri"/>
                <a:cs charset="0" panose="02020603050405020304" pitchFamily="18" typeface="Times New Roman"/>
              </a:rPr>
              <a:t> với tổng diện tích mặt bằng khoảng 40.000 m2 trong đó bố trí hệ thống sân phơi 6.000 m2 có mái che; 1000 m2 ngoài trời; khu vực tập kết đất 10000 m2; Nhà chứa đất nguyên liệu có mái che 1000 m2; Khu vực đùn ép gạch mộc 500 m2; hệ thống lò nung sấy </a:t>
            </a:r>
            <a:r>
              <a:rPr dirty="0" err="1" lang="vi-VN" sz="1800">
                <a:solidFill>
                  <a:srgbClr val="000000"/>
                </a:solidFill>
                <a:effectLst/>
                <a:latin charset="0" panose="02020603050405020304" pitchFamily="18" typeface="Times New Roman"/>
                <a:ea charset="0" panose="020F0502020204030204" pitchFamily="34" typeface="Calibri"/>
                <a:cs charset="0" panose="02020603050405020304" pitchFamily="18" typeface="Times New Roman"/>
              </a:rPr>
              <a:t>Tuynel</a:t>
            </a:r>
            <a:r>
              <a:rPr dirty="0" lang="vi-VN" sz="1800">
                <a:solidFill>
                  <a:srgbClr val="000000"/>
                </a:solidFill>
                <a:effectLst/>
                <a:latin charset="0" panose="02020603050405020304" pitchFamily="18" typeface="Times New Roman"/>
                <a:ea charset="0" panose="020F0502020204030204" pitchFamily="34" typeface="Calibri"/>
                <a:cs charset="0" panose="02020603050405020304" pitchFamily="18" typeface="Times New Roman"/>
              </a:rPr>
              <a:t> 1200m2; sân thành phẩm 10.000 m2 và hệ thống giao thông nội bộ, văn phòng. </a:t>
            </a:r>
            <a:endParaRPr dirty="0" lang="en-US" sz="1800">
              <a:effectLst/>
              <a:latin charset="0" panose="020F0502020204030204" pitchFamily="34" typeface="Calibri"/>
              <a:ea charset="0" panose="020F0502020204030204" pitchFamily="34" typeface="Calibri"/>
              <a:cs charset="0" panose="02020603050405020304" pitchFamily="18" typeface="Times New Roman"/>
            </a:endParaRPr>
          </a:p>
          <a:p>
            <a:pPr>
              <a:buNone/>
            </a:pPr>
            <a:r>
              <a:rPr dirty="0" err="1" lang="en-US" sz="1800">
                <a:solidFill>
                  <a:srgbClr val="000000"/>
                </a:solidFill>
                <a:effectLst/>
                <a:latin charset="0" panose="02020603050405020304" pitchFamily="18" typeface="Times New Roman"/>
                <a:ea charset="0" panose="020F0502020204030204" pitchFamily="34" typeface="Calibri"/>
              </a:rPr>
              <a:t>Hệ</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thống</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lò</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nung</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sấy</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Tuynel</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của</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cơ</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sở</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sản</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xuất</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gạch</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Đồng</a:t>
            </a:r>
            <a:r>
              <a:rPr dirty="0" lang="en-US" sz="1800">
                <a:solidFill>
                  <a:srgbClr val="000000"/>
                </a:solidFill>
                <a:effectLst/>
                <a:latin charset="0" panose="02020603050405020304" pitchFamily="18" typeface="Times New Roman"/>
                <a:ea charset="0" panose="020F0502020204030204" pitchFamily="34" typeface="Calibri"/>
              </a:rPr>
              <a:t> Tâm </a:t>
            </a:r>
            <a:r>
              <a:rPr dirty="0" err="1" lang="en-US" sz="1800">
                <a:solidFill>
                  <a:srgbClr val="000000"/>
                </a:solidFill>
                <a:effectLst/>
                <a:latin charset="0" panose="02020603050405020304" pitchFamily="18" typeface="Times New Roman"/>
                <a:ea charset="0" panose="020F0502020204030204" pitchFamily="34" typeface="Calibri"/>
              </a:rPr>
              <a:t>được</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xây</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dựng</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từ</a:t>
            </a:r>
            <a:r>
              <a:rPr dirty="0" lang="en-US" sz="1800">
                <a:solidFill>
                  <a:srgbClr val="000000"/>
                </a:solidFill>
                <a:effectLst/>
                <a:latin charset="0" panose="02020603050405020304" pitchFamily="18" typeface="Times New Roman"/>
                <a:ea charset="0" panose="020F0502020204030204" pitchFamily="34" typeface="Calibri"/>
              </a:rPr>
              <a:t> </a:t>
            </a:r>
            <a:r>
              <a:rPr dirty="0" err="1" lang="en-US" sz="1800">
                <a:solidFill>
                  <a:srgbClr val="000000"/>
                </a:solidFill>
                <a:effectLst/>
                <a:latin charset="0" panose="02020603050405020304" pitchFamily="18" typeface="Times New Roman"/>
                <a:ea charset="0" panose="020F0502020204030204" pitchFamily="34" typeface="Calibri"/>
              </a:rPr>
              <a:t>năm</a:t>
            </a:r>
            <a:r>
              <a:rPr dirty="0" lang="en-US" sz="1800">
                <a:solidFill>
                  <a:srgbClr val="000000"/>
                </a:solidFill>
                <a:effectLst/>
                <a:latin charset="0" panose="02020603050405020304" pitchFamily="18" typeface="Times New Roman"/>
                <a:ea charset="0" panose="020F0502020204030204" pitchFamily="34" typeface="Calibri"/>
              </a:rPr>
              <a:t> 2003.</a:t>
            </a:r>
            <a:endParaRPr dirty="0" lang="aa-ET">
              <a:latin charset="0" panose="02040503050406030204" pitchFamily="18" typeface="Cambria"/>
              <a:ea charset="0" panose="02040503050406030204" pitchFamily="18" typeface="Cambria"/>
            </a:endParaRPr>
          </a:p>
        </p:txBody>
      </p:sp>
      <p:sp>
        <p:nvSpPr>
          <p:cNvPr id="4" name="Date Placeholder 3">
            <a:extLst>
              <a:ext uri="{FF2B5EF4-FFF2-40B4-BE49-F238E27FC236}">
                <a16:creationId xmlns:a16="http://schemas.microsoft.com/office/drawing/2014/main" id="{35F23A74-99AE-4486-9571-38A5A8DFF798}"/>
              </a:ext>
            </a:extLst>
          </p:cNvPr>
          <p:cNvSpPr>
            <a:spLocks noGrp="1"/>
          </p:cNvSpPr>
          <p:nvPr>
            <p:ph idx="4294967295" sz="half" type="dt"/>
          </p:nvPr>
        </p:nvSpPr>
        <p:spPr>
          <a:xfrm>
            <a:off x="0" y="4818063"/>
            <a:ext cx="2811463" cy="368300"/>
          </a:xfrm>
        </p:spPr>
        <p:txBody>
          <a:bodyPr/>
          <a:lstStyle/>
          <a:p>
            <a:fld id="{91D6E854-86EC-9D4F-89B0-F83A48042FB2}" type="datetime2">
              <a:rPr lang="en-US" smtClean="0"/>
              <a:pPr/>
              <a:t>Tuesday, April 15, 2025</a:t>
            </a:fld>
            <a:endParaRPr dirty="0" lang="en-US"/>
          </a:p>
        </p:txBody>
      </p:sp>
      <p:pic>
        <p:nvPicPr>
          <p:cNvPr id="5" name="Billede 2">
            <a:extLst>
              <a:ext uri="{FF2B5EF4-FFF2-40B4-BE49-F238E27FC236}">
                <a16:creationId xmlns:a16="http://schemas.microsoft.com/office/drawing/2014/main" id="{F59B4ED9-2619-4F95-B5D5-C43548B080E0}"/>
              </a:ext>
            </a:extLst>
          </p:cNvPr>
          <p:cNvPicPr>
            <a:picLocks noChangeAspect="1"/>
          </p:cNvPicPr>
          <p:nvPr/>
        </p:nvPicPr>
        <p:blipFill rotWithShape="1">
          <a:blip r:embed="rId2"/>
          <a:srcRect b="14" l="56" r="59" t="74"/>
          <a:stretch/>
        </p:blipFill>
        <p:spPr bwMode="auto">
          <a:xfrm>
            <a:off x="4827389" y="894012"/>
            <a:ext cx="3999230" cy="37369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30709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p:txBody>
          <a:bodyPr spcFirstLastPara="1" vert="horz" wrap="square" lIns="68593" tIns="34296" rIns="68593" bIns="34296" rtlCol="0" anchor="ctr" anchorCtr="0">
            <a:normAutofit fontScale="90000"/>
          </a:bodyPr>
          <a:lstStyle/>
          <a:p>
            <a:r>
              <a:rPr lang="vi-VN" dirty="0"/>
              <a:t>Đặc điểm lò nung </a:t>
            </a:r>
            <a:r>
              <a:rPr lang="vi-VN" dirty="0" err="1"/>
              <a:t>Tuynel</a:t>
            </a:r>
            <a:r>
              <a:rPr lang="vi-VN" dirty="0"/>
              <a:t> của công ty</a:t>
            </a:r>
            <a:endParaRPr lang="en-US" dirty="0"/>
          </a:p>
        </p:txBody>
      </p:sp>
      <p:sp>
        <p:nvSpPr>
          <p:cNvPr id="4" name="TextBox 3">
            <a:extLst>
              <a:ext uri="{FF2B5EF4-FFF2-40B4-BE49-F238E27FC236}">
                <a16:creationId xmlns:a16="http://schemas.microsoft.com/office/drawing/2014/main" id="{FD7A4A87-C04C-F625-F847-39530C7456AD}"/>
              </a:ext>
            </a:extLst>
          </p:cNvPr>
          <p:cNvSpPr txBox="1"/>
          <p:nvPr/>
        </p:nvSpPr>
        <p:spPr>
          <a:xfrm>
            <a:off x="108488" y="847885"/>
            <a:ext cx="8578312" cy="3884140"/>
          </a:xfrm>
          <a:prstGeom prst="rect">
            <a:avLst/>
          </a:prstGeom>
          <a:noFill/>
        </p:spPr>
        <p:txBody>
          <a:bodyPr wrap="square">
            <a:spAutoFit/>
          </a:bodyPr>
          <a:lstStyle/>
          <a:p>
            <a:pPr marL="342900" lvl="0" indent="-342900" algn="just">
              <a:lnSpc>
                <a:spcPct val="107000"/>
              </a:lnSpc>
              <a:spcAft>
                <a:spcPts val="600"/>
              </a:spcAft>
              <a:buFont typeface="Calibri" panose="020F0502020204030204" pitchFamily="34" charset="0"/>
              <a:buChar char="-"/>
            </a:pP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hẹp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bằng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chịu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lửa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nhiệt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bằng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xỉ</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than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lớp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tường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dày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Calibri" panose="020F0502020204030204" pitchFamily="34" charset="0"/>
              <a:buChar char="-"/>
            </a:pP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Chiều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xếp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mặt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đỉnh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vòm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 cao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gây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phân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lớp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khó</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chỉnh</a:t>
            </a:r>
            <a:r>
              <a:rPr lang="vi-VN" sz="1600" dirty="0">
                <a:latin typeface="Times New Roman" panose="02020603050405020304" pitchFamily="18" charset="0"/>
                <a:ea typeface="Calibri" panose="020F0502020204030204" pitchFamily="34" charset="0"/>
                <a:cs typeface="Times New Roman" panose="02020603050405020304" pitchFamily="18" charset="0"/>
              </a:rPr>
              <a:t> dẫn đến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non</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dưới, già ở trên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Calibri" panose="020F0502020204030204" pitchFamily="34" charset="0"/>
              <a:buChar char="-"/>
            </a:pP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mái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vòm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chiều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cố</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kia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tạo ra khe hở lớn thông suốt từ đầu lò đến cuối lò nên khí lưu động mạnh làm giảm nhiệt độ ở đỉnh goòng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gây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nên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tượng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non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đỉnh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Calibri" panose="020F0502020204030204" pitchFamily="34" charset="0"/>
              <a:buChar char="-"/>
            </a:pP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kết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nối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tuynel</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phần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trích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vùng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nguội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bộ</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khói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thải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nhiệt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sẽ</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sang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vụ</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Calibri" panose="020F0502020204030204" pitchFamily="34" charset="0"/>
              <a:buChar char="-"/>
            </a:pP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Tuynel</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quạt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bố</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tuy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nhiên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vận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chế</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Cần khôi phục để sử dụng cho hợp lý</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vi-VN"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07000"/>
              </a:lnSpc>
              <a:spcAft>
                <a:spcPts val="600"/>
              </a:spcAft>
              <a:buFont typeface="Calibri" panose="020F0502020204030204" pitchFamily="34" charset="0"/>
              <a:buChar char="-"/>
            </a:pPr>
            <a:r>
              <a:rPr lang="en-US" sz="1600" dirty="0">
                <a:solidFill>
                  <a:srgbClr val="000000"/>
                </a:solidFill>
                <a:effectLst/>
                <a:latin typeface="Times New Roman" panose="02020603050405020304" pitchFamily="18" charset="0"/>
                <a:ea typeface="Calibri" panose="020F0502020204030204" pitchFamily="34" charset="0"/>
              </a:rPr>
              <a:t>Xe </a:t>
            </a:r>
            <a:r>
              <a:rPr lang="en-US" sz="1600" dirty="0" err="1">
                <a:solidFill>
                  <a:srgbClr val="000000"/>
                </a:solidFill>
                <a:effectLst/>
                <a:latin typeface="Times New Roman" panose="02020603050405020304" pitchFamily="18" charset="0"/>
                <a:ea typeface="Calibri" panose="020F0502020204030204" pitchFamily="34" charset="0"/>
              </a:rPr>
              <a:t>goòng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của</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lò</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xây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theo</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kiểu</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cũ</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khá</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nặng</a:t>
            </a:r>
            <a:r>
              <a:rPr lang="en-US" sz="1600" dirty="0">
                <a:solidFill>
                  <a:srgbClr val="000000"/>
                </a:solidFill>
                <a:effectLst/>
                <a:latin typeface="Times New Roman" panose="02020603050405020304" pitchFamily="18" charset="0"/>
                <a:ea typeface="Calibri" panose="020F0502020204030204" pitchFamily="34" charset="0"/>
              </a:rPr>
              <a:t> do </a:t>
            </a:r>
            <a:r>
              <a:rPr lang="en-US" sz="1600" dirty="0" err="1">
                <a:solidFill>
                  <a:srgbClr val="000000"/>
                </a:solidFill>
                <a:effectLst/>
                <a:latin typeface="Times New Roman" panose="02020603050405020304" pitchFamily="18" charset="0"/>
                <a:ea typeface="Calibri" panose="020F0502020204030204" pitchFamily="34" charset="0"/>
              </a:rPr>
              <a:t>lớp</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vật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liệu</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chịu</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lửa</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lớn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và</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các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khối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xây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nặng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nề</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Tổn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thất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nhiệt</a:t>
            </a:r>
            <a:r>
              <a:rPr lang="en-US" sz="1600" dirty="0">
                <a:solidFill>
                  <a:srgbClr val="000000"/>
                </a:solidFill>
                <a:effectLst/>
                <a:latin typeface="Times New Roman" panose="02020603050405020304" pitchFamily="18" charset="0"/>
                <a:ea typeface="Calibri" panose="020F0502020204030204" pitchFamily="34" charset="0"/>
              </a:rPr>
              <a:t> do </a:t>
            </a:r>
            <a:r>
              <a:rPr lang="en-US" sz="1600" dirty="0" err="1">
                <a:solidFill>
                  <a:srgbClr val="000000"/>
                </a:solidFill>
                <a:effectLst/>
                <a:latin typeface="Times New Roman" panose="02020603050405020304" pitchFamily="18" charset="0"/>
                <a:ea typeface="Calibri" panose="020F0502020204030204" pitchFamily="34" charset="0"/>
              </a:rPr>
              <a:t>tích</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lũy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tại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xe</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goòng</a:t>
            </a:r>
            <a:r>
              <a:rPr lang="en-US" sz="1600" dirty="0">
                <a:solidFill>
                  <a:srgbClr val="000000"/>
                </a:solidFill>
                <a:effectLst/>
                <a:latin typeface="Times New Roman" panose="02020603050405020304" pitchFamily="18" charset="0"/>
                <a:ea typeface="Calibri" panose="020F0502020204030204" pitchFamily="34" charset="0"/>
              </a:rPr>
              <a:t> do </a:t>
            </a:r>
            <a:r>
              <a:rPr lang="en-US" sz="1600" dirty="0" err="1">
                <a:solidFill>
                  <a:srgbClr val="000000"/>
                </a:solidFill>
                <a:effectLst/>
                <a:latin typeface="Times New Roman" panose="02020603050405020304" pitchFamily="18" charset="0"/>
                <a:ea typeface="Calibri" panose="020F0502020204030204" pitchFamily="34" charset="0"/>
              </a:rPr>
              <a:t>vậy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khá</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cao</a:t>
            </a:r>
            <a:r>
              <a:rPr lang="en-US" sz="1600" dirty="0">
                <a:solidFill>
                  <a:srgbClr val="000000"/>
                </a:solidFill>
                <a:effectLst/>
                <a:latin typeface="Times New Roman" panose="02020603050405020304" pitchFamily="18" charset="0"/>
                <a:ea typeface="Calibri" panose="020F0502020204030204" pitchFamily="34" charset="0"/>
              </a:rPr>
              <a:t>.</a:t>
            </a:r>
            <a:endParaRPr lang="en-US" sz="1600" dirty="0"/>
          </a:p>
        </p:txBody>
      </p:sp>
    </p:spTree>
    <p:extLst>
      <p:ext uri="{BB962C8B-B14F-4D97-AF65-F5344CB8AC3E}">
        <p14:creationId xmlns:p14="http://schemas.microsoft.com/office/powerpoint/2010/main" val="2539249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9E9B1-DB6A-FEFB-E0A4-10389FC1A702}"/>
              </a:ext>
            </a:extLst>
          </p:cNvPr>
          <p:cNvSpPr>
            <a:spLocks noGrp="1"/>
          </p:cNvSpPr>
          <p:nvPr>
            <p:ph type="title"/>
          </p:nvPr>
        </p:nvSpPr>
        <p:spPr/>
        <p:txBody>
          <a:bodyPr>
            <a:normAutofit fontScale="90000"/>
          </a:bodyPr>
          <a:lstStyle/>
          <a:p>
            <a:r>
              <a:rPr lang="vi-VN" dirty="0"/>
              <a:t>Cấu trúc lò nung, lò sấy</a:t>
            </a:r>
            <a:endParaRPr lang="en-US" dirty="0"/>
          </a:p>
        </p:txBody>
      </p:sp>
      <p:pic>
        <p:nvPicPr>
          <p:cNvPr id="4" name="Picture 3">
            <a:extLst>
              <a:ext uri="{FF2B5EF4-FFF2-40B4-BE49-F238E27FC236}">
                <a16:creationId xmlns:a16="http://schemas.microsoft.com/office/drawing/2014/main" id="{70E60349-5B1C-F1A3-3E47-34FEBCE5F48D}"/>
              </a:ext>
            </a:extLst>
          </p:cNvPr>
          <p:cNvPicPr/>
          <p:nvPr/>
        </p:nvPicPr>
        <p:blipFill>
          <a:blip r:embed="rId2" cstate="print"/>
          <a:srcRect/>
          <a:stretch>
            <a:fillRect/>
          </a:stretch>
        </p:blipFill>
        <p:spPr bwMode="auto">
          <a:xfrm rot="10800000">
            <a:off x="534529" y="948705"/>
            <a:ext cx="7230121" cy="3607796"/>
          </a:xfrm>
          <a:prstGeom prst="rect">
            <a:avLst/>
          </a:prstGeom>
          <a:noFill/>
          <a:ln w="9525">
            <a:noFill/>
            <a:miter lim="800000"/>
            <a:headEnd/>
            <a:tailEnd/>
          </a:ln>
        </p:spPr>
      </p:pic>
    </p:spTree>
    <p:extLst>
      <p:ext uri="{BB962C8B-B14F-4D97-AF65-F5344CB8AC3E}">
        <p14:creationId xmlns:p14="http://schemas.microsoft.com/office/powerpoint/2010/main" val="4221285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p:txBody>
          <a:bodyPr>
            <a:normAutofit fontScale="90000"/>
          </a:bodyPr>
          <a:lstStyle/>
          <a:p>
            <a:r>
              <a:rPr lang="en-US" dirty="0" err="1"/>
              <a:t>Hiện</a:t>
            </a:r>
            <a:r>
              <a:rPr lang="en-US" dirty="0"/>
              <a:t> </a:t>
            </a:r>
            <a:r>
              <a:rPr lang="en-US" dirty="0" err="1"/>
              <a:t>trạng</a:t>
            </a:r>
            <a:r>
              <a:rPr lang="en-US" dirty="0"/>
              <a:t> </a:t>
            </a:r>
            <a:r>
              <a:rPr lang="vi-VN" dirty="0"/>
              <a:t>sản xuất của lò nung</a:t>
            </a:r>
            <a:endParaRPr lang="en-US" dirty="0"/>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317715" y="844994"/>
            <a:ext cx="8229600" cy="3029100"/>
          </a:xfrm>
        </p:spPr>
        <p:txBody>
          <a:bodyPr>
            <a:normAutofit lnSpcReduction="10000"/>
          </a:bodyPr>
          <a:lstStyle/>
          <a:p>
            <a:pPr marL="342900" lvl="0" indent="-342900">
              <a:lnSpc>
                <a:spcPct val="107000"/>
              </a:lnSpc>
              <a:spcBef>
                <a:spcPts val="600"/>
              </a:spcBef>
              <a:buFont typeface="Calibri" panose="020F0502020204030204" pitchFamily="34" charset="0"/>
              <a:buChar char="-"/>
            </a:pP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Tỷ lệ gạch thành phẩm loại 1 thấp với khoảng 17% phế phẩm do nung (gạch non) tồn tại ở đỉnh xe </a:t>
            </a:r>
            <a:r>
              <a:rPr lang="vi-VN"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goong</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và góc đáy xe </a:t>
            </a:r>
            <a:r>
              <a:rPr lang="vi-VN"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goong</a:t>
            </a: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buFont typeface="Calibri" panose="020F0502020204030204" pitchFamily="34" charset="0"/>
              <a:buChar char="-"/>
            </a:pP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Hoạt động sản xuất phụ thuộc nhiều vào thời tiết mùa vụ và gặp nhiều khó khăn trong mùa mưa do không có gạch mộc khô cung cấp cho sản xuất.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buFont typeface="Calibri" panose="020F0502020204030204" pitchFamily="34" charset="0"/>
              <a:buChar char="-"/>
            </a:pP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Hiệu quả vận hành của hầm sấy thấp và cần có hầm sấy phụ tiêu tổn nhiều năng lượng đáp ứng cho mùa mưa.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spcAft>
                <a:spcPts val="800"/>
              </a:spcAft>
              <a:buFont typeface="Calibri" panose="020F0502020204030204" pitchFamily="34" charset="0"/>
              <a:buChar char="-"/>
            </a:pPr>
            <a:r>
              <a:rPr lang="vi-VN"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 có hệ thống đường ống và quạt cho làm lạnh nhanh nhưng không sử dụng được.</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cũng</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thất</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nhiệt</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do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tồn</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trữ</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khỏi</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hơn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10854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457200" y="239781"/>
            <a:ext cx="8229600" cy="371400"/>
          </a:xfrm>
        </p:spPr>
        <p:txBody>
          <a:bodyPr>
            <a:normAutofit fontScale="90000"/>
          </a:bodyPr>
          <a:lstStyle/>
          <a:p>
            <a:r>
              <a:rPr lang="vi-VN" dirty="0"/>
              <a:t>Cân bằng năng lượng cho lò nung</a:t>
            </a:r>
            <a:endParaRPr lang="en-150" dirty="0"/>
          </a:p>
        </p:txBody>
      </p:sp>
      <p:graphicFrame>
        <p:nvGraphicFramePr>
          <p:cNvPr id="3" name="Chart 2">
            <a:extLst>
              <a:ext uri="{FF2B5EF4-FFF2-40B4-BE49-F238E27FC236}">
                <a16:creationId xmlns:a16="http://schemas.microsoft.com/office/drawing/2014/main" id="{A0691BB7-9962-3A6F-90FB-CC9D9B350DC2}"/>
              </a:ext>
            </a:extLst>
          </p:cNvPr>
          <p:cNvGraphicFramePr/>
          <p:nvPr>
            <p:extLst>
              <p:ext uri="{D42A27DB-BD31-4B8C-83A1-F6EECF244321}">
                <p14:modId xmlns:p14="http://schemas.microsoft.com/office/powerpoint/2010/main" val="3481496787"/>
              </p:ext>
            </p:extLst>
          </p:nvPr>
        </p:nvGraphicFramePr>
        <p:xfrm>
          <a:off x="887278" y="804512"/>
          <a:ext cx="7102098" cy="37674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0129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457200" y="156222"/>
            <a:ext cx="8229600" cy="371400"/>
          </a:xfrm>
        </p:spPr>
        <p:txBody>
          <a:bodyPr>
            <a:normAutofit fontScale="90000"/>
          </a:bodyPr>
          <a:lstStyle/>
          <a:p>
            <a:r>
              <a:rPr lang="en-US" dirty="0"/>
              <a:t>So </a:t>
            </a:r>
            <a:r>
              <a:rPr lang="en-US" dirty="0" err="1"/>
              <a:t>sánh</a:t>
            </a:r>
            <a:r>
              <a:rPr lang="en-US" dirty="0"/>
              <a:t> 3 </a:t>
            </a:r>
            <a:r>
              <a:rPr lang="en-US" dirty="0" err="1"/>
              <a:t>trường</a:t>
            </a:r>
            <a:r>
              <a:rPr lang="en-US" dirty="0"/>
              <a:t> </a:t>
            </a:r>
            <a:r>
              <a:rPr lang="en-US" dirty="0" err="1"/>
              <a:t>hợp</a:t>
            </a:r>
            <a:r>
              <a:rPr lang="en-US" dirty="0"/>
              <a:t> </a:t>
            </a:r>
            <a:r>
              <a:rPr lang="en-US" dirty="0" err="1"/>
              <a:t>nghiên</a:t>
            </a:r>
            <a:r>
              <a:rPr lang="en-US" dirty="0"/>
              <a:t> </a:t>
            </a:r>
            <a:r>
              <a:rPr lang="en-US" dirty="0" err="1"/>
              <a:t>cứu</a:t>
            </a:r>
            <a:r>
              <a:rPr lang="en-US" dirty="0"/>
              <a:t> </a:t>
            </a:r>
            <a:r>
              <a:rPr lang="en-US" dirty="0" err="1"/>
              <a:t>của</a:t>
            </a:r>
            <a:r>
              <a:rPr lang="en-US" dirty="0"/>
              <a:t> CHP </a:t>
            </a:r>
            <a:endParaRPr lang="en-150" dirty="0"/>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rPr>
            </a:br>
            <a:endParaRPr lang="en-150" altLang="en-150" sz="1352">
              <a:solidFill>
                <a:schemeClr val="tx1"/>
              </a:solidFill>
              <a:latin typeface="Arial" panose="020B0604020202020204" pitchFamily="34" charset="0"/>
            </a:endParaRPr>
          </a:p>
        </p:txBody>
      </p:sp>
      <p:graphicFrame>
        <p:nvGraphicFramePr>
          <p:cNvPr id="4" name="Chart 3">
            <a:extLst>
              <a:ext uri="{FF2B5EF4-FFF2-40B4-BE49-F238E27FC236}">
                <a16:creationId xmlns:a16="http://schemas.microsoft.com/office/drawing/2014/main" id="{14BEB045-F34B-2487-FB21-AD90C88D3BF2}"/>
              </a:ext>
            </a:extLst>
          </p:cNvPr>
          <p:cNvGraphicFramePr/>
          <p:nvPr>
            <p:extLst>
              <p:ext uri="{D42A27DB-BD31-4B8C-83A1-F6EECF244321}">
                <p14:modId xmlns:p14="http://schemas.microsoft.com/office/powerpoint/2010/main" val="3418540280"/>
              </p:ext>
            </p:extLst>
          </p:nvPr>
        </p:nvGraphicFramePr>
        <p:xfrm>
          <a:off x="0" y="1078887"/>
          <a:ext cx="5129939" cy="27259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0438EA0F-4F6B-155F-32A3-A193954187CE}"/>
              </a:ext>
            </a:extLst>
          </p:cNvPr>
          <p:cNvGraphicFramePr/>
          <p:nvPr>
            <p:extLst>
              <p:ext uri="{D42A27DB-BD31-4B8C-83A1-F6EECF244321}">
                <p14:modId xmlns:p14="http://schemas.microsoft.com/office/powerpoint/2010/main" val="851861158"/>
              </p:ext>
            </p:extLst>
          </p:nvPr>
        </p:nvGraphicFramePr>
        <p:xfrm>
          <a:off x="4936210" y="985805"/>
          <a:ext cx="4174214" cy="2416073"/>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7390BFCA-565F-2197-3F40-E848B4EA245D}"/>
              </a:ext>
            </a:extLst>
          </p:cNvPr>
          <p:cNvSpPr txBox="1"/>
          <p:nvPr/>
        </p:nvSpPr>
        <p:spPr>
          <a:xfrm>
            <a:off x="5129939" y="3552284"/>
            <a:ext cx="3231397" cy="307777"/>
          </a:xfrm>
          <a:prstGeom prst="rect">
            <a:avLst/>
          </a:prstGeom>
          <a:noFill/>
        </p:spPr>
        <p:txBody>
          <a:bodyPr wrap="square">
            <a:spAutoFit/>
          </a:bodyPr>
          <a:lstStyle/>
          <a:p>
            <a:r>
              <a:rPr lang="en-US" sz="1400" b="1" dirty="0" err="1">
                <a:solidFill>
                  <a:srgbClr val="000000"/>
                </a:solidFill>
                <a:effectLst/>
                <a:latin typeface="Times New Roman" panose="02020603050405020304" pitchFamily="18" charset="0"/>
                <a:ea typeface="Calibri" panose="020F0502020204030204" pitchFamily="34" charset="0"/>
              </a:rPr>
              <a:t>Nhiệt</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năng</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sử</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dụng</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tại</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hầm</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sấy</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tuynel</a:t>
            </a:r>
            <a:r>
              <a:rPr lang="en-US" sz="1400" b="1" dirty="0">
                <a:solidFill>
                  <a:srgbClr val="000000"/>
                </a:solidFill>
                <a:effectLst/>
                <a:latin typeface="Times New Roman" panose="02020603050405020304" pitchFamily="18" charset="0"/>
                <a:ea typeface="Calibri" panose="020F0502020204030204" pitchFamily="34" charset="0"/>
              </a:rPr>
              <a:t> </a:t>
            </a:r>
            <a:endParaRPr lang="en-US" dirty="0"/>
          </a:p>
        </p:txBody>
      </p:sp>
      <p:sp>
        <p:nvSpPr>
          <p:cNvPr id="8" name="TextBox 7">
            <a:extLst>
              <a:ext uri="{FF2B5EF4-FFF2-40B4-BE49-F238E27FC236}">
                <a16:creationId xmlns:a16="http://schemas.microsoft.com/office/drawing/2014/main" id="{1CCBD239-5F86-C4B8-479A-F01E314DE670}"/>
              </a:ext>
            </a:extLst>
          </p:cNvPr>
          <p:cNvSpPr txBox="1"/>
          <p:nvPr/>
        </p:nvSpPr>
        <p:spPr>
          <a:xfrm>
            <a:off x="694841" y="3678559"/>
            <a:ext cx="3231397" cy="307777"/>
          </a:xfrm>
          <a:prstGeom prst="rect">
            <a:avLst/>
          </a:prstGeom>
          <a:noFill/>
        </p:spPr>
        <p:txBody>
          <a:bodyPr wrap="square">
            <a:spAutoFit/>
          </a:bodyPr>
          <a:lstStyle/>
          <a:p>
            <a:r>
              <a:rPr lang="en-US" sz="1400" b="1" dirty="0" err="1">
                <a:solidFill>
                  <a:srgbClr val="000000"/>
                </a:solidFill>
                <a:effectLst/>
                <a:latin typeface="Times New Roman" panose="02020603050405020304" pitchFamily="18" charset="0"/>
                <a:ea typeface="Calibri" panose="020F0502020204030204" pitchFamily="34" charset="0"/>
              </a:rPr>
              <a:t>Nhiệt</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năng</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sử</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dụng</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tại</a:t>
            </a:r>
            <a:r>
              <a:rPr lang="en-US" sz="1400" b="1" dirty="0">
                <a:solidFill>
                  <a:srgbClr val="000000"/>
                </a:solidFill>
                <a:effectLst/>
                <a:latin typeface="Times New Roman" panose="02020603050405020304" pitchFamily="18" charset="0"/>
                <a:ea typeface="Calibri" panose="020F0502020204030204" pitchFamily="34" charset="0"/>
              </a:rPr>
              <a:t> </a:t>
            </a:r>
            <a:r>
              <a:rPr lang="vi-VN" sz="1400" b="1" dirty="0">
                <a:solidFill>
                  <a:srgbClr val="000000"/>
                </a:solidFill>
                <a:effectLst/>
                <a:latin typeface="Times New Roman" panose="02020603050405020304" pitchFamily="18" charset="0"/>
                <a:ea typeface="Calibri" panose="020F0502020204030204" pitchFamily="34" charset="0"/>
              </a:rPr>
              <a:t>lò nung</a:t>
            </a:r>
            <a:r>
              <a:rPr lang="en-US" sz="1400" b="1" dirty="0">
                <a:solidFill>
                  <a:srgbClr val="000000"/>
                </a:solidFill>
                <a:effectLst/>
                <a:latin typeface="Times New Roman" panose="02020603050405020304" pitchFamily="18" charset="0"/>
                <a:ea typeface="Calibri" panose="020F0502020204030204" pitchFamily="34" charset="0"/>
              </a:rPr>
              <a:t> </a:t>
            </a:r>
            <a:r>
              <a:rPr lang="en-US" sz="1400" b="1" dirty="0" err="1">
                <a:solidFill>
                  <a:srgbClr val="000000"/>
                </a:solidFill>
                <a:effectLst/>
                <a:latin typeface="Times New Roman" panose="02020603050405020304" pitchFamily="18" charset="0"/>
                <a:ea typeface="Calibri" panose="020F0502020204030204" pitchFamily="34" charset="0"/>
              </a:rPr>
              <a:t>tuynel</a:t>
            </a:r>
            <a:r>
              <a:rPr lang="en-US" sz="1400" b="1" dirty="0">
                <a:solidFill>
                  <a:srgbClr val="000000"/>
                </a:solidFill>
                <a:effectLst/>
                <a:latin typeface="Times New Roman" panose="02020603050405020304" pitchFamily="18" charset="0"/>
                <a:ea typeface="Calibri" panose="020F0502020204030204" pitchFamily="34" charset="0"/>
              </a:rPr>
              <a:t> </a:t>
            </a:r>
            <a:endParaRPr lang="en-US" dirty="0"/>
          </a:p>
        </p:txBody>
      </p:sp>
    </p:spTree>
    <p:extLst>
      <p:ext uri="{BB962C8B-B14F-4D97-AF65-F5344CB8AC3E}">
        <p14:creationId xmlns:p14="http://schemas.microsoft.com/office/powerpoint/2010/main" val="2721573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p:txBody>
          <a:bodyPr>
            <a:normAutofit fontScale="90000"/>
          </a:bodyPr>
          <a:lstStyle/>
          <a:p>
            <a:r>
              <a:rPr lang="vi-VN" dirty="0"/>
              <a:t>Nhận xét tình trạng</a:t>
            </a:r>
            <a:endParaRPr lang="en-150" dirty="0"/>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457200" y="870724"/>
            <a:ext cx="8229600" cy="3623784"/>
          </a:xfrm>
        </p:spPr>
        <p:txBody>
          <a:bodyPr>
            <a:noAutofit/>
          </a:bodyPr>
          <a:lstStyle/>
          <a:p>
            <a:pPr marL="742950" lvl="1" indent="-285750" algn="just">
              <a:lnSpc>
                <a:spcPct val="107000"/>
              </a:lnSpc>
              <a:spcAft>
                <a:spcPts val="600"/>
              </a:spcAft>
              <a:buFont typeface="Courier New" panose="02070309020205020404" pitchFamily="49" charset="0"/>
              <a:buChar char="o"/>
            </a:pP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ngắn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hơn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26m</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quá</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trình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diễn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ngắn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ứng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bốc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hơi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tiết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ẩm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doanh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nghiệp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phải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vận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thụ</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tăng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thêm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410.83 kJ/kg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600"/>
              </a:spcAft>
              <a:buFont typeface="Courier New" panose="02070309020205020404" pitchFamily="49" charset="0"/>
              <a:buChar char="o"/>
            </a:pP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Quạt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hút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vận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suất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nên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hút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thêm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35,438 kg/</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giờ</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bên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ngoài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hòa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trộn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41104</a:t>
            </a:r>
            <a:r>
              <a:rPr lang="vi-VN"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kg/</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giờ</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nóng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sang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thêm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nhiệt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hỗn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hợp</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sử</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do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hiệu</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quả</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tăng</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thất</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do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khói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thải</a:t>
            </a:r>
            <a:r>
              <a:rPr lang="en-US" sz="16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vi-VN" sz="1600" dirty="0">
              <a:latin typeface="Calibri" panose="020F0502020204030204" pitchFamily="34" charset="0"/>
              <a:ea typeface="Calibri" panose="020F0502020204030204" pitchFamily="34" charset="0"/>
              <a:cs typeface="Times New Roman" panose="02020603050405020304" pitchFamily="18" charset="0"/>
            </a:endParaRPr>
          </a:p>
          <a:p>
            <a:pPr marL="742950" lvl="1" indent="-285750" algn="just">
              <a:lnSpc>
                <a:spcPct val="107000"/>
              </a:lnSpc>
              <a:spcAft>
                <a:spcPts val="600"/>
              </a:spcAft>
              <a:buFont typeface="Courier New" panose="02070309020205020404" pitchFamily="49" charset="0"/>
              <a:buChar char="o"/>
            </a:pPr>
            <a:r>
              <a:rPr lang="en-US" sz="1600" dirty="0" err="1">
                <a:solidFill>
                  <a:srgbClr val="000000"/>
                </a:solidFill>
                <a:effectLst/>
                <a:latin typeface="Times New Roman" panose="02020603050405020304" pitchFamily="18" charset="0"/>
                <a:ea typeface="Calibri" panose="020F0502020204030204" pitchFamily="34" charset="0"/>
              </a:rPr>
              <a:t>Tổn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thất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nhiệt</a:t>
            </a:r>
            <a:r>
              <a:rPr lang="en-US" sz="1600" dirty="0">
                <a:solidFill>
                  <a:srgbClr val="000000"/>
                </a:solidFill>
                <a:effectLst/>
                <a:latin typeface="Times New Roman" panose="02020603050405020304" pitchFamily="18" charset="0"/>
                <a:ea typeface="Calibri" panose="020F0502020204030204" pitchFamily="34" charset="0"/>
              </a:rPr>
              <a:t> do </a:t>
            </a:r>
            <a:r>
              <a:rPr lang="en-US" sz="1600" dirty="0" err="1">
                <a:solidFill>
                  <a:srgbClr val="000000"/>
                </a:solidFill>
                <a:effectLst/>
                <a:latin typeface="Times New Roman" panose="02020603050405020304" pitchFamily="18" charset="0"/>
                <a:ea typeface="Calibri" panose="020F0502020204030204" pitchFamily="34" charset="0"/>
              </a:rPr>
              <a:t>khói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thải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của</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hầm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sấy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tính</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toán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được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từ</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kết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quả</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đo</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là</a:t>
            </a:r>
            <a:r>
              <a:rPr lang="en-US" sz="1600" dirty="0">
                <a:solidFill>
                  <a:srgbClr val="000000"/>
                </a:solidFill>
                <a:effectLst/>
                <a:latin typeface="Times New Roman" panose="02020603050405020304" pitchFamily="18" charset="0"/>
                <a:ea typeface="Calibri" panose="020F0502020204030204" pitchFamily="34" charset="0"/>
              </a:rPr>
              <a:t> 410.83 kJ/kg </a:t>
            </a:r>
            <a:r>
              <a:rPr lang="en-US" sz="1600" dirty="0" err="1">
                <a:solidFill>
                  <a:srgbClr val="000000"/>
                </a:solidFill>
                <a:effectLst/>
                <a:latin typeface="Times New Roman" panose="02020603050405020304" pitchFamily="18" charset="0"/>
                <a:ea typeface="Calibri" panose="020F0502020204030204" pitchFamily="34" charset="0"/>
              </a:rPr>
              <a:t>gạch</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tương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đương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với</a:t>
            </a:r>
            <a:r>
              <a:rPr lang="en-US" sz="1600" dirty="0">
                <a:solidFill>
                  <a:srgbClr val="000000"/>
                </a:solidFill>
                <a:effectLst/>
                <a:latin typeface="Times New Roman" panose="02020603050405020304" pitchFamily="18" charset="0"/>
                <a:ea typeface="Calibri" panose="020F0502020204030204" pitchFamily="34" charset="0"/>
              </a:rPr>
              <a:t> 42% </a:t>
            </a:r>
            <a:r>
              <a:rPr lang="en-US" sz="1600" dirty="0" err="1">
                <a:solidFill>
                  <a:srgbClr val="000000"/>
                </a:solidFill>
                <a:effectLst/>
                <a:latin typeface="Times New Roman" panose="02020603050405020304" pitchFamily="18" charset="0"/>
                <a:ea typeface="Calibri" panose="020F0502020204030204" pitchFamily="34" charset="0"/>
              </a:rPr>
              <a:t>lượng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nhiệt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đưa</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vào</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hầm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sấy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Lượng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Nhiệt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sử</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dụng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để</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bốc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hơi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nước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trong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gạch</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là</a:t>
            </a:r>
            <a:r>
              <a:rPr lang="en-US" sz="1600" dirty="0">
                <a:solidFill>
                  <a:srgbClr val="000000"/>
                </a:solidFill>
                <a:effectLst/>
                <a:latin typeface="Times New Roman" panose="02020603050405020304" pitchFamily="18" charset="0"/>
                <a:ea typeface="Calibri" panose="020F0502020204030204" pitchFamily="34" charset="0"/>
              </a:rPr>
              <a:t> 403.8kJ/kg </a:t>
            </a:r>
            <a:r>
              <a:rPr lang="en-US" sz="1600" dirty="0" err="1">
                <a:solidFill>
                  <a:srgbClr val="000000"/>
                </a:solidFill>
                <a:effectLst/>
                <a:latin typeface="Times New Roman" panose="02020603050405020304" pitchFamily="18" charset="0"/>
                <a:ea typeface="Calibri" panose="020F0502020204030204" pitchFamily="34" charset="0"/>
              </a:rPr>
              <a:t>gạch</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vào</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thời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điểm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đo</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Nếu</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giảm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được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tổn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thất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nhiệt</a:t>
            </a:r>
            <a:r>
              <a:rPr lang="en-US" sz="1600" dirty="0">
                <a:solidFill>
                  <a:srgbClr val="000000"/>
                </a:solidFill>
                <a:effectLst/>
                <a:latin typeface="Times New Roman" panose="02020603050405020304" pitchFamily="18" charset="0"/>
                <a:ea typeface="Calibri" panose="020F0502020204030204" pitchFamily="34" charset="0"/>
              </a:rPr>
              <a:t> do </a:t>
            </a:r>
            <a:r>
              <a:rPr lang="en-US" sz="1600" dirty="0" err="1">
                <a:solidFill>
                  <a:srgbClr val="000000"/>
                </a:solidFill>
                <a:effectLst/>
                <a:latin typeface="Times New Roman" panose="02020603050405020304" pitchFamily="18" charset="0"/>
                <a:ea typeface="Calibri" panose="020F0502020204030204" pitchFamily="34" charset="0"/>
              </a:rPr>
              <a:t>khói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thải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của</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hầm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sấy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thì</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lượng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Nhiệt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có</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được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sẽ</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tăng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thêm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để</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đẩy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nhanh</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được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tốc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độ</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sấy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làm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tăng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nhiệt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độ</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gạch</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ra</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khỏi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hầm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sấy</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dẫn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đến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khả</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năng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làm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giảm</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thời</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gian</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nung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và</a:t>
            </a:r>
            <a:r>
              <a:rPr lang="en-US" sz="1600" dirty="0">
                <a:solidFill>
                  <a:srgbClr val="000000"/>
                </a:solidFill>
                <a:effectLst/>
                <a:latin typeface="Times New Roman" panose="02020603050405020304" pitchFamily="18" charset="0"/>
                <a:ea typeface="Calibri" panose="020F0502020204030204" pitchFamily="34" charset="0"/>
              </a:rPr>
              <a:t> do </a:t>
            </a:r>
            <a:r>
              <a:rPr lang="en-US" sz="1600" dirty="0" err="1">
                <a:solidFill>
                  <a:srgbClr val="000000"/>
                </a:solidFill>
                <a:effectLst/>
                <a:latin typeface="Times New Roman" panose="02020603050405020304" pitchFamily="18" charset="0"/>
                <a:ea typeface="Calibri" panose="020F0502020204030204" pitchFamily="34" charset="0"/>
              </a:rPr>
              <a:t>đó</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tăng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được</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công</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suất</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của</a:t>
            </a:r>
            <a:r>
              <a:rPr lang="en-US" sz="1600" dirty="0">
                <a:solidFill>
                  <a:srgbClr val="000000"/>
                </a:solidFill>
                <a:effectLst/>
                <a:latin typeface="Times New Roman" panose="02020603050405020304" pitchFamily="18" charset="0"/>
                <a:ea typeface="Calibri" panose="020F0502020204030204" pitchFamily="34" charset="0"/>
              </a:rPr>
              <a:t> </a:t>
            </a:r>
            <a:r>
              <a:rPr lang="en-US" sz="1600" dirty="0" err="1">
                <a:solidFill>
                  <a:srgbClr val="000000"/>
                </a:solidFill>
                <a:effectLst/>
                <a:latin typeface="Times New Roman" panose="02020603050405020304" pitchFamily="18" charset="0"/>
                <a:ea typeface="Calibri" panose="020F0502020204030204" pitchFamily="34" charset="0"/>
              </a:rPr>
              <a:t>lò</a:t>
            </a:r>
            <a:r>
              <a:rPr lang="en-US" sz="1600" dirty="0">
                <a:solidFill>
                  <a:srgbClr val="000000"/>
                </a:solidFill>
                <a:effectLst/>
                <a:latin typeface="Times New Roman" panose="02020603050405020304" pitchFamily="18" charset="0"/>
                <a:ea typeface="Calibri" panose="020F0502020204030204" pitchFamily="34" charset="0"/>
              </a:rPr>
              <a:t>.</a:t>
            </a:r>
            <a:endParaRPr lang="en-US" sz="1600" dirty="0">
              <a:latin typeface="Cambria" panose="02040503050406030204" pitchFamily="18" charset="0"/>
              <a:ea typeface="Cambria" panose="02040503050406030204" pitchFamily="18" charset="0"/>
              <a:cs typeface="Calibri" panose="020F0502020204030204" pitchFamily="34" charset="0"/>
            </a:endParaRPr>
          </a:p>
        </p:txBody>
      </p:sp>
      <p:sp>
        <p:nvSpPr>
          <p:cNvPr id="4" name="Date Placeholder 3">
            <a:extLst>
              <a:ext uri="{FF2B5EF4-FFF2-40B4-BE49-F238E27FC236}">
                <a16:creationId xmlns:a16="http://schemas.microsoft.com/office/drawing/2014/main" id="{397C6DF4-F567-41B5-B018-8D7F794D15B6}"/>
              </a:ext>
            </a:extLst>
          </p:cNvPr>
          <p:cNvSpPr>
            <a:spLocks noGrp="1"/>
          </p:cNvSpPr>
          <p:nvPr>
            <p:ph type="dt" sz="half" idx="4294967295"/>
          </p:nvPr>
        </p:nvSpPr>
        <p:spPr>
          <a:xfrm>
            <a:off x="0" y="4818063"/>
            <a:ext cx="2811463" cy="368300"/>
          </a:xfrm>
        </p:spPr>
        <p:txBody>
          <a:bodyPr/>
          <a:lstStyle/>
          <a:p>
            <a:fld id="{91D6E854-86EC-9D4F-89B0-F83A48042FB2}" type="datetime2">
              <a:rPr lang="en-US" smtClean="0"/>
              <a:pPr/>
              <a:t>Tuesday, April 15, 2025</a:t>
            </a:fld>
            <a:endParaRPr lang="en-US" dirty="0"/>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br>
              <a:rPr lang="en-150" altLang="en-150" sz="1352">
                <a:solidFill>
                  <a:schemeClr val="tx1"/>
                </a:solidFill>
                <a:latin typeface="Arial" panose="020B0604020202020204" pitchFamily="34" charset="0"/>
              </a:rPr>
            </a:br>
            <a:endParaRPr lang="en-150" altLang="en-150" sz="1352">
              <a:solidFill>
                <a:schemeClr val="tx1"/>
              </a:solidFill>
              <a:latin typeface="Arial" panose="020B0604020202020204" pitchFamily="34" charset="0"/>
            </a:endParaRPr>
          </a:p>
        </p:txBody>
      </p:sp>
    </p:spTree>
    <p:extLst>
      <p:ext uri="{BB962C8B-B14F-4D97-AF65-F5344CB8AC3E}">
        <p14:creationId xmlns:p14="http://schemas.microsoft.com/office/powerpoint/2010/main" val="19013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p:txBody>
          <a:bodyPr>
            <a:normAutofit fontScale="90000"/>
          </a:bodyPr>
          <a:lstStyle/>
          <a:p>
            <a:r>
              <a:rPr lang="vi-VN" dirty="0"/>
              <a:t>Dự kiến giải pháp tiết kiệm năng lượng</a:t>
            </a:r>
            <a:endParaRPr lang="en-US" dirty="0"/>
          </a:p>
        </p:txBody>
      </p:sp>
      <p:sp>
        <p:nvSpPr>
          <p:cNvPr id="4" name="Date Placeholder 3">
            <a:extLst>
              <a:ext uri="{FF2B5EF4-FFF2-40B4-BE49-F238E27FC236}">
                <a16:creationId xmlns:a16="http://schemas.microsoft.com/office/drawing/2014/main" id="{15612879-AA43-4F68-AC3D-00637EE4C646}"/>
              </a:ext>
            </a:extLst>
          </p:cNvPr>
          <p:cNvSpPr>
            <a:spLocks noGrp="1"/>
          </p:cNvSpPr>
          <p:nvPr>
            <p:ph type="dt" sz="half" idx="4294967295"/>
          </p:nvPr>
        </p:nvSpPr>
        <p:spPr>
          <a:xfrm>
            <a:off x="0" y="4818063"/>
            <a:ext cx="2811463" cy="368300"/>
          </a:xfrm>
        </p:spPr>
        <p:txBody>
          <a:bodyPr/>
          <a:lstStyle/>
          <a:p>
            <a:fld id="{91D6E854-86EC-9D4F-89B0-F83A48042FB2}" type="datetime2">
              <a:rPr lang="en-US" smtClean="0"/>
              <a:pPr/>
              <a:t>Tuesday, April 15, 2025</a:t>
            </a:fld>
            <a:endParaRPr lang="en-US" dirty="0"/>
          </a:p>
        </p:txBody>
      </p:sp>
      <p:sp>
        <p:nvSpPr>
          <p:cNvPr id="5" name="TextBox 4">
            <a:extLst>
              <a:ext uri="{FF2B5EF4-FFF2-40B4-BE49-F238E27FC236}">
                <a16:creationId xmlns:a16="http://schemas.microsoft.com/office/drawing/2014/main" id="{CC0E1079-0785-BDAC-9C6A-EF09DC357D5B}"/>
              </a:ext>
            </a:extLst>
          </p:cNvPr>
          <p:cNvSpPr txBox="1"/>
          <p:nvPr/>
        </p:nvSpPr>
        <p:spPr>
          <a:xfrm>
            <a:off x="600457" y="1030818"/>
            <a:ext cx="8345837" cy="3539302"/>
          </a:xfrm>
          <a:prstGeom prst="rect">
            <a:avLst/>
          </a:prstGeom>
          <a:noFill/>
        </p:spPr>
        <p:txBody>
          <a:bodyPr wrap="square">
            <a:spAutoFit/>
          </a:bodyPr>
          <a:lstStyle/>
          <a:p>
            <a:pPr marL="342900" lvl="0" indent="-342900">
              <a:lnSpc>
                <a:spcPct val="107000"/>
              </a:lnSpc>
              <a:spcBef>
                <a:spcPts val="600"/>
              </a:spcBef>
              <a:buFont typeface="Calibri" panose="020F0502020204030204" pitchFamily="34" charset="0"/>
              <a:buChar char="-"/>
            </a:pP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kéo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dài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thêm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26m,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bố</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trí</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kênh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dẫn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khói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quạt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hút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khói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thay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đổi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ống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khói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buFont typeface="Calibri" panose="020F0502020204030204" pitchFamily="34" charset="0"/>
              <a:buChar char="-"/>
            </a:pP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Lắp</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đặt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thêm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tần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phù</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hợp</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quạt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đảm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khiển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khói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sấy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phương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tiết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kiệm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buFont typeface="Calibri" panose="020F0502020204030204" pitchFamily="34" charset="0"/>
              <a:buChar char="-"/>
            </a:pP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Trang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sở</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sản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xuất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cần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tập</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huấn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sử</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thiết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sở</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thể</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vận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tối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ưu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buFont typeface="Calibri" panose="020F0502020204030204" pitchFamily="34" charset="0"/>
              <a:buChar char="-"/>
            </a:pP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nung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trang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thêm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các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vách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thả</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đảm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đồng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đều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động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tăng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cường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khả</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tích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nhiệt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qua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tăng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đồng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đều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sản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qua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tỉ</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lệ</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phế</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buFont typeface="Calibri" panose="020F0502020204030204" pitchFamily="34" charset="0"/>
              <a:buChar char="-"/>
            </a:pP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hướng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sử</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lỗ</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lõi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gạch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chịu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lửa</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to ở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mặt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bao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quanh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giúp</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kể</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khối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qua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đó</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nhiệt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do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tích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lũy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buFont typeface="Calibri" panose="020F0502020204030204" pitchFamily="34" charset="0"/>
              <a:buChar char="-"/>
            </a:pP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kết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cấu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xe</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đồng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loạt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đảm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giảm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thiểu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tượng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lọt</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khí</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xuống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dưới</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đáy</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goòng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Bef>
                <a:spcPts val="600"/>
              </a:spcBef>
              <a:spcAft>
                <a:spcPts val="800"/>
              </a:spcAft>
              <a:buFont typeface="Calibri" panose="020F0502020204030204" pitchFamily="34" charset="0"/>
              <a:buChar char="-"/>
            </a:pP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Điều</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áp</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thống</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nhanh</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a:t>
            </a:r>
            <a:r>
              <a:rPr lang="en-US" sz="1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90943872"/>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11103</TotalTime>
  <Words>2032</Words>
  <Application>Microsoft Office PowerPoint</Application>
  <PresentationFormat>On-screen Show (16:9)</PresentationFormat>
  <Paragraphs>200</Paragraphs>
  <Slides>18</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18</vt:i4>
      </vt:variant>
    </vt:vector>
  </HeadingPairs>
  <TitlesOfParts>
    <vt:vector size="28" baseType="lpstr">
      <vt:lpstr>Cambria</vt:lpstr>
      <vt:lpstr>Roboto</vt:lpstr>
      <vt:lpstr>Courier New</vt:lpstr>
      <vt:lpstr>Poppins</vt:lpstr>
      <vt:lpstr>Arial</vt:lpstr>
      <vt:lpstr>Fira Sans Extra Condensed</vt:lpstr>
      <vt:lpstr>Times New Roman</vt:lpstr>
      <vt:lpstr>Calibri</vt:lpstr>
      <vt:lpstr>Energy Saving Infographics by Slidesgo</vt:lpstr>
      <vt:lpstr>Terra</vt:lpstr>
      <vt:lpstr>CHƯƠNG TRÌNH TẬP HUẤN ESCO</vt:lpstr>
      <vt:lpstr>Trường hợp nghiên cứu– Nhà máy gạch Tuynel Đồng Tâm</vt:lpstr>
      <vt:lpstr>Đặc điểm lò nung Tuynel của công ty</vt:lpstr>
      <vt:lpstr>Cấu trúc lò nung, lò sấy</vt:lpstr>
      <vt:lpstr>Hiện trạng sản xuất của lò nung</vt:lpstr>
      <vt:lpstr>Cân bằng năng lượng cho lò nung</vt:lpstr>
      <vt:lpstr>So sánh 3 trường hợp nghiên cứu của CHP </vt:lpstr>
      <vt:lpstr>Nhận xét tình trạng</vt:lpstr>
      <vt:lpstr>Dự kiến giải pháp tiết kiệm năng lượng</vt:lpstr>
      <vt:lpstr>Những hoạt động đã thực hiện</vt:lpstr>
      <vt:lpstr>Các hoạt động đã thực hiện</vt:lpstr>
      <vt:lpstr>Những hoạt động đã thực hiện</vt:lpstr>
      <vt:lpstr>Những hoạt động đã thực hiện</vt:lpstr>
      <vt:lpstr>Kết quả đạt được của hoạt động tiết kiệm năng lượng</vt:lpstr>
      <vt:lpstr>PowerPoint Presentation</vt:lpstr>
      <vt:lpstr>PowerPoint Presentation</vt:lpstr>
      <vt:lpstr>Kết luận cho trường hợp điển hình</vt:lpstr>
      <vt:lpstr>Trân trọng cám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Quang Nguyen</dc:creator>
  <cp:lastModifiedBy>Nguyễn Xuân Quang</cp:lastModifiedBy>
  <cp:revision>51</cp:revision>
  <dcterms:modified xsi:type="dcterms:W3CDTF">2025-04-15T05:07:25Z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1911197</vt:lpwstr>
  </property>
  <property fmtid="{D5CDD505-2E9C-101B-9397-08002B2CF9AE}" name="NXPowerLiteSettings" pid="3">
    <vt:lpwstr>F7000400038000</vt:lpwstr>
  </property>
  <property fmtid="{D5CDD505-2E9C-101B-9397-08002B2CF9AE}" name="NXPowerLiteVersion" pid="4">
    <vt:lpwstr>S11.0.1</vt:lpwstr>
  </property>
</Properties>
</file>