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ngesInfos/changesInfo1.xml" ContentType="application/vnd.ms-powerpoint.changesinfo+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revisionInfo.xml" ContentType="application/vnd.ms-powerpoint.revisioninfo+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webextensions/taskpanes.xml" ContentType="application/vnd.ms-office.webextensiontaskpanes+xml"/>
  <Override PartName="/ppt/webextensions/webextension1.xml" ContentType="application/vnd.ms-office.webextension+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19.12-->
<p:presentation xmlns:r="http://schemas.openxmlformats.org/officeDocument/2006/relationships" xmlns:a="http://schemas.openxmlformats.org/drawingml/2006/main" xmlns:p="http://schemas.openxmlformats.org/presentationml/2006/main" strictFirstAndLastChars="0" embedTrueTypeFonts="1" saveSubsetFonts="1" autoCompressPictures="0">
  <p:sldMasterIdLst>
    <p:sldMasterId id="2147483661" r:id="rId1"/>
    <p:sldMasterId id="2147483678" r:id="rId2"/>
  </p:sldMasterIdLst>
  <p:notesMasterIdLst>
    <p:notesMasterId r:id="rId3"/>
  </p:notesMasterIdLst>
  <p:sldIdLst>
    <p:sldId id="757" r:id="rId4"/>
    <p:sldId id="758" r:id="rId5"/>
    <p:sldId id="708" r:id="rId6"/>
    <p:sldId id="515" r:id="rId7"/>
    <p:sldId id="695" r:id="rId8"/>
    <p:sldId id="697" r:id="rId9"/>
    <p:sldId id="715" r:id="rId10"/>
    <p:sldId id="691" r:id="rId11"/>
    <p:sldId id="373" r:id="rId12"/>
    <p:sldId id="682" r:id="rId13"/>
    <p:sldId id="685" r:id="rId14"/>
    <p:sldId id="716" r:id="rId15"/>
    <p:sldId id="711" r:id="rId16"/>
    <p:sldId id="686" r:id="rId17"/>
    <p:sldId id="684" r:id="rId18"/>
    <p:sldId id="712" r:id="rId19"/>
    <p:sldId id="717" r:id="rId20"/>
    <p:sldId id="713" r:id="rId21"/>
    <p:sldId id="714" r:id="rId22"/>
    <p:sldId id="690" r:id="rId23"/>
    <p:sldId id="687" r:id="rId24"/>
    <p:sldId id="709" r:id="rId25"/>
    <p:sldId id="703" r:id="rId26"/>
    <p:sldId id="707" r:id="rId27"/>
    <p:sldId id="386" r:id="rId28"/>
    <p:sldId id="705" r:id="rId29"/>
    <p:sldId id="701" r:id="rId30"/>
    <p:sldId id="390" r:id="rId31"/>
    <p:sldId id="754" r:id="rId32"/>
    <p:sldId id="756" r:id="rId33"/>
  </p:sldIdLst>
  <p:sldSz cx="9144000" cy="5143500" type="screen16x9"/>
  <p:notesSz cx="6858000" cy="9144000"/>
  <p:embeddedFontLst>
    <p:embeddedFont>
      <p:font typeface="ＭＳ Ｐゴシック" panose="020B0600070205080204" pitchFamily="34" charset="-128"/>
      <p:regular r:id="rId35"/>
    </p:embeddedFont>
    <p:embeddedFont>
      <p:font typeface="Fira Sans Extra Condensed" panose="020F0502020204030204" pitchFamily="34" charset="0"/>
      <p:regular r:id="rId36"/>
      <p:bold r:id="rId37"/>
      <p:italic r:id="rId38"/>
      <p:boldItalic r:id="rId39"/>
    </p:embeddedFont>
    <p:embeddedFont>
      <p:font typeface="Poppins" pitchFamily="2" charset="77"/>
      <p:regular r:id="rId40"/>
      <p:bold r:id="rId41"/>
      <p:italic r:id="rId42"/>
      <p:boldItalic r:id="rId43"/>
    </p:embeddedFont>
    <p:embeddedFont>
      <p:font typeface="Roboto" panose="02000000000000000000" pitchFamily="2" charset="0"/>
      <p:regular r:id="rId44"/>
      <p:bold r:id="rId45"/>
      <p:italic r:id="rId46"/>
      <p:boldItalic r:id="rId47"/>
    </p:embeddedFont>
    <p:embeddedFont>
      <p:font typeface="Tahoma" panose="020B0604030504040204" pitchFamily="34" charset="0"/>
      <p:regular r:id="rId48"/>
      <p:bold r:id="rId49"/>
    </p:embeddedFont>
  </p:embeddedFontLst>
  <p:custDataLst>
    <p:tags r:id="rId34"/>
  </p:custDataLst>
  <p:defaultTex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7777"/>
    <a:srgbClr val="F74B4B"/>
    <a:srgbClr val="60DA8E"/>
    <a:srgbClr val="FF4747"/>
    <a:srgbClr val="F6B600"/>
    <a:srgbClr val="FFBF09"/>
    <a:srgbClr val="F7EF81"/>
    <a:srgbClr val="F1E113"/>
    <a:srgbClr val="DFDA00"/>
    <a:srgbClr val="4343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124F3B-BA2A-4E91-94A0-9952A5CFF265}" v="1" dt="2025-03-23T17:26:06.772"/>
  </p1510:revLst>
</p1510:revInfo>
</file>

<file path=ppt/tableStyles.xml><?xml version="1.0" encoding="utf-8"?>
<a:tblStyleLst xmlns:r="http://schemas.openxmlformats.org/officeDocument/2006/relationships" xmlns:a="http://schemas.openxmlformats.org/drawingml/2006/main" def="{12ACAA50-B3C0-4FEF-8DD3-66675128A787}"/>
</file>

<file path=ppt/viewProps.xml><?xml version="1.0" encoding="utf-8"?>
<p:viewPr xmlns:a="http://schemas.openxmlformats.org/drawingml/2006/main" xmlns:r="http://schemas.openxmlformats.org/officeDocument/2006/relationships" xmlns:p="http://schemas.openxmlformats.org/presentationml/2006/main">
  <p:normalViewPr>
    <p:restoredLeft sz="14993" autoAdjust="0"/>
    <p:restoredTop sz="94437" autoAdjust="0"/>
  </p:normalViewPr>
  <p:slideViewPr>
    <p:cSldViewPr snapToGrid="0">
      <p:cViewPr varScale="1">
        <p:scale>
          <a:sx n="115" d="100"/>
          <a:sy n="115" d="100"/>
        </p:scale>
        <p:origin x="192" y="904"/>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tags" Target="tags/tag1.xml" /><Relationship Id="rId35" Type="http://schemas.openxmlformats.org/officeDocument/2006/relationships/font" Target="fonts/font1.fntdata" /><Relationship Id="rId36" Type="http://schemas.openxmlformats.org/officeDocument/2006/relationships/font" Target="fonts/font2.fntdata" /><Relationship Id="rId37" Type="http://schemas.openxmlformats.org/officeDocument/2006/relationships/font" Target="fonts/font3.fntdata" /><Relationship Id="rId38" Type="http://schemas.openxmlformats.org/officeDocument/2006/relationships/font" Target="fonts/font4.fntdata" /><Relationship Id="rId39" Type="http://schemas.openxmlformats.org/officeDocument/2006/relationships/font" Target="fonts/font5.fntdata" /><Relationship Id="rId4" Type="http://schemas.openxmlformats.org/officeDocument/2006/relationships/slide" Target="slides/slide1.xml" /><Relationship Id="rId40" Type="http://schemas.openxmlformats.org/officeDocument/2006/relationships/font" Target="fonts/font6.fntdata" /><Relationship Id="rId41" Type="http://schemas.openxmlformats.org/officeDocument/2006/relationships/font" Target="fonts/font7.fntdata" /><Relationship Id="rId42" Type="http://schemas.openxmlformats.org/officeDocument/2006/relationships/font" Target="fonts/font8.fntdata" /><Relationship Id="rId43" Type="http://schemas.openxmlformats.org/officeDocument/2006/relationships/font" Target="fonts/font9.fntdata" /><Relationship Id="rId44" Type="http://schemas.openxmlformats.org/officeDocument/2006/relationships/font" Target="fonts/font10.fntdata" /><Relationship Id="rId45" Type="http://schemas.openxmlformats.org/officeDocument/2006/relationships/font" Target="fonts/font11.fntdata" /><Relationship Id="rId46" Type="http://schemas.openxmlformats.org/officeDocument/2006/relationships/font" Target="fonts/font12.fntdata" /><Relationship Id="rId47" Type="http://schemas.openxmlformats.org/officeDocument/2006/relationships/font" Target="fonts/font13.fntdata" /><Relationship Id="rId48" Type="http://schemas.openxmlformats.org/officeDocument/2006/relationships/font" Target="fonts/font14.fntdata" /><Relationship Id="rId49" Type="http://schemas.openxmlformats.org/officeDocument/2006/relationships/font" Target="fonts/font15.fntdata" /><Relationship Id="rId5" Type="http://schemas.openxmlformats.org/officeDocument/2006/relationships/slide" Target="slides/slide2.xml" /><Relationship Id="rId50" Type="http://schemas.openxmlformats.org/officeDocument/2006/relationships/presProps" Target="presProps.xml" /><Relationship Id="rId51" Type="http://schemas.openxmlformats.org/officeDocument/2006/relationships/viewProps" Target="viewProps.xml" /><Relationship Id="rId52" Type="http://schemas.openxmlformats.org/officeDocument/2006/relationships/theme" Target="theme/theme1.xml" /><Relationship Id="rId53" Type="http://schemas.microsoft.com/office/2016/11/relationships/changesInfo" Target="changesInfos/changesInfo1.xml" /><Relationship Id="rId54" Type="http://schemas.microsoft.com/office/2015/10/relationships/revisionInfo" Target="revisionInfo.xml" /><Relationship Id="rId55"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lip Limaye" userId="c14ededb3a4cc408" providerId="LiveId" clId="{74124F3B-BA2A-4E91-94A0-9952A5CFF265}"/>
    <pc:docChg chg="undo custSel modSld">
      <pc:chgData name="Dilip Limaye" userId="c14ededb3a4cc408" providerId="LiveId" clId="{74124F3B-BA2A-4E91-94A0-9952A5CFF265}" dt="2025-03-23T17:39:54.292" v="282" actId="20577"/>
      <pc:docMkLst>
        <pc:docMk/>
      </pc:docMkLst>
      <pc:sldChg chg="modSp mod">
        <pc:chgData name="Dilip Limaye" userId="c14ededb3a4cc408" providerId="LiveId" clId="{74124F3B-BA2A-4E91-94A0-9952A5CFF265}" dt="2025-03-23T17:29:18.688" v="232" actId="2"/>
        <pc:sldMkLst>
          <pc:docMk/>
          <pc:sldMk cId="1355965515" sldId="395"/>
        </pc:sldMkLst>
        <pc:spChg chg="mod">
          <ac:chgData name="Dilip Limaye" userId="c14ededb3a4cc408" providerId="LiveId" clId="{74124F3B-BA2A-4E91-94A0-9952A5CFF265}" dt="2025-03-23T17:29:18.688" v="232" actId="2"/>
          <ac:spMkLst>
            <pc:docMk/>
            <pc:sldMk cId="1355965515" sldId="395"/>
            <ac:spMk id="10243" creationId="{00000000-0000-0000-0000-000000000000}"/>
          </ac:spMkLst>
        </pc:spChg>
      </pc:sldChg>
      <pc:sldChg chg="addSp modSp mod">
        <pc:chgData name="Dilip Limaye" userId="c14ededb3a4cc408" providerId="LiveId" clId="{74124F3B-BA2A-4E91-94A0-9952A5CFF265}" dt="2025-03-23T17:39:54.292" v="282" actId="20577"/>
        <pc:sldMkLst>
          <pc:docMk/>
          <pc:sldMk cId="1988584878" sldId="757"/>
        </pc:sldMkLst>
        <pc:spChg chg="add mod">
          <ac:chgData name="Dilip Limaye" userId="c14ededb3a4cc408" providerId="LiveId" clId="{74124F3B-BA2A-4E91-94A0-9952A5CFF265}" dt="2025-03-23T17:39:54.292" v="282" actId="20577"/>
          <ac:spMkLst>
            <pc:docMk/>
            <pc:sldMk cId="1988584878" sldId="757"/>
            <ac:spMk id="2" creationId="{6166CA76-4EA9-A04F-D10F-0D915B0E74DF}"/>
          </ac:spMkLst>
        </pc:spChg>
        <pc:spChg chg="mod">
          <ac:chgData name="Dilip Limaye" userId="c14ededb3a4cc408" providerId="LiveId" clId="{74124F3B-BA2A-4E91-94A0-9952A5CFF265}" dt="2025-03-23T17:25:59.982" v="3" actId="207"/>
          <ac:spMkLst>
            <pc:docMk/>
            <pc:sldMk cId="1988584878" sldId="757"/>
            <ac:spMk id="3" creationId="{CF8BC7D1-17D2-7144-7D21-58C10DB2CDEE}"/>
          </ac:spMkLst>
        </pc:spChg>
      </pc:sldChg>
    </pc:docChg>
  </pc:docChgLst>
</pc:chgInfo>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bg>
      <p:bgRef idx="1001">
        <a:schemeClr val="bg1"/>
      </p:bgRef>
    </p:bg>
    <p:spTree>
      <p:nvGrpSpPr>
        <p:cNvPr id="1" name="Shape 2"/>
        <p:cNvGrpSpPr/>
        <p:nvPr/>
      </p:nvGrpSpPr>
      <p:grpSpPr>
        <a:xfrm>
          <a:off x="0" y="0"/>
          <a:ext cx="0" cy="0"/>
        </a:xfrm>
      </p:grpSpPr>
      <p:sp>
        <p:nvSpPr>
          <p:cNvPr id="3" name="Google Shape;3;n"/>
          <p:cNvSpPr>
            <a:spLocks noGrp="1" noRot="1" noChangeAspect="1"/>
          </p:cNvSpPr>
          <p:nvPr>
            <p:ph type="sldImg" idx="2"/>
          </p:nvPr>
        </p:nvSpPr>
        <p:spPr>
          <a:xfrm>
            <a:off x="381300" y="685800"/>
            <a:ext cx="6096075" cy="3429000"/>
          </a:xfrm>
          <a:custGeom>
            <a:rect l="l" t="t" r="r" b="b"/>
            <a:pathLst>
              <a:path w="119999" h="119999"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ct val="0"/>
              </a:spcBef>
              <a:spcAft>
                <a:spcPct val="0"/>
              </a:spcAft>
              <a:buSzPts val="1100"/>
              <a:buChar char="●"/>
              <a:defRPr sz="1100"/>
            </a:lvl1pPr>
            <a:lvl2pPr marL="914400" lvl="1" indent="-298450">
              <a:spcBef>
                <a:spcPct val="0"/>
              </a:spcBef>
              <a:spcAft>
                <a:spcPct val="0"/>
              </a:spcAft>
              <a:buSzPts val="1100"/>
              <a:buChar char="○"/>
              <a:defRPr sz="1100"/>
            </a:lvl2pPr>
            <a:lvl3pPr marL="1371600" lvl="2" indent="-298450">
              <a:spcBef>
                <a:spcPct val="0"/>
              </a:spcBef>
              <a:spcAft>
                <a:spcPct val="0"/>
              </a:spcAft>
              <a:buSzPts val="1100"/>
              <a:buChar char="■"/>
              <a:defRPr sz="1100"/>
            </a:lvl3pPr>
            <a:lvl4pPr marL="1828800" lvl="3" indent="-298450">
              <a:spcBef>
                <a:spcPct val="0"/>
              </a:spcBef>
              <a:spcAft>
                <a:spcPct val="0"/>
              </a:spcAft>
              <a:buSzPts val="1100"/>
              <a:buChar char="●"/>
              <a:defRPr sz="1100"/>
            </a:lvl4pPr>
            <a:lvl5pPr marL="2286000" lvl="4" indent="-298450">
              <a:spcBef>
                <a:spcPct val="0"/>
              </a:spcBef>
              <a:spcAft>
                <a:spcPct val="0"/>
              </a:spcAft>
              <a:buSzPts val="1100"/>
              <a:buChar char="○"/>
              <a:defRPr sz="1100"/>
            </a:lvl5pPr>
            <a:lvl6pPr marL="2743200" lvl="5" indent="-298450">
              <a:spcBef>
                <a:spcPct val="0"/>
              </a:spcBef>
              <a:spcAft>
                <a:spcPct val="0"/>
              </a:spcAft>
              <a:buSzPts val="1100"/>
              <a:buChar char="■"/>
              <a:defRPr sz="1100"/>
            </a:lvl6pPr>
            <a:lvl7pPr marL="3200400" lvl="6" indent="-298450">
              <a:spcBef>
                <a:spcPct val="0"/>
              </a:spcBef>
              <a:spcAft>
                <a:spcPct val="0"/>
              </a:spcAft>
              <a:buSzPts val="1100"/>
              <a:buChar char="●"/>
              <a:defRPr sz="1100"/>
            </a:lvl7pPr>
            <a:lvl8pPr marL="3657600" lvl="7" indent="-298450">
              <a:spcBef>
                <a:spcPct val="0"/>
              </a:spcBef>
              <a:spcAft>
                <a:spcPct val="0"/>
              </a:spcAft>
              <a:buSzPts val="1100"/>
              <a:buChar char="○"/>
              <a:defRPr sz="1100"/>
            </a:lvl8pPr>
            <a:lvl9pPr marL="4114800" lvl="8" indent="-298450">
              <a:spcBef>
                <a:spcPct val="0"/>
              </a:spcBef>
              <a:spcAft>
                <a:spcPct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showMasterSp="0" showMasterPhAnim="0">
  <p:cSld>
    <p:spTree>
      <p:nvGrpSpPr>
        <p:cNvPr id="1" name="Shape 42"/>
        <p:cNvGrpSpPr/>
        <p:nvPr/>
      </p:nvGrpSpPr>
      <p:grpSpPr>
        <a:xfrm>
          <a:off x="0" y="0"/>
          <a:ext cx="0" cy="0"/>
        </a:xfrm>
      </p:grpSpPr>
      <p:sp>
        <p:nvSpPr>
          <p:cNvPr id="43" name="Google Shape;43;p:notes"/>
          <p:cNvSpPr>
            <a:spLocks noGrp="1" noRot="1" noChangeAspect="1"/>
          </p:cNvSpPr>
          <p:nvPr>
            <p:ph type="sldImg" idx="2"/>
          </p:nvPr>
        </p:nvSpPr>
        <p:spPr>
          <a:xfrm>
            <a:off x="381000" y="685800"/>
            <a:ext cx="6096000" cy="3429000"/>
          </a:xfrm>
          <a:custGeom>
            <a:rect l="l" t="t" r="r" b="b"/>
            <a:pathLst>
              <a:path w="119999" h="119999"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ct val="0"/>
              </a:spcBef>
              <a:spcAft>
                <a:spcPct val="0"/>
              </a:spcAft>
              <a:buNone/>
            </a:pPr>
            <a:endParaRPr/>
          </a:p>
        </p:txBody>
      </p:sp>
    </p:spTree>
    <p:extLst>
      <p:ext uri="{BB962C8B-B14F-4D97-AF65-F5344CB8AC3E}">
        <p14:creationId xmlns:p14="http://schemas.microsoft.com/office/powerpoint/2010/main" val="4035028173"/>
      </p:ext>
    </p:extLst>
  </p:cSld>
  <p:clrMapOvr>
    <a:masterClrMapping/>
  </p:clrMapOvr>
</p:notes>
</file>

<file path=ppt/notesSlides/notesSlide10.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lang="en-US"/>
              <a:t>-22 oC, kho lanh chiem 8 -10%</a:t>
            </a:r>
          </a:p>
          <a:p>
            <a:pPr marL="0" marR="0" lvl="0" indent="0" algn="l" defTabSz="914400" rtl="0" eaLnBrk="0" fontAlgn="base" latinLnBrk="0" hangingPunct="0">
              <a:lnSpc>
                <a:spcPct val="100000"/>
              </a:lnSpc>
              <a:spcBef>
                <a:spcPct val="30000"/>
              </a:spcBef>
              <a:spcAft>
                <a:spcPct val="0"/>
              </a:spcAft>
              <a:buClrTx/>
              <a:buSzTx/>
              <a:buFontTx/>
              <a:buNone/>
              <a:defRPr/>
            </a:pPr>
            <a:r>
              <a:rPr lang="en-US" err="1"/>
              <a:t>Các nhà máy cá th</a:t>
            </a:r>
            <a:r>
              <a:rPr lang="vi-VN"/>
              <a:t>ư</a:t>
            </a:r>
            <a:r>
              <a:rPr lang="en-US" err="1"/>
              <a:t>ờng chế biến đến 3 giờ</a:t>
            </a:r>
            <a:endParaRPr lang="en-US"/>
          </a:p>
          <a:p>
            <a:pPr marL="0" marR="0" lvl="0" indent="0" algn="l" defTabSz="914400" rtl="0" eaLnBrk="0" fontAlgn="base" latinLnBrk="0" hangingPunct="0">
              <a:lnSpc>
                <a:spcPct val="100000"/>
              </a:lnSpc>
              <a:spcBef>
                <a:spcPct val="30000"/>
              </a:spcBef>
              <a:spcAft>
                <a:spcPct val="0"/>
              </a:spcAft>
              <a:buClrTx/>
              <a:buSzTx/>
              <a:buFontTx/>
              <a:buNone/>
              <a:defRPr/>
            </a:pPr>
            <a:r>
              <a:rPr lang="en-US"/>
              <a:t>LED giam tải lạnh</a:t>
            </a: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14</a:t>
            </a:fld>
            <a:endParaRPr lang="en-US"/>
          </a:p>
        </p:txBody>
      </p:sp>
    </p:spTree>
    <p:extLst>
      <p:ext uri="{BB962C8B-B14F-4D97-AF65-F5344CB8AC3E}">
        <p14:creationId xmlns:p14="http://schemas.microsoft.com/office/powerpoint/2010/main" val="555173091"/>
      </p:ext>
    </p:extLst>
  </p:cSld>
  <p:clrMapOvr>
    <a:masterClrMapping/>
  </p:clrMapOvr>
</p:notes>
</file>

<file path=ppt/notesSlides/notesSlide1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15</a:t>
            </a:fld>
            <a:endParaRPr lang="en-US"/>
          </a:p>
        </p:txBody>
      </p:sp>
    </p:spTree>
    <p:extLst>
      <p:ext uri="{BB962C8B-B14F-4D97-AF65-F5344CB8AC3E}">
        <p14:creationId xmlns:p14="http://schemas.microsoft.com/office/powerpoint/2010/main" val="1188139094"/>
      </p:ext>
    </p:extLst>
  </p:cSld>
  <p:clrMapOvr>
    <a:masterClrMapping/>
  </p:clrMapOvr>
</p:notes>
</file>

<file path=ppt/notesSlides/notesSlide12.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16</a:t>
            </a:fld>
            <a:endParaRPr lang="en-US"/>
          </a:p>
        </p:txBody>
      </p:sp>
    </p:spTree>
    <p:extLst>
      <p:ext uri="{BB962C8B-B14F-4D97-AF65-F5344CB8AC3E}">
        <p14:creationId xmlns:p14="http://schemas.microsoft.com/office/powerpoint/2010/main" val="4244484788"/>
      </p:ext>
    </p:extLst>
  </p:cSld>
  <p:clrMapOvr>
    <a:masterClrMapping/>
  </p:clrMapOvr>
</p:notes>
</file>

<file path=ppt/notesSlides/notesSlide13.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17</a:t>
            </a:fld>
            <a:endParaRPr lang="en-US"/>
          </a:p>
        </p:txBody>
      </p:sp>
    </p:spTree>
    <p:extLst>
      <p:ext uri="{BB962C8B-B14F-4D97-AF65-F5344CB8AC3E}">
        <p14:creationId xmlns:p14="http://schemas.microsoft.com/office/powerpoint/2010/main" val="3669882193"/>
      </p:ext>
    </p:extLst>
  </p:cSld>
  <p:clrMapOvr>
    <a:masterClrMapping/>
  </p:clrMapOvr>
</p:notes>
</file>

<file path=ppt/notesSlides/notesSlide14.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18</a:t>
            </a:fld>
            <a:endParaRPr lang="en-US"/>
          </a:p>
        </p:txBody>
      </p:sp>
    </p:spTree>
    <p:extLst>
      <p:ext uri="{BB962C8B-B14F-4D97-AF65-F5344CB8AC3E}">
        <p14:creationId xmlns:p14="http://schemas.microsoft.com/office/powerpoint/2010/main" val="1722746050"/>
      </p:ext>
    </p:extLst>
  </p:cSld>
  <p:clrMapOvr>
    <a:masterClrMapping/>
  </p:clrMapOvr>
</p:notes>
</file>

<file path=ppt/notesSlides/notesSlide15.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19</a:t>
            </a:fld>
            <a:endParaRPr lang="en-US"/>
          </a:p>
        </p:txBody>
      </p:sp>
    </p:spTree>
    <p:extLst>
      <p:ext uri="{BB962C8B-B14F-4D97-AF65-F5344CB8AC3E}">
        <p14:creationId xmlns:p14="http://schemas.microsoft.com/office/powerpoint/2010/main" val="1201087679"/>
      </p:ext>
    </p:extLst>
  </p:cSld>
  <p:clrMapOvr>
    <a:masterClrMapping/>
  </p:clrMapOvr>
</p:notes>
</file>

<file path=ppt/notesSlides/notesSlide16.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20</a:t>
            </a:fld>
            <a:endParaRPr lang="en-US"/>
          </a:p>
        </p:txBody>
      </p:sp>
    </p:spTree>
    <p:extLst>
      <p:ext uri="{BB962C8B-B14F-4D97-AF65-F5344CB8AC3E}">
        <p14:creationId xmlns:p14="http://schemas.microsoft.com/office/powerpoint/2010/main" val="2428553662"/>
      </p:ext>
    </p:extLst>
  </p:cSld>
  <p:clrMapOvr>
    <a:masterClrMapping/>
  </p:clrMapOvr>
</p:notes>
</file>

<file path=ppt/notesSlides/notesSlide17.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lang="vi-VN" sz="1200" b="0" i="0" u="none" strike="noStrike" kern="1200" baseline="0" err="1">
                <a:solidFill>
                  <a:schemeClr val="tx1"/>
                </a:solidFill>
                <a:latin typeface="Arial"/>
                <a:ea typeface="+mn-ea"/>
                <a:cs typeface="+mn-cs"/>
              </a:rPr>
              <a:t>Thiết bị làm lạnh đã thay đổi so với thiết kế ban đầu (nhiều tổ máy hơn)</a:t>
            </a: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21</a:t>
            </a:fld>
            <a:endParaRPr lang="en-US"/>
          </a:p>
        </p:txBody>
      </p:sp>
    </p:spTree>
    <p:extLst>
      <p:ext uri="{BB962C8B-B14F-4D97-AF65-F5344CB8AC3E}">
        <p14:creationId xmlns:p14="http://schemas.microsoft.com/office/powerpoint/2010/main" val="1393087201"/>
      </p:ext>
    </p:extLst>
  </p:cSld>
  <p:clrMapOvr>
    <a:masterClrMapping/>
  </p:clrMapOvr>
</p:notes>
</file>

<file path=ppt/notesSlides/notesSlide18.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22</a:t>
            </a:fld>
            <a:endParaRPr lang="en-US"/>
          </a:p>
        </p:txBody>
      </p:sp>
    </p:spTree>
    <p:extLst>
      <p:ext uri="{BB962C8B-B14F-4D97-AF65-F5344CB8AC3E}">
        <p14:creationId xmlns:p14="http://schemas.microsoft.com/office/powerpoint/2010/main" val="2502207375"/>
      </p:ext>
    </p:extLst>
  </p:cSld>
  <p:clrMapOvr>
    <a:masterClrMapping/>
  </p:clrMapOvr>
</p:notes>
</file>

<file path=ppt/notesSlides/notesSlide19.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lang="vi-VN" sz="1200" i="1" err="1">
                <a:solidFill>
                  <a:srgbClr val="333333"/>
                </a:solidFill>
                <a:ea typeface="Arial"/>
              </a:rPr>
              <a:t>Cứ mỗi 1% nước có trong môi chất lạnh NH3, năng suất lạnh suy giảm đi 2% và điện năng tiêu thụ tăng thêm </a:t>
            </a:r>
            <a:r>
              <a:rPr lang="en-US" sz="1200" i="1">
                <a:solidFill>
                  <a:srgbClr val="333333"/>
                </a:solidFill>
                <a:ea typeface="Arial"/>
              </a:rPr>
              <a:t>1%.</a:t>
            </a:r>
            <a:endParaRPr lang="en-US" sz="1200" i="1">
              <a:ea typeface="Arial"/>
            </a:endParaRPr>
          </a:p>
          <a:p>
            <a:pPr marL="0" marR="0" lvl="0" indent="0" algn="l" defTabSz="914400" rtl="0" eaLnBrk="0" fontAlgn="base" latinLnBrk="0" hangingPunct="0">
              <a:lnSpc>
                <a:spcPct val="100000"/>
              </a:lnSpc>
              <a:spcBef>
                <a:spcPct val="30000"/>
              </a:spcBef>
              <a:spcAft>
                <a:spcPct val="0"/>
              </a:spcAft>
              <a:buClrTx/>
              <a:buSzTx/>
              <a:buFontTx/>
              <a:buNone/>
              <a:defRPr/>
            </a:pP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23</a:t>
            </a:fld>
            <a:endParaRPr lang="en-US"/>
          </a:p>
        </p:txBody>
      </p:sp>
    </p:spTree>
    <p:extLst>
      <p:ext uri="{BB962C8B-B14F-4D97-AF65-F5344CB8AC3E}">
        <p14:creationId xmlns:p14="http://schemas.microsoft.com/office/powerpoint/2010/main" val="3646867042"/>
      </p:ext>
    </p:extLst>
  </p:cSld>
  <p:clrMapOvr>
    <a:masterClrMapping/>
  </p:clrMapOvr>
</p:notes>
</file>

<file path=ppt/notesSlides/notesSlide2.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a:latin typeface="Arial"/>
                <a:ea typeface="Arial"/>
                <a:cs typeface="Arial"/>
              </a:rPr>
              <a:t>Theo Nghị định thư Montreal mà Việt Nam là một thành viên, môi chất lạnh </a:t>
            </a:r>
            <a:r>
              <a:rPr lang="vi-VN" sz="1200">
                <a:latin typeface="Arial"/>
                <a:ea typeface="Arial"/>
                <a:cs typeface="Arial"/>
              </a:rPr>
              <a:t>R22</a:t>
            </a:r>
            <a:r>
              <a:rPr lang="en-US" sz="1200">
                <a:latin typeface="Arial"/>
                <a:ea typeface="Arial"/>
                <a:cs typeface="Arial"/>
              </a:rPr>
              <a:t> chỉ được sử dụng ở mức 2.5% sau năm 2030</a:t>
            </a:r>
          </a:p>
          <a:p>
            <a:pPr>
              <a:buFont typeface="Wingdings" charset="2"/>
              <a:buChar char="§"/>
            </a:pPr>
            <a:r>
              <a:rPr lang="en-US" sz="1200" err="1">
                <a:latin typeface="Arial"/>
                <a:ea typeface="Arial"/>
                <a:cs typeface="Arial"/>
              </a:rPr>
              <a:t>Hầu hết các máy nén </a:t>
            </a:r>
            <a:r>
              <a:rPr lang="vi-VN" sz="1200">
                <a:latin typeface="Arial"/>
                <a:ea typeface="Arial"/>
                <a:cs typeface="Arial"/>
              </a:rPr>
              <a:t>lạnh</a:t>
            </a:r>
            <a:r>
              <a:rPr lang="en-US" sz="1200">
                <a:latin typeface="Arial"/>
                <a:ea typeface="Arial"/>
                <a:cs typeface="Arial"/>
              </a:rPr>
              <a:t> của hệ thống lạnh sử dụng môi chất R22 là các thiết bị </a:t>
            </a:r>
            <a:r>
              <a:rPr lang="vi-VN" sz="1200">
                <a:latin typeface="Arial"/>
                <a:ea typeface="Arial"/>
                <a:cs typeface="Arial"/>
              </a:rPr>
              <a:t>đơn lẻ</a:t>
            </a:r>
            <a:r>
              <a:rPr lang="en-US" sz="1200">
                <a:latin typeface="Arial"/>
                <a:ea typeface="Arial"/>
                <a:cs typeface="Arial"/>
              </a:rPr>
              <a:t> vì thế có thể đầu tư dần</a:t>
            </a:r>
            <a:endParaRPr lang="en-US" sz="1200">
              <a:latin typeface="Arial"/>
              <a:ea typeface="Arial"/>
              <a:cs typeface="Arial"/>
            </a:endParaRPr>
          </a:p>
          <a:p>
            <a:pPr>
              <a:buFont typeface="Wingdings" charset="2"/>
              <a:buChar char="§"/>
            </a:pPr>
            <a:r>
              <a:rPr lang="en-US" sz="1200" err="1">
                <a:latin typeface="Arial"/>
                <a:ea typeface="Arial"/>
                <a:cs typeface="Arial"/>
              </a:rPr>
              <a:t>Giảm từ </a:t>
            </a:r>
            <a:r>
              <a:rPr lang="vi-VN" sz="1200">
                <a:latin typeface="Arial"/>
                <a:ea typeface="Arial"/>
                <a:cs typeface="Arial"/>
              </a:rPr>
              <a:t>5 </a:t>
            </a:r>
            <a:r>
              <a:rPr lang="en-US" sz="1200" err="1">
                <a:latin typeface="Arial"/>
                <a:ea typeface="Arial"/>
                <a:cs typeface="Arial"/>
              </a:rPr>
              <a:t>đến</a:t>
            </a:r>
            <a:r>
              <a:rPr lang="vi-VN" sz="1200">
                <a:latin typeface="Arial"/>
                <a:ea typeface="Arial"/>
                <a:cs typeface="Arial"/>
              </a:rPr>
              <a:t> 10% </a:t>
            </a:r>
            <a:r>
              <a:rPr lang="en-US" sz="1200" err="1">
                <a:latin typeface="Arial"/>
                <a:ea typeface="Arial"/>
                <a:cs typeface="Arial"/>
              </a:rPr>
              <a:t>hiệu suất của hệ thống </a:t>
            </a:r>
            <a:r>
              <a:rPr lang="vi-VN" sz="1200">
                <a:latin typeface="Arial"/>
                <a:ea typeface="Arial"/>
                <a:cs typeface="Arial"/>
              </a:rPr>
              <a:t>lạnh </a:t>
            </a:r>
            <a:r>
              <a:rPr lang="en-US" sz="1200" err="1">
                <a:latin typeface="Arial"/>
                <a:ea typeface="Arial"/>
                <a:cs typeface="Arial"/>
              </a:rPr>
              <a:t>dùng </a:t>
            </a:r>
            <a:r>
              <a:rPr lang="vi-VN" sz="1200">
                <a:latin typeface="Arial"/>
                <a:ea typeface="Arial"/>
                <a:cs typeface="Arial"/>
              </a:rPr>
              <a:t>R22 </a:t>
            </a:r>
            <a:r>
              <a:rPr lang="en-US" sz="1200" err="1">
                <a:latin typeface="Arial"/>
                <a:ea typeface="Arial"/>
                <a:cs typeface="Arial"/>
              </a:rPr>
              <a:t>ở nhiệt độ vận hành thấp (từ -28 to -45 </a:t>
            </a:r>
            <a:r>
              <a:rPr lang="en-US" sz="1200" baseline="30000">
                <a:latin typeface="Arial"/>
                <a:ea typeface="Arial"/>
                <a:cs typeface="Arial"/>
              </a:rPr>
              <a:t>0</a:t>
            </a:r>
            <a:r>
              <a:rPr lang="en-US" sz="1200">
                <a:latin typeface="Arial"/>
                <a:ea typeface="Arial"/>
                <a:cs typeface="Arial"/>
              </a:rPr>
              <a:t>C) so với việc sử dụng hệ thống lạnh dùng NH3.</a:t>
            </a:r>
          </a:p>
          <a:p>
            <a:endParaRPr lang="en-US"/>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5</a:t>
            </a:fld>
            <a:endParaRPr lang="en-US"/>
          </a:p>
        </p:txBody>
      </p:sp>
    </p:spTree>
    <p:extLst>
      <p:ext uri="{BB962C8B-B14F-4D97-AF65-F5344CB8AC3E}">
        <p14:creationId xmlns:p14="http://schemas.microsoft.com/office/powerpoint/2010/main" val="2574069694"/>
      </p:ext>
    </p:extLst>
  </p:cSld>
  <p:clrMapOvr>
    <a:masterClrMapping/>
  </p:clrMapOvr>
</p:notes>
</file>

<file path=ppt/notesSlides/notesSlide20.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24</a:t>
            </a:fld>
            <a:endParaRPr lang="en-US"/>
          </a:p>
        </p:txBody>
      </p:sp>
    </p:spTree>
    <p:extLst>
      <p:ext uri="{BB962C8B-B14F-4D97-AF65-F5344CB8AC3E}">
        <p14:creationId xmlns:p14="http://schemas.microsoft.com/office/powerpoint/2010/main" val="3813739957"/>
      </p:ext>
    </p:extLst>
  </p:cSld>
  <p:clrMapOvr>
    <a:masterClrMapping/>
  </p:clrMapOvr>
</p:notes>
</file>

<file path=ppt/notesSlides/notesSlide2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vi-VN" sz="1200" b="0" i="0" u="none" strike="noStrike" kern="1200" baseline="0" err="1">
                <a:solidFill>
                  <a:schemeClr val="tx1"/>
                </a:solidFill>
                <a:latin typeface="Arial"/>
                <a:ea typeface="+mn-ea"/>
                <a:cs typeface="+mn-cs"/>
              </a:rPr>
              <a:t>Nếu có không khí trong hệ thống, thì nó chiếm chỗ trong dàn ngưng tụ, làm giảm hiệu quả</a:t>
            </a:r>
            <a:endParaRPr lang="vi-VN" sz="1200" b="0" i="0" u="none" strike="noStrike" kern="1200" baseline="0">
              <a:solidFill>
                <a:schemeClr val="tx1"/>
              </a:solidFill>
              <a:latin typeface="Arial"/>
              <a:ea typeface="+mn-ea"/>
              <a:cs typeface="+mn-cs"/>
            </a:endParaRPr>
          </a:p>
          <a:p>
            <a:r>
              <a:rPr lang="en-GB" sz="1200" b="0" i="0" u="none" strike="noStrike" kern="1200" baseline="0" err="1">
                <a:solidFill>
                  <a:schemeClr val="tx1"/>
                </a:solidFill>
                <a:latin typeface="Arial"/>
                <a:ea typeface="+mn-ea"/>
                <a:cs typeface="+mn-cs"/>
              </a:rPr>
              <a:t>trao đổi nhiệt bề mặt.</a:t>
            </a:r>
          </a:p>
          <a:p>
            <a:r>
              <a:rPr lang="en-GB" sz="1200" b="0" i="0" u="none" strike="noStrike" kern="1200" baseline="0">
                <a:solidFill>
                  <a:schemeClr val="tx1"/>
                </a:solidFill>
                <a:latin typeface="Arial"/>
                <a:ea typeface="+mn-ea"/>
                <a:cs typeface="+mn-cs"/>
              </a:rPr>
              <a:t>Kim đồng hồ rung mạnh, </a:t>
            </a:r>
            <a:r>
              <a:rPr lang="vi-VN" sz="1200" b="0" i="0" u="none" strike="noStrike" kern="1200" baseline="0" err="1">
                <a:solidFill>
                  <a:schemeClr val="tx1"/>
                </a:solidFill>
                <a:latin typeface="Arial"/>
                <a:ea typeface="+mn-ea"/>
                <a:cs typeface="+mn-cs"/>
              </a:rPr>
              <a:t>áp suất ngưng tụ cao bất thường 	</a:t>
            </a:r>
          </a:p>
          <a:p>
            <a:pPr marL="0" marR="0" lvl="0" indent="0" algn="l" defTabSz="914400" rtl="0" eaLnBrk="0" fontAlgn="base" latinLnBrk="0" hangingPunct="0">
              <a:lnSpc>
                <a:spcPct val="100000"/>
              </a:lnSpc>
              <a:spcBef>
                <a:spcPct val="30000"/>
              </a:spcBef>
              <a:spcAft>
                <a:spcPct val="0"/>
              </a:spcAft>
              <a:buClrTx/>
              <a:buSzTx/>
              <a:buFontTx/>
              <a:buNone/>
              <a:defRPr/>
            </a:pP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26</a:t>
            </a:fld>
            <a:endParaRPr lang="en-US"/>
          </a:p>
        </p:txBody>
      </p:sp>
    </p:spTree>
    <p:extLst>
      <p:ext uri="{BB962C8B-B14F-4D97-AF65-F5344CB8AC3E}">
        <p14:creationId xmlns:p14="http://schemas.microsoft.com/office/powerpoint/2010/main" val="1456403859"/>
      </p:ext>
    </p:extLst>
  </p:cSld>
  <p:clrMapOvr>
    <a:masterClrMapping/>
  </p:clrMapOvr>
</p:notes>
</file>

<file path=ppt/notesSlides/notesSlide22.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vi-VN" sz="1200" b="0" i="0" u="none" strike="noStrike" kern="1200" baseline="0" err="1">
                <a:solidFill>
                  <a:schemeClr val="tx1"/>
                </a:solidFill>
                <a:latin typeface="Arial"/>
                <a:ea typeface="+mn-ea"/>
                <a:cs typeface="+mn-cs"/>
              </a:rPr>
              <a:t>Nếu có không khí trong hệ thống, thì nó chiếm chỗ trong dàn ngưng tụ, làm giảm hiệu quả</a:t>
            </a:r>
            <a:endParaRPr lang="vi-VN" sz="1200" b="0" i="0" u="none" strike="noStrike" kern="1200" baseline="0">
              <a:solidFill>
                <a:schemeClr val="tx1"/>
              </a:solidFill>
              <a:latin typeface="Arial"/>
              <a:ea typeface="+mn-ea"/>
              <a:cs typeface="+mn-cs"/>
            </a:endParaRPr>
          </a:p>
          <a:p>
            <a:r>
              <a:rPr lang="en-GB" sz="1200" b="0" i="0" u="none" strike="noStrike" kern="1200" baseline="0" err="1">
                <a:solidFill>
                  <a:schemeClr val="tx1"/>
                </a:solidFill>
                <a:latin typeface="Arial"/>
                <a:ea typeface="+mn-ea"/>
                <a:cs typeface="+mn-cs"/>
              </a:rPr>
              <a:t>trao đổi nhiệt bề mặt.</a:t>
            </a:r>
          </a:p>
          <a:p>
            <a:r>
              <a:rPr lang="en-GB" sz="1200" b="0" i="0" u="none" strike="noStrike" kern="1200" baseline="0">
                <a:solidFill>
                  <a:schemeClr val="tx1"/>
                </a:solidFill>
                <a:latin typeface="Arial"/>
                <a:ea typeface="+mn-ea"/>
                <a:cs typeface="+mn-cs"/>
              </a:rPr>
              <a:t>Kim đồng hồ rung mạnh, </a:t>
            </a:r>
            <a:r>
              <a:rPr lang="vi-VN" sz="1200" b="0" i="0" u="none" strike="noStrike" kern="1200" baseline="0" err="1">
                <a:solidFill>
                  <a:schemeClr val="tx1"/>
                </a:solidFill>
                <a:latin typeface="Arial"/>
                <a:ea typeface="+mn-ea"/>
                <a:cs typeface="+mn-cs"/>
              </a:rPr>
              <a:t>áp suất ngưng tụ cao bất thường 	</a:t>
            </a:r>
          </a:p>
          <a:p>
            <a:pPr marL="0" marR="0" lvl="0" indent="0" algn="l" defTabSz="914400" rtl="0" eaLnBrk="0" fontAlgn="base" latinLnBrk="0" hangingPunct="0">
              <a:lnSpc>
                <a:spcPct val="100000"/>
              </a:lnSpc>
              <a:spcBef>
                <a:spcPct val="30000"/>
              </a:spcBef>
              <a:spcAft>
                <a:spcPct val="0"/>
              </a:spcAft>
              <a:buClrTx/>
              <a:buSzTx/>
              <a:buFontTx/>
              <a:buNone/>
              <a:defRPr/>
            </a:pP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27</a:t>
            </a:fld>
            <a:endParaRPr lang="en-US"/>
          </a:p>
        </p:txBody>
      </p:sp>
    </p:spTree>
    <p:extLst>
      <p:ext uri="{BB962C8B-B14F-4D97-AF65-F5344CB8AC3E}">
        <p14:creationId xmlns:p14="http://schemas.microsoft.com/office/powerpoint/2010/main" val="3837151836"/>
      </p:ext>
    </p:extLst>
  </p:cSld>
  <p:clrMapOvr>
    <a:masterClrMapping/>
  </p:clrMapOvr>
</p:notes>
</file>

<file path=ppt/notesSlides/notesSlide23.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rect l="l" t="t" r="r" b="b"/>
            <a:pathLst>
              <a:path w="119999" h="119999"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ct val="0"/>
              </a:spcBef>
              <a:spcAft>
                <a:spcPct val="0"/>
              </a:spcAft>
              <a:buNone/>
            </a:pPr>
            <a:endParaRPr/>
          </a:p>
        </p:txBody>
      </p:sp>
    </p:spTree>
    <p:extLst>
      <p:ext uri="{BB962C8B-B14F-4D97-AF65-F5344CB8AC3E}">
        <p14:creationId xmlns:p14="http://schemas.microsoft.com/office/powerpoint/2010/main" val="421398968"/>
      </p:ext>
    </p:extLst>
  </p:cSld>
  <p:clrMapOvr>
    <a:masterClrMapping/>
  </p:clrMapOvr>
</p:notes>
</file>

<file path=ppt/notesSlides/notesSlide3.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6</a:t>
            </a:fld>
            <a:endParaRPr lang="en-US"/>
          </a:p>
        </p:txBody>
      </p:sp>
    </p:spTree>
    <p:extLst>
      <p:ext uri="{BB962C8B-B14F-4D97-AF65-F5344CB8AC3E}">
        <p14:creationId xmlns:p14="http://schemas.microsoft.com/office/powerpoint/2010/main" val="1183680279"/>
      </p:ext>
    </p:extLst>
  </p:cSld>
  <p:clrMapOvr>
    <a:masterClrMapping/>
  </p:clrMapOvr>
</p:notes>
</file>

<file path=ppt/notesSlides/notesSlide4.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7</a:t>
            </a:fld>
            <a:endParaRPr lang="en-US"/>
          </a:p>
        </p:txBody>
      </p:sp>
    </p:spTree>
    <p:extLst>
      <p:ext uri="{BB962C8B-B14F-4D97-AF65-F5344CB8AC3E}">
        <p14:creationId xmlns:p14="http://schemas.microsoft.com/office/powerpoint/2010/main" val="1247196897"/>
      </p:ext>
    </p:extLst>
  </p:cSld>
  <p:clrMapOvr>
    <a:masterClrMapping/>
  </p:clrMapOvr>
</p:notes>
</file>

<file path=ppt/notesSlides/notesSlide5.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8</a:t>
            </a:fld>
            <a:endParaRPr lang="en-US"/>
          </a:p>
        </p:txBody>
      </p:sp>
    </p:spTree>
    <p:extLst>
      <p:ext uri="{BB962C8B-B14F-4D97-AF65-F5344CB8AC3E}">
        <p14:creationId xmlns:p14="http://schemas.microsoft.com/office/powerpoint/2010/main" val="3860198058"/>
      </p:ext>
    </p:extLst>
  </p:cSld>
  <p:clrMapOvr>
    <a:masterClrMapping/>
  </p:clrMapOvr>
</p:notes>
</file>

<file path=ppt/notesSlides/notesSlide6.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lang="en-US"/>
              <a:t>hay đầu t</a:t>
            </a:r>
            <a:r>
              <a:rPr lang="vi-VN"/>
              <a:t>ư</a:t>
            </a:r>
            <a:r>
              <a:rPr lang="en-US"/>
              <a:t> hầm tiền đông,  tăng , giảm số l</a:t>
            </a:r>
            <a:r>
              <a:rPr lang="vi-VN"/>
              <a:t>ư</a:t>
            </a:r>
            <a:r>
              <a:rPr lang="en-US" err="1"/>
              <a:t>ợng máy nén</a:t>
            </a: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10</a:t>
            </a:fld>
            <a:endParaRPr lang="en-US"/>
          </a:p>
        </p:txBody>
      </p:sp>
    </p:spTree>
    <p:extLst>
      <p:ext uri="{BB962C8B-B14F-4D97-AF65-F5344CB8AC3E}">
        <p14:creationId xmlns:p14="http://schemas.microsoft.com/office/powerpoint/2010/main" val="2940828260"/>
      </p:ext>
    </p:extLst>
  </p:cSld>
  <p:clrMapOvr>
    <a:masterClrMapping/>
  </p:clrMapOvr>
</p:notes>
</file>

<file path=ppt/notesSlides/notesSlide7.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lang="en-US" err="1"/>
              <a:t>kho lanh chiem 8 -10%</a:t>
            </a:r>
          </a:p>
          <a:p>
            <a:pPr marL="0" marR="0" lvl="0" indent="0" algn="l" defTabSz="914400" rtl="0" eaLnBrk="0" fontAlgn="base" latinLnBrk="0" hangingPunct="0">
              <a:lnSpc>
                <a:spcPct val="100000"/>
              </a:lnSpc>
              <a:spcBef>
                <a:spcPct val="30000"/>
              </a:spcBef>
              <a:spcAft>
                <a:spcPct val="0"/>
              </a:spcAft>
              <a:buClrTx/>
              <a:buSzTx/>
              <a:buFontTx/>
              <a:buNone/>
              <a:defRPr/>
            </a:pP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11</a:t>
            </a:fld>
            <a:endParaRPr lang="en-US"/>
          </a:p>
        </p:txBody>
      </p:sp>
    </p:spTree>
    <p:extLst>
      <p:ext uri="{BB962C8B-B14F-4D97-AF65-F5344CB8AC3E}">
        <p14:creationId xmlns:p14="http://schemas.microsoft.com/office/powerpoint/2010/main" val="1502644705"/>
      </p:ext>
    </p:extLst>
  </p:cSld>
  <p:clrMapOvr>
    <a:masterClrMapping/>
  </p:clrMapOvr>
</p:notes>
</file>

<file path=ppt/notesSlides/notesSlide8.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lang="en-US" err="1"/>
              <a:t>kho lanh chiem 8 -10%</a:t>
            </a:r>
          </a:p>
          <a:p>
            <a:pPr marL="0" marR="0" lvl="0" indent="0" algn="l" defTabSz="914400" rtl="0" eaLnBrk="0" fontAlgn="base" latinLnBrk="0" hangingPunct="0">
              <a:lnSpc>
                <a:spcPct val="100000"/>
              </a:lnSpc>
              <a:spcBef>
                <a:spcPct val="30000"/>
              </a:spcBef>
              <a:spcAft>
                <a:spcPct val="0"/>
              </a:spcAft>
              <a:buClrTx/>
              <a:buSzTx/>
              <a:buFontTx/>
              <a:buNone/>
              <a:defRPr/>
            </a:pP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12</a:t>
            </a:fld>
            <a:endParaRPr lang="en-US"/>
          </a:p>
        </p:txBody>
      </p:sp>
    </p:spTree>
    <p:extLst>
      <p:ext uri="{BB962C8B-B14F-4D97-AF65-F5344CB8AC3E}">
        <p14:creationId xmlns:p14="http://schemas.microsoft.com/office/powerpoint/2010/main" val="3422039594"/>
      </p:ext>
    </p:extLst>
  </p:cSld>
  <p:clrMapOvr>
    <a:masterClrMapping/>
  </p:clrMapOvr>
</p:notes>
</file>

<file path=ppt/notesSlides/notesSlide9.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lang="en-US" err="1"/>
              <a:t>kho lanh chiem 8 -10%</a:t>
            </a:r>
          </a:p>
          <a:p>
            <a:pPr marL="0" marR="0" lvl="0" indent="0" algn="l" defTabSz="914400" rtl="0" eaLnBrk="0" fontAlgn="base" latinLnBrk="0" hangingPunct="0">
              <a:lnSpc>
                <a:spcPct val="100000"/>
              </a:lnSpc>
              <a:spcBef>
                <a:spcPct val="30000"/>
              </a:spcBef>
              <a:spcAft>
                <a:spcPct val="0"/>
              </a:spcAft>
              <a:buClrTx/>
              <a:buSzTx/>
              <a:buFontTx/>
              <a:buNone/>
              <a:defRPr/>
            </a:pPr>
            <a:endParaRPr lang="en-GB"/>
          </a:p>
        </p:txBody>
      </p:sp>
      <p:sp>
        <p:nvSpPr>
          <p:cNvPr id="4" name="Slide Number Placeholder 3"/>
          <p:cNvSpPr>
            <a:spLocks noGrp="1"/>
          </p:cNvSpPr>
          <p:nvPr>
            <p:ph type="sldNum" sz="quarter" idx="5"/>
          </p:nvPr>
        </p:nvSpPr>
        <p:spPr/>
        <p:txBody>
          <a:bodyPr/>
          <a:lstStyle/>
          <a:p>
            <a:pPr>
              <a:defRPr/>
            </a:pPr>
            <a:fld id="{83EE571A-9079-430C-90C2-99DFC2CC8A89}" type="slidenum">
              <a:rPr lang="en-US" smtClean="0"/>
              <a:pPr>
                <a:defRPr/>
              </a:pPr>
              <a:t>13</a:t>
            </a:fld>
            <a:endParaRPr lang="en-US"/>
          </a:p>
        </p:txBody>
      </p:sp>
    </p:spTree>
    <p:extLst>
      <p:ext uri="{BB962C8B-B14F-4D97-AF65-F5344CB8AC3E}">
        <p14:creationId xmlns:p14="http://schemas.microsoft.com/office/powerpoint/2010/main" val="3974598846"/>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jpeg" /><Relationship Id="rId5"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jpe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jpeg" /><Relationship Id="rId3" Type="http://schemas.openxmlformats.org/officeDocument/2006/relationships/image" Target="../media/image2.png" /><Relationship Id="rId4" Type="http://schemas.openxmlformats.org/officeDocument/2006/relationships/image" Target="../media/image3.png" /><Relationship Id="rId5"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matchingName="Title slide" type="title">
  <p:cSld name="Title slide">
    <p:spTree>
      <p:nvGrpSpPr>
        <p:cNvPr id="1" name="Shape 8"/>
        <p:cNvGrpSpPr/>
        <p:nvPr/>
      </p:nvGrpSpPr>
      <p:grpSpPr>
        <a:xfrm>
          <a:off x="0" y="0"/>
          <a: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ct val="0"/>
              </a:spcBef>
              <a:spcAft>
                <a:spcPct val="0"/>
              </a:spcAft>
              <a:buSzPts val="5200"/>
              <a:buNone/>
              <a:defRPr sz="4800" b="0" i="0">
                <a:latin typeface="+mj-lt"/>
                <a:cs typeface="Arial" panose="020b0604020202020204" pitchFamily="34" charset="0"/>
              </a:defRPr>
            </a:lvl1pPr>
            <a:lvl2pPr lvl="1">
              <a:spcBef>
                <a:spcPct val="0"/>
              </a:spcBef>
              <a:spcAft>
                <a:spcPct val="0"/>
              </a:spcAft>
              <a:buSzPts val="5200"/>
              <a:buNone/>
              <a:defRPr sz="5200"/>
            </a:lvl2pPr>
            <a:lvl3pPr lvl="2">
              <a:spcBef>
                <a:spcPct val="0"/>
              </a:spcBef>
              <a:spcAft>
                <a:spcPct val="0"/>
              </a:spcAft>
              <a:buSzPts val="5200"/>
              <a:buNone/>
              <a:defRPr sz="5200"/>
            </a:lvl3pPr>
            <a:lvl4pPr lvl="3">
              <a:spcBef>
                <a:spcPct val="0"/>
              </a:spcBef>
              <a:spcAft>
                <a:spcPct val="0"/>
              </a:spcAft>
              <a:buSzPts val="5200"/>
              <a:buNone/>
              <a:defRPr sz="5200"/>
            </a:lvl4pPr>
            <a:lvl5pPr lvl="4">
              <a:spcBef>
                <a:spcPct val="0"/>
              </a:spcBef>
              <a:spcAft>
                <a:spcPct val="0"/>
              </a:spcAft>
              <a:buSzPts val="5200"/>
              <a:buNone/>
              <a:defRPr sz="5200"/>
            </a:lvl5pPr>
            <a:lvl6pPr lvl="5">
              <a:spcBef>
                <a:spcPct val="0"/>
              </a:spcBef>
              <a:spcAft>
                <a:spcPct val="0"/>
              </a:spcAft>
              <a:buSzPts val="5200"/>
              <a:buNone/>
              <a:defRPr sz="5200"/>
            </a:lvl6pPr>
            <a:lvl7pPr lvl="6">
              <a:spcBef>
                <a:spcPct val="0"/>
              </a:spcBef>
              <a:spcAft>
                <a:spcPct val="0"/>
              </a:spcAft>
              <a:buSzPts val="5200"/>
              <a:buNone/>
              <a:defRPr sz="5200"/>
            </a:lvl7pPr>
            <a:lvl8pPr lvl="7">
              <a:spcBef>
                <a:spcPct val="0"/>
              </a:spcBef>
              <a:spcAft>
                <a:spcPct val="0"/>
              </a:spcAft>
              <a:buSzPts val="5200"/>
              <a:buNone/>
              <a:defRPr sz="5200"/>
            </a:lvl8pPr>
            <a:lvl9pPr lvl="8">
              <a:spcBef>
                <a:spcPct val="0"/>
              </a:spcBef>
              <a:spcAft>
                <a:spcPct val="0"/>
              </a:spcAft>
              <a:buSzPts val="5200"/>
              <a:buNone/>
              <a:defRPr sz="5200"/>
            </a:lvl9pPr>
          </a:lstStyle>
          <a:p>
            <a:r>
              <a:rPr lang="en-US"/>
              <a:t>Click to edit Master title style</a:t>
            </a:r>
            <a:endParaRPr/>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ct val="0"/>
              </a:spcBef>
              <a:spcAft>
                <a:spcPct val="0"/>
              </a:spcAft>
              <a:buSzPts val="2800"/>
              <a:buNone/>
              <a:defRPr sz="1800">
                <a:latin typeface="+mn-lt"/>
              </a:defRPr>
            </a:lvl1pPr>
            <a:lvl2pPr lvl="1">
              <a:lnSpc>
                <a:spcPct val="100000"/>
              </a:lnSpc>
              <a:spcBef>
                <a:spcPct val="0"/>
              </a:spcBef>
              <a:spcAft>
                <a:spcPct val="0"/>
              </a:spcAft>
              <a:buSzPts val="2800"/>
              <a:buNone/>
              <a:defRPr sz="2800"/>
            </a:lvl2pPr>
            <a:lvl3pPr lvl="2">
              <a:lnSpc>
                <a:spcPct val="100000"/>
              </a:lnSpc>
              <a:spcBef>
                <a:spcPct val="0"/>
              </a:spcBef>
              <a:spcAft>
                <a:spcPct val="0"/>
              </a:spcAft>
              <a:buSzPts val="2800"/>
              <a:buNone/>
              <a:defRPr sz="2800"/>
            </a:lvl3pPr>
            <a:lvl4pPr lvl="3">
              <a:lnSpc>
                <a:spcPct val="100000"/>
              </a:lnSpc>
              <a:spcBef>
                <a:spcPct val="0"/>
              </a:spcBef>
              <a:spcAft>
                <a:spcPct val="0"/>
              </a:spcAft>
              <a:buSzPts val="2800"/>
              <a:buNone/>
              <a:defRPr sz="2800"/>
            </a:lvl4pPr>
            <a:lvl5pPr lvl="4">
              <a:lnSpc>
                <a:spcPct val="100000"/>
              </a:lnSpc>
              <a:spcBef>
                <a:spcPct val="0"/>
              </a:spcBef>
              <a:spcAft>
                <a:spcPct val="0"/>
              </a:spcAft>
              <a:buSzPts val="2800"/>
              <a:buNone/>
              <a:defRPr sz="2800"/>
            </a:lvl5pPr>
            <a:lvl6pPr lvl="5">
              <a:lnSpc>
                <a:spcPct val="100000"/>
              </a:lnSpc>
              <a:spcBef>
                <a:spcPct val="0"/>
              </a:spcBef>
              <a:spcAft>
                <a:spcPct val="0"/>
              </a:spcAft>
              <a:buSzPts val="2800"/>
              <a:buNone/>
              <a:defRPr sz="2800"/>
            </a:lvl6pPr>
            <a:lvl7pPr lvl="6">
              <a:lnSpc>
                <a:spcPct val="100000"/>
              </a:lnSpc>
              <a:spcBef>
                <a:spcPct val="0"/>
              </a:spcBef>
              <a:spcAft>
                <a:spcPct val="0"/>
              </a:spcAft>
              <a:buSzPts val="2800"/>
              <a:buNone/>
              <a:defRPr sz="2800"/>
            </a:lvl7pPr>
            <a:lvl8pPr lvl="7">
              <a:lnSpc>
                <a:spcPct val="100000"/>
              </a:lnSpc>
              <a:spcBef>
                <a:spcPct val="0"/>
              </a:spcBef>
              <a:spcAft>
                <a:spcPct val="0"/>
              </a:spcAft>
              <a:buSzPts val="2800"/>
              <a:buNone/>
              <a:defRPr sz="2800"/>
            </a:lvl8pPr>
            <a:lvl9pPr lvl="8">
              <a:lnSpc>
                <a:spcPct val="100000"/>
              </a:lnSpc>
              <a:spcBef>
                <a:spcPct val="0"/>
              </a:spcBef>
              <a:spcAft>
                <a:spcPct val="0"/>
              </a:spcAft>
              <a:buSzPts val="2800"/>
              <a:buNone/>
              <a:defRPr sz="2800"/>
            </a:lvl9pPr>
          </a:lstStyle>
          <a:p>
            <a:r>
              <a:rPr lang="en-US"/>
              <a:t>Click to edit Master subtitle style</a:t>
            </a:r>
            <a:endParaRPr/>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1"/>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2"/>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3"/>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4"/>
          <a:stretch>
            <a:fillRect/>
          </a:stretch>
        </p:blipFill>
        <p:spPr>
          <a:xfrm>
            <a:off x="1401176" y="4632563"/>
            <a:ext cx="402961" cy="356803"/>
          </a:xfrm>
          <a:prstGeom prst="rect">
            <a:avLst/>
          </a:prstGeom>
        </p:spPr>
      </p:pic>
      <p:pic>
        <p:nvPicPr>
          <p:cNvPr id="12" name="Picture 11">
            <a:extLst>
              <a:ext uri="{FF2B5EF4-FFF2-40B4-BE49-F238E27FC236}">
                <a16:creationId xmlns:a16="http://schemas.microsoft.com/office/drawing/2014/main" id="{750AF2D6-4B1E-D965-05B8-F0CBDFADF67D}"/>
              </a:ext>
            </a:extLst>
          </p:cNvPr>
          <p:cNvPicPr>
            <a:picLocks noChangeAspect="1"/>
          </p:cNvPicPr>
          <p:nvPr userDrawn="1"/>
        </p:nvPicPr>
        <p:blipFill>
          <a:blip r:embed="rId3"/>
          <a:stretch>
            <a:fillRect/>
          </a:stretch>
        </p:blipFill>
        <p:spPr>
          <a:xfrm>
            <a:off x="236763" y="4678557"/>
            <a:ext cx="947964" cy="310808"/>
          </a:xfrm>
          <a:prstGeom prst="rect">
            <a:avLst/>
          </a:prstGeom>
        </p:spPr>
      </p:pic>
      <p:pic>
        <p:nvPicPr>
          <p:cNvPr id="13" name="Picture 12">
            <a:extLst>
              <a:ext uri="{FF2B5EF4-FFF2-40B4-BE49-F238E27FC236}">
                <a16:creationId xmlns:a16="http://schemas.microsoft.com/office/drawing/2014/main" id="{D7C8CD79-F97D-56EF-09C2-BD6192F5A732}"/>
              </a:ext>
            </a:extLst>
          </p:cNvPr>
          <p:cNvPicPr>
            <a:picLocks noChangeAspect="1"/>
          </p:cNvPicPr>
          <p:nvPr userDrawn="1"/>
        </p:nvPicPr>
        <p:blipFill>
          <a:blip r:embed="rId4"/>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651454796"/>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matchingName="Title only" type="titleOnly">
  <p:cSld name="Title only">
    <p:spTree>
      <p:nvGrpSpPr>
        <p:cNvPr id="1" name="Shape 20"/>
        <p:cNvGrpSpPr/>
        <p:nvPr/>
      </p:nvGrpSpPr>
      <p:grpSpPr>
        <a:xfrm>
          <a:off x="0" y="0"/>
          <a:ext cx="0" cy="0"/>
        </a:xfrm>
      </p:grpSpPr>
      <p:sp>
        <p:nvSpPr>
          <p:cNvPr id="21" name="Google Shape;21;p6"/>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ct val="0"/>
              </a:spcBef>
              <a:spcAft>
                <a:spcPct val="0"/>
              </a:spcAft>
              <a:buSzPts val="2800"/>
              <a:buNone/>
              <a:defRPr b="1" i="0">
                <a:latin typeface="+mj-lt"/>
                <a:cs typeface="Arial" panose="020b0604020202020204" pitchFamily="34" charset="0"/>
              </a:defRPr>
            </a:lvl1pPr>
            <a:lvl2pPr lvl="1">
              <a:spcBef>
                <a:spcPct val="0"/>
              </a:spcBef>
              <a:spcAft>
                <a:spcPct val="0"/>
              </a:spcAft>
              <a:buSzPts val="2800"/>
              <a:buNone/>
              <a:defRPr/>
            </a:lvl2pPr>
            <a:lvl3pPr lvl="2">
              <a:spcBef>
                <a:spcPct val="0"/>
              </a:spcBef>
              <a:spcAft>
                <a:spcPct val="0"/>
              </a:spcAft>
              <a:buSzPts val="2800"/>
              <a:buNone/>
              <a:defRPr/>
            </a:lvl3pPr>
            <a:lvl4pPr lvl="3">
              <a:spcBef>
                <a:spcPct val="0"/>
              </a:spcBef>
              <a:spcAft>
                <a:spcPct val="0"/>
              </a:spcAft>
              <a:buSzPts val="2800"/>
              <a:buNone/>
              <a:defRPr/>
            </a:lvl4pPr>
            <a:lvl5pPr lvl="4">
              <a:spcBef>
                <a:spcPct val="0"/>
              </a:spcBef>
              <a:spcAft>
                <a:spcPct val="0"/>
              </a:spcAft>
              <a:buSzPts val="2800"/>
              <a:buNone/>
              <a:defRPr/>
            </a:lvl5pPr>
            <a:lvl6pPr lvl="5">
              <a:spcBef>
                <a:spcPct val="0"/>
              </a:spcBef>
              <a:spcAft>
                <a:spcPct val="0"/>
              </a:spcAft>
              <a:buSzPts val="2800"/>
              <a:buNone/>
              <a:defRPr/>
            </a:lvl6pPr>
            <a:lvl7pPr lvl="6">
              <a:spcBef>
                <a:spcPct val="0"/>
              </a:spcBef>
              <a:spcAft>
                <a:spcPct val="0"/>
              </a:spcAft>
              <a:buSzPts val="2800"/>
              <a:buNone/>
              <a:defRPr/>
            </a:lvl7pPr>
            <a:lvl8pPr lvl="7">
              <a:spcBef>
                <a:spcPct val="0"/>
              </a:spcBef>
              <a:spcAft>
                <a:spcPct val="0"/>
              </a:spcAft>
              <a:buSzPts val="2800"/>
              <a:buNone/>
              <a:defRPr/>
            </a:lvl8pPr>
            <a:lvl9pPr lvl="8">
              <a:spcBef>
                <a:spcPct val="0"/>
              </a:spcBef>
              <a:spcAft>
                <a:spcPct val="0"/>
              </a:spcAft>
              <a:buSzPts val="2800"/>
              <a:buNone/>
              <a:defRPr/>
            </a:lvl9pPr>
          </a:lstStyle>
          <a:p>
            <a:r>
              <a:rPr lang="en-US"/>
              <a:t>Click to edit Master title style</a:t>
            </a:r>
            <a:endParaRPr/>
          </a:p>
        </p:txBody>
      </p:sp>
      <p:pic>
        <p:nvPicPr>
          <p:cNvPr id="2" name="Picture 1">
            <a:extLst>
              <a:ext uri="{FF2B5EF4-FFF2-40B4-BE49-F238E27FC236}">
                <a16:creationId xmlns:a16="http://schemas.microsoft.com/office/drawing/2014/main" id="{8B3A6617-F959-C907-C408-9A1E032DD0EA}"/>
              </a:ext>
            </a:extLst>
          </p:cNvPr>
          <p:cNvPicPr>
            <a:picLocks noChangeAspect="1"/>
          </p:cNvPicPr>
          <p:nvPr/>
        </p:nvPicPr>
        <p:blipFill>
          <a:blip r:embed="rId1"/>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p:nvPicPr>
        <p:blipFill>
          <a:blip r:embed="rId2"/>
          <a:stretch>
            <a:fillRect/>
          </a:stretch>
        </p:blipFill>
        <p:spPr>
          <a:xfrm>
            <a:off x="1401176" y="4632563"/>
            <a:ext cx="402961" cy="356803"/>
          </a:xfrm>
          <a:prstGeom prst="rect">
            <a:avLst/>
          </a:prstGeom>
        </p:spPr>
      </p:pic>
      <p:pic>
        <p:nvPicPr>
          <p:cNvPr id="9" name="Picture 8">
            <a:extLst>
              <a:ext uri="{FF2B5EF4-FFF2-40B4-BE49-F238E27FC236}">
                <a16:creationId xmlns:a16="http://schemas.microsoft.com/office/drawing/2014/main" id="{2A204D14-9F05-4F1A-2122-B191F6D87B85}"/>
              </a:ext>
            </a:extLst>
          </p:cNvPr>
          <p:cNvPicPr>
            <a:picLocks noChangeAspect="1"/>
          </p:cNvPicPr>
          <p:nvPr/>
        </p:nvPicPr>
        <p:blipFill>
          <a:blip r:embed="rId3"/>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p:nvPicPr>
        <p:blipFill>
          <a:blip r:embed="rId4"/>
          <a:stretch>
            <a:fillRect/>
          </a:stretch>
        </p:blipFill>
        <p:spPr>
          <a:xfrm>
            <a:off x="8347454" y="-102880"/>
            <a:ext cx="678692" cy="678692"/>
          </a:xfrm>
          <a:prstGeom prst="rect">
            <a:avLst/>
          </a:prstGeom>
        </p:spPr>
      </p:pic>
      <p:cxnSp>
        <p:nvCxnSpPr>
          <p:cNvPr id="8" name="Straight Connector 7">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3113307928"/>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type="obj">
  <p:cSld name="Titre et contenu">
    <p:spTree>
      <p:nvGrpSpPr>
        <p:cNvPr id="1" name=""/>
        <p:cNvGrpSpPr/>
        <p:nvPr/>
      </p:nvGrpSpPr>
      <p:grpSpPr>
        <a:xfrm>
          <a:off x="0" y="0"/>
          <a: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1"/>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2"/>
          <a:stretch>
            <a:fillRect/>
          </a:stretch>
        </p:blipFill>
        <p:spPr>
          <a:xfrm>
            <a:off x="1123384" y="4723462"/>
            <a:ext cx="300303" cy="265904"/>
          </a:xfrm>
          <a:prstGeom prst="rect">
            <a:avLst/>
          </a:prstGeom>
        </p:spPr>
      </p:pic>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3"/>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4"/>
          <a:stretch>
            <a:fillRect/>
          </a:stretch>
        </p:blipFill>
        <p:spPr>
          <a:xfrm>
            <a:off x="8347454" y="-102880"/>
            <a:ext cx="678692" cy="678692"/>
          </a:xfrm>
          <a:prstGeom prst="rect">
            <a:avLst/>
          </a:prstGeom>
        </p:spPr>
      </p:pic>
      <p:cxnSp>
        <p:nvCxnSpPr>
          <p:cNvPr id="11" name="Straight Connector 10">
            <a:extLst>
              <a:ext uri="{FF2B5EF4-FFF2-40B4-BE49-F238E27FC236}">
                <a16:creationId xmlns:a16="http://schemas.microsoft.com/office/drawing/2014/main" id="{3662F1D9-EC4A-32B1-DF1B-3D98C4E97767}"/>
              </a:ext>
            </a:extLst>
          </p:cNvPr>
          <p:cNvCxnSpPr/>
          <p:nvPr/>
        </p:nvCxnSpPr>
        <p:spPr>
          <a:xfrm>
            <a:off x="0" y="569573"/>
            <a:ext cx="9144000" cy="0"/>
          </a:xfrm>
          <a:prstGeom prst="line">
            <a:avLst/>
          </a:prstGeom>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812817940"/>
      </p:ext>
    </p:extLst>
  </p:cSld>
  <p:clrMapOvr>
    <a:masterClrMapping/>
  </p:clrMapOvr>
  <p:transition advClick="0"/>
  <p:timing/>
</p:sldLayout>
</file>

<file path=ppt/slideMasters/_rels/slideMaster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60812C0-D4F0-C345-96B4-1E8B918506AC}" type="datetimeFigureOut">
              <a:rPr lang="en-US" smtClean="0"/>
              <a:t>9/4/25</a:t>
            </a:fld>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transition/>
  <p:timing/>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chemeClr val="lt1"/>
        </a:solidFill>
        <a:effectLst/>
      </p:bgPr>
    </p:bg>
    <p:spTree>
      <p:nvGrpSpPr>
        <p:cNvPr id="1" name="Shape 5"/>
        <p:cNvGrpSpPr/>
        <p:nvPr/>
      </p:nvGrpSpPr>
      <p:grpSpPr>
        <a:xfrm>
          <a:off x="0" y="0"/>
          <a: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Tree>
    <p:extLst>
      <p:ext uri="{BB962C8B-B14F-4D97-AF65-F5344CB8AC3E}">
        <p14:creationId xmlns:p14="http://schemas.microsoft.com/office/powerpoint/2010/main" val="1226087940"/>
      </p:ext>
    </p:extLst>
  </p:cSld>
  <p:clrMap bg1="lt1" tx1="dk1" bg2="dk2" tx2="lt2" accent1="accent1" accent2="accent2" accent3="accent3" accent4="accent4" accent5="accent5" accent6="accent6" hlink="hlink" folHlink="folHlink"/>
  <p:sldLayoutIdLst>
    <p:sldLayoutId id="2147483679" r:id="rId1"/>
    <p:sldLayoutId id="2147483681" r:id="rId2"/>
    <p:sldLayoutId id="2147483688" r:id="rId3"/>
  </p:sldLayoutIdLst>
  <p:transition/>
  <p:timing/>
  <p:txStyles>
    <p:titleStyle>
      <a:defPPr marR="0" lvl="0" algn="l" rtl="0">
        <a:lnSpc>
          <a:spcPct val="100000"/>
        </a:lnSpc>
        <a:spcBef>
          <a:spcPct val="0"/>
        </a:spcBef>
        <a:spcAft>
          <a:spcPct val="0"/>
        </a:spcAft>
      </a:defPPr>
      <a:lvl1pPr marR="0" lvl="0"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ct val="0"/>
        </a:spcBef>
        <a:spcAft>
          <a:spcPct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6.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 Id="rId3" Type="http://schemas.openxmlformats.org/officeDocument/2006/relationships/image" Target="../media/image18.jpeg" /><Relationship Id="rId4" Type="http://schemas.openxmlformats.org/officeDocument/2006/relationships/image" Target="../media/image19.jpeg" /><Relationship Id="rId5" Type="http://schemas.openxmlformats.org/officeDocument/2006/relationships/image" Target="../media/image20.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 Id="rId3" Type="http://schemas.openxmlformats.org/officeDocument/2006/relationships/image" Target="../media/image21.jpeg" /><Relationship Id="rId4" Type="http://schemas.openxmlformats.org/officeDocument/2006/relationships/image" Target="../media/image22.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 Id="rId3" Type="http://schemas.openxmlformats.org/officeDocument/2006/relationships/image" Target="../media/image23.jpeg" /><Relationship Id="rId4" Type="http://schemas.openxmlformats.org/officeDocument/2006/relationships/image" Target="../media/image24.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9.xml" /><Relationship Id="rId3" Type="http://schemas.openxmlformats.org/officeDocument/2006/relationships/image" Target="../media/image25.jpeg" /><Relationship Id="rId4" Type="http://schemas.openxmlformats.org/officeDocument/2006/relationships/image" Target="../media/image26.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0.xml" /><Relationship Id="rId3" Type="http://schemas.openxmlformats.org/officeDocument/2006/relationships/image" Target="../media/image27.jpeg" /><Relationship Id="rId4" Type="http://schemas.openxmlformats.org/officeDocument/2006/relationships/image" Target="../media/image28.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1.xml" /><Relationship Id="rId3" Type="http://schemas.openxmlformats.org/officeDocument/2006/relationships/image" Target="../media/image29.jpeg" /><Relationship Id="rId4" Type="http://schemas.openxmlformats.org/officeDocument/2006/relationships/image" Target="../media/image30.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2.xml" /><Relationship Id="rId3" Type="http://schemas.openxmlformats.org/officeDocument/2006/relationships/image" Target="../media/image31.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3.xml" /><Relationship Id="rId3" Type="http://schemas.openxmlformats.org/officeDocument/2006/relationships/image" Target="../media/image32.jpeg" /><Relationship Id="rId4" Type="http://schemas.openxmlformats.org/officeDocument/2006/relationships/image" Target="../media/image33.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4.xml" /><Relationship Id="rId3" Type="http://schemas.openxmlformats.org/officeDocument/2006/relationships/image" Target="../media/image34.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5.xml" /><Relationship Id="rId3" Type="http://schemas.openxmlformats.org/officeDocument/2006/relationships/image" Target="../media/image35.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6.xml" /><Relationship Id="rId3" Type="http://schemas.openxmlformats.org/officeDocument/2006/relationships/image" Target="../media/image36.jpeg" /><Relationship Id="rId4" Type="http://schemas.openxmlformats.org/officeDocument/2006/relationships/image" Target="../media/image37.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7.xml" /><Relationship Id="rId3" Type="http://schemas.openxmlformats.org/officeDocument/2006/relationships/image" Target="../media/image35.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8.xml" /><Relationship Id="rId3" Type="http://schemas.openxmlformats.org/officeDocument/2006/relationships/image" Target="../media/image38.jpeg" /><Relationship Id="rId4" Type="http://schemas.openxmlformats.org/officeDocument/2006/relationships/image" Target="../media/image39.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9.xml" /><Relationship Id="rId3" Type="http://schemas.openxmlformats.org/officeDocument/2006/relationships/image" Target="../media/image40.jpeg" /><Relationship Id="rId4" Type="http://schemas.openxmlformats.org/officeDocument/2006/relationships/image" Target="../media/image41.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0.xml" /><Relationship Id="rId3" Type="http://schemas.openxmlformats.org/officeDocument/2006/relationships/image" Target="../media/image42.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43.jpeg" /><Relationship Id="rId3" Type="http://schemas.openxmlformats.org/officeDocument/2006/relationships/image" Target="../media/image44.jpeg" /><Relationship Id="rId4" Type="http://schemas.openxmlformats.org/officeDocument/2006/relationships/image" Target="../media/image45.jpeg" /><Relationship Id="rId5" Type="http://schemas.openxmlformats.org/officeDocument/2006/relationships/image" Target="../media/image46.jpeg" /><Relationship Id="rId6" Type="http://schemas.openxmlformats.org/officeDocument/2006/relationships/image" Target="../media/image47.jpeg" /><Relationship Id="rId7" Type="http://schemas.openxmlformats.org/officeDocument/2006/relationships/image" Target="../media/image48.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1.xml" /><Relationship Id="rId3" Type="http://schemas.openxmlformats.org/officeDocument/2006/relationships/image" Target="../media/image49.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2.xml" /><Relationship Id="rId3" Type="http://schemas.openxmlformats.org/officeDocument/2006/relationships/image" Target="../media/image50.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1.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7.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8.jpeg" /><Relationship Id="rId3" Type="http://schemas.openxmlformats.org/officeDocument/2006/relationships/image" Target="../media/image9.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 Id="rId3" Type="http://schemas.openxmlformats.org/officeDocument/2006/relationships/image" Target="../media/image10.jpeg" /><Relationship Id="rId4" Type="http://schemas.openxmlformats.org/officeDocument/2006/relationships/image" Target="../media/image11.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 Id="rId3" Type="http://schemas.openxmlformats.org/officeDocument/2006/relationships/image" Target="../media/image12.jpeg" /><Relationship Id="rId4" Type="http://schemas.openxmlformats.org/officeDocument/2006/relationships/image" Target="../media/image13.jpeg" /><Relationship Id="rId5" Type="http://schemas.openxmlformats.org/officeDocument/2006/relationships/image" Target="../media/image1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 Id="rId3" Type="http://schemas.openxmlformats.org/officeDocument/2006/relationships/image" Target="../media/image15.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 Id="rId3" Type="http://schemas.openxmlformats.org/officeDocument/2006/relationships/image" Target="../media/image16.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7.png" /></Relationships>
</file>

<file path=ppt/slides/slide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Shape 45"/>
        <p:cNvGrpSpPr/>
        <p:nvPr/>
      </p:nvGrpSpPr>
      <p:grpSpPr>
        <a:xfrm>
          <a:off x="0" y="0"/>
          <a:ext cx="0" cy="0"/>
        </a:xfrm>
      </p:grpSpPr>
      <p:grpSp>
        <p:nvGrpSpPr>
          <p:cNvPr id="48" name="Google Shape;48;p15"/>
          <p:cNvGrpSpPr/>
          <p:nvPr/>
        </p:nvGrpSpPr>
        <p:grpSpPr>
          <a:xfrm>
            <a:off x="5372145" y="974641"/>
            <a:ext cx="3757568" cy="3194219"/>
            <a:chOff x="1079350" y="238125"/>
            <a:chExt cx="5461275" cy="4525625"/>
          </a:xfrm>
        </p:grpSpPr>
        <p:sp>
          <p:nvSpPr>
            <p:cNvPr id="49" name="Google Shape;49;p15"/>
            <p:cNvSpPr/>
            <p:nvPr/>
          </p:nvSpPr>
          <p:spPr>
            <a:xfrm>
              <a:off x="3238450" y="238125"/>
              <a:ext cx="1049800" cy="434425"/>
            </a:xfrm>
            <a:custGeom>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50" name="Google Shape;50;p15"/>
            <p:cNvSpPr/>
            <p:nvPr/>
          </p:nvSpPr>
          <p:spPr>
            <a:xfrm>
              <a:off x="5313825" y="1163700"/>
              <a:ext cx="1140275" cy="471500"/>
            </a:xfrm>
            <a:custGeom>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51" name="Google Shape;51;p15"/>
            <p:cNvSpPr/>
            <p:nvPr/>
          </p:nvSpPr>
          <p:spPr>
            <a:xfrm>
              <a:off x="2143725" y="778175"/>
              <a:ext cx="909850" cy="375975"/>
            </a:xfrm>
            <a:custGeom>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52" name="Google Shape;52;p15"/>
            <p:cNvSpPr/>
            <p:nvPr/>
          </p:nvSpPr>
          <p:spPr>
            <a:xfrm>
              <a:off x="3816725" y="1513800"/>
              <a:ext cx="673275" cy="1962450"/>
            </a:xfrm>
            <a:custGeom>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53" name="Google Shape;53;p15"/>
            <p:cNvSpPr/>
            <p:nvPr/>
          </p:nvSpPr>
          <p:spPr>
            <a:xfrm>
              <a:off x="4049950" y="1513800"/>
              <a:ext cx="134325" cy="1946725"/>
            </a:xfrm>
            <a:custGeom>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54" name="Google Shape;54;p15"/>
            <p:cNvSpPr/>
            <p:nvPr/>
          </p:nvSpPr>
          <p:spPr>
            <a:xfrm>
              <a:off x="4209550" y="3318875"/>
              <a:ext cx="35975" cy="65200"/>
            </a:xfrm>
            <a:custGeom>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55" name="Google Shape;55;p15"/>
            <p:cNvSpPr/>
            <p:nvPr/>
          </p:nvSpPr>
          <p:spPr>
            <a:xfrm>
              <a:off x="4253375" y="3050250"/>
              <a:ext cx="69700" cy="145000"/>
            </a:xfrm>
            <a:custGeom>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56" name="Google Shape;56;p15"/>
            <p:cNvSpPr/>
            <p:nvPr/>
          </p:nvSpPr>
          <p:spPr>
            <a:xfrm>
              <a:off x="4232575" y="2838950"/>
              <a:ext cx="42750" cy="136575"/>
            </a:xfrm>
            <a:custGeom>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57" name="Google Shape;57;p15"/>
            <p:cNvSpPr/>
            <p:nvPr/>
          </p:nvSpPr>
          <p:spPr>
            <a:xfrm>
              <a:off x="4251700" y="2623700"/>
              <a:ext cx="30350" cy="30950"/>
            </a:xfrm>
            <a:custGeom>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58" name="Google Shape;58;p15"/>
            <p:cNvSpPr/>
            <p:nvPr/>
          </p:nvSpPr>
          <p:spPr>
            <a:xfrm>
              <a:off x="4323625" y="3024400"/>
              <a:ext cx="45550" cy="147250"/>
            </a:xfrm>
            <a:custGeom>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59" name="Google Shape;59;p15"/>
            <p:cNvSpPr/>
            <p:nvPr/>
          </p:nvSpPr>
          <p:spPr>
            <a:xfrm>
              <a:off x="3876300" y="2329225"/>
              <a:ext cx="35975" cy="74775"/>
            </a:xfrm>
            <a:custGeom>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60" name="Google Shape;60;p15"/>
            <p:cNvSpPr/>
            <p:nvPr/>
          </p:nvSpPr>
          <p:spPr>
            <a:xfrm>
              <a:off x="3902700" y="2663050"/>
              <a:ext cx="44425" cy="205700"/>
            </a:xfrm>
            <a:custGeom>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61" name="Google Shape;61;p15"/>
            <p:cNvSpPr/>
            <p:nvPr/>
          </p:nvSpPr>
          <p:spPr>
            <a:xfrm>
              <a:off x="3952150" y="2546725"/>
              <a:ext cx="30950" cy="94425"/>
            </a:xfrm>
            <a:custGeom>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62" name="Google Shape;62;p15"/>
            <p:cNvSpPr/>
            <p:nvPr/>
          </p:nvSpPr>
          <p:spPr>
            <a:xfrm>
              <a:off x="3987000" y="3076100"/>
              <a:ext cx="33750" cy="123100"/>
            </a:xfrm>
            <a:custGeom>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63" name="Google Shape;63;p15"/>
            <p:cNvSpPr/>
            <p:nvPr/>
          </p:nvSpPr>
          <p:spPr>
            <a:xfrm>
              <a:off x="4161775" y="2430950"/>
              <a:ext cx="41600" cy="123650"/>
            </a:xfrm>
            <a:custGeom>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64" name="Google Shape;64;p15"/>
            <p:cNvSpPr/>
            <p:nvPr/>
          </p:nvSpPr>
          <p:spPr>
            <a:xfrm>
              <a:off x="4151100" y="3050250"/>
              <a:ext cx="61825" cy="150075"/>
            </a:xfrm>
            <a:custGeom>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65" name="Google Shape;65;p15"/>
            <p:cNvSpPr/>
            <p:nvPr/>
          </p:nvSpPr>
          <p:spPr>
            <a:xfrm>
              <a:off x="3894825" y="2062850"/>
              <a:ext cx="38800" cy="72525"/>
            </a:xfrm>
            <a:custGeom>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66" name="Google Shape;66;p15"/>
            <p:cNvSpPr/>
            <p:nvPr/>
          </p:nvSpPr>
          <p:spPr>
            <a:xfrm>
              <a:off x="3123250" y="1478950"/>
              <a:ext cx="728325" cy="1911875"/>
            </a:xfrm>
            <a:custGeom>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67" name="Google Shape;67;p15"/>
            <p:cNvSpPr/>
            <p:nvPr/>
          </p:nvSpPr>
          <p:spPr>
            <a:xfrm>
              <a:off x="3313750" y="1480075"/>
              <a:ext cx="404075" cy="1910750"/>
            </a:xfrm>
            <a:custGeom>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68" name="Google Shape;68;p15"/>
            <p:cNvSpPr/>
            <p:nvPr/>
          </p:nvSpPr>
          <p:spPr>
            <a:xfrm>
              <a:off x="3393550" y="3268850"/>
              <a:ext cx="33175" cy="66350"/>
            </a:xfrm>
            <a:custGeom>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69" name="Google Shape;69;p15"/>
            <p:cNvSpPr/>
            <p:nvPr/>
          </p:nvSpPr>
          <p:spPr>
            <a:xfrm>
              <a:off x="3500900" y="3017650"/>
              <a:ext cx="42150" cy="150625"/>
            </a:xfrm>
            <a:custGeom>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70" name="Google Shape;70;p15"/>
            <p:cNvSpPr/>
            <p:nvPr/>
          </p:nvSpPr>
          <p:spPr>
            <a:xfrm>
              <a:off x="3516625" y="2806900"/>
              <a:ext cx="43300" cy="136600"/>
            </a:xfrm>
            <a:custGeom>
              <a:rect l="l" t="t" r="r" b="b"/>
              <a:pathLst>
                <a:path w="1731"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71" name="Google Shape;71;p15"/>
            <p:cNvSpPr/>
            <p:nvPr/>
          </p:nvSpPr>
          <p:spPr>
            <a:xfrm>
              <a:off x="3596975" y="2601800"/>
              <a:ext cx="29825" cy="30925"/>
            </a:xfrm>
            <a:custGeom>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72" name="Google Shape;72;p15"/>
            <p:cNvSpPr/>
            <p:nvPr/>
          </p:nvSpPr>
          <p:spPr>
            <a:xfrm>
              <a:off x="3563275" y="3008650"/>
              <a:ext cx="42725" cy="146700"/>
            </a:xfrm>
            <a:custGeom>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73" name="Google Shape;73;p15"/>
            <p:cNvSpPr/>
            <p:nvPr/>
          </p:nvSpPr>
          <p:spPr>
            <a:xfrm>
              <a:off x="3294075" y="2229200"/>
              <a:ext cx="36000" cy="75325"/>
            </a:xfrm>
            <a:custGeom>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74" name="Google Shape;74;p15"/>
            <p:cNvSpPr/>
            <p:nvPr/>
          </p:nvSpPr>
          <p:spPr>
            <a:xfrm>
              <a:off x="3221025" y="2560200"/>
              <a:ext cx="58475" cy="204575"/>
            </a:xfrm>
            <a:custGeom>
              <a:rect l="l" t="t" r="r" b="b"/>
              <a:pathLst>
                <a:path w="2339" h="8182"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75" name="Google Shape;75;p15"/>
            <p:cNvSpPr/>
            <p:nvPr/>
          </p:nvSpPr>
          <p:spPr>
            <a:xfrm>
              <a:off x="3308125" y="2458475"/>
              <a:ext cx="46675" cy="92750"/>
            </a:xfrm>
            <a:custGeom>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76" name="Google Shape;76;p15"/>
            <p:cNvSpPr/>
            <p:nvPr/>
          </p:nvSpPr>
          <p:spPr>
            <a:xfrm>
              <a:off x="3217100" y="2981675"/>
              <a:ext cx="49475" cy="121425"/>
            </a:xfrm>
            <a:custGeom>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77" name="Google Shape;77;p15"/>
            <p:cNvSpPr/>
            <p:nvPr/>
          </p:nvSpPr>
          <p:spPr>
            <a:xfrm>
              <a:off x="3543025" y="2393850"/>
              <a:ext cx="41625" cy="123675"/>
            </a:xfrm>
            <a:custGeom>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78" name="Google Shape;78;p15"/>
            <p:cNvSpPr/>
            <p:nvPr/>
          </p:nvSpPr>
          <p:spPr>
            <a:xfrm>
              <a:off x="3401425" y="2994050"/>
              <a:ext cx="33175" cy="154000"/>
            </a:xfrm>
            <a:custGeom>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79" name="Google Shape;79;p15"/>
            <p:cNvSpPr/>
            <p:nvPr/>
          </p:nvSpPr>
          <p:spPr>
            <a:xfrm>
              <a:off x="3368825" y="1975750"/>
              <a:ext cx="47800" cy="70825"/>
            </a:xfrm>
            <a:custGeom>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80" name="Google Shape;80;p15"/>
            <p:cNvSpPr/>
            <p:nvPr/>
          </p:nvSpPr>
          <p:spPr>
            <a:xfrm>
              <a:off x="4972700" y="756250"/>
              <a:ext cx="1057100" cy="1880400"/>
            </a:xfrm>
            <a:custGeom>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81" name="Google Shape;81;p15"/>
            <p:cNvSpPr/>
            <p:nvPr/>
          </p:nvSpPr>
          <p:spPr>
            <a:xfrm>
              <a:off x="5375075" y="2013950"/>
              <a:ext cx="279325" cy="243375"/>
            </a:xfrm>
            <a:custGeom>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82" name="Google Shape;82;p15"/>
            <p:cNvSpPr/>
            <p:nvPr/>
          </p:nvSpPr>
          <p:spPr>
            <a:xfrm>
              <a:off x="5787000" y="1931350"/>
              <a:ext cx="154575" cy="283825"/>
            </a:xfrm>
            <a:custGeom>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83" name="Google Shape;83;p15"/>
            <p:cNvSpPr/>
            <p:nvPr/>
          </p:nvSpPr>
          <p:spPr>
            <a:xfrm>
              <a:off x="5699900" y="1541325"/>
              <a:ext cx="164675" cy="364750"/>
            </a:xfrm>
            <a:custGeom>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84" name="Google Shape;84;p15"/>
            <p:cNvSpPr/>
            <p:nvPr/>
          </p:nvSpPr>
          <p:spPr>
            <a:xfrm>
              <a:off x="5363275" y="1659350"/>
              <a:ext cx="252350" cy="235500"/>
            </a:xfrm>
            <a:custGeom>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85" name="Google Shape;85;p15"/>
            <p:cNvSpPr/>
            <p:nvPr/>
          </p:nvSpPr>
          <p:spPr>
            <a:xfrm>
              <a:off x="5589200" y="1052975"/>
              <a:ext cx="48900" cy="387800"/>
            </a:xfrm>
            <a:custGeom>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86" name="Google Shape;86;p15"/>
            <p:cNvSpPr/>
            <p:nvPr/>
          </p:nvSpPr>
          <p:spPr>
            <a:xfrm>
              <a:off x="5190750" y="1357575"/>
              <a:ext cx="274275" cy="153450"/>
            </a:xfrm>
            <a:custGeom>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87" name="Google Shape;87;p15"/>
            <p:cNvSpPr/>
            <p:nvPr/>
          </p:nvSpPr>
          <p:spPr>
            <a:xfrm>
              <a:off x="5106450" y="850675"/>
              <a:ext cx="237750" cy="231000"/>
            </a:xfrm>
            <a:custGeom>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88" name="Google Shape;88;p15"/>
            <p:cNvSpPr/>
            <p:nvPr/>
          </p:nvSpPr>
          <p:spPr>
            <a:xfrm>
              <a:off x="3423900" y="1135025"/>
              <a:ext cx="909850" cy="1657850"/>
            </a:xfrm>
            <a:custGeom>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89" name="Google Shape;89;p15"/>
            <p:cNvSpPr/>
            <p:nvPr/>
          </p:nvSpPr>
          <p:spPr>
            <a:xfrm>
              <a:off x="3899900" y="1456475"/>
              <a:ext cx="77000" cy="155700"/>
            </a:xfrm>
            <a:custGeom>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90" name="Google Shape;90;p15"/>
            <p:cNvSpPr/>
            <p:nvPr/>
          </p:nvSpPr>
          <p:spPr>
            <a:xfrm>
              <a:off x="3740850" y="1214825"/>
              <a:ext cx="38250" cy="208525"/>
            </a:xfrm>
            <a:custGeom>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91" name="Google Shape;91;p15"/>
            <p:cNvSpPr/>
            <p:nvPr/>
          </p:nvSpPr>
          <p:spPr>
            <a:xfrm>
              <a:off x="3487400" y="1421075"/>
              <a:ext cx="179300" cy="35425"/>
            </a:xfrm>
            <a:custGeom>
              <a:rect l="l" t="t" r="r" b="b"/>
              <a:pathLst>
                <a:path w="7171"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92" name="Google Shape;92;p15"/>
            <p:cNvSpPr/>
            <p:nvPr/>
          </p:nvSpPr>
          <p:spPr>
            <a:xfrm>
              <a:off x="3680150" y="1653725"/>
              <a:ext cx="166375" cy="60175"/>
            </a:xfrm>
            <a:custGeom>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93" name="Google Shape;93;p15"/>
            <p:cNvSpPr/>
            <p:nvPr/>
          </p:nvSpPr>
          <p:spPr>
            <a:xfrm>
              <a:off x="3962275" y="1795925"/>
              <a:ext cx="136575" cy="162425"/>
            </a:xfrm>
            <a:custGeom>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94" name="Google Shape;94;p15"/>
            <p:cNvSpPr/>
            <p:nvPr/>
          </p:nvSpPr>
          <p:spPr>
            <a:xfrm>
              <a:off x="3772875" y="1863350"/>
              <a:ext cx="146150" cy="96125"/>
            </a:xfrm>
            <a:custGeom>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95" name="Google Shape;95;p15"/>
            <p:cNvSpPr/>
            <p:nvPr/>
          </p:nvSpPr>
          <p:spPr>
            <a:xfrm>
              <a:off x="3966200" y="2111750"/>
              <a:ext cx="156250" cy="146700"/>
            </a:xfrm>
            <a:custGeom>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96" name="Google Shape;96;p15"/>
            <p:cNvSpPr/>
            <p:nvPr/>
          </p:nvSpPr>
          <p:spPr>
            <a:xfrm>
              <a:off x="3755475" y="2212350"/>
              <a:ext cx="168600" cy="78700"/>
            </a:xfrm>
            <a:custGeom>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97" name="Google Shape;97;p15"/>
            <p:cNvSpPr/>
            <p:nvPr/>
          </p:nvSpPr>
          <p:spPr>
            <a:xfrm>
              <a:off x="4111750" y="2389350"/>
              <a:ext cx="57925" cy="184925"/>
            </a:xfrm>
            <a:custGeom>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98" name="Google Shape;98;p15"/>
            <p:cNvSpPr/>
            <p:nvPr/>
          </p:nvSpPr>
          <p:spPr>
            <a:xfrm>
              <a:off x="3835275" y="2523100"/>
              <a:ext cx="179275" cy="39375"/>
            </a:xfrm>
            <a:custGeom>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99" name="Google Shape;99;p15"/>
            <p:cNvSpPr/>
            <p:nvPr/>
          </p:nvSpPr>
          <p:spPr>
            <a:xfrm>
              <a:off x="2031875" y="750625"/>
              <a:ext cx="664850" cy="1753975"/>
            </a:xfrm>
            <a:custGeom>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00" name="Google Shape;100;p15"/>
            <p:cNvSpPr/>
            <p:nvPr/>
          </p:nvSpPr>
          <p:spPr>
            <a:xfrm>
              <a:off x="2135300" y="1121550"/>
              <a:ext cx="114650" cy="135450"/>
            </a:xfrm>
            <a:custGeom>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01" name="Google Shape;101;p15"/>
            <p:cNvSpPr/>
            <p:nvPr/>
          </p:nvSpPr>
          <p:spPr>
            <a:xfrm>
              <a:off x="2252175" y="827075"/>
              <a:ext cx="84325" cy="201200"/>
            </a:xfrm>
            <a:custGeom>
              <a:rect l="l" t="t" r="r" b="b"/>
              <a:pathLst>
                <a:path w="3373" h="8047"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02" name="Google Shape;102;p15"/>
            <p:cNvSpPr/>
            <p:nvPr/>
          </p:nvSpPr>
          <p:spPr>
            <a:xfrm>
              <a:off x="2417400" y="945075"/>
              <a:ext cx="173125" cy="75325"/>
            </a:xfrm>
            <a:custGeom>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03" name="Google Shape;103;p15"/>
            <p:cNvSpPr/>
            <p:nvPr/>
          </p:nvSpPr>
          <p:spPr>
            <a:xfrm>
              <a:off x="2330850" y="1223825"/>
              <a:ext cx="150075" cy="102300"/>
            </a:xfrm>
            <a:custGeom>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04" name="Google Shape;104;p15"/>
            <p:cNvSpPr/>
            <p:nvPr/>
          </p:nvSpPr>
          <p:spPr>
            <a:xfrm>
              <a:off x="2127975" y="1482325"/>
              <a:ext cx="173125" cy="121975"/>
            </a:xfrm>
            <a:custGeom>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05" name="Google Shape;105;p15"/>
            <p:cNvSpPr/>
            <p:nvPr/>
          </p:nvSpPr>
          <p:spPr>
            <a:xfrm>
              <a:off x="2340400" y="1451975"/>
              <a:ext cx="119725" cy="130400"/>
            </a:xfrm>
            <a:custGeom>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06" name="Google Shape;106;p15"/>
            <p:cNvSpPr/>
            <p:nvPr/>
          </p:nvSpPr>
          <p:spPr>
            <a:xfrm>
              <a:off x="2206650" y="1789175"/>
              <a:ext cx="186600" cy="100625"/>
            </a:xfrm>
            <a:custGeom>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07" name="Google Shape;107;p15"/>
            <p:cNvSpPr/>
            <p:nvPr/>
          </p:nvSpPr>
          <p:spPr>
            <a:xfrm>
              <a:off x="2441575" y="1777375"/>
              <a:ext cx="146700" cy="120275"/>
            </a:xfrm>
            <a:custGeom>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08" name="Google Shape;108;p15"/>
            <p:cNvSpPr/>
            <p:nvPr/>
          </p:nvSpPr>
          <p:spPr>
            <a:xfrm>
              <a:off x="2251050" y="2067350"/>
              <a:ext cx="105675" cy="168625"/>
            </a:xfrm>
            <a:custGeom>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09" name="Google Shape;109;p15"/>
            <p:cNvSpPr/>
            <p:nvPr/>
          </p:nvSpPr>
          <p:spPr>
            <a:xfrm>
              <a:off x="2442700" y="2098825"/>
              <a:ext cx="169725" cy="84875"/>
            </a:xfrm>
            <a:custGeom>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10" name="Google Shape;110;p15"/>
            <p:cNvSpPr/>
            <p:nvPr/>
          </p:nvSpPr>
          <p:spPr>
            <a:xfrm>
              <a:off x="2784375" y="1587975"/>
              <a:ext cx="897500" cy="1380800"/>
            </a:xfrm>
            <a:custGeom>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11" name="Google Shape;111;p15"/>
            <p:cNvSpPr/>
            <p:nvPr/>
          </p:nvSpPr>
          <p:spPr>
            <a:xfrm>
              <a:off x="2951850" y="1602600"/>
              <a:ext cx="641225" cy="1366175"/>
            </a:xfrm>
            <a:custGeom>
              <a:rect l="l" t="t" r="r" b="b"/>
              <a:pathLst>
                <a:path w="25648"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12" name="Google Shape;112;p15"/>
            <p:cNvSpPr/>
            <p:nvPr/>
          </p:nvSpPr>
          <p:spPr>
            <a:xfrm>
              <a:off x="2877100" y="2537150"/>
              <a:ext cx="71400" cy="145600"/>
            </a:xfrm>
            <a:custGeom>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13" name="Google Shape;113;p15"/>
            <p:cNvSpPr/>
            <p:nvPr/>
          </p:nvSpPr>
          <p:spPr>
            <a:xfrm>
              <a:off x="2994550" y="2338225"/>
              <a:ext cx="43300" cy="61275"/>
            </a:xfrm>
            <a:custGeom>
              <a:rect l="l" t="t" r="r" b="b"/>
              <a:pathLst>
                <a:path w="1731"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14" name="Google Shape;114;p15"/>
            <p:cNvSpPr/>
            <p:nvPr/>
          </p:nvSpPr>
          <p:spPr>
            <a:xfrm>
              <a:off x="3138975" y="2550650"/>
              <a:ext cx="29800" cy="30925"/>
            </a:xfrm>
            <a:custGeom>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15" name="Google Shape;115;p15"/>
            <p:cNvSpPr/>
            <p:nvPr/>
          </p:nvSpPr>
          <p:spPr>
            <a:xfrm>
              <a:off x="3302500" y="2119600"/>
              <a:ext cx="70850" cy="113000"/>
            </a:xfrm>
            <a:custGeom>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16" name="Google Shape;116;p15"/>
            <p:cNvSpPr/>
            <p:nvPr/>
          </p:nvSpPr>
          <p:spPr>
            <a:xfrm>
              <a:off x="3286225" y="2414650"/>
              <a:ext cx="52850" cy="74775"/>
            </a:xfrm>
            <a:custGeom>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17" name="Google Shape;117;p15"/>
            <p:cNvSpPr/>
            <p:nvPr/>
          </p:nvSpPr>
          <p:spPr>
            <a:xfrm>
              <a:off x="3136175" y="2738900"/>
              <a:ext cx="52275" cy="82075"/>
            </a:xfrm>
            <a:custGeom>
              <a:rect l="l" t="t" r="r" b="b"/>
              <a:pathLst>
                <a:path w="2091" h="3282"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18" name="Google Shape;118;p15"/>
            <p:cNvSpPr/>
            <p:nvPr/>
          </p:nvSpPr>
          <p:spPr>
            <a:xfrm>
              <a:off x="3124375" y="2003275"/>
              <a:ext cx="100600" cy="155700"/>
            </a:xfrm>
            <a:custGeom>
              <a:rect l="l" t="t" r="r" b="b"/>
              <a:pathLst>
                <a:path w="4023"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19" name="Google Shape;119;p15"/>
            <p:cNvSpPr/>
            <p:nvPr/>
          </p:nvSpPr>
          <p:spPr>
            <a:xfrm>
              <a:off x="3104700" y="2170750"/>
              <a:ext cx="94425" cy="129275"/>
            </a:xfrm>
            <a:custGeom>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20" name="Google Shape;120;p15"/>
            <p:cNvSpPr/>
            <p:nvPr/>
          </p:nvSpPr>
          <p:spPr>
            <a:xfrm>
              <a:off x="3458750" y="1923475"/>
              <a:ext cx="124200" cy="152900"/>
            </a:xfrm>
            <a:custGeom>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21" name="Google Shape;121;p15"/>
            <p:cNvSpPr/>
            <p:nvPr/>
          </p:nvSpPr>
          <p:spPr>
            <a:xfrm>
              <a:off x="3370500" y="2170750"/>
              <a:ext cx="85450" cy="115800"/>
            </a:xfrm>
            <a:custGeom>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22" name="Google Shape;122;p15"/>
            <p:cNvSpPr/>
            <p:nvPr/>
          </p:nvSpPr>
          <p:spPr>
            <a:xfrm>
              <a:off x="1079350" y="1761075"/>
              <a:ext cx="1100350" cy="1270100"/>
            </a:xfrm>
            <a:custGeom>
              <a:rect l="l" t="t" r="r" b="b"/>
              <a:pathLst>
                <a:path w="44014" h="50803"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23" name="Google Shape;123;p15"/>
            <p:cNvSpPr/>
            <p:nvPr/>
          </p:nvSpPr>
          <p:spPr>
            <a:xfrm>
              <a:off x="1137775" y="1790850"/>
              <a:ext cx="891875" cy="1226825"/>
            </a:xfrm>
            <a:custGeom>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24" name="Google Shape;124;p15"/>
            <p:cNvSpPr/>
            <p:nvPr/>
          </p:nvSpPr>
          <p:spPr>
            <a:xfrm>
              <a:off x="1952075" y="2584375"/>
              <a:ext cx="93325" cy="135450"/>
            </a:xfrm>
            <a:custGeom>
              <a:rect l="l" t="t" r="r" b="b"/>
              <a:pathLst>
                <a:path w="3732"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25" name="Google Shape;125;p15"/>
            <p:cNvSpPr/>
            <p:nvPr/>
          </p:nvSpPr>
          <p:spPr>
            <a:xfrm>
              <a:off x="1825650" y="2406225"/>
              <a:ext cx="49475" cy="58475"/>
            </a:xfrm>
            <a:custGeom>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26" name="Google Shape;126;p15"/>
            <p:cNvSpPr/>
            <p:nvPr/>
          </p:nvSpPr>
          <p:spPr>
            <a:xfrm>
              <a:off x="1738525" y="2640575"/>
              <a:ext cx="30375" cy="30925"/>
            </a:xfrm>
            <a:custGeom>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27" name="Google Shape;127;p15"/>
            <p:cNvSpPr/>
            <p:nvPr/>
          </p:nvSpPr>
          <p:spPr>
            <a:xfrm>
              <a:off x="1453625" y="2257300"/>
              <a:ext cx="86550" cy="103975"/>
            </a:xfrm>
            <a:custGeom>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28" name="Google Shape;128;p15"/>
            <p:cNvSpPr/>
            <p:nvPr/>
          </p:nvSpPr>
          <p:spPr>
            <a:xfrm>
              <a:off x="1545225" y="2539975"/>
              <a:ext cx="61275" cy="69700"/>
            </a:xfrm>
            <a:custGeom>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29" name="Google Shape;129;p15"/>
            <p:cNvSpPr/>
            <p:nvPr/>
          </p:nvSpPr>
          <p:spPr>
            <a:xfrm>
              <a:off x="1756525" y="2828825"/>
              <a:ext cx="61825" cy="77025"/>
            </a:xfrm>
            <a:custGeom>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30" name="Google Shape;130;p15"/>
            <p:cNvSpPr/>
            <p:nvPr/>
          </p:nvSpPr>
          <p:spPr>
            <a:xfrm>
              <a:off x="1576675" y="2114550"/>
              <a:ext cx="123675" cy="139400"/>
            </a:xfrm>
            <a:custGeom>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31" name="Google Shape;131;p15"/>
            <p:cNvSpPr/>
            <p:nvPr/>
          </p:nvSpPr>
          <p:spPr>
            <a:xfrm>
              <a:off x="1635125" y="2273025"/>
              <a:ext cx="112425" cy="115800"/>
            </a:xfrm>
            <a:custGeom>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32" name="Google Shape;132;p15"/>
            <p:cNvSpPr/>
            <p:nvPr/>
          </p:nvSpPr>
          <p:spPr>
            <a:xfrm>
              <a:off x="1210275" y="2106125"/>
              <a:ext cx="146150" cy="132100"/>
            </a:xfrm>
            <a:custGeom>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33" name="Google Shape;133;p15"/>
            <p:cNvSpPr/>
            <p:nvPr/>
          </p:nvSpPr>
          <p:spPr>
            <a:xfrm>
              <a:off x="1383375" y="2323600"/>
              <a:ext cx="101175" cy="104000"/>
            </a:xfrm>
            <a:custGeom>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34" name="Google Shape;134;p15"/>
            <p:cNvSpPr/>
            <p:nvPr/>
          </p:nvSpPr>
          <p:spPr>
            <a:xfrm>
              <a:off x="1642425" y="1304750"/>
              <a:ext cx="872775" cy="1755075"/>
            </a:xfrm>
            <a:custGeom>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35" name="Google Shape;135;p15"/>
            <p:cNvSpPr/>
            <p:nvPr/>
          </p:nvSpPr>
          <p:spPr>
            <a:xfrm>
              <a:off x="1730100" y="1305875"/>
              <a:ext cx="571550" cy="1741025"/>
            </a:xfrm>
            <a:custGeom>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36" name="Google Shape;136;p15"/>
            <p:cNvSpPr/>
            <p:nvPr/>
          </p:nvSpPr>
          <p:spPr>
            <a:xfrm>
              <a:off x="2308375" y="2650125"/>
              <a:ext cx="78150" cy="196700"/>
            </a:xfrm>
            <a:custGeom>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37" name="Google Shape;137;p15"/>
            <p:cNvSpPr/>
            <p:nvPr/>
          </p:nvSpPr>
          <p:spPr>
            <a:xfrm>
              <a:off x="2072350" y="2863675"/>
              <a:ext cx="66325" cy="135450"/>
            </a:xfrm>
            <a:custGeom>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38" name="Google Shape;138;p15"/>
            <p:cNvSpPr/>
            <p:nvPr/>
          </p:nvSpPr>
          <p:spPr>
            <a:xfrm>
              <a:off x="2045925" y="2676525"/>
              <a:ext cx="38250" cy="64100"/>
            </a:xfrm>
            <a:custGeom>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39" name="Google Shape;139;p15"/>
            <p:cNvSpPr/>
            <p:nvPr/>
          </p:nvSpPr>
          <p:spPr>
            <a:xfrm>
              <a:off x="2107200" y="2794550"/>
              <a:ext cx="69700" cy="155125"/>
            </a:xfrm>
            <a:custGeom>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40" name="Google Shape;140;p15"/>
            <p:cNvSpPr/>
            <p:nvPr/>
          </p:nvSpPr>
          <p:spPr>
            <a:xfrm>
              <a:off x="1998725" y="2388225"/>
              <a:ext cx="73075" cy="139975"/>
            </a:xfrm>
            <a:custGeom>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41" name="Google Shape;141;p15"/>
            <p:cNvSpPr/>
            <p:nvPr/>
          </p:nvSpPr>
          <p:spPr>
            <a:xfrm>
              <a:off x="2093150" y="1949900"/>
              <a:ext cx="72500" cy="132650"/>
            </a:xfrm>
            <a:custGeom>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42" name="Google Shape;142;p15"/>
            <p:cNvSpPr/>
            <p:nvPr/>
          </p:nvSpPr>
          <p:spPr>
            <a:xfrm>
              <a:off x="2247675" y="2439950"/>
              <a:ext cx="61300" cy="110150"/>
            </a:xfrm>
            <a:custGeom>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43" name="Google Shape;143;p15"/>
            <p:cNvSpPr/>
            <p:nvPr/>
          </p:nvSpPr>
          <p:spPr>
            <a:xfrm>
              <a:off x="1976800" y="1572800"/>
              <a:ext cx="92200" cy="186600"/>
            </a:xfrm>
            <a:custGeom>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44" name="Google Shape;144;p15"/>
            <p:cNvSpPr/>
            <p:nvPr/>
          </p:nvSpPr>
          <p:spPr>
            <a:xfrm>
              <a:off x="1786300" y="1759950"/>
              <a:ext cx="66350" cy="155125"/>
            </a:xfrm>
            <a:custGeom>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45" name="Google Shape;145;p15"/>
            <p:cNvSpPr/>
            <p:nvPr/>
          </p:nvSpPr>
          <p:spPr>
            <a:xfrm>
              <a:off x="1848125" y="2117925"/>
              <a:ext cx="46675" cy="82625"/>
            </a:xfrm>
            <a:custGeom>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46" name="Google Shape;146;p15"/>
            <p:cNvSpPr/>
            <p:nvPr/>
          </p:nvSpPr>
          <p:spPr>
            <a:xfrm>
              <a:off x="2242625" y="2311800"/>
              <a:ext cx="62975" cy="104550"/>
            </a:xfrm>
            <a:custGeom>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47" name="Google Shape;147;p15"/>
            <p:cNvSpPr/>
            <p:nvPr/>
          </p:nvSpPr>
          <p:spPr>
            <a:xfrm>
              <a:off x="3990375" y="1153575"/>
              <a:ext cx="807575" cy="1801725"/>
            </a:xfrm>
            <a:custGeom>
              <a:rect l="l" t="t" r="r" b="b"/>
              <a:pathLst>
                <a:path w="32302"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48" name="Google Shape;148;p15"/>
            <p:cNvSpPr/>
            <p:nvPr/>
          </p:nvSpPr>
          <p:spPr>
            <a:xfrm>
              <a:off x="4087025" y="1154125"/>
              <a:ext cx="494575" cy="1791625"/>
            </a:xfrm>
            <a:custGeom>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49" name="Google Shape;149;p15"/>
            <p:cNvSpPr/>
            <p:nvPr/>
          </p:nvSpPr>
          <p:spPr>
            <a:xfrm>
              <a:off x="4605175" y="2545025"/>
              <a:ext cx="70275" cy="201775"/>
            </a:xfrm>
            <a:custGeom>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50" name="Google Shape;150;p15"/>
            <p:cNvSpPr/>
            <p:nvPr/>
          </p:nvSpPr>
          <p:spPr>
            <a:xfrm>
              <a:off x="4359575" y="2751275"/>
              <a:ext cx="61300" cy="139400"/>
            </a:xfrm>
            <a:custGeom>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51" name="Google Shape;151;p15"/>
            <p:cNvSpPr/>
            <p:nvPr/>
          </p:nvSpPr>
          <p:spPr>
            <a:xfrm>
              <a:off x="4341050" y="2560200"/>
              <a:ext cx="37100" cy="65775"/>
            </a:xfrm>
            <a:custGeom>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52" name="Google Shape;152;p15"/>
            <p:cNvSpPr/>
            <p:nvPr/>
          </p:nvSpPr>
          <p:spPr>
            <a:xfrm>
              <a:off x="4397250" y="2683275"/>
              <a:ext cx="64650" cy="159075"/>
            </a:xfrm>
            <a:custGeom>
              <a:rect l="l" t="t" r="r" b="b"/>
              <a:pathLst>
                <a:path w="2586" h="6362"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53" name="Google Shape;153;p15"/>
            <p:cNvSpPr/>
            <p:nvPr/>
          </p:nvSpPr>
          <p:spPr>
            <a:xfrm>
              <a:off x="4306750" y="2265175"/>
              <a:ext cx="68600" cy="144450"/>
            </a:xfrm>
            <a:custGeom>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54" name="Google Shape;154;p15"/>
            <p:cNvSpPr/>
            <p:nvPr/>
          </p:nvSpPr>
          <p:spPr>
            <a:xfrm>
              <a:off x="4420275" y="1824000"/>
              <a:ext cx="68600" cy="136025"/>
            </a:xfrm>
            <a:custGeom>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55" name="Google Shape;155;p15"/>
            <p:cNvSpPr/>
            <p:nvPr/>
          </p:nvSpPr>
          <p:spPr>
            <a:xfrm>
              <a:off x="4552900" y="2328675"/>
              <a:ext cx="57925" cy="112975"/>
            </a:xfrm>
            <a:custGeom>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56" name="Google Shape;156;p15"/>
            <p:cNvSpPr/>
            <p:nvPr/>
          </p:nvSpPr>
          <p:spPr>
            <a:xfrm>
              <a:off x="4320800" y="1435675"/>
              <a:ext cx="85450" cy="191675"/>
            </a:xfrm>
            <a:custGeom>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57" name="Google Shape;157;p15"/>
            <p:cNvSpPr/>
            <p:nvPr/>
          </p:nvSpPr>
          <p:spPr>
            <a:xfrm>
              <a:off x="4122425" y="1617775"/>
              <a:ext cx="60725" cy="158500"/>
            </a:xfrm>
            <a:custGeom>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58" name="Google Shape;158;p15"/>
            <p:cNvSpPr/>
            <p:nvPr/>
          </p:nvSpPr>
          <p:spPr>
            <a:xfrm>
              <a:off x="4168525" y="1983625"/>
              <a:ext cx="43850" cy="84875"/>
            </a:xfrm>
            <a:custGeom>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59" name="Google Shape;159;p15"/>
            <p:cNvSpPr/>
            <p:nvPr/>
          </p:nvSpPr>
          <p:spPr>
            <a:xfrm>
              <a:off x="4554025" y="2198300"/>
              <a:ext cx="59025" cy="107925"/>
            </a:xfrm>
            <a:custGeom>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60" name="Google Shape;160;p15"/>
            <p:cNvSpPr/>
            <p:nvPr/>
          </p:nvSpPr>
          <p:spPr>
            <a:xfrm>
              <a:off x="2300500" y="1218200"/>
              <a:ext cx="796925" cy="1893900"/>
            </a:xfrm>
            <a:custGeom>
              <a:rect l="l" t="t" r="r" b="b"/>
              <a:pathLst>
                <a:path w="31876"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61" name="Google Shape;161;p15"/>
            <p:cNvSpPr/>
            <p:nvPr/>
          </p:nvSpPr>
          <p:spPr>
            <a:xfrm>
              <a:off x="2480900" y="1219875"/>
              <a:ext cx="497375" cy="1891650"/>
            </a:xfrm>
            <a:custGeom>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62" name="Google Shape;162;p15"/>
            <p:cNvSpPr/>
            <p:nvPr/>
          </p:nvSpPr>
          <p:spPr>
            <a:xfrm>
              <a:off x="2563525" y="2992925"/>
              <a:ext cx="34850" cy="65775"/>
            </a:xfrm>
            <a:custGeom>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63" name="Google Shape;163;p15"/>
            <p:cNvSpPr/>
            <p:nvPr/>
          </p:nvSpPr>
          <p:spPr>
            <a:xfrm>
              <a:off x="2684900" y="2747350"/>
              <a:ext cx="36000" cy="151175"/>
            </a:xfrm>
            <a:custGeom>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64" name="Google Shape;164;p15"/>
            <p:cNvSpPr/>
            <p:nvPr/>
          </p:nvSpPr>
          <p:spPr>
            <a:xfrm>
              <a:off x="2705700" y="2538275"/>
              <a:ext cx="48350" cy="135475"/>
            </a:xfrm>
            <a:custGeom>
              <a:rect l="l" t="t" r="r" b="b"/>
              <a:pathLst>
                <a:path w="1933"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65" name="Google Shape;165;p15"/>
            <p:cNvSpPr/>
            <p:nvPr/>
          </p:nvSpPr>
          <p:spPr>
            <a:xfrm>
              <a:off x="2801800" y="2336525"/>
              <a:ext cx="29800" cy="30950"/>
            </a:xfrm>
            <a:custGeom>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66" name="Google Shape;166;p15"/>
            <p:cNvSpPr/>
            <p:nvPr/>
          </p:nvSpPr>
          <p:spPr>
            <a:xfrm>
              <a:off x="2741650" y="2741725"/>
              <a:ext cx="48925" cy="146125"/>
            </a:xfrm>
            <a:custGeom>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67" name="Google Shape;167;p15"/>
            <p:cNvSpPr/>
            <p:nvPr/>
          </p:nvSpPr>
          <p:spPr>
            <a:xfrm>
              <a:off x="2515175" y="1949900"/>
              <a:ext cx="38250" cy="74750"/>
            </a:xfrm>
            <a:custGeom>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68" name="Google Shape;168;p15"/>
            <p:cNvSpPr/>
            <p:nvPr/>
          </p:nvSpPr>
          <p:spPr>
            <a:xfrm>
              <a:off x="2419075" y="2277525"/>
              <a:ext cx="66900" cy="202900"/>
            </a:xfrm>
            <a:custGeom>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69" name="Google Shape;169;p15"/>
            <p:cNvSpPr/>
            <p:nvPr/>
          </p:nvSpPr>
          <p:spPr>
            <a:xfrm>
              <a:off x="2517425" y="2179750"/>
              <a:ext cx="48925" cy="91625"/>
            </a:xfrm>
            <a:custGeom>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70" name="Google Shape;170;p15"/>
            <p:cNvSpPr/>
            <p:nvPr/>
          </p:nvSpPr>
          <p:spPr>
            <a:xfrm>
              <a:off x="2398850" y="2697875"/>
              <a:ext cx="53425" cy="120850"/>
            </a:xfrm>
            <a:custGeom>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71" name="Google Shape;171;p15"/>
            <p:cNvSpPr/>
            <p:nvPr/>
          </p:nvSpPr>
          <p:spPr>
            <a:xfrm>
              <a:off x="2753450" y="2126925"/>
              <a:ext cx="46125" cy="122525"/>
            </a:xfrm>
            <a:custGeom>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72" name="Google Shape;172;p15"/>
            <p:cNvSpPr/>
            <p:nvPr/>
          </p:nvSpPr>
          <p:spPr>
            <a:xfrm>
              <a:off x="2583175" y="2718675"/>
              <a:ext cx="34875" cy="154000"/>
            </a:xfrm>
            <a:custGeom>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73" name="Google Shape;173;p15"/>
            <p:cNvSpPr/>
            <p:nvPr/>
          </p:nvSpPr>
          <p:spPr>
            <a:xfrm>
              <a:off x="2602850" y="1700375"/>
              <a:ext cx="49475" cy="70275"/>
            </a:xfrm>
            <a:custGeom>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74" name="Google Shape;174;p15"/>
            <p:cNvSpPr/>
            <p:nvPr/>
          </p:nvSpPr>
          <p:spPr>
            <a:xfrm>
              <a:off x="4618650" y="1496375"/>
              <a:ext cx="604725" cy="1495450"/>
            </a:xfrm>
            <a:custGeom>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75" name="Google Shape;175;p15"/>
            <p:cNvSpPr/>
            <p:nvPr/>
          </p:nvSpPr>
          <p:spPr>
            <a:xfrm>
              <a:off x="4760825" y="1498625"/>
              <a:ext cx="271475" cy="1476350"/>
            </a:xfrm>
            <a:custGeom>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76" name="Google Shape;176;p15"/>
            <p:cNvSpPr/>
            <p:nvPr/>
          </p:nvSpPr>
          <p:spPr>
            <a:xfrm>
              <a:off x="5141850" y="2564700"/>
              <a:ext cx="39925" cy="151750"/>
            </a:xfrm>
            <a:custGeom>
              <a:rect l="l" t="t" r="r" b="b"/>
              <a:pathLst>
                <a:path w="1596"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77" name="Google Shape;177;p15"/>
            <p:cNvSpPr/>
            <p:nvPr/>
          </p:nvSpPr>
          <p:spPr>
            <a:xfrm>
              <a:off x="5107025" y="2348900"/>
              <a:ext cx="34850" cy="63525"/>
            </a:xfrm>
            <a:custGeom>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78" name="Google Shape;178;p15"/>
            <p:cNvSpPr/>
            <p:nvPr/>
          </p:nvSpPr>
          <p:spPr>
            <a:xfrm>
              <a:off x="4924925" y="2520300"/>
              <a:ext cx="30375" cy="30925"/>
            </a:xfrm>
            <a:custGeom>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79" name="Google Shape;179;p15"/>
            <p:cNvSpPr/>
            <p:nvPr/>
          </p:nvSpPr>
          <p:spPr>
            <a:xfrm>
              <a:off x="4839525" y="2051050"/>
              <a:ext cx="47225" cy="120300"/>
            </a:xfrm>
            <a:custGeom>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80" name="Google Shape;180;p15"/>
            <p:cNvSpPr/>
            <p:nvPr/>
          </p:nvSpPr>
          <p:spPr>
            <a:xfrm>
              <a:off x="4796250" y="2344975"/>
              <a:ext cx="40475" cy="78700"/>
            </a:xfrm>
            <a:custGeom>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81" name="Google Shape;181;p15"/>
            <p:cNvSpPr/>
            <p:nvPr/>
          </p:nvSpPr>
          <p:spPr>
            <a:xfrm>
              <a:off x="4858050" y="2697325"/>
              <a:ext cx="38250" cy="85450"/>
            </a:xfrm>
            <a:custGeom>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82" name="Google Shape;182;p15"/>
            <p:cNvSpPr/>
            <p:nvPr/>
          </p:nvSpPr>
          <p:spPr>
            <a:xfrm>
              <a:off x="5012600" y="1977425"/>
              <a:ext cx="66350" cy="168625"/>
            </a:xfrm>
            <a:custGeom>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83" name="Google Shape;183;p15"/>
            <p:cNvSpPr/>
            <p:nvPr/>
          </p:nvSpPr>
          <p:spPr>
            <a:xfrm>
              <a:off x="4994625" y="2145475"/>
              <a:ext cx="66325" cy="142200"/>
            </a:xfrm>
            <a:custGeom>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84" name="Google Shape;184;p15"/>
            <p:cNvSpPr/>
            <p:nvPr/>
          </p:nvSpPr>
          <p:spPr>
            <a:xfrm>
              <a:off x="4686650" y="1807150"/>
              <a:ext cx="89950" cy="172550"/>
            </a:xfrm>
            <a:custGeom>
              <a:rect l="l" t="t" r="r" b="b"/>
              <a:pathLst>
                <a:path w="3598" h="6901"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85" name="Google Shape;185;p15"/>
            <p:cNvSpPr/>
            <p:nvPr/>
          </p:nvSpPr>
          <p:spPr>
            <a:xfrm>
              <a:off x="4746800" y="2079700"/>
              <a:ext cx="61275" cy="126475"/>
            </a:xfrm>
            <a:custGeom>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86" name="Google Shape;186;p15"/>
            <p:cNvSpPr/>
            <p:nvPr/>
          </p:nvSpPr>
          <p:spPr>
            <a:xfrm>
              <a:off x="4924925" y="1280025"/>
              <a:ext cx="872225" cy="1785975"/>
            </a:xfrm>
            <a:custGeom>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87" name="Google Shape;187;p15"/>
            <p:cNvSpPr/>
            <p:nvPr/>
          </p:nvSpPr>
          <p:spPr>
            <a:xfrm>
              <a:off x="5012050" y="1281700"/>
              <a:ext cx="572100" cy="1771375"/>
            </a:xfrm>
            <a:custGeom>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88" name="Google Shape;188;p15"/>
            <p:cNvSpPr/>
            <p:nvPr/>
          </p:nvSpPr>
          <p:spPr>
            <a:xfrm>
              <a:off x="5590875" y="2649000"/>
              <a:ext cx="77575" cy="200075"/>
            </a:xfrm>
            <a:custGeom>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89" name="Google Shape;189;p15"/>
            <p:cNvSpPr/>
            <p:nvPr/>
          </p:nvSpPr>
          <p:spPr>
            <a:xfrm>
              <a:off x="5354275" y="2865925"/>
              <a:ext cx="66350" cy="138275"/>
            </a:xfrm>
            <a:custGeom>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90" name="Google Shape;190;p15"/>
            <p:cNvSpPr/>
            <p:nvPr/>
          </p:nvSpPr>
          <p:spPr>
            <a:xfrm>
              <a:off x="5327875" y="2675975"/>
              <a:ext cx="38225" cy="65200"/>
            </a:xfrm>
            <a:custGeom>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91" name="Google Shape;191;p15"/>
            <p:cNvSpPr/>
            <p:nvPr/>
          </p:nvSpPr>
          <p:spPr>
            <a:xfrm>
              <a:off x="5389675" y="2796225"/>
              <a:ext cx="69725" cy="157950"/>
            </a:xfrm>
            <a:custGeom>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92" name="Google Shape;192;p15"/>
            <p:cNvSpPr/>
            <p:nvPr/>
          </p:nvSpPr>
          <p:spPr>
            <a:xfrm>
              <a:off x="5281225" y="2382625"/>
              <a:ext cx="73075" cy="142750"/>
            </a:xfrm>
            <a:custGeom>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93" name="Google Shape;193;p15"/>
            <p:cNvSpPr/>
            <p:nvPr/>
          </p:nvSpPr>
          <p:spPr>
            <a:xfrm>
              <a:off x="5375075" y="1936975"/>
              <a:ext cx="73075" cy="134325"/>
            </a:xfrm>
            <a:custGeom>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94" name="Google Shape;194;p15"/>
            <p:cNvSpPr/>
            <p:nvPr/>
          </p:nvSpPr>
          <p:spPr>
            <a:xfrm>
              <a:off x="5529625" y="2435450"/>
              <a:ext cx="61825" cy="111850"/>
            </a:xfrm>
            <a:custGeom>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95" name="Google Shape;195;p15"/>
            <p:cNvSpPr/>
            <p:nvPr/>
          </p:nvSpPr>
          <p:spPr>
            <a:xfrm>
              <a:off x="5258750" y="1553150"/>
              <a:ext cx="92175" cy="189400"/>
            </a:xfrm>
            <a:custGeom>
              <a:rect l="l" t="t" r="r" b="b"/>
              <a:pathLst>
                <a:path w="3686" h="7575"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96" name="Google Shape;196;p15"/>
            <p:cNvSpPr/>
            <p:nvPr/>
          </p:nvSpPr>
          <p:spPr>
            <a:xfrm>
              <a:off x="5068800" y="1743650"/>
              <a:ext cx="65775" cy="157375"/>
            </a:xfrm>
            <a:custGeom>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97" name="Google Shape;197;p15"/>
            <p:cNvSpPr/>
            <p:nvPr/>
          </p:nvSpPr>
          <p:spPr>
            <a:xfrm>
              <a:off x="5130050" y="2107250"/>
              <a:ext cx="46675" cy="84325"/>
            </a:xfrm>
            <a:custGeom>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98" name="Google Shape;198;p15"/>
            <p:cNvSpPr/>
            <p:nvPr/>
          </p:nvSpPr>
          <p:spPr>
            <a:xfrm>
              <a:off x="5524550" y="2305075"/>
              <a:ext cx="62975" cy="106225"/>
            </a:xfrm>
            <a:custGeom>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199" name="Google Shape;199;p15"/>
            <p:cNvSpPr/>
            <p:nvPr/>
          </p:nvSpPr>
          <p:spPr>
            <a:xfrm>
              <a:off x="5431275" y="1218750"/>
              <a:ext cx="796900" cy="1894450"/>
            </a:xfrm>
            <a:custGeom>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00" name="Google Shape;200;p15"/>
            <p:cNvSpPr/>
            <p:nvPr/>
          </p:nvSpPr>
          <p:spPr>
            <a:xfrm>
              <a:off x="5611100" y="1220450"/>
              <a:ext cx="497375" cy="1891650"/>
            </a:xfrm>
            <a:custGeom>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01" name="Google Shape;201;p15"/>
            <p:cNvSpPr/>
            <p:nvPr/>
          </p:nvSpPr>
          <p:spPr>
            <a:xfrm>
              <a:off x="5694275" y="2994050"/>
              <a:ext cx="34875" cy="65775"/>
            </a:xfrm>
            <a:custGeom>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02" name="Google Shape;202;p15"/>
            <p:cNvSpPr/>
            <p:nvPr/>
          </p:nvSpPr>
          <p:spPr>
            <a:xfrm>
              <a:off x="5815675" y="2747900"/>
              <a:ext cx="35975" cy="151200"/>
            </a:xfrm>
            <a:custGeom>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03" name="Google Shape;203;p15"/>
            <p:cNvSpPr/>
            <p:nvPr/>
          </p:nvSpPr>
          <p:spPr>
            <a:xfrm>
              <a:off x="5836450" y="2538850"/>
              <a:ext cx="48350" cy="136025"/>
            </a:xfrm>
            <a:custGeom>
              <a:rect l="l" t="t" r="r" b="b"/>
              <a:pathLst>
                <a:path w="1933"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04" name="Google Shape;204;p15"/>
            <p:cNvSpPr/>
            <p:nvPr/>
          </p:nvSpPr>
          <p:spPr>
            <a:xfrm>
              <a:off x="5932000" y="2337650"/>
              <a:ext cx="30375" cy="30950"/>
            </a:xfrm>
            <a:custGeom>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05" name="Google Shape;205;p15"/>
            <p:cNvSpPr/>
            <p:nvPr/>
          </p:nvSpPr>
          <p:spPr>
            <a:xfrm>
              <a:off x="5872425" y="2742850"/>
              <a:ext cx="48925" cy="145575"/>
            </a:xfrm>
            <a:custGeom>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06" name="Google Shape;206;p15"/>
            <p:cNvSpPr/>
            <p:nvPr/>
          </p:nvSpPr>
          <p:spPr>
            <a:xfrm>
              <a:off x="5645375" y="1950450"/>
              <a:ext cx="38250" cy="74775"/>
            </a:xfrm>
            <a:custGeom>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07" name="Google Shape;207;p15"/>
            <p:cNvSpPr/>
            <p:nvPr/>
          </p:nvSpPr>
          <p:spPr>
            <a:xfrm>
              <a:off x="5549850" y="2278650"/>
              <a:ext cx="66900" cy="202900"/>
            </a:xfrm>
            <a:custGeom>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08" name="Google Shape;208;p15"/>
            <p:cNvSpPr/>
            <p:nvPr/>
          </p:nvSpPr>
          <p:spPr>
            <a:xfrm>
              <a:off x="5647625" y="2180875"/>
              <a:ext cx="49500" cy="91625"/>
            </a:xfrm>
            <a:custGeom>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09" name="Google Shape;209;p15"/>
            <p:cNvSpPr/>
            <p:nvPr/>
          </p:nvSpPr>
          <p:spPr>
            <a:xfrm>
              <a:off x="5529625" y="2699000"/>
              <a:ext cx="53400" cy="120300"/>
            </a:xfrm>
            <a:custGeom>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10" name="Google Shape;210;p15"/>
            <p:cNvSpPr/>
            <p:nvPr/>
          </p:nvSpPr>
          <p:spPr>
            <a:xfrm>
              <a:off x="5883675" y="2127475"/>
              <a:ext cx="46650" cy="123100"/>
            </a:xfrm>
            <a:custGeom>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11" name="Google Shape;211;p15"/>
            <p:cNvSpPr/>
            <p:nvPr/>
          </p:nvSpPr>
          <p:spPr>
            <a:xfrm>
              <a:off x="5713950" y="2719800"/>
              <a:ext cx="34875" cy="153450"/>
            </a:xfrm>
            <a:custGeom>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12" name="Google Shape;212;p15"/>
            <p:cNvSpPr/>
            <p:nvPr/>
          </p:nvSpPr>
          <p:spPr>
            <a:xfrm>
              <a:off x="5733625" y="1701500"/>
              <a:ext cx="49475" cy="69700"/>
            </a:xfrm>
            <a:custGeom>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13" name="Google Shape;213;p15"/>
            <p:cNvSpPr/>
            <p:nvPr/>
          </p:nvSpPr>
          <p:spPr>
            <a:xfrm>
              <a:off x="4243250" y="1428375"/>
              <a:ext cx="925050" cy="1966375"/>
            </a:xfrm>
            <a:custGeom>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14" name="Google Shape;214;p15"/>
            <p:cNvSpPr/>
            <p:nvPr/>
          </p:nvSpPr>
          <p:spPr>
            <a:xfrm>
              <a:off x="4659125" y="2718125"/>
              <a:ext cx="252350" cy="270900"/>
            </a:xfrm>
            <a:custGeom>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15" name="Google Shape;215;p15"/>
            <p:cNvSpPr/>
            <p:nvPr/>
          </p:nvSpPr>
          <p:spPr>
            <a:xfrm>
              <a:off x="4339350" y="2699575"/>
              <a:ext cx="183225" cy="267525"/>
            </a:xfrm>
            <a:custGeom>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16" name="Google Shape;216;p15"/>
            <p:cNvSpPr/>
            <p:nvPr/>
          </p:nvSpPr>
          <p:spPr>
            <a:xfrm>
              <a:off x="4369150" y="2302825"/>
              <a:ext cx="203450" cy="347325"/>
            </a:xfrm>
            <a:custGeom>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17" name="Google Shape;217;p15"/>
            <p:cNvSpPr/>
            <p:nvPr/>
          </p:nvSpPr>
          <p:spPr>
            <a:xfrm>
              <a:off x="4654050" y="2364075"/>
              <a:ext cx="227075" cy="260775"/>
            </a:xfrm>
            <a:custGeom>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18" name="Google Shape;218;p15"/>
            <p:cNvSpPr/>
            <p:nvPr/>
          </p:nvSpPr>
          <p:spPr>
            <a:xfrm>
              <a:off x="4544475" y="1790300"/>
              <a:ext cx="82625" cy="384400"/>
            </a:xfrm>
            <a:custGeom>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19" name="Google Shape;219;p15"/>
            <p:cNvSpPr/>
            <p:nvPr/>
          </p:nvSpPr>
          <p:spPr>
            <a:xfrm>
              <a:off x="4758600" y="2044300"/>
              <a:ext cx="257950" cy="181550"/>
            </a:xfrm>
            <a:custGeom>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20" name="Google Shape;220;p15"/>
            <p:cNvSpPr/>
            <p:nvPr/>
          </p:nvSpPr>
          <p:spPr>
            <a:xfrm>
              <a:off x="4827150" y="1531225"/>
              <a:ext cx="212450" cy="254025"/>
            </a:xfrm>
            <a:custGeom>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21" name="Google Shape;221;p15"/>
            <p:cNvSpPr/>
            <p:nvPr/>
          </p:nvSpPr>
          <p:spPr>
            <a:xfrm>
              <a:off x="2784375" y="1707675"/>
              <a:ext cx="808700" cy="2041700"/>
            </a:xfrm>
            <a:custGeom>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22" name="Google Shape;222;p15"/>
            <p:cNvSpPr/>
            <p:nvPr/>
          </p:nvSpPr>
          <p:spPr>
            <a:xfrm>
              <a:off x="3307575" y="3012025"/>
              <a:ext cx="208500" cy="305175"/>
            </a:xfrm>
            <a:custGeom>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23" name="Google Shape;223;p15"/>
            <p:cNvSpPr/>
            <p:nvPr/>
          </p:nvSpPr>
          <p:spPr>
            <a:xfrm>
              <a:off x="2948475" y="3085100"/>
              <a:ext cx="220875" cy="238300"/>
            </a:xfrm>
            <a:custGeom>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24" name="Google Shape;224;p15"/>
            <p:cNvSpPr/>
            <p:nvPr/>
          </p:nvSpPr>
          <p:spPr>
            <a:xfrm>
              <a:off x="2911950" y="2688900"/>
              <a:ext cx="253475" cy="313600"/>
            </a:xfrm>
            <a:custGeom>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25" name="Google Shape;225;p15"/>
            <p:cNvSpPr/>
            <p:nvPr/>
          </p:nvSpPr>
          <p:spPr>
            <a:xfrm>
              <a:off x="3241250" y="2668675"/>
              <a:ext cx="186050" cy="289425"/>
            </a:xfrm>
            <a:custGeom>
              <a:rect l="l" t="t" r="r" b="b"/>
              <a:pathLst>
                <a:path w="7441"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26" name="Google Shape;226;p15"/>
            <p:cNvSpPr/>
            <p:nvPr/>
          </p:nvSpPr>
          <p:spPr>
            <a:xfrm>
              <a:off x="2997925" y="2153900"/>
              <a:ext cx="142200" cy="370925"/>
            </a:xfrm>
            <a:custGeom>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27" name="Google Shape;227;p15"/>
            <p:cNvSpPr/>
            <p:nvPr/>
          </p:nvSpPr>
          <p:spPr>
            <a:xfrm>
              <a:off x="3277225" y="2330350"/>
              <a:ext cx="229875" cy="217525"/>
            </a:xfrm>
            <a:custGeom>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28" name="Google Shape;228;p15"/>
            <p:cNvSpPr/>
            <p:nvPr/>
          </p:nvSpPr>
          <p:spPr>
            <a:xfrm>
              <a:off x="3271050" y="1820650"/>
              <a:ext cx="172550" cy="281000"/>
            </a:xfrm>
            <a:custGeom>
              <a:rect l="l" t="t" r="r" b="b"/>
              <a:pathLst>
                <a:path w="6901"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29" name="Google Shape;229;p15"/>
            <p:cNvSpPr/>
            <p:nvPr/>
          </p:nvSpPr>
          <p:spPr>
            <a:xfrm>
              <a:off x="2112800" y="2659675"/>
              <a:ext cx="161875" cy="261900"/>
            </a:xfrm>
            <a:custGeom>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30" name="Google Shape;230;p15"/>
            <p:cNvSpPr/>
            <p:nvPr/>
          </p:nvSpPr>
          <p:spPr>
            <a:xfrm>
              <a:off x="2284200" y="2534925"/>
              <a:ext cx="206275" cy="386650"/>
            </a:xfrm>
            <a:custGeom>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31" name="Google Shape;231;p15"/>
            <p:cNvSpPr/>
            <p:nvPr/>
          </p:nvSpPr>
          <p:spPr>
            <a:xfrm>
              <a:off x="3574500" y="2647875"/>
              <a:ext cx="161875" cy="261900"/>
            </a:xfrm>
            <a:custGeom>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32" name="Google Shape;232;p15"/>
            <p:cNvSpPr/>
            <p:nvPr/>
          </p:nvSpPr>
          <p:spPr>
            <a:xfrm>
              <a:off x="3745900" y="2523100"/>
              <a:ext cx="205725" cy="386675"/>
            </a:xfrm>
            <a:custGeom>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33" name="Google Shape;233;p15"/>
            <p:cNvSpPr/>
            <p:nvPr/>
          </p:nvSpPr>
          <p:spPr>
            <a:xfrm>
              <a:off x="5221650" y="2644500"/>
              <a:ext cx="161325" cy="261900"/>
            </a:xfrm>
            <a:custGeom>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34" name="Google Shape;234;p15"/>
            <p:cNvSpPr/>
            <p:nvPr/>
          </p:nvSpPr>
          <p:spPr>
            <a:xfrm>
              <a:off x="5005850" y="2519750"/>
              <a:ext cx="206275" cy="386650"/>
            </a:xfrm>
            <a:custGeom>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35" name="Google Shape;235;p15"/>
            <p:cNvSpPr/>
            <p:nvPr/>
          </p:nvSpPr>
          <p:spPr>
            <a:xfrm>
              <a:off x="5986500" y="2661925"/>
              <a:ext cx="161325" cy="261900"/>
            </a:xfrm>
            <a:custGeom>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36" name="Google Shape;236;p15"/>
            <p:cNvSpPr/>
            <p:nvPr/>
          </p:nvSpPr>
          <p:spPr>
            <a:xfrm>
              <a:off x="5770700" y="2537150"/>
              <a:ext cx="206275" cy="386675"/>
            </a:xfrm>
            <a:custGeom>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37" name="Google Shape;237;p15"/>
            <p:cNvSpPr/>
            <p:nvPr/>
          </p:nvSpPr>
          <p:spPr>
            <a:xfrm>
              <a:off x="4385450" y="2661925"/>
              <a:ext cx="161300" cy="261900"/>
            </a:xfrm>
            <a:custGeom>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38" name="Google Shape;238;p15"/>
            <p:cNvSpPr/>
            <p:nvPr/>
          </p:nvSpPr>
          <p:spPr>
            <a:xfrm>
              <a:off x="4169650" y="2537150"/>
              <a:ext cx="206250" cy="386675"/>
            </a:xfrm>
            <a:custGeom>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39" name="Google Shape;239;p15"/>
            <p:cNvSpPr/>
            <p:nvPr/>
          </p:nvSpPr>
          <p:spPr>
            <a:xfrm>
              <a:off x="3329475" y="2674275"/>
              <a:ext cx="161875" cy="261925"/>
            </a:xfrm>
            <a:custGeom>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40" name="Google Shape;240;p15"/>
            <p:cNvSpPr/>
            <p:nvPr/>
          </p:nvSpPr>
          <p:spPr>
            <a:xfrm>
              <a:off x="3114250" y="2549525"/>
              <a:ext cx="206275" cy="386675"/>
            </a:xfrm>
            <a:custGeom>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41" name="Google Shape;241;p15"/>
            <p:cNvSpPr/>
            <p:nvPr/>
          </p:nvSpPr>
          <p:spPr>
            <a:xfrm>
              <a:off x="2867550" y="2614150"/>
              <a:ext cx="161875" cy="262475"/>
            </a:xfrm>
            <a:custGeom>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42" name="Google Shape;242;p15"/>
            <p:cNvSpPr/>
            <p:nvPr/>
          </p:nvSpPr>
          <p:spPr>
            <a:xfrm>
              <a:off x="2652300" y="2489400"/>
              <a:ext cx="205725" cy="387225"/>
            </a:xfrm>
            <a:custGeom>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43" name="Google Shape;243;p15"/>
            <p:cNvSpPr/>
            <p:nvPr/>
          </p:nvSpPr>
          <p:spPr>
            <a:xfrm>
              <a:off x="1844750" y="2669775"/>
              <a:ext cx="161300" cy="261925"/>
            </a:xfrm>
            <a:custGeom>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44" name="Google Shape;244;p15"/>
            <p:cNvSpPr/>
            <p:nvPr/>
          </p:nvSpPr>
          <p:spPr>
            <a:xfrm>
              <a:off x="1628950" y="2545025"/>
              <a:ext cx="206275" cy="386675"/>
            </a:xfrm>
            <a:custGeom>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45" name="Google Shape;245;p15"/>
            <p:cNvSpPr/>
            <p:nvPr/>
          </p:nvSpPr>
          <p:spPr>
            <a:xfrm>
              <a:off x="2014475" y="1441875"/>
              <a:ext cx="100600" cy="538950"/>
            </a:xfrm>
            <a:custGeom>
              <a:rect l="l" t="t" r="r" b="b"/>
              <a:pathLst>
                <a:path w="4023"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46" name="Google Shape;246;p15"/>
            <p:cNvSpPr/>
            <p:nvPr/>
          </p:nvSpPr>
          <p:spPr>
            <a:xfrm>
              <a:off x="1603650" y="1980800"/>
              <a:ext cx="460850" cy="278775"/>
            </a:xfrm>
            <a:custGeom>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47" name="Google Shape;247;p15"/>
            <p:cNvSpPr/>
            <p:nvPr/>
          </p:nvSpPr>
          <p:spPr>
            <a:xfrm>
              <a:off x="2064475" y="1980800"/>
              <a:ext cx="461400" cy="278775"/>
            </a:xfrm>
            <a:custGeom>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48" name="Google Shape;248;p15"/>
            <p:cNvSpPr/>
            <p:nvPr/>
          </p:nvSpPr>
          <p:spPr>
            <a:xfrm>
              <a:off x="1998175" y="1914500"/>
              <a:ext cx="133200" cy="133200"/>
            </a:xfrm>
            <a:custGeom>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49" name="Google Shape;249;p15"/>
            <p:cNvSpPr/>
            <p:nvPr/>
          </p:nvSpPr>
          <p:spPr>
            <a:xfrm>
              <a:off x="1992550" y="2033625"/>
              <a:ext cx="143900" cy="832875"/>
            </a:xfrm>
            <a:custGeom>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50" name="Google Shape;250;p15"/>
            <p:cNvSpPr/>
            <p:nvPr/>
          </p:nvSpPr>
          <p:spPr>
            <a:xfrm>
              <a:off x="4341600" y="1431200"/>
              <a:ext cx="100050" cy="538950"/>
            </a:xfrm>
            <a:custGeom>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51" name="Google Shape;251;p15"/>
            <p:cNvSpPr/>
            <p:nvPr/>
          </p:nvSpPr>
          <p:spPr>
            <a:xfrm>
              <a:off x="3930250" y="1970125"/>
              <a:ext cx="461400" cy="278775"/>
            </a:xfrm>
            <a:custGeom>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52" name="Google Shape;252;p15"/>
            <p:cNvSpPr/>
            <p:nvPr/>
          </p:nvSpPr>
          <p:spPr>
            <a:xfrm>
              <a:off x="4391625" y="1970125"/>
              <a:ext cx="461400" cy="278775"/>
            </a:xfrm>
            <a:custGeom>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53" name="Google Shape;253;p15"/>
            <p:cNvSpPr/>
            <p:nvPr/>
          </p:nvSpPr>
          <p:spPr>
            <a:xfrm>
              <a:off x="4324750" y="1903250"/>
              <a:ext cx="133200" cy="133225"/>
            </a:xfrm>
            <a:custGeom>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54" name="Google Shape;254;p15"/>
            <p:cNvSpPr/>
            <p:nvPr/>
          </p:nvSpPr>
          <p:spPr>
            <a:xfrm>
              <a:off x="4319675" y="2022950"/>
              <a:ext cx="143900" cy="832875"/>
            </a:xfrm>
            <a:custGeom>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55" name="Google Shape;255;p15"/>
            <p:cNvSpPr/>
            <p:nvPr/>
          </p:nvSpPr>
          <p:spPr>
            <a:xfrm>
              <a:off x="5262125" y="2486025"/>
              <a:ext cx="201775" cy="369800"/>
            </a:xfrm>
            <a:custGeom>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56" name="Google Shape;256;p15"/>
            <p:cNvSpPr/>
            <p:nvPr/>
          </p:nvSpPr>
          <p:spPr>
            <a:xfrm>
              <a:off x="4910875" y="2003275"/>
              <a:ext cx="903700" cy="577750"/>
            </a:xfrm>
            <a:custGeom>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57" name="Google Shape;257;p15"/>
            <p:cNvSpPr/>
            <p:nvPr/>
          </p:nvSpPr>
          <p:spPr>
            <a:xfrm>
              <a:off x="4964275" y="2048800"/>
              <a:ext cx="796900" cy="486700"/>
            </a:xfrm>
            <a:custGeom>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58" name="Google Shape;258;p15"/>
            <p:cNvSpPr/>
            <p:nvPr/>
          </p:nvSpPr>
          <p:spPr>
            <a:xfrm>
              <a:off x="4996300" y="2167375"/>
              <a:ext cx="733400" cy="26450"/>
            </a:xfrm>
            <a:custGeom>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59" name="Google Shape;259;p15"/>
            <p:cNvSpPr/>
            <p:nvPr/>
          </p:nvSpPr>
          <p:spPr>
            <a:xfrm>
              <a:off x="4970450" y="2376425"/>
              <a:ext cx="785100" cy="26450"/>
            </a:xfrm>
            <a:custGeom>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60" name="Google Shape;260;p15"/>
            <p:cNvSpPr/>
            <p:nvPr/>
          </p:nvSpPr>
          <p:spPr>
            <a:xfrm>
              <a:off x="5489725" y="2048800"/>
              <a:ext cx="30925" cy="486700"/>
            </a:xfrm>
            <a:custGeom>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61" name="Google Shape;261;p15"/>
            <p:cNvSpPr/>
            <p:nvPr/>
          </p:nvSpPr>
          <p:spPr>
            <a:xfrm>
              <a:off x="5177250" y="2048800"/>
              <a:ext cx="31500" cy="486700"/>
            </a:xfrm>
            <a:custGeom>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62" name="Google Shape;262;p15"/>
            <p:cNvSpPr/>
            <p:nvPr/>
          </p:nvSpPr>
          <p:spPr>
            <a:xfrm>
              <a:off x="3144025" y="2486025"/>
              <a:ext cx="201225" cy="369800"/>
            </a:xfrm>
            <a:custGeom>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63" name="Google Shape;263;p15"/>
            <p:cNvSpPr/>
            <p:nvPr/>
          </p:nvSpPr>
          <p:spPr>
            <a:xfrm>
              <a:off x="2792800" y="2003275"/>
              <a:ext cx="903675" cy="577750"/>
            </a:xfrm>
            <a:custGeom>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64" name="Google Shape;264;p15"/>
            <p:cNvSpPr/>
            <p:nvPr/>
          </p:nvSpPr>
          <p:spPr>
            <a:xfrm>
              <a:off x="2846200" y="2048800"/>
              <a:ext cx="796900" cy="486700"/>
            </a:xfrm>
            <a:custGeom>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65" name="Google Shape;265;p15"/>
            <p:cNvSpPr/>
            <p:nvPr/>
          </p:nvSpPr>
          <p:spPr>
            <a:xfrm>
              <a:off x="2877650" y="2167375"/>
              <a:ext cx="733400" cy="26450"/>
            </a:xfrm>
            <a:custGeom>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66" name="Google Shape;266;p15"/>
            <p:cNvSpPr/>
            <p:nvPr/>
          </p:nvSpPr>
          <p:spPr>
            <a:xfrm>
              <a:off x="2851800" y="2376425"/>
              <a:ext cx="785100" cy="26450"/>
            </a:xfrm>
            <a:custGeom>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67" name="Google Shape;267;p15"/>
            <p:cNvSpPr/>
            <p:nvPr/>
          </p:nvSpPr>
          <p:spPr>
            <a:xfrm>
              <a:off x="3371075" y="2048800"/>
              <a:ext cx="31500" cy="486700"/>
            </a:xfrm>
            <a:custGeom>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68" name="Google Shape;268;p15"/>
            <p:cNvSpPr/>
            <p:nvPr/>
          </p:nvSpPr>
          <p:spPr>
            <a:xfrm>
              <a:off x="3059175" y="2048800"/>
              <a:ext cx="30925" cy="486700"/>
            </a:xfrm>
            <a:custGeom>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69" name="Google Shape;269;p15"/>
            <p:cNvSpPr/>
            <p:nvPr/>
          </p:nvSpPr>
          <p:spPr>
            <a:xfrm>
              <a:off x="3993750" y="264525"/>
              <a:ext cx="739575" cy="739025"/>
            </a:xfrm>
            <a:custGeom>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70" name="Google Shape;270;p15"/>
            <p:cNvSpPr/>
            <p:nvPr/>
          </p:nvSpPr>
          <p:spPr>
            <a:xfrm>
              <a:off x="1669975" y="2854675"/>
              <a:ext cx="4427275" cy="1909075"/>
            </a:xfrm>
            <a:custGeom>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71" name="Google Shape;271;p15"/>
            <p:cNvSpPr/>
            <p:nvPr/>
          </p:nvSpPr>
          <p:spPr>
            <a:xfrm>
              <a:off x="1669975" y="2854675"/>
              <a:ext cx="4427275" cy="1909075"/>
            </a:xfrm>
            <a:custGeom>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72" name="Google Shape;272;p15"/>
            <p:cNvSpPr/>
            <p:nvPr/>
          </p:nvSpPr>
          <p:spPr>
            <a:xfrm>
              <a:off x="1669975" y="2854675"/>
              <a:ext cx="4427275" cy="1909075"/>
            </a:xfrm>
            <a:custGeom>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73" name="Google Shape;273;p15"/>
            <p:cNvSpPr/>
            <p:nvPr/>
          </p:nvSpPr>
          <p:spPr>
            <a:xfrm>
              <a:off x="5336300" y="2854675"/>
              <a:ext cx="760950" cy="1107125"/>
            </a:xfrm>
            <a:custGeom>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74" name="Google Shape;274;p15"/>
            <p:cNvSpPr/>
            <p:nvPr/>
          </p:nvSpPr>
          <p:spPr>
            <a:xfrm>
              <a:off x="2057725" y="2854675"/>
              <a:ext cx="971700" cy="1190850"/>
            </a:xfrm>
            <a:custGeom>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75" name="Google Shape;275;p15"/>
            <p:cNvSpPr/>
            <p:nvPr/>
          </p:nvSpPr>
          <p:spPr>
            <a:xfrm>
              <a:off x="4343850" y="2854675"/>
              <a:ext cx="1753400" cy="1107125"/>
            </a:xfrm>
            <a:custGeom>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76" name="Google Shape;276;p15"/>
            <p:cNvSpPr/>
            <p:nvPr/>
          </p:nvSpPr>
          <p:spPr>
            <a:xfrm>
              <a:off x="3340725" y="2854675"/>
              <a:ext cx="1164450" cy="1444300"/>
            </a:xfrm>
            <a:custGeom>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77" name="Google Shape;277;p15"/>
            <p:cNvSpPr/>
            <p:nvPr/>
          </p:nvSpPr>
          <p:spPr>
            <a:xfrm>
              <a:off x="5336300" y="2854675"/>
              <a:ext cx="760375" cy="1107125"/>
            </a:xfrm>
            <a:custGeom>
              <a:rect l="l" t="t" r="r" b="b"/>
              <a:pathLst>
                <a:path w="30414"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78" name="Google Shape;278;p15"/>
            <p:cNvSpPr/>
            <p:nvPr/>
          </p:nvSpPr>
          <p:spPr>
            <a:xfrm>
              <a:off x="2057725" y="2854675"/>
              <a:ext cx="971700" cy="1190850"/>
            </a:xfrm>
            <a:custGeom>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79" name="Google Shape;279;p15"/>
            <p:cNvSpPr/>
            <p:nvPr/>
          </p:nvSpPr>
          <p:spPr>
            <a:xfrm>
              <a:off x="2642750" y="3394175"/>
              <a:ext cx="30925" cy="53425"/>
            </a:xfrm>
            <a:custGeom>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80" name="Google Shape;280;p15"/>
            <p:cNvSpPr/>
            <p:nvPr/>
          </p:nvSpPr>
          <p:spPr>
            <a:xfrm>
              <a:off x="2438750" y="3131175"/>
              <a:ext cx="33750" cy="102300"/>
            </a:xfrm>
            <a:custGeom>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81" name="Google Shape;281;p15"/>
            <p:cNvSpPr/>
            <p:nvPr/>
          </p:nvSpPr>
          <p:spPr>
            <a:xfrm>
              <a:off x="5918500" y="2940650"/>
              <a:ext cx="41050" cy="125350"/>
            </a:xfrm>
            <a:custGeom>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82" name="Google Shape;282;p15"/>
            <p:cNvSpPr/>
            <p:nvPr/>
          </p:nvSpPr>
          <p:spPr>
            <a:xfrm>
              <a:off x="1876225" y="3139050"/>
              <a:ext cx="141625" cy="311900"/>
            </a:xfrm>
            <a:custGeom>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83" name="Google Shape;283;p15"/>
            <p:cNvSpPr/>
            <p:nvPr/>
          </p:nvSpPr>
          <p:spPr>
            <a:xfrm>
              <a:off x="2016150" y="3491950"/>
              <a:ext cx="78700" cy="116925"/>
            </a:xfrm>
            <a:custGeom>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84" name="Google Shape;284;p15"/>
            <p:cNvSpPr/>
            <p:nvPr/>
          </p:nvSpPr>
          <p:spPr>
            <a:xfrm>
              <a:off x="2467425" y="4046625"/>
              <a:ext cx="117475" cy="111875"/>
            </a:xfrm>
            <a:custGeom>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85" name="Google Shape;285;p15"/>
            <p:cNvSpPr/>
            <p:nvPr/>
          </p:nvSpPr>
          <p:spPr>
            <a:xfrm>
              <a:off x="2487650" y="3958400"/>
              <a:ext cx="98375" cy="100625"/>
            </a:xfrm>
            <a:custGeom>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86" name="Google Shape;286;p15"/>
            <p:cNvSpPr/>
            <p:nvPr/>
          </p:nvSpPr>
          <p:spPr>
            <a:xfrm>
              <a:off x="2511250" y="3849950"/>
              <a:ext cx="50600" cy="55100"/>
            </a:xfrm>
            <a:custGeom>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87" name="Google Shape;287;p15"/>
            <p:cNvSpPr/>
            <p:nvPr/>
          </p:nvSpPr>
          <p:spPr>
            <a:xfrm>
              <a:off x="2877100" y="4188800"/>
              <a:ext cx="211875" cy="200650"/>
            </a:xfrm>
            <a:custGeom>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88" name="Google Shape;288;p15"/>
            <p:cNvSpPr/>
            <p:nvPr/>
          </p:nvSpPr>
          <p:spPr>
            <a:xfrm>
              <a:off x="2813025" y="3819025"/>
              <a:ext cx="185475" cy="188850"/>
            </a:xfrm>
            <a:custGeom>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89" name="Google Shape;289;p15"/>
            <p:cNvSpPr/>
            <p:nvPr/>
          </p:nvSpPr>
          <p:spPr>
            <a:xfrm>
              <a:off x="2785500" y="3975825"/>
              <a:ext cx="110725" cy="90500"/>
            </a:xfrm>
            <a:custGeom>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90" name="Google Shape;290;p15"/>
            <p:cNvSpPr/>
            <p:nvPr/>
          </p:nvSpPr>
          <p:spPr>
            <a:xfrm>
              <a:off x="1990300" y="2973825"/>
              <a:ext cx="45550" cy="128150"/>
            </a:xfrm>
            <a:custGeom>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91" name="Google Shape;291;p15"/>
            <p:cNvSpPr/>
            <p:nvPr/>
          </p:nvSpPr>
          <p:spPr>
            <a:xfrm>
              <a:off x="3149650" y="3907825"/>
              <a:ext cx="50050" cy="148375"/>
            </a:xfrm>
            <a:custGeom>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92" name="Google Shape;292;p15"/>
            <p:cNvSpPr/>
            <p:nvPr/>
          </p:nvSpPr>
          <p:spPr>
            <a:xfrm>
              <a:off x="3259250" y="4490025"/>
              <a:ext cx="141625" cy="100625"/>
            </a:xfrm>
            <a:custGeom>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93" name="Google Shape;293;p15"/>
            <p:cNvSpPr/>
            <p:nvPr/>
          </p:nvSpPr>
          <p:spPr>
            <a:xfrm>
              <a:off x="4554025" y="4431575"/>
              <a:ext cx="217525" cy="148400"/>
            </a:xfrm>
            <a:custGeom>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94" name="Google Shape;294;p15"/>
            <p:cNvSpPr/>
            <p:nvPr/>
          </p:nvSpPr>
          <p:spPr>
            <a:xfrm>
              <a:off x="4778250" y="4103400"/>
              <a:ext cx="115800" cy="159625"/>
            </a:xfrm>
            <a:custGeom>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95" name="Google Shape;295;p15"/>
            <p:cNvSpPr/>
            <p:nvPr/>
          </p:nvSpPr>
          <p:spPr>
            <a:xfrm>
              <a:off x="5139600" y="3721250"/>
              <a:ext cx="113000" cy="100625"/>
            </a:xfrm>
            <a:custGeom>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96" name="Google Shape;296;p15"/>
            <p:cNvSpPr/>
            <p:nvPr/>
          </p:nvSpPr>
          <p:spPr>
            <a:xfrm>
              <a:off x="5173325" y="3908950"/>
              <a:ext cx="220325" cy="212450"/>
            </a:xfrm>
            <a:custGeom>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97" name="Google Shape;297;p15"/>
            <p:cNvSpPr/>
            <p:nvPr/>
          </p:nvSpPr>
          <p:spPr>
            <a:xfrm>
              <a:off x="5271100" y="4113500"/>
              <a:ext cx="64100" cy="64650"/>
            </a:xfrm>
            <a:custGeom>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98" name="Google Shape;298;p15"/>
            <p:cNvSpPr/>
            <p:nvPr/>
          </p:nvSpPr>
          <p:spPr>
            <a:xfrm>
              <a:off x="3300275" y="3453750"/>
              <a:ext cx="62400" cy="547950"/>
            </a:xfrm>
            <a:custGeom>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299" name="Google Shape;299;p15"/>
            <p:cNvSpPr/>
            <p:nvPr/>
          </p:nvSpPr>
          <p:spPr>
            <a:xfrm>
              <a:off x="3354225" y="4119700"/>
              <a:ext cx="114100" cy="173675"/>
            </a:xfrm>
            <a:custGeom>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00" name="Google Shape;300;p15"/>
            <p:cNvSpPr/>
            <p:nvPr/>
          </p:nvSpPr>
          <p:spPr>
            <a:xfrm>
              <a:off x="3393550" y="3912325"/>
              <a:ext cx="87125" cy="250100"/>
            </a:xfrm>
            <a:custGeom>
              <a:rect l="l" t="t" r="r" b="b"/>
              <a:pathLst>
                <a:path w="3484"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01" name="Google Shape;301;p15"/>
            <p:cNvSpPr/>
            <p:nvPr/>
          </p:nvSpPr>
          <p:spPr>
            <a:xfrm>
              <a:off x="4260125" y="4324250"/>
              <a:ext cx="310800" cy="150625"/>
            </a:xfrm>
            <a:custGeom>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02" name="Google Shape;302;p15"/>
            <p:cNvSpPr/>
            <p:nvPr/>
          </p:nvSpPr>
          <p:spPr>
            <a:xfrm>
              <a:off x="4607975" y="3992125"/>
              <a:ext cx="188300" cy="257975"/>
            </a:xfrm>
            <a:custGeom>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03" name="Google Shape;303;p15"/>
            <p:cNvSpPr/>
            <p:nvPr/>
          </p:nvSpPr>
          <p:spPr>
            <a:xfrm>
              <a:off x="4618100" y="3745400"/>
              <a:ext cx="230425" cy="338900"/>
            </a:xfrm>
            <a:custGeom>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04" name="Google Shape;304;p15"/>
            <p:cNvSpPr/>
            <p:nvPr/>
          </p:nvSpPr>
          <p:spPr>
            <a:xfrm>
              <a:off x="4914825" y="3558275"/>
              <a:ext cx="359675" cy="150075"/>
            </a:xfrm>
            <a:custGeom>
              <a:rect l="l" t="t" r="r" b="b"/>
              <a:pathLst>
                <a:path w="14386"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05" name="Google Shape;305;p15"/>
            <p:cNvSpPr/>
            <p:nvPr/>
          </p:nvSpPr>
          <p:spPr>
            <a:xfrm>
              <a:off x="2915875" y="3032825"/>
              <a:ext cx="332700" cy="250100"/>
            </a:xfrm>
            <a:custGeom>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06" name="Google Shape;306;p15"/>
            <p:cNvSpPr/>
            <p:nvPr/>
          </p:nvSpPr>
          <p:spPr>
            <a:xfrm>
              <a:off x="4749600" y="3463850"/>
              <a:ext cx="51725" cy="114675"/>
            </a:xfrm>
            <a:custGeom>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07" name="Google Shape;307;p15"/>
            <p:cNvSpPr/>
            <p:nvPr/>
          </p:nvSpPr>
          <p:spPr>
            <a:xfrm>
              <a:off x="5567825" y="3169950"/>
              <a:ext cx="136600" cy="273150"/>
            </a:xfrm>
            <a:custGeom>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08" name="Google Shape;308;p15"/>
            <p:cNvSpPr/>
            <p:nvPr/>
          </p:nvSpPr>
          <p:spPr>
            <a:xfrm>
              <a:off x="4272475" y="3574575"/>
              <a:ext cx="64650" cy="64075"/>
            </a:xfrm>
            <a:custGeom>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09" name="Google Shape;309;p15"/>
            <p:cNvSpPr/>
            <p:nvPr/>
          </p:nvSpPr>
          <p:spPr>
            <a:xfrm>
              <a:off x="4102200" y="3789250"/>
              <a:ext cx="42175" cy="44975"/>
            </a:xfrm>
            <a:custGeom>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10" name="Google Shape;310;p15"/>
            <p:cNvSpPr/>
            <p:nvPr/>
          </p:nvSpPr>
          <p:spPr>
            <a:xfrm>
              <a:off x="3996550" y="3753275"/>
              <a:ext cx="33750" cy="37125"/>
            </a:xfrm>
            <a:custGeom>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11" name="Google Shape;311;p15"/>
            <p:cNvSpPr/>
            <p:nvPr/>
          </p:nvSpPr>
          <p:spPr>
            <a:xfrm>
              <a:off x="3885850" y="3430150"/>
              <a:ext cx="41050" cy="79250"/>
            </a:xfrm>
            <a:custGeom>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12" name="Google Shape;312;p15"/>
            <p:cNvSpPr/>
            <p:nvPr/>
          </p:nvSpPr>
          <p:spPr>
            <a:xfrm>
              <a:off x="3783000" y="4078100"/>
              <a:ext cx="36000" cy="86575"/>
            </a:xfrm>
            <a:custGeom>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13" name="Google Shape;313;p15"/>
            <p:cNvSpPr/>
            <p:nvPr/>
          </p:nvSpPr>
          <p:spPr>
            <a:xfrm>
              <a:off x="5433525" y="3264350"/>
              <a:ext cx="136025" cy="191675"/>
            </a:xfrm>
            <a:custGeom>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14" name="Google Shape;314;p15"/>
            <p:cNvSpPr/>
            <p:nvPr/>
          </p:nvSpPr>
          <p:spPr>
            <a:xfrm>
              <a:off x="5765650" y="3260425"/>
              <a:ext cx="54525" cy="132100"/>
            </a:xfrm>
            <a:custGeom>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15" name="Google Shape;315;p15"/>
            <p:cNvSpPr/>
            <p:nvPr/>
          </p:nvSpPr>
          <p:spPr>
            <a:xfrm>
              <a:off x="4749600" y="3046300"/>
              <a:ext cx="31500" cy="47800"/>
            </a:xfrm>
            <a:custGeom>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16" name="Google Shape;316;p15"/>
            <p:cNvSpPr/>
            <p:nvPr/>
          </p:nvSpPr>
          <p:spPr>
            <a:xfrm>
              <a:off x="4564700" y="2963150"/>
              <a:ext cx="37675" cy="46650"/>
            </a:xfrm>
            <a:custGeom>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17" name="Google Shape;317;p15"/>
            <p:cNvSpPr/>
            <p:nvPr/>
          </p:nvSpPr>
          <p:spPr>
            <a:xfrm>
              <a:off x="5074975" y="3028325"/>
              <a:ext cx="38800" cy="55675"/>
            </a:xfrm>
            <a:custGeom>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18" name="Google Shape;318;p15"/>
            <p:cNvSpPr/>
            <p:nvPr/>
          </p:nvSpPr>
          <p:spPr>
            <a:xfrm>
              <a:off x="5307075" y="3009775"/>
              <a:ext cx="33750" cy="51175"/>
            </a:xfrm>
            <a:custGeom>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19" name="Google Shape;319;p15"/>
            <p:cNvSpPr/>
            <p:nvPr/>
          </p:nvSpPr>
          <p:spPr>
            <a:xfrm>
              <a:off x="5036200" y="3283475"/>
              <a:ext cx="46675" cy="77000"/>
            </a:xfrm>
            <a:custGeom>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20" name="Google Shape;320;p15"/>
            <p:cNvSpPr/>
            <p:nvPr/>
          </p:nvSpPr>
          <p:spPr>
            <a:xfrm>
              <a:off x="3611600" y="3056425"/>
              <a:ext cx="42725" cy="45550"/>
            </a:xfrm>
            <a:custGeom>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21" name="Google Shape;321;p15"/>
            <p:cNvSpPr/>
            <p:nvPr/>
          </p:nvSpPr>
          <p:spPr>
            <a:xfrm>
              <a:off x="3806600" y="3055875"/>
              <a:ext cx="29825" cy="30925"/>
            </a:xfrm>
            <a:custGeom>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22" name="Google Shape;322;p15"/>
            <p:cNvSpPr/>
            <p:nvPr/>
          </p:nvSpPr>
          <p:spPr>
            <a:xfrm>
              <a:off x="2299375" y="3337425"/>
              <a:ext cx="36000" cy="105100"/>
            </a:xfrm>
            <a:custGeom>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23" name="Google Shape;323;p15"/>
            <p:cNvSpPr/>
            <p:nvPr/>
          </p:nvSpPr>
          <p:spPr>
            <a:xfrm>
              <a:off x="2235325" y="3677975"/>
              <a:ext cx="43300" cy="120850"/>
            </a:xfrm>
            <a:custGeom>
              <a:rect l="l" t="t" r="r" b="b"/>
              <a:pathLst>
                <a:path w="1731"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24" name="Google Shape;324;p15"/>
            <p:cNvSpPr/>
            <p:nvPr/>
          </p:nvSpPr>
          <p:spPr>
            <a:xfrm>
              <a:off x="1644125" y="859650"/>
              <a:ext cx="102875" cy="157400"/>
            </a:xfrm>
            <a:custGeom>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25" name="Google Shape;325;p15"/>
            <p:cNvSpPr/>
            <p:nvPr/>
          </p:nvSpPr>
          <p:spPr>
            <a:xfrm>
              <a:off x="1601425" y="989475"/>
              <a:ext cx="90500" cy="68575"/>
            </a:xfrm>
            <a:custGeom>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26" name="Google Shape;326;p15"/>
            <p:cNvSpPr/>
            <p:nvPr/>
          </p:nvSpPr>
          <p:spPr>
            <a:xfrm>
              <a:off x="1691900" y="873150"/>
              <a:ext cx="44400" cy="44975"/>
            </a:xfrm>
            <a:custGeom>
              <a:rect l="l" t="t" r="r" b="b"/>
              <a:pathLst>
                <a:path w="1775"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27" name="Google Shape;327;p15"/>
            <p:cNvSpPr/>
            <p:nvPr/>
          </p:nvSpPr>
          <p:spPr>
            <a:xfrm>
              <a:off x="1617150" y="1008575"/>
              <a:ext cx="22500" cy="22500"/>
            </a:xfrm>
            <a:custGeom>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28" name="Google Shape;328;p15"/>
            <p:cNvSpPr/>
            <p:nvPr/>
          </p:nvSpPr>
          <p:spPr>
            <a:xfrm>
              <a:off x="1699200" y="954625"/>
              <a:ext cx="153450" cy="106250"/>
            </a:xfrm>
            <a:custGeom>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29" name="Google Shape;329;p15"/>
            <p:cNvSpPr/>
            <p:nvPr/>
          </p:nvSpPr>
          <p:spPr>
            <a:xfrm>
              <a:off x="1664925" y="1022625"/>
              <a:ext cx="68575" cy="91075"/>
            </a:xfrm>
            <a:custGeom>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30" name="Google Shape;330;p15"/>
            <p:cNvSpPr/>
            <p:nvPr/>
          </p:nvSpPr>
          <p:spPr>
            <a:xfrm>
              <a:off x="1794725" y="965300"/>
              <a:ext cx="44425" cy="44425"/>
            </a:xfrm>
            <a:custGeom>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31" name="Google Shape;331;p15"/>
            <p:cNvSpPr/>
            <p:nvPr/>
          </p:nvSpPr>
          <p:spPr>
            <a:xfrm>
              <a:off x="1691325" y="1074900"/>
              <a:ext cx="23075" cy="23050"/>
            </a:xfrm>
            <a:custGeom>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32" name="Google Shape;332;p15"/>
            <p:cNvSpPr/>
            <p:nvPr/>
          </p:nvSpPr>
          <p:spPr>
            <a:xfrm>
              <a:off x="1655925" y="904625"/>
              <a:ext cx="148375" cy="160750"/>
            </a:xfrm>
            <a:custGeom>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33" name="Google Shape;333;p15"/>
            <p:cNvSpPr/>
            <p:nvPr/>
          </p:nvSpPr>
          <p:spPr>
            <a:xfrm>
              <a:off x="5685850" y="1699825"/>
              <a:ext cx="149500" cy="110150"/>
            </a:xfrm>
            <a:custGeom>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34" name="Google Shape;334;p15"/>
            <p:cNvSpPr/>
            <p:nvPr/>
          </p:nvSpPr>
          <p:spPr>
            <a:xfrm>
              <a:off x="5794300" y="1780175"/>
              <a:ext cx="68025" cy="91075"/>
            </a:xfrm>
            <a:custGeom>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35" name="Google Shape;335;p15"/>
            <p:cNvSpPr/>
            <p:nvPr/>
          </p:nvSpPr>
          <p:spPr>
            <a:xfrm>
              <a:off x="5699325" y="1711050"/>
              <a:ext cx="45000" cy="44425"/>
            </a:xfrm>
            <a:custGeom>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36" name="Google Shape;336;p15"/>
            <p:cNvSpPr/>
            <p:nvPr/>
          </p:nvSpPr>
          <p:spPr>
            <a:xfrm>
              <a:off x="5813425" y="1831875"/>
              <a:ext cx="23050" cy="23075"/>
            </a:xfrm>
            <a:custGeom>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37" name="Google Shape;337;p15"/>
            <p:cNvSpPr/>
            <p:nvPr/>
          </p:nvSpPr>
          <p:spPr>
            <a:xfrm>
              <a:off x="5799925" y="1615525"/>
              <a:ext cx="100050" cy="160175"/>
            </a:xfrm>
            <a:custGeom>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38" name="Google Shape;338;p15"/>
            <p:cNvSpPr/>
            <p:nvPr/>
          </p:nvSpPr>
          <p:spPr>
            <a:xfrm>
              <a:off x="5843775" y="1754900"/>
              <a:ext cx="89375" cy="68025"/>
            </a:xfrm>
            <a:custGeom>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39" name="Google Shape;339;p15"/>
            <p:cNvSpPr/>
            <p:nvPr/>
          </p:nvSpPr>
          <p:spPr>
            <a:xfrm>
              <a:off x="5811725" y="1630125"/>
              <a:ext cx="44425" cy="44425"/>
            </a:xfrm>
            <a:custGeom>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40" name="Google Shape;340;p15"/>
            <p:cNvSpPr/>
            <p:nvPr/>
          </p:nvSpPr>
          <p:spPr>
            <a:xfrm>
              <a:off x="5894900" y="1773425"/>
              <a:ext cx="22500" cy="22525"/>
            </a:xfrm>
            <a:custGeom>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41" name="Google Shape;341;p15"/>
            <p:cNvSpPr/>
            <p:nvPr/>
          </p:nvSpPr>
          <p:spPr>
            <a:xfrm>
              <a:off x="5741475" y="1653725"/>
              <a:ext cx="134900" cy="172000"/>
            </a:xfrm>
            <a:custGeom>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42" name="Google Shape;342;p15"/>
            <p:cNvSpPr/>
            <p:nvPr/>
          </p:nvSpPr>
          <p:spPr>
            <a:xfrm>
              <a:off x="4498400" y="1242375"/>
              <a:ext cx="100050" cy="73625"/>
            </a:xfrm>
            <a:custGeom>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43" name="Google Shape;343;p15"/>
            <p:cNvSpPr/>
            <p:nvPr/>
          </p:nvSpPr>
          <p:spPr>
            <a:xfrm>
              <a:off x="4570900" y="1295750"/>
              <a:ext cx="45525" cy="61275"/>
            </a:xfrm>
            <a:custGeom>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44" name="Google Shape;344;p15"/>
            <p:cNvSpPr/>
            <p:nvPr/>
          </p:nvSpPr>
          <p:spPr>
            <a:xfrm>
              <a:off x="4507375" y="1249675"/>
              <a:ext cx="29825" cy="29800"/>
            </a:xfrm>
            <a:custGeom>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45" name="Google Shape;345;p15"/>
            <p:cNvSpPr/>
            <p:nvPr/>
          </p:nvSpPr>
          <p:spPr>
            <a:xfrm>
              <a:off x="4583825" y="1331150"/>
              <a:ext cx="15200" cy="14650"/>
            </a:xfrm>
            <a:custGeom>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46" name="Google Shape;346;p15"/>
            <p:cNvSpPr/>
            <p:nvPr/>
          </p:nvSpPr>
          <p:spPr>
            <a:xfrm>
              <a:off x="4574825" y="1186175"/>
              <a:ext cx="66900" cy="106800"/>
            </a:xfrm>
            <a:custGeom>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47" name="Google Shape;347;p15"/>
            <p:cNvSpPr/>
            <p:nvPr/>
          </p:nvSpPr>
          <p:spPr>
            <a:xfrm>
              <a:off x="4604050" y="1278900"/>
              <a:ext cx="60150" cy="46100"/>
            </a:xfrm>
            <a:custGeom>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48" name="Google Shape;348;p15"/>
            <p:cNvSpPr/>
            <p:nvPr/>
          </p:nvSpPr>
          <p:spPr>
            <a:xfrm>
              <a:off x="4582700" y="1195725"/>
              <a:ext cx="29800" cy="29800"/>
            </a:xfrm>
            <a:custGeom>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49" name="Google Shape;349;p15"/>
            <p:cNvSpPr/>
            <p:nvPr/>
          </p:nvSpPr>
          <p:spPr>
            <a:xfrm>
              <a:off x="4638325" y="1291825"/>
              <a:ext cx="15200" cy="14625"/>
            </a:xfrm>
            <a:custGeom>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50" name="Google Shape;350;p15"/>
            <p:cNvSpPr/>
            <p:nvPr/>
          </p:nvSpPr>
          <p:spPr>
            <a:xfrm>
              <a:off x="4536050" y="1211450"/>
              <a:ext cx="89950" cy="115225"/>
            </a:xfrm>
            <a:custGeom>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51" name="Google Shape;351;p15"/>
            <p:cNvSpPr/>
            <p:nvPr/>
          </p:nvSpPr>
          <p:spPr>
            <a:xfrm>
              <a:off x="2887200" y="1794225"/>
              <a:ext cx="74225" cy="99500"/>
            </a:xfrm>
            <a:custGeom>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52" name="Google Shape;352;p15"/>
            <p:cNvSpPr/>
            <p:nvPr/>
          </p:nvSpPr>
          <p:spPr>
            <a:xfrm>
              <a:off x="2846200" y="1866725"/>
              <a:ext cx="61275" cy="45550"/>
            </a:xfrm>
            <a:custGeom>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53" name="Google Shape;353;p15"/>
            <p:cNvSpPr/>
            <p:nvPr/>
          </p:nvSpPr>
          <p:spPr>
            <a:xfrm>
              <a:off x="2923750" y="1803225"/>
              <a:ext cx="29800" cy="29800"/>
            </a:xfrm>
            <a:custGeom>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54" name="Google Shape;354;p15"/>
            <p:cNvSpPr/>
            <p:nvPr/>
          </p:nvSpPr>
          <p:spPr>
            <a:xfrm>
              <a:off x="2857425" y="1879650"/>
              <a:ext cx="15200" cy="15200"/>
            </a:xfrm>
            <a:custGeom>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55" name="Google Shape;355;p15"/>
            <p:cNvSpPr/>
            <p:nvPr/>
          </p:nvSpPr>
          <p:spPr>
            <a:xfrm>
              <a:off x="2910250" y="1870100"/>
              <a:ext cx="107375" cy="67450"/>
            </a:xfrm>
            <a:custGeom>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56" name="Google Shape;356;p15"/>
            <p:cNvSpPr/>
            <p:nvPr/>
          </p:nvSpPr>
          <p:spPr>
            <a:xfrm>
              <a:off x="2878775" y="1899325"/>
              <a:ext cx="45550" cy="60700"/>
            </a:xfrm>
            <a:custGeom>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57" name="Google Shape;357;p15"/>
            <p:cNvSpPr/>
            <p:nvPr/>
          </p:nvSpPr>
          <p:spPr>
            <a:xfrm>
              <a:off x="2978250" y="1877950"/>
              <a:ext cx="29800" cy="29825"/>
            </a:xfrm>
            <a:custGeom>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58" name="Google Shape;358;p15"/>
            <p:cNvSpPr/>
            <p:nvPr/>
          </p:nvSpPr>
          <p:spPr>
            <a:xfrm>
              <a:off x="2896775" y="1934150"/>
              <a:ext cx="15200" cy="14650"/>
            </a:xfrm>
            <a:custGeom>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59" name="Google Shape;359;p15"/>
            <p:cNvSpPr/>
            <p:nvPr/>
          </p:nvSpPr>
          <p:spPr>
            <a:xfrm>
              <a:off x="2877100" y="1831325"/>
              <a:ext cx="115225" cy="90500"/>
            </a:xfrm>
            <a:custGeom>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60" name="Google Shape;360;p15"/>
            <p:cNvSpPr/>
            <p:nvPr/>
          </p:nvSpPr>
          <p:spPr>
            <a:xfrm>
              <a:off x="1125975" y="1399725"/>
              <a:ext cx="837925" cy="346750"/>
            </a:xfrm>
            <a:custGeom>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61" name="Google Shape;361;p15"/>
            <p:cNvSpPr/>
            <p:nvPr/>
          </p:nvSpPr>
          <p:spPr>
            <a:xfrm>
              <a:off x="5924700" y="1924050"/>
              <a:ext cx="615925" cy="255150"/>
            </a:xfrm>
            <a:custGeom>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62" name="Google Shape;362;p15"/>
            <p:cNvSpPr/>
            <p:nvPr/>
          </p:nvSpPr>
          <p:spPr>
            <a:xfrm>
              <a:off x="4132550" y="455025"/>
              <a:ext cx="1414525" cy="585625"/>
            </a:xfrm>
            <a:custGeom>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600">
                <a:latin typeface="+mj-lt"/>
              </a:endParaRPr>
            </a:p>
          </p:txBody>
        </p:sp>
        <p:sp>
          <p:nvSpPr>
            <p:cNvPr id="363" name="Google Shape;363;p15"/>
            <p:cNvSpPr/>
            <p:nvPr/>
          </p:nvSpPr>
          <p:spPr>
            <a:xfrm>
              <a:off x="2436500" y="800650"/>
              <a:ext cx="1158825" cy="479400"/>
            </a:xfrm>
            <a:custGeom>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600">
                <a:latin typeface="+mj-lt"/>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18945" y="2705375"/>
            <a:ext cx="4737624" cy="984309"/>
          </a:xfrm>
        </p:spPr>
        <p:txBody>
          <a:bodyPr>
            <a:noAutofit/>
          </a:bodyPr>
          <a:lstStyle/>
          <a:p>
            <a:pPr marL="0" indent="0">
              <a:spcAft>
                <a:spcPts val="600"/>
              </a:spcAft>
            </a:pPr>
            <a:r>
              <a:rPr lang="en-US" sz="1400" b="1" err="1">
                <a:solidFill>
                  <a:schemeClr val="accent1">
                    <a:lumMod val="50000"/>
                  </a:schemeClr>
                </a:solidFill>
                <a:latin typeface="+mj-lt"/>
              </a:rPr>
              <a:t>Hợp phần 8.7:</a:t>
            </a:r>
          </a:p>
          <a:p>
            <a:pPr marL="0" indent="0">
              <a:spcAft>
                <a:spcPts val="600"/>
              </a:spcAft>
            </a:pPr>
            <a:r>
              <a:rPr lang="en-GB" sz="1400" b="1">
                <a:solidFill>
                  <a:schemeClr val="accent1">
                    <a:lumMod val="50000"/>
                  </a:schemeClr>
                </a:solidFill>
                <a:latin typeface="+mj-lt"/>
              </a:rPr>
              <a:t>Các cơ hội tiết kiệm năng lượng điển hình trong dây chuyền chế biến thủy sản</a:t>
            </a:r>
            <a:endParaRPr lang="en-US" sz="1400" b="1">
              <a:solidFill>
                <a:schemeClr val="accent1">
                  <a:lumMod val="50000"/>
                </a:schemeClr>
              </a:solidFill>
              <a:latin typeface="+mj-lt"/>
            </a:endParaRPr>
          </a:p>
        </p:txBody>
      </p:sp>
      <p:sp>
        <p:nvSpPr>
          <p:cNvPr id="5" name="Google Shape;46;p15">
            <a:extLst>
              <a:ext uri="{FF2B5EF4-FFF2-40B4-BE49-F238E27FC236}">
                <a16:creationId xmlns:a16="http://schemas.microsoft.com/office/drawing/2014/main" id="{82E1EEA5-A677-4194-98D6-6C3E265F0111}"/>
              </a:ext>
            </a:extLst>
          </p:cNvPr>
          <p:cNvSpPr txBox="1"/>
          <p:nvPr/>
        </p:nvSpPr>
        <p:spPr>
          <a:xfrm>
            <a:off x="448009" y="695426"/>
            <a:ext cx="5495591" cy="1117332"/>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PPr>
            <a:lvl1pPr marR="0" lvl="0" algn="l" rtl="0">
              <a:lnSpc>
                <a:spcPct val="100000"/>
              </a:lnSpc>
              <a:spcBef>
                <a:spcPct val="0"/>
              </a:spcBef>
              <a:spcAft>
                <a:spcPct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defRPr/>
            </a:pPr>
            <a:r>
              <a:rPr lang="en" sz="2800" b="1">
                <a:solidFill>
                  <a:schemeClr val="accent1">
                    <a:lumMod val="50000"/>
                  </a:schemeClr>
                </a:solidFill>
              </a:rPr>
              <a:t>CHƯƠNG TRÌNH TẬP HUẤN TIẾT KIỆM NĂNG LƯỢNG</a:t>
            </a:r>
            <a:endParaRPr lang="en-US" sz="2800" b="1"/>
          </a:p>
        </p:txBody>
      </p:sp>
      <p:pic>
        <p:nvPicPr>
          <p:cNvPr id="364" name="Picture 363"/>
          <p:cNvPicPr>
            <a:picLocks noChangeAspect="1"/>
          </p:cNvPicPr>
          <p:nvPr/>
        </p:nvPicPr>
        <p:blipFill>
          <a:blip r:embed="rId3"/>
          <a:stretch>
            <a:fillRect/>
          </a:stretch>
        </p:blipFill>
        <p:spPr>
          <a:xfrm>
            <a:off x="8391121" y="4497210"/>
            <a:ext cx="750158" cy="646290"/>
          </a:xfrm>
          <a:prstGeom prst="rect">
            <a:avLst/>
          </a:prstGeom>
        </p:spPr>
      </p:pic>
      <p:sp>
        <p:nvSpPr>
          <p:cNvPr id="4" name="TextBox 3">
            <a:extLst>
              <a:ext uri="{FF2B5EF4-FFF2-40B4-BE49-F238E27FC236}">
                <a16:creationId xmlns:a16="http://schemas.microsoft.com/office/drawing/2014/main" id="{E98DD136-1935-1699-41D8-9068501E0732}"/>
              </a:ext>
            </a:extLst>
          </p:cNvPr>
          <p:cNvSpPr txBox="1"/>
          <p:nvPr/>
        </p:nvSpPr>
        <p:spPr>
          <a:xfrm>
            <a:off x="518945" y="1812758"/>
            <a:ext cx="4572000" cy="307777"/>
          </a:xfrm>
          <a:prstGeom prst="rect">
            <a:avLst/>
          </a:prstGeom>
          <a:noFill/>
        </p:spPr>
        <p:txBody>
          <a:bodyPr wrap="square">
            <a:spAutoFit/>
          </a:bodyPr>
          <a:lstStyle/>
          <a:p>
            <a:r>
              <a:rPr lang="en" sz="1400" b="1">
                <a:solidFill>
                  <a:srgbClr val="00B0F0"/>
                </a:solidFill>
              </a:rPr>
              <a:t>DÀNH CHO CÁN BỘ QUẢN LÝ </a:t>
            </a:r>
            <a:endParaRPr lang="en-VN">
              <a:solidFill>
                <a:srgbClr val="00B0F0"/>
              </a:solidFill>
            </a:endParaRPr>
          </a:p>
        </p:txBody>
      </p:sp>
    </p:spTree>
    <p:extLst>
      <p:ext uri="{BB962C8B-B14F-4D97-AF65-F5344CB8AC3E}">
        <p14:creationId xmlns:p14="http://schemas.microsoft.com/office/powerpoint/2010/main" val="1988584878"/>
      </p:ext>
    </p:ext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10</a:t>
            </a:fld>
            <a:endParaRPr lang="en-US"/>
          </a:p>
        </p:txBody>
      </p:sp>
      <p:sp>
        <p:nvSpPr>
          <p:cNvPr id="5" name="TextBox 4"/>
          <p:cNvSpPr txBox="1"/>
          <p:nvPr/>
        </p:nvSpPr>
        <p:spPr>
          <a:xfrm>
            <a:off x="873940" y="-16042"/>
            <a:ext cx="7396119" cy="618503"/>
          </a:xfrm>
          <a:prstGeom prst="rect">
            <a:avLst/>
          </a:prstGeom>
          <a:noFill/>
        </p:spPr>
        <p:txBody>
          <a:bodyPr wrap="square">
            <a:spAutoFit/>
          </a:bodyPr>
          <a:lstStyle/>
          <a:p>
            <a:pPr algn="ctr">
              <a:lnSpc>
                <a:spcPts val="1500"/>
              </a:lnSpc>
              <a:defRPr/>
            </a:pPr>
            <a:endParaRPr lang="en-US" sz="1650" b="1">
              <a:ln w="12700">
                <a:solidFill>
                  <a:srgbClr val="FF0000"/>
                </a:solidFill>
                <a:prstDash val="solid"/>
              </a:ln>
              <a:solidFill>
                <a:schemeClr val="accent1">
                  <a:lumMod val="50000"/>
                </a:schemeClr>
              </a:solidFill>
              <a:effectLst>
                <a:outerShdw blurRad="41275" dist="20320" dir="1800000" algn="tl" rotWithShape="0">
                  <a:srgbClr val="000000">
                    <a:alpha val="40000"/>
                  </a:srgbClr>
                </a:outerShdw>
              </a:effectLst>
              <a:latin typeface="Times New Roman" panose="02020603050405020304" pitchFamily="18" charset="0"/>
              <a:ea typeface="+mn-ea"/>
              <a:cs typeface="Times New Roman" panose="02020603050405020304" pitchFamily="18" charset="0"/>
            </a:endParaRPr>
          </a:p>
          <a:p>
            <a:pPr algn="ctr">
              <a:lnSpc>
                <a:spcPct val="150000"/>
              </a:lnSpc>
              <a:spcBef>
                <a:spcPct val="0"/>
              </a:spcBef>
              <a:defRPr/>
            </a:pPr>
            <a:r>
              <a:rPr lang="vi-VN" sz="1650" b="1">
                <a:solidFill>
                  <a:schemeClr val="accent1">
                    <a:lumMod val="50000"/>
                  </a:schemeClr>
                </a:solidFill>
              </a:rPr>
              <a:t>2. NHÓM GIẢI </a:t>
            </a:r>
            <a:r>
              <a:rPr lang="en-US" sz="1650" b="1">
                <a:solidFill>
                  <a:schemeClr val="accent1">
                    <a:lumMod val="50000"/>
                  </a:schemeClr>
                </a:solidFill>
              </a:rPr>
              <a:t>CHO HỆ THỐNG CẤP ĐÔNG</a:t>
            </a:r>
          </a:p>
        </p:txBody>
      </p:sp>
      <p:sp>
        <p:nvSpPr>
          <p:cNvPr id="6" name="Content Placeholder 3"/>
          <p:cNvSpPr>
            <a:spLocks noGrp="1"/>
          </p:cNvSpPr>
          <p:nvPr>
            <p:ph idx="1"/>
          </p:nvPr>
        </p:nvSpPr>
        <p:spPr>
          <a:xfrm>
            <a:off x="478431" y="949264"/>
            <a:ext cx="5048073" cy="3739106"/>
          </a:xfrm>
        </p:spPr>
        <p:txBody>
          <a:bodyPr>
            <a:normAutofit fontScale="92500" lnSpcReduction="10000"/>
          </a:bodyPr>
          <a:lstStyle/>
          <a:p>
            <a:pPr marL="139700" indent="0">
              <a:lnSpc>
                <a:spcPct val="150000"/>
              </a:lnSpc>
              <a:buNone/>
            </a:pPr>
            <a:r>
              <a:rPr lang="vi-VN" sz="1200" b="1"/>
              <a:t>c. Giới hạn băng tải IQF chạy không tải / tải thấp: </a:t>
            </a:r>
            <a:r>
              <a:rPr lang="vi-VN" sz="1200"/>
              <a:t>Tránh vận hành tủ đông khi không có sản phẩm; giảm lưu lượng gió/quạt và tốc độ băng tải khi tải sản phẩm thấp (sử dụng biến tần – VFD, chế độ chờ). Các thử nghiệm trong bối cảnh cấp đông nhanh (blast/IQF) cho thấy việc điều khiển tốc độ quạt có thể giảm khoảng 10–22% tổng năng lượng tiêu thụ của phòng đông; theo định luật quạt, chạy ở 50% tốc độ ≈ giảm ~85% công suất quạt.</a:t>
            </a:r>
          </a:p>
          <a:p>
            <a:pPr marL="139700" indent="0">
              <a:lnSpc>
                <a:spcPct val="150000"/>
              </a:lnSpc>
              <a:buNone/>
            </a:pPr>
            <a:r>
              <a:rPr lang="vi-VN" sz="1200" b="1"/>
              <a:t>d. Vận hành tủ đông hợp lý (xả đá, cửa, điểm cài đặt, luồng khí): </a:t>
            </a:r>
            <a:r>
              <a:rPr lang="vi-VN" sz="1200"/>
              <a:t>Tối ưu / rút ngắn thời gian xả đá, giữ cửa / rèm ngăn lạnh hoạt động hiệu quả, duy trì dàn lạnh / đường gió thông suốt, tinh chỉnh hệ thống điều khiển; bổ sung biến tần (VFD) khi khả thi. Hướng dẫn và dữ liệu thực tế cho thấy có thể tiết kiệm vận hành và bảo trì đáng kể; tối ưu hóa quá trình xả đá và các thực hành tốt nói chung thường mang lại mức tiết kiệm hai con số thấp.</a:t>
            </a:r>
            <a:br>
              <a:rPr lang="vi-VN" sz="1200"/>
            </a:br>
            <a:endParaRPr lang="vi-VN" sz="1200"/>
          </a:p>
          <a:p>
            <a:pPr marL="139700" indent="0">
              <a:lnSpc>
                <a:spcPct val="150000"/>
              </a:lnSpc>
              <a:buNone/>
            </a:pPr>
            <a:r>
              <a:rPr lang="vi-VN" sz="1200" b="1">
                <a:solidFill>
                  <a:srgbClr val="FF0000"/>
                </a:solidFill>
              </a:rPr>
              <a:t>Tiết kiệm ~5–15% (hoặc nhiều hơn nếu hệ thống ban đầu chưa được tối ưu).</a:t>
            </a:r>
            <a:endParaRPr lang="vi-VN" sz="1200">
              <a:solidFill>
                <a:srgbClr val="FF0000"/>
              </a:solidFill>
            </a:endParaRPr>
          </a:p>
        </p:txBody>
      </p:sp>
      <p:pic>
        <p:nvPicPr>
          <p:cNvPr id="3" name="Picture 2">
            <a:extLst>
              <a:ext uri="{FF2B5EF4-FFF2-40B4-BE49-F238E27FC236}">
                <a16:creationId xmlns:a16="http://schemas.microsoft.com/office/drawing/2014/main" id="{6FB26770-9496-41EA-8525-5B8C73917C4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71980" y="2171683"/>
            <a:ext cx="2300923" cy="1294269"/>
          </a:xfrm>
          <a:prstGeom prst="rect">
            <a:avLst/>
          </a:prstGeom>
        </p:spPr>
      </p:pic>
      <p:pic>
        <p:nvPicPr>
          <p:cNvPr id="8" name="Picture 7">
            <a:extLst>
              <a:ext uri="{FF2B5EF4-FFF2-40B4-BE49-F238E27FC236}">
                <a16:creationId xmlns:a16="http://schemas.microsoft.com/office/drawing/2014/main" id="{FD810895-EE93-4ABF-9666-2A47B938DC4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058447" y="785430"/>
            <a:ext cx="2295255" cy="1294269"/>
          </a:xfrm>
          <a:prstGeom prst="rect">
            <a:avLst/>
          </a:prstGeom>
        </p:spPr>
      </p:pic>
      <p:pic>
        <p:nvPicPr>
          <p:cNvPr id="10" name="Picture 9">
            <a:extLst>
              <a:ext uri="{FF2B5EF4-FFF2-40B4-BE49-F238E27FC236}">
                <a16:creationId xmlns:a16="http://schemas.microsoft.com/office/drawing/2014/main" id="{66EE29FF-2C35-475D-9D9D-3012DD7F71F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069932" y="3568974"/>
            <a:ext cx="2302970" cy="1294269"/>
          </a:xfrm>
          <a:prstGeom prst="rect">
            <a:avLst/>
          </a:prstGeom>
        </p:spPr>
      </p:pic>
    </p:spTree>
    <p:extLst>
      <p:ext uri="{BB962C8B-B14F-4D97-AF65-F5344CB8AC3E}">
        <p14:creationId xmlns:p14="http://schemas.microsoft.com/office/powerpoint/2010/main" val="1115424552"/>
      </p:ext>
    </p:extLst>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11</a:t>
            </a:fld>
            <a:endParaRPr lang="en-US"/>
          </a:p>
        </p:txBody>
      </p:sp>
      <p:sp>
        <p:nvSpPr>
          <p:cNvPr id="6" name="Content Placeholder 3"/>
          <p:cNvSpPr>
            <a:spLocks noGrp="1"/>
          </p:cNvSpPr>
          <p:nvPr>
            <p:ph idx="1"/>
          </p:nvPr>
        </p:nvSpPr>
        <p:spPr>
          <a:xfrm>
            <a:off x="788350" y="919782"/>
            <a:ext cx="5580366" cy="2866155"/>
          </a:xfrm>
        </p:spPr>
        <p:txBody>
          <a:bodyPr>
            <a:normAutofit/>
          </a:bodyPr>
          <a:lstStyle/>
          <a:p>
            <a:pPr marL="385763" indent="-385763" algn="just">
              <a:spcBef>
                <a:spcPts val="600"/>
              </a:spcBef>
              <a:buFont typeface="+mj-lt"/>
              <a:buAutoNum type="alphaLcParenR"/>
            </a:pPr>
            <a:r>
              <a:rPr lang="vi-VN" sz="1400"/>
              <a:t>Quản lý việc sử dụng kho lạnh</a:t>
            </a:r>
            <a:endParaRPr lang="en-US" sz="1400"/>
          </a:p>
          <a:p>
            <a:pPr marL="385763" indent="-385763" algn="just">
              <a:spcBef>
                <a:spcPts val="600"/>
              </a:spcBef>
              <a:buFont typeface="+mj-lt"/>
              <a:buAutoNum type="alphaLcParenR"/>
            </a:pPr>
            <a:r>
              <a:rPr lang="vi-VN" sz="1400"/>
              <a:t>Quản lý việc </a:t>
            </a:r>
            <a:r>
              <a:rPr lang="en-US" sz="1400" err="1"/>
              <a:t>sắp xếp hang hóa trong kho lạnh</a:t>
            </a:r>
            <a:endParaRPr lang="en-US" sz="1400"/>
          </a:p>
          <a:p>
            <a:pPr marL="428625" indent="-385763" algn="just">
              <a:spcBef>
                <a:spcPts val="600"/>
              </a:spcBef>
              <a:buFont typeface="+mj-lt"/>
              <a:buAutoNum type="alphaLcParenR"/>
            </a:pPr>
            <a:r>
              <a:rPr lang="en-US" sz="1400"/>
              <a:t>C</a:t>
            </a:r>
            <a:r>
              <a:rPr lang="en-MY" sz="1400" err="1"/>
              <a:t>hia nhỏ kho lạnh nếu hệ số đầy tải thấp</a:t>
            </a:r>
            <a:endParaRPr lang="en-MY" sz="1400"/>
          </a:p>
          <a:p>
            <a:pPr marL="428625" indent="-385763" algn="just">
              <a:spcBef>
                <a:spcPts val="600"/>
              </a:spcBef>
              <a:buFont typeface="+mj-lt"/>
              <a:buAutoNum type="alphaLcParenR"/>
            </a:pPr>
            <a:r>
              <a:rPr lang="en-MY" sz="1400"/>
              <a:t> Sử dụng đèn LED </a:t>
            </a:r>
          </a:p>
          <a:p>
            <a:pPr marL="428625" indent="-385763" algn="just">
              <a:spcBef>
                <a:spcPts val="600"/>
              </a:spcBef>
              <a:buFont typeface="+mj-lt"/>
              <a:buAutoNum type="alphaLcParenR"/>
            </a:pPr>
            <a:r>
              <a:rPr lang="en-MY" sz="1400" err="1"/>
              <a:t>Ưu tiên xã đá vào gi</a:t>
            </a:r>
            <a:r>
              <a:rPr lang="en-US" sz="1400"/>
              <a:t>ờ thấp điểm</a:t>
            </a:r>
            <a:endParaRPr lang="en-US" sz="1400"/>
          </a:p>
          <a:p>
            <a:pPr marL="428625" indent="-385763" algn="just">
              <a:spcBef>
                <a:spcPts val="600"/>
              </a:spcBef>
              <a:buFont typeface="+mj-lt"/>
              <a:buAutoNum type="alphaLcParenR"/>
            </a:pPr>
            <a:r>
              <a:rPr lang="en-US" sz="1400" err="1"/>
              <a:t>Sản xuất n</a:t>
            </a:r>
            <a:r>
              <a:rPr lang="vi-VN" sz="1400"/>
              <a:t>ư</a:t>
            </a:r>
            <a:r>
              <a:rPr lang="en-US" sz="1400" err="1"/>
              <a:t>ớc lạnh thay cho sử dụng đá vẩy làm n</a:t>
            </a:r>
            <a:r>
              <a:rPr lang="vi-VN" sz="1400"/>
              <a:t>ư</a:t>
            </a:r>
            <a:r>
              <a:rPr lang="en-US" sz="1400" err="1"/>
              <a:t>ớc lạnh</a:t>
            </a:r>
            <a:endParaRPr lang="en-US" sz="1400"/>
          </a:p>
          <a:p>
            <a:pPr marL="428625" indent="-385763" algn="just">
              <a:spcBef>
                <a:spcPts val="600"/>
              </a:spcBef>
              <a:buFont typeface="+mj-lt"/>
              <a:buAutoNum type="alphaLcParenR"/>
            </a:pPr>
            <a:r>
              <a:rPr lang="en-US" sz="1400" err="1"/>
              <a:t>Vận hành các cối đá vẫy vào giờ thấp điểm</a:t>
            </a:r>
            <a:endParaRPr lang="en-US" sz="1400"/>
          </a:p>
          <a:p>
            <a:pPr marL="428625" indent="-385763" algn="just">
              <a:spcBef>
                <a:spcPts val="600"/>
              </a:spcBef>
              <a:buFont typeface="+mj-lt"/>
              <a:buAutoNum type="alphaLcParenR"/>
            </a:pPr>
            <a:r>
              <a:rPr lang="en-US" sz="1400" err="1"/>
              <a:t>Cấp n</a:t>
            </a:r>
            <a:r>
              <a:rPr lang="vi-VN" sz="1400"/>
              <a:t>ư</a:t>
            </a:r>
            <a:r>
              <a:rPr lang="en-US" sz="1400" err="1"/>
              <a:t>ớc lạnh vào cối đá vẩy</a:t>
            </a:r>
            <a:endParaRPr lang="en-US" sz="1400"/>
          </a:p>
          <a:p>
            <a:pPr marL="428625" indent="-385763" algn="just">
              <a:spcBef>
                <a:spcPts val="600"/>
              </a:spcBef>
              <a:buFont typeface="+mj-lt"/>
              <a:buAutoNum type="alphaLcParenR"/>
            </a:pPr>
            <a:endParaRPr lang="en-US" sz="1400"/>
          </a:p>
          <a:p>
            <a:pPr marL="385763" indent="-385763" algn="just">
              <a:spcBef>
                <a:spcPts val="600"/>
              </a:spcBef>
              <a:spcAft>
                <a:spcPts val="450"/>
              </a:spcAft>
              <a:buFont typeface="+mj-lt"/>
              <a:buAutoNum type="alphaLcParenR"/>
            </a:pPr>
            <a:endParaRPr lang="en-US" altLang="en-US" sz="1400">
              <a:ea typeface="ＭＳ Ｐゴシック" panose="020b0600070205080204" pitchFamily="34" charset="-128"/>
            </a:endParaRPr>
          </a:p>
        </p:txBody>
      </p:sp>
      <p:sp>
        <p:nvSpPr>
          <p:cNvPr id="7" name="TextBox 6">
            <a:extLst>
              <a:ext uri="{FF2B5EF4-FFF2-40B4-BE49-F238E27FC236}">
                <a16:creationId xmlns:a16="http://schemas.microsoft.com/office/drawing/2014/main" id="{6A1BB6A8-4DC8-453B-825A-E8C4951034BC}"/>
              </a:ext>
            </a:extLst>
          </p:cNvPr>
          <p:cNvSpPr txBox="1"/>
          <p:nvPr/>
        </p:nvSpPr>
        <p:spPr>
          <a:xfrm>
            <a:off x="1277634" y="131741"/>
            <a:ext cx="6490205" cy="426142"/>
          </a:xfrm>
          <a:prstGeom prst="rect">
            <a:avLst/>
          </a:prstGeom>
          <a:noFill/>
        </p:spPr>
        <p:txBody>
          <a:bodyPr wrap="square">
            <a:spAutoFit/>
          </a:bodyPr>
          <a:lstStyle/>
          <a:p>
            <a:pPr algn="ctr">
              <a:lnSpc>
                <a:spcPct val="150000"/>
              </a:lnSpc>
              <a:spcBef>
                <a:spcPct val="0"/>
              </a:spcBef>
              <a:defRPr/>
            </a:pPr>
            <a:r>
              <a:rPr lang="vi-VN" sz="1650" b="1">
                <a:solidFill>
                  <a:schemeClr val="accent1">
                    <a:lumMod val="50000"/>
                  </a:schemeClr>
                </a:solidFill>
              </a:rPr>
              <a:t>3. NHÓM GIẢI PHÁP </a:t>
            </a:r>
            <a:r>
              <a:rPr lang="en-US" sz="1650" b="1">
                <a:solidFill>
                  <a:schemeClr val="accent1">
                    <a:lumMod val="50000"/>
                  </a:schemeClr>
                </a:solidFill>
              </a:rPr>
              <a:t>CHO KHO LẠNH VÀ ĐÁ VẨY</a:t>
            </a:r>
          </a:p>
        </p:txBody>
      </p:sp>
      <p:pic>
        <p:nvPicPr>
          <p:cNvPr id="5" name="Picture 4">
            <a:extLst>
              <a:ext uri="{FF2B5EF4-FFF2-40B4-BE49-F238E27FC236}">
                <a16:creationId xmlns:a16="http://schemas.microsoft.com/office/drawing/2014/main" id="{3BEB66ED-0BB5-44E6-93B0-75360F3667F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11989" y="863635"/>
            <a:ext cx="2019587" cy="1347444"/>
          </a:xfrm>
          <a:prstGeom prst="rect">
            <a:avLst/>
          </a:prstGeom>
        </p:spPr>
      </p:pic>
      <p:pic>
        <p:nvPicPr>
          <p:cNvPr id="4098" name="Picture 2" descr="Image result for coi da vay">
            <a:extLst>
              <a:ext uri="{FF2B5EF4-FFF2-40B4-BE49-F238E27FC236}">
                <a16:creationId xmlns:a16="http://schemas.microsoft.com/office/drawing/2014/main" id="{DADBA855-CEBE-476E-A726-A20C60B7BE91}"/>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811989" y="2546925"/>
            <a:ext cx="2113180" cy="20851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9404905"/>
      </p:ext>
    </p:extLst>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12</a:t>
            </a:fld>
            <a:endParaRPr lang="en-US"/>
          </a:p>
        </p:txBody>
      </p:sp>
      <p:sp>
        <p:nvSpPr>
          <p:cNvPr id="6" name="Content Placeholder 3"/>
          <p:cNvSpPr>
            <a:spLocks noGrp="1"/>
          </p:cNvSpPr>
          <p:nvPr>
            <p:ph idx="1"/>
          </p:nvPr>
        </p:nvSpPr>
        <p:spPr>
          <a:xfrm>
            <a:off x="625221" y="830342"/>
            <a:ext cx="6830997" cy="1267660"/>
          </a:xfrm>
        </p:spPr>
        <p:txBody>
          <a:bodyPr>
            <a:normAutofit/>
          </a:bodyPr>
          <a:lstStyle/>
          <a:p>
            <a:pPr marL="342900" indent="-342900" algn="just">
              <a:spcBef>
                <a:spcPts val="450"/>
              </a:spcBef>
              <a:buFont typeface="+mj-lt"/>
              <a:buAutoNum type="alphaLcPeriod"/>
            </a:pPr>
            <a:r>
              <a:rPr lang="vi-VN" sz="1400"/>
              <a:t>Quản lý việc sử dụng kho lạnh</a:t>
            </a:r>
            <a:r>
              <a:rPr lang="en-US" sz="1400"/>
              <a:t>:</a:t>
            </a:r>
          </a:p>
          <a:p>
            <a:pPr lvl="1" algn="just">
              <a:spcBef>
                <a:spcPts val="450"/>
              </a:spcBef>
            </a:pPr>
            <a:r>
              <a:rPr lang="en-US" sz="1400"/>
              <a:t>Đ</a:t>
            </a:r>
            <a:r>
              <a:rPr lang="vi-VN" sz="1400"/>
              <a:t>óng cửa kho khi không có người hay xe đi qua</a:t>
            </a:r>
            <a:r>
              <a:rPr lang="en-US" sz="1400"/>
              <a:t>. </a:t>
            </a:r>
          </a:p>
          <a:p>
            <a:pPr lvl="1" algn="just">
              <a:spcBef>
                <a:spcPts val="450"/>
              </a:spcBef>
            </a:pPr>
            <a:r>
              <a:rPr lang="en-US" sz="1400"/>
              <a:t>L</a:t>
            </a:r>
            <a:r>
              <a:rPr lang="en-MY" sz="1400" err="1"/>
              <a:t>ắp cửa t</a:t>
            </a:r>
            <a:r>
              <a:rPr lang="en-US" sz="1400"/>
              <a:t>ự động, tiềm năng tiết kiệm vào khoảng 10% - 15% tổng điện năng tiêu thụ của kho lạnh</a:t>
            </a:r>
            <a:endParaRPr lang="en-GB" sz="1400"/>
          </a:p>
          <a:p>
            <a:pPr marL="342900" indent="-342900" algn="just">
              <a:spcBef>
                <a:spcPts val="450"/>
              </a:spcBef>
              <a:buFont typeface="+mj-lt"/>
              <a:buAutoNum type="alphaLcPeriod"/>
            </a:pPr>
            <a:endParaRPr lang="en-US" sz="1400"/>
          </a:p>
          <a:p>
            <a:pPr marL="342900" indent="-342900" algn="just">
              <a:spcBef>
                <a:spcPts val="450"/>
              </a:spcBef>
              <a:spcAft>
                <a:spcPts val="450"/>
              </a:spcAft>
              <a:buFont typeface="+mj-lt"/>
              <a:buAutoNum type="alphaLcPeriod"/>
            </a:pPr>
            <a:endParaRPr lang="en-US" altLang="en-US" sz="1400">
              <a:ea typeface="ＭＳ Ｐゴシック" panose="020b0600070205080204" pitchFamily="34" charset="-128"/>
            </a:endParaRPr>
          </a:p>
        </p:txBody>
      </p:sp>
      <p:pic>
        <p:nvPicPr>
          <p:cNvPr id="2" name="Picture 1">
            <a:extLst>
              <a:ext uri="{FF2B5EF4-FFF2-40B4-BE49-F238E27FC236}">
                <a16:creationId xmlns:a16="http://schemas.microsoft.com/office/drawing/2014/main" id="{001A297C-F73C-4742-811A-B1B89DB6655B}"/>
              </a:ext>
            </a:extLst>
          </p:cNvPr>
          <p:cNvPicPr>
            <a:picLocks noChangeAspect="1"/>
          </p:cNvPicPr>
          <p:nvPr/>
        </p:nvPicPr>
        <p:blipFill>
          <a:blip r:embed="rId3"/>
          <a:srcRect b="287"/>
          <a:stretch>
            <a:fillRect/>
          </a:stretch>
        </p:blipFill>
        <p:spPr>
          <a:xfrm>
            <a:off x="1576357" y="2409732"/>
            <a:ext cx="2574821" cy="1903426"/>
          </a:xfrm>
          <a:prstGeom prst="rect">
            <a:avLst/>
          </a:prstGeom>
        </p:spPr>
      </p:pic>
      <p:pic>
        <p:nvPicPr>
          <p:cNvPr id="8" name="Picture 7">
            <a:extLst>
              <a:ext uri="{FF2B5EF4-FFF2-40B4-BE49-F238E27FC236}">
                <a16:creationId xmlns:a16="http://schemas.microsoft.com/office/drawing/2014/main" id="{688DC11A-886F-4E0B-A2E1-A9BD2806F8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9742" y="2409732"/>
            <a:ext cx="2537901" cy="1903426"/>
          </a:xfrm>
          <a:prstGeom prst="rect">
            <a:avLst/>
          </a:prstGeom>
        </p:spPr>
      </p:pic>
      <p:sp>
        <p:nvSpPr>
          <p:cNvPr id="7" name="TextBox 6">
            <a:extLst>
              <a:ext uri="{FF2B5EF4-FFF2-40B4-BE49-F238E27FC236}">
                <a16:creationId xmlns:a16="http://schemas.microsoft.com/office/drawing/2014/main" id="{6A1BB6A8-4DC8-453B-825A-E8C4951034BC}"/>
              </a:ext>
            </a:extLst>
          </p:cNvPr>
          <p:cNvSpPr txBox="1"/>
          <p:nvPr/>
        </p:nvSpPr>
        <p:spPr>
          <a:xfrm>
            <a:off x="1391199" y="150695"/>
            <a:ext cx="6361602" cy="426142"/>
          </a:xfrm>
          <a:prstGeom prst="rect">
            <a:avLst/>
          </a:prstGeom>
          <a:noFill/>
        </p:spPr>
        <p:txBody>
          <a:bodyPr wrap="square">
            <a:spAutoFit/>
          </a:bodyPr>
          <a:lstStyle/>
          <a:p>
            <a:pPr algn="ctr">
              <a:lnSpc>
                <a:spcPct val="150000"/>
              </a:lnSpc>
              <a:spcBef>
                <a:spcPct val="0"/>
              </a:spcBef>
              <a:defRPr/>
            </a:pPr>
            <a:r>
              <a:rPr lang="vi-VN" sz="1650" b="1">
                <a:solidFill>
                  <a:schemeClr val="accent1">
                    <a:lumMod val="50000"/>
                  </a:schemeClr>
                </a:solidFill>
              </a:rPr>
              <a:t>3. NHÓM GIẢI PHÁP </a:t>
            </a:r>
            <a:r>
              <a:rPr lang="en-US" sz="1650" b="1">
                <a:solidFill>
                  <a:schemeClr val="accent1">
                    <a:lumMod val="50000"/>
                  </a:schemeClr>
                </a:solidFill>
              </a:rPr>
              <a:t>CHO KHO LẠNH VÀ ĐÁ VẨY</a:t>
            </a:r>
          </a:p>
        </p:txBody>
      </p:sp>
    </p:spTree>
    <p:extLst>
      <p:ext uri="{BB962C8B-B14F-4D97-AF65-F5344CB8AC3E}">
        <p14:creationId xmlns:p14="http://schemas.microsoft.com/office/powerpoint/2010/main" val="146876068"/>
      </p:ext>
    </p:extLst>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13</a:t>
            </a:fld>
            <a:endParaRPr lang="en-US"/>
          </a:p>
        </p:txBody>
      </p:sp>
      <p:sp>
        <p:nvSpPr>
          <p:cNvPr id="6" name="Content Placeholder 3"/>
          <p:cNvSpPr>
            <a:spLocks noGrp="1"/>
          </p:cNvSpPr>
          <p:nvPr>
            <p:ph idx="1"/>
          </p:nvPr>
        </p:nvSpPr>
        <p:spPr>
          <a:xfrm>
            <a:off x="331149" y="826897"/>
            <a:ext cx="8411798" cy="4009136"/>
          </a:xfrm>
        </p:spPr>
        <p:txBody>
          <a:bodyPr>
            <a:normAutofit/>
          </a:bodyPr>
          <a:lstStyle/>
          <a:p>
            <a:pPr marL="139700" indent="0">
              <a:buNone/>
            </a:pPr>
            <a:r>
              <a:rPr lang="vi-VN" sz="1400" b="1"/>
              <a:t>b. Tối ưu hóa việc sắp xếp hàng hóa (FIFO, lưu trữ nhỏ gọn): Cải thiện việc sử dụng không gian, giảm thiểu việc mở cửa và giảm tải nhiệt.  ~ 20% khả năng giảm tải làm mát từ cách bố trí được cải thiện và ít chu kỳ cửa hơn</a:t>
            </a:r>
            <a:endParaRPr lang="en-US" sz="1400"/>
          </a:p>
          <a:p>
            <a:pPr marL="342900" indent="-342900" algn="just">
              <a:spcBef>
                <a:spcPts val="450"/>
              </a:spcBef>
              <a:spcAft>
                <a:spcPts val="450"/>
              </a:spcAft>
              <a:buFont typeface="+mj-lt"/>
              <a:buAutoNum type="alphaLcPeriod" startAt="2"/>
            </a:pPr>
            <a:endParaRPr lang="en-US" altLang="en-US" sz="1400">
              <a:ea typeface="ＭＳ Ｐゴシック" panose="020b0600070205080204" pitchFamily="34" charset="-128"/>
            </a:endParaRPr>
          </a:p>
        </p:txBody>
      </p:sp>
      <p:sp>
        <p:nvSpPr>
          <p:cNvPr id="7" name="TextBox 6">
            <a:extLst>
              <a:ext uri="{FF2B5EF4-FFF2-40B4-BE49-F238E27FC236}">
                <a16:creationId xmlns:a16="http://schemas.microsoft.com/office/drawing/2014/main" id="{6A1BB6A8-4DC8-453B-825A-E8C4951034BC}"/>
              </a:ext>
            </a:extLst>
          </p:cNvPr>
          <p:cNvSpPr txBox="1"/>
          <p:nvPr/>
        </p:nvSpPr>
        <p:spPr>
          <a:xfrm>
            <a:off x="1459438" y="149433"/>
            <a:ext cx="6225123" cy="426142"/>
          </a:xfrm>
          <a:prstGeom prst="rect">
            <a:avLst/>
          </a:prstGeom>
          <a:noFill/>
        </p:spPr>
        <p:txBody>
          <a:bodyPr wrap="square">
            <a:spAutoFit/>
          </a:bodyPr>
          <a:lstStyle/>
          <a:p>
            <a:pPr algn="ctr">
              <a:lnSpc>
                <a:spcPct val="150000"/>
              </a:lnSpc>
              <a:spcBef>
                <a:spcPct val="0"/>
              </a:spcBef>
              <a:defRPr/>
            </a:pPr>
            <a:r>
              <a:rPr lang="vi-VN" sz="1650" b="1">
                <a:solidFill>
                  <a:schemeClr val="accent1">
                    <a:lumMod val="50000"/>
                  </a:schemeClr>
                </a:solidFill>
              </a:rPr>
              <a:t>3. NHÓM GIẢI PHÁP </a:t>
            </a:r>
            <a:r>
              <a:rPr lang="en-US" sz="1650" b="1">
                <a:solidFill>
                  <a:schemeClr val="accent1">
                    <a:lumMod val="50000"/>
                  </a:schemeClr>
                </a:solidFill>
              </a:rPr>
              <a:t>CHO KHO LẠNH VÀ ĐÁ VẪY</a:t>
            </a:r>
          </a:p>
        </p:txBody>
      </p:sp>
      <p:pic>
        <p:nvPicPr>
          <p:cNvPr id="9" name="Picture 2" descr="Figure 1. This drawing shows the inside of a cold storage unit with two evaporator coils, mounted side by side, and suspended from the ceiling.  A stack of fruit or vegetable trays sits under the coils in the center of the room.">
            <a:extLst>
              <a:ext uri="{FF2B5EF4-FFF2-40B4-BE49-F238E27FC236}">
                <a16:creationId xmlns:a16="http://schemas.microsoft.com/office/drawing/2014/main" id="{4FFBAD19-66AA-4CA5-AC6E-21A2193FE28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040852" y="1884103"/>
            <a:ext cx="2707779" cy="193877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ttp://2.bp.blogspot.com/-s3Ne0Da3EEM/T8iISiKsO8I/AAAAAAAAADU/SQ39elLYf5I/s320/before+munters+icedry.jpg">
            <a:extLst>
              <a:ext uri="{FF2B5EF4-FFF2-40B4-BE49-F238E27FC236}">
                <a16:creationId xmlns:a16="http://schemas.microsoft.com/office/drawing/2014/main" id="{A2A1161A-D0B2-4D9B-AC65-25D74AB9AB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165" b="153"/>
          <a:stretch>
            <a:fillRect/>
          </a:stretch>
        </p:blipFill>
        <p:spPr bwMode="auto">
          <a:xfrm>
            <a:off x="1637870" y="1843165"/>
            <a:ext cx="2862318" cy="1976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9227680"/>
      </p:ext>
    </p:extLst>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14</a:t>
            </a:fld>
            <a:endParaRPr lang="en-US"/>
          </a:p>
        </p:txBody>
      </p:sp>
      <p:sp>
        <p:nvSpPr>
          <p:cNvPr id="6" name="Content Placeholder 3"/>
          <p:cNvSpPr>
            <a:spLocks noGrp="1"/>
          </p:cNvSpPr>
          <p:nvPr>
            <p:ph idx="1"/>
          </p:nvPr>
        </p:nvSpPr>
        <p:spPr>
          <a:xfrm>
            <a:off x="630867" y="748427"/>
            <a:ext cx="7710245" cy="1823323"/>
          </a:xfrm>
        </p:spPr>
        <p:txBody>
          <a:bodyPr>
            <a:noAutofit/>
          </a:bodyPr>
          <a:lstStyle/>
          <a:p>
            <a:pPr marL="385763" indent="-342900" algn="just">
              <a:lnSpc>
                <a:spcPct val="170000"/>
              </a:lnSpc>
              <a:spcBef>
                <a:spcPts val="600"/>
              </a:spcBef>
              <a:buFont typeface="+mj-lt"/>
              <a:buAutoNum type="alphaLcPeriod" startAt="3"/>
            </a:pPr>
            <a:r>
              <a:rPr lang="vi-VN" sz="1200"/>
              <a:t>Chia kho lạnh nếu hệ số tải đầy thấp: Tách biệt các vùng nhiệt độ thấp và trung bình để chỉ các phần cần thiết mới hoạt động. Kết hợp với các cải tiến sử dụng, thường tiết kiệm được </a:t>
            </a:r>
            <a:r>
              <a:rPr lang="vi-VN" sz="1200" b="1"/>
              <a:t>15–30%.</a:t>
            </a:r>
            <a:r>
              <a:rPr lang="vi-VN" sz="1200"/>
              <a:t>
Chuyển sang chiếu sáng LED: Thay thế các hệ thống chiếu sáng thông thường trong kho lạnh, làm tăng thêm nhiệt hoặc yêu cầu làm mát thêm Tiết kiệm năng lượng chiếu sáng </a:t>
            </a:r>
            <a:r>
              <a:rPr lang="vi-VN" sz="1200" b="1"/>
              <a:t>70–80%</a:t>
            </a:r>
            <a:r>
              <a:rPr lang="vi-VN" sz="1200"/>
              <a:t>; cũng giảm tải làm mát do tỏa nhiệt thấp hơn</a:t>
            </a:r>
            <a:endParaRPr lang="en-US" sz="1200"/>
          </a:p>
        </p:txBody>
      </p:sp>
      <p:pic>
        <p:nvPicPr>
          <p:cNvPr id="8" name="Picture 7">
            <a:extLst>
              <a:ext uri="{FF2B5EF4-FFF2-40B4-BE49-F238E27FC236}">
                <a16:creationId xmlns:a16="http://schemas.microsoft.com/office/drawing/2014/main" id="{0A6D2EF8-CFC4-4A6D-9FF0-2B9D71CD47F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81708" y="3018346"/>
            <a:ext cx="2725076" cy="1823323"/>
          </a:xfrm>
          <a:prstGeom prst="rect">
            <a:avLst/>
          </a:prstGeom>
        </p:spPr>
      </p:pic>
      <p:pic>
        <p:nvPicPr>
          <p:cNvPr id="2" name="Picture 1">
            <a:extLst>
              <a:ext uri="{FF2B5EF4-FFF2-40B4-BE49-F238E27FC236}">
                <a16:creationId xmlns:a16="http://schemas.microsoft.com/office/drawing/2014/main" id="{5B6D67E6-8334-45D6-B367-837642E8266E}"/>
              </a:ext>
            </a:extLst>
          </p:cNvPr>
          <p:cNvPicPr>
            <a:picLocks noChangeAspect="1"/>
          </p:cNvPicPr>
          <p:nvPr/>
        </p:nvPicPr>
        <p:blipFill>
          <a:blip r:embed="rId4"/>
          <a:srcRect l="46" t="141" r="87" b="31"/>
          <a:stretch>
            <a:fillRect/>
          </a:stretch>
        </p:blipFill>
        <p:spPr>
          <a:xfrm>
            <a:off x="1912348" y="3018346"/>
            <a:ext cx="2660867" cy="1823323"/>
          </a:xfrm>
          <a:prstGeom prst="rect">
            <a:avLst/>
          </a:prstGeom>
        </p:spPr>
      </p:pic>
      <p:sp>
        <p:nvSpPr>
          <p:cNvPr id="9" name="TextBox 8">
            <a:extLst>
              <a:ext uri="{FF2B5EF4-FFF2-40B4-BE49-F238E27FC236}">
                <a16:creationId xmlns:a16="http://schemas.microsoft.com/office/drawing/2014/main" id="{E23286BD-B6FE-43A8-9853-B1EE69D5FFB4}"/>
              </a:ext>
            </a:extLst>
          </p:cNvPr>
          <p:cNvSpPr txBox="1"/>
          <p:nvPr/>
        </p:nvSpPr>
        <p:spPr>
          <a:xfrm>
            <a:off x="1260513" y="152876"/>
            <a:ext cx="6060359" cy="426142"/>
          </a:xfrm>
          <a:prstGeom prst="rect">
            <a:avLst/>
          </a:prstGeom>
          <a:noFill/>
        </p:spPr>
        <p:txBody>
          <a:bodyPr wrap="square">
            <a:spAutoFit/>
          </a:bodyPr>
          <a:lstStyle/>
          <a:p>
            <a:pPr algn="ctr">
              <a:lnSpc>
                <a:spcPct val="150000"/>
              </a:lnSpc>
              <a:spcBef>
                <a:spcPct val="0"/>
              </a:spcBef>
              <a:defRPr/>
            </a:pPr>
            <a:r>
              <a:rPr lang="vi-VN" sz="1650" b="1">
                <a:solidFill>
                  <a:schemeClr val="accent1">
                    <a:lumMod val="50000"/>
                  </a:schemeClr>
                </a:solidFill>
              </a:rPr>
              <a:t>3. NHÓM GIẢI PHÁP </a:t>
            </a:r>
            <a:r>
              <a:rPr lang="en-US" sz="1650" b="1">
                <a:solidFill>
                  <a:schemeClr val="accent1">
                    <a:lumMod val="50000"/>
                  </a:schemeClr>
                </a:solidFill>
              </a:rPr>
              <a:t>CHO KHO LẠNH VÀ ĐÁ VẨY</a:t>
            </a:r>
          </a:p>
        </p:txBody>
      </p:sp>
    </p:spTree>
    <p:extLst>
      <p:ext uri="{BB962C8B-B14F-4D97-AF65-F5344CB8AC3E}">
        <p14:creationId xmlns:p14="http://schemas.microsoft.com/office/powerpoint/2010/main" val="1968386096"/>
      </p:ext>
    </p:extLst>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15</a:t>
            </a:fld>
            <a:endParaRPr lang="en-US"/>
          </a:p>
        </p:txBody>
      </p:sp>
      <p:sp>
        <p:nvSpPr>
          <p:cNvPr id="5" name="TextBox 4"/>
          <p:cNvSpPr txBox="1"/>
          <p:nvPr/>
        </p:nvSpPr>
        <p:spPr>
          <a:xfrm>
            <a:off x="1340440" y="123821"/>
            <a:ext cx="6158846" cy="426142"/>
          </a:xfrm>
          <a:prstGeom prst="rect">
            <a:avLst/>
          </a:prstGeom>
          <a:noFill/>
        </p:spPr>
        <p:txBody>
          <a:bodyPr wrap="square">
            <a:spAutoFit/>
          </a:bodyPr>
          <a:lstStyle/>
          <a:p>
            <a:pPr algn="ctr">
              <a:lnSpc>
                <a:spcPct val="150000"/>
              </a:lnSpc>
              <a:spcBef>
                <a:spcPct val="0"/>
              </a:spcBef>
              <a:defRPr/>
            </a:pPr>
            <a:r>
              <a:rPr lang="vi-VN" sz="1650" b="1">
                <a:solidFill>
                  <a:schemeClr val="accent1">
                    <a:lumMod val="50000"/>
                  </a:schemeClr>
                </a:solidFill>
              </a:rPr>
              <a:t>3. NHÓM GIẢI PHÁP </a:t>
            </a:r>
            <a:r>
              <a:rPr lang="en-US" sz="1650" b="1">
                <a:solidFill>
                  <a:schemeClr val="accent1">
                    <a:lumMod val="50000"/>
                  </a:schemeClr>
                </a:solidFill>
              </a:rPr>
              <a:t>CHO KHO LẠNH VÀ ĐÁ VẨY</a:t>
            </a:r>
          </a:p>
        </p:txBody>
      </p:sp>
      <p:sp>
        <p:nvSpPr>
          <p:cNvPr id="6" name="Content Placeholder 3"/>
          <p:cNvSpPr>
            <a:spLocks noGrp="1"/>
          </p:cNvSpPr>
          <p:nvPr>
            <p:ph idx="1"/>
          </p:nvPr>
        </p:nvSpPr>
        <p:spPr>
          <a:xfrm>
            <a:off x="285510" y="803863"/>
            <a:ext cx="8280974" cy="1875169"/>
          </a:xfrm>
        </p:spPr>
        <p:txBody>
          <a:bodyPr>
            <a:noAutofit/>
          </a:bodyPr>
          <a:lstStyle/>
          <a:p>
            <a:pPr marL="0" indent="0" algn="just">
              <a:spcBef>
                <a:spcPts val="600"/>
              </a:spcBef>
              <a:buNone/>
            </a:pPr>
            <a:r>
              <a:rPr lang="vi-VN" sz="1200" b="1"/>
              <a:t>e. Ưu tiên đá / cá đóng băng trong giờ thấp điểm. Tiến hành các hoạt động sử dụng nhiều năng lượng trong thời gian điện rẻ hơn hoặc khi có nhiều tải lưu trữ hơn. = &gt; giảm ~ 10–20% chi phí năng lượng đỉnh thông qua chuyển tải</a:t>
            </a:r>
          </a:p>
          <a:p>
            <a:pPr marL="171450" indent="-171450" algn="just">
              <a:spcBef>
                <a:spcPts val="600"/>
              </a:spcBef>
            </a:pPr>
            <a:r>
              <a:rPr lang="vi-VN" sz="1200"/>
              <a:t>Nước lạnh được tạo ra bằng cách đặt đá vảy vào bể chứa nước. Thông thường, COP của hệ thống Chiller sẽ thấp hơn so với hệ thống Chiller (nhiệt độ bay hơi của môi trường trong hệ thống Chiller thấp hơn). Do đó, việc sản xuất nước lạnh có đá vảy sẽ kém hiệu quả hơn so với vận hành hệ thống Chiller.
Nhu cầu nước lạnh của nhà máy khoảng 60 m3/ngày đêm, nhiệt độ nước cấp là 27oC, nhiệt độ nước lạnh là 5 oC. Trong trường hợp này, nhà máy tiết kiệm được một năm 266 triệu đồng cho việc sản xuất đá vảy. 
Tiết kiệm chi phí càng cao khi nhu cầu nước lạnh của nhà máy lớn hơn.</a:t>
            </a:r>
            <a:endParaRPr lang="en-US" altLang="en-US" sz="1200">
              <a:ea typeface="ＭＳ Ｐゴシック" panose="020b0600070205080204" pitchFamily="34" charset="-128"/>
            </a:endParaRPr>
          </a:p>
        </p:txBody>
      </p:sp>
      <p:pic>
        <p:nvPicPr>
          <p:cNvPr id="11" name="Picture 10">
            <a:extLst>
              <a:ext uri="{FF2B5EF4-FFF2-40B4-BE49-F238E27FC236}">
                <a16:creationId xmlns:a16="http://schemas.microsoft.com/office/drawing/2014/main" id="{47607815-0FC1-45B3-8A46-E2901D4223E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509330" y="2845373"/>
            <a:ext cx="2405996" cy="2049553"/>
          </a:xfrm>
          <a:prstGeom prst="rect">
            <a:avLst/>
          </a:prstGeom>
        </p:spPr>
      </p:pic>
      <p:pic>
        <p:nvPicPr>
          <p:cNvPr id="2" name="Picture 1">
            <a:extLst>
              <a:ext uri="{FF2B5EF4-FFF2-40B4-BE49-F238E27FC236}">
                <a16:creationId xmlns:a16="http://schemas.microsoft.com/office/drawing/2014/main" id="{682D633E-8FD0-0F04-0C5B-80184A05C2A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894369" y="3258000"/>
            <a:ext cx="2182568" cy="1636926"/>
          </a:xfrm>
          <a:prstGeom prst="rect">
            <a:avLst/>
          </a:prstGeom>
        </p:spPr>
      </p:pic>
    </p:spTree>
    <p:extLst>
      <p:ext uri="{BB962C8B-B14F-4D97-AF65-F5344CB8AC3E}">
        <p14:creationId xmlns:p14="http://schemas.microsoft.com/office/powerpoint/2010/main" val="1585727458"/>
      </p:ext>
    </p:extLst>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16</a:t>
            </a:fld>
            <a:endParaRPr lang="en-US"/>
          </a:p>
        </p:txBody>
      </p:sp>
      <p:sp>
        <p:nvSpPr>
          <p:cNvPr id="5" name="TextBox 4"/>
          <p:cNvSpPr txBox="1"/>
          <p:nvPr/>
        </p:nvSpPr>
        <p:spPr>
          <a:xfrm>
            <a:off x="1237129" y="144385"/>
            <a:ext cx="6669741" cy="426142"/>
          </a:xfrm>
          <a:prstGeom prst="rect">
            <a:avLst/>
          </a:prstGeom>
          <a:noFill/>
        </p:spPr>
        <p:txBody>
          <a:bodyPr wrap="square">
            <a:spAutoFit/>
          </a:bodyPr>
          <a:lstStyle/>
          <a:p>
            <a:pPr algn="ctr">
              <a:lnSpc>
                <a:spcPct val="150000"/>
              </a:lnSpc>
              <a:spcBef>
                <a:spcPct val="0"/>
              </a:spcBef>
              <a:defRPr/>
            </a:pPr>
            <a:r>
              <a:rPr lang="vi-VN" sz="1650" b="1">
                <a:solidFill>
                  <a:schemeClr val="accent1">
                    <a:lumMod val="50000"/>
                  </a:schemeClr>
                </a:solidFill>
              </a:rPr>
              <a:t>3. NHÓM GIẢI PHÁP </a:t>
            </a:r>
            <a:r>
              <a:rPr lang="en-US" sz="1650" b="1">
                <a:solidFill>
                  <a:schemeClr val="accent1">
                    <a:lumMod val="50000"/>
                  </a:schemeClr>
                </a:solidFill>
              </a:rPr>
              <a:t>CHO KHO LẠNH VÀ ĐÁ VẪY</a:t>
            </a:r>
          </a:p>
        </p:txBody>
      </p:sp>
      <p:sp>
        <p:nvSpPr>
          <p:cNvPr id="10" name="Content Placeholder 3">
            <a:extLst>
              <a:ext uri="{FF2B5EF4-FFF2-40B4-BE49-F238E27FC236}">
                <a16:creationId xmlns:a16="http://schemas.microsoft.com/office/drawing/2014/main" id="{5AF6C448-EFD9-440D-BD23-F2ECE74502C3}"/>
              </a:ext>
            </a:extLst>
          </p:cNvPr>
          <p:cNvSpPr>
            <a:spLocks noGrp="1"/>
          </p:cNvSpPr>
          <p:nvPr>
            <p:ph idx="1"/>
          </p:nvPr>
        </p:nvSpPr>
        <p:spPr>
          <a:xfrm>
            <a:off x="627517" y="829501"/>
            <a:ext cx="6268854" cy="3441416"/>
          </a:xfrm>
        </p:spPr>
        <p:txBody>
          <a:bodyPr>
            <a:normAutofit fontScale="92500" lnSpcReduction="10000"/>
          </a:bodyPr>
          <a:lstStyle/>
          <a:p>
            <a:pPr marL="139700" indent="0">
              <a:lnSpc>
                <a:spcPct val="150000"/>
              </a:lnSpc>
              <a:buNone/>
            </a:pPr>
            <a:r>
              <a:rPr lang="vi-VN" sz="1200" b="1"/>
              <a:t>f. Sản xuất nước lạnh thay vì đá vảy:</a:t>
            </a:r>
            <a:endParaRPr lang="vi-VN" sz="1200"/>
          </a:p>
          <a:p>
            <a:pPr>
              <a:lnSpc>
                <a:spcPct val="150000"/>
              </a:lnSpc>
              <a:buFont typeface="Arial" panose="020b0604020202020204" pitchFamily="34" charset="0"/>
              <a:buChar char="•"/>
            </a:pPr>
            <a:r>
              <a:rPr lang="vi-VN" sz="1200"/>
              <a:t>Sử dụng bể chứa nước lạnh hoặc hệ thống glycol lạnh thay cho đá vảy vốn tiêu tốn nhiều năng lượng, có chi phí sản xuất và bảo quản cao.</a:t>
            </a:r>
          </a:p>
          <a:p>
            <a:pPr>
              <a:lnSpc>
                <a:spcPct val="150000"/>
              </a:lnSpc>
              <a:buFont typeface="Arial" panose="020b0604020202020204" pitchFamily="34" charset="0"/>
              <a:buChar char="•"/>
            </a:pPr>
            <a:r>
              <a:rPr lang="vi-VN" sz="1200"/>
              <a:t>=&gt; Mức tiết kiệm năng lượng khác nhau, nhưng các hệ thống lai (hybrid) có thể cải thiện hiệu suất nhiệt tổng thể trên 10%.</a:t>
            </a:r>
          </a:p>
          <a:p>
            <a:pPr marL="139700" indent="0">
              <a:lnSpc>
                <a:spcPct val="150000"/>
              </a:lnSpc>
              <a:buNone/>
            </a:pPr>
            <a:r>
              <a:rPr lang="vi-VN" sz="1200" b="1"/>
              <a:t>g. Vận hành cối xay đá vào giờ thấp điểm:</a:t>
            </a:r>
            <a:endParaRPr lang="vi-VN" sz="1200"/>
          </a:p>
          <a:p>
            <a:pPr>
              <a:lnSpc>
                <a:spcPct val="150000"/>
              </a:lnSpc>
              <a:buFont typeface="Arial" panose="020b0604020202020204" pitchFamily="34" charset="0"/>
              <a:buChar char="•"/>
            </a:pPr>
            <a:r>
              <a:rPr lang="vi-VN" sz="1200"/>
              <a:t>Chuyển hoạt động nghiền/trộn sang giờ thấp điểm để giảm giá điện và tải nhiệt trong giờ cao điểm.</a:t>
            </a:r>
          </a:p>
          <a:p>
            <a:pPr>
              <a:lnSpc>
                <a:spcPct val="150000"/>
              </a:lnSpc>
              <a:buFont typeface="Arial" panose="020b0604020202020204" pitchFamily="34" charset="0"/>
              <a:buChar char="•"/>
            </a:pPr>
            <a:r>
              <a:rPr lang="vi-VN" sz="1200"/>
              <a:t>=&gt; Giảm 5–10% chi phí năng lượng nhờ tối ưu thời gian vận hành.</a:t>
            </a:r>
          </a:p>
          <a:p>
            <a:pPr marL="139700" indent="0">
              <a:lnSpc>
                <a:spcPct val="150000"/>
              </a:lnSpc>
              <a:buNone/>
            </a:pPr>
            <a:r>
              <a:rPr lang="vi-VN" sz="1200" b="1"/>
              <a:t>h. Sử dụng nước lạnh cấp cho cối xay đá:</a:t>
            </a:r>
            <a:endParaRPr lang="vi-VN" sz="1200"/>
          </a:p>
          <a:p>
            <a:pPr>
              <a:lnSpc>
                <a:spcPct val="150000"/>
              </a:lnSpc>
              <a:buFont typeface="Arial" panose="020b0604020202020204" pitchFamily="34" charset="0"/>
              <a:buChar char="•"/>
            </a:pPr>
            <a:r>
              <a:rPr lang="vi-VN" sz="1200"/>
              <a:t>Cấp nước lạnh trực tiếp cho nhu cầu làm mát thay vì sản xuất hoặc sử dụng đá vảy.</a:t>
            </a:r>
          </a:p>
          <a:p>
            <a:pPr>
              <a:lnSpc>
                <a:spcPct val="150000"/>
              </a:lnSpc>
              <a:buFont typeface="Arial" panose="020b0604020202020204" pitchFamily="34" charset="0"/>
              <a:buChar char="•"/>
            </a:pPr>
            <a:r>
              <a:rPr lang="vi-VN" sz="1200"/>
              <a:t>=&gt; Tiết kiệm khoảng 10–15% năng lượng nhờ giảm tiêu thụ cơ học và năng lượng bơm so với quá trình sản xuất và xử lý đá.</a:t>
            </a:r>
          </a:p>
        </p:txBody>
      </p:sp>
      <p:pic>
        <p:nvPicPr>
          <p:cNvPr id="12" name="Picture 11">
            <a:extLst>
              <a:ext uri="{FF2B5EF4-FFF2-40B4-BE49-F238E27FC236}">
                <a16:creationId xmlns:a16="http://schemas.microsoft.com/office/drawing/2014/main" id="{D8A7ABD4-E732-4885-8D0B-77593DE5336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96371" y="2708226"/>
            <a:ext cx="1996108" cy="1924268"/>
          </a:xfrm>
          <a:prstGeom prst="rect">
            <a:avLst/>
          </a:prstGeom>
        </p:spPr>
      </p:pic>
    </p:spTree>
    <p:extLst>
      <p:ext uri="{BB962C8B-B14F-4D97-AF65-F5344CB8AC3E}">
        <p14:creationId xmlns:p14="http://schemas.microsoft.com/office/powerpoint/2010/main" val="4180425395"/>
      </p:ext>
    </p:extLst>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17</a:t>
            </a:fld>
            <a:endParaRPr lang="en-US"/>
          </a:p>
        </p:txBody>
      </p:sp>
      <p:sp>
        <p:nvSpPr>
          <p:cNvPr id="5" name="TextBox 4"/>
          <p:cNvSpPr txBox="1"/>
          <p:nvPr/>
        </p:nvSpPr>
        <p:spPr>
          <a:xfrm>
            <a:off x="1871921" y="93067"/>
            <a:ext cx="4911843" cy="456535"/>
          </a:xfrm>
          <a:prstGeom prst="rect">
            <a:avLst/>
          </a:prstGeom>
          <a:noFill/>
        </p:spPr>
        <p:txBody>
          <a:bodyPr wrap="square">
            <a:spAutoFit/>
          </a:bodyPr>
          <a:lstStyle/>
          <a:p>
            <a:pPr algn="ctr">
              <a:lnSpc>
                <a:spcPct val="150000"/>
              </a:lnSpc>
              <a:spcBef>
                <a:spcPct val="0"/>
              </a:spcBef>
              <a:buNone/>
              <a:defRPr/>
            </a:pPr>
            <a:r>
              <a:rPr lang="vi-VN" sz="1800" b="1">
                <a:solidFill>
                  <a:schemeClr val="accent1">
                    <a:lumMod val="50000"/>
                  </a:schemeClr>
                </a:solidFill>
              </a:rPr>
              <a:t>4. NHÓM GIẢI PH</a:t>
            </a:r>
            <a:r>
              <a:rPr lang="en-US" sz="1800" b="1">
                <a:solidFill>
                  <a:schemeClr val="accent1">
                    <a:lumMod val="50000"/>
                  </a:schemeClr>
                </a:solidFill>
              </a:rPr>
              <a:t>Á</a:t>
            </a:r>
            <a:r>
              <a:rPr lang="vi-VN" sz="1800" b="1">
                <a:solidFill>
                  <a:schemeClr val="accent1">
                    <a:lumMod val="50000"/>
                  </a:schemeClr>
                </a:solidFill>
              </a:rPr>
              <a:t>P </a:t>
            </a:r>
            <a:r>
              <a:rPr lang="en-US" sz="1800" b="1">
                <a:solidFill>
                  <a:schemeClr val="accent1">
                    <a:lumMod val="50000"/>
                  </a:schemeClr>
                </a:solidFill>
              </a:rPr>
              <a:t>CHO MÁY NÉN LẠNH</a:t>
            </a:r>
          </a:p>
        </p:txBody>
      </p:sp>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1088613" y="871399"/>
            <a:ext cx="6777753" cy="1262201"/>
          </a:xfrm>
        </p:spPr>
        <p:txBody>
          <a:bodyPr>
            <a:normAutofit/>
          </a:bodyPr>
          <a:lstStyle/>
          <a:p>
            <a:pPr marL="385763" indent="-385763" algn="just">
              <a:spcBef>
                <a:spcPts val="450"/>
              </a:spcBef>
              <a:spcAft>
                <a:spcPts val="450"/>
              </a:spcAft>
              <a:buFont typeface="+mj-lt"/>
              <a:buAutoNum type="alphaLcPeriod"/>
            </a:pPr>
            <a:r>
              <a:rPr lang="vi-VN" sz="1400"/>
              <a:t>Lắp biến tần cho máy nén trong trường hợp cần thiết</a:t>
            </a:r>
            <a:r>
              <a:rPr lang="en-US" sz="1400"/>
              <a:t>.</a:t>
            </a:r>
          </a:p>
          <a:p>
            <a:pPr marL="385763" indent="-385763" algn="just">
              <a:spcBef>
                <a:spcPts val="450"/>
              </a:spcBef>
              <a:spcAft>
                <a:spcPts val="450"/>
              </a:spcAft>
              <a:buFont typeface="+mj-lt"/>
              <a:buAutoNum type="alphaLcPeriod"/>
            </a:pPr>
            <a:r>
              <a:rPr lang="vi-VN" sz="1400"/>
              <a:t>Thay máy nén có hiệu suất thấp bằng máy nén có hiệu suất cao hơn</a:t>
            </a:r>
            <a:r>
              <a:rPr lang="en-US" sz="1400"/>
              <a:t>.</a:t>
            </a:r>
          </a:p>
          <a:p>
            <a:pPr marL="385763" indent="-385763" algn="just">
              <a:spcBef>
                <a:spcPts val="450"/>
              </a:spcBef>
              <a:spcAft>
                <a:spcPts val="450"/>
              </a:spcAft>
              <a:buFont typeface="+mj-lt"/>
              <a:buAutoNum type="alphaLcPeriod"/>
            </a:pPr>
            <a:r>
              <a:rPr lang="vi-VN" sz="1400"/>
              <a:t>Không để các máy nén chạy non tải</a:t>
            </a:r>
            <a:endParaRPr lang="en-US" sz="1400"/>
          </a:p>
          <a:p>
            <a:pPr marL="385763" indent="-385763" algn="just">
              <a:spcBef>
                <a:spcPts val="450"/>
              </a:spcBef>
              <a:spcAft>
                <a:spcPts val="450"/>
              </a:spcAft>
              <a:buFont typeface="+mj-lt"/>
              <a:buAutoNum type="alphaLcPeriod"/>
            </a:pPr>
            <a:endParaRPr lang="en-US" sz="1400"/>
          </a:p>
          <a:p>
            <a:pPr marL="685800" lvl="1" indent="-385763" algn="just">
              <a:spcBef>
                <a:spcPts val="450"/>
              </a:spcBef>
              <a:spcAft>
                <a:spcPts val="450"/>
              </a:spcAft>
              <a:buFont typeface="+mj-lt"/>
              <a:buAutoNum type="alphaLcPeriod"/>
            </a:pPr>
            <a:endParaRPr lang="en-US" sz="1400"/>
          </a:p>
          <a:p>
            <a:pPr marL="385763" indent="-385763" algn="just">
              <a:spcBef>
                <a:spcPts val="450"/>
              </a:spcBef>
              <a:spcAft>
                <a:spcPts val="450"/>
              </a:spcAft>
              <a:buFont typeface="+mj-lt"/>
              <a:buAutoNum type="alphaLcPeriod"/>
            </a:pPr>
            <a:endParaRPr lang="en-US" altLang="en-US" sz="1400">
              <a:ea typeface="ＭＳ Ｐゴシック" panose="020b0600070205080204" pitchFamily="34" charset="-128"/>
            </a:endParaRPr>
          </a:p>
        </p:txBody>
      </p:sp>
      <p:pic>
        <p:nvPicPr>
          <p:cNvPr id="6" name="Picture 5">
            <a:extLst>
              <a:ext uri="{FF2B5EF4-FFF2-40B4-BE49-F238E27FC236}">
                <a16:creationId xmlns:a16="http://schemas.microsoft.com/office/drawing/2014/main" id="{F828D7D2-82FF-4090-A4DB-4E4FFA34CA5E}"/>
              </a:ext>
            </a:extLst>
          </p:cNvPr>
          <p:cNvPicPr>
            <a:picLocks noChangeAspect="1"/>
          </p:cNvPicPr>
          <p:nvPr/>
        </p:nvPicPr>
        <p:blipFill>
          <a:blip r:embed="rId3"/>
          <a:stretch>
            <a:fillRect/>
          </a:stretch>
        </p:blipFill>
        <p:spPr>
          <a:xfrm>
            <a:off x="1760047" y="2415447"/>
            <a:ext cx="2567796" cy="1925848"/>
          </a:xfrm>
          <a:prstGeom prst="rect">
            <a:avLst/>
          </a:prstGeom>
        </p:spPr>
      </p:pic>
      <p:pic>
        <p:nvPicPr>
          <p:cNvPr id="8" name="Picture 7" descr="C:\Users\ADMIN\AppData\Local\Microsoft\Windows\INetCacheContent.Word\IMG_3854.jpg">
            <a:extLst>
              <a:ext uri="{FF2B5EF4-FFF2-40B4-BE49-F238E27FC236}">
                <a16:creationId xmlns:a16="http://schemas.microsoft.com/office/drawing/2014/main" id="{7FE27930-6A7B-4AD6-994B-B418C8CE89E0}"/>
              </a:ext>
            </a:extLst>
          </p:cNvPr>
          <p:cNvPicPr/>
          <p:nvPr/>
        </p:nvPicPr>
        <p:blipFill>
          <a:blip r:embed="rId4">
            <a:extLst>
              <a:ext uri="{28A0092B-C50C-407E-A947-70E740481C1C}">
                <a14:useLocalDpi xmlns:a14="http://schemas.microsoft.com/office/drawing/2010/main"/>
              </a:ext>
            </a:extLst>
          </a:blip>
          <a:srcRect r="380"/>
          <a:stretch>
            <a:fillRect/>
          </a:stretch>
        </p:blipFill>
        <p:spPr bwMode="auto">
          <a:xfrm>
            <a:off x="4992953" y="2395428"/>
            <a:ext cx="2567796" cy="1925848"/>
          </a:xfrm>
          <a:prstGeom prst="rect">
            <a:avLst/>
          </a:prstGeom>
          <a:noFill/>
          <a:ln>
            <a:noFill/>
          </a:ln>
        </p:spPr>
      </p:pic>
    </p:spTree>
    <p:extLst>
      <p:ext uri="{BB962C8B-B14F-4D97-AF65-F5344CB8AC3E}">
        <p14:creationId xmlns:p14="http://schemas.microsoft.com/office/powerpoint/2010/main" val="1796236830"/>
      </p:ext>
    </p:extLst>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18</a:t>
            </a:fld>
            <a:endParaRPr lang="en-US"/>
          </a:p>
        </p:txBody>
      </p:sp>
      <p:sp>
        <p:nvSpPr>
          <p:cNvPr id="5" name="TextBox 4"/>
          <p:cNvSpPr txBox="1"/>
          <p:nvPr/>
        </p:nvSpPr>
        <p:spPr>
          <a:xfrm>
            <a:off x="873940" y="108780"/>
            <a:ext cx="7396119" cy="456535"/>
          </a:xfrm>
          <a:prstGeom prst="rect">
            <a:avLst/>
          </a:prstGeom>
          <a:noFill/>
        </p:spPr>
        <p:txBody>
          <a:bodyPr wrap="square">
            <a:spAutoFit/>
          </a:bodyPr>
          <a:lstStyle/>
          <a:p>
            <a:pPr algn="ctr">
              <a:lnSpc>
                <a:spcPct val="150000"/>
              </a:lnSpc>
              <a:spcBef>
                <a:spcPct val="0"/>
              </a:spcBef>
              <a:defRPr/>
            </a:pPr>
            <a:r>
              <a:rPr lang="vi-VN" sz="1800" b="1">
                <a:solidFill>
                  <a:schemeClr val="accent1">
                    <a:lumMod val="50000"/>
                  </a:schemeClr>
                </a:solidFill>
              </a:rPr>
              <a:t>4. NHÓM GIẢI PH</a:t>
            </a:r>
            <a:r>
              <a:rPr lang="en-US" sz="1800" b="1">
                <a:solidFill>
                  <a:schemeClr val="accent1">
                    <a:lumMod val="50000"/>
                  </a:schemeClr>
                </a:solidFill>
              </a:rPr>
              <a:t>Á</a:t>
            </a:r>
            <a:r>
              <a:rPr lang="vi-VN" sz="1800" b="1">
                <a:solidFill>
                  <a:schemeClr val="accent1">
                    <a:lumMod val="50000"/>
                  </a:schemeClr>
                </a:solidFill>
              </a:rPr>
              <a:t>P </a:t>
            </a:r>
            <a:r>
              <a:rPr lang="en-US" sz="1800" b="1">
                <a:solidFill>
                  <a:schemeClr val="accent1">
                    <a:lumMod val="50000"/>
                  </a:schemeClr>
                </a:solidFill>
              </a:rPr>
              <a:t>CHO MÁY NÉN LẠNH</a:t>
            </a:r>
            <a:endParaRPr lang="en-US" sz="1800" b="1">
              <a:solidFill>
                <a:schemeClr val="accent1">
                  <a:lumMod val="50000"/>
                </a:schemeClr>
              </a:solidFill>
              <a:latin typeface="Arial" panose="020b0604020202020204" pitchFamily="34" charset="0"/>
              <a:ea typeface="Tahoma" panose="020b0604030504040204" pitchFamily="34" charset="0"/>
              <a:cs typeface="Arial" panose="020b0604020202020204" pitchFamily="34" charset="0"/>
            </a:endParaRPr>
          </a:p>
        </p:txBody>
      </p:sp>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369392" y="920085"/>
            <a:ext cx="6175786" cy="3658097"/>
          </a:xfrm>
        </p:spPr>
        <p:txBody>
          <a:bodyPr>
            <a:normAutofit/>
          </a:bodyPr>
          <a:lstStyle/>
          <a:p>
            <a:pPr marL="342900" indent="-342900" algn="just">
              <a:spcBef>
                <a:spcPts val="450"/>
              </a:spcBef>
              <a:spcAft>
                <a:spcPts val="450"/>
              </a:spcAft>
              <a:buFont typeface="+mj-lt"/>
              <a:buAutoNum type="alphaLcPeriod"/>
            </a:pPr>
            <a:r>
              <a:rPr lang="vi-VN" sz="1400"/>
              <a:t>Lắp biến tần cho máy nén trong trường hợp cần thiết</a:t>
            </a:r>
            <a:r>
              <a:rPr lang="en-US" sz="1400"/>
              <a:t>:</a:t>
            </a:r>
          </a:p>
          <a:p>
            <a:pPr lvl="1" algn="just">
              <a:spcBef>
                <a:spcPts val="450"/>
              </a:spcBef>
              <a:spcAft>
                <a:spcPts val="450"/>
              </a:spcAft>
            </a:pPr>
            <a:r>
              <a:rPr lang="en-US" sz="1400" err="1"/>
              <a:t>Hệ thống lạnh hiện có đã cũ và được lắp hệ thống điều khiển bằng tay.</a:t>
            </a:r>
          </a:p>
          <a:p>
            <a:pPr lvl="1" algn="just">
              <a:spcBef>
                <a:spcPts val="450"/>
              </a:spcBef>
              <a:spcAft>
                <a:spcPts val="450"/>
              </a:spcAft>
            </a:pPr>
            <a:r>
              <a:rPr lang="en-US" sz="1400" err="1"/>
              <a:t>Hệ thống lạnh đã thay đổi so với thiết kế ban đầu (nhiều </a:t>
            </a:r>
            <a:r>
              <a:rPr lang="vi-VN" sz="1400"/>
              <a:t>tổ máy nén lạnh </a:t>
            </a:r>
            <a:r>
              <a:rPr lang="en-US" sz="1400" err="1"/>
              <a:t>hơn).</a:t>
            </a:r>
          </a:p>
          <a:p>
            <a:pPr lvl="1" algn="just">
              <a:spcBef>
                <a:spcPts val="450"/>
              </a:spcBef>
              <a:spcAft>
                <a:spcPts val="450"/>
              </a:spcAft>
            </a:pPr>
            <a:r>
              <a:rPr lang="en-US" sz="1400" err="1"/>
              <a:t>Máy nén </a:t>
            </a:r>
            <a:r>
              <a:rPr lang="vi-VN" sz="1400"/>
              <a:t>lạnh</a:t>
            </a:r>
            <a:r>
              <a:rPr lang="en-US" sz="1400"/>
              <a:t> được điều khiển tắt/bật hoặc điều khiển bằng tay</a:t>
            </a:r>
            <a:endParaRPr lang="en-US" sz="1400"/>
          </a:p>
          <a:p>
            <a:pPr lvl="1" algn="just">
              <a:spcBef>
                <a:spcPts val="450"/>
              </a:spcBef>
              <a:spcAft>
                <a:spcPts val="450"/>
              </a:spcAft>
            </a:pPr>
            <a:r>
              <a:rPr lang="en-US" sz="1400" err="1"/>
              <a:t>Máy nén </a:t>
            </a:r>
            <a:r>
              <a:rPr lang="vi-VN" sz="1400"/>
              <a:t>lạnh</a:t>
            </a:r>
            <a:r>
              <a:rPr lang="en-US" sz="1400"/>
              <a:t> trục vít được vận hành </a:t>
            </a:r>
            <a:r>
              <a:rPr lang="vi-VN" sz="1400"/>
              <a:t>non</a:t>
            </a:r>
            <a:r>
              <a:rPr lang="en-US" sz="1400"/>
              <a:t> tải (thường xấp xỉ</a:t>
            </a:r>
            <a:r>
              <a:rPr lang="vi-VN" sz="1400"/>
              <a:t>. 60 – 80% </a:t>
            </a:r>
            <a:r>
              <a:rPr lang="en-US" sz="1400" err="1"/>
              <a:t>công suất</a:t>
            </a:r>
            <a:r>
              <a:rPr lang="vi-VN" sz="1400"/>
              <a:t>)</a:t>
            </a:r>
            <a:endParaRPr lang="en-US" sz="1400"/>
          </a:p>
          <a:p>
            <a:pPr lvl="1" algn="just">
              <a:spcBef>
                <a:spcPts val="450"/>
              </a:spcBef>
              <a:spcAft>
                <a:spcPts val="450"/>
              </a:spcAft>
            </a:pPr>
            <a:r>
              <a:rPr lang="vi-VN" sz="1400"/>
              <a:t>Á</a:t>
            </a:r>
            <a:r>
              <a:rPr lang="en-US" sz="1400"/>
              <a:t>p suất đẩy/và hút cố định </a:t>
            </a:r>
            <a:r>
              <a:rPr lang="vi-VN" sz="1400"/>
              <a:t>được áp dụng</a:t>
            </a:r>
            <a:r>
              <a:rPr lang="en-US" sz="1400"/>
              <a:t>.</a:t>
            </a:r>
          </a:p>
          <a:p>
            <a:pPr marL="642938" lvl="1" indent="-342900" algn="just">
              <a:spcBef>
                <a:spcPts val="450"/>
              </a:spcBef>
              <a:spcAft>
                <a:spcPts val="450"/>
              </a:spcAft>
              <a:buFont typeface="+mj-lt"/>
              <a:buAutoNum type="alphaLcPeriod"/>
            </a:pPr>
            <a:endParaRPr lang="en-US" sz="1400"/>
          </a:p>
          <a:p>
            <a:pPr marL="342900" indent="-342900" algn="just">
              <a:spcBef>
                <a:spcPts val="450"/>
              </a:spcBef>
              <a:spcAft>
                <a:spcPts val="450"/>
              </a:spcAft>
              <a:buFont typeface="+mj-lt"/>
              <a:buAutoNum type="alphaLcPeriod"/>
            </a:pPr>
            <a:endParaRPr lang="en-US" altLang="en-US" sz="1400">
              <a:ea typeface="ＭＳ Ｐゴシック" panose="020b0600070205080204" pitchFamily="34" charset="-128"/>
            </a:endParaRPr>
          </a:p>
        </p:txBody>
      </p:sp>
      <p:pic>
        <p:nvPicPr>
          <p:cNvPr id="3" name="Picture 2">
            <a:extLst>
              <a:ext uri="{FF2B5EF4-FFF2-40B4-BE49-F238E27FC236}">
                <a16:creationId xmlns:a16="http://schemas.microsoft.com/office/drawing/2014/main" id="{87DE17EC-681E-4840-A99A-F79A6E9437C9}"/>
              </a:ext>
            </a:extLst>
          </p:cNvPr>
          <p:cNvPicPr>
            <a:picLocks noChangeAspect="1"/>
          </p:cNvPicPr>
          <p:nvPr/>
        </p:nvPicPr>
        <p:blipFill>
          <a:blip r:embed="rId3">
            <a:extLst>
              <a:ext uri="{28A0092B-C50C-407E-A947-70E740481C1C}">
                <a14:useLocalDpi xmlns:a14="http://schemas.microsoft.com/office/drawing/2010/main" val="0"/>
              </a:ext>
            </a:extLst>
          </a:blip>
          <a:srcRect l="34" r="156"/>
          <a:stretch>
            <a:fillRect/>
          </a:stretch>
        </p:blipFill>
        <p:spPr>
          <a:xfrm>
            <a:off x="6749598" y="565315"/>
            <a:ext cx="2284987" cy="4012867"/>
          </a:xfrm>
          <a:prstGeom prst="rect">
            <a:avLst/>
          </a:prstGeom>
        </p:spPr>
      </p:pic>
    </p:spTree>
    <p:extLst>
      <p:ext uri="{BB962C8B-B14F-4D97-AF65-F5344CB8AC3E}">
        <p14:creationId xmlns:p14="http://schemas.microsoft.com/office/powerpoint/2010/main" val="2772110087"/>
      </p:ext>
    </p:extLst>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19</a:t>
            </a:fld>
            <a:endParaRPr lang="en-US"/>
          </a:p>
        </p:txBody>
      </p:sp>
      <p:pic>
        <p:nvPicPr>
          <p:cNvPr id="6" name="Picture 5">
            <a:extLst>
              <a:ext uri="{FF2B5EF4-FFF2-40B4-BE49-F238E27FC236}">
                <a16:creationId xmlns:a16="http://schemas.microsoft.com/office/drawing/2014/main" id="{C8FC9F97-C2C3-4BEE-92DC-B2EC907395B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53598" y="1572639"/>
            <a:ext cx="4266474" cy="2427786"/>
          </a:xfrm>
          <a:prstGeom prst="rect">
            <a:avLst/>
          </a:prstGeom>
        </p:spPr>
      </p:pic>
      <p:sp>
        <p:nvSpPr>
          <p:cNvPr id="2" name="Rectangle 1">
            <a:extLst>
              <a:ext uri="{FF2B5EF4-FFF2-40B4-BE49-F238E27FC236}">
                <a16:creationId xmlns:a16="http://schemas.microsoft.com/office/drawing/2014/main" id="{161482E7-E999-4A38-9900-EED269B751FC}"/>
              </a:ext>
            </a:extLst>
          </p:cNvPr>
          <p:cNvSpPr/>
          <p:nvPr/>
        </p:nvSpPr>
        <p:spPr>
          <a:xfrm>
            <a:off x="5528848" y="1572639"/>
            <a:ext cx="2970330" cy="1985159"/>
          </a:xfrm>
          <a:prstGeom prst="rect">
            <a:avLst/>
          </a:prstGeom>
        </p:spPr>
        <p:txBody>
          <a:bodyPr wrap="square">
            <a:spAutoFit/>
          </a:bodyPr>
          <a:lstStyle/>
          <a:p>
            <a:pPr algn="just">
              <a:spcBef>
                <a:spcPts val="450"/>
              </a:spcBef>
              <a:spcAft>
                <a:spcPts val="450"/>
              </a:spcAft>
            </a:pPr>
            <a:r>
              <a:rPr lang="en-US" i="1" err="1">
                <a:solidFill>
                  <a:schemeClr val="tx1"/>
                </a:solidFill>
              </a:rPr>
              <a:t>Mức tiêu thụ năng lượng vẫn tương đối cao khi điều chỉnh công suất ví dụ ở mức 50%:</a:t>
            </a:r>
          </a:p>
          <a:p>
            <a:pPr marL="214313" indent="-214313" algn="just">
              <a:spcBef>
                <a:spcPts val="450"/>
              </a:spcBef>
              <a:spcAft>
                <a:spcPts val="450"/>
              </a:spcAft>
              <a:buFontTx/>
              <a:buChar char="-"/>
            </a:pPr>
            <a:r>
              <a:rPr lang="en-US" i="1" err="1">
                <a:solidFill>
                  <a:schemeClr val="tx1"/>
                </a:solidFill>
              </a:rPr>
              <a:t>Điều khiển van trượt</a:t>
            </a:r>
            <a:r>
              <a:rPr lang="vi-VN" i="1">
                <a:solidFill>
                  <a:schemeClr val="tx1"/>
                </a:solidFill>
              </a:rPr>
              <a:t>: 71% công suất tiêu thụ</a:t>
            </a:r>
          </a:p>
          <a:p>
            <a:pPr marL="214313" indent="-214313" algn="just">
              <a:spcBef>
                <a:spcPts val="450"/>
              </a:spcBef>
              <a:spcAft>
                <a:spcPts val="450"/>
              </a:spcAft>
              <a:buFontTx/>
              <a:buChar char="-"/>
            </a:pPr>
            <a:r>
              <a:rPr lang="en-US" i="1" err="1">
                <a:solidFill>
                  <a:schemeClr val="tx1"/>
                </a:solidFill>
              </a:rPr>
              <a:t>Điều khiển </a:t>
            </a:r>
            <a:r>
              <a:rPr lang="vi-VN" i="1">
                <a:solidFill>
                  <a:schemeClr val="tx1"/>
                </a:solidFill>
              </a:rPr>
              <a:t>VFD: 56%</a:t>
            </a:r>
            <a:endParaRPr lang="en-US" i="1">
              <a:solidFill>
                <a:schemeClr val="tx1"/>
              </a:solidFill>
            </a:endParaRPr>
          </a:p>
          <a:p>
            <a:pPr marL="214313" indent="-214313" algn="just">
              <a:spcBef>
                <a:spcPts val="450"/>
              </a:spcBef>
              <a:spcAft>
                <a:spcPts val="450"/>
              </a:spcAft>
              <a:buFontTx/>
              <a:buChar char="-"/>
            </a:pPr>
            <a:r>
              <a:rPr lang="en-US" i="1" err="1">
                <a:solidFill>
                  <a:schemeClr val="tx1"/>
                </a:solidFill>
              </a:rPr>
              <a:t>Hiệu suất lý tưởng: </a:t>
            </a:r>
            <a:r>
              <a:rPr lang="vi-VN" i="1">
                <a:solidFill>
                  <a:schemeClr val="tx1"/>
                </a:solidFill>
              </a:rPr>
              <a:t>5</a:t>
            </a:r>
            <a:r>
              <a:rPr lang="en-US" i="1">
                <a:solidFill>
                  <a:schemeClr val="tx1"/>
                </a:solidFill>
              </a:rPr>
              <a:t>0%</a:t>
            </a:r>
          </a:p>
        </p:txBody>
      </p:sp>
      <p:sp>
        <p:nvSpPr>
          <p:cNvPr id="3" name="Rectangle 2">
            <a:extLst>
              <a:ext uri="{FF2B5EF4-FFF2-40B4-BE49-F238E27FC236}">
                <a16:creationId xmlns:a16="http://schemas.microsoft.com/office/drawing/2014/main" id="{38E9FA4C-ACA0-F244-B449-5154F8A64C84}"/>
              </a:ext>
            </a:extLst>
          </p:cNvPr>
          <p:cNvSpPr/>
          <p:nvPr/>
        </p:nvSpPr>
        <p:spPr>
          <a:xfrm>
            <a:off x="568830" y="792286"/>
            <a:ext cx="4968039" cy="523220"/>
          </a:xfrm>
          <a:prstGeom prst="rect">
            <a:avLst/>
          </a:prstGeom>
        </p:spPr>
        <p:txBody>
          <a:bodyPr wrap="square">
            <a:spAutoFit/>
          </a:bodyPr>
          <a:lstStyle/>
          <a:p>
            <a:r>
              <a:rPr lang="en-US" i="1"/>
              <a:t>So sánh mức tiêu thụ năng lượng của các biện pháp điều khiển khác nhau (cho máy nén </a:t>
            </a:r>
            <a:r>
              <a:rPr lang="vi-VN" i="1"/>
              <a:t>lạnh</a:t>
            </a:r>
            <a:r>
              <a:rPr lang="en-US" i="1"/>
              <a:t> trục vít)</a:t>
            </a:r>
          </a:p>
        </p:txBody>
      </p:sp>
      <p:sp>
        <p:nvSpPr>
          <p:cNvPr id="7" name="TextBox 6">
            <a:extLst>
              <a:ext uri="{FF2B5EF4-FFF2-40B4-BE49-F238E27FC236}">
                <a16:creationId xmlns:a16="http://schemas.microsoft.com/office/drawing/2014/main" id="{606F1C80-6619-41BA-98F7-A6AC8D99B111}"/>
              </a:ext>
            </a:extLst>
          </p:cNvPr>
          <p:cNvSpPr txBox="1"/>
          <p:nvPr/>
        </p:nvSpPr>
        <p:spPr>
          <a:xfrm>
            <a:off x="1519911" y="78618"/>
            <a:ext cx="7396119" cy="456535"/>
          </a:xfrm>
          <a:prstGeom prst="rect">
            <a:avLst/>
          </a:prstGeom>
          <a:noFill/>
        </p:spPr>
        <p:txBody>
          <a:bodyPr wrap="square">
            <a:spAutoFit/>
          </a:bodyPr>
          <a:lstStyle/>
          <a:p>
            <a:pPr algn="ctr">
              <a:lnSpc>
                <a:spcPct val="150000"/>
              </a:lnSpc>
              <a:spcBef>
                <a:spcPct val="0"/>
              </a:spcBef>
              <a:defRPr/>
            </a:pPr>
            <a:r>
              <a:rPr lang="vi-VN" sz="1800" b="1">
                <a:solidFill>
                  <a:schemeClr val="accent1">
                    <a:lumMod val="50000"/>
                  </a:schemeClr>
                </a:solidFill>
              </a:rPr>
              <a:t>4. NHÓM GIẢI PH</a:t>
            </a:r>
            <a:r>
              <a:rPr lang="en-US" sz="1800" b="1">
                <a:solidFill>
                  <a:schemeClr val="accent1">
                    <a:lumMod val="50000"/>
                  </a:schemeClr>
                </a:solidFill>
              </a:rPr>
              <a:t>Á</a:t>
            </a:r>
            <a:r>
              <a:rPr lang="vi-VN" sz="1800" b="1">
                <a:solidFill>
                  <a:schemeClr val="accent1">
                    <a:lumMod val="50000"/>
                  </a:schemeClr>
                </a:solidFill>
              </a:rPr>
              <a:t>P </a:t>
            </a:r>
            <a:r>
              <a:rPr lang="en-US" sz="1800" b="1">
                <a:solidFill>
                  <a:schemeClr val="accent1">
                    <a:lumMod val="50000"/>
                  </a:schemeClr>
                </a:solidFill>
              </a:rPr>
              <a:t>CHO MÁY NÉN LẠNH</a:t>
            </a:r>
            <a:endParaRPr lang="en-US" sz="1800" b="1">
              <a:solidFill>
                <a:schemeClr val="accent1">
                  <a:lumMod val="50000"/>
                </a:schemeClr>
              </a:solidFill>
              <a:latin typeface="Arial" panose="020b0604020202020204" pitchFamily="34" charset="0"/>
              <a:ea typeface="Tahoma" pitchFamily="34" charset="0"/>
              <a:cs typeface="Arial" panose="020b0604020202020204" pitchFamily="34" charset="0"/>
            </a:endParaRPr>
          </a:p>
        </p:txBody>
      </p:sp>
      <p:sp>
        <p:nvSpPr>
          <p:cNvPr id="5" name="TextBox 4">
            <a:extLst>
              <a:ext uri="{FF2B5EF4-FFF2-40B4-BE49-F238E27FC236}">
                <a16:creationId xmlns:a16="http://schemas.microsoft.com/office/drawing/2014/main" id="{7CB4FBDC-A82E-7D83-C58E-9383347BB1E4}"/>
              </a:ext>
            </a:extLst>
          </p:cNvPr>
          <p:cNvSpPr txBox="1"/>
          <p:nvPr/>
        </p:nvSpPr>
        <p:spPr>
          <a:xfrm>
            <a:off x="4098275" y="4206823"/>
            <a:ext cx="4572000" cy="523220"/>
          </a:xfrm>
          <a:prstGeom prst="rect">
            <a:avLst/>
          </a:prstGeom>
          <a:noFill/>
        </p:spPr>
        <p:txBody>
          <a:bodyPr wrap="square">
            <a:spAutoFit/>
          </a:bodyPr>
          <a:lstStyle/>
          <a:p>
            <a:pPr>
              <a:buNone/>
            </a:pPr>
            <a:r>
              <a:rPr lang="vi-VN" b="1">
                <a:solidFill>
                  <a:srgbClr val="FF0000"/>
                </a:solidFill>
              </a:rPr>
              <a:t>30–50%, theo dữ liệu ngành về biến tần so với máy nén thông thường</a:t>
            </a:r>
            <a:endParaRPr lang="en-US">
              <a:solidFill>
                <a:srgbClr val="FF0000"/>
              </a:solidFill>
            </a:endParaRPr>
          </a:p>
        </p:txBody>
      </p:sp>
    </p:spTree>
    <p:extLst>
      <p:ext uri="{BB962C8B-B14F-4D97-AF65-F5344CB8AC3E}">
        <p14:creationId xmlns:p14="http://schemas.microsoft.com/office/powerpoint/2010/main" val="1649349356"/>
      </p:ext>
    </p:extLst>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itle 4">
            <a:extLst>
              <a:ext uri="{FF2B5EF4-FFF2-40B4-BE49-F238E27FC236}">
                <a16:creationId xmlns:a16="http://schemas.microsoft.com/office/drawing/2014/main" id="{88882167-0BBD-EDE0-BFBA-EB8FACE0C964}"/>
              </a:ext>
            </a:extLst>
          </p:cNvPr>
          <p:cNvSpPr>
            <a:spLocks noGrp="1"/>
          </p:cNvSpPr>
          <p:nvPr>
            <p:ph type="title"/>
          </p:nvPr>
        </p:nvSpPr>
        <p:spPr>
          <a:xfrm>
            <a:off x="1290660" y="130229"/>
            <a:ext cx="6562679" cy="399161"/>
          </a:xfrm>
        </p:spPr>
        <p:txBody>
          <a:bodyPr/>
          <a:lstStyle/>
          <a:p>
            <a:pPr algn="ctr"/>
            <a:r>
              <a:rPr lang="en-US">
                <a:solidFill>
                  <a:schemeClr val="accent1">
                    <a:lumMod val="50000"/>
                  </a:schemeClr>
                </a:solidFill>
              </a:rPr>
              <a:t>NỘI DUNG</a:t>
            </a:r>
          </a:p>
        </p:txBody>
      </p:sp>
      <p:sp>
        <p:nvSpPr>
          <p:cNvPr id="5" name="Content Placeholder 5">
            <a:extLst>
              <a:ext uri="{FF2B5EF4-FFF2-40B4-BE49-F238E27FC236}">
                <a16:creationId xmlns:a16="http://schemas.microsoft.com/office/drawing/2014/main" id="{53BCF383-6691-BD5F-B269-6AC3451DB324}"/>
              </a:ext>
            </a:extLst>
          </p:cNvPr>
          <p:cNvSpPr txBox="1"/>
          <p:nvPr/>
        </p:nvSpPr>
        <p:spPr>
          <a:xfrm>
            <a:off x="1386912" y="1109413"/>
            <a:ext cx="6853954" cy="2684042"/>
          </a:xfrm>
          <a:prstGeom prst="rect">
            <a:avLst/>
          </a:prstGeom>
        </p:spPr>
        <p:txBody>
          <a:bodyPr anchor="b"/>
          <a:lstStyle>
            <a:lvl1pPr marL="0" indent="0" algn="l" rtl="0" eaLnBrk="0" fontAlgn="base" hangingPunct="0">
              <a:spcBef>
                <a:spcPct val="20000"/>
              </a:spcBef>
              <a:spcAft>
                <a:spcPct val="0"/>
              </a:spcAft>
              <a:buClr>
                <a:srgbClr val="F7931E"/>
              </a:buClr>
              <a:buFont typeface="Wingdings" pitchFamily="2" charset="2"/>
              <a:buNone/>
              <a:defRPr sz="2000">
                <a:solidFill>
                  <a:schemeClr val="bg1">
                    <a:lumMod val="95000"/>
                  </a:schemeClr>
                </a:solidFill>
                <a:latin typeface="Arial" panose="020b0604020202020204" pitchFamily="34" charset="0"/>
                <a:ea typeface="+mn-ea"/>
                <a:cs typeface="Arial" panose="020b0604020202020204" pitchFamily="34" charset="0"/>
              </a:defRPr>
            </a:lvl1pPr>
            <a:lvl2pPr marL="457200" indent="0" algn="l" rtl="0" eaLnBrk="0" fontAlgn="base" hangingPunct="0">
              <a:spcBef>
                <a:spcPct val="20000"/>
              </a:spcBef>
              <a:spcAft>
                <a:spcPct val="0"/>
              </a:spcAft>
              <a:buClr>
                <a:srgbClr val="F7931E"/>
              </a:buClr>
              <a:buFont typeface="Wingdings" pitchFamily="2" charset="2"/>
              <a:buNone/>
              <a:defRPr sz="1800">
                <a:solidFill>
                  <a:srgbClr val="333333"/>
                </a:solidFill>
                <a:latin typeface="+mn-lt"/>
              </a:defRPr>
            </a:lvl2pPr>
            <a:lvl3pPr marL="914400" indent="0" algn="l" rtl="0" eaLnBrk="0" fontAlgn="base" hangingPunct="0">
              <a:spcBef>
                <a:spcPct val="20000"/>
              </a:spcBef>
              <a:spcAft>
                <a:spcPct val="0"/>
              </a:spcAft>
              <a:buClr>
                <a:srgbClr val="F7931E"/>
              </a:buClr>
              <a:buFont typeface="Wingdings" pitchFamily="2" charset="2"/>
              <a:buNone/>
              <a:defRPr sz="1600">
                <a:solidFill>
                  <a:srgbClr val="333333"/>
                </a:solidFill>
                <a:latin typeface="+mn-lt"/>
              </a:defRPr>
            </a:lvl3pPr>
            <a:lvl4pPr marL="1371600" indent="0" algn="l" rtl="0" eaLnBrk="0" fontAlgn="base" hangingPunct="0">
              <a:spcBef>
                <a:spcPct val="20000"/>
              </a:spcBef>
              <a:spcAft>
                <a:spcPct val="0"/>
              </a:spcAft>
              <a:buClr>
                <a:srgbClr val="F7931E"/>
              </a:buClr>
              <a:buFont typeface="Wingdings" pitchFamily="2" charset="2"/>
              <a:buNone/>
              <a:defRPr sz="1400">
                <a:solidFill>
                  <a:srgbClr val="333333"/>
                </a:solidFill>
                <a:latin typeface="+mn-lt"/>
              </a:defRPr>
            </a:lvl4pPr>
            <a:lvl5pPr marL="1828800" indent="0" algn="l" rtl="0" eaLnBrk="0" fontAlgn="base" hangingPunct="0">
              <a:spcBef>
                <a:spcPct val="20000"/>
              </a:spcBef>
              <a:spcAft>
                <a:spcPct val="0"/>
              </a:spcAft>
              <a:buClr>
                <a:srgbClr val="F7931E"/>
              </a:buClr>
              <a:buFont typeface="Wingdings" pitchFamily="2" charset="2"/>
              <a:buNone/>
              <a:defRPr sz="1400">
                <a:solidFill>
                  <a:srgbClr val="333333"/>
                </a:solidFill>
                <a:latin typeface="+mn-lt"/>
              </a:defRPr>
            </a:lvl5pPr>
            <a:lvl6pPr marL="2286000" indent="0" algn="l" rtl="0" fontAlgn="base">
              <a:spcBef>
                <a:spcPct val="20000"/>
              </a:spcBef>
              <a:spcAft>
                <a:spcPct val="0"/>
              </a:spcAft>
              <a:buClr>
                <a:srgbClr val="F7931E"/>
              </a:buClr>
              <a:buFont typeface="Wingdings" pitchFamily="2" charset="2"/>
              <a:buNone/>
              <a:defRPr sz="1400">
                <a:solidFill>
                  <a:srgbClr val="333333"/>
                </a:solidFill>
                <a:latin typeface="+mn-lt"/>
              </a:defRPr>
            </a:lvl6pPr>
            <a:lvl7pPr marL="2743200" indent="0" algn="l" rtl="0" fontAlgn="base">
              <a:spcBef>
                <a:spcPct val="20000"/>
              </a:spcBef>
              <a:spcAft>
                <a:spcPct val="0"/>
              </a:spcAft>
              <a:buClr>
                <a:srgbClr val="F7931E"/>
              </a:buClr>
              <a:buFont typeface="Wingdings" pitchFamily="2" charset="2"/>
              <a:buNone/>
              <a:defRPr sz="1400">
                <a:solidFill>
                  <a:srgbClr val="333333"/>
                </a:solidFill>
                <a:latin typeface="+mn-lt"/>
              </a:defRPr>
            </a:lvl7pPr>
            <a:lvl8pPr marL="3200400" indent="0" algn="l" rtl="0" fontAlgn="base">
              <a:spcBef>
                <a:spcPct val="20000"/>
              </a:spcBef>
              <a:spcAft>
                <a:spcPct val="0"/>
              </a:spcAft>
              <a:buClr>
                <a:srgbClr val="F7931E"/>
              </a:buClr>
              <a:buFont typeface="Wingdings" pitchFamily="2" charset="2"/>
              <a:buNone/>
              <a:defRPr sz="1400">
                <a:solidFill>
                  <a:srgbClr val="333333"/>
                </a:solidFill>
                <a:latin typeface="+mn-lt"/>
              </a:defRPr>
            </a:lvl8pPr>
            <a:lvl9pPr marL="3657600" indent="0" algn="l" rtl="0" fontAlgn="base">
              <a:spcBef>
                <a:spcPct val="20000"/>
              </a:spcBef>
              <a:spcAft>
                <a:spcPct val="0"/>
              </a:spcAft>
              <a:buClr>
                <a:srgbClr val="F7931E"/>
              </a:buClr>
              <a:buFont typeface="Wingdings" pitchFamily="2" charset="2"/>
              <a:buNone/>
              <a:defRPr sz="1400">
                <a:solidFill>
                  <a:srgbClr val="333333"/>
                </a:solidFill>
                <a:latin typeface="+mn-lt"/>
              </a:defRPr>
            </a:lvl9pPr>
          </a:lstStyle>
          <a:p>
            <a:pPr marL="342900" indent="-342900" algn="just" eaLnBrk="1" hangingPunct="1">
              <a:spcBef>
                <a:spcPts val="900"/>
              </a:spcBef>
              <a:spcAft>
                <a:spcPts val="900"/>
              </a:spcAft>
              <a:buFont typeface="+mj-lt"/>
              <a:buAutoNum type="arabicPeriod"/>
            </a:pPr>
            <a:endParaRPr lang="en-US" sz="1600">
              <a:solidFill>
                <a:schemeClr val="accent1">
                  <a:lumMod val="50000"/>
                </a:schemeClr>
              </a:solidFill>
            </a:endParaRPr>
          </a:p>
          <a:p>
            <a:pPr marL="342900" indent="-342900" algn="just" eaLnBrk="1" hangingPunct="1">
              <a:spcBef>
                <a:spcPts val="900"/>
              </a:spcBef>
              <a:spcAft>
                <a:spcPts val="900"/>
              </a:spcAft>
              <a:buFont typeface="+mj-lt"/>
              <a:buAutoNum type="arabicPeriod"/>
            </a:pPr>
            <a:endParaRPr lang="en-US" sz="1600">
              <a:solidFill>
                <a:schemeClr val="accent1">
                  <a:lumMod val="50000"/>
                </a:schemeClr>
              </a:solidFill>
            </a:endParaRPr>
          </a:p>
          <a:p>
            <a:pPr marL="342900" indent="-342900" algn="just" eaLnBrk="1" hangingPunct="1">
              <a:spcBef>
                <a:spcPts val="900"/>
              </a:spcBef>
              <a:spcAft>
                <a:spcPts val="900"/>
              </a:spcAft>
              <a:buFont typeface="+mj-lt"/>
              <a:buAutoNum type="arabicPeriod"/>
            </a:pPr>
            <a:r>
              <a:rPr lang="en-US" sz="1600" err="1">
                <a:solidFill>
                  <a:schemeClr val="accent1">
                    <a:lumMod val="50000"/>
                  </a:schemeClr>
                </a:solidFill>
              </a:rPr>
              <a:t>Hệ thống, thiết bị nhà máy chế biến thủy sản</a:t>
            </a:r>
            <a:endParaRPr lang="en-US" sz="1600">
              <a:solidFill>
                <a:schemeClr val="accent1">
                  <a:lumMod val="50000"/>
                </a:schemeClr>
              </a:solidFill>
            </a:endParaRPr>
          </a:p>
          <a:p>
            <a:pPr marL="342900" indent="-342900" algn="just" eaLnBrk="1" hangingPunct="1">
              <a:spcBef>
                <a:spcPts val="900"/>
              </a:spcBef>
              <a:spcAft>
                <a:spcPts val="900"/>
              </a:spcAft>
              <a:buFont typeface="+mj-lt"/>
              <a:buAutoNum type="arabicPeriod"/>
            </a:pPr>
            <a:r>
              <a:rPr lang="vi-VN" sz="1600">
                <a:solidFill>
                  <a:schemeClr val="accent1">
                    <a:lumMod val="50000"/>
                  </a:schemeClr>
                </a:solidFill>
              </a:rPr>
              <a:t>Nhóm giải pháp </a:t>
            </a:r>
            <a:r>
              <a:rPr lang="en-US" sz="1600" err="1">
                <a:solidFill>
                  <a:schemeClr val="accent1">
                    <a:lumMod val="50000"/>
                  </a:schemeClr>
                </a:solidFill>
              </a:rPr>
              <a:t>cho hệ thống cấp đông</a:t>
            </a:r>
            <a:endParaRPr lang="en-US" sz="1600">
              <a:solidFill>
                <a:schemeClr val="accent1">
                  <a:lumMod val="50000"/>
                </a:schemeClr>
              </a:solidFill>
            </a:endParaRPr>
          </a:p>
          <a:p>
            <a:pPr marL="342900" indent="-342900" algn="just" eaLnBrk="1" hangingPunct="1">
              <a:spcBef>
                <a:spcPts val="900"/>
              </a:spcBef>
              <a:spcAft>
                <a:spcPts val="900"/>
              </a:spcAft>
              <a:buFont typeface="+mj-lt"/>
              <a:buAutoNum type="arabicPeriod"/>
            </a:pPr>
            <a:r>
              <a:rPr lang="vi-VN" sz="1600">
                <a:solidFill>
                  <a:schemeClr val="accent1">
                    <a:lumMod val="50000"/>
                  </a:schemeClr>
                </a:solidFill>
              </a:rPr>
              <a:t>Nhóm giải pháp </a:t>
            </a:r>
            <a:r>
              <a:rPr lang="en-US" sz="1600" err="1">
                <a:solidFill>
                  <a:schemeClr val="accent1">
                    <a:lumMod val="50000"/>
                  </a:schemeClr>
                </a:solidFill>
              </a:rPr>
              <a:t>cho kho lạnh, đá vẩy</a:t>
            </a:r>
            <a:endParaRPr lang="en-US" sz="1600" b="1">
              <a:solidFill>
                <a:schemeClr val="accent1">
                  <a:lumMod val="50000"/>
                </a:schemeClr>
              </a:solidFill>
            </a:endParaRPr>
          </a:p>
          <a:p>
            <a:pPr marL="342900" indent="-342900" algn="just" eaLnBrk="1" hangingPunct="1">
              <a:spcBef>
                <a:spcPts val="900"/>
              </a:spcBef>
              <a:spcAft>
                <a:spcPts val="900"/>
              </a:spcAft>
              <a:buFont typeface="+mj-lt"/>
              <a:buAutoNum type="arabicPeriod"/>
            </a:pPr>
            <a:r>
              <a:rPr lang="vi-VN" sz="1600">
                <a:solidFill>
                  <a:schemeClr val="accent1">
                    <a:lumMod val="50000"/>
                  </a:schemeClr>
                </a:solidFill>
              </a:rPr>
              <a:t>Nhóm giải pháp </a:t>
            </a:r>
            <a:r>
              <a:rPr lang="en-US" sz="1600" err="1">
                <a:solidFill>
                  <a:schemeClr val="accent1">
                    <a:lumMod val="50000"/>
                  </a:schemeClr>
                </a:solidFill>
              </a:rPr>
              <a:t>cho máy nén lạnh</a:t>
            </a:r>
            <a:endParaRPr lang="en-US" sz="1600" b="1">
              <a:solidFill>
                <a:schemeClr val="accent1">
                  <a:lumMod val="50000"/>
                </a:schemeClr>
              </a:solidFill>
            </a:endParaRPr>
          </a:p>
          <a:p>
            <a:pPr marL="342900" indent="-342900" algn="just" eaLnBrk="1" hangingPunct="1">
              <a:spcBef>
                <a:spcPts val="900"/>
              </a:spcBef>
              <a:spcAft>
                <a:spcPts val="900"/>
              </a:spcAft>
              <a:buFont typeface="+mj-lt"/>
              <a:buAutoNum type="arabicPeriod"/>
            </a:pPr>
            <a:r>
              <a:rPr lang="vi-VN" sz="1600" err="1">
                <a:solidFill>
                  <a:schemeClr val="accent1">
                    <a:lumMod val="50000"/>
                  </a:schemeClr>
                </a:solidFill>
              </a:rPr>
              <a:t>Nhóm giải ph</a:t>
            </a:r>
            <a:r>
              <a:rPr lang="en-US" sz="1600">
                <a:solidFill>
                  <a:schemeClr val="accent1">
                    <a:lumMod val="50000"/>
                  </a:schemeClr>
                </a:solidFill>
              </a:rPr>
              <a:t>á</a:t>
            </a:r>
            <a:r>
              <a:rPr lang="vi-VN" sz="1600">
                <a:solidFill>
                  <a:schemeClr val="accent1">
                    <a:lumMod val="50000"/>
                  </a:schemeClr>
                </a:solidFill>
              </a:rPr>
              <a:t>p </a:t>
            </a:r>
            <a:r>
              <a:rPr lang="en-US" sz="1600" err="1">
                <a:solidFill>
                  <a:schemeClr val="accent1">
                    <a:lumMod val="50000"/>
                  </a:schemeClr>
                </a:solidFill>
              </a:rPr>
              <a:t>cho dàn ng</a:t>
            </a:r>
            <a:r>
              <a:rPr lang="vi-VN" sz="1600">
                <a:solidFill>
                  <a:schemeClr val="accent1">
                    <a:lumMod val="50000"/>
                  </a:schemeClr>
                </a:solidFill>
              </a:rPr>
              <a:t>ư</a:t>
            </a:r>
            <a:r>
              <a:rPr lang="en-US" sz="1600">
                <a:solidFill>
                  <a:schemeClr val="accent1">
                    <a:lumMod val="50000"/>
                  </a:schemeClr>
                </a:solidFill>
              </a:rPr>
              <a:t>ng</a:t>
            </a:r>
            <a:endParaRPr lang="en-GB" sz="1600">
              <a:solidFill>
                <a:schemeClr val="accent1">
                  <a:lumMod val="50000"/>
                </a:schemeClr>
              </a:solidFill>
            </a:endParaRPr>
          </a:p>
          <a:p>
            <a:pPr marL="342900" indent="-342900" algn="just" eaLnBrk="1" hangingPunct="1">
              <a:spcBef>
                <a:spcPts val="900"/>
              </a:spcBef>
              <a:spcAft>
                <a:spcPts val="900"/>
              </a:spcAft>
              <a:buFont typeface="+mj-lt"/>
              <a:buAutoNum type="arabicPeriod"/>
            </a:pPr>
            <a:r>
              <a:rPr lang="vi-VN" sz="1600">
                <a:solidFill>
                  <a:schemeClr val="accent1">
                    <a:lumMod val="50000"/>
                  </a:schemeClr>
                </a:solidFill>
              </a:rPr>
              <a:t>Nhóm giải pháp </a:t>
            </a:r>
            <a:r>
              <a:rPr lang="en-US" sz="1600" err="1">
                <a:solidFill>
                  <a:schemeClr val="accent1">
                    <a:lumMod val="50000"/>
                  </a:schemeClr>
                </a:solidFill>
              </a:rPr>
              <a:t>khác</a:t>
            </a:r>
            <a:endParaRPr lang="en-US" sz="1600">
              <a:solidFill>
                <a:schemeClr val="accent1">
                  <a:lumMod val="50000"/>
                </a:schemeClr>
              </a:solidFill>
            </a:endParaRPr>
          </a:p>
        </p:txBody>
      </p:sp>
    </p:spTree>
    <p:extLst>
      <p:ext uri="{BB962C8B-B14F-4D97-AF65-F5344CB8AC3E}">
        <p14:creationId xmlns:p14="http://schemas.microsoft.com/office/powerpoint/2010/main" val="214253586"/>
      </p:ext>
    </p:extLst>
  </p:cSld>
  <p:clrMapOvr>
    <a:masterClrMapping/>
  </p:clrMapOvr>
  <p:transition advClick="0"/>
  <p:timing/>
</p:sld>
</file>

<file path=ppt/slides/slide2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20</a:t>
            </a:fld>
            <a:endParaRPr lang="en-US"/>
          </a:p>
        </p:txBody>
      </p:sp>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793035" y="691640"/>
            <a:ext cx="7553796" cy="456535"/>
          </a:xfrm>
        </p:spPr>
        <p:txBody>
          <a:bodyPr>
            <a:normAutofit/>
          </a:bodyPr>
          <a:lstStyle/>
          <a:p>
            <a:pPr marL="342900" indent="-342900" algn="just">
              <a:buFont typeface="+mj-lt"/>
              <a:buAutoNum type="alphaLcPeriod" startAt="2"/>
            </a:pPr>
            <a:r>
              <a:rPr lang="vi-VN" sz="1400" b="1"/>
              <a:t>Thay máy nén có hiệu suất thấp bằng máy nén có hiệu suất cao hơn</a:t>
            </a:r>
            <a:endParaRPr lang="en-US" sz="1400" b="1"/>
          </a:p>
          <a:p>
            <a:pPr marL="342900" indent="-342900" algn="just">
              <a:buFont typeface="+mj-lt"/>
              <a:buAutoNum type="alphaLcPeriod" startAt="2"/>
            </a:pPr>
            <a:endParaRPr lang="en-GB" sz="1400"/>
          </a:p>
          <a:p>
            <a:pPr marL="342900" indent="-342900" algn="just">
              <a:spcBef>
                <a:spcPts val="450"/>
              </a:spcBef>
              <a:spcAft>
                <a:spcPts val="450"/>
              </a:spcAft>
              <a:buFont typeface="+mj-lt"/>
              <a:buAutoNum type="alphaLcPeriod" startAt="2"/>
            </a:pPr>
            <a:endParaRPr lang="en-US" altLang="en-US" sz="1400">
              <a:ea typeface="ＭＳ Ｐゴシック" panose="020b0600070205080204" pitchFamily="34" charset="-128"/>
            </a:endParaRPr>
          </a:p>
        </p:txBody>
      </p:sp>
      <p:pic>
        <p:nvPicPr>
          <p:cNvPr id="10" name="Picture 9">
            <a:extLst>
              <a:ext uri="{FF2B5EF4-FFF2-40B4-BE49-F238E27FC236}">
                <a16:creationId xmlns:a16="http://schemas.microsoft.com/office/drawing/2014/main" id="{4F8F45BC-6998-4D38-8EC9-110485F9D5A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54924" y="2721718"/>
            <a:ext cx="2569760" cy="1927320"/>
          </a:xfrm>
          <a:prstGeom prst="rect">
            <a:avLst/>
          </a:prstGeom>
        </p:spPr>
      </p:pic>
      <p:pic>
        <p:nvPicPr>
          <p:cNvPr id="12" name="Picture 11">
            <a:extLst>
              <a:ext uri="{FF2B5EF4-FFF2-40B4-BE49-F238E27FC236}">
                <a16:creationId xmlns:a16="http://schemas.microsoft.com/office/drawing/2014/main" id="{327BA274-60B8-48E6-8680-5494528F313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058054" y="2709666"/>
            <a:ext cx="2569761" cy="1927321"/>
          </a:xfrm>
          <a:prstGeom prst="rect">
            <a:avLst/>
          </a:prstGeom>
        </p:spPr>
      </p:pic>
      <p:sp>
        <p:nvSpPr>
          <p:cNvPr id="8" name="Content Placeholder 3">
            <a:extLst>
              <a:ext uri="{FF2B5EF4-FFF2-40B4-BE49-F238E27FC236}">
                <a16:creationId xmlns:a16="http://schemas.microsoft.com/office/drawing/2014/main" id="{08200EEA-64C1-4BCC-B090-BC6045321D0A}"/>
              </a:ext>
            </a:extLst>
          </p:cNvPr>
          <p:cNvSpPr txBox="1"/>
          <p:nvPr/>
        </p:nvSpPr>
        <p:spPr>
          <a:xfrm>
            <a:off x="686271" y="1224501"/>
            <a:ext cx="7396119" cy="1347249"/>
          </a:xfrm>
          <a:prstGeom prst="rect">
            <a:avLst/>
          </a:prstGeom>
        </p:spPr>
        <p:txBody>
          <a:bodyPr/>
          <a:lstStyle>
            <a:lvl1pPr marL="342900" indent="-3429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anose="020b0604020202020204" pitchFamily="34" charset="0"/>
                <a:ea typeface="Tahoma" pitchFamily="34" charset="0"/>
                <a:cs typeface="Arial" panose="020b0604020202020204" pitchFamily="34" charset="0"/>
              </a:defRPr>
            </a:lvl1pPr>
            <a:lvl2pPr marL="742950" indent="-28575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anose="020b0604020202020204" pitchFamily="34" charset="0"/>
                <a:ea typeface="Tahoma" pitchFamily="34" charset="0"/>
                <a:cs typeface="Arial" panose="020b0604020202020204" pitchFamily="34" charset="0"/>
              </a:defRPr>
            </a:lvl2pPr>
            <a:lvl3pPr marL="11430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anose="020b0604020202020204" pitchFamily="34" charset="0"/>
                <a:ea typeface="Tahoma" pitchFamily="34" charset="0"/>
                <a:cs typeface="Arial" panose="020b0604020202020204" pitchFamily="34" charset="0"/>
              </a:defRPr>
            </a:lvl3pPr>
            <a:lvl4pPr marL="16002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anose="020b0604020202020204" pitchFamily="34" charset="0"/>
                <a:ea typeface="Tahoma" pitchFamily="34" charset="0"/>
                <a:cs typeface="Arial" panose="020b0604020202020204" pitchFamily="34" charset="0"/>
              </a:defRPr>
            </a:lvl4pPr>
            <a:lvl5pPr marL="20574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anose="020b0604020202020204" pitchFamily="34" charset="0"/>
                <a:ea typeface="Tahoma" pitchFamily="34" charset="0"/>
                <a:cs typeface="Arial" panose="020b0604020202020204" pitchFamily="34" charset="0"/>
              </a:defRPr>
            </a:lvl5pPr>
            <a:lvl6pPr marL="2514600" indent="-228600" algn="l" rtl="0" fontAlgn="base">
              <a:spcBef>
                <a:spcPct val="20000"/>
              </a:spcBef>
              <a:spcAft>
                <a:spcPct val="0"/>
              </a:spcAft>
              <a:buClr>
                <a:srgbClr val="F7931E"/>
              </a:buClr>
              <a:buFont typeface="Wingdings" pitchFamily="2" charset="2"/>
              <a:buChar char="§"/>
              <a:defRPr>
                <a:solidFill>
                  <a:srgbClr val="333333"/>
                </a:solidFill>
                <a:latin typeface="+mn-lt"/>
              </a:defRPr>
            </a:lvl6pPr>
            <a:lvl7pPr marL="2971800" indent="-228600" algn="l" rtl="0" fontAlgn="base">
              <a:spcBef>
                <a:spcPct val="20000"/>
              </a:spcBef>
              <a:spcAft>
                <a:spcPct val="0"/>
              </a:spcAft>
              <a:buClr>
                <a:srgbClr val="F7931E"/>
              </a:buClr>
              <a:buFont typeface="Wingdings" pitchFamily="2" charset="2"/>
              <a:buChar char="§"/>
              <a:defRPr>
                <a:solidFill>
                  <a:srgbClr val="333333"/>
                </a:solidFill>
                <a:latin typeface="+mn-lt"/>
              </a:defRPr>
            </a:lvl7pPr>
            <a:lvl8pPr marL="3429000" indent="-228600" algn="l" rtl="0" fontAlgn="base">
              <a:spcBef>
                <a:spcPct val="20000"/>
              </a:spcBef>
              <a:spcAft>
                <a:spcPct val="0"/>
              </a:spcAft>
              <a:buClr>
                <a:srgbClr val="F7931E"/>
              </a:buClr>
              <a:buFont typeface="Wingdings" pitchFamily="2" charset="2"/>
              <a:buChar char="§"/>
              <a:defRPr>
                <a:solidFill>
                  <a:srgbClr val="333333"/>
                </a:solidFill>
                <a:latin typeface="+mn-lt"/>
              </a:defRPr>
            </a:lvl8pPr>
            <a:lvl9pPr marL="3886200" indent="-228600" algn="l" rtl="0" fontAlgn="base">
              <a:spcBef>
                <a:spcPct val="20000"/>
              </a:spcBef>
              <a:spcAft>
                <a:spcPct val="0"/>
              </a:spcAft>
              <a:buClr>
                <a:srgbClr val="F7931E"/>
              </a:buClr>
              <a:buFont typeface="Wingdings" pitchFamily="2" charset="2"/>
              <a:buChar char="§"/>
              <a:defRPr>
                <a:solidFill>
                  <a:srgbClr val="333333"/>
                </a:solidFill>
                <a:latin typeface="+mn-lt"/>
              </a:defRPr>
            </a:lvl9pPr>
          </a:lstStyle>
          <a:p>
            <a:pPr lvl="1" algn="just"/>
            <a:r>
              <a:rPr lang="en-US" sz="1400" err="1">
                <a:solidFill>
                  <a:schemeClr val="tx1"/>
                </a:solidFill>
              </a:rPr>
              <a:t>Giải pháp đầu tư lớn nhất trong các nhà máy cấp đông thủy sản là cải tạo hệ thống lạnh bằng cách thay thế các máy nén lạnh Piston bằng các máy nén trục vít. Suất đầu tư của giải pháp này là khoảng 150.000 USD/máy cho máy nén có công suất 250 kW. Thời gian hoàn vốn là khoảng 5 -7 năm </a:t>
            </a:r>
            <a:r>
              <a:rPr lang="en-US" sz="1400">
                <a:solidFill>
                  <a:schemeClr val="tx1">
                    <a:lumMod val="95000"/>
                    <a:lumOff val="5000"/>
                  </a:schemeClr>
                </a:solidFill>
              </a:rPr>
              <a:t>=&gt; </a:t>
            </a:r>
            <a:r>
              <a:rPr lang="vi-VN" sz="1400">
                <a:solidFill>
                  <a:srgbClr val="FF0000"/>
                </a:solidFill>
              </a:rPr>
              <a:t>Tiết kiệm máy nén cấp hệ thống ước tính khoảng 10–15%</a:t>
            </a:r>
            <a:endParaRPr lang="en-US" sz="1400">
              <a:solidFill>
                <a:schemeClr val="tx1"/>
              </a:solidFill>
            </a:endParaRPr>
          </a:p>
          <a:p>
            <a:pPr algn="just">
              <a:buFont typeface="+mj-lt"/>
              <a:buAutoNum type="alphaLcPeriod" startAt="7"/>
            </a:pPr>
            <a:endParaRPr lang="en-GB" sz="1400">
              <a:solidFill>
                <a:schemeClr val="tx1"/>
              </a:solidFill>
            </a:endParaRPr>
          </a:p>
          <a:p>
            <a:pPr marL="0" indent="0" algn="just">
              <a:spcBef>
                <a:spcPts val="450"/>
              </a:spcBef>
              <a:spcAft>
                <a:spcPts val="450"/>
              </a:spcAft>
              <a:buNone/>
            </a:pPr>
            <a:endParaRPr lang="en-US" altLang="en-US" sz="1400">
              <a:solidFill>
                <a:schemeClr val="tx1"/>
              </a:solidFill>
              <a:ea typeface="ＭＳ Ｐゴシック" panose="020b0600070205080204" pitchFamily="34" charset="-128"/>
            </a:endParaRPr>
          </a:p>
        </p:txBody>
      </p:sp>
      <p:sp>
        <p:nvSpPr>
          <p:cNvPr id="11" name="TextBox 10">
            <a:extLst>
              <a:ext uri="{FF2B5EF4-FFF2-40B4-BE49-F238E27FC236}">
                <a16:creationId xmlns:a16="http://schemas.microsoft.com/office/drawing/2014/main" id="{2EFBAF6D-E2C9-420E-B641-FA16C387636A}"/>
              </a:ext>
            </a:extLst>
          </p:cNvPr>
          <p:cNvSpPr txBox="1"/>
          <p:nvPr/>
        </p:nvSpPr>
        <p:spPr>
          <a:xfrm>
            <a:off x="871873" y="110065"/>
            <a:ext cx="7396119" cy="456535"/>
          </a:xfrm>
          <a:prstGeom prst="rect">
            <a:avLst/>
          </a:prstGeom>
          <a:noFill/>
        </p:spPr>
        <p:txBody>
          <a:bodyPr wrap="square">
            <a:spAutoFit/>
          </a:bodyPr>
          <a:lstStyle/>
          <a:p>
            <a:pPr algn="ctr">
              <a:lnSpc>
                <a:spcPct val="150000"/>
              </a:lnSpc>
              <a:spcBef>
                <a:spcPct val="0"/>
              </a:spcBef>
              <a:defRPr/>
            </a:pPr>
            <a:r>
              <a:rPr lang="vi-VN" sz="1800" b="1">
                <a:solidFill>
                  <a:schemeClr val="accent1">
                    <a:lumMod val="50000"/>
                  </a:schemeClr>
                </a:solidFill>
              </a:rPr>
              <a:t>4. NHÓM GIẢI PH</a:t>
            </a:r>
            <a:r>
              <a:rPr lang="en-US" sz="1800" b="1">
                <a:solidFill>
                  <a:schemeClr val="accent1">
                    <a:lumMod val="50000"/>
                  </a:schemeClr>
                </a:solidFill>
              </a:rPr>
              <a:t>Á</a:t>
            </a:r>
            <a:r>
              <a:rPr lang="vi-VN" sz="1800" b="1">
                <a:solidFill>
                  <a:schemeClr val="accent1">
                    <a:lumMod val="50000"/>
                  </a:schemeClr>
                </a:solidFill>
              </a:rPr>
              <a:t>P </a:t>
            </a:r>
            <a:r>
              <a:rPr lang="en-US" sz="1800" b="1">
                <a:solidFill>
                  <a:schemeClr val="accent1">
                    <a:lumMod val="50000"/>
                  </a:schemeClr>
                </a:solidFill>
              </a:rPr>
              <a:t>CHO MÁY NÉN LẠNH</a:t>
            </a:r>
            <a:endParaRPr lang="en-US" sz="1800" b="1">
              <a:solidFill>
                <a:schemeClr val="accent1">
                  <a:lumMod val="50000"/>
                </a:schemeClr>
              </a:solidFill>
              <a:latin typeface="Arial" panose="020b0604020202020204" pitchFamily="34" charset="0"/>
              <a:ea typeface="Tahoma" pitchFamily="34" charset="0"/>
              <a:cs typeface="Arial" panose="020b0604020202020204" pitchFamily="34" charset="0"/>
            </a:endParaRPr>
          </a:p>
        </p:txBody>
      </p:sp>
    </p:spTree>
    <p:extLst>
      <p:ext uri="{BB962C8B-B14F-4D97-AF65-F5344CB8AC3E}">
        <p14:creationId xmlns:p14="http://schemas.microsoft.com/office/powerpoint/2010/main" val="3945509753"/>
      </p:ext>
    </p:extLst>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21</a:t>
            </a:fld>
            <a:endParaRPr lang="en-US"/>
          </a:p>
        </p:txBody>
      </p:sp>
      <p:sp>
        <p:nvSpPr>
          <p:cNvPr id="6" name="Content Placeholder 3"/>
          <p:cNvSpPr>
            <a:spLocks noGrp="1"/>
          </p:cNvSpPr>
          <p:nvPr>
            <p:ph idx="1"/>
          </p:nvPr>
        </p:nvSpPr>
        <p:spPr>
          <a:xfrm>
            <a:off x="751083" y="699456"/>
            <a:ext cx="8088117" cy="1297464"/>
          </a:xfrm>
        </p:spPr>
        <p:txBody>
          <a:bodyPr>
            <a:normAutofit/>
          </a:bodyPr>
          <a:lstStyle/>
          <a:p>
            <a:pPr marL="342900" indent="-342900" algn="just">
              <a:spcBef>
                <a:spcPts val="450"/>
              </a:spcBef>
              <a:buFont typeface="+mj-lt"/>
              <a:buAutoNum type="alphaLcPeriod" startAt="3"/>
            </a:pPr>
            <a:r>
              <a:rPr lang="vi-VN" sz="1400"/>
              <a:t>Không để các máy nén chạy non tải</a:t>
            </a:r>
            <a:r>
              <a:rPr lang="en-US" sz="1400"/>
              <a:t>: Vận hành các tổ máy nén theo số l</a:t>
            </a:r>
            <a:r>
              <a:rPr lang="vi-VN" sz="1400"/>
              <a:t>ư</a:t>
            </a:r>
            <a:r>
              <a:rPr lang="en-US" sz="1400" err="1"/>
              <a:t>ợng thiết bị cấp động vận hành</a:t>
            </a:r>
            <a:endParaRPr lang="en-US" sz="1400"/>
          </a:p>
          <a:p>
            <a:pPr lvl="1" algn="just">
              <a:spcBef>
                <a:spcPts val="450"/>
              </a:spcBef>
            </a:pPr>
            <a:r>
              <a:rPr lang="vi-VN" sz="1400"/>
              <a:t>Hiệu suất năng lượng của máy nén (loại máy nén kiểu</a:t>
            </a:r>
            <a:r>
              <a:rPr lang="en-US" sz="1400"/>
              <a:t> </a:t>
            </a:r>
            <a:r>
              <a:rPr lang="en-GB" sz="1400" err="1"/>
              <a:t>trục vít) có thể giảm </a:t>
            </a:r>
            <a:r>
              <a:rPr lang="en-GB" sz="1400" b="1"/>
              <a:t>20- 30% </a:t>
            </a:r>
            <a:r>
              <a:rPr lang="en-GB" sz="1400" err="1"/>
              <a:t>khi vận hành ở chế độ non tải</a:t>
            </a:r>
            <a:endParaRPr lang="en-GB" sz="1400"/>
          </a:p>
          <a:p>
            <a:pPr marL="342900" indent="-342900" algn="just">
              <a:spcBef>
                <a:spcPts val="450"/>
              </a:spcBef>
              <a:spcAft>
                <a:spcPts val="450"/>
              </a:spcAft>
              <a:buFont typeface="+mj-lt"/>
              <a:buAutoNum type="alphaLcPeriod" startAt="3"/>
            </a:pPr>
            <a:endParaRPr lang="en-US" altLang="en-US" sz="1400">
              <a:ea typeface="ＭＳ Ｐゴシック" panose="020b0600070205080204" pitchFamily="34" charset="-128"/>
            </a:endParaRPr>
          </a:p>
        </p:txBody>
      </p:sp>
      <p:pic>
        <p:nvPicPr>
          <p:cNvPr id="7" name="Picture 6">
            <a:extLst>
              <a:ext uri="{FF2B5EF4-FFF2-40B4-BE49-F238E27FC236}">
                <a16:creationId xmlns:a16="http://schemas.microsoft.com/office/drawing/2014/main" id="{D3D5D3EF-C37B-47B2-BC09-27EE20673AF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60771" y="1996920"/>
            <a:ext cx="5247115" cy="2217532"/>
          </a:xfrm>
          <a:prstGeom prst="rect">
            <a:avLst/>
          </a:prstGeom>
        </p:spPr>
      </p:pic>
      <p:sp>
        <p:nvSpPr>
          <p:cNvPr id="8" name="TextBox 7">
            <a:extLst>
              <a:ext uri="{FF2B5EF4-FFF2-40B4-BE49-F238E27FC236}">
                <a16:creationId xmlns:a16="http://schemas.microsoft.com/office/drawing/2014/main" id="{4AA2E4B9-FEF4-416C-9E19-59C25A1FF1C1}"/>
              </a:ext>
            </a:extLst>
          </p:cNvPr>
          <p:cNvSpPr txBox="1"/>
          <p:nvPr/>
        </p:nvSpPr>
        <p:spPr>
          <a:xfrm>
            <a:off x="686271" y="62987"/>
            <a:ext cx="7396119" cy="456535"/>
          </a:xfrm>
          <a:prstGeom prst="rect">
            <a:avLst/>
          </a:prstGeom>
          <a:noFill/>
        </p:spPr>
        <p:txBody>
          <a:bodyPr wrap="square">
            <a:spAutoFit/>
          </a:bodyPr>
          <a:lstStyle/>
          <a:p>
            <a:pPr algn="ctr">
              <a:lnSpc>
                <a:spcPct val="150000"/>
              </a:lnSpc>
              <a:spcBef>
                <a:spcPct val="0"/>
              </a:spcBef>
              <a:defRPr/>
            </a:pPr>
            <a:r>
              <a:rPr lang="vi-VN" sz="1800" b="1">
                <a:solidFill>
                  <a:schemeClr val="accent1">
                    <a:lumMod val="50000"/>
                  </a:schemeClr>
                </a:solidFill>
              </a:rPr>
              <a:t>4. NHÓM GIẢI PH</a:t>
            </a:r>
            <a:r>
              <a:rPr lang="en-US" sz="1800" b="1">
                <a:solidFill>
                  <a:schemeClr val="accent1">
                    <a:lumMod val="50000"/>
                  </a:schemeClr>
                </a:solidFill>
              </a:rPr>
              <a:t>Á</a:t>
            </a:r>
            <a:r>
              <a:rPr lang="vi-VN" sz="1800" b="1">
                <a:solidFill>
                  <a:schemeClr val="accent1">
                    <a:lumMod val="50000"/>
                  </a:schemeClr>
                </a:solidFill>
              </a:rPr>
              <a:t>P </a:t>
            </a:r>
            <a:r>
              <a:rPr lang="en-US" sz="1800" b="1">
                <a:solidFill>
                  <a:schemeClr val="accent1">
                    <a:lumMod val="50000"/>
                  </a:schemeClr>
                </a:solidFill>
              </a:rPr>
              <a:t>CHO MÁY NÉN LẠNH</a:t>
            </a:r>
            <a:endParaRPr lang="en-US" sz="1800" b="1">
              <a:solidFill>
                <a:schemeClr val="accent1">
                  <a:lumMod val="50000"/>
                </a:schemeClr>
              </a:solidFill>
              <a:latin typeface="Arial" panose="020b0604020202020204" pitchFamily="34" charset="0"/>
              <a:ea typeface="Tahoma" pitchFamily="34" charset="0"/>
              <a:cs typeface="Arial" panose="020b0604020202020204" pitchFamily="34" charset="0"/>
            </a:endParaRPr>
          </a:p>
        </p:txBody>
      </p:sp>
    </p:spTree>
    <p:extLst>
      <p:ext uri="{BB962C8B-B14F-4D97-AF65-F5344CB8AC3E}">
        <p14:creationId xmlns:p14="http://schemas.microsoft.com/office/powerpoint/2010/main" val="331685646"/>
      </p:ext>
    </p:extLst>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22</a:t>
            </a:fld>
            <a:endParaRPr lang="en-US"/>
          </a:p>
        </p:txBody>
      </p:sp>
      <p:sp>
        <p:nvSpPr>
          <p:cNvPr id="5" name="TextBox 4"/>
          <p:cNvSpPr txBox="1"/>
          <p:nvPr/>
        </p:nvSpPr>
        <p:spPr>
          <a:xfrm>
            <a:off x="767280" y="78962"/>
            <a:ext cx="7396119" cy="456535"/>
          </a:xfrm>
          <a:prstGeom prst="rect">
            <a:avLst/>
          </a:prstGeom>
          <a:noFill/>
        </p:spPr>
        <p:txBody>
          <a:bodyPr wrap="square">
            <a:spAutoFit/>
          </a:bodyPr>
          <a:lstStyle/>
          <a:p>
            <a:pPr algn="ctr">
              <a:lnSpc>
                <a:spcPct val="150000"/>
              </a:lnSpc>
              <a:spcBef>
                <a:spcPct val="0"/>
              </a:spcBef>
              <a:defRPr/>
            </a:pPr>
            <a:r>
              <a:rPr lang="vi-VN" sz="1800" b="1">
                <a:solidFill>
                  <a:schemeClr val="accent1">
                    <a:lumMod val="50000"/>
                  </a:schemeClr>
                </a:solidFill>
              </a:rPr>
              <a:t>5. NHÓM GIẢI PHÁP </a:t>
            </a:r>
            <a:r>
              <a:rPr lang="en-US" sz="1800" b="1">
                <a:solidFill>
                  <a:schemeClr val="accent1">
                    <a:lumMod val="50000"/>
                  </a:schemeClr>
                </a:solidFill>
              </a:rPr>
              <a:t>CHO DÀN NG</a:t>
            </a:r>
            <a:r>
              <a:rPr lang="vi-VN" sz="1800" b="1">
                <a:solidFill>
                  <a:schemeClr val="accent1">
                    <a:lumMod val="50000"/>
                  </a:schemeClr>
                </a:solidFill>
              </a:rPr>
              <a:t>Ư</a:t>
            </a:r>
            <a:r>
              <a:rPr lang="en-US" sz="1800" b="1">
                <a:solidFill>
                  <a:schemeClr val="accent1">
                    <a:lumMod val="50000"/>
                  </a:schemeClr>
                </a:solidFill>
              </a:rPr>
              <a:t>NG</a:t>
            </a:r>
            <a:endParaRPr lang="en-US" sz="1800" b="1">
              <a:solidFill>
                <a:schemeClr val="accent1">
                  <a:lumMod val="50000"/>
                </a:schemeClr>
              </a:solidFill>
              <a:latin typeface="Arial" panose="020b0604020202020204" pitchFamily="34" charset="0"/>
              <a:ea typeface="Tahoma" pitchFamily="34" charset="0"/>
              <a:cs typeface="Arial" panose="020b0604020202020204" pitchFamily="34" charset="0"/>
            </a:endParaRPr>
          </a:p>
        </p:txBody>
      </p:sp>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1088613" y="781079"/>
            <a:ext cx="7074786" cy="1504921"/>
          </a:xfrm>
        </p:spPr>
        <p:txBody>
          <a:bodyPr>
            <a:normAutofit/>
          </a:bodyPr>
          <a:lstStyle/>
          <a:p>
            <a:pPr marL="342900" indent="-342900" algn="just">
              <a:buFont typeface="+mj-lt"/>
              <a:buAutoNum type="alphaLcPeriod"/>
            </a:pPr>
            <a:r>
              <a:rPr lang="vi-VN" sz="1400"/>
              <a:t>Lắp thêm van điện từ xả khí không ngưng lần lượt từng dàn ngưng nhằm giảm áp suất ngưng, giảm lượng điện tiêu thụ của máy nén</a:t>
            </a:r>
            <a:r>
              <a:rPr lang="en-US" sz="1400"/>
              <a:t>.</a:t>
            </a:r>
          </a:p>
          <a:p>
            <a:pPr lvl="1"/>
            <a:r>
              <a:rPr lang="en-US" sz="1400" b="1" err="1"/>
              <a:t>Mức tiết kiệm đạt xấp xỉ</a:t>
            </a:r>
            <a:r>
              <a:rPr lang="vi-VN" sz="1400" b="1"/>
              <a:t> 3 – 6% </a:t>
            </a:r>
            <a:r>
              <a:rPr lang="en-US" sz="1400" err="1"/>
              <a:t>cho máy nén </a:t>
            </a:r>
            <a:r>
              <a:rPr lang="vi-VN" sz="1400"/>
              <a:t>lạnh</a:t>
            </a:r>
            <a:endParaRPr lang="en-US" sz="1400"/>
          </a:p>
          <a:p>
            <a:pPr lvl="1"/>
            <a:r>
              <a:rPr lang="vi-VN" sz="1400"/>
              <a:t> </a:t>
            </a:r>
            <a:r>
              <a:rPr lang="en-US" sz="1400" err="1"/>
              <a:t>Mỗi 1°C tăng lên trong áp suất ngưng :</a:t>
            </a:r>
          </a:p>
          <a:p>
            <a:pPr lvl="2">
              <a:buFont typeface="Courier New" panose="02070309020205020404" pitchFamily="49" charset="0"/>
              <a:buChar char="o"/>
            </a:pPr>
            <a:r>
              <a:rPr lang="en-US" sz="1400"/>
              <a:t>1% công suất </a:t>
            </a:r>
            <a:r>
              <a:rPr lang="vi-VN" sz="1400"/>
              <a:t>lạnh</a:t>
            </a:r>
            <a:r>
              <a:rPr lang="en-US" sz="1400"/>
              <a:t> </a:t>
            </a:r>
            <a:r>
              <a:rPr lang="vi-VN" sz="1400"/>
              <a:t>giảm</a:t>
            </a:r>
            <a:endParaRPr lang="en-US" sz="1400"/>
          </a:p>
          <a:p>
            <a:pPr lvl="2">
              <a:buFont typeface="Courier New" panose="02070309020205020404" pitchFamily="49" charset="0"/>
              <a:buChar char="o"/>
            </a:pPr>
            <a:r>
              <a:rPr lang="en-US" sz="1400"/>
              <a:t>3% COP thấp hơn</a:t>
            </a:r>
            <a:endParaRPr lang="en-GB" sz="1400"/>
          </a:p>
          <a:p>
            <a:pPr marL="342900" indent="-342900" algn="just">
              <a:buFont typeface="+mj-lt"/>
              <a:buAutoNum type="alphaLcPeriod"/>
            </a:pPr>
            <a:endParaRPr lang="en-US" sz="1400"/>
          </a:p>
        </p:txBody>
      </p:sp>
      <p:pic>
        <p:nvPicPr>
          <p:cNvPr id="3" name="Picture 2">
            <a:extLst>
              <a:ext uri="{FF2B5EF4-FFF2-40B4-BE49-F238E27FC236}">
                <a16:creationId xmlns:a16="http://schemas.microsoft.com/office/drawing/2014/main" id="{CDBA62FA-A7EE-4B9D-B621-93B9A79D8C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8105" y="2637449"/>
            <a:ext cx="2819957" cy="2114967"/>
          </a:xfrm>
          <a:prstGeom prst="rect">
            <a:avLst/>
          </a:prstGeom>
        </p:spPr>
      </p:pic>
      <p:pic>
        <p:nvPicPr>
          <p:cNvPr id="1026" name="Picture 2" descr="http://cb27.com.vn/uploads/shops/2016_12/apm-color1.jpg">
            <a:extLst>
              <a:ext uri="{FF2B5EF4-FFF2-40B4-BE49-F238E27FC236}">
                <a16:creationId xmlns:a16="http://schemas.microsoft.com/office/drawing/2014/main" id="{2E499877-7258-4314-B4C0-67E2E7288490}"/>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907554" y="1875277"/>
            <a:ext cx="1710075" cy="28369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0983033"/>
      </p:ext>
    </p:extLst>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23</a:t>
            </a:fld>
            <a:endParaRPr lang="en-US"/>
          </a:p>
        </p:txBody>
      </p:sp>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445598" y="734972"/>
            <a:ext cx="4976634" cy="2641891"/>
          </a:xfrm>
        </p:spPr>
        <p:txBody>
          <a:bodyPr>
            <a:noAutofit/>
          </a:bodyPr>
          <a:lstStyle/>
          <a:p>
            <a:pPr marL="342900" indent="-342900" algn="just">
              <a:lnSpc>
                <a:spcPct val="110000"/>
              </a:lnSpc>
              <a:spcBef>
                <a:spcPts val="150"/>
              </a:spcBef>
              <a:spcAft>
                <a:spcPts val="150"/>
              </a:spcAft>
              <a:buFont typeface="+mj-lt"/>
              <a:buAutoNum type="alphaLcPeriod" startAt="2"/>
            </a:pPr>
            <a:r>
              <a:rPr lang="vi-VN" sz="1400" err="1"/>
              <a:t>Lắp thêm thiết bị tách khí, tách nước cho hệ thống lạnh</a:t>
            </a:r>
            <a:r>
              <a:rPr lang="en-US" sz="1400"/>
              <a:t>: Rất nhiều hệ thống lạnh trong các dây chuyền chế biến thủy sản đông lạnh rất ít được bảo trì. Do vậy, có thể có hỏng hóc do </a:t>
            </a:r>
            <a:r>
              <a:rPr lang="vi-VN" sz="1400" err="1"/>
              <a:t>nước</a:t>
            </a:r>
            <a:r>
              <a:rPr lang="en-US" sz="1400"/>
              <a:t> có trong dung dịch NH</a:t>
            </a:r>
            <a:r>
              <a:rPr lang="en-US" sz="1400" baseline="-25000"/>
              <a:t>3</a:t>
            </a:r>
            <a:r>
              <a:rPr lang="en-US" sz="1400"/>
              <a:t>:</a:t>
            </a:r>
          </a:p>
          <a:p>
            <a:pPr lvl="1" algn="just">
              <a:lnSpc>
                <a:spcPct val="110000"/>
              </a:lnSpc>
              <a:spcBef>
                <a:spcPts val="150"/>
              </a:spcBef>
              <a:spcAft>
                <a:spcPts val="150"/>
              </a:spcAft>
            </a:pPr>
            <a:r>
              <a:rPr lang="en-US" sz="1400" err="1"/>
              <a:t>Tăng mức tiêu thụ năng lượng</a:t>
            </a:r>
            <a:endParaRPr lang="en-US" sz="1400"/>
          </a:p>
          <a:p>
            <a:pPr lvl="1" algn="just">
              <a:lnSpc>
                <a:spcPct val="110000"/>
              </a:lnSpc>
              <a:spcBef>
                <a:spcPts val="150"/>
              </a:spcBef>
              <a:spcAft>
                <a:spcPts val="150"/>
              </a:spcAft>
            </a:pPr>
            <a:r>
              <a:rPr lang="en-US" sz="1400" err="1"/>
              <a:t>Giảm công suất làm lạnh </a:t>
            </a:r>
          </a:p>
          <a:p>
            <a:pPr lvl="1" algn="just">
              <a:lnSpc>
                <a:spcPct val="110000"/>
              </a:lnSpc>
              <a:spcBef>
                <a:spcPts val="150"/>
              </a:spcBef>
              <a:spcAft>
                <a:spcPts val="150"/>
              </a:spcAft>
            </a:pPr>
            <a:r>
              <a:rPr lang="en-US" sz="1400" err="1"/>
              <a:t>Áp suất </a:t>
            </a:r>
            <a:r>
              <a:rPr lang="vi-VN" sz="1400"/>
              <a:t>d</a:t>
            </a:r>
            <a:r>
              <a:rPr lang="en-US" sz="1400" err="1"/>
              <a:t>àn bay hơi thấp hơn ở cùng 1 nhiệt độ</a:t>
            </a:r>
            <a:endParaRPr lang="en-US" sz="1400"/>
          </a:p>
          <a:p>
            <a:pPr lvl="1" algn="just">
              <a:lnSpc>
                <a:spcPct val="110000"/>
              </a:lnSpc>
              <a:spcBef>
                <a:spcPts val="150"/>
              </a:spcBef>
              <a:spcAft>
                <a:spcPts val="150"/>
              </a:spcAft>
            </a:pPr>
            <a:r>
              <a:rPr lang="en-US" sz="1400" err="1"/>
              <a:t>Rò rỉ do roăng hình O và roăng khác bị dễ vỡ</a:t>
            </a:r>
            <a:endParaRPr lang="en-US" sz="1400"/>
          </a:p>
          <a:p>
            <a:pPr lvl="1" algn="just">
              <a:lnSpc>
                <a:spcPct val="110000"/>
              </a:lnSpc>
              <a:spcBef>
                <a:spcPts val="150"/>
              </a:spcBef>
              <a:spcAft>
                <a:spcPts val="150"/>
              </a:spcAft>
            </a:pPr>
            <a:r>
              <a:rPr lang="en-US" sz="1400" err="1"/>
              <a:t>Sự hao mòn của van và thiết bị điều khiển</a:t>
            </a:r>
            <a:endParaRPr lang="en-US" sz="1400" b="1"/>
          </a:p>
          <a:p>
            <a:pPr marL="0" indent="0" algn="just">
              <a:lnSpc>
                <a:spcPct val="110000"/>
              </a:lnSpc>
              <a:buNone/>
            </a:pPr>
            <a:endParaRPr lang="en-US" sz="1400"/>
          </a:p>
          <a:p>
            <a:pPr marL="342900" indent="-342900" algn="just">
              <a:lnSpc>
                <a:spcPct val="110000"/>
              </a:lnSpc>
              <a:spcBef>
                <a:spcPts val="450"/>
              </a:spcBef>
              <a:spcAft>
                <a:spcPts val="450"/>
              </a:spcAft>
              <a:buFont typeface="+mj-lt"/>
              <a:buAutoNum type="alphaLcPeriod" startAt="3"/>
            </a:pPr>
            <a:endParaRPr lang="en-US" altLang="en-US" sz="1400">
              <a:ea typeface="ＭＳ Ｐゴシック" panose="020b0600070205080204" pitchFamily="34" charset="-128"/>
            </a:endParaRPr>
          </a:p>
        </p:txBody>
      </p:sp>
      <p:pic>
        <p:nvPicPr>
          <p:cNvPr id="14" name="Picture 13">
            <a:extLst>
              <a:ext uri="{FF2B5EF4-FFF2-40B4-BE49-F238E27FC236}">
                <a16:creationId xmlns:a16="http://schemas.microsoft.com/office/drawing/2014/main" id="{BC3C4F40-B48B-4270-AB05-ECC0A0382DE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5400000">
            <a:off x="6325656" y="1093333"/>
            <a:ext cx="1856169" cy="1392127"/>
          </a:xfrm>
          <a:prstGeom prst="rect">
            <a:avLst/>
          </a:prstGeom>
        </p:spPr>
      </p:pic>
      <p:pic>
        <p:nvPicPr>
          <p:cNvPr id="8" name="Picture 7">
            <a:extLst>
              <a:ext uri="{FF2B5EF4-FFF2-40B4-BE49-F238E27FC236}">
                <a16:creationId xmlns:a16="http://schemas.microsoft.com/office/drawing/2014/main" id="{F0006C13-8614-4A95-893E-222925B6A29C}"/>
              </a:ext>
            </a:extLst>
          </p:cNvPr>
          <p:cNvPicPr/>
          <p:nvPr/>
        </p:nvPicPr>
        <p:blipFill>
          <a:blip r:embed="rId4">
            <a:extLst>
              <a:ext uri="{28A0092B-C50C-407E-A947-70E740481C1C}">
                <a14:useLocalDpi xmlns:a14="http://schemas.microsoft.com/office/drawing/2010/main"/>
              </a:ext>
            </a:extLst>
          </a:blip>
          <a:stretch>
            <a:fillRect/>
          </a:stretch>
        </p:blipFill>
        <p:spPr bwMode="auto">
          <a:xfrm>
            <a:off x="5809081" y="2868208"/>
            <a:ext cx="2889321" cy="1751772"/>
          </a:xfrm>
          <a:prstGeom prst="rect">
            <a:avLst/>
          </a:prstGeom>
          <a:noFill/>
          <a:ln>
            <a:noFill/>
          </a:ln>
        </p:spPr>
      </p:pic>
      <p:sp>
        <p:nvSpPr>
          <p:cNvPr id="9" name="TextBox 8">
            <a:extLst>
              <a:ext uri="{FF2B5EF4-FFF2-40B4-BE49-F238E27FC236}">
                <a16:creationId xmlns:a16="http://schemas.microsoft.com/office/drawing/2014/main" id="{297750A9-D75C-4CBD-86AE-712EC53FBD39}"/>
              </a:ext>
            </a:extLst>
          </p:cNvPr>
          <p:cNvSpPr txBox="1"/>
          <p:nvPr/>
        </p:nvSpPr>
        <p:spPr>
          <a:xfrm>
            <a:off x="873940" y="47700"/>
            <a:ext cx="7396119" cy="456535"/>
          </a:xfrm>
          <a:prstGeom prst="rect">
            <a:avLst/>
          </a:prstGeom>
          <a:noFill/>
        </p:spPr>
        <p:txBody>
          <a:bodyPr wrap="square">
            <a:spAutoFit/>
          </a:bodyPr>
          <a:lstStyle/>
          <a:p>
            <a:pPr algn="ctr">
              <a:lnSpc>
                <a:spcPct val="150000"/>
              </a:lnSpc>
              <a:spcBef>
                <a:spcPct val="0"/>
              </a:spcBef>
              <a:defRPr/>
            </a:pPr>
            <a:r>
              <a:rPr lang="vi-VN" sz="1800" b="1">
                <a:solidFill>
                  <a:schemeClr val="accent1">
                    <a:lumMod val="50000"/>
                  </a:schemeClr>
                </a:solidFill>
              </a:rPr>
              <a:t>5. NHÓM GIẢI PHÁP </a:t>
            </a:r>
            <a:r>
              <a:rPr lang="en-US" sz="1800" b="1">
                <a:solidFill>
                  <a:schemeClr val="accent1">
                    <a:lumMod val="50000"/>
                  </a:schemeClr>
                </a:solidFill>
              </a:rPr>
              <a:t>CHO DÀN NG</a:t>
            </a:r>
            <a:r>
              <a:rPr lang="vi-VN" sz="1800" b="1">
                <a:solidFill>
                  <a:schemeClr val="accent1">
                    <a:lumMod val="50000"/>
                  </a:schemeClr>
                </a:solidFill>
              </a:rPr>
              <a:t>Ư</a:t>
            </a:r>
            <a:r>
              <a:rPr lang="en-US" sz="1800" b="1">
                <a:solidFill>
                  <a:schemeClr val="accent1">
                    <a:lumMod val="50000"/>
                  </a:schemeClr>
                </a:solidFill>
              </a:rPr>
              <a:t>NG</a:t>
            </a:r>
            <a:endParaRPr lang="en-US" sz="1800" b="1">
              <a:solidFill>
                <a:schemeClr val="accent1">
                  <a:lumMod val="50000"/>
                </a:schemeClr>
              </a:solidFill>
              <a:latin typeface="Arial" panose="020b0604020202020204" pitchFamily="34" charset="0"/>
              <a:ea typeface="Tahoma" pitchFamily="34" charset="0"/>
              <a:cs typeface="Arial" panose="020b0604020202020204" pitchFamily="34" charset="0"/>
            </a:endParaRPr>
          </a:p>
        </p:txBody>
      </p:sp>
      <p:sp>
        <p:nvSpPr>
          <p:cNvPr id="3" name="TextBox 2">
            <a:extLst>
              <a:ext uri="{FF2B5EF4-FFF2-40B4-BE49-F238E27FC236}">
                <a16:creationId xmlns:a16="http://schemas.microsoft.com/office/drawing/2014/main" id="{29AF676D-64D4-E2A9-EEF8-42711A7AD75F}"/>
              </a:ext>
            </a:extLst>
          </p:cNvPr>
          <p:cNvSpPr txBox="1"/>
          <p:nvPr/>
        </p:nvSpPr>
        <p:spPr>
          <a:xfrm>
            <a:off x="658941" y="3376863"/>
            <a:ext cx="4956716" cy="523220"/>
          </a:xfrm>
          <a:prstGeom prst="rect">
            <a:avLst/>
          </a:prstGeom>
          <a:noFill/>
        </p:spPr>
        <p:txBody>
          <a:bodyPr wrap="square">
            <a:spAutoFit/>
          </a:bodyPr>
          <a:lstStyle/>
          <a:p>
            <a:pPr>
              <a:buNone/>
            </a:pPr>
            <a:r>
              <a:rPr lang="vi-VN" b="1">
                <a:solidFill>
                  <a:srgbClr val="FF0000"/>
                </a:solidFill>
              </a:rPr>
              <a:t>Tiết kiệm ~ 10–15% năng lượng và cải thiện hiệu suất và độ tin cậy tổng thể của hệ thống</a:t>
            </a:r>
            <a:endParaRPr lang="en-US">
              <a:solidFill>
                <a:srgbClr val="FF0000"/>
              </a:solidFill>
            </a:endParaRPr>
          </a:p>
        </p:txBody>
      </p:sp>
    </p:spTree>
    <p:extLst>
      <p:ext uri="{BB962C8B-B14F-4D97-AF65-F5344CB8AC3E}">
        <p14:creationId xmlns:p14="http://schemas.microsoft.com/office/powerpoint/2010/main" val="1019020987"/>
      </p:ext>
    </p:extLst>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24</a:t>
            </a:fld>
            <a:endParaRPr lang="en-US"/>
          </a:p>
        </p:txBody>
      </p:sp>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329286" y="692501"/>
            <a:ext cx="7310050" cy="2459773"/>
          </a:xfrm>
        </p:spPr>
        <p:txBody>
          <a:bodyPr>
            <a:normAutofit/>
          </a:bodyPr>
          <a:lstStyle/>
          <a:p>
            <a:pPr marL="342900" indent="-342900" algn="just">
              <a:lnSpc>
                <a:spcPct val="150000"/>
              </a:lnSpc>
              <a:buFont typeface="+mj-lt"/>
              <a:buAutoNum type="alphaLcPeriod"/>
            </a:pPr>
            <a:r>
              <a:rPr lang="vi-VN" sz="1400"/>
              <a:t>Chuyển đổi một số thiết bị lạnh sử dụng môi chất R22 sang NH3</a:t>
            </a:r>
            <a:r>
              <a:rPr lang="en-US" sz="1400"/>
              <a:t>.</a:t>
            </a:r>
          </a:p>
          <a:p>
            <a:pPr lvl="1" algn="just">
              <a:lnSpc>
                <a:spcPct val="150000"/>
              </a:lnSpc>
            </a:pPr>
            <a:r>
              <a:rPr lang="en-US" sz="1400">
                <a:latin typeface="Arial"/>
                <a:ea typeface="Arial"/>
                <a:cs typeface="Arial"/>
              </a:rPr>
              <a:t>Theo Nghị định thư Montreal mà Việt Nam là một thành viên, môi chất lạnh </a:t>
            </a:r>
            <a:r>
              <a:rPr lang="vi-VN" sz="1400">
                <a:latin typeface="Arial"/>
                <a:ea typeface="Arial"/>
                <a:cs typeface="Arial"/>
              </a:rPr>
              <a:t>R22</a:t>
            </a:r>
            <a:r>
              <a:rPr lang="en-US" sz="1400">
                <a:latin typeface="Arial"/>
                <a:ea typeface="Arial"/>
                <a:cs typeface="Arial"/>
              </a:rPr>
              <a:t> chỉ được sử dụng ở mức 2.5% sau năm 2030.</a:t>
            </a:r>
          </a:p>
          <a:p>
            <a:pPr lvl="1" algn="just">
              <a:lnSpc>
                <a:spcPct val="150000"/>
              </a:lnSpc>
            </a:pPr>
            <a:r>
              <a:rPr lang="en-US" sz="1400" err="1">
                <a:latin typeface="Arial"/>
                <a:ea typeface="Arial"/>
                <a:cs typeface="Arial"/>
              </a:rPr>
              <a:t>Hầu hết các máy nén </a:t>
            </a:r>
            <a:r>
              <a:rPr lang="vi-VN" sz="1400">
                <a:latin typeface="Arial"/>
                <a:ea typeface="Arial"/>
                <a:cs typeface="Arial"/>
              </a:rPr>
              <a:t>lạnh</a:t>
            </a:r>
            <a:r>
              <a:rPr lang="en-US" sz="1400">
                <a:latin typeface="Arial"/>
                <a:ea typeface="Arial"/>
                <a:cs typeface="Arial"/>
              </a:rPr>
              <a:t> của hệ thống lạnh sử dụng môi chất R22 là các thiết bị </a:t>
            </a:r>
            <a:r>
              <a:rPr lang="vi-VN" sz="1400">
                <a:latin typeface="Arial"/>
                <a:ea typeface="Arial"/>
                <a:cs typeface="Arial"/>
              </a:rPr>
              <a:t>đơn lẻ</a:t>
            </a:r>
            <a:r>
              <a:rPr lang="en-US" sz="1400">
                <a:latin typeface="Arial"/>
                <a:ea typeface="Arial"/>
                <a:cs typeface="Arial"/>
              </a:rPr>
              <a:t> vì thế có thể đầu tư dần</a:t>
            </a:r>
            <a:endParaRPr lang="en-US" sz="1400">
              <a:latin typeface="Arial"/>
              <a:ea typeface="Arial"/>
              <a:cs typeface="Arial"/>
            </a:endParaRPr>
          </a:p>
          <a:p>
            <a:pPr lvl="1" algn="just">
              <a:lnSpc>
                <a:spcPct val="150000"/>
              </a:lnSpc>
            </a:pPr>
            <a:r>
              <a:rPr lang="en-US" sz="1400" b="1" err="1">
                <a:latin typeface="Arial"/>
                <a:ea typeface="Arial"/>
                <a:cs typeface="Arial"/>
              </a:rPr>
              <a:t>Giảm từ </a:t>
            </a:r>
            <a:r>
              <a:rPr lang="vi-VN" sz="1400" b="1">
                <a:latin typeface="Arial"/>
                <a:ea typeface="Arial"/>
                <a:cs typeface="Arial"/>
              </a:rPr>
              <a:t>5 </a:t>
            </a:r>
            <a:r>
              <a:rPr lang="en-US" sz="1400" b="1" err="1">
                <a:latin typeface="Arial"/>
                <a:ea typeface="Arial"/>
                <a:cs typeface="Arial"/>
              </a:rPr>
              <a:t>đến</a:t>
            </a:r>
            <a:r>
              <a:rPr lang="vi-VN" sz="1400" b="1">
                <a:latin typeface="Arial"/>
                <a:ea typeface="Arial"/>
                <a:cs typeface="Arial"/>
              </a:rPr>
              <a:t> 10% </a:t>
            </a:r>
            <a:r>
              <a:rPr lang="en-US" sz="1400" err="1">
                <a:latin typeface="Arial"/>
                <a:ea typeface="Arial"/>
                <a:cs typeface="Arial"/>
              </a:rPr>
              <a:t>hiệu suất của hệ thống </a:t>
            </a:r>
            <a:r>
              <a:rPr lang="vi-VN" sz="1400">
                <a:latin typeface="Arial"/>
                <a:ea typeface="Arial"/>
                <a:cs typeface="Arial"/>
              </a:rPr>
              <a:t>lạnh </a:t>
            </a:r>
            <a:r>
              <a:rPr lang="en-US" sz="1400" err="1">
                <a:latin typeface="Arial"/>
                <a:ea typeface="Arial"/>
                <a:cs typeface="Arial"/>
              </a:rPr>
              <a:t>dùng </a:t>
            </a:r>
            <a:r>
              <a:rPr lang="vi-VN" sz="1400">
                <a:latin typeface="Arial"/>
                <a:ea typeface="Arial"/>
                <a:cs typeface="Arial"/>
              </a:rPr>
              <a:t>R22 </a:t>
            </a:r>
            <a:r>
              <a:rPr lang="en-US" sz="1400">
                <a:latin typeface="Arial"/>
                <a:ea typeface="Arial"/>
                <a:cs typeface="Arial"/>
              </a:rPr>
              <a:t>ở nhiệt độ vận hành thấp (từ -28 to -45 </a:t>
            </a:r>
            <a:r>
              <a:rPr lang="en-US" sz="1400" baseline="30000">
                <a:latin typeface="Arial"/>
                <a:ea typeface="Arial"/>
                <a:cs typeface="Arial"/>
              </a:rPr>
              <a:t>0</a:t>
            </a:r>
            <a:r>
              <a:rPr lang="en-US" sz="1400">
                <a:latin typeface="Arial"/>
                <a:ea typeface="Arial"/>
                <a:cs typeface="Arial"/>
              </a:rPr>
              <a:t>C) so với việc sử dụng hệ thống lạnh dùng NH3.</a:t>
            </a:r>
          </a:p>
          <a:p>
            <a:pPr marL="342900" indent="-342900" algn="just">
              <a:lnSpc>
                <a:spcPct val="150000"/>
              </a:lnSpc>
              <a:buFont typeface="+mj-lt"/>
              <a:buAutoNum type="alphaLcPeriod"/>
            </a:pPr>
            <a:endParaRPr lang="en-US" sz="1400"/>
          </a:p>
          <a:p>
            <a:pPr marL="342900" indent="-342900" algn="just">
              <a:lnSpc>
                <a:spcPct val="150000"/>
              </a:lnSpc>
              <a:spcBef>
                <a:spcPts val="450"/>
              </a:spcBef>
              <a:spcAft>
                <a:spcPts val="450"/>
              </a:spcAft>
              <a:buFont typeface="+mj-lt"/>
              <a:buAutoNum type="alphaLcPeriod"/>
            </a:pPr>
            <a:endParaRPr lang="en-US" altLang="en-US" sz="1400">
              <a:ea typeface="ＭＳ Ｐゴシック" panose="020b0600070205080204" pitchFamily="34" charset="-128"/>
            </a:endParaRPr>
          </a:p>
        </p:txBody>
      </p:sp>
      <p:pic>
        <p:nvPicPr>
          <p:cNvPr id="6" name="Picture 5">
            <a:extLst>
              <a:ext uri="{FF2B5EF4-FFF2-40B4-BE49-F238E27FC236}">
                <a16:creationId xmlns:a16="http://schemas.microsoft.com/office/drawing/2014/main" id="{310AC67F-9AB7-40BC-9CD2-D1937C56B90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07721" y="2774040"/>
            <a:ext cx="2274577" cy="2369460"/>
          </a:xfrm>
          <a:prstGeom prst="rect">
            <a:avLst/>
          </a:prstGeom>
        </p:spPr>
      </p:pic>
      <p:sp>
        <p:nvSpPr>
          <p:cNvPr id="8" name="TextBox 7">
            <a:extLst>
              <a:ext uri="{FF2B5EF4-FFF2-40B4-BE49-F238E27FC236}">
                <a16:creationId xmlns:a16="http://schemas.microsoft.com/office/drawing/2014/main" id="{38C649C8-E818-44E5-9048-8EFC458A800F}"/>
              </a:ext>
            </a:extLst>
          </p:cNvPr>
          <p:cNvSpPr txBox="1"/>
          <p:nvPr/>
        </p:nvSpPr>
        <p:spPr>
          <a:xfrm>
            <a:off x="900944" y="87474"/>
            <a:ext cx="7396119" cy="456535"/>
          </a:xfrm>
          <a:prstGeom prst="rect">
            <a:avLst/>
          </a:prstGeom>
          <a:noFill/>
        </p:spPr>
        <p:txBody>
          <a:bodyPr wrap="square">
            <a:spAutoFit/>
          </a:bodyPr>
          <a:lstStyle/>
          <a:p>
            <a:pPr algn="ctr">
              <a:lnSpc>
                <a:spcPct val="150000"/>
              </a:lnSpc>
              <a:spcBef>
                <a:spcPct val="0"/>
              </a:spcBef>
              <a:defRPr/>
            </a:pPr>
            <a:r>
              <a:rPr lang="en-US" sz="1800" b="1">
                <a:solidFill>
                  <a:schemeClr val="accent1">
                    <a:lumMod val="50000"/>
                  </a:schemeClr>
                </a:solidFill>
              </a:rPr>
              <a:t>6. CÁC GIẢI PHÁP KHÁC</a:t>
            </a:r>
            <a:endParaRPr lang="en-US" sz="1800" b="1">
              <a:solidFill>
                <a:schemeClr val="accent1">
                  <a:lumMod val="50000"/>
                </a:schemeClr>
              </a:solidFill>
              <a:latin typeface="Arial" panose="020b0604020202020204" pitchFamily="34" charset="0"/>
              <a:ea typeface="Tahoma" pitchFamily="34" charset="0"/>
              <a:cs typeface="Arial" panose="020b0604020202020204" pitchFamily="34" charset="0"/>
            </a:endParaRPr>
          </a:p>
        </p:txBody>
      </p:sp>
    </p:spTree>
    <p:extLst>
      <p:ext uri="{BB962C8B-B14F-4D97-AF65-F5344CB8AC3E}">
        <p14:creationId xmlns:p14="http://schemas.microsoft.com/office/powerpoint/2010/main" val="2879918571"/>
      </p:ext>
    </p:extLst>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Content Placeholder 2"/>
          <p:cNvSpPr>
            <a:spLocks noGrp="1"/>
          </p:cNvSpPr>
          <p:nvPr>
            <p:ph idx="1"/>
          </p:nvPr>
        </p:nvSpPr>
        <p:spPr>
          <a:xfrm>
            <a:off x="398523" y="707131"/>
            <a:ext cx="7000829" cy="3835003"/>
          </a:xfrm>
        </p:spPr>
        <p:txBody>
          <a:bodyPr>
            <a:normAutofit/>
          </a:bodyPr>
          <a:lstStyle/>
          <a:p>
            <a:pPr marL="342900" indent="-342900">
              <a:buFont typeface="+mj-lt"/>
              <a:buAutoNum type="alphaLcPeriod" startAt="2"/>
            </a:pPr>
            <a:r>
              <a:rPr lang="en-US" sz="1400" err="1"/>
              <a:t>Thay thế đèn </a:t>
            </a:r>
            <a:r>
              <a:rPr lang="vi-VN" sz="1400"/>
              <a:t>huỳnh quang</a:t>
            </a:r>
            <a:r>
              <a:rPr lang="en-US" sz="1400"/>
              <a:t> (</a:t>
            </a:r>
            <a:r>
              <a:rPr lang="en-MY" sz="1400"/>
              <a:t>T8-chấn lưu từ ) bằng </a:t>
            </a:r>
            <a:r>
              <a:rPr lang="vi-VN" sz="1400"/>
              <a:t>đèn </a:t>
            </a:r>
            <a:r>
              <a:rPr lang="en-MY" sz="1400" err="1"/>
              <a:t>chiếu sáng hiệu suất cao </a:t>
            </a:r>
            <a:r>
              <a:rPr lang="vi-VN" sz="1400"/>
              <a:t>(LED / </a:t>
            </a:r>
            <a:r>
              <a:rPr lang="en-US" sz="1400" err="1"/>
              <a:t>Đèn </a:t>
            </a:r>
            <a:r>
              <a:rPr lang="vi-VN" sz="1400"/>
              <a:t>T5)</a:t>
            </a:r>
            <a:endParaRPr lang="en-US" sz="1400"/>
          </a:p>
        </p:txBody>
      </p:sp>
      <p:sp>
        <p:nvSpPr>
          <p:cNvPr id="4" name="Slide Number Placeholder 3"/>
          <p:cNvSpPr>
            <a:spLocks noGrp="1"/>
          </p:cNvSpPr>
          <p:nvPr>
            <p:ph type="sldNum" sz="quarter" idx="10"/>
          </p:nvPr>
        </p:nvSpPr>
        <p:spPr>
          <a:xfrm>
            <a:off x="7748587" y="4878200"/>
            <a:ext cx="538163" cy="276999"/>
          </a:xfrm>
          <a:prstGeom prst="rect">
            <a:avLst/>
          </a:prstGeom>
        </p:spPr>
        <p:txBody>
          <a:bodyPr wrap="square" anchor="ctr" anchorCtr="0">
            <a:spAutoFit/>
          </a:bodyPr>
          <a:lstStyle>
            <a:defPPr>
              <a:defRPr lang="en-US"/>
            </a:defPPr>
            <a:lvl1pPr algn="ctr" rtl="0" fontAlgn="base">
              <a:spcBef>
                <a:spcPct val="20000"/>
              </a:spcBef>
              <a:spcAft>
                <a:spcPct val="0"/>
              </a:spcAft>
              <a:buNone/>
              <a:defRPr sz="1200" b="0" kern="1200">
                <a:solidFill>
                  <a:srgbClr val="006600"/>
                </a:solidFill>
                <a:latin typeface="Tahoma" pitchFamily="34" charset="0"/>
                <a:ea typeface="Tahoma" pitchFamily="34" charset="0"/>
                <a:cs typeface="Tahoma" pitchFamily="34" charset="0"/>
              </a:defRPr>
            </a:lvl1pPr>
            <a:lvl2pPr marL="342900" algn="l" rtl="0" fontAlgn="base">
              <a:spcBef>
                <a:spcPct val="0"/>
              </a:spcBef>
              <a:spcAft>
                <a:spcPct val="0"/>
              </a:spcAft>
              <a:defRPr sz="2400" kern="1200">
                <a:solidFill>
                  <a:schemeClr val="tx1"/>
                </a:solidFill>
                <a:latin typeface="Arial"/>
                <a:ea typeface="+mn-ea"/>
                <a:cs typeface="Arial"/>
              </a:defRPr>
            </a:lvl2pPr>
            <a:lvl3pPr marL="685800" algn="l" rtl="0" fontAlgn="base">
              <a:spcBef>
                <a:spcPct val="0"/>
              </a:spcBef>
              <a:spcAft>
                <a:spcPct val="0"/>
              </a:spcAft>
              <a:defRPr sz="2400" kern="1200">
                <a:solidFill>
                  <a:schemeClr val="tx1"/>
                </a:solidFill>
                <a:latin typeface="Arial"/>
                <a:ea typeface="+mn-ea"/>
                <a:cs typeface="Arial"/>
              </a:defRPr>
            </a:lvl3pPr>
            <a:lvl4pPr marL="1028700" algn="l" rtl="0" fontAlgn="base">
              <a:spcBef>
                <a:spcPct val="0"/>
              </a:spcBef>
              <a:spcAft>
                <a:spcPct val="0"/>
              </a:spcAft>
              <a:defRPr sz="2400" kern="1200">
                <a:solidFill>
                  <a:schemeClr val="tx1"/>
                </a:solidFill>
                <a:latin typeface="Arial"/>
                <a:ea typeface="+mn-ea"/>
                <a:cs typeface="Arial"/>
              </a:defRPr>
            </a:lvl4pPr>
            <a:lvl5pPr marL="1371600" algn="l" rtl="0" fontAlgn="base">
              <a:spcBef>
                <a:spcPct val="0"/>
              </a:spcBef>
              <a:spcAft>
                <a:spcPct val="0"/>
              </a:spcAft>
              <a:defRPr sz="2400" kern="1200">
                <a:solidFill>
                  <a:schemeClr val="tx1"/>
                </a:solidFill>
                <a:latin typeface="Arial"/>
                <a:ea typeface="+mn-ea"/>
                <a:cs typeface="Arial"/>
              </a:defRPr>
            </a:lvl5pPr>
            <a:lvl6pPr marL="1714500" algn="l" defTabSz="685800" rtl="0" eaLnBrk="1" latinLnBrk="0" hangingPunct="1">
              <a:defRPr sz="2400" kern="1200">
                <a:solidFill>
                  <a:schemeClr val="tx1"/>
                </a:solidFill>
                <a:latin typeface="Arial"/>
                <a:ea typeface="+mn-ea"/>
                <a:cs typeface="Arial"/>
              </a:defRPr>
            </a:lvl6pPr>
            <a:lvl7pPr marL="2057400" algn="l" defTabSz="685800" rtl="0" eaLnBrk="1" latinLnBrk="0" hangingPunct="1">
              <a:defRPr sz="2400" kern="1200">
                <a:solidFill>
                  <a:schemeClr val="tx1"/>
                </a:solidFill>
                <a:latin typeface="Arial"/>
                <a:ea typeface="+mn-ea"/>
                <a:cs typeface="Arial"/>
              </a:defRPr>
            </a:lvl7pPr>
            <a:lvl8pPr marL="2400300" algn="l" defTabSz="685800" rtl="0" eaLnBrk="1" latinLnBrk="0" hangingPunct="1">
              <a:defRPr sz="2400" kern="1200">
                <a:solidFill>
                  <a:schemeClr val="tx1"/>
                </a:solidFill>
                <a:latin typeface="Arial"/>
                <a:ea typeface="+mn-ea"/>
                <a:cs typeface="Arial"/>
              </a:defRPr>
            </a:lvl8pPr>
            <a:lvl9pPr marL="2743200" algn="l" defTabSz="685800" rtl="0" eaLnBrk="1" latinLnBrk="0" hangingPunct="1">
              <a:defRPr sz="2400" kern="1200">
                <a:solidFill>
                  <a:schemeClr val="tx1"/>
                </a:solidFill>
                <a:latin typeface="Arial"/>
                <a:ea typeface="+mn-ea"/>
                <a:cs typeface="Arial"/>
              </a:defRPr>
            </a:lvl9pPr>
          </a:lstStyle>
          <a:p>
            <a:pPr>
              <a:defRPr/>
            </a:pPr>
            <a:fld id="{D98CB0E3-489C-4651-AB62-9D610A2CF7D5}" type="slidenum">
              <a:rPr lang="en-US" smtClean="0"/>
              <a:pPr>
                <a:defRPr/>
              </a:pPr>
              <a:t>25</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062450" y="1627175"/>
            <a:ext cx="1671638" cy="106939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a:ext>
            </a:extLst>
          </a:blip>
          <a:srcRect b="-2425"/>
          <a:stretch>
            <a:fillRect/>
          </a:stretch>
        </p:blipFill>
        <p:spPr>
          <a:xfrm>
            <a:off x="6866492" y="1627175"/>
            <a:ext cx="1294457" cy="111442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38466" y="3884807"/>
            <a:ext cx="1195622" cy="1114425"/>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866493" y="3785150"/>
            <a:ext cx="1292221" cy="1114425"/>
          </a:xfrm>
          <a:prstGeom prst="rect">
            <a:avLst/>
          </a:prstGeom>
        </p:spPr>
      </p:pic>
      <p:graphicFrame>
        <p:nvGraphicFramePr>
          <p:cNvPr id="9" name="Table 8"/>
          <p:cNvGraphicFramePr>
            <a:graphicFrameLocks noGrp="1"/>
          </p:cNvGraphicFramePr>
          <p:nvPr/>
        </p:nvGraphicFramePr>
        <p:xfrm>
          <a:off x="3437256" y="2859697"/>
          <a:ext cx="3970059" cy="945245"/>
        </p:xfrm>
        <a:graphic>
          <a:graphicData uri="http://schemas.openxmlformats.org/drawingml/2006/table">
            <a:tbl>
              <a:tblPr firstRow="1" firstCol="1" bandRow="1" bandCol="1"/>
              <a:tblGrid>
                <a:gridCol w="1902740">
                  <a:extLst>
                    <a:ext uri="{9D8B030D-6E8A-4147-A177-3AD203B41FA5}">
                      <a16:colId xmlns:a16="http://schemas.microsoft.com/office/drawing/2014/main" val="20000"/>
                    </a:ext>
                  </a:extLst>
                </a:gridCol>
                <a:gridCol w="1140374">
                  <a:extLst>
                    <a:ext uri="{9D8B030D-6E8A-4147-A177-3AD203B41FA5}">
                      <a16:colId xmlns:a16="http://schemas.microsoft.com/office/drawing/2014/main" val="20001"/>
                    </a:ext>
                  </a:extLst>
                </a:gridCol>
                <a:gridCol w="926945">
                  <a:extLst>
                    <a:ext uri="{9D8B030D-6E8A-4147-A177-3AD203B41FA5}">
                      <a16:colId xmlns:a16="http://schemas.microsoft.com/office/drawing/2014/main" val="20002"/>
                    </a:ext>
                  </a:extLst>
                </a:gridCol>
              </a:tblGrid>
              <a:tr h="268600">
                <a:tc>
                  <a:txBody>
                    <a:bodyPr vert="horz" wrap="square"/>
                    <a:lstStyle/>
                    <a:p>
                      <a:pPr algn="ctr">
                        <a:lnSpc>
                          <a:spcPct val="120000"/>
                        </a:lnSpc>
                        <a:spcBef>
                          <a:spcPts val="600"/>
                        </a:spcBef>
                        <a:spcAft>
                          <a:spcPts val="600"/>
                        </a:spcAft>
                      </a:pPr>
                      <a:r>
                        <a:rPr lang="vi-VN" sz="1000" b="1" kern="1200">
                          <a:solidFill>
                            <a:srgbClr val="FFFFFF"/>
                          </a:solidFill>
                          <a:effectLst/>
                          <a:latin typeface="Tahoma" pitchFamily="34" charset="0"/>
                          <a:ea typeface="Arial" panose="020b0604020202020204" pitchFamily="34" charset="0"/>
                          <a:cs typeface="Tahoma" pitchFamily="34" charset="0"/>
                        </a:rPr>
                        <a:t>Chủng loại</a:t>
                      </a:r>
                      <a:endParaRPr lang="en-US" sz="1000" b="1" kern="1200">
                        <a:solidFill>
                          <a:srgbClr val="FFFFFF"/>
                        </a:solidFill>
                        <a:effectLst/>
                        <a:latin typeface="Tahoma" panose="020b0604030504040204" pitchFamily="34" charset="0"/>
                        <a:ea typeface="Arial" panose="020b0604020202020204" pitchFamily="34" charset="0"/>
                        <a:cs typeface="Tahoma" panose="020b0604030504040204" pitchFamily="34" charset="0"/>
                      </a:endParaRP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923C"/>
                    </a:solidFill>
                  </a:tcPr>
                </a:tc>
                <a:tc>
                  <a:txBody>
                    <a:bodyPr vert="horz" wrap="square"/>
                    <a:lstStyle/>
                    <a:p>
                      <a:pPr algn="ctr">
                        <a:lnSpc>
                          <a:spcPct val="120000"/>
                        </a:lnSpc>
                        <a:spcBef>
                          <a:spcPts val="600"/>
                        </a:spcBef>
                        <a:spcAft>
                          <a:spcPts val="600"/>
                        </a:spcAft>
                      </a:pPr>
                      <a:r>
                        <a:rPr lang="vi-VN" sz="1000" b="1">
                          <a:solidFill>
                            <a:srgbClr val="FFFFFF"/>
                          </a:solidFill>
                          <a:effectLst/>
                          <a:latin typeface="Tahoma" pitchFamily="34" charset="0"/>
                          <a:ea typeface="Arial" panose="020b0604020202020204" pitchFamily="34" charset="0"/>
                          <a:cs typeface="Tahoma" pitchFamily="34" charset="0"/>
                        </a:rPr>
                        <a:t>Công suất</a:t>
                      </a:r>
                      <a:endParaRPr lang="en-US" sz="1000">
                        <a:effectLst/>
                        <a:latin typeface="Tahoma" pitchFamily="34" charset="0"/>
                        <a:ea typeface="Arial" panose="020b0604020202020204" pitchFamily="34" charset="0"/>
                        <a:cs typeface="Times New Roman" pitchFamily="18" charset="0"/>
                      </a:endParaRP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923C"/>
                    </a:solidFill>
                  </a:tcPr>
                </a:tc>
                <a:tc>
                  <a:txBody>
                    <a:bodyPr vert="horz" wrap="square"/>
                    <a:lstStyle/>
                    <a:p>
                      <a:pPr algn="ctr">
                        <a:lnSpc>
                          <a:spcPct val="120000"/>
                        </a:lnSpc>
                        <a:spcBef>
                          <a:spcPts val="600"/>
                        </a:spcBef>
                        <a:spcAft>
                          <a:spcPts val="600"/>
                        </a:spcAft>
                      </a:pPr>
                      <a:r>
                        <a:rPr lang="en-US" sz="1000" b="1">
                          <a:solidFill>
                            <a:srgbClr val="FFFFFF"/>
                          </a:solidFill>
                          <a:effectLst/>
                          <a:latin typeface="Tahoma" pitchFamily="34" charset="0"/>
                          <a:ea typeface="Arial" panose="020b0604020202020204" pitchFamily="34" charset="0"/>
                          <a:cs typeface="Tahoma" pitchFamily="34" charset="0"/>
                        </a:rPr>
                        <a:t>% </a:t>
                      </a:r>
                      <a:r>
                        <a:rPr lang="vi-VN" sz="1000" b="1">
                          <a:solidFill>
                            <a:srgbClr val="FFFFFF"/>
                          </a:solidFill>
                          <a:effectLst/>
                          <a:latin typeface="Tahoma" pitchFamily="34" charset="0"/>
                          <a:ea typeface="Arial" panose="020b0604020202020204" pitchFamily="34" charset="0"/>
                          <a:cs typeface="Tahoma" pitchFamily="34" charset="0"/>
                        </a:rPr>
                        <a:t>Tiết kiệm</a:t>
                      </a:r>
                      <a:endParaRPr lang="en-US" sz="1000">
                        <a:effectLst/>
                        <a:latin typeface="Tahoma" panose="020b0604030504040204" pitchFamily="34" charset="0"/>
                        <a:ea typeface="Arial" panose="020b0604020202020204" pitchFamily="34" charset="0"/>
                        <a:cs typeface="Times New Roman" panose="02020603050405020304" pitchFamily="18" charset="0"/>
                      </a:endParaRP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6923C"/>
                    </a:solidFill>
                  </a:tcPr>
                </a:tc>
                <a:extLst>
                  <a:ext uri="{0D108BD9-81ED-4DB2-BD59-A6C34878D82A}">
                    <a16:rowId xmlns:a16="http://schemas.microsoft.com/office/drawing/2014/main" val="10000"/>
                  </a:ext>
                </a:extLst>
              </a:tr>
              <a:tr h="232941">
                <a:tc>
                  <a:txBody>
                    <a:bodyPr vert="horz" wrap="square"/>
                    <a:lstStyle/>
                    <a:p>
                      <a:pPr algn="ctr">
                        <a:lnSpc>
                          <a:spcPct val="120000"/>
                        </a:lnSpc>
                        <a:spcBef>
                          <a:spcPts val="600"/>
                        </a:spcBef>
                        <a:spcAft>
                          <a:spcPct val="0"/>
                        </a:spcAft>
                      </a:pPr>
                      <a:r>
                        <a:rPr lang="vi-VN" sz="900">
                          <a:effectLst/>
                          <a:latin typeface="Tahoma" pitchFamily="34" charset="0"/>
                          <a:ea typeface="Arial" panose="020b0604020202020204" pitchFamily="34" charset="0"/>
                          <a:cs typeface="Times New Roman" pitchFamily="18" charset="0"/>
                        </a:rPr>
                        <a:t>Đèn </a:t>
                      </a:r>
                      <a:r>
                        <a:rPr lang="en-US" sz="900">
                          <a:effectLst/>
                          <a:latin typeface="Tahoma" pitchFamily="34" charset="0"/>
                          <a:ea typeface="Arial" panose="020b0604020202020204" pitchFamily="34" charset="0"/>
                          <a:cs typeface="Times New Roman" pitchFamily="18" charset="0"/>
                        </a:rPr>
                        <a:t>T8</a:t>
                      </a:r>
                      <a:r>
                        <a:rPr lang="en-US" sz="900" baseline="0">
                          <a:effectLst/>
                          <a:latin typeface="Tahoma" pitchFamily="34" charset="0"/>
                          <a:ea typeface="Arial" panose="020b0604020202020204" pitchFamily="34" charset="0"/>
                          <a:cs typeface="Times New Roman" pitchFamily="18" charset="0"/>
                        </a:rPr>
                        <a:t> + </a:t>
                      </a:r>
                      <a:r>
                        <a:rPr lang="vi-VN" sz="900" baseline="0">
                          <a:effectLst/>
                          <a:latin typeface="Tahoma" pitchFamily="34" charset="0"/>
                          <a:ea typeface="Arial" panose="020b0604020202020204" pitchFamily="34" charset="0"/>
                          <a:cs typeface="Times New Roman" pitchFamily="18" charset="0"/>
                        </a:rPr>
                        <a:t>chấn lưu sắt từ</a:t>
                      </a:r>
                      <a:endParaRPr lang="en-US" sz="900">
                        <a:effectLst/>
                        <a:latin typeface="Tahoma" pitchFamily="34" charset="0"/>
                        <a:ea typeface="Arial" panose="020b0604020202020204" pitchFamily="34" charset="0"/>
                        <a:cs typeface="Times New Roman" pitchFamily="18" charset="0"/>
                      </a:endParaRP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tc>
                  <a:txBody>
                    <a:bodyPr vert="horz" wrap="square"/>
                    <a:lstStyle/>
                    <a:p>
                      <a:pPr algn="ctr">
                        <a:lnSpc>
                          <a:spcPct val="120000"/>
                        </a:lnSpc>
                        <a:spcBef>
                          <a:spcPts val="600"/>
                        </a:spcBef>
                        <a:spcAft>
                          <a:spcPct val="0"/>
                        </a:spcAft>
                      </a:pPr>
                      <a:r>
                        <a:rPr lang="en-US" sz="900">
                          <a:effectLst/>
                          <a:latin typeface="Tahoma" pitchFamily="34" charset="0"/>
                          <a:ea typeface="Arial" panose="020b0604020202020204" pitchFamily="34" charset="0"/>
                          <a:cs typeface="Times New Roman" pitchFamily="18" charset="0"/>
                        </a:rPr>
                        <a:t>46 W</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tc>
                  <a:txBody>
                    <a:bodyPr vert="horz" wrap="square"/>
                    <a:lstStyle/>
                    <a:p>
                      <a:pPr algn="ctr">
                        <a:lnSpc>
                          <a:spcPct val="120000"/>
                        </a:lnSpc>
                        <a:spcBef>
                          <a:spcPts val="600"/>
                        </a:spcBef>
                        <a:spcAft>
                          <a:spcPct val="0"/>
                        </a:spcAft>
                      </a:pPr>
                      <a:r>
                        <a:rPr lang="en-US" sz="900">
                          <a:effectLst/>
                          <a:latin typeface="Tahoma" pitchFamily="34" charset="0"/>
                          <a:ea typeface="Arial" panose="020b0604020202020204" pitchFamily="34" charset="0"/>
                          <a:cs typeface="Times New Roman" pitchFamily="18" charset="0"/>
                        </a:rPr>
                        <a:t>-</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extLst>
                  <a:ext uri="{0D108BD9-81ED-4DB2-BD59-A6C34878D82A}">
                    <a16:rowId xmlns:a16="http://schemas.microsoft.com/office/drawing/2014/main" val="10001"/>
                  </a:ext>
                </a:extLst>
              </a:tr>
              <a:tr h="221852">
                <a:tc>
                  <a:txBody>
                    <a:bodyPr vert="horz" wrap="square"/>
                    <a:lstStyle/>
                    <a:p>
                      <a:pPr algn="ctr">
                        <a:lnSpc>
                          <a:spcPct val="120000"/>
                        </a:lnSpc>
                        <a:spcBef>
                          <a:spcPts val="600"/>
                        </a:spcBef>
                        <a:spcAft>
                          <a:spcPct val="0"/>
                        </a:spcAft>
                      </a:pPr>
                      <a:r>
                        <a:rPr lang="vi-VN" sz="900">
                          <a:effectLst/>
                          <a:latin typeface="Tahoma" pitchFamily="34" charset="0"/>
                          <a:ea typeface="Arial" panose="020b0604020202020204" pitchFamily="34" charset="0"/>
                          <a:cs typeface="Times New Roman" pitchFamily="18" charset="0"/>
                        </a:rPr>
                        <a:t>Đèn </a:t>
                      </a:r>
                      <a:r>
                        <a:rPr lang="en-US" sz="900">
                          <a:effectLst/>
                          <a:latin typeface="Tahoma" pitchFamily="34" charset="0"/>
                          <a:ea typeface="Arial" panose="020b0604020202020204" pitchFamily="34" charset="0"/>
                          <a:cs typeface="Times New Roman" pitchFamily="18" charset="0"/>
                        </a:rPr>
                        <a:t>T5 +</a:t>
                      </a:r>
                      <a:r>
                        <a:rPr lang="en-US" sz="900" baseline="0">
                          <a:effectLst/>
                          <a:latin typeface="Tahoma" pitchFamily="34" charset="0"/>
                          <a:ea typeface="Arial" panose="020b0604020202020204" pitchFamily="34" charset="0"/>
                          <a:cs typeface="Times New Roman" pitchFamily="18" charset="0"/>
                        </a:rPr>
                        <a:t> </a:t>
                      </a:r>
                      <a:r>
                        <a:rPr lang="vi-VN" sz="900" baseline="0">
                          <a:effectLst/>
                          <a:latin typeface="Tahoma" pitchFamily="34" charset="0"/>
                          <a:ea typeface="Arial" panose="020b0604020202020204" pitchFamily="34" charset="0"/>
                          <a:cs typeface="Times New Roman" pitchFamily="18" charset="0"/>
                        </a:rPr>
                        <a:t>chấn lưu điện tử</a:t>
                      </a:r>
                      <a:endParaRPr lang="en-US" sz="900">
                        <a:effectLst/>
                        <a:latin typeface="Tahoma" panose="020b0604030504040204" pitchFamily="34" charset="0"/>
                        <a:ea typeface="Arial" panose="020b0604020202020204" pitchFamily="34" charset="0"/>
                        <a:cs typeface="Times New Roman" panose="02020603050405020304" pitchFamily="18" charset="0"/>
                      </a:endParaRP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tc>
                  <a:txBody>
                    <a:bodyPr vert="horz" wrap="square"/>
                    <a:lstStyle/>
                    <a:p>
                      <a:pPr algn="ctr">
                        <a:lnSpc>
                          <a:spcPct val="120000"/>
                        </a:lnSpc>
                        <a:spcBef>
                          <a:spcPts val="600"/>
                        </a:spcBef>
                        <a:spcAft>
                          <a:spcPct val="0"/>
                        </a:spcAft>
                      </a:pPr>
                      <a:r>
                        <a:rPr lang="en-US" sz="900">
                          <a:effectLst/>
                          <a:latin typeface="Tahoma" pitchFamily="34" charset="0"/>
                          <a:ea typeface="Arial" panose="020b0604020202020204" pitchFamily="34" charset="0"/>
                          <a:cs typeface="Times New Roman" pitchFamily="18" charset="0"/>
                        </a:rPr>
                        <a:t>28 W</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tc>
                  <a:txBody>
                    <a:bodyPr vert="horz" wrap="square"/>
                    <a:lstStyle/>
                    <a:p>
                      <a:pPr algn="ctr">
                        <a:lnSpc>
                          <a:spcPct val="120000"/>
                        </a:lnSpc>
                        <a:spcBef>
                          <a:spcPts val="600"/>
                        </a:spcBef>
                        <a:spcAft>
                          <a:spcPct val="0"/>
                        </a:spcAft>
                      </a:pPr>
                      <a:r>
                        <a:rPr lang="en-US" sz="900">
                          <a:effectLst/>
                          <a:latin typeface="Tahoma" pitchFamily="34" charset="0"/>
                          <a:ea typeface="Arial" panose="020b0604020202020204" pitchFamily="34" charset="0"/>
                          <a:cs typeface="Times New Roman" pitchFamily="18" charset="0"/>
                        </a:rPr>
                        <a:t>39%</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extLst>
                  <a:ext uri="{0D108BD9-81ED-4DB2-BD59-A6C34878D82A}">
                    <a16:rowId xmlns:a16="http://schemas.microsoft.com/office/drawing/2014/main" val="10002"/>
                  </a:ext>
                </a:extLst>
              </a:tr>
              <a:tr h="221852">
                <a:tc>
                  <a:txBody>
                    <a:bodyPr vert="horz" wrap="square"/>
                    <a:lstStyle/>
                    <a:p>
                      <a:pPr algn="ctr">
                        <a:lnSpc>
                          <a:spcPct val="120000"/>
                        </a:lnSpc>
                        <a:spcBef>
                          <a:spcPts val="600"/>
                        </a:spcBef>
                        <a:spcAft>
                          <a:spcPct val="0"/>
                        </a:spcAft>
                      </a:pPr>
                      <a:r>
                        <a:rPr lang="en-US" sz="900">
                          <a:effectLst/>
                          <a:latin typeface="Tahoma" pitchFamily="34" charset="0"/>
                          <a:ea typeface="Arial" panose="020b0604020202020204" pitchFamily="34" charset="0"/>
                          <a:cs typeface="Times New Roman" pitchFamily="18" charset="0"/>
                        </a:rPr>
                        <a:t>LED</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tc>
                  <a:txBody>
                    <a:bodyPr vert="horz" wrap="square"/>
                    <a:lstStyle/>
                    <a:p>
                      <a:pPr algn="ctr">
                        <a:lnSpc>
                          <a:spcPct val="120000"/>
                        </a:lnSpc>
                        <a:spcBef>
                          <a:spcPts val="600"/>
                        </a:spcBef>
                        <a:spcAft>
                          <a:spcPct val="0"/>
                        </a:spcAft>
                      </a:pPr>
                      <a:r>
                        <a:rPr lang="en-US" sz="900">
                          <a:effectLst/>
                          <a:latin typeface="Tahoma" pitchFamily="34" charset="0"/>
                          <a:ea typeface="Arial" panose="020b0604020202020204" pitchFamily="34" charset="0"/>
                          <a:cs typeface="Times New Roman" pitchFamily="18" charset="0"/>
                        </a:rPr>
                        <a:t>19 W</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tc>
                  <a:txBody>
                    <a:bodyPr vert="horz" wrap="square"/>
                    <a:lstStyle/>
                    <a:p>
                      <a:pPr algn="ctr">
                        <a:lnSpc>
                          <a:spcPct val="120000"/>
                        </a:lnSpc>
                        <a:spcBef>
                          <a:spcPts val="600"/>
                        </a:spcBef>
                        <a:spcAft>
                          <a:spcPct val="0"/>
                        </a:spcAft>
                      </a:pPr>
                      <a:r>
                        <a:rPr lang="en-US" sz="900">
                          <a:effectLst/>
                          <a:latin typeface="Tahoma" pitchFamily="34" charset="0"/>
                          <a:ea typeface="Arial" panose="020b0604020202020204" pitchFamily="34" charset="0"/>
                          <a:cs typeface="Times New Roman" pitchFamily="18" charset="0"/>
                        </a:rPr>
                        <a:t>59%</a:t>
                      </a:r>
                    </a:p>
                  </a:txBody>
                  <a:tcPr marL="41791" marR="41791"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6E3BC"/>
                    </a:solidFill>
                  </a:tcPr>
                </a:tc>
                <a:extLst>
                  <a:ext uri="{0D108BD9-81ED-4DB2-BD59-A6C34878D82A}">
                    <a16:rowId xmlns:a16="http://schemas.microsoft.com/office/drawing/2014/main" val="10003"/>
                  </a:ext>
                </a:extLst>
              </a:tr>
            </a:tbl>
          </a:graphicData>
        </a:graphic>
      </p:graphicFrame>
      <p:sp>
        <p:nvSpPr>
          <p:cNvPr id="10" name="TextBox 9"/>
          <p:cNvSpPr txBox="1"/>
          <p:nvPr/>
        </p:nvSpPr>
        <p:spPr>
          <a:xfrm>
            <a:off x="3184416" y="1627176"/>
            <a:ext cx="1878034" cy="715581"/>
          </a:xfrm>
          <a:prstGeom prst="rect">
            <a:avLst/>
          </a:prstGeom>
          <a:noFill/>
          <a:ln>
            <a:noFill/>
          </a:ln>
        </p:spPr>
        <p:txBody>
          <a:bodyPr wrap="square" rtlCol="0">
            <a:spAutoFit/>
          </a:bodyPr>
          <a:lstStyle/>
          <a:p>
            <a:pPr marL="214313" indent="-214313">
              <a:buFont typeface="Wingdings" charset="2"/>
              <a:buChar char="§"/>
            </a:pPr>
            <a:r>
              <a:rPr lang="en-US" sz="1350">
                <a:solidFill>
                  <a:srgbClr val="006600"/>
                </a:solidFill>
              </a:rPr>
              <a:t>170,000 VN</a:t>
            </a:r>
            <a:r>
              <a:rPr lang="vi-VN" sz="1350">
                <a:solidFill>
                  <a:srgbClr val="006600"/>
                </a:solidFill>
              </a:rPr>
              <a:t>D</a:t>
            </a:r>
            <a:r>
              <a:rPr lang="en-US" sz="1350">
                <a:solidFill>
                  <a:srgbClr val="006600"/>
                </a:solidFill>
              </a:rPr>
              <a:t>/bóng</a:t>
            </a:r>
            <a:endParaRPr lang="en-US" sz="1350">
              <a:solidFill>
                <a:srgbClr val="006600"/>
              </a:solidFill>
            </a:endParaRPr>
          </a:p>
          <a:p>
            <a:pPr marL="214313" indent="-214313">
              <a:buFont typeface="Wingdings" charset="2"/>
              <a:buChar char="§"/>
            </a:pPr>
            <a:r>
              <a:rPr lang="en-US" sz="1350" err="1">
                <a:solidFill>
                  <a:srgbClr val="006600"/>
                </a:solidFill>
              </a:rPr>
              <a:t>Thời gian hoàn vốn trong vòng</a:t>
            </a:r>
            <a:r>
              <a:rPr lang="vi-VN" sz="1350">
                <a:solidFill>
                  <a:srgbClr val="006600"/>
                </a:solidFill>
              </a:rPr>
              <a:t> 1.5 </a:t>
            </a:r>
            <a:r>
              <a:rPr lang="en-US" sz="1350" err="1">
                <a:solidFill>
                  <a:srgbClr val="006600"/>
                </a:solidFill>
              </a:rPr>
              <a:t>năm </a:t>
            </a:r>
          </a:p>
        </p:txBody>
      </p:sp>
      <p:sp>
        <p:nvSpPr>
          <p:cNvPr id="11" name="TextBox 10"/>
          <p:cNvSpPr txBox="1"/>
          <p:nvPr/>
        </p:nvSpPr>
        <p:spPr>
          <a:xfrm>
            <a:off x="3256519" y="3968064"/>
            <a:ext cx="1963553" cy="715581"/>
          </a:xfrm>
          <a:prstGeom prst="rect">
            <a:avLst/>
          </a:prstGeom>
          <a:noFill/>
          <a:ln>
            <a:noFill/>
          </a:ln>
        </p:spPr>
        <p:txBody>
          <a:bodyPr wrap="square" rtlCol="0">
            <a:spAutoFit/>
          </a:bodyPr>
          <a:lstStyle/>
          <a:p>
            <a:pPr marL="214313" indent="-214313">
              <a:buFont typeface="Wingdings" charset="2"/>
              <a:buChar char="§"/>
            </a:pPr>
            <a:r>
              <a:rPr lang="en-US" sz="1350">
                <a:solidFill>
                  <a:srgbClr val="006600"/>
                </a:solidFill>
              </a:rPr>
              <a:t>250,000 VN</a:t>
            </a:r>
            <a:r>
              <a:rPr lang="vi-VN" sz="1350">
                <a:solidFill>
                  <a:srgbClr val="006600"/>
                </a:solidFill>
              </a:rPr>
              <a:t>D</a:t>
            </a:r>
            <a:r>
              <a:rPr lang="en-US" sz="1350">
                <a:solidFill>
                  <a:srgbClr val="006600"/>
                </a:solidFill>
              </a:rPr>
              <a:t>/bóng</a:t>
            </a:r>
            <a:endParaRPr lang="en-US" sz="1350">
              <a:solidFill>
                <a:srgbClr val="006600"/>
              </a:solidFill>
            </a:endParaRPr>
          </a:p>
          <a:p>
            <a:pPr marL="214313" indent="-214313">
              <a:buFont typeface="Wingdings" charset="2"/>
              <a:buChar char="§"/>
            </a:pPr>
            <a:r>
              <a:rPr lang="en-US" sz="1350" err="1">
                <a:solidFill>
                  <a:srgbClr val="006600"/>
                </a:solidFill>
              </a:rPr>
              <a:t>Thời gian hoàn vốn trong </a:t>
            </a:r>
            <a:r>
              <a:rPr lang="vi-VN" sz="1350">
                <a:solidFill>
                  <a:srgbClr val="006600"/>
                </a:solidFill>
              </a:rPr>
              <a:t>3 </a:t>
            </a:r>
            <a:r>
              <a:rPr lang="en-US" sz="1350" err="1">
                <a:solidFill>
                  <a:srgbClr val="006600"/>
                </a:solidFill>
              </a:rPr>
              <a:t>năm</a:t>
            </a:r>
            <a:endParaRPr lang="en-US" sz="1350">
              <a:solidFill>
                <a:srgbClr val="006600"/>
              </a:solidFill>
            </a:endParaRPr>
          </a:p>
        </p:txBody>
      </p:sp>
      <p:pic>
        <p:nvPicPr>
          <p:cNvPr id="12" name="Picture 11"/>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112901" y="1445329"/>
            <a:ext cx="2143619" cy="1296272"/>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101833" y="2826753"/>
            <a:ext cx="2155646" cy="1296272"/>
          </a:xfrm>
          <a:prstGeom prst="rect">
            <a:avLst/>
          </a:prstGeom>
        </p:spPr>
      </p:pic>
      <p:sp>
        <p:nvSpPr>
          <p:cNvPr id="14" name="TextBox 13">
            <a:extLst>
              <a:ext uri="{FF2B5EF4-FFF2-40B4-BE49-F238E27FC236}">
                <a16:creationId xmlns:a16="http://schemas.microsoft.com/office/drawing/2014/main" id="{FD845A09-9404-425E-9933-EE2A02F8C379}"/>
              </a:ext>
            </a:extLst>
          </p:cNvPr>
          <p:cNvSpPr txBox="1"/>
          <p:nvPr/>
        </p:nvSpPr>
        <p:spPr>
          <a:xfrm>
            <a:off x="900944" y="87474"/>
            <a:ext cx="7396119" cy="456535"/>
          </a:xfrm>
          <a:prstGeom prst="rect">
            <a:avLst/>
          </a:prstGeom>
          <a:noFill/>
        </p:spPr>
        <p:txBody>
          <a:bodyPr wrap="square">
            <a:spAutoFit/>
          </a:bodyPr>
          <a:lstStyle/>
          <a:p>
            <a:pPr algn="ctr">
              <a:lnSpc>
                <a:spcPct val="150000"/>
              </a:lnSpc>
              <a:spcBef>
                <a:spcPct val="0"/>
              </a:spcBef>
              <a:defRPr/>
            </a:pPr>
            <a:r>
              <a:rPr lang="en-US" sz="1800" b="1">
                <a:solidFill>
                  <a:schemeClr val="accent1">
                    <a:lumMod val="50000"/>
                  </a:schemeClr>
                </a:solidFill>
              </a:rPr>
              <a:t>6. CÁC GIẢI PHÁP KHÁC</a:t>
            </a:r>
            <a:endParaRPr lang="en-US" sz="1800" b="1">
              <a:solidFill>
                <a:schemeClr val="accent1">
                  <a:lumMod val="50000"/>
                </a:schemeClr>
              </a:solidFill>
              <a:latin typeface="Arial" panose="020b0604020202020204" pitchFamily="34" charset="0"/>
              <a:ea typeface="Tahoma" pitchFamily="34" charset="0"/>
              <a:cs typeface="Arial" panose="020b0604020202020204" pitchFamily="34" charset="0"/>
            </a:endParaRPr>
          </a:p>
        </p:txBody>
      </p:sp>
    </p:spTree>
    <p:extLst>
      <p:ext uri="{BB962C8B-B14F-4D97-AF65-F5344CB8AC3E}">
        <p14:creationId xmlns:p14="http://schemas.microsoft.com/office/powerpoint/2010/main" val="1182002039"/>
      </p:ext>
    </p:extLst>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26</a:t>
            </a:fld>
            <a:endParaRPr lang="en-US"/>
          </a:p>
        </p:txBody>
      </p:sp>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386256" y="760540"/>
            <a:ext cx="8412055" cy="643145"/>
          </a:xfrm>
        </p:spPr>
        <p:txBody>
          <a:bodyPr>
            <a:normAutofit/>
          </a:bodyPr>
          <a:lstStyle/>
          <a:p>
            <a:pPr marL="342900" indent="-342900" algn="just">
              <a:buFont typeface="+mj-lt"/>
              <a:buAutoNum type="alphaLcPeriod" startAt="3"/>
            </a:pPr>
            <a:r>
              <a:rPr lang="en-US" sz="1400" err="1"/>
              <a:t>Xử lý nước thải: </a:t>
            </a:r>
            <a:r>
              <a:rPr lang="en-MY" sz="1400" err="1"/>
              <a:t>Lắp bộ đầu dò DO (nồng độ oxy hòa tan) và biến tần cho bơm thổi khí để điều khiển việc cấp khí cho bể hiếu khí </a:t>
            </a:r>
            <a:r>
              <a:rPr lang="en-US" sz="1400"/>
              <a:t>=&gt; </a:t>
            </a:r>
            <a:r>
              <a:rPr lang="vi-VN" sz="1400" b="1"/>
              <a:t>Tiết kiệm năng lượng khoảng 10%</a:t>
            </a:r>
            <a:endParaRPr lang="en-US" sz="1400" b="1"/>
          </a:p>
          <a:p>
            <a:pPr marL="342900" indent="-342900" algn="just">
              <a:buFont typeface="+mj-lt"/>
              <a:buAutoNum type="alphaLcPeriod" startAt="3"/>
            </a:pPr>
            <a:endParaRPr lang="en-GB" sz="1400"/>
          </a:p>
          <a:p>
            <a:pPr marL="342900" indent="-342900" algn="just">
              <a:spcBef>
                <a:spcPts val="450"/>
              </a:spcBef>
              <a:spcAft>
                <a:spcPts val="450"/>
              </a:spcAft>
              <a:buFont typeface="+mj-lt"/>
              <a:buAutoNum type="alphaLcPeriod" startAt="3"/>
            </a:pPr>
            <a:endParaRPr lang="en-US" altLang="en-US" sz="1600">
              <a:ea typeface="ＭＳ Ｐゴシック" panose="020b0600070205080204" pitchFamily="34" charset="-128"/>
            </a:endParaRPr>
          </a:p>
        </p:txBody>
      </p:sp>
      <p:pic>
        <p:nvPicPr>
          <p:cNvPr id="6" name="Picture 5">
            <a:extLst>
              <a:ext uri="{FF2B5EF4-FFF2-40B4-BE49-F238E27FC236}">
                <a16:creationId xmlns:a16="http://schemas.microsoft.com/office/drawing/2014/main" id="{D65915CD-8088-4CFE-B2D0-34DC0C1EC57F}"/>
              </a:ext>
            </a:extLst>
          </p:cNvPr>
          <p:cNvPicPr/>
          <p:nvPr/>
        </p:nvPicPr>
        <p:blipFill>
          <a:blip r:embed="rId3">
            <a:extLst>
              <a:ext uri="{28A0092B-C50C-407E-A947-70E740481C1C}">
                <a14:useLocalDpi xmlns:a14="http://schemas.microsoft.com/office/drawing/2010/main"/>
              </a:ext>
            </a:extLst>
          </a:blip>
          <a:stretch>
            <a:fillRect/>
          </a:stretch>
        </p:blipFill>
        <p:spPr bwMode="auto">
          <a:xfrm>
            <a:off x="2398259" y="1707654"/>
            <a:ext cx="4347483" cy="2916324"/>
          </a:xfrm>
          <a:prstGeom prst="rect">
            <a:avLst/>
          </a:prstGeom>
          <a:noFill/>
          <a:ln>
            <a:noFill/>
          </a:ln>
        </p:spPr>
      </p:pic>
      <p:sp>
        <p:nvSpPr>
          <p:cNvPr id="8" name="TextBox 7">
            <a:extLst>
              <a:ext uri="{FF2B5EF4-FFF2-40B4-BE49-F238E27FC236}">
                <a16:creationId xmlns:a16="http://schemas.microsoft.com/office/drawing/2014/main" id="{CF940BD6-9077-4BA4-BED2-3955BEF56218}"/>
              </a:ext>
            </a:extLst>
          </p:cNvPr>
          <p:cNvSpPr txBox="1"/>
          <p:nvPr/>
        </p:nvSpPr>
        <p:spPr>
          <a:xfrm>
            <a:off x="900944" y="87474"/>
            <a:ext cx="7396119" cy="456535"/>
          </a:xfrm>
          <a:prstGeom prst="rect">
            <a:avLst/>
          </a:prstGeom>
          <a:noFill/>
        </p:spPr>
        <p:txBody>
          <a:bodyPr wrap="square">
            <a:spAutoFit/>
          </a:bodyPr>
          <a:lstStyle/>
          <a:p>
            <a:pPr algn="ctr">
              <a:lnSpc>
                <a:spcPct val="150000"/>
              </a:lnSpc>
              <a:spcBef>
                <a:spcPct val="0"/>
              </a:spcBef>
              <a:defRPr/>
            </a:pPr>
            <a:r>
              <a:rPr lang="en-US" sz="1800" b="1">
                <a:solidFill>
                  <a:schemeClr val="accent1">
                    <a:lumMod val="50000"/>
                  </a:schemeClr>
                </a:solidFill>
              </a:rPr>
              <a:t>6. CÁC GIẢI PHÁP KHÁC</a:t>
            </a:r>
            <a:endParaRPr lang="en-US" sz="1800" b="1">
              <a:solidFill>
                <a:schemeClr val="accent1">
                  <a:lumMod val="50000"/>
                </a:schemeClr>
              </a:solidFill>
              <a:latin typeface="Arial" panose="020b0604020202020204" pitchFamily="34" charset="0"/>
              <a:ea typeface="Tahoma" pitchFamily="34" charset="0"/>
              <a:cs typeface="Arial" panose="020b0604020202020204" pitchFamily="34" charset="0"/>
            </a:endParaRPr>
          </a:p>
        </p:txBody>
      </p:sp>
    </p:spTree>
    <p:extLst>
      <p:ext uri="{BB962C8B-B14F-4D97-AF65-F5344CB8AC3E}">
        <p14:creationId xmlns:p14="http://schemas.microsoft.com/office/powerpoint/2010/main" val="278023651"/>
      </p:ext>
    </p:extLst>
  </p:cSld>
  <p:clrMapOvr>
    <a:masterClrMapping/>
  </p:clrMapOvr>
  <p:transition/>
  <p:timing/>
</p:sld>
</file>

<file path=ppt/slides/slide2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27</a:t>
            </a:fld>
            <a:endParaRPr lang="en-US"/>
          </a:p>
        </p:txBody>
      </p:sp>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554288" y="776860"/>
            <a:ext cx="7522911" cy="1380803"/>
          </a:xfrm>
        </p:spPr>
        <p:txBody>
          <a:bodyPr>
            <a:normAutofit fontScale="92500"/>
          </a:bodyPr>
          <a:lstStyle/>
          <a:p>
            <a:pPr marL="342900" indent="-342900" algn="just">
              <a:buFont typeface="+mj-lt"/>
              <a:buAutoNum type="alphaLcPeriod" startAt="4"/>
            </a:pPr>
            <a:r>
              <a:rPr lang="en-US" sz="1400"/>
              <a:t>N</a:t>
            </a:r>
            <a:r>
              <a:rPr lang="vi-VN" sz="1400"/>
              <a:t>ư</a:t>
            </a:r>
            <a:r>
              <a:rPr lang="en-US" sz="1400" err="1"/>
              <a:t>ớc nóng năng lượng mặt trời: sản xuất n</a:t>
            </a:r>
            <a:r>
              <a:rPr lang="vi-VN" sz="1400"/>
              <a:t>ư</a:t>
            </a:r>
            <a:r>
              <a:rPr lang="en-US" sz="1400" err="1"/>
              <a:t>ớc nóng </a:t>
            </a:r>
            <a:r>
              <a:rPr lang="vi-VN" sz="1400"/>
              <a:t>= &gt; thấp </a:t>
            </a:r>
            <a:r>
              <a:rPr lang="vi-VN" sz="1400" b="1"/>
              <a:t>hơn 50–80% </a:t>
            </a:r>
            <a:r>
              <a:rPr lang="vi-VN" sz="1400"/>
              <a:t>so với lò sưởi điện</a:t>
            </a:r>
            <a:endParaRPr lang="en-US" sz="1400"/>
          </a:p>
          <a:p>
            <a:pPr marL="342900" indent="-342900" algn="just">
              <a:buFont typeface="+mj-lt"/>
              <a:buAutoNum type="alphaLcPeriod" startAt="4"/>
            </a:pPr>
            <a:r>
              <a:rPr lang="en-US" sz="1400"/>
              <a:t>Thu hồi nhiệt từ Gas nóng: Thu hồi </a:t>
            </a:r>
            <a:r>
              <a:rPr lang="vi-VN" sz="1400"/>
              <a:t>nhiệt thải </a:t>
            </a:r>
            <a:r>
              <a:rPr lang="en-US" sz="1400" err="1"/>
              <a:t>từ hệ thống lạnh để sản xuất nước nóng cho khâu rửa thủy sản.  Lợi ích của việc thu hồi </a:t>
            </a:r>
            <a:r>
              <a:rPr lang="vi-VN" sz="1400"/>
              <a:t>nhiệt thải </a:t>
            </a:r>
            <a:r>
              <a:rPr lang="en-US" sz="1400" err="1"/>
              <a:t>có thể giúp sản xuất nước nóng với chi phí năng lượng thấp, đồng thời giảm tải nhiệt thừa cho dàn ngưng, vì thế giúp hệ thống lạnh vận hành hiệu quả hơn =&gt; </a:t>
            </a:r>
            <a:r>
              <a:rPr lang="vi-VN" sz="1400" b="1"/>
              <a:t>Giảm khoảng hơn 10% năng lượng hệ thống</a:t>
            </a:r>
            <a:endParaRPr lang="en-US" sz="1400" b="1"/>
          </a:p>
          <a:p>
            <a:pPr marL="342900" indent="-342900" algn="just">
              <a:buFont typeface="+mj-lt"/>
              <a:buAutoNum type="alphaLcPeriod" startAt="4"/>
            </a:pPr>
            <a:endParaRPr lang="en-US" sz="1400"/>
          </a:p>
          <a:p>
            <a:pPr marL="342900" indent="-342900" algn="just">
              <a:buFont typeface="+mj-lt"/>
              <a:buAutoNum type="alphaLcPeriod" startAt="4"/>
            </a:pPr>
            <a:endParaRPr lang="en-GB" sz="1400"/>
          </a:p>
          <a:p>
            <a:pPr marL="342900" indent="-342900" algn="just">
              <a:spcBef>
                <a:spcPts val="450"/>
              </a:spcBef>
              <a:spcAft>
                <a:spcPts val="450"/>
              </a:spcAft>
              <a:buFont typeface="+mj-lt"/>
              <a:buAutoNum type="alphaLcPeriod" startAt="4"/>
            </a:pPr>
            <a:endParaRPr lang="en-US" altLang="en-US" sz="1600">
              <a:ea typeface="ＭＳ Ｐゴシック" panose="020b0600070205080204" pitchFamily="34" charset="-128"/>
            </a:endParaRPr>
          </a:p>
        </p:txBody>
      </p:sp>
      <p:pic>
        <p:nvPicPr>
          <p:cNvPr id="2" name="Picture 1">
            <a:extLst>
              <a:ext uri="{FF2B5EF4-FFF2-40B4-BE49-F238E27FC236}">
                <a16:creationId xmlns:a16="http://schemas.microsoft.com/office/drawing/2014/main" id="{E533D0DA-22C0-453E-B98C-35F1535A5AB5}"/>
              </a:ext>
            </a:extLst>
          </p:cNvPr>
          <p:cNvPicPr>
            <a:picLocks noChangeAspect="1"/>
          </p:cNvPicPr>
          <p:nvPr/>
        </p:nvPicPr>
        <p:blipFill>
          <a:blip r:embed="rId3"/>
          <a:srcRect b="11071"/>
          <a:stretch>
            <a:fillRect/>
          </a:stretch>
        </p:blipFill>
        <p:spPr>
          <a:xfrm>
            <a:off x="1788683" y="2327055"/>
            <a:ext cx="5297277" cy="2276207"/>
          </a:xfrm>
          <a:prstGeom prst="rect">
            <a:avLst/>
          </a:prstGeom>
        </p:spPr>
      </p:pic>
      <p:sp>
        <p:nvSpPr>
          <p:cNvPr id="6" name="TextBox 5">
            <a:extLst>
              <a:ext uri="{FF2B5EF4-FFF2-40B4-BE49-F238E27FC236}">
                <a16:creationId xmlns:a16="http://schemas.microsoft.com/office/drawing/2014/main" id="{504A855F-25BE-47E6-A18E-BD49CCF52786}"/>
              </a:ext>
            </a:extLst>
          </p:cNvPr>
          <p:cNvSpPr txBox="1"/>
          <p:nvPr/>
        </p:nvSpPr>
        <p:spPr>
          <a:xfrm>
            <a:off x="900944" y="87474"/>
            <a:ext cx="7396119" cy="456535"/>
          </a:xfrm>
          <a:prstGeom prst="rect">
            <a:avLst/>
          </a:prstGeom>
          <a:noFill/>
        </p:spPr>
        <p:txBody>
          <a:bodyPr wrap="square">
            <a:spAutoFit/>
          </a:bodyPr>
          <a:lstStyle/>
          <a:p>
            <a:pPr algn="ctr">
              <a:lnSpc>
                <a:spcPct val="150000"/>
              </a:lnSpc>
              <a:spcBef>
                <a:spcPct val="0"/>
              </a:spcBef>
              <a:defRPr/>
            </a:pPr>
            <a:r>
              <a:rPr lang="en-US" sz="1800" b="1">
                <a:solidFill>
                  <a:schemeClr val="accent1">
                    <a:lumMod val="50000"/>
                  </a:schemeClr>
                </a:solidFill>
              </a:rPr>
              <a:t>6. CÁC GIẢI PHÁP KHÁC</a:t>
            </a:r>
            <a:endParaRPr lang="en-US" sz="1800" b="1">
              <a:solidFill>
                <a:schemeClr val="accent1">
                  <a:lumMod val="50000"/>
                </a:schemeClr>
              </a:solidFill>
              <a:latin typeface="Arial" panose="020b0604020202020204" pitchFamily="34" charset="0"/>
              <a:ea typeface="Tahoma" pitchFamily="34" charset="0"/>
              <a:cs typeface="Arial" panose="020b0604020202020204" pitchFamily="34" charset="0"/>
            </a:endParaRPr>
          </a:p>
        </p:txBody>
      </p:sp>
    </p:spTree>
    <p:extLst>
      <p:ext uri="{BB962C8B-B14F-4D97-AF65-F5344CB8AC3E}">
        <p14:creationId xmlns:p14="http://schemas.microsoft.com/office/powerpoint/2010/main" val="913193885"/>
      </p:ext>
    </p:extLst>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Content Placeholder 2"/>
          <p:cNvSpPr>
            <a:spLocks noGrp="1"/>
          </p:cNvSpPr>
          <p:nvPr>
            <p:ph idx="1"/>
          </p:nvPr>
        </p:nvSpPr>
        <p:spPr>
          <a:xfrm>
            <a:off x="695891" y="768979"/>
            <a:ext cx="6858000" cy="3271535"/>
          </a:xfrm>
        </p:spPr>
        <p:txBody>
          <a:bodyPr>
            <a:noAutofit/>
          </a:bodyPr>
          <a:lstStyle/>
          <a:p>
            <a:pPr marL="342900" indent="-342900">
              <a:lnSpc>
                <a:spcPct val="130000"/>
              </a:lnSpc>
              <a:spcBef>
                <a:spcPts val="300"/>
              </a:spcBef>
              <a:buFont typeface="+mj-lt"/>
              <a:buAutoNum type="alphaLcPeriod" startAt="6"/>
            </a:pPr>
            <a:r>
              <a:rPr lang="en-US" sz="1400" b="1" err="1"/>
              <a:t>Xây dựng hệ thống quản lý năng lượng</a:t>
            </a:r>
            <a:endParaRPr lang="en-US" sz="1400" b="1"/>
          </a:p>
          <a:p>
            <a:pPr marL="0" indent="0">
              <a:lnSpc>
                <a:spcPct val="130000"/>
              </a:lnSpc>
              <a:spcBef>
                <a:spcPts val="300"/>
              </a:spcBef>
              <a:buNone/>
            </a:pPr>
            <a:r>
              <a:rPr lang="en-US" sz="1400" b="1" i="1"/>
              <a:t>Lợi ích của hệ thống quản lý năng lượng:</a:t>
            </a:r>
          </a:p>
          <a:p>
            <a:pPr lvl="0">
              <a:lnSpc>
                <a:spcPct val="130000"/>
              </a:lnSpc>
              <a:spcBef>
                <a:spcPts val="300"/>
              </a:spcBef>
            </a:pPr>
            <a:r>
              <a:rPr lang="en-US" sz="1400" err="1"/>
              <a:t>Giảm chi phí năng lượng</a:t>
            </a:r>
            <a:endParaRPr lang="en-US" sz="1400"/>
          </a:p>
          <a:p>
            <a:pPr lvl="0">
              <a:lnSpc>
                <a:spcPct val="130000"/>
              </a:lnSpc>
              <a:spcBef>
                <a:spcPts val="300"/>
              </a:spcBef>
            </a:pPr>
            <a:r>
              <a:rPr lang="en-US" sz="1400" err="1"/>
              <a:t>Tăng công suất sản xuất và </a:t>
            </a:r>
          </a:p>
          <a:p>
            <a:pPr marL="139700" lvl="0" indent="0">
              <a:lnSpc>
                <a:spcPct val="130000"/>
              </a:lnSpc>
              <a:spcBef>
                <a:spcPts val="300"/>
              </a:spcBef>
              <a:buNone/>
            </a:pPr>
            <a:r>
              <a:rPr lang="en-US" sz="1400"/>
              <a:t>      chất lượng sản phẩm </a:t>
            </a:r>
          </a:p>
          <a:p>
            <a:pPr lvl="0">
              <a:lnSpc>
                <a:spcPct val="130000"/>
              </a:lnSpc>
              <a:spcBef>
                <a:spcPts val="300"/>
              </a:spcBef>
            </a:pPr>
            <a:r>
              <a:rPr lang="en-US" sz="1400" err="1"/>
              <a:t>Nâng cao khả năng cạnh tranh</a:t>
            </a:r>
            <a:endParaRPr lang="en-US" sz="1400"/>
          </a:p>
          <a:p>
            <a:pPr lvl="0">
              <a:lnSpc>
                <a:spcPct val="130000"/>
              </a:lnSpc>
              <a:spcBef>
                <a:spcPts val="300"/>
              </a:spcBef>
            </a:pPr>
            <a:r>
              <a:rPr lang="en-US" sz="1400" err="1"/>
              <a:t>Cải thiện môi trường và độ an toàn</a:t>
            </a:r>
            <a:endParaRPr lang="en-US" sz="1400"/>
          </a:p>
          <a:p>
            <a:pPr lvl="0">
              <a:lnSpc>
                <a:spcPct val="130000"/>
              </a:lnSpc>
              <a:spcBef>
                <a:spcPts val="300"/>
              </a:spcBef>
            </a:pPr>
            <a:r>
              <a:rPr lang="vi-VN" sz="1400"/>
              <a:t>Quảng bá hình ảnh</a:t>
            </a:r>
          </a:p>
          <a:p>
            <a:pPr lvl="0">
              <a:lnSpc>
                <a:spcPct val="130000"/>
              </a:lnSpc>
              <a:spcBef>
                <a:spcPts val="300"/>
              </a:spcBef>
            </a:pPr>
            <a:r>
              <a:rPr lang="en-US" sz="1400" err="1"/>
              <a:t>Giảm phát thải khí nhà  kính</a:t>
            </a:r>
            <a:endParaRPr lang="en-US" sz="1400"/>
          </a:p>
          <a:p>
            <a:pPr lvl="0">
              <a:lnSpc>
                <a:spcPct val="130000"/>
              </a:lnSpc>
              <a:spcBef>
                <a:spcPts val="300"/>
              </a:spcBef>
            </a:pPr>
            <a:r>
              <a:rPr lang="en-US" sz="1400" err="1"/>
              <a:t>Tuân thủ luật  pháp </a:t>
            </a:r>
          </a:p>
          <a:p>
            <a:pPr marL="342900" indent="-342900">
              <a:lnSpc>
                <a:spcPct val="130000"/>
              </a:lnSpc>
              <a:spcBef>
                <a:spcPts val="300"/>
              </a:spcBef>
              <a:buFont typeface="+mj-lt"/>
              <a:buAutoNum type="alphaLcPeriod" startAt="6"/>
            </a:pPr>
            <a:endParaRPr lang="en-US" sz="1400"/>
          </a:p>
        </p:txBody>
      </p:sp>
      <p:sp>
        <p:nvSpPr>
          <p:cNvPr id="4" name="Slide Number Placeholder 3"/>
          <p:cNvSpPr>
            <a:spLocks noGrp="1"/>
          </p:cNvSpPr>
          <p:nvPr>
            <p:ph type="sldNum" sz="quarter" idx="10"/>
          </p:nvPr>
        </p:nvSpPr>
        <p:spPr>
          <a:xfrm>
            <a:off x="7748587" y="4878200"/>
            <a:ext cx="538163" cy="276999"/>
          </a:xfrm>
          <a:prstGeom prst="rect">
            <a:avLst/>
          </a:prstGeom>
        </p:spPr>
        <p:txBody>
          <a:bodyPr wrap="square" anchor="ctr" anchorCtr="0">
            <a:spAutoFit/>
          </a:bodyPr>
          <a:lstStyle>
            <a:defPPr>
              <a:defRPr lang="en-US"/>
            </a:defPPr>
            <a:lvl1pPr algn="ctr" rtl="0" fontAlgn="base">
              <a:spcBef>
                <a:spcPct val="20000"/>
              </a:spcBef>
              <a:spcAft>
                <a:spcPct val="0"/>
              </a:spcAft>
              <a:buNone/>
              <a:defRPr sz="1200" b="0" kern="1200">
                <a:solidFill>
                  <a:srgbClr val="006600"/>
                </a:solidFill>
                <a:latin typeface="Tahoma" pitchFamily="34" charset="0"/>
                <a:ea typeface="Tahoma" pitchFamily="34" charset="0"/>
                <a:cs typeface="Tahoma" pitchFamily="34" charset="0"/>
              </a:defRPr>
            </a:lvl1pPr>
            <a:lvl2pPr marL="342900" algn="l" rtl="0" fontAlgn="base">
              <a:spcBef>
                <a:spcPct val="0"/>
              </a:spcBef>
              <a:spcAft>
                <a:spcPct val="0"/>
              </a:spcAft>
              <a:defRPr sz="2400" kern="1200">
                <a:solidFill>
                  <a:schemeClr val="tx1"/>
                </a:solidFill>
                <a:latin typeface="Arial"/>
                <a:ea typeface="+mn-ea"/>
                <a:cs typeface="Arial"/>
              </a:defRPr>
            </a:lvl2pPr>
            <a:lvl3pPr marL="685800" algn="l" rtl="0" fontAlgn="base">
              <a:spcBef>
                <a:spcPct val="0"/>
              </a:spcBef>
              <a:spcAft>
                <a:spcPct val="0"/>
              </a:spcAft>
              <a:defRPr sz="2400" kern="1200">
                <a:solidFill>
                  <a:schemeClr val="tx1"/>
                </a:solidFill>
                <a:latin typeface="Arial"/>
                <a:ea typeface="+mn-ea"/>
                <a:cs typeface="Arial"/>
              </a:defRPr>
            </a:lvl3pPr>
            <a:lvl4pPr marL="1028700" algn="l" rtl="0" fontAlgn="base">
              <a:spcBef>
                <a:spcPct val="0"/>
              </a:spcBef>
              <a:spcAft>
                <a:spcPct val="0"/>
              </a:spcAft>
              <a:defRPr sz="2400" kern="1200">
                <a:solidFill>
                  <a:schemeClr val="tx1"/>
                </a:solidFill>
                <a:latin typeface="Arial"/>
                <a:ea typeface="+mn-ea"/>
                <a:cs typeface="Arial"/>
              </a:defRPr>
            </a:lvl4pPr>
            <a:lvl5pPr marL="1371600" algn="l" rtl="0" fontAlgn="base">
              <a:spcBef>
                <a:spcPct val="0"/>
              </a:spcBef>
              <a:spcAft>
                <a:spcPct val="0"/>
              </a:spcAft>
              <a:defRPr sz="2400" kern="1200">
                <a:solidFill>
                  <a:schemeClr val="tx1"/>
                </a:solidFill>
                <a:latin typeface="Arial"/>
                <a:ea typeface="+mn-ea"/>
                <a:cs typeface="Arial"/>
              </a:defRPr>
            </a:lvl5pPr>
            <a:lvl6pPr marL="1714500" algn="l" defTabSz="685800" rtl="0" eaLnBrk="1" latinLnBrk="0" hangingPunct="1">
              <a:defRPr sz="2400" kern="1200">
                <a:solidFill>
                  <a:schemeClr val="tx1"/>
                </a:solidFill>
                <a:latin typeface="Arial"/>
                <a:ea typeface="+mn-ea"/>
                <a:cs typeface="Arial"/>
              </a:defRPr>
            </a:lvl6pPr>
            <a:lvl7pPr marL="2057400" algn="l" defTabSz="685800" rtl="0" eaLnBrk="1" latinLnBrk="0" hangingPunct="1">
              <a:defRPr sz="2400" kern="1200">
                <a:solidFill>
                  <a:schemeClr val="tx1"/>
                </a:solidFill>
                <a:latin typeface="Arial"/>
                <a:ea typeface="+mn-ea"/>
                <a:cs typeface="Arial"/>
              </a:defRPr>
            </a:lvl7pPr>
            <a:lvl8pPr marL="2400300" algn="l" defTabSz="685800" rtl="0" eaLnBrk="1" latinLnBrk="0" hangingPunct="1">
              <a:defRPr sz="2400" kern="1200">
                <a:solidFill>
                  <a:schemeClr val="tx1"/>
                </a:solidFill>
                <a:latin typeface="Arial"/>
                <a:ea typeface="+mn-ea"/>
                <a:cs typeface="Arial"/>
              </a:defRPr>
            </a:lvl8pPr>
            <a:lvl9pPr marL="2743200" algn="l" defTabSz="685800" rtl="0" eaLnBrk="1" latinLnBrk="0" hangingPunct="1">
              <a:defRPr sz="2400" kern="1200">
                <a:solidFill>
                  <a:schemeClr val="tx1"/>
                </a:solidFill>
                <a:latin typeface="Arial"/>
                <a:ea typeface="+mn-ea"/>
                <a:cs typeface="Arial"/>
              </a:defRPr>
            </a:lvl9pPr>
          </a:lstStyle>
          <a:p>
            <a:pPr>
              <a:defRPr/>
            </a:pPr>
            <a:fld id="{D98CB0E3-489C-4651-AB62-9D610A2CF7D5}" type="slidenum">
              <a:rPr lang="en-US" smtClean="0"/>
              <a:pPr>
                <a:defRPr/>
              </a:pPr>
              <a:t>28</a:t>
            </a:fld>
            <a:endParaRPr lang="en-US"/>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a:ext>
            </a:extLst>
          </a:blip>
          <a:stretch>
            <a:fillRect/>
          </a:stretch>
        </p:blipFill>
        <p:spPr bwMode="auto">
          <a:xfrm>
            <a:off x="5126950" y="1569648"/>
            <a:ext cx="3777215" cy="2050751"/>
          </a:xfrm>
          <a:prstGeom prst="rect">
            <a:avLst/>
          </a:prstGeom>
          <a:noFill/>
          <a:ln w="9525">
            <a:noFill/>
            <a:miter lim="800000"/>
          </a:ln>
        </p:spPr>
      </p:pic>
      <p:sp>
        <p:nvSpPr>
          <p:cNvPr id="6" name="Rectangle 5"/>
          <p:cNvSpPr/>
          <p:nvPr/>
        </p:nvSpPr>
        <p:spPr>
          <a:xfrm>
            <a:off x="5019110" y="3682724"/>
            <a:ext cx="3714750" cy="715581"/>
          </a:xfrm>
          <a:prstGeom prst="rect">
            <a:avLst/>
          </a:prstGeom>
        </p:spPr>
        <p:txBody>
          <a:bodyPr>
            <a:spAutoFit/>
          </a:bodyPr>
          <a:lstStyle/>
          <a:p>
            <a:pPr>
              <a:buNone/>
            </a:pPr>
            <a:r>
              <a:rPr lang="vi-VN" altLang="vi-VN" sz="1350">
                <a:solidFill>
                  <a:srgbClr val="006600"/>
                </a:solidFill>
              </a:rPr>
              <a:t>Chu kỳ</a:t>
            </a:r>
            <a:r>
              <a:rPr lang="en-US" altLang="vi-VN" sz="1350">
                <a:solidFill>
                  <a:srgbClr val="006600"/>
                </a:solidFill>
              </a:rPr>
              <a:t> năng lượng từ hiệu quả năng lượng với một hệ thống quản lý năng lượng bền vững</a:t>
            </a:r>
            <a:endParaRPr lang="en-US" altLang="vi-VN" sz="1350">
              <a:solidFill>
                <a:srgbClr val="006600"/>
              </a:solidFill>
            </a:endParaRPr>
          </a:p>
        </p:txBody>
      </p:sp>
      <p:sp>
        <p:nvSpPr>
          <p:cNvPr id="10" name="TextBox 9">
            <a:extLst>
              <a:ext uri="{FF2B5EF4-FFF2-40B4-BE49-F238E27FC236}">
                <a16:creationId xmlns:a16="http://schemas.microsoft.com/office/drawing/2014/main" id="{21D5BC9C-A162-4F3D-A675-DC34B345F51E}"/>
              </a:ext>
            </a:extLst>
          </p:cNvPr>
          <p:cNvSpPr txBox="1"/>
          <p:nvPr/>
        </p:nvSpPr>
        <p:spPr>
          <a:xfrm>
            <a:off x="1036667" y="-114341"/>
            <a:ext cx="7396119" cy="648896"/>
          </a:xfrm>
          <a:prstGeom prst="rect">
            <a:avLst/>
          </a:prstGeom>
          <a:noFill/>
        </p:spPr>
        <p:txBody>
          <a:bodyPr wrap="square">
            <a:spAutoFit/>
          </a:bodyPr>
          <a:lstStyle/>
          <a:p>
            <a:pPr marL="342900" indent="-342900" algn="ctr">
              <a:lnSpc>
                <a:spcPts val="1500"/>
              </a:lnSpc>
              <a:buFont typeface="+mj-lt"/>
              <a:buAutoNum type="arabicPeriod" startAt="7"/>
              <a:defRPr/>
            </a:pPr>
            <a:endParaRPr lang="en-US" sz="1800" b="1">
              <a:ln w="12700">
                <a:solidFill>
                  <a:srgbClr val="FF0000"/>
                </a:solidFill>
                <a:prstDash val="solid"/>
              </a:ln>
              <a:solidFill>
                <a:schemeClr val="accent1">
                  <a:lumMod val="50000"/>
                </a:schemeClr>
              </a:solidFill>
              <a:effectLst>
                <a:outerShdw blurRad="41275" dist="20320" dir="1800000" algn="tl" rotWithShape="0">
                  <a:srgbClr val="000000">
                    <a:alpha val="40000"/>
                  </a:srgbClr>
                </a:outerShdw>
              </a:effectLst>
              <a:latin typeface="Times New Roman" panose="02020603050405020304" pitchFamily="18" charset="0"/>
              <a:ea typeface="+mn-ea"/>
              <a:cs typeface="Times New Roman" panose="02020603050405020304" pitchFamily="18" charset="0"/>
            </a:endParaRPr>
          </a:p>
          <a:p>
            <a:pPr algn="ctr">
              <a:lnSpc>
                <a:spcPct val="150000"/>
              </a:lnSpc>
              <a:spcBef>
                <a:spcPct val="0"/>
              </a:spcBef>
              <a:defRPr/>
            </a:pPr>
            <a:r>
              <a:rPr lang="en-US" sz="1800" b="1">
                <a:solidFill>
                  <a:schemeClr val="accent1">
                    <a:lumMod val="50000"/>
                  </a:schemeClr>
                </a:solidFill>
              </a:rPr>
              <a:t>6. CÁC GIẢI PHÁP KHÁC</a:t>
            </a:r>
            <a:endParaRPr lang="en-US" sz="1800" b="1">
              <a:solidFill>
                <a:schemeClr val="accent1">
                  <a:lumMod val="50000"/>
                </a:schemeClr>
              </a:solidFill>
              <a:latin typeface="Arial" panose="020b0604020202020204" pitchFamily="34" charset="0"/>
              <a:ea typeface="Tahoma" pitchFamily="34" charset="0"/>
              <a:cs typeface="Arial" panose="020b0604020202020204" pitchFamily="34" charset="0"/>
            </a:endParaRPr>
          </a:p>
        </p:txBody>
      </p:sp>
    </p:spTree>
    <p:extLst>
      <p:ext uri="{BB962C8B-B14F-4D97-AF65-F5344CB8AC3E}">
        <p14:creationId xmlns:p14="http://schemas.microsoft.com/office/powerpoint/2010/main" val="1984210012"/>
      </p:ext>
    </p:extLst>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0721DD84-4CB8-998A-3AEC-10687A10F87B}"/>
            </a:ext>
          </a:extLst>
        </p:cNvPr>
        <p:cNvGrpSpPr/>
        <p:nvPr/>
      </p:nvGrpSpPr>
      <p:grpSpPr>
        <a:xfrm>
          <a:off x="0" y="0"/>
          <a:ext cx="0" cy="0"/>
        </a:xfrm>
      </p:grpSpPr>
      <p:sp>
        <p:nvSpPr>
          <p:cNvPr id="2" name="Title 1">
            <a:extLst>
              <a:ext uri="{FF2B5EF4-FFF2-40B4-BE49-F238E27FC236}">
                <a16:creationId xmlns:a16="http://schemas.microsoft.com/office/drawing/2014/main" id="{35243919-7162-4672-7F1E-6AA371B7FAF6}"/>
              </a:ext>
            </a:extLst>
          </p:cNvPr>
          <p:cNvSpPr>
            <a:spLocks noGrp="1"/>
          </p:cNvSpPr>
          <p:nvPr>
            <p:ph type="title"/>
          </p:nvPr>
        </p:nvSpPr>
        <p:spPr>
          <a:xfrm>
            <a:off x="457200" y="177836"/>
            <a:ext cx="8229600" cy="371400"/>
          </a:xfrm>
        </p:spPr>
        <p:txBody>
          <a:bodyPr>
            <a:normAutofit fontScale="90000"/>
          </a:bodyPr>
          <a:lstStyle/>
          <a:p>
            <a:r>
              <a:rPr lang="en-US">
                <a:solidFill>
                  <a:schemeClr val="accent1">
                    <a:lumMod val="50000"/>
                  </a:schemeClr>
                </a:solidFill>
              </a:rPr>
              <a:t>Trao đổi thảo luận</a:t>
            </a:r>
            <a:endParaRPr lang="en-US">
              <a:solidFill>
                <a:schemeClr val="accent1">
                  <a:lumMod val="50000"/>
                </a:schemeClr>
              </a:solidFill>
            </a:endParaRPr>
          </a:p>
        </p:txBody>
      </p:sp>
      <p:sp>
        <p:nvSpPr>
          <p:cNvPr id="3" name="TextBox 2">
            <a:extLst>
              <a:ext uri="{FF2B5EF4-FFF2-40B4-BE49-F238E27FC236}">
                <a16:creationId xmlns:a16="http://schemas.microsoft.com/office/drawing/2014/main" id="{DFA9C49C-B3EE-34C6-7550-D8484B1128DA}"/>
              </a:ext>
            </a:extLst>
          </p:cNvPr>
          <p:cNvSpPr txBox="1"/>
          <p:nvPr/>
        </p:nvSpPr>
        <p:spPr>
          <a:xfrm>
            <a:off x="485775" y="1330337"/>
            <a:ext cx="8201025" cy="1702967"/>
          </a:xfrm>
          <a:prstGeom prst="rect">
            <a:avLst/>
          </a:prstGeom>
          <a:noFill/>
        </p:spPr>
        <p:txBody>
          <a:bodyPr wrap="square" rtlCol="0">
            <a:spAutoFit/>
          </a:bodyPr>
          <a:lstStyle/>
          <a:p>
            <a:pPr>
              <a:lnSpc>
                <a:spcPct val="150000"/>
              </a:lnSpc>
            </a:pPr>
            <a:r>
              <a:rPr lang="es-ES" sz="1800" err="1">
                <a:latin typeface="+mn-lt"/>
                <a:cs typeface="Times New Roman" pitchFamily="18" charset="0"/>
              </a:rPr>
              <a:t>Các học viên làm việc theo nhóm, trao đổi về:</a:t>
            </a:r>
          </a:p>
          <a:p>
            <a:pPr marL="257175" indent="-257175">
              <a:lnSpc>
                <a:spcPct val="150000"/>
              </a:lnSpc>
              <a:buFontTx/>
              <a:buChar char="-"/>
            </a:pPr>
            <a:r>
              <a:rPr lang="es-ES" sz="1800" err="1">
                <a:latin typeface="+mn-lt"/>
                <a:cs typeface="Times New Roman" pitchFamily="18" charset="0"/>
              </a:rPr>
              <a:t>Các giải pháp tiết kiệm năng lượng có thể ứng dụng tại doanh nghiệp</a:t>
            </a:r>
            <a:endParaRPr lang="es-ES" sz="1800">
              <a:latin typeface="+mn-lt"/>
              <a:cs typeface="Times New Roman" panose="02020603050405020304" pitchFamily="18" charset="0"/>
            </a:endParaRPr>
          </a:p>
          <a:p>
            <a:pPr marL="257175" indent="-257175">
              <a:lnSpc>
                <a:spcPct val="150000"/>
              </a:lnSpc>
              <a:buFontTx/>
              <a:buChar char="-"/>
            </a:pPr>
            <a:r>
              <a:rPr lang="es-ES" sz="1800" err="1">
                <a:latin typeface="+mn-lt"/>
                <a:cs typeface="Times New Roman" pitchFamily="18" charset="0"/>
              </a:rPr>
              <a:t>Đề xuất các giải pháp tiết kiệm năng lượng khác</a:t>
            </a:r>
            <a:endParaRPr lang="es-ES" sz="1800">
              <a:latin typeface="+mn-lt"/>
              <a:cs typeface="Times New Roman" pitchFamily="18" charset="0"/>
            </a:endParaRPr>
          </a:p>
          <a:p>
            <a:pPr>
              <a:lnSpc>
                <a:spcPct val="150000"/>
              </a:lnSpc>
            </a:pPr>
            <a:r>
              <a:rPr lang="es-ES" sz="1800" err="1">
                <a:latin typeface="+mn-lt"/>
                <a:cs typeface="Times New Roman" pitchFamily="18" charset="0"/>
              </a:rPr>
              <a:t>Thời gian: 15 phút</a:t>
            </a:r>
            <a:endParaRPr lang="vi-VN" sz="1800">
              <a:latin typeface="+mn-lt"/>
              <a:cs typeface="Times New Roman" panose="02020603050405020304" pitchFamily="18" charset="0"/>
            </a:endParaRPr>
          </a:p>
        </p:txBody>
      </p:sp>
    </p:spTree>
    <p:extLst>
      <p:ext uri="{BB962C8B-B14F-4D97-AF65-F5344CB8AC3E}">
        <p14:creationId xmlns:p14="http://schemas.microsoft.com/office/powerpoint/2010/main" val="2336877065"/>
      </p:ext>
    </p:extLst>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Content Placeholder 2"/>
          <p:cNvSpPr>
            <a:spLocks noGrp="1"/>
          </p:cNvSpPr>
          <p:nvPr>
            <p:ph idx="1"/>
          </p:nvPr>
        </p:nvSpPr>
        <p:spPr>
          <a:xfrm>
            <a:off x="588167" y="790246"/>
            <a:ext cx="8178843" cy="3835003"/>
          </a:xfrm>
        </p:spPr>
        <p:txBody>
          <a:bodyPr>
            <a:normAutofit/>
          </a:bodyPr>
          <a:lstStyle/>
          <a:p>
            <a:r>
              <a:rPr lang="en-US" sz="1400" err="1"/>
              <a:t>Các quá trình sử dụng </a:t>
            </a:r>
            <a:r>
              <a:rPr lang="vi-VN" sz="1400"/>
              <a:t>năng lượng </a:t>
            </a:r>
            <a:r>
              <a:rPr lang="en-US" sz="1400" err="1"/>
              <a:t>quan trọng nhất trong qui trình chế biến thủy sản đông lạnh bao gồm:</a:t>
            </a:r>
          </a:p>
          <a:p>
            <a:pPr lvl="1">
              <a:spcBef>
                <a:spcPts val="450"/>
              </a:spcBef>
              <a:spcAft>
                <a:spcPts val="450"/>
              </a:spcAft>
              <a:buFont typeface="Wingdings" charset="2"/>
              <a:buChar char="ü"/>
            </a:pPr>
            <a:r>
              <a:rPr lang="en-US" sz="1400" err="1"/>
              <a:t>Máy chế biến/sơ chế</a:t>
            </a:r>
            <a:endParaRPr lang="en-US" sz="1400"/>
          </a:p>
          <a:p>
            <a:pPr lvl="1">
              <a:spcBef>
                <a:spcPts val="450"/>
              </a:spcBef>
              <a:spcAft>
                <a:spcPts val="450"/>
              </a:spcAft>
              <a:buFont typeface="Wingdings" charset="2"/>
              <a:buChar char="ü"/>
            </a:pPr>
            <a:r>
              <a:rPr lang="en-US" sz="1400" b="1" err="1"/>
              <a:t>Hệ thống lạnh</a:t>
            </a:r>
            <a:endParaRPr lang="en-US" sz="1400" b="1"/>
          </a:p>
          <a:p>
            <a:pPr lvl="1">
              <a:spcBef>
                <a:spcPts val="450"/>
              </a:spcBef>
              <a:spcAft>
                <a:spcPts val="450"/>
              </a:spcAft>
              <a:buFont typeface="Wingdings" charset="2"/>
              <a:buChar char="ü"/>
            </a:pPr>
            <a:r>
              <a:rPr lang="en-US" sz="1400"/>
              <a:t>HVAC</a:t>
            </a:r>
          </a:p>
          <a:p>
            <a:pPr lvl="1">
              <a:spcBef>
                <a:spcPts val="450"/>
              </a:spcBef>
              <a:spcAft>
                <a:spcPts val="450"/>
              </a:spcAft>
              <a:buFont typeface="Wingdings" charset="2"/>
              <a:buChar char="ü"/>
            </a:pPr>
            <a:r>
              <a:rPr lang="en-US" sz="1400" err="1"/>
              <a:t>Nước nóng</a:t>
            </a:r>
            <a:endParaRPr lang="en-US" sz="1400"/>
          </a:p>
          <a:p>
            <a:pPr lvl="1">
              <a:spcBef>
                <a:spcPts val="450"/>
              </a:spcBef>
              <a:spcAft>
                <a:spcPts val="450"/>
              </a:spcAft>
              <a:buFont typeface="Wingdings" charset="2"/>
              <a:buChar char="ü"/>
            </a:pPr>
            <a:r>
              <a:rPr lang="en-US" sz="1400" err="1"/>
              <a:t>Bơm /Quạt</a:t>
            </a:r>
            <a:endParaRPr lang="en-US" sz="1400"/>
          </a:p>
          <a:p>
            <a:pPr lvl="1">
              <a:spcBef>
                <a:spcPts val="450"/>
              </a:spcBef>
              <a:spcAft>
                <a:spcPts val="450"/>
              </a:spcAft>
              <a:buFont typeface="Wingdings" charset="2"/>
              <a:buChar char="ü"/>
            </a:pPr>
            <a:r>
              <a:rPr lang="en-US" sz="1400" err="1"/>
              <a:t>Khí nén</a:t>
            </a:r>
            <a:endParaRPr lang="en-US" sz="1400"/>
          </a:p>
          <a:p>
            <a:pPr lvl="1">
              <a:spcBef>
                <a:spcPts val="450"/>
              </a:spcBef>
              <a:spcAft>
                <a:spcPts val="450"/>
              </a:spcAft>
              <a:buFont typeface="Wingdings" charset="2"/>
              <a:buChar char="ü"/>
            </a:pPr>
            <a:r>
              <a:rPr lang="en-US" sz="1400" err="1"/>
              <a:t>Chiếu sáng</a:t>
            </a:r>
            <a:r>
              <a:rPr lang="vi-VN" sz="1400"/>
              <a:t> </a:t>
            </a:r>
          </a:p>
          <a:p>
            <a:pPr marL="342900" lvl="1" indent="0">
              <a:buNone/>
            </a:pPr>
            <a:endParaRPr lang="en-US" sz="1400"/>
          </a:p>
        </p:txBody>
      </p:sp>
      <p:sp>
        <p:nvSpPr>
          <p:cNvPr id="4" name="Slide Number Placeholder 3"/>
          <p:cNvSpPr>
            <a:spLocks noGrp="1"/>
          </p:cNvSpPr>
          <p:nvPr>
            <p:ph type="sldNum" sz="quarter" idx="10"/>
          </p:nvPr>
        </p:nvSpPr>
        <p:spPr>
          <a:xfrm>
            <a:off x="8514495" y="4816453"/>
            <a:ext cx="538163" cy="276999"/>
          </a:xfrm>
          <a:prstGeom prst="rect">
            <a:avLst/>
          </a:prstGeom>
        </p:spPr>
        <p:txBody>
          <a:bodyPr wrap="square" anchor="ctr" anchorCtr="0">
            <a:spAutoFit/>
          </a:bodyPr>
          <a:lstStyle>
            <a:defPPr>
              <a:defRPr lang="en-US"/>
            </a:defPPr>
            <a:lvl1pPr algn="ctr" rtl="0" fontAlgn="base">
              <a:spcBef>
                <a:spcPct val="20000"/>
              </a:spcBef>
              <a:spcAft>
                <a:spcPct val="0"/>
              </a:spcAft>
              <a:buNone/>
              <a:defRPr sz="1200" b="0" kern="1200">
                <a:solidFill>
                  <a:srgbClr val="006600"/>
                </a:solidFill>
                <a:latin typeface="Tahoma" pitchFamily="34" charset="0"/>
                <a:ea typeface="Tahoma" pitchFamily="34" charset="0"/>
                <a:cs typeface="Tahoma" pitchFamily="34" charset="0"/>
              </a:defRPr>
            </a:lvl1pPr>
            <a:lvl2pPr marL="342900" algn="l" rtl="0" fontAlgn="base">
              <a:spcBef>
                <a:spcPct val="0"/>
              </a:spcBef>
              <a:spcAft>
                <a:spcPct val="0"/>
              </a:spcAft>
              <a:defRPr sz="2400" kern="1200">
                <a:solidFill>
                  <a:schemeClr val="tx1"/>
                </a:solidFill>
                <a:latin typeface="Arial"/>
                <a:ea typeface="+mn-ea"/>
                <a:cs typeface="Arial"/>
              </a:defRPr>
            </a:lvl2pPr>
            <a:lvl3pPr marL="685800" algn="l" rtl="0" fontAlgn="base">
              <a:spcBef>
                <a:spcPct val="0"/>
              </a:spcBef>
              <a:spcAft>
                <a:spcPct val="0"/>
              </a:spcAft>
              <a:defRPr sz="2400" kern="1200">
                <a:solidFill>
                  <a:schemeClr val="tx1"/>
                </a:solidFill>
                <a:latin typeface="Arial"/>
                <a:ea typeface="+mn-ea"/>
                <a:cs typeface="Arial"/>
              </a:defRPr>
            </a:lvl3pPr>
            <a:lvl4pPr marL="1028700" algn="l" rtl="0" fontAlgn="base">
              <a:spcBef>
                <a:spcPct val="0"/>
              </a:spcBef>
              <a:spcAft>
                <a:spcPct val="0"/>
              </a:spcAft>
              <a:defRPr sz="2400" kern="1200">
                <a:solidFill>
                  <a:schemeClr val="tx1"/>
                </a:solidFill>
                <a:latin typeface="Arial"/>
                <a:ea typeface="+mn-ea"/>
                <a:cs typeface="Arial"/>
              </a:defRPr>
            </a:lvl4pPr>
            <a:lvl5pPr marL="1371600" algn="l" rtl="0" fontAlgn="base">
              <a:spcBef>
                <a:spcPct val="0"/>
              </a:spcBef>
              <a:spcAft>
                <a:spcPct val="0"/>
              </a:spcAft>
              <a:defRPr sz="2400" kern="1200">
                <a:solidFill>
                  <a:schemeClr val="tx1"/>
                </a:solidFill>
                <a:latin typeface="Arial"/>
                <a:ea typeface="+mn-ea"/>
                <a:cs typeface="Arial"/>
              </a:defRPr>
            </a:lvl5pPr>
            <a:lvl6pPr marL="1714500" algn="l" defTabSz="685800" rtl="0" eaLnBrk="1" latinLnBrk="0" hangingPunct="1">
              <a:defRPr sz="2400" kern="1200">
                <a:solidFill>
                  <a:schemeClr val="tx1"/>
                </a:solidFill>
                <a:latin typeface="Arial"/>
                <a:ea typeface="+mn-ea"/>
                <a:cs typeface="Arial"/>
              </a:defRPr>
            </a:lvl6pPr>
            <a:lvl7pPr marL="2057400" algn="l" defTabSz="685800" rtl="0" eaLnBrk="1" latinLnBrk="0" hangingPunct="1">
              <a:defRPr sz="2400" kern="1200">
                <a:solidFill>
                  <a:schemeClr val="tx1"/>
                </a:solidFill>
                <a:latin typeface="Arial"/>
                <a:ea typeface="+mn-ea"/>
                <a:cs typeface="Arial"/>
              </a:defRPr>
            </a:lvl7pPr>
            <a:lvl8pPr marL="2400300" algn="l" defTabSz="685800" rtl="0" eaLnBrk="1" latinLnBrk="0" hangingPunct="1">
              <a:defRPr sz="2400" kern="1200">
                <a:solidFill>
                  <a:schemeClr val="tx1"/>
                </a:solidFill>
                <a:latin typeface="Arial"/>
                <a:ea typeface="+mn-ea"/>
                <a:cs typeface="Arial"/>
              </a:defRPr>
            </a:lvl8pPr>
            <a:lvl9pPr marL="2743200" algn="l" defTabSz="685800" rtl="0" eaLnBrk="1" latinLnBrk="0" hangingPunct="1">
              <a:defRPr sz="2400" kern="1200">
                <a:solidFill>
                  <a:schemeClr val="tx1"/>
                </a:solidFill>
                <a:latin typeface="Arial"/>
                <a:ea typeface="+mn-ea"/>
                <a:cs typeface="Arial"/>
              </a:defRPr>
            </a:lvl9pPr>
          </a:lstStyle>
          <a:p>
            <a:pPr>
              <a:defRPr/>
            </a:pPr>
            <a:fld id="{D98CB0E3-489C-4651-AB62-9D610A2CF7D5}" type="slidenum">
              <a:rPr lang="en-US" smtClean="0"/>
              <a:pPr>
                <a:defRPr/>
              </a:pPr>
              <a:t>3</a:t>
            </a:fld>
            <a:endParaRPr lang="en-US"/>
          </a:p>
        </p:txBody>
      </p:sp>
      <p:pic>
        <p:nvPicPr>
          <p:cNvPr id="6" name="Picture 5"/>
          <p:cNvPicPr/>
          <p:nvPr/>
        </p:nvPicPr>
        <p:blipFill>
          <a:blip r:embed="rId2">
            <a:extLst>
              <a:ext uri="{28A0092B-C50C-407E-A947-70E740481C1C}">
                <a14:useLocalDpi xmlns:a14="http://schemas.microsoft.com/office/drawing/2010/main"/>
              </a:ext>
            </a:extLst>
          </a:blip>
          <a:stretch>
            <a:fillRect/>
          </a:stretch>
        </p:blipFill>
        <p:spPr bwMode="auto">
          <a:xfrm>
            <a:off x="4483941" y="1280088"/>
            <a:ext cx="3386151" cy="3674865"/>
          </a:xfrm>
          <a:prstGeom prst="rect">
            <a:avLst/>
          </a:prstGeom>
          <a:noFill/>
          <a:ln>
            <a:noFill/>
          </a:ln>
        </p:spPr>
      </p:pic>
      <p:sp>
        <p:nvSpPr>
          <p:cNvPr id="7" name="TextBox 4">
            <a:extLst>
              <a:ext uri="{FF2B5EF4-FFF2-40B4-BE49-F238E27FC236}">
                <a16:creationId xmlns:a16="http://schemas.microsoft.com/office/drawing/2014/main" id="{89A2322F-B70F-4F9A-921D-6BC520963E3C}"/>
              </a:ext>
            </a:extLst>
          </p:cNvPr>
          <p:cNvSpPr txBox="1"/>
          <p:nvPr/>
        </p:nvSpPr>
        <p:spPr>
          <a:xfrm>
            <a:off x="930030" y="0"/>
            <a:ext cx="6940062" cy="618503"/>
          </a:xfrm>
          <a:prstGeom prst="rect">
            <a:avLst/>
          </a:prstGeom>
          <a:noFill/>
        </p:spPr>
        <p:txBody>
          <a:bodyPr wrap="square">
            <a:spAutoFit/>
          </a:bodyPr>
          <a:lstStyle>
            <a:defPPr>
              <a:defRPr lang="en-US"/>
            </a:defPPr>
            <a:lvl1pPr algn="ctr" rtl="0" fontAlgn="base">
              <a:spcBef>
                <a:spcPct val="20000"/>
              </a:spcBef>
              <a:spcAft>
                <a:spcPct val="0"/>
              </a:spcAft>
              <a:buChar char="•"/>
              <a:defRPr sz="3200" kern="1200">
                <a:solidFill>
                  <a:schemeClr val="tx1"/>
                </a:solidFill>
                <a:latin typeface="Arial"/>
                <a:ea typeface="+mn-ea"/>
                <a:cs typeface="+mn-cs"/>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lnSpc>
                <a:spcPts val="1500"/>
              </a:lnSpc>
              <a:spcBef>
                <a:spcPct val="0"/>
              </a:spcBef>
              <a:buNone/>
              <a:defRPr/>
            </a:pPr>
            <a:endParaRPr lang="en-US" sz="1650" b="1">
              <a:ln w="12700">
                <a:solidFill>
                  <a:srgbClr val="FF0000"/>
                </a:solidFill>
                <a:prstDash val="solid"/>
              </a:ln>
              <a:solidFill>
                <a:schemeClr val="accent1">
                  <a:lumMod val="50000"/>
                </a:schemeClr>
              </a:solidFill>
              <a:effectLst>
                <a:outerShdw blurRad="41275" dist="20320" dir="1800000" algn="tl" rotWithShape="0">
                  <a:srgbClr val="000000">
                    <a:alpha val="40000"/>
                  </a:srgbClr>
                </a:outerShdw>
              </a:effectLst>
              <a:latin typeface="Times New Roman" panose="02020603050405020304" pitchFamily="18" charset="0"/>
              <a:cs typeface="Times New Roman" panose="02020603050405020304" pitchFamily="18" charset="0"/>
            </a:endParaRPr>
          </a:p>
          <a:p>
            <a:pPr>
              <a:lnSpc>
                <a:spcPct val="150000"/>
              </a:lnSpc>
              <a:spcBef>
                <a:spcPct val="0"/>
              </a:spcBef>
              <a:buNone/>
              <a:defRPr/>
            </a:pPr>
            <a:r>
              <a:rPr lang="en-US" sz="1650" b="1">
                <a:solidFill>
                  <a:schemeClr val="accent1">
                    <a:lumMod val="50000"/>
                  </a:schemeClr>
                </a:solidFill>
              </a:rPr>
              <a:t>1. HỆ THỐNG, THIẾT BỊ NHÀ MÁY CHẾ BIẾN THỦY SẢN</a:t>
            </a:r>
            <a:endParaRPr lang="en-US" sz="1650" b="1" kern="0">
              <a:solidFill>
                <a:schemeClr val="accent1">
                  <a:lumMod val="50000"/>
                </a:schemeClr>
              </a:solidFill>
            </a:endParaRPr>
          </a:p>
        </p:txBody>
      </p:sp>
    </p:spTree>
    <p:extLst>
      <p:ext uri="{BB962C8B-B14F-4D97-AF65-F5344CB8AC3E}">
        <p14:creationId xmlns:p14="http://schemas.microsoft.com/office/powerpoint/2010/main" val="2471991745"/>
      </p:ext>
    </p:extLst>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rect l="l" t="t" r="r" b="b"/>
              <a:pathLst>
                <a:path w="1731"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rect l="l" t="t" r="r" b="b"/>
              <a:pathLst>
                <a:path w="2339" h="8182"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rect l="l" t="t" r="r" b="b"/>
              <a:pathLst>
                <a:path w="7171"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rect l="l" t="t" r="r" b="b"/>
              <a:pathLst>
                <a:path w="3373" h="8047"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rect l="l" t="t" r="r" b="b"/>
              <a:pathLst>
                <a:path w="25648"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rect l="l" t="t" r="r" b="b"/>
              <a:pathLst>
                <a:path w="1731"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rect l="l" t="t" r="r" b="b"/>
              <a:pathLst>
                <a:path w="2091" h="3282"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rect l="l" t="t" r="r" b="b"/>
              <a:pathLst>
                <a:path w="4023"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rect l="l" t="t" r="r" b="b"/>
              <a:pathLst>
                <a:path w="44014" h="50803"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rect l="l" t="t" r="r" b="b"/>
              <a:pathLst>
                <a:path w="3732"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rect l="l" t="t" r="r" b="b"/>
              <a:pathLst>
                <a:path w="32302"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rect l="l" t="t" r="r" b="b"/>
              <a:pathLst>
                <a:path w="2586" h="6362"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rect l="l" t="t" r="r" b="b"/>
              <a:pathLst>
                <a:path w="31876"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rect l="l" t="t" r="r" b="b"/>
              <a:pathLst>
                <a:path w="1933"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rect l="l" t="t" r="r" b="b"/>
              <a:pathLst>
                <a:path w="1596"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rect l="l" t="t" r="r" b="b"/>
              <a:pathLst>
                <a:path w="3598" h="6901"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rect l="l" t="t" r="r" b="b"/>
              <a:pathLst>
                <a:path w="3686" h="7575"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rect l="l" t="t" r="r" b="b"/>
              <a:pathLst>
                <a:path w="1933"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rect l="l" t="t" r="r" b="b"/>
              <a:pathLst>
                <a:path w="7441"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rect l="l" t="t" r="r" b="b"/>
              <a:pathLst>
                <a:path w="6901"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rect l="l" t="t" r="r" b="b"/>
              <a:pathLst>
                <a:path w="4023"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rect l="l" t="t" r="r" b="b"/>
              <a:pathLst>
                <a:path w="30414"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rect l="l" t="t" r="r" b="b"/>
              <a:pathLst>
                <a:path w="3484"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rect l="l" t="t" r="r" b="b"/>
              <a:pathLst>
                <a:path w="14386"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rect l="l" t="t" r="r" b="b"/>
              <a:pathLst>
                <a:path w="1731"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rect l="l" t="t" r="r" b="b"/>
              <a:pathLst>
                <a:path w="1775"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endParaRPr sz="1867"/>
            </a:p>
          </p:txBody>
        </p:sp>
      </p:grpSp>
      <p:sp>
        <p:nvSpPr>
          <p:cNvPr id="8" name="Google Shape;46;p15">
            <a:extLst>
              <a:ext uri="{FF2B5EF4-FFF2-40B4-BE49-F238E27FC236}">
                <a16:creationId xmlns:a16="http://schemas.microsoft.com/office/drawing/2014/main" id="{048ABF96-2C23-14D6-E8E9-5E3133C725B1}"/>
              </a:ext>
            </a:extLst>
          </p:cNvPr>
          <p:cNvSpPr txBox="1"/>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PPr>
            <a:lvl1pPr marR="0" lvl="0" algn="l" rtl="0">
              <a:lnSpc>
                <a:spcPct val="100000"/>
              </a:lnSpc>
              <a:spcBef>
                <a:spcPct val="0"/>
              </a:spcBef>
              <a:spcAft>
                <a:spcPct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600" b="1">
                <a:solidFill>
                  <a:schemeClr val="accent1">
                    <a:lumMod val="50000"/>
                  </a:schemeClr>
                </a:solidFill>
              </a:rPr>
              <a:t>THANK YOU</a:t>
            </a:r>
          </a:p>
        </p:txBody>
      </p:sp>
    </p:spTree>
    <p:extLst>
      <p:ext uri="{BB962C8B-B14F-4D97-AF65-F5344CB8AC3E}">
        <p14:creationId xmlns:p14="http://schemas.microsoft.com/office/powerpoint/2010/main" val="2026978891"/>
      </p:ext>
    </p:extLst>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4</a:t>
            </a:fld>
            <a:endParaRPr lang="en-US"/>
          </a:p>
        </p:txBody>
      </p:sp>
      <p:sp>
        <p:nvSpPr>
          <p:cNvPr id="6" name="Content Placeholder 3"/>
          <p:cNvSpPr>
            <a:spLocks noGrp="1"/>
          </p:cNvSpPr>
          <p:nvPr>
            <p:ph idx="1"/>
          </p:nvPr>
        </p:nvSpPr>
        <p:spPr>
          <a:xfrm>
            <a:off x="1012974" y="895319"/>
            <a:ext cx="6858000" cy="1200824"/>
          </a:xfrm>
        </p:spPr>
        <p:txBody>
          <a:bodyPr/>
          <a:lstStyle/>
          <a:p>
            <a:pPr algn="just"/>
            <a:r>
              <a:rPr lang="en-MY" sz="1350" err="1"/>
              <a:t>Hệ thống lạnh chiếm 70% - 75% tổng điện năng tiêu thụ của nhà máy thuỷ sản. </a:t>
            </a:r>
          </a:p>
          <a:p>
            <a:pPr algn="just"/>
            <a:r>
              <a:rPr lang="en-MY" sz="1350" err="1"/>
              <a:t>Trong đó, hệ thống cấp đông là hệ thống tiêu thụ điện lớn, chiếm 35% đến 50%. </a:t>
            </a:r>
            <a:endParaRPr lang="en-MY" sz="1350"/>
          </a:p>
        </p:txBody>
      </p:sp>
      <p:pic>
        <p:nvPicPr>
          <p:cNvPr id="2" name="Picture 1">
            <a:extLst>
              <a:ext uri="{FF2B5EF4-FFF2-40B4-BE49-F238E27FC236}">
                <a16:creationId xmlns:a16="http://schemas.microsoft.com/office/drawing/2014/main" id="{FAF04B5E-3DA0-445F-80A0-B8F7A48A35C8}"/>
              </a:ext>
            </a:extLst>
          </p:cNvPr>
          <p:cNvPicPr>
            <a:picLocks noChangeAspect="1"/>
          </p:cNvPicPr>
          <p:nvPr/>
        </p:nvPicPr>
        <p:blipFill>
          <a:blip r:embed="rId2"/>
          <a:stretch>
            <a:fillRect/>
          </a:stretch>
        </p:blipFill>
        <p:spPr>
          <a:xfrm>
            <a:off x="1196284" y="1783050"/>
            <a:ext cx="3365096" cy="2212115"/>
          </a:xfrm>
          <a:prstGeom prst="rect">
            <a:avLst/>
          </a:prstGeom>
        </p:spPr>
      </p:pic>
      <p:pic>
        <p:nvPicPr>
          <p:cNvPr id="3" name="Picture 2">
            <a:extLst>
              <a:ext uri="{FF2B5EF4-FFF2-40B4-BE49-F238E27FC236}">
                <a16:creationId xmlns:a16="http://schemas.microsoft.com/office/drawing/2014/main" id="{261BEA5F-F825-473B-9465-2D936F02C817}"/>
              </a:ext>
            </a:extLst>
          </p:cNvPr>
          <p:cNvPicPr>
            <a:picLocks noChangeAspect="1"/>
          </p:cNvPicPr>
          <p:nvPr/>
        </p:nvPicPr>
        <p:blipFill>
          <a:blip r:embed="rId3"/>
          <a:stretch>
            <a:fillRect/>
          </a:stretch>
        </p:blipFill>
        <p:spPr>
          <a:xfrm>
            <a:off x="4572000" y="1783049"/>
            <a:ext cx="3504744" cy="2310897"/>
          </a:xfrm>
          <a:prstGeom prst="rect">
            <a:avLst/>
          </a:prstGeom>
        </p:spPr>
      </p:pic>
      <p:sp>
        <p:nvSpPr>
          <p:cNvPr id="9" name="Content Placeholder 3">
            <a:extLst>
              <a:ext uri="{FF2B5EF4-FFF2-40B4-BE49-F238E27FC236}">
                <a16:creationId xmlns:a16="http://schemas.microsoft.com/office/drawing/2014/main" id="{6645F06A-EECD-41BF-ACA2-214221B6B8DE}"/>
              </a:ext>
            </a:extLst>
          </p:cNvPr>
          <p:cNvSpPr txBox="1"/>
          <p:nvPr/>
        </p:nvSpPr>
        <p:spPr>
          <a:xfrm>
            <a:off x="2498365" y="4194482"/>
            <a:ext cx="1440589" cy="317368"/>
          </a:xfrm>
          <a:prstGeom prst="rect">
            <a:avLst/>
          </a:prstGeom>
        </p:spPr>
        <p:txBody>
          <a:bodyPr/>
          <a:lstStyle>
            <a:lvl1pPr marL="342900" indent="-3429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anose="020b0604020202020204" pitchFamily="34" charset="0"/>
                <a:ea typeface="Tahoma" pitchFamily="34" charset="0"/>
                <a:cs typeface="Arial" panose="020b0604020202020204" pitchFamily="34" charset="0"/>
              </a:defRPr>
            </a:lvl1pPr>
            <a:lvl2pPr marL="742950" indent="-28575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anose="020b0604020202020204" pitchFamily="34" charset="0"/>
                <a:ea typeface="Tahoma" pitchFamily="34" charset="0"/>
                <a:cs typeface="Arial" panose="020b0604020202020204" pitchFamily="34" charset="0"/>
              </a:defRPr>
            </a:lvl2pPr>
            <a:lvl3pPr marL="11430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anose="020b0604020202020204" pitchFamily="34" charset="0"/>
                <a:ea typeface="Tahoma" pitchFamily="34" charset="0"/>
                <a:cs typeface="Arial" panose="020b0604020202020204" pitchFamily="34" charset="0"/>
              </a:defRPr>
            </a:lvl3pPr>
            <a:lvl4pPr marL="16002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anose="020b0604020202020204" pitchFamily="34" charset="0"/>
                <a:ea typeface="Tahoma" pitchFamily="34" charset="0"/>
                <a:cs typeface="Arial" panose="020b0604020202020204" pitchFamily="34" charset="0"/>
              </a:defRPr>
            </a:lvl4pPr>
            <a:lvl5pPr marL="20574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anose="020b0604020202020204" pitchFamily="34" charset="0"/>
                <a:ea typeface="Tahoma" pitchFamily="34" charset="0"/>
                <a:cs typeface="Arial" panose="020b0604020202020204" pitchFamily="34" charset="0"/>
              </a:defRPr>
            </a:lvl5pPr>
            <a:lvl6pPr marL="2514600" indent="-228600" algn="l" rtl="0" fontAlgn="base">
              <a:spcBef>
                <a:spcPct val="20000"/>
              </a:spcBef>
              <a:spcAft>
                <a:spcPct val="0"/>
              </a:spcAft>
              <a:buClr>
                <a:srgbClr val="F7931E"/>
              </a:buClr>
              <a:buFont typeface="Wingdings" pitchFamily="2" charset="2"/>
              <a:buChar char="§"/>
              <a:defRPr>
                <a:solidFill>
                  <a:srgbClr val="333333"/>
                </a:solidFill>
                <a:latin typeface="+mn-lt"/>
              </a:defRPr>
            </a:lvl6pPr>
            <a:lvl7pPr marL="2971800" indent="-228600" algn="l" rtl="0" fontAlgn="base">
              <a:spcBef>
                <a:spcPct val="20000"/>
              </a:spcBef>
              <a:spcAft>
                <a:spcPct val="0"/>
              </a:spcAft>
              <a:buClr>
                <a:srgbClr val="F7931E"/>
              </a:buClr>
              <a:buFont typeface="Wingdings" pitchFamily="2" charset="2"/>
              <a:buChar char="§"/>
              <a:defRPr>
                <a:solidFill>
                  <a:srgbClr val="333333"/>
                </a:solidFill>
                <a:latin typeface="+mn-lt"/>
              </a:defRPr>
            </a:lvl7pPr>
            <a:lvl8pPr marL="3429000" indent="-228600" algn="l" rtl="0" fontAlgn="base">
              <a:spcBef>
                <a:spcPct val="20000"/>
              </a:spcBef>
              <a:spcAft>
                <a:spcPct val="0"/>
              </a:spcAft>
              <a:buClr>
                <a:srgbClr val="F7931E"/>
              </a:buClr>
              <a:buFont typeface="Wingdings" pitchFamily="2" charset="2"/>
              <a:buChar char="§"/>
              <a:defRPr>
                <a:solidFill>
                  <a:srgbClr val="333333"/>
                </a:solidFill>
                <a:latin typeface="+mn-lt"/>
              </a:defRPr>
            </a:lvl8pPr>
            <a:lvl9pPr marL="3886200" indent="-228600" algn="l" rtl="0" fontAlgn="base">
              <a:spcBef>
                <a:spcPct val="20000"/>
              </a:spcBef>
              <a:spcAft>
                <a:spcPct val="0"/>
              </a:spcAft>
              <a:buClr>
                <a:srgbClr val="F7931E"/>
              </a:buClr>
              <a:buFont typeface="Wingdings" pitchFamily="2" charset="2"/>
              <a:buChar char="§"/>
              <a:defRPr>
                <a:solidFill>
                  <a:srgbClr val="333333"/>
                </a:solidFill>
                <a:latin typeface="+mn-lt"/>
              </a:defRPr>
            </a:lvl9pPr>
          </a:lstStyle>
          <a:p>
            <a:pPr marL="0" indent="0" algn="just">
              <a:buNone/>
            </a:pPr>
            <a:r>
              <a:rPr lang="en-US" sz="1500" err="1">
                <a:solidFill>
                  <a:srgbClr val="FF0000"/>
                </a:solidFill>
              </a:rPr>
              <a:t>Chế biến Cá</a:t>
            </a:r>
            <a:endParaRPr lang="en-GB" sz="1500">
              <a:solidFill>
                <a:srgbClr val="FF0000"/>
              </a:solidFill>
            </a:endParaRPr>
          </a:p>
          <a:p>
            <a:pPr algn="just">
              <a:buFont typeface="+mj-lt"/>
              <a:buAutoNum type="alphaLcPeriod"/>
            </a:pPr>
            <a:endParaRPr lang="en-US" sz="1500">
              <a:solidFill>
                <a:srgbClr val="FF0000"/>
              </a:solidFill>
            </a:endParaRPr>
          </a:p>
          <a:p>
            <a:pPr marL="0" indent="0" algn="just">
              <a:spcBef>
                <a:spcPts val="450"/>
              </a:spcBef>
              <a:spcAft>
                <a:spcPts val="450"/>
              </a:spcAft>
              <a:buNone/>
            </a:pPr>
            <a:endParaRPr lang="en-US" altLang="en-US" sz="1500">
              <a:solidFill>
                <a:srgbClr val="FF0000"/>
              </a:solidFill>
              <a:ea typeface="ＭＳ Ｐゴシック" panose="020b0600070205080204" pitchFamily="34" charset="-128"/>
            </a:endParaRPr>
          </a:p>
        </p:txBody>
      </p:sp>
      <p:sp>
        <p:nvSpPr>
          <p:cNvPr id="10" name="Content Placeholder 3">
            <a:extLst>
              <a:ext uri="{FF2B5EF4-FFF2-40B4-BE49-F238E27FC236}">
                <a16:creationId xmlns:a16="http://schemas.microsoft.com/office/drawing/2014/main" id="{7D794FB4-EEAC-4B48-B5F6-56D5826AB6C4}"/>
              </a:ext>
            </a:extLst>
          </p:cNvPr>
          <p:cNvSpPr txBox="1"/>
          <p:nvPr/>
        </p:nvSpPr>
        <p:spPr>
          <a:xfrm>
            <a:off x="5876198" y="4189040"/>
            <a:ext cx="1440589" cy="317368"/>
          </a:xfrm>
          <a:prstGeom prst="rect">
            <a:avLst/>
          </a:prstGeom>
        </p:spPr>
        <p:txBody>
          <a:bodyPr/>
          <a:lstStyle>
            <a:lvl1pPr marL="342900" indent="-3429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anose="020b0604020202020204" pitchFamily="34" charset="0"/>
                <a:ea typeface="Tahoma" pitchFamily="34" charset="0"/>
                <a:cs typeface="Arial" panose="020b0604020202020204" pitchFamily="34" charset="0"/>
              </a:defRPr>
            </a:lvl1pPr>
            <a:lvl2pPr marL="742950" indent="-28575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anose="020b0604020202020204" pitchFamily="34" charset="0"/>
                <a:ea typeface="Tahoma" pitchFamily="34" charset="0"/>
                <a:cs typeface="Arial" panose="020b0604020202020204" pitchFamily="34" charset="0"/>
              </a:defRPr>
            </a:lvl2pPr>
            <a:lvl3pPr marL="11430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anose="020b0604020202020204" pitchFamily="34" charset="0"/>
                <a:ea typeface="Tahoma" pitchFamily="34" charset="0"/>
                <a:cs typeface="Arial" panose="020b0604020202020204" pitchFamily="34" charset="0"/>
              </a:defRPr>
            </a:lvl3pPr>
            <a:lvl4pPr marL="16002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anose="020b0604020202020204" pitchFamily="34" charset="0"/>
                <a:ea typeface="Tahoma" pitchFamily="34" charset="0"/>
                <a:cs typeface="Arial" panose="020b0604020202020204" pitchFamily="34" charset="0"/>
              </a:defRPr>
            </a:lvl4pPr>
            <a:lvl5pPr marL="2057400" indent="-228600" algn="l" rtl="0" eaLnBrk="0" fontAlgn="base" hangingPunct="0">
              <a:lnSpc>
                <a:spcPct val="100000"/>
              </a:lnSpc>
              <a:spcBef>
                <a:spcPts val="1200"/>
              </a:spcBef>
              <a:spcAft>
                <a:spcPts val="1200"/>
              </a:spcAft>
              <a:buClr>
                <a:srgbClr val="F7931E"/>
              </a:buClr>
              <a:buFont typeface="Wingdings" pitchFamily="2" charset="2"/>
              <a:buChar char="§"/>
              <a:defRPr sz="2400">
                <a:solidFill>
                  <a:srgbClr val="006600"/>
                </a:solidFill>
                <a:latin typeface="Arial" panose="020b0604020202020204" pitchFamily="34" charset="0"/>
                <a:ea typeface="Tahoma" pitchFamily="34" charset="0"/>
                <a:cs typeface="Arial" panose="020b0604020202020204" pitchFamily="34" charset="0"/>
              </a:defRPr>
            </a:lvl5pPr>
            <a:lvl6pPr marL="2514600" indent="-228600" algn="l" rtl="0" fontAlgn="base">
              <a:spcBef>
                <a:spcPct val="20000"/>
              </a:spcBef>
              <a:spcAft>
                <a:spcPct val="0"/>
              </a:spcAft>
              <a:buClr>
                <a:srgbClr val="F7931E"/>
              </a:buClr>
              <a:buFont typeface="Wingdings" pitchFamily="2" charset="2"/>
              <a:buChar char="§"/>
              <a:defRPr>
                <a:solidFill>
                  <a:srgbClr val="333333"/>
                </a:solidFill>
                <a:latin typeface="+mn-lt"/>
              </a:defRPr>
            </a:lvl6pPr>
            <a:lvl7pPr marL="2971800" indent="-228600" algn="l" rtl="0" fontAlgn="base">
              <a:spcBef>
                <a:spcPct val="20000"/>
              </a:spcBef>
              <a:spcAft>
                <a:spcPct val="0"/>
              </a:spcAft>
              <a:buClr>
                <a:srgbClr val="F7931E"/>
              </a:buClr>
              <a:buFont typeface="Wingdings" pitchFamily="2" charset="2"/>
              <a:buChar char="§"/>
              <a:defRPr>
                <a:solidFill>
                  <a:srgbClr val="333333"/>
                </a:solidFill>
                <a:latin typeface="+mn-lt"/>
              </a:defRPr>
            </a:lvl7pPr>
            <a:lvl8pPr marL="3429000" indent="-228600" algn="l" rtl="0" fontAlgn="base">
              <a:spcBef>
                <a:spcPct val="20000"/>
              </a:spcBef>
              <a:spcAft>
                <a:spcPct val="0"/>
              </a:spcAft>
              <a:buClr>
                <a:srgbClr val="F7931E"/>
              </a:buClr>
              <a:buFont typeface="Wingdings" pitchFamily="2" charset="2"/>
              <a:buChar char="§"/>
              <a:defRPr>
                <a:solidFill>
                  <a:srgbClr val="333333"/>
                </a:solidFill>
                <a:latin typeface="+mn-lt"/>
              </a:defRPr>
            </a:lvl8pPr>
            <a:lvl9pPr marL="3886200" indent="-228600" algn="l" rtl="0" fontAlgn="base">
              <a:spcBef>
                <a:spcPct val="20000"/>
              </a:spcBef>
              <a:spcAft>
                <a:spcPct val="0"/>
              </a:spcAft>
              <a:buClr>
                <a:srgbClr val="F7931E"/>
              </a:buClr>
              <a:buFont typeface="Wingdings" pitchFamily="2" charset="2"/>
              <a:buChar char="§"/>
              <a:defRPr>
                <a:solidFill>
                  <a:srgbClr val="333333"/>
                </a:solidFill>
                <a:latin typeface="+mn-lt"/>
              </a:defRPr>
            </a:lvl9pPr>
          </a:lstStyle>
          <a:p>
            <a:pPr marL="0" indent="0" algn="just">
              <a:buNone/>
            </a:pPr>
            <a:r>
              <a:rPr lang="en-US" sz="1500" err="1">
                <a:solidFill>
                  <a:srgbClr val="FF0000"/>
                </a:solidFill>
              </a:rPr>
              <a:t>Chế biến Tôm</a:t>
            </a:r>
            <a:endParaRPr lang="en-GB" sz="1500">
              <a:solidFill>
                <a:srgbClr val="FF0000"/>
              </a:solidFill>
            </a:endParaRPr>
          </a:p>
          <a:p>
            <a:pPr algn="just">
              <a:buFont typeface="+mj-lt"/>
              <a:buAutoNum type="alphaLcPeriod"/>
            </a:pPr>
            <a:endParaRPr lang="en-US" sz="1500">
              <a:solidFill>
                <a:srgbClr val="FF0000"/>
              </a:solidFill>
            </a:endParaRPr>
          </a:p>
          <a:p>
            <a:pPr marL="0" indent="0" algn="just">
              <a:spcBef>
                <a:spcPts val="450"/>
              </a:spcBef>
              <a:spcAft>
                <a:spcPts val="450"/>
              </a:spcAft>
              <a:buNone/>
            </a:pPr>
            <a:endParaRPr lang="en-US" altLang="en-US" sz="1500">
              <a:solidFill>
                <a:srgbClr val="FF0000"/>
              </a:solidFill>
              <a:ea typeface="ＭＳ Ｐゴシック" panose="020b0600070205080204" pitchFamily="34" charset="-128"/>
            </a:endParaRPr>
          </a:p>
        </p:txBody>
      </p:sp>
      <p:sp>
        <p:nvSpPr>
          <p:cNvPr id="11" name="TextBox 10">
            <a:extLst>
              <a:ext uri="{FF2B5EF4-FFF2-40B4-BE49-F238E27FC236}">
                <a16:creationId xmlns:a16="http://schemas.microsoft.com/office/drawing/2014/main" id="{225B40FC-0451-46CD-80A1-F146869711AF}"/>
              </a:ext>
            </a:extLst>
          </p:cNvPr>
          <p:cNvSpPr txBox="1"/>
          <p:nvPr/>
        </p:nvSpPr>
        <p:spPr>
          <a:xfrm>
            <a:off x="1429449" y="156448"/>
            <a:ext cx="6285101" cy="426142"/>
          </a:xfrm>
          <a:prstGeom prst="rect">
            <a:avLst/>
          </a:prstGeom>
          <a:noFill/>
        </p:spPr>
        <p:txBody>
          <a:bodyPr wrap="square">
            <a:spAutoFit/>
          </a:bodyPr>
          <a:lstStyle/>
          <a:p>
            <a:pPr algn="ctr">
              <a:lnSpc>
                <a:spcPct val="150000"/>
              </a:lnSpc>
              <a:spcBef>
                <a:spcPct val="0"/>
              </a:spcBef>
              <a:defRPr/>
            </a:pPr>
            <a:r>
              <a:rPr lang="en-US" sz="1650" b="1">
                <a:solidFill>
                  <a:schemeClr val="accent1">
                    <a:lumMod val="50000"/>
                  </a:schemeClr>
                </a:solidFill>
              </a:rPr>
              <a:t>1. HỆ THỐNG, THIẾT BỊ NHÀ MÁY CHẾ BIẾN THỦY SẢN</a:t>
            </a:r>
          </a:p>
        </p:txBody>
      </p:sp>
    </p:spTree>
    <p:extLst>
      <p:ext uri="{BB962C8B-B14F-4D97-AF65-F5344CB8AC3E}">
        <p14:creationId xmlns:p14="http://schemas.microsoft.com/office/powerpoint/2010/main" val="1981750948"/>
      </p:ext>
    </p:extLst>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5</a:t>
            </a:fld>
            <a:endParaRPr lang="en-US"/>
          </a:p>
        </p:txBody>
      </p:sp>
      <p:sp>
        <p:nvSpPr>
          <p:cNvPr id="5" name="TextBox 4"/>
          <p:cNvSpPr txBox="1"/>
          <p:nvPr/>
        </p:nvSpPr>
        <p:spPr>
          <a:xfrm>
            <a:off x="1403679" y="129960"/>
            <a:ext cx="6336642" cy="426142"/>
          </a:xfrm>
          <a:prstGeom prst="rect">
            <a:avLst/>
          </a:prstGeom>
          <a:noFill/>
        </p:spPr>
        <p:txBody>
          <a:bodyPr wrap="square">
            <a:spAutoFit/>
          </a:bodyPr>
          <a:lstStyle/>
          <a:p>
            <a:pPr algn="ctr">
              <a:lnSpc>
                <a:spcPct val="150000"/>
              </a:lnSpc>
              <a:spcBef>
                <a:spcPct val="0"/>
              </a:spcBef>
              <a:defRPr/>
            </a:pPr>
            <a:r>
              <a:rPr lang="en-US" sz="1650" b="1">
                <a:solidFill>
                  <a:schemeClr val="accent1">
                    <a:lumMod val="50000"/>
                  </a:schemeClr>
                </a:solidFill>
              </a:rPr>
              <a:t>1. HỆ THỐNG, THIẾT BỊ NHÀ MÁY CHẾ BIẾN THỦY SẢN</a:t>
            </a:r>
          </a:p>
        </p:txBody>
      </p:sp>
      <p:sp>
        <p:nvSpPr>
          <p:cNvPr id="6" name="Content Placeholder 3"/>
          <p:cNvSpPr>
            <a:spLocks noGrp="1"/>
          </p:cNvSpPr>
          <p:nvPr>
            <p:ph idx="1"/>
          </p:nvPr>
        </p:nvSpPr>
        <p:spPr>
          <a:xfrm>
            <a:off x="674691" y="767752"/>
            <a:ext cx="7794617" cy="1782198"/>
          </a:xfrm>
        </p:spPr>
        <p:txBody>
          <a:bodyPr>
            <a:normAutofit lnSpcReduction="10000"/>
          </a:bodyPr>
          <a:lstStyle/>
          <a:p>
            <a:pPr algn="just">
              <a:lnSpc>
                <a:spcPct val="150000"/>
              </a:lnSpc>
            </a:pPr>
            <a:r>
              <a:rPr lang="en-MY" sz="1400" err="1"/>
              <a:t>Hệ thống lạnh của nhà máy gồm các máy nén lạnh, các thiết bị cấp đông (IQF, CF, ABF), kho, đá vẫy... Ngoài ra, hệ thống lạnh còn có dàn ngưng bay hơi (hoặc tháp giải nhiệt).</a:t>
            </a:r>
          </a:p>
          <a:p>
            <a:pPr algn="just">
              <a:lnSpc>
                <a:spcPct val="150000"/>
              </a:lnSpc>
            </a:pPr>
            <a:r>
              <a:rPr lang="en-MY" sz="1400" err="1"/>
              <a:t>Môi  chất lạnh sử dụng là NH</a:t>
            </a:r>
            <a:r>
              <a:rPr lang="en-MY" sz="1400" baseline="-25000"/>
              <a:t>3</a:t>
            </a:r>
            <a:r>
              <a:rPr lang="en-MY" sz="1400"/>
              <a:t> hay R22.</a:t>
            </a:r>
          </a:p>
          <a:p>
            <a:pPr algn="just">
              <a:lnSpc>
                <a:spcPct val="150000"/>
              </a:lnSpc>
            </a:pPr>
            <a:r>
              <a:rPr lang="en-MY" sz="1400" err="1"/>
              <a:t>Hệ thống liên hoàn và riêng lẻ. Đối với hệ thống lạnh liên hoàn, các máy nén này được chia làm 3 hệ : hệ - 45 </a:t>
            </a:r>
            <a:r>
              <a:rPr lang="en-MY" sz="1400" baseline="30000" err="1"/>
              <a:t>o</a:t>
            </a:r>
            <a:r>
              <a:rPr lang="en-MY" sz="1400" err="1"/>
              <a:t>C, hệ -</a:t>
            </a:r>
            <a:r>
              <a:rPr lang="en-US" sz="1400"/>
              <a:t>40 </a:t>
            </a:r>
            <a:r>
              <a:rPr lang="en-MY" sz="1400" baseline="30000" err="1"/>
              <a:t>o</a:t>
            </a:r>
            <a:r>
              <a:rPr lang="en-MY" sz="1400" err="1"/>
              <a:t>C và -28 </a:t>
            </a:r>
            <a:r>
              <a:rPr lang="en-MY" sz="1400" baseline="30000" err="1"/>
              <a:t>o</a:t>
            </a:r>
            <a:r>
              <a:rPr lang="en-MY" sz="1400" err="1"/>
              <a:t>C.</a:t>
            </a:r>
            <a:endParaRPr lang="en-GB" sz="1400"/>
          </a:p>
          <a:p>
            <a:pPr marL="342900" indent="-342900" algn="just">
              <a:lnSpc>
                <a:spcPct val="150000"/>
              </a:lnSpc>
              <a:buFont typeface="+mj-lt"/>
              <a:buAutoNum type="alphaLcPeriod"/>
            </a:pPr>
            <a:endParaRPr lang="en-US" sz="1400"/>
          </a:p>
          <a:p>
            <a:pPr marL="0" indent="0" algn="just">
              <a:lnSpc>
                <a:spcPct val="150000"/>
              </a:lnSpc>
              <a:spcBef>
                <a:spcPts val="450"/>
              </a:spcBef>
              <a:spcAft>
                <a:spcPts val="450"/>
              </a:spcAft>
              <a:buNone/>
            </a:pPr>
            <a:endParaRPr lang="en-US" altLang="en-US" sz="1400">
              <a:ea typeface="ＭＳ Ｐゴシック" panose="020b0600070205080204" pitchFamily="34" charset="-128"/>
            </a:endParaRPr>
          </a:p>
        </p:txBody>
      </p:sp>
      <p:pic>
        <p:nvPicPr>
          <p:cNvPr id="11" name="Picture 10">
            <a:extLst>
              <a:ext uri="{FF2B5EF4-FFF2-40B4-BE49-F238E27FC236}">
                <a16:creationId xmlns:a16="http://schemas.microsoft.com/office/drawing/2014/main" id="{0591D15B-6CAB-4DA9-8419-DD54BF01769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004049" y="2787774"/>
            <a:ext cx="2420888" cy="1815666"/>
          </a:xfrm>
          <a:prstGeom prst="rect">
            <a:avLst/>
          </a:prstGeom>
        </p:spPr>
      </p:pic>
      <p:pic>
        <p:nvPicPr>
          <p:cNvPr id="12" name="Picture 11">
            <a:extLst>
              <a:ext uri="{FF2B5EF4-FFF2-40B4-BE49-F238E27FC236}">
                <a16:creationId xmlns:a16="http://schemas.microsoft.com/office/drawing/2014/main" id="{CF956582-ED0C-4DE5-8DED-894B87E5C38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330752" y="2774687"/>
            <a:ext cx="2420888" cy="1815666"/>
          </a:xfrm>
          <a:prstGeom prst="rect">
            <a:avLst/>
          </a:prstGeom>
        </p:spPr>
      </p:pic>
    </p:spTree>
    <p:extLst>
      <p:ext uri="{BB962C8B-B14F-4D97-AF65-F5344CB8AC3E}">
        <p14:creationId xmlns:p14="http://schemas.microsoft.com/office/powerpoint/2010/main" val="2071490676"/>
      </p:ext>
    </p:extLst>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6</a:t>
            </a:fld>
            <a:endParaRPr lang="en-US"/>
          </a:p>
        </p:txBody>
      </p:sp>
      <p:sp>
        <p:nvSpPr>
          <p:cNvPr id="6" name="Content Placeholder 3"/>
          <p:cNvSpPr>
            <a:spLocks noGrp="1"/>
          </p:cNvSpPr>
          <p:nvPr>
            <p:ph idx="1"/>
          </p:nvPr>
        </p:nvSpPr>
        <p:spPr>
          <a:xfrm>
            <a:off x="1142619" y="808181"/>
            <a:ext cx="6858762" cy="1173019"/>
          </a:xfrm>
        </p:spPr>
        <p:txBody>
          <a:bodyPr>
            <a:normAutofit/>
          </a:bodyPr>
          <a:lstStyle/>
          <a:p>
            <a:pPr marL="385763" indent="-385763" algn="just">
              <a:buFont typeface="+mj-lt"/>
              <a:buAutoNum type="romanLcPeriod"/>
            </a:pPr>
            <a:r>
              <a:rPr lang="vi-VN" sz="1400"/>
              <a:t>Không vận hành kho lạnh, đá vẩy với thiết bị cấp đông trên cùng 1 nhiệt độ sôi</a:t>
            </a:r>
            <a:endParaRPr lang="en-US" sz="1400"/>
          </a:p>
          <a:p>
            <a:pPr marL="385763" indent="-385763" algn="just">
              <a:buFont typeface="+mj-lt"/>
              <a:buAutoNum type="romanLcPeriod"/>
            </a:pPr>
            <a:r>
              <a:rPr lang="en-US" sz="1400" err="1"/>
              <a:t>Tối ưu hoá áp suất bay hơi</a:t>
            </a:r>
            <a:endParaRPr lang="en-US" sz="1400"/>
          </a:p>
          <a:p>
            <a:pPr marL="385763" indent="-385763" algn="just">
              <a:buFont typeface="+mj-lt"/>
              <a:buAutoNum type="romanLcPeriod"/>
            </a:pPr>
            <a:r>
              <a:rPr lang="vi-VN" sz="1400"/>
              <a:t>Hạn chế các băng chuyền IQF chạy không tải, non tải.</a:t>
            </a:r>
            <a:endParaRPr lang="en-US" sz="1400"/>
          </a:p>
          <a:p>
            <a:pPr marL="385763" indent="-385763" algn="just">
              <a:buFont typeface="+mj-lt"/>
              <a:buAutoNum type="romanLcPeriod"/>
            </a:pPr>
            <a:r>
              <a:rPr lang="en-MY" sz="1400" err="1"/>
              <a:t>Vận hành hợp lý các tủ đông</a:t>
            </a:r>
            <a:endParaRPr lang="en-US" sz="1400"/>
          </a:p>
        </p:txBody>
      </p:sp>
      <p:sp>
        <p:nvSpPr>
          <p:cNvPr id="7" name="TextBox 6">
            <a:extLst>
              <a:ext uri="{FF2B5EF4-FFF2-40B4-BE49-F238E27FC236}">
                <a16:creationId xmlns:a16="http://schemas.microsoft.com/office/drawing/2014/main" id="{FF39AA92-2B53-4CC5-9B8B-3325B81420C7}"/>
              </a:ext>
            </a:extLst>
          </p:cNvPr>
          <p:cNvSpPr txBox="1"/>
          <p:nvPr/>
        </p:nvSpPr>
        <p:spPr>
          <a:xfrm>
            <a:off x="873940" y="108778"/>
            <a:ext cx="7396119" cy="426142"/>
          </a:xfrm>
          <a:prstGeom prst="rect">
            <a:avLst/>
          </a:prstGeom>
          <a:noFill/>
        </p:spPr>
        <p:txBody>
          <a:bodyPr wrap="square">
            <a:spAutoFit/>
          </a:bodyPr>
          <a:lstStyle/>
          <a:p>
            <a:pPr algn="ctr">
              <a:lnSpc>
                <a:spcPct val="150000"/>
              </a:lnSpc>
              <a:spcBef>
                <a:spcPct val="0"/>
              </a:spcBef>
              <a:defRPr/>
            </a:pPr>
            <a:r>
              <a:rPr lang="vi-VN" sz="1650" b="1">
                <a:solidFill>
                  <a:schemeClr val="accent1">
                    <a:lumMod val="50000"/>
                  </a:schemeClr>
                </a:solidFill>
              </a:rPr>
              <a:t>2. NHÓM GIẢI </a:t>
            </a:r>
            <a:r>
              <a:rPr lang="en-US" sz="1650" b="1">
                <a:solidFill>
                  <a:schemeClr val="accent1">
                    <a:lumMod val="50000"/>
                  </a:schemeClr>
                </a:solidFill>
              </a:rPr>
              <a:t>PHÁP CHO HỆ THỐNG CẤP ĐÔNG</a:t>
            </a:r>
          </a:p>
        </p:txBody>
      </p:sp>
      <p:pic>
        <p:nvPicPr>
          <p:cNvPr id="3074" name="Picture 2" descr="Image result for cap dong iQF">
            <a:extLst>
              <a:ext uri="{FF2B5EF4-FFF2-40B4-BE49-F238E27FC236}">
                <a16:creationId xmlns:a16="http://schemas.microsoft.com/office/drawing/2014/main" id="{73DC46E3-5CBC-452A-8531-26DB05DE892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42620" y="3335383"/>
            <a:ext cx="2621756" cy="978694"/>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D7357E7B-2C48-48A0-B46B-B83C5B3B00F1}"/>
              </a:ext>
            </a:extLst>
          </p:cNvPr>
          <p:cNvPicPr>
            <a:picLocks noChangeAspect="1"/>
          </p:cNvPicPr>
          <p:nvPr/>
        </p:nvPicPr>
        <p:blipFill>
          <a:blip r:embed="rId4"/>
          <a:srcRect l="109" t="77" r="89" b="190"/>
          <a:stretch>
            <a:fillRect/>
          </a:stretch>
        </p:blipFill>
        <p:spPr>
          <a:xfrm>
            <a:off x="3923928" y="2814777"/>
            <a:ext cx="2187243" cy="1682994"/>
          </a:xfrm>
          <a:prstGeom prst="rect">
            <a:avLst/>
          </a:prstGeom>
        </p:spPr>
      </p:pic>
      <p:pic>
        <p:nvPicPr>
          <p:cNvPr id="3" name="Picture 2">
            <a:extLst>
              <a:ext uri="{FF2B5EF4-FFF2-40B4-BE49-F238E27FC236}">
                <a16:creationId xmlns:a16="http://schemas.microsoft.com/office/drawing/2014/main" id="{5470CBDE-0917-41D0-B87D-F1B649C17D9F}"/>
              </a:ext>
            </a:extLst>
          </p:cNvPr>
          <p:cNvPicPr>
            <a:picLocks noChangeAspect="1"/>
          </p:cNvPicPr>
          <p:nvPr/>
        </p:nvPicPr>
        <p:blipFill>
          <a:blip r:embed="rId5"/>
          <a:stretch>
            <a:fillRect/>
          </a:stretch>
        </p:blipFill>
        <p:spPr>
          <a:xfrm>
            <a:off x="6554254" y="3060416"/>
            <a:ext cx="1526904" cy="1507887"/>
          </a:xfrm>
          <a:prstGeom prst="rect">
            <a:avLst/>
          </a:prstGeom>
        </p:spPr>
      </p:pic>
    </p:spTree>
    <p:extLst>
      <p:ext uri="{BB962C8B-B14F-4D97-AF65-F5344CB8AC3E}">
        <p14:creationId xmlns:p14="http://schemas.microsoft.com/office/powerpoint/2010/main" val="3843034580"/>
      </p:ext>
    </p:extLst>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7</a:t>
            </a:fld>
            <a:endParaRPr lang="en-US"/>
          </a:p>
        </p:txBody>
      </p:sp>
      <p:sp>
        <p:nvSpPr>
          <p:cNvPr id="6" name="Content Placeholder 3"/>
          <p:cNvSpPr>
            <a:spLocks noGrp="1"/>
          </p:cNvSpPr>
          <p:nvPr>
            <p:ph idx="1"/>
          </p:nvPr>
        </p:nvSpPr>
        <p:spPr>
          <a:xfrm>
            <a:off x="363813" y="894841"/>
            <a:ext cx="3085445" cy="3604091"/>
          </a:xfrm>
        </p:spPr>
        <p:txBody>
          <a:bodyPr>
            <a:normAutofit fontScale="70000" lnSpcReduction="20000"/>
          </a:bodyPr>
          <a:lstStyle/>
          <a:p>
            <a:pPr marL="139700" indent="0">
              <a:lnSpc>
                <a:spcPct val="170000"/>
              </a:lnSpc>
              <a:buNone/>
            </a:pPr>
            <a:r>
              <a:rPr lang="vi-VN" sz="1400" b="1"/>
              <a:t>a. Không vận hành kho lạnh / máy đá vảy ở cùng mức nhiệt độ sôi/bốc hơi thấp như IQF và các tải nhiệt độ thấp khác.</a:t>
            </a:r>
            <a:endParaRPr lang="vi-VN" sz="1400"/>
          </a:p>
          <a:p>
            <a:pPr>
              <a:lnSpc>
                <a:spcPct val="170000"/>
              </a:lnSpc>
            </a:pPr>
            <a:r>
              <a:rPr lang="vi-VN" sz="1400"/>
              <a:t>Tách nhóm hút thành 3 hệ thống: hệ thống -45°C, hệ thống -40°C và hệ thống -28°C.</a:t>
            </a:r>
          </a:p>
          <a:p>
            <a:pPr>
              <a:lnSpc>
                <a:spcPct val="170000"/>
              </a:lnSpc>
            </a:pPr>
            <a:r>
              <a:rPr lang="vi-VN" sz="1400"/>
              <a:t>=&gt; Như vậy, mỗi hệ thống có thể chạy ở mức nhiệt độ bay hơi (Te) cao nhất có thể. Mỗi khi tăng +1 °C ở Te sẽ giúp giảm tiêu thụ năng lượng của máy nén khoảng 2–4%; việc tách tải thường cho phép các mạch nhiệt độ trung bình chạy ấm hơn +3–5 °C so với mạch nhiệt độ thấp.</a:t>
            </a:r>
          </a:p>
          <a:p>
            <a:pPr marL="139700" indent="0">
              <a:lnSpc>
                <a:spcPct val="170000"/>
              </a:lnSpc>
              <a:buNone/>
            </a:pPr>
            <a:r>
              <a:rPr lang="vi-VN" sz="1400" b="1">
                <a:solidFill>
                  <a:srgbClr val="FF0000"/>
                </a:solidFill>
              </a:rPr>
              <a:t>Tiết kiệm khoảng 6–20% điện năng máy nén (kWh), tùy thuộc vào mức độ có thể nâng Te.</a:t>
            </a:r>
            <a:endParaRPr lang="vi-VN" sz="1400">
              <a:solidFill>
                <a:srgbClr val="FF0000"/>
              </a:solidFill>
            </a:endParaRPr>
          </a:p>
        </p:txBody>
      </p:sp>
      <p:pic>
        <p:nvPicPr>
          <p:cNvPr id="2" name="Picture 1">
            <a:extLst>
              <a:ext uri="{FF2B5EF4-FFF2-40B4-BE49-F238E27FC236}">
                <a16:creationId xmlns:a16="http://schemas.microsoft.com/office/drawing/2014/main" id="{A57A1DCD-868C-4F03-9F35-6CA2C2020B22}"/>
              </a:ext>
            </a:extLst>
          </p:cNvPr>
          <p:cNvPicPr>
            <a:picLocks noChangeAspect="1"/>
          </p:cNvPicPr>
          <p:nvPr/>
        </p:nvPicPr>
        <p:blipFill>
          <a:blip r:embed="rId3"/>
          <a:stretch>
            <a:fillRect/>
          </a:stretch>
        </p:blipFill>
        <p:spPr>
          <a:xfrm>
            <a:off x="3561361" y="894841"/>
            <a:ext cx="5218826" cy="3604090"/>
          </a:xfrm>
          <a:prstGeom prst="rect">
            <a:avLst/>
          </a:prstGeom>
        </p:spPr>
      </p:pic>
      <p:sp>
        <p:nvSpPr>
          <p:cNvPr id="7" name="TextBox 6">
            <a:extLst>
              <a:ext uri="{FF2B5EF4-FFF2-40B4-BE49-F238E27FC236}">
                <a16:creationId xmlns:a16="http://schemas.microsoft.com/office/drawing/2014/main" id="{FF39AA92-2B53-4CC5-9B8B-3325B81420C7}"/>
              </a:ext>
            </a:extLst>
          </p:cNvPr>
          <p:cNvSpPr txBox="1"/>
          <p:nvPr/>
        </p:nvSpPr>
        <p:spPr>
          <a:xfrm>
            <a:off x="873940" y="95495"/>
            <a:ext cx="7396119" cy="426142"/>
          </a:xfrm>
          <a:prstGeom prst="rect">
            <a:avLst/>
          </a:prstGeom>
          <a:noFill/>
        </p:spPr>
        <p:txBody>
          <a:bodyPr wrap="square">
            <a:spAutoFit/>
          </a:bodyPr>
          <a:lstStyle/>
          <a:p>
            <a:pPr algn="ctr">
              <a:lnSpc>
                <a:spcPct val="150000"/>
              </a:lnSpc>
              <a:spcBef>
                <a:spcPct val="0"/>
              </a:spcBef>
              <a:defRPr/>
            </a:pPr>
            <a:r>
              <a:rPr lang="vi-VN" sz="1650" b="1">
                <a:solidFill>
                  <a:schemeClr val="accent1">
                    <a:lumMod val="50000"/>
                  </a:schemeClr>
                </a:solidFill>
              </a:rPr>
              <a:t>2. NHÓM GIẢI </a:t>
            </a:r>
            <a:r>
              <a:rPr lang="en-US" sz="1650" b="1">
                <a:solidFill>
                  <a:schemeClr val="accent1">
                    <a:lumMod val="50000"/>
                  </a:schemeClr>
                </a:solidFill>
              </a:rPr>
              <a:t>CHO HỆ THỐNG CẤP ĐÔNG</a:t>
            </a:r>
          </a:p>
        </p:txBody>
      </p:sp>
    </p:spTree>
    <p:extLst>
      <p:ext uri="{BB962C8B-B14F-4D97-AF65-F5344CB8AC3E}">
        <p14:creationId xmlns:p14="http://schemas.microsoft.com/office/powerpoint/2010/main" val="3003858823"/>
      </p:ext>
    </p:extLst>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Slide Number Placeholder 3"/>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8</a:t>
            </a:fld>
            <a:endParaRPr lang="en-US"/>
          </a:p>
        </p:txBody>
      </p:sp>
      <p:sp>
        <p:nvSpPr>
          <p:cNvPr id="7" name="Content Placeholder 3">
            <a:extLst>
              <a:ext uri="{FF2B5EF4-FFF2-40B4-BE49-F238E27FC236}">
                <a16:creationId xmlns:a16="http://schemas.microsoft.com/office/drawing/2014/main" id="{2CC99644-31C3-4975-A056-F67225E78890}"/>
              </a:ext>
            </a:extLst>
          </p:cNvPr>
          <p:cNvSpPr>
            <a:spLocks noGrp="1"/>
          </p:cNvSpPr>
          <p:nvPr>
            <p:ph idx="1"/>
          </p:nvPr>
        </p:nvSpPr>
        <p:spPr>
          <a:xfrm>
            <a:off x="353384" y="785632"/>
            <a:ext cx="5437816" cy="3136663"/>
          </a:xfrm>
        </p:spPr>
        <p:txBody>
          <a:bodyPr>
            <a:normAutofit lnSpcReduction="10000"/>
          </a:bodyPr>
          <a:lstStyle/>
          <a:p>
            <a:pPr marL="342900" indent="-342900" algn="just">
              <a:lnSpc>
                <a:spcPct val="150000"/>
              </a:lnSpc>
              <a:buFont typeface="+mj-lt"/>
              <a:buAutoNum type="alphaLcPeriod" startAt="2"/>
            </a:pPr>
            <a:r>
              <a:rPr lang="en-US" sz="1200" err="1"/>
              <a:t>Tối ưu hoá áp suất bay hơi</a:t>
            </a:r>
            <a:endParaRPr lang="en-US" sz="1200"/>
          </a:p>
          <a:p>
            <a:pPr lvl="1" algn="just">
              <a:lnSpc>
                <a:spcPct val="150000"/>
              </a:lnSpc>
              <a:spcBef>
                <a:spcPts val="450"/>
              </a:spcBef>
              <a:spcAft>
                <a:spcPts val="450"/>
              </a:spcAft>
            </a:pPr>
            <a:r>
              <a:rPr lang="en-US" sz="1200" err="1"/>
              <a:t>Điểm nhiệt cài đặt của hệ thống IQF rất thấp (-42</a:t>
            </a:r>
            <a:r>
              <a:rPr lang="en-US" sz="1200" baseline="30000"/>
              <a:t>o</a:t>
            </a:r>
            <a:r>
              <a:rPr lang="en-US" sz="1200"/>
              <a:t>C), </a:t>
            </a:r>
            <a:r>
              <a:rPr lang="vi-VN" sz="1200"/>
              <a:t>tương đương </a:t>
            </a:r>
            <a:r>
              <a:rPr lang="en-US" sz="1200" err="1"/>
              <a:t>nhiệt bay hơi của hệ thống lạnh là -45</a:t>
            </a:r>
            <a:r>
              <a:rPr lang="en-US" sz="1200" baseline="30000"/>
              <a:t>o</a:t>
            </a:r>
            <a:r>
              <a:rPr lang="en-US" sz="1200"/>
              <a:t>C, trong khi nhiệt độ cần thiết ở </a:t>
            </a:r>
            <a:r>
              <a:rPr lang="vi-VN" sz="1200"/>
              <a:t>tâm </a:t>
            </a:r>
            <a:r>
              <a:rPr lang="en-US" sz="1200" err="1"/>
              <a:t>sản phẩm đông lạnh là -18</a:t>
            </a:r>
            <a:r>
              <a:rPr lang="en-US" sz="1200" baseline="30000"/>
              <a:t>o</a:t>
            </a:r>
            <a:r>
              <a:rPr lang="en-US" sz="1200"/>
              <a:t>C</a:t>
            </a:r>
          </a:p>
          <a:p>
            <a:pPr marL="0" indent="0" algn="just">
              <a:lnSpc>
                <a:spcPct val="150000"/>
              </a:lnSpc>
              <a:spcBef>
                <a:spcPts val="450"/>
              </a:spcBef>
              <a:spcAft>
                <a:spcPts val="450"/>
              </a:spcAft>
              <a:buNone/>
            </a:pPr>
            <a:r>
              <a:rPr lang="en-US" sz="1200" err="1"/>
              <a:t>Giải pháp được đề xuất là tối ưu hoá áp suất bay hơi</a:t>
            </a:r>
            <a:endParaRPr lang="en-US" sz="1200"/>
          </a:p>
          <a:p>
            <a:pPr lvl="1" algn="just">
              <a:lnSpc>
                <a:spcPct val="150000"/>
              </a:lnSpc>
              <a:spcBef>
                <a:spcPts val="450"/>
              </a:spcBef>
              <a:spcAft>
                <a:spcPts val="450"/>
              </a:spcAft>
            </a:pPr>
            <a:r>
              <a:rPr lang="en-US" sz="1200" err="1"/>
              <a:t>Tăng nhiệt độ cài đặt của hệ thống IQF ở mức -38</a:t>
            </a:r>
            <a:r>
              <a:rPr lang="en-US" sz="1200" baseline="30000"/>
              <a:t>o</a:t>
            </a:r>
            <a:r>
              <a:rPr lang="en-US" sz="1200"/>
              <a:t>C thông qua việc cài đặt nhiệt độ dàn lạnh của hệ thống lạnh ở mức -4</a:t>
            </a:r>
            <a:r>
              <a:rPr lang="vi-VN" sz="1200"/>
              <a:t>1</a:t>
            </a:r>
            <a:r>
              <a:rPr lang="en-US" sz="1200" baseline="30000" err="1"/>
              <a:t>o</a:t>
            </a:r>
            <a:r>
              <a:rPr lang="en-US" sz="1200" err="1"/>
              <a:t>C.</a:t>
            </a:r>
            <a:endParaRPr lang="en-US" sz="1200"/>
          </a:p>
          <a:p>
            <a:pPr lvl="1" algn="just">
              <a:lnSpc>
                <a:spcPct val="150000"/>
              </a:lnSpc>
              <a:spcBef>
                <a:spcPts val="450"/>
              </a:spcBef>
              <a:spcAft>
                <a:spcPts val="450"/>
              </a:spcAft>
            </a:pPr>
            <a:r>
              <a:rPr lang="en-US" sz="1200" err="1"/>
              <a:t>Tăng tần suất </a:t>
            </a:r>
            <a:r>
              <a:rPr lang="vi-VN" sz="1200"/>
              <a:t>xả băng IQF</a:t>
            </a:r>
            <a:r>
              <a:rPr lang="en-US" sz="1200"/>
              <a:t> để duy trì nhiệt độ của buồng IQF ở mức -3</a:t>
            </a:r>
            <a:r>
              <a:rPr lang="vi-VN" sz="1200"/>
              <a:t>6</a:t>
            </a:r>
            <a:r>
              <a:rPr lang="en-US" sz="1200"/>
              <a:t> </a:t>
            </a:r>
            <a:r>
              <a:rPr lang="en-US" sz="1200">
                <a:sym typeface="Symbol" charset="2"/>
              </a:rPr>
              <a:t></a:t>
            </a:r>
            <a:r>
              <a:rPr lang="en-US" sz="1200"/>
              <a:t> 2</a:t>
            </a:r>
            <a:r>
              <a:rPr lang="en-US" sz="1200" baseline="30000"/>
              <a:t>0</a:t>
            </a:r>
            <a:r>
              <a:rPr lang="en-US" sz="1200"/>
              <a:t>C.</a:t>
            </a:r>
          </a:p>
          <a:p>
            <a:pPr marL="0" indent="0" algn="just">
              <a:lnSpc>
                <a:spcPct val="150000"/>
              </a:lnSpc>
              <a:buNone/>
            </a:pPr>
            <a:endParaRPr lang="en-GB" sz="1200"/>
          </a:p>
        </p:txBody>
      </p:sp>
      <p:sp>
        <p:nvSpPr>
          <p:cNvPr id="6" name="TextBox 5">
            <a:extLst>
              <a:ext uri="{FF2B5EF4-FFF2-40B4-BE49-F238E27FC236}">
                <a16:creationId xmlns:a16="http://schemas.microsoft.com/office/drawing/2014/main" id="{48BAD317-36A2-4AF4-B8B4-A7166D20B100}"/>
              </a:ext>
            </a:extLst>
          </p:cNvPr>
          <p:cNvSpPr txBox="1"/>
          <p:nvPr/>
        </p:nvSpPr>
        <p:spPr>
          <a:xfrm>
            <a:off x="873940" y="138540"/>
            <a:ext cx="7396119" cy="426142"/>
          </a:xfrm>
          <a:prstGeom prst="rect">
            <a:avLst/>
          </a:prstGeom>
          <a:noFill/>
        </p:spPr>
        <p:txBody>
          <a:bodyPr wrap="square">
            <a:spAutoFit/>
          </a:bodyPr>
          <a:lstStyle/>
          <a:p>
            <a:pPr algn="ctr">
              <a:lnSpc>
                <a:spcPct val="150000"/>
              </a:lnSpc>
              <a:spcBef>
                <a:spcPct val="0"/>
              </a:spcBef>
              <a:defRPr/>
            </a:pPr>
            <a:r>
              <a:rPr lang="vi-VN" sz="1650" b="1">
                <a:solidFill>
                  <a:schemeClr val="accent1">
                    <a:lumMod val="50000"/>
                  </a:schemeClr>
                </a:solidFill>
              </a:rPr>
              <a:t>2. NHÓM GIẢI </a:t>
            </a:r>
            <a:r>
              <a:rPr lang="en-US" sz="1650" b="1">
                <a:solidFill>
                  <a:schemeClr val="accent1">
                    <a:lumMod val="50000"/>
                  </a:schemeClr>
                </a:solidFill>
              </a:rPr>
              <a:t>CHO HỆ THỐNG CẤP ĐÔNG</a:t>
            </a:r>
          </a:p>
        </p:txBody>
      </p:sp>
      <p:pic>
        <p:nvPicPr>
          <p:cNvPr id="8" name="Picture 7">
            <a:extLst>
              <a:ext uri="{FF2B5EF4-FFF2-40B4-BE49-F238E27FC236}">
                <a16:creationId xmlns:a16="http://schemas.microsoft.com/office/drawing/2014/main" id="{7161F302-C0A6-472C-943A-274B9ECC715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40189" y="1489625"/>
            <a:ext cx="2581163" cy="1986286"/>
          </a:xfrm>
          <a:prstGeom prst="rect">
            <a:avLst/>
          </a:prstGeom>
        </p:spPr>
      </p:pic>
      <p:sp>
        <p:nvSpPr>
          <p:cNvPr id="3" name="TextBox 2">
            <a:extLst>
              <a:ext uri="{FF2B5EF4-FFF2-40B4-BE49-F238E27FC236}">
                <a16:creationId xmlns:a16="http://schemas.microsoft.com/office/drawing/2014/main" id="{FE0539F3-2016-2667-09D7-E55F3258A19E}"/>
              </a:ext>
            </a:extLst>
          </p:cNvPr>
          <p:cNvSpPr txBox="1"/>
          <p:nvPr/>
        </p:nvSpPr>
        <p:spPr>
          <a:xfrm>
            <a:off x="1273342" y="3922295"/>
            <a:ext cx="4953000" cy="523220"/>
          </a:xfrm>
          <a:prstGeom prst="rect">
            <a:avLst/>
          </a:prstGeom>
          <a:noFill/>
        </p:spPr>
        <p:txBody>
          <a:bodyPr wrap="square">
            <a:spAutoFit/>
          </a:bodyPr>
          <a:lstStyle/>
          <a:p>
            <a:pPr>
              <a:buNone/>
            </a:pPr>
            <a:r>
              <a:rPr lang="vi-VN">
                <a:solidFill>
                  <a:srgbClr val="FF0000"/>
                </a:solidFill>
              </a:rPr>
              <a:t>Quy tắc chung: 2–4% năng lượng trên +1 °C Te hoặc khoảng ~ 2% trên +1 psi áp suất hút.</a:t>
            </a:r>
            <a:endParaRPr lang="en-US">
              <a:solidFill>
                <a:srgbClr val="FF0000"/>
              </a:solidFill>
            </a:endParaRPr>
          </a:p>
        </p:txBody>
      </p:sp>
    </p:spTree>
    <p:extLst>
      <p:ext uri="{BB962C8B-B14F-4D97-AF65-F5344CB8AC3E}">
        <p14:creationId xmlns:p14="http://schemas.microsoft.com/office/powerpoint/2010/main" val="2357342163"/>
      </p:ext>
    </p:extLst>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Content Placeholder 2"/>
          <p:cNvSpPr>
            <a:spLocks noGrp="1"/>
          </p:cNvSpPr>
          <p:nvPr>
            <p:ph idx="1"/>
          </p:nvPr>
        </p:nvSpPr>
        <p:spPr>
          <a:xfrm>
            <a:off x="1068060" y="730741"/>
            <a:ext cx="7396118" cy="3835003"/>
          </a:xfrm>
        </p:spPr>
        <p:txBody>
          <a:bodyPr>
            <a:normAutofit/>
          </a:bodyPr>
          <a:lstStyle/>
          <a:p>
            <a:pPr lvl="0"/>
            <a:r>
              <a:rPr lang="en-US" sz="1400" err="1"/>
              <a:t>Mỗi 1</a:t>
            </a:r>
            <a:r>
              <a:rPr lang="en-US" sz="1400" baseline="30000"/>
              <a:t>o</a:t>
            </a:r>
            <a:r>
              <a:rPr lang="en-US" sz="1400"/>
              <a:t>C tăng lên của nhiệt độ bay hơi, mức tiêu thụ năng lượng sẽ giảm 3%</a:t>
            </a:r>
            <a:endParaRPr lang="en-US" sz="1400" b="1"/>
          </a:p>
          <a:p>
            <a:endParaRPr lang="en-US" sz="1400"/>
          </a:p>
        </p:txBody>
      </p:sp>
      <p:sp>
        <p:nvSpPr>
          <p:cNvPr id="5" name="TextBox 4"/>
          <p:cNvSpPr txBox="1"/>
          <p:nvPr/>
        </p:nvSpPr>
        <p:spPr>
          <a:xfrm>
            <a:off x="1034608" y="1898635"/>
            <a:ext cx="6396866" cy="404085"/>
          </a:xfrm>
          <a:prstGeom prst="rect">
            <a:avLst/>
          </a:prstGeom>
          <a:noFill/>
        </p:spPr>
        <p:txBody>
          <a:bodyPr wrap="square" rtlCol="0">
            <a:spAutoFit/>
          </a:bodyPr>
          <a:lstStyle/>
          <a:p>
            <a:endParaRPr lang="en-US" sz="1013"/>
          </a:p>
          <a:p>
            <a:endParaRPr lang="en-US" sz="1013"/>
          </a:p>
        </p:txBody>
      </p:sp>
      <p:pic>
        <p:nvPicPr>
          <p:cNvPr id="6" name="Object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24317" y="1387045"/>
            <a:ext cx="6324314" cy="2418736"/>
          </a:xfrm>
          <a:prstGeom prst="rect">
            <a:avLst/>
          </a:prstGeom>
          <a:solidFill>
            <a:schemeClr val="bg1"/>
          </a:solidFill>
        </p:spPr>
      </p:pic>
      <p:sp>
        <p:nvSpPr>
          <p:cNvPr id="7" name="Oval 140"/>
          <p:cNvSpPr/>
          <p:nvPr/>
        </p:nvSpPr>
        <p:spPr bwMode="auto">
          <a:xfrm>
            <a:off x="1952709" y="2359957"/>
            <a:ext cx="1641764" cy="576570"/>
          </a:xfrm>
          <a:prstGeom prst="ellipse">
            <a:avLst/>
          </a:prstGeom>
          <a:noFill/>
          <a:ln w="25400">
            <a:solidFill>
              <a:srgbClr val="FF0000"/>
            </a:solidFill>
            <a:miter lim="800000"/>
          </a:ln>
        </p:spPr>
        <p:txBody>
          <a:bodyPr vert="horz" wrap="square" lIns="68580" tIns="34290" rIns="68580" bIns="34290" numCol="1" anchor="ctr" anchorCtr="0" compatLnSpc="1">
            <a:prstTxWarp prst="textNoShape">
              <a:avLst/>
            </a:prstTxWarp>
          </a:bodyPr>
          <a:lstStyle/>
          <a:p>
            <a:endParaRPr lang="vi-VN" sz="1050"/>
          </a:p>
        </p:txBody>
      </p:sp>
      <p:sp>
        <p:nvSpPr>
          <p:cNvPr id="8" name="Oval 140"/>
          <p:cNvSpPr/>
          <p:nvPr/>
        </p:nvSpPr>
        <p:spPr bwMode="auto">
          <a:xfrm>
            <a:off x="5355087" y="2323855"/>
            <a:ext cx="1675560" cy="565508"/>
          </a:xfrm>
          <a:prstGeom prst="ellipse">
            <a:avLst/>
          </a:prstGeom>
          <a:noFill/>
          <a:ln w="25400">
            <a:solidFill>
              <a:srgbClr val="FF0000"/>
            </a:solidFill>
            <a:miter lim="800000"/>
          </a:ln>
        </p:spPr>
        <p:txBody>
          <a:bodyPr vert="horz" wrap="square" lIns="68580" tIns="34290" rIns="68580" bIns="34290" numCol="1" anchor="ctr" anchorCtr="0" compatLnSpc="1">
            <a:prstTxWarp prst="textNoShape">
              <a:avLst/>
            </a:prstTxWarp>
          </a:bodyPr>
          <a:lstStyle/>
          <a:p>
            <a:endParaRPr lang="vi-VN" sz="1050"/>
          </a:p>
        </p:txBody>
      </p:sp>
      <p:sp>
        <p:nvSpPr>
          <p:cNvPr id="9" name="Rectangle 8"/>
          <p:cNvSpPr/>
          <p:nvPr/>
        </p:nvSpPr>
        <p:spPr>
          <a:xfrm>
            <a:off x="994103" y="4034091"/>
            <a:ext cx="7498186" cy="523220"/>
          </a:xfrm>
          <a:prstGeom prst="rect">
            <a:avLst/>
          </a:prstGeom>
        </p:spPr>
        <p:txBody>
          <a:bodyPr wrap="square">
            <a:spAutoFit/>
          </a:bodyPr>
          <a:lstStyle/>
          <a:p>
            <a:pPr>
              <a:buNone/>
            </a:pPr>
            <a:r>
              <a:rPr lang="en-US" err="1">
                <a:solidFill>
                  <a:schemeClr val="tx1"/>
                </a:solidFill>
                <a:ea typeface="Arial"/>
              </a:rPr>
              <a:t>Tăng nhiệt độ bay hơi từ -10 ºC đến -7 ºC bằng cách tăng qui mô dàn lạnh nhiều nhất ở mức có thể tiết kiệm được 9% lượng năng lượng tiêu thụ cho máy nén </a:t>
            </a:r>
            <a:r>
              <a:rPr lang="vi-VN">
                <a:solidFill>
                  <a:schemeClr val="tx1"/>
                </a:solidFill>
                <a:ea typeface="Arial"/>
              </a:rPr>
              <a:t>lạnh</a:t>
            </a:r>
            <a:r>
              <a:rPr lang="en-US">
                <a:solidFill>
                  <a:schemeClr val="tx1"/>
                </a:solidFill>
                <a:ea typeface="Arial"/>
              </a:rPr>
              <a:t>.</a:t>
            </a:r>
          </a:p>
        </p:txBody>
      </p:sp>
      <p:sp>
        <p:nvSpPr>
          <p:cNvPr id="14" name="Slide Number Placeholder 3">
            <a:extLst>
              <a:ext uri="{FF2B5EF4-FFF2-40B4-BE49-F238E27FC236}">
                <a16:creationId xmlns:a16="http://schemas.microsoft.com/office/drawing/2014/main" id="{E2F554F6-CBD7-1347-BA67-7293190EA297}"/>
              </a:ext>
            </a:extLst>
          </p:cNvPr>
          <p:cNvSpPr>
            <a:spLocks noGrp="1"/>
          </p:cNvSpPr>
          <p:nvPr>
            <p:ph type="sldNum" sz="quarter" idx="4"/>
          </p:nvPr>
        </p:nvSpPr>
        <p:spPr>
          <a:xfrm>
            <a:off x="9188508" y="6519446"/>
            <a:ext cx="717492" cy="338554"/>
          </a:xfrm>
          <a:prstGeom prst="rect">
            <a:avLst/>
          </a:prstGeom>
        </p:spPr>
        <p:txBody>
          <a:bodyPr wrap="square" anchor="ctr" anchorCtr="0">
            <a:spAutoFit/>
          </a:bodyPr>
          <a:lstStyle>
            <a:defPPr>
              <a:defRPr lang="en-US"/>
            </a:defPPr>
            <a:lvl1pPr algn="ctr" rtl="0" fontAlgn="base">
              <a:spcBef>
                <a:spcPct val="20000"/>
              </a:spcBef>
              <a:spcAft>
                <a:spcPct val="0"/>
              </a:spcAft>
              <a:buNone/>
              <a:defRPr sz="1600" b="0" kern="1200">
                <a:solidFill>
                  <a:srgbClr val="006600"/>
                </a:solidFill>
                <a:latin typeface="Tahoma" pitchFamily="34" charset="0"/>
                <a:ea typeface="Tahoma" pitchFamily="34" charset="0"/>
                <a:cs typeface="Tahoma" pitchFamily="34" charset="0"/>
              </a:defRPr>
            </a:lvl1pPr>
            <a:lvl2pPr marL="457200" algn="ctr" rtl="0" fontAlgn="base">
              <a:spcBef>
                <a:spcPct val="20000"/>
              </a:spcBef>
              <a:spcAft>
                <a:spcPct val="0"/>
              </a:spcAft>
              <a:buChar char="•"/>
              <a:defRPr sz="3200" kern="1200">
                <a:solidFill>
                  <a:schemeClr val="tx1"/>
                </a:solidFill>
                <a:latin typeface="Arial"/>
                <a:ea typeface="+mn-ea"/>
                <a:cs typeface="+mn-cs"/>
              </a:defRPr>
            </a:lvl2pPr>
            <a:lvl3pPr marL="914400" algn="ctr" rtl="0" fontAlgn="base">
              <a:spcBef>
                <a:spcPct val="20000"/>
              </a:spcBef>
              <a:spcAft>
                <a:spcPct val="0"/>
              </a:spcAft>
              <a:buChar char="•"/>
              <a:defRPr sz="3200" kern="1200">
                <a:solidFill>
                  <a:schemeClr val="tx1"/>
                </a:solidFill>
                <a:latin typeface="Arial"/>
                <a:ea typeface="+mn-ea"/>
                <a:cs typeface="+mn-cs"/>
              </a:defRPr>
            </a:lvl3pPr>
            <a:lvl4pPr marL="1371600" algn="ctr" rtl="0" fontAlgn="base">
              <a:spcBef>
                <a:spcPct val="20000"/>
              </a:spcBef>
              <a:spcAft>
                <a:spcPct val="0"/>
              </a:spcAft>
              <a:buChar char="•"/>
              <a:defRPr sz="3200" kern="1200">
                <a:solidFill>
                  <a:schemeClr val="tx1"/>
                </a:solidFill>
                <a:latin typeface="Arial"/>
                <a:ea typeface="+mn-ea"/>
                <a:cs typeface="+mn-cs"/>
              </a:defRPr>
            </a:lvl4pPr>
            <a:lvl5pPr marL="1828800" algn="ctr" rtl="0" fontAlgn="base">
              <a:spcBef>
                <a:spcPct val="20000"/>
              </a:spcBef>
              <a:spcAft>
                <a:spcPct val="0"/>
              </a:spcAft>
              <a:buChar char="•"/>
              <a:defRPr sz="3200" kern="1200">
                <a:solidFill>
                  <a:schemeClr val="tx1"/>
                </a:solidFill>
                <a:latin typeface="Arial"/>
                <a:ea typeface="+mn-ea"/>
                <a:cs typeface="+mn-cs"/>
              </a:defRPr>
            </a:lvl5pPr>
            <a:lvl6pPr marL="2286000" algn="l" defTabSz="914400" rtl="0" eaLnBrk="1" latinLnBrk="0" hangingPunct="1">
              <a:defRPr sz="3200" kern="1200">
                <a:solidFill>
                  <a:schemeClr val="tx1"/>
                </a:solidFill>
                <a:latin typeface="Arial"/>
                <a:ea typeface="+mn-ea"/>
                <a:cs typeface="+mn-cs"/>
              </a:defRPr>
            </a:lvl6pPr>
            <a:lvl7pPr marL="2743200" algn="l" defTabSz="914400" rtl="0" eaLnBrk="1" latinLnBrk="0" hangingPunct="1">
              <a:defRPr sz="3200" kern="1200">
                <a:solidFill>
                  <a:schemeClr val="tx1"/>
                </a:solidFill>
                <a:latin typeface="Arial"/>
                <a:ea typeface="+mn-ea"/>
                <a:cs typeface="+mn-cs"/>
              </a:defRPr>
            </a:lvl7pPr>
            <a:lvl8pPr marL="3200400" algn="l" defTabSz="914400" rtl="0" eaLnBrk="1" latinLnBrk="0" hangingPunct="1">
              <a:defRPr sz="3200" kern="1200">
                <a:solidFill>
                  <a:schemeClr val="tx1"/>
                </a:solidFill>
                <a:latin typeface="Arial"/>
                <a:ea typeface="+mn-ea"/>
                <a:cs typeface="+mn-cs"/>
              </a:defRPr>
            </a:lvl8pPr>
            <a:lvl9pPr marL="3657600" algn="l" defTabSz="914400" rtl="0" eaLnBrk="1" latinLnBrk="0" hangingPunct="1">
              <a:defRPr sz="3200" kern="1200">
                <a:solidFill>
                  <a:schemeClr val="tx1"/>
                </a:solidFill>
                <a:latin typeface="Arial"/>
                <a:ea typeface="+mn-ea"/>
                <a:cs typeface="+mn-cs"/>
              </a:defRPr>
            </a:lvl9pPr>
          </a:lstStyle>
          <a:p>
            <a:pPr>
              <a:defRPr/>
            </a:pPr>
            <a:fld id="{978493C8-DD40-4D6A-BC28-973BD1A7F2BB}" type="slidenum">
              <a:rPr lang="en-US" smtClean="0"/>
              <a:pPr>
                <a:defRPr/>
              </a:pPr>
              <a:t>9</a:t>
            </a:fld>
            <a:endParaRPr lang="en-US"/>
          </a:p>
        </p:txBody>
      </p:sp>
      <p:sp>
        <p:nvSpPr>
          <p:cNvPr id="10" name="TextBox 9">
            <a:extLst>
              <a:ext uri="{FF2B5EF4-FFF2-40B4-BE49-F238E27FC236}">
                <a16:creationId xmlns:a16="http://schemas.microsoft.com/office/drawing/2014/main" id="{051B8A97-D43A-43FD-BF2C-A785143AEDB8}"/>
              </a:ext>
            </a:extLst>
          </p:cNvPr>
          <p:cNvSpPr txBox="1"/>
          <p:nvPr/>
        </p:nvSpPr>
        <p:spPr>
          <a:xfrm>
            <a:off x="994103" y="116546"/>
            <a:ext cx="7396119" cy="426142"/>
          </a:xfrm>
          <a:prstGeom prst="rect">
            <a:avLst/>
          </a:prstGeom>
          <a:noFill/>
        </p:spPr>
        <p:txBody>
          <a:bodyPr wrap="square">
            <a:spAutoFit/>
          </a:bodyPr>
          <a:lstStyle/>
          <a:p>
            <a:pPr algn="ctr">
              <a:lnSpc>
                <a:spcPct val="150000"/>
              </a:lnSpc>
              <a:spcBef>
                <a:spcPct val="0"/>
              </a:spcBef>
              <a:defRPr/>
            </a:pPr>
            <a:r>
              <a:rPr lang="vi-VN" sz="1650" b="1">
                <a:solidFill>
                  <a:schemeClr val="accent1">
                    <a:lumMod val="50000"/>
                  </a:schemeClr>
                </a:solidFill>
              </a:rPr>
              <a:t>2. NHÓM GIẢI </a:t>
            </a:r>
            <a:r>
              <a:rPr lang="en-US" sz="1650" b="1">
                <a:solidFill>
                  <a:schemeClr val="accent1">
                    <a:lumMod val="50000"/>
                  </a:schemeClr>
                </a:solidFill>
              </a:rPr>
              <a:t>CHO HỆ THỐNG CẤP ĐÔNG</a:t>
            </a:r>
          </a:p>
        </p:txBody>
      </p:sp>
    </p:spTree>
    <p:extLst>
      <p:ext uri="{BB962C8B-B14F-4D97-AF65-F5344CB8AC3E}">
        <p14:creationId xmlns:p14="http://schemas.microsoft.com/office/powerpoint/2010/main" val="6205833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1"/>
    </p:bldLst>
  </p:timing>
</p:sld>
</file>

<file path=ppt/tags/tag1.xml><?xml version="1.0" encoding="utf-8"?>
<p:tagLst xmlns:p="http://schemas.openxmlformats.org/presentationml/2006/main">
  <p:tag name="AS_NET" val="4.0.30319.42000"/>
  <p:tag name="AS_OS" val="Microsoft Windows NT 10.0.14393.0"/>
  <p:tag name="AS_RELEASE_DATE" val="2019.12.14"/>
  <p:tag name="AS_TITLE" val="Aspose.Slides for .NET 4.0 Client Profile"/>
  <p:tag name="AS_VERSION" val="19.12"/>
</p:tagLst>
</file>

<file path=ppt/theme/theme1.xml><?xml version="1.0" encoding="utf-8"?>
<a:theme xmlns:r="http://schemas.openxmlformats.org/officeDocument/2006/relationships"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3.xml><?xml version="1.0" encoding="utf-8"?>
<a:theme xmlns:r="http://schemas.openxmlformats.org/officeDocument/2006/relationships" xmlns:a="http://schemas.openxmlformats.org/drawingml/2006/main" name="Terra override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vt="http://schemas.openxmlformats.org/officeDocument/2006/docPropsVTypes" xmlns="http://schemas.openxmlformats.org/officeDocument/2006/extended-properties">
  <Company/>
  <PresentationFormat>On-screen Show (16:9)</PresentationFormat>
  <Paragraphs>181</Paragraphs>
  <Slides>30</Slides>
  <Notes>23</Notes>
  <TotalTime>12401</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30</vt:i4>
      </vt:variant>
    </vt:vector>
  </HeadingPairs>
  <TitlesOfParts>
    <vt:vector baseType="lpstr" size="43">
      <vt:lpstr>Arial</vt:lpstr>
      <vt:lpstr>Calibri Light</vt:lpstr>
      <vt:lpstr>Calibri</vt:lpstr>
      <vt:lpstr>Poppins</vt:lpstr>
      <vt:lpstr>Roboto</vt:lpstr>
      <vt:lpstr>Fira Sans Extra Condensed</vt:lpstr>
      <vt:lpstr>Wingdings</vt:lpstr>
      <vt:lpstr>Tahoma</vt:lpstr>
      <vt:lpstr>Times New Roman</vt:lpstr>
      <vt:lpstr>ＭＳ Ｐゴシック</vt:lpstr>
      <vt:lpstr>Symbol</vt:lpstr>
      <vt:lpstr>Courier New</vt:lpstr>
      <vt:lpstr>Terra</vt:lpstr>
      <vt:lpstr>PowerPoint Presentation</vt:lpstr>
      <vt:lpstr>NỘI DUNG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Trao đổi thảo luận</vt:lpstr>
      <vt:lpstr>PowerPoint Presentation</vt:lpstr>
    </vt:vector>
  </TitlesOfParts>
  <LinksUpToDate>0</LinksUpToDate>
  <SharedDoc>0</SharedDoc>
  <HyperlinksChanged>0</HyperlinksChanged>
  <Application>Aspose.Slides for .NET</Application>
  <AppVersion>19.1200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Presentation</dc:title>
  <dc:creator>HI KHÓA RỒI</dc:creator>
  <cp:lastModifiedBy>823417-Nguyễn Mạnh Hùng</cp:lastModifiedBy>
  <cp:revision>97</cp:revision>
  <dcterms:modified xsi:type="dcterms:W3CDTF">2026-05-28T08:06:37Z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NXPowerLiteLastOptimized">
    <vt:lpwstr>3971030</vt:lpwstr>
  </property>
  <property fmtid="{D5CDD505-2E9C-101B-9397-08002B2CF9AE}" pid="3" name="NXPowerLiteSettings">
    <vt:lpwstr>F7000400038000</vt:lpwstr>
  </property>
  <property fmtid="{D5CDD505-2E9C-101B-9397-08002B2CF9AE}" pid="4" name="NXPowerLiteVersion">
    <vt:lpwstr>S11.0.1</vt:lpwstr>
  </property>
</Properties>
</file>