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19.12-->
<p:presentation xmlns:r="http://schemas.openxmlformats.org/officeDocument/2006/relationships" xmlns:a="http://schemas.openxmlformats.org/drawingml/2006/main" xmlns:p="http://schemas.openxmlformats.org/presentationml/2006/main" strictFirstAndLastChars="0" embedTrueTypeFonts="1" saveSubsetFonts="1" autoCompressPictures="0">
  <p:sldMasterIdLst>
    <p:sldMasterId id="2147483660" r:id="rId1"/>
  </p:sldMasterIdLst>
  <p:notesMasterIdLst>
    <p:notesMasterId r:id="rId2"/>
  </p:notesMasterIdLst>
  <p:sldIdLst>
    <p:sldId id="2378" r:id="rId3"/>
    <p:sldId id="2379" r:id="rId4"/>
    <p:sldId id="697" r:id="rId5"/>
    <p:sldId id="2382" r:id="rId6"/>
    <p:sldId id="2360" r:id="rId7"/>
    <p:sldId id="2362" r:id="rId8"/>
    <p:sldId id="2361" r:id="rId9"/>
    <p:sldId id="2363" r:id="rId10"/>
    <p:sldId id="2365" r:id="rId11"/>
    <p:sldId id="2366" r:id="rId12"/>
    <p:sldId id="2367" r:id="rId13"/>
    <p:sldId id="2368" r:id="rId14"/>
    <p:sldId id="2369" r:id="rId15"/>
    <p:sldId id="2370" r:id="rId16"/>
    <p:sldId id="2372" r:id="rId17"/>
    <p:sldId id="2373" r:id="rId18"/>
    <p:sldId id="2374" r:id="rId19"/>
    <p:sldId id="2371" r:id="rId20"/>
    <p:sldId id="2385" r:id="rId21"/>
    <p:sldId id="2381" r:id="rId22"/>
    <p:sldId id="706" r:id="rId23"/>
    <p:sldId id="707" r:id="rId24"/>
    <p:sldId id="708" r:id="rId25"/>
    <p:sldId id="2383" r:id="rId26"/>
    <p:sldId id="713" r:id="rId27"/>
    <p:sldId id="714" r:id="rId28"/>
    <p:sldId id="715" r:id="rId29"/>
    <p:sldId id="716" r:id="rId30"/>
    <p:sldId id="709" r:id="rId31"/>
    <p:sldId id="710" r:id="rId32"/>
    <p:sldId id="711" r:id="rId33"/>
    <p:sldId id="712" r:id="rId34"/>
    <p:sldId id="717" r:id="rId35"/>
    <p:sldId id="718" r:id="rId36"/>
    <p:sldId id="719" r:id="rId37"/>
    <p:sldId id="722" r:id="rId38"/>
    <p:sldId id="721" r:id="rId39"/>
    <p:sldId id="723" r:id="rId40"/>
    <p:sldId id="725" r:id="rId41"/>
    <p:sldId id="724" r:id="rId42"/>
    <p:sldId id="726" r:id="rId43"/>
    <p:sldId id="727" r:id="rId44"/>
    <p:sldId id="728" r:id="rId45"/>
    <p:sldId id="729" r:id="rId46"/>
    <p:sldId id="730" r:id="rId47"/>
    <p:sldId id="731" r:id="rId48"/>
    <p:sldId id="732" r:id="rId49"/>
    <p:sldId id="2375" r:id="rId50"/>
    <p:sldId id="2376" r:id="rId51"/>
    <p:sldId id="2377" r:id="rId52"/>
    <p:sldId id="2384" r:id="rId53"/>
    <p:sldId id="2409" r:id="rId54"/>
    <p:sldId id="2404" r:id="rId55"/>
    <p:sldId id="2408" r:id="rId56"/>
    <p:sldId id="2405" r:id="rId57"/>
    <p:sldId id="2406" r:id="rId58"/>
    <p:sldId id="2407" r:id="rId59"/>
    <p:sldId id="2380" r:id="rId60"/>
    <p:sldId id="2386" r:id="rId61"/>
    <p:sldId id="2359" r:id="rId62"/>
  </p:sldIdLst>
  <p:sldSz cx="12192000" cy="6858000"/>
  <p:notesSz cx="6858000" cy="9144000"/>
  <p:embeddedFontLst>
    <p:embeddedFont>
      <p:font typeface="Fira Sans Extra Condensed" panose="020F0502020204030204" pitchFamily="34" charset="0"/>
      <p:regular r:id="rId64"/>
      <p:bold r:id="rId65"/>
      <p:italic r:id="rId66"/>
      <p:boldItalic r:id="rId67"/>
    </p:embeddedFont>
    <p:embeddedFont>
      <p:font typeface="Platypi Medium" panose="020B0604020202020204" pitchFamily="34" charset="0"/>
      <p:regular r:id="rId68"/>
      <p:bold r:id="rId69"/>
      <p:italic r:id="rId70"/>
      <p:boldItalic r:id="rId71"/>
    </p:embeddedFont>
    <p:embeddedFont>
      <p:font typeface="Roboto" panose="02000000000000000000" pitchFamily="2" charset="0"/>
      <p:regular r:id="rId72"/>
      <p:bold r:id="rId73"/>
      <p:italic r:id="rId74"/>
      <p:boldItalic r:id="rId75"/>
    </p:embeddedFont>
  </p:embeddedFontLst>
  <p:custDataLst>
    <p:tags r:id="rId63"/>
  </p:custDataLst>
  <p:defaultText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r="http://schemas.openxmlformats.org/officeDocument/2006/relationships" xmlns:a="http://schemas.openxmlformats.org/drawingml/2006/main" def="{12ACAA50-B3C0-4FEF-8DD3-66675128A787}">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718" autoAdjust="0"/>
    <p:restoredTop sz="89715" autoAdjust="0"/>
  </p:normalViewPr>
  <p:slideViewPr>
    <p:cSldViewPr snapToGrid="0">
      <p:cViewPr varScale="1">
        <p:scale>
          <a:sx n="95" d="100"/>
          <a:sy n="95" d="100"/>
        </p:scale>
        <p:origin x="216" y="344"/>
      </p:cViewPr>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tags" Target="tags/tag1.xml" /><Relationship Id="rId64" Type="http://schemas.openxmlformats.org/officeDocument/2006/relationships/font" Target="fonts/font1.fntdata" /><Relationship Id="rId65" Type="http://schemas.openxmlformats.org/officeDocument/2006/relationships/font" Target="fonts/font2.fntdata" /><Relationship Id="rId66" Type="http://schemas.openxmlformats.org/officeDocument/2006/relationships/font" Target="fonts/font3.fntdata" /><Relationship Id="rId67" Type="http://schemas.openxmlformats.org/officeDocument/2006/relationships/font" Target="fonts/font4.fntdata" /><Relationship Id="rId68" Type="http://schemas.openxmlformats.org/officeDocument/2006/relationships/font" Target="fonts/font5.fntdata" /><Relationship Id="rId69" Type="http://schemas.openxmlformats.org/officeDocument/2006/relationships/font" Target="fonts/font6.fntdata" /><Relationship Id="rId7" Type="http://schemas.openxmlformats.org/officeDocument/2006/relationships/slide" Target="slides/slide5.xml" /><Relationship Id="rId70" Type="http://schemas.openxmlformats.org/officeDocument/2006/relationships/font" Target="fonts/font7.fntdata" /><Relationship Id="rId71" Type="http://schemas.openxmlformats.org/officeDocument/2006/relationships/font" Target="fonts/font8.fntdata" /><Relationship Id="rId72" Type="http://schemas.openxmlformats.org/officeDocument/2006/relationships/font" Target="fonts/font9.fntdata" /><Relationship Id="rId73" Type="http://schemas.openxmlformats.org/officeDocument/2006/relationships/font" Target="fonts/font10.fntdata" /><Relationship Id="rId74" Type="http://schemas.openxmlformats.org/officeDocument/2006/relationships/font" Target="fonts/font11.fntdata" /><Relationship Id="rId75" Type="http://schemas.openxmlformats.org/officeDocument/2006/relationships/font" Target="fonts/font12.fntdata" /><Relationship Id="rId76" Type="http://schemas.openxmlformats.org/officeDocument/2006/relationships/presProps" Target="presProps.xml" /><Relationship Id="rId77" Type="http://schemas.openxmlformats.org/officeDocument/2006/relationships/viewProps" Target="viewProps.xml" /><Relationship Id="rId78" Type="http://schemas.openxmlformats.org/officeDocument/2006/relationships/theme" Target="theme/theme1.xml" /><Relationship Id="rId79"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bg>
      <p:bgRef idx="1001">
        <a:schemeClr val="bg1"/>
      </p:bgRef>
    </p:bg>
    <p:spTree>
      <p:nvGrpSpPr>
        <p:cNvPr id="1" name="Shape 2"/>
        <p:cNvGrpSpPr/>
        <p:nvPr/>
      </p:nvGrpSpPr>
      <p:grpSpPr>
        <a:xfrm>
          <a:off x="0" y="0"/>
          <a:ext cx="0" cy="0"/>
        </a:xfrm>
      </p:grpSpPr>
      <p:sp>
        <p:nvSpPr>
          <p:cNvPr id="3" name="Google Shape;3;n"/>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ct val="0"/>
              </a:spcBef>
              <a:spcAft>
                <a:spcPct val="0"/>
              </a:spcAft>
              <a:buSzPts val="1100"/>
              <a:buChar char="●"/>
              <a:defRPr sz="1100"/>
            </a:lvl1pPr>
            <a:lvl2pPr marL="914400" lvl="1" indent="-298450">
              <a:spcBef>
                <a:spcPct val="0"/>
              </a:spcBef>
              <a:spcAft>
                <a:spcPct val="0"/>
              </a:spcAft>
              <a:buSzPts val="1100"/>
              <a:buChar char="○"/>
              <a:defRPr sz="1100"/>
            </a:lvl2pPr>
            <a:lvl3pPr marL="1371600" lvl="2" indent="-298450">
              <a:spcBef>
                <a:spcPct val="0"/>
              </a:spcBef>
              <a:spcAft>
                <a:spcPct val="0"/>
              </a:spcAft>
              <a:buSzPts val="1100"/>
              <a:buChar char="■"/>
              <a:defRPr sz="1100"/>
            </a:lvl3pPr>
            <a:lvl4pPr marL="1828800" lvl="3" indent="-298450">
              <a:spcBef>
                <a:spcPct val="0"/>
              </a:spcBef>
              <a:spcAft>
                <a:spcPct val="0"/>
              </a:spcAft>
              <a:buSzPts val="1100"/>
              <a:buChar char="●"/>
              <a:defRPr sz="1100"/>
            </a:lvl4pPr>
            <a:lvl5pPr marL="2286000" lvl="4" indent="-298450">
              <a:spcBef>
                <a:spcPct val="0"/>
              </a:spcBef>
              <a:spcAft>
                <a:spcPct val="0"/>
              </a:spcAft>
              <a:buSzPts val="1100"/>
              <a:buChar char="○"/>
              <a:defRPr sz="1100"/>
            </a:lvl5pPr>
            <a:lvl6pPr marL="2743200" lvl="5" indent="-298450">
              <a:spcBef>
                <a:spcPct val="0"/>
              </a:spcBef>
              <a:spcAft>
                <a:spcPct val="0"/>
              </a:spcAft>
              <a:buSzPts val="1100"/>
              <a:buChar char="■"/>
              <a:defRPr sz="1100"/>
            </a:lvl6pPr>
            <a:lvl7pPr marL="3200400" lvl="6" indent="-298450">
              <a:spcBef>
                <a:spcPct val="0"/>
              </a:spcBef>
              <a:spcAft>
                <a:spcPct val="0"/>
              </a:spcAft>
              <a:buSzPts val="1100"/>
              <a:buChar char="●"/>
              <a:defRPr sz="1100"/>
            </a:lvl7pPr>
            <a:lvl8pPr marL="3657600" lvl="7" indent="-298450">
              <a:spcBef>
                <a:spcPct val="0"/>
              </a:spcBef>
              <a:spcAft>
                <a:spcPct val="0"/>
              </a:spcAft>
              <a:buSzPts val="1100"/>
              <a:buChar char="○"/>
              <a:defRPr sz="1100"/>
            </a:lvl8pPr>
            <a:lvl9pPr marL="4114800" lvl="8" indent="-298450">
              <a:spcBef>
                <a:spcPct val="0"/>
              </a:spcBef>
              <a:spcAft>
                <a:spcPct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6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10.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2.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showMasterSp="0" showMasterPhAnim="0">
  <p:cSld>
    <p:spTree>
      <p:nvGrpSpPr>
        <p:cNvPr id="1" name="Shape 42">
          <a:extLst>
            <a:ext uri="{FF2B5EF4-FFF2-40B4-BE49-F238E27FC236}">
              <a16:creationId xmlns:a16="http://schemas.microsoft.com/office/drawing/2014/main" id="{A9703499-F619-3CA2-46F4-BF046CFEB8FB}"/>
            </a:ext>
          </a:extLst>
        </p:cNvPr>
        <p:cNvGrpSpPr/>
        <p:nvPr/>
      </p:nvGrpSpPr>
      <p:grpSpPr>
        <a:xfrm>
          <a:off x="0" y="0"/>
          <a:ext cx="0" cy="0"/>
        </a:xfrm>
      </p:grpSpPr>
      <p:sp>
        <p:nvSpPr>
          <p:cNvPr id="43" name="Google Shape;43;p:notes">
            <a:extLst>
              <a:ext uri="{FF2B5EF4-FFF2-40B4-BE49-F238E27FC236}">
                <a16:creationId xmlns:a16="http://schemas.microsoft.com/office/drawing/2014/main" id="{053F1077-9C28-1780-A71F-D87400908C77}"/>
              </a:ext>
            </a:extLst>
          </p:cNvPr>
          <p:cNvSpPr>
            <a:spLocks noGrp="1" noRot="1" noChangeAspect="1"/>
          </p:cNvSpPr>
          <p:nvPr>
            <p:ph type="sldImg" idx="2"/>
          </p:nvPr>
        </p:nvSpPr>
        <p:spPr>
          <a:xfrm>
            <a:off x="381000" y="685800"/>
            <a:ext cx="6096000" cy="3429000"/>
          </a:xfrm>
          <a:custGeom>
            <a:rect l="l" t="t" r="r" b="b"/>
            <a:pathLst>
              <a:path w="119999" h="119999"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60857F79-397E-14AD-FAB1-1577D0C78E4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ct val="0"/>
              </a:spcBef>
              <a:spcAft>
                <a:spcPct val="0"/>
              </a:spcAft>
              <a:buNone/>
            </a:pPr>
            <a:endParaRPr/>
          </a:p>
        </p:txBody>
      </p:sp>
    </p:spTree>
    <p:extLst>
      <p:ext uri="{BB962C8B-B14F-4D97-AF65-F5344CB8AC3E}">
        <p14:creationId xmlns:p14="http://schemas.microsoft.com/office/powerpoint/2010/main" val="755241472"/>
      </p:ext>
    </p:extLst>
  </p:cSld>
  <p:clrMapOvr>
    <a:masterClrMapping/>
  </p:clrMapOvr>
</p:notes>
</file>

<file path=ppt/notesSlides/notesSlide3.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3033080331"/>
      </p:ext>
    </p:extLst>
  </p:cSld>
  <p:clrMapOvr>
    <a:masterClrMapping/>
  </p:clrMapOvr>
</p:notes>
</file>

<file path=ppt/notesSlides/notesSlide4.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296505053"/>
      </p:ext>
    </p:extLst>
  </p:cSld>
  <p:clrMapOvr>
    <a:masterClrMapping/>
  </p:clrMapOvr>
</p:notes>
</file>

<file path=ppt/notesSlides/notesSlide5.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38741873"/>
      </p:ext>
    </p:extLst>
  </p:cSld>
  <p:clrMapOvr>
    <a:masterClrMapping/>
  </p:clrMapOvr>
</p:notes>
</file>

<file path=ppt/notesSlides/notesSlide6.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98935161"/>
      </p:ext>
    </p:extLst>
  </p:cSld>
  <p:clrMapOvr>
    <a:masterClrMapping/>
  </p:clrMapOvr>
</p:notes>
</file>

<file path=ppt/notesSlides/notesSlide7.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39517346"/>
      </p:ext>
    </p:extLst>
  </p:cSld>
  <p:clrMapOvr>
    <a:masterClrMapping/>
  </p:clrMapOvr>
</p:notes>
</file>

<file path=ppt/notesSlides/notesSlide8.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3035355382"/>
      </p:ext>
    </p:extLst>
  </p:cSld>
  <p:clrMapOvr>
    <a:masterClrMapping/>
  </p:clrMapOvr>
</p:notes>
</file>

<file path=ppt/notesSlides/notesSlide9.xml><?xml version="1.0" encoding="utf-8"?>
<p:notes xmlns:a="http://schemas.openxmlformats.org/drawingml/2006/main" xmlns:r="http://schemas.openxmlformats.org/officeDocument/2006/relationships" xmlns:p14="http://schemas.microsoft.com/office/powerpoint/2010/main" xmlns:a14="http://schemas.microsoft.com/office/drawing/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3922068484"/>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image" Target="../media/image2.png" /><Relationship Id="rId3" Type="http://schemas.openxmlformats.org/officeDocument/2006/relationships/image" Target="../media/image3.png" /><Relationship Id="rId4" Type="http://schemas.openxmlformats.org/officeDocument/2006/relationships/image" Target="../media/image4.jpeg"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jpeg"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jpeg"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jpeg" /><Relationship Id="rId3" Type="http://schemas.openxmlformats.org/officeDocument/2006/relationships/image" Target="../media/image1.png" /><Relationship Id="rId4" Type="http://schemas.openxmlformats.org/officeDocument/2006/relationships/image" Target="../media/image2.png" /><Relationship Id="rId5"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slide" type="title">
  <p:cSld name="TITLE">
    <p:spTree>
      <p:nvGrpSpPr>
        <p:cNvPr id="1" name="Shape 8"/>
        <p:cNvGrpSpPr/>
        <p:nvPr/>
      </p:nvGrpSpPr>
      <p:grpSpPr>
        <a:xfrm>
          <a:off x="0" y="0"/>
          <a: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ct val="0"/>
              </a:spcBef>
              <a:spcAft>
                <a:spcPct val="0"/>
              </a:spcAft>
              <a:buSzPts val="5200"/>
              <a:buNone/>
              <a:defRPr sz="6400">
                <a:latin typeface="Arial" panose="020b0604020202020204" pitchFamily="34" charset="0"/>
                <a:cs typeface="Arial" panose="020b0604020202020204" pitchFamily="34" charset="0"/>
              </a:defRPr>
            </a:lvl1pPr>
            <a:lvl2pPr lvl="1">
              <a:spcBef>
                <a:spcPct val="0"/>
              </a:spcBef>
              <a:spcAft>
                <a:spcPct val="0"/>
              </a:spcAft>
              <a:buSzPts val="5200"/>
              <a:buNone/>
              <a:defRPr sz="6933"/>
            </a:lvl2pPr>
            <a:lvl3pPr lvl="2">
              <a:spcBef>
                <a:spcPct val="0"/>
              </a:spcBef>
              <a:spcAft>
                <a:spcPct val="0"/>
              </a:spcAft>
              <a:buSzPts val="5200"/>
              <a:buNone/>
              <a:defRPr sz="6933"/>
            </a:lvl3pPr>
            <a:lvl4pPr lvl="3">
              <a:spcBef>
                <a:spcPct val="0"/>
              </a:spcBef>
              <a:spcAft>
                <a:spcPct val="0"/>
              </a:spcAft>
              <a:buSzPts val="5200"/>
              <a:buNone/>
              <a:defRPr sz="6933"/>
            </a:lvl4pPr>
            <a:lvl5pPr lvl="4">
              <a:spcBef>
                <a:spcPct val="0"/>
              </a:spcBef>
              <a:spcAft>
                <a:spcPct val="0"/>
              </a:spcAft>
              <a:buSzPts val="5200"/>
              <a:buNone/>
              <a:defRPr sz="6933"/>
            </a:lvl5pPr>
            <a:lvl6pPr lvl="5">
              <a:spcBef>
                <a:spcPct val="0"/>
              </a:spcBef>
              <a:spcAft>
                <a:spcPct val="0"/>
              </a:spcAft>
              <a:buSzPts val="5200"/>
              <a:buNone/>
              <a:defRPr sz="6933"/>
            </a:lvl6pPr>
            <a:lvl7pPr lvl="6">
              <a:spcBef>
                <a:spcPct val="0"/>
              </a:spcBef>
              <a:spcAft>
                <a:spcPct val="0"/>
              </a:spcAft>
              <a:buSzPts val="5200"/>
              <a:buNone/>
              <a:defRPr sz="6933"/>
            </a:lvl7pPr>
            <a:lvl8pPr lvl="7">
              <a:spcBef>
                <a:spcPct val="0"/>
              </a:spcBef>
              <a:spcAft>
                <a:spcPct val="0"/>
              </a:spcAft>
              <a:buSzPts val="5200"/>
              <a:buNone/>
              <a:defRPr sz="6933"/>
            </a:lvl8pPr>
            <a:lvl9pPr lvl="8">
              <a:spcBef>
                <a:spcPct val="0"/>
              </a:spcBef>
              <a:spcAft>
                <a:spcPct val="0"/>
              </a:spcAft>
              <a:buSzPts val="5200"/>
              <a:buNone/>
              <a:defRPr sz="6933"/>
            </a:lvl9pPr>
          </a:lstStyle>
          <a:p>
            <a:endParaRPr/>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ct val="0"/>
              </a:spcBef>
              <a:spcAft>
                <a:spcPct val="0"/>
              </a:spcAft>
              <a:buSzPts val="2800"/>
              <a:buNone/>
              <a:defRPr sz="2400">
                <a:latin typeface="Arial" panose="020b0604020202020204" pitchFamily="34" charset="0"/>
                <a:cs typeface="Arial" panose="020b0604020202020204" pitchFamily="34" charset="0"/>
              </a:defRPr>
            </a:lvl1pPr>
            <a:lvl2pPr lvl="1">
              <a:lnSpc>
                <a:spcPct val="100000"/>
              </a:lnSpc>
              <a:spcBef>
                <a:spcPct val="0"/>
              </a:spcBef>
              <a:spcAft>
                <a:spcPct val="0"/>
              </a:spcAft>
              <a:buSzPts val="2800"/>
              <a:buNone/>
              <a:defRPr sz="3733"/>
            </a:lvl2pPr>
            <a:lvl3pPr lvl="2">
              <a:lnSpc>
                <a:spcPct val="100000"/>
              </a:lnSpc>
              <a:spcBef>
                <a:spcPct val="0"/>
              </a:spcBef>
              <a:spcAft>
                <a:spcPct val="0"/>
              </a:spcAft>
              <a:buSzPts val="2800"/>
              <a:buNone/>
              <a:defRPr sz="3733"/>
            </a:lvl3pPr>
            <a:lvl4pPr lvl="3">
              <a:lnSpc>
                <a:spcPct val="100000"/>
              </a:lnSpc>
              <a:spcBef>
                <a:spcPct val="0"/>
              </a:spcBef>
              <a:spcAft>
                <a:spcPct val="0"/>
              </a:spcAft>
              <a:buSzPts val="2800"/>
              <a:buNone/>
              <a:defRPr sz="3733"/>
            </a:lvl4pPr>
            <a:lvl5pPr lvl="4">
              <a:lnSpc>
                <a:spcPct val="100000"/>
              </a:lnSpc>
              <a:spcBef>
                <a:spcPct val="0"/>
              </a:spcBef>
              <a:spcAft>
                <a:spcPct val="0"/>
              </a:spcAft>
              <a:buSzPts val="2800"/>
              <a:buNone/>
              <a:defRPr sz="3733"/>
            </a:lvl5pPr>
            <a:lvl6pPr lvl="5">
              <a:lnSpc>
                <a:spcPct val="100000"/>
              </a:lnSpc>
              <a:spcBef>
                <a:spcPct val="0"/>
              </a:spcBef>
              <a:spcAft>
                <a:spcPct val="0"/>
              </a:spcAft>
              <a:buSzPts val="2800"/>
              <a:buNone/>
              <a:defRPr sz="3733"/>
            </a:lvl6pPr>
            <a:lvl7pPr lvl="6">
              <a:lnSpc>
                <a:spcPct val="100000"/>
              </a:lnSpc>
              <a:spcBef>
                <a:spcPct val="0"/>
              </a:spcBef>
              <a:spcAft>
                <a:spcPct val="0"/>
              </a:spcAft>
              <a:buSzPts val="2800"/>
              <a:buNone/>
              <a:defRPr sz="3733"/>
            </a:lvl7pPr>
            <a:lvl8pPr lvl="7">
              <a:lnSpc>
                <a:spcPct val="100000"/>
              </a:lnSpc>
              <a:spcBef>
                <a:spcPct val="0"/>
              </a:spcBef>
              <a:spcAft>
                <a:spcPct val="0"/>
              </a:spcAft>
              <a:buSzPts val="2800"/>
              <a:buNone/>
              <a:defRPr sz="3733"/>
            </a:lvl8pPr>
            <a:lvl9pPr lvl="8">
              <a:lnSpc>
                <a:spcPct val="100000"/>
              </a:lnSpc>
              <a:spcBef>
                <a:spcPct val="0"/>
              </a:spcBef>
              <a:spcAft>
                <a:spcPct val="0"/>
              </a:spcAft>
              <a:buSzPts val="2800"/>
              <a:buNone/>
              <a:defRPr sz="3733"/>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1"/>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2"/>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3"/>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4"/>
          <a:stretch>
            <a:fillRect/>
          </a:stretch>
        </p:blipFill>
        <p:spPr>
          <a:xfrm>
            <a:off x="1868234" y="6176750"/>
            <a:ext cx="537281" cy="475737"/>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Section header" type="secHead">
  <p:cSld name="SECTION_HEADER">
    <p:spTree>
      <p:nvGrpSpPr>
        <p:cNvPr id="1" name="Shape 11"/>
        <p:cNvGrpSpPr/>
        <p:nvPr/>
      </p:nvGrpSpPr>
      <p:grpSpPr>
        <a:xfrm>
          <a:off x="0" y="0"/>
          <a: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ct val="0"/>
              </a:spcBef>
              <a:spcAft>
                <a:spcPct val="0"/>
              </a:spcAft>
              <a:buSzPts val="3600"/>
              <a:buNone/>
              <a:defRPr sz="4800">
                <a:latin typeface="Arial" panose="020b0604020202020204" pitchFamily="34" charset="0"/>
                <a:cs typeface="Arial" panose="020b0604020202020204" pitchFamily="34" charset="0"/>
              </a:defRPr>
            </a:lvl1pPr>
            <a:lvl2pPr lvl="1" algn="ctr">
              <a:spcBef>
                <a:spcPct val="0"/>
              </a:spcBef>
              <a:spcAft>
                <a:spcPct val="0"/>
              </a:spcAft>
              <a:buSzPts val="3600"/>
              <a:buNone/>
              <a:defRPr sz="4800"/>
            </a:lvl2pPr>
            <a:lvl3pPr lvl="2" algn="ctr">
              <a:spcBef>
                <a:spcPct val="0"/>
              </a:spcBef>
              <a:spcAft>
                <a:spcPct val="0"/>
              </a:spcAft>
              <a:buSzPts val="3600"/>
              <a:buNone/>
              <a:defRPr sz="4800"/>
            </a:lvl3pPr>
            <a:lvl4pPr lvl="3" algn="ctr">
              <a:spcBef>
                <a:spcPct val="0"/>
              </a:spcBef>
              <a:spcAft>
                <a:spcPct val="0"/>
              </a:spcAft>
              <a:buSzPts val="3600"/>
              <a:buNone/>
              <a:defRPr sz="4800"/>
            </a:lvl4pPr>
            <a:lvl5pPr lvl="4" algn="ctr">
              <a:spcBef>
                <a:spcPct val="0"/>
              </a:spcBef>
              <a:spcAft>
                <a:spcPct val="0"/>
              </a:spcAft>
              <a:buSzPts val="3600"/>
              <a:buNone/>
              <a:defRPr sz="4800"/>
            </a:lvl5pPr>
            <a:lvl6pPr lvl="5" algn="ctr">
              <a:spcBef>
                <a:spcPct val="0"/>
              </a:spcBef>
              <a:spcAft>
                <a:spcPct val="0"/>
              </a:spcAft>
              <a:buSzPts val="3600"/>
              <a:buNone/>
              <a:defRPr sz="4800"/>
            </a:lvl6pPr>
            <a:lvl7pPr lvl="6" algn="ctr">
              <a:spcBef>
                <a:spcPct val="0"/>
              </a:spcBef>
              <a:spcAft>
                <a:spcPct val="0"/>
              </a:spcAft>
              <a:buSzPts val="3600"/>
              <a:buNone/>
              <a:defRPr sz="4800"/>
            </a:lvl7pPr>
            <a:lvl8pPr lvl="7" algn="ctr">
              <a:spcBef>
                <a:spcPct val="0"/>
              </a:spcBef>
              <a:spcAft>
                <a:spcPct val="0"/>
              </a:spcAft>
              <a:buSzPts val="3600"/>
              <a:buNone/>
              <a:defRPr sz="4800"/>
            </a:lvl8pPr>
            <a:lvl9pPr lvl="8" algn="ctr">
              <a:spcBef>
                <a:spcPct val="0"/>
              </a:spcBef>
              <a:spcAft>
                <a:spcPct val="0"/>
              </a:spcAft>
              <a:buSzPts val="3600"/>
              <a:buNone/>
              <a:defRPr sz="4800"/>
            </a:lvl9pPr>
          </a:lstStyle>
          <a:p>
            <a:endParaRPr/>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1"/>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2"/>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userDrawn="1"/>
        </p:nvPicPr>
        <p:blipFill>
          <a:blip r:embed="rId3"/>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userDrawn="1"/>
        </p:nvPicPr>
        <p:blipFill>
          <a:blip r:embed="rId4"/>
          <a:stretch>
            <a:fillRect/>
          </a:stretch>
        </p:blipFill>
        <p:spPr>
          <a:xfrm>
            <a:off x="10824439" y="-284944"/>
            <a:ext cx="1205467" cy="1205467"/>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matchingName="Title only" type="titleOnly">
  <p:cSld name="TITLE_ONLY">
    <p:spTree>
      <p:nvGrpSpPr>
        <p:cNvPr id="1" name="Shape 20"/>
        <p:cNvGrpSpPr/>
        <p:nvPr/>
      </p:nvGrpSpPr>
      <p:grpSpPr>
        <a:xfrm>
          <a:off x="0" y="0"/>
          <a: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ct val="0"/>
              </a:spcBef>
              <a:spcAft>
                <a:spcPct val="0"/>
              </a:spcAft>
              <a:buSzPts val="2800"/>
              <a:buNone/>
              <a:defRPr>
                <a:latin typeface="Arial" panose="020b0604020202020204" pitchFamily="34" charset="0"/>
                <a:cs typeface="Arial" panose="020b0604020202020204" pitchFamily="34" charset="0"/>
              </a:defRPr>
            </a:lvl1pPr>
            <a:lvl2pPr lvl="1">
              <a:spcBef>
                <a:spcPct val="0"/>
              </a:spcBef>
              <a:spcAft>
                <a:spcPct val="0"/>
              </a:spcAft>
              <a:buSzPts val="2800"/>
              <a:buNone/>
              <a:defRPr/>
            </a:lvl2pPr>
            <a:lvl3pPr lvl="2">
              <a:spcBef>
                <a:spcPct val="0"/>
              </a:spcBef>
              <a:spcAft>
                <a:spcPct val="0"/>
              </a:spcAft>
              <a:buSzPts val="2800"/>
              <a:buNone/>
              <a:defRPr/>
            </a:lvl3pPr>
            <a:lvl4pPr lvl="3">
              <a:spcBef>
                <a:spcPct val="0"/>
              </a:spcBef>
              <a:spcAft>
                <a:spcPct val="0"/>
              </a:spcAft>
              <a:buSzPts val="2800"/>
              <a:buNone/>
              <a:defRPr/>
            </a:lvl4pPr>
            <a:lvl5pPr lvl="4">
              <a:spcBef>
                <a:spcPct val="0"/>
              </a:spcBef>
              <a:spcAft>
                <a:spcPct val="0"/>
              </a:spcAft>
              <a:buSzPts val="2800"/>
              <a:buNone/>
              <a:defRPr/>
            </a:lvl5pPr>
            <a:lvl6pPr lvl="5">
              <a:spcBef>
                <a:spcPct val="0"/>
              </a:spcBef>
              <a:spcAft>
                <a:spcPct val="0"/>
              </a:spcAft>
              <a:buSzPts val="2800"/>
              <a:buNone/>
              <a:defRPr/>
            </a:lvl6pPr>
            <a:lvl7pPr lvl="6">
              <a:spcBef>
                <a:spcPct val="0"/>
              </a:spcBef>
              <a:spcAft>
                <a:spcPct val="0"/>
              </a:spcAft>
              <a:buSzPts val="2800"/>
              <a:buNone/>
              <a:defRPr/>
            </a:lvl7pPr>
            <a:lvl8pPr lvl="7">
              <a:spcBef>
                <a:spcPct val="0"/>
              </a:spcBef>
              <a:spcAft>
                <a:spcPct val="0"/>
              </a:spcAft>
              <a:buSzPts val="2800"/>
              <a:buNone/>
              <a:defRPr/>
            </a:lvl8pPr>
            <a:lvl9pPr lvl="8">
              <a:spcBef>
                <a:spcPct val="0"/>
              </a:spcBef>
              <a:spcAft>
                <a:spcPct val="0"/>
              </a:spcAft>
              <a:buSzPts val="2800"/>
              <a:buNone/>
              <a:defRPr/>
            </a:lvl9pPr>
          </a:lstStyle>
          <a:p>
            <a:endParaRPr/>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1"/>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2"/>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3"/>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4"/>
          <a:stretch>
            <a:fillRect/>
          </a:stretch>
        </p:blipFill>
        <p:spPr>
          <a:xfrm>
            <a:off x="10824439" y="-284944"/>
            <a:ext cx="1205467" cy="1205467"/>
          </a:xfrm>
          <a:prstGeom prst="rect">
            <a:avLst/>
          </a:prstGeom>
        </p:spPr>
      </p:pic>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name="Slide 10 master">
    <p:spTree>
      <p:nvGrpSpPr>
        <p:cNvPr id="1" name=""/>
        <p:cNvGrpSpPr/>
        <p:nvPr/>
      </p:nvGrpSpPr>
      <p:grpSpPr>
        <a:xfrm>
          <a:off x="0" y="0"/>
          <a:ext cx="0" cy="0"/>
        </a:xfrm>
      </p:grpSpPr>
      <p:pic>
        <p:nvPicPr>
          <p:cNvPr id="4" name="Picture 3">
            <a:extLst>
              <a:ext uri="{FF2B5EF4-FFF2-40B4-BE49-F238E27FC236}">
                <a16:creationId xmlns:a16="http://schemas.microsoft.com/office/drawing/2014/main" id="{A331676F-CB79-5168-EFC1-C36D550B4ACA}"/>
              </a:ext>
            </a:extLst>
          </p:cNvPr>
          <p:cNvPicPr>
            <a:picLocks noChangeAspect="1"/>
          </p:cNvPicPr>
          <p:nvPr userDrawn="1"/>
        </p:nvPicPr>
        <p:blipFill>
          <a:blip r:embed="rId1"/>
          <a:stretch>
            <a:fillRect/>
          </a:stretch>
        </p:blipFill>
        <p:spPr>
          <a:xfrm>
            <a:off x="315685" y="6343652"/>
            <a:ext cx="941949" cy="308836"/>
          </a:xfrm>
          <a:prstGeom prst="rect">
            <a:avLst/>
          </a:prstGeom>
        </p:spPr>
      </p:pic>
      <p:pic>
        <p:nvPicPr>
          <p:cNvPr id="5" name="Picture 4">
            <a:extLst>
              <a:ext uri="{FF2B5EF4-FFF2-40B4-BE49-F238E27FC236}">
                <a16:creationId xmlns:a16="http://schemas.microsoft.com/office/drawing/2014/main" id="{D3B56521-6C01-EFDC-0873-B6B858DBDA22}"/>
              </a:ext>
            </a:extLst>
          </p:cNvPr>
          <p:cNvPicPr>
            <a:picLocks noChangeAspect="1"/>
          </p:cNvPicPr>
          <p:nvPr userDrawn="1"/>
        </p:nvPicPr>
        <p:blipFill>
          <a:blip r:embed="rId2"/>
          <a:stretch>
            <a:fillRect/>
          </a:stretch>
        </p:blipFill>
        <p:spPr>
          <a:xfrm>
            <a:off x="1497846" y="6297949"/>
            <a:ext cx="400404" cy="354538"/>
          </a:xfrm>
          <a:prstGeom prst="rect">
            <a:avLst/>
          </a:prstGeom>
        </p:spPr>
      </p:pic>
      <p:cxnSp>
        <p:nvCxnSpPr>
          <p:cNvPr id="6" name="Straight Connector 5">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8B84A4F-1DF8-4C23-0ECD-EF958834EB25}"/>
              </a:ext>
            </a:extLst>
          </p:cNvPr>
          <p:cNvPicPr>
            <a:picLocks noChangeAspect="1"/>
          </p:cNvPicPr>
          <p:nvPr userDrawn="1"/>
        </p:nvPicPr>
        <p:blipFill>
          <a:blip r:embed="rId3"/>
          <a:stretch>
            <a:fillRect/>
          </a:stretch>
        </p:blipFill>
        <p:spPr>
          <a:xfrm>
            <a:off x="9461131" y="161010"/>
            <a:ext cx="1495792" cy="308558"/>
          </a:xfrm>
          <a:prstGeom prst="rect">
            <a:avLst/>
          </a:prstGeom>
        </p:spPr>
      </p:pic>
      <p:pic>
        <p:nvPicPr>
          <p:cNvPr id="8" name="Picture 7">
            <a:extLst>
              <a:ext uri="{FF2B5EF4-FFF2-40B4-BE49-F238E27FC236}">
                <a16:creationId xmlns:a16="http://schemas.microsoft.com/office/drawing/2014/main" id="{917B236D-BAA7-6514-EDFC-12B3B0BD3234}"/>
              </a:ext>
            </a:extLst>
          </p:cNvPr>
          <p:cNvPicPr>
            <a:picLocks noChangeAspect="1"/>
          </p:cNvPicPr>
          <p:nvPr userDrawn="1"/>
        </p:nvPicPr>
        <p:blipFill>
          <a:blip r:embed="rId4"/>
          <a:stretch>
            <a:fillRect/>
          </a:stretch>
        </p:blipFill>
        <p:spPr>
          <a:xfrm>
            <a:off x="11129941" y="-137172"/>
            <a:ext cx="904922" cy="904922"/>
          </a:xfrm>
          <a:prstGeom prst="rect">
            <a:avLst/>
          </a:prstGeom>
        </p:spPr>
      </p:pic>
    </p:spTree>
    <p:extLst>
      <p:ext uri="{BB962C8B-B14F-4D97-AF65-F5344CB8AC3E}">
        <p14:creationId xmlns:p14="http://schemas.microsoft.com/office/powerpoint/2010/main" val="3572449576"/>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bg>
      <p:bgPr>
        <a:solidFill>
          <a:schemeClr val="lt1"/>
        </a:solidFill>
        <a:effectLst/>
      </p:bgPr>
    </p:bg>
    <p:spTree>
      <p:nvGrpSpPr>
        <p:cNvPr id="1" name="Shape 5"/>
        <p:cNvGrpSpPr/>
        <p:nvPr/>
      </p:nvGrpSpPr>
      <p:grpSpPr>
        <a:xfrm>
          <a:off x="0" y="0"/>
          <a: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ct val="0"/>
              </a:spcBef>
              <a:spcAft>
                <a:spcPct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ct val="0"/>
              </a:spcBef>
              <a:spcAft>
                <a:spcPct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F497B7FE-B347-4CF2-A1B9-7426682E72E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61" r:id="rId4"/>
  </p:sldLayoutIdLst>
  <p:transition/>
  <p:timing/>
  <p:txStyles>
    <p:title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ct val="0"/>
        </a:spcBef>
        <a:spcAft>
          <a:spcPct val="0"/>
        </a:spcAft>
      </a:defPPr>
      <a:lvl1pPr marR="0" lvl="0"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ct val="0"/>
        </a:spcBef>
        <a:spcAft>
          <a:spcPct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4.jpeg" /><Relationship Id="rId3" Type="http://schemas.openxmlformats.org/officeDocument/2006/relationships/image" Target="../media/image1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6.jpeg" /><Relationship Id="rId3" Type="http://schemas.openxmlformats.org/officeDocument/2006/relationships/image" Target="../media/image1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0.jpeg" /><Relationship Id="rId3" Type="http://schemas.openxmlformats.org/officeDocument/2006/relationships/image" Target="../media/image2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5.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4.jpeg" /><Relationship Id="rId3" Type="http://schemas.openxmlformats.org/officeDocument/2006/relationships/image" Target="../media/image25.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6.jpeg" /><Relationship Id="rId3" Type="http://schemas.openxmlformats.org/officeDocument/2006/relationships/image" Target="../media/image27.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8.jpeg" /><Relationship Id="rId3" Type="http://schemas.openxmlformats.org/officeDocument/2006/relationships/image" Target="../media/image29.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0.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1.jpeg" /><Relationship Id="rId3" Type="http://schemas.openxmlformats.org/officeDocument/2006/relationships/image" Target="../media/image3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3.jpeg" /><Relationship Id="rId3" Type="http://schemas.openxmlformats.org/officeDocument/2006/relationships/image" Target="../media/image34.jpeg" /><Relationship Id="rId4" Type="http://schemas.openxmlformats.org/officeDocument/2006/relationships/image" Target="../media/image35.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6.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7.jpeg" /><Relationship Id="rId3" Type="http://schemas.openxmlformats.org/officeDocument/2006/relationships/image" Target="../media/image38.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9.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0.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1.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2.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3.jpeg" /><Relationship Id="rId3" Type="http://schemas.openxmlformats.org/officeDocument/2006/relationships/image" Target="../media/image44.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5.jpeg" /><Relationship Id="rId3" Type="http://schemas.openxmlformats.org/officeDocument/2006/relationships/image" Target="../media/image46.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7.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9.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jpeg" /><Relationship Id="rId3" Type="http://schemas.openxmlformats.org/officeDocument/2006/relationships/image" Target="../media/image7.jpeg"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8.jpeg" /><Relationship Id="rId3"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0.jpeg" /><Relationship Id="rId3" Type="http://schemas.openxmlformats.org/officeDocument/2006/relationships/image" Target="../media/image11.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jpeg" /><Relationship Id="rId3" Type="http://schemas.openxmlformats.org/officeDocument/2006/relationships/image" Target="../media/image13.jpeg" /></Relationships>
</file>

<file path=ppt/slides/slide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559873" y="2153155"/>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rect l="l" t="t" r="r" b="b"/>
              <a:pathLst>
                <a:path w="1731"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rect l="l" t="t" r="r" b="b"/>
              <a:pathLst>
                <a:path w="2339" h="8182"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rect l="l" t="t" r="r" b="b"/>
              <a:pathLst>
                <a:path w="7171"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rect l="l" t="t" r="r" b="b"/>
              <a:pathLst>
                <a:path w="3373" h="8047"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rect l="l" t="t" r="r" b="b"/>
              <a:pathLst>
                <a:path w="25648"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rect l="l" t="t" r="r" b="b"/>
              <a:pathLst>
                <a:path w="1731"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rect l="l" t="t" r="r" b="b"/>
              <a:pathLst>
                <a:path w="2091" h="3282"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rect l="l" t="t" r="r" b="b"/>
              <a:pathLst>
                <a:path w="4023"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rect l="l" t="t" r="r" b="b"/>
              <a:pathLst>
                <a:path w="44014" h="50803"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rect l="l" t="t" r="r" b="b"/>
              <a:pathLst>
                <a:path w="3732"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rect l="l" t="t" r="r" b="b"/>
              <a:pathLst>
                <a:path w="32302"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rect l="l" t="t" r="r" b="b"/>
              <a:pathLst>
                <a:path w="2586" h="6362"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rect l="l" t="t" r="r" b="b"/>
              <a:pathLst>
                <a:path w="31876"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rect l="l" t="t" r="r" b="b"/>
              <a:pathLst>
                <a:path w="1933"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rect l="l" t="t" r="r" b="b"/>
              <a:pathLst>
                <a:path w="1596"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rect l="l" t="t" r="r" b="b"/>
              <a:pathLst>
                <a:path w="3598" h="6901"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rect l="l" t="t" r="r" b="b"/>
              <a:pathLst>
                <a:path w="3686" h="7575"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rect l="l" t="t" r="r" b="b"/>
              <a:pathLst>
                <a:path w="1933"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rect l="l" t="t" r="r" b="b"/>
              <a:pathLst>
                <a:path w="7441"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rect l="l" t="t" r="r" b="b"/>
              <a:pathLst>
                <a:path w="6901"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rect l="l" t="t" r="r" b="b"/>
              <a:pathLst>
                <a:path w="4023"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rect l="l" t="t" r="r" b="b"/>
              <a:pathLst>
                <a:path w="30414"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rect l="l" t="t" r="r" b="b"/>
              <a:pathLst>
                <a:path w="3484"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rect l="l" t="t" r="r" b="b"/>
              <a:pathLst>
                <a:path w="14386"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rect l="l" t="t" r="r" b="b"/>
              <a:pathLst>
                <a:path w="1731"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rect l="l" t="t" r="r" b="b"/>
              <a:pathLst>
                <a:path w="1775"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grpSp>
      <p:sp>
        <p:nvSpPr>
          <p:cNvPr id="4" name="TextBox 3">
            <a:extLst>
              <a:ext uri="{FF2B5EF4-FFF2-40B4-BE49-F238E27FC236}">
                <a16:creationId xmlns:a16="http://schemas.microsoft.com/office/drawing/2014/main" id="{5E3A0790-94A9-0D64-F197-1EA3CC275CDD}"/>
              </a:ext>
            </a:extLst>
          </p:cNvPr>
          <p:cNvSpPr txBox="1"/>
          <p:nvPr/>
        </p:nvSpPr>
        <p:spPr>
          <a:xfrm>
            <a:off x="546998" y="3315134"/>
            <a:ext cx="6372786" cy="1330364"/>
          </a:xfrm>
          <a:prstGeom prst="rect">
            <a:avLst/>
          </a:prstGeom>
          <a:noFill/>
        </p:spPr>
        <p:txBody>
          <a:bodyPr wrap="square">
            <a:spAutoFit/>
          </a:bodyPr>
          <a:lstStyle/>
          <a:p>
            <a:pPr>
              <a:lnSpc>
                <a:spcPct val="115000"/>
              </a:lnSpc>
              <a:spcAft>
                <a:spcPts val="1000"/>
              </a:spcAft>
              <a:defRPr/>
            </a:pPr>
            <a:r>
              <a:rPr lang="en-US" sz="2400" b="1" err="1">
                <a:solidFill>
                  <a:schemeClr val="accent1">
                    <a:lumMod val="50000"/>
                  </a:schemeClr>
                </a:solidFill>
                <a:latin typeface="Arial" panose="020b0604020202020204" pitchFamily="34" charset="0"/>
                <a:cs typeface="Arial" panose="020b0604020202020204" pitchFamily="34" charset="0"/>
              </a:rPr>
              <a:t>Hợp phần 8: </a:t>
            </a:r>
            <a:r>
              <a:rPr lang="vi-VN" sz="2400" b="1">
                <a:solidFill>
                  <a:schemeClr val="accent1">
                    <a:lumMod val="50000"/>
                  </a:schemeClr>
                </a:solidFill>
                <a:latin typeface="Arial" panose="020b0604020202020204" pitchFamily="34" charset="0"/>
                <a:cs typeface="Arial" panose="020b0604020202020204" pitchFamily="34" charset="0"/>
              </a:rPr>
              <a:t>Các cơ hội TKNL</a:t>
            </a:r>
            <a:r>
              <a:rPr lang="en-US" sz="2400" b="1">
                <a:solidFill>
                  <a:schemeClr val="accent1">
                    <a:lumMod val="50000"/>
                  </a:schemeClr>
                </a:solidFill>
                <a:latin typeface="Arial" panose="020b0604020202020204" pitchFamily="34" charset="0"/>
                <a:cs typeface="Arial" panose="020b0604020202020204" pitchFamily="34" charset="0"/>
              </a:rPr>
              <a:t> </a:t>
            </a:r>
            <a:r>
              <a:rPr lang="vi-VN" sz="2400" b="1">
                <a:solidFill>
                  <a:schemeClr val="accent1">
                    <a:lumMod val="50000"/>
                  </a:schemeClr>
                </a:solidFill>
                <a:latin typeface="Arial" panose="020b0604020202020204" pitchFamily="34" charset="0"/>
                <a:cs typeface="Arial" panose="020b0604020202020204" pitchFamily="34" charset="0"/>
              </a:rPr>
              <a:t>điển hình trong dây chuyền sản xuất trong các ngành công nghiệp</a:t>
            </a:r>
            <a:endParaRPr lang="en-US" altLang="en-US" sz="2400" b="1" kern="0">
              <a:solidFill>
                <a:schemeClr val="accent1">
                  <a:lumMod val="50000"/>
                </a:schemeClr>
              </a:solidFill>
              <a:latin typeface="Arial" panose="020b0604020202020204" pitchFamily="34" charset="0"/>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endParaRPr lang="en-US" sz="4800" b="1">
              <a:solidFill>
                <a:schemeClr val="accent1">
                  <a:lumMod val="50000"/>
                </a:schemeClr>
              </a:solidFill>
              <a:latin typeface="Arial" panose="020b0604020202020204" pitchFamily="34" charset="0"/>
            </a:endParaRPr>
          </a:p>
        </p:txBody>
      </p:sp>
      <p:sp>
        <p:nvSpPr>
          <p:cNvPr id="364" name="Google Shape;46;p15">
            <a:extLst>
              <a:ext uri="{FF2B5EF4-FFF2-40B4-BE49-F238E27FC236}">
                <a16:creationId xmlns:a16="http://schemas.microsoft.com/office/drawing/2014/main" id="{3D51DCED-2B08-43B1-92CF-3533761E4D5E}"/>
              </a:ext>
            </a:extLst>
          </p:cNvPr>
          <p:cNvSpPr txBox="1">
            <a:spLocks noGrp="1"/>
          </p:cNvSpPr>
          <p:nvPr/>
        </p:nvSpPr>
        <p:spPr>
          <a:xfrm>
            <a:off x="546998" y="897148"/>
            <a:ext cx="11098004"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4400" b="1">
                <a:solidFill>
                  <a:schemeClr val="accent1">
                    <a:lumMod val="50000"/>
                  </a:schemeClr>
                </a:solidFill>
                <a:latin typeface="Arial" panose="020b0604020202020204" pitchFamily="34" charset="0"/>
              </a:rPr>
              <a:t>CHƯƠNG TRÌNH TẬP HUẤN TKNL DÀNH CHO </a:t>
            </a:r>
            <a:r>
              <a:rPr lang="en-US" sz="4400" b="1">
                <a:solidFill>
                  <a:schemeClr val="accent1">
                    <a:lumMod val="50000"/>
                  </a:schemeClr>
                </a:solidFill>
                <a:latin typeface="Arial" panose="020b0604020202020204" pitchFamily="34" charset="0"/>
              </a:rPr>
              <a:t>CÁN BỘ QUẢN LÝ</a:t>
            </a:r>
            <a:endParaRPr sz="4400" b="1">
              <a:solidFill>
                <a:schemeClr val="accent1">
                  <a:lumMod val="50000"/>
                </a:schemeClr>
              </a:solidFill>
              <a:latin typeface="Arial" panose="020b0604020202020204" pitchFamily="34" charset="0"/>
            </a:endParaRPr>
          </a:p>
        </p:txBody>
      </p:sp>
      <p:sp>
        <p:nvSpPr>
          <p:cNvPr id="3" name="TextBox 2">
            <a:extLst>
              <a:ext uri="{FF2B5EF4-FFF2-40B4-BE49-F238E27FC236}">
                <a16:creationId xmlns:a16="http://schemas.microsoft.com/office/drawing/2014/main" id="{FFCC26D6-D8AF-21A3-0A96-A30870001602}"/>
              </a:ext>
            </a:extLst>
          </p:cNvPr>
          <p:cNvSpPr txBox="1"/>
          <p:nvPr/>
        </p:nvSpPr>
        <p:spPr>
          <a:xfrm>
            <a:off x="546998" y="4982157"/>
            <a:ext cx="6094268" cy="416204"/>
          </a:xfrm>
          <a:prstGeom prst="rect">
            <a:avLst/>
          </a:prstGeom>
          <a:noFill/>
        </p:spPr>
        <p:txBody>
          <a:bodyPr wrap="square">
            <a:spAutoFit/>
          </a:bodyPr>
          <a:lstStyle/>
          <a:p>
            <a:pPr>
              <a:lnSpc>
                <a:spcPct val="115000"/>
              </a:lnSpc>
              <a:spcAft>
                <a:spcPts val="1000"/>
              </a:spcAft>
              <a:defRPr/>
            </a:pPr>
            <a:r>
              <a:rPr lang="vi-VN" sz="2000" b="1">
                <a:solidFill>
                  <a:srgbClr val="00B0F0"/>
                </a:solidFill>
                <a:latin typeface="Arial" panose="020b0604020202020204" pitchFamily="34" charset="0"/>
                <a:cs typeface="Arial" panose="020b0604020202020204" pitchFamily="34" charset="0"/>
              </a:rPr>
              <a:t>Ngành </a:t>
            </a:r>
            <a:r>
              <a:rPr lang="en-US" sz="2000" b="1">
                <a:solidFill>
                  <a:srgbClr val="00B0F0"/>
                </a:solidFill>
                <a:latin typeface="Arial" panose="020b0604020202020204" pitchFamily="34" charset="0"/>
                <a:cs typeface="Arial" panose="020b0604020202020204" pitchFamily="34" charset="0"/>
              </a:rPr>
              <a:t>xi măng</a:t>
            </a:r>
            <a:endParaRPr lang="en-US" altLang="en-US" sz="2000" b="1" kern="0">
              <a:solidFill>
                <a:srgbClr val="00B0F0"/>
              </a:solidFill>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651259700"/>
      </p:ext>
    </p:ext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1A2F82BC-207A-492C-C3C5-C568B0EFFBCC}"/>
            </a:ext>
          </a:extLst>
        </p:cNvPr>
        <p:cNvGrpSpPr/>
        <p:nvPr/>
      </p:nvGrpSpPr>
      <p:grpSpPr>
        <a:xfrm>
          <a:off x="0" y="0"/>
          <a:ext cx="0" cy="0"/>
        </a:xfrm>
      </p:grpSpPr>
      <p:sp>
        <p:nvSpPr>
          <p:cNvPr id="3" name="Title 1">
            <a:extLst>
              <a:ext uri="{FF2B5EF4-FFF2-40B4-BE49-F238E27FC236}">
                <a16:creationId xmlns:a16="http://schemas.microsoft.com/office/drawing/2014/main" id="{47D35FD5-5D69-83BE-846C-D47C1FA1E871}"/>
              </a:ext>
            </a:extLst>
          </p:cNvPr>
          <p:cNvSpPr txBox="1"/>
          <p:nvPr/>
        </p:nvSpPr>
        <p:spPr>
          <a:xfrm>
            <a:off x="-92859" y="368553"/>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a:latin typeface="Arial" panose="020b0604020202020204" pitchFamily="34" charset="0"/>
                <a:cs typeface="Arial" panose="020b0604020202020204" pitchFamily="34" charset="0"/>
              </a:rPr>
              <a:t>5. Cơ hội cải tạo thiết bị làm kín đầu, đuôi lò</a:t>
            </a:r>
            <a:endParaRPr lang="en-US">
              <a:latin typeface="Arial" panose="020b0604020202020204" pitchFamily="34" charset="0"/>
              <a:cs typeface="Arial" panose="020b0604020202020204" pitchFamily="34" charset="0"/>
            </a:endParaRPr>
          </a:p>
        </p:txBody>
      </p:sp>
      <p:pic>
        <p:nvPicPr>
          <p:cNvPr id="7" name="Image 1" descr="preencoded.png">
            <a:extLst>
              <a:ext uri="{FF2B5EF4-FFF2-40B4-BE49-F238E27FC236}">
                <a16:creationId xmlns:a16="http://schemas.microsoft.com/office/drawing/2014/main" id="{C61575F5-BA2D-3FFC-2E14-3DF32095E63A}"/>
              </a:ext>
            </a:extLst>
          </p:cNvPr>
          <p:cNvPicPr>
            <a:picLocks noChangeAspect="1"/>
          </p:cNvPicPr>
          <p:nvPr/>
        </p:nvPicPr>
        <p:blipFill>
          <a:blip r:embed="rId2"/>
          <a:stretch>
            <a:fillRect/>
          </a:stretch>
        </p:blipFill>
        <p:spPr>
          <a:xfrm>
            <a:off x="2018853" y="1357760"/>
            <a:ext cx="2754477" cy="3377064"/>
          </a:xfrm>
          <a:prstGeom prst="rect">
            <a:avLst/>
          </a:prstGeom>
        </p:spPr>
      </p:pic>
      <p:pic>
        <p:nvPicPr>
          <p:cNvPr id="8" name="Image 2" descr="preencoded.png">
            <a:extLst>
              <a:ext uri="{FF2B5EF4-FFF2-40B4-BE49-F238E27FC236}">
                <a16:creationId xmlns:a16="http://schemas.microsoft.com/office/drawing/2014/main" id="{1C27C87C-1727-2FC0-CB5E-8D849FBD650C}"/>
              </a:ext>
            </a:extLst>
          </p:cNvPr>
          <p:cNvPicPr>
            <a:picLocks noChangeAspect="1"/>
          </p:cNvPicPr>
          <p:nvPr/>
        </p:nvPicPr>
        <p:blipFill>
          <a:blip r:embed="rId3"/>
          <a:stretch>
            <a:fillRect/>
          </a:stretch>
        </p:blipFill>
        <p:spPr>
          <a:xfrm>
            <a:off x="7418671" y="1357760"/>
            <a:ext cx="2404747" cy="3377063"/>
          </a:xfrm>
          <a:prstGeom prst="rect">
            <a:avLst/>
          </a:prstGeom>
        </p:spPr>
      </p:pic>
      <p:sp>
        <p:nvSpPr>
          <p:cNvPr id="9" name="Text 1">
            <a:extLst>
              <a:ext uri="{FF2B5EF4-FFF2-40B4-BE49-F238E27FC236}">
                <a16:creationId xmlns:a16="http://schemas.microsoft.com/office/drawing/2014/main" id="{7D4EC2F2-D024-C170-9157-705BD6F77014}"/>
              </a:ext>
            </a:extLst>
          </p:cNvPr>
          <p:cNvSpPr/>
          <p:nvPr/>
        </p:nvSpPr>
        <p:spPr>
          <a:xfrm>
            <a:off x="522562" y="4992756"/>
            <a:ext cx="9590286" cy="1343744"/>
          </a:xfrm>
          <a:prstGeom prst="rect">
            <a:avLst/>
          </a:prstGeom>
          <a:noFill/>
        </p:spPr>
        <p:txBody>
          <a:bodyPr wrap="none" lIns="0" tIns="0" rIns="0" bIns="0" rtlCol="0" anchor="t"/>
          <a:lstStyle/>
          <a:p>
            <a:pPr>
              <a:lnSpc>
                <a:spcPct val="200000"/>
              </a:lnSpc>
            </a:pPr>
            <a:r>
              <a:rPr lang="en-US" sz="1667">
                <a:solidFill>
                  <a:srgbClr val="2C2821"/>
                </a:solidFill>
                <a:latin typeface="Arial" panose="020b0604020202020204" pitchFamily="34" charset="0"/>
                <a:ea typeface="Lora" pitchFamily="34" charset="-122"/>
                <a:cs typeface="Arial" panose="020b0604020202020204" pitchFamily="34" charset="0"/>
              </a:rPr>
              <a:t>Việc cải tạo thiết bị làm kín đầu và đuôi lò là một giải pháp quan trọng để giảm thiểu rò rỉ khí và tiêu hao nhiệt. </a:t>
            </a:r>
          </a:p>
          <a:p>
            <a:pPr>
              <a:lnSpc>
                <a:spcPct val="200000"/>
              </a:lnSpc>
            </a:pPr>
            <a:r>
              <a:rPr lang="en-US" sz="1667">
                <a:solidFill>
                  <a:srgbClr val="2C2821"/>
                </a:solidFill>
                <a:latin typeface="Arial" panose="020b0604020202020204" pitchFamily="34" charset="0"/>
                <a:ea typeface="Lora" pitchFamily="34" charset="-122"/>
                <a:cs typeface="Arial" panose="020b0604020202020204" pitchFamily="34" charset="0"/>
              </a:rPr>
              <a:t>Các thiết bị làm kín hiện đại sử dụng công nghệ tiên tiến, đảm bảo hiệu quả làm kín cao và tuổi thọ dài.</a:t>
            </a:r>
            <a:endParaRPr lang="en-US" sz="1667">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1523678"/>
      </p:ext>
    </p:extLst>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1399B1BB-6215-176D-DAC4-8FE1678EA6B4}"/>
            </a:ext>
          </a:extLst>
        </p:cNvPr>
        <p:cNvGrpSpPr/>
        <p:nvPr/>
      </p:nvGrpSpPr>
      <p:grpSpPr>
        <a:xfrm>
          <a:off x="0" y="0"/>
          <a:ext cx="0" cy="0"/>
        </a:xfrm>
      </p:grpSpPr>
      <p:sp>
        <p:nvSpPr>
          <p:cNvPr id="3" name="Title 1">
            <a:extLst>
              <a:ext uri="{FF2B5EF4-FFF2-40B4-BE49-F238E27FC236}">
                <a16:creationId xmlns:a16="http://schemas.microsoft.com/office/drawing/2014/main" id="{A41ED0EE-9E71-590B-20FD-5BC0920CFB6B}"/>
              </a:ext>
            </a:extLst>
          </p:cNvPr>
          <p:cNvSpPr txBox="1"/>
          <p:nvPr/>
        </p:nvSpPr>
        <p:spPr>
          <a:xfrm>
            <a:off x="0" y="544765"/>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a:latin typeface="Arial" panose="020b0604020202020204" pitchFamily="34" charset="0"/>
                <a:cs typeface="Arial" panose="020b0604020202020204" pitchFamily="34" charset="0"/>
              </a:rPr>
              <a:t>6. Cơ hội cải tạo tối ưu hóa thiết bị ghi làm mát</a:t>
            </a:r>
            <a:endParaRPr lang="en-US">
              <a:latin typeface="Arial" panose="020b0604020202020204" pitchFamily="34" charset="0"/>
              <a:cs typeface="Arial" panose="020b0604020202020204" pitchFamily="34" charset="0"/>
            </a:endParaRPr>
          </a:p>
        </p:txBody>
      </p:sp>
      <p:sp>
        <p:nvSpPr>
          <p:cNvPr id="4" name="Text 1">
            <a:extLst>
              <a:ext uri="{FF2B5EF4-FFF2-40B4-BE49-F238E27FC236}">
                <a16:creationId xmlns:a16="http://schemas.microsoft.com/office/drawing/2014/main" id="{C6AE5D0D-6E40-8DAD-DC38-B554F29D0CCC}"/>
              </a:ext>
            </a:extLst>
          </p:cNvPr>
          <p:cNvSpPr/>
          <p:nvPr/>
        </p:nvSpPr>
        <p:spPr>
          <a:xfrm>
            <a:off x="726498" y="1401057"/>
            <a:ext cx="10273208" cy="2116932"/>
          </a:xfrm>
          <a:prstGeom prst="rect">
            <a:avLst/>
          </a:prstGeom>
          <a:noFill/>
        </p:spPr>
        <p:txBody>
          <a:bodyPr wrap="square" lIns="0" tIns="0" rIns="0" bIns="0" rtlCol="0" anchor="t"/>
          <a:lstStyle/>
          <a:p>
            <a:pPr algn="just">
              <a:lnSpc>
                <a:spcPts val="2375"/>
              </a:lnSpc>
            </a:pPr>
            <a:r>
              <a:rPr lang="en-US" sz="1458">
                <a:solidFill>
                  <a:srgbClr val="2C2821"/>
                </a:solidFill>
                <a:latin typeface="Arial" panose="020b0604020202020204" pitchFamily="34" charset="0"/>
                <a:ea typeface="Lora" pitchFamily="34" charset="-122"/>
                <a:cs typeface="Arial" panose="020b0604020202020204" pitchFamily="34" charset="0"/>
              </a:rPr>
              <a:t>Thực hiện cải tạo và tối ưu hóa phương thức phân phối gió và phối trộn gió của quạt của thiết bị ghi làm mát. Các biện pháp chính như sau: Tối ưu hóa việc phân phối gió của quạt ở đoạn nhiệt độ cao, điều chỉnh lượng gió và áp suất của quạt sao cho tổng lưu lượng gió ở đoạn nhiệt độ cao đáp ứng nhu cầu cấp gió của lò và mật độ thông gió và áp suất gió của từng vị trí đáp ứng nhu cầu làm mát của vật liệu trên bề mặt sàng ghi. Dầm thông gió và tấm ghi cố định không cần cải tạo, nhưng tiến hành tối ưu hóa phương pháp phân phối gió của sàng ghi tĩnh, điều chỉnh mật độ thông gió và áp suất gió trong từng vị trí của sàng ghi tĩnh. Thay mới bốn quạt gió ghi làm nguội thành quạt tiết kiệm năng lượng hiệu suất cao, không những đáp ứng đủ nhu cầu cung cấp gió cho lò mà còn thực hiện mục đích giảm tiêu hao điện.</a:t>
            </a:r>
            <a:endParaRPr lang="en-US" sz="1458">
              <a:latin typeface="Arial" panose="020b0604020202020204" pitchFamily="34" charset="0"/>
              <a:cs typeface="Arial" panose="020b0604020202020204" pitchFamily="34" charset="0"/>
            </a:endParaRPr>
          </a:p>
        </p:txBody>
      </p:sp>
      <p:pic>
        <p:nvPicPr>
          <p:cNvPr id="5" name="Image 29">
            <a:extLst>
              <a:ext uri="{FF2B5EF4-FFF2-40B4-BE49-F238E27FC236}">
                <a16:creationId xmlns:a16="http://schemas.microsoft.com/office/drawing/2014/main" id="{FAB3E332-916A-31B6-6B2A-00E85BFE1643}"/>
              </a:ext>
            </a:extLst>
          </p:cNvPr>
          <p:cNvPicPr/>
          <p:nvPr/>
        </p:nvPicPr>
        <p:blipFill>
          <a:blip r:embed="rId2"/>
          <a:stretch>
            <a:fillRect/>
          </a:stretch>
        </p:blipFill>
        <p:spPr>
          <a:xfrm>
            <a:off x="3420816" y="3879081"/>
            <a:ext cx="3155493" cy="2467613"/>
          </a:xfrm>
          <a:prstGeom prst="rect">
            <a:avLst/>
          </a:prstGeom>
        </p:spPr>
      </p:pic>
      <p:pic>
        <p:nvPicPr>
          <p:cNvPr id="6" name="Image 30">
            <a:extLst>
              <a:ext uri="{FF2B5EF4-FFF2-40B4-BE49-F238E27FC236}">
                <a16:creationId xmlns:a16="http://schemas.microsoft.com/office/drawing/2014/main" id="{38739C2F-107A-0E40-D9EF-F115158B6A68}"/>
              </a:ext>
            </a:extLst>
          </p:cNvPr>
          <p:cNvPicPr/>
          <p:nvPr/>
        </p:nvPicPr>
        <p:blipFill>
          <a:blip r:embed="rId3"/>
          <a:stretch>
            <a:fillRect/>
          </a:stretch>
        </p:blipFill>
        <p:spPr>
          <a:xfrm>
            <a:off x="7500476" y="3879081"/>
            <a:ext cx="3155492" cy="2467613"/>
          </a:xfrm>
          <a:prstGeom prst="rect">
            <a:avLst/>
          </a:prstGeom>
        </p:spPr>
      </p:pic>
    </p:spTree>
    <p:extLst>
      <p:ext uri="{BB962C8B-B14F-4D97-AF65-F5344CB8AC3E}">
        <p14:creationId xmlns:p14="http://schemas.microsoft.com/office/powerpoint/2010/main" val="2785398443"/>
      </p:ext>
    </p:ext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1FD2E22B-23FC-6177-F551-3EAE075C7478}"/>
            </a:ext>
          </a:extLst>
        </p:cNvPr>
        <p:cNvGrpSpPr/>
        <p:nvPr/>
      </p:nvGrpSpPr>
      <p:grpSpPr>
        <a:xfrm>
          <a:off x="0" y="0"/>
          <a:ext cx="0" cy="0"/>
        </a:xfrm>
      </p:grpSpPr>
      <p:pic>
        <p:nvPicPr>
          <p:cNvPr id="2" name="Picture 1">
            <a:extLst>
              <a:ext uri="{FF2B5EF4-FFF2-40B4-BE49-F238E27FC236}">
                <a16:creationId xmlns:a16="http://schemas.microsoft.com/office/drawing/2014/main" id="{5ADE5C63-B0FD-C020-3243-2A0C0D319660}"/>
              </a:ext>
            </a:extLst>
          </p:cNvPr>
          <p:cNvPicPr>
            <a:picLocks noChangeAspect="1"/>
          </p:cNvPicPr>
          <p:nvPr/>
        </p:nvPicPr>
        <p:blipFill>
          <a:blip r:embed="rId2"/>
          <a:stretch>
            <a:fillRect/>
          </a:stretch>
        </p:blipFill>
        <p:spPr>
          <a:xfrm>
            <a:off x="2766483" y="1265764"/>
            <a:ext cx="7618437" cy="5693863"/>
          </a:xfrm>
          <a:prstGeom prst="rect">
            <a:avLst/>
          </a:prstGeom>
        </p:spPr>
      </p:pic>
      <p:sp>
        <p:nvSpPr>
          <p:cNvPr id="7" name="Title 1">
            <a:extLst>
              <a:ext uri="{FF2B5EF4-FFF2-40B4-BE49-F238E27FC236}">
                <a16:creationId xmlns:a16="http://schemas.microsoft.com/office/drawing/2014/main" id="{F65ED06E-5FD3-0A7D-C6D8-DFD738371C47}"/>
              </a:ext>
            </a:extLst>
          </p:cNvPr>
          <p:cNvSpPr txBox="1"/>
          <p:nvPr/>
        </p:nvSpPr>
        <p:spPr>
          <a:xfrm>
            <a:off x="-183265" y="488821"/>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a:latin typeface="Arial" panose="020b0604020202020204" pitchFamily="34" charset="0"/>
                <a:cs typeface="Arial" panose="020b0604020202020204" pitchFamily="34" charset="0"/>
              </a:rPr>
              <a:t>6. Cơ hội cải tạo tối ưu hóa thiết bị ghi làm mát</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4570166"/>
      </p:ext>
    </p:ext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9FF5C051-C7B6-5D85-1CB9-C3E58FD647E1}"/>
            </a:ext>
          </a:extLst>
        </p:cNvPr>
        <p:cNvGrpSpPr/>
        <p:nvPr/>
      </p:nvGrpSpPr>
      <p:grpSpPr>
        <a:xfrm>
          <a:off x="0" y="0"/>
          <a:ext cx="0" cy="0"/>
        </a:xfrm>
      </p:grpSpPr>
      <p:sp>
        <p:nvSpPr>
          <p:cNvPr id="3" name="Title 1">
            <a:extLst>
              <a:ext uri="{FF2B5EF4-FFF2-40B4-BE49-F238E27FC236}">
                <a16:creationId xmlns:a16="http://schemas.microsoft.com/office/drawing/2014/main" id="{45EC37F5-949D-51DF-AE97-8AD614289F29}"/>
              </a:ext>
            </a:extLst>
          </p:cNvPr>
          <p:cNvSpPr txBox="1"/>
          <p:nvPr/>
        </p:nvSpPr>
        <p:spPr>
          <a:xfrm>
            <a:off x="439838" y="394295"/>
            <a:ext cx="791708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US">
                <a:latin typeface="Arial" panose="020b0604020202020204" pitchFamily="34" charset="0"/>
                <a:cs typeface="Arial" panose="020b0604020202020204" pitchFamily="34" charset="0"/>
              </a:rPr>
              <a:t>7. Cơ hội cải tạo và tối uu hóa hệ thống vận chuyển bột than và vòi đốt</a:t>
            </a:r>
            <a:endParaRPr lang="en-US">
              <a:latin typeface="Arial" panose="020b0604020202020204" pitchFamily="34" charset="0"/>
              <a:cs typeface="Arial" panose="020b0604020202020204" pitchFamily="34" charset="0"/>
            </a:endParaRPr>
          </a:p>
        </p:txBody>
      </p:sp>
      <p:sp>
        <p:nvSpPr>
          <p:cNvPr id="6" name="Text 1">
            <a:extLst>
              <a:ext uri="{FF2B5EF4-FFF2-40B4-BE49-F238E27FC236}">
                <a16:creationId xmlns:a16="http://schemas.microsoft.com/office/drawing/2014/main" id="{B4BADC98-FD4B-F06B-7A6D-D2A44D49E981}"/>
              </a:ext>
            </a:extLst>
          </p:cNvPr>
          <p:cNvSpPr/>
          <p:nvPr/>
        </p:nvSpPr>
        <p:spPr>
          <a:xfrm>
            <a:off x="439838" y="1548616"/>
            <a:ext cx="10888782" cy="4547384"/>
          </a:xfrm>
          <a:prstGeom prst="rect">
            <a:avLst/>
          </a:prstGeom>
          <a:noFill/>
        </p:spPr>
        <p:txBody>
          <a:bodyPr wrap="square" lIns="0" tIns="0" rIns="0" bIns="0" rtlCol="0" anchor="t"/>
          <a:lstStyle/>
          <a:p>
            <a:pPr marL="285750" indent="-285750">
              <a:lnSpc>
                <a:spcPct val="150000"/>
              </a:lnSpc>
              <a:buFont typeface="Arial" panose="020b0604020202020204" pitchFamily="34" charset="0"/>
              <a:buChar char="•"/>
            </a:pPr>
            <a:r>
              <a:rPr lang="en-US" sz="1600">
                <a:solidFill>
                  <a:srgbClr val="454240"/>
                </a:solidFill>
                <a:latin typeface="Arial" panose="020b0604020202020204" pitchFamily="34" charset="0"/>
                <a:ea typeface="DM Sans" pitchFamily="34" charset="-122"/>
                <a:cs typeface="Arial" panose="020b0604020202020204" pitchFamily="34" charset="0"/>
              </a:rPr>
              <a:t> Đường ống vận chuyển bột than hiện tại có kích thước lớn hơn nhiều so với nhu cầu thực tế, dẫn đến lãng phí nhiệt và điện năng. Việc tối ưu hóa đường ống theo lượng than tiêu thụ thực tế sẽ giúp giảm đáng kể việc sử dụng quạt, từ đó tiết kiệm than và điện năng. </a:t>
            </a:r>
          </a:p>
          <a:p>
            <a:pPr marL="285750" indent="-285750">
              <a:lnSpc>
                <a:spcPct val="150000"/>
              </a:lnSpc>
              <a:buFont typeface="Arial" panose="020b0604020202020204" pitchFamily="34" charset="0"/>
              <a:buChar char="•"/>
            </a:pPr>
            <a:r>
              <a:rPr lang="en-US" sz="1600">
                <a:solidFill>
                  <a:srgbClr val="454240"/>
                </a:solidFill>
                <a:latin typeface="Arial" panose="020b0604020202020204" pitchFamily="34" charset="0"/>
                <a:ea typeface="DM Sans" pitchFamily="34" charset="-122"/>
                <a:cs typeface="Arial" panose="020b0604020202020204" pitchFamily="34" charset="0"/>
              </a:rPr>
              <a:t> Vòi đốt đầu lò hiện tại (Kiến An Nam Kinh) đã giải quyết được vấn đề kết cô la, nhưng vẫn còn tồn tại hạn chế về lưu lượng gió lớn và tổn thất công suất động cơ. Sử dụng quá nhiều gió lạnh gây lãng phí năng lượng tiêu hao. Việc lựa chọn vòi đốt mới với "gió một thấp, lực đẩy cao" sẽ giúp giải quyết triệt để vấn đề kết cô la và cải thiện hiệu quả tiết kiệm năng lượng.</a:t>
            </a:r>
            <a:endParaRPr lang="en-US" sz="160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sz="1600" err="1">
                <a:solidFill>
                  <a:srgbClr val="454240"/>
                </a:solidFill>
                <a:latin typeface="Arial" panose="020b0604020202020204" pitchFamily="34" charset="0"/>
                <a:ea typeface="DM Sans" pitchFamily="34" charset="-122"/>
                <a:cs typeface="Arial" panose="020b0604020202020204" pitchFamily="34" charset="0"/>
              </a:rPr>
              <a:t>Vòi đốt "gió một thấp, lực đẩy cao" không chỉ giải quyết vấn đề kết cô la mà còn cải thiện hiệu quả tiết kiệm năng lượng của lò.</a:t>
            </a:r>
            <a:endParaRPr lang="en-US" sz="160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en-US" sz="1600">
                <a:solidFill>
                  <a:srgbClr val="454240"/>
                </a:solidFill>
                <a:latin typeface="Arial" panose="020b0604020202020204" pitchFamily="34" charset="0"/>
                <a:ea typeface="DM Sans" pitchFamily="34" charset="-122"/>
                <a:cs typeface="Arial" panose="020b0604020202020204" pitchFamily="34" charset="0"/>
              </a:rPr>
              <a:t> Việc giảm lượng gió cần thiết cho quá trình đốt giúp giảm thiểu lượng nhiệt bị thất thoát, từ đó tiết kiệm nhiên liệu và giảm chi phí vận hành.</a:t>
            </a:r>
            <a:endParaRPr lang="en-US" sz="160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endParaRPr lang="en-US" sz="1600">
              <a:latin typeface="Arial" panose="020b0604020202020204" pitchFamily="34" charset="0"/>
              <a:cs typeface="Arial" panose="020b0604020202020204" pitchFamily="34" charset="0"/>
            </a:endParaRPr>
          </a:p>
        </p:txBody>
      </p:sp>
      <p:sp>
        <p:nvSpPr>
          <p:cNvPr id="7" name="Text 1">
            <a:extLst>
              <a:ext uri="{FF2B5EF4-FFF2-40B4-BE49-F238E27FC236}">
                <a16:creationId xmlns:a16="http://schemas.microsoft.com/office/drawing/2014/main" id="{36295306-E308-77BC-D367-16AADAD251F8}"/>
              </a:ext>
            </a:extLst>
          </p:cNvPr>
          <p:cNvSpPr/>
          <p:nvPr/>
        </p:nvSpPr>
        <p:spPr>
          <a:xfrm>
            <a:off x="651609" y="2347798"/>
            <a:ext cx="10344340" cy="907257"/>
          </a:xfrm>
          <a:prstGeom prst="rect">
            <a:avLst/>
          </a:prstGeom>
          <a:noFill/>
        </p:spPr>
        <p:txBody>
          <a:bodyPr wrap="square" lIns="0" tIns="0" rIns="0" bIns="0" rtlCol="0" anchor="t"/>
          <a:lstStyle/>
          <a:p>
            <a:pPr>
              <a:lnSpc>
                <a:spcPts val="2375"/>
              </a:lnSpc>
            </a:pPr>
            <a:endParaRPr lang="en-US" sz="1458">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71271764"/>
      </p:ext>
    </p:ext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DE7E1D34-C9DF-D4A0-7BBD-3BEF54E1E5B3}"/>
            </a:ext>
          </a:extLst>
        </p:cNvPr>
        <p:cNvGrpSpPr/>
        <p:nvPr/>
      </p:nvGrpSpPr>
      <p:grpSpPr>
        <a:xfrm>
          <a:off x="0" y="0"/>
          <a:ext cx="0" cy="0"/>
        </a:xfrm>
      </p:grpSpPr>
      <p:sp>
        <p:nvSpPr>
          <p:cNvPr id="3" name="Title 1">
            <a:extLst>
              <a:ext uri="{FF2B5EF4-FFF2-40B4-BE49-F238E27FC236}">
                <a16:creationId xmlns:a16="http://schemas.microsoft.com/office/drawing/2014/main" id="{A59832A7-CDDC-85E2-54EB-DCB322BFBBCC}"/>
              </a:ext>
            </a:extLst>
          </p:cNvPr>
          <p:cNvSpPr txBox="1"/>
          <p:nvPr/>
        </p:nvSpPr>
        <p:spPr>
          <a:xfrm>
            <a:off x="497711" y="533191"/>
            <a:ext cx="9618562"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US">
                <a:latin typeface="Arial" panose="020b0604020202020204" pitchFamily="34" charset="0"/>
                <a:cs typeface="Arial" panose="020b0604020202020204" pitchFamily="34" charset="0"/>
              </a:rPr>
              <a:t>8. Cơ hội cải tạo két than bột ở đầu lò và cuối lò</a:t>
            </a:r>
            <a:endParaRPr lang="en-US">
              <a:latin typeface="Arial" panose="020b0604020202020204" pitchFamily="34" charset="0"/>
              <a:cs typeface="Arial" panose="020b0604020202020204" pitchFamily="34" charset="0"/>
            </a:endParaRPr>
          </a:p>
        </p:txBody>
      </p:sp>
      <p:sp>
        <p:nvSpPr>
          <p:cNvPr id="2" name="Text 1">
            <a:extLst>
              <a:ext uri="{FF2B5EF4-FFF2-40B4-BE49-F238E27FC236}">
                <a16:creationId xmlns:a16="http://schemas.microsoft.com/office/drawing/2014/main" id="{64B5DF92-1AC4-A70D-6979-2BF5B5DDE98B}"/>
              </a:ext>
            </a:extLst>
          </p:cNvPr>
          <p:cNvSpPr/>
          <p:nvPr/>
        </p:nvSpPr>
        <p:spPr>
          <a:xfrm>
            <a:off x="841961" y="1444981"/>
            <a:ext cx="10508078" cy="1209675"/>
          </a:xfrm>
          <a:prstGeom prst="rect">
            <a:avLst/>
          </a:prstGeom>
          <a:noFill/>
        </p:spPr>
        <p:txBody>
          <a:bodyPr wrap="square" lIns="0" tIns="0" rIns="0" bIns="0" rtlCol="0" anchor="t"/>
          <a:lstStyle/>
          <a:p>
            <a:pPr>
              <a:lnSpc>
                <a:spcPts val="2375"/>
              </a:lnSpc>
            </a:pPr>
            <a:r>
              <a:rPr lang="en-US" sz="1600">
                <a:solidFill>
                  <a:srgbClr val="454240"/>
                </a:solidFill>
                <a:latin typeface="Arial" panose="020b0604020202020204" pitchFamily="34" charset="0"/>
                <a:ea typeface="DM Sans" pitchFamily="34" charset="-122"/>
                <a:cs typeface="Arial" panose="020b0604020202020204" pitchFamily="34" charset="0"/>
              </a:rPr>
              <a:t> Cân bột than ở đầu lò và đuôi lò hiện đang gặp vấn đề dao động quá mức khi dừng nghiền. Sự biến động của lưu lượng bột than vào két ảnh hưởng đáng kể đến độ ổn định của quá trình xả liệu của két bột than, gây ra dao động cho cân bột than.</a:t>
            </a:r>
            <a:endParaRPr lang="en-US" sz="1600">
              <a:latin typeface="Arial" panose="020b0604020202020204" pitchFamily="34" charset="0"/>
              <a:cs typeface="Arial" panose="020b0604020202020204" pitchFamily="34" charset="0"/>
            </a:endParaRPr>
          </a:p>
        </p:txBody>
      </p:sp>
      <p:pic>
        <p:nvPicPr>
          <p:cNvPr id="9" name="Image 1" descr="preencoded.png">
            <a:extLst>
              <a:ext uri="{FF2B5EF4-FFF2-40B4-BE49-F238E27FC236}">
                <a16:creationId xmlns:a16="http://schemas.microsoft.com/office/drawing/2014/main" id="{6A8A4D28-063C-2166-C5F1-39F306048CC2}"/>
              </a:ext>
            </a:extLst>
          </p:cNvPr>
          <p:cNvPicPr>
            <a:picLocks noChangeAspect="1"/>
          </p:cNvPicPr>
          <p:nvPr/>
        </p:nvPicPr>
        <p:blipFill>
          <a:blip r:embed="rId2"/>
          <a:stretch>
            <a:fillRect/>
          </a:stretch>
        </p:blipFill>
        <p:spPr>
          <a:xfrm>
            <a:off x="1080778" y="2346129"/>
            <a:ext cx="5344713" cy="3522235"/>
          </a:xfrm>
          <a:prstGeom prst="rect">
            <a:avLst/>
          </a:prstGeom>
        </p:spPr>
      </p:pic>
      <p:sp>
        <p:nvSpPr>
          <p:cNvPr id="10" name="Text 1">
            <a:extLst>
              <a:ext uri="{FF2B5EF4-FFF2-40B4-BE49-F238E27FC236}">
                <a16:creationId xmlns:a16="http://schemas.microsoft.com/office/drawing/2014/main" id="{A897060A-2237-0DA5-9D75-007836BD6864}"/>
              </a:ext>
            </a:extLst>
          </p:cNvPr>
          <p:cNvSpPr/>
          <p:nvPr/>
        </p:nvSpPr>
        <p:spPr>
          <a:xfrm>
            <a:off x="6498442" y="3071246"/>
            <a:ext cx="4612780" cy="907257"/>
          </a:xfrm>
          <a:prstGeom prst="rect">
            <a:avLst/>
          </a:prstGeom>
          <a:noFill/>
        </p:spPr>
        <p:txBody>
          <a:bodyPr wrap="square" lIns="0" tIns="0" rIns="0" bIns="0" rtlCol="0" anchor="t"/>
          <a:lstStyle/>
          <a:p>
            <a:pPr>
              <a:lnSpc>
                <a:spcPts val="2375"/>
              </a:lnSpc>
            </a:pPr>
            <a:r>
              <a:rPr lang="en-US" sz="1600">
                <a:solidFill>
                  <a:srgbClr val="454240"/>
                </a:solidFill>
                <a:latin typeface="Arial" panose="020b0604020202020204" pitchFamily="34" charset="0"/>
                <a:ea typeface="DM Sans" pitchFamily="34" charset="-122"/>
                <a:cs typeface="Arial" panose="020b0604020202020204" pitchFamily="34" charset="0"/>
              </a:rPr>
              <a:t> Két ổn định dòng liệu đảm bảo rằng việc mở và dừng máy nghiền than sẽ không gây ra dao động cho cân bột than. Điều này giúp duy trì sự ổn định của quá trình sản xuất và giảm thiểu các sự cố có thể xảy ra.</a:t>
            </a:r>
            <a:endParaRPr 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1681941"/>
      </p:ext>
    </p:ext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3ABAF88A-A1DC-5DCF-49F1-BB08889DC3DD}"/>
            </a:ext>
          </a:extLst>
        </p:cNvPr>
        <p:cNvGrpSpPr/>
        <p:nvPr/>
      </p:nvGrpSpPr>
      <p:grpSpPr>
        <a:xfrm>
          <a:off x="0" y="0"/>
          <a:ext cx="0" cy="0"/>
        </a:xfrm>
      </p:grpSpPr>
      <p:sp>
        <p:nvSpPr>
          <p:cNvPr id="3" name="Title 1">
            <a:extLst>
              <a:ext uri="{FF2B5EF4-FFF2-40B4-BE49-F238E27FC236}">
                <a16:creationId xmlns:a16="http://schemas.microsoft.com/office/drawing/2014/main" id="{B868AEDD-EEC0-79E9-6D03-1781D407A3E1}"/>
              </a:ext>
            </a:extLst>
          </p:cNvPr>
          <p:cNvSpPr txBox="1"/>
          <p:nvPr/>
        </p:nvSpPr>
        <p:spPr>
          <a:xfrm>
            <a:off x="659758" y="290062"/>
            <a:ext cx="766244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sz="2800">
                <a:latin typeface="Arial" panose="020b0604020202020204" pitchFamily="34" charset="0"/>
                <a:ea typeface="Times New Roman" panose="02020603050405020304" pitchFamily="18" charset="0"/>
                <a:cs typeface="Arial" panose="020b0604020202020204" pitchFamily="34" charset="0"/>
              </a:rPr>
              <a:t>9. Cơ hội thu hồi nhiệt nước xả lò AQC, SP để gia nhiệt cho nước cấp</a:t>
            </a:r>
            <a:endParaRPr lang="en-US">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BC1C9B1-DF40-A9F3-05C1-AA02B83E5FC6}"/>
              </a:ext>
            </a:extLst>
          </p:cNvPr>
          <p:cNvSpPr txBox="1"/>
          <p:nvPr/>
        </p:nvSpPr>
        <p:spPr>
          <a:xfrm>
            <a:off x="381493" y="1149564"/>
            <a:ext cx="4757667" cy="5369099"/>
          </a:xfrm>
          <a:prstGeom prst="rect">
            <a:avLst/>
          </a:prstGeom>
          <a:noFill/>
        </p:spPr>
        <p:txBody>
          <a:bodyPr wrap="square">
            <a:spAutoFit/>
          </a:bodyPr>
          <a:lstStyle/>
          <a:p>
            <a:pPr marL="285739" indent="-285739" algn="just">
              <a:lnSpc>
                <a:spcPct val="150000"/>
              </a:lnSpc>
              <a:spcBef>
                <a:spcPts val="250"/>
              </a:spcBef>
              <a:spcAft>
                <a:spcPts val="250"/>
              </a:spcAft>
              <a:buSzPts val="1000"/>
              <a:buFont typeface="Symbol" panose="05050102010706020507" pitchFamily="18" charset="2"/>
              <a:buChar char=""/>
              <a:tabLst>
                <a:tab pos="380985"/>
              </a:tabLst>
            </a:pPr>
            <a:r>
              <a:rPr lang="en-GB" sz="1333" b="1" err="1">
                <a:latin typeface="Arial" panose="020b0604020202020204" pitchFamily="34" charset="0"/>
                <a:ea typeface="Aptos" panose="020b0004020202020204" pitchFamily="34" charset="0"/>
                <a:cs typeface="Arial" panose="020b0604020202020204" pitchFamily="34" charset="0"/>
              </a:rPr>
              <a:t>Lò thu hồi nhiệt AQC, SP:</a:t>
            </a:r>
            <a:endParaRPr lang="en-US" sz="1333">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tabLst>
            </a:pPr>
            <a:r>
              <a:rPr lang="en-GB" sz="1333" err="1">
                <a:latin typeface="Arial" panose="020b0604020202020204" pitchFamily="34" charset="0"/>
                <a:ea typeface="Aptos" panose="020b0004020202020204" pitchFamily="34" charset="0"/>
                <a:cs typeface="Arial" panose="020b0604020202020204" pitchFamily="34" charset="0"/>
              </a:rPr>
              <a:t>Dây chuyền 1 và 2 có các lò thu hồi nhiệt thải từ khí thải trong sản xuất xi măng.</a:t>
            </a:r>
            <a:endParaRPr lang="en-US" sz="1333">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tabLst>
            </a:pPr>
            <a:r>
              <a:rPr lang="en-GB" sz="1333" err="1">
                <a:latin typeface="Arial" panose="020b0604020202020204" pitchFamily="34" charset="0"/>
                <a:ea typeface="Aptos" panose="020b0004020202020204" pitchFamily="34" charset="0"/>
                <a:cs typeface="Arial" panose="020b0604020202020204" pitchFamily="34" charset="0"/>
              </a:rPr>
              <a:t>Nước xả lò trong quá trình vận hành được thải trực tiếp ra môi trường.</a:t>
            </a:r>
            <a:endParaRPr lang="en-US" sz="1333">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tabLst>
            </a:pPr>
            <a:r>
              <a:rPr lang="en-GB" sz="1333">
                <a:latin typeface="Arial" panose="020b0604020202020204" pitchFamily="34" charset="0"/>
                <a:ea typeface="Aptos" panose="020b0004020202020204" pitchFamily="34" charset="0"/>
                <a:cs typeface="Arial" panose="020b0604020202020204" pitchFamily="34" charset="0"/>
              </a:rPr>
              <a:t>Thông số nước xả:</a:t>
            </a:r>
            <a:endParaRPr lang="en-US" sz="1333">
              <a:latin typeface="Arial" panose="020b0604020202020204" pitchFamily="34" charset="0"/>
              <a:ea typeface="Times New Roman" panose="02020603050405020304" pitchFamily="18" charset="0"/>
              <a:cs typeface="Arial" panose="020b0604020202020204" pitchFamily="34" charset="0"/>
            </a:endParaRPr>
          </a:p>
          <a:p>
            <a:pPr marL="952462" lvl="2" indent="-190492" algn="just">
              <a:lnSpc>
                <a:spcPct val="150000"/>
              </a:lnSpc>
              <a:spcBef>
                <a:spcPts val="250"/>
              </a:spcBef>
              <a:spcAft>
                <a:spcPts val="250"/>
              </a:spcAft>
              <a:buSzPts val="1000"/>
              <a:buFont typeface="Wingdings" panose="05000000000000000000" pitchFamily="2" charset="2"/>
              <a:buChar char=""/>
              <a:tabLst>
                <a:tab pos="1142954"/>
              </a:tabLst>
            </a:pPr>
            <a:r>
              <a:rPr lang="en-GB" sz="1333" err="1">
                <a:latin typeface="Arial" panose="020b0604020202020204" pitchFamily="34" charset="0"/>
                <a:ea typeface="Aptos" panose="020b0004020202020204" pitchFamily="34" charset="0"/>
                <a:cs typeface="Arial" panose="020b0604020202020204" pitchFamily="34" charset="0"/>
              </a:rPr>
              <a:t>Áp suất: 1.3 MPa.</a:t>
            </a:r>
            <a:endParaRPr lang="en-US" sz="1333">
              <a:latin typeface="Arial" panose="020b0604020202020204" pitchFamily="34" charset="0"/>
              <a:ea typeface="Times New Roman" panose="02020603050405020304" pitchFamily="18" charset="0"/>
              <a:cs typeface="Arial" panose="020b0604020202020204" pitchFamily="34" charset="0"/>
            </a:endParaRPr>
          </a:p>
          <a:p>
            <a:pPr marL="952462" lvl="2" indent="-190492" algn="just">
              <a:lnSpc>
                <a:spcPct val="150000"/>
              </a:lnSpc>
              <a:spcBef>
                <a:spcPts val="250"/>
              </a:spcBef>
              <a:spcAft>
                <a:spcPts val="250"/>
              </a:spcAft>
              <a:buSzPts val="1000"/>
              <a:buFont typeface="Wingdings" panose="05000000000000000000" pitchFamily="2" charset="2"/>
              <a:buChar char=""/>
              <a:tabLst>
                <a:tab pos="1142954"/>
              </a:tabLst>
            </a:pPr>
            <a:r>
              <a:rPr lang="en-GB" sz="1333">
                <a:latin typeface="Arial" panose="020b0604020202020204" pitchFamily="34" charset="0"/>
                <a:ea typeface="Aptos" panose="020b0004020202020204" pitchFamily="34" charset="0"/>
                <a:cs typeface="Arial" panose="020b0604020202020204" pitchFamily="34" charset="0"/>
              </a:rPr>
              <a:t>Lưu lượng: 100 120 m³/ngày cho mỗi dây chuyền.</a:t>
            </a:r>
            <a:endParaRPr lang="en-US" sz="1333">
              <a:latin typeface="Arial" panose="020b0604020202020204" pitchFamily="34" charset="0"/>
              <a:ea typeface="Times New Roman" panose="02020603050405020304" pitchFamily="18" charset="0"/>
              <a:cs typeface="Arial" panose="020b0604020202020204" pitchFamily="34" charset="0"/>
            </a:endParaRPr>
          </a:p>
          <a:p>
            <a:pPr marL="952462" lvl="2" indent="-190492" algn="just">
              <a:lnSpc>
                <a:spcPct val="150000"/>
              </a:lnSpc>
              <a:spcBef>
                <a:spcPts val="250"/>
              </a:spcBef>
              <a:spcAft>
                <a:spcPts val="250"/>
              </a:spcAft>
              <a:buSzPts val="1000"/>
              <a:buFont typeface="Wingdings" panose="05000000000000000000" pitchFamily="2" charset="2"/>
              <a:buChar char=""/>
              <a:tabLst>
                <a:tab pos="1142954"/>
              </a:tabLst>
            </a:pPr>
            <a:r>
              <a:rPr lang="en-GB" sz="1333">
                <a:latin typeface="Arial" panose="020b0604020202020204" pitchFamily="34" charset="0"/>
                <a:ea typeface="Aptos" panose="020b0004020202020204" pitchFamily="34" charset="0"/>
                <a:cs typeface="Arial" panose="020b0604020202020204" pitchFamily="34" charset="0"/>
              </a:rPr>
              <a:t>Nhiệt độ nước: 25 28°C.</a:t>
            </a:r>
            <a:endParaRPr lang="en-US" sz="1333">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SzPts val="1000"/>
              <a:buFont typeface="Symbol" panose="05050102010706020507" pitchFamily="18" charset="2"/>
              <a:buChar char=""/>
              <a:tabLst>
                <a:tab pos="380985"/>
              </a:tabLst>
            </a:pPr>
            <a:r>
              <a:rPr lang="en-GB" sz="1333" b="1" err="1">
                <a:latin typeface="Arial" panose="020b0604020202020204" pitchFamily="34" charset="0"/>
                <a:ea typeface="Aptos" panose="020b0004020202020204" pitchFamily="34" charset="0"/>
                <a:cs typeface="Arial" panose="020b0604020202020204" pitchFamily="34" charset="0"/>
              </a:rPr>
              <a:t>Hệ thống nước cấp:</a:t>
            </a:r>
            <a:endParaRPr lang="en-US" sz="1333">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tabLst>
            </a:pPr>
            <a:r>
              <a:rPr lang="en-GB" sz="1333" err="1">
                <a:latin typeface="Arial" panose="020b0604020202020204" pitchFamily="34" charset="0"/>
                <a:ea typeface="Aptos" panose="020b0004020202020204" pitchFamily="34" charset="0"/>
                <a:cs typeface="Arial" panose="020b0604020202020204" pitchFamily="34" charset="0"/>
              </a:rPr>
              <a:t>Lượng nước bổ sung cần thiết: 150 m³/ngày/dây chuyền.</a:t>
            </a:r>
            <a:endParaRPr lang="en-US" sz="1333">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lnSpc>
                <a:spcPct val="150000"/>
              </a:lnSpc>
              <a:spcBef>
                <a:spcPts val="250"/>
              </a:spcBef>
              <a:spcAft>
                <a:spcPts val="250"/>
              </a:spcAft>
              <a:buSzPts val="1000"/>
              <a:buFont typeface="Courier New" panose="02070309020205020404" pitchFamily="49" charset="0"/>
              <a:buChar char="o"/>
              <a:tabLst>
                <a:tab pos="761970"/>
              </a:tabLst>
            </a:pPr>
            <a:r>
              <a:rPr lang="en-GB" sz="1333" err="1">
                <a:latin typeface="Arial" panose="020b0604020202020204" pitchFamily="34" charset="0"/>
                <a:ea typeface="Aptos" panose="020b0004020202020204" pitchFamily="34" charset="0"/>
                <a:cs typeface="Arial" panose="020b0604020202020204" pitchFamily="34" charset="0"/>
              </a:rPr>
              <a:t>Hiện</a:t>
            </a:r>
            <a:r>
              <a:rPr lang="en-US" sz="1333" kern="100">
                <a:latin typeface="Arial" panose="020b0604020202020204" pitchFamily="34" charset="0"/>
                <a:ea typeface="Aptos" panose="020b0004020202020204" pitchFamily="34" charset="0"/>
                <a:cs typeface="Arial" panose="020b0604020202020204" pitchFamily="34" charset="0"/>
              </a:rPr>
              <a:t> nay, nước cấp vào bình khử khí đang ở nhiệt độ thấp (25°C).</a:t>
            </a:r>
            <a:endParaRPr lang="en-US" sz="1333">
              <a:latin typeface="Arial" panose="020b0604020202020204" pitchFamily="34" charset="0"/>
              <a:ea typeface="Times New Roman" panose="02020603050405020304" pitchFamily="18" charset="0"/>
              <a:cs typeface="Arial" panose="020b0604020202020204" pitchFamily="34" charset="0"/>
            </a:endParaRPr>
          </a:p>
        </p:txBody>
      </p:sp>
      <p:pic>
        <p:nvPicPr>
          <p:cNvPr id="5" name="Picture 4" descr="A computer screen shot of a computer&#10;&#10;Description automatically generated">
            <a:extLst>
              <a:ext uri="{FF2B5EF4-FFF2-40B4-BE49-F238E27FC236}">
                <a16:creationId xmlns:a16="http://schemas.microsoft.com/office/drawing/2014/main" id="{5D069C47-F49E-3F7F-1C56-44A0E2EC0FDD}"/>
              </a:ext>
            </a:extLst>
          </p:cNvPr>
          <p:cNvPicPr>
            <a:picLocks noChangeAspect="1"/>
          </p:cNvPicPr>
          <p:nvPr/>
        </p:nvPicPr>
        <p:blipFill>
          <a:blip r:embed="rId2">
            <a:extLst>
              <a:ext uri="{28A0092B-C50C-407E-A947-70E740481C1C}">
                <a14:useLocalDpi xmlns:a14="http://schemas.microsoft.com/office/drawing/2010/main" val="0"/>
              </a:ext>
            </a:extLst>
          </a:blip>
          <a:srcRect l="27" t="107" r="64"/>
          <a:stretch>
            <a:fillRect/>
          </a:stretch>
        </p:blipFill>
        <p:spPr bwMode="auto">
          <a:xfrm>
            <a:off x="5436219" y="983337"/>
            <a:ext cx="5993782" cy="2969717"/>
          </a:xfrm>
          <a:prstGeom prst="rect">
            <a:avLst/>
          </a:prstGeom>
          <a:noFill/>
          <a:ln>
            <a:noFill/>
          </a:ln>
        </p:spPr>
      </p:pic>
      <p:pic>
        <p:nvPicPr>
          <p:cNvPr id="6" name="Picture 5" descr="A computer screen shot of a diagram&#10;&#10;Description automatically generated">
            <a:extLst>
              <a:ext uri="{FF2B5EF4-FFF2-40B4-BE49-F238E27FC236}">
                <a16:creationId xmlns:a16="http://schemas.microsoft.com/office/drawing/2014/main" id="{2E53476D-0BCF-B978-B881-A336DC5126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973014" y="4151129"/>
            <a:ext cx="5336181" cy="2522318"/>
          </a:xfrm>
          <a:prstGeom prst="rect">
            <a:avLst/>
          </a:prstGeom>
          <a:noFill/>
          <a:ln>
            <a:noFill/>
          </a:ln>
        </p:spPr>
      </p:pic>
    </p:spTree>
    <p:extLst>
      <p:ext uri="{BB962C8B-B14F-4D97-AF65-F5344CB8AC3E}">
        <p14:creationId xmlns:p14="http://schemas.microsoft.com/office/powerpoint/2010/main" val="931664414"/>
      </p:ext>
    </p:ext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79A3C306-2639-B74D-0C79-618D2EA52958}"/>
            </a:ext>
          </a:extLst>
        </p:cNvPr>
        <p:cNvGrpSpPr/>
        <p:nvPr/>
      </p:nvGrpSpPr>
      <p:grpSpPr>
        <a:xfrm>
          <a:off x="0" y="0"/>
          <a:ext cx="0" cy="0"/>
        </a:xfrm>
      </p:grpSpPr>
      <p:sp>
        <p:nvSpPr>
          <p:cNvPr id="3" name="Title 1">
            <a:extLst>
              <a:ext uri="{FF2B5EF4-FFF2-40B4-BE49-F238E27FC236}">
                <a16:creationId xmlns:a16="http://schemas.microsoft.com/office/drawing/2014/main" id="{1E9577F8-F70A-D68B-CF76-42A335DFC840}"/>
              </a:ext>
            </a:extLst>
          </p:cNvPr>
          <p:cNvSpPr txBox="1"/>
          <p:nvPr/>
        </p:nvSpPr>
        <p:spPr>
          <a:xfrm>
            <a:off x="787908" y="544705"/>
            <a:ext cx="738914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s-ES_tradnl" kern="100">
                <a:latin typeface="Arial" panose="020b0604020202020204" pitchFamily="34" charset="0"/>
                <a:ea typeface="Aptos" panose="020b0004020202020204" pitchFamily="34" charset="0"/>
                <a:cs typeface="Arial" panose="020b0604020202020204" pitchFamily="34" charset="0"/>
              </a:rPr>
              <a:t>9</a:t>
            </a:r>
            <a:r>
              <a:rPr lang="es-ES_tradnl" sz="2800" kern="100">
                <a:latin typeface="Arial" panose="020b0604020202020204" pitchFamily="34" charset="0"/>
                <a:ea typeface="Aptos" panose="020b0004020202020204" pitchFamily="34" charset="0"/>
                <a:cs typeface="Arial" panose="020b0604020202020204" pitchFamily="34" charset="0"/>
              </a:rPr>
              <a:t>. Cơ hội thu hồi nhiệt từ nước xả lò AQC, SP để gia nhiệt cho nước cấp bổ sung. </a:t>
            </a:r>
            <a:endParaRPr lang="en-US" sz="2800">
              <a:latin typeface="Arial" panose="020b0604020202020204" pitchFamily="34" charset="0"/>
              <a:ea typeface="Times New Roman" panose="02020603050405020304" pitchFamily="18" charset="0"/>
              <a:cs typeface="Arial" panose="020b0604020202020204" pitchFamily="34" charset="0"/>
            </a:endParaRPr>
          </a:p>
          <a:p>
            <a:pPr algn="l"/>
            <a:endParaRPr lang="en-US">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FB60D736-D065-41D6-CF20-D5C2DDD5940E}"/>
              </a:ext>
            </a:extLst>
          </p:cNvPr>
          <p:cNvSpPr txBox="1"/>
          <p:nvPr/>
        </p:nvSpPr>
        <p:spPr>
          <a:xfrm>
            <a:off x="644324" y="1285206"/>
            <a:ext cx="10451939" cy="5162952"/>
          </a:xfrm>
          <a:prstGeom prst="rect">
            <a:avLst/>
          </a:prstGeom>
          <a:noFill/>
        </p:spPr>
        <p:txBody>
          <a:bodyPr wrap="square">
            <a:spAutoFit/>
          </a:bodyPr>
          <a:lstStyle/>
          <a:p>
            <a:pPr indent="380985" algn="just">
              <a:spcBef>
                <a:spcPts val="250"/>
              </a:spcBef>
              <a:spcAft>
                <a:spcPts val="250"/>
              </a:spcAft>
            </a:pPr>
            <a:r>
              <a:rPr lang="es-ES_tradnl" sz="1600" b="1" kern="100" err="1">
                <a:latin typeface="Arial" panose="020b0604020202020204" pitchFamily="34" charset="0"/>
                <a:ea typeface="Aptos" panose="020b0004020202020204" pitchFamily="34" charset="0"/>
                <a:cs typeface="Arial" panose="020b0604020202020204" pitchFamily="34" charset="0"/>
              </a:rPr>
              <a:t>Thu hồi nhiệt từ nước xả lò AQC, SP để gia nhiệt cho nước cấp bổ sung. </a:t>
            </a:r>
            <a:endParaRPr lang="en-US" sz="1600" b="1">
              <a:latin typeface="Arial" panose="020b0604020202020204" pitchFamily="34" charset="0"/>
              <a:ea typeface="Times New Roman" panose="02020603050405020304" pitchFamily="18" charset="0"/>
              <a:cs typeface="Arial" panose="020b0604020202020204" pitchFamily="34" charset="0"/>
            </a:endParaRPr>
          </a:p>
          <a:p>
            <a:pPr marL="285750" indent="-285750" algn="just">
              <a:spcBef>
                <a:spcPts val="250"/>
              </a:spcBef>
              <a:spcAft>
                <a:spcPts val="250"/>
              </a:spcAft>
              <a:buFont typeface="Wingdings" panose="05000000000000000000" pitchFamily="2" charset="2"/>
              <a:buChar char="Ø"/>
              <a:tabLst>
                <a:tab pos="380985"/>
              </a:tabLst>
            </a:pPr>
            <a:r>
              <a:rPr lang="es-ES_tradnl" sz="1600" err="1">
                <a:latin typeface="Arial" panose="020b0604020202020204" pitchFamily="34" charset="0"/>
                <a:ea typeface="Aptos" panose="020b0004020202020204" pitchFamily="34" charset="0"/>
                <a:cs typeface="Arial" panose="020b0604020202020204" pitchFamily="34" charset="0"/>
              </a:rPr>
              <a:t>Lắp đặt các thiết bị cần thiết:</a:t>
            </a:r>
            <a:endParaRPr lang="en-US" sz="1600">
              <a:latin typeface="Arial" panose="020b0604020202020204" pitchFamily="34" charset="0"/>
              <a:ea typeface="Times New Roman" panose="02020603050405020304" pitchFamily="18" charset="0"/>
              <a:cs typeface="Arial" panose="020b0604020202020204" pitchFamily="34" charset="0"/>
            </a:endParaRPr>
          </a:p>
          <a:p>
            <a:pPr marL="666735" lvl="1" indent="-285750" algn="just">
              <a:spcBef>
                <a:spcPts val="250"/>
              </a:spcBef>
              <a:spcAft>
                <a:spcPts val="250"/>
              </a:spcAft>
              <a:buSzPts val="1000"/>
              <a:buFont typeface="Arial" panose="020b0604020202020204" pitchFamily="34" charset="0"/>
              <a:buChar char="•"/>
            </a:pPr>
            <a:r>
              <a:rPr lang="es-ES_tradnl" sz="1600" err="1">
                <a:latin typeface="Arial" panose="020b0604020202020204" pitchFamily="34" charset="0"/>
                <a:ea typeface="Aptos" panose="020b0004020202020204" pitchFamily="34" charset="0"/>
                <a:cs typeface="Arial" panose="020b0604020202020204" pitchFamily="34" charset="0"/>
              </a:rPr>
              <a:t>Bình chứa nước xả lò.</a:t>
            </a:r>
            <a:endParaRPr lang="en-US" sz="1600">
              <a:latin typeface="Arial" panose="020b0604020202020204" pitchFamily="34" charset="0"/>
              <a:ea typeface="Times New Roman" panose="02020603050405020304" pitchFamily="18" charset="0"/>
              <a:cs typeface="Arial" panose="020b0604020202020204" pitchFamily="34" charset="0"/>
            </a:endParaRPr>
          </a:p>
          <a:p>
            <a:pPr marL="666735" lvl="1" indent="-285750" algn="just">
              <a:spcBef>
                <a:spcPts val="250"/>
              </a:spcBef>
              <a:spcAft>
                <a:spcPts val="250"/>
              </a:spcAft>
              <a:buSzPts val="1000"/>
              <a:buFont typeface="Arial" panose="020b0604020202020204" pitchFamily="34" charset="0"/>
              <a:buChar char="•"/>
            </a:pPr>
            <a:r>
              <a:rPr lang="es-ES_tradnl" sz="1600" err="1">
                <a:latin typeface="Arial" panose="020b0604020202020204" pitchFamily="34" charset="0"/>
                <a:ea typeface="Aptos" panose="020b0004020202020204" pitchFamily="34" charset="0"/>
                <a:cs typeface="Arial" panose="020b0604020202020204" pitchFamily="34" charset="0"/>
              </a:rPr>
              <a:t>Đường ống dẫn nước xả và hơi giãn nở.</a:t>
            </a:r>
            <a:endParaRPr lang="en-US" sz="1600">
              <a:latin typeface="Arial" panose="020b0604020202020204" pitchFamily="34" charset="0"/>
              <a:ea typeface="Times New Roman" panose="02020603050405020304" pitchFamily="18" charset="0"/>
              <a:cs typeface="Arial" panose="020b0604020202020204" pitchFamily="34" charset="0"/>
            </a:endParaRPr>
          </a:p>
          <a:p>
            <a:pPr marL="666735" lvl="1" indent="-285750" algn="just">
              <a:spcBef>
                <a:spcPts val="250"/>
              </a:spcBef>
              <a:spcAft>
                <a:spcPts val="250"/>
              </a:spcAft>
              <a:buSzPts val="1000"/>
              <a:buFont typeface="Arial" panose="020b0604020202020204" pitchFamily="34" charset="0"/>
              <a:buChar char="•"/>
            </a:pPr>
            <a:r>
              <a:rPr lang="es-ES_tradnl" sz="1600" err="1">
                <a:latin typeface="Arial" panose="020b0604020202020204" pitchFamily="34" charset="0"/>
                <a:ea typeface="Aptos" panose="020b0004020202020204" pitchFamily="34" charset="0"/>
                <a:cs typeface="Arial" panose="020b0604020202020204" pitchFamily="34" charset="0"/>
              </a:rPr>
              <a:t>Bộ trao đổi nhiệt để gia nhiệt nước cấp.</a:t>
            </a:r>
            <a:endParaRPr lang="en-US" sz="1600">
              <a:latin typeface="Arial" panose="020b0604020202020204" pitchFamily="34" charset="0"/>
              <a:ea typeface="Times New Roman" panose="02020603050405020304" pitchFamily="18" charset="0"/>
              <a:cs typeface="Arial" panose="020b0604020202020204" pitchFamily="34" charset="0"/>
            </a:endParaRPr>
          </a:p>
          <a:p>
            <a:pPr marL="666735" lvl="1" indent="-285750" algn="just">
              <a:spcBef>
                <a:spcPts val="250"/>
              </a:spcBef>
              <a:spcAft>
                <a:spcPts val="250"/>
              </a:spcAft>
              <a:buSzPts val="1000"/>
              <a:buFont typeface="Arial" panose="020b0604020202020204" pitchFamily="34" charset="0"/>
              <a:buChar char="•"/>
            </a:pPr>
            <a:r>
              <a:rPr lang="es-ES_tradnl" sz="1600" err="1">
                <a:latin typeface="Arial" panose="020b0604020202020204" pitchFamily="34" charset="0"/>
                <a:ea typeface="Aptos" panose="020b0004020202020204" pitchFamily="34" charset="0"/>
                <a:cs typeface="Arial" panose="020b0604020202020204" pitchFamily="34" charset="0"/>
              </a:rPr>
              <a:t>Bể tích trữ nước xả lò.</a:t>
            </a:r>
            <a:endParaRPr lang="en-US" sz="1600">
              <a:latin typeface="Arial" panose="020b0604020202020204" pitchFamily="34" charset="0"/>
              <a:ea typeface="Aptos" panose="020b0004020202020204" pitchFamily="34" charset="0"/>
              <a:cs typeface="Arial" panose="020b0604020202020204" pitchFamily="34" charset="0"/>
            </a:endParaRPr>
          </a:p>
          <a:p>
            <a:pPr marL="666735" lvl="1" indent="-285750" algn="just">
              <a:spcBef>
                <a:spcPts val="250"/>
              </a:spcBef>
              <a:spcAft>
                <a:spcPts val="250"/>
              </a:spcAft>
              <a:buSzPts val="1000"/>
              <a:buFont typeface="Wingdings" panose="05000000000000000000" pitchFamily="2" charset="2"/>
              <a:buChar char="Ø"/>
            </a:pPr>
            <a:r>
              <a:rPr lang="es-ES_tradnl" sz="1600" kern="100" err="1">
                <a:latin typeface="Arial" panose="020b0604020202020204" pitchFamily="34" charset="0"/>
                <a:ea typeface="Aptos" panose="020b0004020202020204" pitchFamily="34" charset="0"/>
                <a:cs typeface="Arial" panose="020b0604020202020204" pitchFamily="34" charset="0"/>
              </a:rPr>
              <a:t>Thu hồi nhiệt từ nước xả lò AQC, SP để gia nhiệt cho nước cấp bổ sung, nhằm tận dụng lượng nhiệt thải và giảm chi phí năng lượng. Lưu trữ nước xả trong bể để tái sử dụng làm nguồn nước tuần hoàn làm mát.</a:t>
            </a:r>
            <a:endParaRPr lang="en-US" sz="1600" kern="100">
              <a:latin typeface="Arial" panose="020b0604020202020204" pitchFamily="34" charset="0"/>
              <a:ea typeface="Aptos" panose="020b0004020202020204" pitchFamily="34" charset="0"/>
              <a:cs typeface="Arial" panose="020b0604020202020204" pitchFamily="34" charset="0"/>
            </a:endParaRPr>
          </a:p>
          <a:p>
            <a:pPr marL="380985" lvl="1" algn="just">
              <a:spcBef>
                <a:spcPts val="250"/>
              </a:spcBef>
              <a:spcAft>
                <a:spcPts val="250"/>
              </a:spcAft>
              <a:buSzPts val="1000"/>
            </a:pPr>
            <a:r>
              <a:rPr lang="es-ES_tradnl" sz="1600" b="1" i="1" kern="100" err="1">
                <a:latin typeface="Arial" panose="020b0604020202020204" pitchFamily="34" charset="0"/>
                <a:ea typeface="Aptos" panose="020b0004020202020204" pitchFamily="34" charset="0"/>
                <a:cs typeface="Arial" panose="020b0604020202020204" pitchFamily="34" charset="0"/>
              </a:rPr>
              <a:t>Nguyên lý hoạt động:</a:t>
            </a:r>
            <a:r>
              <a:rPr lang="es-ES_tradnl" sz="1600" b="1" kern="100">
                <a:latin typeface="Arial" panose="020b0604020202020204" pitchFamily="34" charset="0"/>
                <a:ea typeface="Aptos" panose="020b0004020202020204" pitchFamily="34" charset="0"/>
                <a:cs typeface="Arial" panose="020b0604020202020204" pitchFamily="34" charset="0"/>
              </a:rPr>
              <a:t> </a:t>
            </a:r>
            <a:r>
              <a:rPr lang="es-ES_tradnl" sz="1600" err="1">
                <a:latin typeface="Arial" panose="020b0604020202020204" pitchFamily="34" charset="0"/>
                <a:ea typeface="Aptos" panose="020b0004020202020204" pitchFamily="34" charset="0"/>
                <a:cs typeface="Arial" panose="020b0604020202020204" pitchFamily="34" charset="0"/>
              </a:rPr>
              <a:t>Nước xả lò từ AQC, SP được dẫn đến bình chứa. Hơi giãn nở từ nước xả lò được thu hồi và dẫn vào bộ trao đổi nhiệt, nơi nước cấp bổ sung được gia nhiệt. Nước xả lò sau đó được tích trữ và tái sử dụng trong hệ thống nước tuần hoàn làm mát bình ngưng.</a:t>
            </a:r>
            <a:endParaRPr lang="en-US" sz="1600">
              <a:latin typeface="Arial" panose="020b0604020202020204" pitchFamily="34" charset="0"/>
              <a:ea typeface="Aptos" panose="020b0004020202020204" pitchFamily="34" charset="0"/>
              <a:cs typeface="Arial" panose="020b0604020202020204" pitchFamily="34" charset="0"/>
            </a:endParaRPr>
          </a:p>
          <a:p>
            <a:pPr marL="380985" lvl="1" algn="just">
              <a:spcBef>
                <a:spcPts val="250"/>
              </a:spcBef>
              <a:spcAft>
                <a:spcPts val="250"/>
              </a:spcAft>
              <a:buSzPts val="1000"/>
            </a:pPr>
            <a:r>
              <a:rPr lang="en-GB" sz="1600" b="1" i="1" kern="100" err="1">
                <a:latin typeface="Arial" panose="020b0604020202020204" pitchFamily="34" charset="0"/>
                <a:ea typeface="Aptos" panose="020b0004020202020204" pitchFamily="34" charset="0"/>
                <a:cs typeface="Arial" panose="020b0604020202020204" pitchFamily="34" charset="0"/>
              </a:rPr>
              <a:t>Phân tích lợi ích:</a:t>
            </a:r>
            <a:endParaRPr lang="en-US" sz="1600">
              <a:latin typeface="Arial" panose="020b0604020202020204" pitchFamily="34" charset="0"/>
              <a:ea typeface="Times New Roman" panose="02020603050405020304" pitchFamily="18" charset="0"/>
              <a:cs typeface="Arial" panose="020b0604020202020204" pitchFamily="34" charset="0"/>
            </a:endParaRPr>
          </a:p>
          <a:p>
            <a:pPr marL="285739" indent="-285739" algn="just">
              <a:spcBef>
                <a:spcPts val="250"/>
              </a:spcBef>
              <a:spcAft>
                <a:spcPts val="250"/>
              </a:spcAft>
              <a:buFont typeface="+mj-lt"/>
              <a:buAutoNum type="arabicPeriod"/>
              <a:tabLst>
                <a:tab pos="571477"/>
              </a:tabLst>
            </a:pPr>
            <a:r>
              <a:rPr lang="en-GB" sz="1600" b="1" err="1">
                <a:latin typeface="Arial" panose="020b0604020202020204" pitchFamily="34" charset="0"/>
                <a:ea typeface="Aptos" panose="020b0004020202020204" pitchFamily="34" charset="0"/>
                <a:cs typeface="Arial" panose="020b0604020202020204" pitchFamily="34" charset="0"/>
              </a:rPr>
              <a:t>Nâng nhiệt độ nước cấp</a:t>
            </a:r>
            <a:r>
              <a:rPr lang="en-GB" sz="1600">
                <a:latin typeface="Arial" panose="020b0604020202020204" pitchFamily="34" charset="0"/>
                <a:ea typeface="Aptos" panose="020b0004020202020204" pitchFamily="34" charset="0"/>
                <a:cs typeface="Arial" panose="020b0604020202020204" pitchFamily="34" charset="0"/>
              </a:rPr>
              <a:t>:</a:t>
            </a:r>
            <a:endParaRPr lang="en-US" sz="160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spcBef>
                <a:spcPts val="250"/>
              </a:spcBef>
              <a:spcAft>
                <a:spcPts val="250"/>
              </a:spcAft>
              <a:buSzPts val="1000"/>
              <a:buFont typeface="Times New Roman" panose="02020603050405020304" pitchFamily="18" charset="0"/>
              <a:buChar char="-"/>
            </a:pPr>
            <a:r>
              <a:rPr lang="en-GB" sz="1600" err="1">
                <a:latin typeface="Arial" panose="020b0604020202020204" pitchFamily="34" charset="0"/>
                <a:ea typeface="Aptos" panose="020b0004020202020204" pitchFamily="34" charset="0"/>
                <a:cs typeface="Arial" panose="020b0604020202020204" pitchFamily="34" charset="0"/>
              </a:rPr>
              <a:t>Nước cấp bổ sung (150 m³/ngày/dây chuyền) từ 25°C lên 90–95°C.</a:t>
            </a:r>
            <a:endParaRPr lang="en-US" sz="1600">
              <a:latin typeface="Arial" panose="020b0604020202020204" pitchFamily="34" charset="0"/>
              <a:ea typeface="Times New Roman" panose="02020603050405020304" pitchFamily="18" charset="0"/>
              <a:cs typeface="Arial" panose="020b0604020202020204" pitchFamily="34" charset="0"/>
            </a:endParaRPr>
          </a:p>
          <a:p>
            <a:pPr marL="619100" lvl="1" indent="-238115" algn="just">
              <a:spcBef>
                <a:spcPts val="250"/>
              </a:spcBef>
              <a:spcAft>
                <a:spcPts val="250"/>
              </a:spcAft>
              <a:buSzPts val="1000"/>
              <a:buFont typeface="Times New Roman" panose="02020603050405020304" pitchFamily="18" charset="0"/>
              <a:buChar char="-"/>
            </a:pPr>
            <a:r>
              <a:rPr lang="en-GB" sz="1600" err="1">
                <a:latin typeface="Arial" panose="020b0604020202020204" pitchFamily="34" charset="0"/>
                <a:ea typeface="Aptos" panose="020b0004020202020204" pitchFamily="34" charset="0"/>
                <a:cs typeface="Arial" panose="020b0604020202020204" pitchFamily="34" charset="0"/>
              </a:rPr>
              <a:t>Giảm năng lượng tiêu thụ cho hệ thống khử khí và gia nhiệt nước cấp.</a:t>
            </a:r>
            <a:endParaRPr lang="en-US" sz="1600">
              <a:latin typeface="Arial" panose="020b0604020202020204" pitchFamily="34" charset="0"/>
              <a:ea typeface="Times New Roman" panose="02020603050405020304" pitchFamily="18" charset="0"/>
              <a:cs typeface="Arial" panose="020b0604020202020204" pitchFamily="34" charset="0"/>
            </a:endParaRPr>
          </a:p>
          <a:p>
            <a:pPr>
              <a:buNone/>
            </a:pPr>
            <a:r>
              <a:rPr lang="en-GB" sz="1600" b="1" err="1">
                <a:latin typeface="Arial" panose="020b0604020202020204" pitchFamily="34" charset="0"/>
                <a:ea typeface="Aptos" panose="020b0004020202020204" pitchFamily="34" charset="0"/>
                <a:cs typeface="Arial" panose="020b0604020202020204" pitchFamily="34" charset="0"/>
              </a:rPr>
              <a:t>Giảm tiêu thụ nước</a:t>
            </a:r>
            <a:r>
              <a:rPr lang="en-GB" sz="1600" err="1">
                <a:latin typeface="Arial" panose="020b0604020202020204" pitchFamily="34" charset="0"/>
                <a:ea typeface="Aptos" panose="020b0004020202020204" pitchFamily="34" charset="0"/>
                <a:cs typeface="Arial" panose="020b0604020202020204" pitchFamily="34" charset="0"/>
              </a:rPr>
              <a:t>:Nước xả lò được tận dụng cho hệ thống tuần hoàn làm mát bình ngưng, giảm lượng nước cấp mới cần thiết.</a:t>
            </a:r>
            <a:endParaRPr lang="en-US" sz="1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8750492"/>
      </p:ext>
    </p:extLst>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B9E6F216-F269-A47C-99BD-E77F0D28B587}"/>
            </a:ext>
          </a:extLst>
        </p:cNvPr>
        <p:cNvGrpSpPr/>
        <p:nvPr/>
      </p:nvGrpSpPr>
      <p:grpSpPr>
        <a:xfrm>
          <a:off x="0" y="0"/>
          <a:ext cx="0" cy="0"/>
        </a:xfrm>
      </p:grpSpPr>
      <p:pic>
        <p:nvPicPr>
          <p:cNvPr id="2" name="Picture 1" descr="Blowdown Heat Recovery System Diagram">
            <a:extLst>
              <a:ext uri="{FF2B5EF4-FFF2-40B4-BE49-F238E27FC236}">
                <a16:creationId xmlns:a16="http://schemas.microsoft.com/office/drawing/2014/main" id="{94601514-3DAB-9CD8-1728-CAD4B52CEA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190787" y="1375938"/>
            <a:ext cx="3552676" cy="5196230"/>
          </a:xfrm>
          <a:prstGeom prst="rect">
            <a:avLst/>
          </a:prstGeom>
          <a:noFill/>
          <a:ln>
            <a:noFill/>
          </a:ln>
        </p:spPr>
      </p:pic>
      <p:sp>
        <p:nvSpPr>
          <p:cNvPr id="5" name="Title 1">
            <a:extLst>
              <a:ext uri="{FF2B5EF4-FFF2-40B4-BE49-F238E27FC236}">
                <a16:creationId xmlns:a16="http://schemas.microsoft.com/office/drawing/2014/main" id="{A9E6ACB4-3AB8-8F6B-16BF-EB97C5F68689}"/>
              </a:ext>
            </a:extLst>
          </p:cNvPr>
          <p:cNvSpPr txBox="1"/>
          <p:nvPr/>
        </p:nvSpPr>
        <p:spPr>
          <a:xfrm>
            <a:off x="787908" y="157655"/>
            <a:ext cx="7378630" cy="88225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s-ES_tradnl" kern="100">
                <a:latin typeface="Arial" panose="020b0604020202020204" pitchFamily="34" charset="0"/>
                <a:ea typeface="Aptos" panose="020b0004020202020204" pitchFamily="34" charset="0"/>
                <a:cs typeface="Arial" panose="020b0604020202020204" pitchFamily="34" charset="0"/>
              </a:rPr>
              <a:t>9</a:t>
            </a:r>
            <a:r>
              <a:rPr lang="es-ES_tradnl" sz="2800" kern="100">
                <a:latin typeface="Arial" panose="020b0604020202020204" pitchFamily="34" charset="0"/>
                <a:ea typeface="Aptos" panose="020b0004020202020204" pitchFamily="34" charset="0"/>
                <a:cs typeface="Arial" panose="020b0604020202020204" pitchFamily="34" charset="0"/>
              </a:rPr>
              <a:t>. Cơ hội thu hồi nhiệt từ nước xả lò AQC, SP để gia nhiệt cho nước cấp bổ sung. </a:t>
            </a:r>
            <a:endParaRPr lang="en-US" sz="2800">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556083949"/>
      </p:ext>
    </p:ext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FCBB69A4-2CEB-EC1F-48B6-9550C1CB6C5A}"/>
            </a:ext>
          </a:extLst>
        </p:cNvPr>
        <p:cNvGrpSpPr/>
        <p:nvPr/>
      </p:nvGrpSpPr>
      <p:grpSpPr>
        <a:xfrm>
          <a:off x="0" y="0"/>
          <a:ext cx="0" cy="0"/>
        </a:xfrm>
      </p:grpSpPr>
      <p:sp>
        <p:nvSpPr>
          <p:cNvPr id="3" name="Title 1">
            <a:extLst>
              <a:ext uri="{FF2B5EF4-FFF2-40B4-BE49-F238E27FC236}">
                <a16:creationId xmlns:a16="http://schemas.microsoft.com/office/drawing/2014/main" id="{09F53953-1C1C-B902-2CA6-1A7F9A99EAD6}"/>
              </a:ext>
            </a:extLst>
          </p:cNvPr>
          <p:cNvSpPr txBox="1"/>
          <p:nvPr/>
        </p:nvSpPr>
        <p:spPr>
          <a:xfrm>
            <a:off x="533265" y="216642"/>
            <a:ext cx="992452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US" sz="2400">
                <a:latin typeface="Arial" panose="020b0604020202020204" pitchFamily="34" charset="0"/>
                <a:cs typeface="Arial" panose="020b0604020202020204" pitchFamily="34" charset="0"/>
              </a:rPr>
              <a:t>10. Dự kiến giảm tiêu hao các giải pháp cụ thể</a:t>
            </a:r>
          </a:p>
        </p:txBody>
      </p:sp>
      <p:pic>
        <p:nvPicPr>
          <p:cNvPr id="4" name="Picture 3" descr="A screenshot of a computer&#10;&#10;AI-generated content may be incorrect.">
            <a:extLst>
              <a:ext uri="{FF2B5EF4-FFF2-40B4-BE49-F238E27FC236}">
                <a16:creationId xmlns:a16="http://schemas.microsoft.com/office/drawing/2014/main" id="{38134403-74C0-D4EF-74C9-C96F1F79318E}"/>
              </a:ext>
            </a:extLst>
          </p:cNvPr>
          <p:cNvPicPr>
            <a:picLocks noChangeAspect="1"/>
          </p:cNvPicPr>
          <p:nvPr/>
        </p:nvPicPr>
        <p:blipFill>
          <a:blip r:embed="rId2"/>
          <a:srcRect l="37" t="111" r="1"/>
          <a:stretch>
            <a:fillRect/>
          </a:stretch>
        </p:blipFill>
        <p:spPr>
          <a:xfrm>
            <a:off x="406266" y="1401558"/>
            <a:ext cx="11125467" cy="5239800"/>
          </a:xfrm>
          <a:prstGeom prst="rect">
            <a:avLst/>
          </a:prstGeom>
        </p:spPr>
      </p:pic>
    </p:spTree>
    <p:extLst>
      <p:ext uri="{BB962C8B-B14F-4D97-AF65-F5344CB8AC3E}">
        <p14:creationId xmlns:p14="http://schemas.microsoft.com/office/powerpoint/2010/main" val="2962758760"/>
      </p:ext>
    </p:ext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4E689ABC-0FA6-F64E-3A16-7387227660E9}"/>
            </a:ext>
          </a:extLst>
        </p:cNvPr>
        <p:cNvGrpSpPr/>
        <p:nvPr/>
      </p:nvGrpSpPr>
      <p:grpSpPr>
        <a:xfrm>
          <a:off x="0" y="0"/>
          <a:ext cx="0" cy="0"/>
        </a:xfrm>
      </p:grpSpPr>
      <p:sp>
        <p:nvSpPr>
          <p:cNvPr id="5" name="Title 1">
            <a:extLst>
              <a:ext uri="{FF2B5EF4-FFF2-40B4-BE49-F238E27FC236}">
                <a16:creationId xmlns:a16="http://schemas.microsoft.com/office/drawing/2014/main" id="{44BC6660-1A7F-9333-2512-E0E7864F19F1}"/>
              </a:ext>
            </a:extLst>
          </p:cNvPr>
          <p:cNvSpPr txBox="1"/>
          <p:nvPr/>
        </p:nvSpPr>
        <p:spPr>
          <a:xfrm>
            <a:off x="453411" y="458219"/>
            <a:ext cx="100121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sz="2800">
                <a:latin typeface="Arial" panose="020b0604020202020204" pitchFamily="34" charset="0"/>
                <a:ea typeface="Times New Roman" panose="02020603050405020304" pitchFamily="18" charset="0"/>
                <a:cs typeface="Arial" panose="020b0604020202020204" pitchFamily="34" charset="0"/>
              </a:rPr>
              <a:t>11. Tiềm năng tiết kiệm năng lượng hệ thống phụ trợ</a:t>
            </a:r>
            <a:endParaRPr lang="en-US">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5D63C046-9169-E2BF-9203-2A8E7EC483B6}"/>
              </a:ext>
            </a:extLst>
          </p:cNvPr>
          <p:cNvGraphicFramePr>
            <a:graphicFrameLocks noGrp="1"/>
          </p:cNvGraphicFramePr>
          <p:nvPr>
            <p:extLst>
              <p:ext uri="{D42A27DB-BD31-4B8C-83A1-F6EECF244321}">
                <p14:modId xmlns:p14="http://schemas.microsoft.com/office/powerpoint/2010/main" val="2168384011"/>
              </p:ext>
            </p:extLst>
          </p:nvPr>
        </p:nvGraphicFramePr>
        <p:xfrm>
          <a:off x="1574800" y="1374615"/>
          <a:ext cx="9355470" cy="4547720"/>
        </p:xfrm>
        <a:graphic>
          <a:graphicData uri="http://schemas.openxmlformats.org/drawingml/2006/table">
            <a:tbl>
              <a:tblPr/>
              <a:tblGrid>
                <a:gridCol w="3039730">
                  <a:extLst>
                    <a:ext uri="{9D8B030D-6E8A-4147-A177-3AD203B41FA5}">
                      <a16:colId xmlns:a16="http://schemas.microsoft.com/office/drawing/2014/main" val="165107954"/>
                    </a:ext>
                  </a:extLst>
                </a:gridCol>
                <a:gridCol w="2052084">
                  <a:extLst>
                    <a:ext uri="{9D8B030D-6E8A-4147-A177-3AD203B41FA5}">
                      <a16:colId xmlns:a16="http://schemas.microsoft.com/office/drawing/2014/main" val="3577121057"/>
                    </a:ext>
                  </a:extLst>
                </a:gridCol>
                <a:gridCol w="4263656">
                  <a:extLst>
                    <a:ext uri="{9D8B030D-6E8A-4147-A177-3AD203B41FA5}">
                      <a16:colId xmlns:a16="http://schemas.microsoft.com/office/drawing/2014/main" val="3147969945"/>
                    </a:ext>
                  </a:extLst>
                </a:gridCol>
              </a:tblGrid>
              <a:tr h="680756">
                <a:tc>
                  <a:txBody>
                    <a:bodyPr vert="horz" wrap="square"/>
                    <a:lstStyle/>
                    <a:p>
                      <a:r>
                        <a:rPr lang="en-US" sz="1800" b="1" err="1">
                          <a:latin typeface="+mn-lt"/>
                        </a:rPr>
                        <a:t>Hệ thống phụ trợ</a:t>
                      </a:r>
                      <a:endParaRPr lang="en-US"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sz="1800" b="1" i="0" u="none" strike="noStrike" cap="none">
                          <a:solidFill>
                            <a:schemeClr val="tx1"/>
                          </a:solidFill>
                          <a:latin typeface="+mn-lt"/>
                          <a:ea typeface="+mn-ea"/>
                          <a:cs typeface="+mn-cs"/>
                          <a:sym typeface="Arial"/>
                        </a:rPr>
                        <a:t>Tiềm năng </a:t>
                      </a:r>
                      <a:r>
                        <a:rPr lang="en-US" sz="1800" b="1" i="0" u="none" strike="noStrike" cap="none">
                          <a:solidFill>
                            <a:schemeClr val="tx1"/>
                          </a:solidFill>
                          <a:latin typeface="+mn-lt"/>
                          <a:ea typeface="+mn-ea"/>
                          <a:cs typeface="+mn-cs"/>
                          <a:sym typeface="Arial"/>
                        </a:rPr>
                        <a:t>TKNL</a:t>
                      </a:r>
                      <a:endParaRPr lang="vi-VN" sz="1800" b="1" i="0" u="none" strike="noStrike" cap="none">
                        <a:solidFill>
                          <a:schemeClr val="tx1"/>
                        </a:solidFill>
                        <a:latin typeface="+mn-lt"/>
                        <a:ea typeface="+mn-ea"/>
                        <a:cs typeface="+mn-cs"/>
                        <a:sym typeface="Arial"/>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b="1" i="0" u="none" strike="noStrike" cap="none" err="1">
                          <a:solidFill>
                            <a:schemeClr val="tx1"/>
                          </a:solidFill>
                          <a:latin typeface="+mn-lt"/>
                          <a:ea typeface="+mn-ea"/>
                          <a:cs typeface="+mn-cs"/>
                          <a:sym typeface="Arial"/>
                        </a:rPr>
                        <a:t>Biện pháp cải tiến</a:t>
                      </a:r>
                      <a:endParaRPr lang="en-US" sz="1800" b="1" i="0" u="none" strike="noStrike" cap="none">
                        <a:solidFill>
                          <a:schemeClr val="tx1"/>
                        </a:solidFill>
                        <a:latin typeface="+mn-lt"/>
                        <a:ea typeface="+mn-ea"/>
                        <a:cs typeface="+mn-cs"/>
                        <a:sym typeface="Arial"/>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4783165"/>
                  </a:ext>
                </a:extLst>
              </a:tr>
              <a:tr h="1288988">
                <a:tc>
                  <a:txBody>
                    <a:bodyPr vert="horz" wrap="square"/>
                    <a:lstStyle/>
                    <a:p>
                      <a:r>
                        <a:rPr lang="en-US" sz="1800" b="1">
                          <a:latin typeface="+mn-lt"/>
                        </a:rPr>
                        <a:t>Hệ thống khí nén</a:t>
                      </a:r>
                      <a:endParaRPr lang="en-US"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a:latin typeface="+mn-lt"/>
                        </a:rPr>
                        <a:t>15–30%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171450" indent="-171450">
                        <a:buFontTx/>
                        <a:buChar char="-"/>
                      </a:pPr>
                      <a:r>
                        <a:rPr lang="vi-VN" sz="1800">
                          <a:latin typeface="+mn-lt"/>
                        </a:rPr>
                        <a:t>Giảm rò rỉ</a:t>
                      </a:r>
                      <a:endParaRPr lang="en-US" sz="1800">
                        <a:latin typeface="+mn-lt"/>
                      </a:endParaRPr>
                    </a:p>
                    <a:p>
                      <a:pPr marL="171450" indent="-171450">
                        <a:buFontTx/>
                        <a:buChar char="-"/>
                      </a:pPr>
                      <a:r>
                        <a:rPr lang="vi-VN" sz="1800">
                          <a:latin typeface="+mn-lt"/>
                        </a:rPr>
                        <a:t>Tối ưu áp suất làm việc</a:t>
                      </a:r>
                      <a:endParaRPr lang="en-US" sz="1800">
                        <a:latin typeface="+mn-lt"/>
                      </a:endParaRPr>
                    </a:p>
                    <a:p>
                      <a:pPr marL="171450" indent="-171450">
                        <a:buFontTx/>
                        <a:buChar char="-"/>
                      </a:pPr>
                      <a:r>
                        <a:rPr lang="vi-VN" sz="1800">
                          <a:latin typeface="+mn-lt"/>
                        </a:rPr>
                        <a:t>Lắp biến tần cho máy nén</a:t>
                      </a:r>
                      <a:endParaRPr lang="en-US" sz="1800">
                        <a:latin typeface="+mn-lt"/>
                      </a:endParaRPr>
                    </a:p>
                    <a:p>
                      <a:pPr marL="171450" indent="-171450">
                        <a:buFontTx/>
                        <a:buChar char="-"/>
                      </a:pPr>
                      <a:r>
                        <a:rPr lang="vi-VN" sz="1800">
                          <a:latin typeface="+mn-lt"/>
                        </a:rPr>
                        <a:t>Thu hồi nhiệt khí nénBảo trì định kỳ</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86729"/>
                  </a:ext>
                </a:extLst>
              </a:tr>
              <a:tr h="1288988">
                <a:tc>
                  <a:txBody>
                    <a:bodyPr vert="horz" wrap="square"/>
                    <a:lstStyle/>
                    <a:p>
                      <a:r>
                        <a:rPr lang="en-US" sz="1800" b="1">
                          <a:latin typeface="+mn-lt"/>
                        </a:rPr>
                        <a:t>Quạt công nghệ &amp; hút bụi</a:t>
                      </a:r>
                      <a:endParaRPr lang="en-US"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a:latin typeface="+mn-lt"/>
                        </a:rPr>
                        <a:t>10–25%</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171450" indent="-171450">
                        <a:buFontTx/>
                        <a:buChar char="-"/>
                      </a:pPr>
                      <a:r>
                        <a:rPr lang="vi-VN" sz="1800">
                          <a:latin typeface="+mn-lt"/>
                        </a:rPr>
                        <a:t>Lắp biến tần cho quạt lớn</a:t>
                      </a:r>
                      <a:endParaRPr lang="en-US" sz="1800">
                        <a:latin typeface="+mn-lt"/>
                      </a:endParaRPr>
                    </a:p>
                    <a:p>
                      <a:pPr marL="171450" indent="-171450">
                        <a:buFontTx/>
                        <a:buChar char="-"/>
                      </a:pPr>
                      <a:r>
                        <a:rPr lang="vi-VN" sz="1800">
                          <a:latin typeface="+mn-lt"/>
                        </a:rPr>
                        <a:t>Tối ưu cánh quạt và đường ống</a:t>
                      </a:r>
                      <a:endParaRPr lang="en-US" sz="1800">
                        <a:latin typeface="+mn-lt"/>
                      </a:endParaRPr>
                    </a:p>
                    <a:p>
                      <a:pPr marL="171450" indent="-171450">
                        <a:buFontTx/>
                        <a:buChar char="-"/>
                      </a:pPr>
                      <a:r>
                        <a:rPr lang="vi-VN" sz="1800">
                          <a:latin typeface="+mn-lt"/>
                        </a:rPr>
                        <a:t>Thay quạt hiệu suất cao</a:t>
                      </a:r>
                      <a:endParaRPr lang="en-US" sz="1800">
                        <a:latin typeface="+mn-lt"/>
                      </a:endParaRPr>
                    </a:p>
                    <a:p>
                      <a:pPr marL="171450" indent="-171450">
                        <a:buFontTx/>
                        <a:buChar char="-"/>
                      </a:pPr>
                      <a:r>
                        <a:rPr lang="vi-VN" sz="1800">
                          <a:latin typeface="+mn-lt"/>
                        </a:rPr>
                        <a:t>Tối ưu vận hành theo tải</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6496974"/>
                  </a:ext>
                </a:extLst>
              </a:tr>
              <a:tr h="1288988">
                <a:tc>
                  <a:txBody>
                    <a:bodyPr vert="horz" wrap="square"/>
                    <a:lstStyle/>
                    <a:p>
                      <a:r>
                        <a:rPr lang="vi-VN" sz="1800" b="1">
                          <a:latin typeface="+mn-lt"/>
                        </a:rPr>
                        <a:t>Hệ thống nước làm mát</a:t>
                      </a:r>
                      <a:endParaRPr lang="vi-VN"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a:latin typeface="+mn-lt"/>
                        </a:rPr>
                        <a:t>10–20%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171450" indent="-171450">
                        <a:buFontTx/>
                        <a:buChar char="-"/>
                      </a:pPr>
                      <a:r>
                        <a:rPr lang="vi-VN" sz="1800">
                          <a:latin typeface="+mn-lt"/>
                        </a:rPr>
                        <a:t>Dùng biến tần cho bơm</a:t>
                      </a:r>
                      <a:endParaRPr lang="en-US" sz="1800">
                        <a:latin typeface="+mn-lt"/>
                      </a:endParaRPr>
                    </a:p>
                    <a:p>
                      <a:pPr marL="171450" indent="-171450">
                        <a:buFontTx/>
                        <a:buChar char="-"/>
                      </a:pPr>
                      <a:r>
                        <a:rPr lang="vi-VN" sz="1800">
                          <a:latin typeface="+mn-lt"/>
                        </a:rPr>
                        <a:t>Tối ưu quy trình làm mát</a:t>
                      </a:r>
                      <a:endParaRPr lang="en-US" sz="1800">
                        <a:latin typeface="+mn-lt"/>
                      </a:endParaRPr>
                    </a:p>
                    <a:p>
                      <a:pPr marL="171450" indent="-171450">
                        <a:buFontTx/>
                        <a:buChar char="-"/>
                      </a:pPr>
                      <a:r>
                        <a:rPr lang="vi-VN" sz="1800">
                          <a:latin typeface="+mn-lt"/>
                        </a:rPr>
                        <a:t>Cải thiện cách nhiệt ống nước</a:t>
                      </a:r>
                      <a:endParaRPr lang="en-US" sz="1800">
                        <a:latin typeface="+mn-lt"/>
                      </a:endParaRPr>
                    </a:p>
                    <a:p>
                      <a:pPr marL="171450" indent="-171450">
                        <a:buFontTx/>
                        <a:buChar char="-"/>
                      </a:pPr>
                      <a:r>
                        <a:rPr lang="vi-VN" sz="1800">
                          <a:latin typeface="+mn-lt"/>
                        </a:rPr>
                        <a:t>Lắp cảm biến điều khiển tự động</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443103"/>
                  </a:ext>
                </a:extLst>
              </a:tr>
            </a:tbl>
          </a:graphicData>
        </a:graphic>
      </p:graphicFrame>
    </p:spTree>
    <p:extLst>
      <p:ext uri="{BB962C8B-B14F-4D97-AF65-F5344CB8AC3E}">
        <p14:creationId xmlns:p14="http://schemas.microsoft.com/office/powerpoint/2010/main" val="3676680"/>
      </p:ext>
    </p:extLst>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a:extLst>
            <a:ext uri="{FF2B5EF4-FFF2-40B4-BE49-F238E27FC236}">
              <a16:creationId xmlns:a16="http://schemas.microsoft.com/office/drawing/2014/main" id="{883ADEB7-0718-2A74-F369-A9F55C13097D}"/>
            </a:ext>
          </a:extLst>
        </p:cNvPr>
        <p:cNvGrpSpPr/>
        <p:nvPr/>
      </p:nvGrpSpPr>
      <p:grpSpPr>
        <a:xfrm>
          <a:off x="0" y="0"/>
          <a:ext cx="0" cy="0"/>
        </a:xfrm>
      </p:grpSpPr>
      <p:pic>
        <p:nvPicPr>
          <p:cNvPr id="7170"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384" y="-392939"/>
            <a:ext cx="12370767" cy="7431047"/>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3">
            <a:extLst>
              <a:ext uri="{FF2B5EF4-FFF2-40B4-BE49-F238E27FC236}">
                <a16:creationId xmlns:a16="http://schemas.microsoft.com/office/drawing/2014/main" id="{DFAA462C-9BBF-469A-AAE9-D6EEF42CBC0E}"/>
              </a:ext>
            </a:extLst>
          </p:cNvPr>
          <p:cNvSpPr>
            <a:spLocks noGrp="1"/>
          </p:cNvSpPr>
          <p:nvPr>
            <p:ph type="subTitle" idx="1"/>
          </p:nvPr>
        </p:nvSpPr>
        <p:spPr>
          <a:xfrm>
            <a:off x="852055" y="5940326"/>
            <a:ext cx="5486400" cy="556800"/>
          </a:xfrm>
          <a:solidFill>
            <a:schemeClr val="accent4">
              <a:lumMod val="50000"/>
            </a:schemeClr>
          </a:solidFill>
        </p:spPr>
        <p:txBody>
          <a:bodyPr/>
          <a:lstStyle/>
          <a:p>
            <a:r>
              <a:rPr lang="vi-VN" b="1">
                <a:solidFill>
                  <a:schemeClr val="bg1"/>
                </a:solidFill>
                <a:latin typeface="Arial" panose="020b0604020202020204" pitchFamily="34" charset="0"/>
              </a:rPr>
              <a:t>Ngành công  nghiệp xi măng</a:t>
            </a:r>
            <a:endParaRPr lang="en-US" b="1">
              <a:solidFill>
                <a:schemeClr val="bg1"/>
              </a:solidFill>
              <a:latin typeface="Arial" panose="020b0604020202020204" pitchFamily="34" charset="0"/>
            </a:endParaRPr>
          </a:p>
        </p:txBody>
      </p:sp>
    </p:spTree>
    <p:extLst>
      <p:ext uri="{BB962C8B-B14F-4D97-AF65-F5344CB8AC3E}">
        <p14:creationId xmlns:p14="http://schemas.microsoft.com/office/powerpoint/2010/main" val="2681145243"/>
      </p:ext>
    </p:ext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4E689ABC-0FA6-F64E-3A16-7387227660E9}"/>
            </a:ext>
          </a:extLst>
        </p:cNvPr>
        <p:cNvGrpSpPr/>
        <p:nvPr/>
      </p:nvGrpSpPr>
      <p:grpSpPr>
        <a:xfrm>
          <a:off x="0" y="0"/>
          <a:ext cx="0" cy="0"/>
        </a:xfrm>
      </p:grpSpPr>
      <p:sp>
        <p:nvSpPr>
          <p:cNvPr id="5" name="Title 1">
            <a:extLst>
              <a:ext uri="{FF2B5EF4-FFF2-40B4-BE49-F238E27FC236}">
                <a16:creationId xmlns:a16="http://schemas.microsoft.com/office/drawing/2014/main" id="{44BC6660-1A7F-9333-2512-E0E7864F19F1}"/>
              </a:ext>
            </a:extLst>
          </p:cNvPr>
          <p:cNvSpPr txBox="1"/>
          <p:nvPr/>
        </p:nvSpPr>
        <p:spPr>
          <a:xfrm>
            <a:off x="453411" y="458219"/>
            <a:ext cx="100121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sz="2800">
                <a:latin typeface="Arial" panose="020b0604020202020204" pitchFamily="34" charset="0"/>
                <a:ea typeface="Times New Roman" panose="02020603050405020304" pitchFamily="18" charset="0"/>
                <a:cs typeface="Arial" panose="020b0604020202020204" pitchFamily="34" charset="0"/>
              </a:rPr>
              <a:t>11. Tiềm năng tiết kiệm năng lượng hệ thống phụ trợ</a:t>
            </a:r>
            <a:endParaRPr lang="en-US">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5D63C046-9169-E2BF-9203-2A8E7EC483B6}"/>
              </a:ext>
            </a:extLst>
          </p:cNvPr>
          <p:cNvGraphicFramePr>
            <a:graphicFrameLocks noGrp="1"/>
          </p:cNvGraphicFramePr>
          <p:nvPr>
            <p:extLst>
              <p:ext uri="{D42A27DB-BD31-4B8C-83A1-F6EECF244321}">
                <p14:modId xmlns:p14="http://schemas.microsoft.com/office/powerpoint/2010/main" val="489328553"/>
              </p:ext>
            </p:extLst>
          </p:nvPr>
        </p:nvGraphicFramePr>
        <p:xfrm>
          <a:off x="529257" y="1237980"/>
          <a:ext cx="11133486" cy="4976884"/>
        </p:xfrm>
        <a:graphic>
          <a:graphicData uri="http://schemas.openxmlformats.org/drawingml/2006/table">
            <a:tbl>
              <a:tblPr/>
              <a:tblGrid>
                <a:gridCol w="3711162">
                  <a:extLst>
                    <a:ext uri="{9D8B030D-6E8A-4147-A177-3AD203B41FA5}">
                      <a16:colId xmlns:a16="http://schemas.microsoft.com/office/drawing/2014/main" val="165107954"/>
                    </a:ext>
                  </a:extLst>
                </a:gridCol>
                <a:gridCol w="2414903">
                  <a:extLst>
                    <a:ext uri="{9D8B030D-6E8A-4147-A177-3AD203B41FA5}">
                      <a16:colId xmlns:a16="http://schemas.microsoft.com/office/drawing/2014/main" val="3577121057"/>
                    </a:ext>
                  </a:extLst>
                </a:gridCol>
                <a:gridCol w="5007421">
                  <a:extLst>
                    <a:ext uri="{9D8B030D-6E8A-4147-A177-3AD203B41FA5}">
                      <a16:colId xmlns:a16="http://schemas.microsoft.com/office/drawing/2014/main" val="3147969945"/>
                    </a:ext>
                  </a:extLst>
                </a:gridCol>
              </a:tblGrid>
              <a:tr h="347344">
                <a:tc>
                  <a:txBody>
                    <a:bodyPr vert="horz" wrap="square"/>
                    <a:lstStyle/>
                    <a:p>
                      <a:r>
                        <a:rPr lang="en-US" sz="1800" b="1" err="1">
                          <a:latin typeface="+mn-lt"/>
                        </a:rPr>
                        <a:t>Hệ thống phụ trợ</a:t>
                      </a:r>
                      <a:endParaRPr lang="en-US"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vi-VN" sz="1800" b="1" i="0" u="none" strike="noStrike" cap="none">
                          <a:solidFill>
                            <a:schemeClr val="tx1"/>
                          </a:solidFill>
                          <a:latin typeface="+mn-lt"/>
                          <a:ea typeface="+mn-ea"/>
                          <a:cs typeface="+mn-cs"/>
                          <a:sym typeface="Arial"/>
                        </a:rPr>
                        <a:t>Tiềm năng </a:t>
                      </a:r>
                      <a:r>
                        <a:rPr lang="en-US" sz="1800" b="1" i="0" u="none" strike="noStrike" cap="none">
                          <a:solidFill>
                            <a:schemeClr val="tx1"/>
                          </a:solidFill>
                          <a:latin typeface="+mn-lt"/>
                          <a:ea typeface="+mn-ea"/>
                          <a:cs typeface="+mn-cs"/>
                          <a:sym typeface="Arial"/>
                        </a:rPr>
                        <a:t>TKNL</a:t>
                      </a:r>
                      <a:endParaRPr lang="vi-VN" sz="1800" b="1" i="0" u="none" strike="noStrike" cap="none">
                        <a:solidFill>
                          <a:schemeClr val="tx1"/>
                        </a:solidFill>
                        <a:latin typeface="+mn-lt"/>
                        <a:ea typeface="+mn-ea"/>
                        <a:cs typeface="+mn-cs"/>
                        <a:sym typeface="Arial"/>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b="1" i="0" u="none" strike="noStrike" cap="none" err="1">
                          <a:solidFill>
                            <a:schemeClr val="tx1"/>
                          </a:solidFill>
                          <a:latin typeface="+mn-lt"/>
                          <a:ea typeface="+mn-ea"/>
                          <a:cs typeface="+mn-cs"/>
                          <a:sym typeface="Arial"/>
                        </a:rPr>
                        <a:t>Biện pháp cải tiến</a:t>
                      </a:r>
                      <a:endParaRPr lang="en-US" sz="1800" b="1" i="0" u="none" strike="noStrike" cap="none">
                        <a:solidFill>
                          <a:schemeClr val="tx1"/>
                        </a:solidFill>
                        <a:latin typeface="+mn-lt"/>
                        <a:ea typeface="+mn-ea"/>
                        <a:cs typeface="+mn-cs"/>
                        <a:sym typeface="Arial"/>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4783165"/>
                  </a:ext>
                </a:extLst>
              </a:tr>
              <a:tr h="646604">
                <a:tc>
                  <a:txBody>
                    <a:bodyPr vert="horz" wrap="square"/>
                    <a:lstStyle/>
                    <a:p>
                      <a:r>
                        <a:rPr lang="en-US" sz="1800" b="1">
                          <a:latin typeface="+mn-lt"/>
                        </a:rPr>
                        <a:t>Hệ thống lọc bụi</a:t>
                      </a:r>
                      <a:endParaRPr lang="en-US"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a:latin typeface="+mn-lt"/>
                        </a:rPr>
                        <a:t>5–15%</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171450" indent="-171450">
                        <a:buFontTx/>
                        <a:buChar char="-"/>
                      </a:pPr>
                      <a:r>
                        <a:rPr lang="vi-VN" sz="1800">
                          <a:latin typeface="+mn-lt"/>
                        </a:rPr>
                        <a:t>Tối ưu chu kỳ rũ bụi</a:t>
                      </a:r>
                      <a:endParaRPr lang="en-US" sz="1800">
                        <a:latin typeface="+mn-lt"/>
                      </a:endParaRPr>
                    </a:p>
                    <a:p>
                      <a:pPr marL="171450" indent="-171450">
                        <a:buFontTx/>
                        <a:buChar char="-"/>
                      </a:pPr>
                      <a:r>
                        <a:rPr lang="vi-VN" sz="1800">
                          <a:latin typeface="+mn-lt"/>
                        </a:rPr>
                        <a:t>Giảm tổn thất áp suất qua filter</a:t>
                      </a:r>
                      <a:endParaRPr lang="en-US" sz="1800">
                        <a:latin typeface="+mn-lt"/>
                      </a:endParaRPr>
                    </a:p>
                    <a:p>
                      <a:pPr marL="171450" indent="-171450">
                        <a:buFontTx/>
                        <a:buChar char="-"/>
                      </a:pPr>
                      <a:r>
                        <a:rPr lang="vi-VN" sz="1800">
                          <a:latin typeface="+mn-lt"/>
                        </a:rPr>
                        <a:t>Lắp biến tần cho quạt hút</a:t>
                      </a:r>
                      <a:endParaRPr lang="en-US" sz="1800">
                        <a:latin typeface="+mn-lt"/>
                      </a:endParaRPr>
                    </a:p>
                    <a:p>
                      <a:pPr marL="171450" indent="-171450">
                        <a:buFontTx/>
                        <a:buChar char="-"/>
                      </a:pPr>
                      <a:r>
                        <a:rPr lang="vi-VN" sz="1800">
                          <a:latin typeface="+mn-lt"/>
                        </a:rPr>
                        <a:t>Thay túi lọc hiệu suất cao</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81796761"/>
                  </a:ext>
                </a:extLst>
              </a:tr>
              <a:tr h="496974">
                <a:tc>
                  <a:txBody>
                    <a:bodyPr vert="horz" wrap="square"/>
                    <a:lstStyle/>
                    <a:p>
                      <a:r>
                        <a:rPr lang="en-US" sz="1800" b="1">
                          <a:latin typeface="+mn-lt"/>
                        </a:rPr>
                        <a:t>Hệ thống chiếu sáng</a:t>
                      </a:r>
                      <a:endParaRPr lang="en-US"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a:latin typeface="+mn-lt"/>
                        </a:rPr>
                        <a:t>30–60%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171450" indent="-171450">
                        <a:buFontTx/>
                        <a:buChar char="-"/>
                      </a:pPr>
                      <a:r>
                        <a:rPr lang="vi-VN" sz="1800">
                          <a:latin typeface="+mn-lt"/>
                        </a:rPr>
                        <a:t>Thay bóng LED</a:t>
                      </a:r>
                      <a:endParaRPr lang="en-US" sz="1800">
                        <a:latin typeface="+mn-lt"/>
                      </a:endParaRPr>
                    </a:p>
                    <a:p>
                      <a:pPr marL="171450" indent="-171450">
                        <a:buFontTx/>
                        <a:buChar char="-"/>
                      </a:pPr>
                      <a:r>
                        <a:rPr lang="vi-VN" sz="1800">
                          <a:latin typeface="+mn-lt"/>
                        </a:rPr>
                        <a:t>Cảm biến ánh sáng &amp; chuyển động</a:t>
                      </a:r>
                      <a:endParaRPr lang="en-US" sz="1800">
                        <a:latin typeface="+mn-lt"/>
                      </a:endParaRPr>
                    </a:p>
                    <a:p>
                      <a:pPr marL="171450" indent="-171450">
                        <a:buFontTx/>
                        <a:buChar char="-"/>
                      </a:pPr>
                      <a:r>
                        <a:rPr lang="vi-VN" sz="1800">
                          <a:latin typeface="+mn-lt"/>
                        </a:rPr>
                        <a:t>Tối ưu bố trí đèn</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93285661"/>
                  </a:ext>
                </a:extLst>
              </a:tr>
              <a:tr h="496974">
                <a:tc>
                  <a:txBody>
                    <a:bodyPr vert="horz" wrap="square"/>
                    <a:lstStyle/>
                    <a:p>
                      <a:r>
                        <a:rPr lang="en-US" sz="1800" b="1">
                          <a:latin typeface="+mn-lt"/>
                        </a:rPr>
                        <a:t>Hệ thống cấp liệu &amp; vận chuyển</a:t>
                      </a:r>
                      <a:endParaRPr lang="en-US"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a:latin typeface="+mn-lt"/>
                        </a:rPr>
                        <a:t>5–20%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171450" indent="-171450">
                        <a:buFontTx/>
                        <a:buChar char="-"/>
                      </a:pPr>
                      <a:r>
                        <a:rPr lang="vi-VN" sz="1800">
                          <a:latin typeface="+mn-lt"/>
                        </a:rPr>
                        <a:t>Dùng biến tần cho băng tải, gầu nâng</a:t>
                      </a:r>
                      <a:endParaRPr lang="en-US" sz="1800">
                        <a:latin typeface="+mn-lt"/>
                      </a:endParaRPr>
                    </a:p>
                    <a:p>
                      <a:pPr marL="171450" indent="-171450">
                        <a:buFontTx/>
                        <a:buChar char="-"/>
                      </a:pPr>
                      <a:r>
                        <a:rPr lang="vi-VN" sz="1800">
                          <a:latin typeface="+mn-lt"/>
                        </a:rPr>
                        <a:t>Điều khiển theo tải</a:t>
                      </a:r>
                      <a:endParaRPr lang="en-US" sz="1800">
                        <a:latin typeface="+mn-lt"/>
                      </a:endParaRPr>
                    </a:p>
                    <a:p>
                      <a:pPr marL="171450" indent="-171450">
                        <a:buFontTx/>
                        <a:buChar char="-"/>
                      </a:pPr>
                      <a:r>
                        <a:rPr lang="vi-VN" sz="1800">
                          <a:latin typeface="+mn-lt"/>
                        </a:rPr>
                        <a:t>Bôi trơn và cân chỉnh động cơ</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5599965"/>
                  </a:ext>
                </a:extLst>
              </a:tr>
              <a:tr h="347344">
                <a:tc>
                  <a:txBody>
                    <a:bodyPr vert="horz" wrap="square"/>
                    <a:lstStyle/>
                    <a:p>
                      <a:r>
                        <a:rPr lang="vi-VN" sz="1800" b="1">
                          <a:latin typeface="+mn-lt"/>
                        </a:rPr>
                        <a:t>Máy bơm nước, bơm hóa chất</a:t>
                      </a:r>
                      <a:endParaRPr lang="vi-VN"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a:latin typeface="+mn-lt"/>
                        </a:rPr>
                        <a:t>10–25%</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171450" indent="-171450">
                        <a:buFontTx/>
                        <a:buChar char="-"/>
                      </a:pPr>
                      <a:r>
                        <a:rPr lang="vi-VN" sz="1800">
                          <a:latin typeface="+mn-lt"/>
                        </a:rPr>
                        <a:t>Lắp biến tần</a:t>
                      </a:r>
                      <a:endParaRPr lang="en-US" sz="1800">
                        <a:latin typeface="+mn-lt"/>
                      </a:endParaRPr>
                    </a:p>
                    <a:p>
                      <a:pPr marL="171450" indent="-171450">
                        <a:buFontTx/>
                        <a:buChar char="-"/>
                      </a:pPr>
                      <a:r>
                        <a:rPr lang="vi-VN" sz="1800">
                          <a:latin typeface="+mn-lt"/>
                        </a:rPr>
                        <a:t>Giảm tổn thất cột áp</a:t>
                      </a:r>
                      <a:endParaRPr lang="en-US" sz="1800">
                        <a:latin typeface="+mn-lt"/>
                      </a:endParaRPr>
                    </a:p>
                    <a:p>
                      <a:pPr marL="171450" indent="-171450">
                        <a:buFontTx/>
                        <a:buChar char="-"/>
                      </a:pPr>
                      <a:r>
                        <a:rPr lang="vi-VN" sz="1800">
                          <a:latin typeface="+mn-lt"/>
                        </a:rPr>
                        <a:t>Tối ưu hệ thống đường ống</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940349"/>
                  </a:ext>
                </a:extLst>
              </a:tr>
              <a:tr h="496974">
                <a:tc>
                  <a:txBody>
                    <a:bodyPr vert="horz" wrap="square"/>
                    <a:lstStyle/>
                    <a:p>
                      <a:r>
                        <a:rPr lang="en-US" sz="1800" b="1">
                          <a:latin typeface="+mn-lt"/>
                        </a:rPr>
                        <a:t>Hệ thống điều hòa &amp; HVAC</a:t>
                      </a:r>
                      <a:endParaRPr lang="en-US" sz="1800">
                        <a:latin typeface="+mn-lt"/>
                      </a:endParaRP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r>
                        <a:rPr lang="en-US" sz="1800">
                          <a:latin typeface="+mn-lt"/>
                        </a:rPr>
                        <a:t>10–30%</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marL="171450" indent="-171450">
                        <a:buFontTx/>
                        <a:buChar char="-"/>
                      </a:pPr>
                      <a:r>
                        <a:rPr lang="vi-VN" sz="1800">
                          <a:latin typeface="+mn-lt"/>
                        </a:rPr>
                        <a:t>Tối ưu nhiệt độ cài đặt</a:t>
                      </a:r>
                      <a:endParaRPr lang="en-US" sz="1800">
                        <a:latin typeface="+mn-lt"/>
                      </a:endParaRPr>
                    </a:p>
                    <a:p>
                      <a:pPr marL="171450" indent="-171450">
                        <a:buFontTx/>
                        <a:buChar char="-"/>
                      </a:pPr>
                      <a:r>
                        <a:rPr lang="vi-VN" sz="1800">
                          <a:latin typeface="+mn-lt"/>
                        </a:rPr>
                        <a:t>Sử dụng biến tần cho quạt và máy nén</a:t>
                      </a:r>
                      <a:endParaRPr lang="en-US" sz="1800">
                        <a:latin typeface="+mn-lt"/>
                      </a:endParaRPr>
                    </a:p>
                    <a:p>
                      <a:pPr marL="171450" indent="-171450">
                        <a:buFontTx/>
                        <a:buChar char="-"/>
                      </a:pPr>
                      <a:r>
                        <a:rPr lang="vi-VN" sz="1800">
                          <a:latin typeface="+mn-lt"/>
                        </a:rPr>
                        <a:t>Cách nhiệt phòng tốt hơn</a:t>
                      </a:r>
                    </a:p>
                  </a:txBody>
                  <a:tcPr marL="48085" marR="48085" marT="24042" marB="2404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2964900"/>
                  </a:ext>
                </a:extLst>
              </a:tr>
            </a:tbl>
          </a:graphicData>
        </a:graphic>
      </p:graphicFrame>
    </p:spTree>
    <p:extLst>
      <p:ext uri="{BB962C8B-B14F-4D97-AF65-F5344CB8AC3E}">
        <p14:creationId xmlns:p14="http://schemas.microsoft.com/office/powerpoint/2010/main" val="957518928"/>
      </p:ext>
    </p:extLst>
  </p:cSld>
  <p:clrMapOvr>
    <a:masterClrMapping/>
  </p:clrMapOvr>
  <p:transition/>
  <p:timing/>
</p:sld>
</file>

<file path=ppt/slides/slide2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66DB1AB0-E771-4957-A193-9BA5B10436A3}"/>
              </a:ext>
            </a:extLst>
          </p:cNvPr>
          <p:cNvSpPr>
            <a:spLocks noGrp="1"/>
          </p:cNvSpPr>
          <p:nvPr>
            <p:ph type="title"/>
          </p:nvPr>
        </p:nvSpPr>
        <p:spPr>
          <a:xfrm>
            <a:off x="434029" y="548155"/>
            <a:ext cx="10972800" cy="495200"/>
          </a:xfrm>
        </p:spPr>
        <p:txBody>
          <a:bodyPr>
            <a:noAutofit/>
          </a:bodyPr>
          <a:lstStyle/>
          <a:p>
            <a:pPr algn="l"/>
            <a:r>
              <a:rPr lang="en-US" sz="3200">
                <a:solidFill>
                  <a:schemeClr val="accent1">
                    <a:lumMod val="50000"/>
                  </a:schemeClr>
                </a:solidFill>
                <a:latin typeface="+mn-lt"/>
              </a:rPr>
              <a:t>12. </a:t>
            </a:r>
            <a:r>
              <a:rPr lang="en-US" sz="3200">
                <a:solidFill>
                  <a:schemeClr val="accent1">
                    <a:lumMod val="50000"/>
                  </a:schemeClr>
                </a:solidFill>
                <a:latin typeface="+mn-lt"/>
                <a:cs typeface="Times New Roman" pitchFamily="18" charset="0"/>
              </a:rPr>
              <a:t>Tăng cường quản lí nội vi và bảo dưỡng thiết bị</a:t>
            </a:r>
            <a:endParaRPr lang="en-US" sz="3200">
              <a:solidFill>
                <a:schemeClr val="accent1">
                  <a:lumMod val="50000"/>
                </a:schemeClr>
              </a:solidFill>
              <a:latin typeface="+mn-lt"/>
            </a:endParaRPr>
          </a:p>
        </p:txBody>
      </p:sp>
      <p:sp>
        <p:nvSpPr>
          <p:cNvPr id="7" name="TextBox 6">
            <a:extLst>
              <a:ext uri="{FF2B5EF4-FFF2-40B4-BE49-F238E27FC236}">
                <a16:creationId xmlns:a16="http://schemas.microsoft.com/office/drawing/2014/main" id="{F700C7FB-3FA7-49A4-8D5E-F0C39B0FB1AA}"/>
              </a:ext>
            </a:extLst>
          </p:cNvPr>
          <p:cNvSpPr txBox="1"/>
          <p:nvPr/>
        </p:nvSpPr>
        <p:spPr>
          <a:xfrm>
            <a:off x="533400" y="1496739"/>
            <a:ext cx="10972800" cy="4401205"/>
          </a:xfrm>
          <a:prstGeom prst="rect">
            <a:avLst/>
          </a:prstGeom>
          <a:noFill/>
        </p:spPr>
        <p:txBody>
          <a:bodyPr wrap="square" rtlCol="0">
            <a:spAutoFit/>
          </a:bodyPr>
          <a:lstStyle/>
          <a:p>
            <a:pPr marL="342900" indent="-342900" algn="just">
              <a:lnSpc>
                <a:spcPct val="130000"/>
              </a:lnSpc>
              <a:buFont typeface="Wingdings" panose="05000000000000000000" pitchFamily="2" charset="2"/>
              <a:buChar char="v"/>
            </a:pPr>
            <a:r>
              <a:rPr lang="es-ES_tradnl" sz="2000" b="1" err="1">
                <a:latin typeface="+mn-lt"/>
                <a:cs typeface="Times New Roman" pitchFamily="18" charset="0"/>
              </a:rPr>
              <a:t>Đối với hệ thống thiết bị điện</a:t>
            </a:r>
            <a:endParaRPr lang="es-ES_tradnl" sz="2000" b="1">
              <a:latin typeface="+mn-lt"/>
              <a:cs typeface="Times New Roman" panose="02020603050405020304" pitchFamily="18" charset="0"/>
            </a:endParaRPr>
          </a:p>
          <a:p>
            <a:pPr marL="342900" indent="-342900" algn="just">
              <a:buFont typeface="Wingdings" panose="05000000000000000000" pitchFamily="2" charset="2"/>
              <a:buChar char="ü"/>
            </a:pPr>
            <a:r>
              <a:rPr lang="es-ES_tradnl" sz="1800" err="1">
                <a:latin typeface="+mn-lt"/>
                <a:cs typeface="Times New Roman" pitchFamily="18" charset="0"/>
              </a:rPr>
              <a:t>Thường xuyên tuyên truyền, đào tạo về tiết kiệm năng lượng cho nhân viên. Tăng cường tham gia của nhân viên vận hành (Việc tiết kiệm điện cần dựa trên nền tảng rộng rãi và phải được sự hỗ trợ của nhân viên vận hành).</a:t>
            </a:r>
            <a:endParaRPr lang="vi-VN" sz="1800">
              <a:latin typeface="+mn-lt"/>
              <a:cs typeface="Times New Roman" panose="02020603050405020304" pitchFamily="18" charset="0"/>
            </a:endParaRPr>
          </a:p>
          <a:p>
            <a:pPr marL="342900" lvl="0" indent="-342900" algn="just">
              <a:buFont typeface="Wingdings" panose="05000000000000000000" pitchFamily="2" charset="2"/>
              <a:buChar char="ü"/>
            </a:pPr>
            <a:r>
              <a:rPr lang="es-ES_tradnl" sz="1800" err="1">
                <a:latin typeface="+mn-lt"/>
                <a:cs typeface="Times New Roman" pitchFamily="18" charset="0"/>
              </a:rPr>
              <a:t>Theo dõi mức tiêu thụ năng lượng dựa theo số ngày sản xuất, và không sản xuất để tìm và khắc phục những  điểm thất thoát năng lượng. Xây dựng quy trình và danh mục kiểm tra để bảo đảm rằng việc tắt thiết bị đã được thực hiện hay chưa</a:t>
            </a:r>
            <a:endParaRPr lang="es-ES_tradnl" sz="1800">
              <a:latin typeface="+mn-lt"/>
              <a:cs typeface="Times New Roman" panose="02020603050405020304" pitchFamily="18" charset="0"/>
            </a:endParaRPr>
          </a:p>
          <a:p>
            <a:pPr marL="342900" indent="-342900" algn="just">
              <a:buFont typeface="Wingdings" panose="05000000000000000000" pitchFamily="2" charset="2"/>
              <a:buChar char="ü"/>
            </a:pPr>
            <a:r>
              <a:rPr lang="es-ES_tradnl" sz="1800" err="1">
                <a:latin typeface="+mn-lt"/>
                <a:cs typeface="Times New Roman" pitchFamily="18" charset="0"/>
              </a:rPr>
              <a:t>Lắp các thiết bị kiểm soát tự động để tắt thiết bị khi không dùng</a:t>
            </a:r>
            <a:endParaRPr lang="vi-VN" sz="1800">
              <a:latin typeface="+mn-lt"/>
              <a:cs typeface="Times New Roman" pitchFamily="18" charset="0"/>
            </a:endParaRPr>
          </a:p>
          <a:p>
            <a:pPr marL="342900" indent="-342900" algn="just">
              <a:buFont typeface="Wingdings" panose="05000000000000000000" pitchFamily="2" charset="2"/>
              <a:buChar char="ü"/>
            </a:pPr>
            <a:r>
              <a:rPr lang="es-ES_tradnl" sz="1800" err="1">
                <a:latin typeface="+mn-lt"/>
                <a:cs typeface="Times New Roman" pitchFamily="18" charset="0"/>
              </a:rPr>
              <a:t>Tắt tất cả các đèn chiếu sáng không cần thiết (như giờ nghỉ giải lao, giờ ăn trưa, thay ca, ngày nghỉ).</a:t>
            </a:r>
            <a:endParaRPr lang="vi-VN" sz="1800">
              <a:latin typeface="+mn-lt"/>
              <a:cs typeface="Times New Roman" pitchFamily="18" charset="0"/>
            </a:endParaRPr>
          </a:p>
          <a:p>
            <a:pPr marL="342900" indent="-342900" algn="just">
              <a:buFont typeface="Wingdings" panose="05000000000000000000" pitchFamily="2" charset="2"/>
              <a:buChar char="ü"/>
            </a:pPr>
            <a:r>
              <a:rPr lang="es-ES_tradnl" sz="1800" err="1">
                <a:latin typeface="+mn-lt"/>
                <a:cs typeface="Times New Roman" pitchFamily="18" charset="0"/>
              </a:rPr>
              <a:t>Lắp tụ bù tạo hệ số công suất “dẫn” để khắc phục hệ số công suất “lùi” của thiết bị và có thể lắp đặt tại từng thiết bị hay một số thiết bị để kiểm soát một phần hoặc toàn bộ hệ thống phân phối.</a:t>
            </a:r>
          </a:p>
          <a:p>
            <a:pPr marL="342900" lvl="0" indent="-342900" algn="just">
              <a:buFont typeface="Wingdings" panose="05000000000000000000" pitchFamily="2" charset="2"/>
              <a:buChar char="ü"/>
            </a:pPr>
            <a:r>
              <a:rPr lang="es-ES_tradnl" sz="1800">
                <a:latin typeface="+mn-lt"/>
                <a:cs typeface="Times New Roman" pitchFamily="18" charset="0"/>
              </a:rPr>
              <a:t> Kiểm soát nhiệt độ môi trường xung quanh giúp kéo dài tuổi thọ cách điện và độ tin cậy của động cơ, tránh để động cơ dưới với ánh nắng mặt trời trực tiếp, đặt động cơ ở những khu vực được thông gió tốt và giữ động cơ ở tình trạng sạch sẽ.</a:t>
            </a:r>
            <a:endParaRPr lang="vi-VN" sz="1800">
              <a:latin typeface="+mn-lt"/>
              <a:cs typeface="Times New Roman" pitchFamily="18" charset="0"/>
            </a:endParaRPr>
          </a:p>
          <a:p>
            <a:pPr marL="342900" indent="-342900" algn="just">
              <a:buFont typeface="Wingdings" panose="05000000000000000000" pitchFamily="2" charset="2"/>
              <a:buChar char="ü"/>
            </a:pPr>
            <a:endParaRPr lang="es-ES_tradnl"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4825282"/>
      </p:ext>
    </p:extLst>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4">
            <a:extLst>
              <a:ext uri="{FF2B5EF4-FFF2-40B4-BE49-F238E27FC236}">
                <a16:creationId xmlns:a16="http://schemas.microsoft.com/office/drawing/2014/main" id="{C7B9514C-8A79-4A65-9C1D-013F528E9342}"/>
              </a:ext>
            </a:extLst>
          </p:cNvPr>
          <p:cNvSpPr txBox="1"/>
          <p:nvPr/>
        </p:nvSpPr>
        <p:spPr>
          <a:xfrm>
            <a:off x="533400" y="1496739"/>
            <a:ext cx="10972800" cy="4216539"/>
          </a:xfrm>
          <a:prstGeom prst="rect">
            <a:avLst/>
          </a:prstGeom>
          <a:noFill/>
        </p:spPr>
        <p:txBody>
          <a:bodyPr wrap="square" rtlCol="0">
            <a:spAutoFit/>
          </a:bodyPr>
          <a:lstStyle/>
          <a:p>
            <a:pPr marL="342900" indent="-342900" algn="just">
              <a:lnSpc>
                <a:spcPct val="130000"/>
              </a:lnSpc>
              <a:buFont typeface="Wingdings" panose="05000000000000000000" pitchFamily="2" charset="2"/>
              <a:buChar char="v"/>
            </a:pPr>
            <a:r>
              <a:rPr lang="es-ES_tradnl" sz="2000" b="1" err="1">
                <a:latin typeface="+mn-lt"/>
                <a:cs typeface="Times New Roman" pitchFamily="18" charset="0"/>
              </a:rPr>
              <a:t>Đối với hệ thống lạnh và điều hòa không khí</a:t>
            </a:r>
            <a:endParaRPr lang="es-ES_tradnl" sz="2000" b="1">
              <a:latin typeface="+mn-lt"/>
              <a:cs typeface="Times New Roman" pitchFamily="18" charset="0"/>
            </a:endParaRPr>
          </a:p>
          <a:p>
            <a:pPr marL="342900" indent="-342900" algn="just">
              <a:buFont typeface="Wingdings" panose="05000000000000000000" pitchFamily="2" charset="2"/>
              <a:buChar char="ü"/>
            </a:pPr>
            <a:r>
              <a:rPr lang="es-ES_tradnl" sz="1800" err="1">
                <a:latin typeface="+mn-lt"/>
                <a:cs typeface="Times New Roman" pitchFamily="18" charset="0"/>
              </a:rPr>
              <a:t>Vệ sinh và thay thế định kỳ bộ lọc, làm sạch thiết bị bay hơi và ống xoắn giàn ngưng để tăng hiệu quả làm mát của máy điều hoà nhiệt độ.</a:t>
            </a:r>
          </a:p>
          <a:p>
            <a:pPr marL="342900" lvl="0" indent="-342900" algn="just">
              <a:buFont typeface="Wingdings" panose="05000000000000000000" pitchFamily="2" charset="2"/>
              <a:buChar char="ü"/>
            </a:pPr>
            <a:r>
              <a:rPr lang="es-ES_tradnl" sz="1800" err="1">
                <a:latin typeface="+mn-lt"/>
                <a:cs typeface="Times New Roman" pitchFamily="18" charset="0"/>
              </a:rPr>
              <a:t>Cài đặt nhiệt độ hệ thống điều hòa hợp lý. Nhiệt độ điều hòa nên để 26°C ÷ 27°C vào mùa hè, không nên để thấp hoặc cao hơn. Việc để nhiệt độ quá thấp sẽ khiến điều hòa hoạt động với thời gian nhiều hơn. Mỗi một mức giảm nhiệt độ xuống 1°C sẽ tăng mức tiêu thụ năng lượng lên 3 4% điện năng của hệ thống điều hòa.</a:t>
            </a:r>
          </a:p>
          <a:p>
            <a:pPr marL="342900" indent="-342900" algn="just">
              <a:lnSpc>
                <a:spcPct val="130000"/>
              </a:lnSpc>
              <a:buFont typeface="Wingdings" panose="05000000000000000000" pitchFamily="2" charset="2"/>
              <a:buChar char="v"/>
            </a:pPr>
            <a:r>
              <a:rPr lang="es-ES_tradnl" sz="2000" b="1" err="1">
                <a:latin typeface="+mn-lt"/>
                <a:cs typeface="Times New Roman" pitchFamily="18" charset="0"/>
              </a:rPr>
              <a:t>Đối với hệ thống máy nén khí</a:t>
            </a:r>
            <a:endParaRPr lang="es-ES_tradnl" sz="2000" b="1">
              <a:latin typeface="+mn-lt"/>
              <a:cs typeface="Times New Roman" pitchFamily="18" charset="0"/>
            </a:endParaRPr>
          </a:p>
          <a:p>
            <a:pPr marL="342900" lvl="0" indent="-342900" algn="just">
              <a:buFont typeface="Wingdings" panose="05000000000000000000" pitchFamily="2" charset="2"/>
              <a:buChar char="ü"/>
            </a:pPr>
            <a:r>
              <a:rPr lang="es-ES_tradnl" sz="1800" err="1">
                <a:latin typeface="+mn-lt"/>
                <a:cs typeface="Times New Roman" pitchFamily="18" charset="0"/>
              </a:rPr>
              <a:t>Đào tạo và nâng cao nhận thức của nhân viên để vận hành và bảo dưỡng hiệu quả cho hệ thống máy nén.</a:t>
            </a:r>
            <a:endParaRPr lang="vi-VN" sz="1800">
              <a:latin typeface="+mn-lt"/>
              <a:cs typeface="Times New Roman" pitchFamily="18" charset="0"/>
            </a:endParaRPr>
          </a:p>
          <a:p>
            <a:pPr marL="342900" indent="-342900" algn="just">
              <a:buFont typeface="Wingdings" panose="05000000000000000000" pitchFamily="2" charset="2"/>
              <a:buChar char="ü"/>
            </a:pPr>
            <a:r>
              <a:rPr lang="es-ES_tradnl" sz="1800" err="1">
                <a:latin typeface="+mn-lt"/>
                <a:cs typeface="Times New Roman" pitchFamily="18" charset="0"/>
              </a:rPr>
              <a:t>Bảo đảm hệ thống khô ráo. Bảo đảm rằng độ dốc thải, điểm thải và điểm thoát để hạn chế sự han rỉ ống.</a:t>
            </a:r>
          </a:p>
          <a:p>
            <a:pPr marL="342900" indent="-342900" algn="just">
              <a:buFont typeface="Wingdings" panose="05000000000000000000" pitchFamily="2" charset="2"/>
              <a:buChar char="ü"/>
            </a:pPr>
            <a:r>
              <a:rPr lang="es-ES_tradnl" sz="1800" err="1">
                <a:latin typeface="+mn-lt"/>
                <a:cs typeface="Times New Roman" pitchFamily="18" charset="0"/>
              </a:rPr>
              <a:t>Đầu tư mua thiết bị kiểm tra sự rò rỉ/ máy kiểm tra rò khí để đo tổng thất thoát qua hệ thống nén khí và công suất máy nén. Tìm và xử lý các điểm rò rỉ khí nén và ngăn ngừa sự lặp lại</a:t>
            </a:r>
            <a:endParaRPr lang="es-ES_tradnl" sz="1800">
              <a:latin typeface="+mn-lt"/>
              <a:cs typeface="Times New Roman" pitchFamily="18" charset="0"/>
            </a:endParaRPr>
          </a:p>
        </p:txBody>
      </p:sp>
      <p:sp>
        <p:nvSpPr>
          <p:cNvPr id="8" name="Title 1">
            <a:extLst>
              <a:ext uri="{FF2B5EF4-FFF2-40B4-BE49-F238E27FC236}">
                <a16:creationId xmlns:a16="http://schemas.microsoft.com/office/drawing/2014/main" id="{74704B97-8EC9-45C3-9816-26917C4111F6}"/>
              </a:ext>
            </a:extLst>
          </p:cNvPr>
          <p:cNvSpPr>
            <a:spLocks noGrp="1"/>
          </p:cNvSpPr>
          <p:nvPr>
            <p:ph type="title"/>
          </p:nvPr>
        </p:nvSpPr>
        <p:spPr>
          <a:xfrm>
            <a:off x="533400" y="548155"/>
            <a:ext cx="10972800" cy="495200"/>
          </a:xfrm>
        </p:spPr>
        <p:txBody>
          <a:bodyPr>
            <a:noAutofit/>
          </a:bodyPr>
          <a:lstStyle/>
          <a:p>
            <a:pPr algn="l"/>
            <a:r>
              <a:rPr lang="en-US" sz="3200">
                <a:solidFill>
                  <a:schemeClr val="accent1">
                    <a:lumMod val="50000"/>
                  </a:schemeClr>
                </a:solidFill>
                <a:latin typeface="+mn-lt"/>
                <a:cs typeface="Times New Roman" pitchFamily="18" charset="0"/>
              </a:rPr>
              <a:t>12. Tăng cường quản lí nội vi và bảo dưỡng thiết bị</a:t>
            </a:r>
            <a:endParaRPr lang="en-US" sz="3200">
              <a:solidFill>
                <a:schemeClr val="accent1">
                  <a:lumMod val="50000"/>
                </a:schemeClr>
              </a:solidFill>
              <a:latin typeface="+mn-lt"/>
            </a:endParaRPr>
          </a:p>
        </p:txBody>
      </p:sp>
    </p:spTree>
    <p:extLst>
      <p:ext uri="{BB962C8B-B14F-4D97-AF65-F5344CB8AC3E}">
        <p14:creationId xmlns:p14="http://schemas.microsoft.com/office/powerpoint/2010/main" val="336191875"/>
      </p:ext>
    </p:extLst>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extBox 7">
            <a:extLst>
              <a:ext uri="{FF2B5EF4-FFF2-40B4-BE49-F238E27FC236}">
                <a16:creationId xmlns:a16="http://schemas.microsoft.com/office/drawing/2014/main" id="{8CDD9839-90C0-4C8D-9578-9EB279C1B676}"/>
              </a:ext>
            </a:extLst>
          </p:cNvPr>
          <p:cNvSpPr txBox="1"/>
          <p:nvPr/>
        </p:nvSpPr>
        <p:spPr>
          <a:xfrm>
            <a:off x="567813" y="1515655"/>
            <a:ext cx="10744423" cy="3826689"/>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v"/>
            </a:pPr>
            <a:r>
              <a:rPr lang="es-ES_tradnl" sz="2000" b="1" err="1">
                <a:latin typeface="+mn-lt"/>
                <a:cs typeface="Times New Roman" pitchFamily="18" charset="0"/>
              </a:rPr>
              <a:t>Đối với </a:t>
            </a:r>
            <a:r>
              <a:rPr lang="vi-VN" sz="2000" b="1">
                <a:latin typeface="+mn-lt"/>
                <a:cs typeface="Times New Roman" pitchFamily="18" charset="0"/>
              </a:rPr>
              <a:t>tòa nhà văn phòng</a:t>
            </a:r>
            <a:endParaRPr lang="es-ES_tradnl" sz="2000" b="1">
              <a:latin typeface="+mn-lt"/>
              <a:cs typeface="Times New Roman" pitchFamily="18" charset="0"/>
            </a:endParaRPr>
          </a:p>
          <a:p>
            <a:pPr marL="342900" lvl="0" indent="-342900">
              <a:lnSpc>
                <a:spcPct val="150000"/>
              </a:lnSpc>
              <a:buFont typeface="Wingdings" panose="05000000000000000000" pitchFamily="2" charset="2"/>
              <a:buChar char="ü"/>
            </a:pPr>
            <a:r>
              <a:rPr lang="es-ES_tradnl" sz="1800" err="1">
                <a:latin typeface="+mn-lt"/>
                <a:cs typeface="Times New Roman" pitchFamily="18" charset="0"/>
              </a:rPr>
              <a:t>Kiểm tra độ dày lớp cách nhiệt tường, mái.</a:t>
            </a:r>
            <a:endParaRPr lang="vi-VN" sz="1800">
              <a:latin typeface="+mn-lt"/>
              <a:cs typeface="Times New Roman" pitchFamily="18" charset="0"/>
            </a:endParaRPr>
          </a:p>
          <a:p>
            <a:pPr marL="342900" lvl="0" indent="-342900">
              <a:lnSpc>
                <a:spcPct val="150000"/>
              </a:lnSpc>
              <a:buFont typeface="Wingdings" panose="05000000000000000000" pitchFamily="2" charset="2"/>
              <a:buChar char="ü"/>
            </a:pPr>
            <a:r>
              <a:rPr lang="es-ES_tradnl" sz="1800" err="1">
                <a:latin typeface="+mn-lt"/>
                <a:cs typeface="Times New Roman" pitchFamily="18" charset="0"/>
              </a:rPr>
              <a:t>Rà soát và bịt kín lại các chỗ hở gây thất thoát nhiệt ra bên ngoài phòng.</a:t>
            </a:r>
            <a:endParaRPr lang="vi-VN" sz="1800">
              <a:latin typeface="+mn-lt"/>
              <a:cs typeface="Times New Roman" pitchFamily="18" charset="0"/>
            </a:endParaRPr>
          </a:p>
          <a:p>
            <a:pPr marL="342900" lvl="0" indent="-342900">
              <a:lnSpc>
                <a:spcPct val="150000"/>
              </a:lnSpc>
              <a:buFont typeface="Wingdings" panose="05000000000000000000" pitchFamily="2" charset="2"/>
              <a:buChar char="ü"/>
            </a:pPr>
            <a:r>
              <a:rPr lang="es-ES_tradnl" sz="1800" err="1">
                <a:latin typeface="+mn-lt"/>
                <a:cs typeface="Times New Roman" pitchFamily="18" charset="0"/>
              </a:rPr>
              <a:t>Sử dụng rèm bên trong và bên ngoài của sổ giúp giữ nhiệt vào mùa đông và làm mát vào mùa hè.</a:t>
            </a:r>
            <a:endParaRPr lang="vi-VN" sz="1800">
              <a:latin typeface="+mn-lt"/>
              <a:cs typeface="Times New Roman" pitchFamily="18" charset="0"/>
            </a:endParaRPr>
          </a:p>
          <a:p>
            <a:pPr marL="342900" lvl="0" indent="-342900">
              <a:lnSpc>
                <a:spcPct val="150000"/>
              </a:lnSpc>
              <a:buFont typeface="Wingdings" panose="05000000000000000000" pitchFamily="2" charset="2"/>
              <a:buChar char="ü"/>
            </a:pPr>
            <a:r>
              <a:rPr lang="es-ES_tradnl" sz="1800" err="1">
                <a:latin typeface="+mn-lt"/>
                <a:cs typeface="Times New Roman" pitchFamily="18" charset="0"/>
              </a:rPr>
              <a:t>Lắp đặt mái che nắng cho cửa sổ để giảm nhiệt mùa hè.</a:t>
            </a:r>
            <a:endParaRPr lang="vi-VN" sz="1800">
              <a:latin typeface="+mn-lt"/>
              <a:cs typeface="Times New Roman" pitchFamily="18" charset="0"/>
            </a:endParaRPr>
          </a:p>
          <a:p>
            <a:pPr marL="342900" lvl="0" indent="-342900">
              <a:lnSpc>
                <a:spcPct val="150000"/>
              </a:lnSpc>
              <a:buFont typeface="Wingdings" panose="05000000000000000000" pitchFamily="2" charset="2"/>
              <a:buChar char="ü"/>
            </a:pPr>
            <a:r>
              <a:rPr lang="es-ES_tradnl" sz="1800" err="1">
                <a:latin typeface="+mn-lt"/>
                <a:cs typeface="Times New Roman" pitchFamily="18" charset="0"/>
              </a:rPr>
              <a:t>Lắp đặt thiết bị đóng cửa, cổng tự động.</a:t>
            </a:r>
            <a:endParaRPr lang="vi-VN" sz="1800">
              <a:latin typeface="+mn-lt"/>
              <a:cs typeface="Times New Roman" pitchFamily="18" charset="0"/>
            </a:endParaRPr>
          </a:p>
          <a:p>
            <a:pPr marL="342900" lvl="0" indent="-342900">
              <a:lnSpc>
                <a:spcPct val="150000"/>
              </a:lnSpc>
              <a:buFont typeface="Wingdings" panose="05000000000000000000" pitchFamily="2" charset="2"/>
              <a:buChar char="ü"/>
            </a:pPr>
            <a:r>
              <a:rPr lang="es-ES_tradnl" sz="1800" err="1">
                <a:latin typeface="+mn-lt"/>
                <a:cs typeface="Times New Roman" pitchFamily="18" charset="0"/>
              </a:rPr>
              <a:t>Lắp đặt cửa hai lớp, cửa cắt gió ở các hướng tây–bắc.</a:t>
            </a:r>
            <a:endParaRPr lang="vi-VN" sz="1800">
              <a:latin typeface="+mn-lt"/>
              <a:cs typeface="Times New Roman" pitchFamily="18" charset="0"/>
            </a:endParaRPr>
          </a:p>
          <a:p>
            <a:pPr marL="342900" lvl="0" indent="-342900">
              <a:lnSpc>
                <a:spcPct val="150000"/>
              </a:lnSpc>
              <a:buFont typeface="Wingdings" panose="05000000000000000000" pitchFamily="2" charset="2"/>
              <a:buChar char="ü"/>
            </a:pPr>
            <a:r>
              <a:rPr lang="es-ES_tradnl" sz="1800" err="1">
                <a:latin typeface="+mn-lt"/>
                <a:cs typeface="Times New Roman" pitchFamily="18" charset="0"/>
              </a:rPr>
              <a:t>Đặt điều hòa ở mức nhiệt độ trên 26°C vào mùa hè và 23°C vào mùa đông.</a:t>
            </a:r>
            <a:endParaRPr lang="vi-VN" sz="1800">
              <a:latin typeface="+mn-lt"/>
              <a:cs typeface="Times New Roman" pitchFamily="18" charset="0"/>
            </a:endParaRPr>
          </a:p>
          <a:p>
            <a:pPr marL="342900" lvl="0" indent="-342900">
              <a:lnSpc>
                <a:spcPct val="150000"/>
              </a:lnSpc>
              <a:buFont typeface="Wingdings" panose="05000000000000000000" pitchFamily="2" charset="2"/>
              <a:buChar char="ü"/>
            </a:pPr>
            <a:r>
              <a:rPr lang="es-ES_tradnl" sz="1800" err="1">
                <a:latin typeface="+mn-lt"/>
                <a:cs typeface="Times New Roman" pitchFamily="18" charset="0"/>
              </a:rPr>
              <a:t>Tắt hết các thiết bị chiếu sáng khi không sử dụng hoặc khi tan ca.</a:t>
            </a:r>
            <a:endParaRPr lang="vi-VN" sz="1800">
              <a:latin typeface="+mn-lt"/>
              <a:cs typeface="Times New Roman" pitchFamily="18" charset="0"/>
            </a:endParaRPr>
          </a:p>
        </p:txBody>
      </p:sp>
      <p:sp>
        <p:nvSpPr>
          <p:cNvPr id="9" name="Title 1">
            <a:extLst>
              <a:ext uri="{FF2B5EF4-FFF2-40B4-BE49-F238E27FC236}">
                <a16:creationId xmlns:a16="http://schemas.microsoft.com/office/drawing/2014/main" id="{0D75A73D-9EE2-435F-9858-9CAB32C10077}"/>
              </a:ext>
            </a:extLst>
          </p:cNvPr>
          <p:cNvSpPr>
            <a:spLocks noGrp="1"/>
          </p:cNvSpPr>
          <p:nvPr>
            <p:ph type="title"/>
          </p:nvPr>
        </p:nvSpPr>
        <p:spPr>
          <a:xfrm>
            <a:off x="339436" y="590196"/>
            <a:ext cx="10972800" cy="495200"/>
          </a:xfrm>
        </p:spPr>
        <p:txBody>
          <a:bodyPr>
            <a:noAutofit/>
          </a:bodyPr>
          <a:lstStyle/>
          <a:p>
            <a:pPr algn="l"/>
            <a:r>
              <a:rPr lang="en-US" sz="3200">
                <a:solidFill>
                  <a:schemeClr val="accent1">
                    <a:lumMod val="50000"/>
                  </a:schemeClr>
                </a:solidFill>
                <a:latin typeface="+mn-lt"/>
              </a:rPr>
              <a:t>12. </a:t>
            </a:r>
            <a:r>
              <a:rPr lang="en-US" sz="3200">
                <a:solidFill>
                  <a:schemeClr val="accent1">
                    <a:lumMod val="50000"/>
                  </a:schemeClr>
                </a:solidFill>
                <a:latin typeface="+mn-lt"/>
                <a:cs typeface="Times New Roman" pitchFamily="18" charset="0"/>
              </a:rPr>
              <a:t>Tăng cường quản lí nội vi và bảo dưỡng thiết bị</a:t>
            </a:r>
            <a:endParaRPr lang="en-US" sz="3200">
              <a:solidFill>
                <a:schemeClr val="accent1">
                  <a:lumMod val="50000"/>
                </a:schemeClr>
              </a:solidFill>
              <a:latin typeface="+mn-lt"/>
            </a:endParaRPr>
          </a:p>
        </p:txBody>
      </p:sp>
    </p:spTree>
    <p:extLst>
      <p:ext uri="{BB962C8B-B14F-4D97-AF65-F5344CB8AC3E}">
        <p14:creationId xmlns:p14="http://schemas.microsoft.com/office/powerpoint/2010/main" val="1441922262"/>
      </p:ext>
    </p:extLst>
  </p:cSld>
  <p:clrMapOvr>
    <a:masterClrMapping/>
  </p:clrMapOvr>
  <p:transition/>
  <p:timing/>
</p:sld>
</file>

<file path=ppt/slides/slide2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a:xfrm>
            <a:off x="609600" y="2494589"/>
            <a:ext cx="10972800" cy="1868821"/>
          </a:xfrm>
        </p:spPr>
        <p:txBody>
          <a:bodyPr>
            <a:noAutofit/>
          </a:bodyPr>
          <a:lstStyle/>
          <a:p>
            <a:r>
              <a:rPr lang="en-US" sz="4000">
                <a:solidFill>
                  <a:schemeClr val="accent1">
                    <a:lumMod val="50000"/>
                  </a:schemeClr>
                </a:solidFill>
              </a:rPr>
              <a:t>II</a:t>
            </a:r>
            <a:r>
              <a:rPr lang="en-US" sz="4000">
                <a:solidFill>
                  <a:schemeClr val="accent1">
                    <a:lumMod val="50000"/>
                  </a:schemeClr>
                </a:solidFill>
                <a:latin typeface="Arial" panose="020b0604020202020204" pitchFamily="34" charset="0"/>
              </a:rPr>
              <a:t>. </a:t>
            </a:r>
            <a:r>
              <a:rPr lang="vi-VN" sz="4000">
                <a:solidFill>
                  <a:schemeClr val="accent1">
                    <a:lumMod val="50000"/>
                  </a:schemeClr>
                </a:solidFill>
                <a:latin typeface="Arial" panose="020b0604020202020204" pitchFamily="34" charset="0"/>
              </a:rPr>
              <a:t>Một số giải pháp </a:t>
            </a:r>
            <a:r>
              <a:rPr lang="en-US" sz="4000">
                <a:solidFill>
                  <a:schemeClr val="accent1">
                    <a:lumMod val="50000"/>
                  </a:schemeClr>
                </a:solidFill>
              </a:rPr>
              <a:t>điển hình </a:t>
            </a:r>
            <a:r>
              <a:rPr lang="en-US" sz="4000">
                <a:solidFill>
                  <a:schemeClr val="accent1">
                    <a:lumMod val="50000"/>
                  </a:schemeClr>
                </a:solidFill>
                <a:latin typeface="Arial" panose="020b0604020202020204" pitchFamily="34" charset="0"/>
              </a:rPr>
              <a:t>được đề xuất</a:t>
            </a:r>
            <a:endParaRPr lang="vi-VN" sz="400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3792551584"/>
      </p:ext>
    </p:extLst>
  </p:cSld>
  <p:clrMapOvr>
    <a:masterClrMapping/>
  </p:clrMapOvr>
  <p:transition/>
  <p:timing/>
</p:sld>
</file>

<file path=ppt/slides/slide2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B2D71E1E-BA53-4BD4-80BC-7FBF94AE18D1}"/>
              </a:ext>
            </a:extLst>
          </p:cNvPr>
          <p:cNvSpPr>
            <a:spLocks noGrp="1"/>
          </p:cNvSpPr>
          <p:nvPr>
            <p:ph type="title"/>
          </p:nvPr>
        </p:nvSpPr>
        <p:spPr>
          <a:xfrm>
            <a:off x="609598" y="568320"/>
            <a:ext cx="10972800" cy="495200"/>
          </a:xfrm>
        </p:spPr>
        <p:txBody>
          <a:bodyPr>
            <a:noAutofit/>
          </a:bodyPr>
          <a:lstStyle/>
          <a:p>
            <a:r>
              <a:rPr lang="en-US" sz="3200">
                <a:solidFill>
                  <a:schemeClr val="accent1">
                    <a:lumMod val="50000"/>
                  </a:schemeClr>
                </a:solidFill>
                <a:latin typeface="+mn-lt"/>
              </a:rPr>
              <a:t>1. </a:t>
            </a:r>
            <a:r>
              <a:rPr lang="vi-VN" sz="3200">
                <a:solidFill>
                  <a:schemeClr val="accent1">
                    <a:lumMod val="50000"/>
                  </a:schemeClr>
                </a:solidFill>
                <a:latin typeface="+mn-lt"/>
              </a:rPr>
              <a:t>Cải tạo hệ thống chiếu sáng</a:t>
            </a:r>
            <a:endParaRPr lang="en-US" sz="3200">
              <a:latin typeface="+mn-lt"/>
            </a:endParaRPr>
          </a:p>
        </p:txBody>
      </p:sp>
      <p:sp>
        <p:nvSpPr>
          <p:cNvPr id="4" name="TextBox 3">
            <a:extLst>
              <a:ext uri="{FF2B5EF4-FFF2-40B4-BE49-F238E27FC236}">
                <a16:creationId xmlns:a16="http://schemas.microsoft.com/office/drawing/2014/main" id="{E78B87E5-8E14-409C-876C-C750445251FB}"/>
              </a:ext>
            </a:extLst>
          </p:cNvPr>
          <p:cNvSpPr txBox="1"/>
          <p:nvPr/>
        </p:nvSpPr>
        <p:spPr>
          <a:xfrm>
            <a:off x="609598" y="1555392"/>
            <a:ext cx="3644210" cy="430887"/>
          </a:xfrm>
          <a:prstGeom prst="rect">
            <a:avLst/>
          </a:prstGeom>
          <a:noFill/>
        </p:spPr>
        <p:txBody>
          <a:bodyPr wrap="square" rtlCol="0">
            <a:spAutoFit/>
          </a:bodyPr>
          <a:lstStyle/>
          <a:p>
            <a:r>
              <a:rPr lang="en-US" sz="2200" b="1">
                <a:solidFill>
                  <a:schemeClr val="accent5">
                    <a:lumMod val="50000"/>
                  </a:schemeClr>
                </a:solidFill>
                <a:latin typeface="+mn-lt"/>
                <a:cs typeface="Times New Roman" pitchFamily="18" charset="0"/>
              </a:rPr>
              <a:t>a. Hiện trạng</a:t>
            </a:r>
          </a:p>
        </p:txBody>
      </p:sp>
      <p:sp>
        <p:nvSpPr>
          <p:cNvPr id="5" name="Rectangle 4">
            <a:extLst>
              <a:ext uri="{FF2B5EF4-FFF2-40B4-BE49-F238E27FC236}">
                <a16:creationId xmlns:a16="http://schemas.microsoft.com/office/drawing/2014/main" id="{25585940-2461-439A-AC52-8D0585F2B4E3}"/>
              </a:ext>
            </a:extLst>
          </p:cNvPr>
          <p:cNvSpPr/>
          <p:nvPr/>
        </p:nvSpPr>
        <p:spPr>
          <a:xfrm>
            <a:off x="609598" y="1986279"/>
            <a:ext cx="10972801" cy="923330"/>
          </a:xfrm>
          <a:prstGeom prst="rect">
            <a:avLst/>
          </a:prstGeom>
        </p:spPr>
        <p:txBody>
          <a:bodyPr wrap="square">
            <a:spAutoFit/>
          </a:bodyPr>
          <a:lstStyle/>
          <a:p>
            <a:r>
              <a:rPr lang="es-ES_tradnl" sz="1800" err="1">
                <a:latin typeface="+mn-lt"/>
                <a:cs typeface="Times New Roman" pitchFamily="18" charset="0"/>
              </a:rPr>
              <a:t>Hệ thống chiếu sáng trong nhà xưởng chủ yếu là đèn cao áp thủy ngân 400 W, 250W, 125 W và bóng đèn huỳnh quang T8 chấn lưu sắt từ. Các thiết bị chiếu sáng của Công ty đều là các thiết bị có hiệu suất thấp dẫn tới tiêu tốn nhiều điện năng trong quá trình sử dụng</a:t>
            </a:r>
            <a:r>
              <a:rPr lang="vi-VN" sz="1800">
                <a:latin typeface="+mn-lt"/>
                <a:cs typeface="Times New Roman" pitchFamily="18" charset="0"/>
              </a:rPr>
              <a:t>. </a:t>
            </a:r>
          </a:p>
        </p:txBody>
      </p:sp>
      <p:sp>
        <p:nvSpPr>
          <p:cNvPr id="6" name="TextBox 5">
            <a:extLst>
              <a:ext uri="{FF2B5EF4-FFF2-40B4-BE49-F238E27FC236}">
                <a16:creationId xmlns:a16="http://schemas.microsoft.com/office/drawing/2014/main" id="{D8E574BF-0161-4161-AD82-A8217FA07FBD}"/>
              </a:ext>
            </a:extLst>
          </p:cNvPr>
          <p:cNvSpPr txBox="1"/>
          <p:nvPr/>
        </p:nvSpPr>
        <p:spPr>
          <a:xfrm>
            <a:off x="609598" y="3011078"/>
            <a:ext cx="3644210" cy="430887"/>
          </a:xfrm>
          <a:prstGeom prst="rect">
            <a:avLst/>
          </a:prstGeom>
          <a:noFill/>
        </p:spPr>
        <p:txBody>
          <a:bodyPr wrap="square" rtlCol="0">
            <a:spAutoFit/>
          </a:bodyPr>
          <a:lstStyle/>
          <a:p>
            <a:r>
              <a:rPr lang="en-US" sz="2200" b="1">
                <a:solidFill>
                  <a:schemeClr val="accent5">
                    <a:lumMod val="50000"/>
                  </a:schemeClr>
                </a:solidFill>
                <a:latin typeface="+mn-lt"/>
                <a:cs typeface="Times New Roman" pitchFamily="18" charset="0"/>
              </a:rPr>
              <a:t>b. Mô tả giải pháp</a:t>
            </a:r>
          </a:p>
        </p:txBody>
      </p:sp>
      <p:sp>
        <p:nvSpPr>
          <p:cNvPr id="7" name="Rectangle 6">
            <a:extLst>
              <a:ext uri="{FF2B5EF4-FFF2-40B4-BE49-F238E27FC236}">
                <a16:creationId xmlns:a16="http://schemas.microsoft.com/office/drawing/2014/main" id="{733EBF1F-512E-498B-A0DE-478DB4AE43A1}"/>
              </a:ext>
            </a:extLst>
          </p:cNvPr>
          <p:cNvSpPr/>
          <p:nvPr/>
        </p:nvSpPr>
        <p:spPr>
          <a:xfrm>
            <a:off x="563572" y="3429000"/>
            <a:ext cx="8305799" cy="369332"/>
          </a:xfrm>
          <a:prstGeom prst="rect">
            <a:avLst/>
          </a:prstGeom>
        </p:spPr>
        <p:txBody>
          <a:bodyPr wrap="square">
            <a:spAutoFit/>
          </a:bodyPr>
          <a:lstStyle/>
          <a:p>
            <a:r>
              <a:rPr lang="vi-VN" sz="1800" i="1">
                <a:latin typeface="Times New Roman" panose="02020603050405020304" pitchFamily="18" charset="0"/>
                <a:cs typeface="Times New Roman" pitchFamily="18" charset="0"/>
              </a:rPr>
              <a:t>“ </a:t>
            </a:r>
            <a:r>
              <a:rPr lang="vi-VN" sz="1800" i="1">
                <a:latin typeface="+mn-lt"/>
                <a:cs typeface="Times New Roman" pitchFamily="18" charset="0"/>
              </a:rPr>
              <a:t>Cải tạo hệ thống chiếu sáng” </a:t>
            </a:r>
          </a:p>
        </p:txBody>
      </p:sp>
      <p:sp>
        <p:nvSpPr>
          <p:cNvPr id="8" name="TextBox 7">
            <a:extLst>
              <a:ext uri="{FF2B5EF4-FFF2-40B4-BE49-F238E27FC236}">
                <a16:creationId xmlns:a16="http://schemas.microsoft.com/office/drawing/2014/main" id="{D5817400-1893-4B8D-95C1-48A01A3F04B5}"/>
              </a:ext>
            </a:extLst>
          </p:cNvPr>
          <p:cNvSpPr txBox="1"/>
          <p:nvPr/>
        </p:nvSpPr>
        <p:spPr>
          <a:xfrm>
            <a:off x="609598" y="3822851"/>
            <a:ext cx="5036290" cy="430887"/>
          </a:xfrm>
          <a:prstGeom prst="rect">
            <a:avLst/>
          </a:prstGeom>
          <a:noFill/>
        </p:spPr>
        <p:txBody>
          <a:bodyPr wrap="square" rtlCol="0">
            <a:spAutoFit/>
          </a:bodyPr>
          <a:lstStyle/>
          <a:p>
            <a:r>
              <a:rPr lang="en-US" sz="2200" b="1">
                <a:latin typeface="+mn-lt"/>
                <a:cs typeface="Times New Roman" pitchFamily="18" charset="0"/>
              </a:rPr>
              <a:t>Phương án thực hiện giải pháp</a:t>
            </a:r>
          </a:p>
        </p:txBody>
      </p:sp>
      <p:sp>
        <p:nvSpPr>
          <p:cNvPr id="9" name="Rectangle 8">
            <a:extLst>
              <a:ext uri="{FF2B5EF4-FFF2-40B4-BE49-F238E27FC236}">
                <a16:creationId xmlns:a16="http://schemas.microsoft.com/office/drawing/2014/main" id="{51D0FF30-5D2F-4BE7-8D32-2248864F0BA7}"/>
              </a:ext>
            </a:extLst>
          </p:cNvPr>
          <p:cNvSpPr/>
          <p:nvPr/>
        </p:nvSpPr>
        <p:spPr>
          <a:xfrm>
            <a:off x="539665" y="4272677"/>
            <a:ext cx="11042733" cy="1764650"/>
          </a:xfrm>
          <a:prstGeom prst="rect">
            <a:avLst/>
          </a:prstGeom>
        </p:spPr>
        <p:txBody>
          <a:bodyPr wrap="square">
            <a:spAutoFit/>
          </a:bodyPr>
          <a:lstStyle/>
          <a:p>
            <a:pPr marL="285750" indent="-285750">
              <a:buFont typeface="Wingdings" panose="05000000000000000000" pitchFamily="2" charset="2"/>
              <a:buChar char="ü"/>
            </a:pPr>
            <a:r>
              <a:rPr lang="en-US" sz="1800">
                <a:latin typeface="+mn-lt"/>
              </a:rPr>
              <a:t> </a:t>
            </a:r>
            <a:r>
              <a:rPr lang="en-US" sz="1800" err="1">
                <a:latin typeface="+mn-lt"/>
                <a:cs typeface="Times New Roman" pitchFamily="18" charset="0"/>
              </a:rPr>
              <a:t>Thay thế dần 219 bóng đèn cao áp thủy ngân 400 W bằng các bóng đèn cao áp Sodium 250W</a:t>
            </a:r>
          </a:p>
          <a:p>
            <a:pPr marL="285750" indent="-285750">
              <a:buFont typeface="Wingdings" panose="05000000000000000000" pitchFamily="2" charset="2"/>
              <a:buChar char="ü"/>
            </a:pPr>
            <a:r>
              <a:rPr lang="en-US" sz="1800">
                <a:latin typeface="+mn-lt"/>
                <a:cs typeface="Times New Roman" pitchFamily="18" charset="0"/>
              </a:rPr>
              <a:t> Thay thế dần 176 bóng đèn cao áp thủy ngân 250 W bằng các bóng đèn cao áp Sodium 150W</a:t>
            </a:r>
            <a:endParaRPr lang="vi-VN" sz="1800">
              <a:latin typeface="+mn-lt"/>
              <a:cs typeface="Times New Roman" pitchFamily="18" charset="0"/>
            </a:endParaRPr>
          </a:p>
          <a:p>
            <a:pPr marL="285750" indent="-285750">
              <a:buFont typeface="Wingdings" panose="05000000000000000000" pitchFamily="2" charset="2"/>
              <a:buChar char="ü"/>
            </a:pPr>
            <a:r>
              <a:rPr lang="en-US" sz="1800" err="1">
                <a:latin typeface="+mn-lt"/>
                <a:cs typeface="Times New Roman" pitchFamily="18" charset="0"/>
              </a:rPr>
              <a:t>Thay thế dần 126 bóng đèn cao áp thủy ngân 125 W bằng các bóng đèn cao áp Sodium 70W</a:t>
            </a:r>
            <a:endParaRPr lang="vi-VN" sz="1800">
              <a:latin typeface="+mn-lt"/>
              <a:cs typeface="Times New Roman" pitchFamily="18" charset="0"/>
            </a:endParaRPr>
          </a:p>
          <a:p>
            <a:pPr marL="285750" indent="-285750">
              <a:buFont typeface="Wingdings" panose="05000000000000000000" pitchFamily="2" charset="2"/>
              <a:buChar char="ü"/>
            </a:pPr>
            <a:r>
              <a:rPr lang="es-ES_tradnl" sz="1800">
                <a:latin typeface="+mn-lt"/>
                <a:cs typeface="Times New Roman" pitchFamily="18" charset="0"/>
              </a:rPr>
              <a:t> Thay thế dần 3170 bộ đèn huỳnh quang T8, 1,2m, 36W, chấn lưu sắt từ (12W) bằng các đèn huỳnh quang T5 1,2m, 28W chấn lưu điện tử (3,5W) có độ sáng tương đương.</a:t>
            </a:r>
            <a:endParaRPr lang="vi-VN" sz="1800">
              <a:latin typeface="+mn-lt"/>
              <a:cs typeface="Times New Roman" pitchFamily="18" charset="0"/>
            </a:endParaRPr>
          </a:p>
          <a:p>
            <a:endParaRPr lang="vi-VN" sz="1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6526814"/>
      </p:ext>
    </p:extLst>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3">
            <a:extLst>
              <a:ext uri="{FF2B5EF4-FFF2-40B4-BE49-F238E27FC236}">
                <a16:creationId xmlns:a16="http://schemas.microsoft.com/office/drawing/2014/main" id="{584BCAD8-5EA6-4566-B3D8-5B427E3AFE17}"/>
              </a:ext>
            </a:extLst>
          </p:cNvPr>
          <p:cNvPicPr>
            <a:picLocks noChangeAspect="1"/>
          </p:cNvPicPr>
          <p:nvPr/>
        </p:nvPicPr>
        <p:blipFill>
          <a:blip r:embed="rId2"/>
          <a:stretch>
            <a:fillRect/>
          </a:stretch>
        </p:blipFill>
        <p:spPr>
          <a:xfrm>
            <a:off x="1416759" y="2306092"/>
            <a:ext cx="4316079" cy="3813844"/>
          </a:xfrm>
          <a:prstGeom prst="rect">
            <a:avLst/>
          </a:prstGeom>
        </p:spPr>
      </p:pic>
      <p:sp>
        <p:nvSpPr>
          <p:cNvPr id="5" name="Rectangle 4">
            <a:extLst>
              <a:ext uri="{FF2B5EF4-FFF2-40B4-BE49-F238E27FC236}">
                <a16:creationId xmlns:a16="http://schemas.microsoft.com/office/drawing/2014/main" id="{3A0F68DE-0A0A-4B86-939D-F7E93E4261D2}"/>
              </a:ext>
            </a:extLst>
          </p:cNvPr>
          <p:cNvSpPr/>
          <p:nvPr/>
        </p:nvSpPr>
        <p:spPr>
          <a:xfrm>
            <a:off x="1533215" y="1936760"/>
            <a:ext cx="4084773" cy="338554"/>
          </a:xfrm>
          <a:prstGeom prst="rect">
            <a:avLst/>
          </a:prstGeom>
        </p:spPr>
        <p:txBody>
          <a:bodyPr wrap="none">
            <a:spAutoFit/>
          </a:bodyPr>
          <a:lstStyle/>
          <a:p>
            <a:r>
              <a:rPr lang="es-ES_tradnl" sz="1600" b="1">
                <a:latin typeface="+mn-lt"/>
                <a:ea typeface="Times New Roman" panose="02020603050405020304" pitchFamily="18" charset="0"/>
              </a:rPr>
              <a:t>Thông số kỹ thuật của các đèn tiêu biểu</a:t>
            </a:r>
            <a:endParaRPr lang="en-US" sz="1600" b="1">
              <a:latin typeface="+mn-lt"/>
            </a:endParaRPr>
          </a:p>
        </p:txBody>
      </p:sp>
      <p:pic>
        <p:nvPicPr>
          <p:cNvPr id="6" name="Picture 5">
            <a:extLst>
              <a:ext uri="{FF2B5EF4-FFF2-40B4-BE49-F238E27FC236}">
                <a16:creationId xmlns:a16="http://schemas.microsoft.com/office/drawing/2014/main" id="{A3655474-EB76-4105-8193-02DACD499A5F}"/>
              </a:ext>
            </a:extLst>
          </p:cNvPr>
          <p:cNvPicPr>
            <a:picLocks noChangeAspect="1"/>
          </p:cNvPicPr>
          <p:nvPr/>
        </p:nvPicPr>
        <p:blipFill>
          <a:blip r:embed="rId3"/>
          <a:stretch>
            <a:fillRect/>
          </a:stretch>
        </p:blipFill>
        <p:spPr>
          <a:xfrm>
            <a:off x="6032723" y="1963799"/>
            <a:ext cx="4814405" cy="4773756"/>
          </a:xfrm>
          <a:prstGeom prst="rect">
            <a:avLst/>
          </a:prstGeom>
        </p:spPr>
      </p:pic>
      <p:sp>
        <p:nvSpPr>
          <p:cNvPr id="10" name="Title 1">
            <a:extLst>
              <a:ext uri="{FF2B5EF4-FFF2-40B4-BE49-F238E27FC236}">
                <a16:creationId xmlns:a16="http://schemas.microsoft.com/office/drawing/2014/main" id="{5EED1C2A-61CD-49BF-B242-F659E46B2B34}"/>
              </a:ext>
            </a:extLst>
          </p:cNvPr>
          <p:cNvSpPr>
            <a:spLocks noGrp="1"/>
          </p:cNvSpPr>
          <p:nvPr>
            <p:ph type="title"/>
          </p:nvPr>
        </p:nvSpPr>
        <p:spPr>
          <a:xfrm>
            <a:off x="546323" y="637928"/>
            <a:ext cx="10972800" cy="495200"/>
          </a:xfrm>
        </p:spPr>
        <p:txBody>
          <a:bodyPr>
            <a:noAutofit/>
          </a:bodyPr>
          <a:lstStyle/>
          <a:p>
            <a:r>
              <a:rPr lang="en-US" sz="3200">
                <a:solidFill>
                  <a:schemeClr val="accent1">
                    <a:lumMod val="50000"/>
                  </a:schemeClr>
                </a:solidFill>
                <a:latin typeface="+mn-lt"/>
              </a:rPr>
              <a:t>1. </a:t>
            </a:r>
            <a:r>
              <a:rPr lang="vi-VN" sz="3200">
                <a:solidFill>
                  <a:schemeClr val="accent1">
                    <a:lumMod val="50000"/>
                  </a:schemeClr>
                </a:solidFill>
                <a:latin typeface="+mn-lt"/>
              </a:rPr>
              <a:t>Cải tạo hệ thống chiếu sáng</a:t>
            </a:r>
            <a:endParaRPr lang="en-US" sz="3200">
              <a:latin typeface="+mn-lt"/>
            </a:endParaRPr>
          </a:p>
        </p:txBody>
      </p:sp>
      <p:sp>
        <p:nvSpPr>
          <p:cNvPr id="7" name="TextBox 6">
            <a:extLst>
              <a:ext uri="{FF2B5EF4-FFF2-40B4-BE49-F238E27FC236}">
                <a16:creationId xmlns:a16="http://schemas.microsoft.com/office/drawing/2014/main" id="{28375D62-D64C-47B2-B40F-65AEF333934A}"/>
              </a:ext>
            </a:extLst>
          </p:cNvPr>
          <p:cNvSpPr txBox="1"/>
          <p:nvPr/>
        </p:nvSpPr>
        <p:spPr>
          <a:xfrm>
            <a:off x="546323" y="1333020"/>
            <a:ext cx="3644210" cy="430887"/>
          </a:xfrm>
          <a:prstGeom prst="rect">
            <a:avLst/>
          </a:prstGeom>
          <a:noFill/>
        </p:spPr>
        <p:txBody>
          <a:bodyPr wrap="square" rtlCol="0">
            <a:spAutoFit/>
          </a:bodyPr>
          <a:lstStyle/>
          <a:p>
            <a:r>
              <a:rPr lang="en-US" sz="2200" b="1">
                <a:solidFill>
                  <a:schemeClr val="accent5">
                    <a:lumMod val="50000"/>
                  </a:schemeClr>
                </a:solidFill>
                <a:latin typeface="+mn-lt"/>
                <a:cs typeface="Times New Roman" pitchFamily="18" charset="0"/>
              </a:rPr>
              <a:t>b. Mô tả giải pháp</a:t>
            </a:r>
          </a:p>
        </p:txBody>
      </p:sp>
    </p:spTree>
    <p:extLst>
      <p:ext uri="{BB962C8B-B14F-4D97-AF65-F5344CB8AC3E}">
        <p14:creationId xmlns:p14="http://schemas.microsoft.com/office/powerpoint/2010/main" val="3605985854"/>
      </p:ext>
    </p:extLst>
  </p:cSld>
  <p:clrMapOvr>
    <a:masterClrMapping/>
  </p:clrMapOvr>
  <p:transition/>
  <p:timing/>
</p:sld>
</file>

<file path=ppt/slides/slide2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a:extLst>
              <a:ext uri="{FF2B5EF4-FFF2-40B4-BE49-F238E27FC236}">
                <a16:creationId xmlns:a16="http://schemas.microsoft.com/office/drawing/2014/main" id="{4586F3BF-3C97-4659-8AD2-FD15EF782645}"/>
              </a:ext>
            </a:extLst>
          </p:cNvPr>
          <p:cNvSpPr txBox="1"/>
          <p:nvPr/>
        </p:nvSpPr>
        <p:spPr>
          <a:xfrm>
            <a:off x="609598" y="1706605"/>
            <a:ext cx="3644210" cy="430887"/>
          </a:xfrm>
          <a:prstGeom prst="rect">
            <a:avLst/>
          </a:prstGeom>
          <a:noFill/>
        </p:spPr>
        <p:txBody>
          <a:bodyPr wrap="square" rtlCol="0">
            <a:spAutoFit/>
          </a:bodyPr>
          <a:lstStyle/>
          <a:p>
            <a:r>
              <a:rPr lang="en-US" sz="2200" b="1" err="1">
                <a:latin typeface="+mn-lt"/>
                <a:cs typeface="Times New Roman" pitchFamily="18" charset="0"/>
              </a:rPr>
              <a:t>Nguyên tắc tiết kiệm</a:t>
            </a:r>
            <a:endParaRPr lang="en-US" sz="2200" b="1">
              <a:latin typeface="+mn-lt"/>
              <a:cs typeface="Times New Roman" panose="02020603050405020304" pitchFamily="18" charset="0"/>
            </a:endParaRPr>
          </a:p>
        </p:txBody>
      </p:sp>
      <p:sp>
        <p:nvSpPr>
          <p:cNvPr id="5" name="TextBox 4">
            <a:extLst>
              <a:ext uri="{FF2B5EF4-FFF2-40B4-BE49-F238E27FC236}">
                <a16:creationId xmlns:a16="http://schemas.microsoft.com/office/drawing/2014/main" id="{FF762303-1C2B-4958-9EA7-B387A8186446}"/>
              </a:ext>
            </a:extLst>
          </p:cNvPr>
          <p:cNvSpPr txBox="1"/>
          <p:nvPr/>
        </p:nvSpPr>
        <p:spPr>
          <a:xfrm>
            <a:off x="609599" y="2103454"/>
            <a:ext cx="10972799" cy="646331"/>
          </a:xfrm>
          <a:prstGeom prst="rect">
            <a:avLst/>
          </a:prstGeom>
          <a:noFill/>
        </p:spPr>
        <p:txBody>
          <a:bodyPr wrap="square" rtlCol="0">
            <a:spAutoFit/>
          </a:bodyPr>
          <a:lstStyle/>
          <a:p>
            <a:r>
              <a:rPr lang="vi-VN" sz="1800">
                <a:latin typeface="+mn-lt"/>
              </a:rPr>
              <a:t>Nâng cao hiệu quả sử dụng chiếu sáng bằng cách thay thế các thiết bị chiếu sáng hiện tại có hiệu suất thấp bằng các thiết bị chiếu sáng hiệu suất cao và đảm bảo được các yêu cầu chất lượng sáng cần thiết. </a:t>
            </a:r>
          </a:p>
        </p:txBody>
      </p:sp>
      <p:pic>
        <p:nvPicPr>
          <p:cNvPr id="6" name="Picture 5">
            <a:extLst>
              <a:ext uri="{FF2B5EF4-FFF2-40B4-BE49-F238E27FC236}">
                <a16:creationId xmlns:a16="http://schemas.microsoft.com/office/drawing/2014/main" id="{9D9C58ED-21D9-44FD-93D0-67E4FDDC19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9095" y="3057494"/>
            <a:ext cx="3519047" cy="2635835"/>
          </a:xfrm>
          <a:prstGeom prst="rect">
            <a:avLst/>
          </a:prstGeom>
        </p:spPr>
      </p:pic>
      <p:pic>
        <p:nvPicPr>
          <p:cNvPr id="7" name="Picture 6">
            <a:extLst>
              <a:ext uri="{FF2B5EF4-FFF2-40B4-BE49-F238E27FC236}">
                <a16:creationId xmlns:a16="http://schemas.microsoft.com/office/drawing/2014/main" id="{74871692-DFA2-4C21-ADDE-77ADAD12E5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H="1">
            <a:off x="6733860" y="3104074"/>
            <a:ext cx="3936600" cy="2589255"/>
          </a:xfrm>
          <a:prstGeom prst="rect">
            <a:avLst/>
          </a:prstGeom>
        </p:spPr>
      </p:pic>
      <p:sp>
        <p:nvSpPr>
          <p:cNvPr id="8" name="TextBox 7">
            <a:extLst>
              <a:ext uri="{FF2B5EF4-FFF2-40B4-BE49-F238E27FC236}">
                <a16:creationId xmlns:a16="http://schemas.microsoft.com/office/drawing/2014/main" id="{C188B461-F248-401B-963D-F12A3CDDF2DC}"/>
              </a:ext>
            </a:extLst>
          </p:cNvPr>
          <p:cNvSpPr txBox="1"/>
          <p:nvPr/>
        </p:nvSpPr>
        <p:spPr>
          <a:xfrm>
            <a:off x="2628898" y="5693329"/>
            <a:ext cx="6934200" cy="338554"/>
          </a:xfrm>
          <a:prstGeom prst="rect">
            <a:avLst/>
          </a:prstGeom>
          <a:noFill/>
        </p:spPr>
        <p:txBody>
          <a:bodyPr wrap="square" rtlCol="0">
            <a:spAutoFit/>
          </a:bodyPr>
          <a:lstStyle/>
          <a:p>
            <a:r>
              <a:rPr lang="vi-VN" sz="1600" b="1">
                <a:latin typeface="+mn-lt"/>
              </a:rPr>
              <a:t>Bóng đèn cao áp sodium 250kW và đèn huỳnh quang Metal halide</a:t>
            </a:r>
          </a:p>
        </p:txBody>
      </p:sp>
      <p:sp>
        <p:nvSpPr>
          <p:cNvPr id="11" name="Title 1">
            <a:extLst>
              <a:ext uri="{FF2B5EF4-FFF2-40B4-BE49-F238E27FC236}">
                <a16:creationId xmlns:a16="http://schemas.microsoft.com/office/drawing/2014/main" id="{B1B7E3F1-7AE1-4F81-8CD1-8B193512D483}"/>
              </a:ext>
            </a:extLst>
          </p:cNvPr>
          <p:cNvSpPr>
            <a:spLocks noGrp="1"/>
          </p:cNvSpPr>
          <p:nvPr>
            <p:ph type="title"/>
          </p:nvPr>
        </p:nvSpPr>
        <p:spPr>
          <a:xfrm>
            <a:off x="609598" y="525854"/>
            <a:ext cx="10972800" cy="495200"/>
          </a:xfrm>
        </p:spPr>
        <p:txBody>
          <a:bodyPr>
            <a:noAutofit/>
          </a:bodyPr>
          <a:lstStyle/>
          <a:p>
            <a:r>
              <a:rPr lang="en-US" sz="3200">
                <a:solidFill>
                  <a:schemeClr val="accent1">
                    <a:lumMod val="50000"/>
                  </a:schemeClr>
                </a:solidFill>
                <a:latin typeface="+mn-lt"/>
              </a:rPr>
              <a:t>1. </a:t>
            </a:r>
            <a:r>
              <a:rPr lang="vi-VN" sz="3200">
                <a:solidFill>
                  <a:schemeClr val="accent1">
                    <a:lumMod val="50000"/>
                  </a:schemeClr>
                </a:solidFill>
                <a:latin typeface="+mn-lt"/>
              </a:rPr>
              <a:t>Cải tạo hệ thống chiếu sáng</a:t>
            </a:r>
            <a:endParaRPr lang="en-US" sz="3200">
              <a:latin typeface="+mn-lt"/>
            </a:endParaRPr>
          </a:p>
        </p:txBody>
      </p:sp>
      <p:sp>
        <p:nvSpPr>
          <p:cNvPr id="10" name="TextBox 9">
            <a:extLst>
              <a:ext uri="{FF2B5EF4-FFF2-40B4-BE49-F238E27FC236}">
                <a16:creationId xmlns:a16="http://schemas.microsoft.com/office/drawing/2014/main" id="{7E84476D-3F42-4C77-BB38-323C29A52FB0}"/>
              </a:ext>
            </a:extLst>
          </p:cNvPr>
          <p:cNvSpPr txBox="1"/>
          <p:nvPr/>
        </p:nvSpPr>
        <p:spPr>
          <a:xfrm>
            <a:off x="546323" y="1333020"/>
            <a:ext cx="3644210" cy="430887"/>
          </a:xfrm>
          <a:prstGeom prst="rect">
            <a:avLst/>
          </a:prstGeom>
          <a:noFill/>
        </p:spPr>
        <p:txBody>
          <a:bodyPr wrap="square" rtlCol="0">
            <a:spAutoFit/>
          </a:bodyPr>
          <a:lstStyle/>
          <a:p>
            <a:r>
              <a:rPr lang="en-US" sz="2200" b="1">
                <a:solidFill>
                  <a:schemeClr val="accent5">
                    <a:lumMod val="50000"/>
                  </a:schemeClr>
                </a:solidFill>
                <a:latin typeface="+mn-lt"/>
                <a:cs typeface="Times New Roman" pitchFamily="18" charset="0"/>
              </a:rPr>
              <a:t>b. Mô tả giải pháp</a:t>
            </a:r>
          </a:p>
        </p:txBody>
      </p:sp>
    </p:spTree>
    <p:extLst>
      <p:ext uri="{BB962C8B-B14F-4D97-AF65-F5344CB8AC3E}">
        <p14:creationId xmlns:p14="http://schemas.microsoft.com/office/powerpoint/2010/main" val="799035132"/>
      </p:ext>
    </p:extLst>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Table 3">
            <a:extLst>
              <a:ext uri="{FF2B5EF4-FFF2-40B4-BE49-F238E27FC236}">
                <a16:creationId xmlns:a16="http://schemas.microsoft.com/office/drawing/2014/main" id="{A6A08A44-19FF-4332-876C-89AA29F4A2AD}"/>
              </a:ext>
            </a:extLst>
          </p:cNvPr>
          <p:cNvGraphicFramePr>
            <a:graphicFrameLocks noGrp="1"/>
          </p:cNvGraphicFramePr>
          <p:nvPr/>
        </p:nvGraphicFramePr>
        <p:xfrm>
          <a:off x="2552700" y="1789757"/>
          <a:ext cx="7356986" cy="4381039"/>
        </p:xfrm>
        <a:graphic>
          <a:graphicData uri="http://schemas.openxmlformats.org/drawingml/2006/table">
            <a:tbl>
              <a:tblPr firstRow="1" bandRow="1">
                <a:tableStyleId>{5C22544A-7EE6-4342-B048-85BDC9FD1C3A}</a:tableStyleId>
              </a:tblPr>
              <a:tblGrid>
                <a:gridCol w="660689">
                  <a:extLst>
                    <a:ext uri="{9D8B030D-6E8A-4147-A177-3AD203B41FA5}">
                      <a16:colId xmlns:a16="http://schemas.microsoft.com/office/drawing/2014/main" val="20000"/>
                    </a:ext>
                  </a:extLst>
                </a:gridCol>
                <a:gridCol w="4374980">
                  <a:extLst>
                    <a:ext uri="{9D8B030D-6E8A-4147-A177-3AD203B41FA5}">
                      <a16:colId xmlns:a16="http://schemas.microsoft.com/office/drawing/2014/main" val="20001"/>
                    </a:ext>
                  </a:extLst>
                </a:gridCol>
                <a:gridCol w="1056030">
                  <a:extLst>
                    <a:ext uri="{9D8B030D-6E8A-4147-A177-3AD203B41FA5}">
                      <a16:colId xmlns:a16="http://schemas.microsoft.com/office/drawing/2014/main" val="20002"/>
                    </a:ext>
                  </a:extLst>
                </a:gridCol>
                <a:gridCol w="1265287">
                  <a:extLst>
                    <a:ext uri="{9D8B030D-6E8A-4147-A177-3AD203B41FA5}">
                      <a16:colId xmlns:a16="http://schemas.microsoft.com/office/drawing/2014/main" val="20003"/>
                    </a:ext>
                  </a:extLst>
                </a:gridCol>
              </a:tblGrid>
              <a:tr h="361666">
                <a:tc>
                  <a:txBody>
                    <a:bodyPr vert="horz" wrap="square"/>
                    <a:lstStyle/>
                    <a:p>
                      <a:pPr marL="0" marR="0" algn="ctr">
                        <a:spcBef>
                          <a:spcPct val="0"/>
                        </a:spcBef>
                        <a:spcAft>
                          <a:spcPct val="0"/>
                        </a:spcAft>
                      </a:pPr>
                      <a:r>
                        <a:rPr lang="en-US" sz="2000" b="1">
                          <a:solidFill>
                            <a:srgbClr val="000000"/>
                          </a:solidFill>
                          <a:effectLst/>
                          <a:latin typeface="+mn-lt"/>
                          <a:ea typeface="Times New Roman"/>
                          <a:cs typeface="Times New Roman" pitchFamily="18" charset="0"/>
                        </a:rPr>
                        <a:t>STT</a:t>
                      </a:r>
                      <a:endParaRPr lang="en-US" sz="2000">
                        <a:effectLst/>
                        <a:latin typeface="+mn-lt"/>
                        <a:ea typeface="Times New Roman" panose="02020603050405020304"/>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algn="ctr" defTabSz="914400" rtl="0" eaLnBrk="1" latinLnBrk="0" hangingPunct="1">
                        <a:spcBef>
                          <a:spcPct val="0"/>
                        </a:spcBef>
                        <a:spcAft>
                          <a:spcPct val="0"/>
                        </a:spcAft>
                      </a:pPr>
                      <a:r>
                        <a:rPr lang="en-US" sz="2000" kern="1200" err="1">
                          <a:solidFill>
                            <a:schemeClr val="dk1"/>
                          </a:solidFill>
                          <a:latin typeface="+mn-lt"/>
                          <a:ea typeface="+mn-ea"/>
                          <a:cs typeface="Times New Roman" pitchFamily="18" charset="0"/>
                        </a:rPr>
                        <a:t>Thông số</a:t>
                      </a:r>
                      <a:endParaRPr lang="en-US" sz="2000" kern="1200">
                        <a:solidFill>
                          <a:schemeClr val="dk1"/>
                        </a:solidFill>
                        <a:latin typeface="+mn-lt"/>
                        <a:ea typeface="+mn-ea"/>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algn="ctr" defTabSz="914400" rtl="0" eaLnBrk="1" latinLnBrk="0" hangingPunct="1">
                        <a:spcBef>
                          <a:spcPct val="0"/>
                        </a:spcBef>
                        <a:spcAft>
                          <a:spcPct val="0"/>
                        </a:spcAft>
                      </a:pPr>
                      <a:r>
                        <a:rPr lang="en-US" sz="2000" kern="1200" err="1">
                          <a:solidFill>
                            <a:schemeClr val="dk1"/>
                          </a:solidFill>
                          <a:latin typeface="+mn-lt"/>
                          <a:ea typeface="+mn-ea"/>
                          <a:cs typeface="Times New Roman" pitchFamily="18" charset="0"/>
                        </a:rPr>
                        <a:t>Đơn vị</a:t>
                      </a:r>
                      <a:endParaRPr lang="en-US" sz="2000" kern="1200">
                        <a:solidFill>
                          <a:schemeClr val="dk1"/>
                        </a:solidFill>
                        <a:latin typeface="+mn-lt"/>
                        <a:ea typeface="+mn-ea"/>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marR="0" algn="ctr" defTabSz="914400" rtl="0" eaLnBrk="1" latinLnBrk="0" hangingPunct="1">
                        <a:spcBef>
                          <a:spcPct val="0"/>
                        </a:spcBef>
                        <a:spcAft>
                          <a:spcPct val="0"/>
                        </a:spcAft>
                      </a:pPr>
                      <a:r>
                        <a:rPr lang="en-US" sz="2000" kern="1200" err="1">
                          <a:solidFill>
                            <a:schemeClr val="dk1"/>
                          </a:solidFill>
                          <a:latin typeface="+mn-lt"/>
                          <a:ea typeface="+mn-ea"/>
                          <a:cs typeface="Times New Roman" pitchFamily="18" charset="0"/>
                        </a:rPr>
                        <a:t>Giá trị</a:t>
                      </a:r>
                      <a:endParaRPr lang="en-US" sz="2000" kern="1200">
                        <a:solidFill>
                          <a:schemeClr val="dk1"/>
                        </a:solidFill>
                        <a:latin typeface="+mn-lt"/>
                        <a:ea typeface="+mn-ea"/>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6990">
                <a:tc>
                  <a:txBody>
                    <a:bodyPr vert="horz" wrap="square"/>
                    <a:lstStyle/>
                    <a:p>
                      <a:pPr algn="ctr">
                        <a:spcBef>
                          <a:spcPts val="300"/>
                        </a:spcBef>
                        <a:spcAft>
                          <a:spcPts val="300"/>
                        </a:spcAft>
                      </a:pPr>
                      <a:r>
                        <a:rPr lang="en-US" sz="1600">
                          <a:effectLst/>
                          <a:latin typeface="+mn-lt"/>
                          <a:ea typeface="Times New Roman" panose="02020603050405020304" pitchFamily="18" charset="0"/>
                        </a:rPr>
                        <a:t>1</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err="1">
                          <a:effectLst/>
                          <a:latin typeface="+mn-lt"/>
                          <a:ea typeface="Times New Roman" panose="02020603050405020304" pitchFamily="18" charset="0"/>
                        </a:rPr>
                        <a:t>Giá điện trung bình của Công ty 10 tháng đầu năm 2015</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a:effectLst/>
                          <a:latin typeface="+mn-lt"/>
                          <a:ea typeface="Times New Roman" panose="02020603050405020304" pitchFamily="18" charset="0"/>
                        </a:rPr>
                        <a:t>VNĐ</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1.355</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56990">
                <a:tc>
                  <a:txBody>
                    <a:bodyPr vert="horz" wrap="square"/>
                    <a:lstStyle/>
                    <a:p>
                      <a:pPr algn="ctr">
                        <a:spcBef>
                          <a:spcPts val="300"/>
                        </a:spcBef>
                        <a:spcAft>
                          <a:spcPts val="300"/>
                        </a:spcAft>
                      </a:pPr>
                      <a:r>
                        <a:rPr lang="en-US" sz="1600">
                          <a:effectLst/>
                          <a:latin typeface="+mn-lt"/>
                          <a:ea typeface="Times New Roman" panose="02020603050405020304" pitchFamily="18" charset="0"/>
                        </a:rPr>
                        <a:t>2</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err="1">
                          <a:effectLst/>
                          <a:latin typeface="+mn-lt"/>
                          <a:ea typeface="Times New Roman" panose="02020603050405020304" pitchFamily="18" charset="0"/>
                        </a:rPr>
                        <a:t>Điện năng tiết kiệm được sau khi thực hiện giải pháp</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a:effectLst/>
                          <a:latin typeface="+mn-lt"/>
                          <a:ea typeface="Times New Roman" panose="02020603050405020304" pitchFamily="18" charset="0"/>
                        </a:rPr>
                        <a:t>kWh/năm</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327.439</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56990">
                <a:tc>
                  <a:txBody>
                    <a:bodyPr vert="horz" wrap="square"/>
                    <a:lstStyle/>
                    <a:p>
                      <a:pPr algn="ctr">
                        <a:spcBef>
                          <a:spcPts val="300"/>
                        </a:spcBef>
                        <a:spcAft>
                          <a:spcPts val="300"/>
                        </a:spcAft>
                      </a:pPr>
                      <a:r>
                        <a:rPr lang="en-US" sz="1600">
                          <a:effectLst/>
                          <a:latin typeface="+mn-lt"/>
                          <a:ea typeface="Times New Roman" panose="02020603050405020304" pitchFamily="18" charset="0"/>
                        </a:rPr>
                        <a:t>3</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a:effectLst/>
                          <a:latin typeface="+mn-lt"/>
                          <a:ea typeface="Times New Roman" panose="02020603050405020304" pitchFamily="18" charset="0"/>
                        </a:rPr>
                        <a:t>Thu nhập do TKNL mang lại trong 1 năm</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err="1">
                          <a:effectLst/>
                          <a:latin typeface="+mn-lt"/>
                          <a:ea typeface="Times New Roman" panose="02020603050405020304" pitchFamily="18" charset="0"/>
                        </a:rPr>
                        <a:t>Triệu VNĐ/năm</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444</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4571636"/>
                  </a:ext>
                </a:extLst>
              </a:tr>
              <a:tr h="456990">
                <a:tc>
                  <a:txBody>
                    <a:bodyPr vert="horz" wrap="square"/>
                    <a:lstStyle/>
                    <a:p>
                      <a:pPr algn="ctr">
                        <a:spcBef>
                          <a:spcPts val="300"/>
                        </a:spcBef>
                        <a:spcAft>
                          <a:spcPts val="300"/>
                        </a:spcAft>
                      </a:pPr>
                      <a:r>
                        <a:rPr lang="en-US" sz="1600">
                          <a:effectLst/>
                          <a:latin typeface="+mn-lt"/>
                          <a:ea typeface="Times New Roman" panose="02020603050405020304" pitchFamily="18" charset="0"/>
                        </a:rPr>
                        <a:t>4</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err="1">
                          <a:effectLst/>
                          <a:latin typeface="+mn-lt"/>
                          <a:ea typeface="Times New Roman" panose="02020603050405020304" pitchFamily="18" charset="0"/>
                        </a:rPr>
                        <a:t>Tổng chi phí đầu tư thực hiện dự án</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err="1">
                          <a:effectLst/>
                          <a:latin typeface="+mn-lt"/>
                          <a:ea typeface="Times New Roman" panose="02020603050405020304" pitchFamily="18" charset="0"/>
                        </a:rPr>
                        <a:t>Triệu VNĐ</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998</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18080">
                <a:tc>
                  <a:txBody>
                    <a:bodyPr vert="horz" wrap="square"/>
                    <a:lstStyle/>
                    <a:p>
                      <a:pPr algn="ctr">
                        <a:spcBef>
                          <a:spcPts val="300"/>
                        </a:spcBef>
                        <a:spcAft>
                          <a:spcPts val="300"/>
                        </a:spcAft>
                      </a:pPr>
                      <a:r>
                        <a:rPr lang="en-US" sz="1600">
                          <a:effectLst/>
                          <a:latin typeface="+mn-lt"/>
                          <a:ea typeface="Times New Roman" panose="02020603050405020304" pitchFamily="18" charset="0"/>
                        </a:rPr>
                        <a:t>5</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err="1">
                          <a:effectLst/>
                          <a:latin typeface="+mn-lt"/>
                          <a:ea typeface="Times New Roman" panose="02020603050405020304" pitchFamily="18" charset="0"/>
                        </a:rPr>
                        <a:t>Thời gian hoàn vốn giản đơn</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err="1">
                          <a:effectLst/>
                          <a:latin typeface="+mn-lt"/>
                          <a:ea typeface="Times New Roman" panose="02020603050405020304" pitchFamily="18" charset="0"/>
                        </a:rPr>
                        <a:t>tháng</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27,0</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18080">
                <a:tc>
                  <a:txBody>
                    <a:bodyPr vert="horz" wrap="square"/>
                    <a:lstStyle/>
                    <a:p>
                      <a:pPr algn="ctr">
                        <a:spcBef>
                          <a:spcPts val="300"/>
                        </a:spcBef>
                        <a:spcAft>
                          <a:spcPts val="300"/>
                        </a:spcAft>
                      </a:pPr>
                      <a:r>
                        <a:rPr lang="en-US" sz="1600">
                          <a:effectLst/>
                          <a:latin typeface="+mn-lt"/>
                          <a:ea typeface="Times New Roman" panose="02020603050405020304" pitchFamily="18" charset="0"/>
                        </a:rPr>
                        <a:t>6</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a:effectLst/>
                          <a:latin typeface="+mn-lt"/>
                          <a:ea typeface="Times New Roman" panose="02020603050405020304" pitchFamily="18" charset="0"/>
                        </a:rPr>
                        <a:t>Hệ số chiết khấu</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a:effectLst/>
                          <a:latin typeface="+mn-lt"/>
                          <a:ea typeface="Times New Roman" panose="02020603050405020304" pitchFamily="18" charset="0"/>
                        </a:rPr>
                        <a:t>%</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10</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3014179"/>
                  </a:ext>
                </a:extLst>
              </a:tr>
              <a:tr h="318080">
                <a:tc>
                  <a:txBody>
                    <a:bodyPr vert="horz" wrap="square"/>
                    <a:lstStyle/>
                    <a:p>
                      <a:pPr algn="ctr">
                        <a:spcBef>
                          <a:spcPts val="300"/>
                        </a:spcBef>
                        <a:spcAft>
                          <a:spcPts val="300"/>
                        </a:spcAft>
                      </a:pPr>
                      <a:r>
                        <a:rPr lang="en-US" sz="1600">
                          <a:effectLst/>
                          <a:latin typeface="+mn-lt"/>
                          <a:ea typeface="Times New Roman" panose="02020603050405020304" pitchFamily="18" charset="0"/>
                        </a:rPr>
                        <a:t>7</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a:effectLst/>
                          <a:latin typeface="+mn-lt"/>
                          <a:ea typeface="Times New Roman" panose="02020603050405020304" pitchFamily="18" charset="0"/>
                        </a:rPr>
                        <a:t>Vòng đời của dự án</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err="1">
                          <a:effectLst/>
                          <a:latin typeface="+mn-lt"/>
                          <a:ea typeface="Times New Roman" panose="02020603050405020304" pitchFamily="18" charset="0"/>
                        </a:rPr>
                        <a:t>năm</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4</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4598517"/>
                  </a:ext>
                </a:extLst>
              </a:tr>
              <a:tr h="456990">
                <a:tc>
                  <a:txBody>
                    <a:bodyPr vert="horz" wrap="square"/>
                    <a:lstStyle/>
                    <a:p>
                      <a:pPr algn="ctr">
                        <a:spcBef>
                          <a:spcPts val="300"/>
                        </a:spcBef>
                        <a:spcAft>
                          <a:spcPts val="300"/>
                        </a:spcAft>
                      </a:pPr>
                      <a:r>
                        <a:rPr lang="en-US" sz="1600">
                          <a:effectLst/>
                          <a:latin typeface="+mn-lt"/>
                          <a:ea typeface="Times New Roman" panose="02020603050405020304" pitchFamily="18" charset="0"/>
                        </a:rPr>
                        <a:t>8</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err="1">
                          <a:effectLst/>
                          <a:latin typeface="+mn-lt"/>
                          <a:ea typeface="Times New Roman" panose="02020603050405020304" pitchFamily="18" charset="0"/>
                        </a:rPr>
                        <a:t>Lơi nhuận thuần của dự án (NPV)</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err="1">
                          <a:effectLst/>
                          <a:latin typeface="+mn-lt"/>
                          <a:ea typeface="Times New Roman" panose="02020603050405020304" pitchFamily="18" charset="0"/>
                        </a:rPr>
                        <a:t>Triệu VNĐ</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509</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8743518"/>
                  </a:ext>
                </a:extLst>
              </a:tr>
              <a:tr h="265067">
                <a:tc>
                  <a:txBody>
                    <a:bodyPr vert="horz" wrap="square"/>
                    <a:lstStyle/>
                    <a:p>
                      <a:pPr algn="ctr">
                        <a:spcBef>
                          <a:spcPts val="300"/>
                        </a:spcBef>
                        <a:spcAft>
                          <a:spcPts val="300"/>
                        </a:spcAft>
                      </a:pPr>
                      <a:r>
                        <a:rPr lang="en-US" sz="1600">
                          <a:effectLst/>
                          <a:latin typeface="+mn-lt"/>
                          <a:ea typeface="Times New Roman" panose="02020603050405020304" pitchFamily="18" charset="0"/>
                        </a:rPr>
                        <a:t>9</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a:effectLst/>
                          <a:latin typeface="+mn-lt"/>
                          <a:ea typeface="Times New Roman" panose="02020603050405020304" pitchFamily="18" charset="0"/>
                        </a:rPr>
                        <a:t>Chỉ số hoàn vốn nội tại (IRR)</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a:effectLst/>
                          <a:latin typeface="+mn-lt"/>
                          <a:ea typeface="Times New Roman" panose="02020603050405020304" pitchFamily="18" charset="0"/>
                        </a:rPr>
                        <a:t>%</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31%</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5966061"/>
                  </a:ext>
                </a:extLst>
              </a:tr>
              <a:tr h="361666">
                <a:tc>
                  <a:txBody>
                    <a:bodyPr vert="horz" wrap="square"/>
                    <a:lstStyle/>
                    <a:p>
                      <a:pPr algn="ctr">
                        <a:spcBef>
                          <a:spcPts val="300"/>
                        </a:spcBef>
                        <a:spcAft>
                          <a:spcPts val="300"/>
                        </a:spcAft>
                      </a:pPr>
                      <a:r>
                        <a:rPr lang="en-US" sz="1600">
                          <a:effectLst/>
                          <a:latin typeface="+mn-lt"/>
                          <a:ea typeface="Times New Roman" panose="02020603050405020304" pitchFamily="18" charset="0"/>
                        </a:rPr>
                        <a:t>10</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600" err="1">
                          <a:effectLst/>
                          <a:latin typeface="+mn-lt"/>
                          <a:ea typeface="Times New Roman" panose="02020603050405020304" pitchFamily="18" charset="0"/>
                        </a:rPr>
                        <a:t>Thời gian hoàn vốn đầu tư dự án</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600" err="1">
                          <a:effectLst/>
                          <a:latin typeface="+mn-lt"/>
                          <a:ea typeface="Times New Roman" panose="02020603050405020304" pitchFamily="18" charset="0"/>
                        </a:rPr>
                        <a:t>tấn/năm</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600">
                          <a:effectLst/>
                          <a:latin typeface="+mn-lt"/>
                          <a:ea typeface="Times New Roman" panose="02020603050405020304" pitchFamily="18" charset="0"/>
                        </a:rPr>
                        <a:t>30,5</a:t>
                      </a:r>
                      <a:endParaRPr lang="vi-VN" sz="16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41864"/>
                  </a:ext>
                </a:extLst>
              </a:tr>
            </a:tbl>
          </a:graphicData>
        </a:graphic>
      </p:graphicFrame>
      <p:sp>
        <p:nvSpPr>
          <p:cNvPr id="7" name="Title 1">
            <a:extLst>
              <a:ext uri="{FF2B5EF4-FFF2-40B4-BE49-F238E27FC236}">
                <a16:creationId xmlns:a16="http://schemas.microsoft.com/office/drawing/2014/main" id="{F99C42E6-1F15-415C-B928-8134585B6634}"/>
              </a:ext>
            </a:extLst>
          </p:cNvPr>
          <p:cNvSpPr>
            <a:spLocks noGrp="1"/>
          </p:cNvSpPr>
          <p:nvPr>
            <p:ph type="title"/>
          </p:nvPr>
        </p:nvSpPr>
        <p:spPr>
          <a:xfrm>
            <a:off x="609600" y="687204"/>
            <a:ext cx="10972800" cy="495200"/>
          </a:xfrm>
        </p:spPr>
        <p:txBody>
          <a:bodyPr>
            <a:noAutofit/>
          </a:bodyPr>
          <a:lstStyle/>
          <a:p>
            <a:r>
              <a:rPr lang="en-US" sz="3200">
                <a:solidFill>
                  <a:schemeClr val="accent1">
                    <a:lumMod val="50000"/>
                  </a:schemeClr>
                </a:solidFill>
                <a:latin typeface="+mn-lt"/>
              </a:rPr>
              <a:t>1. </a:t>
            </a:r>
            <a:r>
              <a:rPr lang="vi-VN" sz="3200">
                <a:solidFill>
                  <a:schemeClr val="accent1">
                    <a:lumMod val="50000"/>
                  </a:schemeClr>
                </a:solidFill>
                <a:latin typeface="+mn-lt"/>
              </a:rPr>
              <a:t>Cải tạo hệ thống chiếu sáng</a:t>
            </a:r>
            <a:endParaRPr lang="en-US" sz="3200">
              <a:latin typeface="+mn-lt"/>
            </a:endParaRPr>
          </a:p>
        </p:txBody>
      </p:sp>
      <p:sp>
        <p:nvSpPr>
          <p:cNvPr id="5" name="TextBox 4">
            <a:extLst>
              <a:ext uri="{FF2B5EF4-FFF2-40B4-BE49-F238E27FC236}">
                <a16:creationId xmlns:a16="http://schemas.microsoft.com/office/drawing/2014/main" id="{3D8E2D0B-C8DB-4F1E-A656-F4F4A076DDDE}"/>
              </a:ext>
            </a:extLst>
          </p:cNvPr>
          <p:cNvSpPr txBox="1"/>
          <p:nvPr/>
        </p:nvSpPr>
        <p:spPr>
          <a:xfrm>
            <a:off x="609598" y="1202133"/>
            <a:ext cx="8462683" cy="379656"/>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c. Tính toán tiềm năng TKNL của giải pháp</a:t>
            </a:r>
            <a:endParaRPr lang="en-US" b="1">
              <a:solidFill>
                <a:schemeClr val="accent5">
                  <a:lumMod val="50000"/>
                </a:schemeClr>
              </a:solidFill>
            </a:endParaRPr>
          </a:p>
        </p:txBody>
      </p:sp>
    </p:spTree>
    <p:extLst>
      <p:ext uri="{BB962C8B-B14F-4D97-AF65-F5344CB8AC3E}">
        <p14:creationId xmlns:p14="http://schemas.microsoft.com/office/powerpoint/2010/main" val="963832098"/>
      </p:ext>
    </p:extLst>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28CE5D97-8059-40B1-9D2D-BF9D8A7FA63E}"/>
              </a:ext>
            </a:extLst>
          </p:cNvPr>
          <p:cNvSpPr>
            <a:spLocks noGrp="1"/>
          </p:cNvSpPr>
          <p:nvPr>
            <p:ph type="title"/>
          </p:nvPr>
        </p:nvSpPr>
        <p:spPr>
          <a:xfrm>
            <a:off x="609600" y="462460"/>
            <a:ext cx="10972800" cy="682722"/>
          </a:xfrm>
        </p:spPr>
        <p:txBody>
          <a:bodyPr>
            <a:noAutofit/>
          </a:bodyPr>
          <a:lstStyle/>
          <a:p>
            <a:pPr algn="l"/>
            <a:r>
              <a:rPr lang="en-US" sz="2400">
                <a:solidFill>
                  <a:schemeClr val="accent1">
                    <a:lumMod val="50000"/>
                  </a:schemeClr>
                </a:solidFill>
                <a:latin typeface="+mn-lt"/>
              </a:rPr>
              <a:t>2. </a:t>
            </a:r>
            <a:r>
              <a:rPr lang="en-US" sz="2400">
                <a:solidFill>
                  <a:schemeClr val="accent1">
                    <a:lumMod val="50000"/>
                  </a:schemeClr>
                </a:solidFill>
                <a:latin typeface="+mn-lt"/>
                <a:cs typeface="Times New Roman" pitchFamily="18" charset="0"/>
              </a:rPr>
              <a:t>Lắp đặt biến tần kết hợp bộ điều khiển chung cho trạm máy </a:t>
            </a:r>
            <a:r>
              <a:rPr lang="vi-VN" sz="2400">
                <a:solidFill>
                  <a:schemeClr val="accent1">
                    <a:lumMod val="50000"/>
                  </a:schemeClr>
                </a:solidFill>
                <a:latin typeface="+mn-lt"/>
                <a:cs typeface="Times New Roman" pitchFamily="18" charset="0"/>
              </a:rPr>
              <a:t>n</a:t>
            </a:r>
            <a:r>
              <a:rPr lang="en-US" sz="2400">
                <a:solidFill>
                  <a:schemeClr val="accent1">
                    <a:lumMod val="50000"/>
                  </a:schemeClr>
                </a:solidFill>
                <a:latin typeface="+mn-lt"/>
                <a:cs typeface="Times New Roman" pitchFamily="18" charset="0"/>
              </a:rPr>
              <a:t>én khí</a:t>
            </a:r>
            <a:endParaRPr lang="en-US">
              <a:latin typeface="+mn-lt"/>
            </a:endParaRPr>
          </a:p>
        </p:txBody>
      </p:sp>
      <p:sp>
        <p:nvSpPr>
          <p:cNvPr id="4" name="TextBox 3">
            <a:extLst>
              <a:ext uri="{FF2B5EF4-FFF2-40B4-BE49-F238E27FC236}">
                <a16:creationId xmlns:a16="http://schemas.microsoft.com/office/drawing/2014/main" id="{29AA04C9-F9A9-40BB-8C2E-90B5C9F003D1}"/>
              </a:ext>
            </a:extLst>
          </p:cNvPr>
          <p:cNvSpPr txBox="1"/>
          <p:nvPr/>
        </p:nvSpPr>
        <p:spPr>
          <a:xfrm>
            <a:off x="609600" y="1787013"/>
            <a:ext cx="10972800" cy="3773405"/>
          </a:xfrm>
          <a:prstGeom prst="rect">
            <a:avLst/>
          </a:prstGeom>
          <a:noFill/>
        </p:spPr>
        <p:txBody>
          <a:bodyPr wrap="square" rtlCol="0">
            <a:spAutoFit/>
          </a:bodyPr>
          <a:lstStyle/>
          <a:p>
            <a:pPr algn="just">
              <a:lnSpc>
                <a:spcPct val="130000"/>
              </a:lnSpc>
            </a:pPr>
            <a:r>
              <a:rPr lang="en-US" sz="2000" b="1">
                <a:solidFill>
                  <a:schemeClr val="accent5">
                    <a:lumMod val="50000"/>
                  </a:schemeClr>
                </a:solidFill>
                <a:latin typeface="+mn-lt"/>
                <a:cs typeface="Times New Roman" pitchFamily="18" charset="0"/>
              </a:rPr>
              <a:t>a. Hiện trạng</a:t>
            </a:r>
          </a:p>
          <a:p>
            <a:pPr algn="just">
              <a:lnSpc>
                <a:spcPct val="130000"/>
              </a:lnSpc>
            </a:pPr>
            <a:r>
              <a:rPr lang="en-US" sz="2000" err="1">
                <a:latin typeface="+mn-lt"/>
                <a:cs typeface="Times New Roman" pitchFamily="18" charset="0"/>
              </a:rPr>
              <a:t>Trạm khí nén của công ty gồm 5 máy nén khí 200kW (4 máy chạy và 1 máy dự phòng, phương thức điều khiển thủ công và theo áp suất đặt từng máy từ 6,3 – 6,5 bar. Thời gian chạy không tải của máy dưới 10% tổng thời gian chạy. Khi hoạt động ở chế độ không tải máy nén khí vẫn tiêu thụ khoảng 40% công suất định mức mà không sinh ra khí nén, gây lãng phí điện năng.</a:t>
            </a:r>
          </a:p>
          <a:p>
            <a:pPr algn="just">
              <a:lnSpc>
                <a:spcPct val="130000"/>
              </a:lnSpc>
            </a:pPr>
            <a:endParaRPr lang="en-US" sz="2000">
              <a:latin typeface="+mn-lt"/>
              <a:cs typeface="Times New Roman" panose="02020603050405020304" pitchFamily="18" charset="0"/>
            </a:endParaRPr>
          </a:p>
          <a:p>
            <a:pPr algn="just">
              <a:lnSpc>
                <a:spcPct val="130000"/>
              </a:lnSpc>
            </a:pPr>
            <a:r>
              <a:rPr lang="en-US" sz="2000" b="1">
                <a:solidFill>
                  <a:schemeClr val="accent5">
                    <a:lumMod val="50000"/>
                  </a:schemeClr>
                </a:solidFill>
                <a:latin typeface="+mn-lt"/>
                <a:cs typeface="Times New Roman" pitchFamily="18" charset="0"/>
              </a:rPr>
              <a:t>b. Mô tả giải pháp</a:t>
            </a:r>
          </a:p>
          <a:p>
            <a:pPr algn="just">
              <a:lnSpc>
                <a:spcPct val="130000"/>
              </a:lnSpc>
            </a:pPr>
            <a:r>
              <a:rPr lang="en-US" sz="2000" i="1">
                <a:latin typeface="+mn-lt"/>
                <a:cs typeface="Times New Roman" pitchFamily="18" charset="0"/>
              </a:rPr>
              <a:t>“ Lắp đặt biến tần kết hợp bộ điều khiển chung cho trạm máy nén khí”</a:t>
            </a:r>
          </a:p>
          <a:p>
            <a:pPr algn="just">
              <a:lnSpc>
                <a:spcPct val="130000"/>
              </a:lnSpc>
            </a:pPr>
            <a:endParaRPr lang="en-US" sz="20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8113757"/>
      </p:ext>
    </p:extLst>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p:txBody>
          <a:bodyPr>
            <a:noAutofit/>
          </a:bodyPr>
          <a:lstStyle/>
          <a:p>
            <a:r>
              <a:rPr lang="en-US" sz="4000" err="1">
                <a:solidFill>
                  <a:schemeClr val="accent1">
                    <a:lumMod val="50000"/>
                  </a:schemeClr>
                </a:solidFill>
                <a:latin typeface="Arial" panose="020b0604020202020204" pitchFamily="34" charset="0"/>
              </a:rPr>
              <a:t>Nội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1215887" y="1784443"/>
            <a:ext cx="9389051" cy="830997"/>
          </a:xfrm>
          <a:prstGeom prst="rect">
            <a:avLst/>
          </a:prstGeom>
          <a:noFill/>
        </p:spPr>
        <p:txBody>
          <a:bodyPr wrap="square">
            <a:spAutoFit/>
          </a:bodyPr>
          <a:lstStyle/>
          <a:p>
            <a:r>
              <a:rPr lang="en-US" sz="2400">
                <a:latin typeface="Arial" panose="020b0604020202020204" pitchFamily="34" charset="0"/>
                <a:cs typeface="Arial" panose="020b0604020202020204" pitchFamily="34" charset="0"/>
              </a:rPr>
              <a:t>I. Thông tin về cơ hội tiết kiệm năng lượng cho ngành xi măng</a:t>
            </a:r>
          </a:p>
          <a:p>
            <a:r>
              <a:rPr lang="en-US" sz="2400">
                <a:latin typeface="Arial" panose="020b0604020202020204" pitchFamily="34" charset="0"/>
                <a:cs typeface="Arial" panose="020b0604020202020204" pitchFamily="34" charset="0"/>
              </a:rPr>
              <a:t>II. Một số giải pháp tính toán điển hình</a:t>
            </a:r>
          </a:p>
        </p:txBody>
      </p:sp>
    </p:spTree>
    <p:extLst>
      <p:ext uri="{BB962C8B-B14F-4D97-AF65-F5344CB8AC3E}">
        <p14:creationId xmlns:p14="http://schemas.microsoft.com/office/powerpoint/2010/main" val="907616215"/>
      </p:ext>
    </p:extLst>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52" descr="Bodktrammaynenkhi">
            <a:extLst>
              <a:ext uri="{FF2B5EF4-FFF2-40B4-BE49-F238E27FC236}">
                <a16:creationId xmlns:a16="http://schemas.microsoft.com/office/drawing/2014/main" id="{5710ADCA-F1A9-4BB3-882B-9C1F1A03AC9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09022" y="1686882"/>
            <a:ext cx="3749675" cy="3785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2">
            <a:extLst>
              <a:ext uri="{FF2B5EF4-FFF2-40B4-BE49-F238E27FC236}">
                <a16:creationId xmlns:a16="http://schemas.microsoft.com/office/drawing/2014/main" id="{1BF5131A-8AFF-4C7C-B06E-86C0F0AA74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036341" y="1848464"/>
            <a:ext cx="4846637" cy="2252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1DA413A-C9EE-4435-A93E-17A44E47509C}"/>
              </a:ext>
            </a:extLst>
          </p:cNvPr>
          <p:cNvSpPr txBox="1"/>
          <p:nvPr/>
        </p:nvSpPr>
        <p:spPr>
          <a:xfrm>
            <a:off x="1309022" y="5502814"/>
            <a:ext cx="4132007" cy="584775"/>
          </a:xfrm>
          <a:prstGeom prst="rect">
            <a:avLst/>
          </a:prstGeom>
          <a:noFill/>
        </p:spPr>
        <p:txBody>
          <a:bodyPr wrap="square" rtlCol="0">
            <a:spAutoFit/>
          </a:bodyPr>
          <a:lstStyle/>
          <a:p>
            <a:r>
              <a:rPr lang="en-US" sz="1600" err="1">
                <a:latin typeface="+mn-lt"/>
                <a:cs typeface="Times New Roman" pitchFamily="18" charset="0"/>
              </a:rPr>
              <a:t>Tiêu thụ năng lượng của trạm khí nén theo lưu lượng khí nén sản xuất</a:t>
            </a:r>
            <a:endParaRPr lang="vi-VN" sz="1600">
              <a:latin typeface="+mn-lt"/>
              <a:cs typeface="Times New Roman" panose="02020603050405020304" pitchFamily="18" charset="0"/>
            </a:endParaRPr>
          </a:p>
        </p:txBody>
      </p:sp>
      <p:sp>
        <p:nvSpPr>
          <p:cNvPr id="7" name="TextBox 6">
            <a:extLst>
              <a:ext uri="{FF2B5EF4-FFF2-40B4-BE49-F238E27FC236}">
                <a16:creationId xmlns:a16="http://schemas.microsoft.com/office/drawing/2014/main" id="{3BA2A5B3-6706-4E57-A130-B8C49A3B7352}"/>
              </a:ext>
            </a:extLst>
          </p:cNvPr>
          <p:cNvSpPr txBox="1"/>
          <p:nvPr/>
        </p:nvSpPr>
        <p:spPr>
          <a:xfrm>
            <a:off x="6173659" y="4293361"/>
            <a:ext cx="4572000" cy="830997"/>
          </a:xfrm>
          <a:prstGeom prst="rect">
            <a:avLst/>
          </a:prstGeom>
          <a:noFill/>
        </p:spPr>
        <p:txBody>
          <a:bodyPr wrap="square" rtlCol="0">
            <a:spAutoFit/>
          </a:bodyPr>
          <a:lstStyle/>
          <a:p>
            <a:r>
              <a:rPr lang="en-US" sz="1600" err="1">
                <a:latin typeface="+mn-lt"/>
                <a:cs typeface="Times New Roman" pitchFamily="18" charset="0"/>
              </a:rPr>
              <a:t>Biểu đồ so sánh sự dao động áp suất đối của máy nén khí có biến tần so với các máy nén khí khác</a:t>
            </a:r>
            <a:endParaRPr lang="vi-VN" sz="1600">
              <a:latin typeface="+mn-lt"/>
              <a:cs typeface="Times New Roman" pitchFamily="18" charset="0"/>
            </a:endParaRPr>
          </a:p>
        </p:txBody>
      </p:sp>
      <p:sp>
        <p:nvSpPr>
          <p:cNvPr id="10" name="Title 1">
            <a:extLst>
              <a:ext uri="{FF2B5EF4-FFF2-40B4-BE49-F238E27FC236}">
                <a16:creationId xmlns:a16="http://schemas.microsoft.com/office/drawing/2014/main" id="{C7253F1F-2837-42C2-8CE5-CB6FAE5ECFBC}"/>
              </a:ext>
            </a:extLst>
          </p:cNvPr>
          <p:cNvSpPr>
            <a:spLocks noGrp="1"/>
          </p:cNvSpPr>
          <p:nvPr>
            <p:ph type="title"/>
          </p:nvPr>
        </p:nvSpPr>
        <p:spPr>
          <a:xfrm>
            <a:off x="609599" y="720922"/>
            <a:ext cx="10936941" cy="426560"/>
          </a:xfrm>
        </p:spPr>
        <p:txBody>
          <a:bodyPr>
            <a:noAutofit/>
          </a:bodyPr>
          <a:lstStyle/>
          <a:p>
            <a:pPr algn="l"/>
            <a:r>
              <a:rPr lang="en-US" sz="2400">
                <a:solidFill>
                  <a:schemeClr val="accent1">
                    <a:lumMod val="50000"/>
                  </a:schemeClr>
                </a:solidFill>
                <a:latin typeface="+mn-lt"/>
              </a:rPr>
              <a:t>2. </a:t>
            </a:r>
            <a:r>
              <a:rPr lang="en-US" sz="2400">
                <a:solidFill>
                  <a:schemeClr val="accent1">
                    <a:lumMod val="50000"/>
                  </a:schemeClr>
                </a:solidFill>
                <a:latin typeface="+mn-lt"/>
                <a:cs typeface="Times New Roman" pitchFamily="18" charset="0"/>
              </a:rPr>
              <a:t>Lắp đặt biến tần kết hợp bộ điều khiển chung cho trạm máy </a:t>
            </a:r>
            <a:r>
              <a:rPr lang="vi-VN" sz="2400">
                <a:solidFill>
                  <a:schemeClr val="accent1">
                    <a:lumMod val="50000"/>
                  </a:schemeClr>
                </a:solidFill>
                <a:latin typeface="+mn-lt"/>
                <a:cs typeface="Times New Roman" pitchFamily="18" charset="0"/>
              </a:rPr>
              <a:t>n</a:t>
            </a:r>
            <a:r>
              <a:rPr lang="en-US" sz="2400">
                <a:solidFill>
                  <a:schemeClr val="accent1">
                    <a:lumMod val="50000"/>
                  </a:schemeClr>
                </a:solidFill>
                <a:latin typeface="+mn-lt"/>
                <a:cs typeface="Times New Roman" pitchFamily="18" charset="0"/>
              </a:rPr>
              <a:t>én khí</a:t>
            </a:r>
            <a:endParaRPr lang="en-US">
              <a:latin typeface="+mn-lt"/>
            </a:endParaRPr>
          </a:p>
        </p:txBody>
      </p:sp>
      <p:sp>
        <p:nvSpPr>
          <p:cNvPr id="8" name="TextBox 7">
            <a:extLst>
              <a:ext uri="{FF2B5EF4-FFF2-40B4-BE49-F238E27FC236}">
                <a16:creationId xmlns:a16="http://schemas.microsoft.com/office/drawing/2014/main" id="{3970C5E5-4B0E-4F98-B264-D52FBCF75EF1}"/>
              </a:ext>
            </a:extLst>
          </p:cNvPr>
          <p:cNvSpPr txBox="1"/>
          <p:nvPr/>
        </p:nvSpPr>
        <p:spPr>
          <a:xfrm>
            <a:off x="609598" y="1202133"/>
            <a:ext cx="8462683" cy="369332"/>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b. Mô tả giải pháp</a:t>
            </a:r>
            <a:endParaRPr lang="en-US" b="1">
              <a:solidFill>
                <a:schemeClr val="accent5">
                  <a:lumMod val="50000"/>
                </a:schemeClr>
              </a:solidFill>
            </a:endParaRPr>
          </a:p>
        </p:txBody>
      </p:sp>
    </p:spTree>
    <p:extLst>
      <p:ext uri="{BB962C8B-B14F-4D97-AF65-F5344CB8AC3E}">
        <p14:creationId xmlns:p14="http://schemas.microsoft.com/office/powerpoint/2010/main" val="3342883218"/>
      </p:ext>
    </p:extLst>
  </p:cSld>
  <p:clrMapOvr>
    <a:masterClrMapping/>
  </p:clrMapOvr>
  <p:transition/>
  <p:timing/>
</p:sld>
</file>

<file path=ppt/slides/slide3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a:extLst>
              <a:ext uri="{FF2B5EF4-FFF2-40B4-BE49-F238E27FC236}">
                <a16:creationId xmlns:a16="http://schemas.microsoft.com/office/drawing/2014/main" id="{A67442C7-8DBA-4948-A143-311AE4B9F21F}"/>
              </a:ext>
            </a:extLst>
          </p:cNvPr>
          <p:cNvSpPr txBox="1"/>
          <p:nvPr/>
        </p:nvSpPr>
        <p:spPr>
          <a:xfrm>
            <a:off x="609600" y="1539033"/>
            <a:ext cx="10767580" cy="2000612"/>
          </a:xfrm>
          <a:prstGeom prst="rect">
            <a:avLst/>
          </a:prstGeom>
          <a:noFill/>
        </p:spPr>
        <p:txBody>
          <a:bodyPr wrap="square" rtlCol="0">
            <a:spAutoFit/>
          </a:bodyPr>
          <a:lstStyle/>
          <a:p>
            <a:pPr algn="just">
              <a:lnSpc>
                <a:spcPct val="130000"/>
              </a:lnSpc>
            </a:pPr>
            <a:r>
              <a:rPr lang="en-US" sz="2200" b="1" err="1">
                <a:latin typeface="+mn-lt"/>
                <a:cs typeface="Times New Roman" pitchFamily="18" charset="0"/>
              </a:rPr>
              <a:t>Công dụng bộ điều khiển trạm khí nén</a:t>
            </a:r>
            <a:endParaRPr lang="en-US" sz="2200" b="1">
              <a:latin typeface="+mn-lt"/>
              <a:cs typeface="Times New Roman" pitchFamily="18" charset="0"/>
            </a:endParaRPr>
          </a:p>
          <a:p>
            <a:pPr marL="285750" indent="-285750">
              <a:buFont typeface="Wingdings" panose="05000000000000000000" pitchFamily="2" charset="2"/>
              <a:buChar char="ü"/>
            </a:pPr>
            <a:r>
              <a:rPr lang="es-ES_tradnl" sz="1800">
                <a:latin typeface="+mn-lt"/>
                <a:cs typeface="Times New Roman" pitchFamily="18" charset="0"/>
              </a:rPr>
              <a:t> Tự động vận hành các máy nén khí trong hệ thống theo nhu cầu khí nén của sản xuất.</a:t>
            </a:r>
            <a:endParaRPr lang="vi-VN" sz="1800">
              <a:latin typeface="+mn-lt"/>
              <a:cs typeface="Times New Roman" pitchFamily="18" charset="0"/>
            </a:endParaRPr>
          </a:p>
          <a:p>
            <a:pPr marL="285750" indent="-285750">
              <a:buFont typeface="Wingdings" panose="05000000000000000000" pitchFamily="2" charset="2"/>
              <a:buChar char="ü"/>
            </a:pPr>
            <a:r>
              <a:rPr lang="es-ES_tradnl" sz="1800">
                <a:latin typeface="+mn-lt"/>
                <a:cs typeface="Times New Roman" pitchFamily="18" charset="0"/>
              </a:rPr>
              <a:t> Thiết lập lịch trình hoạt động của máy nén cho phù hợp với thời gian sản xuất.</a:t>
            </a:r>
            <a:endParaRPr lang="vi-VN" sz="1800">
              <a:latin typeface="+mn-lt"/>
              <a:cs typeface="Times New Roman" pitchFamily="18" charset="0"/>
            </a:endParaRPr>
          </a:p>
          <a:p>
            <a:pPr marL="285750" indent="-285750">
              <a:buFont typeface="Wingdings" panose="05000000000000000000" pitchFamily="2" charset="2"/>
              <a:buChar char="ü"/>
            </a:pPr>
            <a:r>
              <a:rPr lang="es-ES_tradnl" sz="1800" err="1">
                <a:latin typeface="+mn-lt"/>
                <a:cs typeface="Times New Roman" pitchFamily="18" charset="0"/>
              </a:rPr>
              <a:t>Đồng bộ hóa số giờ hoạt động, số lần khởi động: tạo sự ổn định chất lượng khí cung cấp, thuận lợi cho việc bảo hành, bảo trì hệ thống máy nén khí.</a:t>
            </a:r>
            <a:endParaRPr lang="vi-VN" sz="1800">
              <a:latin typeface="+mn-lt"/>
              <a:cs typeface="Times New Roman" pitchFamily="18" charset="0"/>
            </a:endParaRPr>
          </a:p>
          <a:p>
            <a:pPr algn="just">
              <a:lnSpc>
                <a:spcPct val="130000"/>
              </a:lnSpc>
            </a:pPr>
            <a:endParaRPr lang="en-US" sz="2000" b="1">
              <a:latin typeface="Times New Roman" panose="02020603050405020304" pitchFamily="18" charset="0"/>
              <a:cs typeface="Times New Roman" pitchFamily="18" charset="0"/>
            </a:endParaRPr>
          </a:p>
        </p:txBody>
      </p:sp>
      <p:pic>
        <p:nvPicPr>
          <p:cNvPr id="5" name="Picture 2" descr="Dieukhienmaynenkhi">
            <a:extLst>
              <a:ext uri="{FF2B5EF4-FFF2-40B4-BE49-F238E27FC236}">
                <a16:creationId xmlns:a16="http://schemas.microsoft.com/office/drawing/2014/main" id="{3B05ADAC-AD73-4C36-9919-8FEB4D6D955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112871" y="3129297"/>
            <a:ext cx="5761037"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6F309B5-F5CF-49F9-839E-1FFCEB207798}"/>
              </a:ext>
            </a:extLst>
          </p:cNvPr>
          <p:cNvSpPr txBox="1"/>
          <p:nvPr/>
        </p:nvSpPr>
        <p:spPr>
          <a:xfrm>
            <a:off x="2993921" y="6147134"/>
            <a:ext cx="6204156" cy="338554"/>
          </a:xfrm>
          <a:prstGeom prst="rect">
            <a:avLst/>
          </a:prstGeom>
          <a:noFill/>
        </p:spPr>
        <p:txBody>
          <a:bodyPr wrap="square" rtlCol="0">
            <a:spAutoFit/>
          </a:bodyPr>
          <a:lstStyle/>
          <a:p>
            <a:r>
              <a:rPr lang="en-US" sz="1600" b="1" err="1">
                <a:latin typeface="+mn-lt"/>
                <a:cs typeface="Times New Roman" pitchFamily="18" charset="0"/>
              </a:rPr>
              <a:t>Sơ đồ kết nối bộ điều khiển phối hợp với các máy nén khí</a:t>
            </a:r>
            <a:endParaRPr lang="vi-VN" sz="1600" b="1">
              <a:latin typeface="+mn-lt"/>
              <a:cs typeface="Times New Roman" panose="02020603050405020304" pitchFamily="18" charset="0"/>
            </a:endParaRPr>
          </a:p>
        </p:txBody>
      </p:sp>
      <p:sp>
        <p:nvSpPr>
          <p:cNvPr id="9" name="Title 1">
            <a:extLst>
              <a:ext uri="{FF2B5EF4-FFF2-40B4-BE49-F238E27FC236}">
                <a16:creationId xmlns:a16="http://schemas.microsoft.com/office/drawing/2014/main" id="{2832E52E-5B08-46F4-A0EC-12F13B7C5401}"/>
              </a:ext>
            </a:extLst>
          </p:cNvPr>
          <p:cNvSpPr>
            <a:spLocks noGrp="1"/>
          </p:cNvSpPr>
          <p:nvPr>
            <p:ph type="title"/>
          </p:nvPr>
        </p:nvSpPr>
        <p:spPr>
          <a:xfrm>
            <a:off x="609600" y="448673"/>
            <a:ext cx="11270242" cy="843810"/>
          </a:xfrm>
        </p:spPr>
        <p:txBody>
          <a:bodyPr>
            <a:noAutofit/>
          </a:bodyPr>
          <a:lstStyle/>
          <a:p>
            <a:pPr algn="l"/>
            <a:r>
              <a:rPr lang="en-US" sz="2400">
                <a:solidFill>
                  <a:schemeClr val="accent1">
                    <a:lumMod val="50000"/>
                  </a:schemeClr>
                </a:solidFill>
                <a:latin typeface="+mn-lt"/>
              </a:rPr>
              <a:t>2. </a:t>
            </a:r>
            <a:r>
              <a:rPr lang="en-US" sz="2400">
                <a:solidFill>
                  <a:schemeClr val="accent1">
                    <a:lumMod val="50000"/>
                  </a:schemeClr>
                </a:solidFill>
                <a:latin typeface="+mn-lt"/>
                <a:cs typeface="Times New Roman" pitchFamily="18" charset="0"/>
              </a:rPr>
              <a:t>Lắp đặt biến tần kết hợp bộ điều khiển chung cho trạm máy </a:t>
            </a:r>
            <a:r>
              <a:rPr lang="vi-VN" sz="2400">
                <a:solidFill>
                  <a:schemeClr val="accent1">
                    <a:lumMod val="50000"/>
                  </a:schemeClr>
                </a:solidFill>
                <a:latin typeface="+mn-lt"/>
                <a:cs typeface="Times New Roman" pitchFamily="18" charset="0"/>
              </a:rPr>
              <a:t>n</a:t>
            </a:r>
            <a:r>
              <a:rPr lang="en-US" sz="2400">
                <a:solidFill>
                  <a:schemeClr val="accent1">
                    <a:lumMod val="50000"/>
                  </a:schemeClr>
                </a:solidFill>
                <a:latin typeface="+mn-lt"/>
                <a:cs typeface="Times New Roman" pitchFamily="18" charset="0"/>
              </a:rPr>
              <a:t>én khí</a:t>
            </a:r>
            <a:endParaRPr lang="en-US">
              <a:latin typeface="+mn-lt"/>
            </a:endParaRPr>
          </a:p>
        </p:txBody>
      </p:sp>
      <p:sp>
        <p:nvSpPr>
          <p:cNvPr id="7" name="TextBox 6">
            <a:extLst>
              <a:ext uri="{FF2B5EF4-FFF2-40B4-BE49-F238E27FC236}">
                <a16:creationId xmlns:a16="http://schemas.microsoft.com/office/drawing/2014/main" id="{ABEA51C7-5F97-441D-8894-A4F78D5D20B2}"/>
              </a:ext>
            </a:extLst>
          </p:cNvPr>
          <p:cNvSpPr txBox="1"/>
          <p:nvPr/>
        </p:nvSpPr>
        <p:spPr>
          <a:xfrm>
            <a:off x="609598" y="1202133"/>
            <a:ext cx="8462683" cy="369332"/>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b. Mô tả giải pháp</a:t>
            </a:r>
            <a:endParaRPr lang="en-US" b="1">
              <a:solidFill>
                <a:schemeClr val="accent5">
                  <a:lumMod val="50000"/>
                </a:schemeClr>
              </a:solidFill>
            </a:endParaRPr>
          </a:p>
        </p:txBody>
      </p:sp>
    </p:spTree>
    <p:extLst>
      <p:ext uri="{BB962C8B-B14F-4D97-AF65-F5344CB8AC3E}">
        <p14:creationId xmlns:p14="http://schemas.microsoft.com/office/powerpoint/2010/main" val="3713289180"/>
      </p:ext>
    </p:extLst>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Table 3">
            <a:extLst>
              <a:ext uri="{FF2B5EF4-FFF2-40B4-BE49-F238E27FC236}">
                <a16:creationId xmlns:a16="http://schemas.microsoft.com/office/drawing/2014/main" id="{38497CE8-550C-4575-AED9-9365C656292C}"/>
              </a:ext>
            </a:extLst>
          </p:cNvPr>
          <p:cNvGraphicFramePr>
            <a:graphicFrameLocks noGrp="1"/>
          </p:cNvGraphicFramePr>
          <p:nvPr/>
        </p:nvGraphicFramePr>
        <p:xfrm>
          <a:off x="1696693" y="1755057"/>
          <a:ext cx="8798612" cy="4363100"/>
        </p:xfrm>
        <a:graphic>
          <a:graphicData uri="http://schemas.openxmlformats.org/drawingml/2006/table">
            <a:tbl>
              <a:tblPr firstRow="1" bandRow="1">
                <a:tableStyleId>{5C22544A-7EE6-4342-B048-85BDC9FD1C3A}</a:tableStyleId>
              </a:tblPr>
              <a:tblGrid>
                <a:gridCol w="989306">
                  <a:extLst>
                    <a:ext uri="{9D8B030D-6E8A-4147-A177-3AD203B41FA5}">
                      <a16:colId xmlns:a16="http://schemas.microsoft.com/office/drawing/2014/main" val="20000"/>
                    </a:ext>
                  </a:extLst>
                </a:gridCol>
                <a:gridCol w="4424163">
                  <a:extLst>
                    <a:ext uri="{9D8B030D-6E8A-4147-A177-3AD203B41FA5}">
                      <a16:colId xmlns:a16="http://schemas.microsoft.com/office/drawing/2014/main" val="20001"/>
                    </a:ext>
                  </a:extLst>
                </a:gridCol>
                <a:gridCol w="1226182">
                  <a:extLst>
                    <a:ext uri="{9D8B030D-6E8A-4147-A177-3AD203B41FA5}">
                      <a16:colId xmlns:a16="http://schemas.microsoft.com/office/drawing/2014/main" val="20002"/>
                    </a:ext>
                  </a:extLst>
                </a:gridCol>
                <a:gridCol w="2158961">
                  <a:extLst>
                    <a:ext uri="{9D8B030D-6E8A-4147-A177-3AD203B41FA5}">
                      <a16:colId xmlns:a16="http://schemas.microsoft.com/office/drawing/2014/main" val="20003"/>
                    </a:ext>
                  </a:extLst>
                </a:gridCol>
              </a:tblGrid>
              <a:tr h="283051">
                <a:tc>
                  <a:txBody>
                    <a:bodyPr vert="horz" wrap="square"/>
                    <a:lstStyle/>
                    <a:p>
                      <a:pPr marL="228600" indent="-228600" algn="ctr">
                        <a:spcBef>
                          <a:spcPts val="300"/>
                        </a:spcBef>
                        <a:spcAft>
                          <a:spcPts val="300"/>
                        </a:spcAft>
                      </a:pPr>
                      <a:r>
                        <a:rPr lang="en-US" sz="1300" b="1">
                          <a:solidFill>
                            <a:schemeClr val="tx1"/>
                          </a:solidFill>
                          <a:effectLst/>
                          <a:latin typeface="+mn-lt"/>
                          <a:ea typeface="Times New Roman" panose="02020603050405020304" pitchFamily="18" charset="0"/>
                        </a:rPr>
                        <a:t>TT</a:t>
                      </a:r>
                      <a:endParaRPr lang="vi-VN" sz="100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228600" indent="-228600" algn="ctr">
                        <a:spcBef>
                          <a:spcPts val="300"/>
                        </a:spcBef>
                        <a:spcAft>
                          <a:spcPts val="300"/>
                        </a:spcAft>
                      </a:pPr>
                      <a:r>
                        <a:rPr lang="en-US" sz="1300" b="1">
                          <a:solidFill>
                            <a:schemeClr val="tx1"/>
                          </a:solidFill>
                          <a:effectLst/>
                          <a:latin typeface="+mn-lt"/>
                          <a:ea typeface="Times New Roman" panose="02020603050405020304" pitchFamily="18" charset="0"/>
                        </a:rPr>
                        <a:t>THÔNG SỐ</a:t>
                      </a:r>
                      <a:endParaRPr lang="vi-VN" sz="100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228600" indent="-228600" algn="ctr">
                        <a:spcBef>
                          <a:spcPts val="300"/>
                        </a:spcBef>
                        <a:spcAft>
                          <a:spcPts val="300"/>
                        </a:spcAft>
                      </a:pPr>
                      <a:r>
                        <a:rPr lang="en-US" sz="1300" b="1">
                          <a:solidFill>
                            <a:schemeClr val="tx1"/>
                          </a:solidFill>
                          <a:effectLst/>
                          <a:latin typeface="+mn-lt"/>
                          <a:ea typeface="Times New Roman" panose="02020603050405020304" pitchFamily="18" charset="0"/>
                        </a:rPr>
                        <a:t>ĐƠN VỊ</a:t>
                      </a:r>
                      <a:endParaRPr lang="vi-VN" sz="100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ctr">
                        <a:spcBef>
                          <a:spcPts val="300"/>
                        </a:spcBef>
                        <a:spcAft>
                          <a:spcPts val="300"/>
                        </a:spcAft>
                      </a:pPr>
                      <a:r>
                        <a:rPr lang="en-US" sz="1300" b="1">
                          <a:solidFill>
                            <a:schemeClr val="tx1"/>
                          </a:solidFill>
                          <a:effectLst/>
                          <a:latin typeface="+mn-lt"/>
                          <a:ea typeface="Times New Roman" panose="02020603050405020304" pitchFamily="18" charset="0"/>
                        </a:rPr>
                        <a:t>GIÁ TRỊ</a:t>
                      </a:r>
                      <a:endParaRPr lang="vi-VN" sz="1000">
                        <a:solidFill>
                          <a:schemeClr val="tx1"/>
                        </a:solidFill>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34700">
                <a:tc>
                  <a:txBody>
                    <a:bodyPr vert="horz" wrap="square"/>
                    <a:lstStyle/>
                    <a:p>
                      <a:pPr algn="ctr">
                        <a:spcBef>
                          <a:spcPts val="300"/>
                        </a:spcBef>
                        <a:spcAft>
                          <a:spcPts val="300"/>
                        </a:spcAft>
                      </a:pPr>
                      <a:r>
                        <a:rPr lang="en-US" sz="1800">
                          <a:effectLst/>
                          <a:latin typeface="+mn-lt"/>
                          <a:ea typeface="Times New Roman" panose="02020603050405020304" pitchFamily="18" charset="0"/>
                        </a:rPr>
                        <a:t>1</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Giá điện trung bình của Công ty 10 tháng đầu năm 2015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VNĐ</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1.355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34700">
                <a:tc>
                  <a:txBody>
                    <a:bodyPr vert="horz" wrap="square"/>
                    <a:lstStyle/>
                    <a:p>
                      <a:pPr algn="ctr">
                        <a:spcBef>
                          <a:spcPts val="300"/>
                        </a:spcBef>
                        <a:spcAft>
                          <a:spcPts val="300"/>
                        </a:spcAft>
                      </a:pPr>
                      <a:r>
                        <a:rPr lang="en-US" sz="1800">
                          <a:effectLst/>
                          <a:latin typeface="+mn-lt"/>
                          <a:ea typeface="Times New Roman" panose="02020603050405020304" pitchFamily="18" charset="0"/>
                        </a:rPr>
                        <a:t>2</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err="1">
                          <a:effectLst/>
                          <a:latin typeface="+mn-lt"/>
                          <a:ea typeface="Times New Roman" panose="02020603050405020304" pitchFamily="18" charset="0"/>
                        </a:rPr>
                        <a:t>Điện năng tiết kiệm được sau khi thực hiện giải pháp</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kWh/năm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354.816</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34700">
                <a:tc>
                  <a:txBody>
                    <a:bodyPr vert="horz" wrap="square"/>
                    <a:lstStyle/>
                    <a:p>
                      <a:pPr algn="ctr">
                        <a:spcBef>
                          <a:spcPts val="300"/>
                        </a:spcBef>
                        <a:spcAft>
                          <a:spcPts val="300"/>
                        </a:spcAft>
                      </a:pPr>
                      <a:r>
                        <a:rPr lang="en-US" sz="1800">
                          <a:effectLst/>
                          <a:latin typeface="+mn-lt"/>
                          <a:ea typeface="Times New Roman" panose="02020603050405020304" pitchFamily="18" charset="0"/>
                        </a:rPr>
                        <a:t>3</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Thu nhập do TKNL mang lại trong 1 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Triệu VNĐ/năm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481</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09437">
                <a:tc>
                  <a:txBody>
                    <a:bodyPr vert="horz" wrap="square"/>
                    <a:lstStyle/>
                    <a:p>
                      <a:pPr algn="ctr">
                        <a:spcBef>
                          <a:spcPts val="300"/>
                        </a:spcBef>
                        <a:spcAft>
                          <a:spcPts val="300"/>
                        </a:spcAft>
                      </a:pPr>
                      <a:r>
                        <a:rPr lang="en-US" sz="1800">
                          <a:effectLst/>
                          <a:latin typeface="+mn-lt"/>
                          <a:ea typeface="Times New Roman" panose="02020603050405020304" pitchFamily="18" charset="0"/>
                        </a:rPr>
                        <a:t>4</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err="1">
                          <a:effectLst/>
                          <a:latin typeface="+mn-lt"/>
                          <a:ea typeface="Times New Roman" panose="02020603050405020304" pitchFamily="18" charset="0"/>
                        </a:rPr>
                        <a:t>Tổng chi phí đầu tư thực hiện dự án</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Triệu VNĐ</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640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83051">
                <a:tc>
                  <a:txBody>
                    <a:bodyPr vert="horz" wrap="square"/>
                    <a:lstStyle/>
                    <a:p>
                      <a:pPr algn="ctr">
                        <a:spcBef>
                          <a:spcPts val="300"/>
                        </a:spcBef>
                        <a:spcAft>
                          <a:spcPts val="300"/>
                        </a:spcAft>
                      </a:pPr>
                      <a:r>
                        <a:rPr lang="en-US" sz="1800">
                          <a:effectLst/>
                          <a:latin typeface="+mn-lt"/>
                          <a:ea typeface="Times New Roman" panose="02020603050405020304" pitchFamily="18" charset="0"/>
                        </a:rPr>
                        <a:t>5</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err="1">
                          <a:effectLst/>
                          <a:latin typeface="+mn-lt"/>
                          <a:ea typeface="Times New Roman" panose="02020603050405020304" pitchFamily="18" charset="0"/>
                        </a:rPr>
                        <a:t>Thời gian hoàn vốn giản đơn</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tháng</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16,0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83051">
                <a:tc>
                  <a:txBody>
                    <a:bodyPr vert="horz" wrap="square"/>
                    <a:lstStyle/>
                    <a:p>
                      <a:pPr algn="ctr">
                        <a:spcBef>
                          <a:spcPts val="300"/>
                        </a:spcBef>
                        <a:spcAft>
                          <a:spcPts val="300"/>
                        </a:spcAft>
                      </a:pPr>
                      <a:r>
                        <a:rPr lang="en-US" sz="1800">
                          <a:effectLst/>
                          <a:latin typeface="+mn-lt"/>
                          <a:ea typeface="Times New Roman" panose="02020603050405020304" pitchFamily="18" charset="0"/>
                        </a:rPr>
                        <a:t>6</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err="1">
                          <a:effectLst/>
                          <a:latin typeface="+mn-lt"/>
                          <a:ea typeface="Times New Roman" panose="02020603050405020304" pitchFamily="18" charset="0"/>
                        </a:rPr>
                        <a:t>Hệ số chiết khấu</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1685540"/>
                  </a:ext>
                </a:extLst>
              </a:tr>
              <a:tr h="283051">
                <a:tc>
                  <a:txBody>
                    <a:bodyPr vert="horz" wrap="square"/>
                    <a:lstStyle/>
                    <a:p>
                      <a:pPr algn="ctr">
                        <a:spcBef>
                          <a:spcPts val="300"/>
                        </a:spcBef>
                        <a:spcAft>
                          <a:spcPts val="300"/>
                        </a:spcAft>
                      </a:pPr>
                      <a:r>
                        <a:rPr lang="en-US" sz="1800">
                          <a:effectLst/>
                          <a:latin typeface="+mn-lt"/>
                          <a:ea typeface="Times New Roman" panose="02020603050405020304" pitchFamily="18" charset="0"/>
                        </a:rPr>
                        <a:t>7</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err="1">
                          <a:effectLst/>
                          <a:latin typeface="+mn-lt"/>
                          <a:ea typeface="Times New Roman" panose="02020603050405020304" pitchFamily="18" charset="0"/>
                        </a:rPr>
                        <a:t>Vòng đời của dự án</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294210"/>
                  </a:ext>
                </a:extLst>
              </a:tr>
              <a:tr h="509437">
                <a:tc>
                  <a:txBody>
                    <a:bodyPr vert="horz" wrap="square"/>
                    <a:lstStyle/>
                    <a:p>
                      <a:pPr algn="ctr">
                        <a:spcBef>
                          <a:spcPts val="300"/>
                        </a:spcBef>
                        <a:spcAft>
                          <a:spcPts val="300"/>
                        </a:spcAft>
                      </a:pPr>
                      <a:r>
                        <a:rPr lang="en-US" sz="1800">
                          <a:effectLst/>
                          <a:latin typeface="+mn-lt"/>
                          <a:ea typeface="Times New Roman" panose="02020603050405020304" pitchFamily="18" charset="0"/>
                        </a:rPr>
                        <a:t>8</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err="1">
                          <a:effectLst/>
                          <a:latin typeface="+mn-lt"/>
                          <a:ea typeface="Times New Roman" panose="02020603050405020304" pitchFamily="18" charset="0"/>
                        </a:rPr>
                        <a:t>Lơi nhuận thuần của dự án (NPV)</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err="1">
                          <a:effectLst/>
                          <a:latin typeface="+mn-lt"/>
                          <a:ea typeface="Times New Roman" panose="02020603050405020304" pitchFamily="18" charset="0"/>
                        </a:rPr>
                        <a:t>Triệu VNĐ</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2937</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13732200"/>
                  </a:ext>
                </a:extLst>
              </a:tr>
              <a:tr h="283051">
                <a:tc>
                  <a:txBody>
                    <a:bodyPr vert="horz" wrap="square"/>
                    <a:lstStyle/>
                    <a:p>
                      <a:pPr algn="ctr">
                        <a:spcBef>
                          <a:spcPts val="300"/>
                        </a:spcBef>
                        <a:spcAft>
                          <a:spcPts val="300"/>
                        </a:spcAft>
                      </a:pPr>
                      <a:r>
                        <a:rPr lang="en-US" sz="1800">
                          <a:effectLst/>
                          <a:latin typeface="+mn-lt"/>
                          <a:ea typeface="Times New Roman" panose="02020603050405020304" pitchFamily="18" charset="0"/>
                        </a:rPr>
                        <a:t>9</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Chỉ số hoàn vốn nội tại (IRR)</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80%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5547284"/>
                  </a:ext>
                </a:extLst>
              </a:tr>
              <a:tr h="283051">
                <a:tc>
                  <a:txBody>
                    <a:bodyPr vert="horz" wrap="square"/>
                    <a:lstStyle/>
                    <a:p>
                      <a:pPr algn="ctr">
                        <a:spcBef>
                          <a:spcPts val="300"/>
                        </a:spcBef>
                        <a:spcAft>
                          <a:spcPts val="300"/>
                        </a:spcAft>
                      </a:pPr>
                      <a:r>
                        <a:rPr lang="en-US" sz="1800">
                          <a:effectLst/>
                          <a:latin typeface="+mn-lt"/>
                          <a:ea typeface="Times New Roman" panose="02020603050405020304" pitchFamily="18" charset="0"/>
                        </a:rPr>
                        <a:t>10</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Thời gian hoàn vốn đầu tư dự án</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spcBef>
                          <a:spcPts val="300"/>
                        </a:spcBef>
                        <a:spcAft>
                          <a:spcPts val="300"/>
                        </a:spcAft>
                      </a:pPr>
                      <a:r>
                        <a:rPr lang="en-US" sz="1800">
                          <a:effectLst/>
                          <a:latin typeface="+mn-lt"/>
                          <a:ea typeface="Times New Roman" panose="02020603050405020304" pitchFamily="18" charset="0"/>
                        </a:rPr>
                        <a:t>tấn/năm</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r">
                        <a:spcAft>
                          <a:spcPct val="0"/>
                        </a:spcAft>
                      </a:pPr>
                      <a:r>
                        <a:rPr lang="en-US" sz="1800">
                          <a:effectLst/>
                          <a:latin typeface="+mn-lt"/>
                          <a:ea typeface="Times New Roman" panose="02020603050405020304" pitchFamily="18" charset="0"/>
                        </a:rPr>
                        <a:t>40,6</a:t>
                      </a:r>
                      <a:endParaRPr lang="vi-VN" sz="180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8255981"/>
                  </a:ext>
                </a:extLst>
              </a:tr>
            </a:tbl>
          </a:graphicData>
        </a:graphic>
      </p:graphicFrame>
      <p:sp>
        <p:nvSpPr>
          <p:cNvPr id="7" name="Title 1">
            <a:extLst>
              <a:ext uri="{FF2B5EF4-FFF2-40B4-BE49-F238E27FC236}">
                <a16:creationId xmlns:a16="http://schemas.microsoft.com/office/drawing/2014/main" id="{42B3E5B2-4406-498A-A295-A9E81434D933}"/>
              </a:ext>
            </a:extLst>
          </p:cNvPr>
          <p:cNvSpPr>
            <a:spLocks noGrp="1"/>
          </p:cNvSpPr>
          <p:nvPr>
            <p:ph type="title"/>
          </p:nvPr>
        </p:nvSpPr>
        <p:spPr>
          <a:xfrm>
            <a:off x="590550" y="739843"/>
            <a:ext cx="11002360" cy="422078"/>
          </a:xfrm>
        </p:spPr>
        <p:txBody>
          <a:bodyPr>
            <a:noAutofit/>
          </a:bodyPr>
          <a:lstStyle/>
          <a:p>
            <a:pPr algn="l"/>
            <a:r>
              <a:rPr lang="en-US" sz="2400">
                <a:solidFill>
                  <a:schemeClr val="accent1">
                    <a:lumMod val="50000"/>
                  </a:schemeClr>
                </a:solidFill>
                <a:latin typeface="+mn-lt"/>
              </a:rPr>
              <a:t>2. </a:t>
            </a:r>
            <a:r>
              <a:rPr lang="en-US" sz="2400">
                <a:solidFill>
                  <a:schemeClr val="accent1">
                    <a:lumMod val="50000"/>
                  </a:schemeClr>
                </a:solidFill>
                <a:latin typeface="+mn-lt"/>
                <a:cs typeface="Times New Roman" pitchFamily="18" charset="0"/>
              </a:rPr>
              <a:t>Lắp đặt biến tần kết hợp bộ điều khiển chung cho trạm máy </a:t>
            </a:r>
            <a:r>
              <a:rPr lang="vi-VN" sz="2400">
                <a:solidFill>
                  <a:schemeClr val="accent1">
                    <a:lumMod val="50000"/>
                  </a:schemeClr>
                </a:solidFill>
                <a:latin typeface="+mn-lt"/>
                <a:cs typeface="Times New Roman" pitchFamily="18" charset="0"/>
              </a:rPr>
              <a:t>n</a:t>
            </a:r>
            <a:r>
              <a:rPr lang="en-US" sz="2400">
                <a:solidFill>
                  <a:schemeClr val="accent1">
                    <a:lumMod val="50000"/>
                  </a:schemeClr>
                </a:solidFill>
                <a:latin typeface="+mn-lt"/>
                <a:cs typeface="Times New Roman" pitchFamily="18" charset="0"/>
              </a:rPr>
              <a:t>én khí</a:t>
            </a:r>
            <a:endParaRPr lang="en-US">
              <a:latin typeface="+mn-lt"/>
            </a:endParaRPr>
          </a:p>
        </p:txBody>
      </p:sp>
      <p:sp>
        <p:nvSpPr>
          <p:cNvPr id="5" name="TextBox 4">
            <a:extLst>
              <a:ext uri="{FF2B5EF4-FFF2-40B4-BE49-F238E27FC236}">
                <a16:creationId xmlns:a16="http://schemas.microsoft.com/office/drawing/2014/main" id="{E994460E-3C08-4F43-80DE-9349723EC31C}"/>
              </a:ext>
            </a:extLst>
          </p:cNvPr>
          <p:cNvSpPr txBox="1"/>
          <p:nvPr/>
        </p:nvSpPr>
        <p:spPr>
          <a:xfrm>
            <a:off x="609598" y="1202133"/>
            <a:ext cx="8462683" cy="379656"/>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c. Tính toán tiềm năng TKNL của giải pháp</a:t>
            </a:r>
            <a:endParaRPr lang="en-US" b="1">
              <a:solidFill>
                <a:schemeClr val="accent5">
                  <a:lumMod val="50000"/>
                </a:schemeClr>
              </a:solidFill>
            </a:endParaRPr>
          </a:p>
        </p:txBody>
      </p:sp>
    </p:spTree>
    <p:extLst>
      <p:ext uri="{BB962C8B-B14F-4D97-AF65-F5344CB8AC3E}">
        <p14:creationId xmlns:p14="http://schemas.microsoft.com/office/powerpoint/2010/main" val="2756663834"/>
      </p:ext>
    </p:extLst>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CC0EE90E-B156-4EEF-B1A6-33DFB5EE237A}"/>
              </a:ext>
            </a:extLst>
          </p:cNvPr>
          <p:cNvSpPr>
            <a:spLocks noGrp="1"/>
          </p:cNvSpPr>
          <p:nvPr>
            <p:ph type="title"/>
          </p:nvPr>
        </p:nvSpPr>
        <p:spPr>
          <a:xfrm>
            <a:off x="609598" y="638678"/>
            <a:ext cx="10972800" cy="495200"/>
          </a:xfrm>
        </p:spPr>
        <p:txBody>
          <a:bodyPr>
            <a:noAutofit/>
          </a:bodyPr>
          <a:lstStyle/>
          <a:p>
            <a:pPr algn="l"/>
            <a:r>
              <a:rPr lang="en-US" sz="1800">
                <a:solidFill>
                  <a:schemeClr val="accent1">
                    <a:lumMod val="50000"/>
                  </a:schemeClr>
                </a:solidFill>
                <a:latin typeface="+mn-lt"/>
              </a:rPr>
              <a:t>3. </a:t>
            </a:r>
            <a:r>
              <a:rPr lang="vi-VN" sz="1800">
                <a:solidFill>
                  <a:schemeClr val="accent1">
                    <a:lumMod val="50000"/>
                  </a:schemeClr>
                </a:solidFill>
                <a:latin typeface="+mn-lt"/>
              </a:rPr>
              <a:t>ENPOSS DORCE  cho hệ thống chỉnh lưu cấp điện cho cụm lò nung, lò sấy dây chuyền 1,2</a:t>
            </a:r>
            <a:endParaRPr lang="en-US" sz="1800">
              <a:latin typeface="+mn-lt"/>
            </a:endParaRPr>
          </a:p>
        </p:txBody>
      </p:sp>
      <p:sp>
        <p:nvSpPr>
          <p:cNvPr id="4" name="TextBox 3">
            <a:extLst>
              <a:ext uri="{FF2B5EF4-FFF2-40B4-BE49-F238E27FC236}">
                <a16:creationId xmlns:a16="http://schemas.microsoft.com/office/drawing/2014/main" id="{546124C2-54F4-4791-B04F-38D12C2A58FF}"/>
              </a:ext>
            </a:extLst>
          </p:cNvPr>
          <p:cNvSpPr txBox="1"/>
          <p:nvPr/>
        </p:nvSpPr>
        <p:spPr>
          <a:xfrm>
            <a:off x="609599" y="1814052"/>
            <a:ext cx="10972801" cy="1231106"/>
          </a:xfrm>
          <a:prstGeom prst="rect">
            <a:avLst/>
          </a:prstGeom>
          <a:noFill/>
        </p:spPr>
        <p:txBody>
          <a:bodyPr wrap="square" rtlCol="0">
            <a:spAutoFit/>
          </a:bodyPr>
          <a:lstStyle/>
          <a:p>
            <a:r>
              <a:rPr lang="en-US" sz="2000" b="1">
                <a:solidFill>
                  <a:schemeClr val="accent5">
                    <a:lumMod val="50000"/>
                  </a:schemeClr>
                </a:solidFill>
                <a:latin typeface="+mn-lt"/>
                <a:cs typeface="Times New Roman" pitchFamily="18" charset="0"/>
              </a:rPr>
              <a:t>a. Hiện trạng</a:t>
            </a:r>
          </a:p>
          <a:p>
            <a:r>
              <a:rPr lang="es-ES_tradnl" sz="1800" err="1">
                <a:latin typeface="+mn-lt"/>
                <a:cs typeface="Times New Roman" pitchFamily="18" charset="0"/>
              </a:rPr>
              <a:t>Hầu hết các thiết bị quạt làm mát clinker của Công ty đều được </a:t>
            </a:r>
            <a:r>
              <a:rPr lang="en-US" sz="1800" err="1">
                <a:latin typeface="+mn-lt"/>
                <a:cs typeface="Times New Roman" pitchFamily="18" charset="0"/>
              </a:rPr>
              <a:t>trang bị biến tần để điều khiển, tốc độ quạt được điều khiển theo sự điều khiển của người vận hành tùy thuộc vào điều kiện hoạt động sản xuất. Các van cánh hướng gió đầu hút và đầu đẩy đều mở 100% khi sử dụng biến tần.</a:t>
            </a:r>
            <a:endParaRPr lang="es-ES_tradnl" sz="1800">
              <a:latin typeface="+mn-lt"/>
              <a:cs typeface="Times New Roman" pitchFamily="18" charset="0"/>
            </a:endParaRPr>
          </a:p>
        </p:txBody>
      </p:sp>
      <p:pic>
        <p:nvPicPr>
          <p:cNvPr id="5" name="Picture 2">
            <a:extLst>
              <a:ext uri="{FF2B5EF4-FFF2-40B4-BE49-F238E27FC236}">
                <a16:creationId xmlns:a16="http://schemas.microsoft.com/office/drawing/2014/main" id="{242B5C10-341F-4C8A-935C-FEADBE9ABCF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479591" y="3199926"/>
            <a:ext cx="2867025"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9B32CDAD-3699-4F15-BBA0-286EA312BA5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40793" y="3168176"/>
            <a:ext cx="2835275" cy="219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4CB49199-C7F2-4845-8801-F1B1769A4DF1}"/>
              </a:ext>
            </a:extLst>
          </p:cNvPr>
          <p:cNvSpPr txBox="1"/>
          <p:nvPr/>
        </p:nvSpPr>
        <p:spPr>
          <a:xfrm>
            <a:off x="3501998" y="5434511"/>
            <a:ext cx="5188001" cy="338554"/>
          </a:xfrm>
          <a:prstGeom prst="rect">
            <a:avLst/>
          </a:prstGeom>
          <a:noFill/>
        </p:spPr>
        <p:txBody>
          <a:bodyPr wrap="square" rtlCol="0">
            <a:spAutoFit/>
          </a:bodyPr>
          <a:lstStyle/>
          <a:p>
            <a:r>
              <a:rPr lang="vi-VN" sz="1600" b="1">
                <a:latin typeface="+mn-lt"/>
              </a:rPr>
              <a:t>Kết quả đo chất lượng điện khu vực sấy &amp; nung</a:t>
            </a:r>
          </a:p>
        </p:txBody>
      </p:sp>
      <p:sp>
        <p:nvSpPr>
          <p:cNvPr id="8" name="TextBox 7">
            <a:extLst>
              <a:ext uri="{FF2B5EF4-FFF2-40B4-BE49-F238E27FC236}">
                <a16:creationId xmlns:a16="http://schemas.microsoft.com/office/drawing/2014/main" id="{2CE68774-EADE-41A3-BB18-4A2057553C59}"/>
              </a:ext>
            </a:extLst>
          </p:cNvPr>
          <p:cNvSpPr txBox="1"/>
          <p:nvPr/>
        </p:nvSpPr>
        <p:spPr>
          <a:xfrm>
            <a:off x="2410765" y="5930570"/>
            <a:ext cx="8212990" cy="369332"/>
          </a:xfrm>
          <a:prstGeom prst="rect">
            <a:avLst/>
          </a:prstGeom>
          <a:noFill/>
        </p:spPr>
        <p:txBody>
          <a:bodyPr wrap="square" rtlCol="0">
            <a:spAutoFit/>
          </a:bodyPr>
          <a:lstStyle/>
          <a:p>
            <a:r>
              <a:rPr lang="vi-VN" sz="1800" b="1" i="1">
                <a:latin typeface="+mn-lt"/>
              </a:rPr>
              <a:t>Nhận xét: </a:t>
            </a:r>
            <a:r>
              <a:rPr lang="vi-VN" sz="1800">
                <a:latin typeface="+mn-lt"/>
              </a:rPr>
              <a:t>sóng hài tại các khu vực trên đều cao quá mức tiêu chuẩn cho phép</a:t>
            </a:r>
          </a:p>
        </p:txBody>
      </p:sp>
    </p:spTree>
    <p:extLst>
      <p:ext uri="{BB962C8B-B14F-4D97-AF65-F5344CB8AC3E}">
        <p14:creationId xmlns:p14="http://schemas.microsoft.com/office/powerpoint/2010/main" val="228690427"/>
      </p:ext>
    </p:extLst>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Rectangle 3">
            <a:extLst>
              <a:ext uri="{FF2B5EF4-FFF2-40B4-BE49-F238E27FC236}">
                <a16:creationId xmlns:a16="http://schemas.microsoft.com/office/drawing/2014/main" id="{0CAABB79-4F35-45F6-8606-3F9DC7F37D21}"/>
              </a:ext>
            </a:extLst>
          </p:cNvPr>
          <p:cNvSpPr/>
          <p:nvPr/>
        </p:nvSpPr>
        <p:spPr>
          <a:xfrm>
            <a:off x="658758" y="2386948"/>
            <a:ext cx="4980042" cy="3177793"/>
          </a:xfrm>
          <a:prstGeom prst="rect">
            <a:avLst/>
          </a:prstGeom>
        </p:spPr>
        <p:txBody>
          <a:bodyPr wrap="square">
            <a:spAutoFit/>
          </a:bodyPr>
          <a:lstStyle/>
          <a:p>
            <a:pPr algn="just">
              <a:lnSpc>
                <a:spcPct val="90000"/>
              </a:lnSpc>
              <a:spcBef>
                <a:spcPts val="300"/>
              </a:spcBef>
              <a:spcAft>
                <a:spcPts val="300"/>
              </a:spcAft>
              <a:tabLst>
                <a:tab pos="540385"/>
              </a:tabLst>
            </a:pPr>
            <a:r>
              <a:rPr lang="es-ES_tradnl" sz="2000" b="1">
                <a:solidFill>
                  <a:schemeClr val="accent5">
                    <a:lumMod val="50000"/>
                  </a:schemeClr>
                </a:solidFill>
                <a:latin typeface="+mn-lt"/>
                <a:ea typeface="Times New Roman" panose="02020603050405020304" pitchFamily="18" charset="0"/>
              </a:rPr>
              <a:t>b. Mô tả giải pháp:</a:t>
            </a:r>
          </a:p>
          <a:p>
            <a:pPr marL="342900" indent="-342900" algn="just">
              <a:buFont typeface="Wingdings" panose="05000000000000000000" pitchFamily="2" charset="2"/>
              <a:buChar char="ü"/>
            </a:pPr>
            <a:r>
              <a:rPr lang="es-ES_tradnl" sz="1800" err="1">
                <a:latin typeface="+mn-lt"/>
                <a:cs typeface="Times New Roman" pitchFamily="18" charset="0"/>
              </a:rPr>
              <a:t>Hiện nay trên thị trường có 2 kiểu giải pháp ngăn ngừa sóng hài: sử dụng cuộn kháng (linh kiện thụ động) và sử dụng các linh kiện tích cực (bộ lọc tích cực). Bộ lọc này sẽ phát ra các xung để làm giảm sự biến dạng của nguồn điện</a:t>
            </a:r>
            <a:r>
              <a:rPr lang="vi-VN" sz="1800">
                <a:latin typeface="+mn-lt"/>
                <a:cs typeface="Times New Roman" pitchFamily="18" charset="0"/>
              </a:rPr>
              <a:t>.</a:t>
            </a:r>
          </a:p>
          <a:p>
            <a:pPr marL="342900" indent="-342900" algn="just">
              <a:buFont typeface="Wingdings" panose="05000000000000000000" pitchFamily="2" charset="2"/>
              <a:buChar char="ü"/>
            </a:pPr>
            <a:r>
              <a:rPr lang="es-ES_tradnl" sz="1800">
                <a:latin typeface="+mn-lt"/>
                <a:cs typeface="Times New Roman" pitchFamily="18" charset="0"/>
              </a:rPr>
              <a:t>Một sản phẩm được chứng nhận và sử dụng khá rộng rãi là sản phẩm ENPOSS có thể tiết kiệm từ 715% điện năng (theo đánh giá của nhà sản xuất).</a:t>
            </a:r>
            <a:endParaRPr lang="vi-VN" sz="1800">
              <a:latin typeface="+mn-lt"/>
              <a:cs typeface="Times New Roman" pitchFamily="18" charset="0"/>
            </a:endParaRPr>
          </a:p>
        </p:txBody>
      </p:sp>
      <p:pic>
        <p:nvPicPr>
          <p:cNvPr id="5" name="Picture 6">
            <a:extLst>
              <a:ext uri="{FF2B5EF4-FFF2-40B4-BE49-F238E27FC236}">
                <a16:creationId xmlns:a16="http://schemas.microsoft.com/office/drawing/2014/main" id="{0229A87A-A731-41C4-B810-B2CEC9A1B9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79"/>
          <a:stretch>
            <a:fillRect/>
          </a:stretch>
        </p:blipFill>
        <p:spPr bwMode="auto">
          <a:xfrm>
            <a:off x="6759681" y="1973820"/>
            <a:ext cx="187304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a:extLst>
              <a:ext uri="{FF2B5EF4-FFF2-40B4-BE49-F238E27FC236}">
                <a16:creationId xmlns:a16="http://schemas.microsoft.com/office/drawing/2014/main" id="{0B8C19DF-EC95-44E5-B1C5-2EF7997078B8}"/>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85235" y="2019949"/>
            <a:ext cx="2597165" cy="1707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49C7D992-27A2-4A81-9029-5353BA48FFD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59681" y="3742815"/>
            <a:ext cx="4773561"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83FA7A90-7FEB-45A4-B24B-D768BC9B2A53}"/>
              </a:ext>
            </a:extLst>
          </p:cNvPr>
          <p:cNvSpPr txBox="1"/>
          <p:nvPr/>
        </p:nvSpPr>
        <p:spPr>
          <a:xfrm>
            <a:off x="6813535" y="5496910"/>
            <a:ext cx="4343400" cy="666977"/>
          </a:xfrm>
          <a:prstGeom prst="rect">
            <a:avLst/>
          </a:prstGeom>
          <a:noFill/>
        </p:spPr>
        <p:txBody>
          <a:bodyPr wrap="square" rtlCol="0">
            <a:spAutoFit/>
          </a:bodyPr>
          <a:lstStyle/>
          <a:p>
            <a:r>
              <a:rPr lang="en-US" sz="1800" b="1">
                <a:latin typeface="+mn-lt"/>
                <a:cs typeface="Times New Roman" pitchFamily="18" charset="0"/>
              </a:rPr>
              <a:t>Minh họa hiệu quả của thiết bị lọc sóng hài ENPOSS FORCE</a:t>
            </a:r>
            <a:endParaRPr lang="vi-VN" sz="1800" b="1">
              <a:latin typeface="+mn-lt"/>
              <a:cs typeface="Times New Roman" panose="02020603050405020304" pitchFamily="18" charset="0"/>
            </a:endParaRPr>
          </a:p>
        </p:txBody>
      </p:sp>
      <p:sp>
        <p:nvSpPr>
          <p:cNvPr id="3" name="TextBox 2">
            <a:extLst>
              <a:ext uri="{FF2B5EF4-FFF2-40B4-BE49-F238E27FC236}">
                <a16:creationId xmlns:a16="http://schemas.microsoft.com/office/drawing/2014/main" id="{7EEBDC52-199D-EF30-2065-881A9860372B}"/>
              </a:ext>
            </a:extLst>
          </p:cNvPr>
          <p:cNvSpPr txBox="1"/>
          <p:nvPr/>
        </p:nvSpPr>
        <p:spPr>
          <a:xfrm>
            <a:off x="609598" y="427566"/>
            <a:ext cx="10923644" cy="707886"/>
          </a:xfrm>
          <a:prstGeom prst="rect">
            <a:avLst/>
          </a:prstGeom>
          <a:noFill/>
        </p:spPr>
        <p:txBody>
          <a:bodyPr wrap="square">
            <a:spAutoFit/>
          </a:bodyPr>
          <a:lstStyle/>
          <a:p>
            <a:r>
              <a:rPr lang="en-US" sz="2000" b="1">
                <a:solidFill>
                  <a:schemeClr val="accent1">
                    <a:lumMod val="50000"/>
                  </a:schemeClr>
                </a:solidFill>
                <a:latin typeface="+mn-lt"/>
              </a:rPr>
              <a:t>3. </a:t>
            </a:r>
            <a:r>
              <a:rPr lang="vi-VN" sz="2000" b="1">
                <a:solidFill>
                  <a:schemeClr val="accent1">
                    <a:lumMod val="50000"/>
                  </a:schemeClr>
                </a:solidFill>
                <a:latin typeface="+mn-lt"/>
              </a:rPr>
              <a:t>Lắp đặt thiết bị lọc sóng hài ENPOSS DORCE  cho hệ thống chỉnh lưu cấp điện cho cụm lò nung, lò sấy dây chuyền 1,2</a:t>
            </a:r>
            <a:endParaRPr lang="en-VN" b="1"/>
          </a:p>
        </p:txBody>
      </p:sp>
    </p:spTree>
    <p:extLst>
      <p:ext uri="{BB962C8B-B14F-4D97-AF65-F5344CB8AC3E}">
        <p14:creationId xmlns:p14="http://schemas.microsoft.com/office/powerpoint/2010/main" val="3020191756"/>
      </p:ext>
    </p:extLst>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Ảnh 14">
            <a:extLst>
              <a:ext uri="{FF2B5EF4-FFF2-40B4-BE49-F238E27FC236}">
                <a16:creationId xmlns:a16="http://schemas.microsoft.com/office/drawing/2014/main" id="{0DE15BE7-D61E-42DD-8B2D-C45225666CD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71298" y="2327042"/>
            <a:ext cx="6249403"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FE82457-748A-4675-8B38-A079111616FA}"/>
              </a:ext>
            </a:extLst>
          </p:cNvPr>
          <p:cNvSpPr txBox="1"/>
          <p:nvPr/>
        </p:nvSpPr>
        <p:spPr>
          <a:xfrm>
            <a:off x="4323734" y="6004307"/>
            <a:ext cx="3544529" cy="369332"/>
          </a:xfrm>
          <a:prstGeom prst="rect">
            <a:avLst/>
          </a:prstGeom>
          <a:noFill/>
        </p:spPr>
        <p:txBody>
          <a:bodyPr wrap="square" rtlCol="0">
            <a:spAutoFit/>
          </a:bodyPr>
          <a:lstStyle/>
          <a:p>
            <a:r>
              <a:rPr lang="en-US" sz="1800" b="1" err="1">
                <a:latin typeface="+mn-lt"/>
                <a:cs typeface="Times New Roman" pitchFamily="18" charset="0"/>
              </a:rPr>
              <a:t>Sơ đồ lắp đặt thiết bị FORCE</a:t>
            </a:r>
            <a:endParaRPr lang="vi-VN" sz="1800" b="1">
              <a:latin typeface="+mn-lt"/>
              <a:cs typeface="Times New Roman" pitchFamily="18" charset="0"/>
            </a:endParaRPr>
          </a:p>
        </p:txBody>
      </p:sp>
      <p:sp>
        <p:nvSpPr>
          <p:cNvPr id="7" name="TextBox 6">
            <a:extLst>
              <a:ext uri="{FF2B5EF4-FFF2-40B4-BE49-F238E27FC236}">
                <a16:creationId xmlns:a16="http://schemas.microsoft.com/office/drawing/2014/main" id="{CC09A0A9-A8D3-28D1-0F7B-F3BA176AB7F5}"/>
              </a:ext>
            </a:extLst>
          </p:cNvPr>
          <p:cNvSpPr txBox="1"/>
          <p:nvPr/>
        </p:nvSpPr>
        <p:spPr>
          <a:xfrm>
            <a:off x="634176" y="484361"/>
            <a:ext cx="10923644" cy="707886"/>
          </a:xfrm>
          <a:prstGeom prst="rect">
            <a:avLst/>
          </a:prstGeom>
          <a:noFill/>
        </p:spPr>
        <p:txBody>
          <a:bodyPr wrap="square">
            <a:spAutoFit/>
          </a:bodyPr>
          <a:lstStyle/>
          <a:p>
            <a:r>
              <a:rPr lang="en-US" sz="2000" b="1">
                <a:solidFill>
                  <a:schemeClr val="accent1">
                    <a:lumMod val="50000"/>
                  </a:schemeClr>
                </a:solidFill>
                <a:latin typeface="+mn-lt"/>
              </a:rPr>
              <a:t>3. </a:t>
            </a:r>
            <a:r>
              <a:rPr lang="vi-VN" sz="2000" b="1">
                <a:solidFill>
                  <a:schemeClr val="accent1">
                    <a:lumMod val="50000"/>
                  </a:schemeClr>
                </a:solidFill>
                <a:latin typeface="+mn-lt"/>
              </a:rPr>
              <a:t>Lắp đặt thiết bị lọc sóng hài ENPOSS DORCE  cho hệ thống chỉnh lưu cấp điện cho cụm lò nung, lò sấy dây chuyền 1,2</a:t>
            </a:r>
            <a:endParaRPr lang="en-VN" b="1"/>
          </a:p>
        </p:txBody>
      </p:sp>
      <p:sp>
        <p:nvSpPr>
          <p:cNvPr id="6" name="TextBox 5">
            <a:extLst>
              <a:ext uri="{FF2B5EF4-FFF2-40B4-BE49-F238E27FC236}">
                <a16:creationId xmlns:a16="http://schemas.microsoft.com/office/drawing/2014/main" id="{983D11A7-BDD2-4D14-9FC4-E6CEC20E02D1}"/>
              </a:ext>
            </a:extLst>
          </p:cNvPr>
          <p:cNvSpPr txBox="1"/>
          <p:nvPr/>
        </p:nvSpPr>
        <p:spPr>
          <a:xfrm>
            <a:off x="634176" y="1418012"/>
            <a:ext cx="6097772" cy="341632"/>
          </a:xfrm>
          <a:prstGeom prst="rect">
            <a:avLst/>
          </a:prstGeom>
          <a:noFill/>
        </p:spPr>
        <p:txBody>
          <a:bodyPr wrap="square">
            <a:spAutoFit/>
          </a:bodyPr>
          <a:lstStyle/>
          <a:p>
            <a:pPr algn="just">
              <a:lnSpc>
                <a:spcPct val="90000"/>
              </a:lnSpc>
              <a:spcBef>
                <a:spcPts val="300"/>
              </a:spcBef>
              <a:spcAft>
                <a:spcPts val="300"/>
              </a:spcAft>
              <a:tabLst>
                <a:tab pos="540385"/>
              </a:tabLst>
            </a:pPr>
            <a:r>
              <a:rPr lang="es-ES_tradnl" sz="1800" b="1">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3994227041"/>
      </p:ext>
    </p:extLst>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3">
            <a:extLst>
              <a:ext uri="{FF2B5EF4-FFF2-40B4-BE49-F238E27FC236}">
                <a16:creationId xmlns:a16="http://schemas.microsoft.com/office/drawing/2014/main" id="{283AED5B-F863-45AF-9638-4E2275FAF5D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57290" y="2177939"/>
            <a:ext cx="3962400" cy="296889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a:extLst>
              <a:ext uri="{FF2B5EF4-FFF2-40B4-BE49-F238E27FC236}">
                <a16:creationId xmlns:a16="http://schemas.microsoft.com/office/drawing/2014/main" id="{F241B791-0289-415A-8DDD-F51DC13FF2C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327730" y="2175030"/>
            <a:ext cx="3966282" cy="29718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Bảng 10">
            <a:extLst>
              <a:ext uri="{FF2B5EF4-FFF2-40B4-BE49-F238E27FC236}">
                <a16:creationId xmlns:a16="http://schemas.microsoft.com/office/drawing/2014/main" id="{A43BA0CF-9C39-46B4-A421-431CD37BFF45}"/>
              </a:ext>
            </a:extLst>
          </p:cNvPr>
          <p:cNvGraphicFramePr>
            <a:graphicFrameLocks noGrp="1"/>
          </p:cNvGraphicFramePr>
          <p:nvPr/>
        </p:nvGraphicFramePr>
        <p:xfrm>
          <a:off x="3311235" y="5237458"/>
          <a:ext cx="8686799" cy="1653562"/>
        </p:xfrm>
        <a:graphic>
          <a:graphicData uri="http://schemas.openxmlformats.org/drawingml/2006/table">
            <a:tbl>
              <a:tblPr firstRow="1" firstCol="1" bandRow="1">
                <a:tableStyleId>{5C22544A-7EE6-4342-B048-85BDC9FD1C3A}</a:tableStyleId>
              </a:tblPr>
              <a:tblGrid>
                <a:gridCol w="1254328">
                  <a:extLst>
                    <a:ext uri="{9D8B030D-6E8A-4147-A177-3AD203B41FA5}">
                      <a16:colId xmlns:a16="http://schemas.microsoft.com/office/drawing/2014/main" val="20000"/>
                    </a:ext>
                  </a:extLst>
                </a:gridCol>
                <a:gridCol w="2533034">
                  <a:extLst>
                    <a:ext uri="{9D8B030D-6E8A-4147-A177-3AD203B41FA5}">
                      <a16:colId xmlns:a16="http://schemas.microsoft.com/office/drawing/2014/main" val="20001"/>
                    </a:ext>
                  </a:extLst>
                </a:gridCol>
                <a:gridCol w="2462453">
                  <a:extLst>
                    <a:ext uri="{9D8B030D-6E8A-4147-A177-3AD203B41FA5}">
                      <a16:colId xmlns:a16="http://schemas.microsoft.com/office/drawing/2014/main" val="20002"/>
                    </a:ext>
                  </a:extLst>
                </a:gridCol>
                <a:gridCol w="2436984">
                  <a:extLst>
                    <a:ext uri="{9D8B030D-6E8A-4147-A177-3AD203B41FA5}">
                      <a16:colId xmlns:a16="http://schemas.microsoft.com/office/drawing/2014/main" val="20003"/>
                    </a:ext>
                  </a:extLst>
                </a:gridCol>
              </a:tblGrid>
              <a:tr h="421003">
                <a:tc>
                  <a:txBody>
                    <a:bodyPr vert="horz" wrap="square"/>
                    <a:lstStyle/>
                    <a:p>
                      <a:pPr marL="457200" algn="ctr">
                        <a:lnSpc>
                          <a:spcPct val="130000"/>
                        </a:lnSpc>
                        <a:spcBef>
                          <a:spcPts val="300"/>
                        </a:spcBef>
                        <a:spcAft>
                          <a:spcPts val="300"/>
                        </a:spcAft>
                      </a:pPr>
                      <a:r>
                        <a:rPr lang="es-ES_tradnl" sz="1600"/>
                        <a:t>TT</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err="1"/>
                        <a:t>Vị trí</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err="1"/>
                        <a:t>Nhiệt độ, </a:t>
                      </a:r>
                      <a:r>
                        <a:rPr lang="es-ES_tradnl" sz="1600" baseline="30000" err="1"/>
                        <a:t>o</a:t>
                      </a:r>
                      <a:r>
                        <a:rPr lang="es-ES_tradnl" sz="1600" baseline="0" err="1"/>
                        <a:t>C</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err="1"/>
                        <a:t>Nhiệt độ trung bình, </a:t>
                      </a:r>
                      <a:r>
                        <a:rPr lang="es-ES_tradnl" sz="1600" baseline="30000" err="1"/>
                        <a:t>o</a:t>
                      </a:r>
                      <a:r>
                        <a:rPr lang="es-ES_tradnl" sz="1600" baseline="0" err="1"/>
                        <a:t>C</a:t>
                      </a:r>
                      <a:endParaRPr lang="en-US" sz="1600"/>
                    </a:p>
                  </a:txBody>
                  <a:tcPr marL="68580" marR="68580" marT="0" marB="0" anchor="b"/>
                </a:tc>
                <a:extLst>
                  <a:ext uri="{0D108BD9-81ED-4DB2-BD59-A6C34878D82A}">
                    <a16:rowId xmlns:a16="http://schemas.microsoft.com/office/drawing/2014/main" val="10000"/>
                  </a:ext>
                </a:extLst>
              </a:tr>
              <a:tr h="509789">
                <a:tc>
                  <a:txBody>
                    <a:bodyPr vert="horz" wrap="square"/>
                    <a:lstStyle/>
                    <a:p>
                      <a:pPr marL="457200" algn="ctr">
                        <a:lnSpc>
                          <a:spcPct val="130000"/>
                        </a:lnSpc>
                        <a:spcBef>
                          <a:spcPts val="300"/>
                        </a:spcBef>
                        <a:spcAft>
                          <a:spcPts val="300"/>
                        </a:spcAft>
                      </a:pPr>
                      <a:r>
                        <a:rPr lang="es-ES_tradnl" sz="1600"/>
                        <a:t>1</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err="1"/>
                        <a:t>Tháp trao đổi nhiệt</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a:t>320-350</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a:t>330</a:t>
                      </a:r>
                      <a:endParaRPr lang="en-US" sz="1600"/>
                    </a:p>
                  </a:txBody>
                  <a:tcPr marL="68580" marR="68580" marT="0" marB="0" anchor="b"/>
                </a:tc>
                <a:extLst>
                  <a:ext uri="{0D108BD9-81ED-4DB2-BD59-A6C34878D82A}">
                    <a16:rowId xmlns:a16="http://schemas.microsoft.com/office/drawing/2014/main" val="10001"/>
                  </a:ext>
                </a:extLst>
              </a:tr>
              <a:tr h="509789">
                <a:tc>
                  <a:txBody>
                    <a:bodyPr vert="horz" wrap="square"/>
                    <a:lstStyle/>
                    <a:p>
                      <a:pPr marL="457200" algn="ctr">
                        <a:lnSpc>
                          <a:spcPct val="130000"/>
                        </a:lnSpc>
                        <a:spcBef>
                          <a:spcPts val="300"/>
                        </a:spcBef>
                        <a:spcAft>
                          <a:spcPts val="300"/>
                        </a:spcAft>
                      </a:pPr>
                      <a:r>
                        <a:rPr lang="es-ES_tradnl" sz="1600"/>
                        <a:t>2</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a:t>Ghi làm mát clinker</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a:t>280-332</a:t>
                      </a:r>
                      <a:endParaRPr lang="en-US" sz="1600"/>
                    </a:p>
                  </a:txBody>
                  <a:tcPr marL="68580" marR="68580" marT="0" marB="0" anchor="ctr"/>
                </a:tc>
                <a:tc>
                  <a:txBody>
                    <a:bodyPr vert="horz" wrap="square"/>
                    <a:lstStyle/>
                    <a:p>
                      <a:pPr marL="457200" algn="ctr">
                        <a:lnSpc>
                          <a:spcPct val="130000"/>
                        </a:lnSpc>
                        <a:spcBef>
                          <a:spcPts val="300"/>
                        </a:spcBef>
                        <a:spcAft>
                          <a:spcPts val="300"/>
                        </a:spcAft>
                      </a:pPr>
                      <a:r>
                        <a:rPr lang="es-ES_tradnl" sz="1600"/>
                        <a:t>310</a:t>
                      </a:r>
                      <a:endParaRPr lang="en-US" sz="1600"/>
                    </a:p>
                  </a:txBody>
                  <a:tcPr marL="68580" marR="68580" marT="0" marB="0" anchor="b"/>
                </a:tc>
                <a:extLst>
                  <a:ext uri="{0D108BD9-81ED-4DB2-BD59-A6C34878D82A}">
                    <a16:rowId xmlns:a16="http://schemas.microsoft.com/office/drawing/2014/main" val="10002"/>
                  </a:ext>
                </a:extLst>
              </a:tr>
            </a:tbl>
          </a:graphicData>
        </a:graphic>
      </p:graphicFrame>
      <p:sp>
        <p:nvSpPr>
          <p:cNvPr id="8" name="Title 1">
            <a:extLst>
              <a:ext uri="{FF2B5EF4-FFF2-40B4-BE49-F238E27FC236}">
                <a16:creationId xmlns:a16="http://schemas.microsoft.com/office/drawing/2014/main" id="{B75CFF21-26BA-AEEB-9905-86D9FA104E40}"/>
              </a:ext>
            </a:extLst>
          </p:cNvPr>
          <p:cNvSpPr>
            <a:spLocks noGrp="1"/>
          </p:cNvSpPr>
          <p:nvPr>
            <p:ph type="title"/>
          </p:nvPr>
        </p:nvSpPr>
        <p:spPr>
          <a:xfrm>
            <a:off x="609600" y="419100"/>
            <a:ext cx="10972800" cy="771928"/>
          </a:xfrm>
        </p:spPr>
        <p:txBody>
          <a:bodyPr>
            <a:noAutofit/>
          </a:bodyPr>
          <a:lstStyle/>
          <a:p>
            <a:pPr algn="just"/>
            <a:r>
              <a:rPr lang="en-US" sz="2400">
                <a:solidFill>
                  <a:schemeClr val="accent1">
                    <a:lumMod val="50000"/>
                  </a:schemeClr>
                </a:solidFill>
                <a:latin typeface="+mn-lt"/>
              </a:rPr>
              <a:t>3. </a:t>
            </a:r>
            <a:r>
              <a:rPr lang="vi-VN" sz="2400" b="1">
                <a:solidFill>
                  <a:schemeClr val="accent1">
                    <a:lumMod val="50000"/>
                  </a:schemeClr>
                </a:solidFill>
                <a:latin typeface="+mn-lt"/>
              </a:rPr>
              <a:t>Lắp đặt thiết bị lọc sóng hài ENPOSS DORCE  cho hệ thống chỉnh lưu cấp điện cho cụm lò nung, lò sấy dây chuyền 1,2</a:t>
            </a:r>
            <a:endParaRPr lang="en-US" sz="2400">
              <a:latin typeface="+mn-lt"/>
            </a:endParaRPr>
          </a:p>
        </p:txBody>
      </p:sp>
      <p:sp>
        <p:nvSpPr>
          <p:cNvPr id="7" name="TextBox 6">
            <a:extLst>
              <a:ext uri="{FF2B5EF4-FFF2-40B4-BE49-F238E27FC236}">
                <a16:creationId xmlns:a16="http://schemas.microsoft.com/office/drawing/2014/main" id="{13F64E19-0B28-441E-BB0A-C36AEAF0EE9C}"/>
              </a:ext>
            </a:extLst>
          </p:cNvPr>
          <p:cNvSpPr txBox="1"/>
          <p:nvPr/>
        </p:nvSpPr>
        <p:spPr>
          <a:xfrm>
            <a:off x="634176" y="1418012"/>
            <a:ext cx="6097772" cy="341632"/>
          </a:xfrm>
          <a:prstGeom prst="rect">
            <a:avLst/>
          </a:prstGeom>
          <a:noFill/>
        </p:spPr>
        <p:txBody>
          <a:bodyPr wrap="square">
            <a:spAutoFit/>
          </a:bodyPr>
          <a:lstStyle/>
          <a:p>
            <a:pPr algn="just">
              <a:lnSpc>
                <a:spcPct val="90000"/>
              </a:lnSpc>
              <a:spcBef>
                <a:spcPts val="300"/>
              </a:spcBef>
              <a:spcAft>
                <a:spcPts val="300"/>
              </a:spcAft>
              <a:tabLst>
                <a:tab pos="540385"/>
              </a:tabLst>
            </a:pPr>
            <a:r>
              <a:rPr lang="es-ES_tradnl" sz="1800" b="1">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3622237894"/>
      </p:ext>
    </p:extLst>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5" name="Bảng 1">
            <a:extLst>
              <a:ext uri="{FF2B5EF4-FFF2-40B4-BE49-F238E27FC236}">
                <a16:creationId xmlns:a16="http://schemas.microsoft.com/office/drawing/2014/main" id="{0B537E39-FF16-49D8-84D6-43ABBE80F4A6}"/>
              </a:ext>
            </a:extLst>
          </p:cNvPr>
          <p:cNvGraphicFramePr>
            <a:graphicFrameLocks noGrp="1"/>
          </p:cNvGraphicFramePr>
          <p:nvPr>
            <p:extLst>
              <p:ext uri="{D42A27DB-BD31-4B8C-83A1-F6EECF244321}">
                <p14:modId xmlns:p14="http://schemas.microsoft.com/office/powerpoint/2010/main" val="1117665259"/>
              </p:ext>
            </p:extLst>
          </p:nvPr>
        </p:nvGraphicFramePr>
        <p:xfrm>
          <a:off x="935293" y="1751997"/>
          <a:ext cx="10321414" cy="4139874"/>
        </p:xfrm>
        <a:graphic>
          <a:graphicData uri="http://schemas.openxmlformats.org/drawingml/2006/table">
            <a:tbl>
              <a:tblPr firstRow="1" firstCol="1" bandRow="1">
                <a:tableStyleId>{5C22544A-7EE6-4342-B048-85BDC9FD1C3A}</a:tableStyleId>
              </a:tblPr>
              <a:tblGrid>
                <a:gridCol w="878321">
                  <a:extLst>
                    <a:ext uri="{9D8B030D-6E8A-4147-A177-3AD203B41FA5}">
                      <a16:colId xmlns:a16="http://schemas.microsoft.com/office/drawing/2014/main" val="20000"/>
                    </a:ext>
                  </a:extLst>
                </a:gridCol>
                <a:gridCol w="5832736">
                  <a:extLst>
                    <a:ext uri="{9D8B030D-6E8A-4147-A177-3AD203B41FA5}">
                      <a16:colId xmlns:a16="http://schemas.microsoft.com/office/drawing/2014/main" val="20001"/>
                    </a:ext>
                  </a:extLst>
                </a:gridCol>
                <a:gridCol w="2292877">
                  <a:extLst>
                    <a:ext uri="{9D8B030D-6E8A-4147-A177-3AD203B41FA5}">
                      <a16:colId xmlns:a16="http://schemas.microsoft.com/office/drawing/2014/main" val="20002"/>
                    </a:ext>
                  </a:extLst>
                </a:gridCol>
                <a:gridCol w="1317480">
                  <a:extLst>
                    <a:ext uri="{9D8B030D-6E8A-4147-A177-3AD203B41FA5}">
                      <a16:colId xmlns:a16="http://schemas.microsoft.com/office/drawing/2014/main" val="20003"/>
                    </a:ext>
                  </a:extLst>
                </a:gridCol>
              </a:tblGrid>
              <a:tr h="254217">
                <a:tc>
                  <a:txBody>
                    <a:bodyPr vert="horz" wrap="square"/>
                    <a:lstStyle/>
                    <a:p>
                      <a:pPr algn="ctr">
                        <a:spcBef>
                          <a:spcPts val="300"/>
                        </a:spcBef>
                        <a:spcAft>
                          <a:spcPts val="300"/>
                        </a:spcAft>
                      </a:pPr>
                      <a:r>
                        <a:rPr lang="en-US" sz="1600">
                          <a:effectLst/>
                          <a:latin typeface="+mn-lt"/>
                          <a:cs typeface="Times New Roman" pitchFamily="18" charset="0"/>
                        </a:rPr>
                        <a:t>TT</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300"/>
                        </a:spcBef>
                        <a:spcAft>
                          <a:spcPts val="300"/>
                        </a:spcAft>
                      </a:pPr>
                      <a:r>
                        <a:rPr lang="en-US" sz="1600">
                          <a:effectLst/>
                          <a:latin typeface="+mn-lt"/>
                          <a:cs typeface="Times New Roman" pitchFamily="18" charset="0"/>
                        </a:rPr>
                        <a:t>THÔNG SỐ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300"/>
                        </a:spcBef>
                        <a:spcAft>
                          <a:spcPts val="300"/>
                        </a:spcAft>
                      </a:pPr>
                      <a:r>
                        <a:rPr lang="en-US" sz="1600">
                          <a:effectLst/>
                          <a:latin typeface="+mn-lt"/>
                          <a:cs typeface="Times New Roman" pitchFamily="18" charset="0"/>
                        </a:rPr>
                        <a:t>ĐƠN VỊ</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300"/>
                        </a:spcBef>
                        <a:spcAft>
                          <a:spcPts val="300"/>
                        </a:spcAft>
                      </a:pPr>
                      <a:r>
                        <a:rPr lang="en-US" sz="1600">
                          <a:effectLst/>
                          <a:latin typeface="+mn-lt"/>
                          <a:cs typeface="Times New Roman" pitchFamily="18" charset="0"/>
                        </a:rPr>
                        <a:t>GIÁ TRỊ</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0"/>
                  </a:ext>
                </a:extLst>
              </a:tr>
              <a:tr h="508431">
                <a:tc>
                  <a:txBody>
                    <a:bodyPr vert="horz" wrap="square"/>
                    <a:lstStyle/>
                    <a:p>
                      <a:pPr algn="ctr">
                        <a:spcBef>
                          <a:spcPts val="300"/>
                        </a:spcBef>
                        <a:spcAft>
                          <a:spcPts val="300"/>
                        </a:spcAft>
                      </a:pPr>
                      <a:r>
                        <a:rPr lang="en-US" sz="1600">
                          <a:effectLst/>
                          <a:latin typeface="+mn-lt"/>
                          <a:cs typeface="Times New Roman" pitchFamily="18" charset="0"/>
                        </a:rPr>
                        <a:t>1</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Giá điện trung bình của Công ty 9 tháng đầu năm 2015</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VNĐ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1.355</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1"/>
                  </a:ext>
                </a:extLst>
              </a:tr>
              <a:tr h="519986">
                <a:tc>
                  <a:txBody>
                    <a:bodyPr vert="horz" wrap="square"/>
                    <a:lstStyle/>
                    <a:p>
                      <a:pPr algn="ctr">
                        <a:spcBef>
                          <a:spcPts val="300"/>
                        </a:spcBef>
                        <a:spcAft>
                          <a:spcPts val="300"/>
                        </a:spcAft>
                      </a:pPr>
                      <a:r>
                        <a:rPr lang="en-US" sz="1600">
                          <a:effectLst/>
                          <a:latin typeface="+mn-lt"/>
                          <a:cs typeface="Times New Roman" pitchFamily="18" charset="0"/>
                        </a:rPr>
                        <a:t>2</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err="1">
                          <a:effectLst/>
                          <a:latin typeface="+mn-lt"/>
                          <a:cs typeface="Times New Roman" pitchFamily="18" charset="0"/>
                        </a:rPr>
                        <a:t>Điện năng tiết kiệm được sau khi thực hiện giải pháp</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kWh/năm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554.400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2"/>
                  </a:ext>
                </a:extLst>
              </a:tr>
              <a:tr h="300437">
                <a:tc>
                  <a:txBody>
                    <a:bodyPr vert="horz" wrap="square"/>
                    <a:lstStyle/>
                    <a:p>
                      <a:pPr algn="ctr">
                        <a:spcBef>
                          <a:spcPts val="300"/>
                        </a:spcBef>
                        <a:spcAft>
                          <a:spcPts val="300"/>
                        </a:spcAft>
                      </a:pPr>
                      <a:r>
                        <a:rPr lang="en-US" sz="1600">
                          <a:effectLst/>
                          <a:latin typeface="+mn-lt"/>
                          <a:cs typeface="Times New Roman" pitchFamily="18" charset="0"/>
                        </a:rPr>
                        <a:t>3</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Thu nhập do TKNL mang lại trong 1 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Triệu VNĐ/năm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751,2</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3"/>
                  </a:ext>
                </a:extLst>
              </a:tr>
              <a:tr h="508431">
                <a:tc>
                  <a:txBody>
                    <a:bodyPr vert="horz" wrap="square"/>
                    <a:lstStyle/>
                    <a:p>
                      <a:pPr algn="ctr">
                        <a:spcBef>
                          <a:spcPts val="300"/>
                        </a:spcBef>
                        <a:spcAft>
                          <a:spcPts val="300"/>
                        </a:spcAft>
                      </a:pPr>
                      <a:r>
                        <a:rPr lang="en-US" sz="1600">
                          <a:effectLst/>
                          <a:latin typeface="+mn-lt"/>
                          <a:cs typeface="Times New Roman" pitchFamily="18" charset="0"/>
                        </a:rPr>
                        <a:t>4</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Suất đầu tư thiết bị lọc sóng hài ENPOSS FORCE</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USD/kW</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45</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4"/>
                  </a:ext>
                </a:extLst>
              </a:tr>
              <a:tr h="254217">
                <a:tc>
                  <a:txBody>
                    <a:bodyPr vert="horz" wrap="square"/>
                    <a:lstStyle/>
                    <a:p>
                      <a:pPr algn="ctr">
                        <a:spcBef>
                          <a:spcPts val="300"/>
                        </a:spcBef>
                        <a:spcAft>
                          <a:spcPts val="300"/>
                        </a:spcAft>
                      </a:pPr>
                      <a:r>
                        <a:rPr lang="en-US" sz="1600">
                          <a:effectLst/>
                          <a:latin typeface="+mn-lt"/>
                          <a:cs typeface="Times New Roman" pitchFamily="18" charset="0"/>
                        </a:rPr>
                        <a:t>5</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Tỷ giá ngoại tệ</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VNĐ/USD</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21.673</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5"/>
                  </a:ext>
                </a:extLst>
              </a:tr>
              <a:tr h="268853">
                <a:tc>
                  <a:txBody>
                    <a:bodyPr vert="horz" wrap="square"/>
                    <a:lstStyle/>
                    <a:p>
                      <a:pPr algn="ctr">
                        <a:spcBef>
                          <a:spcPts val="300"/>
                        </a:spcBef>
                        <a:spcAft>
                          <a:spcPts val="300"/>
                        </a:spcAft>
                      </a:pPr>
                      <a:r>
                        <a:rPr lang="en-US" sz="1600">
                          <a:effectLst/>
                          <a:latin typeface="+mn-lt"/>
                          <a:cs typeface="Times New Roman" pitchFamily="18" charset="0"/>
                        </a:rPr>
                        <a:t>6</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Tổng chi phí đầu tư thực hiện dự án</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Triệu VNĐ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1.170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6"/>
                  </a:ext>
                </a:extLst>
              </a:tr>
              <a:tr h="254217">
                <a:tc>
                  <a:txBody>
                    <a:bodyPr vert="horz" wrap="square"/>
                    <a:lstStyle/>
                    <a:p>
                      <a:pPr algn="ctr">
                        <a:spcBef>
                          <a:spcPts val="300"/>
                        </a:spcBef>
                        <a:spcAft>
                          <a:spcPts val="300"/>
                        </a:spcAft>
                      </a:pPr>
                      <a:r>
                        <a:rPr lang="en-US" sz="1600">
                          <a:effectLst/>
                          <a:latin typeface="+mn-lt"/>
                          <a:cs typeface="Times New Roman" pitchFamily="18" charset="0"/>
                        </a:rPr>
                        <a:t>7</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Thời gian hoàn vốn giản đơn</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tháng</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18,7</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7"/>
                  </a:ext>
                </a:extLst>
              </a:tr>
              <a:tr h="254217">
                <a:tc>
                  <a:txBody>
                    <a:bodyPr vert="horz" wrap="square"/>
                    <a:lstStyle/>
                    <a:p>
                      <a:pPr algn="ctr">
                        <a:spcBef>
                          <a:spcPts val="300"/>
                        </a:spcBef>
                        <a:spcAft>
                          <a:spcPts val="300"/>
                        </a:spcAft>
                      </a:pPr>
                      <a:r>
                        <a:rPr lang="en-US" sz="1600">
                          <a:effectLst/>
                          <a:latin typeface="+mn-lt"/>
                          <a:cs typeface="Times New Roman" pitchFamily="18" charset="0"/>
                        </a:rPr>
                        <a:t>8</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Hệ số chiết khấu</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8"/>
                  </a:ext>
                </a:extLst>
              </a:tr>
              <a:tr h="254217">
                <a:tc>
                  <a:txBody>
                    <a:bodyPr vert="horz" wrap="square"/>
                    <a:lstStyle/>
                    <a:p>
                      <a:pPr algn="ctr">
                        <a:spcBef>
                          <a:spcPts val="300"/>
                        </a:spcBef>
                        <a:spcAft>
                          <a:spcPts val="300"/>
                        </a:spcAft>
                      </a:pPr>
                      <a:r>
                        <a:rPr lang="en-US" sz="1600">
                          <a:effectLst/>
                          <a:latin typeface="+mn-lt"/>
                          <a:cs typeface="Times New Roman" pitchFamily="18" charset="0"/>
                        </a:rPr>
                        <a:t>9</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Vòng đời của dự án</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5</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9"/>
                  </a:ext>
                </a:extLst>
              </a:tr>
              <a:tr h="254217">
                <a:tc>
                  <a:txBody>
                    <a:bodyPr vert="horz" wrap="square"/>
                    <a:lstStyle/>
                    <a:p>
                      <a:pPr algn="ctr">
                        <a:spcBef>
                          <a:spcPts val="300"/>
                        </a:spcBef>
                        <a:spcAft>
                          <a:spcPts val="300"/>
                        </a:spcAft>
                      </a:pPr>
                      <a:r>
                        <a:rPr lang="en-US" sz="1600">
                          <a:effectLst/>
                          <a:latin typeface="+mn-lt"/>
                          <a:cs typeface="Times New Roman" pitchFamily="18" charset="0"/>
                        </a:rPr>
                        <a:t>10</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Lơi nhuận thuần của dự án (NPV)</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Triệu VNĐ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1947,6</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10"/>
                  </a:ext>
                </a:extLst>
              </a:tr>
              <a:tr h="254217">
                <a:tc>
                  <a:txBody>
                    <a:bodyPr vert="horz" wrap="square"/>
                    <a:lstStyle/>
                    <a:p>
                      <a:pPr algn="ctr">
                        <a:spcBef>
                          <a:spcPts val="300"/>
                        </a:spcBef>
                        <a:spcAft>
                          <a:spcPts val="300"/>
                        </a:spcAft>
                      </a:pPr>
                      <a:r>
                        <a:rPr lang="en-US" sz="1600">
                          <a:effectLst/>
                          <a:latin typeface="+mn-lt"/>
                          <a:cs typeface="Times New Roman" pitchFamily="18" charset="0"/>
                        </a:rPr>
                        <a:t>11</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Chỉ số hoàn vốn nội tại (IRR)</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62%</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11"/>
                  </a:ext>
                </a:extLst>
              </a:tr>
              <a:tr h="254217">
                <a:tc>
                  <a:txBody>
                    <a:bodyPr vert="horz" wrap="square"/>
                    <a:lstStyle/>
                    <a:p>
                      <a:pPr algn="ctr">
                        <a:spcBef>
                          <a:spcPts val="300"/>
                        </a:spcBef>
                        <a:spcAft>
                          <a:spcPts val="300"/>
                        </a:spcAft>
                      </a:pPr>
                      <a:r>
                        <a:rPr lang="en-US" sz="1600">
                          <a:effectLst/>
                          <a:latin typeface="+mn-lt"/>
                          <a:cs typeface="Times New Roman" pitchFamily="18" charset="0"/>
                        </a:rPr>
                        <a:t>12</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Thời gian hoàn vốn đầu tư dự án</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300"/>
                        </a:spcBef>
                        <a:spcAft>
                          <a:spcPts val="300"/>
                        </a:spcAft>
                      </a:pPr>
                      <a:r>
                        <a:rPr lang="en-US" sz="1600">
                          <a:effectLst/>
                          <a:latin typeface="+mn-lt"/>
                          <a:cs typeface="Times New Roman" pitchFamily="18" charset="0"/>
                        </a:rPr>
                        <a:t>tháng</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21,0</a:t>
                      </a:r>
                      <a:endParaRPr lang="en-US" sz="16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2"/>
                  </a:ext>
                </a:extLst>
              </a:tr>
            </a:tbl>
          </a:graphicData>
        </a:graphic>
      </p:graphicFrame>
      <p:sp>
        <p:nvSpPr>
          <p:cNvPr id="6" name="TextBox 5">
            <a:extLst>
              <a:ext uri="{FF2B5EF4-FFF2-40B4-BE49-F238E27FC236}">
                <a16:creationId xmlns:a16="http://schemas.microsoft.com/office/drawing/2014/main" id="{C60DAC9D-B694-A771-CB44-3A5043BE27CA}"/>
              </a:ext>
            </a:extLst>
          </p:cNvPr>
          <p:cNvSpPr txBox="1"/>
          <p:nvPr/>
        </p:nvSpPr>
        <p:spPr>
          <a:xfrm>
            <a:off x="517867" y="547029"/>
            <a:ext cx="10835933" cy="707886"/>
          </a:xfrm>
          <a:prstGeom prst="rect">
            <a:avLst/>
          </a:prstGeom>
          <a:noFill/>
        </p:spPr>
        <p:txBody>
          <a:bodyPr wrap="square">
            <a:spAutoFit/>
          </a:bodyPr>
          <a:lstStyle/>
          <a:p>
            <a:r>
              <a:rPr lang="en-US" sz="2000" b="1">
                <a:solidFill>
                  <a:schemeClr val="accent1">
                    <a:lumMod val="50000"/>
                  </a:schemeClr>
                </a:solidFill>
                <a:latin typeface="+mn-lt"/>
              </a:rPr>
              <a:t>3. </a:t>
            </a:r>
            <a:r>
              <a:rPr lang="vi-VN" sz="2000" b="1">
                <a:solidFill>
                  <a:schemeClr val="accent1">
                    <a:lumMod val="50000"/>
                  </a:schemeClr>
                </a:solidFill>
                <a:latin typeface="+mn-lt"/>
              </a:rPr>
              <a:t>Lắp đặt thiết bị lọc sóng hài ENPOSS DORCE  cho hệ thống chỉnh lưu cấp điện cho cụm lò nung, lò sấy dây chuyền 1,2</a:t>
            </a:r>
            <a:endParaRPr lang="en-VN" b="1"/>
          </a:p>
        </p:txBody>
      </p:sp>
      <p:sp>
        <p:nvSpPr>
          <p:cNvPr id="4" name="TextBox 3">
            <a:extLst>
              <a:ext uri="{FF2B5EF4-FFF2-40B4-BE49-F238E27FC236}">
                <a16:creationId xmlns:a16="http://schemas.microsoft.com/office/drawing/2014/main" id="{669DFE99-3CF5-485F-A236-E27E236C8300}"/>
              </a:ext>
            </a:extLst>
          </p:cNvPr>
          <p:cNvSpPr txBox="1"/>
          <p:nvPr/>
        </p:nvSpPr>
        <p:spPr>
          <a:xfrm>
            <a:off x="609598" y="1202133"/>
            <a:ext cx="8462683" cy="379656"/>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c. Tính toán tiềm năng TKNL của giải pháp</a:t>
            </a:r>
            <a:endParaRPr lang="en-US" b="1">
              <a:solidFill>
                <a:schemeClr val="accent5">
                  <a:lumMod val="50000"/>
                </a:schemeClr>
              </a:solidFill>
            </a:endParaRPr>
          </a:p>
        </p:txBody>
      </p:sp>
    </p:spTree>
    <p:extLst>
      <p:ext uri="{BB962C8B-B14F-4D97-AF65-F5344CB8AC3E}">
        <p14:creationId xmlns:p14="http://schemas.microsoft.com/office/powerpoint/2010/main" val="271081090"/>
      </p:ext>
    </p:extLst>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2260" descr="C:\Users\Vaio-PC\Desktop\Ảnh GP xi măng Hạ long\Untitled.png">
            <a:extLst>
              <a:ext uri="{FF2B5EF4-FFF2-40B4-BE49-F238E27FC236}">
                <a16:creationId xmlns:a16="http://schemas.microsoft.com/office/drawing/2014/main" id="{E059794F-CFBE-43B8-A832-569049C8190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01875" y="1924931"/>
            <a:ext cx="9188244" cy="41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Hình chữ nhật 3">
            <a:extLst>
              <a:ext uri="{FF2B5EF4-FFF2-40B4-BE49-F238E27FC236}">
                <a16:creationId xmlns:a16="http://schemas.microsoft.com/office/drawing/2014/main" id="{FDB75B79-62C6-4F63-B063-525D10DFF594}"/>
              </a:ext>
            </a:extLst>
          </p:cNvPr>
          <p:cNvSpPr/>
          <p:nvPr/>
        </p:nvSpPr>
        <p:spPr>
          <a:xfrm>
            <a:off x="3971056" y="6124701"/>
            <a:ext cx="4929555" cy="379656"/>
          </a:xfrm>
          <a:prstGeom prst="rect">
            <a:avLst/>
          </a:prstGeom>
        </p:spPr>
        <p:txBody>
          <a:bodyPr wrap="none">
            <a:spAutoFit/>
          </a:bodyPr>
          <a:lstStyle/>
          <a:p>
            <a:r>
              <a:rPr lang="en-US" b="1" err="1">
                <a:latin typeface="+mn-lt"/>
                <a:cs typeface="Times New Roman" pitchFamily="18" charset="0"/>
              </a:rPr>
              <a:t>Sơ đồ nguyên lí hệ thống sản xuất clinker</a:t>
            </a:r>
          </a:p>
        </p:txBody>
      </p:sp>
      <p:sp>
        <p:nvSpPr>
          <p:cNvPr id="9" name="Title 1">
            <a:extLst>
              <a:ext uri="{FF2B5EF4-FFF2-40B4-BE49-F238E27FC236}">
                <a16:creationId xmlns:a16="http://schemas.microsoft.com/office/drawing/2014/main" id="{56BF3756-5AFE-46A5-B0C2-9A1AD289ED6E}"/>
              </a:ext>
            </a:extLst>
          </p:cNvPr>
          <p:cNvSpPr>
            <a:spLocks noGrp="1"/>
          </p:cNvSpPr>
          <p:nvPr>
            <p:ph type="title"/>
          </p:nvPr>
        </p:nvSpPr>
        <p:spPr>
          <a:xfrm>
            <a:off x="609600" y="376073"/>
            <a:ext cx="10972800" cy="714451"/>
          </a:xfrm>
        </p:spPr>
        <p:txBody>
          <a:bodyPr>
            <a:noAutofit/>
          </a:bodyPr>
          <a:lstStyle/>
          <a:p>
            <a:pPr algn="just"/>
            <a:r>
              <a:rPr lang="en-US" sz="2600">
                <a:solidFill>
                  <a:schemeClr val="accent1">
                    <a:lumMod val="50000"/>
                  </a:schemeClr>
                </a:solidFill>
                <a:latin typeface="+mn-lt"/>
              </a:rPr>
              <a:t>4. Tận dụng nhiệt thải của khói lò nung clinker và không khí thải ra từ quá trình làm mát clinker để sản xuất điện</a:t>
            </a:r>
            <a:endParaRPr lang="en-US" sz="2600">
              <a:latin typeface="+mn-lt"/>
            </a:endParaRPr>
          </a:p>
        </p:txBody>
      </p:sp>
      <p:sp>
        <p:nvSpPr>
          <p:cNvPr id="6" name="TextBox 5">
            <a:extLst>
              <a:ext uri="{FF2B5EF4-FFF2-40B4-BE49-F238E27FC236}">
                <a16:creationId xmlns:a16="http://schemas.microsoft.com/office/drawing/2014/main" id="{18951D26-52B0-4829-84F8-9672E237BC0B}"/>
              </a:ext>
            </a:extLst>
          </p:cNvPr>
          <p:cNvSpPr txBox="1"/>
          <p:nvPr/>
        </p:nvSpPr>
        <p:spPr>
          <a:xfrm>
            <a:off x="609600" y="1323061"/>
            <a:ext cx="6097772" cy="369332"/>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a. Hiện trạng</a:t>
            </a:r>
          </a:p>
        </p:txBody>
      </p:sp>
    </p:spTree>
    <p:extLst>
      <p:ext uri="{BB962C8B-B14F-4D97-AF65-F5344CB8AC3E}">
        <p14:creationId xmlns:p14="http://schemas.microsoft.com/office/powerpoint/2010/main" val="1932747756"/>
      </p:ext>
    </p:extLst>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Ảnh 12">
            <a:extLst>
              <a:ext uri="{FF2B5EF4-FFF2-40B4-BE49-F238E27FC236}">
                <a16:creationId xmlns:a16="http://schemas.microsoft.com/office/drawing/2014/main" id="{1B462C43-5B35-4443-9B50-B076CF225920}"/>
              </a:ext>
            </a:extLst>
          </p:cNvPr>
          <p:cNvPicPr/>
          <p:nvPr/>
        </p:nvPicPr>
        <p:blipFill>
          <a:blip r:embed="rId2"/>
          <a:srcRect l="35" t="139" r="128" b="92"/>
          <a:stretch>
            <a:fillRect/>
          </a:stretch>
        </p:blipFill>
        <p:spPr bwMode="auto">
          <a:xfrm>
            <a:off x="5702710" y="1965967"/>
            <a:ext cx="5562600" cy="4343400"/>
          </a:xfrm>
          <a:prstGeom prst="rect">
            <a:avLst/>
          </a:prstGeom>
          <a:ln>
            <a:noFill/>
          </a:ln>
          <a:extLst>
            <a:ext uri="{53640926-AAD7-44D8-BBD7-CCE9431645EC}">
              <a14:shadowObscured xmlns:a14="http://schemas.microsoft.com/office/drawing/2010/main"/>
            </a:ext>
          </a:extLst>
        </p:spPr>
      </p:pic>
      <p:sp>
        <p:nvSpPr>
          <p:cNvPr id="5" name="Hình chữ nhật 9">
            <a:extLst>
              <a:ext uri="{FF2B5EF4-FFF2-40B4-BE49-F238E27FC236}">
                <a16:creationId xmlns:a16="http://schemas.microsoft.com/office/drawing/2014/main" id="{4D929B60-4012-4D83-84E5-FF9BA21B6652}"/>
              </a:ext>
            </a:extLst>
          </p:cNvPr>
          <p:cNvSpPr/>
          <p:nvPr/>
        </p:nvSpPr>
        <p:spPr>
          <a:xfrm>
            <a:off x="926690" y="2084733"/>
            <a:ext cx="3950110" cy="2051267"/>
          </a:xfrm>
          <a:prstGeom prst="rect">
            <a:avLst/>
          </a:prstGeom>
        </p:spPr>
        <p:txBody>
          <a:bodyPr wrap="square">
            <a:spAutoFit/>
          </a:bodyPr>
          <a:lstStyle/>
          <a:p>
            <a:pPr marL="800100" indent="-342900" algn="just">
              <a:lnSpc>
                <a:spcPct val="130000"/>
              </a:lnSpc>
              <a:spcBef>
                <a:spcPts val="300"/>
              </a:spcBef>
              <a:spcAft>
                <a:spcPts val="300"/>
              </a:spcAft>
              <a:buFont typeface="Arial" panose="020b0604020202020204" pitchFamily="34" charset="0"/>
              <a:buChar char="•"/>
            </a:pPr>
            <a:r>
              <a:rPr lang="en-US" sz="2000" err="1">
                <a:latin typeface="+mn-lt"/>
                <a:ea typeface="Calibri" panose="020f0502020204030204" pitchFamily="34" charset="0"/>
              </a:rPr>
              <a:t>Công suất lắp đặt hệ thống phát điện là 7,5MW, hệ số phụ tải 85%, trung bình công suất phát sẽ là 6,4 MW. </a:t>
            </a:r>
            <a:endParaRPr lang="en-US" sz="2000">
              <a:effectLst/>
              <a:latin typeface="+mn-lt"/>
              <a:ea typeface="Calibri" panose="020f0502020204030204" pitchFamily="34" charset="0"/>
            </a:endParaRPr>
          </a:p>
        </p:txBody>
      </p:sp>
      <p:sp>
        <p:nvSpPr>
          <p:cNvPr id="6" name="Hình chữ nhật 10">
            <a:extLst>
              <a:ext uri="{FF2B5EF4-FFF2-40B4-BE49-F238E27FC236}">
                <a16:creationId xmlns:a16="http://schemas.microsoft.com/office/drawing/2014/main" id="{027AF254-83CD-4C71-BD8D-60A61E239F2C}"/>
              </a:ext>
            </a:extLst>
          </p:cNvPr>
          <p:cNvSpPr/>
          <p:nvPr/>
        </p:nvSpPr>
        <p:spPr>
          <a:xfrm>
            <a:off x="926690" y="4137667"/>
            <a:ext cx="3950110" cy="1651158"/>
          </a:xfrm>
          <a:prstGeom prst="rect">
            <a:avLst/>
          </a:prstGeom>
        </p:spPr>
        <p:txBody>
          <a:bodyPr wrap="square">
            <a:spAutoFit/>
          </a:bodyPr>
          <a:lstStyle/>
          <a:p>
            <a:pPr marL="800100" indent="-342900" algn="just">
              <a:lnSpc>
                <a:spcPct val="130000"/>
              </a:lnSpc>
              <a:spcBef>
                <a:spcPts val="300"/>
              </a:spcBef>
              <a:spcAft>
                <a:spcPts val="300"/>
              </a:spcAft>
              <a:buFont typeface="Arial" panose="020b0604020202020204" pitchFamily="34" charset="0"/>
              <a:buChar char="•"/>
            </a:pPr>
            <a:r>
              <a:rPr lang="en-US" sz="2000" err="1">
                <a:latin typeface="+mn-lt"/>
                <a:ea typeface="Calibri" panose="020f0502020204030204" pitchFamily="34" charset="0"/>
              </a:rPr>
              <a:t>Suất chi phí đầu tư dự kiến khoảng 2,5 triệu USD/ 1 MW công suất lắp đặt.</a:t>
            </a:r>
            <a:endParaRPr lang="en-US" sz="2000">
              <a:effectLst/>
              <a:latin typeface="+mn-lt"/>
              <a:ea typeface="Calibri" panose="020f0502020204030204" pitchFamily="34" charset="0"/>
            </a:endParaRPr>
          </a:p>
        </p:txBody>
      </p:sp>
      <p:sp>
        <p:nvSpPr>
          <p:cNvPr id="10" name="Title 1">
            <a:extLst>
              <a:ext uri="{FF2B5EF4-FFF2-40B4-BE49-F238E27FC236}">
                <a16:creationId xmlns:a16="http://schemas.microsoft.com/office/drawing/2014/main" id="{6341ADDE-6BA4-4996-B394-2180512AAB51}"/>
              </a:ext>
            </a:extLst>
          </p:cNvPr>
          <p:cNvSpPr>
            <a:spLocks noGrp="1"/>
          </p:cNvSpPr>
          <p:nvPr>
            <p:ph type="title"/>
          </p:nvPr>
        </p:nvSpPr>
        <p:spPr>
          <a:xfrm>
            <a:off x="609600" y="383404"/>
            <a:ext cx="10972800" cy="714451"/>
          </a:xfrm>
        </p:spPr>
        <p:txBody>
          <a:bodyPr>
            <a:noAutofit/>
          </a:bodyPr>
          <a:lstStyle/>
          <a:p>
            <a:pPr algn="just"/>
            <a:r>
              <a:rPr lang="en-US" sz="2000">
                <a:solidFill>
                  <a:schemeClr val="accent1">
                    <a:lumMod val="50000"/>
                  </a:schemeClr>
                </a:solidFill>
                <a:latin typeface="+mn-lt"/>
              </a:rPr>
              <a:t>4. Tận dụng nhiệt thải của khói lò nung clinker và không khí thải ra từ quá trình làm mát clinker để sản xuất điện</a:t>
            </a:r>
            <a:endParaRPr lang="en-US" sz="2000">
              <a:latin typeface="+mn-lt"/>
            </a:endParaRPr>
          </a:p>
        </p:txBody>
      </p:sp>
      <p:sp>
        <p:nvSpPr>
          <p:cNvPr id="11" name="TextBox 10">
            <a:extLst>
              <a:ext uri="{FF2B5EF4-FFF2-40B4-BE49-F238E27FC236}">
                <a16:creationId xmlns:a16="http://schemas.microsoft.com/office/drawing/2014/main" id="{0185295A-BC8F-467D-8C4B-A3F043BDACA3}"/>
              </a:ext>
            </a:extLst>
          </p:cNvPr>
          <p:cNvSpPr txBox="1"/>
          <p:nvPr/>
        </p:nvSpPr>
        <p:spPr>
          <a:xfrm>
            <a:off x="634176" y="1418012"/>
            <a:ext cx="6097772" cy="341632"/>
          </a:xfrm>
          <a:prstGeom prst="rect">
            <a:avLst/>
          </a:prstGeom>
          <a:noFill/>
        </p:spPr>
        <p:txBody>
          <a:bodyPr wrap="square">
            <a:spAutoFit/>
          </a:bodyPr>
          <a:lstStyle/>
          <a:p>
            <a:pPr algn="just">
              <a:lnSpc>
                <a:spcPct val="90000"/>
              </a:lnSpc>
              <a:spcBef>
                <a:spcPts val="300"/>
              </a:spcBef>
              <a:spcAft>
                <a:spcPts val="300"/>
              </a:spcAft>
              <a:tabLst>
                <a:tab pos="540385"/>
              </a:tabLst>
            </a:pPr>
            <a:r>
              <a:rPr lang="es-ES_tradnl" sz="1800" b="1">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1175945556"/>
      </p:ext>
    </p:ext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p:nvPr>
        </p:nvSpPr>
        <p:spPr>
          <a:xfrm>
            <a:off x="609600" y="2494589"/>
            <a:ext cx="10972800" cy="1868821"/>
          </a:xfrm>
        </p:spPr>
        <p:txBody>
          <a:bodyPr>
            <a:noAutofit/>
          </a:bodyPr>
          <a:lstStyle/>
          <a:p>
            <a:r>
              <a:rPr lang="en-US" sz="4000">
                <a:solidFill>
                  <a:schemeClr val="accent1">
                    <a:lumMod val="50000"/>
                  </a:schemeClr>
                </a:solidFill>
              </a:rPr>
              <a:t>I</a:t>
            </a:r>
            <a:r>
              <a:rPr lang="en-US" sz="4000">
                <a:solidFill>
                  <a:schemeClr val="accent1">
                    <a:lumMod val="50000"/>
                  </a:schemeClr>
                </a:solidFill>
                <a:latin typeface="Arial" panose="020b0604020202020204" pitchFamily="34" charset="0"/>
              </a:rPr>
              <a:t>. </a:t>
            </a:r>
            <a:r>
              <a:rPr lang="vi-VN" sz="4000">
                <a:solidFill>
                  <a:schemeClr val="accent1">
                    <a:lumMod val="50000"/>
                  </a:schemeClr>
                </a:solidFill>
                <a:latin typeface="Arial" panose="020b0604020202020204" pitchFamily="34" charset="0"/>
              </a:rPr>
              <a:t>Thông tin về cơ hội tiết kiệm năng lượng cho ngành xi măng</a:t>
            </a:r>
          </a:p>
        </p:txBody>
      </p:sp>
    </p:spTree>
    <p:extLst>
      <p:ext uri="{BB962C8B-B14F-4D97-AF65-F5344CB8AC3E}">
        <p14:creationId xmlns:p14="http://schemas.microsoft.com/office/powerpoint/2010/main" val="558636815"/>
      </p:ext>
    </p:extLst>
  </p:cSld>
  <p:clrMapOvr>
    <a:masterClrMapping/>
  </p:clrMapOvr>
  <p:transition/>
  <p:timing/>
</p:sld>
</file>

<file path=ppt/slides/slide4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Hình chữ nhật 4">
            <a:extLst>
              <a:ext uri="{FF2B5EF4-FFF2-40B4-BE49-F238E27FC236}">
                <a16:creationId xmlns:a16="http://schemas.microsoft.com/office/drawing/2014/main" id="{66EE2533-A5B3-4D0E-AEE9-3B7AD247B1F1}"/>
              </a:ext>
            </a:extLst>
          </p:cNvPr>
          <p:cNvSpPr/>
          <p:nvPr/>
        </p:nvSpPr>
        <p:spPr>
          <a:xfrm>
            <a:off x="609598" y="1768247"/>
            <a:ext cx="10540181" cy="646331"/>
          </a:xfrm>
          <a:prstGeom prst="rect">
            <a:avLst/>
          </a:prstGeom>
        </p:spPr>
        <p:txBody>
          <a:bodyPr wrap="square">
            <a:spAutoFit/>
          </a:bodyPr>
          <a:lstStyle/>
          <a:p>
            <a:pPr algn="ctr"/>
            <a:r>
              <a:rPr lang="en-US" sz="1800" b="1" err="1">
                <a:latin typeface="+mn-lt"/>
                <a:ea typeface="Times New Roman" panose="02020603050405020304" pitchFamily="18" charset="0"/>
              </a:rPr>
              <a:t>Tổng hợp các chỉ tiêu kinh tế kỹ thuật chủ yếu của trạm phát điện cho các loại công suất lò nung clinker</a:t>
            </a:r>
            <a:endParaRPr lang="en-US" sz="1800" b="1">
              <a:latin typeface="+mn-lt"/>
            </a:endParaRPr>
          </a:p>
        </p:txBody>
      </p:sp>
      <p:graphicFrame>
        <p:nvGraphicFramePr>
          <p:cNvPr id="6" name="Bảng 8">
            <a:extLst>
              <a:ext uri="{FF2B5EF4-FFF2-40B4-BE49-F238E27FC236}">
                <a16:creationId xmlns:a16="http://schemas.microsoft.com/office/drawing/2014/main" id="{205922E7-A037-416A-A5AE-4236F289D71B}"/>
              </a:ext>
            </a:extLst>
          </p:cNvPr>
          <p:cNvGraphicFramePr>
            <a:graphicFrameLocks noGrp="1"/>
          </p:cNvGraphicFramePr>
          <p:nvPr>
            <p:extLst>
              <p:ext uri="{D42A27DB-BD31-4B8C-83A1-F6EECF244321}">
                <p14:modId xmlns:p14="http://schemas.microsoft.com/office/powerpoint/2010/main" val="2876461309"/>
              </p:ext>
            </p:extLst>
          </p:nvPr>
        </p:nvGraphicFramePr>
        <p:xfrm>
          <a:off x="760360" y="2792324"/>
          <a:ext cx="10682340" cy="3701451"/>
        </p:xfrm>
        <a:graphic>
          <a:graphicData uri="http://schemas.openxmlformats.org/drawingml/2006/table">
            <a:tbl>
              <a:tblPr firstRow="1" firstCol="1" bandRow="1">
                <a:tableStyleId>{5C22544A-7EE6-4342-B048-85BDC9FD1C3A}</a:tableStyleId>
              </a:tblPr>
              <a:tblGrid>
                <a:gridCol w="1068440">
                  <a:extLst>
                    <a:ext uri="{9D8B030D-6E8A-4147-A177-3AD203B41FA5}">
                      <a16:colId xmlns:a16="http://schemas.microsoft.com/office/drawing/2014/main" val="20000"/>
                    </a:ext>
                  </a:extLst>
                </a:gridCol>
                <a:gridCol w="3753321">
                  <a:extLst>
                    <a:ext uri="{9D8B030D-6E8A-4147-A177-3AD203B41FA5}">
                      <a16:colId xmlns:a16="http://schemas.microsoft.com/office/drawing/2014/main" val="20001"/>
                    </a:ext>
                  </a:extLst>
                </a:gridCol>
                <a:gridCol w="1486229">
                  <a:extLst>
                    <a:ext uri="{9D8B030D-6E8A-4147-A177-3AD203B41FA5}">
                      <a16:colId xmlns:a16="http://schemas.microsoft.com/office/drawing/2014/main" val="20002"/>
                    </a:ext>
                  </a:extLst>
                </a:gridCol>
                <a:gridCol w="1457430">
                  <a:extLst>
                    <a:ext uri="{9D8B030D-6E8A-4147-A177-3AD203B41FA5}">
                      <a16:colId xmlns:a16="http://schemas.microsoft.com/office/drawing/2014/main" val="20003"/>
                    </a:ext>
                  </a:extLst>
                </a:gridCol>
                <a:gridCol w="1458460">
                  <a:extLst>
                    <a:ext uri="{9D8B030D-6E8A-4147-A177-3AD203B41FA5}">
                      <a16:colId xmlns:a16="http://schemas.microsoft.com/office/drawing/2014/main" val="20004"/>
                    </a:ext>
                  </a:extLst>
                </a:gridCol>
                <a:gridCol w="1458460">
                  <a:extLst>
                    <a:ext uri="{9D8B030D-6E8A-4147-A177-3AD203B41FA5}">
                      <a16:colId xmlns:a16="http://schemas.microsoft.com/office/drawing/2014/main" val="20005"/>
                    </a:ext>
                  </a:extLst>
                </a:gridCol>
              </a:tblGrid>
              <a:tr h="832253">
                <a:tc rowSpan="2">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TT</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rowSpan="2">
                  <a:txBody>
                    <a:bodyPr vert="horz" wrap="square"/>
                    <a:lstStyle/>
                    <a:p>
                      <a:pPr algn="ctr">
                        <a:lnSpc>
                          <a:spcPct val="130000"/>
                        </a:lnSpc>
                        <a:spcBef>
                          <a:spcPts val="300"/>
                        </a:spcBef>
                        <a:spcAft>
                          <a:spcPts val="300"/>
                        </a:spcAft>
                      </a:pPr>
                      <a:r>
                        <a:rPr lang="en-US" sz="1800" err="1">
                          <a:solidFill>
                            <a:schemeClr val="tx1"/>
                          </a:solidFill>
                          <a:effectLst/>
                          <a:latin typeface="+mn-lt"/>
                          <a:cs typeface="Times New Roman" pitchFamily="18" charset="0"/>
                        </a:rPr>
                        <a:t>Thông số kinh tế kĩ thuật của trạm phát điện</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rowSpan="2">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Đơn vị</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gridSpan="3">
                  <a:txBody>
                    <a:bodyPr vert="horz" wrap="square"/>
                    <a:lstStyle/>
                    <a:p>
                      <a:pPr algn="ctr">
                        <a:lnSpc>
                          <a:spcPct val="130000"/>
                        </a:lnSpc>
                        <a:spcBef>
                          <a:spcPts val="300"/>
                        </a:spcBef>
                        <a:spcAft>
                          <a:spcPts val="300"/>
                        </a:spcAft>
                      </a:pPr>
                      <a:r>
                        <a:rPr lang="en-US" sz="1800" err="1">
                          <a:solidFill>
                            <a:schemeClr val="tx1"/>
                          </a:solidFill>
                          <a:effectLst/>
                          <a:latin typeface="+mn-lt"/>
                          <a:cs typeface="Times New Roman" pitchFamily="18" charset="0"/>
                        </a:rPr>
                        <a:t>Chỉ số cho các lò nung</a:t>
                      </a:r>
                      <a:endParaRPr lang="en-US" sz="1200">
                        <a:solidFill>
                          <a:schemeClr val="tx1"/>
                        </a:solidFill>
                        <a:effectLst/>
                        <a:latin typeface="+mn-lt"/>
                        <a:cs typeface="Times New Roman" panose="02020603050405020304" pitchFamily="18" charset="0"/>
                      </a:endParaRPr>
                    </a:p>
                    <a:p>
                      <a:pPr algn="ctr">
                        <a:lnSpc>
                          <a:spcPct val="130000"/>
                        </a:lnSpc>
                        <a:spcBef>
                          <a:spcPts val="300"/>
                        </a:spcBef>
                        <a:spcAft>
                          <a:spcPts val="300"/>
                        </a:spcAft>
                      </a:pPr>
                      <a:r>
                        <a:rPr lang="en-US" sz="1800">
                          <a:solidFill>
                            <a:schemeClr val="tx1"/>
                          </a:solidFill>
                          <a:effectLst/>
                          <a:latin typeface="+mn-lt"/>
                          <a:cs typeface="Times New Roman" pitchFamily="18" charset="0"/>
                        </a:rPr>
                        <a:t>(tấn clinker/ ngày)</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10000"/>
                  </a:ext>
                </a:extLst>
              </a:tr>
              <a:tr h="259468">
                <a:tc vMerge="1">
                  <a:txBody>
                    <a:bodyPr vert="horz" wrap="square"/>
                    <a:lstStyle/>
                    <a:p>
                      <a:endParaRPr lang="en-US"/>
                    </a:p>
                  </a:txBody>
                  <a:tcPr/>
                </a:tc>
                <a:tc vMerge="1">
                  <a:txBody>
                    <a:bodyPr vert="horz" wrap="square"/>
                    <a:lstStyle/>
                    <a:p>
                      <a:endParaRPr lang="en-US"/>
                    </a:p>
                  </a:txBody>
                  <a:tcPr/>
                </a:tc>
                <a:tc vMerge="1">
                  <a:txBody>
                    <a:bodyPr vert="horz" wrap="square"/>
                    <a:lstStyle/>
                    <a:p>
                      <a:endParaRPr lang="en-US"/>
                    </a:p>
                  </a:txBody>
                  <a:tcP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2500T</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4000T</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5000T</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1"/>
                  </a:ext>
                </a:extLst>
              </a:tr>
              <a:tr h="259468">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1</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just">
                        <a:lnSpc>
                          <a:spcPct val="130000"/>
                        </a:lnSpc>
                        <a:spcBef>
                          <a:spcPts val="300"/>
                        </a:spcBef>
                        <a:spcAft>
                          <a:spcPts val="300"/>
                        </a:spcAft>
                      </a:pPr>
                      <a:r>
                        <a:rPr lang="en-US" sz="1800">
                          <a:solidFill>
                            <a:schemeClr val="tx1"/>
                          </a:solidFill>
                          <a:effectLst/>
                          <a:latin typeface="+mn-lt"/>
                          <a:cs typeface="Times New Roman" pitchFamily="18" charset="0"/>
                        </a:rPr>
                        <a:t>Công suất lắp đặt</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MW</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4,5</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7,5</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9,0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2"/>
                  </a:ext>
                </a:extLst>
              </a:tr>
              <a:tr h="543059">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2</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just">
                        <a:lnSpc>
                          <a:spcPct val="130000"/>
                        </a:lnSpc>
                        <a:spcBef>
                          <a:spcPts val="300"/>
                        </a:spcBef>
                        <a:spcAft>
                          <a:spcPts val="300"/>
                        </a:spcAft>
                      </a:pPr>
                      <a:r>
                        <a:rPr lang="en-US" sz="1800">
                          <a:solidFill>
                            <a:schemeClr val="tx1"/>
                          </a:solidFill>
                          <a:effectLst/>
                          <a:latin typeface="+mn-lt"/>
                          <a:cs typeface="Times New Roman" pitchFamily="18" charset="0"/>
                        </a:rPr>
                        <a:t>Công suất phát điện bình quân</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MW</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4,0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7,0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8,6</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3"/>
                  </a:ext>
                </a:extLst>
              </a:tr>
              <a:tr h="259468">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3</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just">
                        <a:lnSpc>
                          <a:spcPct val="130000"/>
                        </a:lnSpc>
                        <a:spcBef>
                          <a:spcPts val="300"/>
                        </a:spcBef>
                        <a:spcAft>
                          <a:spcPts val="300"/>
                        </a:spcAft>
                      </a:pPr>
                      <a:r>
                        <a:rPr lang="en-US" sz="1800">
                          <a:solidFill>
                            <a:schemeClr val="tx1"/>
                          </a:solidFill>
                          <a:effectLst/>
                          <a:latin typeface="+mn-lt"/>
                          <a:cs typeface="Times New Roman" pitchFamily="18" charset="0"/>
                        </a:rPr>
                        <a:t>Thời gian hoạt động/ năm</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Giờ</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7200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7200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7200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4"/>
                  </a:ext>
                </a:extLst>
              </a:tr>
              <a:tr h="259468">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4</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just">
                        <a:lnSpc>
                          <a:spcPct val="130000"/>
                        </a:lnSpc>
                        <a:spcBef>
                          <a:spcPts val="300"/>
                        </a:spcBef>
                        <a:spcAft>
                          <a:spcPts val="300"/>
                        </a:spcAft>
                      </a:pPr>
                      <a:r>
                        <a:rPr lang="en-US" sz="1800">
                          <a:solidFill>
                            <a:schemeClr val="tx1"/>
                          </a:solidFill>
                          <a:effectLst/>
                          <a:latin typeface="+mn-lt"/>
                          <a:cs typeface="Times New Roman" pitchFamily="18" charset="0"/>
                        </a:rPr>
                        <a:t>Lượng phát điện/ năm</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MWh</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28800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50000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62000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5"/>
                  </a:ext>
                </a:extLst>
              </a:tr>
              <a:tr h="543059">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5</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just">
                        <a:lnSpc>
                          <a:spcPct val="130000"/>
                        </a:lnSpc>
                        <a:spcBef>
                          <a:spcPts val="300"/>
                        </a:spcBef>
                        <a:spcAft>
                          <a:spcPts val="300"/>
                        </a:spcAft>
                      </a:pPr>
                      <a:r>
                        <a:rPr lang="en-US" sz="1800">
                          <a:solidFill>
                            <a:schemeClr val="tx1"/>
                          </a:solidFill>
                          <a:effectLst/>
                          <a:latin typeface="+mn-lt"/>
                          <a:cs typeface="Times New Roman" pitchFamily="18" charset="0"/>
                        </a:rPr>
                        <a:t>Cán bộ kĩ thuật vận hành trạm</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err="1">
                          <a:solidFill>
                            <a:schemeClr val="tx1"/>
                          </a:solidFill>
                          <a:effectLst/>
                          <a:latin typeface="+mn-lt"/>
                          <a:cs typeface="Times New Roman" pitchFamily="18" charset="0"/>
                        </a:rPr>
                        <a:t>Người</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10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10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10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6"/>
                  </a:ext>
                </a:extLst>
              </a:tr>
              <a:tr h="259468">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6</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just">
                        <a:lnSpc>
                          <a:spcPct val="130000"/>
                        </a:lnSpc>
                        <a:spcBef>
                          <a:spcPts val="300"/>
                        </a:spcBef>
                        <a:spcAft>
                          <a:spcPts val="300"/>
                        </a:spcAft>
                      </a:pPr>
                      <a:r>
                        <a:rPr lang="en-US" sz="1800">
                          <a:solidFill>
                            <a:schemeClr val="tx1"/>
                          </a:solidFill>
                          <a:effectLst/>
                          <a:latin typeface="+mn-lt"/>
                          <a:cs typeface="Times New Roman" pitchFamily="18" charset="0"/>
                        </a:rPr>
                        <a:t>Tổng mức đầu tư</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Triệu USD</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9-12</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15-20</a:t>
                      </a:r>
                      <a:endParaRPr lang="en-US" sz="12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lnSpc>
                          <a:spcPct val="130000"/>
                        </a:lnSpc>
                        <a:spcBef>
                          <a:spcPts val="300"/>
                        </a:spcBef>
                        <a:spcAft>
                          <a:spcPts val="300"/>
                        </a:spcAft>
                      </a:pPr>
                      <a:r>
                        <a:rPr lang="en-US" sz="1800">
                          <a:solidFill>
                            <a:schemeClr val="tx1"/>
                          </a:solidFill>
                          <a:effectLst/>
                          <a:latin typeface="+mn-lt"/>
                          <a:cs typeface="Times New Roman" pitchFamily="18" charset="0"/>
                        </a:rPr>
                        <a:t>18-22</a:t>
                      </a:r>
                      <a:endParaRPr lang="en-US" sz="120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bl>
          </a:graphicData>
        </a:graphic>
      </p:graphicFrame>
      <p:sp>
        <p:nvSpPr>
          <p:cNvPr id="4" name="Title 1">
            <a:extLst>
              <a:ext uri="{FF2B5EF4-FFF2-40B4-BE49-F238E27FC236}">
                <a16:creationId xmlns:a16="http://schemas.microsoft.com/office/drawing/2014/main" id="{8D4D5910-E2A5-D3A6-01F8-68393D4097F5}"/>
              </a:ext>
            </a:extLst>
          </p:cNvPr>
          <p:cNvSpPr>
            <a:spLocks noGrp="1"/>
          </p:cNvSpPr>
          <p:nvPr>
            <p:ph type="title"/>
          </p:nvPr>
        </p:nvSpPr>
        <p:spPr>
          <a:xfrm>
            <a:off x="609600" y="628875"/>
            <a:ext cx="10972800" cy="495200"/>
          </a:xfrm>
        </p:spPr>
        <p:txBody>
          <a:bodyPr>
            <a:noAutofit/>
          </a:bodyPr>
          <a:lstStyle/>
          <a:p>
            <a:r>
              <a:rPr lang="en-US" sz="2200" b="1">
                <a:solidFill>
                  <a:schemeClr val="accent1">
                    <a:lumMod val="50000"/>
                  </a:schemeClr>
                </a:solidFill>
                <a:latin typeface="+mn-lt"/>
              </a:rPr>
              <a:t>4. </a:t>
            </a:r>
            <a:r>
              <a:rPr lang="vi-VN" sz="2200" b="1">
                <a:solidFill>
                  <a:schemeClr val="accent1">
                    <a:lumMod val="50000"/>
                  </a:schemeClr>
                </a:solidFill>
                <a:latin typeface="+mn-lt"/>
              </a:rPr>
              <a:t>Tận dụng nhiệt thải của khói lò nung clinker và không khí thải ra từ quá trình làm mát clinker để sản xuất điện</a:t>
            </a:r>
            <a:endParaRPr lang="en-US" sz="2200">
              <a:latin typeface="+mn-lt"/>
            </a:endParaRPr>
          </a:p>
        </p:txBody>
      </p:sp>
      <p:sp>
        <p:nvSpPr>
          <p:cNvPr id="8" name="TextBox 7">
            <a:extLst>
              <a:ext uri="{FF2B5EF4-FFF2-40B4-BE49-F238E27FC236}">
                <a16:creationId xmlns:a16="http://schemas.microsoft.com/office/drawing/2014/main" id="{E0C825D5-6EAF-490C-AA69-520BE12E889B}"/>
              </a:ext>
            </a:extLst>
          </p:cNvPr>
          <p:cNvSpPr txBox="1"/>
          <p:nvPr/>
        </p:nvSpPr>
        <p:spPr>
          <a:xfrm>
            <a:off x="609598" y="1202133"/>
            <a:ext cx="8462683" cy="379656"/>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c. Tính toán tiềm năng TKNL của giải pháp</a:t>
            </a:r>
            <a:endParaRPr lang="en-US" b="1">
              <a:solidFill>
                <a:schemeClr val="accent5">
                  <a:lumMod val="50000"/>
                </a:schemeClr>
              </a:solidFill>
            </a:endParaRPr>
          </a:p>
        </p:txBody>
      </p:sp>
    </p:spTree>
    <p:extLst>
      <p:ext uri="{BB962C8B-B14F-4D97-AF65-F5344CB8AC3E}">
        <p14:creationId xmlns:p14="http://schemas.microsoft.com/office/powerpoint/2010/main" val="2025705240"/>
      </p:ext>
    </p:extLst>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Hình chữ nhật 4">
            <a:extLst>
              <a:ext uri="{FF2B5EF4-FFF2-40B4-BE49-F238E27FC236}">
                <a16:creationId xmlns:a16="http://schemas.microsoft.com/office/drawing/2014/main" id="{E5943521-77A4-4756-AD19-31EE3B7A5FE0}"/>
              </a:ext>
            </a:extLst>
          </p:cNvPr>
          <p:cNvSpPr/>
          <p:nvPr/>
        </p:nvSpPr>
        <p:spPr>
          <a:xfrm>
            <a:off x="2971799" y="6197451"/>
            <a:ext cx="6978445" cy="426976"/>
          </a:xfrm>
          <a:prstGeom prst="rect">
            <a:avLst/>
          </a:prstGeom>
        </p:spPr>
        <p:txBody>
          <a:bodyPr wrap="square">
            <a:spAutoFit/>
          </a:bodyPr>
          <a:lstStyle/>
          <a:p>
            <a:pPr algn="ctr">
              <a:lnSpc>
                <a:spcPct val="130000"/>
              </a:lnSpc>
              <a:spcBef>
                <a:spcPts val="300"/>
              </a:spcBef>
              <a:spcAft>
                <a:spcPts val="300"/>
              </a:spcAft>
              <a:tabLst>
                <a:tab pos="5715000"/>
              </a:tabLst>
            </a:pPr>
            <a:r>
              <a:rPr lang="x-none" sz="1800" b="1">
                <a:latin typeface="+mn-lt"/>
                <a:ea typeface="Times New Roman" panose="02020603050405020304" pitchFamily="18" charset="0"/>
              </a:rPr>
              <a:t>Bảng tính chỉ tiêu tài chính đầu</a:t>
            </a:r>
            <a:r>
              <a:rPr lang="en-US" sz="1800" b="1">
                <a:latin typeface="+mn-lt"/>
                <a:ea typeface="Times New Roman" panose="02020603050405020304" pitchFamily="18" charset="0"/>
              </a:rPr>
              <a:t> tư</a:t>
            </a:r>
            <a:r>
              <a:rPr lang="x-none" sz="1800" b="1">
                <a:latin typeface="+mn-lt"/>
                <a:ea typeface="Times New Roman" panose="02020603050405020304" pitchFamily="18" charset="0"/>
              </a:rPr>
              <a:t> cho giải pháp TKNL số </a:t>
            </a:r>
            <a:r>
              <a:rPr lang="en-US" sz="1800" b="1">
                <a:latin typeface="+mn-lt"/>
                <a:ea typeface="Times New Roman" panose="02020603050405020304" pitchFamily="18" charset="0"/>
              </a:rPr>
              <a:t>5</a:t>
            </a:r>
            <a:endParaRPr lang="en-US" sz="1800" b="1">
              <a:effectLst/>
              <a:latin typeface="+mn-lt"/>
              <a:ea typeface="Times New Roman" panose="02020603050405020304" pitchFamily="18" charset="0"/>
            </a:endParaRPr>
          </a:p>
        </p:txBody>
      </p:sp>
      <p:graphicFrame>
        <p:nvGraphicFramePr>
          <p:cNvPr id="5" name="Bảng 3">
            <a:extLst>
              <a:ext uri="{FF2B5EF4-FFF2-40B4-BE49-F238E27FC236}">
                <a16:creationId xmlns:a16="http://schemas.microsoft.com/office/drawing/2014/main" id="{7C5793DE-303E-45CA-B8A0-052CBF2833AE}"/>
              </a:ext>
            </a:extLst>
          </p:cNvPr>
          <p:cNvGraphicFramePr>
            <a:graphicFrameLocks noGrp="1"/>
          </p:cNvGraphicFramePr>
          <p:nvPr>
            <p:extLst>
              <p:ext uri="{D42A27DB-BD31-4B8C-83A1-F6EECF244321}">
                <p14:modId xmlns:p14="http://schemas.microsoft.com/office/powerpoint/2010/main" val="220269773"/>
              </p:ext>
            </p:extLst>
          </p:nvPr>
        </p:nvGraphicFramePr>
        <p:xfrm>
          <a:off x="843526" y="1721598"/>
          <a:ext cx="10180074" cy="4361922"/>
        </p:xfrm>
        <a:graphic>
          <a:graphicData uri="http://schemas.openxmlformats.org/drawingml/2006/table">
            <a:tbl>
              <a:tblPr firstRow="1" firstCol="1" bandRow="1">
                <a:tableStyleId>{5C22544A-7EE6-4342-B048-85BDC9FD1C3A}</a:tableStyleId>
              </a:tblPr>
              <a:tblGrid>
                <a:gridCol w="663823">
                  <a:extLst>
                    <a:ext uri="{9D8B030D-6E8A-4147-A177-3AD203B41FA5}">
                      <a16:colId xmlns:a16="http://schemas.microsoft.com/office/drawing/2014/main" val="20000"/>
                    </a:ext>
                  </a:extLst>
                </a:gridCol>
                <a:gridCol w="5840300">
                  <a:extLst>
                    <a:ext uri="{9D8B030D-6E8A-4147-A177-3AD203B41FA5}">
                      <a16:colId xmlns:a16="http://schemas.microsoft.com/office/drawing/2014/main" val="20001"/>
                    </a:ext>
                  </a:extLst>
                </a:gridCol>
                <a:gridCol w="2198700">
                  <a:extLst>
                    <a:ext uri="{9D8B030D-6E8A-4147-A177-3AD203B41FA5}">
                      <a16:colId xmlns:a16="http://schemas.microsoft.com/office/drawing/2014/main" val="20002"/>
                    </a:ext>
                  </a:extLst>
                </a:gridCol>
                <a:gridCol w="1477251">
                  <a:extLst>
                    <a:ext uri="{9D8B030D-6E8A-4147-A177-3AD203B41FA5}">
                      <a16:colId xmlns:a16="http://schemas.microsoft.com/office/drawing/2014/main" val="20003"/>
                    </a:ext>
                  </a:extLst>
                </a:gridCol>
              </a:tblGrid>
              <a:tr h="330815">
                <a:tc>
                  <a:txBody>
                    <a:bodyPr vert="horz" wrap="square"/>
                    <a:lstStyle/>
                    <a:p>
                      <a:pPr algn="ctr">
                        <a:lnSpc>
                          <a:spcPct val="130000"/>
                        </a:lnSpc>
                        <a:spcBef>
                          <a:spcPts val="300"/>
                        </a:spcBef>
                        <a:spcAft>
                          <a:spcPts val="300"/>
                        </a:spcAft>
                      </a:pPr>
                      <a:r>
                        <a:rPr lang="en-US" sz="1600">
                          <a:solidFill>
                            <a:schemeClr val="tx1"/>
                          </a:solidFill>
                          <a:effectLst/>
                          <a:latin typeface="+mn-lt"/>
                          <a:cs typeface="Times New Roman" pitchFamily="18" charset="0"/>
                        </a:rPr>
                        <a:t>TT</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b"/>
                </a:tc>
                <a:tc>
                  <a:txBody>
                    <a:bodyPr vert="horz" wrap="square"/>
                    <a:lstStyle/>
                    <a:p>
                      <a:pPr>
                        <a:lnSpc>
                          <a:spcPct val="130000"/>
                        </a:lnSpc>
                        <a:spcBef>
                          <a:spcPts val="300"/>
                        </a:spcBef>
                        <a:spcAft>
                          <a:spcPts val="300"/>
                        </a:spcAft>
                      </a:pPr>
                      <a:r>
                        <a:rPr lang="en-US" sz="1600">
                          <a:solidFill>
                            <a:schemeClr val="tx1"/>
                          </a:solidFill>
                          <a:effectLst/>
                          <a:latin typeface="+mn-lt"/>
                          <a:cs typeface="Times New Roman" pitchFamily="18" charset="0"/>
                        </a:rPr>
                        <a:t>THÔNG SỐ</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b"/>
                </a:tc>
                <a:tc>
                  <a:txBody>
                    <a:bodyPr vert="horz" wrap="square"/>
                    <a:lstStyle/>
                    <a:p>
                      <a:pPr algn="ctr">
                        <a:lnSpc>
                          <a:spcPct val="130000"/>
                        </a:lnSpc>
                        <a:spcBef>
                          <a:spcPts val="300"/>
                        </a:spcBef>
                        <a:spcAft>
                          <a:spcPts val="300"/>
                        </a:spcAft>
                      </a:pPr>
                      <a:r>
                        <a:rPr lang="en-US" sz="1600">
                          <a:solidFill>
                            <a:schemeClr val="tx1"/>
                          </a:solidFill>
                          <a:effectLst/>
                          <a:latin typeface="+mn-lt"/>
                          <a:cs typeface="Times New Roman" pitchFamily="18" charset="0"/>
                        </a:rPr>
                        <a:t>ĐƠN VỊ</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b"/>
                </a:tc>
                <a:tc>
                  <a:txBody>
                    <a:bodyPr vert="horz" wrap="square"/>
                    <a:lstStyle/>
                    <a:p>
                      <a:pPr algn="ctr">
                        <a:lnSpc>
                          <a:spcPct val="130000"/>
                        </a:lnSpc>
                        <a:spcBef>
                          <a:spcPts val="300"/>
                        </a:spcBef>
                        <a:spcAft>
                          <a:spcPts val="300"/>
                        </a:spcAft>
                      </a:pPr>
                      <a:r>
                        <a:rPr lang="en-US" sz="1600">
                          <a:solidFill>
                            <a:schemeClr val="tx1"/>
                          </a:solidFill>
                          <a:effectLst/>
                          <a:latin typeface="+mn-lt"/>
                          <a:cs typeface="Times New Roman" pitchFamily="18" charset="0"/>
                        </a:rPr>
                        <a:t>GIÁ TRỊ</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b"/>
                </a:tc>
                <a:extLst>
                  <a:ext uri="{0D108BD9-81ED-4DB2-BD59-A6C34878D82A}">
                    <a16:rowId xmlns:a16="http://schemas.microsoft.com/office/drawing/2014/main" val="10000"/>
                  </a:ext>
                </a:extLst>
              </a:tr>
              <a:tr h="294176">
                <a:tc>
                  <a:txBody>
                    <a:bodyPr vert="horz" wrap="square"/>
                    <a:lstStyle/>
                    <a:p>
                      <a:pPr algn="ctr">
                        <a:spcAft>
                          <a:spcPct val="0"/>
                        </a:spcAft>
                      </a:pPr>
                      <a:r>
                        <a:rPr lang="en-US" sz="1600">
                          <a:solidFill>
                            <a:schemeClr val="tx1"/>
                          </a:solidFill>
                          <a:effectLst/>
                          <a:latin typeface="+mn-lt"/>
                          <a:cs typeface="Times New Roman" pitchFamily="18" charset="0"/>
                        </a:rPr>
                        <a:t>1</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err="1">
                          <a:solidFill>
                            <a:schemeClr val="tx1"/>
                          </a:solidFill>
                          <a:effectLst/>
                          <a:latin typeface="+mn-lt"/>
                          <a:cs typeface="Times New Roman" pitchFamily="18" charset="0"/>
                        </a:rPr>
                        <a:t>Tổng đầu tư</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err="1">
                          <a:solidFill>
                            <a:schemeClr val="tx1"/>
                          </a:solidFill>
                          <a:effectLst/>
                          <a:latin typeface="+mn-lt"/>
                          <a:cs typeface="Times New Roman" pitchFamily="18" charset="0"/>
                        </a:rPr>
                        <a:t>triệu VNĐ</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406.369</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1"/>
                  </a:ext>
                </a:extLst>
              </a:tr>
              <a:tr h="556262">
                <a:tc>
                  <a:txBody>
                    <a:bodyPr vert="horz" wrap="square"/>
                    <a:lstStyle/>
                    <a:p>
                      <a:pPr algn="ctr">
                        <a:spcAft>
                          <a:spcPct val="0"/>
                        </a:spcAft>
                      </a:pPr>
                      <a:r>
                        <a:rPr lang="en-US" sz="1600">
                          <a:solidFill>
                            <a:schemeClr val="tx1"/>
                          </a:solidFill>
                          <a:effectLst/>
                          <a:latin typeface="+mn-lt"/>
                          <a:cs typeface="Times New Roman" pitchFamily="18" charset="0"/>
                        </a:rPr>
                        <a:t>2</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Điện năng tiết kiệm được sau khi thực hiện giải pháp TKNL</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kWh/năm</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50.688.000</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2"/>
                  </a:ext>
                </a:extLst>
              </a:tr>
              <a:tr h="294176">
                <a:tc>
                  <a:txBody>
                    <a:bodyPr vert="horz" wrap="square"/>
                    <a:lstStyle/>
                    <a:p>
                      <a:pPr algn="ctr">
                        <a:spcAft>
                          <a:spcPct val="0"/>
                        </a:spcAft>
                      </a:pPr>
                      <a:r>
                        <a:rPr lang="en-US" sz="1600">
                          <a:solidFill>
                            <a:schemeClr val="tx1"/>
                          </a:solidFill>
                          <a:effectLst/>
                          <a:latin typeface="+mn-lt"/>
                          <a:cs typeface="Times New Roman" pitchFamily="18" charset="0"/>
                        </a:rPr>
                        <a:t>3</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Giá điện trung bình 10 tháng đầu năm 2015</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VNĐ/kWh</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1.355</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3"/>
                  </a:ext>
                </a:extLst>
              </a:tr>
              <a:tr h="588353">
                <a:tc>
                  <a:txBody>
                    <a:bodyPr vert="horz" wrap="square"/>
                    <a:lstStyle/>
                    <a:p>
                      <a:pPr algn="ctr">
                        <a:spcAft>
                          <a:spcPct val="0"/>
                        </a:spcAft>
                      </a:pPr>
                      <a:r>
                        <a:rPr lang="en-US" sz="1600">
                          <a:solidFill>
                            <a:schemeClr val="tx1"/>
                          </a:solidFill>
                          <a:effectLst/>
                          <a:latin typeface="+mn-lt"/>
                          <a:cs typeface="Times New Roman" pitchFamily="18" charset="0"/>
                        </a:rPr>
                        <a:t>4</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Chi phí tiết kiệm được sau khi thực hiện giải pháp TKNL</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triệu VNĐ/năm</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68.682</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4"/>
                  </a:ext>
                </a:extLst>
              </a:tr>
              <a:tr h="615096">
                <a:tc>
                  <a:txBody>
                    <a:bodyPr vert="horz" wrap="square"/>
                    <a:lstStyle/>
                    <a:p>
                      <a:pPr algn="ctr">
                        <a:spcAft>
                          <a:spcPct val="0"/>
                        </a:spcAft>
                      </a:pPr>
                      <a:r>
                        <a:rPr lang="en-US" sz="1600">
                          <a:solidFill>
                            <a:schemeClr val="tx1"/>
                          </a:solidFill>
                          <a:effectLst/>
                          <a:latin typeface="+mn-lt"/>
                          <a:cs typeface="Times New Roman" pitchFamily="18" charset="0"/>
                        </a:rPr>
                        <a:t>5</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Thời gian hoàn vốn giản đơn </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tháng</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71</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5"/>
                  </a:ext>
                </a:extLst>
              </a:tr>
              <a:tr h="455527">
                <a:tc>
                  <a:txBody>
                    <a:bodyPr vert="horz" wrap="square"/>
                    <a:lstStyle/>
                    <a:p>
                      <a:pPr algn="ctr">
                        <a:spcAft>
                          <a:spcPct val="0"/>
                        </a:spcAft>
                      </a:pPr>
                      <a:r>
                        <a:rPr lang="en-US" sz="1600">
                          <a:solidFill>
                            <a:schemeClr val="tx1"/>
                          </a:solidFill>
                          <a:effectLst/>
                          <a:latin typeface="+mn-lt"/>
                          <a:cs typeface="Times New Roman" pitchFamily="18" charset="0"/>
                        </a:rPr>
                        <a:t>6</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Hệ số chiết khấu</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10</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6"/>
                  </a:ext>
                </a:extLst>
              </a:tr>
              <a:tr h="278130">
                <a:tc>
                  <a:txBody>
                    <a:bodyPr vert="horz" wrap="square"/>
                    <a:lstStyle/>
                    <a:p>
                      <a:pPr algn="ctr">
                        <a:spcAft>
                          <a:spcPct val="0"/>
                        </a:spcAft>
                      </a:pPr>
                      <a:r>
                        <a:rPr lang="en-US" sz="1600">
                          <a:solidFill>
                            <a:schemeClr val="tx1"/>
                          </a:solidFill>
                          <a:effectLst/>
                          <a:latin typeface="+mn-lt"/>
                          <a:cs typeface="Times New Roman" pitchFamily="18" charset="0"/>
                        </a:rPr>
                        <a:t>7</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Tuổi thọ của dự án</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năm</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15</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7"/>
                  </a:ext>
                </a:extLst>
              </a:tr>
              <a:tr h="294176">
                <a:tc>
                  <a:txBody>
                    <a:bodyPr vert="horz" wrap="square"/>
                    <a:lstStyle/>
                    <a:p>
                      <a:pPr algn="ctr">
                        <a:spcAft>
                          <a:spcPct val="0"/>
                        </a:spcAft>
                      </a:pPr>
                      <a:r>
                        <a:rPr lang="en-US" sz="1600">
                          <a:solidFill>
                            <a:schemeClr val="tx1"/>
                          </a:solidFill>
                          <a:effectLst/>
                          <a:latin typeface="+mn-lt"/>
                          <a:cs typeface="Times New Roman" pitchFamily="18" charset="0"/>
                        </a:rPr>
                        <a:t>8</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Giá trị hiện tại thuần (NPV)</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Triệu VNĐ</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256.441</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8"/>
                  </a:ext>
                </a:extLst>
              </a:tr>
              <a:tr h="294176">
                <a:tc>
                  <a:txBody>
                    <a:bodyPr vert="horz" wrap="square"/>
                    <a:lstStyle/>
                    <a:p>
                      <a:pPr algn="ctr">
                        <a:spcAft>
                          <a:spcPct val="0"/>
                        </a:spcAft>
                      </a:pPr>
                      <a:r>
                        <a:rPr lang="en-US" sz="1600">
                          <a:solidFill>
                            <a:schemeClr val="tx1"/>
                          </a:solidFill>
                          <a:effectLst/>
                          <a:latin typeface="+mn-lt"/>
                          <a:cs typeface="Times New Roman" pitchFamily="18" charset="0"/>
                        </a:rPr>
                        <a:t>9</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Thời gian hoàn vốn đầu tư</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tháng</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110</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9"/>
                  </a:ext>
                </a:extLst>
              </a:tr>
              <a:tr h="361035">
                <a:tc>
                  <a:txBody>
                    <a:bodyPr vert="horz" wrap="square"/>
                    <a:lstStyle/>
                    <a:p>
                      <a:pPr algn="ctr">
                        <a:spcAft>
                          <a:spcPct val="0"/>
                        </a:spcAft>
                      </a:pPr>
                      <a:r>
                        <a:rPr lang="en-US" sz="1600">
                          <a:solidFill>
                            <a:schemeClr val="tx1"/>
                          </a:solidFill>
                          <a:effectLst/>
                          <a:latin typeface="+mn-lt"/>
                          <a:cs typeface="Times New Roman" pitchFamily="18" charset="0"/>
                        </a:rPr>
                        <a:t>10</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Lượng giảm phát thải khí CO2</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Aft>
                          <a:spcPct val="0"/>
                        </a:spcAft>
                      </a:pPr>
                      <a:r>
                        <a:rPr lang="en-US" sz="1600">
                          <a:solidFill>
                            <a:schemeClr val="tx1"/>
                          </a:solidFill>
                          <a:effectLst/>
                          <a:latin typeface="+mn-lt"/>
                          <a:cs typeface="Times New Roman" pitchFamily="18" charset="0"/>
                        </a:rPr>
                        <a:t>Tấn /năm</a:t>
                      </a:r>
                      <a:endParaRPr lang="en-US" sz="1600">
                        <a:solidFill>
                          <a:schemeClr val="tx1"/>
                        </a:solidFill>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solidFill>
                            <a:schemeClr val="tx1"/>
                          </a:solidFill>
                          <a:effectLst/>
                          <a:latin typeface="+mn-lt"/>
                          <a:cs typeface="Times New Roman" pitchFamily="18" charset="0"/>
                        </a:rPr>
                        <a:t>42.035</a:t>
                      </a:r>
                      <a:endParaRPr lang="en-US" sz="1600">
                        <a:solidFill>
                          <a:schemeClr val="tx1"/>
                        </a:solidFill>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8" name="Title 1">
            <a:extLst>
              <a:ext uri="{FF2B5EF4-FFF2-40B4-BE49-F238E27FC236}">
                <a16:creationId xmlns:a16="http://schemas.microsoft.com/office/drawing/2014/main" id="{9772F4F8-B40D-4CDC-854F-52D2C7E9EBF7}"/>
              </a:ext>
            </a:extLst>
          </p:cNvPr>
          <p:cNvSpPr>
            <a:spLocks noGrp="1"/>
          </p:cNvSpPr>
          <p:nvPr>
            <p:ph type="title"/>
          </p:nvPr>
        </p:nvSpPr>
        <p:spPr>
          <a:xfrm>
            <a:off x="609598" y="347873"/>
            <a:ext cx="10972800" cy="714451"/>
          </a:xfrm>
        </p:spPr>
        <p:txBody>
          <a:bodyPr>
            <a:noAutofit/>
          </a:bodyPr>
          <a:lstStyle/>
          <a:p>
            <a:pPr algn="just"/>
            <a:r>
              <a:rPr lang="en-US" sz="2400">
                <a:solidFill>
                  <a:schemeClr val="accent1">
                    <a:lumMod val="50000"/>
                  </a:schemeClr>
                </a:solidFill>
                <a:latin typeface="+mn-lt"/>
              </a:rPr>
              <a:t>4. Tận dụng nhiệt thải của khói lò nung clinker và không khí thải ra từ quá trình làm mát clinker để sản xuất điện</a:t>
            </a:r>
            <a:endParaRPr lang="en-US" sz="2400">
              <a:latin typeface="+mn-lt"/>
            </a:endParaRPr>
          </a:p>
        </p:txBody>
      </p:sp>
      <p:sp>
        <p:nvSpPr>
          <p:cNvPr id="9" name="TextBox 8">
            <a:extLst>
              <a:ext uri="{FF2B5EF4-FFF2-40B4-BE49-F238E27FC236}">
                <a16:creationId xmlns:a16="http://schemas.microsoft.com/office/drawing/2014/main" id="{D8CBE230-0158-4734-B8A0-BDC1E37A3607}"/>
              </a:ext>
            </a:extLst>
          </p:cNvPr>
          <p:cNvSpPr txBox="1"/>
          <p:nvPr/>
        </p:nvSpPr>
        <p:spPr>
          <a:xfrm>
            <a:off x="609598" y="1202133"/>
            <a:ext cx="8462683" cy="379656"/>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c. Tính toán tiềm năng TKNL của giải pháp</a:t>
            </a:r>
            <a:endParaRPr lang="en-US" b="1">
              <a:solidFill>
                <a:schemeClr val="accent5">
                  <a:lumMod val="50000"/>
                </a:schemeClr>
              </a:solidFill>
            </a:endParaRPr>
          </a:p>
        </p:txBody>
      </p:sp>
    </p:spTree>
    <p:extLst>
      <p:ext uri="{BB962C8B-B14F-4D97-AF65-F5344CB8AC3E}">
        <p14:creationId xmlns:p14="http://schemas.microsoft.com/office/powerpoint/2010/main" val="1984202047"/>
      </p:ext>
    </p:extLst>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2E333D18-9762-4E7B-80CA-2F4DF914AE56}"/>
              </a:ext>
            </a:extLst>
          </p:cNvPr>
          <p:cNvSpPr>
            <a:spLocks noGrp="1"/>
          </p:cNvSpPr>
          <p:nvPr>
            <p:ph type="title"/>
          </p:nvPr>
        </p:nvSpPr>
        <p:spPr>
          <a:xfrm>
            <a:off x="609598" y="673324"/>
            <a:ext cx="10972800" cy="495200"/>
          </a:xfrm>
        </p:spPr>
        <p:txBody>
          <a:bodyPr>
            <a:noAutofit/>
          </a:bodyPr>
          <a:lstStyle/>
          <a:p>
            <a:r>
              <a:rPr lang="en-US" sz="2800" b="1">
                <a:solidFill>
                  <a:schemeClr val="accent1">
                    <a:lumMod val="50000"/>
                  </a:schemeClr>
                </a:solidFill>
                <a:latin typeface="+mn-lt"/>
              </a:rPr>
              <a:t>5. </a:t>
            </a:r>
            <a:r>
              <a:rPr lang="vi-VN" sz="2800" b="1">
                <a:solidFill>
                  <a:schemeClr val="accent1">
                    <a:lumMod val="50000"/>
                  </a:schemeClr>
                </a:solidFill>
                <a:latin typeface="+mn-lt"/>
              </a:rPr>
              <a:t>Lắp biến tần cho các quạt gió calciner 421FN02</a:t>
            </a:r>
            <a:endParaRPr lang="en-US">
              <a:latin typeface="+mn-lt"/>
            </a:endParaRPr>
          </a:p>
        </p:txBody>
      </p:sp>
      <p:sp>
        <p:nvSpPr>
          <p:cNvPr id="4" name="Hình chữ nhật 5">
            <a:extLst>
              <a:ext uri="{FF2B5EF4-FFF2-40B4-BE49-F238E27FC236}">
                <a16:creationId xmlns:a16="http://schemas.microsoft.com/office/drawing/2014/main" id="{5F9773C8-6B31-448F-92E2-A1DC8554BC8D}"/>
              </a:ext>
            </a:extLst>
          </p:cNvPr>
          <p:cNvSpPr/>
          <p:nvPr/>
        </p:nvSpPr>
        <p:spPr>
          <a:xfrm>
            <a:off x="609598" y="2138624"/>
            <a:ext cx="5098027" cy="3328540"/>
          </a:xfrm>
          <a:prstGeom prst="rect">
            <a:avLst/>
          </a:prstGeom>
        </p:spPr>
        <p:txBody>
          <a:bodyPr wrap="square">
            <a:spAutoFit/>
          </a:bodyPr>
          <a:lstStyle/>
          <a:p>
            <a:pPr algn="just">
              <a:lnSpc>
                <a:spcPct val="130000"/>
              </a:lnSpc>
              <a:spcBef>
                <a:spcPts val="300"/>
              </a:spcBef>
              <a:spcAft>
                <a:spcPts val="300"/>
              </a:spcAft>
            </a:pPr>
            <a:r>
              <a:rPr lang="en-US" sz="2000" b="1">
                <a:solidFill>
                  <a:schemeClr val="accent5">
                    <a:lumMod val="50000"/>
                  </a:schemeClr>
                </a:solidFill>
                <a:latin typeface="+mn-lt"/>
                <a:ea typeface="Times New Roman" panose="02020603050405020304" pitchFamily="18" charset="0"/>
              </a:rPr>
              <a:t>a. Hiện trạng</a:t>
            </a:r>
          </a:p>
          <a:p>
            <a:pPr algn="just">
              <a:lnSpc>
                <a:spcPct val="130000"/>
              </a:lnSpc>
              <a:spcBef>
                <a:spcPts val="300"/>
              </a:spcBef>
              <a:spcAft>
                <a:spcPts val="300"/>
              </a:spcAft>
            </a:pPr>
            <a:r>
              <a:rPr lang="en-US" sz="2000" b="1">
                <a:latin typeface="+mn-lt"/>
                <a:ea typeface="Times New Roman" panose="02020603050405020304" pitchFamily="18" charset="0"/>
              </a:rPr>
              <a:t>H</a:t>
            </a:r>
            <a:r>
              <a:rPr lang="en-US" sz="2000">
                <a:latin typeface="+mn-lt"/>
                <a:ea typeface="Times New Roman" panose="02020603050405020304" pitchFamily="18" charset="0"/>
              </a:rPr>
              <a:t>ệ thống calciner của nhà máy được cấp gió bằng 1 quạt có mã hiệu 421FN02M01 với công suất thiết kế 132 kW, dòng điện định mức I</a:t>
            </a:r>
            <a:r>
              <a:rPr lang="en-US" sz="2000" baseline="-25000" err="1">
                <a:latin typeface="+mn-lt"/>
                <a:ea typeface="Times New Roman" panose="02020603050405020304" pitchFamily="18" charset="0"/>
              </a:rPr>
              <a:t>đm</a:t>
            </a:r>
            <a:r>
              <a:rPr lang="en-US" sz="2000">
                <a:latin typeface="+mn-lt"/>
                <a:ea typeface="Times New Roman" panose="02020603050405020304" pitchFamily="18" charset="0"/>
              </a:rPr>
              <a:t> = 231A, tốc độ định mức n = 2975 vòng/phút, điện áp 380V. Thông số làm việc: dòng điện làm việc I</a:t>
            </a:r>
            <a:r>
              <a:rPr lang="en-US" sz="2000" baseline="-25000" err="1">
                <a:latin typeface="+mn-lt"/>
                <a:ea typeface="Times New Roman" panose="02020603050405020304" pitchFamily="18" charset="0"/>
              </a:rPr>
              <a:t>lv </a:t>
            </a:r>
            <a:r>
              <a:rPr lang="en-US" sz="2000">
                <a:latin typeface="+mn-lt"/>
                <a:ea typeface="Times New Roman" panose="02020603050405020304" pitchFamily="18" charset="0"/>
              </a:rPr>
              <a:t>= 138, công suất tiêu thụ thực tế khoảng 70 kW.</a:t>
            </a:r>
            <a:endParaRPr lang="en-US" sz="2000">
              <a:effectLst/>
              <a:latin typeface="+mn-lt"/>
              <a:ea typeface="Times New Roman" panose="02020603050405020304" pitchFamily="18" charset="0"/>
            </a:endParaRPr>
          </a:p>
        </p:txBody>
      </p:sp>
      <p:pic>
        <p:nvPicPr>
          <p:cNvPr id="5" name="Picture 3">
            <a:extLst>
              <a:ext uri="{FF2B5EF4-FFF2-40B4-BE49-F238E27FC236}">
                <a16:creationId xmlns:a16="http://schemas.microsoft.com/office/drawing/2014/main" id="{2022BCB2-DEF5-474F-9305-D714E14D38F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84376" y="2058395"/>
            <a:ext cx="5098022" cy="4099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7604406"/>
      </p:ext>
    </p:extLst>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1">
            <a:extLst>
              <a:ext uri="{FF2B5EF4-FFF2-40B4-BE49-F238E27FC236}">
                <a16:creationId xmlns:a16="http://schemas.microsoft.com/office/drawing/2014/main" id="{B5653871-E202-4BCE-89BE-262DF1ACE8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34"/>
          <a:stretch>
            <a:fillRect/>
          </a:stretch>
        </p:blipFill>
        <p:spPr bwMode="auto">
          <a:xfrm>
            <a:off x="6592307" y="1838751"/>
            <a:ext cx="5031657" cy="4081146"/>
          </a:xfrm>
          <a:prstGeom prst="rect">
            <a:avLst/>
          </a:prstGeom>
          <a:noFill/>
          <a:extLst>
            <a:ext uri="{909E8E84-426E-40DD-AFC4-6F175D3DCCD1}">
              <a14:hiddenFill xmlns:a14="http://schemas.microsoft.com/office/drawing/2010/main">
                <a:solidFill>
                  <a:srgbClr val="FFFFFF"/>
                </a:solidFill>
              </a14:hiddenFill>
            </a:ext>
          </a:extLst>
        </p:spPr>
      </p:pic>
      <p:sp>
        <p:nvSpPr>
          <p:cNvPr id="5" name="Hình chữ nhật 4">
            <a:extLst>
              <a:ext uri="{FF2B5EF4-FFF2-40B4-BE49-F238E27FC236}">
                <a16:creationId xmlns:a16="http://schemas.microsoft.com/office/drawing/2014/main" id="{9DA9F44D-6A83-4309-A5F5-AA894CC5562D}"/>
              </a:ext>
            </a:extLst>
          </p:cNvPr>
          <p:cNvSpPr/>
          <p:nvPr/>
        </p:nvSpPr>
        <p:spPr>
          <a:xfrm>
            <a:off x="568036" y="2093239"/>
            <a:ext cx="5031657" cy="2806409"/>
          </a:xfrm>
          <a:prstGeom prst="rect">
            <a:avLst/>
          </a:prstGeom>
        </p:spPr>
        <p:txBody>
          <a:bodyPr wrap="square">
            <a:spAutoFit/>
          </a:bodyPr>
          <a:lstStyle/>
          <a:p>
            <a:pPr algn="just">
              <a:lnSpc>
                <a:spcPct val="130000"/>
              </a:lnSpc>
              <a:spcBef>
                <a:spcPts val="300"/>
              </a:spcBef>
              <a:spcAft>
                <a:spcPts val="300"/>
              </a:spcAft>
            </a:pPr>
            <a:r>
              <a:rPr lang="vi-VN" sz="1800" b="1">
                <a:latin typeface="+mn-lt"/>
                <a:ea typeface="Times New Roman" panose="02020603050405020304" pitchFamily="18" charset="0"/>
              </a:rPr>
              <a:t>Theo đặc tính của quạt ta có:</a:t>
            </a:r>
            <a:endParaRPr lang="en-US" sz="1800" b="1">
              <a:latin typeface="+mn-lt"/>
              <a:ea typeface="Times New Roman" panose="02020603050405020304" pitchFamily="18" charset="0"/>
            </a:endParaRPr>
          </a:p>
          <a:p>
            <a:pPr algn="just">
              <a:lnSpc>
                <a:spcPct val="130000"/>
              </a:lnSpc>
              <a:spcBef>
                <a:spcPts val="300"/>
              </a:spcBef>
              <a:spcAft>
                <a:spcPts val="300"/>
              </a:spcAft>
            </a:pPr>
            <a:r>
              <a:rPr lang="es-ES_tradnl" sz="1800">
                <a:latin typeface="+mn-lt"/>
                <a:ea typeface="Times New Roman" panose="02020603050405020304" pitchFamily="18" charset="0"/>
              </a:rPr>
              <a:t>    Q1 / Q2 = n1 / n2	: Lưu lượng tỷ lệ thuận với tốc độ</a:t>
            </a:r>
            <a:endParaRPr lang="en-US" sz="1800">
              <a:latin typeface="+mn-lt"/>
              <a:ea typeface="Times New Roman" panose="02020603050405020304" pitchFamily="18" charset="0"/>
            </a:endParaRPr>
          </a:p>
          <a:p>
            <a:pPr algn="just">
              <a:lnSpc>
                <a:spcPct val="130000"/>
              </a:lnSpc>
              <a:spcBef>
                <a:spcPts val="300"/>
              </a:spcBef>
              <a:spcAft>
                <a:spcPts val="300"/>
              </a:spcAft>
            </a:pPr>
            <a:r>
              <a:rPr lang="es-ES_tradnl" sz="1800">
                <a:latin typeface="+mn-lt"/>
                <a:ea typeface="Times New Roman" panose="02020603050405020304" pitchFamily="18" charset="0"/>
              </a:rPr>
              <a:t>    H1 / H2 = (n1 / n2)</a:t>
            </a:r>
            <a:r>
              <a:rPr lang="es-ES_tradnl" sz="1800" baseline="30000">
                <a:latin typeface="+mn-lt"/>
                <a:ea typeface="Times New Roman" panose="02020603050405020304" pitchFamily="18" charset="0"/>
              </a:rPr>
              <a:t>2	</a:t>
            </a:r>
            <a:r>
              <a:rPr lang="es-ES_tradnl" sz="1800">
                <a:latin typeface="+mn-lt"/>
                <a:ea typeface="Times New Roman" panose="02020603050405020304" pitchFamily="18" charset="0"/>
              </a:rPr>
              <a:t>: Áp suất tỷ lệ với bình phương tốc độ</a:t>
            </a:r>
            <a:endParaRPr lang="en-US" sz="1800">
              <a:latin typeface="+mn-lt"/>
              <a:ea typeface="Times New Roman" panose="02020603050405020304" pitchFamily="18" charset="0"/>
            </a:endParaRPr>
          </a:p>
          <a:p>
            <a:pPr algn="just">
              <a:lnSpc>
                <a:spcPct val="130000"/>
              </a:lnSpc>
              <a:spcBef>
                <a:spcPts val="300"/>
              </a:spcBef>
              <a:spcAft>
                <a:spcPts val="300"/>
              </a:spcAft>
            </a:pPr>
            <a:r>
              <a:rPr lang="es-ES_tradnl" sz="1800">
                <a:latin typeface="+mn-lt"/>
                <a:ea typeface="Times New Roman" panose="02020603050405020304" pitchFamily="18" charset="0"/>
              </a:rPr>
              <a:t>    P1 / P2 = (n1 / n2)</a:t>
            </a:r>
            <a:r>
              <a:rPr lang="es-ES_tradnl" sz="1800" baseline="30000">
                <a:latin typeface="+mn-lt"/>
                <a:ea typeface="Times New Roman" panose="02020603050405020304" pitchFamily="18" charset="0"/>
              </a:rPr>
              <a:t>3	</a:t>
            </a:r>
            <a:r>
              <a:rPr lang="es-ES_tradnl" sz="1800">
                <a:latin typeface="+mn-lt"/>
                <a:ea typeface="Times New Roman" panose="02020603050405020304" pitchFamily="18" charset="0"/>
              </a:rPr>
              <a:t>: Công suất tỷ lệ với lập phương tốc độ</a:t>
            </a:r>
            <a:endParaRPr lang="en-US" sz="1800">
              <a:effectLst/>
              <a:latin typeface="+mn-lt"/>
              <a:ea typeface="Times New Roman" panose="02020603050405020304" pitchFamily="18" charset="0"/>
            </a:endParaRPr>
          </a:p>
        </p:txBody>
      </p:sp>
      <p:sp>
        <p:nvSpPr>
          <p:cNvPr id="6" name="Title 1">
            <a:extLst>
              <a:ext uri="{FF2B5EF4-FFF2-40B4-BE49-F238E27FC236}">
                <a16:creationId xmlns:a16="http://schemas.microsoft.com/office/drawing/2014/main" id="{22D15338-23B4-7A17-B1B5-C4314DA0219B}"/>
              </a:ext>
            </a:extLst>
          </p:cNvPr>
          <p:cNvSpPr>
            <a:spLocks noGrp="1"/>
          </p:cNvSpPr>
          <p:nvPr>
            <p:ph type="title"/>
          </p:nvPr>
        </p:nvSpPr>
        <p:spPr>
          <a:xfrm>
            <a:off x="609598" y="673324"/>
            <a:ext cx="10972800" cy="495200"/>
          </a:xfrm>
        </p:spPr>
        <p:txBody>
          <a:bodyPr>
            <a:noAutofit/>
          </a:bodyPr>
          <a:lstStyle/>
          <a:p>
            <a:r>
              <a:rPr lang="en-US" sz="2800" b="1">
                <a:solidFill>
                  <a:schemeClr val="accent1">
                    <a:lumMod val="50000"/>
                  </a:schemeClr>
                </a:solidFill>
                <a:latin typeface="+mn-lt"/>
              </a:rPr>
              <a:t>5. </a:t>
            </a:r>
            <a:r>
              <a:rPr lang="vi-VN" sz="2800" b="1">
                <a:solidFill>
                  <a:schemeClr val="accent1">
                    <a:lumMod val="50000"/>
                  </a:schemeClr>
                </a:solidFill>
                <a:latin typeface="+mn-lt"/>
              </a:rPr>
              <a:t>Lắp biến tần cho các quạt gió calciner 421FN02</a:t>
            </a:r>
            <a:endParaRPr lang="en-US">
              <a:latin typeface="+mn-lt"/>
            </a:endParaRPr>
          </a:p>
        </p:txBody>
      </p:sp>
      <p:sp>
        <p:nvSpPr>
          <p:cNvPr id="8" name="TextBox 7">
            <a:extLst>
              <a:ext uri="{FF2B5EF4-FFF2-40B4-BE49-F238E27FC236}">
                <a16:creationId xmlns:a16="http://schemas.microsoft.com/office/drawing/2014/main" id="{CF41C650-C07A-414E-9099-7B180EA79ECD}"/>
              </a:ext>
            </a:extLst>
          </p:cNvPr>
          <p:cNvSpPr txBox="1"/>
          <p:nvPr/>
        </p:nvSpPr>
        <p:spPr>
          <a:xfrm>
            <a:off x="568036" y="1406887"/>
            <a:ext cx="6097772" cy="414985"/>
          </a:xfrm>
          <a:prstGeom prst="rect">
            <a:avLst/>
          </a:prstGeom>
          <a:noFill/>
        </p:spPr>
        <p:txBody>
          <a:bodyPr wrap="square">
            <a:spAutoFit/>
          </a:bodyPr>
          <a:lstStyle/>
          <a:p>
            <a:pPr algn="just">
              <a:lnSpc>
                <a:spcPct val="130000"/>
              </a:lnSpc>
              <a:spcBef>
                <a:spcPts val="300"/>
              </a:spcBef>
              <a:spcAft>
                <a:spcPts val="300"/>
              </a:spcAft>
            </a:pPr>
            <a:r>
              <a:rPr lang="en-US" sz="1800" b="1">
                <a:solidFill>
                  <a:schemeClr val="accent5">
                    <a:lumMod val="50000"/>
                  </a:schemeClr>
                </a:solidFill>
                <a:latin typeface="+mn-lt"/>
                <a:ea typeface="Times New Roman" panose="02020603050405020304" pitchFamily="18" charset="0"/>
              </a:rPr>
              <a:t>b. Mô tả giải pháp</a:t>
            </a:r>
          </a:p>
        </p:txBody>
      </p:sp>
      <p:sp>
        <p:nvSpPr>
          <p:cNvPr id="9" name="Hình chữ nhật 5">
            <a:extLst>
              <a:ext uri="{FF2B5EF4-FFF2-40B4-BE49-F238E27FC236}">
                <a16:creationId xmlns:a16="http://schemas.microsoft.com/office/drawing/2014/main" id="{04E6E62C-CA9C-4915-9D42-1857C14D46FB}"/>
              </a:ext>
            </a:extLst>
          </p:cNvPr>
          <p:cNvSpPr/>
          <p:nvPr/>
        </p:nvSpPr>
        <p:spPr>
          <a:xfrm>
            <a:off x="1" y="5068958"/>
            <a:ext cx="6096000" cy="850939"/>
          </a:xfrm>
          <a:prstGeom prst="rect">
            <a:avLst/>
          </a:prstGeom>
        </p:spPr>
        <p:txBody>
          <a:bodyPr wrap="square">
            <a:spAutoFit/>
          </a:bodyPr>
          <a:lstStyle/>
          <a:p>
            <a:pPr marL="457200">
              <a:lnSpc>
                <a:spcPct val="130000"/>
              </a:lnSpc>
              <a:spcBef>
                <a:spcPts val="300"/>
              </a:spcBef>
              <a:spcAft>
                <a:spcPts val="300"/>
              </a:spcAft>
            </a:pPr>
            <a:r>
              <a:rPr lang="en-US" sz="2000">
                <a:latin typeface="+mn-lt"/>
                <a:cs typeface="Times New Roman" pitchFamily="18" charset="0"/>
              </a:rPr>
              <a:t>Đề xuất giải pháp: Lắp biến tần 01 động cơ quạt (421FN02) công suất 132 kW điện áp vào 380V. </a:t>
            </a:r>
          </a:p>
        </p:txBody>
      </p:sp>
    </p:spTree>
    <p:extLst>
      <p:ext uri="{BB962C8B-B14F-4D97-AF65-F5344CB8AC3E}">
        <p14:creationId xmlns:p14="http://schemas.microsoft.com/office/powerpoint/2010/main" val="1514604478"/>
      </p:ext>
    </p:extLst>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Hình chữ nhật 5">
            <a:extLst>
              <a:ext uri="{FF2B5EF4-FFF2-40B4-BE49-F238E27FC236}">
                <a16:creationId xmlns:a16="http://schemas.microsoft.com/office/drawing/2014/main" id="{1558ECFB-9FDE-426D-8676-0E452BEDFAB0}"/>
              </a:ext>
            </a:extLst>
          </p:cNvPr>
          <p:cNvSpPr/>
          <p:nvPr/>
        </p:nvSpPr>
        <p:spPr>
          <a:xfrm>
            <a:off x="221227" y="1821872"/>
            <a:ext cx="11361171" cy="450829"/>
          </a:xfrm>
          <a:prstGeom prst="rect">
            <a:avLst/>
          </a:prstGeom>
        </p:spPr>
        <p:txBody>
          <a:bodyPr wrap="square">
            <a:spAutoFit/>
          </a:bodyPr>
          <a:lstStyle/>
          <a:p>
            <a:pPr marL="457200">
              <a:lnSpc>
                <a:spcPct val="130000"/>
              </a:lnSpc>
              <a:spcBef>
                <a:spcPts val="300"/>
              </a:spcBef>
              <a:spcAft>
                <a:spcPts val="300"/>
              </a:spcAft>
            </a:pPr>
            <a:r>
              <a:rPr lang="en-US" sz="2000">
                <a:latin typeface="+mn-lt"/>
                <a:cs typeface="Times New Roman" pitchFamily="18" charset="0"/>
              </a:rPr>
              <a:t>Lắp biến tần 01 động cơ quạt (421FN02) công suất 132 kW điện áp vào 380V. </a:t>
            </a:r>
          </a:p>
        </p:txBody>
      </p:sp>
      <p:sp>
        <p:nvSpPr>
          <p:cNvPr id="5" name="Hình chữ nhật 9">
            <a:extLst>
              <a:ext uri="{FF2B5EF4-FFF2-40B4-BE49-F238E27FC236}">
                <a16:creationId xmlns:a16="http://schemas.microsoft.com/office/drawing/2014/main" id="{EABC6342-6A0A-4F2F-97FB-9B801FB901EE}"/>
              </a:ext>
            </a:extLst>
          </p:cNvPr>
          <p:cNvSpPr/>
          <p:nvPr/>
        </p:nvSpPr>
        <p:spPr>
          <a:xfrm>
            <a:off x="2438399" y="6035839"/>
            <a:ext cx="7315200" cy="379078"/>
          </a:xfrm>
          <a:prstGeom prst="rect">
            <a:avLst/>
          </a:prstGeom>
        </p:spPr>
        <p:txBody>
          <a:bodyPr wrap="square">
            <a:spAutoFit/>
          </a:bodyPr>
          <a:lstStyle/>
          <a:p>
            <a:pPr algn="ctr">
              <a:lnSpc>
                <a:spcPct val="130000"/>
              </a:lnSpc>
              <a:spcBef>
                <a:spcPts val="300"/>
              </a:spcBef>
              <a:spcAft>
                <a:spcPts val="300"/>
              </a:spcAft>
              <a:tabLst>
                <a:tab pos="5715000"/>
              </a:tabLst>
            </a:pPr>
            <a:r>
              <a:rPr lang="x-none" sz="1600" b="1">
                <a:latin typeface="+mn-lt"/>
                <a:ea typeface="Times New Roman" panose="02020603050405020304" pitchFamily="18" charset="0"/>
              </a:rPr>
              <a:t>Bảng tính tiềm năng tiết kiệm năng lượng cho giải pháp</a:t>
            </a:r>
            <a:endParaRPr lang="en-US" sz="1600" b="1">
              <a:effectLst/>
              <a:latin typeface="+mn-lt"/>
              <a:ea typeface="Times New Roman" panose="02020603050405020304" pitchFamily="18" charset="0"/>
            </a:endParaRPr>
          </a:p>
        </p:txBody>
      </p:sp>
      <p:graphicFrame>
        <p:nvGraphicFramePr>
          <p:cNvPr id="6" name="Bảng 6">
            <a:extLst>
              <a:ext uri="{FF2B5EF4-FFF2-40B4-BE49-F238E27FC236}">
                <a16:creationId xmlns:a16="http://schemas.microsoft.com/office/drawing/2014/main" id="{7FBB8230-3D55-4EC3-A219-F539D6CAE4EB}"/>
              </a:ext>
            </a:extLst>
          </p:cNvPr>
          <p:cNvGraphicFramePr>
            <a:graphicFrameLocks noGrp="1"/>
          </p:cNvGraphicFramePr>
          <p:nvPr/>
        </p:nvGraphicFramePr>
        <p:xfrm>
          <a:off x="1005348" y="2366985"/>
          <a:ext cx="9792927" cy="3668854"/>
        </p:xfrm>
        <a:graphic>
          <a:graphicData uri="http://schemas.openxmlformats.org/drawingml/2006/table">
            <a:tbl>
              <a:tblPr firstRow="1" firstCol="1" bandRow="1">
                <a:tableStyleId>{5C22544A-7EE6-4342-B048-85BDC9FD1C3A}</a:tableStyleId>
              </a:tblPr>
              <a:tblGrid>
                <a:gridCol w="821299">
                  <a:extLst>
                    <a:ext uri="{9D8B030D-6E8A-4147-A177-3AD203B41FA5}">
                      <a16:colId xmlns:a16="http://schemas.microsoft.com/office/drawing/2014/main" val="20000"/>
                    </a:ext>
                  </a:extLst>
                </a:gridCol>
                <a:gridCol w="5755589">
                  <a:extLst>
                    <a:ext uri="{9D8B030D-6E8A-4147-A177-3AD203B41FA5}">
                      <a16:colId xmlns:a16="http://schemas.microsoft.com/office/drawing/2014/main" val="20001"/>
                    </a:ext>
                  </a:extLst>
                </a:gridCol>
                <a:gridCol w="1665294">
                  <a:extLst>
                    <a:ext uri="{9D8B030D-6E8A-4147-A177-3AD203B41FA5}">
                      <a16:colId xmlns:a16="http://schemas.microsoft.com/office/drawing/2014/main" val="20002"/>
                    </a:ext>
                  </a:extLst>
                </a:gridCol>
                <a:gridCol w="1550745">
                  <a:extLst>
                    <a:ext uri="{9D8B030D-6E8A-4147-A177-3AD203B41FA5}">
                      <a16:colId xmlns:a16="http://schemas.microsoft.com/office/drawing/2014/main" val="20003"/>
                    </a:ext>
                  </a:extLst>
                </a:gridCol>
              </a:tblGrid>
              <a:tr h="254408">
                <a:tc>
                  <a:txBody>
                    <a:bodyPr vert="horz" wrap="square"/>
                    <a:lstStyle/>
                    <a:p>
                      <a:pPr algn="ctr">
                        <a:spcBef>
                          <a:spcPts val="200"/>
                        </a:spcBef>
                        <a:spcAft>
                          <a:spcPts val="200"/>
                        </a:spcAft>
                      </a:pPr>
                      <a:r>
                        <a:rPr lang="en-US" sz="1600">
                          <a:effectLst/>
                          <a:latin typeface="+mn-lt"/>
                          <a:cs typeface="Times New Roman" pitchFamily="18" charset="0"/>
                        </a:rPr>
                        <a:t>TT</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200"/>
                        </a:spcBef>
                        <a:spcAft>
                          <a:spcPts val="200"/>
                        </a:spcAft>
                      </a:pPr>
                      <a:r>
                        <a:rPr lang="en-US" sz="1600">
                          <a:effectLst/>
                          <a:latin typeface="+mn-lt"/>
                          <a:cs typeface="Times New Roman" pitchFamily="18" charset="0"/>
                        </a:rPr>
                        <a:t>THÔNG SỐ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200"/>
                        </a:spcBef>
                        <a:spcAft>
                          <a:spcPts val="200"/>
                        </a:spcAft>
                      </a:pPr>
                      <a:r>
                        <a:rPr lang="en-US" sz="1600">
                          <a:effectLst/>
                          <a:latin typeface="+mn-lt"/>
                          <a:cs typeface="Times New Roman" pitchFamily="18" charset="0"/>
                        </a:rPr>
                        <a:t>ĐƠN VỊ</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200"/>
                        </a:spcBef>
                        <a:spcAft>
                          <a:spcPts val="200"/>
                        </a:spcAft>
                      </a:pPr>
                      <a:r>
                        <a:rPr lang="en-US" sz="1600">
                          <a:effectLst/>
                          <a:latin typeface="+mn-lt"/>
                          <a:cs typeface="Times New Roman" pitchFamily="18" charset="0"/>
                        </a:rPr>
                        <a:t>GIÁ TRỊ</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0"/>
                  </a:ext>
                </a:extLst>
              </a:tr>
              <a:tr h="254408">
                <a:tc>
                  <a:txBody>
                    <a:bodyPr vert="horz" wrap="square"/>
                    <a:lstStyle/>
                    <a:p>
                      <a:pPr algn="ctr">
                        <a:spcBef>
                          <a:spcPts val="200"/>
                        </a:spcBef>
                        <a:spcAft>
                          <a:spcPts val="200"/>
                        </a:spcAft>
                      </a:pPr>
                      <a:r>
                        <a:rPr lang="en-US" sz="1600">
                          <a:effectLst/>
                          <a:latin typeface="+mn-lt"/>
                          <a:cs typeface="Times New Roman" pitchFamily="18" charset="0"/>
                        </a:rPr>
                        <a:t>1</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err="1">
                          <a:effectLst/>
                          <a:latin typeface="+mn-lt"/>
                          <a:cs typeface="Times New Roman" pitchFamily="18" charset="0"/>
                        </a:rPr>
                        <a:t>Số giờ vận hành trung bình  trong ngày</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giờ</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24</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1"/>
                  </a:ext>
                </a:extLst>
              </a:tr>
              <a:tr h="254408">
                <a:tc>
                  <a:txBody>
                    <a:bodyPr vert="horz" wrap="square"/>
                    <a:lstStyle/>
                    <a:p>
                      <a:pPr algn="ctr">
                        <a:spcBef>
                          <a:spcPts val="200"/>
                        </a:spcBef>
                        <a:spcAft>
                          <a:spcPts val="200"/>
                        </a:spcAft>
                      </a:pPr>
                      <a:r>
                        <a:rPr lang="en-US" sz="1600">
                          <a:effectLst/>
                          <a:latin typeface="+mn-lt"/>
                          <a:cs typeface="Times New Roman" pitchFamily="18" charset="0"/>
                        </a:rPr>
                        <a:t>2</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Số ngày hoạt động trung bình trong 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ngày</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330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2"/>
                  </a:ext>
                </a:extLst>
              </a:tr>
              <a:tr h="254408">
                <a:tc>
                  <a:txBody>
                    <a:bodyPr vert="horz" wrap="square"/>
                    <a:lstStyle/>
                    <a:p>
                      <a:pPr algn="ctr">
                        <a:spcBef>
                          <a:spcPts val="200"/>
                        </a:spcBef>
                        <a:spcAft>
                          <a:spcPts val="200"/>
                        </a:spcAft>
                      </a:pPr>
                      <a:r>
                        <a:rPr lang="en-US" sz="1600">
                          <a:effectLst/>
                          <a:latin typeface="+mn-lt"/>
                          <a:cs typeface="Times New Roman" pitchFamily="18" charset="0"/>
                        </a:rPr>
                        <a:t>3</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Tổng công suất định mức của các thiết bị</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kW</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132</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3"/>
                  </a:ext>
                </a:extLst>
              </a:tr>
              <a:tr h="508816">
                <a:tc>
                  <a:txBody>
                    <a:bodyPr vert="horz" wrap="square"/>
                    <a:lstStyle/>
                    <a:p>
                      <a:pPr algn="ctr">
                        <a:spcBef>
                          <a:spcPts val="200"/>
                        </a:spcBef>
                        <a:spcAft>
                          <a:spcPts val="200"/>
                        </a:spcAft>
                      </a:pPr>
                      <a:r>
                        <a:rPr lang="en-US" sz="1600">
                          <a:effectLst/>
                          <a:latin typeface="+mn-lt"/>
                          <a:cs typeface="Times New Roman" pitchFamily="18" charset="0"/>
                        </a:rPr>
                        <a:t>4</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Tổng công suất trung bình thực tế của các thiết bị</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kW</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70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4"/>
                  </a:ext>
                </a:extLst>
              </a:tr>
              <a:tr h="296980">
                <a:tc>
                  <a:txBody>
                    <a:bodyPr vert="horz" wrap="square"/>
                    <a:lstStyle/>
                    <a:p>
                      <a:pPr algn="ctr">
                        <a:spcBef>
                          <a:spcPts val="200"/>
                        </a:spcBef>
                        <a:spcAft>
                          <a:spcPts val="200"/>
                        </a:spcAft>
                      </a:pPr>
                      <a:r>
                        <a:rPr lang="en-US" sz="1600">
                          <a:effectLst/>
                          <a:latin typeface="+mn-lt"/>
                          <a:cs typeface="Times New Roman" pitchFamily="18" charset="0"/>
                        </a:rPr>
                        <a:t>5</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Điện năng tiêu thụ của phương án cơ sở</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kWh/năm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554.400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5"/>
                  </a:ext>
                </a:extLst>
              </a:tr>
              <a:tr h="508816">
                <a:tc>
                  <a:txBody>
                    <a:bodyPr vert="horz" wrap="square"/>
                    <a:lstStyle/>
                    <a:p>
                      <a:pPr algn="ctr">
                        <a:spcBef>
                          <a:spcPts val="200"/>
                        </a:spcBef>
                        <a:spcAft>
                          <a:spcPts val="200"/>
                        </a:spcAft>
                      </a:pPr>
                      <a:r>
                        <a:rPr lang="en-US" sz="1600">
                          <a:effectLst/>
                          <a:latin typeface="+mn-lt"/>
                          <a:cs typeface="Times New Roman" pitchFamily="18" charset="0"/>
                        </a:rPr>
                        <a:t>6</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Tỷ lệ phần trăm tiết kiệm được so với phương án cơ sở</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25,0%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6"/>
                  </a:ext>
                </a:extLst>
              </a:tr>
              <a:tr h="508816">
                <a:tc>
                  <a:txBody>
                    <a:bodyPr vert="horz" wrap="square"/>
                    <a:lstStyle/>
                    <a:p>
                      <a:pPr algn="ctr">
                        <a:spcBef>
                          <a:spcPts val="200"/>
                        </a:spcBef>
                        <a:spcAft>
                          <a:spcPts val="200"/>
                        </a:spcAft>
                      </a:pPr>
                      <a:r>
                        <a:rPr lang="en-US" sz="1600">
                          <a:effectLst/>
                          <a:latin typeface="+mn-lt"/>
                          <a:cs typeface="Times New Roman" pitchFamily="18" charset="0"/>
                        </a:rPr>
                        <a:t>7</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Điện năng tiêu thụ sau khi thực hiện giải pháp</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kWh/năm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415.800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7"/>
                  </a:ext>
                </a:extLst>
              </a:tr>
              <a:tr h="508816">
                <a:tc>
                  <a:txBody>
                    <a:bodyPr vert="horz" wrap="square"/>
                    <a:lstStyle/>
                    <a:p>
                      <a:pPr algn="ctr">
                        <a:spcBef>
                          <a:spcPts val="200"/>
                        </a:spcBef>
                        <a:spcAft>
                          <a:spcPts val="200"/>
                        </a:spcAft>
                      </a:pPr>
                      <a:r>
                        <a:rPr lang="en-US" sz="1600">
                          <a:effectLst/>
                          <a:latin typeface="+mn-lt"/>
                          <a:cs typeface="Times New Roman" pitchFamily="18" charset="0"/>
                        </a:rPr>
                        <a:t>8</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Điện năng tiết kiệm được sau khi thực hiện giải pháp</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kWh/năm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138.600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8"/>
                  </a:ext>
                </a:extLst>
              </a:tr>
              <a:tr h="318978">
                <a:tc>
                  <a:txBody>
                    <a:bodyPr vert="horz" wrap="square"/>
                    <a:lstStyle/>
                    <a:p>
                      <a:pPr algn="ctr">
                        <a:spcBef>
                          <a:spcPts val="200"/>
                        </a:spcBef>
                        <a:spcAft>
                          <a:spcPts val="200"/>
                        </a:spcAft>
                      </a:pPr>
                      <a:r>
                        <a:rPr lang="en-US" sz="1600">
                          <a:effectLst/>
                          <a:latin typeface="+mn-lt"/>
                          <a:cs typeface="Times New Roman" pitchFamily="18" charset="0"/>
                        </a:rPr>
                        <a:t>9</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Giảm phát thải khí CO</a:t>
                      </a:r>
                      <a:r>
                        <a:rPr lang="en-US" sz="1600" baseline="-25000">
                          <a:effectLst/>
                          <a:latin typeface="+mn-lt"/>
                          <a:cs typeface="Times New Roman" pitchFamily="18" charset="0"/>
                        </a:rPr>
                        <a:t>2</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tấn/năm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75,0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9"/>
                  </a:ext>
                </a:extLst>
              </a:tr>
            </a:tbl>
          </a:graphicData>
        </a:graphic>
      </p:graphicFrame>
      <p:sp>
        <p:nvSpPr>
          <p:cNvPr id="7" name="Title 1">
            <a:extLst>
              <a:ext uri="{FF2B5EF4-FFF2-40B4-BE49-F238E27FC236}">
                <a16:creationId xmlns:a16="http://schemas.microsoft.com/office/drawing/2014/main" id="{A7C4F386-3A59-C5FB-6F64-4B31D0C8AB18}"/>
              </a:ext>
            </a:extLst>
          </p:cNvPr>
          <p:cNvSpPr>
            <a:spLocks noGrp="1"/>
          </p:cNvSpPr>
          <p:nvPr>
            <p:ph type="title"/>
          </p:nvPr>
        </p:nvSpPr>
        <p:spPr>
          <a:xfrm>
            <a:off x="609598" y="673324"/>
            <a:ext cx="10972800" cy="495200"/>
          </a:xfrm>
        </p:spPr>
        <p:txBody>
          <a:bodyPr>
            <a:noAutofit/>
          </a:bodyPr>
          <a:lstStyle/>
          <a:p>
            <a:r>
              <a:rPr lang="en-US">
                <a:solidFill>
                  <a:schemeClr val="accent1">
                    <a:lumMod val="50000"/>
                  </a:schemeClr>
                </a:solidFill>
                <a:latin typeface="+mn-lt"/>
              </a:rPr>
              <a:t>5. Lắp biến tần cho các quạt gió calciner 421FN02</a:t>
            </a:r>
          </a:p>
        </p:txBody>
      </p:sp>
      <p:sp>
        <p:nvSpPr>
          <p:cNvPr id="9" name="TextBox 8">
            <a:extLst>
              <a:ext uri="{FF2B5EF4-FFF2-40B4-BE49-F238E27FC236}">
                <a16:creationId xmlns:a16="http://schemas.microsoft.com/office/drawing/2014/main" id="{3C03E65C-B602-4B9A-9E49-3C583EAA0AD5}"/>
              </a:ext>
            </a:extLst>
          </p:cNvPr>
          <p:cNvSpPr txBox="1"/>
          <p:nvPr/>
        </p:nvSpPr>
        <p:spPr>
          <a:xfrm>
            <a:off x="609598" y="1202133"/>
            <a:ext cx="8462683" cy="379656"/>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b. Tính toán tiềm năng TKNL của giải pháp</a:t>
            </a:r>
            <a:endParaRPr lang="en-US" b="1">
              <a:solidFill>
                <a:schemeClr val="accent5">
                  <a:lumMod val="50000"/>
                </a:schemeClr>
              </a:solidFill>
            </a:endParaRPr>
          </a:p>
        </p:txBody>
      </p:sp>
    </p:spTree>
    <p:extLst>
      <p:ext uri="{BB962C8B-B14F-4D97-AF65-F5344CB8AC3E}">
        <p14:creationId xmlns:p14="http://schemas.microsoft.com/office/powerpoint/2010/main" val="755426738"/>
      </p:ext>
    </p:extLst>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itle 1">
            <a:extLst>
              <a:ext uri="{FF2B5EF4-FFF2-40B4-BE49-F238E27FC236}">
                <a16:creationId xmlns:a16="http://schemas.microsoft.com/office/drawing/2014/main" id="{EE158A88-410A-43F4-A175-8497898B8ED4}"/>
              </a:ext>
            </a:extLst>
          </p:cNvPr>
          <p:cNvSpPr>
            <a:spLocks noGrp="1"/>
          </p:cNvSpPr>
          <p:nvPr>
            <p:ph type="title"/>
          </p:nvPr>
        </p:nvSpPr>
        <p:spPr>
          <a:xfrm>
            <a:off x="609596" y="642151"/>
            <a:ext cx="11225051" cy="495200"/>
          </a:xfrm>
        </p:spPr>
        <p:txBody>
          <a:bodyPr>
            <a:noAutofit/>
          </a:bodyPr>
          <a:lstStyle/>
          <a:p>
            <a:r>
              <a:rPr lang="en-US" sz="3200" b="1">
                <a:solidFill>
                  <a:schemeClr val="accent1">
                    <a:lumMod val="50000"/>
                  </a:schemeClr>
                </a:solidFill>
                <a:latin typeface="+mn-lt"/>
              </a:rPr>
              <a:t>6. </a:t>
            </a:r>
            <a:r>
              <a:rPr lang="vi-VN" sz="3200" b="1">
                <a:solidFill>
                  <a:schemeClr val="accent1">
                    <a:lumMod val="50000"/>
                  </a:schemeClr>
                </a:solidFill>
                <a:latin typeface="+mn-lt"/>
              </a:rPr>
              <a:t>Lắp biến tần cho quạt hút hệ thống nghiền xi 541FN03</a:t>
            </a:r>
            <a:endParaRPr lang="en-VN" sz="2400" b="1"/>
          </a:p>
        </p:txBody>
      </p:sp>
      <p:sp>
        <p:nvSpPr>
          <p:cNvPr id="4" name="Hình chữ nhật 11">
            <a:extLst>
              <a:ext uri="{FF2B5EF4-FFF2-40B4-BE49-F238E27FC236}">
                <a16:creationId xmlns:a16="http://schemas.microsoft.com/office/drawing/2014/main" id="{1333866A-1836-453C-8B6C-FA12B5EAB3F0}"/>
              </a:ext>
            </a:extLst>
          </p:cNvPr>
          <p:cNvSpPr/>
          <p:nvPr/>
        </p:nvSpPr>
        <p:spPr>
          <a:xfrm>
            <a:off x="609597" y="2301255"/>
            <a:ext cx="10972798" cy="2332433"/>
          </a:xfrm>
          <a:prstGeom prst="rect">
            <a:avLst/>
          </a:prstGeom>
        </p:spPr>
        <p:txBody>
          <a:bodyPr wrap="square">
            <a:spAutoFit/>
          </a:bodyPr>
          <a:lstStyle/>
          <a:p>
            <a:pPr algn="just">
              <a:lnSpc>
                <a:spcPct val="130000"/>
              </a:lnSpc>
              <a:spcBef>
                <a:spcPts val="300"/>
              </a:spcBef>
              <a:spcAft>
                <a:spcPts val="300"/>
              </a:spcAft>
            </a:pPr>
            <a:r>
              <a:rPr lang="en-US" sz="2000" b="1">
                <a:solidFill>
                  <a:schemeClr val="accent5">
                    <a:lumMod val="50000"/>
                  </a:schemeClr>
                </a:solidFill>
                <a:latin typeface="+mn-lt"/>
                <a:ea typeface="Times New Roman" panose="02020603050405020304" pitchFamily="18" charset="0"/>
              </a:rPr>
              <a:t>a. Hiện trạng</a:t>
            </a:r>
          </a:p>
          <a:p>
            <a:pPr algn="just">
              <a:lnSpc>
                <a:spcPct val="130000"/>
              </a:lnSpc>
              <a:spcBef>
                <a:spcPts val="300"/>
              </a:spcBef>
              <a:spcAft>
                <a:spcPts val="300"/>
              </a:spcAft>
            </a:pPr>
            <a:r>
              <a:rPr lang="en-US" sz="1800">
                <a:latin typeface="+mn-lt"/>
                <a:ea typeface="Times New Roman" panose="02020603050405020304" pitchFamily="18" charset="0"/>
              </a:rPr>
              <a:t>Máy nghiền xi có 1 quạt hút mã hiệu 541FN03M01 với công suất thiết kế 850 kW, điện áp 6 kV. Thông số làm việc: dòng điện làm việc I</a:t>
            </a:r>
            <a:r>
              <a:rPr lang="en-US" sz="1800" baseline="-25000" err="1">
                <a:latin typeface="+mn-lt"/>
                <a:ea typeface="Times New Roman" panose="02020603050405020304" pitchFamily="18" charset="0"/>
              </a:rPr>
              <a:t>lv </a:t>
            </a:r>
            <a:r>
              <a:rPr lang="en-US" sz="1800">
                <a:latin typeface="+mn-lt"/>
                <a:ea typeface="Times New Roman" panose="02020603050405020304" pitchFamily="18" charset="0"/>
              </a:rPr>
              <a:t>= 64, công suất tiêu thụ thực tế khoảng 645 kW. Độ mở của van cánh hướng phụ thuộc vào phụ tải, năng suất của lò và do người vận hành điều khiển tại phòng điều hành trung tâm, với độ mở van đầu hút 60%. Lưu lượng thực tế làm việc của quạt bằng khoảng 70% lưu lượng định mức. Mức tải này được duy trì thường xuyên chiếm tới 90% thời lượng vận hành của quạt.</a:t>
            </a:r>
            <a:endParaRPr lang="en-US" sz="2000">
              <a:effectLst/>
              <a:latin typeface="+mn-lt"/>
              <a:ea typeface="Times New Roman" panose="02020603050405020304" pitchFamily="18" charset="0"/>
            </a:endParaRPr>
          </a:p>
        </p:txBody>
      </p:sp>
    </p:spTree>
    <p:extLst>
      <p:ext uri="{BB962C8B-B14F-4D97-AF65-F5344CB8AC3E}">
        <p14:creationId xmlns:p14="http://schemas.microsoft.com/office/powerpoint/2010/main" val="124489287"/>
      </p:ext>
    </p:extLst>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Picture 1">
            <a:extLst>
              <a:ext uri="{FF2B5EF4-FFF2-40B4-BE49-F238E27FC236}">
                <a16:creationId xmlns:a16="http://schemas.microsoft.com/office/drawing/2014/main" id="{094A922E-9583-4B4C-8326-358608D3CF8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21434" y="2230581"/>
            <a:ext cx="4404852" cy="330363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
            <a:extLst>
              <a:ext uri="{FF2B5EF4-FFF2-40B4-BE49-F238E27FC236}">
                <a16:creationId xmlns:a16="http://schemas.microsoft.com/office/drawing/2014/main" id="{AAEC0985-95DC-4349-9C2C-215F6180425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48840" y="2230582"/>
            <a:ext cx="4404850" cy="3303638"/>
          </a:xfrm>
          <a:prstGeom prst="rect">
            <a:avLst/>
          </a:prstGeom>
          <a:noFill/>
          <a:extLst>
            <a:ext uri="{909E8E84-426E-40DD-AFC4-6F175D3DCCD1}">
              <a14:hiddenFill xmlns:a14="http://schemas.microsoft.com/office/drawing/2010/main">
                <a:solidFill>
                  <a:srgbClr val="FFFFFF"/>
                </a:solidFill>
              </a14:hiddenFill>
            </a:ext>
          </a:extLst>
        </p:spPr>
      </p:pic>
      <p:sp>
        <p:nvSpPr>
          <p:cNvPr id="6" name="Hình chữ nhật 14">
            <a:extLst>
              <a:ext uri="{FF2B5EF4-FFF2-40B4-BE49-F238E27FC236}">
                <a16:creationId xmlns:a16="http://schemas.microsoft.com/office/drawing/2014/main" id="{DF22781F-428C-4DF7-8139-D340FBFFEEE3}"/>
              </a:ext>
            </a:extLst>
          </p:cNvPr>
          <p:cNvSpPr/>
          <p:nvPr/>
        </p:nvSpPr>
        <p:spPr>
          <a:xfrm>
            <a:off x="759315" y="5740127"/>
            <a:ext cx="10019074" cy="414985"/>
          </a:xfrm>
          <a:prstGeom prst="rect">
            <a:avLst/>
          </a:prstGeom>
        </p:spPr>
        <p:txBody>
          <a:bodyPr wrap="square">
            <a:spAutoFit/>
          </a:bodyPr>
          <a:lstStyle/>
          <a:p>
            <a:pPr marL="742950" indent="-285750">
              <a:lnSpc>
                <a:spcPct val="130000"/>
              </a:lnSpc>
              <a:spcBef>
                <a:spcPts val="300"/>
              </a:spcBef>
              <a:spcAft>
                <a:spcPts val="300"/>
              </a:spcAft>
              <a:buFont typeface="Wingdings" panose="05000000000000000000" pitchFamily="2" charset="2"/>
              <a:buChar char="v"/>
            </a:pPr>
            <a:r>
              <a:rPr lang="en-US" sz="1800" b="1" err="1">
                <a:latin typeface="+mn-lt"/>
                <a:ea typeface="Calibri" panose="020f0502020204030204" pitchFamily="34" charset="0"/>
                <a:cs typeface="Times New Roman" pitchFamily="18" charset="0"/>
              </a:rPr>
              <a:t>Giải pháp: </a:t>
            </a:r>
            <a:r>
              <a:rPr lang="en-US" sz="1800" err="1">
                <a:latin typeface="+mn-lt"/>
                <a:cs typeface="Times New Roman" pitchFamily="18" charset="0"/>
              </a:rPr>
              <a:t>Lắp biến tần 01 động cơ quạt (541FN03) công suất 850 kW điện áp vào 6kV. </a:t>
            </a:r>
          </a:p>
        </p:txBody>
      </p:sp>
      <p:sp>
        <p:nvSpPr>
          <p:cNvPr id="7" name="Title 1">
            <a:extLst>
              <a:ext uri="{FF2B5EF4-FFF2-40B4-BE49-F238E27FC236}">
                <a16:creationId xmlns:a16="http://schemas.microsoft.com/office/drawing/2014/main" id="{DD6E7A73-FA74-96FD-7EBE-9DA64BC9F444}"/>
              </a:ext>
            </a:extLst>
          </p:cNvPr>
          <p:cNvSpPr>
            <a:spLocks noGrp="1"/>
          </p:cNvSpPr>
          <p:nvPr>
            <p:ph type="title"/>
          </p:nvPr>
        </p:nvSpPr>
        <p:spPr>
          <a:xfrm>
            <a:off x="609597" y="642151"/>
            <a:ext cx="11193520" cy="495200"/>
          </a:xfrm>
        </p:spPr>
        <p:txBody>
          <a:bodyPr>
            <a:noAutofit/>
          </a:bodyPr>
          <a:lstStyle/>
          <a:p>
            <a:r>
              <a:rPr lang="en-US" sz="3200" b="1">
                <a:solidFill>
                  <a:schemeClr val="accent1">
                    <a:lumMod val="50000"/>
                  </a:schemeClr>
                </a:solidFill>
                <a:latin typeface="+mn-lt"/>
              </a:rPr>
              <a:t>6. </a:t>
            </a:r>
            <a:r>
              <a:rPr lang="vi-VN" sz="3200" b="1">
                <a:solidFill>
                  <a:schemeClr val="accent1">
                    <a:lumMod val="50000"/>
                  </a:schemeClr>
                </a:solidFill>
                <a:latin typeface="+mn-lt"/>
              </a:rPr>
              <a:t>Lắp biến tần cho quạt hút hệ thống nghiền xi 541FN03</a:t>
            </a:r>
            <a:endParaRPr lang="en-VN" sz="2400" b="1"/>
          </a:p>
        </p:txBody>
      </p:sp>
      <p:sp>
        <p:nvSpPr>
          <p:cNvPr id="9" name="TextBox 8">
            <a:extLst>
              <a:ext uri="{FF2B5EF4-FFF2-40B4-BE49-F238E27FC236}">
                <a16:creationId xmlns:a16="http://schemas.microsoft.com/office/drawing/2014/main" id="{B50501A8-AECD-4476-B1AA-3AFF1FAE585D}"/>
              </a:ext>
            </a:extLst>
          </p:cNvPr>
          <p:cNvSpPr txBox="1"/>
          <p:nvPr/>
        </p:nvSpPr>
        <p:spPr>
          <a:xfrm>
            <a:off x="634176" y="1418012"/>
            <a:ext cx="6097772" cy="341632"/>
          </a:xfrm>
          <a:prstGeom prst="rect">
            <a:avLst/>
          </a:prstGeom>
          <a:noFill/>
        </p:spPr>
        <p:txBody>
          <a:bodyPr wrap="square">
            <a:spAutoFit/>
          </a:bodyPr>
          <a:lstStyle/>
          <a:p>
            <a:pPr algn="just">
              <a:lnSpc>
                <a:spcPct val="90000"/>
              </a:lnSpc>
              <a:spcBef>
                <a:spcPts val="300"/>
              </a:spcBef>
              <a:spcAft>
                <a:spcPts val="300"/>
              </a:spcAft>
              <a:tabLst>
                <a:tab pos="540385"/>
              </a:tabLst>
            </a:pPr>
            <a:r>
              <a:rPr lang="es-ES_tradnl" sz="1800" b="1">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4190249929"/>
      </p:ext>
    </p:extLst>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5" name="Bảng 6">
            <a:extLst>
              <a:ext uri="{FF2B5EF4-FFF2-40B4-BE49-F238E27FC236}">
                <a16:creationId xmlns:a16="http://schemas.microsoft.com/office/drawing/2014/main" id="{6EF35720-064F-4F62-A793-06A64822A10A}"/>
              </a:ext>
            </a:extLst>
          </p:cNvPr>
          <p:cNvGraphicFramePr>
            <a:graphicFrameLocks noGrp="1"/>
          </p:cNvGraphicFramePr>
          <p:nvPr>
            <p:extLst>
              <p:ext uri="{D42A27DB-BD31-4B8C-83A1-F6EECF244321}">
                <p14:modId xmlns:p14="http://schemas.microsoft.com/office/powerpoint/2010/main" val="4010171569"/>
              </p:ext>
            </p:extLst>
          </p:nvPr>
        </p:nvGraphicFramePr>
        <p:xfrm>
          <a:off x="1206910" y="1785477"/>
          <a:ext cx="9778179" cy="4073856"/>
        </p:xfrm>
        <a:graphic>
          <a:graphicData uri="http://schemas.openxmlformats.org/drawingml/2006/table">
            <a:tbl>
              <a:tblPr firstRow="1" firstCol="1" bandRow="1">
                <a:tableStyleId>{5C22544A-7EE6-4342-B048-85BDC9FD1C3A}</a:tableStyleId>
              </a:tblPr>
              <a:tblGrid>
                <a:gridCol w="607495">
                  <a:extLst>
                    <a:ext uri="{9D8B030D-6E8A-4147-A177-3AD203B41FA5}">
                      <a16:colId xmlns:a16="http://schemas.microsoft.com/office/drawing/2014/main" val="20000"/>
                    </a:ext>
                  </a:extLst>
                </a:gridCol>
                <a:gridCol w="5459896">
                  <a:extLst>
                    <a:ext uri="{9D8B030D-6E8A-4147-A177-3AD203B41FA5}">
                      <a16:colId xmlns:a16="http://schemas.microsoft.com/office/drawing/2014/main" val="20001"/>
                    </a:ext>
                  </a:extLst>
                </a:gridCol>
                <a:gridCol w="2122454">
                  <a:extLst>
                    <a:ext uri="{9D8B030D-6E8A-4147-A177-3AD203B41FA5}">
                      <a16:colId xmlns:a16="http://schemas.microsoft.com/office/drawing/2014/main" val="20002"/>
                    </a:ext>
                  </a:extLst>
                </a:gridCol>
                <a:gridCol w="1588334">
                  <a:extLst>
                    <a:ext uri="{9D8B030D-6E8A-4147-A177-3AD203B41FA5}">
                      <a16:colId xmlns:a16="http://schemas.microsoft.com/office/drawing/2014/main" val="20003"/>
                    </a:ext>
                  </a:extLst>
                </a:gridCol>
              </a:tblGrid>
              <a:tr h="336498">
                <a:tc>
                  <a:txBody>
                    <a:bodyPr vert="horz" wrap="square"/>
                    <a:lstStyle/>
                    <a:p>
                      <a:pPr algn="ctr">
                        <a:spcBef>
                          <a:spcPts val="200"/>
                        </a:spcBef>
                        <a:spcAft>
                          <a:spcPts val="200"/>
                        </a:spcAft>
                      </a:pPr>
                      <a:r>
                        <a:rPr lang="en-US" sz="1600">
                          <a:effectLst/>
                          <a:latin typeface="+mn-lt"/>
                          <a:cs typeface="Times New Roman" pitchFamily="18" charset="0"/>
                        </a:rPr>
                        <a:t>TT</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200"/>
                        </a:spcBef>
                        <a:spcAft>
                          <a:spcPts val="200"/>
                        </a:spcAft>
                      </a:pPr>
                      <a:r>
                        <a:rPr lang="en-US" sz="1600" err="1">
                          <a:effectLst/>
                          <a:latin typeface="+mn-lt"/>
                          <a:cs typeface="Times New Roman" pitchFamily="18" charset="0"/>
                        </a:rPr>
                        <a:t>THÔNG SỐ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200"/>
                        </a:spcBef>
                        <a:spcAft>
                          <a:spcPts val="200"/>
                        </a:spcAft>
                      </a:pPr>
                      <a:r>
                        <a:rPr lang="en-US" sz="1600">
                          <a:effectLst/>
                          <a:latin typeface="+mn-lt"/>
                          <a:cs typeface="Times New Roman" pitchFamily="18" charset="0"/>
                        </a:rPr>
                        <a:t>ĐƠN VỊ</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ctr">
                        <a:spcBef>
                          <a:spcPts val="200"/>
                        </a:spcBef>
                        <a:spcAft>
                          <a:spcPts val="200"/>
                        </a:spcAft>
                      </a:pPr>
                      <a:r>
                        <a:rPr lang="en-US" sz="1600">
                          <a:effectLst/>
                          <a:latin typeface="+mn-lt"/>
                          <a:cs typeface="Times New Roman" pitchFamily="18" charset="0"/>
                        </a:rPr>
                        <a:t>GIÁ TRỊ</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0"/>
                  </a:ext>
                </a:extLst>
              </a:tr>
              <a:tr h="541043">
                <a:tc>
                  <a:txBody>
                    <a:bodyPr vert="horz" wrap="square"/>
                    <a:lstStyle/>
                    <a:p>
                      <a:pPr algn="ctr">
                        <a:spcBef>
                          <a:spcPts val="200"/>
                        </a:spcBef>
                        <a:spcAft>
                          <a:spcPts val="200"/>
                        </a:spcAft>
                      </a:pPr>
                      <a:r>
                        <a:rPr lang="en-US" sz="1600">
                          <a:effectLst/>
                          <a:latin typeface="+mn-lt"/>
                          <a:cs typeface="Times New Roman" pitchFamily="18" charset="0"/>
                        </a:rPr>
                        <a:t>1</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err="1">
                          <a:effectLst/>
                          <a:latin typeface="+mn-lt"/>
                          <a:cs typeface="Times New Roman" pitchFamily="18" charset="0"/>
                        </a:rPr>
                        <a:t>Giá điện trung bình của Công ty 9 tháng đầu năm 2015</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VNĐ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1.355</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1"/>
                  </a:ext>
                </a:extLst>
              </a:tr>
              <a:tr h="541043">
                <a:tc>
                  <a:txBody>
                    <a:bodyPr vert="horz" wrap="square"/>
                    <a:lstStyle/>
                    <a:p>
                      <a:pPr algn="ctr">
                        <a:spcBef>
                          <a:spcPts val="200"/>
                        </a:spcBef>
                        <a:spcAft>
                          <a:spcPts val="200"/>
                        </a:spcAft>
                      </a:pPr>
                      <a:r>
                        <a:rPr lang="en-US" sz="1600">
                          <a:effectLst/>
                          <a:latin typeface="+mn-lt"/>
                          <a:cs typeface="Times New Roman" pitchFamily="18" charset="0"/>
                        </a:rPr>
                        <a:t>2</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Điện năng tiết kiệm được sau khi thực hiện giải pháp</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kWh/năm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1.021.680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2"/>
                  </a:ext>
                </a:extLst>
              </a:tr>
              <a:tr h="318142">
                <a:tc>
                  <a:txBody>
                    <a:bodyPr vert="horz" wrap="square"/>
                    <a:lstStyle/>
                    <a:p>
                      <a:pPr algn="ctr">
                        <a:spcBef>
                          <a:spcPts val="200"/>
                        </a:spcBef>
                        <a:spcAft>
                          <a:spcPts val="200"/>
                        </a:spcAft>
                      </a:pPr>
                      <a:r>
                        <a:rPr lang="en-US" sz="1600">
                          <a:effectLst/>
                          <a:latin typeface="+mn-lt"/>
                          <a:cs typeface="Times New Roman" pitchFamily="18" charset="0"/>
                        </a:rPr>
                        <a:t>3</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Thu nhập do TKNL mang lại trong 1 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Triệu VNĐ/năm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1.384</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3"/>
                  </a:ext>
                </a:extLst>
              </a:tr>
              <a:tr h="336498">
                <a:tc>
                  <a:txBody>
                    <a:bodyPr vert="horz" wrap="square"/>
                    <a:lstStyle/>
                    <a:p>
                      <a:pPr algn="ctr">
                        <a:spcBef>
                          <a:spcPts val="200"/>
                        </a:spcBef>
                        <a:spcAft>
                          <a:spcPts val="200"/>
                        </a:spcAft>
                      </a:pPr>
                      <a:r>
                        <a:rPr lang="en-US" sz="1600">
                          <a:effectLst/>
                          <a:latin typeface="+mn-lt"/>
                          <a:cs typeface="Times New Roman" pitchFamily="18" charset="0"/>
                        </a:rPr>
                        <a:t>4</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Tổng chi phí đầu tư thực hiện dự án</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Triệu VNĐ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3.150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4"/>
                  </a:ext>
                </a:extLst>
              </a:tr>
              <a:tr h="336498">
                <a:tc>
                  <a:txBody>
                    <a:bodyPr vert="horz" wrap="square"/>
                    <a:lstStyle/>
                    <a:p>
                      <a:pPr algn="ctr">
                        <a:spcBef>
                          <a:spcPts val="200"/>
                        </a:spcBef>
                        <a:spcAft>
                          <a:spcPts val="200"/>
                        </a:spcAft>
                      </a:pPr>
                      <a:r>
                        <a:rPr lang="en-US" sz="1600">
                          <a:effectLst/>
                          <a:latin typeface="+mn-lt"/>
                          <a:cs typeface="Times New Roman" pitchFamily="18" charset="0"/>
                        </a:rPr>
                        <a:t>5</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Thời gian hoàn vốn giản đơn</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tháng</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27,3</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5"/>
                  </a:ext>
                </a:extLst>
              </a:tr>
              <a:tr h="318142">
                <a:tc>
                  <a:txBody>
                    <a:bodyPr vert="horz" wrap="square"/>
                    <a:lstStyle/>
                    <a:p>
                      <a:pPr algn="ctr">
                        <a:spcBef>
                          <a:spcPts val="200"/>
                        </a:spcBef>
                        <a:spcAft>
                          <a:spcPts val="200"/>
                        </a:spcAft>
                      </a:pPr>
                      <a:r>
                        <a:rPr lang="en-US" sz="1600">
                          <a:effectLst/>
                          <a:latin typeface="+mn-lt"/>
                          <a:cs typeface="Times New Roman" pitchFamily="18" charset="0"/>
                        </a:rPr>
                        <a:t>6</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Hệ số chiết khấu</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6"/>
                  </a:ext>
                </a:extLst>
              </a:tr>
              <a:tr h="336498">
                <a:tc>
                  <a:txBody>
                    <a:bodyPr vert="horz" wrap="square"/>
                    <a:lstStyle/>
                    <a:p>
                      <a:pPr algn="ctr">
                        <a:spcBef>
                          <a:spcPts val="200"/>
                        </a:spcBef>
                        <a:spcAft>
                          <a:spcPts val="200"/>
                        </a:spcAft>
                      </a:pPr>
                      <a:r>
                        <a:rPr lang="en-US" sz="1600">
                          <a:effectLst/>
                          <a:latin typeface="+mn-lt"/>
                          <a:cs typeface="Times New Roman" pitchFamily="18" charset="0"/>
                        </a:rPr>
                        <a:t>7</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Vòng đời của dự án</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năm</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10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7"/>
                  </a:ext>
                </a:extLst>
              </a:tr>
              <a:tr h="336498">
                <a:tc>
                  <a:txBody>
                    <a:bodyPr vert="horz" wrap="square"/>
                    <a:lstStyle/>
                    <a:p>
                      <a:pPr algn="ctr">
                        <a:spcBef>
                          <a:spcPts val="200"/>
                        </a:spcBef>
                        <a:spcAft>
                          <a:spcPts val="200"/>
                        </a:spcAft>
                      </a:pPr>
                      <a:r>
                        <a:rPr lang="en-US" sz="1600">
                          <a:effectLst/>
                          <a:latin typeface="+mn-lt"/>
                          <a:cs typeface="Times New Roman" pitchFamily="18" charset="0"/>
                        </a:rPr>
                        <a:t>8</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Lơi nhuận thuần của dự án (NPV)</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Triệu VNĐ</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7150</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8"/>
                  </a:ext>
                </a:extLst>
              </a:tr>
              <a:tr h="336498">
                <a:tc>
                  <a:txBody>
                    <a:bodyPr vert="horz" wrap="square"/>
                    <a:lstStyle/>
                    <a:p>
                      <a:pPr algn="ctr">
                        <a:spcBef>
                          <a:spcPts val="200"/>
                        </a:spcBef>
                        <a:spcAft>
                          <a:spcPts val="200"/>
                        </a:spcAft>
                      </a:pPr>
                      <a:r>
                        <a:rPr lang="en-US" sz="1600">
                          <a:effectLst/>
                          <a:latin typeface="+mn-lt"/>
                          <a:cs typeface="Times New Roman" pitchFamily="18" charset="0"/>
                        </a:rPr>
                        <a:t>9</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Chỉ số hoàn vốn nội tại (IRR)</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a:effectLst/>
                          <a:latin typeface="+mn-lt"/>
                          <a:cs typeface="Times New Roman" pitchFamily="18" charset="0"/>
                        </a:rPr>
                        <a:t>%</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47%</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09"/>
                  </a:ext>
                </a:extLst>
              </a:tr>
              <a:tr h="336498">
                <a:tc>
                  <a:txBody>
                    <a:bodyPr vert="horz" wrap="square"/>
                    <a:lstStyle/>
                    <a:p>
                      <a:pPr algn="ctr">
                        <a:spcBef>
                          <a:spcPts val="200"/>
                        </a:spcBef>
                        <a:spcAft>
                          <a:spcPts val="200"/>
                        </a:spcAft>
                      </a:pPr>
                      <a:r>
                        <a:rPr lang="en-US" sz="1600">
                          <a:effectLst/>
                          <a:latin typeface="+mn-lt"/>
                          <a:cs typeface="Times New Roman" pitchFamily="18" charset="0"/>
                        </a:rPr>
                        <a:t>10</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err="1">
                          <a:effectLst/>
                          <a:latin typeface="+mn-lt"/>
                          <a:cs typeface="Times New Roman" pitchFamily="18" charset="0"/>
                        </a:rPr>
                        <a:t>Thời gian hoàn vốn đầu tư dự án</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spcBef>
                          <a:spcPts val="200"/>
                        </a:spcBef>
                        <a:spcAft>
                          <a:spcPts val="200"/>
                        </a:spcAft>
                      </a:pPr>
                      <a:r>
                        <a:rPr lang="en-US" sz="1600" err="1">
                          <a:effectLst/>
                          <a:latin typeface="+mn-lt"/>
                          <a:cs typeface="Times New Roman" pitchFamily="18" charset="0"/>
                        </a:rPr>
                        <a:t>tháng</a:t>
                      </a:r>
                      <a:endParaRPr lang="en-US" sz="1600">
                        <a:effectLst/>
                        <a:latin typeface="+mn-lt"/>
                        <a:ea typeface="Times New Roman" panose="02020603050405020304" pitchFamily="18" charset="0"/>
                        <a:cs typeface="Times New Roman" pitchFamily="18" charset="0"/>
                      </a:endParaRPr>
                    </a:p>
                  </a:txBody>
                  <a:tcPr marL="68580" marR="68580" marT="0" marB="0" anchor="ctr"/>
                </a:tc>
                <a:tc>
                  <a:txBody>
                    <a:bodyPr vert="horz" wrap="square"/>
                    <a:lstStyle/>
                    <a:p>
                      <a:pPr algn="r">
                        <a:spcAft>
                          <a:spcPct val="0"/>
                        </a:spcAft>
                      </a:pPr>
                      <a:r>
                        <a:rPr lang="en-US" sz="1600">
                          <a:effectLst/>
                          <a:latin typeface="+mn-lt"/>
                          <a:cs typeface="Times New Roman" pitchFamily="18" charset="0"/>
                        </a:rPr>
                        <a:t>38,7</a:t>
                      </a:r>
                      <a:endParaRPr lang="en-US" sz="1600">
                        <a:effectLst/>
                        <a:latin typeface="+mn-lt"/>
                        <a:ea typeface="Times New Roman" panose="02020603050405020304" pitchFamily="18" charset="0"/>
                        <a:cs typeface="Times New Roman" pitchFamily="18" charset="0"/>
                      </a:endParaRPr>
                    </a:p>
                  </a:txBody>
                  <a:tcPr marL="68580" marR="68580" marT="0" marB="0" anchor="ctr"/>
                </a:tc>
                <a:extLst>
                  <a:ext uri="{0D108BD9-81ED-4DB2-BD59-A6C34878D82A}">
                    <a16:rowId xmlns:a16="http://schemas.microsoft.com/office/drawing/2014/main" val="10010"/>
                  </a:ext>
                </a:extLst>
              </a:tr>
            </a:tbl>
          </a:graphicData>
        </a:graphic>
      </p:graphicFrame>
      <p:sp>
        <p:nvSpPr>
          <p:cNvPr id="6" name="Title 1">
            <a:extLst>
              <a:ext uri="{FF2B5EF4-FFF2-40B4-BE49-F238E27FC236}">
                <a16:creationId xmlns:a16="http://schemas.microsoft.com/office/drawing/2014/main" id="{C32F9CFC-5129-4054-0EB3-C1FF3B1A18F4}"/>
              </a:ext>
            </a:extLst>
          </p:cNvPr>
          <p:cNvSpPr>
            <a:spLocks noGrp="1"/>
          </p:cNvSpPr>
          <p:nvPr>
            <p:ph type="title"/>
          </p:nvPr>
        </p:nvSpPr>
        <p:spPr>
          <a:xfrm>
            <a:off x="609596" y="642151"/>
            <a:ext cx="11214541" cy="495200"/>
          </a:xfrm>
        </p:spPr>
        <p:txBody>
          <a:bodyPr>
            <a:noAutofit/>
          </a:bodyPr>
          <a:lstStyle/>
          <a:p>
            <a:r>
              <a:rPr lang="en-US" sz="3200" b="1">
                <a:solidFill>
                  <a:schemeClr val="accent1">
                    <a:lumMod val="50000"/>
                  </a:schemeClr>
                </a:solidFill>
                <a:latin typeface="+mn-lt"/>
              </a:rPr>
              <a:t>6. </a:t>
            </a:r>
            <a:r>
              <a:rPr lang="vi-VN" sz="3200" b="1">
                <a:solidFill>
                  <a:schemeClr val="accent1">
                    <a:lumMod val="50000"/>
                  </a:schemeClr>
                </a:solidFill>
                <a:latin typeface="+mn-lt"/>
              </a:rPr>
              <a:t>Lắp biến tần cho quạt hút hệ thống nghiền xi 541FN03</a:t>
            </a:r>
            <a:endParaRPr lang="en-US" sz="3200">
              <a:latin typeface="+mn-lt"/>
            </a:endParaRPr>
          </a:p>
        </p:txBody>
      </p:sp>
      <p:sp>
        <p:nvSpPr>
          <p:cNvPr id="8" name="TextBox 7">
            <a:extLst>
              <a:ext uri="{FF2B5EF4-FFF2-40B4-BE49-F238E27FC236}">
                <a16:creationId xmlns:a16="http://schemas.microsoft.com/office/drawing/2014/main" id="{2C86B77A-CA1A-4D37-87B2-9D9A817CC05E}"/>
              </a:ext>
            </a:extLst>
          </p:cNvPr>
          <p:cNvSpPr txBox="1"/>
          <p:nvPr/>
        </p:nvSpPr>
        <p:spPr>
          <a:xfrm>
            <a:off x="609598" y="1202133"/>
            <a:ext cx="8462683" cy="379656"/>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c. Tính toán tiềm năng TKNL của giải pháp</a:t>
            </a:r>
            <a:endParaRPr lang="en-US" b="1">
              <a:solidFill>
                <a:schemeClr val="accent5">
                  <a:lumMod val="50000"/>
                </a:schemeClr>
              </a:solidFill>
            </a:endParaRPr>
          </a:p>
        </p:txBody>
      </p:sp>
    </p:spTree>
    <p:extLst>
      <p:ext uri="{BB962C8B-B14F-4D97-AF65-F5344CB8AC3E}">
        <p14:creationId xmlns:p14="http://schemas.microsoft.com/office/powerpoint/2010/main" val="2246253327"/>
      </p:ext>
    </p:extLst>
  </p:cSld>
  <p:clrMapOvr>
    <a:masterClrMapping/>
  </p:clrMapOvr>
  <p:transition/>
  <p:timing/>
</p:sld>
</file>

<file path=ppt/slides/slide4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C1A8EC9D-0FBD-F10A-0546-C1727605E1F7}"/>
            </a:ext>
          </a:extLst>
        </p:cNvPr>
        <p:cNvGrpSpPr/>
        <p:nvPr/>
      </p:nvGrpSpPr>
      <p:grpSpPr>
        <a:xfrm>
          <a:off x="0" y="0"/>
          <a:ext cx="0" cy="0"/>
        </a:xfrm>
      </p:grpSpPr>
      <p:sp>
        <p:nvSpPr>
          <p:cNvPr id="5" name="Title 1">
            <a:extLst>
              <a:ext uri="{FF2B5EF4-FFF2-40B4-BE49-F238E27FC236}">
                <a16:creationId xmlns:a16="http://schemas.microsoft.com/office/drawing/2014/main" id="{D934F8C3-165D-C311-E06E-6D9DF622E2E7}"/>
              </a:ext>
            </a:extLst>
          </p:cNvPr>
          <p:cNvSpPr txBox="1"/>
          <p:nvPr/>
        </p:nvSpPr>
        <p:spPr>
          <a:xfrm>
            <a:off x="219921" y="356622"/>
            <a:ext cx="890093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a:latin typeface="Arial" panose="020b0604020202020204" pitchFamily="34" charset="0"/>
                <a:ea typeface="Times New Roman" panose="02020603050405020304" pitchFamily="18" charset="0"/>
                <a:cs typeface="Arial" panose="020b0604020202020204" pitchFamily="34" charset="0"/>
              </a:rPr>
              <a:t>7</a:t>
            </a:r>
            <a:r>
              <a:rPr lang="en-GB" sz="2800">
                <a:latin typeface="Arial" panose="020b0604020202020204" pitchFamily="34" charset="0"/>
                <a:ea typeface="Times New Roman" panose="02020603050405020304" pitchFamily="18" charset="0"/>
                <a:cs typeface="Arial" panose="020b0604020202020204" pitchFamily="34" charset="0"/>
              </a:rPr>
              <a:t>. Tận dụng khí nóng thải ra từ QT làm mát clinker </a:t>
            </a:r>
          </a:p>
          <a:p>
            <a:pPr algn="l"/>
            <a:r>
              <a:rPr lang="en-GB" sz="2800" err="1">
                <a:latin typeface="Arial" panose="020b0604020202020204" pitchFamily="34" charset="0"/>
                <a:ea typeface="Times New Roman" panose="02020603050405020304" pitchFamily="18" charset="0"/>
                <a:cs typeface="Arial" panose="020b0604020202020204" pitchFamily="34" charset="0"/>
              </a:rPr>
              <a:t>để sử dụng cho quạt cấp gió một đầu lò</a:t>
            </a:r>
            <a:endParaRPr lang="en-US">
              <a:latin typeface="Arial" panose="020b0604020202020204" pitchFamily="34" charset="0"/>
              <a:cs typeface="Arial" panose="020b0604020202020204" pitchFamily="34" charset="0"/>
            </a:endParaRPr>
          </a:p>
        </p:txBody>
      </p:sp>
      <p:graphicFrame>
        <p:nvGraphicFramePr>
          <p:cNvPr id="3" name="Table 2">
            <a:extLst>
              <a:ext uri="{FF2B5EF4-FFF2-40B4-BE49-F238E27FC236}">
                <a16:creationId xmlns:a16="http://schemas.microsoft.com/office/drawing/2014/main" id="{1ABA92E0-DA04-CA67-C2B6-DA76299A8BD7}"/>
              </a:ext>
            </a:extLst>
          </p:cNvPr>
          <p:cNvGraphicFramePr>
            <a:graphicFrameLocks noGrp="1"/>
          </p:cNvGraphicFramePr>
          <p:nvPr>
            <p:extLst>
              <p:ext uri="{D42A27DB-BD31-4B8C-83A1-F6EECF244321}">
                <p14:modId xmlns:p14="http://schemas.microsoft.com/office/powerpoint/2010/main" val="1332199784"/>
              </p:ext>
            </p:extLst>
          </p:nvPr>
        </p:nvGraphicFramePr>
        <p:xfrm>
          <a:off x="900119" y="2062118"/>
          <a:ext cx="5489106" cy="3667350"/>
        </p:xfrm>
        <a:graphic>
          <a:graphicData uri="http://schemas.openxmlformats.org/drawingml/2006/table">
            <a:tbl>
              <a:tblPr firstRow="1" firstCol="1" bandRow="1">
                <a:tableStyleId>{5C22544A-7EE6-4342-B048-85BDC9FD1C3A}</a:tableStyleId>
              </a:tblPr>
              <a:tblGrid>
                <a:gridCol w="1384067">
                  <a:extLst>
                    <a:ext uri="{9D8B030D-6E8A-4147-A177-3AD203B41FA5}">
                      <a16:colId xmlns:a16="http://schemas.microsoft.com/office/drawing/2014/main" val="3205275985"/>
                    </a:ext>
                  </a:extLst>
                </a:gridCol>
                <a:gridCol w="1193579">
                  <a:extLst>
                    <a:ext uri="{9D8B030D-6E8A-4147-A177-3AD203B41FA5}">
                      <a16:colId xmlns:a16="http://schemas.microsoft.com/office/drawing/2014/main" val="150143558"/>
                    </a:ext>
                  </a:extLst>
                </a:gridCol>
                <a:gridCol w="874946">
                  <a:extLst>
                    <a:ext uri="{9D8B030D-6E8A-4147-A177-3AD203B41FA5}">
                      <a16:colId xmlns:a16="http://schemas.microsoft.com/office/drawing/2014/main" val="2073235131"/>
                    </a:ext>
                  </a:extLst>
                </a:gridCol>
                <a:gridCol w="995629">
                  <a:extLst>
                    <a:ext uri="{9D8B030D-6E8A-4147-A177-3AD203B41FA5}">
                      <a16:colId xmlns:a16="http://schemas.microsoft.com/office/drawing/2014/main" val="1412180404"/>
                    </a:ext>
                  </a:extLst>
                </a:gridCol>
                <a:gridCol w="1040885">
                  <a:extLst>
                    <a:ext uri="{9D8B030D-6E8A-4147-A177-3AD203B41FA5}">
                      <a16:colId xmlns:a16="http://schemas.microsoft.com/office/drawing/2014/main" val="544936929"/>
                    </a:ext>
                  </a:extLst>
                </a:gridCol>
              </a:tblGrid>
              <a:tr h="949145">
                <a:tc>
                  <a:txBody>
                    <a:bodyPr vert="horz" wrap="square"/>
                    <a:lstStyle/>
                    <a:p>
                      <a:pPr algn="ctr">
                        <a:lnSpc>
                          <a:spcPct val="150000"/>
                        </a:lnSpc>
                        <a:spcBef>
                          <a:spcPts val="300"/>
                        </a:spcBef>
                        <a:spcAft>
                          <a:spcPts val="300"/>
                        </a:spcAft>
                        <a:buNone/>
                      </a:pPr>
                      <a:r>
                        <a:rPr lang="en-GB" sz="1300" err="1">
                          <a:solidFill>
                            <a:schemeClr val="tx1"/>
                          </a:solidFill>
                          <a:effectLst/>
                          <a:latin typeface="Arial" panose="020b0604020202020204" pitchFamily="34" charset="0"/>
                        </a:rPr>
                        <a:t>Thiết</a:t>
                      </a:r>
                      <a:r>
                        <a:rPr lang="en-GB" sz="1300">
                          <a:solidFill>
                            <a:schemeClr val="tx1"/>
                          </a:solidFill>
                          <a:effectLst/>
                        </a:rPr>
                        <a:t> bị</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Lưu </a:t>
                      </a:r>
                      <a:r>
                        <a:rPr lang="en-GB" sz="1300" err="1">
                          <a:solidFill>
                            <a:schemeClr val="tx1"/>
                          </a:solidFill>
                          <a:effectLst/>
                        </a:rPr>
                        <a:t>lượng gió (m³/phút)</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Áp suất gió (kPa)</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Công suất (kW)</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err="1">
                          <a:solidFill>
                            <a:schemeClr val="tx1"/>
                          </a:solidFill>
                          <a:effectLst/>
                          <a:latin typeface="Arial" panose="020b0604020202020204" pitchFamily="34" charset="0"/>
                        </a:rPr>
                        <a:t>Ghi</a:t>
                      </a:r>
                      <a:r>
                        <a:rPr lang="en-GB" sz="1300">
                          <a:solidFill>
                            <a:schemeClr val="tx1"/>
                          </a:solidFill>
                          <a:effectLst/>
                        </a:rPr>
                        <a:t> chú</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extLst>
                  <a:ext uri="{0D108BD9-81ED-4DB2-BD59-A6C34878D82A}">
                    <a16:rowId xmlns:a16="http://schemas.microsoft.com/office/drawing/2014/main" val="1123290069"/>
                  </a:ext>
                </a:extLst>
              </a:tr>
              <a:tr h="819915">
                <a:tc>
                  <a:txBody>
                    <a:bodyPr vert="horz" wrap="square"/>
                    <a:lstStyle/>
                    <a:p>
                      <a:pPr algn="just">
                        <a:lnSpc>
                          <a:spcPct val="150000"/>
                        </a:lnSpc>
                        <a:spcBef>
                          <a:spcPts val="300"/>
                        </a:spcBef>
                        <a:spcAft>
                          <a:spcPts val="300"/>
                        </a:spcAft>
                        <a:buNone/>
                      </a:pPr>
                      <a:r>
                        <a:rPr lang="en-GB" sz="1300">
                          <a:solidFill>
                            <a:schemeClr val="tx1"/>
                          </a:solidFill>
                          <a:effectLst/>
                          <a:latin typeface="Arial" panose="020b0604020202020204" pitchFamily="34" charset="0"/>
                        </a:rPr>
                        <a:t>Quạt gió một cho vòi đốt</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180</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58.8</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250</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err="1">
                          <a:solidFill>
                            <a:schemeClr val="tx1"/>
                          </a:solidFill>
                          <a:effectLst/>
                          <a:latin typeface="Arial" panose="020b0604020202020204" pitchFamily="34" charset="0"/>
                        </a:rPr>
                        <a:t>Mã</a:t>
                      </a:r>
                      <a:r>
                        <a:rPr lang="en-GB" sz="1300">
                          <a:solidFill>
                            <a:schemeClr val="tx1"/>
                          </a:solidFill>
                          <a:effectLst/>
                        </a:rPr>
                        <a:t> hiệu: ASF300</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extLst>
                  <a:ext uri="{0D108BD9-81ED-4DB2-BD59-A6C34878D82A}">
                    <a16:rowId xmlns:a16="http://schemas.microsoft.com/office/drawing/2014/main" val="714147853"/>
                  </a:ext>
                </a:extLst>
              </a:tr>
              <a:tr h="949145">
                <a:tc>
                  <a:txBody>
                    <a:bodyPr vert="horz" wrap="square"/>
                    <a:lstStyle/>
                    <a:p>
                      <a:pPr algn="just">
                        <a:lnSpc>
                          <a:spcPct val="150000"/>
                        </a:lnSpc>
                        <a:spcBef>
                          <a:spcPts val="300"/>
                        </a:spcBef>
                        <a:spcAft>
                          <a:spcPts val="300"/>
                        </a:spcAft>
                        <a:buNone/>
                      </a:pPr>
                      <a:r>
                        <a:rPr lang="en-GB" sz="1300">
                          <a:solidFill>
                            <a:schemeClr val="tx1"/>
                          </a:solidFill>
                          <a:effectLst/>
                          <a:latin typeface="Arial" panose="020b0604020202020204" pitchFamily="34" charset="0"/>
                        </a:rPr>
                        <a:t>Quạt Roots cân than đầu lò</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112</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69.0</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185</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err="1">
                          <a:solidFill>
                            <a:schemeClr val="tx1"/>
                          </a:solidFill>
                          <a:effectLst/>
                          <a:latin typeface="Arial" panose="020b0604020202020204" pitchFamily="34" charset="0"/>
                        </a:rPr>
                        <a:t>Mã</a:t>
                      </a:r>
                      <a:r>
                        <a:rPr lang="en-GB" sz="1300">
                          <a:solidFill>
                            <a:schemeClr val="tx1"/>
                          </a:solidFill>
                          <a:effectLst/>
                        </a:rPr>
                        <a:t> hiệu: S51</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extLst>
                  <a:ext uri="{0D108BD9-81ED-4DB2-BD59-A6C34878D82A}">
                    <a16:rowId xmlns:a16="http://schemas.microsoft.com/office/drawing/2014/main" val="55921064"/>
                  </a:ext>
                </a:extLst>
              </a:tr>
              <a:tr h="949145">
                <a:tc>
                  <a:txBody>
                    <a:bodyPr vert="horz" wrap="square"/>
                    <a:lstStyle/>
                    <a:p>
                      <a:pPr algn="just">
                        <a:lnSpc>
                          <a:spcPct val="150000"/>
                        </a:lnSpc>
                        <a:spcBef>
                          <a:spcPts val="300"/>
                        </a:spcBef>
                        <a:spcAft>
                          <a:spcPts val="300"/>
                        </a:spcAft>
                        <a:buNone/>
                      </a:pPr>
                      <a:r>
                        <a:rPr lang="en-GB" sz="1300">
                          <a:solidFill>
                            <a:schemeClr val="tx1"/>
                          </a:solidFill>
                          <a:effectLst/>
                          <a:latin typeface="Arial" panose="020b0604020202020204" pitchFamily="34" charset="0"/>
                        </a:rPr>
                        <a:t>Quạt Roots cân than đuôi lò</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122</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57.0</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a:solidFill>
                            <a:schemeClr val="tx1"/>
                          </a:solidFill>
                          <a:effectLst/>
                          <a:latin typeface="Arial" panose="020b0604020202020204" pitchFamily="34" charset="0"/>
                        </a:rPr>
                        <a:t>185</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tc>
                  <a:txBody>
                    <a:bodyPr vert="horz" wrap="square"/>
                    <a:lstStyle/>
                    <a:p>
                      <a:pPr algn="ctr">
                        <a:lnSpc>
                          <a:spcPct val="150000"/>
                        </a:lnSpc>
                        <a:spcBef>
                          <a:spcPts val="300"/>
                        </a:spcBef>
                        <a:spcAft>
                          <a:spcPts val="300"/>
                        </a:spcAft>
                        <a:buNone/>
                      </a:pPr>
                      <a:r>
                        <a:rPr lang="en-GB" sz="1300" err="1">
                          <a:solidFill>
                            <a:schemeClr val="tx1"/>
                          </a:solidFill>
                          <a:effectLst/>
                          <a:latin typeface="Arial" panose="020b0604020202020204" pitchFamily="34" charset="0"/>
                        </a:rPr>
                        <a:t>Mã</a:t>
                      </a:r>
                      <a:r>
                        <a:rPr lang="en-GB" sz="1300">
                          <a:solidFill>
                            <a:schemeClr val="tx1"/>
                          </a:solidFill>
                          <a:effectLst/>
                        </a:rPr>
                        <a:t> hiệu: S51</a:t>
                      </a:r>
                      <a:endParaRPr lang="en-US" sz="13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57150" marR="57150" marT="0" marB="0" anchor="ctr"/>
                </a:tc>
                <a:extLst>
                  <a:ext uri="{0D108BD9-81ED-4DB2-BD59-A6C34878D82A}">
                    <a16:rowId xmlns:a16="http://schemas.microsoft.com/office/drawing/2014/main" val="1375451091"/>
                  </a:ext>
                </a:extLst>
              </a:tr>
            </a:tbl>
          </a:graphicData>
        </a:graphic>
      </p:graphicFrame>
      <p:pic>
        <p:nvPicPr>
          <p:cNvPr id="4" name="Picture 3" descr="A computer screen with many different colored graphics&#10;&#10;Description automatically generated">
            <a:extLst>
              <a:ext uri="{FF2B5EF4-FFF2-40B4-BE49-F238E27FC236}">
                <a16:creationId xmlns:a16="http://schemas.microsoft.com/office/drawing/2014/main" id="{9312A694-0247-B946-AFB7-1AECE8831A94}"/>
              </a:ext>
            </a:extLst>
          </p:cNvPr>
          <p:cNvPicPr>
            <a:picLocks noChangeAspect="1"/>
          </p:cNvPicPr>
          <p:nvPr/>
        </p:nvPicPr>
        <p:blipFill>
          <a:blip r:embed="rId2">
            <a:extLst>
              <a:ext uri="{28A0092B-C50C-407E-A947-70E740481C1C}">
                <a14:useLocalDpi xmlns:a14="http://schemas.microsoft.com/office/drawing/2010/main" val="0"/>
              </a:ext>
            </a:extLst>
          </a:blip>
          <a:srcRect l="76" r="7"/>
          <a:stretch>
            <a:fillRect/>
          </a:stretch>
        </p:blipFill>
        <p:spPr bwMode="auto">
          <a:xfrm>
            <a:off x="6779049" y="1242803"/>
            <a:ext cx="4039093" cy="2402867"/>
          </a:xfrm>
          <a:prstGeom prst="rect">
            <a:avLst/>
          </a:prstGeom>
          <a:noFill/>
          <a:ln>
            <a:noFill/>
          </a:ln>
          <a:extLst>
            <a:ext uri="{53640926-AAD7-44D8-BBD7-CCE9431645EC}">
              <a14:shadowObscured xmlns:a14="http://schemas.microsoft.com/office/drawing/2010/main"/>
            </a:ext>
          </a:extLst>
        </p:spPr>
      </p:pic>
      <p:pic>
        <p:nvPicPr>
          <p:cNvPr id="6" name="Picture 5" descr="A computer screen with a diagram&#10;&#10;Description automatically generated">
            <a:extLst>
              <a:ext uri="{FF2B5EF4-FFF2-40B4-BE49-F238E27FC236}">
                <a16:creationId xmlns:a16="http://schemas.microsoft.com/office/drawing/2014/main" id="{CAF01B44-A071-6F3D-F44D-0CDBAE620E3B}"/>
              </a:ext>
            </a:extLst>
          </p:cNvPr>
          <p:cNvPicPr>
            <a:picLocks noChangeAspect="1"/>
          </p:cNvPicPr>
          <p:nvPr/>
        </p:nvPicPr>
        <p:blipFill>
          <a:blip r:embed="rId3">
            <a:extLst>
              <a:ext uri="{28A0092B-C50C-407E-A947-70E740481C1C}">
                <a14:useLocalDpi xmlns:a14="http://schemas.microsoft.com/office/drawing/2010/main" val="0"/>
              </a:ext>
            </a:extLst>
          </a:blip>
          <a:srcRect l="56" r="33"/>
          <a:stretch>
            <a:fillRect/>
          </a:stretch>
        </p:blipFill>
        <p:spPr bwMode="auto">
          <a:xfrm>
            <a:off x="6779050" y="3932432"/>
            <a:ext cx="4043332" cy="2402867"/>
          </a:xfrm>
          <a:prstGeom prst="rect">
            <a:avLst/>
          </a:prstGeom>
          <a:noFill/>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1B33D56D-C3A6-45CC-8176-0231ECF561FC}"/>
              </a:ext>
            </a:extLst>
          </p:cNvPr>
          <p:cNvSpPr txBox="1"/>
          <p:nvPr/>
        </p:nvSpPr>
        <p:spPr>
          <a:xfrm>
            <a:off x="219921" y="1366126"/>
            <a:ext cx="6097772" cy="414985"/>
          </a:xfrm>
          <a:prstGeom prst="rect">
            <a:avLst/>
          </a:prstGeom>
          <a:noFill/>
        </p:spPr>
        <p:txBody>
          <a:bodyPr wrap="square">
            <a:spAutoFit/>
          </a:bodyPr>
          <a:lstStyle/>
          <a:p>
            <a:pPr algn="just">
              <a:lnSpc>
                <a:spcPct val="130000"/>
              </a:lnSpc>
              <a:spcBef>
                <a:spcPts val="300"/>
              </a:spcBef>
              <a:spcAft>
                <a:spcPts val="300"/>
              </a:spcAft>
            </a:pPr>
            <a:r>
              <a:rPr lang="en-US" sz="1800" b="1">
                <a:solidFill>
                  <a:schemeClr val="accent5">
                    <a:lumMod val="50000"/>
                  </a:schemeClr>
                </a:solidFill>
                <a:latin typeface="+mn-lt"/>
                <a:ea typeface="Times New Roman" panose="02020603050405020304" pitchFamily="18" charset="0"/>
              </a:rPr>
              <a:t>a. Hiện trạng</a:t>
            </a:r>
          </a:p>
        </p:txBody>
      </p:sp>
    </p:spTree>
    <p:extLst>
      <p:ext uri="{BB962C8B-B14F-4D97-AF65-F5344CB8AC3E}">
        <p14:creationId xmlns:p14="http://schemas.microsoft.com/office/powerpoint/2010/main" val="3860305753"/>
      </p:ext>
    </p:extLst>
  </p:cSld>
  <p:clrMapOvr>
    <a:masterClrMapping/>
  </p:clrMapOvr>
  <p:transition/>
  <p:timing/>
</p:sld>
</file>

<file path=ppt/slides/slide4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84F731DF-41CB-AED2-8F3E-9A543D74FD6E}"/>
            </a:ext>
          </a:extLst>
        </p:cNvPr>
        <p:cNvGrpSpPr/>
        <p:nvPr/>
      </p:nvGrpSpPr>
      <p:grpSpPr>
        <a:xfrm>
          <a:off x="0" y="0"/>
          <a:ext cx="0" cy="0"/>
        </a:xfrm>
      </p:grpSpPr>
      <p:sp>
        <p:nvSpPr>
          <p:cNvPr id="5" name="Title 1">
            <a:extLst>
              <a:ext uri="{FF2B5EF4-FFF2-40B4-BE49-F238E27FC236}">
                <a16:creationId xmlns:a16="http://schemas.microsoft.com/office/drawing/2014/main" id="{922F3ED3-96AD-4936-6ED1-A8D81B41DA53}"/>
              </a:ext>
            </a:extLst>
          </p:cNvPr>
          <p:cNvSpPr txBox="1"/>
          <p:nvPr/>
        </p:nvSpPr>
        <p:spPr>
          <a:xfrm>
            <a:off x="358817" y="301636"/>
            <a:ext cx="100121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a:latin typeface="Arial" panose="020b0604020202020204" pitchFamily="34" charset="0"/>
                <a:ea typeface="Times New Roman" panose="02020603050405020304" pitchFamily="18" charset="0"/>
                <a:cs typeface="Arial" panose="020b0604020202020204" pitchFamily="34" charset="0"/>
              </a:rPr>
              <a:t>7</a:t>
            </a:r>
            <a:r>
              <a:rPr lang="en-GB" sz="2800">
                <a:latin typeface="Arial" panose="020b0604020202020204" pitchFamily="34" charset="0"/>
                <a:ea typeface="Times New Roman" panose="02020603050405020304" pitchFamily="18" charset="0"/>
                <a:cs typeface="Arial" panose="020b0604020202020204" pitchFamily="34" charset="0"/>
              </a:rPr>
              <a:t>. Tận dụng khí nóng thải ra từ QT làm mát </a:t>
            </a:r>
          </a:p>
          <a:p>
            <a:pPr algn="l"/>
            <a:r>
              <a:rPr lang="en-GB" sz="2800">
                <a:latin typeface="Arial" panose="020b0604020202020204" pitchFamily="34" charset="0"/>
                <a:ea typeface="Times New Roman" panose="02020603050405020304" pitchFamily="18" charset="0"/>
                <a:cs typeface="Arial" panose="020b0604020202020204" pitchFamily="34" charset="0"/>
              </a:rPr>
              <a:t>Clinker để sử dụng cho quạt cấp gió một đầu lò</a:t>
            </a:r>
            <a:endParaRPr lang="en-US">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4C23818B-592D-D6C6-C8DF-16052F982C96}"/>
              </a:ext>
            </a:extLst>
          </p:cNvPr>
          <p:cNvSpPr txBox="1"/>
          <p:nvPr/>
        </p:nvSpPr>
        <p:spPr>
          <a:xfrm>
            <a:off x="634176" y="1882423"/>
            <a:ext cx="10502778" cy="3093154"/>
          </a:xfrm>
          <a:prstGeom prst="rect">
            <a:avLst/>
          </a:prstGeom>
          <a:noFill/>
        </p:spPr>
        <p:txBody>
          <a:bodyPr wrap="square">
            <a:spAutoFit/>
          </a:bodyPr>
          <a:lstStyle/>
          <a:p>
            <a:pPr indent="380985" algn="just">
              <a:lnSpc>
                <a:spcPct val="150000"/>
              </a:lnSpc>
              <a:spcBef>
                <a:spcPts val="250"/>
              </a:spcBef>
              <a:spcAft>
                <a:spcPts val="250"/>
              </a:spcAft>
            </a:pPr>
            <a:r>
              <a:rPr lang="en-GB" sz="1500" kern="100" err="1">
                <a:latin typeface="Arial" panose="020b0604020202020204" pitchFamily="34" charset="0"/>
                <a:ea typeface="Aptos" panose="020b0004020202020204" pitchFamily="34" charset="0"/>
                <a:cs typeface="Arial" panose="020b0604020202020204" pitchFamily="34" charset="0"/>
              </a:rPr>
              <a:t>Lắp</a:t>
            </a:r>
            <a:r>
              <a:rPr lang="en-GB" sz="1500">
                <a:latin typeface="Arial" panose="020b0604020202020204" pitchFamily="34" charset="0"/>
                <a:ea typeface="Times New Roman" panose="02020603050405020304" pitchFamily="18" charset="0"/>
                <a:cs typeface="Arial" panose="020b0604020202020204" pitchFamily="34" charset="0"/>
              </a:rPr>
              <a:t> đặt đường ống dẫn khí nóng thoát ra từ quá trình làm mát clinker (nhiệt độ khoảng 110-130°C) đến quạt cấp gió một cho vòi đốt đầu lò. Việc này nhằm tăng nhiệt độ không khí cấp vào quá trình cháy, từ đó nâng cao hiệu suất nhiệt của lò nung clinker.</a:t>
            </a:r>
            <a:endParaRPr lang="en-US" sz="1500">
              <a:latin typeface="Arial" panose="020b0604020202020204" pitchFamily="34" charset="0"/>
              <a:ea typeface="Times New Roman" panose="02020603050405020304" pitchFamily="18" charset="0"/>
              <a:cs typeface="Arial" panose="020b0604020202020204" pitchFamily="34" charset="0"/>
            </a:endParaRPr>
          </a:p>
          <a:p>
            <a:pPr indent="380985" algn="just">
              <a:lnSpc>
                <a:spcPct val="150000"/>
              </a:lnSpc>
              <a:spcBef>
                <a:spcPts val="250"/>
              </a:spcBef>
              <a:spcAft>
                <a:spcPts val="250"/>
              </a:spcAft>
            </a:pPr>
            <a:r>
              <a:rPr lang="en-GB" sz="1500" b="1" i="1" err="1">
                <a:latin typeface="Arial" panose="020b0604020202020204" pitchFamily="34" charset="0"/>
                <a:ea typeface="Times New Roman" panose="02020603050405020304" pitchFamily="18" charset="0"/>
                <a:cs typeface="Arial" panose="020b0604020202020204" pitchFamily="34" charset="0"/>
              </a:rPr>
              <a:t>Tiềm</a:t>
            </a:r>
            <a:r>
              <a:rPr lang="en-GB" sz="1500" b="1" i="1">
                <a:latin typeface="Arial" panose="020b0604020202020204" pitchFamily="34" charset="0"/>
                <a:ea typeface="Aptos" panose="020b0004020202020204" pitchFamily="34" charset="0"/>
                <a:cs typeface="Arial" panose="020b0604020202020204" pitchFamily="34" charset="0"/>
              </a:rPr>
              <a:t> năng tiết kiệm năng lượng:</a:t>
            </a:r>
            <a:endParaRPr lang="en-US" sz="1500">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SzPts val="1000"/>
              <a:buFont typeface="Times New Roman" panose="02020603050405020304" pitchFamily="18" charset="0"/>
              <a:buChar char="-"/>
              <a:tabLst>
                <a:tab pos="380985"/>
              </a:tabLst>
            </a:pPr>
            <a:r>
              <a:rPr lang="en-GB" sz="1500">
                <a:latin typeface="Arial" panose="020b0604020202020204" pitchFamily="34" charset="0"/>
                <a:ea typeface="Aptos" panose="020b0004020202020204" pitchFamily="34" charset="0"/>
                <a:cs typeface="Arial" panose="020b0604020202020204" pitchFamily="34" charset="0"/>
              </a:rPr>
              <a:t>Khi tăng nhiệt độ không khí cấp cho quá trình cháy lên khoảng 20°C, hiệu suất nhiệt của lò có thể tăng 1%.</a:t>
            </a:r>
            <a:endParaRPr lang="en-US" sz="1500">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SzPts val="1000"/>
              <a:buFont typeface="Times New Roman" panose="02020603050405020304" pitchFamily="18" charset="0"/>
              <a:buChar char="-"/>
              <a:tabLst>
                <a:tab pos="380985"/>
              </a:tabLst>
            </a:pPr>
            <a:r>
              <a:rPr lang="en-GB" sz="1500" err="1">
                <a:latin typeface="Arial" panose="020b0604020202020204" pitchFamily="34" charset="0"/>
                <a:ea typeface="Aptos" panose="020b0004020202020204" pitchFamily="34" charset="0"/>
                <a:cs typeface="Arial" panose="020b0604020202020204" pitchFamily="34" charset="0"/>
              </a:rPr>
              <a:t>Lượng nhiên liệu cấp đầu lò chiếm khoảng 34% tổng lượng nhiên liệu cho lò nung.</a:t>
            </a:r>
            <a:endParaRPr lang="en-US" sz="1500">
              <a:latin typeface="Arial" panose="020b0604020202020204" pitchFamily="34" charset="0"/>
              <a:ea typeface="Times New Roman" panose="02020603050405020304" pitchFamily="18" charset="0"/>
              <a:cs typeface="Arial" panose="020b0604020202020204" pitchFamily="34" charset="0"/>
            </a:endParaRPr>
          </a:p>
          <a:p>
            <a:pPr marL="285739" indent="-285739" algn="just">
              <a:lnSpc>
                <a:spcPct val="150000"/>
              </a:lnSpc>
              <a:spcBef>
                <a:spcPts val="250"/>
              </a:spcBef>
              <a:spcAft>
                <a:spcPts val="250"/>
              </a:spcAft>
              <a:buSzPts val="1000"/>
              <a:buFont typeface="Times New Roman" panose="02020603050405020304" pitchFamily="18" charset="0"/>
              <a:buChar char="-"/>
              <a:tabLst>
                <a:tab pos="380985"/>
              </a:tabLst>
            </a:pPr>
            <a:r>
              <a:rPr lang="en-GB" sz="1500" err="1">
                <a:latin typeface="Arial" panose="020b0604020202020204" pitchFamily="34" charset="0"/>
                <a:ea typeface="Aptos" panose="020b0004020202020204" pitchFamily="34" charset="0"/>
                <a:cs typeface="Arial" panose="020b0604020202020204" pitchFamily="34" charset="0"/>
              </a:rPr>
              <a:t>Lượng không khí cấp vào vòi đốt đầu lò chiếm khoảng 10% tổng lượng không khí cần thiết cho quá trình đốt cháy.</a:t>
            </a:r>
            <a:endParaRPr lang="en-US" sz="1500">
              <a:latin typeface="Arial" panose="020b0604020202020204" pitchFamily="34" charset="0"/>
              <a:ea typeface="Times New Roman" panose="02020603050405020304" pitchFamily="18" charset="0"/>
              <a:cs typeface="Arial" panose="020b0604020202020204" pitchFamily="34" charset="0"/>
            </a:endParaRPr>
          </a:p>
          <a:p>
            <a:pPr>
              <a:buNone/>
            </a:pPr>
            <a:r>
              <a:rPr lang="en-GB" sz="1500" err="1">
                <a:latin typeface="Arial" panose="020b0604020202020204" pitchFamily="34" charset="0"/>
                <a:ea typeface="Aptos" panose="020b0004020202020204" pitchFamily="34" charset="0"/>
                <a:cs typeface="Arial" panose="020b0604020202020204" pitchFamily="34" charset="0"/>
              </a:rPr>
              <a:t>Với việc tăng nhiệt độ không khí cấp từ 28°C lên 130°C (tăng 102°C), hiệu suất nhiệt của lò có thể tăng thêm:</a:t>
            </a:r>
            <a:endParaRPr lang="en-US" sz="1556">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084E8996-3FDE-45E0-B052-9E77F519328A}"/>
              </a:ext>
            </a:extLst>
          </p:cNvPr>
          <p:cNvSpPr txBox="1"/>
          <p:nvPr/>
        </p:nvSpPr>
        <p:spPr>
          <a:xfrm>
            <a:off x="634176" y="1418012"/>
            <a:ext cx="6097772" cy="341632"/>
          </a:xfrm>
          <a:prstGeom prst="rect">
            <a:avLst/>
          </a:prstGeom>
          <a:noFill/>
        </p:spPr>
        <p:txBody>
          <a:bodyPr wrap="square">
            <a:spAutoFit/>
          </a:bodyPr>
          <a:lstStyle/>
          <a:p>
            <a:pPr algn="just">
              <a:lnSpc>
                <a:spcPct val="90000"/>
              </a:lnSpc>
              <a:spcBef>
                <a:spcPts val="300"/>
              </a:spcBef>
              <a:spcAft>
                <a:spcPts val="300"/>
              </a:spcAft>
              <a:tabLst>
                <a:tab pos="540385"/>
              </a:tabLst>
            </a:pPr>
            <a:r>
              <a:rPr lang="es-ES_tradnl" sz="1800" b="1">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1742843174"/>
      </p:ext>
    </p:extLst>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Title 1">
            <a:extLst>
              <a:ext uri="{FF2B5EF4-FFF2-40B4-BE49-F238E27FC236}">
                <a16:creationId xmlns:a16="http://schemas.microsoft.com/office/drawing/2014/main" id="{B969406C-82A2-8AE5-E3BA-7F6377078049}"/>
              </a:ext>
            </a:extLst>
          </p:cNvPr>
          <p:cNvSpPr txBox="1"/>
          <p:nvPr/>
        </p:nvSpPr>
        <p:spPr>
          <a:xfrm>
            <a:off x="741218" y="545169"/>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PPr>
            <a:lvl1pPr marR="0" lvl="0" algn="ctr"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solidFill>
                  <a:schemeClr val="accent1">
                    <a:lumMod val="50000"/>
                  </a:schemeClr>
                </a:solidFill>
                <a:latin typeface="Arial" panose="020b0604020202020204" pitchFamily="34" charset="0"/>
                <a:cs typeface="Arial" panose="020b0604020202020204" pitchFamily="34" charset="0"/>
              </a:rPr>
              <a:t>1. Cơ hội cải tạo hệ thống lò nung </a:t>
            </a:r>
          </a:p>
        </p:txBody>
      </p:sp>
      <p:sp>
        <p:nvSpPr>
          <p:cNvPr id="4" name="Text 1">
            <a:extLst>
              <a:ext uri="{FF2B5EF4-FFF2-40B4-BE49-F238E27FC236}">
                <a16:creationId xmlns:a16="http://schemas.microsoft.com/office/drawing/2014/main" id="{10DE3DD2-5643-C060-965F-C70700E0F426}"/>
              </a:ext>
            </a:extLst>
          </p:cNvPr>
          <p:cNvSpPr/>
          <p:nvPr/>
        </p:nvSpPr>
        <p:spPr>
          <a:xfrm>
            <a:off x="741218" y="2145504"/>
            <a:ext cx="10429009" cy="2413795"/>
          </a:xfrm>
          <a:prstGeom prst="rect">
            <a:avLst/>
          </a:prstGeom>
          <a:noFill/>
        </p:spPr>
        <p:txBody>
          <a:bodyPr wrap="square" lIns="0" tIns="0" rIns="0" bIns="0" rtlCol="0" anchor="t"/>
          <a:lstStyle/>
          <a:p>
            <a:pPr algn="just">
              <a:lnSpc>
                <a:spcPct val="150000"/>
              </a:lnSpc>
            </a:pPr>
            <a:r>
              <a:rPr lang="en-US" sz="1600">
                <a:solidFill>
                  <a:srgbClr val="2C2821"/>
                </a:solidFill>
                <a:latin typeface="Arial" panose="020b0604020202020204" pitchFamily="34" charset="0"/>
                <a:ea typeface="Lora" pitchFamily="34" charset="-122"/>
                <a:cs typeface="Arial" panose="020b0604020202020204" pitchFamily="34" charset="0"/>
              </a:rPr>
              <a:t> Hiệu quả làm kín của thiết bị làm kín đầu, đuôi lò không đủ, điều này làm tăng tiêu hao nhiệt của hệ thống. Các thiết bị bịt kín đầu và đuôi lò hiện tại vẫn sử dụng thiết kế phớt bịt kín ra đời từ khá sớm dạng vảy cá hoặc khối ma sát. Thiết bị bịt kín nhanh chóng bị mòn và hiệu quả bịt kín không lý tưởng, thường xảy ra rò rỉ khí nghiêm trọng, phì liệu và các hiện tượng không mong muốn khác. Điều này không chỉ làm tăng mức tiêu hao năng lượng của hệ thống mà còn ảnh hưởng đến môi trường tại hiện trường và sự an toàn của người lao động và thiết bị tại hiện trường.</a:t>
            </a:r>
            <a:endParaRPr lang="en-US" sz="1600">
              <a:latin typeface="Arial" panose="020b0604020202020204" pitchFamily="34" charset="0"/>
              <a:cs typeface="Arial" panose="020b0604020202020204" pitchFamily="34" charset="0"/>
            </a:endParaRPr>
          </a:p>
        </p:txBody>
      </p:sp>
      <p:sp>
        <p:nvSpPr>
          <p:cNvPr id="5" name="Text 0">
            <a:extLst>
              <a:ext uri="{FF2B5EF4-FFF2-40B4-BE49-F238E27FC236}">
                <a16:creationId xmlns:a16="http://schemas.microsoft.com/office/drawing/2014/main" id="{B0195CE2-4636-6704-2746-DD4F58C64BFC}"/>
              </a:ext>
            </a:extLst>
          </p:cNvPr>
          <p:cNvSpPr/>
          <p:nvPr/>
        </p:nvSpPr>
        <p:spPr>
          <a:xfrm>
            <a:off x="741218" y="1424153"/>
            <a:ext cx="6598940" cy="590649"/>
          </a:xfrm>
          <a:prstGeom prst="rect">
            <a:avLst/>
          </a:prstGeom>
          <a:noFill/>
        </p:spPr>
        <p:txBody>
          <a:bodyPr wrap="none" lIns="0" tIns="0" rIns="0" bIns="0" rtlCol="0" anchor="t"/>
          <a:lstStyle/>
          <a:p>
            <a:pPr>
              <a:lnSpc>
                <a:spcPts val="4625"/>
              </a:lnSpc>
            </a:pPr>
            <a:r>
              <a:rPr lang="en-US" sz="2400">
                <a:solidFill>
                  <a:srgbClr val="233E32"/>
                </a:solidFill>
                <a:latin typeface="Arial" panose="020b0604020202020204" pitchFamily="34" charset="0"/>
                <a:ea typeface="Alice" pitchFamily="34" charset="-122"/>
                <a:cs typeface="Arial" panose="020b0604020202020204" pitchFamily="34" charset="0"/>
              </a:rPr>
              <a:t>Vấn đề 1: Hiệu quả làm kín kém</a:t>
            </a:r>
            <a:endParaRPr lang="en-US" sz="24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8152215"/>
      </p:ext>
    </p:extLst>
  </p:cSld>
  <p:clrMapOvr>
    <a:masterClrMapping/>
  </p:clrMapOvr>
  <p:transition/>
  <p:timing/>
</p:sld>
</file>

<file path=ppt/slides/slide5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18A367B9-E6EE-6463-A132-4F747F713169}"/>
            </a:ext>
          </a:extLst>
        </p:cNvPr>
        <p:cNvGrpSpPr/>
        <p:nvPr/>
      </p:nvGrpSpPr>
      <p:grpSpPr>
        <a:xfrm>
          <a:off x="0" y="0"/>
          <a:ext cx="0" cy="0"/>
        </a:xfrm>
      </p:grpSpPr>
      <p:sp>
        <p:nvSpPr>
          <p:cNvPr id="5" name="Title 1">
            <a:extLst>
              <a:ext uri="{FF2B5EF4-FFF2-40B4-BE49-F238E27FC236}">
                <a16:creationId xmlns:a16="http://schemas.microsoft.com/office/drawing/2014/main" id="{66BA232B-4166-1457-1C16-C7A0190C9EF0}"/>
              </a:ext>
            </a:extLst>
          </p:cNvPr>
          <p:cNvSpPr txBox="1"/>
          <p:nvPr/>
        </p:nvSpPr>
        <p:spPr>
          <a:xfrm>
            <a:off x="358817" y="301636"/>
            <a:ext cx="100121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a:latin typeface="Arial" panose="020b0604020202020204" pitchFamily="34" charset="0"/>
                <a:ea typeface="Times New Roman" panose="02020603050405020304" pitchFamily="18" charset="0"/>
                <a:cs typeface="Arial" panose="020b0604020202020204" pitchFamily="34" charset="0"/>
              </a:rPr>
              <a:t>7</a:t>
            </a:r>
            <a:r>
              <a:rPr lang="en-GB" sz="2800">
                <a:latin typeface="Arial" panose="020b0604020202020204" pitchFamily="34" charset="0"/>
                <a:ea typeface="Times New Roman" panose="02020603050405020304" pitchFamily="18" charset="0"/>
                <a:cs typeface="Arial" panose="020b0604020202020204" pitchFamily="34" charset="0"/>
              </a:rPr>
              <a:t>. Tận dụng khí nóng thải ra từ QT làm mát </a:t>
            </a:r>
          </a:p>
          <a:p>
            <a:pPr algn="l"/>
            <a:r>
              <a:rPr lang="en-GB" sz="2800">
                <a:latin typeface="Arial" panose="020b0604020202020204" pitchFamily="34" charset="0"/>
                <a:ea typeface="Times New Roman" panose="02020603050405020304" pitchFamily="18" charset="0"/>
                <a:cs typeface="Arial" panose="020b0604020202020204" pitchFamily="34" charset="0"/>
              </a:rPr>
              <a:t>Clinker để sử dụng cho quạt cấp gió một đầu lò</a:t>
            </a:r>
            <a:endParaRPr lang="en-US">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DF9FB27F-F030-8129-6146-F879ADA1D10E}"/>
              </a:ext>
            </a:extLst>
          </p:cNvPr>
          <p:cNvPicPr>
            <a:picLocks noChangeAspect="1"/>
          </p:cNvPicPr>
          <p:nvPr/>
        </p:nvPicPr>
        <p:blipFill>
          <a:blip r:embed="rId2"/>
          <a:srcRect l="35" r="9" b="100"/>
          <a:stretch>
            <a:fillRect/>
          </a:stretch>
        </p:blipFill>
        <p:spPr bwMode="auto">
          <a:xfrm>
            <a:off x="2283892" y="1759644"/>
            <a:ext cx="8007752" cy="4575858"/>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F1F99DA2-9592-4DE9-BA65-9F0F78B0D4C7}"/>
              </a:ext>
            </a:extLst>
          </p:cNvPr>
          <p:cNvSpPr txBox="1"/>
          <p:nvPr/>
        </p:nvSpPr>
        <p:spPr>
          <a:xfrm>
            <a:off x="634176" y="1418012"/>
            <a:ext cx="6097772" cy="341632"/>
          </a:xfrm>
          <a:prstGeom prst="rect">
            <a:avLst/>
          </a:prstGeom>
          <a:noFill/>
        </p:spPr>
        <p:txBody>
          <a:bodyPr wrap="square">
            <a:spAutoFit/>
          </a:bodyPr>
          <a:lstStyle/>
          <a:p>
            <a:pPr algn="just">
              <a:lnSpc>
                <a:spcPct val="90000"/>
              </a:lnSpc>
              <a:spcBef>
                <a:spcPts val="300"/>
              </a:spcBef>
              <a:spcAft>
                <a:spcPts val="300"/>
              </a:spcAft>
              <a:tabLst>
                <a:tab pos="540385"/>
              </a:tabLst>
            </a:pPr>
            <a:r>
              <a:rPr lang="es-ES_tradnl" sz="1800" b="1">
                <a:solidFill>
                  <a:schemeClr val="accent5">
                    <a:lumMod val="50000"/>
                  </a:schemeClr>
                </a:solidFill>
                <a:latin typeface="+mn-lt"/>
                <a:ea typeface="Times New Roman" panose="02020603050405020304" pitchFamily="18" charset="0"/>
              </a:rPr>
              <a:t>b. Mô tả giải pháp</a:t>
            </a:r>
          </a:p>
        </p:txBody>
      </p:sp>
    </p:spTree>
    <p:extLst>
      <p:ext uri="{BB962C8B-B14F-4D97-AF65-F5344CB8AC3E}">
        <p14:creationId xmlns:p14="http://schemas.microsoft.com/office/powerpoint/2010/main" val="2062682921"/>
      </p:ext>
    </p:extLst>
  </p:cSld>
  <p:clrMapOvr>
    <a:masterClrMapping/>
  </p:clrMapOvr>
  <p:transition/>
  <p:timing/>
</p:sld>
</file>

<file path=ppt/slides/slide51.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18A367B9-E6EE-6463-A132-4F747F713169}"/>
            </a:ext>
          </a:extLst>
        </p:cNvPr>
        <p:cNvGrpSpPr/>
        <p:nvPr/>
      </p:nvGrpSpPr>
      <p:grpSpPr>
        <a:xfrm>
          <a:off x="0" y="0"/>
          <a:ext cx="0" cy="0"/>
        </a:xfrm>
      </p:grpSpPr>
      <p:sp>
        <p:nvSpPr>
          <p:cNvPr id="5" name="Title 1">
            <a:extLst>
              <a:ext uri="{FF2B5EF4-FFF2-40B4-BE49-F238E27FC236}">
                <a16:creationId xmlns:a16="http://schemas.microsoft.com/office/drawing/2014/main" id="{66BA232B-4166-1457-1C16-C7A0190C9EF0}"/>
              </a:ext>
            </a:extLst>
          </p:cNvPr>
          <p:cNvSpPr txBox="1"/>
          <p:nvPr/>
        </p:nvSpPr>
        <p:spPr>
          <a:xfrm>
            <a:off x="358817" y="301636"/>
            <a:ext cx="100121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GB">
                <a:latin typeface="Arial" panose="020b0604020202020204" pitchFamily="34" charset="0"/>
                <a:ea typeface="Times New Roman" panose="02020603050405020304" pitchFamily="18" charset="0"/>
                <a:cs typeface="Arial" panose="020b0604020202020204" pitchFamily="34" charset="0"/>
              </a:rPr>
              <a:t>7</a:t>
            </a:r>
            <a:r>
              <a:rPr lang="en-GB" sz="2800">
                <a:latin typeface="Arial" panose="020b0604020202020204" pitchFamily="34" charset="0"/>
                <a:ea typeface="Times New Roman" panose="02020603050405020304" pitchFamily="18" charset="0"/>
                <a:cs typeface="Arial" panose="020b0604020202020204" pitchFamily="34" charset="0"/>
              </a:rPr>
              <a:t>. Tận dụng khí nóng thải ra từ QT làm mát </a:t>
            </a:r>
          </a:p>
          <a:p>
            <a:pPr algn="l"/>
            <a:r>
              <a:rPr lang="en-GB" sz="2800">
                <a:latin typeface="Arial" panose="020b0604020202020204" pitchFamily="34" charset="0"/>
                <a:ea typeface="Times New Roman" panose="02020603050405020304" pitchFamily="18" charset="0"/>
                <a:cs typeface="Arial" panose="020b0604020202020204" pitchFamily="34" charset="0"/>
              </a:rPr>
              <a:t>Clinker để sử dụng cho quạt cấp gió một đầu lò</a:t>
            </a:r>
            <a:endParaRPr lang="en-US">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9539C10B-B7CC-4D14-898A-AEB30C455037}"/>
              </a:ext>
            </a:extLst>
          </p:cNvPr>
          <p:cNvGraphicFramePr>
            <a:graphicFrameLocks noGrp="1"/>
          </p:cNvGraphicFramePr>
          <p:nvPr>
            <p:extLst>
              <p:ext uri="{D42A27DB-BD31-4B8C-83A1-F6EECF244321}">
                <p14:modId xmlns:p14="http://schemas.microsoft.com/office/powerpoint/2010/main" val="607604384"/>
              </p:ext>
            </p:extLst>
          </p:nvPr>
        </p:nvGraphicFramePr>
        <p:xfrm>
          <a:off x="1092239" y="1711840"/>
          <a:ext cx="10322833" cy="5368366"/>
        </p:xfrm>
        <a:graphic>
          <a:graphicData uri="http://schemas.openxmlformats.org/drawingml/2006/table">
            <a:tbl>
              <a:tblPr firstRow="1" firstCol="1" bandRow="1">
                <a:tableStyleId>{5C22544A-7EE6-4342-B048-85BDC9FD1C3A}</a:tableStyleId>
              </a:tblPr>
              <a:tblGrid>
                <a:gridCol w="646209">
                  <a:extLst>
                    <a:ext uri="{9D8B030D-6E8A-4147-A177-3AD203B41FA5}">
                      <a16:colId xmlns:a16="http://schemas.microsoft.com/office/drawing/2014/main" val="1951545182"/>
                    </a:ext>
                  </a:extLst>
                </a:gridCol>
                <a:gridCol w="3897902">
                  <a:extLst>
                    <a:ext uri="{9D8B030D-6E8A-4147-A177-3AD203B41FA5}">
                      <a16:colId xmlns:a16="http://schemas.microsoft.com/office/drawing/2014/main" val="3351319390"/>
                    </a:ext>
                  </a:extLst>
                </a:gridCol>
                <a:gridCol w="980669">
                  <a:extLst>
                    <a:ext uri="{9D8B030D-6E8A-4147-A177-3AD203B41FA5}">
                      <a16:colId xmlns:a16="http://schemas.microsoft.com/office/drawing/2014/main" val="3627921208"/>
                    </a:ext>
                  </a:extLst>
                </a:gridCol>
                <a:gridCol w="1957209">
                  <a:extLst>
                    <a:ext uri="{9D8B030D-6E8A-4147-A177-3AD203B41FA5}">
                      <a16:colId xmlns:a16="http://schemas.microsoft.com/office/drawing/2014/main" val="818750502"/>
                    </a:ext>
                  </a:extLst>
                </a:gridCol>
                <a:gridCol w="1401841">
                  <a:extLst>
                    <a:ext uri="{9D8B030D-6E8A-4147-A177-3AD203B41FA5}">
                      <a16:colId xmlns:a16="http://schemas.microsoft.com/office/drawing/2014/main" val="1058039979"/>
                    </a:ext>
                  </a:extLst>
                </a:gridCol>
                <a:gridCol w="1439003">
                  <a:extLst>
                    <a:ext uri="{9D8B030D-6E8A-4147-A177-3AD203B41FA5}">
                      <a16:colId xmlns:a16="http://schemas.microsoft.com/office/drawing/2014/main" val="485622153"/>
                    </a:ext>
                  </a:extLst>
                </a:gridCol>
              </a:tblGrid>
              <a:tr h="183272">
                <a:tc>
                  <a:txBody>
                    <a:bodyPr vert="horz" wrap="square"/>
                    <a:lstStyle/>
                    <a:p>
                      <a:pPr algn="ctr">
                        <a:lnSpc>
                          <a:spcPct val="120000"/>
                        </a:lnSpc>
                        <a:spcBef>
                          <a:spcPts val="600"/>
                        </a:spcBef>
                        <a:spcAft>
                          <a:spcPts val="200"/>
                        </a:spcAft>
                        <a:buNone/>
                      </a:pPr>
                      <a:r>
                        <a:rPr lang="en-GB" sz="1200" b="0">
                          <a:effectLst/>
                          <a:latin typeface="Arial" panose="020b0604020202020204" pitchFamily="34" charset="0"/>
                        </a:rPr>
                        <a:t>TT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ctr">
                        <a:lnSpc>
                          <a:spcPct val="120000"/>
                        </a:lnSpc>
                        <a:spcBef>
                          <a:spcPts val="600"/>
                        </a:spcBef>
                        <a:spcAft>
                          <a:spcPts val="200"/>
                        </a:spcAft>
                        <a:buNone/>
                      </a:pPr>
                      <a:r>
                        <a:rPr lang="en-GB" sz="1200" b="0">
                          <a:effectLst/>
                          <a:latin typeface="Arial" panose="020b0604020202020204" pitchFamily="34" charset="0"/>
                        </a:rPr>
                        <a:t>Thông số</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ctr">
                        <a:lnSpc>
                          <a:spcPct val="120000"/>
                        </a:lnSpc>
                        <a:spcBef>
                          <a:spcPts val="600"/>
                        </a:spcBef>
                        <a:spcAft>
                          <a:spcPts val="200"/>
                        </a:spcAft>
                        <a:buNone/>
                      </a:pPr>
                      <a:r>
                        <a:rPr lang="en-GB" sz="1200" b="0">
                          <a:effectLst/>
                          <a:latin typeface="Arial" panose="020b0604020202020204" pitchFamily="34" charset="0"/>
                        </a:rPr>
                        <a:t>Ký hiệu</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ctr">
                        <a:lnSpc>
                          <a:spcPct val="120000"/>
                        </a:lnSpc>
                        <a:spcBef>
                          <a:spcPts val="600"/>
                        </a:spcBef>
                        <a:spcAft>
                          <a:spcPts val="200"/>
                        </a:spcAft>
                        <a:buNone/>
                      </a:pPr>
                      <a:r>
                        <a:rPr lang="en-GB" sz="1200" b="0">
                          <a:effectLst/>
                          <a:latin typeface="Arial" panose="020b0604020202020204" pitchFamily="34" charset="0"/>
                        </a:rPr>
                        <a:t>Công thức tính</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ctr">
                        <a:lnSpc>
                          <a:spcPct val="120000"/>
                        </a:lnSpc>
                        <a:spcBef>
                          <a:spcPts val="600"/>
                        </a:spcBef>
                        <a:spcAft>
                          <a:spcPts val="200"/>
                        </a:spcAft>
                        <a:buNone/>
                      </a:pPr>
                      <a:r>
                        <a:rPr lang="en-GB" sz="1200" b="0">
                          <a:effectLst/>
                          <a:latin typeface="Arial" panose="020b0604020202020204" pitchFamily="34" charset="0"/>
                        </a:rPr>
                        <a:t>Đơn vị</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ctr">
                        <a:lnSpc>
                          <a:spcPct val="120000"/>
                        </a:lnSpc>
                        <a:spcBef>
                          <a:spcPts val="600"/>
                        </a:spcBef>
                        <a:spcAft>
                          <a:spcPts val="200"/>
                        </a:spcAft>
                        <a:buNone/>
                      </a:pPr>
                      <a:r>
                        <a:rPr lang="en-GB" sz="1200" b="0">
                          <a:effectLst/>
                          <a:latin typeface="Arial" panose="020b0604020202020204" pitchFamily="34" charset="0"/>
                        </a:rPr>
                        <a:t>Giá trị tính</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2722202219"/>
                  </a:ext>
                </a:extLst>
              </a:tr>
              <a:tr h="232901">
                <a:tc gridSpan="6">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Phần 1: Tiết kiệm năng lượng</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895916099"/>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Lưu </a:t>
                      </a:r>
                      <a:r>
                        <a:rPr lang="en-GB" sz="1200" b="0" err="1">
                          <a:effectLst/>
                        </a:rPr>
                        <a:t>lượng nước cấp bổ sung</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kg/ngày</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150000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399530626"/>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2</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Chênh lệch nhiệt độ</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ΔT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T2 ​−T1​</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°C</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65</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201885736"/>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3</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Nhiệt dung riêng của nước</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c</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kJ/kg.°C</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4</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788856747"/>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4</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Nhiệt lượng gia nhiệt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Q</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Q=m×c×ΔTQ </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kJ/ngày</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40819500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892871240"/>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5</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err="1">
                          <a:effectLst/>
                          <a:latin typeface="Arial" panose="020b0604020202020204" pitchFamily="34" charset="0"/>
                        </a:rPr>
                        <a:t>Chuyển</a:t>
                      </a:r>
                      <a:r>
                        <a:rPr lang="en-GB" sz="1200" b="0">
                          <a:effectLst/>
                        </a:rPr>
                        <a:t> đổi năng lượng sang kWh</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E</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E=Q/3600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kWh/ngày</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11339</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332629316"/>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6</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Hiệu suất phát điện</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η</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20,5</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4202586579"/>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7</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Sản lượng điện tăng thêm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Ed</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Ed=E×η​</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kWh/ngày</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2324</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894907549"/>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8</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Giá điện trung bình</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P</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VNĐ/kWh</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1572</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166300903"/>
                  </a:ext>
                </a:extLst>
              </a:tr>
              <a:tr h="294189">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9</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Tiết kiệm chi phí điện hàng năm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Cy</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Ed×P×330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triệu VNĐ/năm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1332,2</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56022543"/>
                  </a:ext>
                </a:extLst>
              </a:tr>
              <a:tr h="361608">
                <a:tc gridSpan="6">
                  <a:txBody>
                    <a:bodyPr vert="horz" wrap="square"/>
                    <a:lstStyle/>
                    <a:p>
                      <a:pPr algn="just">
                        <a:lnSpc>
                          <a:spcPct val="120000"/>
                        </a:lnSpc>
                        <a:spcBef>
                          <a:spcPts val="600"/>
                        </a:spcBef>
                        <a:spcAft>
                          <a:spcPts val="200"/>
                        </a:spcAft>
                        <a:buNone/>
                      </a:pPr>
                      <a:r>
                        <a:rPr lang="en-GB" sz="1200" b="0" err="1">
                          <a:effectLst/>
                          <a:latin typeface="Arial" panose="020b0604020202020204" pitchFamily="34" charset="0"/>
                        </a:rPr>
                        <a:t>Phần</a:t>
                      </a:r>
                      <a:r>
                        <a:rPr lang="en-GB" sz="1200" b="0">
                          <a:effectLst/>
                        </a:rPr>
                        <a:t> 2: Lợi ích từ nước xả</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2349561584"/>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Lưu lượng nước xả thu hồi</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err="1">
                          <a:effectLst/>
                          <a:latin typeface="Arial" panose="020b0604020202020204" pitchFamily="34" charset="0"/>
                        </a:rPr>
                        <a:t>Wx</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mx×80%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m³/ngày</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96</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2881754785"/>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11</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Giá nước</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Pw</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VNĐ/m³</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5000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573909025"/>
                  </a:ext>
                </a:extLst>
              </a:tr>
              <a:tr h="294189">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12</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Lợi ích từ tiết kiệm nước hàng năm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err="1">
                          <a:effectLst/>
                          <a:latin typeface="Arial" panose="020b0604020202020204" pitchFamily="34" charset="0"/>
                        </a:rPr>
                        <a:t>Cw</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Wx×Pw×330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err="1">
                          <a:effectLst/>
                          <a:latin typeface="Arial" panose="020b0604020202020204" pitchFamily="34" charset="0"/>
                        </a:rPr>
                        <a:t>triệu</a:t>
                      </a:r>
                      <a:r>
                        <a:rPr lang="en-GB" sz="1200" b="0">
                          <a:effectLst/>
                        </a:rPr>
                        <a:t> VNĐ/năm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158,4</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805102269"/>
                  </a:ext>
                </a:extLst>
              </a:tr>
              <a:tr h="379994">
                <a:tc gridSpan="6">
                  <a:txBody>
                    <a:bodyPr vert="horz" wrap="square"/>
                    <a:lstStyle/>
                    <a:p>
                      <a:pPr algn="just">
                        <a:lnSpc>
                          <a:spcPct val="120000"/>
                        </a:lnSpc>
                        <a:spcBef>
                          <a:spcPts val="600"/>
                        </a:spcBef>
                        <a:spcAft>
                          <a:spcPts val="200"/>
                        </a:spcAft>
                        <a:buNone/>
                      </a:pPr>
                      <a:r>
                        <a:rPr lang="en-GB" sz="1200" b="0" err="1">
                          <a:effectLst/>
                          <a:latin typeface="Arial" panose="020b0604020202020204" pitchFamily="34" charset="0"/>
                        </a:rPr>
                        <a:t>Phần</a:t>
                      </a:r>
                      <a:r>
                        <a:rPr lang="en-GB" sz="1200" b="0">
                          <a:effectLst/>
                        </a:rPr>
                        <a:t> 3: Tổng hợp lợi ích và chỉ số kinh tế</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tc hMerge="1">
                  <a:txBody>
                    <a:bodyPr vert="horz" wrap="square"/>
                    <a:lstStyle/>
                    <a:p>
                      <a:endParaRPr lang="en-US"/>
                    </a:p>
                  </a:txBody>
                  <a:tcPr/>
                </a:tc>
                <a:extLst>
                  <a:ext uri="{0D108BD9-81ED-4DB2-BD59-A6C34878D82A}">
                    <a16:rowId xmlns:a16="http://schemas.microsoft.com/office/drawing/2014/main" val="890738633"/>
                  </a:ext>
                </a:extLst>
              </a:tr>
              <a:tr h="294189">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13</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Tổng lợi ích hàng năm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Ct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Cy​+Cw​</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triệu VNĐ/năm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1490,6</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2909575789"/>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14</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Chi phí đầu tư</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I0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Triệu VNĐ</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3500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92084730"/>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15</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Lãi suất chiết khấu</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r</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10</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415696807"/>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16</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Giá trị hiện tại thuần (NPV)</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NPV</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 </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Triệu VNĐ</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7947</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1373144863"/>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17</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err="1">
                          <a:effectLst/>
                          <a:latin typeface="Arial" panose="020b0604020202020204" pitchFamily="34" charset="0"/>
                        </a:rPr>
                        <a:t>Tỷ suất hoàn vốn nội bộ (IRR)</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IRR</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NPV=0 giải IRR</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35,5</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3722283099"/>
                  </a:ext>
                </a:extLst>
              </a:tr>
              <a:tr h="183272">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18</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Thời gian hoàn vốn</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Th</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 </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just">
                        <a:lnSpc>
                          <a:spcPct val="120000"/>
                        </a:lnSpc>
                        <a:spcBef>
                          <a:spcPts val="600"/>
                        </a:spcBef>
                        <a:spcAft>
                          <a:spcPts val="200"/>
                        </a:spcAft>
                        <a:buNone/>
                      </a:pPr>
                      <a:r>
                        <a:rPr lang="en-GB" sz="1200" b="0">
                          <a:effectLst/>
                          <a:latin typeface="Arial" panose="020b0604020202020204" pitchFamily="34" charset="0"/>
                        </a:rPr>
                        <a:t>Năm</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tc>
                  <a:txBody>
                    <a:bodyPr vert="horz" wrap="square"/>
                    <a:lstStyle/>
                    <a:p>
                      <a:pPr algn="r">
                        <a:lnSpc>
                          <a:spcPct val="120000"/>
                        </a:lnSpc>
                        <a:spcBef>
                          <a:spcPts val="600"/>
                        </a:spcBef>
                        <a:spcAft>
                          <a:spcPts val="200"/>
                        </a:spcAft>
                        <a:buNone/>
                      </a:pPr>
                      <a:r>
                        <a:rPr lang="en-GB" sz="1200" b="0">
                          <a:effectLst/>
                          <a:latin typeface="Arial" panose="020b0604020202020204" pitchFamily="34" charset="0"/>
                        </a:rPr>
                        <a:t>2,7</a:t>
                      </a:r>
                      <a:endParaRPr lang="en-US" sz="1200" b="0">
                        <a:effectLst/>
                        <a:latin typeface="Arial" panose="020b0604020202020204" pitchFamily="34" charset="0"/>
                        <a:ea typeface="Times New Roman" panose="02020603050405020304" pitchFamily="18" charset="0"/>
                        <a:cs typeface="Arial" panose="020b0604020202020204" pitchFamily="34" charset="0"/>
                      </a:endParaRPr>
                    </a:p>
                  </a:txBody>
                  <a:tcPr marL="56836" marR="56836" marT="0" marB="0" anchor="ctr"/>
                </a:tc>
                <a:extLst>
                  <a:ext uri="{0D108BD9-81ED-4DB2-BD59-A6C34878D82A}">
                    <a16:rowId xmlns:a16="http://schemas.microsoft.com/office/drawing/2014/main" val="4264062939"/>
                  </a:ext>
                </a:extLst>
              </a:tr>
            </a:tbl>
          </a:graphicData>
        </a:graphic>
      </p:graphicFrame>
      <p:sp>
        <p:nvSpPr>
          <p:cNvPr id="6" name="TextBox 5">
            <a:extLst>
              <a:ext uri="{FF2B5EF4-FFF2-40B4-BE49-F238E27FC236}">
                <a16:creationId xmlns:a16="http://schemas.microsoft.com/office/drawing/2014/main" id="{ADD4C16F-55EB-4761-A585-23F176D00999}"/>
              </a:ext>
            </a:extLst>
          </p:cNvPr>
          <p:cNvSpPr txBox="1"/>
          <p:nvPr/>
        </p:nvSpPr>
        <p:spPr>
          <a:xfrm>
            <a:off x="609598" y="1202133"/>
            <a:ext cx="8462683" cy="379656"/>
          </a:xfrm>
          <a:prstGeom prst="rect">
            <a:avLst/>
          </a:prstGeom>
          <a:noFill/>
        </p:spPr>
        <p:txBody>
          <a:bodyPr wrap="square">
            <a:spAutoFit/>
          </a:bodyPr>
          <a:lstStyle/>
          <a:p>
            <a:r>
              <a:rPr lang="en-US" sz="1800" b="1">
                <a:solidFill>
                  <a:schemeClr val="accent5">
                    <a:lumMod val="50000"/>
                  </a:schemeClr>
                </a:solidFill>
                <a:latin typeface="+mn-lt"/>
                <a:cs typeface="Times New Roman" pitchFamily="18" charset="0"/>
              </a:rPr>
              <a:t>c. Tính toán tiềm năng TKNL của giải pháp</a:t>
            </a:r>
            <a:endParaRPr lang="en-US" b="1">
              <a:solidFill>
                <a:schemeClr val="accent5">
                  <a:lumMod val="50000"/>
                </a:schemeClr>
              </a:solidFill>
            </a:endParaRPr>
          </a:p>
        </p:txBody>
      </p:sp>
    </p:spTree>
    <p:extLst>
      <p:ext uri="{BB962C8B-B14F-4D97-AF65-F5344CB8AC3E}">
        <p14:creationId xmlns:p14="http://schemas.microsoft.com/office/powerpoint/2010/main" val="3364497210"/>
      </p:ext>
    </p:extLst>
  </p:cSld>
  <p:clrMapOvr>
    <a:masterClrMapping/>
  </p:clrMapOvr>
  <p:transition/>
  <p:timing/>
</p:sld>
</file>

<file path=ppt/slides/slide52.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 0"/>
          <p:cNvSpPr/>
          <p:nvPr/>
        </p:nvSpPr>
        <p:spPr>
          <a:xfrm>
            <a:off x="193" y="563420"/>
            <a:ext cx="12192000" cy="590649"/>
          </a:xfrm>
          <a:prstGeom prst="rect">
            <a:avLst/>
          </a:prstGeom>
          <a:noFill/>
        </p:spPr>
        <p:txBody>
          <a:bodyPr wrap="none" lIns="0" tIns="0" rIns="0" bIns="0" rtlCol="0" anchor="t"/>
          <a:lstStyle/>
          <a:p>
            <a:pPr algn="ctr">
              <a:lnSpc>
                <a:spcPts val="4625"/>
              </a:lnSpc>
            </a:pPr>
            <a:r>
              <a:rPr lang="vi-VN" sz="2667" b="1">
                <a:solidFill>
                  <a:schemeClr val="accent1">
                    <a:lumMod val="50000"/>
                  </a:schemeClr>
                </a:solidFill>
                <a:ea typeface="Platypi Medium" pitchFamily="34" charset="-122"/>
                <a:cs typeface="Platypi Medium" pitchFamily="34" charset="-120"/>
              </a:rPr>
              <a:t>8. KẾT LUẬN VÀ XU HƯỚNG TƯƠNG LAI</a:t>
            </a:r>
            <a:endParaRPr lang="en-US" sz="2667" b="1">
              <a:solidFill>
                <a:schemeClr val="accent1">
                  <a:lumMod val="50000"/>
                </a:schemeClr>
              </a:solidFill>
            </a:endParaRPr>
          </a:p>
        </p:txBody>
      </p:sp>
      <p:sp>
        <p:nvSpPr>
          <p:cNvPr id="3" name="Text 1"/>
          <p:cNvSpPr/>
          <p:nvPr/>
        </p:nvSpPr>
        <p:spPr>
          <a:xfrm>
            <a:off x="6646053" y="1394463"/>
            <a:ext cx="4987445" cy="4955925"/>
          </a:xfrm>
          <a:prstGeom prst="rect">
            <a:avLst/>
          </a:prstGeom>
          <a:noFill/>
        </p:spPr>
        <p:txBody>
          <a:bodyPr wrap="square" lIns="0" tIns="0" rIns="0" bIns="0" rtlCol="0" anchor="t"/>
          <a:lstStyle/>
          <a:p>
            <a:pPr marL="285750" indent="-285750">
              <a:lnSpc>
                <a:spcPct val="150000"/>
              </a:lnSpc>
              <a:buFont typeface="Arial" panose="020b0604020202020204" pitchFamily="34" charset="0"/>
              <a:buChar char="•"/>
            </a:pPr>
            <a:r>
              <a:rPr lang="vi-VN" sz="1600" b="1"/>
              <a:t>Cơ hội tiết kiệm năng lượng</a:t>
            </a:r>
            <a:r>
              <a:rPr lang="vi-VN" sz="1600"/>
              <a:t> ở cả lò cao và lò điện hồ quang (EAF) là rất đáng kể, bao gồm tối ưu hóa nguyên liệu đầu vào, thu hồi nhiệt thải, phun than PCI, đến việc ứng dụng hydro và công nghệ số. Các nhà máy thép tại Việt Nam đang từng bước triển khai những giải pháp này, tuy nhiên cần có thêm </a:t>
            </a:r>
            <a:r>
              <a:rPr lang="vi-VN" sz="1600" b="1"/>
              <a:t>hỗ trợ chính sách và đầu tư công nghệ</a:t>
            </a:r>
            <a:r>
              <a:rPr lang="vi-VN" sz="1600"/>
              <a:t> để đạt hiệu quả tối đa.</a:t>
            </a:r>
          </a:p>
          <a:p>
            <a:pPr marL="285750" indent="-285750">
              <a:lnSpc>
                <a:spcPct val="150000"/>
              </a:lnSpc>
              <a:buFont typeface="Arial" panose="020b0604020202020204" pitchFamily="34" charset="0"/>
              <a:buChar char="•"/>
            </a:pPr>
            <a:r>
              <a:rPr lang="vi-VN" sz="1600" b="1"/>
              <a:t>Xu hướng trong tương lai</a:t>
            </a:r>
            <a:r>
              <a:rPr lang="vi-VN" sz="1600"/>
              <a:t> là kết hợp lò cao với công nghệ hydro, điện khí hóa, và tái chế khí CO₂ để hướng đến sản xuất thép các-bon thấp. Lò điện hồ quang (EAF) kết hợp với hydro xanh, điện tái tạo, và hệ thống thu hồi nhiệt toàn diện.</a:t>
            </a:r>
          </a:p>
        </p:txBody>
      </p:sp>
      <p:sp>
        <p:nvSpPr>
          <p:cNvPr id="6" name="TextBox 5">
            <a:extLst>
              <a:ext uri="{FF2B5EF4-FFF2-40B4-BE49-F238E27FC236}">
                <a16:creationId xmlns:a16="http://schemas.microsoft.com/office/drawing/2014/main" id="{F34A6152-4555-A8BE-D05E-23A8876B60E8}"/>
              </a:ext>
            </a:extLst>
          </p:cNvPr>
          <p:cNvSpPr txBox="1"/>
          <p:nvPr/>
        </p:nvSpPr>
        <p:spPr>
          <a:xfrm>
            <a:off x="558502" y="1394463"/>
            <a:ext cx="5836291" cy="3370666"/>
          </a:xfrm>
          <a:prstGeom prst="rect">
            <a:avLst/>
          </a:prstGeom>
          <a:noFill/>
        </p:spPr>
        <p:txBody>
          <a:bodyPr wrap="square">
            <a:spAutoFit/>
          </a:bodyPr>
          <a:lstStyle/>
          <a:p>
            <a:pPr marL="285750" indent="-285750">
              <a:lnSpc>
                <a:spcPct val="150000"/>
              </a:lnSpc>
              <a:buFont typeface="Wingdings" panose="05000000000000000000" pitchFamily="2" charset="2"/>
              <a:buChar char="Ø"/>
            </a:pPr>
            <a:r>
              <a:rPr lang="vi-VN" sz="1600" b="1"/>
              <a:t>Hòa Phát và Formosa Hà Tĩnh đã triển khai một số giải pháp như:</a:t>
            </a:r>
            <a:endParaRPr lang="vi-VN" sz="1600"/>
          </a:p>
          <a:p>
            <a:pPr marL="285750" indent="-285750">
              <a:lnSpc>
                <a:spcPct val="150000"/>
              </a:lnSpc>
              <a:buFont typeface="Arial" panose="020b0604020202020204" pitchFamily="34" charset="0"/>
              <a:buChar char="•"/>
            </a:pPr>
            <a:r>
              <a:rPr lang="vi-VN" sz="1600"/>
              <a:t>Thu hồi khí lò cao (BFG) để phát điện.</a:t>
            </a:r>
          </a:p>
          <a:p>
            <a:pPr marL="285750" indent="-285750">
              <a:lnSpc>
                <a:spcPct val="150000"/>
              </a:lnSpc>
              <a:buFont typeface="Arial" panose="020b0604020202020204" pitchFamily="34" charset="0"/>
              <a:buChar char="•"/>
            </a:pPr>
            <a:r>
              <a:rPr lang="vi-VN" sz="1600"/>
              <a:t>Phun than PCI nhằm giảm tiêu thụ coke.</a:t>
            </a:r>
          </a:p>
          <a:p>
            <a:pPr marL="285750" indent="-285750">
              <a:lnSpc>
                <a:spcPct val="150000"/>
              </a:lnSpc>
              <a:buFont typeface="Arial" panose="020b0604020202020204" pitchFamily="34" charset="0"/>
              <a:buChar char="•"/>
            </a:pPr>
            <a:r>
              <a:rPr lang="vi-VN" sz="1600"/>
              <a:t>Tận dụng xỉ lò cao làm vật liệu xây dựng.</a:t>
            </a:r>
          </a:p>
          <a:p>
            <a:pPr marL="285750" indent="-285750">
              <a:lnSpc>
                <a:spcPct val="150000"/>
              </a:lnSpc>
              <a:buFont typeface="Wingdings" panose="05000000000000000000" pitchFamily="2" charset="2"/>
              <a:buChar char="Ø"/>
            </a:pPr>
            <a:r>
              <a:rPr lang="vi-VN" sz="1600" b="1"/>
              <a:t>Thách thức:</a:t>
            </a:r>
            <a:endParaRPr lang="vi-VN" sz="1600"/>
          </a:p>
          <a:p>
            <a:pPr marL="285750" indent="-285750">
              <a:lnSpc>
                <a:spcPct val="150000"/>
              </a:lnSpc>
              <a:buFont typeface="Arial" panose="020b0604020202020204" pitchFamily="34" charset="0"/>
              <a:buChar char="•"/>
            </a:pPr>
            <a:r>
              <a:rPr lang="vi-VN" sz="1600"/>
              <a:t>Chi phí đầu tư cao cho các công nghệ tiên tiến.</a:t>
            </a:r>
          </a:p>
          <a:p>
            <a:pPr marL="285750" indent="-285750">
              <a:lnSpc>
                <a:spcPct val="150000"/>
              </a:lnSpc>
              <a:buFont typeface="Arial" panose="020b0604020202020204" pitchFamily="34" charset="0"/>
              <a:buChar char="•"/>
            </a:pPr>
            <a:r>
              <a:rPr lang="vi-VN" sz="1600"/>
              <a:t>Thiếu nguồn hydro xanh hoặc năng lượng tái tạo với giá thành hợp lý.</a:t>
            </a:r>
          </a:p>
        </p:txBody>
      </p:sp>
    </p:spTree>
    <p:extLst>
      <p:ext uri="{BB962C8B-B14F-4D97-AF65-F5344CB8AC3E}">
        <p14:creationId xmlns:p14="http://schemas.microsoft.com/office/powerpoint/2010/main" val="2997170529"/>
      </p:ext>
    </p:extLst>
  </p:cSld>
  <p:clrMapOvr>
    <a:masterClrMapping/>
  </p:clrMapOvr>
  <p:transition/>
  <p:timing/>
</p:sld>
</file>

<file path=ppt/slides/slide53.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TextBox 17">
            <a:extLst>
              <a:ext uri="{FF2B5EF4-FFF2-40B4-BE49-F238E27FC236}">
                <a16:creationId xmlns:a16="http://schemas.microsoft.com/office/drawing/2014/main" id="{AF271264-7D9C-5B1A-4E52-020561546D5E}"/>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9. Công cụ Theo dõi và đánh giá: Hiệu quả của đầu tư TKNL</a:t>
            </a:r>
            <a:endParaRPr lang="en-US" sz="2800">
              <a:solidFill>
                <a:schemeClr val="accent1">
                  <a:lumMod val="50000"/>
                </a:schemeClr>
              </a:solidFill>
            </a:endParaRPr>
          </a:p>
        </p:txBody>
      </p:sp>
      <p:sp>
        <p:nvSpPr>
          <p:cNvPr id="19" name="Rectangle 14">
            <a:extLst>
              <a:ext uri="{FF2B5EF4-FFF2-40B4-BE49-F238E27FC236}">
                <a16:creationId xmlns:a16="http://schemas.microsoft.com/office/drawing/2014/main" id="{B3F903CA-5FA3-1505-C78B-E439E6B7878D}"/>
              </a:ext>
            </a:extLst>
          </p:cNvPr>
          <p:cNvSpPr>
            <a:spLocks noChangeArrowheads="1"/>
          </p:cNvSpPr>
          <p:nvPr/>
        </p:nvSpPr>
        <p:spPr bwMode="auto">
          <a:xfrm>
            <a:off x="641883" y="1631238"/>
            <a:ext cx="10908233" cy="391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anose="05000000000000000000" pitchFamily="2" charset="2"/>
              <a:buChar char="q"/>
            </a:pPr>
            <a:r>
              <a:rPr lang="vi-VN" b="1"/>
              <a:t>Phân tích cơ sở năng lượng (Cơ sở năng lượng - EnB)</a:t>
            </a:r>
            <a:endParaRPr lang="en-US" b="1"/>
          </a:p>
          <a:p>
            <a:pPr marL="285750" indent="-285750">
              <a:lnSpc>
                <a:spcPct val="150000"/>
              </a:lnSpc>
              <a:buFont typeface="Wingdings" panose="05000000000000000000" pitchFamily="2" charset="2"/>
              <a:buChar char="Ø"/>
            </a:pPr>
            <a:r>
              <a:rPr lang="vi-VN" b="1"/>
              <a:t>Mục tiêu:</a:t>
            </a:r>
            <a:r>
              <a:rPr lang="vi-VN"/>
              <a:t> Làm cơ sở so sánh trước và sau khi thực hiện các biện pháp tiết kiệm năng lượng.</a:t>
            </a:r>
            <a:endParaRPr lang="en-US"/>
          </a:p>
          <a:p>
            <a:pPr marL="285750" indent="-285750">
              <a:lnSpc>
                <a:spcPct val="150000"/>
              </a:lnSpc>
              <a:buFont typeface="Wingdings" panose="05000000000000000000" pitchFamily="2" charset="2"/>
              <a:buChar char="Ø"/>
            </a:pPr>
            <a:r>
              <a:rPr lang="vi-VN" b="1"/>
              <a:t>Phương pháp:</a:t>
            </a:r>
            <a:endParaRPr lang="en-US"/>
          </a:p>
          <a:p>
            <a:pPr marL="285750" indent="-285750">
              <a:lnSpc>
                <a:spcPct val="150000"/>
              </a:lnSpc>
              <a:buFont typeface="Arial" panose="020b0604020202020204" pitchFamily="34" charset="0"/>
              <a:buChar char="•"/>
            </a:pPr>
            <a:r>
              <a:rPr lang="vi-VN"/>
              <a:t>Sử dụng dữ liệu tiêu thụ năng lượng lịch sử (thường là 1–3 năm).
Điều chỉnh cho các thay đổi về sản lượng sản xuất, điều kiện thời tiết và tải vận hành</a:t>
            </a:r>
            <a:r>
              <a:rPr lang="en-US"/>
              <a:t>.</a:t>
            </a:r>
          </a:p>
          <a:p>
            <a:pPr marL="285750" indent="-285750">
              <a:lnSpc>
                <a:spcPct val="150000"/>
              </a:lnSpc>
              <a:buFont typeface="Wingdings" panose="05000000000000000000" pitchFamily="2" charset="2"/>
              <a:buChar char="Ø"/>
            </a:pPr>
            <a:r>
              <a:rPr lang="en-US" b="1"/>
              <a:t>Công cụ hỗ trợ:</a:t>
            </a:r>
            <a:endParaRPr lang="en-US"/>
          </a:p>
          <a:p>
            <a:pPr marL="285750" indent="-285750">
              <a:lnSpc>
                <a:spcPct val="150000"/>
              </a:lnSpc>
              <a:buFont typeface="Arial" panose="020b0604020202020204" pitchFamily="34" charset="0"/>
              <a:buChar char="•"/>
            </a:pPr>
            <a:r>
              <a:rPr lang="vi-VN"/>
              <a:t>Excel
Phần mềm ISO 50001
Phần mềm EnPI (Chỉ số Hiệu suất Năng lượng) của Bộ Năng lượng Hoa Kỳ (DOE)</a:t>
            </a:r>
            <a:endParaRPr lang="en-US"/>
          </a:p>
        </p:txBody>
      </p:sp>
    </p:spTree>
    <p:extLst>
      <p:ext uri="{BB962C8B-B14F-4D97-AF65-F5344CB8AC3E}">
        <p14:creationId xmlns:p14="http://schemas.microsoft.com/office/powerpoint/2010/main" val="680958541"/>
      </p:ext>
    </p:extLst>
  </p:cSld>
  <p:clrMapOvr>
    <a:masterClrMapping/>
  </p:clrMapOvr>
  <p:transition/>
  <p:timing/>
</p:sld>
</file>

<file path=ppt/slides/slide54.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418A362F-A8EB-BC43-5E15-D071D994BA7F}"/>
            </a:ext>
          </a:extLst>
        </p:cNvPr>
        <p:cNvGrpSpPr/>
        <p:nvPr/>
      </p:nvGrpSpPr>
      <p:grpSpPr>
        <a:xfrm>
          <a:off x="0" y="0"/>
          <a:ext cx="0" cy="0"/>
        </a:xfrm>
      </p:grpSpPr>
      <p:sp>
        <p:nvSpPr>
          <p:cNvPr id="19" name="Rectangle 14">
            <a:extLst>
              <a:ext uri="{FF2B5EF4-FFF2-40B4-BE49-F238E27FC236}">
                <a16:creationId xmlns:a16="http://schemas.microsoft.com/office/drawing/2014/main" id="{01601497-B207-9278-E4A8-BF7408E42091}"/>
              </a:ext>
            </a:extLst>
          </p:cNvPr>
          <p:cNvSpPr>
            <a:spLocks noChangeArrowheads="1"/>
          </p:cNvSpPr>
          <p:nvPr/>
        </p:nvSpPr>
        <p:spPr bwMode="auto">
          <a:xfrm>
            <a:off x="641883" y="1254366"/>
            <a:ext cx="10908233" cy="4349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a:lnSpc>
                <a:spcPct val="150000"/>
              </a:lnSpc>
              <a:buFont typeface="Wingdings" panose="05000000000000000000" pitchFamily="2" charset="2"/>
              <a:buChar char="q"/>
            </a:pPr>
            <a:r>
              <a:rPr lang="vi-VN" b="1"/>
              <a:t>Phân tích chỉ số hiệu suất năng lượng (EnPI)</a:t>
            </a:r>
            <a:endParaRPr lang="en-US" b="1"/>
          </a:p>
          <a:p>
            <a:pPr marL="285750" indent="-285750">
              <a:lnSpc>
                <a:spcPct val="150000"/>
              </a:lnSpc>
              <a:buFont typeface="Wingdings" panose="05000000000000000000" pitchFamily="2" charset="2"/>
              <a:buChar char="Ø"/>
            </a:pPr>
            <a:r>
              <a:rPr lang="vi-VN" b="1"/>
              <a:t>Mục tiêu: </a:t>
            </a:r>
            <a:r>
              <a:rPr lang="vi-VN"/>
              <a:t>Liên tục theo dõi mức tiêu thụ năng lượng so với sản lượng sản phẩm.</a:t>
            </a:r>
            <a:endParaRPr lang="en-US"/>
          </a:p>
          <a:p>
            <a:pPr marL="285750" indent="-285750">
              <a:lnSpc>
                <a:spcPct val="150000"/>
              </a:lnSpc>
              <a:buFont typeface="Wingdings" panose="05000000000000000000" pitchFamily="2" charset="2"/>
              <a:buChar char="Ø"/>
            </a:pPr>
            <a:r>
              <a:rPr lang="en-US" b="1"/>
              <a:t>Các chỉ số ví dụ:</a:t>
            </a:r>
            <a:endParaRPr lang="en-US"/>
          </a:p>
          <a:p>
            <a:pPr marL="285750" indent="-285750">
              <a:lnSpc>
                <a:spcPct val="150000"/>
              </a:lnSpc>
              <a:buFont typeface="Arial" panose="020b0604020202020204" pitchFamily="34" charset="0"/>
              <a:buChar char="•"/>
            </a:pPr>
            <a:r>
              <a:rPr lang="en-US"/>
              <a:t>kWh trên tấn thép
GJ trên mỗi tấn clinker
TOE trên mỗi tấn sản phẩm, v.v..</a:t>
            </a:r>
          </a:p>
          <a:p>
            <a:pPr marL="285750" indent="-285750">
              <a:lnSpc>
                <a:spcPct val="150000"/>
              </a:lnSpc>
              <a:buFont typeface="Wingdings" panose="05000000000000000000" pitchFamily="2" charset="2"/>
              <a:buChar char="Ø"/>
            </a:pPr>
            <a:r>
              <a:rPr lang="en-US" b="1" err="1"/>
              <a:t>Ứng dụng:</a:t>
            </a:r>
            <a:endParaRPr lang="en-US"/>
          </a:p>
          <a:p>
            <a:pPr marL="285750" indent="-285750">
              <a:lnSpc>
                <a:spcPct val="150000"/>
              </a:lnSpc>
              <a:buFont typeface="Arial" panose="020b0604020202020204" pitchFamily="34" charset="0"/>
              <a:buChar char="•"/>
            </a:pPr>
            <a:r>
              <a:rPr lang="vi-VN"/>
              <a:t>Đo lường hiệu quả đầu tư sau khi thực hiện các giải pháp tiết kiệm năng lượng (bằng cách giảm tiêu thụ năng lượng cụ thể).
So sánh hàng tháng/quý/năm</a:t>
            </a:r>
            <a:r>
              <a:rPr lang="en-US"/>
              <a:t>.</a:t>
            </a:r>
          </a:p>
        </p:txBody>
      </p:sp>
      <p:sp>
        <p:nvSpPr>
          <p:cNvPr id="2" name="TextBox 1">
            <a:extLst>
              <a:ext uri="{FF2B5EF4-FFF2-40B4-BE49-F238E27FC236}">
                <a16:creationId xmlns:a16="http://schemas.microsoft.com/office/drawing/2014/main" id="{07DBA92E-9F66-13C1-0611-9325BD8CDA5F}"/>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9. Công cụ Theo dõi và đánh giá: Hiệu quả của đầu tư TKNL</a:t>
            </a:r>
            <a:endParaRPr lang="en-US" sz="2800">
              <a:solidFill>
                <a:schemeClr val="accent1">
                  <a:lumMod val="50000"/>
                </a:schemeClr>
              </a:solidFill>
            </a:endParaRPr>
          </a:p>
        </p:txBody>
      </p:sp>
    </p:spTree>
    <p:extLst>
      <p:ext uri="{BB962C8B-B14F-4D97-AF65-F5344CB8AC3E}">
        <p14:creationId xmlns:p14="http://schemas.microsoft.com/office/powerpoint/2010/main" val="1915429276"/>
      </p:ext>
    </p:extLst>
  </p:cSld>
  <p:clrMapOvr>
    <a:masterClrMapping/>
  </p:clrMapOvr>
  <p:transition/>
  <p:timing/>
</p:sld>
</file>

<file path=ppt/slides/slide55.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215C9406-E84F-BFA3-51B1-0DCE8F772948}"/>
            </a:ext>
          </a:extLst>
        </p:cNvPr>
        <p:cNvGrpSpPr/>
        <p:nvPr/>
      </p:nvGrpSpPr>
      <p:grpSpPr>
        <a:xfrm>
          <a:off x="0" y="0"/>
          <a:ext cx="0" cy="0"/>
        </a:xfrm>
      </p:grpSpPr>
      <p:sp>
        <p:nvSpPr>
          <p:cNvPr id="12" name="TextBox 11">
            <a:extLst>
              <a:ext uri="{FF2B5EF4-FFF2-40B4-BE49-F238E27FC236}">
                <a16:creationId xmlns:a16="http://schemas.microsoft.com/office/drawing/2014/main" id="{D30A23DA-D232-286F-529A-D6E3D4B35F90}"/>
              </a:ext>
            </a:extLst>
          </p:cNvPr>
          <p:cNvSpPr txBox="1"/>
          <p:nvPr/>
        </p:nvSpPr>
        <p:spPr>
          <a:xfrm>
            <a:off x="926870" y="3478981"/>
            <a:ext cx="6096000" cy="379656"/>
          </a:xfrm>
          <a:prstGeom prst="rect">
            <a:avLst/>
          </a:prstGeom>
          <a:noFill/>
        </p:spPr>
        <p:txBody>
          <a:bodyPr wrap="square">
            <a:spAutoFit/>
          </a:bodyPr>
          <a:lstStyle>
            <a:defPPr marR="0" lvl="0" algn="l" rtl="0">
              <a:lnSpc>
                <a:spcPct val="100000"/>
              </a:lnSpc>
              <a:spcBef>
                <a:spcPct val="0"/>
              </a:spcBef>
              <a:spcAft>
                <a:spcPct val="0"/>
              </a:spcAft>
            </a:defPPr>
            <a:lvl1pPr>
              <a:buNone/>
              <a:defRPr b="1"/>
            </a:lvl1pPr>
          </a:lstStyle>
          <a:p>
            <a:pPr marL="285750" indent="-285750">
              <a:buFont typeface="Wingdings" panose="05000000000000000000" pitchFamily="2" charset="2"/>
              <a:buChar char="q"/>
            </a:pPr>
            <a:r>
              <a:rPr lang="en-US" err="1"/>
              <a:t>Phân tích tài chính nâng cao (NPV, IRR, LCOE)</a:t>
            </a:r>
          </a:p>
        </p:txBody>
      </p:sp>
      <p:sp>
        <p:nvSpPr>
          <p:cNvPr id="2" name="TextBox 1">
            <a:extLst>
              <a:ext uri="{FF2B5EF4-FFF2-40B4-BE49-F238E27FC236}">
                <a16:creationId xmlns:a16="http://schemas.microsoft.com/office/drawing/2014/main" id="{ACECEA19-AB2E-BC9D-4230-0357AD6C7757}"/>
              </a:ext>
            </a:extLst>
          </p:cNvPr>
          <p:cNvSpPr txBox="1"/>
          <p:nvPr/>
        </p:nvSpPr>
        <p:spPr>
          <a:xfrm>
            <a:off x="926870" y="1333498"/>
            <a:ext cx="10341428" cy="2103589"/>
          </a:xfrm>
          <a:prstGeom prst="rect">
            <a:avLst/>
          </a:prstGeom>
          <a:noFill/>
        </p:spPr>
        <p:txBody>
          <a:bodyPr wrap="square">
            <a:spAutoFit/>
          </a:bodyPr>
          <a:lstStyle/>
          <a:p>
            <a:pPr marL="285750" indent="-285750">
              <a:buFont typeface="Wingdings" panose="05000000000000000000" pitchFamily="2" charset="2"/>
              <a:buChar char="q"/>
            </a:pPr>
            <a:r>
              <a:rPr lang="vi-VN" b="1"/>
              <a:t>Thời gian hoàn vốn đơn giản – SPB)</a:t>
            </a:r>
          </a:p>
          <a:p>
            <a:pPr marL="285750" indent="-285750">
              <a:buFont typeface="Wingdings" panose="05000000000000000000" pitchFamily="2" charset="2"/>
              <a:buChar char="Ø"/>
            </a:pPr>
            <a:r>
              <a:rPr lang="vi-VN" b="1"/>
              <a:t>Công thức:</a:t>
            </a:r>
            <a:endParaRPr lang="en-US"/>
          </a:p>
          <a:p>
            <a:pPr>
              <a:buFont typeface="Arial" panose="020b0604020202020204" pitchFamily="34" charset="0"/>
              <a:buChar char="•"/>
            </a:pPr>
            <a:endParaRPr lang="en-US"/>
          </a:p>
          <a:p>
            <a:endParaRPr lang="vi-VN" b="1"/>
          </a:p>
          <a:p>
            <a:endParaRPr lang="vi-VN" b="1"/>
          </a:p>
          <a:p>
            <a:pPr marL="285750" indent="-285750">
              <a:buFont typeface="Wingdings" panose="05000000000000000000" pitchFamily="2" charset="2"/>
              <a:buChar char="Ø"/>
            </a:pPr>
            <a:r>
              <a:rPr lang="vi-VN"/>
              <a:t>Ý nghĩa: Xác định thời gian hoàn vốn, giúp đưa ra quyết định đầu tư.</a:t>
            </a:r>
          </a:p>
          <a:p>
            <a:pPr marL="285750" indent="-285750">
              <a:buFont typeface="Wingdings" panose="05000000000000000000" pitchFamily="2" charset="2"/>
              <a:buChar char="Ø"/>
            </a:pPr>
            <a:r>
              <a:rPr lang="vi-VN"/>
              <a:t>Khuyến nghị: Các giải pháp với hoàn vốn giản đơn &lt; 3 năm thường được ưu tiên.</a:t>
            </a:r>
          </a:p>
        </p:txBody>
      </p:sp>
      <p:graphicFrame>
        <p:nvGraphicFramePr>
          <p:cNvPr id="4" name="Table 3">
            <a:extLst>
              <a:ext uri="{FF2B5EF4-FFF2-40B4-BE49-F238E27FC236}">
                <a16:creationId xmlns:a16="http://schemas.microsoft.com/office/drawing/2014/main" id="{B6F903FF-716D-8AB6-6D48-1F5B520D988F}"/>
              </a:ext>
            </a:extLst>
          </p:cNvPr>
          <p:cNvGraphicFramePr>
            <a:graphicFrameLocks noGrp="1"/>
          </p:cNvGraphicFramePr>
          <p:nvPr/>
        </p:nvGraphicFramePr>
        <p:xfrm>
          <a:off x="706630" y="3962807"/>
          <a:ext cx="10972800" cy="2642006"/>
        </p:xfrm>
        <a:graphic>
          <a:graphicData uri="http://schemas.openxmlformats.org/drawingml/2006/table">
            <a:tbl>
              <a:tblPr/>
              <a:tblGrid>
                <a:gridCol w="3686950">
                  <a:extLst>
                    <a:ext uri="{9D8B030D-6E8A-4147-A177-3AD203B41FA5}">
                      <a16:colId xmlns:a16="http://schemas.microsoft.com/office/drawing/2014/main" val="2500700819"/>
                    </a:ext>
                  </a:extLst>
                </a:gridCol>
                <a:gridCol w="3628250">
                  <a:extLst>
                    <a:ext uri="{9D8B030D-6E8A-4147-A177-3AD203B41FA5}">
                      <a16:colId xmlns:a16="http://schemas.microsoft.com/office/drawing/2014/main" val="4148409375"/>
                    </a:ext>
                  </a:extLst>
                </a:gridCol>
                <a:gridCol w="3657600">
                  <a:extLst>
                    <a:ext uri="{9D8B030D-6E8A-4147-A177-3AD203B41FA5}">
                      <a16:colId xmlns:a16="http://schemas.microsoft.com/office/drawing/2014/main" val="2476932853"/>
                    </a:ext>
                  </a:extLst>
                </a:gridCol>
              </a:tblGrid>
              <a:tr h="0">
                <a:tc>
                  <a:txBody>
                    <a:bodyPr vert="horz" wrap="square"/>
                    <a:lstStyle/>
                    <a:p>
                      <a:pPr>
                        <a:buNone/>
                      </a:pPr>
                      <a:r>
                        <a:rPr lang="en-US" b="1"/>
                        <a:t>Công cụ</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b="1" err="1"/>
                        <a:t>Miêu tả</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b="1" err="1"/>
                        <a:t>Ý nghĩa</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3382201"/>
                  </a:ext>
                </a:extLst>
              </a:tr>
              <a:tr h="0">
                <a:tc>
                  <a:txBody>
                    <a:bodyPr vert="horz" wrap="square"/>
                    <a:lstStyle/>
                    <a:p>
                      <a:pPr>
                        <a:buNone/>
                      </a:pPr>
                      <a:r>
                        <a:rPr lang="en-US" b="1" err="1"/>
                        <a:t>Giá trị hiện tại ròng (NPV)</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err="1"/>
                        <a:t>Giá trị hiện tại ròng của lợi ích tiết kiệm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a:t>NPV &gt; 0 → Đầu tư được khuyến khích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24143405"/>
                  </a:ext>
                </a:extLst>
              </a:tr>
              <a:tr h="0">
                <a:tc>
                  <a:txBody>
                    <a:bodyPr vert="horz" wrap="square"/>
                    <a:lstStyle/>
                    <a:p>
                      <a:pPr>
                        <a:buNone/>
                      </a:pPr>
                      <a:r>
                        <a:rPr lang="en-US" b="1"/>
                        <a:t>IRR (Tỷ lệ hoàn vốn nội bộ)</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err="1"/>
                        <a:t>Tỷ suất lợi nhuận nội bộ của dự án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en-US"/>
                        <a:t>IRR &gt; chi phí vốn → Dự án có hiệu quả</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8247841"/>
                  </a:ext>
                </a:extLst>
              </a:tr>
              <a:tr h="0">
                <a:tc>
                  <a:txBody>
                    <a:bodyPr vert="horz" wrap="square"/>
                    <a:lstStyle/>
                    <a:p>
                      <a:pPr>
                        <a:buNone/>
                      </a:pPr>
                      <a:r>
                        <a:rPr lang="vi-VN" b="1"/>
                        <a:t>LCOE (Chi phí năng lượng được cân bằng)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a:t>Chi phí năng lượng trung bình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buNone/>
                      </a:pPr>
                      <a:r>
                        <a:rPr lang="vi-VN"/>
                        <a:t>Được sử dụng để so sánh chi phí giữa các công nghệ khác nhau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3798228"/>
                  </a:ext>
                </a:extLst>
              </a:tr>
            </a:tbl>
          </a:graphicData>
        </a:graphic>
      </p:graphicFrame>
      <p:grpSp>
        <p:nvGrpSpPr>
          <p:cNvPr id="20" name="Group 19">
            <a:extLst>
              <a:ext uri="{FF2B5EF4-FFF2-40B4-BE49-F238E27FC236}">
                <a16:creationId xmlns:a16="http://schemas.microsoft.com/office/drawing/2014/main" id="{E148F30F-A257-CA51-795F-D7DD94F3C680}"/>
              </a:ext>
            </a:extLst>
          </p:cNvPr>
          <p:cNvGrpSpPr/>
          <p:nvPr/>
        </p:nvGrpSpPr>
        <p:grpSpPr>
          <a:xfrm>
            <a:off x="1488141" y="1824984"/>
            <a:ext cx="6897362" cy="1120616"/>
            <a:chOff x="3337732" y="1369817"/>
            <a:chExt cx="5873175" cy="1120616"/>
          </a:xfrm>
        </p:grpSpPr>
        <p:sp>
          <p:nvSpPr>
            <p:cNvPr id="11" name="TextBox 10">
              <a:extLst>
                <a:ext uri="{FF2B5EF4-FFF2-40B4-BE49-F238E27FC236}">
                  <a16:creationId xmlns:a16="http://schemas.microsoft.com/office/drawing/2014/main" id="{F64CCC32-5258-72F8-3230-4CDB022903EE}"/>
                </a:ext>
              </a:extLst>
            </p:cNvPr>
            <p:cNvSpPr txBox="1"/>
            <p:nvPr/>
          </p:nvSpPr>
          <p:spPr>
            <a:xfrm>
              <a:off x="3337732" y="1635630"/>
              <a:ext cx="3241488" cy="379656"/>
            </a:xfrm>
            <a:prstGeom prst="rect">
              <a:avLst/>
            </a:prstGeom>
            <a:noFill/>
          </p:spPr>
          <p:txBody>
            <a:bodyPr wrap="square">
              <a:spAutoFit/>
            </a:bodyPr>
            <a:lstStyle/>
            <a:p>
              <a:r>
                <a:rPr lang="en-US" b="1" err="1"/>
                <a:t>Thời gian hoàn vốn giản đơn =</a:t>
              </a:r>
              <a:endParaRPr lang="en-VN" b="1"/>
            </a:p>
          </p:txBody>
        </p:sp>
        <p:sp>
          <p:nvSpPr>
            <p:cNvPr id="14" name="TextBox 13">
              <a:extLst>
                <a:ext uri="{FF2B5EF4-FFF2-40B4-BE49-F238E27FC236}">
                  <a16:creationId xmlns:a16="http://schemas.microsoft.com/office/drawing/2014/main" id="{3E3D5FC2-37A9-2C50-301F-F567E66BCB0B}"/>
                </a:ext>
              </a:extLst>
            </p:cNvPr>
            <p:cNvSpPr txBox="1"/>
            <p:nvPr/>
          </p:nvSpPr>
          <p:spPr>
            <a:xfrm>
              <a:off x="6579220" y="1369817"/>
              <a:ext cx="2352907" cy="379656"/>
            </a:xfrm>
            <a:prstGeom prst="rect">
              <a:avLst/>
            </a:prstGeom>
            <a:noFill/>
          </p:spPr>
          <p:txBody>
            <a:bodyPr wrap="square">
              <a:spAutoFit/>
            </a:bodyPr>
            <a:lstStyle/>
            <a:p>
              <a:r>
                <a:rPr lang="vi-VN"/>
                <a:t>Chi phí đầu tư</a:t>
              </a:r>
              <a:endParaRPr lang="en-VN"/>
            </a:p>
          </p:txBody>
        </p:sp>
        <p:sp>
          <p:nvSpPr>
            <p:cNvPr id="16" name="TextBox 15">
              <a:extLst>
                <a:ext uri="{FF2B5EF4-FFF2-40B4-BE49-F238E27FC236}">
                  <a16:creationId xmlns:a16="http://schemas.microsoft.com/office/drawing/2014/main" id="{016E99F9-5A7B-403F-3512-B51977684286}"/>
                </a:ext>
              </a:extLst>
            </p:cNvPr>
            <p:cNvSpPr txBox="1"/>
            <p:nvPr/>
          </p:nvSpPr>
          <p:spPr>
            <a:xfrm>
              <a:off x="6579220" y="1823456"/>
              <a:ext cx="2631687" cy="666977"/>
            </a:xfrm>
            <a:prstGeom prst="rect">
              <a:avLst/>
            </a:prstGeom>
            <a:noFill/>
          </p:spPr>
          <p:txBody>
            <a:bodyPr wrap="square">
              <a:spAutoFit/>
            </a:bodyPr>
            <a:lstStyle/>
            <a:p>
              <a:r>
                <a:rPr lang="en-US" err="1"/>
                <a:t>Tiết kiệm chi phí hàng năm</a:t>
              </a:r>
              <a:endParaRPr lang="en-VN"/>
            </a:p>
          </p:txBody>
        </p:sp>
        <p:cxnSp>
          <p:nvCxnSpPr>
            <p:cNvPr id="19" name="Straight Connector 18">
              <a:extLst>
                <a:ext uri="{FF2B5EF4-FFF2-40B4-BE49-F238E27FC236}">
                  <a16:creationId xmlns:a16="http://schemas.microsoft.com/office/drawing/2014/main" id="{DB1F2751-F822-EDBF-CC07-F21AC2C2888F}"/>
                </a:ext>
              </a:extLst>
            </p:cNvPr>
            <p:cNvCxnSpPr/>
            <p:nvPr/>
          </p:nvCxnSpPr>
          <p:spPr>
            <a:xfrm>
              <a:off x="6579220" y="1769003"/>
              <a:ext cx="2196790" cy="0"/>
            </a:xfrm>
            <a:prstGeom prst="line">
              <a:avLst/>
            </a:prstGeom>
          </p:spPr>
          <p:style>
            <a:lnRef idx="2">
              <a:schemeClr val="dk1"/>
            </a:lnRef>
            <a:fillRef idx="0">
              <a:schemeClr val="dk1"/>
            </a:fillRef>
            <a:effectRef idx="1">
              <a:schemeClr val="dk1"/>
            </a:effectRef>
            <a:fontRef idx="minor">
              <a:schemeClr val="tx1"/>
            </a:fontRef>
          </p:style>
        </p:cxnSp>
      </p:grpSp>
      <p:sp>
        <p:nvSpPr>
          <p:cNvPr id="3" name="TextBox 2">
            <a:extLst>
              <a:ext uri="{FF2B5EF4-FFF2-40B4-BE49-F238E27FC236}">
                <a16:creationId xmlns:a16="http://schemas.microsoft.com/office/drawing/2014/main" id="{8FF0A3D3-D5F3-FA49-25E5-8EC4F84B38C9}"/>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9. Công cụ Theo dõi và đánh giá: Hiệu quả của đầu tư TKNL</a:t>
            </a:r>
            <a:endParaRPr lang="en-US" sz="2800">
              <a:solidFill>
                <a:schemeClr val="accent1">
                  <a:lumMod val="50000"/>
                </a:schemeClr>
              </a:solidFill>
            </a:endParaRPr>
          </a:p>
        </p:txBody>
      </p:sp>
    </p:spTree>
    <p:extLst>
      <p:ext uri="{BB962C8B-B14F-4D97-AF65-F5344CB8AC3E}">
        <p14:creationId xmlns:p14="http://schemas.microsoft.com/office/powerpoint/2010/main" val="3428347932"/>
      </p:ext>
    </p:extLst>
  </p:cSld>
  <p:clrMapOvr>
    <a:masterClrMapping/>
  </p:clrMapOvr>
  <p:transition/>
  <p:timing/>
</p:sld>
</file>

<file path=ppt/slides/slide5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2278B93C-93B1-B577-42CD-ACDDCF286DD1}"/>
            </a:ext>
          </a:extLst>
        </p:cNvPr>
        <p:cNvGrpSpPr/>
        <p:nvPr/>
      </p:nvGrpSpPr>
      <p:grpSpPr>
        <a:xfrm>
          <a:off x="0" y="0"/>
          <a:ext cx="0" cy="0"/>
        </a:xfrm>
      </p:grpSpPr>
      <p:sp>
        <p:nvSpPr>
          <p:cNvPr id="3" name="TextBox 2">
            <a:extLst>
              <a:ext uri="{FF2B5EF4-FFF2-40B4-BE49-F238E27FC236}">
                <a16:creationId xmlns:a16="http://schemas.microsoft.com/office/drawing/2014/main" id="{A845381D-2A37-AB17-4BA8-65FAD557B198}"/>
              </a:ext>
            </a:extLst>
          </p:cNvPr>
          <p:cNvSpPr txBox="1"/>
          <p:nvPr/>
        </p:nvSpPr>
        <p:spPr>
          <a:xfrm>
            <a:off x="1117762" y="1403086"/>
            <a:ext cx="10526486" cy="2103589"/>
          </a:xfrm>
          <a:prstGeom prst="rect">
            <a:avLst/>
          </a:prstGeom>
          <a:noFill/>
        </p:spPr>
        <p:txBody>
          <a:bodyPr wrap="square">
            <a:spAutoFit/>
          </a:bodyPr>
          <a:lstStyle/>
          <a:p>
            <a:pPr marL="285750" indent="-285750">
              <a:buFont typeface="Wingdings" panose="05000000000000000000" pitchFamily="2" charset="2"/>
              <a:buChar char="q"/>
            </a:pPr>
            <a:r>
              <a:rPr lang="vi-VN" b="1"/>
              <a:t>Hệ thống giám sát và quản lý năng lượng (EMS – Hệ thống quản lý năng lượng)</a:t>
            </a:r>
            <a:endParaRPr lang="en-US"/>
          </a:p>
          <a:p>
            <a:pPr marL="285750" indent="-285750">
              <a:buFont typeface="Wingdings" panose="05000000000000000000" pitchFamily="2" charset="2"/>
              <a:buChar char="Ø"/>
            </a:pPr>
            <a:r>
              <a:rPr lang="vi-VN" b="1"/>
              <a:t>Mục tiêu: </a:t>
            </a:r>
            <a:r>
              <a:rPr lang="vi-VN"/>
              <a:t>Giám sát dữ liệu năng lượng trong thời gian thực</a:t>
            </a:r>
            <a:r>
              <a:rPr lang="vi-VN" b="1"/>
              <a:t>.</a:t>
            </a:r>
            <a:endParaRPr lang="en-US"/>
          </a:p>
          <a:p>
            <a:pPr marL="285750" indent="-285750">
              <a:buFont typeface="Wingdings" panose="05000000000000000000" pitchFamily="2" charset="2"/>
              <a:buChar char="Ø"/>
            </a:pPr>
            <a:r>
              <a:rPr lang="en-US" b="1" err="1"/>
              <a:t>Chức năng:</a:t>
            </a:r>
            <a:endParaRPr lang="en-US"/>
          </a:p>
          <a:p>
            <a:pPr marL="285750" indent="-285750">
              <a:buFont typeface="Arial" panose="020b0604020202020204" pitchFamily="34" charset="0"/>
              <a:buChar char="•"/>
            </a:pPr>
            <a:r>
              <a:rPr lang="vi-VN"/>
              <a:t>Đo mức tiêu thụ điện, hơi nước, khí nén, nước và nhiên liệu.
So sánh với các tiêu chuẩn (cơ sở, mục tiêu tiết kiệm năng lượng).
Cảnh báo bất thường (rò rỉ, vượt ngưỡng ngưỡng).
Tích hợp với: ISO 50001, báo cáo KPI nội bộ và kế hoạch giảm phát thải khí nhà kính</a:t>
            </a:r>
            <a:r>
              <a:rPr lang="en-US"/>
              <a:t>.</a:t>
            </a:r>
          </a:p>
        </p:txBody>
      </p:sp>
      <p:sp>
        <p:nvSpPr>
          <p:cNvPr id="5" name="TextBox 4">
            <a:extLst>
              <a:ext uri="{FF2B5EF4-FFF2-40B4-BE49-F238E27FC236}">
                <a16:creationId xmlns:a16="http://schemas.microsoft.com/office/drawing/2014/main" id="{7783F0FC-9B3B-0828-6DA9-756D08DD7A09}"/>
              </a:ext>
            </a:extLst>
          </p:cNvPr>
          <p:cNvSpPr txBox="1"/>
          <p:nvPr/>
        </p:nvSpPr>
        <p:spPr>
          <a:xfrm>
            <a:off x="1117762" y="3579359"/>
            <a:ext cx="10910953" cy="2390911"/>
          </a:xfrm>
          <a:prstGeom prst="rect">
            <a:avLst/>
          </a:prstGeom>
          <a:noFill/>
        </p:spPr>
        <p:txBody>
          <a:bodyPr wrap="square">
            <a:spAutoFit/>
          </a:bodyPr>
          <a:lstStyle/>
          <a:p>
            <a:pPr marL="285750" indent="-285750">
              <a:buFont typeface="Wingdings" panose="05000000000000000000" pitchFamily="2" charset="2"/>
              <a:buChar char="q"/>
            </a:pPr>
            <a:r>
              <a:rPr lang="vi-VN" b="1"/>
              <a:t>Đo lường &amp; Xác minh (M &amp; V – IPMVP)</a:t>
            </a:r>
            <a:endParaRPr lang="en-US"/>
          </a:p>
          <a:p>
            <a:pPr marL="285750" indent="-285750">
              <a:buFont typeface="Wingdings" panose="05000000000000000000" pitchFamily="2" charset="2"/>
              <a:buChar char="Ø"/>
            </a:pPr>
            <a:r>
              <a:rPr lang="vi-VN" b="1"/>
              <a:t>Tiêu chuẩn tham chiếu: IPMVP – Giao thức đo lường và xác minh hiệu suất quốc tế
Mục đích: Đảm bảo tính minh bạch trong việc đo lường tiết kiệm năng lượng.
Các phương pháp M &amp; V phổ biến:</a:t>
            </a:r>
          </a:p>
          <a:p>
            <a:pPr marL="342900" indent="-342900">
              <a:buFont typeface="Arial" panose="020b0604020202020204" pitchFamily="34" charset="0"/>
              <a:buChar char="•"/>
            </a:pPr>
            <a:r>
              <a:rPr lang="vi-VN"/>
              <a:t>Tùy chọn A: Đo trước và sau với ước tính
Tùy chọn B: Đo trực tiếp, chi tiết các thông số
Tùy chọn C: Phân tích toàn bộ cơ sở bằng hóa đơn năng lượng
Tùy chọn D: Mô hình năng lượng</a:t>
            </a:r>
            <a:endParaRPr lang="en-US"/>
          </a:p>
        </p:txBody>
      </p:sp>
      <p:sp>
        <p:nvSpPr>
          <p:cNvPr id="4" name="TextBox 3">
            <a:extLst>
              <a:ext uri="{FF2B5EF4-FFF2-40B4-BE49-F238E27FC236}">
                <a16:creationId xmlns:a16="http://schemas.microsoft.com/office/drawing/2014/main" id="{CA8A522A-F3EC-1648-678B-C5D93E6EBD31}"/>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9. Công cụ Theo dõi và đánh giá: Hiệu quả của đầu tư TKNL</a:t>
            </a:r>
            <a:endParaRPr lang="en-US" sz="2800">
              <a:solidFill>
                <a:schemeClr val="accent1">
                  <a:lumMod val="50000"/>
                </a:schemeClr>
              </a:solidFill>
            </a:endParaRPr>
          </a:p>
        </p:txBody>
      </p:sp>
    </p:spTree>
    <p:extLst>
      <p:ext uri="{BB962C8B-B14F-4D97-AF65-F5344CB8AC3E}">
        <p14:creationId xmlns:p14="http://schemas.microsoft.com/office/powerpoint/2010/main" val="3108056440"/>
      </p:ext>
    </p:extLst>
  </p:cSld>
  <p:clrMapOvr>
    <a:masterClrMapping/>
  </p:clrMapOvr>
  <p:transition/>
  <p:timing/>
</p:sld>
</file>

<file path=ppt/slides/slide5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322292C2-4C4D-E79B-7332-D8C34759CCEB}"/>
            </a:ext>
          </a:extLst>
        </p:cNvPr>
        <p:cNvGrpSpPr/>
        <p:nvPr/>
      </p:nvGrpSpPr>
      <p:grpSpPr>
        <a:xfrm>
          <a:off x="0" y="0"/>
          <a:ext cx="0" cy="0"/>
        </a:xfrm>
      </p:grpSpPr>
      <p:sp>
        <p:nvSpPr>
          <p:cNvPr id="4" name="Rectangle 1">
            <a:extLst>
              <a:ext uri="{FF2B5EF4-FFF2-40B4-BE49-F238E27FC236}">
                <a16:creationId xmlns:a16="http://schemas.microsoft.com/office/drawing/2014/main" id="{789B4FDB-2DDF-5E09-9A78-B7AFAED8FFA1}"/>
              </a:ext>
            </a:extLst>
          </p:cNvPr>
          <p:cNvSpPr>
            <a:spLocks noChangeArrowheads="1"/>
          </p:cNvSpPr>
          <p:nvPr/>
        </p:nvSpPr>
        <p:spPr bwMode="auto">
          <a:xfrm>
            <a:off x="859971" y="1463022"/>
            <a:ext cx="3105337" cy="379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r>
              <a:rPr lang="en-US" b="1" err="1"/>
              <a:t>Đề xuất ứng dụng thực tế</a:t>
            </a:r>
            <a:endParaRPr lang="en-US"/>
          </a:p>
        </p:txBody>
      </p:sp>
      <p:graphicFrame>
        <p:nvGraphicFramePr>
          <p:cNvPr id="10" name="Table 9">
            <a:extLst>
              <a:ext uri="{FF2B5EF4-FFF2-40B4-BE49-F238E27FC236}">
                <a16:creationId xmlns:a16="http://schemas.microsoft.com/office/drawing/2014/main" id="{2D5DF417-7C30-6ECE-64C8-F91277F22434}"/>
              </a:ext>
            </a:extLst>
          </p:cNvPr>
          <p:cNvGraphicFramePr>
            <a:graphicFrameLocks noGrp="1"/>
          </p:cNvGraphicFramePr>
          <p:nvPr/>
        </p:nvGraphicFramePr>
        <p:xfrm>
          <a:off x="859971" y="2399830"/>
          <a:ext cx="10519318" cy="3017977"/>
        </p:xfrm>
        <a:graphic>
          <a:graphicData uri="http://schemas.openxmlformats.org/drawingml/2006/table">
            <a:tbl>
              <a:tblPr/>
              <a:tblGrid>
                <a:gridCol w="5259659">
                  <a:extLst>
                    <a:ext uri="{9D8B030D-6E8A-4147-A177-3AD203B41FA5}">
                      <a16:colId xmlns:a16="http://schemas.microsoft.com/office/drawing/2014/main" val="728738851"/>
                    </a:ext>
                  </a:extLst>
                </a:gridCol>
                <a:gridCol w="5259659">
                  <a:extLst>
                    <a:ext uri="{9D8B030D-6E8A-4147-A177-3AD203B41FA5}">
                      <a16:colId xmlns:a16="http://schemas.microsoft.com/office/drawing/2014/main" val="2227194283"/>
                    </a:ext>
                  </a:extLst>
                </a:gridCol>
              </a:tblGrid>
              <a:tr h="0">
                <a:tc>
                  <a:txBody>
                    <a:bodyPr vert="horz" wrap="square"/>
                    <a:lstStyle/>
                    <a:p>
                      <a:pPr>
                        <a:lnSpc>
                          <a:spcPct val="150000"/>
                        </a:lnSpc>
                        <a:buNone/>
                      </a:pPr>
                      <a:r>
                        <a:rPr lang="en-US" b="1"/>
                        <a:t>Situation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b="1"/>
                        <a:t>Recommended Tools</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929759"/>
                  </a:ext>
                </a:extLst>
              </a:tr>
              <a:tr h="0">
                <a:tc>
                  <a:txBody>
                    <a:bodyPr vert="horz" wrap="square"/>
                    <a:lstStyle/>
                    <a:p>
                      <a:pPr>
                        <a:lnSpc>
                          <a:spcPct val="150000"/>
                        </a:lnSpc>
                        <a:buNone/>
                      </a:pPr>
                      <a:r>
                        <a:rPr lang="en-US"/>
                        <a:t>Doanh nghiệp thực hiện ISO 50001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err="1"/>
                        <a:t>EnPI + EMS + M&amp;V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51202151"/>
                  </a:ext>
                </a:extLst>
              </a:tr>
              <a:tr h="0">
                <a:tc>
                  <a:txBody>
                    <a:bodyPr vert="horz" wrap="square"/>
                    <a:lstStyle/>
                    <a:p>
                      <a:pPr>
                        <a:lnSpc>
                          <a:spcPct val="150000"/>
                        </a:lnSpc>
                        <a:buNone/>
                      </a:pPr>
                      <a:r>
                        <a:rPr lang="vi-VN"/>
                        <a:t>Báo cáo kết quả dự án đầu tư</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a:t>SPB, NPV, IRR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7971675"/>
                  </a:ext>
                </a:extLst>
              </a:tr>
              <a:tr h="0">
                <a:tc>
                  <a:txBody>
                    <a:bodyPr vert="horz" wrap="square"/>
                    <a:lstStyle/>
                    <a:p>
                      <a:pPr>
                        <a:lnSpc>
                          <a:spcPct val="150000"/>
                        </a:lnSpc>
                        <a:buNone/>
                      </a:pPr>
                      <a:r>
                        <a:rPr lang="en-US" err="1"/>
                        <a:t>Giám sát tiết kiệm hàng tháng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a:t>KPI chart + energy baseline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346821"/>
                  </a:ext>
                </a:extLst>
              </a:tr>
              <a:tr h="0">
                <a:tc>
                  <a:txBody>
                    <a:bodyPr vert="horz" wrap="square"/>
                    <a:lstStyle/>
                    <a:p>
                      <a:pPr>
                        <a:lnSpc>
                          <a:spcPct val="150000"/>
                        </a:lnSpc>
                        <a:buNone/>
                      </a:pPr>
                      <a:r>
                        <a:rPr lang="vi-VN"/>
                        <a:t>Trình bày trước ban quản lý</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vert="horz" wrap="square"/>
                    <a:lstStyle/>
                    <a:p>
                      <a:pPr>
                        <a:lnSpc>
                          <a:spcPct val="150000"/>
                        </a:lnSpc>
                        <a:buNone/>
                      </a:pPr>
                      <a:r>
                        <a:rPr lang="en-US" err="1"/>
                        <a:t>Bảng điều khiển trực quan (EMS) + thời gian hoàn vốn giản đơn ngắn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883916"/>
                  </a:ext>
                </a:extLst>
              </a:tr>
            </a:tbl>
          </a:graphicData>
        </a:graphic>
      </p:graphicFrame>
      <p:sp>
        <p:nvSpPr>
          <p:cNvPr id="2" name="TextBox 1">
            <a:extLst>
              <a:ext uri="{FF2B5EF4-FFF2-40B4-BE49-F238E27FC236}">
                <a16:creationId xmlns:a16="http://schemas.microsoft.com/office/drawing/2014/main" id="{0D73070A-F10F-B6FB-F3DF-3ADC1DCDC0C2}"/>
              </a:ext>
            </a:extLst>
          </p:cNvPr>
          <p:cNvSpPr txBox="1"/>
          <p:nvPr/>
        </p:nvSpPr>
        <p:spPr>
          <a:xfrm>
            <a:off x="1120658" y="573486"/>
            <a:ext cx="10429458" cy="523220"/>
          </a:xfrm>
          <a:prstGeom prst="rect">
            <a:avLst/>
          </a:prstGeom>
          <a:noFill/>
        </p:spPr>
        <p:txBody>
          <a:bodyPr wrap="none" rtlCol="0">
            <a:spAutoFit/>
          </a:bodyPr>
          <a:lstStyle/>
          <a:p>
            <a:r>
              <a:rPr lang="vi-VN" sz="2800" b="1">
                <a:solidFill>
                  <a:schemeClr val="accent1">
                    <a:lumMod val="50000"/>
                  </a:schemeClr>
                </a:solidFill>
              </a:rPr>
              <a:t>9. Công cụ Theo dõi và đánh giá: Hiệu quả của đầu tư TKNL</a:t>
            </a:r>
            <a:endParaRPr lang="en-US" sz="2800">
              <a:solidFill>
                <a:schemeClr val="accent1">
                  <a:lumMod val="50000"/>
                </a:schemeClr>
              </a:solidFill>
            </a:endParaRPr>
          </a:p>
        </p:txBody>
      </p:sp>
    </p:spTree>
    <p:extLst>
      <p:ext uri="{BB962C8B-B14F-4D97-AF65-F5344CB8AC3E}">
        <p14:creationId xmlns:p14="http://schemas.microsoft.com/office/powerpoint/2010/main" val="1469625769"/>
      </p:ext>
    </p:extLst>
  </p:cSld>
  <p:clrMapOvr>
    <a:masterClrMapping/>
  </p:clrMapOvr>
  <p:transition/>
  <p:timing/>
</p:sld>
</file>

<file path=ppt/slides/slide5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a:extLst>
              <a:ext uri="{FF2B5EF4-FFF2-40B4-BE49-F238E27FC236}">
                <a16:creationId xmlns:a16="http://schemas.microsoft.com/office/drawing/2014/main" id="{CEFCA2D7-917C-57B2-AACA-974F7F95595B}"/>
              </a:ext>
            </a:extLst>
          </p:cNvPr>
          <p:cNvSpPr txBox="1"/>
          <p:nvPr/>
        </p:nvSpPr>
        <p:spPr>
          <a:xfrm>
            <a:off x="480104" y="1417632"/>
            <a:ext cx="10916015" cy="4780283"/>
          </a:xfrm>
          <a:prstGeom prst="rect">
            <a:avLst/>
          </a:prstGeom>
          <a:noFill/>
        </p:spPr>
        <p:txBody>
          <a:bodyPr wrap="square">
            <a:spAutoFit/>
          </a:bodyPr>
          <a:lstStyle/>
          <a:p>
            <a:pPr>
              <a:lnSpc>
                <a:spcPct val="150000"/>
              </a:lnSpc>
              <a:buNone/>
            </a:pPr>
            <a:r>
              <a:rPr lang="vi-VN">
                <a:latin typeface="Arial" panose="020b0604020202020204" pitchFamily="34" charset="0"/>
                <a:cs typeface="Arial" panose="020b0604020202020204" pitchFamily="34" charset="0"/>
              </a:rPr>
              <a:t>Các cơ hội tiết kiệm năng lượng chủ yếu tập trung vào 3 nhóm giải pháp:</a:t>
            </a:r>
          </a:p>
          <a:p>
            <a:pPr marL="457200" indent="-457200">
              <a:lnSpc>
                <a:spcPct val="150000"/>
              </a:lnSpc>
              <a:buFont typeface="+mj-lt"/>
              <a:buAutoNum type="arabicPeriod"/>
            </a:pPr>
            <a:r>
              <a:rPr lang="vi-VN" b="1">
                <a:latin typeface="Arial" panose="020b0604020202020204" pitchFamily="34" charset="0"/>
                <a:cs typeface="Arial" panose="020b0604020202020204" pitchFamily="34" charset="0"/>
              </a:rPr>
              <a:t>Tối ưu hóa vận hành thiết bị hiện hữu</a:t>
            </a:r>
            <a:r>
              <a:rPr lang="vi-VN">
                <a:latin typeface="Arial" panose="020b0604020202020204" pitchFamily="34" charset="0"/>
                <a:cs typeface="Arial" panose="020b0604020202020204" pitchFamily="34" charset="0"/>
              </a:rPr>
              <a:t>, như cải tiến chế độ vận hành lò nung, điều chỉnh tốc độ quạt, nâng cao hiệu quả nghiền xi măng, và tối ưu chu trình khí thải – khí hồi.</a:t>
            </a:r>
          </a:p>
          <a:p>
            <a:pPr marL="457200" indent="-457200">
              <a:lnSpc>
                <a:spcPct val="150000"/>
              </a:lnSpc>
              <a:buFont typeface="+mj-lt"/>
              <a:buAutoNum type="arabicPeriod"/>
            </a:pPr>
            <a:r>
              <a:rPr lang="vi-VN" b="1">
                <a:latin typeface="Arial" panose="020b0604020202020204" pitchFamily="34" charset="0"/>
                <a:cs typeface="Arial" panose="020b0604020202020204" pitchFamily="34" charset="0"/>
              </a:rPr>
              <a:t>Thay thế hoặc nâng cấp thiết bị công nghệ cao</a:t>
            </a:r>
            <a:r>
              <a:rPr lang="vi-VN">
                <a:latin typeface="Arial" panose="020b0604020202020204" pitchFamily="34" charset="0"/>
                <a:cs typeface="Arial" panose="020b0604020202020204" pitchFamily="34" charset="0"/>
              </a:rPr>
              <a:t>, như lắp biến tần cho quạt, máy nghiền; sử dụng động cơ hiệu suất cao; thay thế hệ thống chiếu sáng bằng đèn LED; hoặc nâng cấp máy nén khí và hệ thống điều khiển.</a:t>
            </a:r>
          </a:p>
          <a:p>
            <a:pPr marL="457200" indent="-457200">
              <a:lnSpc>
                <a:spcPct val="150000"/>
              </a:lnSpc>
              <a:buFont typeface="+mj-lt"/>
              <a:buAutoNum type="arabicPeriod"/>
            </a:pPr>
            <a:r>
              <a:rPr lang="vi-VN" b="1">
                <a:latin typeface="Arial" panose="020b0604020202020204" pitchFamily="34" charset="0"/>
                <a:cs typeface="Arial" panose="020b0604020202020204" pitchFamily="34" charset="0"/>
              </a:rPr>
              <a:t>Thu hồi và tái sử dụng nhiệt thải</a:t>
            </a:r>
            <a:r>
              <a:rPr lang="vi-VN">
                <a:latin typeface="Arial" panose="020b0604020202020204" pitchFamily="34" charset="0"/>
                <a:cs typeface="Arial" panose="020b0604020202020204" pitchFamily="34" charset="0"/>
              </a:rPr>
              <a:t>, đặc biệt là trong hệ thống lò quay và máy làm lạnh clinker, bằng công nghệ phát điện từ nhiệt thừa (WHR – Waste Heat Recovery).</a:t>
            </a:r>
          </a:p>
          <a:p>
            <a:pPr marL="457200" indent="-457200">
              <a:lnSpc>
                <a:spcPct val="150000"/>
              </a:lnSpc>
              <a:buFont typeface="+mj-lt"/>
              <a:buAutoNum type="arabicPeriod"/>
            </a:pPr>
            <a:r>
              <a:rPr lang="vi-VN">
                <a:latin typeface="Arial" panose="020b0604020202020204" pitchFamily="34" charset="0"/>
                <a:cs typeface="Arial" panose="020b0604020202020204" pitchFamily="34" charset="0"/>
              </a:rPr>
              <a:t>Ngoài ra, việc áp dụng hệ thống quản lý năng lượng theo tiêu chuẩn ISO 50001 và các công cụ kiểm toán năng lượng định kỳ cũng được đánh giá là nền tảng giúp duy trì và cải tiến hiệu quả sử dụng năng lượng bền vững.</a:t>
            </a:r>
          </a:p>
        </p:txBody>
      </p:sp>
      <p:sp>
        <p:nvSpPr>
          <p:cNvPr id="7" name="Title 1">
            <a:extLst>
              <a:ext uri="{FF2B5EF4-FFF2-40B4-BE49-F238E27FC236}">
                <a16:creationId xmlns:a16="http://schemas.microsoft.com/office/drawing/2014/main" id="{A9C4C95D-0C94-C724-1083-24045EDAA74B}"/>
              </a:ext>
            </a:extLst>
          </p:cNvPr>
          <p:cNvSpPr txBox="1"/>
          <p:nvPr/>
        </p:nvSpPr>
        <p:spPr>
          <a:xfrm>
            <a:off x="683737" y="436561"/>
            <a:ext cx="9618562"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pPr algn="l"/>
            <a:r>
              <a:rPr lang="en-US" err="1">
                <a:latin typeface="Arial" panose="020b0604020202020204" pitchFamily="34" charset="0"/>
                <a:cs typeface="Arial" panose="020b0604020202020204" pitchFamily="34" charset="0"/>
              </a:rPr>
              <a:t>Kết luận</a:t>
            </a:r>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5805225"/>
      </p:ext>
    </p:extLst>
  </p:cSld>
  <p:clrMapOvr>
    <a:masterClrMapping/>
  </p:clrMapOvr>
  <p:transition/>
  <p:timing/>
</p:sld>
</file>

<file path=ppt/slides/slide5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3">
            <a:extLst>
              <a:ext uri="{FF2B5EF4-FFF2-40B4-BE49-F238E27FC236}">
                <a16:creationId xmlns:a16="http://schemas.microsoft.com/office/drawing/2014/main" id="{CEFCA2D7-917C-57B2-AACA-974F7F95595B}"/>
              </a:ext>
            </a:extLst>
          </p:cNvPr>
          <p:cNvSpPr txBox="1"/>
          <p:nvPr/>
        </p:nvSpPr>
        <p:spPr>
          <a:xfrm>
            <a:off x="480104" y="1316032"/>
            <a:ext cx="10916015" cy="2194190"/>
          </a:xfrm>
          <a:prstGeom prst="rect">
            <a:avLst/>
          </a:prstGeom>
          <a:noFill/>
        </p:spPr>
        <p:txBody>
          <a:bodyPr wrap="square">
            <a:spAutoFit/>
          </a:bodyPr>
          <a:lstStyle/>
          <a:p>
            <a:pPr algn="just">
              <a:lnSpc>
                <a:spcPct val="150000"/>
              </a:lnSpc>
            </a:pPr>
            <a:r>
              <a:rPr lang="vi-VN" b="1"/>
              <a:t>Câu hỏi thảo luận 1:</a:t>
            </a:r>
            <a:r>
              <a:rPr lang="vi-VN"/>
              <a:t> Trong số các giải pháp sử dụng năng lượng hiệu quả (EEM) được trình bày trong mô-đun này, giải pháp nào theo bạn là khả thi và mang lại lợi ích lớn nhất cho cơ sở của mình? Vì sao?</a:t>
            </a:r>
          </a:p>
          <a:p>
            <a:pPr algn="just">
              <a:lnSpc>
                <a:spcPct val="150000"/>
              </a:lnSpc>
            </a:pPr>
            <a:r>
              <a:rPr lang="vi-VN" b="1"/>
              <a:t>Câu hỏi thảo luận 2:</a:t>
            </a:r>
            <a:r>
              <a:rPr lang="vi-VN"/>
              <a:t> Khi triển khai giải pháp EEM đã chọn tại nhà máy, bạn sẽ gặp những thách thức nào và cần những nguồn lực gì để thực hiện?</a:t>
            </a:r>
          </a:p>
        </p:txBody>
      </p:sp>
      <p:sp>
        <p:nvSpPr>
          <p:cNvPr id="7" name="Title 1">
            <a:extLst>
              <a:ext uri="{FF2B5EF4-FFF2-40B4-BE49-F238E27FC236}">
                <a16:creationId xmlns:a16="http://schemas.microsoft.com/office/drawing/2014/main" id="{A9C4C95D-0C94-C724-1083-24045EDAA74B}"/>
              </a:ext>
            </a:extLst>
          </p:cNvPr>
          <p:cNvSpPr txBox="1"/>
          <p:nvPr/>
        </p:nvSpPr>
        <p:spPr>
          <a:xfrm>
            <a:off x="683737" y="436561"/>
            <a:ext cx="9618562"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RPr/>
            </a:defPPr>
            <a:lvl1pPr algn="ctr">
              <a:buClr>
                <a:schemeClr val="dk1"/>
              </a:buClr>
              <a:buSzPts val="2800"/>
              <a:buFont typeface="Fira Sans Extra Condensed"/>
              <a:buNone/>
              <a:defRPr sz="2800" b="1">
                <a:solidFill>
                  <a:schemeClr val="accent1">
                    <a:lumMod val="50000"/>
                  </a:schemeClr>
                </a:solidFill>
                <a:latin typeface="+mn-lt"/>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a:latin typeface="Arial" panose="020b0604020202020204" pitchFamily="34" charset="0"/>
                <a:cs typeface="Arial" panose="020b0604020202020204" pitchFamily="34" charset="0"/>
              </a:rPr>
              <a:t>THẢO LUẬN</a:t>
            </a:r>
          </a:p>
        </p:txBody>
      </p:sp>
    </p:spTree>
    <p:extLst>
      <p:ext uri="{BB962C8B-B14F-4D97-AF65-F5344CB8AC3E}">
        <p14:creationId xmlns:p14="http://schemas.microsoft.com/office/powerpoint/2010/main" val="1156173101"/>
      </p:ext>
    </p:ext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6096EACD-4434-2169-5A4C-576F8EEF7D48}"/>
            </a:ext>
          </a:extLst>
        </p:cNvPr>
        <p:cNvGrpSpPr/>
        <p:nvPr/>
      </p:nvGrpSpPr>
      <p:grpSpPr>
        <a:xfrm>
          <a:off x="0" y="0"/>
          <a:ext cx="0" cy="0"/>
        </a:xfrm>
      </p:grpSpPr>
      <p:sp>
        <p:nvSpPr>
          <p:cNvPr id="5" name="Text 0">
            <a:extLst>
              <a:ext uri="{FF2B5EF4-FFF2-40B4-BE49-F238E27FC236}">
                <a16:creationId xmlns:a16="http://schemas.microsoft.com/office/drawing/2014/main" id="{47A83899-97C8-2923-4E62-7D5364E0DC21}"/>
              </a:ext>
            </a:extLst>
          </p:cNvPr>
          <p:cNvSpPr/>
          <p:nvPr/>
        </p:nvSpPr>
        <p:spPr>
          <a:xfrm>
            <a:off x="813955" y="1186223"/>
            <a:ext cx="6598940" cy="590649"/>
          </a:xfrm>
          <a:prstGeom prst="rect">
            <a:avLst/>
          </a:prstGeom>
          <a:noFill/>
        </p:spPr>
        <p:txBody>
          <a:bodyPr wrap="none" lIns="0" tIns="0" rIns="0" bIns="0" rtlCol="0" anchor="t"/>
          <a:lstStyle/>
          <a:p>
            <a:pPr>
              <a:lnSpc>
                <a:spcPts val="4625"/>
              </a:lnSpc>
            </a:pPr>
            <a:r>
              <a:rPr lang="en-US" sz="2400">
                <a:solidFill>
                  <a:srgbClr val="233E32"/>
                </a:solidFill>
                <a:latin typeface="Arial" panose="020b0604020202020204" pitchFamily="34" charset="0"/>
                <a:ea typeface="Alice" pitchFamily="34" charset="-122"/>
                <a:cs typeface="Arial" panose="020b0604020202020204" pitchFamily="34" charset="0"/>
              </a:rPr>
              <a:t>Vấn đề 2: Dao động cân bột than</a:t>
            </a:r>
            <a:endParaRPr lang="en-US" sz="2400">
              <a:latin typeface="Arial" panose="020b0604020202020204" pitchFamily="34" charset="0"/>
              <a:cs typeface="Arial" panose="020b0604020202020204" pitchFamily="34" charset="0"/>
            </a:endParaRPr>
          </a:p>
        </p:txBody>
      </p:sp>
      <p:sp>
        <p:nvSpPr>
          <p:cNvPr id="6" name="Text 1">
            <a:extLst>
              <a:ext uri="{FF2B5EF4-FFF2-40B4-BE49-F238E27FC236}">
                <a16:creationId xmlns:a16="http://schemas.microsoft.com/office/drawing/2014/main" id="{F5FDC6CA-483C-8072-9326-0570017A6BD8}"/>
              </a:ext>
            </a:extLst>
          </p:cNvPr>
          <p:cNvSpPr/>
          <p:nvPr/>
        </p:nvSpPr>
        <p:spPr>
          <a:xfrm>
            <a:off x="813955" y="1802611"/>
            <a:ext cx="7631545" cy="2240693"/>
          </a:xfrm>
          <a:prstGeom prst="rect">
            <a:avLst/>
          </a:prstGeom>
          <a:noFill/>
        </p:spPr>
        <p:txBody>
          <a:bodyPr wrap="square" lIns="0" tIns="0" rIns="0" bIns="0" rtlCol="0" anchor="t"/>
          <a:lstStyle/>
          <a:p>
            <a:pPr marL="285750" indent="-285750">
              <a:lnSpc>
                <a:spcPts val="2375"/>
              </a:lnSpc>
              <a:buFont typeface="Arial" panose="020b0604020202020204" pitchFamily="34" charset="0"/>
              <a:buChar char="•"/>
            </a:pPr>
            <a:r>
              <a:rPr lang="en-US" sz="1600">
                <a:solidFill>
                  <a:srgbClr val="2C2821"/>
                </a:solidFill>
                <a:latin typeface="Arial" panose="020b0604020202020204" pitchFamily="34" charset="0"/>
                <a:ea typeface="Lora" pitchFamily="34" charset="-122"/>
                <a:cs typeface="Arial" panose="020b0604020202020204" pitchFamily="34" charset="0"/>
              </a:rPr>
              <a:t> Khi dừng máy nghiền than, cân bột than đầu và đuôi lò sẽ xuất hiện dao động quá mức, ảnh hưởng nghiêm trọng đến sự ổn định các điều kiện làm việc của hệ thống lò.</a:t>
            </a:r>
          </a:p>
          <a:p>
            <a:pPr marL="285750" indent="-285750">
              <a:lnSpc>
                <a:spcPts val="2375"/>
              </a:lnSpc>
              <a:buFont typeface="Arial" panose="020b0604020202020204" pitchFamily="34" charset="0"/>
              <a:buChar char="•"/>
            </a:pPr>
            <a:r>
              <a:rPr lang="en-US" sz="1600">
                <a:solidFill>
                  <a:srgbClr val="2C2821"/>
                </a:solidFill>
                <a:latin typeface="Arial" panose="020b0604020202020204" pitchFamily="34" charset="0"/>
                <a:ea typeface="Lora" pitchFamily="34" charset="-122"/>
                <a:cs typeface="Arial" panose="020b0604020202020204" pitchFamily="34" charset="0"/>
              </a:rPr>
              <a:t>Dao động áp suất của quạt Roots cân than là một vấn đề đáng lo ngại. Tất cả vấn đề trên thường tồn tại trong quá trình thiết kế dây chuyền sản xuất xi măng giai đoạn đầu. Sau khi qua cải tạo, chỉ số tiêu hao nhiệt của doanh nghiệp này đạt nhỏ hơn 700kCal/kg.cl.</a:t>
            </a:r>
            <a:endParaRPr lang="en-US" sz="1600">
              <a:latin typeface="Arial" panose="020b0604020202020204" pitchFamily="34" charset="0"/>
              <a:cs typeface="Arial" panose="020b0604020202020204" pitchFamily="34" charset="0"/>
            </a:endParaRPr>
          </a:p>
          <a:p>
            <a:pPr>
              <a:lnSpc>
                <a:spcPts val="2375"/>
              </a:lnSpc>
            </a:pPr>
            <a:endParaRPr lang="en-US" sz="1600">
              <a:latin typeface="Arial" panose="020b0604020202020204" pitchFamily="34" charset="0"/>
              <a:cs typeface="Arial" panose="020b0604020202020204" pitchFamily="34" charset="0"/>
            </a:endParaRPr>
          </a:p>
        </p:txBody>
      </p:sp>
      <p:pic>
        <p:nvPicPr>
          <p:cNvPr id="8" name="Image 14">
            <a:extLst>
              <a:ext uri="{FF2B5EF4-FFF2-40B4-BE49-F238E27FC236}">
                <a16:creationId xmlns:a16="http://schemas.microsoft.com/office/drawing/2014/main" id="{38FD95A4-D7F8-4BA1-CFBF-355463B3FA2D}"/>
              </a:ext>
            </a:extLst>
          </p:cNvPr>
          <p:cNvPicPr/>
          <p:nvPr/>
        </p:nvPicPr>
        <p:blipFill>
          <a:blip r:embed="rId2"/>
          <a:stretch>
            <a:fillRect/>
          </a:stretch>
        </p:blipFill>
        <p:spPr>
          <a:xfrm>
            <a:off x="2528725" y="4401284"/>
            <a:ext cx="5439947" cy="2240693"/>
          </a:xfrm>
          <a:prstGeom prst="rect">
            <a:avLst/>
          </a:prstGeom>
        </p:spPr>
      </p:pic>
      <p:pic>
        <p:nvPicPr>
          <p:cNvPr id="9" name="Image 0" descr="preencoded.png">
            <a:extLst>
              <a:ext uri="{FF2B5EF4-FFF2-40B4-BE49-F238E27FC236}">
                <a16:creationId xmlns:a16="http://schemas.microsoft.com/office/drawing/2014/main" id="{C919B2B6-36AA-0111-22EF-B867D33B03BA}"/>
              </a:ext>
            </a:extLst>
          </p:cNvPr>
          <p:cNvPicPr>
            <a:picLocks noChangeAspect="1"/>
          </p:cNvPicPr>
          <p:nvPr/>
        </p:nvPicPr>
        <p:blipFill>
          <a:blip r:embed="rId3"/>
          <a:stretch>
            <a:fillRect/>
          </a:stretch>
        </p:blipFill>
        <p:spPr>
          <a:xfrm>
            <a:off x="9044893" y="2079490"/>
            <a:ext cx="2669125" cy="4003687"/>
          </a:xfrm>
          <a:prstGeom prst="rect">
            <a:avLst/>
          </a:prstGeom>
        </p:spPr>
      </p:pic>
      <p:sp>
        <p:nvSpPr>
          <p:cNvPr id="10" name="Title 1">
            <a:extLst>
              <a:ext uri="{FF2B5EF4-FFF2-40B4-BE49-F238E27FC236}">
                <a16:creationId xmlns:a16="http://schemas.microsoft.com/office/drawing/2014/main" id="{6782F051-1A5A-35E8-2BE2-D5EA4A124A3B}"/>
              </a:ext>
            </a:extLst>
          </p:cNvPr>
          <p:cNvSpPr txBox="1"/>
          <p:nvPr/>
        </p:nvSpPr>
        <p:spPr>
          <a:xfrm>
            <a:off x="741218" y="545169"/>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PPr>
            <a:lvl1pPr marR="0" lvl="0" algn="ctr"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solidFill>
                  <a:schemeClr val="accent1">
                    <a:lumMod val="50000"/>
                  </a:schemeClr>
                </a:solidFill>
                <a:latin typeface="Arial" panose="020b0604020202020204" pitchFamily="34" charset="0"/>
                <a:cs typeface="Arial" panose="020b0604020202020204" pitchFamily="34" charset="0"/>
              </a:rPr>
              <a:t>1. Cơ hội cải tạo hệ thống lò nung </a:t>
            </a:r>
          </a:p>
        </p:txBody>
      </p:sp>
    </p:spTree>
    <p:extLst>
      <p:ext uri="{BB962C8B-B14F-4D97-AF65-F5344CB8AC3E}">
        <p14:creationId xmlns:p14="http://schemas.microsoft.com/office/powerpoint/2010/main" val="1088411684"/>
      </p:ext>
    </p:extLst>
  </p:cSld>
  <p:clrMapOvr>
    <a:masterClrMapping/>
  </p:clrMapOvr>
  <p:transition/>
  <p:timing/>
</p:sld>
</file>

<file path=ppt/slides/slide60.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rect l="l" t="t" r="r" b="b"/>
              <a:pathLst>
                <a:path w="1731"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rect l="l" t="t" r="r" b="b"/>
              <a:pathLst>
                <a:path w="2339" h="8182"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rect l="l" t="t" r="r" b="b"/>
              <a:pathLst>
                <a:path w="7171"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rect l="l" t="t" r="r" b="b"/>
              <a:pathLst>
                <a:path w="3373" h="8047"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rect l="l" t="t" r="r" b="b"/>
              <a:pathLst>
                <a:path w="25648"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rect l="l" t="t" r="r" b="b"/>
              <a:pathLst>
                <a:path w="1731"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rect l="l" t="t" r="r" b="b"/>
              <a:pathLst>
                <a:path w="2091" h="3282"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rect l="l" t="t" r="r" b="b"/>
              <a:pathLst>
                <a:path w="4023"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rect l="l" t="t" r="r" b="b"/>
              <a:pathLst>
                <a:path w="44014" h="50803"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rect l="l" t="t" r="r" b="b"/>
              <a:pathLst>
                <a:path w="3732"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rect l="l" t="t" r="r" b="b"/>
              <a:pathLst>
                <a:path w="32302"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rect l="l" t="t" r="r" b="b"/>
              <a:pathLst>
                <a:path w="2586" h="6362"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rect l="l" t="t" r="r" b="b"/>
              <a:pathLst>
                <a:path w="31876"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rect l="l" t="t" r="r" b="b"/>
              <a:pathLst>
                <a:path w="1933"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rect l="l" t="t" r="r" b="b"/>
              <a:pathLst>
                <a:path w="1596"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rect l="l" t="t" r="r" b="b"/>
              <a:pathLst>
                <a:path w="3598" h="6901"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rect l="l" t="t" r="r" b="b"/>
              <a:pathLst>
                <a:path w="3686" h="7575"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rect l="l" t="t" r="r" b="b"/>
              <a:pathLst>
                <a:path w="1933"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rect l="l" t="t" r="r" b="b"/>
              <a:pathLst>
                <a:path w="7441"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rect l="l" t="t" r="r" b="b"/>
              <a:pathLst>
                <a:path w="6901"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rect l="l" t="t" r="r" b="b"/>
              <a:pathLst>
                <a:path w="4023"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rect l="l" t="t" r="r" b="b"/>
              <a:pathLst>
                <a:path w="30414"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rect l="l" t="t" r="r" b="b"/>
              <a:pathLst>
                <a:path w="3484"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rect l="l" t="t" r="r" b="b"/>
              <a:pathLst>
                <a:path w="14386"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rect l="l" t="t" r="r" b="b"/>
              <a:pathLst>
                <a:path w="1731"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rect l="l" t="t" r="r" b="b"/>
              <a:pathLst>
                <a:path w="1775"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latin typeface="Arial" panose="020b0604020202020204" pitchFamily="34" charset="0"/>
                <a:cs typeface="Arial" panose="020b0604020202020204" pitchFamily="34" charset="0"/>
              </a:endParaRPr>
            </a:p>
          </p:txBody>
        </p:sp>
      </p:grpSp>
      <p:sp>
        <p:nvSpPr>
          <p:cNvPr id="8" name="Google Shape;46;p15">
            <a:extLst>
              <a:ext uri="{FF2B5EF4-FFF2-40B4-BE49-F238E27FC236}">
                <a16:creationId xmlns:a16="http://schemas.microsoft.com/office/drawing/2014/main" id="{048ABF96-2C23-14D6-E8E9-5E3133C725B1}"/>
              </a:ext>
            </a:extLst>
          </p:cNvPr>
          <p:cNvSpPr txBox="1"/>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ct val="0"/>
              </a:spcBef>
              <a:spcAft>
                <a:spcPct val="0"/>
              </a:spcAft>
            </a:defPPr>
            <a:lvl1pPr marR="0" lvl="0" algn="l" rtl="0">
              <a:lnSpc>
                <a:spcPct val="100000"/>
              </a:lnSpc>
              <a:spcBef>
                <a:spcPct val="0"/>
              </a:spcBef>
              <a:spcAft>
                <a:spcPct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4800" b="1">
                <a:solidFill>
                  <a:schemeClr val="accent1">
                    <a:lumMod val="50000"/>
                  </a:schemeClr>
                </a:solidFill>
                <a:latin typeface="Arial" panose="020b0604020202020204" pitchFamily="34" charset="0"/>
              </a:rPr>
              <a:t>CẢM ƠN BẠN</a:t>
            </a:r>
            <a:endParaRPr lang="en-US" sz="4800" b="1">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1574890076"/>
      </p:ext>
    </p:ext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D3250335-ED62-A5C2-B7BF-9CC867D07302}"/>
            </a:ext>
          </a:extLst>
        </p:cNvPr>
        <p:cNvGrpSpPr/>
        <p:nvPr/>
      </p:nvGrpSpPr>
      <p:grpSpPr>
        <a:xfrm>
          <a:off x="0" y="0"/>
          <a:ext cx="0" cy="0"/>
        </a:xfrm>
      </p:grpSpPr>
      <p:pic>
        <p:nvPicPr>
          <p:cNvPr id="5" name="Image 1" descr="preencoded.png">
            <a:extLst>
              <a:ext uri="{FF2B5EF4-FFF2-40B4-BE49-F238E27FC236}">
                <a16:creationId xmlns:a16="http://schemas.microsoft.com/office/drawing/2014/main" id="{96BF8FCC-BB06-DEBB-E94D-91D927503319}"/>
              </a:ext>
            </a:extLst>
          </p:cNvPr>
          <p:cNvPicPr>
            <a:picLocks noChangeAspect="1"/>
          </p:cNvPicPr>
          <p:nvPr/>
        </p:nvPicPr>
        <p:blipFill>
          <a:blip r:embed="rId2"/>
          <a:stretch>
            <a:fillRect/>
          </a:stretch>
        </p:blipFill>
        <p:spPr>
          <a:xfrm>
            <a:off x="6227618" y="1646309"/>
            <a:ext cx="2771746" cy="2615866"/>
          </a:xfrm>
          <a:prstGeom prst="rect">
            <a:avLst/>
          </a:prstGeom>
        </p:spPr>
      </p:pic>
      <p:pic>
        <p:nvPicPr>
          <p:cNvPr id="6" name="Image 2" descr="preencoded.png">
            <a:extLst>
              <a:ext uri="{FF2B5EF4-FFF2-40B4-BE49-F238E27FC236}">
                <a16:creationId xmlns:a16="http://schemas.microsoft.com/office/drawing/2014/main" id="{05C14BC3-3A1F-A751-B229-A3E45EEA2006}"/>
              </a:ext>
            </a:extLst>
          </p:cNvPr>
          <p:cNvPicPr>
            <a:picLocks noChangeAspect="1"/>
          </p:cNvPicPr>
          <p:nvPr/>
        </p:nvPicPr>
        <p:blipFill>
          <a:blip r:embed="rId3"/>
          <a:stretch>
            <a:fillRect/>
          </a:stretch>
        </p:blipFill>
        <p:spPr>
          <a:xfrm>
            <a:off x="637832" y="1951317"/>
            <a:ext cx="3524250" cy="3441700"/>
          </a:xfrm>
          <a:prstGeom prst="rect">
            <a:avLst/>
          </a:prstGeom>
        </p:spPr>
      </p:pic>
      <p:sp>
        <p:nvSpPr>
          <p:cNvPr id="7" name="Text 1">
            <a:extLst>
              <a:ext uri="{FF2B5EF4-FFF2-40B4-BE49-F238E27FC236}">
                <a16:creationId xmlns:a16="http://schemas.microsoft.com/office/drawing/2014/main" id="{83C3CB34-BEF3-295D-08B6-A7F50AAD24AD}"/>
              </a:ext>
            </a:extLst>
          </p:cNvPr>
          <p:cNvSpPr/>
          <p:nvPr/>
        </p:nvSpPr>
        <p:spPr>
          <a:xfrm>
            <a:off x="4475560" y="4400524"/>
            <a:ext cx="7505158" cy="1695476"/>
          </a:xfrm>
          <a:prstGeom prst="rect">
            <a:avLst/>
          </a:prstGeom>
          <a:noFill/>
        </p:spPr>
        <p:txBody>
          <a:bodyPr wrap="square" lIns="0" tIns="0" rIns="0" bIns="0" rtlCol="0" anchor="t"/>
          <a:lstStyle/>
          <a:p>
            <a:pPr algn="just">
              <a:lnSpc>
                <a:spcPct val="150000"/>
              </a:lnSpc>
              <a:spcBef>
                <a:spcPts val="500"/>
              </a:spcBef>
              <a:spcAft>
                <a:spcPts val="500"/>
              </a:spcAft>
            </a:pPr>
            <a:r>
              <a:rPr lang="en-US" sz="1667">
                <a:solidFill>
                  <a:srgbClr val="2C2821"/>
                </a:solidFill>
                <a:latin typeface="Arial" panose="020b0604020202020204" pitchFamily="34" charset="0"/>
                <a:ea typeface="Lora" pitchFamily="34" charset="-122"/>
                <a:cs typeface="Arial" panose="020b0604020202020204" pitchFamily="34" charset="0"/>
              </a:rPr>
              <a:t>Calciner đóng vai trò quan trọng trong quá trình nung clinker. Việc cải tạo calciner giúp tối ưu hóa quá trình trao đổi nhiệt và giảm tiêu hao năng lượng. Các giải pháp cải tạo bao gồm việc thay đổi thiết kế bên trong, sử dụng vật liệu chịu nhiệt tốt hơn và cải thiện hệ thống điều khiển.</a:t>
            </a:r>
            <a:endParaRPr lang="en-US" sz="1667">
              <a:latin typeface="Arial" panose="020b0604020202020204" pitchFamily="34" charset="0"/>
              <a:cs typeface="Arial" panose="020b0604020202020204" pitchFamily="34" charset="0"/>
            </a:endParaRPr>
          </a:p>
        </p:txBody>
      </p:sp>
      <p:sp>
        <p:nvSpPr>
          <p:cNvPr id="8" name="Title 1">
            <a:extLst>
              <a:ext uri="{FF2B5EF4-FFF2-40B4-BE49-F238E27FC236}">
                <a16:creationId xmlns:a16="http://schemas.microsoft.com/office/drawing/2014/main" id="{B2A89AC5-A55D-7201-C703-455060D21E21}"/>
              </a:ext>
            </a:extLst>
          </p:cNvPr>
          <p:cNvSpPr txBox="1"/>
          <p:nvPr/>
        </p:nvSpPr>
        <p:spPr>
          <a:xfrm>
            <a:off x="741218" y="545169"/>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PPr>
            <a:lvl1pPr marR="0" lvl="0" algn="ctr"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solidFill>
                  <a:schemeClr val="accent1">
                    <a:lumMod val="50000"/>
                  </a:schemeClr>
                </a:solidFill>
                <a:latin typeface="Arial" panose="020b0604020202020204" pitchFamily="34" charset="0"/>
                <a:cs typeface="Arial" panose="020b0604020202020204" pitchFamily="34" charset="0"/>
              </a:rPr>
              <a:t>2. Cơ hội cải tạo Calciner </a:t>
            </a:r>
          </a:p>
        </p:txBody>
      </p:sp>
    </p:spTree>
    <p:extLst>
      <p:ext uri="{BB962C8B-B14F-4D97-AF65-F5344CB8AC3E}">
        <p14:creationId xmlns:p14="http://schemas.microsoft.com/office/powerpoint/2010/main" val="3866003407"/>
      </p:ext>
    </p:extLst>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8CC843E8-CAF9-11BB-A534-7810905171A6}"/>
            </a:ext>
          </a:extLst>
        </p:cNvPr>
        <p:cNvGrpSpPr/>
        <p:nvPr/>
      </p:nvGrpSpPr>
      <p:grpSpPr>
        <a:xfrm>
          <a:off x="0" y="0"/>
          <a:ext cx="0" cy="0"/>
        </a:xfrm>
      </p:grpSpPr>
      <p:sp>
        <p:nvSpPr>
          <p:cNvPr id="3" name="Title 1">
            <a:extLst>
              <a:ext uri="{FF2B5EF4-FFF2-40B4-BE49-F238E27FC236}">
                <a16:creationId xmlns:a16="http://schemas.microsoft.com/office/drawing/2014/main" id="{4C28586F-67BE-C258-108C-F2CEF1C55A2F}"/>
              </a:ext>
            </a:extLst>
          </p:cNvPr>
          <p:cNvSpPr txBox="1"/>
          <p:nvPr/>
        </p:nvSpPr>
        <p:spPr>
          <a:xfrm>
            <a:off x="637832" y="580272"/>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PPr>
            <a:lvl1pPr marR="0" lvl="0" algn="ctr"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solidFill>
                  <a:schemeClr val="accent1">
                    <a:lumMod val="50000"/>
                  </a:schemeClr>
                </a:solidFill>
                <a:latin typeface="Arial" panose="020b0604020202020204" pitchFamily="34" charset="0"/>
                <a:cs typeface="Arial" panose="020b0604020202020204" pitchFamily="34" charset="0"/>
              </a:rPr>
              <a:t>3. Cơ hội cải tạo buồng khói đuôi lò</a:t>
            </a:r>
            <a:endParaRPr lang="en-US">
              <a:solidFill>
                <a:schemeClr val="accent1">
                  <a:lumMod val="50000"/>
                </a:schemeClr>
              </a:solidFill>
              <a:latin typeface="Arial" panose="020b0604020202020204" pitchFamily="34" charset="0"/>
              <a:cs typeface="Arial" panose="020b0604020202020204" pitchFamily="34" charset="0"/>
            </a:endParaRPr>
          </a:p>
          <a:p>
            <a:endParaRPr lang="en-US">
              <a:solidFill>
                <a:schemeClr val="accent1">
                  <a:lumMod val="50000"/>
                </a:schemeClr>
              </a:solidFill>
              <a:latin typeface="Arial" panose="020b0604020202020204" pitchFamily="34" charset="0"/>
              <a:cs typeface="Arial" panose="020b0604020202020204" pitchFamily="34" charset="0"/>
            </a:endParaRPr>
          </a:p>
        </p:txBody>
      </p:sp>
      <p:pic>
        <p:nvPicPr>
          <p:cNvPr id="8" name="Image 1" descr="preencoded.png">
            <a:extLst>
              <a:ext uri="{FF2B5EF4-FFF2-40B4-BE49-F238E27FC236}">
                <a16:creationId xmlns:a16="http://schemas.microsoft.com/office/drawing/2014/main" id="{6088CF52-24C6-1582-0ECD-9A1532CD916E}"/>
              </a:ext>
            </a:extLst>
          </p:cNvPr>
          <p:cNvPicPr>
            <a:picLocks noChangeAspect="1"/>
          </p:cNvPicPr>
          <p:nvPr/>
        </p:nvPicPr>
        <p:blipFill>
          <a:blip r:embed="rId2"/>
          <a:stretch>
            <a:fillRect/>
          </a:stretch>
        </p:blipFill>
        <p:spPr>
          <a:xfrm>
            <a:off x="1241705" y="1546181"/>
            <a:ext cx="3683000" cy="2762250"/>
          </a:xfrm>
          <a:prstGeom prst="rect">
            <a:avLst/>
          </a:prstGeom>
        </p:spPr>
      </p:pic>
      <p:pic>
        <p:nvPicPr>
          <p:cNvPr id="9" name="Image 2" descr="preencoded.png">
            <a:extLst>
              <a:ext uri="{FF2B5EF4-FFF2-40B4-BE49-F238E27FC236}">
                <a16:creationId xmlns:a16="http://schemas.microsoft.com/office/drawing/2014/main" id="{EAFD0B6A-2437-1718-1535-97A6770A22F4}"/>
              </a:ext>
            </a:extLst>
          </p:cNvPr>
          <p:cNvPicPr>
            <a:picLocks noChangeAspect="1"/>
          </p:cNvPicPr>
          <p:nvPr/>
        </p:nvPicPr>
        <p:blipFill>
          <a:blip r:embed="rId3"/>
          <a:stretch>
            <a:fillRect/>
          </a:stretch>
        </p:blipFill>
        <p:spPr>
          <a:xfrm>
            <a:off x="5900101" y="1546181"/>
            <a:ext cx="3708400" cy="2781300"/>
          </a:xfrm>
          <a:prstGeom prst="rect">
            <a:avLst/>
          </a:prstGeom>
        </p:spPr>
      </p:pic>
      <p:sp>
        <p:nvSpPr>
          <p:cNvPr id="10" name="Text 1">
            <a:extLst>
              <a:ext uri="{FF2B5EF4-FFF2-40B4-BE49-F238E27FC236}">
                <a16:creationId xmlns:a16="http://schemas.microsoft.com/office/drawing/2014/main" id="{85025BA1-FEFD-29F8-E938-A04186FD1B7B}"/>
              </a:ext>
            </a:extLst>
          </p:cNvPr>
          <p:cNvSpPr/>
          <p:nvPr/>
        </p:nvSpPr>
        <p:spPr>
          <a:xfrm>
            <a:off x="769300" y="4798190"/>
            <a:ext cx="10653400" cy="577095"/>
          </a:xfrm>
          <a:prstGeom prst="rect">
            <a:avLst/>
          </a:prstGeom>
          <a:noFill/>
        </p:spPr>
        <p:txBody>
          <a:bodyPr wrap="none" lIns="0" tIns="0" rIns="0" bIns="0" rtlCol="0" anchor="t"/>
          <a:lstStyle/>
          <a:p>
            <a:pPr algn="just">
              <a:lnSpc>
                <a:spcPct val="150000"/>
              </a:lnSpc>
            </a:pPr>
            <a:r>
              <a:rPr lang="en-US" sz="1556">
                <a:solidFill>
                  <a:srgbClr val="2C2821"/>
                </a:solidFill>
                <a:latin typeface="Arial" panose="020b0604020202020204" pitchFamily="34" charset="0"/>
                <a:ea typeface="Lora" pitchFamily="34" charset="-122"/>
                <a:cs typeface="Arial" panose="020b0604020202020204" pitchFamily="34" charset="0"/>
              </a:rPr>
              <a:t>Buồng khói đuôi lò là nơi khí thải từ lò nung được thu gom và xử lý. Cải tạo buồng khói đuôi lò giúp giảm thiểu lượng bụi </a:t>
            </a:r>
          </a:p>
          <a:p>
            <a:pPr algn="just">
              <a:lnSpc>
                <a:spcPct val="150000"/>
              </a:lnSpc>
            </a:pPr>
            <a:r>
              <a:rPr lang="en-US" sz="1556" err="1">
                <a:solidFill>
                  <a:srgbClr val="2C2821"/>
                </a:solidFill>
                <a:latin typeface="Arial" panose="020b0604020202020204" pitchFamily="34" charset="0"/>
                <a:ea typeface="Lora" pitchFamily="34" charset="-122"/>
                <a:cs typeface="Arial" panose="020b0604020202020204" pitchFamily="34" charset="0"/>
              </a:rPr>
              <a:t>và khí độc hại thải ra môi trường, đồng thời thu hồi nhiệt để tái sử dụng.</a:t>
            </a:r>
            <a:endParaRPr lang="en-US" sz="1556">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6009078"/>
      </p:ext>
    </p:extLst>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a14="http://schemas.microsoft.com/office/drawing/2010/main" xmlns:p15="http://schemas.microsoft.com/office/powerpoint/2012/main" xmlns:p159="http://schemas.microsoft.com/office/powerpoint/2015/09/main" xmlns:p="http://schemas.openxmlformats.org/presentationml/2006/main">
  <p:cSld>
    <p:spTree>
      <p:nvGrpSpPr>
        <p:cNvPr id="1" name="">
          <a:extLst>
            <a:ext uri="{FF2B5EF4-FFF2-40B4-BE49-F238E27FC236}">
              <a16:creationId xmlns:a16="http://schemas.microsoft.com/office/drawing/2014/main" id="{A9249EED-CC61-F313-FEB6-492017B98223}"/>
            </a:ext>
          </a:extLst>
        </p:cNvPr>
        <p:cNvGrpSpPr/>
        <p:nvPr/>
      </p:nvGrpSpPr>
      <p:grpSpPr>
        <a:xfrm>
          <a:off x="0" y="0"/>
          <a:ext cx="0" cy="0"/>
        </a:xfrm>
      </p:grpSpPr>
      <p:sp>
        <p:nvSpPr>
          <p:cNvPr id="3" name="Title 1">
            <a:extLst>
              <a:ext uri="{FF2B5EF4-FFF2-40B4-BE49-F238E27FC236}">
                <a16:creationId xmlns:a16="http://schemas.microsoft.com/office/drawing/2014/main" id="{5FD63C77-9272-03F6-BF33-AD6926562CD5}"/>
              </a:ext>
            </a:extLst>
          </p:cNvPr>
          <p:cNvSpPr txBox="1"/>
          <p:nvPr/>
        </p:nvSpPr>
        <p:spPr>
          <a:xfrm>
            <a:off x="191023" y="608697"/>
            <a:ext cx="959028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ct val="0"/>
              </a:spcBef>
              <a:spcAft>
                <a:spcPct val="0"/>
              </a:spcAft>
            </a:defPPr>
            <a:lvl1pPr marR="0" lvl="0" algn="ctr"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ct val="0"/>
              </a:spcBef>
              <a:spcAft>
                <a:spcPct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solidFill>
                  <a:schemeClr val="accent1">
                    <a:lumMod val="50000"/>
                  </a:schemeClr>
                </a:solidFill>
                <a:latin typeface="Arial" panose="020b0604020202020204" pitchFamily="34" charset="0"/>
                <a:cs typeface="Arial" panose="020b0604020202020204" pitchFamily="34" charset="0"/>
              </a:rPr>
              <a:t>4. Cơ hội cải tạo hộp rải liệu tháp trao đổi nhiệt</a:t>
            </a:r>
            <a:endParaRPr lang="en-US">
              <a:solidFill>
                <a:schemeClr val="accent1">
                  <a:lumMod val="50000"/>
                </a:schemeClr>
              </a:solidFill>
              <a:latin typeface="Arial" panose="020b0604020202020204" pitchFamily="34" charset="0"/>
              <a:cs typeface="Arial" panose="020b0604020202020204" pitchFamily="34" charset="0"/>
            </a:endParaRPr>
          </a:p>
        </p:txBody>
      </p:sp>
      <p:pic>
        <p:nvPicPr>
          <p:cNvPr id="2" name="Image 1" descr="preencoded.png">
            <a:extLst>
              <a:ext uri="{FF2B5EF4-FFF2-40B4-BE49-F238E27FC236}">
                <a16:creationId xmlns:a16="http://schemas.microsoft.com/office/drawing/2014/main" id="{90DBD047-2A41-E107-63E5-A259BAC57E2F}"/>
              </a:ext>
            </a:extLst>
          </p:cNvPr>
          <p:cNvPicPr>
            <a:picLocks noChangeAspect="1"/>
          </p:cNvPicPr>
          <p:nvPr/>
        </p:nvPicPr>
        <p:blipFill>
          <a:blip r:embed="rId2"/>
          <a:stretch>
            <a:fillRect/>
          </a:stretch>
        </p:blipFill>
        <p:spPr>
          <a:xfrm>
            <a:off x="1234284" y="1610591"/>
            <a:ext cx="3047849" cy="3171829"/>
          </a:xfrm>
          <a:prstGeom prst="rect">
            <a:avLst/>
          </a:prstGeom>
        </p:spPr>
      </p:pic>
      <p:pic>
        <p:nvPicPr>
          <p:cNvPr id="4" name="Image 2" descr="preencoded.png">
            <a:extLst>
              <a:ext uri="{FF2B5EF4-FFF2-40B4-BE49-F238E27FC236}">
                <a16:creationId xmlns:a16="http://schemas.microsoft.com/office/drawing/2014/main" id="{D49B87B4-21DF-B9F7-CE6D-41FDDCD0E607}"/>
              </a:ext>
            </a:extLst>
          </p:cNvPr>
          <p:cNvPicPr>
            <a:picLocks noChangeAspect="1"/>
          </p:cNvPicPr>
          <p:nvPr/>
        </p:nvPicPr>
        <p:blipFill>
          <a:blip r:embed="rId3"/>
          <a:stretch>
            <a:fillRect/>
          </a:stretch>
        </p:blipFill>
        <p:spPr>
          <a:xfrm>
            <a:off x="5763491" y="1293376"/>
            <a:ext cx="3670300" cy="3898900"/>
          </a:xfrm>
          <a:prstGeom prst="rect">
            <a:avLst/>
          </a:prstGeom>
        </p:spPr>
      </p:pic>
      <p:sp>
        <p:nvSpPr>
          <p:cNvPr id="5" name="Text 1">
            <a:extLst>
              <a:ext uri="{FF2B5EF4-FFF2-40B4-BE49-F238E27FC236}">
                <a16:creationId xmlns:a16="http://schemas.microsoft.com/office/drawing/2014/main" id="{19FDAB30-E3CB-EAC0-E3D1-D8A834655FB1}"/>
              </a:ext>
            </a:extLst>
          </p:cNvPr>
          <p:cNvSpPr/>
          <p:nvPr/>
        </p:nvSpPr>
        <p:spPr>
          <a:xfrm>
            <a:off x="1093729" y="5289114"/>
            <a:ext cx="9339525" cy="743398"/>
          </a:xfrm>
          <a:prstGeom prst="rect">
            <a:avLst/>
          </a:prstGeom>
          <a:noFill/>
        </p:spPr>
        <p:txBody>
          <a:bodyPr wrap="square" lIns="0" tIns="0" rIns="0" bIns="0" rtlCol="0" anchor="t"/>
          <a:lstStyle/>
          <a:p>
            <a:pPr>
              <a:lnSpc>
                <a:spcPct val="150000"/>
              </a:lnSpc>
            </a:pPr>
            <a:r>
              <a:rPr lang="en-US" sz="1556">
                <a:solidFill>
                  <a:srgbClr val="2C2821"/>
                </a:solidFill>
                <a:latin typeface="Arial" panose="020b0604020202020204" pitchFamily="34" charset="0"/>
                <a:ea typeface="Lora" pitchFamily="34" charset="-122"/>
                <a:cs typeface="Arial" panose="020b0604020202020204" pitchFamily="34" charset="0"/>
              </a:rPr>
              <a:t>Hộp rải liệu tháp trao đổi nhiệt có vai trò phân phối liệu đều khắp tháp, đảm bảo hiệu quả trao đổi nhiệt tối ưu. Cải tạo hộp rải liệu giúp tăng cường hiệu suất trao đổi nhiệt và giảm tiêu hao năng lượng.</a:t>
            </a:r>
            <a:endParaRPr lang="en-US" sz="1556">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9140623"/>
      </p:ext>
    </p:extLst>
  </p:cSld>
  <p:clrMapOvr>
    <a:masterClrMapping/>
  </p:clrMapOvr>
  <p:transition/>
  <p:timing/>
</p:sld>
</file>

<file path=ppt/tags/tag1.xml><?xml version="1.0" encoding="utf-8"?>
<p:tagLst xmlns:p="http://schemas.openxmlformats.org/presentationml/2006/main">
  <p:tag name="AS_NET" val="4.0.30319.42000"/>
  <p:tag name="AS_OS" val="Microsoft Windows NT 10.0.14393.0"/>
  <p:tag name="AS_RELEASE_DATE" val="2019.12.14"/>
  <p:tag name="AS_TITLE" val="Aspose.Slides for .NET 4.0 Client Profile"/>
  <p:tag name="AS_VERSION" val="19.12"/>
</p:tagLst>
</file>

<file path=ppt/theme/theme1.xml><?xml version="1.0" encoding="utf-8"?>
<a:theme xmlns:r="http://schemas.openxmlformats.org/officeDocument/2006/relationships"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ppt/theme/theme2.xml><?xml version="1.0" encoding="utf-8"?>
<a:theme xmlns:r="http://schemas.openxmlformats.org/officeDocument/2006/relationships" xmlns:a="http://schemas.openxmlformats.org/drawingml/2006/main" name="Energy Saving Infographics by Slidesgo override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
  <PresentationFormat>Widescreen</PresentationFormat>
  <Paragraphs>253</Paragraphs>
  <Slides>60</Slides>
  <Notes>10</Notes>
  <TotalTime>1370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60</vt:i4>
      </vt:variant>
    </vt:vector>
  </HeadingPairs>
  <TitlesOfParts>
    <vt:vector baseType="lpstr" size="74">
      <vt:lpstr>Arial</vt:lpstr>
      <vt:lpstr>Fira Sans Extra Condensed</vt:lpstr>
      <vt:lpstr>Roboto</vt:lpstr>
      <vt:lpstr>Lora</vt:lpstr>
      <vt:lpstr>Alice</vt:lpstr>
      <vt:lpstr>DM Sans</vt:lpstr>
      <vt:lpstr>Times New Roman</vt:lpstr>
      <vt:lpstr>Symbol</vt:lpstr>
      <vt:lpstr>Aptos</vt:lpstr>
      <vt:lpstr>Courier New</vt:lpstr>
      <vt:lpstr>Wingdings</vt:lpstr>
      <vt:lpstr>Calibri</vt:lpstr>
      <vt:lpstr>Platypi Medium</vt:lpstr>
      <vt:lpstr>Energy Saving Infographics by Slidesgo</vt:lpstr>
      <vt:lpstr>PowerPoint Presentation</vt:lpstr>
      <vt:lpstr>PowerPoint Presentation</vt:lpstr>
      <vt:lpstr>Nội dung</vt:lpstr>
      <vt:lpstr>I. Thông tin về cơ hội tiết kiệm năng lượng cho ngành xi măng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12. Tăng cường quản lí nội vi và bảo dưỡng thiết bị</vt:lpstr>
      <vt:lpstr>12. Tăng cường quản lí nội vi và bảo dưỡng thiết bị</vt:lpstr>
      <vt:lpstr>12. Tăng cường quản lí nội vi và bảo dưỡng thiết bị</vt:lpstr>
      <vt:lpstr>II. Một số giải pháp điển hình được đề xuất</vt:lpstr>
      <vt:lpstr>1. Cải tạo hệ thống chiếu sáng</vt:lpstr>
      <vt:lpstr>1. Cải tạo hệ thống chiếu sáng</vt:lpstr>
      <vt:lpstr>1. Cải tạo hệ thống chiếu sáng</vt:lpstr>
      <vt:lpstr>1. Cải tạo hệ thống chiếu sáng</vt:lpstr>
      <vt:lpstr>2. Lắp đặt biến tần kết hợp bộ điều khiển chung cho trạm máy nén khí</vt:lpstr>
      <vt:lpstr>2. Lắp đặt biến tần kết hợp bộ điều khiển chung cho trạm máy nén khí</vt:lpstr>
      <vt:lpstr>2. Lắp đặt biến tần kết hợp bộ điều khiển chung cho trạm máy nén khí</vt:lpstr>
      <vt:lpstr>2. Lắp đặt biến tần kết hợp bộ điều khiển chung cho trạm máy nén khí</vt:lpstr>
      <vt:lpstr>3. ENPOSS DORCE  cho hệ thống chỉnh lưu cấp điện cho cụm lò nung, lò sấy dây chuyền 1,2</vt:lpstr>
      <vt:lpstr>PowerPoint Presentation</vt:lpstr>
      <vt:lpstr>PowerPoint Presentation</vt:lpstr>
      <vt:lpstr>3. Lắp đặt thiết bị lọc sóng hài ENPOSS DORCE  cho hệ thống chỉnh lưu cấp điện cho cụm lò nung, lò sấy dây chuyền 1,2</vt:lpstr>
      <vt:lpstr>PowerPoint Presentation</vt:lpstr>
      <vt:lpstr>4. Tận dụng nhiệt thải của khói lò nung clinker và không khí thải ra từ quá trình làm mát clinker để sản xuất điện</vt:lpstr>
      <vt:lpstr>4. Tận dụng nhiệt thải của khói lò nung clinker và không khí thải ra từ quá trình làm mát clinker để sản xuất điện</vt:lpstr>
      <vt:lpstr>4. Tận dụng nhiệt thải của khói lò nung clinker và không khí thải ra từ quá trình làm mát clinker để sản xuất điện</vt:lpstr>
      <vt:lpstr>4. Tận dụng nhiệt thải của khói lò nung clinker và không khí thải ra từ quá trình làm mát clinker để sản xuất điện</vt:lpstr>
      <vt:lpstr>5. Lắp biến tần cho các quạt gió calciner 421FN02</vt:lpstr>
      <vt:lpstr>5. Lắp biến tần cho các quạt gió calciner 421FN02</vt:lpstr>
      <vt:lpstr>5. Lắp biến tần cho các quạt gió calciner 421FN02</vt:lpstr>
      <vt:lpstr>6. Lắp biến tần cho quạt hút hệ thống nghiền xi 541FN03</vt:lpstr>
      <vt:lpstr>6. Lắp biến tần cho quạt hút hệ thống nghiền xi 541FN03</vt:lpstr>
      <vt:lpstr>6. Lắp biến tần cho quạt hút hệ thống nghiền xi 541FN03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19.1200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CHƯƠNG TRÌNH TẬP HUẤN IEs</dc:title>
  <dc:creator>LÊ Quang Trường</dc:creator>
  <cp:lastModifiedBy>823417-Nguyễn Mạnh Hùng</cp:lastModifiedBy>
  <cp:revision>127</cp:revision>
  <dcterms:modified xsi:type="dcterms:W3CDTF">2026-05-28T07:55:03Z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NXPowerLiteLastOptimized">
    <vt:lpwstr>2939405</vt:lpwstr>
  </property>
  <property fmtid="{D5CDD505-2E9C-101B-9397-08002B2CF9AE}" pid="3" name="NXPowerLiteSettings">
    <vt:lpwstr>F7000400038000</vt:lpwstr>
  </property>
  <property fmtid="{D5CDD505-2E9C-101B-9397-08002B2CF9AE}" pid="4" name="NXPowerLiteVersion">
    <vt:lpwstr>S11.0.1</vt:lpwstr>
  </property>
</Properties>
</file>