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 /><Relationship Id="rId2" Type="http://schemas.openxmlformats.org/officeDocument/2006/relationships/extended-properties" Target="docProps/app.xml" /><Relationship Id="rId3" Type="http://schemas.openxmlformats.org/officeDocument/2006/relationships/officeDocument" Target="ppt/presentation.xml" 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embedTrueTypeFonts="1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</p:sldIdLst>
  <p:sldSz cx="9144000" cy="5143500"/>
  <p:notesSz cx="9144000" cy="5143500"/>
  <p:embeddedFontLst>
    <p:embeddedFont>
      <p:font typeface="HWBWBK+Arial-BoldMT"/>
      <p:regular r:id="rId60"/>
    </p:embeddedFont>
    <p:embeddedFont>
      <p:font typeface="CTVSNB+ArialMT"/>
      <p:regular r:id="rId61"/>
    </p:embeddedFont>
    <p:embeddedFont>
      <p:font typeface="JERBKR+Wingdings-Regular"/>
      <p:regular r:id="rId62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2482" y="-91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presProps" Target="presProp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tableStyles" Target="tableStyles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viewProps" Target="viewProps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slide" Target="slides/slide34.xml" /><Relationship Id="rId4" Type="http://schemas.openxmlformats.org/officeDocument/2006/relationships/theme" Target="theme/theme1.xml" /><Relationship Id="rId40" Type="http://schemas.openxmlformats.org/officeDocument/2006/relationships/slide" Target="slides/slide35.xml" /><Relationship Id="rId41" Type="http://schemas.openxmlformats.org/officeDocument/2006/relationships/slide" Target="slides/slide36.xml" /><Relationship Id="rId42" Type="http://schemas.openxmlformats.org/officeDocument/2006/relationships/slide" Target="slides/slide37.xml" /><Relationship Id="rId43" Type="http://schemas.openxmlformats.org/officeDocument/2006/relationships/slide" Target="slides/slide38.xml" /><Relationship Id="rId44" Type="http://schemas.openxmlformats.org/officeDocument/2006/relationships/slide" Target="slides/slide39.xml" /><Relationship Id="rId45" Type="http://schemas.openxmlformats.org/officeDocument/2006/relationships/slide" Target="slides/slide40.xml" /><Relationship Id="rId46" Type="http://schemas.openxmlformats.org/officeDocument/2006/relationships/slide" Target="slides/slide41.xml" /><Relationship Id="rId47" Type="http://schemas.openxmlformats.org/officeDocument/2006/relationships/slide" Target="slides/slide42.xml" /><Relationship Id="rId48" Type="http://schemas.openxmlformats.org/officeDocument/2006/relationships/slide" Target="slides/slide43.xml" /><Relationship Id="rId49" Type="http://schemas.openxmlformats.org/officeDocument/2006/relationships/slide" Target="slides/slide44.xml" /><Relationship Id="rId5" Type="http://schemas.openxmlformats.org/officeDocument/2006/relationships/slideMaster" Target="slideMasters/slideMaster1.xml" /><Relationship Id="rId50" Type="http://schemas.openxmlformats.org/officeDocument/2006/relationships/slide" Target="slides/slide45.xml" /><Relationship Id="rId51" Type="http://schemas.openxmlformats.org/officeDocument/2006/relationships/slide" Target="slides/slide46.xml" /><Relationship Id="rId52" Type="http://schemas.openxmlformats.org/officeDocument/2006/relationships/slide" Target="slides/slide47.xml" /><Relationship Id="rId53" Type="http://schemas.openxmlformats.org/officeDocument/2006/relationships/slide" Target="slides/slide48.xml" /><Relationship Id="rId54" Type="http://schemas.openxmlformats.org/officeDocument/2006/relationships/slide" Target="slides/slide49.xml" /><Relationship Id="rId55" Type="http://schemas.openxmlformats.org/officeDocument/2006/relationships/slide" Target="slides/slide50.xml" /><Relationship Id="rId56" Type="http://schemas.openxmlformats.org/officeDocument/2006/relationships/slide" Target="slides/slide51.xml" /><Relationship Id="rId57" Type="http://schemas.openxmlformats.org/officeDocument/2006/relationships/slide" Target="slides/slide52.xml" /><Relationship Id="rId58" Type="http://schemas.openxmlformats.org/officeDocument/2006/relationships/slide" Target="slides/slide53.xml" /><Relationship Id="rId59" Type="http://schemas.openxmlformats.org/officeDocument/2006/relationships/slide" Target="slides/slide54.xml" /><Relationship Id="rId6" Type="http://schemas.openxmlformats.org/officeDocument/2006/relationships/slide" Target="slides/slide1.xml" /><Relationship Id="rId60" Type="http://schemas.openxmlformats.org/officeDocument/2006/relationships/font" Target="fonts/font1.fntdata" /><Relationship Id="rId61" Type="http://schemas.openxmlformats.org/officeDocument/2006/relationships/font" Target="fonts/font2.fntdata" /><Relationship Id="rId62" Type="http://schemas.openxmlformats.org/officeDocument/2006/relationships/font" Target="fonts/font3.fntdata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27.02.2014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" Target="../theme/theme1.xml" 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В‹#В›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4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5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7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0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3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4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5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6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7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8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3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4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5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6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7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8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0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1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2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3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9435" y="889911"/>
            <a:ext cx="6260366" cy="20084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3334"/>
              </a:lnSpc>
              <a:spcBef>
                <a:spcPts val="0"/>
              </a:spcBef>
              <a:spcAft>
                <a:spcPts val="0"/>
              </a:spcAft>
            </a:pP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CHƯƠNG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TRÌNH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TẬP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HUẤN</a:t>
            </a:r>
          </a:p>
          <a:p>
            <a:pPr marL="0" marR="0">
              <a:lnSpc>
                <a:spcPts val="3334"/>
              </a:lnSpc>
              <a:spcBef>
                <a:spcPts val="555"/>
              </a:spcBef>
              <a:spcAft>
                <a:spcPts val="0"/>
              </a:spcAft>
            </a:pP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CHO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DOANH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NGHIỆP</a:t>
            </a:r>
          </a:p>
          <a:p>
            <a:pPr marL="0" marR="0">
              <a:lnSpc>
                <a:spcPts val="3334"/>
              </a:lnSpc>
              <a:spcBef>
                <a:spcPts val="505"/>
              </a:spcBef>
              <a:spcAft>
                <a:spcPts val="0"/>
              </a:spcAft>
            </a:pP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CÔNG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200" b="1">
                <a:solidFill>
                  <a:srgbClr val="337177"/>
                </a:solidFill>
                <a:latin typeface="HWBWBK+Arial-BoldMT"/>
                <a:cs typeface="HWBWBK+Arial-BoldMT"/>
              </a:rPr>
              <a:t>NGHIỆP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5946" y="2466653"/>
            <a:ext cx="352312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Đối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tượng: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Quản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lý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Doanh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70c0"/>
                </a:solidFill>
                <a:latin typeface="HWBWBK+Arial-BoldMT"/>
                <a:cs typeface="HWBWBK+Arial-BoldMT"/>
              </a:rPr>
              <a:t>nghiệp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44210" y="3247751"/>
            <a:ext cx="1352032" cy="5326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650" b="1" u="sng">
                <a:solidFill>
                  <a:srgbClr val="337177"/>
                </a:solidFill>
                <a:latin typeface="HWBWBK+Arial-BoldMT"/>
                <a:cs typeface="HWBWBK+Arial-BoldMT"/>
              </a:rPr>
              <a:t>Module</a:t>
            </a:r>
            <a:r>
              <a:rPr dirty="0" sz="1650" spc="69" b="1" u="sng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650" b="1" u="sng">
                <a:solidFill>
                  <a:srgbClr val="337177"/>
                </a:solidFill>
                <a:latin typeface="HWBWBK+Arial-BoldMT"/>
                <a:cs typeface="HWBWBK+Arial-BoldMT"/>
              </a:rPr>
              <a:t>8:</a:t>
            </a:r>
            <a:r>
              <a:rPr dirty="0" sz="1650">
                <a:solidFill>
                  <a:srgbClr val="337177"/>
                </a:solidFill>
                <a:latin typeface="CTVSNB+ArialMT"/>
                <a:cs typeface="CTVSNB+ArialMT"/>
              </a:rPr>
              <a:t>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44210" y="3499211"/>
            <a:ext cx="5179358" cy="78413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719"/>
              </a:lnSpc>
              <a:spcBef>
                <a:spcPts val="0"/>
              </a:spcBef>
              <a:spcAft>
                <a:spcPts val="0"/>
              </a:spcAft>
            </a:pPr>
            <a:r>
              <a:rPr dirty="0" sz="1650">
                <a:solidFill>
                  <a:srgbClr val="337177"/>
                </a:solidFill>
                <a:latin typeface="CTVSNB+ArialMT"/>
                <a:cs typeface="CTVSNB+ArialMT"/>
              </a:rPr>
              <a:t>Cácꢀcơꢀhộiꢀtiếtꢀkiệmꢀnăngꢀlượngꢀđiểnꢀhìnhꢀtrongꢀ</a:t>
            </a:r>
          </a:p>
          <a:p>
            <a:pPr marL="4762" marR="0">
              <a:lnSpc>
                <a:spcPts val="1719"/>
              </a:lnSpc>
              <a:spcBef>
                <a:spcPts val="260"/>
              </a:spcBef>
              <a:spcAft>
                <a:spcPts val="0"/>
              </a:spcAft>
            </a:pPr>
            <a:r>
              <a:rPr dirty="0" sz="1650">
                <a:solidFill>
                  <a:srgbClr val="337177"/>
                </a:solidFill>
                <a:latin typeface="CTVSNB+ArialMT"/>
                <a:cs typeface="CTVSNB+ArialMT"/>
              </a:rPr>
              <a:t>dâyꢀchuyềnꢀsảnꢀxuấtꢀgiấyꢀvàꢀbộtꢀgiấy.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9372" y="1327185"/>
            <a:ext cx="4426522" cy="168681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0317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Kraft–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Chuyển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đổi</a:t>
            </a:r>
          </a:p>
          <a:p>
            <a:pPr marL="60317" marR="0">
              <a:lnSpc>
                <a:spcPts val="1535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nấu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gián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đoạn</a:t>
            </a:r>
          </a:p>
          <a:p>
            <a:pPr marL="60317" marR="0">
              <a:lnSpc>
                <a:spcPts val="1536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Nồiꢀnấuꢀgiánꢀđoạnꢀphùꢀhợpꢀvớiꢀnhiềuꢀsảnꢀ</a:t>
            </a:r>
          </a:p>
          <a:p>
            <a:pPr marL="60317" marR="0">
              <a:lnSpc>
                <a:spcPts val="1535"/>
              </a:lnSpc>
              <a:spcBef>
                <a:spcPts val="5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phẩm.</a:t>
            </a:r>
          </a:p>
          <a:p>
            <a:pPr marL="60317" marR="0">
              <a:lnSpc>
                <a:spcPts val="1536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Sửꢀdụngꢀnhiệtꢀgiánꢀtiếpꢀvàꢀxảꢀlạnh</a:t>
            </a:r>
          </a:p>
          <a:p>
            <a:pPr marL="0" marR="0">
              <a:lnSpc>
                <a:spcPts val="1535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Sửꢀdụngꢀhơiꢀnướcꢀgiánꢀtiếpꢀthayꢀchoꢀ</a:t>
            </a:r>
          </a:p>
          <a:p>
            <a:pPr marL="317492" marR="0">
              <a:lnSpc>
                <a:spcPts val="1536"/>
              </a:lnSpc>
              <a:spcBef>
                <a:spcPts val="5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hơiꢀnướcꢀtrựcꢀtiếp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9372" y="2692689"/>
            <a:ext cx="4166816" cy="7110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Nhiệtꢀđượcꢀthuꢀhồiꢀtừꢀdungꢀdịchꢀcònꢀ</a:t>
            </a:r>
          </a:p>
          <a:p>
            <a:pPr marL="317492" marR="0">
              <a:lnSpc>
                <a:spcPts val="1536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thừa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69410" y="3082834"/>
            <a:ext cx="2411647" cy="51360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Hấp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sơ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gỗ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69410" y="3277906"/>
            <a:ext cx="4006747" cy="90563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nóng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trước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dung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dịch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</a:p>
          <a:p>
            <a:pPr marL="0" marR="0">
              <a:lnSpc>
                <a:spcPts val="1536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nóng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trước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</a:p>
          <a:p>
            <a:pPr marL="384611" marR="0">
              <a:lnSpc>
                <a:spcPts val="1536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quy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trình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6517024" cy="100421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Kraft–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Xả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nấu/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giãn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áp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Giảmꢀápꢀsuấtꢀtrongꢀnồiꢀnấuꢀtạoꢀraꢀhơiꢀnướcꢀcóꢀthểꢀsửꢀdụngꢀđể: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Hấpꢀdămꢀgỗꢀ–ꢀcóꢀhaiꢀcách: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463025" y="1929207"/>
            <a:ext cx="8012668" cy="124805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1)ꢀgiãnꢀápꢀtừꢀcôngꢀđoạnꢀđầuꢀtiênꢀthườngꢀđượcꢀsửꢀdụngꢀđểꢀlàmꢀnóngꢀdămꢀgỗꢀ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trongꢀbìnhꢀhấp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2)ꢀgiãnꢀápꢀtừꢀcôngꢀđoạnꢀthứꢀhaiꢀcóꢀthểꢀđượcꢀsửꢀdụngꢀthayꢀthếꢀchoꢀhơiꢀnướcꢀ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trựcꢀtiếpꢀtrongꢀthùngꢀđựngꢀdămꢀgỗ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3148407"/>
            <a:ext cx="8840932" cy="100421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Đunꢀnướcꢀnóngꢀtạiꢀcơꢀsởꢀsảnꢀxuất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Bayꢀhơiꢀdungꢀdịchꢀđenꢀđượcꢀsửꢀdụngꢀnhưꢀnhiệtꢀnăngꢀtrongꢀthiếtꢀbịꢀbayꢀhơiꢀnhiềuꢀgiaiꢀ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đoạn.ꢀ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78416" y="1197687"/>
            <a:ext cx="3240636" cy="7603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Kraft–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Xả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nấu/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giãn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áp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78416" y="1929207"/>
            <a:ext cx="3273573" cy="100421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Giảmꢀápꢀsuấtꢀtrongꢀnồiꢀnấuꢀtạoꢀ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raꢀhơiꢀnướcꢀcóꢀthểꢀsửꢀdụngꢀđể: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Hấpꢀdămꢀgỗꢀ–ꢀcóꢀhaiꢀcách: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200572"/>
            <a:ext cx="6236883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Tẩy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từ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thải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nhà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tẩy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688252"/>
            <a:ext cx="9203546" cy="124805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Nướcꢀthảiꢀcủaꢀnhàꢀmáyꢀtẩyꢀtrắngꢀcóꢀthểꢀchứaꢀmộtꢀlượngꢀlớnꢀnhiệtꢀvàꢀsẽꢀrấtꢀlãngꢀphíꢀnếuꢀ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nướcꢀthảiꢀđượcꢀthảiꢀraꢀmàꢀkhôngꢀthuꢀhồiꢀnhiệt.ꢀCóꢀthểꢀlắpꢀđặtꢀcácꢀbộꢀtraoꢀđổiꢀnhiệtꢀđểꢀ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thuꢀhồiꢀmộtꢀphầnꢀtừꢀlượngꢀnhiệtꢀnàyꢀchoꢀcácꢀquyꢀtrìnhꢀhữuꢀíchꢀkháchꢀxungꢀquanhꢀnhàꢀ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máy,ꢀbaoꢀgồmꢀsưởiꢀấmꢀbằngꢀnướcꢀnóng,ꢀincludingꢀhotꢀwaterꢀheating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908877" y="2978217"/>
            <a:ext cx="767953" cy="7603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2706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CTVSNB+ArialMT"/>
                <a:cs typeface="CTVSNB+ArialMT"/>
              </a:rPr>
              <a:t>Tẩyꢀ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CTVSNB+ArialMT"/>
                <a:cs typeface="CTVSNB+ArialMT"/>
              </a:rPr>
              <a:t>trắng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48225" y="3734302"/>
            <a:ext cx="711398" cy="7603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CTVSNB+ArialMT"/>
                <a:cs typeface="CTVSNB+ArialMT"/>
              </a:rPr>
              <a:t>Thuꢀ</a:t>
            </a:r>
          </a:p>
          <a:p>
            <a:pPr marL="3968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ffffff"/>
                </a:solidFill>
                <a:latin typeface="CTVSNB+ArialMT"/>
                <a:cs typeface="CTVSNB+ArialMT"/>
              </a:rPr>
              <a:t>hồi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5654552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Tầy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Cải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thiện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công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nghệ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rửa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dung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dịch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nâu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4033" y="1441526"/>
            <a:ext cx="9224666" cy="246697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0317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spc="16">
                <a:solidFill>
                  <a:srgbClr val="000000"/>
                </a:solidFill>
                <a:latin typeface="CTVSNB+ArialMT"/>
                <a:cs typeface="CTVSNB+ArialMT"/>
              </a:rPr>
              <a:t>Côngꢀnghệꢀrửaꢀbằngꢀdungꢀdịchꢀnâuꢀtruyềnꢀthốngꢀgồmꢀgồmꢀmộtꢀchuỗiꢀtừꢀ3ꢀđếnꢀ4ꢀtrốngꢀ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rửa,ꢀtạiꢀđóꢀmộtꢀtấmꢀlótꢀdạngꢀsợiꢀởꢀápꢀsuấtꢀchânꢀkhôngꢀđượcꢀphunꢀnướcꢀđểꢀhoàꢀtanꢀcácꢀ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chấtꢀrắn.ꢀ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 spc="25">
                <a:solidFill>
                  <a:srgbClr val="000000"/>
                </a:solidFill>
                <a:latin typeface="CTVSNB+ArialMT"/>
                <a:cs typeface="CTVSNB+ArialMT"/>
              </a:rPr>
              <a:t>Cácꢀhệꢀthốngꢀrửaꢀhiệnꢀđạiꢀthayꢀthếꢀcácꢀđơnꢀvịꢀápꢀsuấtꢀchânꢀkhôngꢀđượcꢀkhuyếchꢀtánꢀ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chânꢀkhôngꢀhoặcꢀmáyꢀépꢀrửa.ꢀCácꢀhệꢀthốngꢀnàyꢀloạiꢀbỏꢀchấtꢀrắnꢀhiệuꢀquảꢀhơn;ꢀ</a:t>
            </a:r>
          </a:p>
          <a:p>
            <a:pPr marL="0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Đòiꢀhỏiꢀítꢀđiệnꢀnăngꢀhoặcꢀhơiꢀnướcꢀhơn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Giảmꢀhoáꢀchấtꢀtẩyꢀtrắngꢀ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 spc="10">
                <a:solidFill>
                  <a:srgbClr val="000000"/>
                </a:solidFill>
                <a:latin typeface="CTVSNB+ArialMT"/>
                <a:cs typeface="CTVSNB+ArialMT"/>
              </a:rPr>
              <a:t>Đặcꢀbiệt,ꢀmáyꢀépꢀrửaꢀđãꢀchứngꢀminhꢀhiệuꢀquảꢀđượcꢀcảiꢀthiệnꢀvàꢀngàyꢀcàngꢀtrởꢀlênꢀphổꢀ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biếnꢀhơnꢀtrongꢀngànhꢀcôngꢀnghiệpꢀgiấy.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71657"/>
            <a:ext cx="5368367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Tẩy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Trao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đổi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bằng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Chlorine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dioxide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659337"/>
            <a:ext cx="9136911" cy="149189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DungꢀdịchꢀClO2ꢀthườngꢀđượcꢀướpꢀlạnhꢀđểꢀtốiꢀđaꢀhoáꢀnồngꢀđộꢀCIO2ꢀtrướcꢀkhiꢀsửꢀdụngꢀ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trongꢀnhàꢀmáyꢀtẩyꢀtrắng.ꢀ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Tuyꢀnhiên,ꢀviệcꢀlàmꢀnóngꢀCIO2ꢀtrướcꢀkhiꢀtrộnꢀvàoꢀhỗnꢀhợpꢀsẽꢀlàmꢀgiảmꢀnhuꢀcầuꢀsửꢀ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dụngꢀhơiꢀnướcꢀtrongꢀnhàꢀmáyꢀtẩyꢀtrắng,ꢀvàꢀđóꢀlàꢀmộtꢀphươngꢀphápꢀbảoꢀtồnꢀnăngꢀlượngꢀ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quanꢀtrọng.ꢀ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2878537"/>
            <a:ext cx="9179128" cy="76037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Làmꢀnóngꢀtrướcꢀcóꢀthểꢀđượcꢀthựcꢀhiệnꢀbằngꢀcáchꢀsửꢀdụngꢀnguồnꢀnhiệtꢀthứꢀcấpꢀvớiꢀviệcꢀ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lắpꢀđặtꢀbộꢀtraoꢀđổiꢀnhiệtꢀtrongꢀmạchꢀcungꢀcấpꢀClO2ꢀ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74613" y="3738413"/>
            <a:ext cx="1106909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CTVSNB+ArialMT"/>
                <a:cs typeface="CTVSNB+ArialMT"/>
              </a:rPr>
              <a:t>Làmꢀnóngꢀ</a:t>
            </a:r>
          </a:p>
          <a:p>
            <a:pPr marL="17780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CTVSNB+ArialMT"/>
                <a:cs typeface="CTVSNB+ArialMT"/>
              </a:rPr>
              <a:t>trước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22127" y="4021944"/>
            <a:ext cx="61248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CTVSNB+ArialMT"/>
                <a:cs typeface="CTVSNB+ArialMT"/>
              </a:rPr>
              <a:t>Tẩyꢀ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68152" y="4235304"/>
            <a:ext cx="67195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ffffff"/>
                </a:solidFill>
                <a:latin typeface="CTVSNB+ArialMT"/>
                <a:cs typeface="CTVSNB+ArialMT"/>
              </a:rPr>
              <a:t>trắng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74033" y="1197687"/>
            <a:ext cx="5246026" cy="197778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0317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Tẩy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Các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biện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pháp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khác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Nấuꢀmởꢀrộng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LoạiꢀbỏꢀchấtꢀgỗꢀsơꢀbộꢀbằngꢀOxy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TẩyꢀtrắngꢀbằngꢀOzone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Thuꢀhồiꢀoxyꢀhoáꢀhệꢀthốngꢀthuꢀhồiꢀkiềmꢀtrựcꢀtiếp</a:t>
            </a:r>
          </a:p>
          <a:p>
            <a:pPr marL="0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Tẩyꢀtrắngꢀsinhꢀhọc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Máyꢀépꢀrửa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197687"/>
            <a:ext cx="9104718" cy="19793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hoá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chất-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Cô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đặc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chất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rắn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dung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dịch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đen</a:t>
            </a:r>
          </a:p>
          <a:p>
            <a:pPr marL="2540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Máyꢀcôꢀđặcꢀdungꢀdịchꢀđenꢀđượcꢀthiếtꢀkếꢀđểꢀlàmꢀtăngꢀhàmꢀlượngꢀchấtꢀrắnꢀcủaꢀdungꢀ</a:t>
            </a:r>
          </a:p>
          <a:p>
            <a:pPr marL="34290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dịchꢀđenꢀtrướcꢀkhiꢀđốtꢀcháyꢀtrongꢀlòꢀhơiꢀthuꢀhồi.ꢀ</a:t>
            </a:r>
          </a:p>
          <a:p>
            <a:pPr marL="2540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Giaꢀtăngꢀhàmꢀlượngꢀchấtꢀrắnꢀcóꢀnghĩaꢀlàꢀlượngꢀnướcꢀbốcꢀhơiꢀtrongꢀlòꢀhơiꢀthuꢀhồiꢀítꢀ</a:t>
            </a:r>
          </a:p>
          <a:p>
            <a:pPr marL="34290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hơnꢀtừꢀđóꢀcóꢀthểꢀlàmꢀtăngꢀhiệuꢀquảꢀcủaꢀquyꢀtrìnhꢀtạoꢀhơiꢀnướcꢀmộtꢀcáchꢀđángꢀkể.</a:t>
            </a:r>
          </a:p>
          <a:p>
            <a:pPr marL="25407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Hiệnꢀnayꢀcóꢀhaiꢀloạiꢀmáyꢀcôꢀđặcꢀdungꢀdịchꢀđenꢀ:ꢀMáyꢀcôꢀđặcꢀdạngꢀốngꢀchìmꢀvàꢀmáyꢀ</a:t>
            </a:r>
          </a:p>
          <a:p>
            <a:pPr marL="34290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côꢀđặcꢀdạngꢀmàngꢀrơi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9189740" cy="124805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hoá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chất–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Ống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composite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hoàn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thiện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cho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hơi</a:t>
            </a:r>
            <a:r>
              <a:rPr dirty="0" sz="1600" spc="89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NồiꢀhơiꢀthuꢀhồiꢀcóꢀcácꢀốngꢀsinhꢀhơiꢀbằngꢀthépꢀCarbonꢀthuờngꢀbịꢀănꢀmònꢀnghiêmꢀtrọngꢀ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vàꢀdoꢀthườngꢀxuyênꢀbịꢀhỏngꢀđãꢀphátꢀsinhꢀnhuꢀcầuꢀtìmꢀkiếmꢀcácꢀhợpꢀkimꢀtiênꢀtiếnꢀhơnꢀđểꢀ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sảnꢀxuấtꢀống.ꢀ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2416887"/>
            <a:ext cx="8970322" cy="124805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Cácꢀnghiênꢀcứuꢀđãꢀdẫnꢀđếnꢀsựꢀphátꢀtriểnꢀcủaꢀlớpꢀphủꢀhànꢀmớiꢀcácꢀốngꢀhợpꢀkimꢀdạngꢀ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đúcꢀép.ꢀNhữngꢀhợpꢀkimꢀtiênꢀtiếnꢀnàyꢀgiúpꢀchúngꢀtaꢀcóꢀthểꢀsửꢀdụngꢀdungꢀdịchꢀđenꢀvớiꢀ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hàmꢀlượngꢀchấtꢀrắnꢀkhôꢀcaoꢀhơn,ꢀtừꢀđóꢀlàmꢀtăngꢀhiệuꢀsuấtꢀnhiệtꢀcủaꢀnồiꢀhơiꢀcũngꢀnhưꢀ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giảmꢀsốꢀlầnꢀtắtꢀlò.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076189"/>
            <a:ext cx="5866718" cy="4842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hoá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chất–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Giám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sát</a:t>
            </a:r>
            <a:r>
              <a:rPr dirty="0" sz="1500" spc="-19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bám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bẩn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của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Nồi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hơi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533389"/>
            <a:ext cx="9092564" cy="231274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 spc="24">
                <a:solidFill>
                  <a:srgbClr val="000000"/>
                </a:solidFill>
                <a:latin typeface="CTVSNB+ArialMT"/>
                <a:cs typeface="CTVSNB+ArialMT"/>
              </a:rPr>
              <a:t>KiểmꢀsoátꢀtìnhꢀtrạngꢀbámꢀbẩnꢀtrênꢀbềꢀmặtꢀtruyềnꢀnhiệtꢀtrongꢀNồiꢀhơiꢀthuꢀhồiꢀcóꢀthểꢀlàmꢀ</a:t>
            </a:r>
          </a:p>
          <a:p>
            <a:pPr marL="31749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tăngꢀ</a:t>
            </a:r>
            <a:r>
              <a:rPr dirty="0" sz="15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hiệuꢀ</a:t>
            </a:r>
            <a:r>
              <a:rPr dirty="0" sz="1500" spc="-1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suấtꢀ</a:t>
            </a:r>
            <a:r>
              <a:rPr dirty="0" sz="15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vậnꢀ</a:t>
            </a:r>
            <a:r>
              <a:rPr dirty="0" sz="15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hànhꢀ</a:t>
            </a:r>
            <a:r>
              <a:rPr dirty="0" sz="15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máy,ꢀgiảmꢀ</a:t>
            </a:r>
            <a:r>
              <a:rPr dirty="0" sz="1500" spc="-19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thờiꢀ</a:t>
            </a:r>
            <a:r>
              <a:rPr dirty="0" sz="1500" spc="-1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gianꢀ</a:t>
            </a:r>
            <a:r>
              <a:rPr dirty="0" sz="1500" spc="-1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chết,ꢀ</a:t>
            </a:r>
            <a:r>
              <a:rPr dirty="0" sz="15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5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xâyꢀ</a:t>
            </a:r>
            <a:r>
              <a:rPr dirty="0" sz="15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dựngꢀ</a:t>
            </a:r>
            <a:r>
              <a:rPr dirty="0" sz="15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kếꢀ</a:t>
            </a:r>
            <a:r>
              <a:rPr dirty="0" sz="15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hoạchꢀ</a:t>
            </a:r>
            <a:r>
              <a:rPr dirty="0" sz="15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tắtꢀ</a:t>
            </a:r>
            <a:r>
              <a:rPr dirty="0" sz="15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5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linhꢀ</a:t>
            </a:r>
          </a:p>
          <a:p>
            <a:pPr marL="31749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hoạtꢀhơn.ꢀ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 spc="11">
                <a:solidFill>
                  <a:srgbClr val="000000"/>
                </a:solidFill>
                <a:latin typeface="CTVSNB+ArialMT"/>
                <a:cs typeface="CTVSNB+ArialMT"/>
              </a:rPr>
              <a:t>Hệꢀthốngꢀgiámꢀsátꢀhồngꢀngoạiꢀcầmꢀtayꢀđãꢀđượcꢀphátꢀtriểnꢀcóꢀthểꢀphátꢀhiệnꢀsớmꢀcácꢀꢀchiꢀ</a:t>
            </a:r>
          </a:p>
          <a:p>
            <a:pPr marL="31749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spc="15">
                <a:solidFill>
                  <a:srgbClr val="000000"/>
                </a:solidFill>
                <a:latin typeface="CTVSNB+ArialMT"/>
                <a:cs typeface="CTVSNB+ArialMT"/>
              </a:rPr>
              <a:t>tiếtꢀbịꢀlỗiꢀvàꢀhìnhꢀthànhꢀxỉ,ꢀngănꢀngừaꢀhưꢀhỏngꢀdoꢀvaꢀđậpꢀvàꢀchoꢀphépꢀvệꢀsinhꢀsachꢀhơnꢀ</a:t>
            </a:r>
          </a:p>
          <a:p>
            <a:pPr marL="31749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trướcꢀkhiꢀbámꢀbẩnꢀbịꢀkhôꢀđặc.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Hệꢀthốngꢀnàyꢀđượcꢀchoꢀlàꢀcóꢀthểꢀcungꢀcấpꢀhìnhꢀảnhꢀrõꢀnétꢀbênꢀtrongꢀnồiꢀhơiꢀtíchꢀtụꢀnhiềuꢀ</a:t>
            </a:r>
          </a:p>
          <a:p>
            <a:pPr marL="31749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bụiꢀbẩnꢀvàꢀchoꢀphépꢀkiểmꢀtraꢀbấtꢀcứꢀkhuꢀvựcꢀnàoꢀbênꢀtrongꢀbuồngꢀđốt.ꢀ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Lợiꢀích: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45511" y="3590789"/>
            <a:ext cx="3613522" cy="116937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Tăngꢀhiệuꢀsuấtꢀnhiệt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Cảiꢀthiệnꢀnăngꢀsuấtꢀlòꢀhơi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Giảmꢀsốꢀlầnꢀtắtꢀlòꢀvàꢀphátꢀthảiꢀkhí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Cảiꢀthiệnꢀtínhꢀanꢀtoànꢀchoꢀnồiꢀhơi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778250" y="449374"/>
            <a:ext cx="2062744" cy="8070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604"/>
              </a:lnSpc>
              <a:spcBef>
                <a:spcPts val="0"/>
              </a:spcBef>
              <a:spcAft>
                <a:spcPts val="0"/>
              </a:spcAft>
            </a:pPr>
            <a:r>
              <a:rPr dirty="0" sz="2500" b="1">
                <a:solidFill>
                  <a:srgbClr val="33696c"/>
                </a:solidFill>
                <a:latin typeface="HWBWBK+Arial-BoldMT"/>
                <a:cs typeface="HWBWBK+Arial-BoldMT"/>
              </a:rPr>
              <a:t>NỘI</a:t>
            </a:r>
            <a:r>
              <a:rPr dirty="0" sz="2500" b="1">
                <a:solidFill>
                  <a:srgbClr val="33696c"/>
                </a:solidFill>
                <a:latin typeface="HWBWBK+Arial-BoldMT"/>
                <a:cs typeface="HWBWBK+Arial-BoldMT"/>
              </a:rPr>
              <a:t> </a:t>
            </a:r>
            <a:r>
              <a:rPr dirty="0" sz="2500" b="1">
                <a:solidFill>
                  <a:srgbClr val="33696c"/>
                </a:solidFill>
                <a:latin typeface="HWBWBK+Arial-BoldMT"/>
                <a:cs typeface="HWBWBK+Arial-BoldMT"/>
              </a:rPr>
              <a:t>DUNG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8322" y="1449731"/>
            <a:ext cx="8906098" cy="7720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Tiết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kiệm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(EEM)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điển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hình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dây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chuyền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và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bột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được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trình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bày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bao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gồm: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2089811"/>
            <a:ext cx="2323360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I.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Giải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TKNL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sơ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bộ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22" y="2409851"/>
            <a:ext cx="4785789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II.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Giải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TKNL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hóa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III.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Giải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TKNL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khí</a:t>
            </a:r>
          </a:p>
          <a:p>
            <a:pPr marL="0" marR="0">
              <a:lnSpc>
                <a:spcPts val="1458"/>
              </a:lnSpc>
              <a:spcBef>
                <a:spcPts val="1011"/>
              </a:spcBef>
              <a:spcAft>
                <a:spcPts val="0"/>
              </a:spcAft>
            </a:pP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IV.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Giải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TKNL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5691500" cy="246725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hoá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chất–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Phun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không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khí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bốn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giai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đoạn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Nhiềuꢀ</a:t>
            </a:r>
            <a:r>
              <a:rPr dirty="0" sz="1600" spc="-25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Nồiꢀ</a:t>
            </a:r>
            <a:r>
              <a:rPr dirty="0" sz="1600" spc="-24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600" spc="-2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thuꢀ</a:t>
            </a:r>
            <a:r>
              <a:rPr dirty="0" sz="1600" spc="-2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hồiꢀ</a:t>
            </a:r>
            <a:r>
              <a:rPr dirty="0" sz="1600" spc="-2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600" spc="-2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3ꢀ</a:t>
            </a:r>
            <a:r>
              <a:rPr dirty="0" sz="1600" spc="-2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giaiꢀ</a:t>
            </a:r>
            <a:r>
              <a:rPr dirty="0" sz="1600" spc="-2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đoạnꢀ</a:t>
            </a:r>
            <a:r>
              <a:rPr dirty="0" sz="1600" spc="-2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phunꢀ</a:t>
            </a:r>
            <a:r>
              <a:rPr dirty="0" sz="1600" spc="-23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khôngꢀ</a:t>
            </a:r>
            <a:r>
              <a:rPr dirty="0" sz="1600" spc="-2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nhưngꢀlạiꢀsửꢀdụngꢀgiaiꢀđoạnꢀthứꢀ3ꢀmộtꢀcáchꢀhạnꢀchế.ꢀ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Bằngꢀcáchꢀsửꢀdụngꢀđầyꢀđủꢀgiaiꢀđoạnꢀthứꢀ3ꢀvàꢀbổꢀsungꢀ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 spc="13">
                <a:solidFill>
                  <a:srgbClr val="000000"/>
                </a:solidFill>
                <a:latin typeface="CTVSNB+ArialMT"/>
                <a:cs typeface="CTVSNB+ArialMT"/>
              </a:rPr>
              <a:t>thêmꢀmộtꢀcổngꢀphunꢀkhíꢀthứꢀtư,ꢀtìnhꢀtrạngꢀchuyểnꢀkhíꢀ</a:t>
            </a:r>
          </a:p>
          <a:p>
            <a:pPr marL="0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sangꢀvàꢀđườngꢀốngꢀbịꢀbámꢀcặnꢀđượcꢀgiảmꢀbớt..ꢀ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ĐiềuꢀnàyꢀcóꢀthểꢀlàmꢀgiảmꢀtầnꢀsuấtꢀrửaꢀNồiꢀhơiꢀthuꢀhồi,ꢀ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từꢀ</a:t>
            </a:r>
            <a:r>
              <a:rPr dirty="0" sz="1600" spc="-2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đóꢀ</a:t>
            </a:r>
            <a:r>
              <a:rPr dirty="0" sz="1600" spc="-2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tiếtꢀ</a:t>
            </a:r>
            <a:r>
              <a:rPr dirty="0" sz="1600" spc="-2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kiệmꢀ</a:t>
            </a:r>
            <a:r>
              <a:rPr dirty="0" sz="1600" spc="-2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600" spc="-2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600" spc="-27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vìꢀ</a:t>
            </a:r>
            <a:r>
              <a:rPr dirty="0" sz="1600" spc="-2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600" spc="-2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600" spc="-2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600" spc="-2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</a:t>
            </a:r>
            <a:r>
              <a:rPr dirty="0" sz="1600" spc="-2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sốꢀ</a:t>
            </a:r>
            <a:r>
              <a:rPr dirty="0" sz="1600" spc="-2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lầnꢀ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tắtꢀꢀnồiꢀhơiꢀvàꢀtìnhꢀtrạngꢀgiaꢀnhiệtꢀlại.ꢀ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087865"/>
            <a:ext cx="242627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301226"/>
            <a:ext cx="9243182" cy="25855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22">
                <a:solidFill>
                  <a:srgbClr val="000000"/>
                </a:solidFill>
                <a:latin typeface="CTVSNB+ArialMT"/>
                <a:cs typeface="CTVSNB+ArialMT"/>
              </a:rPr>
              <a:t>Sảnꢀxuấtꢀbộtꢀgiấyꢀcơꢀhọcꢀlàꢀhìnhꢀthứcꢀsảnꢀxuấtꢀbộtꢀgiấyꢀlâuꢀđờiꢀnhất.ꢀQuyꢀtrìnhꢀnàyꢀsửꢀdụngꢀnăngꢀ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cơꢀ</a:t>
            </a:r>
            <a:r>
              <a:rPr dirty="0" sz="1400" spc="-22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họcꢀ</a:t>
            </a:r>
            <a:r>
              <a:rPr dirty="0" sz="1400" spc="-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đểꢀ</a:t>
            </a:r>
            <a:r>
              <a:rPr dirty="0" sz="1400" spc="-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400" spc="-2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suyꢀ</a:t>
            </a:r>
            <a:r>
              <a:rPr dirty="0" sz="1400" spc="-2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yếuꢀ</a:t>
            </a:r>
            <a:r>
              <a:rPr dirty="0" sz="1400" spc="-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2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táchꢀ</a:t>
            </a:r>
            <a:r>
              <a:rPr dirty="0" sz="1400" spc="-2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sợiꢀ</a:t>
            </a:r>
            <a:r>
              <a:rPr dirty="0" sz="1400" spc="-2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raꢀ</a:t>
            </a:r>
            <a:r>
              <a:rPr dirty="0" sz="1400" spc="-2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khỏiꢀ</a:t>
            </a:r>
            <a:r>
              <a:rPr dirty="0" sz="1400" spc="-2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gỗꢀ</a:t>
            </a:r>
            <a:r>
              <a:rPr dirty="0" sz="1400" spc="-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2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nguyênꢀ</a:t>
            </a:r>
            <a:r>
              <a:rPr dirty="0" sz="1400" spc="-23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liệuꢀ</a:t>
            </a:r>
            <a:r>
              <a:rPr dirty="0" sz="1400" spc="-2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2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thảiꢀ</a:t>
            </a:r>
            <a:r>
              <a:rPr dirty="0" sz="1400" spc="-2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thôngꢀ</a:t>
            </a:r>
            <a:r>
              <a:rPr dirty="0" sz="1400" spc="-2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côngꢀ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đoạnꢀmài.ꢀ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Lợiꢀthếꢀcủaꢀsảnꢀxuấtꢀgiấyꢀcơꢀhọcꢀlàꢀtạoꢀraꢀsảnꢀlượngꢀcaoꢀhơnꢀsoꢀvơiꢀsảnꢀxuấtꢀgiáyꢀhoáꢀhọcꢀ(lênꢀđếnꢀ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5">
                <a:solidFill>
                  <a:srgbClr val="000000"/>
                </a:solidFill>
                <a:latin typeface="CTVSNB+ArialMT"/>
                <a:cs typeface="CTVSNB+ArialMT"/>
              </a:rPr>
              <a:t>95%).ꢀTuyꢀnhiên,ꢀvìꢀquyꢀtrìnhꢀnàyꢀkhôngꢀphânꢀhuỷꢀchấtꢀgỗ,ꢀđộꢀdaiꢀcủaꢀsợiꢀvàꢀđộꢀbềnꢀcủaꢀbộtꢀgiấyꢀ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thấpꢀhơn.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Độꢀyếuꢀcủaꢀgiấyꢀcàngꢀtrởꢀlênꢀnghiêmꢀtrọngꢀhơnꢀdoꢀquyꢀtrìnhꢀnghiềnꢀcơꢀhọcꢀcũngꢀsảnꢀxuấtꢀraꢀsợiꢀngắnꢀ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3">
                <a:solidFill>
                  <a:srgbClr val="000000"/>
                </a:solidFill>
                <a:latin typeface="CTVSNB+ArialMT"/>
                <a:cs typeface="CTVSNB+ArialMT"/>
              </a:rPr>
              <a:t>hơn.ꢀKếtꢀquảꢀlà,ꢀhầuꢀhếtꢀbộtꢀgiấyꢀcơꢀhọcꢀthườngꢀđượcꢀsửꢀdụngꢀchoꢀcácꢀloạiꢀgiấyꢀchấtꢀlượngꢀthấpꢀ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1">
                <a:solidFill>
                  <a:srgbClr val="000000"/>
                </a:solidFill>
                <a:latin typeface="CTVSNB+ArialMT"/>
                <a:cs typeface="CTVSNB+ArialMT"/>
              </a:rPr>
              <a:t>nhưꢀbáoꢀin,ꢀtạpꢀchí,ꢀcatalogue.ꢀPhươngꢀphápꢀsảnꢀxuấtꢀbộtꢀgiấyꢀcơꢀhọcꢀđòiꢀhỏiꢀsàngꢀlọcꢀnguyênꢀliệuꢀ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kỹꢀhơnꢀđểꢀloạiꢀbỏꢀcácꢀtạpꢀchấtꢀnhưꢀbụi,ꢀmảnhꢀvụn,ꢀmạtꢀgỗꢀhơnꢀsoꢀvớiꢀquyꢀtrìnhꢀsảnꢀxuấtꢀbộtꢀgiấyꢀhoáꢀ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học.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3648185"/>
            <a:ext cx="374091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77250" y="3648185"/>
            <a:ext cx="3978578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Sảnꢀxuấtꢀbộtꢀgiấyꢀbằngꢀphươngꢀphápꢀmài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Sảnꢀxuấtꢀbộtꢀgiấyꢀbằngꢀmáyꢀnghiềnꢀbộtꢀgiấy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Sảnꢀxuâtꢀbộtꢀgiấyꢀnghiềnꢀcơꢀnhiệtꢀ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Sảnꢀxuấtꢀbộtꢀgiấyꢀhoáꢀnhiệtꢀcơ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2316" y="1142950"/>
            <a:ext cx="9157876" cy="15187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Trợ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nghiền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liên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tục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13">
                <a:solidFill>
                  <a:srgbClr val="000000"/>
                </a:solidFill>
                <a:latin typeface="CTVSNB+ArialMT"/>
                <a:cs typeface="CTVSNB+ArialMT"/>
              </a:rPr>
              <a:t>Quyꢀtrìnhꢀtrợꢀnghiềnꢀliênꢀtụcꢀđốiꢀvớiꢀbộtꢀgiấyꢀmuaꢀtrênꢀthịꢀtrườngꢀliênꢀquanꢀtớiꢀviệcꢀtrộnꢀcácꢀnguyênꢀ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liệuꢀbộtꢀkhôꢀvớiꢀnướcꢀtrongꢀmộtꢀbểꢀlớnꢀđểꢀtạoꢀraꢀhồꢀgiấyꢀdạngꢀchấtꢀxơꢀ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2">
                <a:solidFill>
                  <a:srgbClr val="000000"/>
                </a:solidFill>
                <a:latin typeface="CTVSNB+ArialMT"/>
                <a:cs typeface="CTVSNB+ArialMT"/>
              </a:rPr>
              <a:t>Thôngꢀthườngꢀquyꢀtrìnhꢀnàyꢀđượcꢀthựcꢀhiệnꢀgiánꢀđoạnꢀtuyꢀnhiênꢀkhiꢀchuyểnꢀsangꢀquyꢀtrìnhꢀliênꢀtụcꢀ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4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giúpꢀ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tiếtꢀ</a:t>
            </a:r>
            <a:r>
              <a:rPr dirty="0" sz="1400" spc="-19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kiệmꢀ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doꢀ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suấtꢀ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quyꢀ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trìnhꢀ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cảiꢀ</a:t>
            </a:r>
            <a:r>
              <a:rPr dirty="0" sz="14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thiện.Cóꢀ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1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tiếtꢀ</a:t>
            </a:r>
            <a:r>
              <a:rPr dirty="0" sz="1400" spc="-19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kiệmꢀ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lượngꢀlênꢀđếnꢀ40%ꢀthôngꢀquaꢀviệcꢀgiảmꢀyêuꢀcầuꢀsửꢀdụngꢀcôngꢀsuấtꢀđộngꢀcơꢀtrợꢀnghiền.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6394830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Cánh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quạt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trợ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nghiền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liên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tục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hiệu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quả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407631"/>
            <a:ext cx="9170498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Thiếtꢀ</a:t>
            </a:r>
            <a:r>
              <a:rPr dirty="0" sz="1400" spc="-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kếꢀ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cánhꢀ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quạtꢀ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trợꢀ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nghiềnꢀ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mớiꢀ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đãꢀ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tốiꢀ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ưuꢀ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hóaꢀ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tiêuꢀ</a:t>
            </a:r>
            <a:r>
              <a:rPr dirty="0" sz="1400" spc="-20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thụꢀ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điệnꢀ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cáchꢀ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dụngꢀmôꢀphỏngꢀthủyꢀđộngꢀlựcꢀhọcꢀtheoꢀtínhꢀtoánꢀđểꢀnghiênꢀcứuꢀtươngꢀtácꢀcủaꢀcánhꢀquạtꢀvớiꢀhồꢀgiấy.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Theoꢀbáoꢀcáo,ꢀviệcꢀthayꢀthếꢀmộtꢀcánhꢀquạtꢀhiệnꢀcóꢀbằngꢀmộtꢀcánhꢀquạtꢀmớiꢀđượcꢀtốiꢀưuꢀhóaꢀvềꢀmặtꢀ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hiệuꢀquảꢀcóꢀthểꢀlàmꢀgiảmꢀtiêuꢀthụꢀđộngꢀcơꢀcánhꢀquạtꢀởꢀbấtꢀcứꢀcứꢀnơiꢀnàoꢀtừꢀ10%ꢀđếnꢀ30%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069301"/>
            <a:ext cx="573943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nghiền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dạng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trống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496021"/>
            <a:ext cx="9094319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nghiềnꢀ</a:t>
            </a:r>
            <a:r>
              <a:rPr dirty="0" sz="1400" spc="-1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bộtꢀ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dạngꢀ</a:t>
            </a:r>
            <a:r>
              <a:rPr dirty="0" sz="14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trốngꢀ</a:t>
            </a:r>
            <a:r>
              <a:rPr dirty="0" sz="14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choꢀ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phépꢀ</a:t>
            </a:r>
            <a:r>
              <a:rPr dirty="0" sz="14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nhàꢀ</a:t>
            </a:r>
            <a:r>
              <a:rPr dirty="0" sz="1400" spc="-1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xuấtꢀ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bộtꢀ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từꢀ</a:t>
            </a:r>
            <a:r>
              <a:rPr dirty="0" sz="1400" spc="-17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1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táiꢀ</a:t>
            </a:r>
            <a:r>
              <a:rPr dirty="0" sz="1400" spc="-17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chếꢀ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7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phẩmꢀgiấyꢀbaoꢀbì.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22" y="1922741"/>
            <a:ext cx="9095399" cy="13054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Máyꢀnghiềnꢀbộtꢀgiấyꢀdạngꢀtrốngꢀlàꢀmáyꢀnghiềnꢀquay,ꢀtrốngꢀnghiêngꢀcóꢀmàngꢀngănꢀdùngꢀđểꢀtrộnꢀ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cácꢀloạiꢀsợiꢀgiấyꢀtáiꢀchế,ꢀnướcꢀvàꢀ(khửꢀmực)ꢀhóaꢀchấtꢀkhửꢀmực.ꢀHoạtꢀđộngꢀcơꢀhọcꢀnhẹꢀhơnꢀcủaꢀ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máyꢀnghiềnꢀchoꢀphépꢀgiữꢀnguyênꢀthànhꢀphầnꢀtạpꢀchấtꢀtrongꢀquáꢀtrìnhꢀtáchꢀsợi.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Máyꢀnghiềnꢀbộtꢀgiấyꢀdạngꢀtrốngꢀtiêuꢀthụꢀnăngꢀlượngꢀthấpꢀhơnꢀsoꢀvớiꢀmáyꢀnghiềnꢀcơꢀhọcꢀtruyềnꢀ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thống,ꢀtiêuꢀthụꢀítꢀnướcꢀhơnꢀvàꢀgiảmꢀtìnhꢀtrạngꢀđứtꢀgãyꢀsợiꢀgiấy.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9156884" cy="23722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–Thu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từ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chất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thải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mực</a:t>
            </a:r>
          </a:p>
          <a:p>
            <a:pPr marL="5397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20">
                <a:solidFill>
                  <a:srgbClr val="000000"/>
                </a:solidFill>
                <a:latin typeface="CTVSNB+ArialMT"/>
                <a:cs typeface="CTVSNB+ArialMT"/>
              </a:rPr>
              <a:t>Nướcꢀthảiꢀtẩyꢀmựcꢀinꢀthườngꢀđượcꢀthảiꢀraꢀởꢀnhiệtꢀđộꢀđượcꢀlàmꢀnóngꢀvàꢀlàꢀmộtꢀnguồnꢀthuꢀhồiꢀ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nhiệtꢀđộꢀcấpꢀthấpꢀtạiꢀnhàꢀmáyꢀsảnꢀxuấtꢀbộtꢀgiấyꢀtừꢀsợiꢀgiấyꢀtáiꢀchếꢀđiểnꢀhình.</a:t>
            </a:r>
          </a:p>
          <a:p>
            <a:pPr marL="5397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Việcꢀ</a:t>
            </a:r>
            <a:r>
              <a:rPr dirty="0" sz="1400" spc="-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lắpꢀ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đặtꢀ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bộꢀ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traoꢀ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đổiꢀ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mạchꢀ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thảiꢀ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thuꢀ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hồiꢀ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phầnꢀ</a:t>
            </a:r>
            <a:r>
              <a:rPr dirty="0" sz="1400" spc="-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đểꢀ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dụngꢀchoꢀcácꢀmụcꢀđíchꢀhữuꢀích,ꢀchẳngꢀhạnꢀnhưꢀđunꢀnướcꢀnóngꢀtạiꢀcơꢀsởꢀsảnꢀxuất.</a:t>
            </a:r>
          </a:p>
          <a:p>
            <a:pPr marL="5397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Víꢀdụ:ꢀMộtꢀnhàꢀmáyꢀsảnꢀxuấtꢀgiấyꢀinꢀbáoꢀvàꢀsảnꢀphẩmꢀgiấyꢀchuyênꢀdụngꢀtừꢀbaꢀmáyꢀxeoꢀgiấy,ꢀsửꢀ</a:t>
            </a:r>
          </a:p>
          <a:p>
            <a:pPr marL="371463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20">
                <a:solidFill>
                  <a:srgbClr val="000000"/>
                </a:solidFill>
                <a:latin typeface="CTVSNB+ArialMT"/>
                <a:cs typeface="CTVSNB+ArialMT"/>
              </a:rPr>
              <a:t>dụngꢀkhoảngꢀ60%ꢀsợiꢀtáiꢀchếꢀtừꢀgiấyꢀbáoꢀꢀvàꢀtạpꢀchíꢀcũꢀlàmꢀnguyênꢀliệu.ꢀDòngꢀnướcꢀthảiꢀcủaꢀ</a:t>
            </a:r>
          </a:p>
          <a:p>
            <a:pPr marL="371463" marR="0">
              <a:lnSpc>
                <a:spcPts val="1458"/>
              </a:lnSpc>
              <a:spcBef>
                <a:spcPts val="200"/>
              </a:spcBef>
              <a:spcAft>
                <a:spcPts val="0"/>
              </a:spcAft>
            </a:pPr>
            <a:r>
              <a:rPr dirty="0" sz="1400" spc="10">
                <a:solidFill>
                  <a:srgbClr val="000000"/>
                </a:solidFill>
                <a:latin typeface="CTVSNB+ArialMT"/>
                <a:cs typeface="CTVSNB+ArialMT"/>
              </a:rPr>
              <a:t>nhàꢀmáyꢀcóꢀnhiệtꢀđộꢀkhoảngꢀ48°Cꢀvớiꢀtốcꢀđộꢀdòngꢀchảyꢀlàꢀm</a:t>
            </a:r>
            <a:r>
              <a:rPr dirty="0" sz="1350" baseline="29999" spc="12">
                <a:solidFill>
                  <a:srgbClr val="000000"/>
                </a:solidFill>
                <a:latin typeface="CTVSNB+ArialMT"/>
                <a:cs typeface="CTVSNB+ArialMT"/>
              </a:rPr>
              <a:t>3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/h.ꢀMộtꢀhệꢀthốngꢀtraoꢀđổiꢀnhiệtꢀsẽꢀ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2">
                <a:solidFill>
                  <a:srgbClr val="000000"/>
                </a:solidFill>
                <a:latin typeface="CTVSNB+ArialMT"/>
                <a:cs typeface="CTVSNB+ArialMT"/>
              </a:rPr>
              <a:t>tạoꢀraꢀnướcꢀấmꢀđãꢀđượcꢀlọcꢀchoꢀcácꢀmáyꢀxeoꢀgiấyꢀcủaꢀnhàꢀmáy,ꢀtừꢀđóꢀsẽꢀbùꢀlạiꢀmộtꢀphầnꢀnhuꢀ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cầuꢀhơiꢀnướcꢀcủaꢀnhàꢀmáyꢀ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592339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spc="-55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quy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trình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TMP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407631"/>
            <a:ext cx="9094655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sốꢀ</a:t>
            </a:r>
            <a:r>
              <a:rPr dirty="0" sz="1400" spc="-22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lớnꢀ</a:t>
            </a:r>
            <a:r>
              <a:rPr dirty="0" sz="1400" spc="-2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-2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tạoꢀ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raꢀ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nhưꢀ</a:t>
            </a:r>
            <a:r>
              <a:rPr dirty="0" sz="1400" spc="-2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-2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phụꢀ</a:t>
            </a:r>
            <a:r>
              <a:rPr dirty="0" sz="1400" spc="-2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phẩmꢀ</a:t>
            </a:r>
            <a:r>
              <a:rPr dirty="0" sz="1400" spc="-23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quyꢀ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trìnhꢀ</a:t>
            </a:r>
            <a:r>
              <a:rPr dirty="0" sz="1400" spc="-2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sảnꢀ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xuấtꢀ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bộtꢀ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cơꢀ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nhiệt.ꢀLượngꢀhơiꢀnướcꢀcóꢀápꢀsuấtꢀthấpꢀnàyꢀthườngꢀbịꢀnhiễmꢀbẩnꢀtuyꢀnhiênꢀhầuꢀhếtꢀnăngꢀlượngꢀ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3">
                <a:solidFill>
                  <a:srgbClr val="000000"/>
                </a:solidFill>
                <a:latin typeface="CTVSNB+ArialMT"/>
                <a:cs typeface="CTVSNB+ArialMT"/>
              </a:rPr>
              <a:t>cóꢀthểꢀđượcꢀtáiꢀsửꢀdụngꢀchoꢀcácꢀquyꢀtrìnhꢀkhácꢀcủaꢀnhàꢀmáyꢀthôngꢀquaꢀthiếtꢀbịꢀthuꢀhồiꢀnhiệt.ꢀ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Cácꢀphươngꢀphápꢀthuꢀhồiꢀnhiệtꢀbaoꢀgồm: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45511" y="2261071"/>
            <a:ext cx="8568551" cy="13054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23">
                <a:solidFill>
                  <a:srgbClr val="000000"/>
                </a:solidFill>
                <a:latin typeface="CTVSNB+ArialMT"/>
                <a:cs typeface="CTVSNB+ArialMT"/>
              </a:rPr>
              <a:t>Nénꢀhơiꢀnướcꢀbằngꢀbiệtꢀphápꢀcơꢀhọcꢀhoặcꢀcácꢀnhàꢀmáyꢀtíchꢀhợp,ꢀtạiꢀđóꢀhơiꢀnướcꢀsạchꢀ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đượcꢀtạoꢀraꢀcóꢀthểꢀđượcꢀsửꢀdụngꢀtrongꢀcôngꢀđoạnꢀsấyꢀkhôꢀcủaꢀmáyꢀxeoꢀgiấy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Cácꢀbộꢀtraoꢀđổiꢀnhiệtꢀtiếpꢀxúcꢀtrựcꢀtiếpꢀtạoꢀraꢀnướcꢀnóngꢀđểꢀsửꢀdụngꢀchoꢀmáyꢀxeoꢀgiấyꢀvàꢀ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làmꢀnướcꢀbổꢀsungꢀthêmꢀchoꢀnồiꢀhơiꢀvàꢀhơiꢀnướcꢀsạchꢀsửꢀdụngꢀtrongꢀcácꢀquyꢀtrìnhꢀꢀ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Nồiꢀhơiꢀđểꢀtạoꢀraꢀhơiꢀnướcꢀsạchꢀsửꢀdụngꢀtrongꢀcácꢀquyꢀtrình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45511" y="3327870"/>
            <a:ext cx="804807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Cácꢀthiếtꢀbịꢀkhácꢀhệꢀthốngꢀnénꢀnơiꢀnướcꢀbằngꢀnhiệtꢀvàꢀhệꢀthốngꢀbơmꢀnhiệtꢀxiclothem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5367" y="1194270"/>
            <a:ext cx="4012354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spc="63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spc="52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spc="55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spc="5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400" spc="67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400" spc="5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spc="62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400" spc="5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400" spc="58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quy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trình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TMP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99339" y="1620991"/>
            <a:ext cx="4007443" cy="258556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Quyꢀ</a:t>
            </a:r>
            <a:r>
              <a:rPr dirty="0" sz="1400" spc="-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trìnhꢀ</a:t>
            </a:r>
            <a:r>
              <a:rPr dirty="0" sz="1400" spc="-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thuꢀ</a:t>
            </a:r>
            <a:r>
              <a:rPr dirty="0" sz="1400" spc="-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hồiꢀ</a:t>
            </a:r>
            <a:r>
              <a:rPr dirty="0" sz="1400" spc="-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</a:t>
            </a:r>
            <a:r>
              <a:rPr dirty="0" sz="1400" spc="-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TMPꢀ</a:t>
            </a:r>
            <a:r>
              <a:rPr dirty="0" sz="1400" spc="-1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ápꢀ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</a:t>
            </a:r>
            <a:r>
              <a:rPr dirty="0" sz="1400" spc="-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choꢀ</a:t>
            </a:r>
            <a:r>
              <a:rPr dirty="0" sz="1400" spc="-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bấtꢀ</a:t>
            </a:r>
            <a:r>
              <a:rPr dirty="0" sz="1400" spc="-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kỳꢀ</a:t>
            </a:r>
            <a:r>
              <a:rPr dirty="0" sz="1400" spc="-5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nhàꢀ</a:t>
            </a:r>
            <a:r>
              <a:rPr dirty="0" sz="1400" spc="-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nàoꢀ</a:t>
            </a:r>
            <a:r>
              <a:rPr dirty="0" sz="1400" spc="-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400" spc="-6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1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nghiềnꢀ</a:t>
            </a:r>
            <a:r>
              <a:rPr dirty="0" sz="14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</a:t>
            </a:r>
            <a:r>
              <a:rPr dirty="0" sz="1400" spc="-1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ápꢀ</a:t>
            </a:r>
            <a:r>
              <a:rPr dirty="0" sz="1400" spc="-1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5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hiệnꢀ</a:t>
            </a:r>
            <a:r>
              <a:rPr dirty="0" sz="1400" spc="-1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tạiꢀ</a:t>
            </a:r>
            <a:r>
              <a:rPr dirty="0" sz="1400" spc="-1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sửꢀdụngꢀquyꢀtrìnhꢀthuꢀhồiꢀnhiệtꢀ(thườngꢀ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-1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</a:t>
            </a:r>
            <a:r>
              <a:rPr dirty="0" sz="14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nhàꢀ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1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cũ,ꢀ</a:t>
            </a:r>
            <a:r>
              <a:rPr dirty="0" sz="14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bởiꢀ</a:t>
            </a:r>
            <a:r>
              <a:rPr dirty="0" sz="1400" spc="-1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vìꢀ</a:t>
            </a:r>
            <a:r>
              <a:rPr dirty="0" sz="1400" spc="-1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hầuꢀ</a:t>
            </a:r>
            <a:r>
              <a:rPr dirty="0" sz="14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hếtꢀ</a:t>
            </a:r>
            <a:r>
              <a:rPr dirty="0" sz="1400" spc="-1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8">
                <a:solidFill>
                  <a:srgbClr val="000000"/>
                </a:solidFill>
                <a:latin typeface="CTVSNB+ArialMT"/>
                <a:cs typeface="CTVSNB+ArialMT"/>
              </a:rPr>
              <a:t>nhàꢀmáyꢀTMPꢀhiệnꢀđạiꢀꢀđềuꢀđượcꢀthiếtꢀ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kếꢀcóꢀhệꢀthốngꢀthuꢀhồiꢀnhiệt).ꢀ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-11">
                <a:solidFill>
                  <a:srgbClr val="000000"/>
                </a:solidFill>
                <a:latin typeface="CTVSNB+ArialMT"/>
                <a:cs typeface="CTVSNB+ArialMT"/>
              </a:rPr>
              <a:t>Mộtꢀhệꢀthốngꢀthuꢀhồiꢀnhiệtꢀđiểnꢀhìnhꢀcủaꢀ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3">
                <a:solidFill>
                  <a:srgbClr val="000000"/>
                </a:solidFill>
                <a:latin typeface="CTVSNB+ArialMT"/>
                <a:cs typeface="CTVSNB+ArialMT"/>
              </a:rPr>
              <a:t>máyꢀnghiềnꢀbộtꢀgiấyꢀđiềuꢀápꢀcóꢀthểꢀtạoꢀ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raꢀ</a:t>
            </a:r>
            <a:r>
              <a:rPr dirty="0" sz="1400" spc="-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1,1-1,9ꢀ</a:t>
            </a:r>
            <a:r>
              <a:rPr dirty="0" sz="1400" spc="-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tấnꢀ</a:t>
            </a:r>
            <a:r>
              <a:rPr dirty="0" sz="1400" spc="-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-8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sạchꢀ</a:t>
            </a:r>
            <a:r>
              <a:rPr dirty="0" sz="1400" spc="-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tạiꢀ</a:t>
            </a:r>
            <a:r>
              <a:rPr dirty="0" sz="1400" spc="-7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sấyꢀchoꢀmỗiꢀtấnꢀbộtꢀgiấy.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49250" y="467111"/>
            <a:ext cx="9675656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5978"/>
            <a:ext cx="5297046" cy="139818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cơ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học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Các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phương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pháp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khác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Tăngꢀcườngꢀsửꢀdụngꢀbộtꢀgiấyꢀtáiꢀchế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Sảnꢀxuấtꢀbộtꢀgiấyꢀbằngꢀphươngꢀphápꢀnhiệtꢀhọcꢀ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SảnꢀxuấtꢀbộtꢀgiấyꢀtheoꢀquyꢀtrìnhꢀRTSꢀ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Táchꢀsợiꢀgiấyꢀtáiꢀchế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1470940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407631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77250" y="1407631"/>
            <a:ext cx="1778868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Theoꢀkinhꢀnghiệm:ꢀ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34388" y="1620991"/>
            <a:ext cx="374091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77288" y="1620991"/>
            <a:ext cx="6302727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Năngꢀlượngꢀcầnꢀtớiꢀbốnꢀlầnꢀtrongꢀbộꢀphậnꢀépꢀsoꢀvớiꢀbộꢀphậnꢀtạoꢀhình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Năngꢀlượngꢀcầnꢀtớiꢀ25ꢀlầnꢀtrongꢀbộꢀphậnꢀsấyꢀsoꢀvớiꢀbộꢀphậnꢀtạoꢀhình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69925" y="455286"/>
            <a:ext cx="8979568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xử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lý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sơ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bộ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65524" y="1118884"/>
            <a:ext cx="5607745" cy="79334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Ví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dụ: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Thay</a:t>
            </a:r>
            <a:r>
              <a:rPr dirty="0" sz="1400" spc="-1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thế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các</a:t>
            </a:r>
            <a:r>
              <a:rPr dirty="0" sz="1400" spc="-23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băng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tải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nén</a:t>
            </a:r>
            <a:r>
              <a:rPr dirty="0" sz="1400" spc="-45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bằng</a:t>
            </a:r>
            <a:r>
              <a:rPr dirty="0" sz="1400" spc="-17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băng</a:t>
            </a:r>
            <a:r>
              <a:rPr dirty="0" sz="1400" spc="-17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chuyền</a:t>
            </a:r>
            <a:r>
              <a:rPr dirty="0" sz="1400" spc="-2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tải</a:t>
            </a:r>
          </a:p>
          <a:p>
            <a:pPr marL="0" marR="0">
              <a:lnSpc>
                <a:spcPts val="1458"/>
              </a:lnSpc>
              <a:spcBef>
                <a:spcPts val="1179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Băng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tải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nén: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05207" y="1801636"/>
            <a:ext cx="188824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•</a:t>
            </a:r>
            <a:r>
              <a:rPr dirty="0" sz="1400" spc="5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Hiệuꢀsuấtꢀđộngꢀcơ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05207" y="2143012"/>
            <a:ext cx="2537291" cy="113471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•</a:t>
            </a:r>
            <a:r>
              <a:rPr dirty="0" sz="1400" spc="5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Hiệuꢀsuấtꢀhệꢀtruyềnꢀđộngꢀ</a:t>
            </a:r>
          </a:p>
          <a:p>
            <a:pPr marL="0" marR="0">
              <a:lnSpc>
                <a:spcPts val="1458"/>
              </a:lnSpc>
              <a:spcBef>
                <a:spcPts val="117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•</a:t>
            </a:r>
            <a:r>
              <a:rPr dirty="0" sz="1400" spc="5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Hiệuꢀsuấtꢀhệꢀtruyềnꢀkhí</a:t>
            </a:r>
          </a:p>
          <a:p>
            <a:pPr marL="0" marR="0">
              <a:lnSpc>
                <a:spcPts val="1458"/>
              </a:lnSpc>
              <a:spcBef>
                <a:spcPts val="122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•</a:t>
            </a:r>
            <a:r>
              <a:rPr dirty="0" sz="1400" spc="5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Tổnꢀthấtꢀsảnꢀphẩm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65524" y="3167140"/>
            <a:ext cx="169781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Băng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chuyền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tải: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05207" y="3508516"/>
            <a:ext cx="328947" cy="79334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•</a:t>
            </a:r>
          </a:p>
          <a:p>
            <a:pPr marL="0" marR="0">
              <a:lnSpc>
                <a:spcPts val="1458"/>
              </a:lnSpc>
              <a:spcBef>
                <a:spcPts val="1179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22699" y="3508516"/>
            <a:ext cx="946646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Độngꢀcơ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22699" y="3849892"/>
            <a:ext cx="228481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Hiệuꢀsuấtꢀhệꢀtruyềnꢀđộng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65524" y="4191268"/>
            <a:ext cx="4447663" cy="79334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Tiết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kiệm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năng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lượng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80-95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%,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vụn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1-2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%</a:t>
            </a:r>
          </a:p>
          <a:p>
            <a:pPr marL="0" marR="0">
              <a:lnSpc>
                <a:spcPts val="1458"/>
              </a:lnSpc>
              <a:spcBef>
                <a:spcPts val="1179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Chi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Bảo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trì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có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thể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cao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hơn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đáng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kể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366703"/>
            <a:ext cx="1759643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ép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ẩm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6343" y="1084316"/>
            <a:ext cx="907536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ẩm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Tối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ưu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hoá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quá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trình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tạo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hình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dạng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và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ép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96343" y="1297677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39243" y="1297677"/>
            <a:ext cx="255697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Trongꢀcácꢀmáyꢀxeoꢀgiấyꢀcũ:ꢀ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96381" y="1511036"/>
            <a:ext cx="374091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339281" y="1511036"/>
            <a:ext cx="8366196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Quáꢀnhiềuꢀcácꢀbộꢀphậnꢀchânꢀkhôngꢀcaoꢀdưꢀthừaꢀbổꢀsungꢀnăngꢀlượngꢀvậnꢀhànhꢀchânꢀkhôngꢀ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Làmꢀtăngꢀtảiꢀtrọngꢀkéoꢀchấtꢀsợiꢀtạoꢀhìnhꢀdạngꢀvàꢀlựcꢀdẫnꢀđộngꢀliênꢀquan.ꢀꢀ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96343" y="1937756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39243" y="1937756"/>
            <a:ext cx="181828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Giảmꢀtáiꢀngấmꢀthấu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039243" y="2151117"/>
            <a:ext cx="8763075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68261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Sửꢀdụngꢀnỉꢀphùꢀhợpꢀchoꢀmỗiꢀlớpꢀgiấyꢀđãꢀsảnꢀxuất.ꢀ</a:t>
            </a:r>
          </a:p>
          <a:p>
            <a:pPr marL="16826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24">
                <a:solidFill>
                  <a:srgbClr val="000000"/>
                </a:solidFill>
                <a:latin typeface="CTVSNB+ArialMT"/>
                <a:cs typeface="CTVSNB+ArialMT"/>
              </a:rPr>
              <a:t>Tốiꢀưuꢀhóaꢀhìnhꢀdạngꢀđườngꢀchạyꢀbăngꢀgiấyꢀvàꢀđườngꢀchạyꢀdâyꢀnỉꢀsaoꢀchoꢀhaiꢀđườngꢀ</a:t>
            </a:r>
          </a:p>
          <a:p>
            <a:pPr marL="48575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chạyꢀnàyꢀtáchꢀriêngꢀcàngꢀsớmꢀcàngꢀtốtꢀ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Ép: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96343" y="2791197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207504" y="3004556"/>
            <a:ext cx="4823506" cy="8786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Tốiꢀđaꢀhóaꢀtảiꢀtrọngꢀnípꢀépꢀtrongꢀgiớiꢀhạnꢀthiếtꢀkếꢀ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Tốiꢀưuꢀhoáꢀtrảiꢀcuộnꢀcácꢀmẫuꢀbềꢀmặt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Thiếtꢀkếꢀnỉ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207504" y="3644636"/>
            <a:ext cx="263660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Giảmꢀthiểuꢀgiảmꢀnhiệtꢀđộ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1222" y="992792"/>
            <a:ext cx="4368488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spc="149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spc="137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400" spc="155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ẩm–</a:t>
            </a:r>
            <a:r>
              <a:rPr dirty="0" sz="1400" spc="151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400" spc="151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nóng</a:t>
            </a:r>
            <a:r>
              <a:rPr dirty="0" sz="1400" spc="13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sơ</a:t>
            </a:r>
            <a:r>
              <a:rPr dirty="0" sz="1400" spc="15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spc="14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các</a:t>
            </a:r>
            <a:r>
              <a:rPr dirty="0" sz="1400" spc="142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hộp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hơi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5194" y="1419513"/>
            <a:ext cx="4363291" cy="23722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Thôngꢀ</a:t>
            </a:r>
            <a:r>
              <a:rPr dirty="0" sz="1400" spc="-7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thườngꢀ</a:t>
            </a:r>
            <a:r>
              <a:rPr dirty="0" sz="1400" spc="-7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  <a:r>
              <a:rPr dirty="0" sz="1400" spc="-6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hộpꢀ</a:t>
            </a:r>
            <a:r>
              <a:rPr dirty="0" sz="1400" spc="-6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-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càiꢀ</a:t>
            </a:r>
            <a:r>
              <a:rPr dirty="0" sz="1400" spc="-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đặtꢀ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13">
                <a:solidFill>
                  <a:srgbClr val="000000"/>
                </a:solidFill>
                <a:latin typeface="CTVSNB+ArialMT"/>
                <a:cs typeface="CTVSNB+ArialMT"/>
              </a:rPr>
              <a:t>nhằmꢀlàmꢀtăngꢀnhiệtꢀđộꢀcủaꢀbăngꢀgiấyꢀẩm,ꢀ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4">
                <a:solidFill>
                  <a:srgbClr val="000000"/>
                </a:solidFill>
                <a:latin typeface="CTVSNB+ArialMT"/>
                <a:cs typeface="CTVSNB+ArialMT"/>
              </a:rPr>
              <a:t>trướcꢀkhiꢀép,ꢀdoꢀđóꢀđộꢀnhớtꢀnướcꢀsẽꢀgiảmꢀ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vàꢀhộpꢀhơiꢀsẽꢀráoꢀvàꢀkhôꢀdễꢀdàngꢀhơn.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ꢀSauꢀđó,ꢀhộpꢀhơiꢀsẽꢀchoꢀphépꢀmáyꢀxeoꢀgiấyꢀ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hoạtꢀ</a:t>
            </a:r>
            <a:r>
              <a:rPr dirty="0" sz="14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độngꢀ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tạiꢀ</a:t>
            </a:r>
            <a:r>
              <a:rPr dirty="0" sz="1400" spc="-1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tốcꢀ</a:t>
            </a:r>
            <a:r>
              <a:rPr dirty="0" sz="1400" spc="-1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độꢀ</a:t>
            </a:r>
            <a:r>
              <a:rPr dirty="0" sz="1400" spc="-19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nhanhꢀ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nhấtꢀ</a:t>
            </a:r>
            <a:r>
              <a:rPr dirty="0" sz="14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hoặcꢀ</a:t>
            </a:r>
            <a:r>
              <a:rPr dirty="0" sz="14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tiêuꢀ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thụꢀítꢀnăngꢀlượngꢀhơn.ꢀHộpꢀhơiꢀsẽꢀsửꢀdụngꢀ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400" spc="-2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400" spc="-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dướiꢀ</a:t>
            </a:r>
            <a:r>
              <a:rPr dirty="0" sz="1400" spc="-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dạngꢀ</a:t>
            </a:r>
            <a:r>
              <a:rPr dirty="0" sz="1400" spc="-2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-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nước,ꢀ</a:t>
            </a:r>
            <a:r>
              <a:rPr dirty="0" sz="1400" spc="-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nhưngꢀ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việcꢀtiếtꢀkiệmꢀnăngꢀlượngꢀtrongꢀbộꢀphậnꢀsấyꢀ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khôꢀsẽꢀcaoꢀhơnꢀnhiều.ꢀ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05194" y="3553112"/>
            <a:ext cx="4362298" cy="10920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18">
                <a:solidFill>
                  <a:srgbClr val="000000"/>
                </a:solidFill>
                <a:latin typeface="CTVSNB+ArialMT"/>
                <a:cs typeface="CTVSNB+ArialMT"/>
              </a:rPr>
              <a:t>Hơiꢀnướcꢀbổꢀsungꢀlàmꢀtăngꢀnhiệtꢀđộꢀvàꢀđộꢀ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nhớt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Việcꢀtiếtꢀkiệmꢀnăngꢀlượngꢀtươngꢀđươngꢀvớiꢀ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lượngꢀnướcꢀđóꢀsẽꢀkhôngꢀcònꢀbịꢀbốcꢀhơi.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194270"/>
            <a:ext cx="9273733" cy="17321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5953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ẩm–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tại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ép</a:t>
            </a:r>
          </a:p>
          <a:p>
            <a:pPr marL="5953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Khửꢀnướcꢀtrongꢀcácꢀnhàꢀmáyꢀsảnꢀxuấtꢀgiấyꢀđượcꢀthựcꢀhiệnꢀbằngꢀcáchꢀtăngꢀápꢀlựcꢀnipꢀvàꢀsửꢀdụngꢀápꢀ</a:t>
            </a:r>
          </a:p>
          <a:p>
            <a:pPr marL="595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lựcꢀnipꢀthốngꢀnhấtꢀtheoꢀchiềuꢀngangꢀ.</a:t>
            </a:r>
          </a:p>
          <a:p>
            <a:pPr marL="595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Đểꢀđảmꢀbảoꢀsửꢀdụngꢀhiệuꢀquảꢀcácꢀchứcꢀnăngꢀthiếtꢀbị,ꢀthìꢀtạiꢀtấtꢀcảꢀcácꢀthờiꢀđiểmꢀcầnꢀcungꢀcấpꢀđầyꢀđủꢀ</a:t>
            </a:r>
          </a:p>
          <a:p>
            <a:pPr marL="595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hoạtꢀđộngꢀsửaꢀchữa,ꢀbảoꢀdưỡngꢀvàꢀsửaꢀđổi.ꢀ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Nênꢀcẩnꢀthậnꢀtrongꢀviệcꢀkiểmꢀsoátꢀhàngꢀngàyꢀnhằmꢀđảmꢀbảoꢀrằngꢀphôiꢀépꢀđủꢀđànꢀhồiꢀđểꢀcóꢀđượcꢀlựcꢀ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hútꢀđầyꢀđủ.ꢀꢀꢀ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25" y="2687791"/>
            <a:ext cx="2050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Wꢀ=ꢀ(Pw-Dm)ꢀ/ꢀ(1-PW)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22" y="2901151"/>
            <a:ext cx="5310905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JERBKR+Wingdings-Regular"/>
                <a:cs typeface="JERBKR+Wingdings-Regular"/>
              </a:rPr>
              <a:t>Ø</a:t>
            </a:r>
            <a:r>
              <a:rPr dirty="0" sz="1400" spc="103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W:ꢀlàꢀgiáꢀtrịꢀlượngꢀẩmꢀbốcꢀhơiꢀtừꢀ1ꢀkgꢀdmꢀ%ꢀgiấyꢀ[ꢀkgꢀ]ꢀ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JERBKR+Wingdings-Regular"/>
                <a:cs typeface="JERBKR+Wingdings-Regular"/>
              </a:rPr>
              <a:t>Ø</a:t>
            </a:r>
            <a:r>
              <a:rPr dirty="0" sz="1400" spc="103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Dm:ꢀlàꢀđộꢀẩmꢀcuộnꢀgiấyꢀtạiꢀphầnꢀốngꢀdẫnꢀsấyꢀ[%]ꢀ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Pw:ꢀlàꢀđộꢀẩmꢀcuộnꢀgiấyꢀtạiꢀốngꢀdẫnꢀépꢀ[%]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5814" y="3541230"/>
            <a:ext cx="8633566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BảngꢀhiểnꢀthịꢀđộꢀẩmꢀbốcꢀhơiꢀtừꢀPwꢀ%ꢀgiấyꢀẩmꢀkhiꢀsảnꢀ1ꢀkgꢀgiấyꢀ,ꢀkhiꢀđóꢀđộꢀẩmꢀgiấyꢀởꢀcuốiꢀmáyꢀ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sấyꢀ(ꢀDmꢀ)ꢀlàꢀ5ꢀ%ꢀhoặcꢀ10ꢀ%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36114" y="3957828"/>
            <a:ext cx="41749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Pw</a:t>
            </a: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 </a:t>
            </a: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%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849706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65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154105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64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445732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63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737359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62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028986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61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6320613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60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612240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59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6903867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58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7195494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57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7487121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56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7778748" y="3957828"/>
            <a:ext cx="265410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55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360143" y="4277315"/>
            <a:ext cx="1370017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Độꢀẩmꢀcủaꢀgiấy:ꢀ5ꢀ%ꢀ(Dm)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4806843" y="4422615"/>
            <a:ext cx="3595670" cy="6890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1,71</a:t>
            </a:r>
            <a:r>
              <a:rPr dirty="0" sz="800" spc="64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1.64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1.57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1.50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1.44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1.38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1.32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1.26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1.21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1.16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1.11</a:t>
            </a:r>
          </a:p>
          <a:p>
            <a:pPr marL="0" marR="0">
              <a:lnSpc>
                <a:spcPts val="833"/>
              </a:lnSpc>
              <a:spcBef>
                <a:spcPts val="2558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1.67</a:t>
            </a:r>
            <a:r>
              <a:rPr dirty="0" sz="800" spc="64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1.50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1.43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1.37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1.31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1.25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1.20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1.14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1.09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1.05</a:t>
            </a:r>
            <a:r>
              <a:rPr dirty="0" sz="800" spc="5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1.00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2942311" y="4638020"/>
            <a:ext cx="462483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W</a:t>
            </a: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 </a:t>
            </a:r>
            <a:r>
              <a:rPr dirty="0" sz="800" b="1">
                <a:solidFill>
                  <a:srgbClr val="ffffff"/>
                </a:solidFill>
                <a:latin typeface="HWBWBK+Arial-BoldMT"/>
                <a:cs typeface="HWBWBK+Arial-BoldMT"/>
              </a:rPr>
              <a:t>(kg)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3360143" y="4708123"/>
            <a:ext cx="1370074" cy="2582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833"/>
              </a:lnSpc>
              <a:spcBef>
                <a:spcPts val="0"/>
              </a:spcBef>
              <a:spcAft>
                <a:spcPts val="0"/>
              </a:spcAft>
            </a:pPr>
            <a:r>
              <a:rPr dirty="0" sz="800">
                <a:solidFill>
                  <a:srgbClr val="000000"/>
                </a:solidFill>
                <a:latin typeface="CTVSNB+ArialMT"/>
                <a:cs typeface="CTVSNB+ArialMT"/>
              </a:rPr>
              <a:t>Độꢀẩmꢀcủaꢀgiấyꢀ10%ꢀ(Dm)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026885"/>
            <a:ext cx="132285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453605"/>
            <a:ext cx="4450697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15">
                <a:solidFill>
                  <a:srgbClr val="000000"/>
                </a:solidFill>
                <a:latin typeface="CTVSNB+ArialMT"/>
                <a:cs typeface="CTVSNB+ArialMT"/>
              </a:rPr>
              <a:t>Cầnꢀloạiꢀbỏꢀnướcꢀkhỏiꢀgiấy,ꢀvàꢀsauꢀbộꢀphậnꢀép,ꢀ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cáchꢀ</a:t>
            </a:r>
            <a:r>
              <a:rPr dirty="0" sz="1400" spc="-13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duyꢀ</a:t>
            </a:r>
            <a:r>
              <a:rPr dirty="0" sz="14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nhấtꢀ</a:t>
            </a:r>
            <a:r>
              <a:rPr dirty="0" sz="1400" spc="-1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đểꢀ</a:t>
            </a:r>
            <a:r>
              <a:rPr dirty="0" sz="14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loạiꢀ</a:t>
            </a:r>
            <a:r>
              <a:rPr dirty="0" sz="1400" spc="-1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bỏꢀ</a:t>
            </a:r>
            <a:r>
              <a:rPr dirty="0" sz="14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-1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nhờꢀ</a:t>
            </a:r>
            <a:r>
              <a:rPr dirty="0" sz="1400" spc="-13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vàoꢀ</a:t>
            </a:r>
            <a:r>
              <a:rPr dirty="0" sz="1400" spc="-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sựꢀ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bốcꢀ</a:t>
            </a:r>
            <a:r>
              <a:rPr dirty="0" sz="1400" spc="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hơi.ꢀ</a:t>
            </a:r>
            <a:r>
              <a:rPr dirty="0" sz="1400" spc="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1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bayꢀ</a:t>
            </a:r>
            <a:r>
              <a:rPr dirty="0" sz="1400" spc="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cầntꢀ</a:t>
            </a:r>
            <a:r>
              <a:rPr dirty="0" sz="1400" spc="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rấtꢀ</a:t>
            </a:r>
            <a:r>
              <a:rPr dirty="0" sz="1400" spc="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nhiềuꢀ</a:t>
            </a:r>
            <a:r>
              <a:rPr dirty="0" sz="1400" spc="1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lượng,ꢀnhưngꢀđóꢀlàꢀcáchꢀduyꢀnhấtꢀ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2520405"/>
            <a:ext cx="4449705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quanꢀ</a:t>
            </a:r>
            <a:r>
              <a:rPr dirty="0" sz="1400" spc="-2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trọngꢀ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-2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chúngꢀ</a:t>
            </a:r>
            <a:r>
              <a:rPr dirty="0" sz="1400" spc="-2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taꢀ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cầnꢀ</a:t>
            </a:r>
            <a:r>
              <a:rPr dirty="0" sz="1400" spc="-2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quanꢀ</a:t>
            </a:r>
            <a:r>
              <a:rPr dirty="0" sz="1400" spc="-2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sátꢀ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cáchꢀ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thứcꢀnướcꢀbốcꢀhơiꢀvàꢀnếuꢀthiếtꢀbịꢀđượcꢀlàmꢀviệcꢀ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trongꢀtìnhꢀtrạngꢀtốiꢀưuꢀ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34350" y="3373844"/>
            <a:ext cx="4449617" cy="10920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spc="12">
                <a:solidFill>
                  <a:srgbClr val="000000"/>
                </a:solidFill>
                <a:latin typeface="CTVSNB+ArialMT"/>
                <a:cs typeface="CTVSNB+ArialMT"/>
              </a:rPr>
              <a:t>Cóꢀbaꢀvịꢀtríꢀchínhꢀcủaꢀbộꢀphậnꢀsấyꢀkhiꢀchúngꢀtôiꢀ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cânꢀ</a:t>
            </a:r>
            <a:r>
              <a:rPr dirty="0" sz="1400" spc="-19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nhắcꢀ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mứcꢀ</a:t>
            </a:r>
            <a:r>
              <a:rPr dirty="0" sz="1400" spc="-1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tiêuꢀ</a:t>
            </a:r>
            <a:r>
              <a:rPr dirty="0" sz="14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thụꢀ</a:t>
            </a:r>
            <a:r>
              <a:rPr dirty="0" sz="14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400" spc="-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lượng.ꢀ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Đóꢀ</a:t>
            </a:r>
            <a:r>
              <a:rPr dirty="0" sz="1400" spc="-1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-1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vịꢀ</a:t>
            </a:r>
            <a:r>
              <a:rPr dirty="0" sz="1400" spc="-1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tríꢀ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xửꢀ</a:t>
            </a:r>
            <a:r>
              <a:rPr dirty="0" sz="1400" spc="-18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lýꢀ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nungꢀ</a:t>
            </a:r>
            <a:r>
              <a:rPr dirty="0" sz="14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nóng,ꢀ</a:t>
            </a:r>
            <a:r>
              <a:rPr dirty="0" sz="14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vịꢀ</a:t>
            </a:r>
            <a:r>
              <a:rPr dirty="0" sz="1400" spc="-18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tríꢀ</a:t>
            </a:r>
            <a:r>
              <a:rPr dirty="0" sz="1400" spc="-18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tiêuꢀ</a:t>
            </a:r>
            <a:r>
              <a:rPr dirty="0" sz="14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thụꢀ</a:t>
            </a:r>
            <a:r>
              <a:rPr dirty="0" sz="1400" spc="-1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1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8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nước,ꢀvịꢀtríꢀđốtꢀnóngꢀtrựcꢀtiếpꢀ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6637" y="1107532"/>
            <a:ext cx="4052627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Giảm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và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tái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ẩm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0609" y="1534252"/>
            <a:ext cx="6703943" cy="32256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10">
                <a:solidFill>
                  <a:srgbClr val="000000"/>
                </a:solidFill>
                <a:latin typeface="CTVSNB+ArialMT"/>
                <a:cs typeface="CTVSNB+ArialMT"/>
              </a:rPr>
              <a:t>Nướcꢀbốcꢀhơiꢀtừꢀđườngꢀgiấyꢀđượcꢀloạiꢀbỏꢀbằngꢀkhíꢀhòaꢀtan.ꢀTạiꢀmộtꢀ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sốꢀ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điểm,ꢀ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khôngꢀ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sẽꢀ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bãoꢀ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hòaꢀ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vớiꢀ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khôngꢀ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mangꢀ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themꢀnướcꢀvàꢀcầnꢀthayꢀđổiꢀbằngꢀkhôngꢀkhíꢀsạch.ꢀꢀCácꢀtínhꢀchấtꢀvậtꢀlýꢀ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củaꢀkhôngꢀkhíꢀlàꢀđộꢀhòaꢀtanꢀcủaꢀtăngꢀcơꢀbảnꢀvớiꢀsựꢀgiaꢀtăngꢀnhiệtꢀđộ.ꢀ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13">
                <a:solidFill>
                  <a:srgbClr val="000000"/>
                </a:solidFill>
                <a:latin typeface="CTVSNB+ArialMT"/>
                <a:cs typeface="CTVSNB+ArialMT"/>
              </a:rPr>
              <a:t>Điềuꢀquanꢀtrọngꢀnhấtꢀlàꢀkhôngꢀkhíꢀđiꢀraꢀlàꢀnhiệtꢀđộꢀđượcꢀtraoꢀđổiꢀvớiꢀ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9">
                <a:solidFill>
                  <a:srgbClr val="000000"/>
                </a:solidFill>
                <a:latin typeface="CTVSNB+ArialMT"/>
                <a:cs typeface="CTVSNB+ArialMT"/>
              </a:rPr>
              <a:t>khôngꢀkhíꢀđiꢀvào.ꢀThôngꢀthường,ꢀhoạtꢀđộngꢀtraoꢀđổiꢀnhiệtꢀnàyꢀđượcꢀ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17">
                <a:solidFill>
                  <a:srgbClr val="000000"/>
                </a:solidFill>
                <a:latin typeface="CTVSNB+ArialMT"/>
                <a:cs typeface="CTVSNB+ArialMT"/>
              </a:rPr>
              <a:t>lắpꢀđặtꢀtrongꢀmọiꢀhệꢀthốngꢀvàꢀđượcꢀcoiꢀlàꢀtiêuꢀchuẩn.ꢀHiệuꢀsuấtꢀtraoꢀ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đổiꢀcóꢀthểꢀkhácꢀnhauꢀvìꢀvậyꢀcầnꢀkiểmꢀtra.ꢀꢀ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Bênꢀ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cạnhꢀ</a:t>
            </a:r>
            <a:r>
              <a:rPr dirty="0" sz="1400" spc="-2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đó,ꢀ</a:t>
            </a:r>
            <a:r>
              <a:rPr dirty="0" sz="1400" spc="-2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  <a:r>
              <a:rPr dirty="0" sz="1400" spc="-20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</a:t>
            </a:r>
            <a:r>
              <a:rPr dirty="0" sz="1400" spc="-2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toànꢀ</a:t>
            </a:r>
            <a:r>
              <a:rPr dirty="0" sz="1400" spc="-2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bộꢀ</a:t>
            </a:r>
            <a:r>
              <a:rPr dirty="0" sz="1400" spc="-2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400" spc="-2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suấtꢀ</a:t>
            </a:r>
            <a:r>
              <a:rPr dirty="0" sz="1400" spc="-2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</a:t>
            </a:r>
            <a:r>
              <a:rPr dirty="0" sz="1400" spc="-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400" spc="-2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  <a:r>
              <a:rPr dirty="0" sz="1400" spc="-20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trướcꢀ</a:t>
            </a:r>
            <a:r>
              <a:rPr dirty="0" sz="1400" spc="-2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khiꢀ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đượcꢀđưaꢀtớiꢀmôiꢀtrườngꢀxungꢀquanh.ꢀCôngꢀsuấtꢀlàmꢀkhôꢀcủaꢀkhíꢀphụꢀ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thuộcꢀvàoꢀđộꢀẩmꢀtươngꢀđối,ꢀkhôngꢀcụꢀthể,ꢀcôngꢀsuấtꢀlàmꢀkhôꢀcủaꢀkhíꢀ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phụꢀ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thuộcꢀ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</a:t>
            </a:r>
            <a:r>
              <a:rPr dirty="0" sz="1400" spc="-2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độ.ꢀ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Ýꢀ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tưởngꢀ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chungꢀ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nhằmꢀ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đoꢀ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ẩmꢀ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tươngꢀ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đối,ꢀ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6">
                <a:solidFill>
                  <a:srgbClr val="000000"/>
                </a:solidFill>
                <a:latin typeface="CTVSNB+ArialMT"/>
                <a:cs typeface="CTVSNB+ArialMT"/>
              </a:rPr>
              <a:t>nếuꢀđộꢀẩmꢀtươngꢀđốiꢀthấp,ꢀchúngꢀtaꢀcầnꢀquayꢀlạiꢀhoạtꢀđộngꢀđưaꢀkhíꢀ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vàoꢀbộꢀphậnꢀsấy.ꢀꢀ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69695" y="995014"/>
            <a:ext cx="4629232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từ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xả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23667" y="1379063"/>
            <a:ext cx="9109538" cy="314030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Trênꢀmộtꢀnhàꢀmáyꢀsảnꢀxuấtꢀgiấyꢀcóꢀthểꢀcóꢀnhiềuꢀnguồnꢀkhácꢀnhauꢀkhôngꢀkhíꢀnóngꢀkhácꢀnhauꢀđểꢀ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lạiꢀốngꢀxả.ꢀKhôngꢀkhíꢀnóngꢀnàyꢀchứaꢀrấtꢀnhiềuꢀnăngꢀlượngꢀcóꢀthểꢀtáiꢀsửꢀdụngꢀtrongꢀcácꢀquáꢀtrìnhꢀ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 spc="17">
                <a:solidFill>
                  <a:srgbClr val="000000"/>
                </a:solidFill>
                <a:latin typeface="CTVSNB+ArialMT"/>
                <a:cs typeface="CTVSNB+ArialMT"/>
              </a:rPr>
              <a:t>sảnꢀxuấtꢀgiấy,ꢀdẫnꢀđếnꢀnăngꢀlượngꢀđượcꢀtiếtꢀkiệmꢀvàꢀtăngꢀnăngꢀsuấtꢀsảnꢀxuất.ꢀBướcꢀđầuꢀtiênꢀ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trongꢀviệcꢀtáiꢀsửꢀdụngꢀnăngꢀlượngꢀlàꢀnhằmꢀcânꢀnhắcꢀxemꢀliệuꢀcóꢀthểꢀtruyềnꢀnhiệtꢀtrựcꢀtiếpꢀgiữaꢀ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dòngꢀkhiꢀđiꢀraꢀvàꢀdòngꢀkhíꢀmớiꢀđiꢀvào.ꢀSauꢀkhiꢀkhảꢀnăngꢀnàyꢀđượcꢀsửꢀdụngꢀcàngꢀnhiềuꢀcàngꢀtốt,ꢀ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thìꢀbướcꢀtiếpꢀtheoꢀlàꢀxemꢀxétꢀviệcꢀsửꢀdụngꢀnăngꢀlượngꢀnhiệtꢀthứꢀcấp.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Cáchꢀphổꢀbiếnꢀnhấtꢀlàꢀđặtꢀkhíꢀchoꢀcácꢀbộꢀtraoꢀđổiꢀnhiệtꢀnướcꢀtrongꢀốngꢀkhíꢀnóng.ꢀTheoꢀcáchꢀnày,ꢀ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cóꢀrấtꢀnhiềuꢀnăngꢀlượngꢀnhiệtꢀcóꢀthểꢀđượcꢀchuyểnꢀtớiꢀốngꢀnướcꢀphụꢀhayꢀcácꢀloạiꢀnướcꢀcóꢀnhiệtꢀ</a:t>
            </a:r>
          </a:p>
          <a:p>
            <a:pPr marL="317491" marR="0">
              <a:lnSpc>
                <a:spcPts val="1458"/>
              </a:lnSpc>
              <a:spcBef>
                <a:spcPts val="5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độꢀ</a:t>
            </a:r>
            <a:r>
              <a:rPr dirty="0" sz="1400" spc="-1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thấpꢀ</a:t>
            </a:r>
            <a:r>
              <a:rPr dirty="0" sz="14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khác.ꢀ</a:t>
            </a:r>
            <a:r>
              <a:rPr dirty="0" sz="1400" spc="-1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400" spc="-1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1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  <a:r>
              <a:rPr dirty="0" sz="1400" spc="-1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</a:t>
            </a:r>
            <a:r>
              <a:rPr dirty="0" sz="1400" spc="-1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theoꢀ</a:t>
            </a:r>
            <a:r>
              <a:rPr dirty="0" sz="14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cáchꢀ</a:t>
            </a:r>
            <a:r>
              <a:rPr dirty="0" sz="1400" spc="-1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thứcꢀ</a:t>
            </a:r>
            <a:r>
              <a:rPr dirty="0" sz="1400" spc="-1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khác,ꢀ</a:t>
            </a:r>
            <a:r>
              <a:rPr dirty="0" sz="1400" spc="-1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đóꢀ</a:t>
            </a:r>
            <a:r>
              <a:rPr dirty="0" sz="1400" spc="-1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-1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400" spc="-1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nóngꢀ</a:t>
            </a:r>
            <a:r>
              <a:rPr dirty="0" sz="1400" spc="-1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lạiꢀ</a:t>
            </a:r>
            <a:r>
              <a:rPr dirty="0" sz="1400" spc="-15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nước,ꢀ</a:t>
            </a:r>
            <a:r>
              <a:rPr dirty="0" sz="1400" spc="-1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tăngꢀ</a:t>
            </a:r>
            <a:r>
              <a:rPr dirty="0" sz="14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</a:t>
            </a:r>
            <a:r>
              <a:rPr dirty="0" sz="1400" spc="-16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chungꢀtrênꢀmáyꢀxeoꢀgiấy.ꢀ</a:t>
            </a:r>
          </a:p>
          <a:p>
            <a:pPr marL="0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Khíꢀnóngꢀbỏꢀlạiꢀtrongꢀquáꢀtrìnhꢀsảnꢀxuấtꢀthườngꢀrấtꢀẩmꢀướt,ꢀvàꢀcóꢀrấtꢀnhiềuꢀnăngꢀlượngꢀtiềmꢀẩnꢀ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 spc="13">
                <a:solidFill>
                  <a:srgbClr val="000000"/>
                </a:solidFill>
                <a:latin typeface="CTVSNB+ArialMT"/>
                <a:cs typeface="CTVSNB+ArialMT"/>
              </a:rPr>
              <a:t>bằngꢀnước.ꢀNếuꢀnướcꢀngưngꢀtụ,ꢀthìꢀcóꢀthểꢀthuꢀhồiꢀđượcꢀtấtꢀnhiềuꢀnăngꢀlượng.ꢀThôngꢀthường,ꢀ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tìnhꢀtrạngꢀnàyꢀsẽꢀxảyꢀraꢀtạiꢀnhiệtꢀđộꢀthấpꢀvàꢀkhóꢀcóꢀthểꢀtảnꢀnhiệt.ꢀChúngꢀtaꢀcóꢀthểꢀthựcꢀhiệnꢀgiảiꢀ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phápꢀbơmꢀnhiệtꢀđểꢀnângꢀmứcꢀnhiệtꢀđộ,ꢀnhưngꢀcầnꢀphảiꢀtínhꢀtoánꢀthêmꢀvàꢀcóꢀứngꢀdụngꢀkhoaꢀhọcꢀ</a:t>
            </a:r>
          </a:p>
          <a:p>
            <a:pPr marL="317491" marR="0">
              <a:lnSpc>
                <a:spcPts val="1458"/>
              </a:lnSpc>
              <a:spcBef>
                <a:spcPts val="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.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2960" y="1194270"/>
            <a:ext cx="5085958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spc="513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spc="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sấy–</a:t>
            </a:r>
            <a:r>
              <a:rPr dirty="0" sz="1400" spc="502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400" spc="521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400" spc="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spc="515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400" spc="518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khô</a:t>
            </a:r>
            <a:r>
              <a:rPr dirty="0" sz="1400" spc="50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khí</a:t>
            </a:r>
            <a:r>
              <a:rPr dirty="0" sz="1400" spc="508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bằng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phương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pháp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tác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động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6932" y="1834351"/>
            <a:ext cx="5080307" cy="30122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Quáꢀtrìnhꢀlàmꢀkhôꢀkhíꢀbằngꢀphươngꢀphápꢀtácꢀđộngꢀ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liênꢀ</a:t>
            </a:r>
            <a:r>
              <a:rPr dirty="0" sz="1400" spc="-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quanꢀ</a:t>
            </a:r>
            <a:r>
              <a:rPr dirty="0" sz="14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đếnꢀ</a:t>
            </a:r>
            <a:r>
              <a:rPr dirty="0" sz="1400" spc="-1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việcꢀ</a:t>
            </a:r>
            <a:r>
              <a:rPr dirty="0" sz="1400" spc="-18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thổiꢀ</a:t>
            </a:r>
            <a:r>
              <a:rPr dirty="0" sz="1400" spc="-18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  <a:r>
              <a:rPr dirty="0" sz="1400" spc="-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nóngꢀ</a:t>
            </a:r>
            <a:r>
              <a:rPr dirty="0" sz="14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(ꢀ</a:t>
            </a:r>
            <a:r>
              <a:rPr dirty="0" sz="1400" spc="-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300Cꢀ</a:t>
            </a:r>
            <a:r>
              <a:rPr dirty="0" sz="1400" spc="-1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)ꢀ</a:t>
            </a:r>
            <a:r>
              <a:rPr dirty="0" sz="1400" spc="-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</a:t>
            </a:r>
            <a:r>
              <a:rPr dirty="0" sz="14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lòꢀ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đốtꢀ</a:t>
            </a:r>
            <a:r>
              <a:rPr dirty="0" sz="1400" spc="-2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tạiꢀ</a:t>
            </a:r>
            <a:r>
              <a:rPr dirty="0" sz="1400" spc="-2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tốcꢀ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độꢀ</a:t>
            </a:r>
            <a:r>
              <a:rPr dirty="0" sz="1400" spc="-2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caoꢀ</a:t>
            </a:r>
            <a:r>
              <a:rPr dirty="0" sz="1400" spc="-2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đốiꢀ</a:t>
            </a:r>
            <a:r>
              <a:rPr dirty="0" sz="1400" spc="-2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vớiꢀ</a:t>
            </a:r>
            <a:r>
              <a:rPr dirty="0" sz="1400" spc="-2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</a:t>
            </a:r>
            <a:r>
              <a:rPr dirty="0" sz="1400" spc="-22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tờꢀ</a:t>
            </a:r>
            <a:r>
              <a:rPr dirty="0" sz="1400" spc="-2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23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ẩm.ꢀ</a:t>
            </a:r>
            <a:r>
              <a:rPr dirty="0" sz="1400" spc="-2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Quáꢀ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trìnhꢀlàꢀkhôꢀkhíꢀtácꢀđộngꢀdẫnꢀđếnꢀsửꢀdụngꢀhơiꢀnướcꢀ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ítꢀ</a:t>
            </a:r>
            <a:r>
              <a:rPr dirty="0" sz="1400" spc="-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hơnꢀ</a:t>
            </a:r>
            <a:r>
              <a:rPr dirty="0" sz="1400" spc="-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  <a:r>
              <a:rPr dirty="0" sz="1400" spc="-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</a:t>
            </a:r>
            <a:r>
              <a:rPr dirty="0" sz="1400" spc="-1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điệnꢀ</a:t>
            </a:r>
            <a:r>
              <a:rPr dirty="0" sz="1400" spc="-1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caoꢀ</a:t>
            </a:r>
            <a:r>
              <a:rPr dirty="0" sz="1400" spc="-1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hơnꢀ</a:t>
            </a:r>
            <a:r>
              <a:rPr dirty="0" sz="1400" spc="-1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  <a:r>
              <a:rPr dirty="0" sz="1400" spc="-1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chút.ꢀ</a:t>
            </a:r>
            <a:r>
              <a:rPr dirty="0" sz="1400" spc="-1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Côngꢀ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5">
                <a:solidFill>
                  <a:srgbClr val="000000"/>
                </a:solidFill>
                <a:latin typeface="CTVSNB+ArialMT"/>
                <a:cs typeface="CTVSNB+ArialMT"/>
              </a:rPr>
              <a:t>nghệꢀnàyꢀlàꢀchủꢀyếuꢀápꢀdụngꢀđểꢀlàmꢀkhôꢀlớpꢀphủ,ꢀ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nhưngꢀ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cũngꢀ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chấpꢀ</a:t>
            </a:r>
            <a:r>
              <a:rPr dirty="0" sz="14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nhậnꢀ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đểꢀ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400" spc="-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nóiꢀ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chungꢀthayꢀchoꢀxiꢀlanhꢀhơiꢀnướcꢀtruyềnꢀthống.ꢀꢀ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Thựcꢀ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tếꢀ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choꢀ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thấyꢀ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biệnꢀ</a:t>
            </a:r>
            <a:r>
              <a:rPr dirty="0" sz="1400" spc="-2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phápꢀ</a:t>
            </a:r>
            <a:r>
              <a:rPr dirty="0" sz="1400" spc="-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nàyꢀ</a:t>
            </a:r>
            <a:r>
              <a:rPr dirty="0" sz="1400" spc="-2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liênꢀ</a:t>
            </a:r>
            <a:r>
              <a:rPr dirty="0" sz="1400" spc="-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quanꢀ</a:t>
            </a:r>
            <a:r>
              <a:rPr dirty="0" sz="1400" spc="-2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đếnꢀ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sựꢀ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cânꢀ</a:t>
            </a:r>
            <a:r>
              <a:rPr dirty="0" sz="1400" spc="-16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</a:t>
            </a:r>
            <a:r>
              <a:rPr dirty="0" sz="14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giữaꢀ</a:t>
            </a:r>
            <a:r>
              <a:rPr dirty="0" sz="1400" spc="-16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việcꢀ</a:t>
            </a:r>
            <a:r>
              <a:rPr dirty="0" sz="1400" spc="-16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  <a:r>
              <a:rPr dirty="0" sz="1400" spc="-16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dụngꢀ</a:t>
            </a:r>
            <a:r>
              <a:rPr dirty="0" sz="14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năngꢀ</a:t>
            </a:r>
            <a:r>
              <a:rPr dirty="0" sz="1400" spc="-17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400" spc="-1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nhiệtꢀ</a:t>
            </a:r>
            <a:r>
              <a:rPr dirty="0" sz="1400" spc="-17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điện,ꢀvàꢀmứcꢀđộꢀcânꢀbằngꢀnàyꢀcóꢀthểꢀthayꢀđổiꢀthôngꢀ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quaꢀcàiꢀđặt,ꢀcầnꢀxácꢀđịnhꢀnăngꢀlượngꢀtiếtꢀkiệmꢀtrênꢀ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cơꢀsởꢀtheoꢀtừngꢀcơꢀsở.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058826"/>
            <a:ext cx="4540870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Condebelt(CJ)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485546"/>
            <a:ext cx="4529300" cy="32256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1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</a:t>
            </a:r>
            <a:r>
              <a:rPr dirty="0" sz="1400" spc="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CondeBeltꢀ</a:t>
            </a:r>
            <a:r>
              <a:rPr dirty="0" sz="1400" spc="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ꢀ</a:t>
            </a:r>
            <a:r>
              <a:rPr dirty="0" sz="1400" spc="2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thươngꢀ</a:t>
            </a:r>
            <a:r>
              <a:rPr dirty="0" sz="1400" spc="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mạiꢀ</a:t>
            </a:r>
            <a:r>
              <a:rPr dirty="0" sz="1400" spc="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đầuꢀ</a:t>
            </a:r>
            <a:r>
              <a:rPr dirty="0" sz="1400" spc="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tiênꢀ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19">
                <a:solidFill>
                  <a:srgbClr val="000000"/>
                </a:solidFill>
                <a:latin typeface="CTVSNB+ArialMT"/>
                <a:cs typeface="CTVSNB+ArialMT"/>
              </a:rPr>
              <a:t>đượcꢀlắpꢀđặtꢀtạiꢀPhầnꢀLanꢀvàoꢀnămꢀ1996ꢀvàꢀ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ởꢀ</a:t>
            </a:r>
            <a:r>
              <a:rPr dirty="0" sz="1400" spc="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Hànꢀ</a:t>
            </a:r>
            <a:r>
              <a:rPr dirty="0" sz="1400" spc="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Quốcꢀ</a:t>
            </a:r>
            <a:r>
              <a:rPr dirty="0" sz="1400" spc="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nămꢀ</a:t>
            </a:r>
            <a:r>
              <a:rPr dirty="0" sz="1400" spc="20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1999.ꢀ</a:t>
            </a:r>
            <a:r>
              <a:rPr dirty="0" sz="1400" spc="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</a:t>
            </a:r>
            <a:r>
              <a:rPr dirty="0" sz="1400" spc="1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2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CondeBelt,ꢀ</a:t>
            </a:r>
            <a:r>
              <a:rPr dirty="0" sz="1400" spc="1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1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400" spc="13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khôꢀ</a:t>
            </a:r>
            <a:r>
              <a:rPr dirty="0" sz="1400" spc="13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</a:t>
            </a:r>
            <a:r>
              <a:rPr dirty="0" sz="1400" spc="12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6">
                <a:solidFill>
                  <a:srgbClr val="000000"/>
                </a:solidFill>
                <a:latin typeface="CTVSNB+ArialMT"/>
                <a:cs typeface="CTVSNB+ArialMT"/>
              </a:rPr>
              <a:t>buồngꢀsấyꢀdoꢀtiếpꢀxúcꢀvớiꢀdảiꢀthépꢀnóngꢀliênꢀ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tục,ꢀ</a:t>
            </a:r>
            <a:r>
              <a:rPr dirty="0" sz="1400" spc="7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400" spc="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nóngꢀ</a:t>
            </a:r>
            <a:r>
              <a:rPr dirty="0" sz="1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</a:t>
            </a:r>
            <a:r>
              <a:rPr dirty="0" sz="1400" spc="6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6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6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hoặcꢀ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</a:t>
            </a:r>
            <a:r>
              <a:rPr dirty="0" sz="1400" spc="-1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khíꢀ</a:t>
            </a:r>
            <a:r>
              <a:rPr dirty="0" sz="1400" spc="-11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gaꢀ</a:t>
            </a:r>
            <a:r>
              <a:rPr dirty="0" sz="1400" spc="-1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nóng.ꢀ</a:t>
            </a:r>
            <a:r>
              <a:rPr dirty="0" sz="1400" spc="-1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từꢀ</a:t>
            </a:r>
            <a:r>
              <a:rPr dirty="0" sz="1400" spc="-1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400" spc="-1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400" spc="-1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bốcꢀ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hơiꢀdoꢀnhiệtꢀtừꢀdảiꢀkimꢀloạiꢀnày.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20">
                <a:solidFill>
                  <a:srgbClr val="000000"/>
                </a:solidFill>
                <a:latin typeface="CTVSNB+ArialMT"/>
                <a:cs typeface="CTVSNB+ArialMT"/>
              </a:rPr>
              <a:t>Kỹꢀthuậtꢀsấyꢀnàyꢀcóꢀkhảꢀnăngꢀthayꢀthếꢀhoànꢀ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toànꢀbộꢀphậnꢀsấyꢀchoꢀnhàꢀmáyꢀsảnꢀxuấtꢀgiấyꢀ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1">
                <a:solidFill>
                  <a:srgbClr val="000000"/>
                </a:solidFill>
                <a:latin typeface="CTVSNB+ArialMT"/>
                <a:cs typeface="CTVSNB+ArialMT"/>
              </a:rPr>
              <a:t>thường,ꢀvớiꢀmộtꢀtốcꢀđộꢀsấyꢀcaoꢀgấpꢀ5-15ꢀlầnꢀ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15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</a:t>
            </a:r>
            <a:r>
              <a:rPr dirty="0" sz="1400" spc="-15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</a:t>
            </a:r>
            <a:r>
              <a:rPr dirty="0" sz="1400" spc="-1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400" spc="-15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400" spc="-15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thôngꢀ</a:t>
            </a:r>
            <a:r>
              <a:rPr dirty="0" sz="1400" spc="-1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thường.ꢀ</a:t>
            </a:r>
            <a:r>
              <a:rPr dirty="0" sz="1400" spc="-16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Tuyꢀ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nhiên,ꢀmáyꢀsấyꢀCondeBeltꢀkhôngꢀphùꢀhợpꢀvớiꢀ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giấyꢀtrọngꢀlượngꢀcaoꢀvàꢀbịꢀhạnꢀchếꢀsửꢀdụng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9817" y="1036113"/>
            <a:ext cx="5646174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khô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Tối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ưu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hóa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độ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thông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gió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lỗ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rỗng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26" y="1432354"/>
            <a:ext cx="9297036" cy="121216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spc="10">
                <a:solidFill>
                  <a:srgbClr val="000000"/>
                </a:solidFill>
                <a:latin typeface="CTVSNB+ArialMT"/>
                <a:cs typeface="CTVSNB+ArialMT"/>
              </a:rPr>
              <a:t>Đểꢀsấyꢀkhôꢀgiấyꢀhiệuꢀquả,ꢀđiểuꢀcựcꢀkỳꢀquanꢀtrọngꢀlàꢀloạiꢀbỏꢀhơiꢀnướcꢀxungꢀquanhꢀcuộnꢀgiấyꢀđểꢀtăngꢀlựcꢀdẫnꢀ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độngꢀbốcꢀhơi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Khiꢀtăngꢀnhiệtꢀđộꢀbềꢀmặtꢀxiꢀlanhꢀkhôngꢀcầnꢀthiếtꢀcảiꢀthiệnꢀtỷꢀlệꢀloạiꢀbỏꢀnướcꢀtrongꢀquáꢀtrìnhꢀsấyꢀkhô,ꢀkhiꢀnướcꢀ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bốcꢀhơiꢀtừꢀbăngꢀgiấyꢀphảiꢀđượcꢀloạiꢀbỏꢀtừꢀtrongꢀlôꢀsấyꢀbằngꢀkhíꢀ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khôꢀđủꢀnóng.ꢀCácꢀchứcꢀnăngꢀcủaꢀthôngꢀgió: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23" y="2412312"/>
            <a:ext cx="374091" cy="1046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5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0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5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5815" y="2422954"/>
            <a:ext cx="3415715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Thuꢀvàꢀloạiꢀbỏꢀnướcꢀbốcꢀhơiꢀtrongꢀlôꢀsấy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5815" y="2621074"/>
            <a:ext cx="8771824" cy="14102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Tạoꢀraꢀmôiꢀtrườngꢀthuậnꢀlợiꢀvàꢀcóꢀkiểmꢀsoátꢀꢀtrongꢀquáꢀtrìnhꢀsấy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Cảiꢀthiệnꢀviệcꢀsửꢀdụngꢀnăngꢀlượngꢀvàꢀtiếtꢀkiệmꢀnăngꢀlượngꢀtrongꢀquáꢀtrìnhꢀsấy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 spc="12">
                <a:solidFill>
                  <a:srgbClr val="000000"/>
                </a:solidFill>
                <a:latin typeface="CTVSNB+ArialMT"/>
                <a:cs typeface="CTVSNB+ArialMT"/>
              </a:rPr>
              <a:t>Cảiꢀthiệnꢀvậnꢀhànhꢀmáyꢀkhôngꢀchỉꢀbằngꢀcácꢀthiếtꢀbịꢀcủaꢀhệꢀthốngꢀmàꢀcònꢀthôngꢀquaꢀviệcꢀphânꢀphốiꢀvàꢀ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kiểmꢀsoátꢀthíchꢀhợpꢀlượngꢀhơiꢀsửꢀdụngꢀtrongꢀtoànꢀbộꢀcôngꢀđoạnꢀsấy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Duyꢀtrìꢀđiềuꢀkiệnꢀlàmꢀviệcꢀtrongꢀphòngꢀmáyꢀvớiꢀđiềuꢀkiệnꢀnhiệtꢀđộ,ꢀđộꢀẩmꢀvàꢀtiếngꢀồnꢀtốt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Bảoꢀvệꢀtòaꢀnhàꢀvàꢀmáyꢀmócꢀkhỏiꢀhỏngꢀhócꢀdoꢀđộꢀẩmꢀgâyꢀra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88323" y="3402913"/>
            <a:ext cx="374091" cy="8482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5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0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05815" y="3809794"/>
            <a:ext cx="4082839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Giảmꢀphátꢀthảiꢀvàꢀsươngꢀmùꢀbênꢀngoàiꢀnhàꢀmáy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69925" y="455286"/>
            <a:ext cx="8979568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xử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lý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sơ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bộ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45263" y="1256344"/>
            <a:ext cx="318770" cy="76306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52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87c6cc"/>
                </a:solidFill>
                <a:latin typeface="Webdings"/>
                <a:cs typeface="Webdings"/>
              </a:rPr>
              <a:t></a:t>
            </a:r>
          </a:p>
          <a:p>
            <a:pPr marL="0" marR="0">
              <a:lnSpc>
                <a:spcPts val="1052"/>
              </a:lnSpc>
              <a:spcBef>
                <a:spcPts val="625"/>
              </a:spcBef>
              <a:spcAft>
                <a:spcPts val="0"/>
              </a:spcAft>
            </a:pPr>
            <a:r>
              <a:rPr dirty="0" sz="1000">
                <a:solidFill>
                  <a:srgbClr val="87c6cc"/>
                </a:solidFill>
                <a:latin typeface="Webdings"/>
                <a:cs typeface="Webdings"/>
              </a:rPr>
              <a:t></a:t>
            </a:r>
          </a:p>
          <a:p>
            <a:pPr marL="0" marR="0">
              <a:lnSpc>
                <a:spcPts val="1052"/>
              </a:lnSpc>
              <a:spcBef>
                <a:spcPts val="625"/>
              </a:spcBef>
              <a:spcAft>
                <a:spcPts val="0"/>
              </a:spcAft>
            </a:pPr>
            <a:r>
              <a:rPr dirty="0" sz="1000">
                <a:solidFill>
                  <a:srgbClr val="87c6cc"/>
                </a:solidFill>
                <a:latin typeface="Webdings"/>
                <a:cs typeface="Webdings"/>
              </a:rPr>
              <a:t>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31013" y="1236126"/>
            <a:ext cx="3014269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Xử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lý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cá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mảnh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không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hợp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cách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6708" y="1269560"/>
            <a:ext cx="5189412" cy="711897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Ví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dụ:</a:t>
            </a:r>
            <a:r>
              <a:rPr dirty="0" sz="1500" spc="41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Bốc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dỡ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gỗ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và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kiểm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tra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độ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dày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tự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động</a:t>
            </a:r>
          </a:p>
          <a:p>
            <a:pPr marL="53971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Sàngꢀlọc: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531013" y="1455582"/>
            <a:ext cx="2454923" cy="60685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HQ-sizerꢀ(quáꢀkhổꢀvàꢀquáꢀdầy)</a:t>
            </a:r>
          </a:p>
          <a:p>
            <a:pPr marL="0" marR="0">
              <a:lnSpc>
                <a:spcPts val="1250"/>
              </a:lnSpc>
              <a:spcBef>
                <a:spcPts val="427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Địnhꢀlạiꢀkếtꢀcấuꢀcủaꢀdămꢀmảnhꢀ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67870" y="1700354"/>
            <a:ext cx="374091" cy="13663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4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39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39"/>
              </a:lnSpc>
              <a:spcBef>
                <a:spcPts val="5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4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40"/>
              </a:lnSpc>
              <a:spcBef>
                <a:spcPts val="5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285362" y="1721636"/>
            <a:ext cx="2997904" cy="1301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Sàng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theo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độ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dày</a:t>
            </a:r>
          </a:p>
          <a:p>
            <a:pPr marL="0" marR="0">
              <a:lnSpc>
                <a:spcPts val="1250"/>
              </a:lnSpc>
              <a:spcBef>
                <a:spcPts val="1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JetꢀScreen</a:t>
            </a:r>
          </a:p>
          <a:p>
            <a:pPr marL="0" marR="0">
              <a:lnSpc>
                <a:spcPts val="1250"/>
              </a:lnSpc>
              <a:spcBef>
                <a:spcPts val="1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OPTI</a:t>
            </a:r>
          </a:p>
          <a:p>
            <a:pPr marL="0" marR="0">
              <a:lnSpc>
                <a:spcPts val="1250"/>
              </a:lnSpc>
              <a:spcBef>
                <a:spcPts val="189"/>
              </a:spcBef>
              <a:spcAft>
                <a:spcPts val="0"/>
              </a:spcAft>
            </a:pP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Sàng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quay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hồi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chuyển</a:t>
            </a:r>
          </a:p>
          <a:p>
            <a:pPr marL="0" marR="0">
              <a:lnSpc>
                <a:spcPts val="1250"/>
              </a:lnSpc>
              <a:spcBef>
                <a:spcPts val="1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CSCSꢀgyratoryꢀchipꢀscreenꢀ(4ꢀkíchꢀcỡ)</a:t>
            </a:r>
          </a:p>
          <a:p>
            <a:pPr marL="0" marR="0">
              <a:lnSpc>
                <a:spcPts val="1250"/>
              </a:lnSpc>
              <a:spcBef>
                <a:spcPts val="18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SCLꢀgyratoryꢀchipꢀscreenꢀ(3ꢀkíchꢀcỡ)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130963" y="1894494"/>
            <a:ext cx="3753427" cy="104470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ꢀꢀꢀꢀꢀbằngꢀChipꢀoptimizerꢀ(quáꢀkhổꢀvàꢀquáꢀdầy)</a:t>
            </a:r>
          </a:p>
          <a:p>
            <a:pPr marL="400050" marR="0">
              <a:lnSpc>
                <a:spcPts val="1250"/>
              </a:lnSpc>
              <a:spcBef>
                <a:spcPts val="427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Máyꢀcắtꢀlạiꢀ(chỉꢀdànhꢀchoꢀdămꢀgỗꢀquáꢀkhổ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)</a:t>
            </a:r>
          </a:p>
          <a:p>
            <a:pPr marL="114300" marR="0">
              <a:lnSpc>
                <a:spcPts val="1250"/>
              </a:lnSpc>
              <a:spcBef>
                <a:spcPts val="427"/>
              </a:spcBef>
              <a:spcAft>
                <a:spcPts val="0"/>
              </a:spcAft>
            </a:pPr>
            <a:r>
              <a:rPr dirty="0" sz="1000">
                <a:solidFill>
                  <a:srgbClr val="87c6cc"/>
                </a:solidFill>
                <a:latin typeface="Webdings"/>
                <a:cs typeface="Webdings"/>
              </a:rPr>
              <a:t></a:t>
            </a:r>
            <a:r>
              <a:rPr dirty="0" sz="1000" spc="1000">
                <a:solidFill>
                  <a:srgbClr val="87c6cc"/>
                </a:solidFill>
                <a:latin typeface="Times New Roman"/>
                <a:cs typeface="Times New Roman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Loại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200" b="1">
                <a:solidFill>
                  <a:srgbClr val="000000"/>
                </a:solidFill>
                <a:latin typeface="HWBWBK+Arial-BoldMT"/>
                <a:cs typeface="HWBWBK+Arial-BoldMT"/>
              </a:rPr>
              <a:t>khác</a:t>
            </a:r>
          </a:p>
          <a:p>
            <a:pPr marL="400050" marR="0">
              <a:lnSpc>
                <a:spcPts val="1250"/>
              </a:lnSpc>
              <a:spcBef>
                <a:spcPts val="427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Sàngꢀđĩa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245263" y="2134168"/>
            <a:ext cx="318770" cy="3241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52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87c6cc"/>
                </a:solidFill>
                <a:latin typeface="Webdings"/>
                <a:cs typeface="Webdings"/>
              </a:rPr>
              <a:t>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245263" y="2573080"/>
            <a:ext cx="318770" cy="32415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052"/>
              </a:lnSpc>
              <a:spcBef>
                <a:spcPts val="0"/>
              </a:spcBef>
              <a:spcAft>
                <a:spcPts val="0"/>
              </a:spcAft>
            </a:pPr>
            <a:r>
              <a:rPr dirty="0" sz="1000">
                <a:solidFill>
                  <a:srgbClr val="87c6cc"/>
                </a:solidFill>
                <a:latin typeface="Webdings"/>
                <a:cs typeface="Webdings"/>
              </a:rPr>
              <a:t>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10680" y="2824041"/>
            <a:ext cx="1256971" cy="48186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Kếtꢀquả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967870" y="3026234"/>
            <a:ext cx="374091" cy="10006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40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39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  <a:p>
            <a:pPr marL="0" marR="0">
              <a:lnSpc>
                <a:spcPts val="1439"/>
              </a:lnSpc>
              <a:spcBef>
                <a:spcPts val="5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285362" y="3047517"/>
            <a:ext cx="2054341" cy="3873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Giảmꢀnăngꢀlượngꢀđunꢀnấu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1285362" y="3230397"/>
            <a:ext cx="2073767" cy="75315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250"/>
              </a:lnSpc>
              <a:spcBef>
                <a:spcPts val="0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Tăngꢀsảnꢀlượngꢀbộtꢀgiấy</a:t>
            </a:r>
          </a:p>
          <a:p>
            <a:pPr marL="0" marR="0">
              <a:lnSpc>
                <a:spcPts val="1250"/>
              </a:lnSpc>
              <a:spcBef>
                <a:spcPts val="1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Tăngꢀsảnꢀlượngꢀphụꢀphẩm</a:t>
            </a:r>
          </a:p>
          <a:p>
            <a:pPr marL="0" marR="0">
              <a:lnSpc>
                <a:spcPts val="1250"/>
              </a:lnSpc>
              <a:spcBef>
                <a:spcPts val="139"/>
              </a:spcBef>
              <a:spcAft>
                <a:spcPts val="0"/>
              </a:spcAft>
            </a:pPr>
            <a:r>
              <a:rPr dirty="0" sz="1200">
                <a:solidFill>
                  <a:srgbClr val="000000"/>
                </a:solidFill>
                <a:latin typeface="CTVSNB+ArialMT"/>
                <a:cs typeface="CTVSNB+ArialMT"/>
              </a:rPr>
              <a:t>Ítꢀhưꢀhạiꢀdămꢀgỗ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2562"/>
            <a:ext cx="3445638" cy="4196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nhiều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tầng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ép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380041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5814" y="1390683"/>
            <a:ext cx="8727484" cy="81592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Hệꢀthốngꢀnhiềuꢀtầngꢀépꢀcóꢀthểꢀđượcꢀphânꢀloạiꢀlàꢀhệꢀthốngꢀkhôiꢀphụcꢀnhiệt,ꢀbởiꢀvìꢀdòngꢀnhiệtꢀđiꢀquaꢀvàꢀ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hơiꢀnướcꢀngắnꢀphátꢀsinhꢀtạiꢀthờiꢀđiểmꢀhâmꢀnóngꢀmáyꢀsấyꢀhoặcꢀthuộcꢀmộtꢀnhómꢀbộꢀphậnꢀlàmꢀkhôꢀđượcꢀ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sửꢀdụngꢀmộtꢀlầnꢀnữaꢀđểꢀlàmꢀnóngꢀmáyꢀsấy.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8322" y="1974401"/>
            <a:ext cx="374091" cy="8482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6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5814" y="1985043"/>
            <a:ext cx="8741063" cy="14102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Hệꢀthốngꢀnhiềuꢀtầngꢀépꢀđangꢀhoạtꢀđộngꢀcáchꢀthứcꢀđiꢀxuốngꢀtừꢀđầuꢀkhôꢀtớiꢀđầuꢀướtꢀbằngꢀápꢀsuấtꢀkhácꢀ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nhauꢀtrongꢀhệꢀthốngꢀlàmꢀnóng.ꢀꢀ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Quáꢀtrìnhꢀlàmꢀkhôꢀgiấyꢀbắtꢀđầuꢀởꢀnhiệtꢀđộꢀthấpꢀtrongꢀbộꢀphậnꢀlàꢀkhôꢀsơꢀbộꢀnếu,ꢀtạiꢀđâyꢀgiấyꢀđượcꢀlàmꢀ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nóngꢀ</a:t>
            </a:r>
            <a:r>
              <a:rPr dirty="0" sz="13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  <a:r>
              <a:rPr dirty="0" sz="13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cáchꢀ</a:t>
            </a:r>
            <a:r>
              <a:rPr dirty="0" sz="13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nhẹꢀ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nhàng.ꢀ</a:t>
            </a:r>
            <a:r>
              <a:rPr dirty="0" sz="1300" spc="-1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Quáꢀ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trìnhꢀ</a:t>
            </a:r>
            <a:r>
              <a:rPr dirty="0" sz="1300" spc="-19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sấyꢀ</a:t>
            </a:r>
            <a:r>
              <a:rPr dirty="0" sz="13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tăngꢀ</a:t>
            </a:r>
            <a:r>
              <a:rPr dirty="0" sz="13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300" spc="-1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bắtꢀ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đầuꢀ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bốcꢀ</a:t>
            </a:r>
            <a:r>
              <a:rPr dirty="0" sz="13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3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tớiꢀ</a:t>
            </a:r>
            <a:r>
              <a:rPr dirty="0" sz="1300" spc="-20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đầuꢀ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khôꢀ</a:t>
            </a:r>
            <a:r>
              <a:rPr dirty="0" sz="13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3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xeoꢀ</a:t>
            </a:r>
            <a:r>
              <a:rPr dirty="0" sz="13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giấy.ꢀ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 spc="15">
                <a:solidFill>
                  <a:srgbClr val="000000"/>
                </a:solidFill>
                <a:latin typeface="CTVSNB+ArialMT"/>
                <a:cs typeface="CTVSNB+ArialMT"/>
              </a:rPr>
              <a:t>Trongꢀmáyꢀsấy,ꢀhơiꢀnướcꢀngưngꢀtụꢀtrongꢀbềꢀmặtꢀbênꢀtrongꢀcủaꢀmáyꢀsấy.ꢀTừꢀmáyꢀsấyꢀnướcꢀngưngꢀtụꢀ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đượcꢀtrảꢀlạiꢀvàoꢀbìnhꢀtách.ꢀꢀ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88322" y="3163121"/>
            <a:ext cx="374091" cy="12444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473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05814" y="3173762"/>
            <a:ext cx="8732192" cy="160840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spc="22">
                <a:solidFill>
                  <a:srgbClr val="000000"/>
                </a:solidFill>
                <a:latin typeface="CTVSNB+ArialMT"/>
                <a:cs typeface="CTVSNB+ArialMT"/>
              </a:rPr>
              <a:t>Đểꢀráoꢀnướcꢀngưngꢀtụ,ꢀápꢀsuấtꢀtrongꢀbìnhꢀriêngꢀphảiꢀgầnꢀvớiꢀápꢀsuấtꢀcủaꢀhơiꢀnướcꢀtrựcꢀtiếpꢀ.ꢀTrongꢀ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 spc="24">
                <a:solidFill>
                  <a:srgbClr val="000000"/>
                </a:solidFill>
                <a:latin typeface="CTVSNB+ArialMT"/>
                <a:cs typeface="CTVSNB+ArialMT"/>
              </a:rPr>
              <a:t>bìnhꢀtách,ꢀgióꢀthôngꢀquaꢀhơiꢀnướcꢀđượcꢀgiảmꢀtrongꢀgiaiꢀđoạnꢀlàmꢀkhôꢀthứꢀhaiꢀtrongꢀHệꢀthốngꢀnhiềuꢀ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tầngꢀép.ꢀꢀtàuꢀtáchꢀcácꢀđònꢀthôngꢀquaꢀhơiꢀnướcꢀsauꢀđóꢀđượcꢀphátꢀhànhꢀvàoꢀgiaiꢀđoạnꢀlàmꢀkhôꢀsec-ꢀcửaꢀ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sổꢀmớiꢀcủaꢀHệꢀthốngꢀnhiềuꢀtầngꢀép.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Ởꢀ</a:t>
            </a:r>
            <a:r>
              <a:rPr dirty="0" sz="1300" spc="-20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giaiꢀ</a:t>
            </a:r>
            <a:r>
              <a:rPr dirty="0" sz="1300" spc="-19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đoạnꢀ</a:t>
            </a:r>
            <a:r>
              <a:rPr dirty="0" sz="1300" spc="-1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thứꢀ</a:t>
            </a:r>
            <a:r>
              <a:rPr dirty="0" sz="1300" spc="-1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haiꢀ</a:t>
            </a:r>
            <a:r>
              <a:rPr dirty="0" sz="13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hơiꢀ</a:t>
            </a:r>
            <a:r>
              <a:rPr dirty="0" sz="13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nướcꢀ</a:t>
            </a:r>
            <a:r>
              <a:rPr dirty="0" sz="13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ngắnꢀ</a:t>
            </a:r>
            <a:r>
              <a:rPr dirty="0" sz="1300" spc="-1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3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sửꢀ</a:t>
            </a:r>
            <a:r>
              <a:rPr dirty="0" sz="13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dụngꢀ</a:t>
            </a:r>
            <a:r>
              <a:rPr dirty="0" sz="1300" spc="-19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nhưꢀ</a:t>
            </a:r>
            <a:r>
              <a:rPr dirty="0" sz="1300" spc="-1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mộtꢀ</a:t>
            </a:r>
            <a:r>
              <a:rPr dirty="0" sz="1300" spc="-19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phươngꢀ</a:t>
            </a:r>
            <a:r>
              <a:rPr dirty="0" sz="1300" spc="-18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tiệnꢀ</a:t>
            </a:r>
            <a:r>
              <a:rPr dirty="0" sz="13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truyềnꢀ</a:t>
            </a:r>
            <a:r>
              <a:rPr dirty="0" sz="13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thôngꢀ</a:t>
            </a:r>
            <a:r>
              <a:rPr dirty="0" sz="1300" spc="-1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300" spc="-19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khô.ꢀ</a:t>
            </a:r>
            <a:r>
              <a:rPr dirty="0" sz="13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Nếuꢀ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 spc="16">
                <a:solidFill>
                  <a:srgbClr val="000000"/>
                </a:solidFill>
                <a:latin typeface="CTVSNB+ArialMT"/>
                <a:cs typeface="CTVSNB+ArialMT"/>
              </a:rPr>
              <a:t>lượngꢀhơiꢀnướcꢀlàꢀkhôngꢀđủꢀđểꢀbảoꢀđảmꢀnhuꢀcầuꢀtrựcꢀtiếpꢀcóꢀthểꢀđượcꢀbổꢀsungꢀbằngꢀvanꢀđiềuꢀkhiểnꢀ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ápꢀsuấtꢀthứꢀhai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63857" y="1132523"/>
            <a:ext cx="3710688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nhiều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tầng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ép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80801" y="1403328"/>
            <a:ext cx="884364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Điềuꢀkhiểnꢀápꢀlực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50635" y="1966325"/>
            <a:ext cx="1063981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Cácꢀmáyꢀsấy:ꢀđâuꢀẩm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611882" y="1971871"/>
            <a:ext cx="693353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Cácꢀmáyꢀsấy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502248" y="1966325"/>
            <a:ext cx="693353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Cácꢀmáyꢀsấy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073199" y="3039279"/>
            <a:ext cx="1205073" cy="4707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Hệꢀthốngꢀdùngꢀthửꢀđược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ꢀtốiꢀưuꢀhóa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www.balesio.com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908809" y="3652398"/>
            <a:ext cx="640937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Bìnhꢀngưng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351187" y="3908442"/>
            <a:ext cx="799532" cy="3564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Vanꢀđiềuꢀkhiểnꢀ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lưuꢀlượng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320529" y="3965306"/>
            <a:ext cx="619404" cy="6993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Điềuꢀkhiểnꢀ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ápꢀsuấtꢀ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choꢀbìnhꢀ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táchꢀđầuꢀ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tiênꢀ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858183" y="3964226"/>
            <a:ext cx="619404" cy="3564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Điềuꢀkhiểnꢀ</a:t>
            </a:r>
          </a:p>
          <a:p>
            <a:pPr marL="0" marR="0">
              <a:lnSpc>
                <a:spcPts val="781"/>
              </a:lnSpc>
              <a:spcBef>
                <a:spcPts val="118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mức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990710" y="4568353"/>
            <a:ext cx="545315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Bìnhꢀtách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193509" y="4568353"/>
            <a:ext cx="635403" cy="2421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781"/>
              </a:lnSpc>
              <a:spcBef>
                <a:spcPts val="0"/>
              </a:spcBef>
              <a:spcAft>
                <a:spcPts val="0"/>
              </a:spcAft>
            </a:pPr>
            <a:r>
              <a:rPr dirty="0" sz="750">
                <a:solidFill>
                  <a:srgbClr val="000000"/>
                </a:solidFill>
                <a:latin typeface="CTVSNB+ArialMT"/>
                <a:cs typeface="CTVSNB+ArialMT"/>
              </a:rPr>
              <a:t>Đồngꢀhồꢀđo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2512" y="1062651"/>
            <a:ext cx="3975736" cy="68838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nhiều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tầng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ép</a:t>
            </a:r>
          </a:p>
          <a:p>
            <a:pPr marL="0" marR="0">
              <a:lnSpc>
                <a:spcPts val="1458"/>
              </a:lnSpc>
              <a:spcBef>
                <a:spcPts val="173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nén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nhiệt: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02209" y="1502902"/>
            <a:ext cx="6235539" cy="23722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Sửꢀdụngꢀmáyꢀnénꢀnhiệtꢀlàmꢀtăngꢀhiệuꢀquảꢀnăngꢀlượngꢀtrongꢀquáꢀ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10">
                <a:solidFill>
                  <a:srgbClr val="000000"/>
                </a:solidFill>
                <a:latin typeface="CTVSNB+ArialMT"/>
                <a:cs typeface="CTVSNB+ArialMT"/>
              </a:rPr>
              <a:t>trìnhꢀlàmꢀkhôꢀvìꢀítꢀhơiꢀnướcꢀtạiꢀcácꢀtụꢀđiện.ꢀMáyꢀnénꢀnhiệtꢀđượcꢀ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sửꢀdụngꢀđểꢀtăngꢀápꢀlựcꢀcủaꢀhơiꢀkhíꢀthảiꢀtừꢀthiếtꢀbịꢀtách.ꢀ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Hơiꢀthảiꢀtừꢀcácꢀthiếtꢀbịꢀcuốiꢀcùngꢀtrongꢀhệꢀthốngꢀngưngꢀtụꢀvàꢀhơiꢀ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7">
                <a:solidFill>
                  <a:srgbClr val="000000"/>
                </a:solidFill>
                <a:latin typeface="CTVSNB+ArialMT"/>
                <a:cs typeface="CTVSNB+ArialMT"/>
              </a:rPr>
              <a:t>nướcꢀcấpꢀcóꢀmứcꢀápꢀsuấtꢀrấtꢀthấpꢀkhôngꢀthểꢀsửꢀdụngꢀtrựcꢀtiếpꢀ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trongꢀquáꢀtrìnhꢀlàmꢀkhô.ꢀ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Vớiꢀmáyꢀnénꢀnhiệtꢀhơiꢀnước,ꢀnướcꢀthảiꢀnàyꢀđượcꢀđẩyꢀmạnhꢀvớiꢀ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hơiꢀápꢀsuấtꢀcaoꢀtớiꢀmứcꢀápꢀsuấtꢀcóꢀthểꢀgiúpꢀthuꢀhồiꢀnướcꢀthảiꢀđểꢀ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táiꢀsửꢀdụngꢀchꢀquáꢀtrìnhꢀlàmꢀkhô.ꢀHìnhꢀbênꢀcạnhꢀMINHꢀHOẠꢀcácꢀ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nguyênꢀtắcꢀtíchꢀhợpꢀcủaꢀmáyꢀnénꢀnhiệt.ꢀꢀ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2315449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phận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khô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-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Khác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407631"/>
            <a:ext cx="374091" cy="13054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77250" y="1407631"/>
            <a:ext cx="1650206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Giảmꢀyêuꢀcầuꢀkhí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77250" y="1620991"/>
            <a:ext cx="3557758" cy="109204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Tạoꢀhìnhꢀdạngꢀkhoảngꢀtrống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Tốiꢀưuꢀhoáꢀhệꢀthốngꢀchânꢀkhông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Thiếuꢀbềꢀmặtꢀmáyꢀsấyꢀsạch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Cácꢀcáchꢀkhôiꢀphụcꢀnhiệtꢀlãngꢀphíꢀkhác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5054435" cy="27989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khiển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spc="-5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khiển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tiên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tiến</a:t>
            </a:r>
          </a:p>
          <a:p>
            <a:pPr marL="5397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Hệꢀthốngꢀđiềuꢀkhiểnꢀlàꢀmộtꢀcáchꢀthứcꢀnổiꢀtiếngꢀđểꢀ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tốiꢀưuꢀhóaꢀcácꢀthayꢀđổiꢀcủaꢀquáꢀtrìnhꢀsảnꢀxuấtꢀgiấyꢀ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vàꢀdoꢀđóꢀlàmꢀgiảmꢀtiêuꢀthụꢀnăngꢀlượng,ꢀtăngꢀnăngꢀ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suấtꢀ</a:t>
            </a:r>
            <a:r>
              <a:rPr dirty="0" sz="1400" spc="-1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nângꢀ</a:t>
            </a:r>
            <a:r>
              <a:rPr dirty="0" sz="1400" spc="-19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caoꢀ</a:t>
            </a:r>
            <a:r>
              <a:rPr dirty="0" sz="1400" spc="-18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chấtꢀ</a:t>
            </a:r>
            <a:r>
              <a:rPr dirty="0" sz="1400" spc="-1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</a:t>
            </a:r>
            <a:r>
              <a:rPr dirty="0" sz="1400" spc="-18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củaꢀ</a:t>
            </a:r>
            <a:r>
              <a:rPr dirty="0" sz="1400" spc="-18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quáꢀ</a:t>
            </a:r>
            <a:r>
              <a:rPr dirty="0" sz="1400" spc="-18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trìnhꢀ</a:t>
            </a:r>
            <a:r>
              <a:rPr dirty="0" sz="1400" spc="-18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côngꢀ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nghiệpꢀ.ꢀ</a:t>
            </a:r>
          </a:p>
          <a:p>
            <a:pPr marL="5397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Mộtꢀvíꢀdụꢀvềꢀmộtꢀhệꢀthốngꢀđiềuꢀkhiểnꢀchoꢀmáyꢀsấyꢀ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làꢀ</a:t>
            </a:r>
            <a:r>
              <a:rPr dirty="0" sz="1400" spc="33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phầnꢀ</a:t>
            </a:r>
            <a:r>
              <a:rPr dirty="0" sz="1400" spc="32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mềmꢀ</a:t>
            </a:r>
            <a:r>
              <a:rPr dirty="0" sz="1400" spc="32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</a:t>
            </a:r>
            <a:r>
              <a:rPr dirty="0" sz="1400" spc="3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khiểnꢀ</a:t>
            </a:r>
            <a:r>
              <a:rPr dirty="0" sz="1400" spc="32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Dryerꢀ</a:t>
            </a:r>
            <a:r>
              <a:rPr dirty="0" sz="1400" spc="32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Managementꢀ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SystemꢀTM,ꢀphầnꢀmềmꢀnàyꢀcungꢀcấpꢀchoꢀhệꢀthốngꢀ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0">
                <a:solidFill>
                  <a:srgbClr val="000000"/>
                </a:solidFill>
                <a:latin typeface="CTVSNB+ArialMT"/>
                <a:cs typeface="CTVSNB+ArialMT"/>
              </a:rPr>
              <a:t>điềuꢀkhiểnꢀtiênꢀtiếnꢀvềꢀhệꢀthốngꢀmáyꢀsấyꢀthiếtꢀlậpꢀ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vàꢀcácꢀthôngꢀsốꢀcủaꢀquáꢀtrìnhꢀnhằmꢀgiảmꢀsửꢀdụngꢀ</a:t>
            </a:r>
          </a:p>
          <a:p>
            <a:pPr marL="371463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hơiꢀnướcꢀvàꢀtăngꢀnăngꢀsuấtꢀ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085691"/>
            <a:ext cx="9122976" cy="141028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khiển–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Kiểm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soát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điểm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ngưng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00" b="1">
                <a:solidFill>
                  <a:srgbClr val="000000"/>
                </a:solidFill>
                <a:latin typeface="HWBWBK+Arial-BoldMT"/>
                <a:cs typeface="HWBWBK+Arial-BoldMT"/>
              </a:rPr>
              <a:t>tự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Điểmꢀngưngꢀtụꢀcủaꢀhơiꢀnướcꢀ(trongꢀlòꢀsấy)ꢀquyếtꢀđịnhꢀhiệuꢀsuấtꢀtraoꢀđổiꢀnhiệt,ꢀnhưngꢀbịꢀảnhꢀhưởngꢀbởiꢀviệcꢀ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thiếtꢀlậpꢀcácꢀquạtꢀthôngꢀgióꢀ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Điểmꢀngưngꢀtụꢀtrongꢀcácꢀlòꢀsấyꢀgiấyꢀnênꢀđượcꢀđoꢀlườngꢀvàꢀkiểmꢀsoátꢀđểꢀtốiꢀưuꢀhóaꢀquyꢀtrìnhꢀsấy.ꢀTốiꢀưuꢀ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hóaꢀhoạtꢀđộngꢀcủaꢀlòꢀsấyꢀgiúpꢀkiểmꢀsoátꢀchấtꢀlượngꢀtốtꢀhơn,ꢀlàmꢀchoꢀsảnꢀphẩmꢀđồngꢀnhấtꢀhơn.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Víꢀdụ:ꢀ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2263770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5814" y="2274412"/>
            <a:ext cx="8536415" cy="81592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Thiếtꢀbịꢀngưngꢀꢀđãꢀgiúpꢀmộtꢀcôngꢀtyꢀkiểmꢀsoátꢀtỷꢀlệꢀbổꢀsungꢀkhiꢀtáiꢀtuầnꢀhoànꢀhơiꢀnhằmꢀcảiꢀthiệnꢀhiệuꢀ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quảꢀnăngꢀlượng.ꢀHệꢀquảꢀcóꢀđượcꢀcóꢀthểꢀkểꢀđếnꢀnhưꢀcảiꢀthiệnꢀhiệuꢀsuấtꢀbộꢀgiaꢀnhiệtꢀvàꢀđảmꢀbảoꢀchấtꢀ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lượngꢀsảnꢀphẩmꢀtốtꢀhơnꢀdoꢀgiảmꢀtìnhꢀtrạngꢀnhỏꢀgiọtꢀtrênꢀhood.ꢀ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8322" y="2858130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05814" y="2868772"/>
            <a:ext cx="8469017" cy="12121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Côngꢀtyꢀsửꢀdụngꢀđiềuꢀkhiểnꢀbằngꢀtay,ꢀnhưngꢀrõꢀràngꢀlàꢀngườiꢀđiềuꢀkhiểnꢀtrựcꢀtiếpꢀthườngꢀkhôngꢀ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đủꢀthờiꢀgianꢀđểꢀthựcꢀhiệnꢀnhữngꢀđiềuꢀchỉnhꢀkịpꢀthờiꢀtỷꢀlệꢀhơiꢀtuầnꢀhoànꢀ/ꢀbổꢀsungꢀtrongꢀđiềuꢀkiệnꢀcóꢀ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biếnꢀđộngꢀ(nhưꢀảnhꢀhưởngꢀthờiꢀtiết)ꢀ.ꢀKhiꢀnăngꢀlựcꢀcủaꢀmáyꢀđượcꢀtăngꢀlênꢀđếnꢀgiớiꢀhạnꢀmàꢀhoodꢀđãꢀ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đạtꢀđếnꢀtớiꢀcôngꢀsuấtꢀtớiꢀhạn,ꢀthìꢀthườngꢀlàmꢀtăngꢀlượngꢀnướcꢀđọngꢀsươngꢀcũngꢀnhưꢀ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nướcꢀngưngꢀtrongꢀhood.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88322" y="3848731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005814" y="3859372"/>
            <a:ext cx="8729062" cy="101404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354"/>
              </a:lnSpc>
              <a:spcBef>
                <a:spcPts val="0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Cácꢀgiọtꢀnướcꢀngưngꢀrơiꢀxuốngꢀgiấyꢀđangꢀchạyꢀởꢀtốcꢀđộꢀ3.800ꢀFPMꢀbaoꢀquanhꢀlôꢀsấyꢀcóꢀthểꢀgâyꢀraꢀlỗiꢀ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sảnꢀphẩmꢀ-ꢀcácꢀđiểmꢀyếuꢀtrênꢀgiấy,ꢀlỗꢀrỗ,ꢀrách,ꢀvàꢀchiꢀphíꢀdoꢀdừngꢀmáy.ꢀTrướcꢀkhiꢀlắpꢀđặtꢀcảmꢀbiếnꢀ</a:t>
            </a:r>
          </a:p>
          <a:p>
            <a:pPr marL="0" marR="0">
              <a:lnSpc>
                <a:spcPts val="1354"/>
              </a:lnSpc>
              <a:spcBef>
                <a:spcPts val="20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điểmꢀsương,ꢀnhàꢀmáythườngꢀduyꢀtrìꢀlưuꢀlượngꢀꢀhơiꢀbổꢀsungꢀcaoꢀvàoꢀlôꢀsấyꢀđểꢀloạiꢀbỏꢀhiệnꢀtượngꢀnướcꢀ</a:t>
            </a:r>
          </a:p>
          <a:p>
            <a:pPr marL="0" marR="0">
              <a:lnSpc>
                <a:spcPts val="1354"/>
              </a:lnSpc>
              <a:spcBef>
                <a:spcPts val="155"/>
              </a:spcBef>
              <a:spcAft>
                <a:spcPts val="0"/>
              </a:spcAft>
            </a:pPr>
            <a:r>
              <a:rPr dirty="0" sz="1300">
                <a:solidFill>
                  <a:srgbClr val="000000"/>
                </a:solidFill>
                <a:latin typeface="CTVSNB+ArialMT"/>
                <a:cs typeface="CTVSNB+ArialMT"/>
              </a:rPr>
              <a:t>ngưngꢀđọngꢀtrongꢀthiếtꢀbịꢀsấy,đâyꢀlàꢀmộtꢀphươngꢀphápꢀgâyꢀtiêuꢀtốnꢀnăngꢀlượngꢀquáꢀmức.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48" y="1194270"/>
            <a:ext cx="9176136" cy="15187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khiển–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Giảm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hao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thổi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gió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bằng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cách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giữ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chênh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lệch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áp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suất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Nhưꢀđãꢀđềꢀcậpꢀtrongꢀmụcꢀtrướcꢀđó,ꢀhaoꢀphíꢀthổiꢀgióꢀcóꢀthểꢀđượcꢀphụcꢀhồiꢀtrongꢀmộtꢀhệꢀthốngꢀnhiềuꢀ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tầngꢀép.ꢀĐểꢀtốiꢀưuꢀhóaꢀviệcꢀsửꢀdụngꢀhệꢀthốngꢀnhiềuꢀtầngꢀép,ꢀđiềuꢀquanꢀtrọngꢀlàꢀmỗiꢀbộꢀphậnꢀcủaꢀhệꢀ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thốngꢀphảiꢀcânꢀbằng.ꢀTrongꢀvíꢀdụꢀdướiꢀđây,ꢀhaiꢀnhómꢀmáyꢀsấyꢀđượcꢀcânꢀbằng.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0">
                <a:solidFill>
                  <a:srgbClr val="000000"/>
                </a:solidFill>
                <a:latin typeface="CTVSNB+ArialMT"/>
                <a:cs typeface="CTVSNB+ArialMT"/>
              </a:rPr>
              <a:t>Sựꢀcânꢀbằngꢀgiữaꢀhaiꢀhệꢀthốngꢀdoꢀvanꢀápꢀlựcꢀtạoꢀra.ꢀÁpꢀlựcꢀtrongꢀbuồngꢀngưngꢀtựꢀsẽꢀthấpꢀhơnꢀvanꢀ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ápꢀsuất</a:t>
            </a:r>
            <a:r>
              <a:rPr dirty="0" sz="1400">
                <a:solidFill>
                  <a:srgbClr val="ff0000"/>
                </a:solidFill>
                <a:latin typeface="CTVSNB+ArialMT"/>
                <a:cs typeface="CTVSNB+ArialMT"/>
              </a:rPr>
              <a:t>ꢀ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4270"/>
            <a:ext cx="9157469" cy="30122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khiển–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Giảm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hao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thổi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gió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bằng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cách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giữ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chênh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lệch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áp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suất</a:t>
            </a:r>
          </a:p>
          <a:p>
            <a:pPr marL="5397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Cácꢀyếuꢀtốꢀmangꢀtínhꢀkiểmꢀsoátꢀkhácꢀcóꢀthểꢀảnhꢀhưởngꢀđếnꢀviệcꢀđiềuꢀkhiểnꢀ(giữꢀchênhꢀlệchꢀápꢀ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suất)ꢀcủaꢀhệꢀthốngꢀnhiềuꢀtầngꢀépꢀ</a:t>
            </a:r>
          </a:p>
          <a:p>
            <a:pPr marL="5397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Ngắt</a:t>
            </a:r>
            <a:r>
              <a:rPr dirty="0" sz="1400" spc="33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giấy:</a:t>
            </a:r>
            <a:r>
              <a:rPr dirty="0" sz="1400" spc="28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Sựꢀngưngꢀtụꢀtrongꢀcácꢀmáyꢀsấyꢀgiảmꢀngayꢀlậpꢀtức,ꢀbởiꢀvìꢀmáyꢀsấyꢀkhôngꢀcònꢀđượcꢀ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9">
                <a:solidFill>
                  <a:srgbClr val="000000"/>
                </a:solidFill>
                <a:latin typeface="CTVSNB+ArialMT"/>
                <a:cs typeface="CTVSNB+ArialMT"/>
              </a:rPr>
              <a:t>làmꢀmátꢀbởiꢀgiấy.ꢀNếuꢀkhôngꢀcóꢀgìꢀngưngꢀtụ,ꢀkhôngꢀcóꢀgìꢀchảyꢀtrongꢀhệꢀthống,ꢀthìꢀcóꢀnghĩaꢀlàꢀ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mứcꢀtiêuꢀthụꢀhơiꢀnướcꢀgiảmꢀngayꢀsauꢀkhiꢀngắtꢀgiấyꢀ</a:t>
            </a:r>
          </a:p>
          <a:p>
            <a:pPr marL="5397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spc="14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sấy</a:t>
            </a:r>
            <a:r>
              <a:rPr dirty="0" sz="1400" spc="147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bị</a:t>
            </a:r>
            <a:r>
              <a:rPr dirty="0" sz="1400" spc="153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ngập</a:t>
            </a:r>
            <a:r>
              <a:rPr dirty="0" sz="1400" spc="141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400" spc="155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:</a:t>
            </a:r>
            <a:r>
              <a:rPr dirty="0" sz="1400" spc="153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Doꢀ</a:t>
            </a:r>
            <a:r>
              <a:rPr dirty="0" sz="14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nhânꢀ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viênꢀ</a:t>
            </a:r>
            <a:r>
              <a:rPr dirty="0" sz="1400" spc="-19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vậnꢀ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hànhꢀ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chỉnhꢀ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saiꢀ</a:t>
            </a:r>
            <a:r>
              <a:rPr dirty="0" sz="14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tạiꢀ</a:t>
            </a:r>
            <a:r>
              <a:rPr dirty="0" sz="1400" spc="-19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hệꢀ</a:t>
            </a:r>
            <a:r>
              <a:rPr dirty="0" sz="1400" spc="-2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thốngꢀ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khiểnꢀ</a:t>
            </a:r>
            <a:r>
              <a:rPr dirty="0" sz="1400" spc="-20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quyꢀ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0">
                <a:solidFill>
                  <a:srgbClr val="000000"/>
                </a:solidFill>
                <a:latin typeface="CTVSNB+ArialMT"/>
                <a:cs typeface="CTVSNB+ArialMT"/>
              </a:rPr>
              <a:t>trình,ꢀhoặcꢀsaiꢀsótꢀtrongꢀcôngꢀnghệꢀđoꢀlườngꢀvàꢀkiểmꢀsoát,ꢀhoặcꢀdoꢀcácꢀhưꢀhạiꢀtạiꢀcácꢀbộꢀphậnꢀ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3">
                <a:solidFill>
                  <a:srgbClr val="000000"/>
                </a:solidFill>
                <a:latin typeface="CTVSNB+ArialMT"/>
                <a:cs typeface="CTVSNB+ArialMT"/>
              </a:rPr>
              <a:t>thoátꢀnướcꢀhoặcꢀcácꢀmốiꢀghépꢀhơiꢀnước,ꢀápꢀsuấtꢀchênhꢀlệchꢀgiảm.ꢀSauꢀđó,ꢀsựꢀngưngꢀtụꢀtrongꢀ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máyꢀ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sấyꢀ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tangꢀ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  <a:r>
              <a:rPr dirty="0" sz="1400" spc="-2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ngậpꢀ</a:t>
            </a:r>
            <a:r>
              <a:rPr dirty="0" sz="1400" spc="-2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đếꢀ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ốngꢀ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xiꢀ</a:t>
            </a:r>
            <a:r>
              <a:rPr dirty="0" sz="1400" spc="-2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phông.ꢀ</a:t>
            </a:r>
            <a:r>
              <a:rPr dirty="0" sz="1400" spc="-22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Việcꢀ</a:t>
            </a:r>
            <a:r>
              <a:rPr dirty="0" sz="1400" spc="-23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nàyꢀ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cũngꢀ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xảyꢀ</a:t>
            </a:r>
            <a:r>
              <a:rPr dirty="0" sz="1400" spc="-2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raꢀ</a:t>
            </a:r>
            <a:r>
              <a:rPr dirty="0" sz="1400" spc="-21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nếuꢀ</a:t>
            </a:r>
            <a:r>
              <a:rPr dirty="0" sz="1400" spc="-2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hệꢀ</a:t>
            </a:r>
            <a:r>
              <a:rPr dirty="0" sz="1400" spc="-2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thốngꢀ</a:t>
            </a:r>
            <a:r>
              <a:rPr dirty="0" sz="1400" spc="-2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thoátꢀ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1">
                <a:solidFill>
                  <a:srgbClr val="000000"/>
                </a:solidFill>
                <a:latin typeface="CTVSNB+ArialMT"/>
                <a:cs typeface="CTVSNB+ArialMT"/>
              </a:rPr>
              <a:t>nướcꢀkhôngꢀđượcꢀthiếtꢀkếꢀđúngꢀcáchꢀhoặcꢀđoꢀlườngꢀkíchꢀthướcꢀkhôngꢀtươngꢀứngꢀvớiꢀyêuꢀcầuꢀ</a:t>
            </a:r>
          </a:p>
          <a:p>
            <a:pPr marL="371463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vềꢀhơiꢀnướcꢀthựcꢀtế.ꢀNếuꢀkíchꢀthướcꢀcủaꢀốngꢀxiꢀphôngꢀhoặcꢀđếꢀốngꢀxiꢀphôngꢀquáꢀnhỏꢀthìꢀlượngꢀ</a:t>
            </a:r>
          </a:p>
          <a:p>
            <a:pPr marL="371463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nướcꢀngưngꢀtụꢀkhôngꢀthểꢀđượcꢀxảꢀhoànꢀtoàn.ꢀ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3967950"/>
            <a:ext cx="9093822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Làm</a:t>
            </a:r>
            <a:r>
              <a:rPr dirty="0" sz="1400" spc="89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nóng</a:t>
            </a:r>
            <a:r>
              <a:rPr dirty="0" sz="1400" spc="7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400" spc="89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xeo</a:t>
            </a:r>
            <a:r>
              <a:rPr dirty="0" sz="1400" spc="78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giấy:</a:t>
            </a:r>
            <a:r>
              <a:rPr dirty="0" sz="1400" spc="76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spc="17">
                <a:solidFill>
                  <a:srgbClr val="000000"/>
                </a:solidFill>
                <a:latin typeface="CTVSNB+ArialMT"/>
                <a:cs typeface="CTVSNB+ArialMT"/>
              </a:rPr>
              <a:t>Đểꢀlàmꢀnóngꢀmáyꢀxeoꢀgiấy,ꢀchỉꢀcầnꢀmộtꢀlượngꢀhơiꢀnướcꢀnhỏꢀvàꢀcóꢀ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cácꢀđiềuꢀkiệnꢀtươngꢀtựꢀnhưꢀtrườngꢀhợpꢀngắtꢀgiấy.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5236498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khiển–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Giảm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thời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gian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máy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hỏng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441526"/>
            <a:ext cx="9092926" cy="197936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Cóꢀmộtꢀsốꢀcáchꢀđểꢀgiảmꢀthờiꢀgianꢀmáyꢀhỏngꢀtrongꢀngànhꢀgiấy.ꢀPhầnꢀnàyꢀmôꢀtảꢀvíꢀdụꢀ</a:t>
            </a:r>
          </a:p>
          <a:p>
            <a:pPr marL="31749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vềꢀcáchꢀquanꢀtrọngꢀnhất.ꢀThờiꢀgianꢀmáyꢀhỏngꢀlàmꢀtăngꢀmứcꢀtiêuꢀthụꢀnăngꢀlượngꢀcụꢀ</a:t>
            </a:r>
          </a:p>
          <a:p>
            <a:pPr marL="31749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thể,ꢀchiꢀphíꢀlaoꢀđộng,ꢀmấtꢀsảnꢀphẩm,ꢀgiảmꢀsảnꢀlượngꢀv.v.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Cácꢀtrườngꢀhợpꢀsauꢀđượcꢀchọnꢀlàmꢀvíꢀdụꢀvềꢀviệcꢀgâyꢀraꢀthờiꢀgianꢀmáyꢀhỏng:ꢀ</a:t>
            </a:r>
          </a:p>
          <a:p>
            <a:pPr marL="457189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Ngắtꢀ</a:t>
            </a:r>
            <a:r>
              <a:rPr dirty="0" sz="1600" spc="-2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giấy:ꢀ</a:t>
            </a:r>
            <a:r>
              <a:rPr dirty="0" sz="1600" spc="-2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Ngắtꢀ</a:t>
            </a:r>
            <a:r>
              <a:rPr dirty="0" sz="1600" spc="-2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giấyꢀ</a:t>
            </a:r>
            <a:r>
              <a:rPr dirty="0" sz="1600" spc="-25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600" spc="-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600" spc="-2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đượcꢀ</a:t>
            </a:r>
            <a:r>
              <a:rPr dirty="0" sz="1600" spc="-2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gâyꢀ</a:t>
            </a:r>
            <a:r>
              <a:rPr dirty="0" sz="1600" spc="-2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raꢀ</a:t>
            </a:r>
            <a:r>
              <a:rPr dirty="0" sz="1600" spc="-2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doꢀ</a:t>
            </a:r>
            <a:r>
              <a:rPr dirty="0" sz="1600" spc="-25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600" spc="-25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tạpꢀ</a:t>
            </a:r>
            <a:r>
              <a:rPr dirty="0" sz="1600" spc="-2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chấtꢀ</a:t>
            </a:r>
            <a:r>
              <a:rPr dirty="0" sz="1600" spc="-2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(đượcꢀ</a:t>
            </a:r>
            <a:r>
              <a:rPr dirty="0" sz="1600" spc="-2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môꢀ</a:t>
            </a:r>
            <a:r>
              <a:rPr dirty="0" sz="1600" spc="-24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tảꢀ</a:t>
            </a:r>
            <a:r>
              <a:rPr dirty="0" sz="1600" spc="-2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chiꢀ</a:t>
            </a:r>
            <a:r>
              <a:rPr dirty="0" sz="1600" spc="-256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tiếtꢀ</a:t>
            </a:r>
          </a:p>
          <a:p>
            <a:pPr marL="774681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hơnꢀtrongꢀphầnꢀtiếpꢀtheo),ꢀxơꢀgiấyꢀkhôngꢀđồngꢀnhấtꢀtrongꢀthùngꢀchứaꢀdịchꢀbột,ꢀ</a:t>
            </a:r>
          </a:p>
          <a:p>
            <a:pPr marL="77468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hệꢀthốngꢀkhửꢀnướcꢀvàꢀsấyꢀkhôꢀcóꢀhiệuꢀsuấtꢀkémꢀv.v.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45511" y="3148407"/>
            <a:ext cx="8575597" cy="149136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 spc="23">
                <a:solidFill>
                  <a:srgbClr val="000000"/>
                </a:solidFill>
                <a:latin typeface="CTVSNB+ArialMT"/>
                <a:cs typeface="CTVSNB+ArialMT"/>
              </a:rPr>
              <a:t>Tạpꢀchất:ꢀMảnhꢀvụn,ꢀcát,ꢀnhựa,ꢀbùnꢀvàꢀcặnꢀđượcꢀxácꢀđịnhꢀlàꢀtạpꢀchất.ꢀTrongꢀ</a:t>
            </a:r>
          </a:p>
          <a:p>
            <a:pPr marL="31749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sảnꢀxuấtꢀgiấy,ꢀquyꢀtrìnhꢀlàmꢀbộtꢀgiấy,ꢀquyꢀtrìnhꢀsơꢀchếꢀvậtꢀliệuꢀvàꢀquyꢀtrìnhꢀlàmꢀ</a:t>
            </a:r>
          </a:p>
          <a:p>
            <a:pPr marL="31749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 spc="17">
                <a:solidFill>
                  <a:srgbClr val="000000"/>
                </a:solidFill>
                <a:latin typeface="CTVSNB+ArialMT"/>
                <a:cs typeface="CTVSNB+ArialMT"/>
              </a:rPr>
              <a:t>giấyꢀphảiꢀđượcꢀtrangꢀbịꢀcácꢀthiếtꢀbịꢀloạiꢀbỏꢀtạpꢀchất.ꢀTạpꢀchấtꢀcóꢀthểꢀgâyꢀngắtꢀ</a:t>
            </a:r>
          </a:p>
          <a:p>
            <a:pPr marL="31749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giấy,ꢀtăngꢀđộꢀlàmꢀkhô,ꢀgiảmꢀchấtꢀlượngꢀvàꢀgâyꢀhỏngꢀhócꢀthiếtꢀbị.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Sảnꢀxuấtꢀthayꢀđổi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1769496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Tiết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kiệm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4033" y="1441526"/>
            <a:ext cx="8814567" cy="173337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0317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Cóꢀmốiꢀquanꢀhệꢀmậtꢀthiếtꢀgiữaꢀtiêuꢀthụꢀnăngꢀlượngꢀvàꢀnướcꢀtrongꢀngànhꢀgiấyꢀvàꢀbộtꢀ</a:t>
            </a:r>
          </a:p>
          <a:p>
            <a:pPr marL="60317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giấyꢀvàꢀvìꢀvậyꢀgiáoꢀtrìnhꢀnàyꢀcóꢀphầnꢀriêngꢀvềꢀnướcꢀ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Sảnꢀxuấtꢀnước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Táiꢀsửꢀdụngꢀsợi</a:t>
            </a:r>
          </a:p>
          <a:p>
            <a:pPr marL="0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Thuꢀhồiꢀnhiệt</a:t>
            </a:r>
          </a:p>
          <a:p>
            <a:pPr marL="0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Etc.ꢀ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2904567"/>
            <a:ext cx="417710" cy="5165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ꢀꢀ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69925" y="455286"/>
            <a:ext cx="8979568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xử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lý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sơ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bộ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4134" y="1194270"/>
            <a:ext cx="3107362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Lưới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sàng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lọc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gỗ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dạng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tấm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Nhữngꢀlợiꢀích: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93831" y="1620991"/>
            <a:ext cx="2102528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Vòngꢀđờiꢀdài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Chiꢀphíꢀbảoꢀtrìꢀthấp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54134" y="2047711"/>
            <a:ext cx="4373449" cy="17321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9697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Tiêuꢀthụꢀnăngꢀlượngꢀthấp</a:t>
            </a:r>
          </a:p>
          <a:p>
            <a:pPr marL="139697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Tăngꢀnăngꢀsuấtꢀtrongꢀnghiềnꢀbộtꢀgỗ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Điềuꢀgìꢀlàꢀquanꢀtrọng?</a:t>
            </a:r>
          </a:p>
          <a:p>
            <a:pPr marL="139697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Lượngꢀthấpꢀdămꢀgỗꢀquáꢀdầyꢀchuyểnꢀsang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Lượngꢀdămꢀgỗꢀquáꢀkhổꢀchuyểnꢀsangꢀthấpꢀꢀ</a:t>
            </a:r>
          </a:p>
          <a:p>
            <a:pPr marL="139697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Hiệuꢀsuấtꢀbảoꢀtrìꢀvớiꢀsựꢀthayꢀđổiꢀvềꢀtốcꢀđộꢀ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ꢀꢀꢀꢀvàꢀkíchꢀthước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93831" y="3541230"/>
            <a:ext cx="3554608" cy="87868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Hiệuꢀsuấtꢀnhấtꢀquánꢀtheoꢀthờiꢀgianꢀ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Khôngꢀhưꢀhạiꢀbởiꢀdămꢀmảnh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Giảmꢀhaoꢀmònꢀtrênꢀbềꢀmặtꢀsàng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194948"/>
            <a:ext cx="4585923" cy="66532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Tiêt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kiệm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spc="-47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hiệu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quả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trắng</a:t>
            </a:r>
          </a:p>
          <a:p>
            <a:pPr marL="0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Nướcꢀtrắngꢀthuộcꢀvềꢀtàiꢀnguyên.ꢀ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25" y="1621668"/>
            <a:ext cx="9255964" cy="130540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39697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Điệnꢀnăngꢀđểꢀbơmꢀlên,ꢀvậnꢀhànhꢀmáyꢀtrộnꢀbộtꢀgiấyꢀvàꢀtinhꢀlọcꢀđượcꢀchuyểnꢀthànhꢀnhiệtꢀnăng,ꢀvàꢀ</a:t>
            </a:r>
          </a:p>
          <a:p>
            <a:pPr marL="457188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đượcꢀlưuꢀtrữꢀtrongꢀhệꢀthống,ꢀtạiꢀđóꢀnhiệtꢀđộꢀhệꢀthốngꢀtăngꢀlên.ꢀSauꢀđó,ꢀnhiệtꢀnăngꢀđượcꢀsửꢀdụngꢀ</a:t>
            </a:r>
          </a:p>
          <a:p>
            <a:pPr marL="457188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đểꢀđiềuꢀchỉnhꢀhơiꢀnước.ꢀNướcꢀtrắngꢀđượcꢀtáchꢀbởiꢀbộꢀlọcꢀtậpꢀtrungꢀvàꢀdâyꢀcủaꢀmáyꢀlàmꢀgiấyꢀcóꢀ</a:t>
            </a:r>
          </a:p>
          <a:p>
            <a:pPr marL="457188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chứaꢀsợiꢀxơꢀvàꢀchấtꢀphụꢀgia,ꢀcóꢀthểꢀđượcꢀtáiꢀsửꢀdụngꢀnhưꢀnguyênꢀvậtꢀliệu.ꢀ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Cácꢀđiểmꢀchínhꢀđểꢀtáiꢀsửꢀdụngꢀnướcꢀtrắngꢀ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8322" y="2688468"/>
            <a:ext cx="9095356" cy="173212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12">
                <a:solidFill>
                  <a:srgbClr val="000000"/>
                </a:solidFill>
                <a:latin typeface="CTVSNB+ArialMT"/>
                <a:cs typeface="CTVSNB+ArialMT"/>
              </a:rPr>
              <a:t>Cácꢀyêuꢀcầuꢀvềꢀchấtꢀlượngꢀvàꢀsảnꢀxuấtꢀlàꢀkhácꢀnhauꢀtheoꢀmỗiꢀnhàꢀmáy,ꢀvìꢀvậyꢀtínhꢀchất,ꢀphânꢀ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 spc="14">
                <a:solidFill>
                  <a:srgbClr val="000000"/>
                </a:solidFill>
                <a:latin typeface="CTVSNB+ArialMT"/>
                <a:cs typeface="CTVSNB+ArialMT"/>
              </a:rPr>
              <a:t>phốiꢀvàꢀmứcꢀđộꢀchiaꢀnhỏꢀcủaꢀnhiệtꢀđộ,ꢀnồngꢀđộ,ꢀgiáꢀtrịꢀpH,ꢀsợꢀxơ,ꢀchấtꢀphụꢀgia,ꢀv.v.ꢀcũngꢀkhácꢀ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8">
                <a:solidFill>
                  <a:srgbClr val="000000"/>
                </a:solidFill>
                <a:latin typeface="CTVSNB+ArialMT"/>
                <a:cs typeface="CTVSNB+ArialMT"/>
              </a:rPr>
              <a:t>nhau.ꢀVậtꢀliệuꢀđượcꢀthuꢀhồi,ꢀviệcꢀsửꢀdụngꢀnướcꢀtrắng,ꢀchấtꢀlượngꢀsảnꢀphẩmꢀsauꢀkhiꢀsửꢀdụng,ꢀ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1">
                <a:solidFill>
                  <a:srgbClr val="000000"/>
                </a:solidFill>
                <a:latin typeface="CTVSNB+ArialMT"/>
                <a:cs typeface="CTVSNB+ArialMT"/>
              </a:rPr>
              <a:t>cácꢀyêuꢀcầuꢀvềꢀsảnꢀxuấtꢀđốiꢀvớiꢀsợiꢀxơꢀphảiꢀđượcꢀnghiênꢀcứuꢀcănꢀcứꢀvàoꢀgiáꢀtrịꢀphânꢀtíchꢀhiệnꢀ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0">
                <a:solidFill>
                  <a:srgbClr val="000000"/>
                </a:solidFill>
                <a:latin typeface="CTVSNB+ArialMT"/>
                <a:cs typeface="CTVSNB+ArialMT"/>
              </a:rPr>
              <a:t>tại,ꢀkiểmꢀtraꢀđộꢀlắngꢀvàꢀkiểmꢀtraꢀlọc.ꢀDựaꢀtrênꢀkếtꢀquảꢀcủaꢀnghiênꢀcứuꢀnày,ꢀlậpꢀlưuꢀtrìnhꢀvàꢀcânꢀ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18">
                <a:solidFill>
                  <a:srgbClr val="000000"/>
                </a:solidFill>
                <a:latin typeface="CTVSNB+ArialMT"/>
                <a:cs typeface="CTVSNB+ArialMT"/>
              </a:rPr>
              <a:t>bằngꢀvậtꢀliệu,ꢀcânꢀbằngꢀnước.ꢀViệcꢀcảiꢀtiếnꢀthiếtꢀbịꢀhiệnꢀcóꢀvàꢀgiớiꢀthiệuꢀthiếtꢀbịꢀmớiꢀnênꢀđượcꢀ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xácꢀđịnhꢀbằngꢀnghiênꢀcứuꢀcẩnꢀthận,ꢀxemꢀxétꢀýꢀkiếnꢀcủaꢀngườiꢀvậnꢀhành.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77928"/>
            <a:ext cx="4398909" cy="9544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Tiết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kiệm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nước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Các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biện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pháp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khác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Chươngꢀtrìnhꢀquảnꢀlýꢀnướcꢀchiếnꢀlược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Quảnꢀlýꢀnộiꢀbộꢀtốt.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4350" y="1836296"/>
            <a:ext cx="1942782" cy="513811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Thápꢀlàmꢀmát.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2055752"/>
            <a:ext cx="5039660" cy="270981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Giảmꢀsựꢀtháoꢀnướcꢀcủaꢀthápꢀlàmꢀmát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Táiꢀsửꢀdụngꢀnướcꢀlàmꢀmátꢀmộtꢀlần.ꢀ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Giảmꢀsửꢀdụngꢀnướcꢀtừꢀvòi.</a:t>
            </a:r>
          </a:p>
          <a:p>
            <a:pPr marL="0" marR="0">
              <a:lnSpc>
                <a:spcPts val="1667"/>
              </a:lnSpc>
              <a:spcBef>
                <a:spcPts val="6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Sửꢀdụngꢀthiếtꢀbịꢀcôngꢀtrìnhꢀhiệuꢀquảꢀvềꢀnước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Tốiꢀưuꢀhóaꢀviệcꢀsửꢀdụngꢀnướcꢀtừꢀvòiꢀxả.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Tẩyꢀtrắngꢀhiệuꢀquảꢀvềꢀnước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Bảoꢀlưuꢀnướcꢀkínꢀbằngꢀbơmꢀchânꢀkhông.</a:t>
            </a:r>
          </a:p>
          <a:p>
            <a:pPr marL="0" marR="0">
              <a:lnSpc>
                <a:spcPts val="1667"/>
              </a:lnSpc>
              <a:spcBef>
                <a:spcPts val="6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Táiꢀsửꢀdụngꢀtrựcꢀtiếpꢀnướcꢀtrắng.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Bịtꢀkínꢀbơmꢀcơꢀhọc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Máyꢀrửaꢀ(đaiꢀtruyền)ꢀhóaꢀchất</a:t>
            </a:r>
          </a:p>
          <a:p>
            <a:pPr marL="0" marR="0">
              <a:lnSpc>
                <a:spcPts val="1667"/>
              </a:lnSpc>
              <a:spcBef>
                <a:spcPts val="1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5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RửaꢀbộtꢀdịchꢀđenꢀCO2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6640770" cy="24660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Công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nghệ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mới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nổi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về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Hiệu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quả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Năng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lượng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Khíꢀhóaꢀdungꢀdịchꢀđen.ꢀ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Độngꢀcơꢀđiềuꢀchỉnhꢀđượcꢀtốcꢀđộꢀđượcꢀnốiꢀghépꢀbằngꢀtừ.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Cảmꢀbiếnꢀđộꢀcứngꢀsúcꢀgiấyꢀbằngꢀlaser-siêuꢀâm.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Máyꢀrửaꢀchuꢀkỳꢀhơiꢀnướcꢀdùngꢀchoꢀbộtꢀgiấyꢀkhôngꢀtẩyꢀtrắng</a:t>
            </a:r>
          </a:p>
          <a:p>
            <a:pPr marL="53971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Viꢀsóngꢀsúcꢀgỗ.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Máyꢀsấyꢀgiấyꢀvậnꢀhànhꢀbằngꢀkhíꢀđốt.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Chấtꢀphụꢀgiaꢀdạngꢀsợiꢀcaoꢀcấp.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Xửꢀlýꢀsinhꢀhọc.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531813" y="455286"/>
            <a:ext cx="9294795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34350" y="1197687"/>
            <a:ext cx="6812917" cy="173443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667"/>
              </a:lnSpc>
              <a:spcBef>
                <a:spcPts val="0"/>
              </a:spcBef>
              <a:spcAft>
                <a:spcPts val="0"/>
              </a:spcAft>
            </a:pP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Công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nghệ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mới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nổi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về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Hiệu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quả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Năng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600" b="1">
                <a:solidFill>
                  <a:srgbClr val="000000"/>
                </a:solidFill>
                <a:latin typeface="HWBWBK+Arial-BoldMT"/>
                <a:cs typeface="HWBWBK+Arial-BoldMT"/>
              </a:rPr>
              <a:t>lượng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Loạiꢀbỏꢀôꢀnhiễmꢀbằngꢀđiệnꢀthủyꢀlực.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Máyꢀtạoꢀgợnꢀsóngꢀhaiꢀbên.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Máyꢀsấyꢀnhiềuꢀcổng.</a:t>
            </a:r>
          </a:p>
          <a:p>
            <a:pPr marL="53971" marR="0">
              <a:lnSpc>
                <a:spcPts val="1667"/>
              </a:lnSpc>
              <a:spcBef>
                <a:spcPts val="20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Tạoꢀbộtꢀgiấyꢀsửꢀdụngꢀdungꢀdịchꢀmàuꢀxanhꢀláꢀcâyꢀđịnhꢀhướng.</a:t>
            </a:r>
          </a:p>
          <a:p>
            <a:pPr marL="53971" marR="0">
              <a:lnSpc>
                <a:spcPts val="1667"/>
              </a:lnSpc>
              <a:spcBef>
                <a:spcPts val="252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600">
                <a:solidFill>
                  <a:srgbClr val="000000"/>
                </a:solidFill>
                <a:latin typeface="CTVSNB+ArialMT"/>
                <a:cs typeface="CTVSNB+ArialMT"/>
              </a:rPr>
              <a:t>Sấyꢀxungꢀlựcꢀ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008731" y="2358918"/>
            <a:ext cx="2573655" cy="1162198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3751"/>
              </a:lnSpc>
              <a:spcBef>
                <a:spcPts val="0"/>
              </a:spcBef>
              <a:spcAft>
                <a:spcPts val="0"/>
              </a:spcAft>
            </a:pPr>
            <a:r>
              <a:rPr dirty="0" sz="3600" b="1">
                <a:solidFill>
                  <a:srgbClr val="337177"/>
                </a:solidFill>
                <a:latin typeface="HWBWBK+Arial-BoldMT"/>
                <a:cs typeface="HWBWBK+Arial-BoldMT"/>
              </a:rPr>
              <a:t>CẢM</a:t>
            </a:r>
            <a:r>
              <a:rPr dirty="0" sz="36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3600" b="1">
                <a:solidFill>
                  <a:srgbClr val="337177"/>
                </a:solidFill>
                <a:latin typeface="HWBWBK+Arial-BoldMT"/>
                <a:cs typeface="HWBWBK+Arial-BoldMT"/>
              </a:rPr>
              <a:t>ƠN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669925" y="455286"/>
            <a:ext cx="8979568" cy="77479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</a:pP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xử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lý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sơ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400" b="1">
                <a:solidFill>
                  <a:srgbClr val="337177"/>
                </a:solidFill>
                <a:latin typeface="HWBWBK+Arial-BoldMT"/>
                <a:cs typeface="HWBWBK+Arial-BoldMT"/>
              </a:rPr>
              <a:t>bộ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195978"/>
            <a:ext cx="5076585" cy="712849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562"/>
              </a:lnSpc>
              <a:spcBef>
                <a:spcPts val="0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hoà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nhiệt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độ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cho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spc="-15" b="1">
                <a:solidFill>
                  <a:srgbClr val="000000"/>
                </a:solidFill>
                <a:latin typeface="HWBWBK+Arial-BoldMT"/>
                <a:cs typeface="HWBWBK+Arial-BoldMT"/>
              </a:rPr>
              <a:t>gỗ-</a:t>
            </a:r>
            <a:r>
              <a:rPr dirty="0" sz="1500" spc="14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gỗ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quá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khổ</a:t>
            </a:r>
            <a:r>
              <a:rPr dirty="0" sz="1500">
                <a:solidFill>
                  <a:srgbClr val="000000"/>
                </a:solidFill>
                <a:latin typeface="CTVSNB+ArialMT"/>
                <a:cs typeface="CTVSNB+ArialMT"/>
              </a:rPr>
              <a:t>?</a:t>
            </a:r>
          </a:p>
          <a:p>
            <a:pPr marL="0" marR="0">
              <a:lnSpc>
                <a:spcPts val="1562"/>
              </a:lnSpc>
              <a:spcBef>
                <a:spcPts val="237"/>
              </a:spcBef>
              <a:spcAft>
                <a:spcPts val="0"/>
              </a:spcAft>
            </a:pP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Trong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quá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500" b="1">
                <a:solidFill>
                  <a:srgbClr val="000000"/>
                </a:solidFill>
                <a:latin typeface="HWBWBK+Arial-BoldMT"/>
                <a:cs typeface="HWBWBK+Arial-BoldMT"/>
              </a:rPr>
              <a:t>khứ: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88322" y="1645296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05814" y="1650617"/>
            <a:ext cx="8569373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Máyꢀtháiꢀmỏngꢀvàꢀmáyꢀcắtꢀlạiꢀđượcꢀsửꢀdụng.ꢀNhữngꢀmáyꢀnàyꢀcóꢀmặtꢀbấtꢀcậpꢀ–ꢀtạoꢀraꢀdămꢀvụnꢀvàꢀ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005814" y="1856357"/>
            <a:ext cx="666963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pins.ꢀ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8322" y="2056776"/>
            <a:ext cx="37409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005814" y="2062097"/>
            <a:ext cx="8755469" cy="84730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Máyꢀcắtꢀdămꢀgỗꢀđiểnꢀhìnhꢀcóꢀthểꢀsảnꢀxuấtꢀlênꢀtớiꢀ15%ꢀpinsꢀđiꢀkèmꢀvớiꢀ2%-8%ꢀdămꢀvụnꢀphụꢀthuộcꢀ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vàoꢀđiềuꢀkiệnꢀdaoꢀcắt,ꢀđộꢀẩm,ꢀphụꢀtảiꢀcủaꢀmáy.ꢀLoạiꢀmáyꢀchặtꢀlạiꢀꢀthôngꢀthườngꢀtạoꢀraꢀtỷꢀlệꢀdămꢀvụnꢀ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thậmꢀchíꢀcaoꢀhơn.ꢀ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48625" y="2679317"/>
            <a:ext cx="2747103" cy="43582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Điều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hoà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dăm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gỗ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Kim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tự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350" b="1">
                <a:solidFill>
                  <a:srgbClr val="000000"/>
                </a:solidFill>
                <a:latin typeface="HWBWBK+Arial-BoldMT"/>
                <a:cs typeface="HWBWBK+Arial-BoldMT"/>
              </a:rPr>
              <a:t>tháp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88322" y="2879736"/>
            <a:ext cx="374091" cy="106918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  <a:p>
            <a:pPr marL="0" marR="0">
              <a:lnSpc>
                <a:spcPts val="1458"/>
              </a:lnSpc>
              <a:spcBef>
                <a:spcPts val="11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005814" y="2885056"/>
            <a:ext cx="2992556" cy="105304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06"/>
              </a:lnSpc>
              <a:spcBef>
                <a:spcPts val="0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Tạoꢀcácꢀvếtꢀnứtꢀdọcꢀtheoꢀdămꢀvụn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Giaꢀtăngꢀdiệnꢀtíchꢀbềꢀmặt</a:t>
            </a:r>
          </a:p>
          <a:p>
            <a:pPr marL="0" marR="0">
              <a:lnSpc>
                <a:spcPts val="1406"/>
              </a:lnSpc>
              <a:spcBef>
                <a:spcPts val="21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Tăngꢀcườngꢀthẩmꢀthấuꢀdungꢀdịchꢀ</a:t>
            </a:r>
          </a:p>
          <a:p>
            <a:pPr marL="0" marR="0">
              <a:lnSpc>
                <a:spcPts val="1406"/>
              </a:lnSpc>
              <a:spcBef>
                <a:spcPts val="263"/>
              </a:spcBef>
              <a:spcAft>
                <a:spcPts val="0"/>
              </a:spcAft>
            </a:pPr>
            <a:r>
              <a:rPr dirty="0" sz="1350">
                <a:solidFill>
                  <a:srgbClr val="000000"/>
                </a:solidFill>
                <a:latin typeface="CTVSNB+ArialMT"/>
                <a:cs typeface="CTVSNB+ArialMT"/>
              </a:rPr>
              <a:t>Giảmꢀdămꢀvụn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165102"/>
            <a:ext cx="8251664" cy="75067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Kraft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–</a:t>
            </a:r>
            <a:r>
              <a:rPr dirty="0" sz="1400" spc="-5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Sử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dụng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phụ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gia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hỗ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trợ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để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tăng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năng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suất</a:t>
            </a:r>
          </a:p>
          <a:p>
            <a:pPr marL="85725" marR="0">
              <a:lnSpc>
                <a:spcPts val="1458"/>
              </a:lnSpc>
              <a:spcBef>
                <a:spcPts val="843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Phụ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gia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hỗ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trợ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4033" y="1762510"/>
            <a:ext cx="3690975" cy="1049374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Tăngꢀcườngꢀthẩmꢀthấuꢀdungꢀdịch</a:t>
            </a:r>
          </a:p>
          <a:p>
            <a:pPr marL="0" marR="0">
              <a:lnSpc>
                <a:spcPts val="1458"/>
              </a:lnSpc>
              <a:spcBef>
                <a:spcPts val="84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Cảiꢀthiệnꢀtìnhꢀtrạngꢀnấuꢀcânꢀbằngꢀhơ</a:t>
            </a:r>
          </a:p>
          <a:p>
            <a:pPr marL="0" marR="0">
              <a:lnSpc>
                <a:spcPts val="1458"/>
              </a:lnSpc>
              <a:spcBef>
                <a:spcPts val="89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Giảmꢀthờiꢀgianꢀnấu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2658622"/>
            <a:ext cx="91567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Lợi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ích: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4033" y="2957326"/>
            <a:ext cx="5725911" cy="1049373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Tăngꢀnăngꢀsuấtꢀsảnꢀxuấtꢀbộtꢀgiấyꢀꢀ(giảmꢀbộtꢀgiấyꢀbịꢀloạiꢀbỏ)</a:t>
            </a:r>
          </a:p>
          <a:p>
            <a:pPr marL="0" marR="0">
              <a:lnSpc>
                <a:spcPts val="1458"/>
              </a:lnSpc>
              <a:spcBef>
                <a:spcPts val="84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Giảmꢀtiêuꢀthụꢀnăngꢀlượngꢀ(36ꢀkWhꢀtrênꢀmộtꢀtấnꢀgỗꢀ)</a:t>
            </a:r>
          </a:p>
          <a:p>
            <a:pPr marL="0" marR="0">
              <a:lnSpc>
                <a:spcPts val="1458"/>
              </a:lnSpc>
              <a:spcBef>
                <a:spcPts val="893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Giảmꢀnguyênꢀliệuꢀthôꢀđầuꢀvào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74033" y="3853438"/>
            <a:ext cx="2125976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Cảiꢀthiệnꢀnăngꢀsuất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74033" y="4152142"/>
            <a:ext cx="254561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Giảmꢀhoáꢀchấtꢀtẩyꢀtrắng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74033" y="4450846"/>
            <a:ext cx="265991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Giảmꢀphátꢀthảiꢀlưuꢀhuỳnh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8625" y="1227201"/>
            <a:ext cx="6514994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Kraft–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Tối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ưu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hoá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việc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kiểm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soát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số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pha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loãng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74033" y="1735201"/>
            <a:ext cx="4272275" cy="959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60317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Giảmꢀthiểuꢀtìnhꢀtrạngꢀphaꢀloãngꢀdungꢀdịchꢀđen</a:t>
            </a:r>
          </a:p>
          <a:p>
            <a:pPr marL="0" marR="0">
              <a:lnSpc>
                <a:spcPts val="1458"/>
              </a:lnSpc>
              <a:spcBef>
                <a:spcPts val="5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Giảmꢀlượngꢀnướcꢀtrungꢀbìnhꢀbốcꢀhơiꢀtừꢀ</a:t>
            </a:r>
          </a:p>
          <a:p>
            <a:pPr marL="60317" marR="0">
              <a:lnSpc>
                <a:spcPts val="1458"/>
              </a:lnSpc>
              <a:spcBef>
                <a:spcPts val="5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dịchꢀđenꢀloãng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4350" y="2497201"/>
            <a:ext cx="1621383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Tốiꢀưuꢀhoáꢀbằng: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74033" y="2751201"/>
            <a:ext cx="4294819" cy="959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Kiểmꢀsoátꢀdòngꢀchảyꢀnướcꢀtừꢀvòiꢀhoaꢀsen</a:t>
            </a:r>
          </a:p>
          <a:p>
            <a:pPr marL="60317" marR="0">
              <a:lnSpc>
                <a:spcPts val="1458"/>
              </a:lnSpc>
              <a:spcBef>
                <a:spcPts val="5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ꢀtrongꢀcôngꢀđoạnꢀrửaꢀcuốiꢀcùngꢀtớiꢀmứcꢀtốiꢀưuꢀ</a:t>
            </a:r>
          </a:p>
          <a:p>
            <a:pPr marL="60317" marR="0">
              <a:lnSpc>
                <a:spcPts val="1458"/>
              </a:lnSpc>
              <a:spcBef>
                <a:spcPts val="5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bằngꢀcách: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74071" y="3513201"/>
            <a:ext cx="3040809" cy="705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Xemꢀxétꢀcácꢀchiꢀphíꢀhơiꢀnước</a:t>
            </a:r>
          </a:p>
          <a:p>
            <a:pPr marL="0" marR="0">
              <a:lnSpc>
                <a:spcPts val="1458"/>
              </a:lnSpc>
              <a:spcBef>
                <a:spcPts val="5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Chiꢀphíꢀhoáꢀchấtꢀtẩyꢀtrắng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74071" y="4021201"/>
            <a:ext cx="4037022" cy="705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Ảnhꢀhướngꢀđốiꢀvớiꢀchấtꢀlượngꢀnướcꢀthải</a:t>
            </a:r>
          </a:p>
          <a:p>
            <a:pPr marL="0" marR="0">
              <a:lnSpc>
                <a:spcPts val="1458"/>
              </a:lnSpc>
              <a:spcBef>
                <a:spcPts val="54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○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Cácꢀthôngꢀsốꢀbiếnꢀđổiꢀkhác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object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>
            <a:blip cstate="print"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77019" y="467111"/>
            <a:ext cx="9839523" cy="710232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2292"/>
              </a:lnSpc>
              <a:spcBef>
                <a:spcPts val="0"/>
              </a:spcBef>
              <a:spcAft>
                <a:spcPts val="0"/>
              </a:spcAft>
            </a:pP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Các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biện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pháp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hiệu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quả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năng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lượng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trong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sản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xuất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giấy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hoá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 </a:t>
            </a:r>
            <a:r>
              <a:rPr dirty="0" sz="2200" b="1">
                <a:solidFill>
                  <a:srgbClr val="337177"/>
                </a:solidFill>
                <a:latin typeface="HWBWBK+Arial-BoldMT"/>
                <a:cs typeface="HWBWBK+Arial-BoldMT"/>
              </a:rPr>
              <a:t>học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79301" y="1052654"/>
            <a:ext cx="5826651" cy="451966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Sản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xuất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bột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giấy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Kraft–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Hệ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thống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kiểm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soát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nồi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nấu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liên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 </a:t>
            </a:r>
            <a:r>
              <a:rPr dirty="0" sz="1400" b="1">
                <a:solidFill>
                  <a:srgbClr val="000000"/>
                </a:solidFill>
                <a:latin typeface="HWBWBK+Arial-BoldMT"/>
                <a:cs typeface="HWBWBK+Arial-BoldMT"/>
              </a:rPr>
              <a:t>tục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6119" y="1363287"/>
            <a:ext cx="4809451" cy="3439005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0" marR="0">
              <a:lnSpc>
                <a:spcPts val="1458"/>
              </a:lnSpc>
              <a:spcBef>
                <a:spcPts val="0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Nồiꢀnấuꢀbộtꢀgiấyꢀđượcꢀbiếtꢀđếnꢀnhưꢀmộtꢀbộꢀphậnꢀ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quanꢀtrọngꢀtrongꢀlưuꢀđồꢀnghiềnꢀbộtꢀgiấyꢀvìꢀnóꢀđòiꢀ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hỏiꢀ</a:t>
            </a:r>
            <a:r>
              <a:rPr dirty="0" sz="1400" spc="1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từꢀ</a:t>
            </a:r>
            <a:r>
              <a:rPr dirty="0" sz="1400" spc="2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5%ꢀ</a:t>
            </a:r>
            <a:r>
              <a:rPr dirty="0" sz="1400" spc="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đếnꢀ</a:t>
            </a:r>
            <a:r>
              <a:rPr dirty="0" sz="1400" spc="1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50%ꢀ</a:t>
            </a:r>
            <a:r>
              <a:rPr dirty="0" sz="1400" spc="1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thờiꢀ</a:t>
            </a:r>
            <a:r>
              <a:rPr dirty="0" sz="1400" spc="1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gianꢀ</a:t>
            </a:r>
            <a:r>
              <a:rPr dirty="0" sz="1400" spc="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vậnꢀ</a:t>
            </a:r>
            <a:r>
              <a:rPr dirty="0" sz="1400" spc="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hànhꢀ</a:t>
            </a:r>
            <a:r>
              <a:rPr dirty="0" sz="14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trựcꢀ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tuyến,ꢀlàmꢀchoꢀhợpꢀphầnꢀnàyꢀcủaꢀꢀquáꢀtrìnhꢀlàmꢀ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bộtꢀgiấyꢀđòiꢀhỏiꢀvốnꢀđầuꢀtưꢀlớn.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 spc="11">
                <a:solidFill>
                  <a:srgbClr val="000000"/>
                </a:solidFill>
                <a:latin typeface="CTVSNB+ArialMT"/>
                <a:cs typeface="CTVSNB+ArialMT"/>
              </a:rPr>
              <a:t>Cảiꢀthiệnꢀhiệuꢀsuấtꢀcủaꢀnồiꢀnấuꢀcóꢀthểꢀlàmꢀgiảmꢀ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đángꢀkểꢀthấtꢀthoátꢀkhiꢀsảnꢀxuất,ꢀchiꢀphíꢀvậnꢀhànhꢀ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vàꢀ</a:t>
            </a:r>
            <a:r>
              <a:rPr dirty="0" sz="14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tácꢀ</a:t>
            </a:r>
            <a:r>
              <a:rPr dirty="0" sz="14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độngꢀ</a:t>
            </a:r>
            <a:r>
              <a:rPr dirty="0" sz="1400" spc="-1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tiêuꢀ</a:t>
            </a:r>
            <a:r>
              <a:rPr dirty="0" sz="1400" spc="-1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cựcꢀ</a:t>
            </a:r>
            <a:r>
              <a:rPr dirty="0" sz="1400" spc="-10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vềꢀ</a:t>
            </a:r>
            <a:r>
              <a:rPr dirty="0" sz="1400" spc="-11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môiꢀ</a:t>
            </a:r>
            <a:r>
              <a:rPr dirty="0" sz="1400" spc="-113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trườngꢀ</a:t>
            </a:r>
            <a:r>
              <a:rPr dirty="0" sz="1400" spc="-1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đồngꢀ</a:t>
            </a:r>
            <a:r>
              <a:rPr dirty="0" sz="1400" spc="-1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làmꢀ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tăngꢀsảnꢀlượngꢀvàꢀchấtꢀlượngꢀcủaꢀgiấy.ꢀ</a:t>
            </a:r>
          </a:p>
          <a:p>
            <a:pPr marL="0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●</a:t>
            </a:r>
            <a:r>
              <a:rPr dirty="0" sz="1400" spc="130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Sửꢀdụngꢀmôꢀhìnhꢀdựaꢀtrênꢀꢀmáyꢀtínhꢀvàꢀhệꢀthốngꢀ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kiểmꢀ</a:t>
            </a:r>
            <a:r>
              <a:rPr dirty="0" sz="1400" spc="-1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soátꢀ</a:t>
            </a:r>
            <a:r>
              <a:rPr dirty="0" sz="1400" spc="-14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choꢀ</a:t>
            </a:r>
            <a:r>
              <a:rPr dirty="0" sz="1400" spc="-14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nồiꢀ</a:t>
            </a:r>
            <a:r>
              <a:rPr dirty="0" sz="1400" spc="-13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nấuꢀ</a:t>
            </a:r>
            <a:r>
              <a:rPr dirty="0" sz="1400" spc="-1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liênꢀ</a:t>
            </a:r>
            <a:r>
              <a:rPr dirty="0" sz="1400" spc="-1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tụcꢀ</a:t>
            </a:r>
            <a:r>
              <a:rPr dirty="0" sz="1400" spc="-1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cóꢀ</a:t>
            </a:r>
            <a:r>
              <a:rPr dirty="0" sz="1400" spc="-137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thểꢀ</a:t>
            </a:r>
            <a:r>
              <a:rPr dirty="0" sz="1400" spc="-14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điềuꢀ</a:t>
            </a:r>
            <a:r>
              <a:rPr dirty="0" sz="1400" spc="-14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tiếtꢀ</a:t>
            </a:r>
          </a:p>
          <a:p>
            <a:pPr marL="317491" marR="0">
              <a:lnSpc>
                <a:spcPts val="1458"/>
              </a:lnSpc>
              <a:spcBef>
                <a:spcPts val="17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quáꢀtrìnhꢀnghiền,ꢀdoꢀđóꢀgiảmꢀthiểuꢀthờiꢀgianꢀchếtꢀ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 spc="29">
                <a:solidFill>
                  <a:srgbClr val="000000"/>
                </a:solidFill>
                <a:latin typeface="CTVSNB+ArialMT"/>
                <a:cs typeface="CTVSNB+ArialMT"/>
              </a:rPr>
              <a:t>máyꢀgâyꢀraꢀbởiꢀcácꢀvấnꢀđềꢀcủaꢀnồiꢀnấuꢀvàꢀtạoꢀꢀ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thuậnꢀlợiꢀchoꢀsảnꢀxuấtꢀbộtꢀgiấyꢀvàꢀvậnꢀhànhꢀliênꢀ</a:t>
            </a:r>
          </a:p>
          <a:p>
            <a:pPr marL="317491" marR="0">
              <a:lnSpc>
                <a:spcPts val="1458"/>
              </a:lnSpc>
              <a:spcBef>
                <a:spcPts val="221"/>
              </a:spcBef>
              <a:spcAft>
                <a:spcPts val="0"/>
              </a:spcAft>
            </a:pPr>
            <a:r>
              <a:rPr dirty="0" sz="1400">
                <a:solidFill>
                  <a:srgbClr val="000000"/>
                </a:solidFill>
                <a:latin typeface="CTVSNB+ArialMT"/>
                <a:cs typeface="CTVSNB+ArialMT"/>
              </a:rPr>
              <a:t>tục.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dc:creator>pdfcandle</dc:creator>
  <cp:lastModifiedBy>pdfcandle</cp:lastModifiedBy>
  <cp:revision>1</cp:revision>
  <dcterms:modified xsi:type="dcterms:W3CDTF">2026-05-28T00:57:27-07:00</dcterms:modified>
</cp:coreProperties>
</file>