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19.12-->
<p:presentation xmlns:r="http://schemas.openxmlformats.org/officeDocument/2006/relationships" xmlns:a="http://schemas.openxmlformats.org/drawingml/2006/main" xmlns:p="http://schemas.openxmlformats.org/presentationml/2006/main" strictFirstAndLastChars="0" embedTrueTypeFonts="1" saveSubsetFonts="1" autoCompressPictures="0">
  <p:sldMasterIdLst>
    <p:sldMasterId id="2147483660" r:id="rId1"/>
  </p:sldMasterIdLst>
  <p:notesMasterIdLst>
    <p:notesMasterId r:id="rId2"/>
  </p:notesMasterIdLst>
  <p:sldIdLst>
    <p:sldId id="1783" r:id="rId3"/>
    <p:sldId id="1816" r:id="rId4"/>
    <p:sldId id="1818" r:id="rId5"/>
    <p:sldId id="2360" r:id="rId6"/>
    <p:sldId id="2361" r:id="rId7"/>
    <p:sldId id="2362" r:id="rId8"/>
    <p:sldId id="2376" r:id="rId9"/>
    <p:sldId id="2377" r:id="rId10"/>
    <p:sldId id="2378" r:id="rId11"/>
    <p:sldId id="2380" r:id="rId12"/>
    <p:sldId id="2381" r:id="rId13"/>
    <p:sldId id="2392" r:id="rId14"/>
    <p:sldId id="2382" r:id="rId15"/>
    <p:sldId id="2383" r:id="rId16"/>
    <p:sldId id="2384" r:id="rId17"/>
    <p:sldId id="2364" r:id="rId18"/>
    <p:sldId id="2365" r:id="rId19"/>
    <p:sldId id="2366" r:id="rId20"/>
    <p:sldId id="2385" r:id="rId21"/>
    <p:sldId id="2386" r:id="rId22"/>
    <p:sldId id="2387" r:id="rId23"/>
    <p:sldId id="2388" r:id="rId24"/>
    <p:sldId id="2389" r:id="rId25"/>
    <p:sldId id="2367" r:id="rId26"/>
    <p:sldId id="2390" r:id="rId27"/>
    <p:sldId id="2391" r:id="rId28"/>
    <p:sldId id="2368" r:id="rId29"/>
    <p:sldId id="2393" r:id="rId30"/>
    <p:sldId id="2394" r:id="rId31"/>
    <p:sldId id="2395" r:id="rId32"/>
    <p:sldId id="2396" r:id="rId33"/>
    <p:sldId id="2397" r:id="rId34"/>
    <p:sldId id="2398" r:id="rId35"/>
    <p:sldId id="2399" r:id="rId36"/>
    <p:sldId id="2400" r:id="rId37"/>
    <p:sldId id="2401" r:id="rId38"/>
    <p:sldId id="2402" r:id="rId39"/>
    <p:sldId id="2370" r:id="rId40"/>
    <p:sldId id="2371" r:id="rId41"/>
    <p:sldId id="2372" r:id="rId42"/>
    <p:sldId id="2373" r:id="rId43"/>
    <p:sldId id="2409" r:id="rId44"/>
    <p:sldId id="2374" r:id="rId45"/>
    <p:sldId id="2410" r:id="rId46"/>
    <p:sldId id="2404" r:id="rId47"/>
    <p:sldId id="2408" r:id="rId48"/>
    <p:sldId id="2405" r:id="rId49"/>
    <p:sldId id="2406" r:id="rId50"/>
    <p:sldId id="2407" r:id="rId51"/>
    <p:sldId id="2375" r:id="rId52"/>
    <p:sldId id="2403" r:id="rId53"/>
    <p:sldId id="2359" r:id="rId54"/>
  </p:sldIdLst>
  <p:sldSz cx="12192000" cy="6858000"/>
  <p:notesSz cx="6858000" cy="9144000"/>
  <p:embeddedFontLst>
    <p:embeddedFont>
      <p:font typeface="Barlow" pitchFamily="2" charset="77"/>
      <p:regular r:id="rId56"/>
      <p:bold r:id="rId57"/>
      <p:italic r:id="rId58"/>
      <p:boldItalic r:id="rId59"/>
    </p:embeddedFont>
    <p:embeddedFont>
      <p:font typeface="Fira Sans Extra Condensed" panose="020F0502020204030204" pitchFamily="34" charset="0"/>
      <p:regular r:id="rId60"/>
      <p:bold r:id="rId61"/>
      <p:italic r:id="rId62"/>
      <p:boldItalic r:id="rId63"/>
    </p:embeddedFont>
    <p:embeddedFont>
      <p:font typeface="Platypi Medium" panose="020B0604020202020204" pitchFamily="34" charset="0"/>
      <p:regular r:id="rId64"/>
    </p:embeddedFont>
    <p:embeddedFont>
      <p:font typeface="Roboto" panose="02000000000000000000" pitchFamily="2" charset="0"/>
      <p:regular r:id="rId65"/>
      <p:bold r:id="rId66"/>
      <p:italic r:id="rId67"/>
      <p:boldItalic r:id="rId68"/>
    </p:embeddedFont>
    <p:embeddedFont>
      <p:font typeface="Source Serif Pro" panose="02040603050405020204" pitchFamily="18" charset="0"/>
      <p:regular r:id="rId69"/>
      <p:bold r:id="rId70"/>
      <p:italic r:id="rId71"/>
      <p:boldItalic r:id="rId72"/>
    </p:embeddedFont>
  </p:embeddedFontLst>
  <p:custDataLst>
    <p:tags r:id="rId55"/>
  </p:custDataLst>
  <p:defaultText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r="http://schemas.openxmlformats.org/officeDocument/2006/relationships" xmlns:a="http://schemas.openxmlformats.org/drawingml/2006/main" def="{12ACAA50-B3C0-4FEF-8DD3-66675128A787}"/>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721" autoAdjust="0"/>
    <p:restoredTop sz="85165"/>
  </p:normalViewPr>
  <p:slideViewPr>
    <p:cSldViewPr snapToGrid="0">
      <p:cViewPr varScale="1">
        <p:scale>
          <a:sx n="71" d="100"/>
          <a:sy n="71" d="100"/>
        </p:scale>
        <p:origin x="192" y="952"/>
      </p:cViewPr>
      <p:guideLst/>
    </p:cSldViewPr>
  </p:slid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tags" Target="tags/tag1.xml" /><Relationship Id="rId56" Type="http://schemas.openxmlformats.org/officeDocument/2006/relationships/font" Target="fonts/font1.fntdata" /><Relationship Id="rId57" Type="http://schemas.openxmlformats.org/officeDocument/2006/relationships/font" Target="fonts/font2.fntdata" /><Relationship Id="rId58" Type="http://schemas.openxmlformats.org/officeDocument/2006/relationships/font" Target="fonts/font3.fntdata" /><Relationship Id="rId59" Type="http://schemas.openxmlformats.org/officeDocument/2006/relationships/font" Target="fonts/font4.fntdata" /><Relationship Id="rId6" Type="http://schemas.openxmlformats.org/officeDocument/2006/relationships/slide" Target="slides/slide4.xml" /><Relationship Id="rId60" Type="http://schemas.openxmlformats.org/officeDocument/2006/relationships/font" Target="fonts/font5.fntdata" /><Relationship Id="rId61" Type="http://schemas.openxmlformats.org/officeDocument/2006/relationships/font" Target="fonts/font6.fntdata" /><Relationship Id="rId62" Type="http://schemas.openxmlformats.org/officeDocument/2006/relationships/font" Target="fonts/font7.fntdata" /><Relationship Id="rId63" Type="http://schemas.openxmlformats.org/officeDocument/2006/relationships/font" Target="fonts/font8.fntdata" /><Relationship Id="rId64" Type="http://schemas.openxmlformats.org/officeDocument/2006/relationships/font" Target="fonts/font9.fntdata" /><Relationship Id="rId65" Type="http://schemas.openxmlformats.org/officeDocument/2006/relationships/font" Target="fonts/font10.fntdata" /><Relationship Id="rId66" Type="http://schemas.openxmlformats.org/officeDocument/2006/relationships/font" Target="fonts/font11.fntdata" /><Relationship Id="rId67" Type="http://schemas.openxmlformats.org/officeDocument/2006/relationships/font" Target="fonts/font12.fntdata" /><Relationship Id="rId68" Type="http://schemas.openxmlformats.org/officeDocument/2006/relationships/font" Target="fonts/font13.fntdata" /><Relationship Id="rId69" Type="http://schemas.openxmlformats.org/officeDocument/2006/relationships/font" Target="fonts/font14.fntdata" /><Relationship Id="rId7" Type="http://schemas.openxmlformats.org/officeDocument/2006/relationships/slide" Target="slides/slide5.xml" /><Relationship Id="rId70" Type="http://schemas.openxmlformats.org/officeDocument/2006/relationships/font" Target="fonts/font15.fntdata" /><Relationship Id="rId71" Type="http://schemas.openxmlformats.org/officeDocument/2006/relationships/font" Target="fonts/font16.fntdata" /><Relationship Id="rId72" Type="http://schemas.openxmlformats.org/officeDocument/2006/relationships/font" Target="fonts/font17.fntdata" /><Relationship Id="rId73" Type="http://schemas.openxmlformats.org/officeDocument/2006/relationships/presProps" Target="presProps.xml" /><Relationship Id="rId74" Type="http://schemas.openxmlformats.org/officeDocument/2006/relationships/viewProps" Target="viewProps.xml" /><Relationship Id="rId75" Type="http://schemas.openxmlformats.org/officeDocument/2006/relationships/theme" Target="theme/theme1.xml" /><Relationship Id="rId76" Type="http://schemas.openxmlformats.org/officeDocument/2006/relationships/tableStyles" Target="tableStyles.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bg>
      <p:bgRef idx="1001">
        <a:schemeClr val="bg1"/>
      </p:bgRef>
    </p:bg>
    <p:spTree>
      <p:nvGrpSpPr>
        <p:cNvPr id="1" name="Shape 2"/>
        <p:cNvGrpSpPr/>
        <p:nvPr/>
      </p:nvGrpSpPr>
      <p:grpSpPr>
        <a:xfrm>
          <a:off x="0" y="0"/>
          <a:ext cx="0" cy="0"/>
        </a:xfrm>
      </p:grpSpPr>
      <p:sp>
        <p:nvSpPr>
          <p:cNvPr id="3" name="Google Shape;3;n"/>
          <p:cNvSpPr>
            <a:spLocks noGrp="1" noRot="1" noChangeAspect="1"/>
          </p:cNvSpPr>
          <p:nvPr>
            <p:ph type="sldImg" idx="2"/>
          </p:nvPr>
        </p:nvSpPr>
        <p:spPr>
          <a:xfrm>
            <a:off x="381000" y="685800"/>
            <a:ext cx="6096000" cy="3429000"/>
          </a:xfrm>
          <a:custGeom>
            <a:rect l="l" t="t" r="r" b="b"/>
            <a:pathLst>
              <a:path w="119999" h="119999"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ct val="0"/>
              </a:spcBef>
              <a:spcAft>
                <a:spcPct val="0"/>
              </a:spcAft>
              <a:buSzPts val="1100"/>
              <a:buChar char="●"/>
              <a:defRPr sz="1100"/>
            </a:lvl1pPr>
            <a:lvl2pPr marL="914400" lvl="1" indent="-298450">
              <a:spcBef>
                <a:spcPct val="0"/>
              </a:spcBef>
              <a:spcAft>
                <a:spcPct val="0"/>
              </a:spcAft>
              <a:buSzPts val="1100"/>
              <a:buChar char="○"/>
              <a:defRPr sz="1100"/>
            </a:lvl2pPr>
            <a:lvl3pPr marL="1371600" lvl="2" indent="-298450">
              <a:spcBef>
                <a:spcPct val="0"/>
              </a:spcBef>
              <a:spcAft>
                <a:spcPct val="0"/>
              </a:spcAft>
              <a:buSzPts val="1100"/>
              <a:buChar char="■"/>
              <a:defRPr sz="1100"/>
            </a:lvl3pPr>
            <a:lvl4pPr marL="1828800" lvl="3" indent="-298450">
              <a:spcBef>
                <a:spcPct val="0"/>
              </a:spcBef>
              <a:spcAft>
                <a:spcPct val="0"/>
              </a:spcAft>
              <a:buSzPts val="1100"/>
              <a:buChar char="●"/>
              <a:defRPr sz="1100"/>
            </a:lvl4pPr>
            <a:lvl5pPr marL="2286000" lvl="4" indent="-298450">
              <a:spcBef>
                <a:spcPct val="0"/>
              </a:spcBef>
              <a:spcAft>
                <a:spcPct val="0"/>
              </a:spcAft>
              <a:buSzPts val="1100"/>
              <a:buChar char="○"/>
              <a:defRPr sz="1100"/>
            </a:lvl5pPr>
            <a:lvl6pPr marL="2743200" lvl="5" indent="-298450">
              <a:spcBef>
                <a:spcPct val="0"/>
              </a:spcBef>
              <a:spcAft>
                <a:spcPct val="0"/>
              </a:spcAft>
              <a:buSzPts val="1100"/>
              <a:buChar char="■"/>
              <a:defRPr sz="1100"/>
            </a:lvl6pPr>
            <a:lvl7pPr marL="3200400" lvl="6" indent="-298450">
              <a:spcBef>
                <a:spcPct val="0"/>
              </a:spcBef>
              <a:spcAft>
                <a:spcPct val="0"/>
              </a:spcAft>
              <a:buSzPts val="1100"/>
              <a:buChar char="●"/>
              <a:defRPr sz="1100"/>
            </a:lvl7pPr>
            <a:lvl8pPr marL="3657600" lvl="7" indent="-298450">
              <a:spcBef>
                <a:spcPct val="0"/>
              </a:spcBef>
              <a:spcAft>
                <a:spcPct val="0"/>
              </a:spcAft>
              <a:buSzPts val="1100"/>
              <a:buChar char="○"/>
              <a:defRPr sz="1100"/>
            </a:lvl8pPr>
            <a:lvl9pPr marL="4114800" lvl="8" indent="-298450">
              <a:spcBef>
                <a:spcPct val="0"/>
              </a:spcBef>
              <a:spcAft>
                <a:spcPct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showMasterSp="0" showMasterPhAnim="0">
  <p:cSld>
    <p:spTree>
      <p:nvGrpSpPr>
        <p:cNvPr id="1" name="Shape 42">
          <a:extLst>
            <a:ext uri="{FF2B5EF4-FFF2-40B4-BE49-F238E27FC236}">
              <a16:creationId xmlns:a16="http://schemas.microsoft.com/office/drawing/2014/main" id="{ED19F9C8-95F5-4FC5-B735-9713E943AD1E}"/>
            </a:ext>
          </a:extLst>
        </p:cNvPr>
        <p:cNvGrpSpPr/>
        <p:nvPr/>
      </p:nvGrpSpPr>
      <p:grpSpPr>
        <a:xfrm>
          <a:off x="0" y="0"/>
          <a:ext cx="0" cy="0"/>
        </a:xfrm>
      </p:grpSpPr>
      <p:sp>
        <p:nvSpPr>
          <p:cNvPr id="43" name="Google Shape;43;p:notes">
            <a:extLst>
              <a:ext uri="{FF2B5EF4-FFF2-40B4-BE49-F238E27FC236}">
                <a16:creationId xmlns:a16="http://schemas.microsoft.com/office/drawing/2014/main" id="{2751542E-AB46-4839-E346-53AD695DBBE4}"/>
              </a:ext>
            </a:extLst>
          </p:cNvPr>
          <p:cNvSpPr>
            <a:spLocks noGrp="1" noRot="1" noChangeAspect="1"/>
          </p:cNvSpPr>
          <p:nvPr>
            <p:ph type="sldImg" idx="2"/>
          </p:nvPr>
        </p:nvSpPr>
        <p:spPr>
          <a:xfrm>
            <a:off x="381000" y="685800"/>
            <a:ext cx="6096000" cy="3429000"/>
          </a:xfrm>
          <a:custGeom>
            <a:rect l="l" t="t" r="r" b="b"/>
            <a:pathLst>
              <a:path w="119999" h="119999"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4DDF5E91-06DA-AE88-2218-777831D9D4E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ct val="0"/>
              </a:spcBef>
              <a:spcAft>
                <a:spcPct val="0"/>
              </a:spcAft>
              <a:buNone/>
            </a:pPr>
            <a:endParaRPr/>
          </a:p>
        </p:txBody>
      </p:sp>
    </p:spTree>
    <p:extLst>
      <p:ext uri="{BB962C8B-B14F-4D97-AF65-F5344CB8AC3E}">
        <p14:creationId xmlns:p14="http://schemas.microsoft.com/office/powerpoint/2010/main" val="2798260770"/>
      </p:ext>
    </p:extLst>
  </p:cSld>
  <p:clrMapOvr>
    <a:masterClrMapping/>
  </p:clrMapOvr>
</p:notes>
</file>

<file path=ppt/notesSlides/notesSlide10.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a:extLst>
            <a:ext uri="{FF2B5EF4-FFF2-40B4-BE49-F238E27FC236}">
              <a16:creationId xmlns:a16="http://schemas.microsoft.com/office/drawing/2014/main" id="{9D421704-6579-8F9A-9EFF-A0AA9D7E05DF}"/>
            </a:ext>
          </a:extLst>
        </p:cNvPr>
        <p:cNvGrpSpPr/>
        <p:nvPr/>
      </p:nvGrpSpPr>
      <p:grpSpPr>
        <a:xfrm>
          <a:off x="0" y="0"/>
          <a:ext cx="0" cy="0"/>
        </a:xfrm>
      </p:grpSpPr>
      <p:sp>
        <p:nvSpPr>
          <p:cNvPr id="2" name="Slide Image Placeholder 1">
            <a:extLst>
              <a:ext uri="{FF2B5EF4-FFF2-40B4-BE49-F238E27FC236}">
                <a16:creationId xmlns:a16="http://schemas.microsoft.com/office/drawing/2014/main" id="{2EC4DA23-5AD0-E9DA-3322-306B590E23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0970E0-86FA-002C-8749-C09BAFBA2314}"/>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445303162"/>
      </p:ext>
    </p:extLst>
  </p:cSld>
  <p:clrMapOvr>
    <a:masterClrMapping/>
  </p:clrMapOvr>
</p:notes>
</file>

<file path=ppt/notesSlides/notesSlide11.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a:extLst>
            <a:ext uri="{FF2B5EF4-FFF2-40B4-BE49-F238E27FC236}">
              <a16:creationId xmlns:a16="http://schemas.microsoft.com/office/drawing/2014/main" id="{19D774EB-5FC6-EB5D-8C84-2239F97AE8B4}"/>
            </a:ext>
          </a:extLst>
        </p:cNvPr>
        <p:cNvGrpSpPr/>
        <p:nvPr/>
      </p:nvGrpSpPr>
      <p:grpSpPr>
        <a:xfrm>
          <a:off x="0" y="0"/>
          <a:ext cx="0" cy="0"/>
        </a:xfrm>
      </p:grpSpPr>
      <p:sp>
        <p:nvSpPr>
          <p:cNvPr id="2" name="Slide Image Placeholder 1">
            <a:extLst>
              <a:ext uri="{FF2B5EF4-FFF2-40B4-BE49-F238E27FC236}">
                <a16:creationId xmlns:a16="http://schemas.microsoft.com/office/drawing/2014/main" id="{5657D379-D821-CAC6-FFFE-570B0A8F5B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B522EE-7E85-37B3-9A00-0FD6522E56C8}"/>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229442588"/>
      </p:ext>
    </p:extLst>
  </p:cSld>
  <p:clrMapOvr>
    <a:masterClrMapping/>
  </p:clrMapOvr>
</p:notes>
</file>

<file path=ppt/notesSlides/notesSlide12.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a:extLst>
            <a:ext uri="{FF2B5EF4-FFF2-40B4-BE49-F238E27FC236}">
              <a16:creationId xmlns:a16="http://schemas.microsoft.com/office/drawing/2014/main" id="{0EDC5923-B1EE-B25B-4DA0-13BC76F79A6A}"/>
            </a:ext>
          </a:extLst>
        </p:cNvPr>
        <p:cNvGrpSpPr/>
        <p:nvPr/>
      </p:nvGrpSpPr>
      <p:grpSpPr>
        <a:xfrm>
          <a:off x="0" y="0"/>
          <a:ext cx="0" cy="0"/>
        </a:xfrm>
      </p:grpSpPr>
      <p:sp>
        <p:nvSpPr>
          <p:cNvPr id="2" name="Slide Image Placeholder 1">
            <a:extLst>
              <a:ext uri="{FF2B5EF4-FFF2-40B4-BE49-F238E27FC236}">
                <a16:creationId xmlns:a16="http://schemas.microsoft.com/office/drawing/2014/main" id="{26BE9B78-B2F2-2BEE-84A7-70F9BEAEFA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8C9388-6760-FC61-30AF-2E1FF867BB97}"/>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391891921"/>
      </p:ext>
    </p:extLst>
  </p:cSld>
  <p:clrMapOvr>
    <a:masterClrMapping/>
  </p:clrMapOvr>
</p:notes>
</file>

<file path=ppt/notesSlides/notesSlide13.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020562941"/>
      </p:ext>
    </p:extLst>
  </p:cSld>
  <p:clrMapOvr>
    <a:masterClrMapping/>
  </p:clrMapOvr>
</p:notes>
</file>

<file path=ppt/notesSlides/notesSlide14.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a:extLst>
            <a:ext uri="{FF2B5EF4-FFF2-40B4-BE49-F238E27FC236}">
              <a16:creationId xmlns:a16="http://schemas.microsoft.com/office/drawing/2014/main" id="{B1C99836-A7C0-FFB7-6D51-7FBE609AC460}"/>
            </a:ext>
          </a:extLst>
        </p:cNvPr>
        <p:cNvGrpSpPr/>
        <p:nvPr/>
      </p:nvGrpSpPr>
      <p:grpSpPr>
        <a:xfrm>
          <a:off x="0" y="0"/>
          <a:ext cx="0" cy="0"/>
        </a:xfrm>
      </p:grpSpPr>
      <p:sp>
        <p:nvSpPr>
          <p:cNvPr id="2" name="Slide Image Placeholder 1">
            <a:extLst>
              <a:ext uri="{FF2B5EF4-FFF2-40B4-BE49-F238E27FC236}">
                <a16:creationId xmlns:a16="http://schemas.microsoft.com/office/drawing/2014/main" id="{C218BA09-B656-75FE-9A19-1684E0370D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159592-37C7-DEBD-2881-F09CD4D7481B}"/>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803142471"/>
      </p:ext>
    </p:extLst>
  </p:cSld>
  <p:clrMapOvr>
    <a:masterClrMapping/>
  </p:clrMapOvr>
</p:notes>
</file>

<file path=ppt/notesSlides/notesSlide15.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523419651"/>
      </p:ext>
    </p:extLst>
  </p:cSld>
  <p:clrMapOvr>
    <a:masterClrMapping/>
  </p:clrMapOvr>
</p:notes>
</file>

<file path=ppt/notesSlides/notesSlide16.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a:extLst>
            <a:ext uri="{FF2B5EF4-FFF2-40B4-BE49-F238E27FC236}">
              <a16:creationId xmlns:a16="http://schemas.microsoft.com/office/drawing/2014/main" id="{49CEB6C3-42FD-A761-3BA3-6A2E721C45CA}"/>
            </a:ext>
          </a:extLst>
        </p:cNvPr>
        <p:cNvGrpSpPr/>
        <p:nvPr/>
      </p:nvGrpSpPr>
      <p:grpSpPr>
        <a:xfrm>
          <a:off x="0" y="0"/>
          <a:ext cx="0" cy="0"/>
        </a:xfrm>
      </p:grpSpPr>
      <p:sp>
        <p:nvSpPr>
          <p:cNvPr id="2" name="Slide Image Placeholder 1">
            <a:extLst>
              <a:ext uri="{FF2B5EF4-FFF2-40B4-BE49-F238E27FC236}">
                <a16:creationId xmlns:a16="http://schemas.microsoft.com/office/drawing/2014/main" id="{44805C39-A70C-929D-C900-108591E563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8B1FEA-9466-D902-513D-BEEDB3AA8F1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73011434"/>
      </p:ext>
    </p:extLst>
  </p:cSld>
  <p:clrMapOvr>
    <a:masterClrMapping/>
  </p:clrMapOvr>
</p:notes>
</file>

<file path=ppt/notesSlides/notesSlide17.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a:extLst>
            <a:ext uri="{FF2B5EF4-FFF2-40B4-BE49-F238E27FC236}">
              <a16:creationId xmlns:a16="http://schemas.microsoft.com/office/drawing/2014/main" id="{E8DC4F54-B2BD-E46D-E0B2-DC59AC76A70D}"/>
            </a:ext>
          </a:extLst>
        </p:cNvPr>
        <p:cNvGrpSpPr/>
        <p:nvPr/>
      </p:nvGrpSpPr>
      <p:grpSpPr>
        <a:xfrm>
          <a:off x="0" y="0"/>
          <a:ext cx="0" cy="0"/>
        </a:xfrm>
      </p:grpSpPr>
      <p:sp>
        <p:nvSpPr>
          <p:cNvPr id="2" name="Slide Image Placeholder 1">
            <a:extLst>
              <a:ext uri="{FF2B5EF4-FFF2-40B4-BE49-F238E27FC236}">
                <a16:creationId xmlns:a16="http://schemas.microsoft.com/office/drawing/2014/main" id="{8B8E2A3C-426F-9E71-0A9F-1A1C9A74D1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E8E755-9F1A-906B-C87D-F3BA5132ABA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502139281"/>
      </p:ext>
    </p:extLst>
  </p:cSld>
  <p:clrMapOvr>
    <a:masterClrMapping/>
  </p:clrMapOvr>
</p:notes>
</file>

<file path=ppt/notesSlides/notesSlide18.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rect l="l" t="t" r="r" b="b"/>
            <a:pathLst>
              <a:path w="119999" h="119999"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ct val="0"/>
              </a:spcBef>
              <a:spcAft>
                <a:spcPct val="0"/>
              </a:spcAft>
              <a:buNone/>
            </a:pPr>
            <a:endParaRPr/>
          </a:p>
        </p:txBody>
      </p:sp>
    </p:spTree>
    <p:extLst>
      <p:ext uri="{BB962C8B-B14F-4D97-AF65-F5344CB8AC3E}">
        <p14:creationId xmlns:p14="http://schemas.microsoft.com/office/powerpoint/2010/main" val="1679047749"/>
      </p:ext>
    </p:extLst>
  </p:cSld>
  <p:clrMapOvr>
    <a:masterClrMapping/>
  </p:clrMapOvr>
</p:notes>
</file>

<file path=ppt/notesSlides/notesSlide2.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showMasterSp="0" showMasterPhAnim="0">
  <p:cSld>
    <p:spTree>
      <p:nvGrpSpPr>
        <p:cNvPr id="1" name="Shape 42">
          <a:extLst>
            <a:ext uri="{FF2B5EF4-FFF2-40B4-BE49-F238E27FC236}">
              <a16:creationId xmlns:a16="http://schemas.microsoft.com/office/drawing/2014/main" id="{8559A29F-DD00-8B24-D3E7-BDD89F78F9D4}"/>
            </a:ext>
          </a:extLst>
        </p:cNvPr>
        <p:cNvGrpSpPr/>
        <p:nvPr/>
      </p:nvGrpSpPr>
      <p:grpSpPr>
        <a:xfrm>
          <a:off x="0" y="0"/>
          <a:ext cx="0" cy="0"/>
        </a:xfrm>
      </p:grpSpPr>
      <p:sp>
        <p:nvSpPr>
          <p:cNvPr id="43" name="Google Shape;43;p:notes">
            <a:extLst>
              <a:ext uri="{FF2B5EF4-FFF2-40B4-BE49-F238E27FC236}">
                <a16:creationId xmlns:a16="http://schemas.microsoft.com/office/drawing/2014/main" id="{5EDE90DB-FD99-B789-F323-4BC18EFCBE87}"/>
              </a:ext>
            </a:extLst>
          </p:cNvPr>
          <p:cNvSpPr>
            <a:spLocks noGrp="1" noRot="1" noChangeAspect="1"/>
          </p:cNvSpPr>
          <p:nvPr>
            <p:ph type="sldImg" idx="2"/>
          </p:nvPr>
        </p:nvSpPr>
        <p:spPr>
          <a:xfrm>
            <a:off x="381000" y="685800"/>
            <a:ext cx="6096000" cy="3429000"/>
          </a:xfrm>
          <a:custGeom>
            <a:rect l="l" t="t" r="r" b="b"/>
            <a:pathLst>
              <a:path w="119999" h="119999"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9C430E4-8957-7EC0-CD93-88E6248CB57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ct val="0"/>
              </a:spcBef>
              <a:spcAft>
                <a:spcPct val="0"/>
              </a:spcAft>
              <a:buNone/>
            </a:pPr>
            <a:endParaRPr/>
          </a:p>
        </p:txBody>
      </p:sp>
    </p:spTree>
    <p:extLst>
      <p:ext uri="{BB962C8B-B14F-4D97-AF65-F5344CB8AC3E}">
        <p14:creationId xmlns:p14="http://schemas.microsoft.com/office/powerpoint/2010/main" val="2292499919"/>
      </p:ext>
    </p:extLst>
  </p:cSld>
  <p:clrMapOvr>
    <a:masterClrMapping/>
  </p:clrMapOvr>
</p:notes>
</file>

<file path=ppt/notesSlides/notesSlide3.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033080331"/>
      </p:ext>
    </p:extLst>
  </p:cSld>
  <p:clrMapOvr>
    <a:masterClrMapping/>
  </p:clrMapOvr>
</p:notes>
</file>

<file path=ppt/notesSlides/notesSlide4.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a:extLst>
            <a:ext uri="{FF2B5EF4-FFF2-40B4-BE49-F238E27FC236}">
              <a16:creationId xmlns:a16="http://schemas.microsoft.com/office/drawing/2014/main" id="{8D541DBA-384C-131A-4940-2995936031D6}"/>
            </a:ext>
          </a:extLst>
        </p:cNvPr>
        <p:cNvGrpSpPr/>
        <p:nvPr/>
      </p:nvGrpSpPr>
      <p:grpSpPr>
        <a:xfrm>
          <a:off x="0" y="0"/>
          <a:ext cx="0" cy="0"/>
        </a:xfrm>
      </p:grpSpPr>
      <p:sp>
        <p:nvSpPr>
          <p:cNvPr id="2" name="Slide Image Placeholder 1">
            <a:extLst>
              <a:ext uri="{FF2B5EF4-FFF2-40B4-BE49-F238E27FC236}">
                <a16:creationId xmlns:a16="http://schemas.microsoft.com/office/drawing/2014/main" id="{A38FF605-06D9-6797-8BE2-5C768F69EB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C88C61-9F1E-B39B-5A48-41C62949B921}"/>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561433592"/>
      </p:ext>
    </p:extLst>
  </p:cSld>
  <p:clrMapOvr>
    <a:masterClrMapping/>
  </p:clrMapOvr>
</p:notes>
</file>

<file path=ppt/notesSlides/notesSlide5.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a:extLst>
            <a:ext uri="{FF2B5EF4-FFF2-40B4-BE49-F238E27FC236}">
              <a16:creationId xmlns:a16="http://schemas.microsoft.com/office/drawing/2014/main" id="{91D41929-F1A8-EE42-F612-FC7498BB688C}"/>
            </a:ext>
          </a:extLst>
        </p:cNvPr>
        <p:cNvGrpSpPr/>
        <p:nvPr/>
      </p:nvGrpSpPr>
      <p:grpSpPr>
        <a:xfrm>
          <a:off x="0" y="0"/>
          <a:ext cx="0" cy="0"/>
        </a:xfrm>
      </p:grpSpPr>
      <p:sp>
        <p:nvSpPr>
          <p:cNvPr id="2" name="Slide Image Placeholder 1">
            <a:extLst>
              <a:ext uri="{FF2B5EF4-FFF2-40B4-BE49-F238E27FC236}">
                <a16:creationId xmlns:a16="http://schemas.microsoft.com/office/drawing/2014/main" id="{081017E5-475B-F5BB-E565-613E539331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1A86F6-E6EF-2DB2-67F0-A9BA8ACC5E0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221287827"/>
      </p:ext>
    </p:extLst>
  </p:cSld>
  <p:clrMapOvr>
    <a:masterClrMapping/>
  </p:clrMapOvr>
</p:notes>
</file>

<file path=ppt/notesSlides/notesSlide6.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a:extLst>
            <a:ext uri="{FF2B5EF4-FFF2-40B4-BE49-F238E27FC236}">
              <a16:creationId xmlns:a16="http://schemas.microsoft.com/office/drawing/2014/main" id="{6765CA73-5CA1-AA34-E1D2-1A7478413ABF}"/>
            </a:ext>
          </a:extLst>
        </p:cNvPr>
        <p:cNvGrpSpPr/>
        <p:nvPr/>
      </p:nvGrpSpPr>
      <p:grpSpPr>
        <a:xfrm>
          <a:off x="0" y="0"/>
          <a:ext cx="0" cy="0"/>
        </a:xfrm>
      </p:grpSpPr>
      <p:sp>
        <p:nvSpPr>
          <p:cNvPr id="2" name="Slide Image Placeholder 1">
            <a:extLst>
              <a:ext uri="{FF2B5EF4-FFF2-40B4-BE49-F238E27FC236}">
                <a16:creationId xmlns:a16="http://schemas.microsoft.com/office/drawing/2014/main" id="{A32803BB-D96F-6373-DB73-781F6DF448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15C832-3699-0000-6083-AAABB42717E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935592019"/>
      </p:ext>
    </p:extLst>
  </p:cSld>
  <p:clrMapOvr>
    <a:masterClrMapping/>
  </p:clrMapOvr>
</p:notes>
</file>

<file path=ppt/notesSlides/notesSlide7.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a:extLst>
            <a:ext uri="{FF2B5EF4-FFF2-40B4-BE49-F238E27FC236}">
              <a16:creationId xmlns:a16="http://schemas.microsoft.com/office/drawing/2014/main" id="{A94EB3FC-B1DA-CA7D-2DDC-E03916D9192A}"/>
            </a:ext>
          </a:extLst>
        </p:cNvPr>
        <p:cNvGrpSpPr/>
        <p:nvPr/>
      </p:nvGrpSpPr>
      <p:grpSpPr>
        <a:xfrm>
          <a:off x="0" y="0"/>
          <a:ext cx="0" cy="0"/>
        </a:xfrm>
      </p:grpSpPr>
      <p:sp>
        <p:nvSpPr>
          <p:cNvPr id="2" name="Slide Image Placeholder 1">
            <a:extLst>
              <a:ext uri="{FF2B5EF4-FFF2-40B4-BE49-F238E27FC236}">
                <a16:creationId xmlns:a16="http://schemas.microsoft.com/office/drawing/2014/main" id="{3D2D928F-4EC8-AC27-A531-AC896CBAF5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4E9987-6119-7599-539C-5E9B6DAD392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228802319"/>
      </p:ext>
    </p:extLst>
  </p:cSld>
  <p:clrMapOvr>
    <a:masterClrMapping/>
  </p:clrMapOvr>
</p:notes>
</file>

<file path=ppt/notesSlides/notesSlide8.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a:extLst>
            <a:ext uri="{FF2B5EF4-FFF2-40B4-BE49-F238E27FC236}">
              <a16:creationId xmlns:a16="http://schemas.microsoft.com/office/drawing/2014/main" id="{513109E4-6358-7BEC-27B0-9235BF594AD1}"/>
            </a:ext>
          </a:extLst>
        </p:cNvPr>
        <p:cNvGrpSpPr/>
        <p:nvPr/>
      </p:nvGrpSpPr>
      <p:grpSpPr>
        <a:xfrm>
          <a:off x="0" y="0"/>
          <a:ext cx="0" cy="0"/>
        </a:xfrm>
      </p:grpSpPr>
      <p:sp>
        <p:nvSpPr>
          <p:cNvPr id="2" name="Slide Image Placeholder 1">
            <a:extLst>
              <a:ext uri="{FF2B5EF4-FFF2-40B4-BE49-F238E27FC236}">
                <a16:creationId xmlns:a16="http://schemas.microsoft.com/office/drawing/2014/main" id="{D913466B-262F-3C6F-DD7F-B90CC44754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751A43-921E-6169-11EC-4EA09D2F1D9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037149889"/>
      </p:ext>
    </p:extLst>
  </p:cSld>
  <p:clrMapOvr>
    <a:masterClrMapping/>
  </p:clrMapOvr>
</p:notes>
</file>

<file path=ppt/notesSlides/notesSlide9.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578125791"/>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image" Target="../media/image4.jpeg" /><Relationship Id="rId5"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jpeg" /><Relationship Id="rId3" Type="http://schemas.openxmlformats.org/officeDocument/2006/relationships/image" Target="../media/image1.png" /><Relationship Id="rId4" Type="http://schemas.openxmlformats.org/officeDocument/2006/relationships/image" Target="../media/image2.png" /><Relationship Id="rId5"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matchingName="Title slide" type="title">
  <p:cSld name="TITLE">
    <p:spTree>
      <p:nvGrpSpPr>
        <p:cNvPr id="1" name="Shape 8"/>
        <p:cNvGrpSpPr/>
        <p:nvPr/>
      </p:nvGrpSpPr>
      <p:grpSpPr>
        <a:xfrm>
          <a:off x="0" y="0"/>
          <a: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ct val="0"/>
              </a:spcBef>
              <a:spcAft>
                <a:spcPct val="0"/>
              </a:spcAft>
              <a:buSzPts val="5200"/>
              <a:buNone/>
              <a:defRPr sz="6400" b="0" i="0">
                <a:latin typeface="+mj-lt"/>
                <a:cs typeface="Arial" panose="020b0604020202020204" pitchFamily="34" charset="0"/>
              </a:defRPr>
            </a:lvl1pPr>
            <a:lvl2pPr lvl="1">
              <a:spcBef>
                <a:spcPct val="0"/>
              </a:spcBef>
              <a:spcAft>
                <a:spcPct val="0"/>
              </a:spcAft>
              <a:buSzPts val="5200"/>
              <a:buNone/>
              <a:defRPr sz="6933"/>
            </a:lvl2pPr>
            <a:lvl3pPr lvl="2">
              <a:spcBef>
                <a:spcPct val="0"/>
              </a:spcBef>
              <a:spcAft>
                <a:spcPct val="0"/>
              </a:spcAft>
              <a:buSzPts val="5200"/>
              <a:buNone/>
              <a:defRPr sz="6933"/>
            </a:lvl3pPr>
            <a:lvl4pPr lvl="3">
              <a:spcBef>
                <a:spcPct val="0"/>
              </a:spcBef>
              <a:spcAft>
                <a:spcPct val="0"/>
              </a:spcAft>
              <a:buSzPts val="5200"/>
              <a:buNone/>
              <a:defRPr sz="6933"/>
            </a:lvl4pPr>
            <a:lvl5pPr lvl="4">
              <a:spcBef>
                <a:spcPct val="0"/>
              </a:spcBef>
              <a:spcAft>
                <a:spcPct val="0"/>
              </a:spcAft>
              <a:buSzPts val="5200"/>
              <a:buNone/>
              <a:defRPr sz="6933"/>
            </a:lvl5pPr>
            <a:lvl6pPr lvl="5">
              <a:spcBef>
                <a:spcPct val="0"/>
              </a:spcBef>
              <a:spcAft>
                <a:spcPct val="0"/>
              </a:spcAft>
              <a:buSzPts val="5200"/>
              <a:buNone/>
              <a:defRPr sz="6933"/>
            </a:lvl6pPr>
            <a:lvl7pPr lvl="6">
              <a:spcBef>
                <a:spcPct val="0"/>
              </a:spcBef>
              <a:spcAft>
                <a:spcPct val="0"/>
              </a:spcAft>
              <a:buSzPts val="5200"/>
              <a:buNone/>
              <a:defRPr sz="6933"/>
            </a:lvl7pPr>
            <a:lvl8pPr lvl="7">
              <a:spcBef>
                <a:spcPct val="0"/>
              </a:spcBef>
              <a:spcAft>
                <a:spcPct val="0"/>
              </a:spcAft>
              <a:buSzPts val="5200"/>
              <a:buNone/>
              <a:defRPr sz="6933"/>
            </a:lvl8pPr>
            <a:lvl9pPr lvl="8">
              <a:spcBef>
                <a:spcPct val="0"/>
              </a:spcBef>
              <a:spcAft>
                <a:spcPct val="0"/>
              </a:spcAft>
              <a:buSzPts val="5200"/>
              <a:buNone/>
              <a:defRPr sz="6933"/>
            </a:lvl9pPr>
          </a:lstStyle>
          <a:p>
            <a:endParaRPr/>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ct val="0"/>
              </a:spcBef>
              <a:spcAft>
                <a:spcPct val="0"/>
              </a:spcAft>
              <a:buSzPts val="2800"/>
              <a:buNone/>
              <a:defRPr sz="2400">
                <a:latin typeface="+mn-lt"/>
              </a:defRPr>
            </a:lvl1pPr>
            <a:lvl2pPr lvl="1">
              <a:lnSpc>
                <a:spcPct val="100000"/>
              </a:lnSpc>
              <a:spcBef>
                <a:spcPct val="0"/>
              </a:spcBef>
              <a:spcAft>
                <a:spcPct val="0"/>
              </a:spcAft>
              <a:buSzPts val="2800"/>
              <a:buNone/>
              <a:defRPr sz="3733"/>
            </a:lvl2pPr>
            <a:lvl3pPr lvl="2">
              <a:lnSpc>
                <a:spcPct val="100000"/>
              </a:lnSpc>
              <a:spcBef>
                <a:spcPct val="0"/>
              </a:spcBef>
              <a:spcAft>
                <a:spcPct val="0"/>
              </a:spcAft>
              <a:buSzPts val="2800"/>
              <a:buNone/>
              <a:defRPr sz="3733"/>
            </a:lvl3pPr>
            <a:lvl4pPr lvl="3">
              <a:lnSpc>
                <a:spcPct val="100000"/>
              </a:lnSpc>
              <a:spcBef>
                <a:spcPct val="0"/>
              </a:spcBef>
              <a:spcAft>
                <a:spcPct val="0"/>
              </a:spcAft>
              <a:buSzPts val="2800"/>
              <a:buNone/>
              <a:defRPr sz="3733"/>
            </a:lvl4pPr>
            <a:lvl5pPr lvl="4">
              <a:lnSpc>
                <a:spcPct val="100000"/>
              </a:lnSpc>
              <a:spcBef>
                <a:spcPct val="0"/>
              </a:spcBef>
              <a:spcAft>
                <a:spcPct val="0"/>
              </a:spcAft>
              <a:buSzPts val="2800"/>
              <a:buNone/>
              <a:defRPr sz="3733"/>
            </a:lvl5pPr>
            <a:lvl6pPr lvl="5">
              <a:lnSpc>
                <a:spcPct val="100000"/>
              </a:lnSpc>
              <a:spcBef>
                <a:spcPct val="0"/>
              </a:spcBef>
              <a:spcAft>
                <a:spcPct val="0"/>
              </a:spcAft>
              <a:buSzPts val="2800"/>
              <a:buNone/>
              <a:defRPr sz="3733"/>
            </a:lvl6pPr>
            <a:lvl7pPr lvl="6">
              <a:lnSpc>
                <a:spcPct val="100000"/>
              </a:lnSpc>
              <a:spcBef>
                <a:spcPct val="0"/>
              </a:spcBef>
              <a:spcAft>
                <a:spcPct val="0"/>
              </a:spcAft>
              <a:buSzPts val="2800"/>
              <a:buNone/>
              <a:defRPr sz="3733"/>
            </a:lvl7pPr>
            <a:lvl8pPr lvl="7">
              <a:lnSpc>
                <a:spcPct val="100000"/>
              </a:lnSpc>
              <a:spcBef>
                <a:spcPct val="0"/>
              </a:spcBef>
              <a:spcAft>
                <a:spcPct val="0"/>
              </a:spcAft>
              <a:buSzPts val="2800"/>
              <a:buNone/>
              <a:defRPr sz="3733"/>
            </a:lvl8pPr>
            <a:lvl9pPr lvl="8">
              <a:lnSpc>
                <a:spcPct val="100000"/>
              </a:lnSpc>
              <a:spcBef>
                <a:spcPct val="0"/>
              </a:spcBef>
              <a:spcAft>
                <a:spcPct val="0"/>
              </a:spcAft>
              <a:buSzPts val="2800"/>
              <a:buNone/>
              <a:defRPr sz="3733"/>
            </a:lvl9pPr>
          </a:lstStyle>
          <a:p>
            <a:endParaRPr/>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1"/>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2"/>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3"/>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4"/>
          <a:stretch>
            <a:fillRect/>
          </a:stretch>
        </p:blipFill>
        <p:spPr>
          <a:xfrm>
            <a:off x="1868234" y="6176750"/>
            <a:ext cx="537281" cy="475737"/>
          </a:xfrm>
          <a:prstGeom prst="rect">
            <a:avLst/>
          </a:prstGeom>
        </p:spPr>
      </p:pic>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matchingName="Title only" type="titleOnly">
  <p:cSld name="TITLE_ONLY">
    <p:spTree>
      <p:nvGrpSpPr>
        <p:cNvPr id="1" name="Shape 20"/>
        <p:cNvGrpSpPr/>
        <p:nvPr/>
      </p:nvGrpSpPr>
      <p:grpSpPr>
        <a:xfrm>
          <a:off x="0" y="0"/>
          <a: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ct val="0"/>
              </a:spcBef>
              <a:spcAft>
                <a:spcPct val="0"/>
              </a:spcAft>
              <a:buSzPts val="2800"/>
              <a:buNone/>
              <a:defRPr b="1" i="0">
                <a:latin typeface="+mj-lt"/>
                <a:cs typeface="Arial" panose="020b0604020202020204" pitchFamily="34" charset="0"/>
              </a:defRPr>
            </a:lvl1pPr>
            <a:lvl2pPr lvl="1">
              <a:spcBef>
                <a:spcPct val="0"/>
              </a:spcBef>
              <a:spcAft>
                <a:spcPct val="0"/>
              </a:spcAft>
              <a:buSzPts val="2800"/>
              <a:buNone/>
              <a:defRPr/>
            </a:lvl2pPr>
            <a:lvl3pPr lvl="2">
              <a:spcBef>
                <a:spcPct val="0"/>
              </a:spcBef>
              <a:spcAft>
                <a:spcPct val="0"/>
              </a:spcAft>
              <a:buSzPts val="2800"/>
              <a:buNone/>
              <a:defRPr/>
            </a:lvl3pPr>
            <a:lvl4pPr lvl="3">
              <a:spcBef>
                <a:spcPct val="0"/>
              </a:spcBef>
              <a:spcAft>
                <a:spcPct val="0"/>
              </a:spcAft>
              <a:buSzPts val="2800"/>
              <a:buNone/>
              <a:defRPr/>
            </a:lvl4pPr>
            <a:lvl5pPr lvl="4">
              <a:spcBef>
                <a:spcPct val="0"/>
              </a:spcBef>
              <a:spcAft>
                <a:spcPct val="0"/>
              </a:spcAft>
              <a:buSzPts val="2800"/>
              <a:buNone/>
              <a:defRPr/>
            </a:lvl5pPr>
            <a:lvl6pPr lvl="5">
              <a:spcBef>
                <a:spcPct val="0"/>
              </a:spcBef>
              <a:spcAft>
                <a:spcPct val="0"/>
              </a:spcAft>
              <a:buSzPts val="2800"/>
              <a:buNone/>
              <a:defRPr/>
            </a:lvl6pPr>
            <a:lvl7pPr lvl="6">
              <a:spcBef>
                <a:spcPct val="0"/>
              </a:spcBef>
              <a:spcAft>
                <a:spcPct val="0"/>
              </a:spcAft>
              <a:buSzPts val="2800"/>
              <a:buNone/>
              <a:defRPr/>
            </a:lvl7pPr>
            <a:lvl8pPr lvl="7">
              <a:spcBef>
                <a:spcPct val="0"/>
              </a:spcBef>
              <a:spcAft>
                <a:spcPct val="0"/>
              </a:spcAft>
              <a:buSzPts val="2800"/>
              <a:buNone/>
              <a:defRPr/>
            </a:lvl8pPr>
            <a:lvl9pPr lvl="8">
              <a:spcBef>
                <a:spcPct val="0"/>
              </a:spcBef>
              <a:spcAft>
                <a:spcPct val="0"/>
              </a:spcAft>
              <a:buSzPts val="2800"/>
              <a:buNone/>
              <a:defRPr/>
            </a:lvl9pPr>
          </a:lstStyle>
          <a:p>
            <a:endParaRPr/>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1"/>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2"/>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3"/>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4"/>
          <a:stretch>
            <a:fillRect/>
          </a:stretch>
        </p:blipFill>
        <p:spPr>
          <a:xfrm>
            <a:off x="11129939" y="-137173"/>
            <a:ext cx="904922" cy="904922"/>
          </a:xfrm>
          <a:prstGeom prst="rect">
            <a:avLst/>
          </a:prstGeom>
        </p:spPr>
      </p:pic>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solidFill>
          <a:schemeClr val="lt1"/>
        </a:solidFill>
        <a:effectLst/>
      </p:bgPr>
    </p:bg>
    <p:spTree>
      <p:nvGrpSpPr>
        <p:cNvPr id="1" name="Shape 5"/>
        <p:cNvGrpSpPr/>
        <p:nvPr/>
      </p:nvGrpSpPr>
      <p:grpSpPr>
        <a:xfrm>
          <a:off x="0" y="0"/>
          <a: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Lst>
  <p:transition/>
  <p:timing/>
  <p:txStyles>
    <p:title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image" Target="../media/image10.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5.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image" Target="../media/image11.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 Id="rId3" Type="http://schemas.openxmlformats.org/officeDocument/2006/relationships/image" Target="../media/image12.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3.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4.xml" /><Relationship Id="rId3" Type="http://schemas.openxmlformats.org/officeDocument/2006/relationships/image" Target="../media/image14.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5.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6.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25.png" /><Relationship Id="rId11" Type="http://schemas.openxmlformats.org/officeDocument/2006/relationships/image" Target="../media/image26.jpeg" /><Relationship Id="rId12" Type="http://schemas.openxmlformats.org/officeDocument/2006/relationships/image" Target="../media/image27.jpeg" /><Relationship Id="rId13" Type="http://schemas.openxmlformats.org/officeDocument/2006/relationships/image" Target="../media/image28.jpeg" /><Relationship Id="rId2" Type="http://schemas.openxmlformats.org/officeDocument/2006/relationships/image" Target="../media/image17.png" /><Relationship Id="rId3" Type="http://schemas.openxmlformats.org/officeDocument/2006/relationships/image" Target="../media/image18.jpeg" /><Relationship Id="rId4" Type="http://schemas.openxmlformats.org/officeDocument/2006/relationships/image" Target="../media/image19.png" /><Relationship Id="rId5" Type="http://schemas.openxmlformats.org/officeDocument/2006/relationships/image" Target="../media/image20.png" /><Relationship Id="rId6" Type="http://schemas.openxmlformats.org/officeDocument/2006/relationships/image" Target="../media/image21.jpeg" /><Relationship Id="rId7" Type="http://schemas.openxmlformats.org/officeDocument/2006/relationships/image" Target="../media/image22.jpeg" /><Relationship Id="rId8" Type="http://schemas.openxmlformats.org/officeDocument/2006/relationships/image" Target="../media/image23.jpeg" /><Relationship Id="rId9" Type="http://schemas.openxmlformats.org/officeDocument/2006/relationships/image" Target="../media/image24.jpe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9.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5.xml" /><Relationship Id="rId3" Type="http://schemas.openxmlformats.org/officeDocument/2006/relationships/image" Target="../media/image30.jpe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6.xml" /><Relationship Id="rId3" Type="http://schemas.openxmlformats.org/officeDocument/2006/relationships/image" Target="../media/image31.jpe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7.xml" /><Relationship Id="rId3" Type="http://schemas.openxmlformats.org/officeDocument/2006/relationships/image" Target="../media/image32.jpeg" /><Relationship Id="rId4" Type="http://schemas.openxmlformats.org/officeDocument/2006/relationships/image" Target="../media/image33.jpe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4.jpeg"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 Id="rId3" Type="http://schemas.openxmlformats.org/officeDocument/2006/relationships/image" Target="../media/image8.jpeg" /><Relationship Id="rId4" Type="http://schemas.openxmlformats.org/officeDocument/2006/relationships/image" Target="../media/image9.jpeg" /></Relationships>
</file>

<file path=ppt/slides/slide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Shape 45">
          <a:extLst>
            <a:ext uri="{FF2B5EF4-FFF2-40B4-BE49-F238E27FC236}">
              <a16:creationId xmlns:a16="http://schemas.microsoft.com/office/drawing/2014/main" id="{4079CC09-591A-6BEE-9329-1D5E68F9FFF4}"/>
            </a:ext>
          </a:extLst>
        </p:cNvPr>
        <p:cNvGrpSpPr/>
        <p:nvPr/>
      </p:nvGrpSpPr>
      <p:grpSpPr>
        <a:xfrm>
          <a:off x="0" y="0"/>
          <a:ext cx="0" cy="0"/>
        </a:xfrm>
      </p:grpSpPr>
      <p:grpSp>
        <p:nvGrpSpPr>
          <p:cNvPr id="48" name="Google Shape;48;p15">
            <a:extLst>
              <a:ext uri="{FF2B5EF4-FFF2-40B4-BE49-F238E27FC236}">
                <a16:creationId xmlns:a16="http://schemas.microsoft.com/office/drawing/2014/main" id="{CAB08610-FFA3-21C8-08DF-FF587EE84DBB}"/>
              </a:ext>
            </a:extLst>
          </p:cNvPr>
          <p:cNvGrpSpPr/>
          <p:nvPr/>
        </p:nvGrpSpPr>
        <p:grpSpPr>
          <a:xfrm>
            <a:off x="7127207" y="2634620"/>
            <a:ext cx="4731026" cy="3920485"/>
            <a:chOff x="1079350" y="238125"/>
            <a:chExt cx="5461275" cy="4525625"/>
          </a:xfrm>
        </p:grpSpPr>
        <p:sp>
          <p:nvSpPr>
            <p:cNvPr id="49" name="Google Shape;49;p15">
              <a:extLst>
                <a:ext uri="{FF2B5EF4-FFF2-40B4-BE49-F238E27FC236}">
                  <a16:creationId xmlns:a16="http://schemas.microsoft.com/office/drawing/2014/main" id="{3D1C81C7-7A0C-A476-185C-EA5232E6791D}"/>
                </a:ext>
              </a:extLst>
            </p:cNvPr>
            <p:cNvSpPr/>
            <p:nvPr/>
          </p:nvSpPr>
          <p:spPr>
            <a:xfrm>
              <a:off x="3238450" y="238125"/>
              <a:ext cx="1049800" cy="434425"/>
            </a:xfrm>
            <a:custGeom>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01E3629A-33D2-AB3B-5DF1-01DA32C1CBEB}"/>
                </a:ext>
              </a:extLst>
            </p:cNvPr>
            <p:cNvSpPr/>
            <p:nvPr/>
          </p:nvSpPr>
          <p:spPr>
            <a:xfrm>
              <a:off x="5313825" y="1163700"/>
              <a:ext cx="1140275" cy="471500"/>
            </a:xfrm>
            <a:custGeom>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4EF3471D-B40B-F975-F2DF-503AF8DE70C7}"/>
                </a:ext>
              </a:extLst>
            </p:cNvPr>
            <p:cNvSpPr/>
            <p:nvPr/>
          </p:nvSpPr>
          <p:spPr>
            <a:xfrm>
              <a:off x="2143725" y="778175"/>
              <a:ext cx="909850" cy="375975"/>
            </a:xfrm>
            <a:custGeom>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B32F0007-54B0-8301-99F8-D80AD3703AE5}"/>
                </a:ext>
              </a:extLst>
            </p:cNvPr>
            <p:cNvSpPr/>
            <p:nvPr/>
          </p:nvSpPr>
          <p:spPr>
            <a:xfrm>
              <a:off x="3816725" y="1513800"/>
              <a:ext cx="673275" cy="1962450"/>
            </a:xfrm>
            <a:custGeom>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571255C7-EBA8-5845-BF6C-5E389D85F75F}"/>
                </a:ext>
              </a:extLst>
            </p:cNvPr>
            <p:cNvSpPr/>
            <p:nvPr/>
          </p:nvSpPr>
          <p:spPr>
            <a:xfrm>
              <a:off x="4049950" y="1513800"/>
              <a:ext cx="134325" cy="1946725"/>
            </a:xfrm>
            <a:custGeom>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FF27F483-F710-0145-439F-59C0132FB934}"/>
                </a:ext>
              </a:extLst>
            </p:cNvPr>
            <p:cNvSpPr/>
            <p:nvPr/>
          </p:nvSpPr>
          <p:spPr>
            <a:xfrm>
              <a:off x="4209550" y="3318875"/>
              <a:ext cx="35975" cy="65200"/>
            </a:xfrm>
            <a:custGeom>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2B76E7DF-92D9-EF53-D79E-56E97548106F}"/>
                </a:ext>
              </a:extLst>
            </p:cNvPr>
            <p:cNvSpPr/>
            <p:nvPr/>
          </p:nvSpPr>
          <p:spPr>
            <a:xfrm>
              <a:off x="4253375" y="3050250"/>
              <a:ext cx="69700" cy="145000"/>
            </a:xfrm>
            <a:custGeom>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F8069ECF-1409-945A-9CA5-B75BCBE0A12D}"/>
                </a:ext>
              </a:extLst>
            </p:cNvPr>
            <p:cNvSpPr/>
            <p:nvPr/>
          </p:nvSpPr>
          <p:spPr>
            <a:xfrm>
              <a:off x="4232575" y="2838950"/>
              <a:ext cx="42750" cy="136575"/>
            </a:xfrm>
            <a:custGeom>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18B3C5DA-BC59-BB2A-0946-4C5D3A16E07D}"/>
                </a:ext>
              </a:extLst>
            </p:cNvPr>
            <p:cNvSpPr/>
            <p:nvPr/>
          </p:nvSpPr>
          <p:spPr>
            <a:xfrm>
              <a:off x="4251700" y="2623700"/>
              <a:ext cx="30350" cy="30950"/>
            </a:xfrm>
            <a:custGeom>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2D7839BA-159F-AB07-FB42-D3A0ED9F8295}"/>
                </a:ext>
              </a:extLst>
            </p:cNvPr>
            <p:cNvSpPr/>
            <p:nvPr/>
          </p:nvSpPr>
          <p:spPr>
            <a:xfrm>
              <a:off x="4323625" y="3024400"/>
              <a:ext cx="45550" cy="147250"/>
            </a:xfrm>
            <a:custGeom>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930BCB89-9114-3D6A-0FF6-ABE573D36A72}"/>
                </a:ext>
              </a:extLst>
            </p:cNvPr>
            <p:cNvSpPr/>
            <p:nvPr/>
          </p:nvSpPr>
          <p:spPr>
            <a:xfrm>
              <a:off x="3876300" y="2329225"/>
              <a:ext cx="35975" cy="74775"/>
            </a:xfrm>
            <a:custGeom>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6F76159E-3ABF-11B8-EDF6-3C8A21E6B0B1}"/>
                </a:ext>
              </a:extLst>
            </p:cNvPr>
            <p:cNvSpPr/>
            <p:nvPr/>
          </p:nvSpPr>
          <p:spPr>
            <a:xfrm>
              <a:off x="3902700" y="2663050"/>
              <a:ext cx="44425" cy="205700"/>
            </a:xfrm>
            <a:custGeom>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81A6819A-0372-9EC4-ABCD-F0687203C028}"/>
                </a:ext>
              </a:extLst>
            </p:cNvPr>
            <p:cNvSpPr/>
            <p:nvPr/>
          </p:nvSpPr>
          <p:spPr>
            <a:xfrm>
              <a:off x="3952150" y="2546725"/>
              <a:ext cx="30950" cy="94425"/>
            </a:xfrm>
            <a:custGeom>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1055A456-61C5-0203-E719-19C570456F39}"/>
                </a:ext>
              </a:extLst>
            </p:cNvPr>
            <p:cNvSpPr/>
            <p:nvPr/>
          </p:nvSpPr>
          <p:spPr>
            <a:xfrm>
              <a:off x="3987000" y="3076100"/>
              <a:ext cx="33750" cy="123100"/>
            </a:xfrm>
            <a:custGeom>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08CC85C0-776D-14A4-87D4-A90A86283D67}"/>
                </a:ext>
              </a:extLst>
            </p:cNvPr>
            <p:cNvSpPr/>
            <p:nvPr/>
          </p:nvSpPr>
          <p:spPr>
            <a:xfrm>
              <a:off x="4161775" y="2430950"/>
              <a:ext cx="41600" cy="123650"/>
            </a:xfrm>
            <a:custGeom>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B7F2854C-C6D7-EC8F-9A72-1CC88748139B}"/>
                </a:ext>
              </a:extLst>
            </p:cNvPr>
            <p:cNvSpPr/>
            <p:nvPr/>
          </p:nvSpPr>
          <p:spPr>
            <a:xfrm>
              <a:off x="4151100" y="3050250"/>
              <a:ext cx="61825" cy="150075"/>
            </a:xfrm>
            <a:custGeom>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9EE92501-A815-3D6A-0742-AFCEF8305335}"/>
                </a:ext>
              </a:extLst>
            </p:cNvPr>
            <p:cNvSpPr/>
            <p:nvPr/>
          </p:nvSpPr>
          <p:spPr>
            <a:xfrm>
              <a:off x="3894825" y="2062850"/>
              <a:ext cx="38800" cy="72525"/>
            </a:xfrm>
            <a:custGeom>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5B0BE178-0526-D4DE-9C96-39D62CBF2AD4}"/>
                </a:ext>
              </a:extLst>
            </p:cNvPr>
            <p:cNvSpPr/>
            <p:nvPr/>
          </p:nvSpPr>
          <p:spPr>
            <a:xfrm>
              <a:off x="3123250" y="1478950"/>
              <a:ext cx="728325" cy="1911875"/>
            </a:xfrm>
            <a:custGeom>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A2283E30-884B-22B7-3BA5-4FBF9D4CB702}"/>
                </a:ext>
              </a:extLst>
            </p:cNvPr>
            <p:cNvSpPr/>
            <p:nvPr/>
          </p:nvSpPr>
          <p:spPr>
            <a:xfrm>
              <a:off x="3313750" y="1480075"/>
              <a:ext cx="404075" cy="1910750"/>
            </a:xfrm>
            <a:custGeom>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03B18B5F-CBEE-24CE-D5EE-0279ACE61123}"/>
                </a:ext>
              </a:extLst>
            </p:cNvPr>
            <p:cNvSpPr/>
            <p:nvPr/>
          </p:nvSpPr>
          <p:spPr>
            <a:xfrm>
              <a:off x="3393550" y="3268850"/>
              <a:ext cx="33175" cy="66350"/>
            </a:xfrm>
            <a:custGeom>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6F91757B-F206-3960-CF9B-4B548BA3B09F}"/>
                </a:ext>
              </a:extLst>
            </p:cNvPr>
            <p:cNvSpPr/>
            <p:nvPr/>
          </p:nvSpPr>
          <p:spPr>
            <a:xfrm>
              <a:off x="3500900" y="3017650"/>
              <a:ext cx="42150" cy="150625"/>
            </a:xfrm>
            <a:custGeom>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1A59462-486B-3542-6E13-1897439E9019}"/>
                </a:ext>
              </a:extLst>
            </p:cNvPr>
            <p:cNvSpPr/>
            <p:nvPr/>
          </p:nvSpPr>
          <p:spPr>
            <a:xfrm>
              <a:off x="3516625" y="2806900"/>
              <a:ext cx="43300" cy="136600"/>
            </a:xfrm>
            <a:custGeom>
              <a:rect l="l" t="t" r="r" b="b"/>
              <a:pathLst>
                <a:path w="1731"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5C347039-32B2-8A30-F244-57A4EB67D45D}"/>
                </a:ext>
              </a:extLst>
            </p:cNvPr>
            <p:cNvSpPr/>
            <p:nvPr/>
          </p:nvSpPr>
          <p:spPr>
            <a:xfrm>
              <a:off x="3596975" y="2601800"/>
              <a:ext cx="29825" cy="30925"/>
            </a:xfrm>
            <a:custGeom>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77A22A8F-2C1A-5ACE-3A80-A76D0F01793C}"/>
                </a:ext>
              </a:extLst>
            </p:cNvPr>
            <p:cNvSpPr/>
            <p:nvPr/>
          </p:nvSpPr>
          <p:spPr>
            <a:xfrm>
              <a:off x="3563275" y="3008650"/>
              <a:ext cx="42725" cy="146700"/>
            </a:xfrm>
            <a:custGeom>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05A3EFA1-FBF2-282C-3DD1-3988E21227D5}"/>
                </a:ext>
              </a:extLst>
            </p:cNvPr>
            <p:cNvSpPr/>
            <p:nvPr/>
          </p:nvSpPr>
          <p:spPr>
            <a:xfrm>
              <a:off x="3294075" y="2229200"/>
              <a:ext cx="36000" cy="75325"/>
            </a:xfrm>
            <a:custGeom>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A40E6487-A162-2683-DFE6-ED397441CF8A}"/>
                </a:ext>
              </a:extLst>
            </p:cNvPr>
            <p:cNvSpPr/>
            <p:nvPr/>
          </p:nvSpPr>
          <p:spPr>
            <a:xfrm>
              <a:off x="3221025" y="2560200"/>
              <a:ext cx="58475" cy="204575"/>
            </a:xfrm>
            <a:custGeom>
              <a:rect l="l" t="t" r="r" b="b"/>
              <a:pathLst>
                <a:path w="2339" h="8182"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CAAA436-1731-24BE-C86B-5B732710A1D4}"/>
                </a:ext>
              </a:extLst>
            </p:cNvPr>
            <p:cNvSpPr/>
            <p:nvPr/>
          </p:nvSpPr>
          <p:spPr>
            <a:xfrm>
              <a:off x="3308125" y="2458475"/>
              <a:ext cx="46675" cy="92750"/>
            </a:xfrm>
            <a:custGeom>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F3CFEFFC-7D77-381A-6F53-98677DB9BC2E}"/>
                </a:ext>
              </a:extLst>
            </p:cNvPr>
            <p:cNvSpPr/>
            <p:nvPr/>
          </p:nvSpPr>
          <p:spPr>
            <a:xfrm>
              <a:off x="3217100" y="2981675"/>
              <a:ext cx="49475" cy="121425"/>
            </a:xfrm>
            <a:custGeom>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9F4E088A-7115-C7D0-8D1E-EC491E8D4C79}"/>
                </a:ext>
              </a:extLst>
            </p:cNvPr>
            <p:cNvSpPr/>
            <p:nvPr/>
          </p:nvSpPr>
          <p:spPr>
            <a:xfrm>
              <a:off x="3543025" y="2393850"/>
              <a:ext cx="41625" cy="123675"/>
            </a:xfrm>
            <a:custGeom>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03789D66-B4E0-9397-00A8-B859FB1896A2}"/>
                </a:ext>
              </a:extLst>
            </p:cNvPr>
            <p:cNvSpPr/>
            <p:nvPr/>
          </p:nvSpPr>
          <p:spPr>
            <a:xfrm>
              <a:off x="3401425" y="2994050"/>
              <a:ext cx="33175" cy="154000"/>
            </a:xfrm>
            <a:custGeom>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E5196BC3-C279-A536-D528-0D91B95D6EBD}"/>
                </a:ext>
              </a:extLst>
            </p:cNvPr>
            <p:cNvSpPr/>
            <p:nvPr/>
          </p:nvSpPr>
          <p:spPr>
            <a:xfrm>
              <a:off x="3368825" y="1975750"/>
              <a:ext cx="47800" cy="70825"/>
            </a:xfrm>
            <a:custGeom>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4CDE5F09-2476-FA7B-8696-C49843BD8CD8}"/>
                </a:ext>
              </a:extLst>
            </p:cNvPr>
            <p:cNvSpPr/>
            <p:nvPr/>
          </p:nvSpPr>
          <p:spPr>
            <a:xfrm>
              <a:off x="4972700" y="756250"/>
              <a:ext cx="1057100" cy="1880400"/>
            </a:xfrm>
            <a:custGeom>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F8EA7C03-3582-963B-FAA1-2769D1E2A59D}"/>
                </a:ext>
              </a:extLst>
            </p:cNvPr>
            <p:cNvSpPr/>
            <p:nvPr/>
          </p:nvSpPr>
          <p:spPr>
            <a:xfrm>
              <a:off x="5375075" y="2013950"/>
              <a:ext cx="279325" cy="243375"/>
            </a:xfrm>
            <a:custGeom>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B5B547D-EF1D-B00D-055F-E80425F5854C}"/>
                </a:ext>
              </a:extLst>
            </p:cNvPr>
            <p:cNvSpPr/>
            <p:nvPr/>
          </p:nvSpPr>
          <p:spPr>
            <a:xfrm>
              <a:off x="5787000" y="1931350"/>
              <a:ext cx="154575" cy="283825"/>
            </a:xfrm>
            <a:custGeom>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973BB4E4-A04D-F8AD-48CC-06CEE911D083}"/>
                </a:ext>
              </a:extLst>
            </p:cNvPr>
            <p:cNvSpPr/>
            <p:nvPr/>
          </p:nvSpPr>
          <p:spPr>
            <a:xfrm>
              <a:off x="5699900" y="1541325"/>
              <a:ext cx="164675" cy="364750"/>
            </a:xfrm>
            <a:custGeom>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B55292DB-DD53-DEFB-E628-EE3B88D65587}"/>
                </a:ext>
              </a:extLst>
            </p:cNvPr>
            <p:cNvSpPr/>
            <p:nvPr/>
          </p:nvSpPr>
          <p:spPr>
            <a:xfrm>
              <a:off x="5363275" y="1659350"/>
              <a:ext cx="252350" cy="235500"/>
            </a:xfrm>
            <a:custGeom>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ED036F42-D682-91F3-48BE-4276C296211A}"/>
                </a:ext>
              </a:extLst>
            </p:cNvPr>
            <p:cNvSpPr/>
            <p:nvPr/>
          </p:nvSpPr>
          <p:spPr>
            <a:xfrm>
              <a:off x="5589200" y="1052975"/>
              <a:ext cx="48900" cy="387800"/>
            </a:xfrm>
            <a:custGeom>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97EFB268-E1D2-BBD7-677D-8927ABF67A42}"/>
                </a:ext>
              </a:extLst>
            </p:cNvPr>
            <p:cNvSpPr/>
            <p:nvPr/>
          </p:nvSpPr>
          <p:spPr>
            <a:xfrm>
              <a:off x="5190750" y="1357575"/>
              <a:ext cx="274275" cy="153450"/>
            </a:xfrm>
            <a:custGeom>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B25866A6-B5C0-2C85-5599-8F1B838F9756}"/>
                </a:ext>
              </a:extLst>
            </p:cNvPr>
            <p:cNvSpPr/>
            <p:nvPr/>
          </p:nvSpPr>
          <p:spPr>
            <a:xfrm>
              <a:off x="5106450" y="850675"/>
              <a:ext cx="237750" cy="231000"/>
            </a:xfrm>
            <a:custGeom>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D3DE4BBB-9984-7140-D5D0-3F52DA464086}"/>
                </a:ext>
              </a:extLst>
            </p:cNvPr>
            <p:cNvSpPr/>
            <p:nvPr/>
          </p:nvSpPr>
          <p:spPr>
            <a:xfrm>
              <a:off x="3423900" y="1135025"/>
              <a:ext cx="909850" cy="1657850"/>
            </a:xfrm>
            <a:custGeom>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FF44E0B6-3A46-12D0-130C-2045FB9A6E87}"/>
                </a:ext>
              </a:extLst>
            </p:cNvPr>
            <p:cNvSpPr/>
            <p:nvPr/>
          </p:nvSpPr>
          <p:spPr>
            <a:xfrm>
              <a:off x="3899900" y="1456475"/>
              <a:ext cx="77000" cy="155700"/>
            </a:xfrm>
            <a:custGeom>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220D6C4B-56F1-1B52-AC3C-74337EE07F05}"/>
                </a:ext>
              </a:extLst>
            </p:cNvPr>
            <p:cNvSpPr/>
            <p:nvPr/>
          </p:nvSpPr>
          <p:spPr>
            <a:xfrm>
              <a:off x="3740850" y="1214825"/>
              <a:ext cx="38250" cy="208525"/>
            </a:xfrm>
            <a:custGeom>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3C749D0E-05ED-605E-006E-C33B3234DBC8}"/>
                </a:ext>
              </a:extLst>
            </p:cNvPr>
            <p:cNvSpPr/>
            <p:nvPr/>
          </p:nvSpPr>
          <p:spPr>
            <a:xfrm>
              <a:off x="3487400" y="1421075"/>
              <a:ext cx="179300" cy="35425"/>
            </a:xfrm>
            <a:custGeom>
              <a:rect l="l" t="t" r="r" b="b"/>
              <a:pathLst>
                <a:path w="7171"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C71B5104-38EC-5CF8-EB63-7883EECFA337}"/>
                </a:ext>
              </a:extLst>
            </p:cNvPr>
            <p:cNvSpPr/>
            <p:nvPr/>
          </p:nvSpPr>
          <p:spPr>
            <a:xfrm>
              <a:off x="3680150" y="1653725"/>
              <a:ext cx="166375" cy="60175"/>
            </a:xfrm>
            <a:custGeom>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E5277F48-ADB1-B3EF-0804-9E721B58C7D1}"/>
                </a:ext>
              </a:extLst>
            </p:cNvPr>
            <p:cNvSpPr/>
            <p:nvPr/>
          </p:nvSpPr>
          <p:spPr>
            <a:xfrm>
              <a:off x="3962275" y="1795925"/>
              <a:ext cx="136575" cy="162425"/>
            </a:xfrm>
            <a:custGeom>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170B3332-AF7C-1321-034A-A3DBF909D703}"/>
                </a:ext>
              </a:extLst>
            </p:cNvPr>
            <p:cNvSpPr/>
            <p:nvPr/>
          </p:nvSpPr>
          <p:spPr>
            <a:xfrm>
              <a:off x="3772875" y="1863350"/>
              <a:ext cx="146150" cy="96125"/>
            </a:xfrm>
            <a:custGeom>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410958C0-1377-703F-8E74-DB081916A374}"/>
                </a:ext>
              </a:extLst>
            </p:cNvPr>
            <p:cNvSpPr/>
            <p:nvPr/>
          </p:nvSpPr>
          <p:spPr>
            <a:xfrm>
              <a:off x="3966200" y="2111750"/>
              <a:ext cx="156250" cy="146700"/>
            </a:xfrm>
            <a:custGeom>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5AD4C244-BA94-EE38-E80B-3BF904CC50DB}"/>
                </a:ext>
              </a:extLst>
            </p:cNvPr>
            <p:cNvSpPr/>
            <p:nvPr/>
          </p:nvSpPr>
          <p:spPr>
            <a:xfrm>
              <a:off x="3755475" y="2212350"/>
              <a:ext cx="168600" cy="78700"/>
            </a:xfrm>
            <a:custGeom>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ECD05FBB-F284-9022-E207-AAC6F9CCD552}"/>
                </a:ext>
              </a:extLst>
            </p:cNvPr>
            <p:cNvSpPr/>
            <p:nvPr/>
          </p:nvSpPr>
          <p:spPr>
            <a:xfrm>
              <a:off x="4111750" y="2389350"/>
              <a:ext cx="57925" cy="184925"/>
            </a:xfrm>
            <a:custGeom>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8B1D3B7E-822A-45D2-53A3-A7560B2D4BBB}"/>
                </a:ext>
              </a:extLst>
            </p:cNvPr>
            <p:cNvSpPr/>
            <p:nvPr/>
          </p:nvSpPr>
          <p:spPr>
            <a:xfrm>
              <a:off x="3835275" y="2523100"/>
              <a:ext cx="179275" cy="39375"/>
            </a:xfrm>
            <a:custGeom>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A0556F61-B7E2-A292-51D9-707E2BE0EAD0}"/>
                </a:ext>
              </a:extLst>
            </p:cNvPr>
            <p:cNvSpPr/>
            <p:nvPr/>
          </p:nvSpPr>
          <p:spPr>
            <a:xfrm>
              <a:off x="2031875" y="750625"/>
              <a:ext cx="664850" cy="1753975"/>
            </a:xfrm>
            <a:custGeom>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56F32DD8-BF65-264C-90A7-5F92A55E8B9C}"/>
                </a:ext>
              </a:extLst>
            </p:cNvPr>
            <p:cNvSpPr/>
            <p:nvPr/>
          </p:nvSpPr>
          <p:spPr>
            <a:xfrm>
              <a:off x="2135300" y="1121550"/>
              <a:ext cx="114650" cy="135450"/>
            </a:xfrm>
            <a:custGeom>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C31A7EAF-ED47-820E-B19F-925C6B05D0E1}"/>
                </a:ext>
              </a:extLst>
            </p:cNvPr>
            <p:cNvSpPr/>
            <p:nvPr/>
          </p:nvSpPr>
          <p:spPr>
            <a:xfrm>
              <a:off x="2252175" y="827075"/>
              <a:ext cx="84325" cy="201200"/>
            </a:xfrm>
            <a:custGeom>
              <a:rect l="l" t="t" r="r" b="b"/>
              <a:pathLst>
                <a:path w="3373" h="8047"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EAFC1109-A160-90D5-4C96-DB6F50874AD4}"/>
                </a:ext>
              </a:extLst>
            </p:cNvPr>
            <p:cNvSpPr/>
            <p:nvPr/>
          </p:nvSpPr>
          <p:spPr>
            <a:xfrm>
              <a:off x="2417400" y="945075"/>
              <a:ext cx="173125" cy="75325"/>
            </a:xfrm>
            <a:custGeom>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7C6130DF-1DBC-DBB1-DB21-64A55937F91F}"/>
                </a:ext>
              </a:extLst>
            </p:cNvPr>
            <p:cNvSpPr/>
            <p:nvPr/>
          </p:nvSpPr>
          <p:spPr>
            <a:xfrm>
              <a:off x="2330850" y="1223825"/>
              <a:ext cx="150075" cy="102300"/>
            </a:xfrm>
            <a:custGeom>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FA31D80F-D1FD-0B11-A508-F1D91A76A464}"/>
                </a:ext>
              </a:extLst>
            </p:cNvPr>
            <p:cNvSpPr/>
            <p:nvPr/>
          </p:nvSpPr>
          <p:spPr>
            <a:xfrm>
              <a:off x="2127975" y="1482325"/>
              <a:ext cx="173125" cy="121975"/>
            </a:xfrm>
            <a:custGeom>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71C507B6-B398-79CE-F7DC-5F885E0508C3}"/>
                </a:ext>
              </a:extLst>
            </p:cNvPr>
            <p:cNvSpPr/>
            <p:nvPr/>
          </p:nvSpPr>
          <p:spPr>
            <a:xfrm>
              <a:off x="2340400" y="1451975"/>
              <a:ext cx="119725" cy="130400"/>
            </a:xfrm>
            <a:custGeom>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F8F780EC-0E63-0F5D-217F-5C739DB1583F}"/>
                </a:ext>
              </a:extLst>
            </p:cNvPr>
            <p:cNvSpPr/>
            <p:nvPr/>
          </p:nvSpPr>
          <p:spPr>
            <a:xfrm>
              <a:off x="2206650" y="1789175"/>
              <a:ext cx="186600" cy="100625"/>
            </a:xfrm>
            <a:custGeom>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8AB8A229-DA48-7A4E-0754-F83E2ECF2358}"/>
                </a:ext>
              </a:extLst>
            </p:cNvPr>
            <p:cNvSpPr/>
            <p:nvPr/>
          </p:nvSpPr>
          <p:spPr>
            <a:xfrm>
              <a:off x="2441575" y="1777375"/>
              <a:ext cx="146700" cy="120275"/>
            </a:xfrm>
            <a:custGeom>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5F7EEC4A-0A28-1350-143D-591B7962E8FD}"/>
                </a:ext>
              </a:extLst>
            </p:cNvPr>
            <p:cNvSpPr/>
            <p:nvPr/>
          </p:nvSpPr>
          <p:spPr>
            <a:xfrm>
              <a:off x="2251050" y="2067350"/>
              <a:ext cx="105675" cy="168625"/>
            </a:xfrm>
            <a:custGeom>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F5CD42B3-13B1-6432-6C09-B19E32B4B32C}"/>
                </a:ext>
              </a:extLst>
            </p:cNvPr>
            <p:cNvSpPr/>
            <p:nvPr/>
          </p:nvSpPr>
          <p:spPr>
            <a:xfrm>
              <a:off x="2442700" y="2098825"/>
              <a:ext cx="169725" cy="84875"/>
            </a:xfrm>
            <a:custGeom>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29A7682F-A509-3789-7E02-0AD2B3883A1F}"/>
                </a:ext>
              </a:extLst>
            </p:cNvPr>
            <p:cNvSpPr/>
            <p:nvPr/>
          </p:nvSpPr>
          <p:spPr>
            <a:xfrm>
              <a:off x="2784375" y="1587975"/>
              <a:ext cx="897500" cy="1380800"/>
            </a:xfrm>
            <a:custGeom>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68F1B5CE-33FA-B35D-3131-AF88722A178E}"/>
                </a:ext>
              </a:extLst>
            </p:cNvPr>
            <p:cNvSpPr/>
            <p:nvPr/>
          </p:nvSpPr>
          <p:spPr>
            <a:xfrm>
              <a:off x="2951850" y="1602600"/>
              <a:ext cx="641225" cy="1366175"/>
            </a:xfrm>
            <a:custGeom>
              <a:rect l="l" t="t" r="r" b="b"/>
              <a:pathLst>
                <a:path w="25648"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D08404CF-F54D-B9F2-3C30-B7EEFB88BEC7}"/>
                </a:ext>
              </a:extLst>
            </p:cNvPr>
            <p:cNvSpPr/>
            <p:nvPr/>
          </p:nvSpPr>
          <p:spPr>
            <a:xfrm>
              <a:off x="2877100" y="2537150"/>
              <a:ext cx="71400" cy="145600"/>
            </a:xfrm>
            <a:custGeom>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44D06DDC-6242-A44C-ED18-C67B569537AA}"/>
                </a:ext>
              </a:extLst>
            </p:cNvPr>
            <p:cNvSpPr/>
            <p:nvPr/>
          </p:nvSpPr>
          <p:spPr>
            <a:xfrm>
              <a:off x="2994550" y="2338225"/>
              <a:ext cx="43300" cy="61275"/>
            </a:xfrm>
            <a:custGeom>
              <a:rect l="l" t="t" r="r" b="b"/>
              <a:pathLst>
                <a:path w="1731"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3B41A497-472C-2FA8-437E-06BE00032733}"/>
                </a:ext>
              </a:extLst>
            </p:cNvPr>
            <p:cNvSpPr/>
            <p:nvPr/>
          </p:nvSpPr>
          <p:spPr>
            <a:xfrm>
              <a:off x="3138975" y="2550650"/>
              <a:ext cx="29800" cy="30925"/>
            </a:xfrm>
            <a:custGeom>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8166B2A0-77AC-8B01-8585-63A1769F5B3A}"/>
                </a:ext>
              </a:extLst>
            </p:cNvPr>
            <p:cNvSpPr/>
            <p:nvPr/>
          </p:nvSpPr>
          <p:spPr>
            <a:xfrm>
              <a:off x="3302500" y="2119600"/>
              <a:ext cx="70850" cy="113000"/>
            </a:xfrm>
            <a:custGeom>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3D73199B-E52A-E941-1D80-FE8F64FBDB55}"/>
                </a:ext>
              </a:extLst>
            </p:cNvPr>
            <p:cNvSpPr/>
            <p:nvPr/>
          </p:nvSpPr>
          <p:spPr>
            <a:xfrm>
              <a:off x="3286225" y="2414650"/>
              <a:ext cx="52850" cy="74775"/>
            </a:xfrm>
            <a:custGeom>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0616B452-B620-41C6-B4BB-E96EB0B4FAB2}"/>
                </a:ext>
              </a:extLst>
            </p:cNvPr>
            <p:cNvSpPr/>
            <p:nvPr/>
          </p:nvSpPr>
          <p:spPr>
            <a:xfrm>
              <a:off x="3136175" y="2738900"/>
              <a:ext cx="52275" cy="82075"/>
            </a:xfrm>
            <a:custGeom>
              <a:rect l="l" t="t" r="r" b="b"/>
              <a:pathLst>
                <a:path w="2091" h="3282"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66EE11D2-1440-E8E3-F7F9-299FF1B627B4}"/>
                </a:ext>
              </a:extLst>
            </p:cNvPr>
            <p:cNvSpPr/>
            <p:nvPr/>
          </p:nvSpPr>
          <p:spPr>
            <a:xfrm>
              <a:off x="3124375" y="2003275"/>
              <a:ext cx="100600" cy="155700"/>
            </a:xfrm>
            <a:custGeom>
              <a:rect l="l" t="t" r="r" b="b"/>
              <a:pathLst>
                <a:path w="4023"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F78339C5-2858-55D7-BA85-16C5BA315FE7}"/>
                </a:ext>
              </a:extLst>
            </p:cNvPr>
            <p:cNvSpPr/>
            <p:nvPr/>
          </p:nvSpPr>
          <p:spPr>
            <a:xfrm>
              <a:off x="3104700" y="2170750"/>
              <a:ext cx="94425" cy="129275"/>
            </a:xfrm>
            <a:custGeom>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8DD1BD90-614E-03CE-86DD-8C9553714209}"/>
                </a:ext>
              </a:extLst>
            </p:cNvPr>
            <p:cNvSpPr/>
            <p:nvPr/>
          </p:nvSpPr>
          <p:spPr>
            <a:xfrm>
              <a:off x="3458750" y="1923475"/>
              <a:ext cx="124200" cy="152900"/>
            </a:xfrm>
            <a:custGeom>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033470EE-4DB5-26FE-740B-575CED7855CC}"/>
                </a:ext>
              </a:extLst>
            </p:cNvPr>
            <p:cNvSpPr/>
            <p:nvPr/>
          </p:nvSpPr>
          <p:spPr>
            <a:xfrm>
              <a:off x="3370500" y="2170750"/>
              <a:ext cx="85450" cy="115800"/>
            </a:xfrm>
            <a:custGeom>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88123BD7-3106-EF62-5AF1-63F601F4CF69}"/>
                </a:ext>
              </a:extLst>
            </p:cNvPr>
            <p:cNvSpPr/>
            <p:nvPr/>
          </p:nvSpPr>
          <p:spPr>
            <a:xfrm>
              <a:off x="1079350" y="1761075"/>
              <a:ext cx="1100350" cy="1270100"/>
            </a:xfrm>
            <a:custGeom>
              <a:rect l="l" t="t" r="r" b="b"/>
              <a:pathLst>
                <a:path w="44014" h="50803"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E72929FC-6AC6-C0DD-5E24-4D85916234B9}"/>
                </a:ext>
              </a:extLst>
            </p:cNvPr>
            <p:cNvSpPr/>
            <p:nvPr/>
          </p:nvSpPr>
          <p:spPr>
            <a:xfrm>
              <a:off x="1137775" y="1790850"/>
              <a:ext cx="891875" cy="1226825"/>
            </a:xfrm>
            <a:custGeom>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AD88C7E2-B425-D3DE-DC79-041CF8A21B6D}"/>
                </a:ext>
              </a:extLst>
            </p:cNvPr>
            <p:cNvSpPr/>
            <p:nvPr/>
          </p:nvSpPr>
          <p:spPr>
            <a:xfrm>
              <a:off x="1952075" y="2584375"/>
              <a:ext cx="93325" cy="135450"/>
            </a:xfrm>
            <a:custGeom>
              <a:rect l="l" t="t" r="r" b="b"/>
              <a:pathLst>
                <a:path w="3732"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18587DE1-076A-D017-914E-AE71B395EC95}"/>
                </a:ext>
              </a:extLst>
            </p:cNvPr>
            <p:cNvSpPr/>
            <p:nvPr/>
          </p:nvSpPr>
          <p:spPr>
            <a:xfrm>
              <a:off x="1825650" y="2406225"/>
              <a:ext cx="49475" cy="58475"/>
            </a:xfrm>
            <a:custGeom>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42FC2C1B-D523-F9E6-0C8D-4D9B7A95A107}"/>
                </a:ext>
              </a:extLst>
            </p:cNvPr>
            <p:cNvSpPr/>
            <p:nvPr/>
          </p:nvSpPr>
          <p:spPr>
            <a:xfrm>
              <a:off x="1738525" y="2640575"/>
              <a:ext cx="30375" cy="30925"/>
            </a:xfrm>
            <a:custGeom>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D70058EE-19E9-99ED-A3CE-4217DE9D785C}"/>
                </a:ext>
              </a:extLst>
            </p:cNvPr>
            <p:cNvSpPr/>
            <p:nvPr/>
          </p:nvSpPr>
          <p:spPr>
            <a:xfrm>
              <a:off x="1453625" y="2257300"/>
              <a:ext cx="86550" cy="103975"/>
            </a:xfrm>
            <a:custGeom>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27FAE229-4989-5FE6-7FCA-3C24F35BFAC1}"/>
                </a:ext>
              </a:extLst>
            </p:cNvPr>
            <p:cNvSpPr/>
            <p:nvPr/>
          </p:nvSpPr>
          <p:spPr>
            <a:xfrm>
              <a:off x="1545225" y="2539975"/>
              <a:ext cx="61275" cy="69700"/>
            </a:xfrm>
            <a:custGeom>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A7287552-CEBF-993B-00EA-09964DC09449}"/>
                </a:ext>
              </a:extLst>
            </p:cNvPr>
            <p:cNvSpPr/>
            <p:nvPr/>
          </p:nvSpPr>
          <p:spPr>
            <a:xfrm>
              <a:off x="1756525" y="2828825"/>
              <a:ext cx="61825" cy="77025"/>
            </a:xfrm>
            <a:custGeom>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A46AE446-0045-DD39-8E59-B3CC09442FCB}"/>
                </a:ext>
              </a:extLst>
            </p:cNvPr>
            <p:cNvSpPr/>
            <p:nvPr/>
          </p:nvSpPr>
          <p:spPr>
            <a:xfrm>
              <a:off x="1576675" y="2114550"/>
              <a:ext cx="123675" cy="139400"/>
            </a:xfrm>
            <a:custGeom>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2F447D20-DB05-970E-208C-5047BC38A86D}"/>
                </a:ext>
              </a:extLst>
            </p:cNvPr>
            <p:cNvSpPr/>
            <p:nvPr/>
          </p:nvSpPr>
          <p:spPr>
            <a:xfrm>
              <a:off x="1635125" y="2273025"/>
              <a:ext cx="112425" cy="115800"/>
            </a:xfrm>
            <a:custGeom>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CAA749AC-9632-C37C-E649-590A3719E949}"/>
                </a:ext>
              </a:extLst>
            </p:cNvPr>
            <p:cNvSpPr/>
            <p:nvPr/>
          </p:nvSpPr>
          <p:spPr>
            <a:xfrm>
              <a:off x="1210275" y="2106125"/>
              <a:ext cx="146150" cy="132100"/>
            </a:xfrm>
            <a:custGeom>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9C6DBF34-94B1-0E34-5C2A-D1CEC3140344}"/>
                </a:ext>
              </a:extLst>
            </p:cNvPr>
            <p:cNvSpPr/>
            <p:nvPr/>
          </p:nvSpPr>
          <p:spPr>
            <a:xfrm>
              <a:off x="1383375" y="2323600"/>
              <a:ext cx="101175" cy="104000"/>
            </a:xfrm>
            <a:custGeom>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547248D5-33E4-E455-A686-B180781E7F65}"/>
                </a:ext>
              </a:extLst>
            </p:cNvPr>
            <p:cNvSpPr/>
            <p:nvPr/>
          </p:nvSpPr>
          <p:spPr>
            <a:xfrm>
              <a:off x="1642425" y="1304750"/>
              <a:ext cx="872775" cy="1755075"/>
            </a:xfrm>
            <a:custGeom>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E5BD212C-6660-F600-F3EB-157A413C8A00}"/>
                </a:ext>
              </a:extLst>
            </p:cNvPr>
            <p:cNvSpPr/>
            <p:nvPr/>
          </p:nvSpPr>
          <p:spPr>
            <a:xfrm>
              <a:off x="1730100" y="1305875"/>
              <a:ext cx="571550" cy="1741025"/>
            </a:xfrm>
            <a:custGeom>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1C81D526-D244-DCF5-94FD-F6A065931280}"/>
                </a:ext>
              </a:extLst>
            </p:cNvPr>
            <p:cNvSpPr/>
            <p:nvPr/>
          </p:nvSpPr>
          <p:spPr>
            <a:xfrm>
              <a:off x="2308375" y="2650125"/>
              <a:ext cx="78150" cy="196700"/>
            </a:xfrm>
            <a:custGeom>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EEFD53D7-6420-2F06-C1B5-0556D092CBB9}"/>
                </a:ext>
              </a:extLst>
            </p:cNvPr>
            <p:cNvSpPr/>
            <p:nvPr/>
          </p:nvSpPr>
          <p:spPr>
            <a:xfrm>
              <a:off x="2072350" y="2863675"/>
              <a:ext cx="66325" cy="135450"/>
            </a:xfrm>
            <a:custGeom>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5E538464-E1FE-C950-290B-C0B915166009}"/>
                </a:ext>
              </a:extLst>
            </p:cNvPr>
            <p:cNvSpPr/>
            <p:nvPr/>
          </p:nvSpPr>
          <p:spPr>
            <a:xfrm>
              <a:off x="2045925" y="2676525"/>
              <a:ext cx="38250" cy="64100"/>
            </a:xfrm>
            <a:custGeom>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0BEF6F00-91D7-BBA9-C132-484CED093741}"/>
                </a:ext>
              </a:extLst>
            </p:cNvPr>
            <p:cNvSpPr/>
            <p:nvPr/>
          </p:nvSpPr>
          <p:spPr>
            <a:xfrm>
              <a:off x="2107200" y="2794550"/>
              <a:ext cx="69700" cy="155125"/>
            </a:xfrm>
            <a:custGeom>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E90B78CC-3FC8-54F3-29F8-643181E17AA8}"/>
                </a:ext>
              </a:extLst>
            </p:cNvPr>
            <p:cNvSpPr/>
            <p:nvPr/>
          </p:nvSpPr>
          <p:spPr>
            <a:xfrm>
              <a:off x="1998725" y="2388225"/>
              <a:ext cx="73075" cy="139975"/>
            </a:xfrm>
            <a:custGeom>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B8E93A1F-2198-B28F-22A3-14C6D6757995}"/>
                </a:ext>
              </a:extLst>
            </p:cNvPr>
            <p:cNvSpPr/>
            <p:nvPr/>
          </p:nvSpPr>
          <p:spPr>
            <a:xfrm>
              <a:off x="2093150" y="1949900"/>
              <a:ext cx="72500" cy="132650"/>
            </a:xfrm>
            <a:custGeom>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0EA681A6-3105-330A-EA33-27568F992670}"/>
                </a:ext>
              </a:extLst>
            </p:cNvPr>
            <p:cNvSpPr/>
            <p:nvPr/>
          </p:nvSpPr>
          <p:spPr>
            <a:xfrm>
              <a:off x="2247675" y="2439950"/>
              <a:ext cx="61300" cy="110150"/>
            </a:xfrm>
            <a:custGeom>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B26FC24A-56A2-9DE1-01DB-FFDF41BABA12}"/>
                </a:ext>
              </a:extLst>
            </p:cNvPr>
            <p:cNvSpPr/>
            <p:nvPr/>
          </p:nvSpPr>
          <p:spPr>
            <a:xfrm>
              <a:off x="1976800" y="1572800"/>
              <a:ext cx="92200" cy="186600"/>
            </a:xfrm>
            <a:custGeom>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2B5D4011-B913-9E29-C9B7-38CAB241EEE6}"/>
                </a:ext>
              </a:extLst>
            </p:cNvPr>
            <p:cNvSpPr/>
            <p:nvPr/>
          </p:nvSpPr>
          <p:spPr>
            <a:xfrm>
              <a:off x="1786300" y="1759950"/>
              <a:ext cx="66350" cy="155125"/>
            </a:xfrm>
            <a:custGeom>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C1851757-EEE1-B226-15A3-C9B1133E9EF5}"/>
                </a:ext>
              </a:extLst>
            </p:cNvPr>
            <p:cNvSpPr/>
            <p:nvPr/>
          </p:nvSpPr>
          <p:spPr>
            <a:xfrm>
              <a:off x="1848125" y="2117925"/>
              <a:ext cx="46675" cy="82625"/>
            </a:xfrm>
            <a:custGeom>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B8A4DC84-1679-383C-0417-A7329A5014B9}"/>
                </a:ext>
              </a:extLst>
            </p:cNvPr>
            <p:cNvSpPr/>
            <p:nvPr/>
          </p:nvSpPr>
          <p:spPr>
            <a:xfrm>
              <a:off x="2242625" y="2311800"/>
              <a:ext cx="62975" cy="104550"/>
            </a:xfrm>
            <a:custGeom>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CD7DB621-2A2F-75DC-C6AF-5E69166220DD}"/>
                </a:ext>
              </a:extLst>
            </p:cNvPr>
            <p:cNvSpPr/>
            <p:nvPr/>
          </p:nvSpPr>
          <p:spPr>
            <a:xfrm>
              <a:off x="3990375" y="1153575"/>
              <a:ext cx="807575" cy="1801725"/>
            </a:xfrm>
            <a:custGeom>
              <a:rect l="l" t="t" r="r" b="b"/>
              <a:pathLst>
                <a:path w="32302"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72DE0A71-9EEE-9089-E626-E164F4693797}"/>
                </a:ext>
              </a:extLst>
            </p:cNvPr>
            <p:cNvSpPr/>
            <p:nvPr/>
          </p:nvSpPr>
          <p:spPr>
            <a:xfrm>
              <a:off x="4087025" y="1154125"/>
              <a:ext cx="494575" cy="1791625"/>
            </a:xfrm>
            <a:custGeom>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48725054-72DA-F59F-A1F6-1A455D4DEFC2}"/>
                </a:ext>
              </a:extLst>
            </p:cNvPr>
            <p:cNvSpPr/>
            <p:nvPr/>
          </p:nvSpPr>
          <p:spPr>
            <a:xfrm>
              <a:off x="4605175" y="2545025"/>
              <a:ext cx="70275" cy="201775"/>
            </a:xfrm>
            <a:custGeom>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2091ECD-AB08-F7FF-B769-018D79EDDB1A}"/>
                </a:ext>
              </a:extLst>
            </p:cNvPr>
            <p:cNvSpPr/>
            <p:nvPr/>
          </p:nvSpPr>
          <p:spPr>
            <a:xfrm>
              <a:off x="4359575" y="2751275"/>
              <a:ext cx="61300" cy="139400"/>
            </a:xfrm>
            <a:custGeom>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35A41D87-76F2-335C-EC89-3F899C8CEAAF}"/>
                </a:ext>
              </a:extLst>
            </p:cNvPr>
            <p:cNvSpPr/>
            <p:nvPr/>
          </p:nvSpPr>
          <p:spPr>
            <a:xfrm>
              <a:off x="4341050" y="2560200"/>
              <a:ext cx="37100" cy="65775"/>
            </a:xfrm>
            <a:custGeom>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7A6DD41B-E810-1806-C85C-3AF902D76B09}"/>
                </a:ext>
              </a:extLst>
            </p:cNvPr>
            <p:cNvSpPr/>
            <p:nvPr/>
          </p:nvSpPr>
          <p:spPr>
            <a:xfrm>
              <a:off x="4397250" y="2683275"/>
              <a:ext cx="64650" cy="159075"/>
            </a:xfrm>
            <a:custGeom>
              <a:rect l="l" t="t" r="r" b="b"/>
              <a:pathLst>
                <a:path w="2586" h="6362"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DAA832DE-D989-C44C-0A2D-B7F0DD18B30E}"/>
                </a:ext>
              </a:extLst>
            </p:cNvPr>
            <p:cNvSpPr/>
            <p:nvPr/>
          </p:nvSpPr>
          <p:spPr>
            <a:xfrm>
              <a:off x="4306750" y="2265175"/>
              <a:ext cx="68600" cy="144450"/>
            </a:xfrm>
            <a:custGeom>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FBFAA03E-573C-981C-47CC-46766F303B59}"/>
                </a:ext>
              </a:extLst>
            </p:cNvPr>
            <p:cNvSpPr/>
            <p:nvPr/>
          </p:nvSpPr>
          <p:spPr>
            <a:xfrm>
              <a:off x="4420275" y="1824000"/>
              <a:ext cx="68600" cy="136025"/>
            </a:xfrm>
            <a:custGeom>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E8BC66C9-8E4C-CBBC-508B-103082BACA22}"/>
                </a:ext>
              </a:extLst>
            </p:cNvPr>
            <p:cNvSpPr/>
            <p:nvPr/>
          </p:nvSpPr>
          <p:spPr>
            <a:xfrm>
              <a:off x="4552900" y="2328675"/>
              <a:ext cx="57925" cy="112975"/>
            </a:xfrm>
            <a:custGeom>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052D0D10-C656-2344-305A-54C19F053B5B}"/>
                </a:ext>
              </a:extLst>
            </p:cNvPr>
            <p:cNvSpPr/>
            <p:nvPr/>
          </p:nvSpPr>
          <p:spPr>
            <a:xfrm>
              <a:off x="4320800" y="1435675"/>
              <a:ext cx="85450" cy="191675"/>
            </a:xfrm>
            <a:custGeom>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D5B7FCA9-43C8-DF09-E415-07727D332B52}"/>
                </a:ext>
              </a:extLst>
            </p:cNvPr>
            <p:cNvSpPr/>
            <p:nvPr/>
          </p:nvSpPr>
          <p:spPr>
            <a:xfrm>
              <a:off x="4122425" y="1617775"/>
              <a:ext cx="60725" cy="158500"/>
            </a:xfrm>
            <a:custGeom>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9CA93024-58FD-8AE1-B875-C12B00E10D3C}"/>
                </a:ext>
              </a:extLst>
            </p:cNvPr>
            <p:cNvSpPr/>
            <p:nvPr/>
          </p:nvSpPr>
          <p:spPr>
            <a:xfrm>
              <a:off x="4168525" y="1983625"/>
              <a:ext cx="43850" cy="84875"/>
            </a:xfrm>
            <a:custGeom>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AE8862D0-F646-031D-85CF-545E8683FDED}"/>
                </a:ext>
              </a:extLst>
            </p:cNvPr>
            <p:cNvSpPr/>
            <p:nvPr/>
          </p:nvSpPr>
          <p:spPr>
            <a:xfrm>
              <a:off x="4554025" y="2198300"/>
              <a:ext cx="59025" cy="107925"/>
            </a:xfrm>
            <a:custGeom>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1A00C32-E919-C959-6143-B297FF53E891}"/>
                </a:ext>
              </a:extLst>
            </p:cNvPr>
            <p:cNvSpPr/>
            <p:nvPr/>
          </p:nvSpPr>
          <p:spPr>
            <a:xfrm>
              <a:off x="2300500" y="1218200"/>
              <a:ext cx="796925" cy="1893900"/>
            </a:xfrm>
            <a:custGeom>
              <a:rect l="l" t="t" r="r" b="b"/>
              <a:pathLst>
                <a:path w="31876"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9406A9FE-FA48-5E5E-A21F-8C7CCDD0CEF8}"/>
                </a:ext>
              </a:extLst>
            </p:cNvPr>
            <p:cNvSpPr/>
            <p:nvPr/>
          </p:nvSpPr>
          <p:spPr>
            <a:xfrm>
              <a:off x="2480900" y="1219875"/>
              <a:ext cx="497375" cy="1891650"/>
            </a:xfrm>
            <a:custGeom>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4FC62E92-AE42-171A-A92D-56C0036A1F7D}"/>
                </a:ext>
              </a:extLst>
            </p:cNvPr>
            <p:cNvSpPr/>
            <p:nvPr/>
          </p:nvSpPr>
          <p:spPr>
            <a:xfrm>
              <a:off x="2563525" y="2992925"/>
              <a:ext cx="34850" cy="65775"/>
            </a:xfrm>
            <a:custGeom>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B5408C1F-6792-FE0D-4ACF-7B76AD0B9577}"/>
                </a:ext>
              </a:extLst>
            </p:cNvPr>
            <p:cNvSpPr/>
            <p:nvPr/>
          </p:nvSpPr>
          <p:spPr>
            <a:xfrm>
              <a:off x="2684900" y="2747350"/>
              <a:ext cx="36000" cy="151175"/>
            </a:xfrm>
            <a:custGeom>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979F66AB-0C6F-2334-0BDF-8D5505438034}"/>
                </a:ext>
              </a:extLst>
            </p:cNvPr>
            <p:cNvSpPr/>
            <p:nvPr/>
          </p:nvSpPr>
          <p:spPr>
            <a:xfrm>
              <a:off x="2705700" y="2538275"/>
              <a:ext cx="48350" cy="135475"/>
            </a:xfrm>
            <a:custGeom>
              <a:rect l="l" t="t" r="r" b="b"/>
              <a:pathLst>
                <a:path w="1933"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7DBE726B-4187-0CD5-5364-F219F977950F}"/>
                </a:ext>
              </a:extLst>
            </p:cNvPr>
            <p:cNvSpPr/>
            <p:nvPr/>
          </p:nvSpPr>
          <p:spPr>
            <a:xfrm>
              <a:off x="2801800" y="2336525"/>
              <a:ext cx="29800" cy="30950"/>
            </a:xfrm>
            <a:custGeom>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74D6F6BF-631A-BF0C-9185-E42C7AF7F7BB}"/>
                </a:ext>
              </a:extLst>
            </p:cNvPr>
            <p:cNvSpPr/>
            <p:nvPr/>
          </p:nvSpPr>
          <p:spPr>
            <a:xfrm>
              <a:off x="2741650" y="2741725"/>
              <a:ext cx="48925" cy="146125"/>
            </a:xfrm>
            <a:custGeom>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3CC7F65C-F2C0-2F06-C1BE-0F901295D8E6}"/>
                </a:ext>
              </a:extLst>
            </p:cNvPr>
            <p:cNvSpPr/>
            <p:nvPr/>
          </p:nvSpPr>
          <p:spPr>
            <a:xfrm>
              <a:off x="2515175" y="1949900"/>
              <a:ext cx="38250" cy="74750"/>
            </a:xfrm>
            <a:custGeom>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5D09ECF3-7D3C-7456-7E39-F8F597D76981}"/>
                </a:ext>
              </a:extLst>
            </p:cNvPr>
            <p:cNvSpPr/>
            <p:nvPr/>
          </p:nvSpPr>
          <p:spPr>
            <a:xfrm>
              <a:off x="2419075" y="2277525"/>
              <a:ext cx="66900" cy="202900"/>
            </a:xfrm>
            <a:custGeom>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AA56F95-3A86-07A8-AA63-06BB86751BD5}"/>
                </a:ext>
              </a:extLst>
            </p:cNvPr>
            <p:cNvSpPr/>
            <p:nvPr/>
          </p:nvSpPr>
          <p:spPr>
            <a:xfrm>
              <a:off x="2517425" y="2179750"/>
              <a:ext cx="48925" cy="91625"/>
            </a:xfrm>
            <a:custGeom>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56324919-0884-F72C-9AEC-D4C86539D326}"/>
                </a:ext>
              </a:extLst>
            </p:cNvPr>
            <p:cNvSpPr/>
            <p:nvPr/>
          </p:nvSpPr>
          <p:spPr>
            <a:xfrm>
              <a:off x="2398850" y="2697875"/>
              <a:ext cx="53425" cy="120850"/>
            </a:xfrm>
            <a:custGeom>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E9F86BAF-FBF0-E846-F71B-9923C289A7E4}"/>
                </a:ext>
              </a:extLst>
            </p:cNvPr>
            <p:cNvSpPr/>
            <p:nvPr/>
          </p:nvSpPr>
          <p:spPr>
            <a:xfrm>
              <a:off x="2753450" y="2126925"/>
              <a:ext cx="46125" cy="122525"/>
            </a:xfrm>
            <a:custGeom>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905C66B2-501D-4C55-545B-E6508FCE1A31}"/>
                </a:ext>
              </a:extLst>
            </p:cNvPr>
            <p:cNvSpPr/>
            <p:nvPr/>
          </p:nvSpPr>
          <p:spPr>
            <a:xfrm>
              <a:off x="2583175" y="2718675"/>
              <a:ext cx="34875" cy="154000"/>
            </a:xfrm>
            <a:custGeom>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12BEE7C0-9953-0BAD-5F0F-F7EDEDBE8BA3}"/>
                </a:ext>
              </a:extLst>
            </p:cNvPr>
            <p:cNvSpPr/>
            <p:nvPr/>
          </p:nvSpPr>
          <p:spPr>
            <a:xfrm>
              <a:off x="2602850" y="1700375"/>
              <a:ext cx="49475" cy="70275"/>
            </a:xfrm>
            <a:custGeom>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FFF30E8C-AF97-EFFF-CC78-2B2517897CFE}"/>
                </a:ext>
              </a:extLst>
            </p:cNvPr>
            <p:cNvSpPr/>
            <p:nvPr/>
          </p:nvSpPr>
          <p:spPr>
            <a:xfrm>
              <a:off x="4618650" y="1496375"/>
              <a:ext cx="604725" cy="1495450"/>
            </a:xfrm>
            <a:custGeom>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84CC606A-A5B9-69F2-F01F-70826FF5F321}"/>
                </a:ext>
              </a:extLst>
            </p:cNvPr>
            <p:cNvSpPr/>
            <p:nvPr/>
          </p:nvSpPr>
          <p:spPr>
            <a:xfrm>
              <a:off x="4760825" y="1498625"/>
              <a:ext cx="271475" cy="1476350"/>
            </a:xfrm>
            <a:custGeom>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2CEC5CA1-DEFC-AA59-3400-B293DBD3FB65}"/>
                </a:ext>
              </a:extLst>
            </p:cNvPr>
            <p:cNvSpPr/>
            <p:nvPr/>
          </p:nvSpPr>
          <p:spPr>
            <a:xfrm>
              <a:off x="5141850" y="2564700"/>
              <a:ext cx="39925" cy="151750"/>
            </a:xfrm>
            <a:custGeom>
              <a:rect l="l" t="t" r="r" b="b"/>
              <a:pathLst>
                <a:path w="1596"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5A1B0C9F-68AF-D659-1D8B-F24D55B5866F}"/>
                </a:ext>
              </a:extLst>
            </p:cNvPr>
            <p:cNvSpPr/>
            <p:nvPr/>
          </p:nvSpPr>
          <p:spPr>
            <a:xfrm>
              <a:off x="5107025" y="2348900"/>
              <a:ext cx="34850" cy="63525"/>
            </a:xfrm>
            <a:custGeom>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5890E7B3-05C3-FB39-500B-4EAE7F7DDFC3}"/>
                </a:ext>
              </a:extLst>
            </p:cNvPr>
            <p:cNvSpPr/>
            <p:nvPr/>
          </p:nvSpPr>
          <p:spPr>
            <a:xfrm>
              <a:off x="4924925" y="2520300"/>
              <a:ext cx="30375" cy="30925"/>
            </a:xfrm>
            <a:custGeom>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CF80BB51-4D3D-4CA7-BB9F-9F2A982A3C76}"/>
                </a:ext>
              </a:extLst>
            </p:cNvPr>
            <p:cNvSpPr/>
            <p:nvPr/>
          </p:nvSpPr>
          <p:spPr>
            <a:xfrm>
              <a:off x="4839525" y="2051050"/>
              <a:ext cx="47225" cy="120300"/>
            </a:xfrm>
            <a:custGeom>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E99885BD-6EBF-B87E-1B90-41242784BE42}"/>
                </a:ext>
              </a:extLst>
            </p:cNvPr>
            <p:cNvSpPr/>
            <p:nvPr/>
          </p:nvSpPr>
          <p:spPr>
            <a:xfrm>
              <a:off x="4796250" y="2344975"/>
              <a:ext cx="40475" cy="78700"/>
            </a:xfrm>
            <a:custGeom>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AD75D24B-4F90-1D77-26CB-C01B4617FCC2}"/>
                </a:ext>
              </a:extLst>
            </p:cNvPr>
            <p:cNvSpPr/>
            <p:nvPr/>
          </p:nvSpPr>
          <p:spPr>
            <a:xfrm>
              <a:off x="4858050" y="2697325"/>
              <a:ext cx="38250" cy="85450"/>
            </a:xfrm>
            <a:custGeom>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D9AA5166-54F6-7818-052C-03DF9D07DFD3}"/>
                </a:ext>
              </a:extLst>
            </p:cNvPr>
            <p:cNvSpPr/>
            <p:nvPr/>
          </p:nvSpPr>
          <p:spPr>
            <a:xfrm>
              <a:off x="5012600" y="1977425"/>
              <a:ext cx="66350" cy="168625"/>
            </a:xfrm>
            <a:custGeom>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3D6E83B2-2E82-9DFE-C926-A9E2BDAA7250}"/>
                </a:ext>
              </a:extLst>
            </p:cNvPr>
            <p:cNvSpPr/>
            <p:nvPr/>
          </p:nvSpPr>
          <p:spPr>
            <a:xfrm>
              <a:off x="4994625" y="2145475"/>
              <a:ext cx="66325" cy="142200"/>
            </a:xfrm>
            <a:custGeom>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B9BC38D1-FA31-C85C-F2F4-2454A9B580EE}"/>
                </a:ext>
              </a:extLst>
            </p:cNvPr>
            <p:cNvSpPr/>
            <p:nvPr/>
          </p:nvSpPr>
          <p:spPr>
            <a:xfrm>
              <a:off x="4686650" y="1807150"/>
              <a:ext cx="89950" cy="172550"/>
            </a:xfrm>
            <a:custGeom>
              <a:rect l="l" t="t" r="r" b="b"/>
              <a:pathLst>
                <a:path w="3598" h="6901"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B7580F27-4B19-A87C-E568-E821A487B57A}"/>
                </a:ext>
              </a:extLst>
            </p:cNvPr>
            <p:cNvSpPr/>
            <p:nvPr/>
          </p:nvSpPr>
          <p:spPr>
            <a:xfrm>
              <a:off x="4746800" y="2079700"/>
              <a:ext cx="61275" cy="126475"/>
            </a:xfrm>
            <a:custGeom>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F647078C-BC5A-0414-9427-58BCC4DED5DB}"/>
                </a:ext>
              </a:extLst>
            </p:cNvPr>
            <p:cNvSpPr/>
            <p:nvPr/>
          </p:nvSpPr>
          <p:spPr>
            <a:xfrm>
              <a:off x="4924925" y="1280025"/>
              <a:ext cx="872225" cy="1785975"/>
            </a:xfrm>
            <a:custGeom>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6D6622B4-7FEF-8B0F-293D-BC64F908EA32}"/>
                </a:ext>
              </a:extLst>
            </p:cNvPr>
            <p:cNvSpPr/>
            <p:nvPr/>
          </p:nvSpPr>
          <p:spPr>
            <a:xfrm>
              <a:off x="5012050" y="1281700"/>
              <a:ext cx="572100" cy="1771375"/>
            </a:xfrm>
            <a:custGeom>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C37D3547-301A-1D3A-8795-B52D4F1E144B}"/>
                </a:ext>
              </a:extLst>
            </p:cNvPr>
            <p:cNvSpPr/>
            <p:nvPr/>
          </p:nvSpPr>
          <p:spPr>
            <a:xfrm>
              <a:off x="5590875" y="2649000"/>
              <a:ext cx="77575" cy="200075"/>
            </a:xfrm>
            <a:custGeom>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D3156C3F-12EA-8EB6-0A28-6B7B97927E6B}"/>
                </a:ext>
              </a:extLst>
            </p:cNvPr>
            <p:cNvSpPr/>
            <p:nvPr/>
          </p:nvSpPr>
          <p:spPr>
            <a:xfrm>
              <a:off x="5354275" y="2865925"/>
              <a:ext cx="66350" cy="138275"/>
            </a:xfrm>
            <a:custGeom>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A666D0FE-485D-A229-0499-F64DE61A3D44}"/>
                </a:ext>
              </a:extLst>
            </p:cNvPr>
            <p:cNvSpPr/>
            <p:nvPr/>
          </p:nvSpPr>
          <p:spPr>
            <a:xfrm>
              <a:off x="5327875" y="2675975"/>
              <a:ext cx="38225" cy="65200"/>
            </a:xfrm>
            <a:custGeom>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09AA8EAE-866A-5530-8883-47277CBD6177}"/>
                </a:ext>
              </a:extLst>
            </p:cNvPr>
            <p:cNvSpPr/>
            <p:nvPr/>
          </p:nvSpPr>
          <p:spPr>
            <a:xfrm>
              <a:off x="5389675" y="2796225"/>
              <a:ext cx="69725" cy="157950"/>
            </a:xfrm>
            <a:custGeom>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D77F265D-625A-DB64-67AC-326123F565B3}"/>
                </a:ext>
              </a:extLst>
            </p:cNvPr>
            <p:cNvSpPr/>
            <p:nvPr/>
          </p:nvSpPr>
          <p:spPr>
            <a:xfrm>
              <a:off x="5281225" y="2382625"/>
              <a:ext cx="73075" cy="142750"/>
            </a:xfrm>
            <a:custGeom>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B9570B95-27B2-0D42-C6AA-D4D19A8B732F}"/>
                </a:ext>
              </a:extLst>
            </p:cNvPr>
            <p:cNvSpPr/>
            <p:nvPr/>
          </p:nvSpPr>
          <p:spPr>
            <a:xfrm>
              <a:off x="5375075" y="1936975"/>
              <a:ext cx="73075" cy="134325"/>
            </a:xfrm>
            <a:custGeom>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31F94CD8-5B83-E764-6385-8C5EE8F36017}"/>
                </a:ext>
              </a:extLst>
            </p:cNvPr>
            <p:cNvSpPr/>
            <p:nvPr/>
          </p:nvSpPr>
          <p:spPr>
            <a:xfrm>
              <a:off x="5529625" y="2435450"/>
              <a:ext cx="61825" cy="111850"/>
            </a:xfrm>
            <a:custGeom>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4DFB6730-9E48-3537-D4BC-27644C591FBA}"/>
                </a:ext>
              </a:extLst>
            </p:cNvPr>
            <p:cNvSpPr/>
            <p:nvPr/>
          </p:nvSpPr>
          <p:spPr>
            <a:xfrm>
              <a:off x="5258750" y="1553150"/>
              <a:ext cx="92175" cy="189400"/>
            </a:xfrm>
            <a:custGeom>
              <a:rect l="l" t="t" r="r" b="b"/>
              <a:pathLst>
                <a:path w="3686" h="7575"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D1F4CCE8-10FD-4028-05FC-637BA9377773}"/>
                </a:ext>
              </a:extLst>
            </p:cNvPr>
            <p:cNvSpPr/>
            <p:nvPr/>
          </p:nvSpPr>
          <p:spPr>
            <a:xfrm>
              <a:off x="5068800" y="1743650"/>
              <a:ext cx="65775" cy="157375"/>
            </a:xfrm>
            <a:custGeom>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583F0068-3A5C-5CBF-4D6E-0BE973174847}"/>
                </a:ext>
              </a:extLst>
            </p:cNvPr>
            <p:cNvSpPr/>
            <p:nvPr/>
          </p:nvSpPr>
          <p:spPr>
            <a:xfrm>
              <a:off x="5130050" y="2107250"/>
              <a:ext cx="46675" cy="84325"/>
            </a:xfrm>
            <a:custGeom>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A0678329-2439-C149-17C9-3E1BBCDBB9D0}"/>
                </a:ext>
              </a:extLst>
            </p:cNvPr>
            <p:cNvSpPr/>
            <p:nvPr/>
          </p:nvSpPr>
          <p:spPr>
            <a:xfrm>
              <a:off x="5524550" y="2305075"/>
              <a:ext cx="62975" cy="106225"/>
            </a:xfrm>
            <a:custGeom>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C2256E9D-6F08-F2AE-55CD-3B362393590B}"/>
                </a:ext>
              </a:extLst>
            </p:cNvPr>
            <p:cNvSpPr/>
            <p:nvPr/>
          </p:nvSpPr>
          <p:spPr>
            <a:xfrm>
              <a:off x="5431275" y="1218750"/>
              <a:ext cx="796900" cy="1894450"/>
            </a:xfrm>
            <a:custGeom>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5F02DFE2-325D-A189-DC21-F35361F549E4}"/>
                </a:ext>
              </a:extLst>
            </p:cNvPr>
            <p:cNvSpPr/>
            <p:nvPr/>
          </p:nvSpPr>
          <p:spPr>
            <a:xfrm>
              <a:off x="5611100" y="1220450"/>
              <a:ext cx="497375" cy="1891650"/>
            </a:xfrm>
            <a:custGeom>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DB8C35AB-5C44-9714-39CE-F4ABE7FEEA26}"/>
                </a:ext>
              </a:extLst>
            </p:cNvPr>
            <p:cNvSpPr/>
            <p:nvPr/>
          </p:nvSpPr>
          <p:spPr>
            <a:xfrm>
              <a:off x="5694275" y="2994050"/>
              <a:ext cx="34875" cy="65775"/>
            </a:xfrm>
            <a:custGeom>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41485A99-AABD-4C04-0909-7B9E9A683F77}"/>
                </a:ext>
              </a:extLst>
            </p:cNvPr>
            <p:cNvSpPr/>
            <p:nvPr/>
          </p:nvSpPr>
          <p:spPr>
            <a:xfrm>
              <a:off x="5815675" y="2747900"/>
              <a:ext cx="35975" cy="151200"/>
            </a:xfrm>
            <a:custGeom>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960831DF-F7FC-A286-D8BA-174228F210F8}"/>
                </a:ext>
              </a:extLst>
            </p:cNvPr>
            <p:cNvSpPr/>
            <p:nvPr/>
          </p:nvSpPr>
          <p:spPr>
            <a:xfrm>
              <a:off x="5836450" y="2538850"/>
              <a:ext cx="48350" cy="136025"/>
            </a:xfrm>
            <a:custGeom>
              <a:rect l="l" t="t" r="r" b="b"/>
              <a:pathLst>
                <a:path w="1933"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F5EA8771-4978-DB87-8539-191C0324CF01}"/>
                </a:ext>
              </a:extLst>
            </p:cNvPr>
            <p:cNvSpPr/>
            <p:nvPr/>
          </p:nvSpPr>
          <p:spPr>
            <a:xfrm>
              <a:off x="5932000" y="2337650"/>
              <a:ext cx="30375" cy="30950"/>
            </a:xfrm>
            <a:custGeom>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1FCB1E08-7690-6FC3-A73C-534A544937D9}"/>
                </a:ext>
              </a:extLst>
            </p:cNvPr>
            <p:cNvSpPr/>
            <p:nvPr/>
          </p:nvSpPr>
          <p:spPr>
            <a:xfrm>
              <a:off x="5872425" y="2742850"/>
              <a:ext cx="48925" cy="145575"/>
            </a:xfrm>
            <a:custGeom>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03F9293E-64CE-CC06-A7F6-6BF1C439E621}"/>
                </a:ext>
              </a:extLst>
            </p:cNvPr>
            <p:cNvSpPr/>
            <p:nvPr/>
          </p:nvSpPr>
          <p:spPr>
            <a:xfrm>
              <a:off x="5645375" y="1950450"/>
              <a:ext cx="38250" cy="74775"/>
            </a:xfrm>
            <a:custGeom>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31C4918F-F558-A139-E8DD-8229F92EA128}"/>
                </a:ext>
              </a:extLst>
            </p:cNvPr>
            <p:cNvSpPr/>
            <p:nvPr/>
          </p:nvSpPr>
          <p:spPr>
            <a:xfrm>
              <a:off x="5549850" y="2278650"/>
              <a:ext cx="66900" cy="202900"/>
            </a:xfrm>
            <a:custGeom>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578F181F-07DA-C15A-F0C8-B4C4F30F8D76}"/>
                </a:ext>
              </a:extLst>
            </p:cNvPr>
            <p:cNvSpPr/>
            <p:nvPr/>
          </p:nvSpPr>
          <p:spPr>
            <a:xfrm>
              <a:off x="5647625" y="2180875"/>
              <a:ext cx="49500" cy="91625"/>
            </a:xfrm>
            <a:custGeom>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CC8C1627-6268-8368-569D-1A496210A7F4}"/>
                </a:ext>
              </a:extLst>
            </p:cNvPr>
            <p:cNvSpPr/>
            <p:nvPr/>
          </p:nvSpPr>
          <p:spPr>
            <a:xfrm>
              <a:off x="5529625" y="2699000"/>
              <a:ext cx="53400" cy="120300"/>
            </a:xfrm>
            <a:custGeom>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CCF86521-33C3-4A9C-1816-EB758B592FC7}"/>
                </a:ext>
              </a:extLst>
            </p:cNvPr>
            <p:cNvSpPr/>
            <p:nvPr/>
          </p:nvSpPr>
          <p:spPr>
            <a:xfrm>
              <a:off x="5883675" y="2127475"/>
              <a:ext cx="46650" cy="123100"/>
            </a:xfrm>
            <a:custGeom>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CFEDA81-92C6-A0B1-5B24-966086956F77}"/>
                </a:ext>
              </a:extLst>
            </p:cNvPr>
            <p:cNvSpPr/>
            <p:nvPr/>
          </p:nvSpPr>
          <p:spPr>
            <a:xfrm>
              <a:off x="5713950" y="2719800"/>
              <a:ext cx="34875" cy="153450"/>
            </a:xfrm>
            <a:custGeom>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CECBB6B1-95F3-3331-972C-384B4513A669}"/>
                </a:ext>
              </a:extLst>
            </p:cNvPr>
            <p:cNvSpPr/>
            <p:nvPr/>
          </p:nvSpPr>
          <p:spPr>
            <a:xfrm>
              <a:off x="5733625" y="1701500"/>
              <a:ext cx="49475" cy="69700"/>
            </a:xfrm>
            <a:custGeom>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5C58C0EF-BA35-593F-DA3E-06FB694E68C1}"/>
                </a:ext>
              </a:extLst>
            </p:cNvPr>
            <p:cNvSpPr/>
            <p:nvPr/>
          </p:nvSpPr>
          <p:spPr>
            <a:xfrm>
              <a:off x="4243250" y="1428375"/>
              <a:ext cx="925050" cy="1966375"/>
            </a:xfrm>
            <a:custGeom>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0988933E-0B27-E432-A963-F8DCE3EE2B51}"/>
                </a:ext>
              </a:extLst>
            </p:cNvPr>
            <p:cNvSpPr/>
            <p:nvPr/>
          </p:nvSpPr>
          <p:spPr>
            <a:xfrm>
              <a:off x="4659125" y="2718125"/>
              <a:ext cx="252350" cy="270900"/>
            </a:xfrm>
            <a:custGeom>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71FB815F-65E1-18A7-4277-AECE578C608E}"/>
                </a:ext>
              </a:extLst>
            </p:cNvPr>
            <p:cNvSpPr/>
            <p:nvPr/>
          </p:nvSpPr>
          <p:spPr>
            <a:xfrm>
              <a:off x="4339350" y="2699575"/>
              <a:ext cx="183225" cy="267525"/>
            </a:xfrm>
            <a:custGeom>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B1557093-23C2-EE12-61C1-C87D4482E1B4}"/>
                </a:ext>
              </a:extLst>
            </p:cNvPr>
            <p:cNvSpPr/>
            <p:nvPr/>
          </p:nvSpPr>
          <p:spPr>
            <a:xfrm>
              <a:off x="4369150" y="2302825"/>
              <a:ext cx="203450" cy="347325"/>
            </a:xfrm>
            <a:custGeom>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3F328030-6719-022C-09F8-462B856BC342}"/>
                </a:ext>
              </a:extLst>
            </p:cNvPr>
            <p:cNvSpPr/>
            <p:nvPr/>
          </p:nvSpPr>
          <p:spPr>
            <a:xfrm>
              <a:off x="4654050" y="2364075"/>
              <a:ext cx="227075" cy="260775"/>
            </a:xfrm>
            <a:custGeom>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6ABE0C34-ADE1-6B9C-A835-A22D3BE5505B}"/>
                </a:ext>
              </a:extLst>
            </p:cNvPr>
            <p:cNvSpPr/>
            <p:nvPr/>
          </p:nvSpPr>
          <p:spPr>
            <a:xfrm>
              <a:off x="4544475" y="1790300"/>
              <a:ext cx="82625" cy="384400"/>
            </a:xfrm>
            <a:custGeom>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733F7C6D-4FA2-7556-8A2C-0A139A427C1F}"/>
                </a:ext>
              </a:extLst>
            </p:cNvPr>
            <p:cNvSpPr/>
            <p:nvPr/>
          </p:nvSpPr>
          <p:spPr>
            <a:xfrm>
              <a:off x="4758600" y="2044300"/>
              <a:ext cx="257950" cy="181550"/>
            </a:xfrm>
            <a:custGeom>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45A4C380-470A-8F16-47F8-DEFCECBB207F}"/>
                </a:ext>
              </a:extLst>
            </p:cNvPr>
            <p:cNvSpPr/>
            <p:nvPr/>
          </p:nvSpPr>
          <p:spPr>
            <a:xfrm>
              <a:off x="4827150" y="1531225"/>
              <a:ext cx="212450" cy="254025"/>
            </a:xfrm>
            <a:custGeom>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0B78372A-F86D-5BE3-9D04-665A6484FF5F}"/>
                </a:ext>
              </a:extLst>
            </p:cNvPr>
            <p:cNvSpPr/>
            <p:nvPr/>
          </p:nvSpPr>
          <p:spPr>
            <a:xfrm>
              <a:off x="2784375" y="1707675"/>
              <a:ext cx="808700" cy="2041700"/>
            </a:xfrm>
            <a:custGeom>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2D3FC78E-4576-09F6-43F4-3C431D87B1B0}"/>
                </a:ext>
              </a:extLst>
            </p:cNvPr>
            <p:cNvSpPr/>
            <p:nvPr/>
          </p:nvSpPr>
          <p:spPr>
            <a:xfrm>
              <a:off x="3307575" y="3012025"/>
              <a:ext cx="208500" cy="305175"/>
            </a:xfrm>
            <a:custGeom>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AF50FD38-4961-B0FE-8165-F6BD91C5FC08}"/>
                </a:ext>
              </a:extLst>
            </p:cNvPr>
            <p:cNvSpPr/>
            <p:nvPr/>
          </p:nvSpPr>
          <p:spPr>
            <a:xfrm>
              <a:off x="2948475" y="3085100"/>
              <a:ext cx="220875" cy="238300"/>
            </a:xfrm>
            <a:custGeom>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1909FE9D-0956-FF41-B120-E52514E36A8F}"/>
                </a:ext>
              </a:extLst>
            </p:cNvPr>
            <p:cNvSpPr/>
            <p:nvPr/>
          </p:nvSpPr>
          <p:spPr>
            <a:xfrm>
              <a:off x="2911950" y="2688900"/>
              <a:ext cx="253475" cy="313600"/>
            </a:xfrm>
            <a:custGeom>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8C45DF65-36F6-EB60-FC2F-F4346FB9EC93}"/>
                </a:ext>
              </a:extLst>
            </p:cNvPr>
            <p:cNvSpPr/>
            <p:nvPr/>
          </p:nvSpPr>
          <p:spPr>
            <a:xfrm>
              <a:off x="3241250" y="2668675"/>
              <a:ext cx="186050" cy="289425"/>
            </a:xfrm>
            <a:custGeom>
              <a:rect l="l" t="t" r="r" b="b"/>
              <a:pathLst>
                <a:path w="7441"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C22026DC-72D3-8986-D763-A51D6C83F4DA}"/>
                </a:ext>
              </a:extLst>
            </p:cNvPr>
            <p:cNvSpPr/>
            <p:nvPr/>
          </p:nvSpPr>
          <p:spPr>
            <a:xfrm>
              <a:off x="2997925" y="2153900"/>
              <a:ext cx="142200" cy="370925"/>
            </a:xfrm>
            <a:custGeom>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43959FDA-E923-10BC-90A8-01CBA930E244}"/>
                </a:ext>
              </a:extLst>
            </p:cNvPr>
            <p:cNvSpPr/>
            <p:nvPr/>
          </p:nvSpPr>
          <p:spPr>
            <a:xfrm>
              <a:off x="3277225" y="2330350"/>
              <a:ext cx="229875" cy="217525"/>
            </a:xfrm>
            <a:custGeom>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B3D01ADB-6E1B-4FAD-5CF5-D500D609B640}"/>
                </a:ext>
              </a:extLst>
            </p:cNvPr>
            <p:cNvSpPr/>
            <p:nvPr/>
          </p:nvSpPr>
          <p:spPr>
            <a:xfrm>
              <a:off x="3271050" y="1820650"/>
              <a:ext cx="172550" cy="281000"/>
            </a:xfrm>
            <a:custGeom>
              <a:rect l="l" t="t" r="r" b="b"/>
              <a:pathLst>
                <a:path w="6901"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D4312403-AF63-84FB-182A-4958B0E02A5E}"/>
                </a:ext>
              </a:extLst>
            </p:cNvPr>
            <p:cNvSpPr/>
            <p:nvPr/>
          </p:nvSpPr>
          <p:spPr>
            <a:xfrm>
              <a:off x="2112800" y="2659675"/>
              <a:ext cx="161875" cy="261900"/>
            </a:xfrm>
            <a:custGeom>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7B5A4ABA-5EF9-D0C2-4E38-AA9F73D40A33}"/>
                </a:ext>
              </a:extLst>
            </p:cNvPr>
            <p:cNvSpPr/>
            <p:nvPr/>
          </p:nvSpPr>
          <p:spPr>
            <a:xfrm>
              <a:off x="2284200" y="2534925"/>
              <a:ext cx="206275" cy="386650"/>
            </a:xfrm>
            <a:custGeom>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EAD35360-EEC5-58A1-B170-2324D509EC8E}"/>
                </a:ext>
              </a:extLst>
            </p:cNvPr>
            <p:cNvSpPr/>
            <p:nvPr/>
          </p:nvSpPr>
          <p:spPr>
            <a:xfrm>
              <a:off x="3574500" y="2647875"/>
              <a:ext cx="161875" cy="261900"/>
            </a:xfrm>
            <a:custGeom>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9E6D18C2-9C69-8DA9-CE5D-2F73EA805FF8}"/>
                </a:ext>
              </a:extLst>
            </p:cNvPr>
            <p:cNvSpPr/>
            <p:nvPr/>
          </p:nvSpPr>
          <p:spPr>
            <a:xfrm>
              <a:off x="3745900" y="2523100"/>
              <a:ext cx="205725" cy="386675"/>
            </a:xfrm>
            <a:custGeom>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7ED5CA2B-C649-0B98-4B5D-FB38DBDB7FF0}"/>
                </a:ext>
              </a:extLst>
            </p:cNvPr>
            <p:cNvSpPr/>
            <p:nvPr/>
          </p:nvSpPr>
          <p:spPr>
            <a:xfrm>
              <a:off x="5221650" y="2644500"/>
              <a:ext cx="161325" cy="261900"/>
            </a:xfrm>
            <a:custGeom>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3221D317-2EBE-0A22-D6D9-7C9179BBB437}"/>
                </a:ext>
              </a:extLst>
            </p:cNvPr>
            <p:cNvSpPr/>
            <p:nvPr/>
          </p:nvSpPr>
          <p:spPr>
            <a:xfrm>
              <a:off x="5005850" y="2519750"/>
              <a:ext cx="206275" cy="386650"/>
            </a:xfrm>
            <a:custGeom>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0EB92DC9-ADEB-7CD6-3464-7074E6453E04}"/>
                </a:ext>
              </a:extLst>
            </p:cNvPr>
            <p:cNvSpPr/>
            <p:nvPr/>
          </p:nvSpPr>
          <p:spPr>
            <a:xfrm>
              <a:off x="5986500" y="2661925"/>
              <a:ext cx="161325" cy="261900"/>
            </a:xfrm>
            <a:custGeom>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696D95C9-1588-4DFC-3E54-ED069FBE6F3B}"/>
                </a:ext>
              </a:extLst>
            </p:cNvPr>
            <p:cNvSpPr/>
            <p:nvPr/>
          </p:nvSpPr>
          <p:spPr>
            <a:xfrm>
              <a:off x="5770700" y="2537150"/>
              <a:ext cx="206275" cy="386675"/>
            </a:xfrm>
            <a:custGeom>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40A6F6A5-A4AF-883D-9F40-A259DFDE28C4}"/>
                </a:ext>
              </a:extLst>
            </p:cNvPr>
            <p:cNvSpPr/>
            <p:nvPr/>
          </p:nvSpPr>
          <p:spPr>
            <a:xfrm>
              <a:off x="4385450" y="2661925"/>
              <a:ext cx="161300" cy="261900"/>
            </a:xfrm>
            <a:custGeom>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6E442DC2-E4EA-4CA6-9F85-9009766CC02C}"/>
                </a:ext>
              </a:extLst>
            </p:cNvPr>
            <p:cNvSpPr/>
            <p:nvPr/>
          </p:nvSpPr>
          <p:spPr>
            <a:xfrm>
              <a:off x="4169650" y="2537150"/>
              <a:ext cx="206250" cy="386675"/>
            </a:xfrm>
            <a:custGeom>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D4FA1D4F-5D97-96BB-85F2-6A99B7D17024}"/>
                </a:ext>
              </a:extLst>
            </p:cNvPr>
            <p:cNvSpPr/>
            <p:nvPr/>
          </p:nvSpPr>
          <p:spPr>
            <a:xfrm>
              <a:off x="3329475" y="2674275"/>
              <a:ext cx="161875" cy="261925"/>
            </a:xfrm>
            <a:custGeom>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44A5426B-8477-930E-61A4-1F2998A22FCE}"/>
                </a:ext>
              </a:extLst>
            </p:cNvPr>
            <p:cNvSpPr/>
            <p:nvPr/>
          </p:nvSpPr>
          <p:spPr>
            <a:xfrm>
              <a:off x="3114250" y="2549525"/>
              <a:ext cx="206275" cy="386675"/>
            </a:xfrm>
            <a:custGeom>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2263E68B-955D-C8E9-44E2-2EC51790C47A}"/>
                </a:ext>
              </a:extLst>
            </p:cNvPr>
            <p:cNvSpPr/>
            <p:nvPr/>
          </p:nvSpPr>
          <p:spPr>
            <a:xfrm>
              <a:off x="2867550" y="2614150"/>
              <a:ext cx="161875" cy="262475"/>
            </a:xfrm>
            <a:custGeom>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E7ADCFCE-3489-49B4-40BA-728B0428C123}"/>
                </a:ext>
              </a:extLst>
            </p:cNvPr>
            <p:cNvSpPr/>
            <p:nvPr/>
          </p:nvSpPr>
          <p:spPr>
            <a:xfrm>
              <a:off x="2652300" y="2489400"/>
              <a:ext cx="205725" cy="387225"/>
            </a:xfrm>
            <a:custGeom>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51BD132F-1039-8196-AECA-0D934F119F11}"/>
                </a:ext>
              </a:extLst>
            </p:cNvPr>
            <p:cNvSpPr/>
            <p:nvPr/>
          </p:nvSpPr>
          <p:spPr>
            <a:xfrm>
              <a:off x="1844750" y="2669775"/>
              <a:ext cx="161300" cy="261925"/>
            </a:xfrm>
            <a:custGeom>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D3946EAD-9247-12C7-E217-E413F747A67D}"/>
                </a:ext>
              </a:extLst>
            </p:cNvPr>
            <p:cNvSpPr/>
            <p:nvPr/>
          </p:nvSpPr>
          <p:spPr>
            <a:xfrm>
              <a:off x="1628950" y="2545025"/>
              <a:ext cx="206275" cy="386675"/>
            </a:xfrm>
            <a:custGeom>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853B317F-BC5C-3963-DCDF-3D701366190F}"/>
                </a:ext>
              </a:extLst>
            </p:cNvPr>
            <p:cNvSpPr/>
            <p:nvPr/>
          </p:nvSpPr>
          <p:spPr>
            <a:xfrm>
              <a:off x="2014475" y="1441875"/>
              <a:ext cx="100600" cy="538950"/>
            </a:xfrm>
            <a:custGeom>
              <a:rect l="l" t="t" r="r" b="b"/>
              <a:pathLst>
                <a:path w="4023"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08DB3136-DF3C-31FC-271A-5FAAAF150484}"/>
                </a:ext>
              </a:extLst>
            </p:cNvPr>
            <p:cNvSpPr/>
            <p:nvPr/>
          </p:nvSpPr>
          <p:spPr>
            <a:xfrm>
              <a:off x="1603650" y="1980800"/>
              <a:ext cx="460850" cy="278775"/>
            </a:xfrm>
            <a:custGeom>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07FEEF80-6763-DBD2-F921-DFC66AAF1B62}"/>
                </a:ext>
              </a:extLst>
            </p:cNvPr>
            <p:cNvSpPr/>
            <p:nvPr/>
          </p:nvSpPr>
          <p:spPr>
            <a:xfrm>
              <a:off x="2064475" y="1980800"/>
              <a:ext cx="461400" cy="278775"/>
            </a:xfrm>
            <a:custGeom>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F0060E28-DE5D-73FC-2146-7FBE8E4CB255}"/>
                </a:ext>
              </a:extLst>
            </p:cNvPr>
            <p:cNvSpPr/>
            <p:nvPr/>
          </p:nvSpPr>
          <p:spPr>
            <a:xfrm>
              <a:off x="1998175" y="1914500"/>
              <a:ext cx="133200" cy="133200"/>
            </a:xfrm>
            <a:custGeom>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74AE8C6E-A6C7-620E-3EB8-D496C7961EBB}"/>
                </a:ext>
              </a:extLst>
            </p:cNvPr>
            <p:cNvSpPr/>
            <p:nvPr/>
          </p:nvSpPr>
          <p:spPr>
            <a:xfrm>
              <a:off x="1992550" y="2033625"/>
              <a:ext cx="143900" cy="832875"/>
            </a:xfrm>
            <a:custGeom>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BFF7F7DE-6793-A89E-BD57-8C41AF1B755E}"/>
                </a:ext>
              </a:extLst>
            </p:cNvPr>
            <p:cNvSpPr/>
            <p:nvPr/>
          </p:nvSpPr>
          <p:spPr>
            <a:xfrm>
              <a:off x="4341600" y="1431200"/>
              <a:ext cx="100050" cy="538950"/>
            </a:xfrm>
            <a:custGeom>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55C29201-1B87-2F8C-BDF4-27B444515AC3}"/>
                </a:ext>
              </a:extLst>
            </p:cNvPr>
            <p:cNvSpPr/>
            <p:nvPr/>
          </p:nvSpPr>
          <p:spPr>
            <a:xfrm>
              <a:off x="3930250" y="1970125"/>
              <a:ext cx="461400" cy="278775"/>
            </a:xfrm>
            <a:custGeom>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A23AE17A-0045-C393-D8BC-F371EF6E8F55}"/>
                </a:ext>
              </a:extLst>
            </p:cNvPr>
            <p:cNvSpPr/>
            <p:nvPr/>
          </p:nvSpPr>
          <p:spPr>
            <a:xfrm>
              <a:off x="4391625" y="1970125"/>
              <a:ext cx="461400" cy="278775"/>
            </a:xfrm>
            <a:custGeom>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95BF0587-A043-8A9B-1C34-BE5A16FA61F8}"/>
                </a:ext>
              </a:extLst>
            </p:cNvPr>
            <p:cNvSpPr/>
            <p:nvPr/>
          </p:nvSpPr>
          <p:spPr>
            <a:xfrm>
              <a:off x="4324750" y="1903250"/>
              <a:ext cx="133200" cy="133225"/>
            </a:xfrm>
            <a:custGeom>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CEB86886-A947-F720-67D0-00A80436450F}"/>
                </a:ext>
              </a:extLst>
            </p:cNvPr>
            <p:cNvSpPr/>
            <p:nvPr/>
          </p:nvSpPr>
          <p:spPr>
            <a:xfrm>
              <a:off x="4319675" y="2022950"/>
              <a:ext cx="143900" cy="832875"/>
            </a:xfrm>
            <a:custGeom>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BAD8CDCB-9BB0-0243-39B6-3525FD5607F8}"/>
                </a:ext>
              </a:extLst>
            </p:cNvPr>
            <p:cNvSpPr/>
            <p:nvPr/>
          </p:nvSpPr>
          <p:spPr>
            <a:xfrm>
              <a:off x="5262125" y="2486025"/>
              <a:ext cx="201775" cy="369800"/>
            </a:xfrm>
            <a:custGeom>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29A9DDF6-D669-04F1-80B1-1E17D289A568}"/>
                </a:ext>
              </a:extLst>
            </p:cNvPr>
            <p:cNvSpPr/>
            <p:nvPr/>
          </p:nvSpPr>
          <p:spPr>
            <a:xfrm>
              <a:off x="4910875" y="2003275"/>
              <a:ext cx="903700" cy="577750"/>
            </a:xfrm>
            <a:custGeom>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44BFC97C-F185-5F04-EDA9-59601D70A4C1}"/>
                </a:ext>
              </a:extLst>
            </p:cNvPr>
            <p:cNvSpPr/>
            <p:nvPr/>
          </p:nvSpPr>
          <p:spPr>
            <a:xfrm>
              <a:off x="4964275" y="2048800"/>
              <a:ext cx="796900" cy="486700"/>
            </a:xfrm>
            <a:custGeom>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7B9F7F2C-EE16-29B3-C960-3AC1911F301E}"/>
                </a:ext>
              </a:extLst>
            </p:cNvPr>
            <p:cNvSpPr/>
            <p:nvPr/>
          </p:nvSpPr>
          <p:spPr>
            <a:xfrm>
              <a:off x="4996300" y="2167375"/>
              <a:ext cx="733400" cy="26450"/>
            </a:xfrm>
            <a:custGeom>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94D7AB58-9F5D-4149-AF51-11B7A6107A49}"/>
                </a:ext>
              </a:extLst>
            </p:cNvPr>
            <p:cNvSpPr/>
            <p:nvPr/>
          </p:nvSpPr>
          <p:spPr>
            <a:xfrm>
              <a:off x="4970450" y="2376425"/>
              <a:ext cx="785100" cy="26450"/>
            </a:xfrm>
            <a:custGeom>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E7C69676-82DF-A4C5-3513-B3AF6EA29B52}"/>
                </a:ext>
              </a:extLst>
            </p:cNvPr>
            <p:cNvSpPr/>
            <p:nvPr/>
          </p:nvSpPr>
          <p:spPr>
            <a:xfrm>
              <a:off x="5489725" y="2048800"/>
              <a:ext cx="30925" cy="486700"/>
            </a:xfrm>
            <a:custGeom>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7BB49878-0A40-BA12-38AC-13A0F941F6BD}"/>
                </a:ext>
              </a:extLst>
            </p:cNvPr>
            <p:cNvSpPr/>
            <p:nvPr/>
          </p:nvSpPr>
          <p:spPr>
            <a:xfrm>
              <a:off x="5177250" y="2048800"/>
              <a:ext cx="31500" cy="486700"/>
            </a:xfrm>
            <a:custGeom>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14423059-A178-F043-1C66-E6B719138B29}"/>
                </a:ext>
              </a:extLst>
            </p:cNvPr>
            <p:cNvSpPr/>
            <p:nvPr/>
          </p:nvSpPr>
          <p:spPr>
            <a:xfrm>
              <a:off x="3144025" y="2486025"/>
              <a:ext cx="201225" cy="369800"/>
            </a:xfrm>
            <a:custGeom>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0EB98630-2E57-A255-DBFE-FB2DEDAF93E4}"/>
                </a:ext>
              </a:extLst>
            </p:cNvPr>
            <p:cNvSpPr/>
            <p:nvPr/>
          </p:nvSpPr>
          <p:spPr>
            <a:xfrm>
              <a:off x="2792800" y="2003275"/>
              <a:ext cx="903675" cy="577750"/>
            </a:xfrm>
            <a:custGeom>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9FADE808-A30A-3C64-03F0-F27B3536ED09}"/>
                </a:ext>
              </a:extLst>
            </p:cNvPr>
            <p:cNvSpPr/>
            <p:nvPr/>
          </p:nvSpPr>
          <p:spPr>
            <a:xfrm>
              <a:off x="2846200" y="2048800"/>
              <a:ext cx="796900" cy="486700"/>
            </a:xfrm>
            <a:custGeom>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593D3D41-A000-F9C1-8F40-4ACE42B860B5}"/>
                </a:ext>
              </a:extLst>
            </p:cNvPr>
            <p:cNvSpPr/>
            <p:nvPr/>
          </p:nvSpPr>
          <p:spPr>
            <a:xfrm>
              <a:off x="2877650" y="2167375"/>
              <a:ext cx="733400" cy="26450"/>
            </a:xfrm>
            <a:custGeom>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842DA9B1-143B-92CC-F961-04A6ACA8AB78}"/>
                </a:ext>
              </a:extLst>
            </p:cNvPr>
            <p:cNvSpPr/>
            <p:nvPr/>
          </p:nvSpPr>
          <p:spPr>
            <a:xfrm>
              <a:off x="2851800" y="2376425"/>
              <a:ext cx="785100" cy="26450"/>
            </a:xfrm>
            <a:custGeom>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FDB11EAB-3D91-5C9D-7336-D74B9A78C066}"/>
                </a:ext>
              </a:extLst>
            </p:cNvPr>
            <p:cNvSpPr/>
            <p:nvPr/>
          </p:nvSpPr>
          <p:spPr>
            <a:xfrm>
              <a:off x="3371075" y="2048800"/>
              <a:ext cx="31500" cy="486700"/>
            </a:xfrm>
            <a:custGeom>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4481157E-6751-730F-922A-69036F3C8DD5}"/>
                </a:ext>
              </a:extLst>
            </p:cNvPr>
            <p:cNvSpPr/>
            <p:nvPr/>
          </p:nvSpPr>
          <p:spPr>
            <a:xfrm>
              <a:off x="3059175" y="2048800"/>
              <a:ext cx="30925" cy="486700"/>
            </a:xfrm>
            <a:custGeom>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87511182-3B7A-4BA4-B98F-50D896AE6B93}"/>
                </a:ext>
              </a:extLst>
            </p:cNvPr>
            <p:cNvSpPr/>
            <p:nvPr/>
          </p:nvSpPr>
          <p:spPr>
            <a:xfrm>
              <a:off x="3993750" y="264525"/>
              <a:ext cx="739575" cy="739025"/>
            </a:xfrm>
            <a:custGeom>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4F83A442-D292-EEA4-62FB-76B2137F5915}"/>
                </a:ext>
              </a:extLst>
            </p:cNvPr>
            <p:cNvSpPr/>
            <p:nvPr/>
          </p:nvSpPr>
          <p:spPr>
            <a:xfrm>
              <a:off x="1669975" y="2854675"/>
              <a:ext cx="4427275" cy="1909075"/>
            </a:xfrm>
            <a:custGeom>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D2716BC6-8E64-C546-2040-70A17D4EE6DF}"/>
                </a:ext>
              </a:extLst>
            </p:cNvPr>
            <p:cNvSpPr/>
            <p:nvPr/>
          </p:nvSpPr>
          <p:spPr>
            <a:xfrm>
              <a:off x="1669975" y="2854675"/>
              <a:ext cx="4427275" cy="1909075"/>
            </a:xfrm>
            <a:custGeom>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2EEE3D9C-5B6C-4D1B-A599-744EB510A30A}"/>
                </a:ext>
              </a:extLst>
            </p:cNvPr>
            <p:cNvSpPr/>
            <p:nvPr/>
          </p:nvSpPr>
          <p:spPr>
            <a:xfrm>
              <a:off x="1669975" y="2854675"/>
              <a:ext cx="4427275" cy="1909075"/>
            </a:xfrm>
            <a:custGeom>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1133241F-5EB6-CDF4-D07D-E1E9D5832EDF}"/>
                </a:ext>
              </a:extLst>
            </p:cNvPr>
            <p:cNvSpPr/>
            <p:nvPr/>
          </p:nvSpPr>
          <p:spPr>
            <a:xfrm>
              <a:off x="5336300" y="2854675"/>
              <a:ext cx="760950" cy="1107125"/>
            </a:xfrm>
            <a:custGeom>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C6386EE8-06E4-31D3-6ABF-7482285F4045}"/>
                </a:ext>
              </a:extLst>
            </p:cNvPr>
            <p:cNvSpPr/>
            <p:nvPr/>
          </p:nvSpPr>
          <p:spPr>
            <a:xfrm>
              <a:off x="2057725" y="2854675"/>
              <a:ext cx="971700" cy="1190850"/>
            </a:xfrm>
            <a:custGeom>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761DF85A-4CCB-4662-9F2D-7DE9A0162CA4}"/>
                </a:ext>
              </a:extLst>
            </p:cNvPr>
            <p:cNvSpPr/>
            <p:nvPr/>
          </p:nvSpPr>
          <p:spPr>
            <a:xfrm>
              <a:off x="4343850" y="2854675"/>
              <a:ext cx="1753400" cy="1107125"/>
            </a:xfrm>
            <a:custGeom>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996F5794-60E5-3557-82F4-9EC581CB8E2B}"/>
                </a:ext>
              </a:extLst>
            </p:cNvPr>
            <p:cNvSpPr/>
            <p:nvPr/>
          </p:nvSpPr>
          <p:spPr>
            <a:xfrm>
              <a:off x="3340725" y="2854675"/>
              <a:ext cx="1164450" cy="1444300"/>
            </a:xfrm>
            <a:custGeom>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374AB8D5-2D2F-4E01-BFC7-D3297223B2CE}"/>
                </a:ext>
              </a:extLst>
            </p:cNvPr>
            <p:cNvSpPr/>
            <p:nvPr/>
          </p:nvSpPr>
          <p:spPr>
            <a:xfrm>
              <a:off x="5336300" y="2854675"/>
              <a:ext cx="760375" cy="1107125"/>
            </a:xfrm>
            <a:custGeom>
              <a:rect l="l" t="t" r="r" b="b"/>
              <a:pathLst>
                <a:path w="30414"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DEFDD95D-3A5F-9C1E-2E43-4D1A307E15F6}"/>
                </a:ext>
              </a:extLst>
            </p:cNvPr>
            <p:cNvSpPr/>
            <p:nvPr/>
          </p:nvSpPr>
          <p:spPr>
            <a:xfrm>
              <a:off x="2057725" y="2854675"/>
              <a:ext cx="971700" cy="1190850"/>
            </a:xfrm>
            <a:custGeom>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5DEF42D-BEDA-AB8A-B8FE-74FB72177A5C}"/>
                </a:ext>
              </a:extLst>
            </p:cNvPr>
            <p:cNvSpPr/>
            <p:nvPr/>
          </p:nvSpPr>
          <p:spPr>
            <a:xfrm>
              <a:off x="2642750" y="3394175"/>
              <a:ext cx="30925" cy="53425"/>
            </a:xfrm>
            <a:custGeom>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E3CD8DD2-6043-1293-0A00-0171D6CFD6D5}"/>
                </a:ext>
              </a:extLst>
            </p:cNvPr>
            <p:cNvSpPr/>
            <p:nvPr/>
          </p:nvSpPr>
          <p:spPr>
            <a:xfrm>
              <a:off x="2438750" y="3131175"/>
              <a:ext cx="33750" cy="102300"/>
            </a:xfrm>
            <a:custGeom>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7418F4B8-F84A-BB1E-E068-7C8EA872E8B7}"/>
                </a:ext>
              </a:extLst>
            </p:cNvPr>
            <p:cNvSpPr/>
            <p:nvPr/>
          </p:nvSpPr>
          <p:spPr>
            <a:xfrm>
              <a:off x="5918500" y="2940650"/>
              <a:ext cx="41050" cy="125350"/>
            </a:xfrm>
            <a:custGeom>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983BD21D-3B9F-71EB-34A6-825771011722}"/>
                </a:ext>
              </a:extLst>
            </p:cNvPr>
            <p:cNvSpPr/>
            <p:nvPr/>
          </p:nvSpPr>
          <p:spPr>
            <a:xfrm>
              <a:off x="1876225" y="3139050"/>
              <a:ext cx="141625" cy="311900"/>
            </a:xfrm>
            <a:custGeom>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AFACA39E-49F2-DC64-AEAA-6D9290BA53BE}"/>
                </a:ext>
              </a:extLst>
            </p:cNvPr>
            <p:cNvSpPr/>
            <p:nvPr/>
          </p:nvSpPr>
          <p:spPr>
            <a:xfrm>
              <a:off x="2016150" y="3491950"/>
              <a:ext cx="78700" cy="116925"/>
            </a:xfrm>
            <a:custGeom>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D2FEF33-0F45-DEBE-1728-7EA0082283E4}"/>
                </a:ext>
              </a:extLst>
            </p:cNvPr>
            <p:cNvSpPr/>
            <p:nvPr/>
          </p:nvSpPr>
          <p:spPr>
            <a:xfrm>
              <a:off x="2467425" y="4046625"/>
              <a:ext cx="117475" cy="111875"/>
            </a:xfrm>
            <a:custGeom>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845D56E8-38DB-06CF-41D3-80A25E060F03}"/>
                </a:ext>
              </a:extLst>
            </p:cNvPr>
            <p:cNvSpPr/>
            <p:nvPr/>
          </p:nvSpPr>
          <p:spPr>
            <a:xfrm>
              <a:off x="2487650" y="3958400"/>
              <a:ext cx="98375" cy="100625"/>
            </a:xfrm>
            <a:custGeom>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9ED70B29-CDDF-9050-3FCA-AC60301EB1AE}"/>
                </a:ext>
              </a:extLst>
            </p:cNvPr>
            <p:cNvSpPr/>
            <p:nvPr/>
          </p:nvSpPr>
          <p:spPr>
            <a:xfrm>
              <a:off x="2511250" y="3849950"/>
              <a:ext cx="50600" cy="55100"/>
            </a:xfrm>
            <a:custGeom>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FD9D643E-99C1-7700-B364-A6B840DCDE0E}"/>
                </a:ext>
              </a:extLst>
            </p:cNvPr>
            <p:cNvSpPr/>
            <p:nvPr/>
          </p:nvSpPr>
          <p:spPr>
            <a:xfrm>
              <a:off x="2877100" y="4188800"/>
              <a:ext cx="211875" cy="200650"/>
            </a:xfrm>
            <a:custGeom>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87D494CA-B32A-9DDC-858B-B9403AB13C4A}"/>
                </a:ext>
              </a:extLst>
            </p:cNvPr>
            <p:cNvSpPr/>
            <p:nvPr/>
          </p:nvSpPr>
          <p:spPr>
            <a:xfrm>
              <a:off x="2813025" y="3819025"/>
              <a:ext cx="185475" cy="188850"/>
            </a:xfrm>
            <a:custGeom>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71CBBA3C-AFAE-734B-BAB9-3E4B1A2D2F52}"/>
                </a:ext>
              </a:extLst>
            </p:cNvPr>
            <p:cNvSpPr/>
            <p:nvPr/>
          </p:nvSpPr>
          <p:spPr>
            <a:xfrm>
              <a:off x="2785500" y="3975825"/>
              <a:ext cx="110725" cy="90500"/>
            </a:xfrm>
            <a:custGeom>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E974A932-8031-E0AA-B684-1E061EF50971}"/>
                </a:ext>
              </a:extLst>
            </p:cNvPr>
            <p:cNvSpPr/>
            <p:nvPr/>
          </p:nvSpPr>
          <p:spPr>
            <a:xfrm>
              <a:off x="1990300" y="2973825"/>
              <a:ext cx="45550" cy="128150"/>
            </a:xfrm>
            <a:custGeom>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39570FDA-EA66-D344-F1E1-F178ED56E454}"/>
                </a:ext>
              </a:extLst>
            </p:cNvPr>
            <p:cNvSpPr/>
            <p:nvPr/>
          </p:nvSpPr>
          <p:spPr>
            <a:xfrm>
              <a:off x="3149650" y="3907825"/>
              <a:ext cx="50050" cy="148375"/>
            </a:xfrm>
            <a:custGeom>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AE9F9332-3E30-E982-5ABA-7C433701C78B}"/>
                </a:ext>
              </a:extLst>
            </p:cNvPr>
            <p:cNvSpPr/>
            <p:nvPr/>
          </p:nvSpPr>
          <p:spPr>
            <a:xfrm>
              <a:off x="3259250" y="4490025"/>
              <a:ext cx="141625" cy="100625"/>
            </a:xfrm>
            <a:custGeom>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FF7ED5A4-1CBB-F960-26C8-A80DFDCABE2B}"/>
                </a:ext>
              </a:extLst>
            </p:cNvPr>
            <p:cNvSpPr/>
            <p:nvPr/>
          </p:nvSpPr>
          <p:spPr>
            <a:xfrm>
              <a:off x="4554025" y="4431575"/>
              <a:ext cx="217525" cy="148400"/>
            </a:xfrm>
            <a:custGeom>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74B7EC21-06E9-4138-6CE5-1E691FBBC091}"/>
                </a:ext>
              </a:extLst>
            </p:cNvPr>
            <p:cNvSpPr/>
            <p:nvPr/>
          </p:nvSpPr>
          <p:spPr>
            <a:xfrm>
              <a:off x="4778250" y="4103400"/>
              <a:ext cx="115800" cy="159625"/>
            </a:xfrm>
            <a:custGeom>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5C10521C-7851-D7BB-718F-C1A1DE3A1DAD}"/>
                </a:ext>
              </a:extLst>
            </p:cNvPr>
            <p:cNvSpPr/>
            <p:nvPr/>
          </p:nvSpPr>
          <p:spPr>
            <a:xfrm>
              <a:off x="5139600" y="3721250"/>
              <a:ext cx="113000" cy="100625"/>
            </a:xfrm>
            <a:custGeom>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F850FC77-4E19-BBCA-EBA8-32941F36CF8D}"/>
                </a:ext>
              </a:extLst>
            </p:cNvPr>
            <p:cNvSpPr/>
            <p:nvPr/>
          </p:nvSpPr>
          <p:spPr>
            <a:xfrm>
              <a:off x="5173325" y="3908950"/>
              <a:ext cx="220325" cy="212450"/>
            </a:xfrm>
            <a:custGeom>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FE40BB02-38C5-A67B-B0F8-5CBB5A332C9F}"/>
                </a:ext>
              </a:extLst>
            </p:cNvPr>
            <p:cNvSpPr/>
            <p:nvPr/>
          </p:nvSpPr>
          <p:spPr>
            <a:xfrm>
              <a:off x="5271100" y="4113500"/>
              <a:ext cx="64100" cy="64650"/>
            </a:xfrm>
            <a:custGeom>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FA2FCDF7-B549-6A19-0921-0F7F0198ECCE}"/>
                </a:ext>
              </a:extLst>
            </p:cNvPr>
            <p:cNvSpPr/>
            <p:nvPr/>
          </p:nvSpPr>
          <p:spPr>
            <a:xfrm>
              <a:off x="3300275" y="3453750"/>
              <a:ext cx="62400" cy="547950"/>
            </a:xfrm>
            <a:custGeom>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0E642C76-21CC-E70A-0EC1-E5256738EF47}"/>
                </a:ext>
              </a:extLst>
            </p:cNvPr>
            <p:cNvSpPr/>
            <p:nvPr/>
          </p:nvSpPr>
          <p:spPr>
            <a:xfrm>
              <a:off x="3354225" y="4119700"/>
              <a:ext cx="114100" cy="173675"/>
            </a:xfrm>
            <a:custGeom>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E4BB44BD-C6BB-7962-D734-BB921E6FC86B}"/>
                </a:ext>
              </a:extLst>
            </p:cNvPr>
            <p:cNvSpPr/>
            <p:nvPr/>
          </p:nvSpPr>
          <p:spPr>
            <a:xfrm>
              <a:off x="3393550" y="3912325"/>
              <a:ext cx="87125" cy="250100"/>
            </a:xfrm>
            <a:custGeom>
              <a:rect l="l" t="t" r="r" b="b"/>
              <a:pathLst>
                <a:path w="3484"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113AE741-0F84-62A1-97B4-6B2DEE6A428E}"/>
                </a:ext>
              </a:extLst>
            </p:cNvPr>
            <p:cNvSpPr/>
            <p:nvPr/>
          </p:nvSpPr>
          <p:spPr>
            <a:xfrm>
              <a:off x="4260125" y="4324250"/>
              <a:ext cx="310800" cy="150625"/>
            </a:xfrm>
            <a:custGeom>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D6D90DAD-0CA0-C26C-D6EF-7B055A9AA9BF}"/>
                </a:ext>
              </a:extLst>
            </p:cNvPr>
            <p:cNvSpPr/>
            <p:nvPr/>
          </p:nvSpPr>
          <p:spPr>
            <a:xfrm>
              <a:off x="4607975" y="3992125"/>
              <a:ext cx="188300" cy="257975"/>
            </a:xfrm>
            <a:custGeom>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7EE9216B-2523-6AF1-4DFB-1EA6A768B753}"/>
                </a:ext>
              </a:extLst>
            </p:cNvPr>
            <p:cNvSpPr/>
            <p:nvPr/>
          </p:nvSpPr>
          <p:spPr>
            <a:xfrm>
              <a:off x="4618100" y="3745400"/>
              <a:ext cx="230425" cy="338900"/>
            </a:xfrm>
            <a:custGeom>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0553A0FA-C985-FAD3-35FE-FDF154CDB666}"/>
                </a:ext>
              </a:extLst>
            </p:cNvPr>
            <p:cNvSpPr/>
            <p:nvPr/>
          </p:nvSpPr>
          <p:spPr>
            <a:xfrm>
              <a:off x="4914825" y="3558275"/>
              <a:ext cx="359675" cy="150075"/>
            </a:xfrm>
            <a:custGeom>
              <a:rect l="l" t="t" r="r" b="b"/>
              <a:pathLst>
                <a:path w="14386"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6860C2DC-084C-CB50-1093-C1C80221B4B7}"/>
                </a:ext>
              </a:extLst>
            </p:cNvPr>
            <p:cNvSpPr/>
            <p:nvPr/>
          </p:nvSpPr>
          <p:spPr>
            <a:xfrm>
              <a:off x="2915875" y="3032825"/>
              <a:ext cx="332700" cy="250100"/>
            </a:xfrm>
            <a:custGeom>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EFC7BD70-1132-B903-E5CD-83343924295E}"/>
                </a:ext>
              </a:extLst>
            </p:cNvPr>
            <p:cNvSpPr/>
            <p:nvPr/>
          </p:nvSpPr>
          <p:spPr>
            <a:xfrm>
              <a:off x="4749600" y="3463850"/>
              <a:ext cx="51725" cy="114675"/>
            </a:xfrm>
            <a:custGeom>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B124E048-D0D3-56D2-4029-1B160D75FA34}"/>
                </a:ext>
              </a:extLst>
            </p:cNvPr>
            <p:cNvSpPr/>
            <p:nvPr/>
          </p:nvSpPr>
          <p:spPr>
            <a:xfrm>
              <a:off x="5567825" y="3169950"/>
              <a:ext cx="136600" cy="273150"/>
            </a:xfrm>
            <a:custGeom>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8B9C553E-AB41-7A35-1CDE-879A015B09EA}"/>
                </a:ext>
              </a:extLst>
            </p:cNvPr>
            <p:cNvSpPr/>
            <p:nvPr/>
          </p:nvSpPr>
          <p:spPr>
            <a:xfrm>
              <a:off x="4272475" y="3574575"/>
              <a:ext cx="64650" cy="64075"/>
            </a:xfrm>
            <a:custGeom>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29F17424-48B9-E3BE-807F-3165757ADFFC}"/>
                </a:ext>
              </a:extLst>
            </p:cNvPr>
            <p:cNvSpPr/>
            <p:nvPr/>
          </p:nvSpPr>
          <p:spPr>
            <a:xfrm>
              <a:off x="4102200" y="3789250"/>
              <a:ext cx="42175" cy="44975"/>
            </a:xfrm>
            <a:custGeom>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1E4763BC-DADE-72EC-5AD4-4F94F17AF01B}"/>
                </a:ext>
              </a:extLst>
            </p:cNvPr>
            <p:cNvSpPr/>
            <p:nvPr/>
          </p:nvSpPr>
          <p:spPr>
            <a:xfrm>
              <a:off x="3996550" y="3753275"/>
              <a:ext cx="33750" cy="37125"/>
            </a:xfrm>
            <a:custGeom>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DC555EC6-0638-3746-811E-360E3D26C41E}"/>
                </a:ext>
              </a:extLst>
            </p:cNvPr>
            <p:cNvSpPr/>
            <p:nvPr/>
          </p:nvSpPr>
          <p:spPr>
            <a:xfrm>
              <a:off x="3885850" y="3430150"/>
              <a:ext cx="41050" cy="79250"/>
            </a:xfrm>
            <a:custGeom>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941E0600-A811-B406-C079-D24EF700A81E}"/>
                </a:ext>
              </a:extLst>
            </p:cNvPr>
            <p:cNvSpPr/>
            <p:nvPr/>
          </p:nvSpPr>
          <p:spPr>
            <a:xfrm>
              <a:off x="3783000" y="4078100"/>
              <a:ext cx="36000" cy="86575"/>
            </a:xfrm>
            <a:custGeom>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CBB2CFB7-E239-7D9F-B083-F407FE9AFF13}"/>
                </a:ext>
              </a:extLst>
            </p:cNvPr>
            <p:cNvSpPr/>
            <p:nvPr/>
          </p:nvSpPr>
          <p:spPr>
            <a:xfrm>
              <a:off x="5433525" y="3264350"/>
              <a:ext cx="136025" cy="191675"/>
            </a:xfrm>
            <a:custGeom>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4AEF5911-DC83-842A-FAAA-371BC72FBD79}"/>
                </a:ext>
              </a:extLst>
            </p:cNvPr>
            <p:cNvSpPr/>
            <p:nvPr/>
          </p:nvSpPr>
          <p:spPr>
            <a:xfrm>
              <a:off x="5765650" y="3260425"/>
              <a:ext cx="54525" cy="132100"/>
            </a:xfrm>
            <a:custGeom>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3D956ABE-EB3C-C851-CE29-7C2BE7EFFED0}"/>
                </a:ext>
              </a:extLst>
            </p:cNvPr>
            <p:cNvSpPr/>
            <p:nvPr/>
          </p:nvSpPr>
          <p:spPr>
            <a:xfrm>
              <a:off x="4749600" y="3046300"/>
              <a:ext cx="31500" cy="47800"/>
            </a:xfrm>
            <a:custGeom>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2F3221E7-D99E-D238-E6BA-036B28D1BD14}"/>
                </a:ext>
              </a:extLst>
            </p:cNvPr>
            <p:cNvSpPr/>
            <p:nvPr/>
          </p:nvSpPr>
          <p:spPr>
            <a:xfrm>
              <a:off x="4564700" y="2963150"/>
              <a:ext cx="37675" cy="46650"/>
            </a:xfrm>
            <a:custGeom>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AEFD040F-2DEF-D253-F0AC-C7046C4C388E}"/>
                </a:ext>
              </a:extLst>
            </p:cNvPr>
            <p:cNvSpPr/>
            <p:nvPr/>
          </p:nvSpPr>
          <p:spPr>
            <a:xfrm>
              <a:off x="5074975" y="3028325"/>
              <a:ext cx="38800" cy="55675"/>
            </a:xfrm>
            <a:custGeom>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6DBFC42B-36D7-D8CB-CEE7-CD1173E49BC9}"/>
                </a:ext>
              </a:extLst>
            </p:cNvPr>
            <p:cNvSpPr/>
            <p:nvPr/>
          </p:nvSpPr>
          <p:spPr>
            <a:xfrm>
              <a:off x="5307075" y="3009775"/>
              <a:ext cx="33750" cy="51175"/>
            </a:xfrm>
            <a:custGeom>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D4789406-6D95-13AF-F42C-99C27E40F071}"/>
                </a:ext>
              </a:extLst>
            </p:cNvPr>
            <p:cNvSpPr/>
            <p:nvPr/>
          </p:nvSpPr>
          <p:spPr>
            <a:xfrm>
              <a:off x="5036200" y="3283475"/>
              <a:ext cx="46675" cy="77000"/>
            </a:xfrm>
            <a:custGeom>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565ABA2-27B2-A2D3-9E85-845ECB196C64}"/>
                </a:ext>
              </a:extLst>
            </p:cNvPr>
            <p:cNvSpPr/>
            <p:nvPr/>
          </p:nvSpPr>
          <p:spPr>
            <a:xfrm>
              <a:off x="3611600" y="3056425"/>
              <a:ext cx="42725" cy="45550"/>
            </a:xfrm>
            <a:custGeom>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24F635C6-60E9-1884-18CE-6CD3862DB06D}"/>
                </a:ext>
              </a:extLst>
            </p:cNvPr>
            <p:cNvSpPr/>
            <p:nvPr/>
          </p:nvSpPr>
          <p:spPr>
            <a:xfrm>
              <a:off x="3806600" y="3055875"/>
              <a:ext cx="29825" cy="30925"/>
            </a:xfrm>
            <a:custGeom>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A5EC23A8-6834-3216-F9FB-A142FF9FE33B}"/>
                </a:ext>
              </a:extLst>
            </p:cNvPr>
            <p:cNvSpPr/>
            <p:nvPr/>
          </p:nvSpPr>
          <p:spPr>
            <a:xfrm>
              <a:off x="2299375" y="3337425"/>
              <a:ext cx="36000" cy="105100"/>
            </a:xfrm>
            <a:custGeom>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5CD09287-722F-C10B-6CD8-FDADD622E044}"/>
                </a:ext>
              </a:extLst>
            </p:cNvPr>
            <p:cNvSpPr/>
            <p:nvPr/>
          </p:nvSpPr>
          <p:spPr>
            <a:xfrm>
              <a:off x="2235325" y="3677975"/>
              <a:ext cx="43300" cy="120850"/>
            </a:xfrm>
            <a:custGeom>
              <a:rect l="l" t="t" r="r" b="b"/>
              <a:pathLst>
                <a:path w="1731"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B95E5DB1-C493-AEF5-A818-320D554F90E4}"/>
                </a:ext>
              </a:extLst>
            </p:cNvPr>
            <p:cNvSpPr/>
            <p:nvPr/>
          </p:nvSpPr>
          <p:spPr>
            <a:xfrm>
              <a:off x="1644125" y="859650"/>
              <a:ext cx="102875" cy="157400"/>
            </a:xfrm>
            <a:custGeom>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D4DA87BD-0D01-812F-08B0-AE8C65CE2A6C}"/>
                </a:ext>
              </a:extLst>
            </p:cNvPr>
            <p:cNvSpPr/>
            <p:nvPr/>
          </p:nvSpPr>
          <p:spPr>
            <a:xfrm>
              <a:off x="1601425" y="989475"/>
              <a:ext cx="90500" cy="68575"/>
            </a:xfrm>
            <a:custGeom>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6C162018-43AE-1E86-D8EA-CEAFDB2328F5}"/>
                </a:ext>
              </a:extLst>
            </p:cNvPr>
            <p:cNvSpPr/>
            <p:nvPr/>
          </p:nvSpPr>
          <p:spPr>
            <a:xfrm>
              <a:off x="1691900" y="873150"/>
              <a:ext cx="44400" cy="44975"/>
            </a:xfrm>
            <a:custGeom>
              <a:rect l="l" t="t" r="r" b="b"/>
              <a:pathLst>
                <a:path w="1775"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8C11740C-E2F1-3897-F3BD-4BA8F9A4EE3A}"/>
                </a:ext>
              </a:extLst>
            </p:cNvPr>
            <p:cNvSpPr/>
            <p:nvPr/>
          </p:nvSpPr>
          <p:spPr>
            <a:xfrm>
              <a:off x="1617150" y="1008575"/>
              <a:ext cx="22500" cy="22500"/>
            </a:xfrm>
            <a:custGeom>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E9E91484-EAE8-6A33-D662-4EC5F2A66451}"/>
                </a:ext>
              </a:extLst>
            </p:cNvPr>
            <p:cNvSpPr/>
            <p:nvPr/>
          </p:nvSpPr>
          <p:spPr>
            <a:xfrm>
              <a:off x="1699200" y="954625"/>
              <a:ext cx="153450" cy="106250"/>
            </a:xfrm>
            <a:custGeom>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02D1910B-5277-A8D5-F5C2-5F849BD380FD}"/>
                </a:ext>
              </a:extLst>
            </p:cNvPr>
            <p:cNvSpPr/>
            <p:nvPr/>
          </p:nvSpPr>
          <p:spPr>
            <a:xfrm>
              <a:off x="1664925" y="1022625"/>
              <a:ext cx="68575" cy="91075"/>
            </a:xfrm>
            <a:custGeom>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ECD59334-88EB-C8A5-913C-DCD96404D693}"/>
                </a:ext>
              </a:extLst>
            </p:cNvPr>
            <p:cNvSpPr/>
            <p:nvPr/>
          </p:nvSpPr>
          <p:spPr>
            <a:xfrm>
              <a:off x="1794725" y="965300"/>
              <a:ext cx="44425" cy="44425"/>
            </a:xfrm>
            <a:custGeom>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0AAAAEF0-2731-0456-2933-43D85A3E1495}"/>
                </a:ext>
              </a:extLst>
            </p:cNvPr>
            <p:cNvSpPr/>
            <p:nvPr/>
          </p:nvSpPr>
          <p:spPr>
            <a:xfrm>
              <a:off x="1691325" y="1074900"/>
              <a:ext cx="23075" cy="23050"/>
            </a:xfrm>
            <a:custGeom>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A90F4E80-9DED-D723-FB84-AA1D38AAA905}"/>
                </a:ext>
              </a:extLst>
            </p:cNvPr>
            <p:cNvSpPr/>
            <p:nvPr/>
          </p:nvSpPr>
          <p:spPr>
            <a:xfrm>
              <a:off x="1655925" y="904625"/>
              <a:ext cx="148375" cy="160750"/>
            </a:xfrm>
            <a:custGeom>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A281292F-7480-9CAD-6E49-CF07A55C0437}"/>
                </a:ext>
              </a:extLst>
            </p:cNvPr>
            <p:cNvSpPr/>
            <p:nvPr/>
          </p:nvSpPr>
          <p:spPr>
            <a:xfrm>
              <a:off x="5685850" y="1699825"/>
              <a:ext cx="149500" cy="110150"/>
            </a:xfrm>
            <a:custGeom>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74BD479E-441B-582F-5FFF-7E0378032457}"/>
                </a:ext>
              </a:extLst>
            </p:cNvPr>
            <p:cNvSpPr/>
            <p:nvPr/>
          </p:nvSpPr>
          <p:spPr>
            <a:xfrm>
              <a:off x="5794300" y="1780175"/>
              <a:ext cx="68025" cy="91075"/>
            </a:xfrm>
            <a:custGeom>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EF4F4E0C-9C89-A0E2-06C5-75C3104D6F2F}"/>
                </a:ext>
              </a:extLst>
            </p:cNvPr>
            <p:cNvSpPr/>
            <p:nvPr/>
          </p:nvSpPr>
          <p:spPr>
            <a:xfrm>
              <a:off x="5699325" y="1711050"/>
              <a:ext cx="45000" cy="44425"/>
            </a:xfrm>
            <a:custGeom>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C5D7B8C7-D51E-221C-FC50-980AF6CE8035}"/>
                </a:ext>
              </a:extLst>
            </p:cNvPr>
            <p:cNvSpPr/>
            <p:nvPr/>
          </p:nvSpPr>
          <p:spPr>
            <a:xfrm>
              <a:off x="5813425" y="1831875"/>
              <a:ext cx="23050" cy="23075"/>
            </a:xfrm>
            <a:custGeom>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917C1F42-809B-1D3C-C1D7-4BDD9878EE72}"/>
                </a:ext>
              </a:extLst>
            </p:cNvPr>
            <p:cNvSpPr/>
            <p:nvPr/>
          </p:nvSpPr>
          <p:spPr>
            <a:xfrm>
              <a:off x="5799925" y="1615525"/>
              <a:ext cx="100050" cy="160175"/>
            </a:xfrm>
            <a:custGeom>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C8FF3597-9820-D7A9-9BB4-4C5F1BFBB487}"/>
                </a:ext>
              </a:extLst>
            </p:cNvPr>
            <p:cNvSpPr/>
            <p:nvPr/>
          </p:nvSpPr>
          <p:spPr>
            <a:xfrm>
              <a:off x="5843775" y="1754900"/>
              <a:ext cx="89375" cy="68025"/>
            </a:xfrm>
            <a:custGeom>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9E73B718-2AEC-519F-904F-4AAF6A30058C}"/>
                </a:ext>
              </a:extLst>
            </p:cNvPr>
            <p:cNvSpPr/>
            <p:nvPr/>
          </p:nvSpPr>
          <p:spPr>
            <a:xfrm>
              <a:off x="5811725" y="1630125"/>
              <a:ext cx="44425" cy="44425"/>
            </a:xfrm>
            <a:custGeom>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408244AB-0389-5D86-2B32-855BE4F94107}"/>
                </a:ext>
              </a:extLst>
            </p:cNvPr>
            <p:cNvSpPr/>
            <p:nvPr/>
          </p:nvSpPr>
          <p:spPr>
            <a:xfrm>
              <a:off x="5894900" y="1773425"/>
              <a:ext cx="22500" cy="22525"/>
            </a:xfrm>
            <a:custGeom>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5CCB1A90-4C57-C935-2320-96F39BFF5032}"/>
                </a:ext>
              </a:extLst>
            </p:cNvPr>
            <p:cNvSpPr/>
            <p:nvPr/>
          </p:nvSpPr>
          <p:spPr>
            <a:xfrm>
              <a:off x="5741475" y="1653725"/>
              <a:ext cx="134900" cy="172000"/>
            </a:xfrm>
            <a:custGeom>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0245E947-B426-B3E6-4057-7C805E961139}"/>
                </a:ext>
              </a:extLst>
            </p:cNvPr>
            <p:cNvSpPr/>
            <p:nvPr/>
          </p:nvSpPr>
          <p:spPr>
            <a:xfrm>
              <a:off x="4498400" y="1242375"/>
              <a:ext cx="100050" cy="73625"/>
            </a:xfrm>
            <a:custGeom>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4532E24F-3B1A-A1EB-92DF-4BF3CFEFDC8B}"/>
                </a:ext>
              </a:extLst>
            </p:cNvPr>
            <p:cNvSpPr/>
            <p:nvPr/>
          </p:nvSpPr>
          <p:spPr>
            <a:xfrm>
              <a:off x="4570900" y="1295750"/>
              <a:ext cx="45525" cy="61275"/>
            </a:xfrm>
            <a:custGeom>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D3C86A59-5C8D-5F1F-AA6D-6B79C8E1A52B}"/>
                </a:ext>
              </a:extLst>
            </p:cNvPr>
            <p:cNvSpPr/>
            <p:nvPr/>
          </p:nvSpPr>
          <p:spPr>
            <a:xfrm>
              <a:off x="4507375" y="1249675"/>
              <a:ext cx="29825" cy="29800"/>
            </a:xfrm>
            <a:custGeom>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73960835-904A-38D3-EDFC-54DEA93004BB}"/>
                </a:ext>
              </a:extLst>
            </p:cNvPr>
            <p:cNvSpPr/>
            <p:nvPr/>
          </p:nvSpPr>
          <p:spPr>
            <a:xfrm>
              <a:off x="4583825" y="1331150"/>
              <a:ext cx="15200" cy="14650"/>
            </a:xfrm>
            <a:custGeom>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1BA92153-D8BA-F72D-F8F1-BEC0E950A911}"/>
                </a:ext>
              </a:extLst>
            </p:cNvPr>
            <p:cNvSpPr/>
            <p:nvPr/>
          </p:nvSpPr>
          <p:spPr>
            <a:xfrm>
              <a:off x="4574825" y="1186175"/>
              <a:ext cx="66900" cy="106800"/>
            </a:xfrm>
            <a:custGeom>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7D9776C8-98C4-4EA4-1B1B-1B5756E79FAD}"/>
                </a:ext>
              </a:extLst>
            </p:cNvPr>
            <p:cNvSpPr/>
            <p:nvPr/>
          </p:nvSpPr>
          <p:spPr>
            <a:xfrm>
              <a:off x="4604050" y="1278900"/>
              <a:ext cx="60150" cy="46100"/>
            </a:xfrm>
            <a:custGeom>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D10E41E-7132-3AF7-BE75-537B9CEF84E6}"/>
                </a:ext>
              </a:extLst>
            </p:cNvPr>
            <p:cNvSpPr/>
            <p:nvPr/>
          </p:nvSpPr>
          <p:spPr>
            <a:xfrm>
              <a:off x="4582700" y="1195725"/>
              <a:ext cx="29800" cy="29800"/>
            </a:xfrm>
            <a:custGeom>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D7A1084E-EFAF-EAD5-E4CE-15E0FF00EBE1}"/>
                </a:ext>
              </a:extLst>
            </p:cNvPr>
            <p:cNvSpPr/>
            <p:nvPr/>
          </p:nvSpPr>
          <p:spPr>
            <a:xfrm>
              <a:off x="4638325" y="1291825"/>
              <a:ext cx="15200" cy="14625"/>
            </a:xfrm>
            <a:custGeom>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AAF9273E-FE8A-E114-FD10-5EE3ECC2FC4A}"/>
                </a:ext>
              </a:extLst>
            </p:cNvPr>
            <p:cNvSpPr/>
            <p:nvPr/>
          </p:nvSpPr>
          <p:spPr>
            <a:xfrm>
              <a:off x="4536050" y="1211450"/>
              <a:ext cx="89950" cy="115225"/>
            </a:xfrm>
            <a:custGeom>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B09AAEFC-5901-914C-559F-7CA6F8EAC64D}"/>
                </a:ext>
              </a:extLst>
            </p:cNvPr>
            <p:cNvSpPr/>
            <p:nvPr/>
          </p:nvSpPr>
          <p:spPr>
            <a:xfrm>
              <a:off x="2887200" y="1794225"/>
              <a:ext cx="74225" cy="99500"/>
            </a:xfrm>
            <a:custGeom>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C9CD7D5D-2E19-D7D4-ADBA-7F7850B45997}"/>
                </a:ext>
              </a:extLst>
            </p:cNvPr>
            <p:cNvSpPr/>
            <p:nvPr/>
          </p:nvSpPr>
          <p:spPr>
            <a:xfrm>
              <a:off x="2846200" y="1866725"/>
              <a:ext cx="61275" cy="45550"/>
            </a:xfrm>
            <a:custGeom>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32294E08-BF05-1D21-FE1B-47707B172366}"/>
                </a:ext>
              </a:extLst>
            </p:cNvPr>
            <p:cNvSpPr/>
            <p:nvPr/>
          </p:nvSpPr>
          <p:spPr>
            <a:xfrm>
              <a:off x="2923750" y="1803225"/>
              <a:ext cx="29800" cy="29800"/>
            </a:xfrm>
            <a:custGeom>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A93CF22D-C3DF-2C19-7D2E-4E1CBCCB16FD}"/>
                </a:ext>
              </a:extLst>
            </p:cNvPr>
            <p:cNvSpPr/>
            <p:nvPr/>
          </p:nvSpPr>
          <p:spPr>
            <a:xfrm>
              <a:off x="2857425" y="1879650"/>
              <a:ext cx="15200" cy="15200"/>
            </a:xfrm>
            <a:custGeom>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06695297-E4A4-3C05-4C49-FE20711A50C6}"/>
                </a:ext>
              </a:extLst>
            </p:cNvPr>
            <p:cNvSpPr/>
            <p:nvPr/>
          </p:nvSpPr>
          <p:spPr>
            <a:xfrm>
              <a:off x="2910250" y="1870100"/>
              <a:ext cx="107375" cy="67450"/>
            </a:xfrm>
            <a:custGeom>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C8B5F437-EEA2-F72A-E67A-B02451D7FE98}"/>
                </a:ext>
              </a:extLst>
            </p:cNvPr>
            <p:cNvSpPr/>
            <p:nvPr/>
          </p:nvSpPr>
          <p:spPr>
            <a:xfrm>
              <a:off x="2878775" y="1899325"/>
              <a:ext cx="45550" cy="60700"/>
            </a:xfrm>
            <a:custGeom>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3097B425-DEFA-D054-12EB-4BD3E067B9C2}"/>
                </a:ext>
              </a:extLst>
            </p:cNvPr>
            <p:cNvSpPr/>
            <p:nvPr/>
          </p:nvSpPr>
          <p:spPr>
            <a:xfrm>
              <a:off x="2978250" y="1877950"/>
              <a:ext cx="29800" cy="29825"/>
            </a:xfrm>
            <a:custGeom>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682053C9-B59E-747D-1DBF-7790EF9D788C}"/>
                </a:ext>
              </a:extLst>
            </p:cNvPr>
            <p:cNvSpPr/>
            <p:nvPr/>
          </p:nvSpPr>
          <p:spPr>
            <a:xfrm>
              <a:off x="2896775" y="1934150"/>
              <a:ext cx="15200" cy="14650"/>
            </a:xfrm>
            <a:custGeom>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DF9005F8-2A84-F0BD-4C79-4135C3081B9C}"/>
                </a:ext>
              </a:extLst>
            </p:cNvPr>
            <p:cNvSpPr/>
            <p:nvPr/>
          </p:nvSpPr>
          <p:spPr>
            <a:xfrm>
              <a:off x="2877100" y="1831325"/>
              <a:ext cx="115225" cy="90500"/>
            </a:xfrm>
            <a:custGeom>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68D32EAA-9C4B-067D-87EC-CCF82D3ADB02}"/>
                </a:ext>
              </a:extLst>
            </p:cNvPr>
            <p:cNvSpPr/>
            <p:nvPr/>
          </p:nvSpPr>
          <p:spPr>
            <a:xfrm>
              <a:off x="1125975" y="1399725"/>
              <a:ext cx="837925" cy="346750"/>
            </a:xfrm>
            <a:custGeom>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BFF7D6ED-B79E-FD23-A7F1-E24F3E24A22C}"/>
                </a:ext>
              </a:extLst>
            </p:cNvPr>
            <p:cNvSpPr/>
            <p:nvPr/>
          </p:nvSpPr>
          <p:spPr>
            <a:xfrm>
              <a:off x="5924700" y="1924050"/>
              <a:ext cx="615925" cy="255150"/>
            </a:xfrm>
            <a:custGeom>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124412A0-E74A-F37F-86CC-3EB4A756AED6}"/>
                </a:ext>
              </a:extLst>
            </p:cNvPr>
            <p:cNvSpPr/>
            <p:nvPr/>
          </p:nvSpPr>
          <p:spPr>
            <a:xfrm>
              <a:off x="4132550" y="455025"/>
              <a:ext cx="1414525" cy="585625"/>
            </a:xfrm>
            <a:custGeom>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120BF1DC-91D9-4C89-0AC9-CA930065EF9F}"/>
                </a:ext>
              </a:extLst>
            </p:cNvPr>
            <p:cNvSpPr/>
            <p:nvPr/>
          </p:nvSpPr>
          <p:spPr>
            <a:xfrm>
              <a:off x="2436500" y="800650"/>
              <a:ext cx="1158825" cy="479400"/>
            </a:xfrm>
            <a:custGeom>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5E3A0790-94A9-0D64-F197-1EA3CC275CDD}"/>
              </a:ext>
            </a:extLst>
          </p:cNvPr>
          <p:cNvSpPr txBox="1"/>
          <p:nvPr/>
        </p:nvSpPr>
        <p:spPr>
          <a:xfrm>
            <a:off x="754421" y="3561807"/>
            <a:ext cx="6372786" cy="2436308"/>
          </a:xfrm>
          <a:prstGeom prst="rect">
            <a:avLst/>
          </a:prstGeom>
          <a:noFill/>
        </p:spPr>
        <p:txBody>
          <a:bodyPr wrap="square">
            <a:spAutoFit/>
          </a:bodyPr>
          <a:lstStyle/>
          <a:p>
            <a:pPr>
              <a:lnSpc>
                <a:spcPct val="115000"/>
              </a:lnSpc>
              <a:spcAft>
                <a:spcPts val="1000"/>
              </a:spcAft>
              <a:defRPr/>
            </a:pPr>
            <a:r>
              <a:rPr lang="en-US" sz="2400" b="1" err="1">
                <a:solidFill>
                  <a:schemeClr val="accent1">
                    <a:lumMod val="50000"/>
                  </a:schemeClr>
                </a:solidFill>
              </a:rPr>
              <a:t>Hợp phần 8: </a:t>
            </a:r>
            <a:r>
              <a:rPr lang="vi-VN" sz="2400" b="1">
                <a:solidFill>
                  <a:schemeClr val="accent1">
                    <a:lumMod val="50000"/>
                  </a:schemeClr>
                </a:solidFill>
              </a:rPr>
              <a:t>Các cơ hội TKNL</a:t>
            </a:r>
            <a:r>
              <a:rPr lang="en-US" sz="2400" b="1">
                <a:solidFill>
                  <a:schemeClr val="accent1">
                    <a:lumMod val="50000"/>
                  </a:schemeClr>
                </a:solidFill>
              </a:rPr>
              <a:t> </a:t>
            </a:r>
            <a:r>
              <a:rPr lang="vi-VN" sz="2400" b="1">
                <a:solidFill>
                  <a:schemeClr val="accent1">
                    <a:lumMod val="50000"/>
                  </a:schemeClr>
                </a:solidFill>
              </a:rPr>
              <a:t>điển hình trong dây chuyền sản xuất trong các ngành công nghiệp </a:t>
            </a:r>
            <a:endParaRPr lang="en-US" sz="2400" b="1">
              <a:solidFill>
                <a:schemeClr val="accent1">
                  <a:lumMod val="50000"/>
                </a:schemeClr>
              </a:solidFill>
            </a:endParaRPr>
          </a:p>
          <a:p>
            <a:pPr>
              <a:lnSpc>
                <a:spcPct val="115000"/>
              </a:lnSpc>
              <a:spcAft>
                <a:spcPts val="1000"/>
              </a:spcAft>
              <a:defRPr/>
            </a:pPr>
            <a:r>
              <a:rPr lang="vi-VN" sz="2400" b="1">
                <a:solidFill>
                  <a:schemeClr val="accent1">
                    <a:lumMod val="50000"/>
                  </a:schemeClr>
                </a:solidFill>
              </a:rPr>
              <a:t> </a:t>
            </a:r>
          </a:p>
          <a:p>
            <a:pPr>
              <a:lnSpc>
                <a:spcPct val="115000"/>
              </a:lnSpc>
              <a:spcAft>
                <a:spcPts val="1000"/>
              </a:spcAft>
              <a:defRPr/>
            </a:pPr>
            <a:r>
              <a:rPr lang="vi-VN" sz="2400" b="1">
                <a:solidFill>
                  <a:srgbClr val="00B0F0"/>
                </a:solidFill>
              </a:rPr>
              <a:t>Ngành thép</a:t>
            </a:r>
            <a:endParaRPr lang="en-US" altLang="en-US" sz="2400" b="1" kern="0">
              <a:solidFill>
                <a:srgbClr val="00B0F0"/>
              </a:solidFill>
              <a:latin typeface="+mn-lt"/>
              <a:ea typeface="+mj-ea"/>
              <a:cs typeface="Arial" panose="020b0604020202020204" pitchFamily="34" charset="0"/>
            </a:endParaRPr>
          </a:p>
        </p:txBody>
      </p:sp>
      <p:sp>
        <p:nvSpPr>
          <p:cNvPr id="8" name="Google Shape;46;p15">
            <a:extLst>
              <a:ext uri="{FF2B5EF4-FFF2-40B4-BE49-F238E27FC236}">
                <a16:creationId xmlns:a16="http://schemas.microsoft.com/office/drawing/2014/main" id="{F77EB302-581A-80A2-3BFB-2E0A6D6403F6}"/>
              </a:ext>
            </a:extLst>
          </p:cNvPr>
          <p:cNvSpPr txBox="1"/>
          <p:nvPr/>
        </p:nvSpPr>
        <p:spPr>
          <a:xfrm>
            <a:off x="546998" y="571751"/>
            <a:ext cx="7430018"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ct val="0"/>
              </a:spcBef>
              <a:spcAft>
                <a:spcPct val="0"/>
              </a:spcAft>
            </a:defPPr>
            <a:lvl1pPr marR="0" lvl="0" algn="l" rtl="0">
              <a:lnSpc>
                <a:spcPct val="100000"/>
              </a:lnSpc>
              <a:spcBef>
                <a:spcPct val="0"/>
              </a:spcBef>
              <a:spcAft>
                <a:spcPct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endParaRPr lang="en-US" sz="4800" b="1">
              <a:solidFill>
                <a:schemeClr val="accent1">
                  <a:lumMod val="50000"/>
                </a:schemeClr>
              </a:solidFill>
            </a:endParaRPr>
          </a:p>
        </p:txBody>
      </p:sp>
      <p:sp>
        <p:nvSpPr>
          <p:cNvPr id="365" name="Google Shape;46;p15">
            <a:extLst>
              <a:ext uri="{FF2B5EF4-FFF2-40B4-BE49-F238E27FC236}">
                <a16:creationId xmlns:a16="http://schemas.microsoft.com/office/drawing/2014/main" id="{49D1D104-C9D6-40FB-A7A6-C52722C66F99}"/>
              </a:ext>
            </a:extLst>
          </p:cNvPr>
          <p:cNvSpPr txBox="1">
            <a:spLocks noGrp="1"/>
          </p:cNvSpPr>
          <p:nvPr>
            <p:ph type="ctrTitle"/>
          </p:nvPr>
        </p:nvSpPr>
        <p:spPr>
          <a:xfrm>
            <a:off x="754421" y="1106488"/>
            <a:ext cx="10068696" cy="2322512"/>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ct val="0"/>
              </a:spcBef>
              <a:spcAft>
                <a:spcPct val="0"/>
              </a:spcAft>
            </a:defPPr>
            <a:lvl1pPr marR="0" lvl="0" algn="l" rtl="0">
              <a:lnSpc>
                <a:spcPct val="100000"/>
              </a:lnSpc>
              <a:spcBef>
                <a:spcPct val="0"/>
              </a:spcBef>
              <a:spcAft>
                <a:spcPct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4000" b="1">
                <a:solidFill>
                  <a:schemeClr val="accent1">
                    <a:lumMod val="50000"/>
                  </a:schemeClr>
                </a:solidFill>
                <a:latin typeface="+mn-lt"/>
              </a:rPr>
              <a:t>CHƯƠNG TRÌNH TẬP HUẤN TKNL DÀNH CHO </a:t>
            </a:r>
            <a:r>
              <a:rPr lang="en-US" sz="4000" b="1">
                <a:solidFill>
                  <a:schemeClr val="accent1">
                    <a:lumMod val="50000"/>
                  </a:schemeClr>
                </a:solidFill>
                <a:latin typeface="+mn-lt"/>
              </a:rPr>
              <a:t>CÁN BỘ QUẢN LÝ</a:t>
            </a:r>
            <a:endParaRPr sz="4000" b="1">
              <a:solidFill>
                <a:schemeClr val="accent1">
                  <a:lumMod val="50000"/>
                </a:schemeClr>
              </a:solidFill>
              <a:latin typeface="+mn-lt"/>
            </a:endParaRPr>
          </a:p>
        </p:txBody>
      </p:sp>
    </p:spTree>
    <p:extLst>
      <p:ext uri="{BB962C8B-B14F-4D97-AF65-F5344CB8AC3E}">
        <p14:creationId xmlns:p14="http://schemas.microsoft.com/office/powerpoint/2010/main" val="131530761"/>
      </p:ext>
    </p:extLst>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2E8E9B87-AB3A-B966-E30D-535FB0DE9DE5}"/>
            </a:ext>
          </a:extLst>
        </p:cNvPr>
        <p:cNvGrpSpPr/>
        <p:nvPr/>
      </p:nvGrpSpPr>
      <p:grpSpPr>
        <a:xfrm>
          <a:off x="0" y="0"/>
          <a:ext cx="0" cy="0"/>
        </a:xfrm>
      </p:grpSpPr>
      <p:sp>
        <p:nvSpPr>
          <p:cNvPr id="6" name="TextBox 5">
            <a:extLst>
              <a:ext uri="{FF2B5EF4-FFF2-40B4-BE49-F238E27FC236}">
                <a16:creationId xmlns:a16="http://schemas.microsoft.com/office/drawing/2014/main" id="{F46BBDEE-7292-C870-9C8F-62A5C2F89CBF}"/>
              </a:ext>
            </a:extLst>
          </p:cNvPr>
          <p:cNvSpPr txBox="1"/>
          <p:nvPr/>
        </p:nvSpPr>
        <p:spPr>
          <a:xfrm>
            <a:off x="1119754" y="439330"/>
            <a:ext cx="7588817" cy="954107"/>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1.1 Tối ưu hóa nguyên liệu đầu vào</a:t>
            </a:r>
            <a:endParaRPr lang="en-US" sz="2800"/>
          </a:p>
          <a:p>
            <a:pPr marL="0" marR="0" lvl="0" indent="0" algn="l" defTabSz="914400" rtl="0" eaLnBrk="1" fontAlgn="auto" latinLnBrk="0" hangingPunct="1">
              <a:lnSpc>
                <a:spcPct val="100000"/>
              </a:lnSpc>
              <a:spcBef>
                <a:spcPct val="0"/>
              </a:spcBef>
              <a:spcAft>
                <a:spcPct val="0"/>
              </a:spcAft>
              <a:buClr>
                <a:srgbClr val="000000"/>
              </a:buClr>
              <a:buSzTx/>
              <a:buFont typeface="Arial"/>
              <a:buNone/>
              <a:defRPr/>
            </a:pP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3" name="TextBox 2">
            <a:extLst>
              <a:ext uri="{FF2B5EF4-FFF2-40B4-BE49-F238E27FC236}">
                <a16:creationId xmlns:a16="http://schemas.microsoft.com/office/drawing/2014/main" id="{1FA7D449-9C70-06A1-4C4B-384857931AF6}"/>
              </a:ext>
            </a:extLst>
          </p:cNvPr>
          <p:cNvSpPr txBox="1"/>
          <p:nvPr/>
        </p:nvSpPr>
        <p:spPr>
          <a:xfrm>
            <a:off x="1326583" y="1393437"/>
            <a:ext cx="9667988" cy="2625206"/>
          </a:xfrm>
          <a:prstGeom prst="rect">
            <a:avLst/>
          </a:prstGeom>
          <a:noFill/>
        </p:spPr>
        <p:txBody>
          <a:bodyPr wrap="square">
            <a:spAutoFit/>
          </a:bodyPr>
          <a:lstStyle/>
          <a:p>
            <a:pPr marL="342900" indent="-342900">
              <a:lnSpc>
                <a:spcPct val="150000"/>
              </a:lnSpc>
              <a:buFont typeface="Wingdings" panose="05000000000000000000" pitchFamily="2" charset="2"/>
              <a:buChar char="q"/>
            </a:pPr>
            <a:r>
              <a:rPr lang="vi-VN" b="1"/>
              <a:t>Khuyến nghị triển khai</a:t>
            </a:r>
          </a:p>
          <a:p>
            <a:pPr>
              <a:lnSpc>
                <a:spcPct val="150000"/>
              </a:lnSpc>
              <a:buFont typeface="+mj-lt"/>
              <a:buAutoNum type="arabicPeriod"/>
            </a:pPr>
            <a:r>
              <a:rPr lang="vi-VN"/>
              <a:t>Sử dụng phần mềm mô phỏng lò cao (VD: </a:t>
            </a:r>
            <a:r>
              <a:rPr lang="vi-VN" b="1"/>
              <a:t>BF Simulator</a:t>
            </a:r>
            <a:r>
              <a:rPr lang="vi-VN"/>
              <a:t>, </a:t>
            </a:r>
            <a:r>
              <a:rPr lang="vi-VN" b="1"/>
              <a:t>FactSage</a:t>
            </a:r>
            <a:r>
              <a:rPr lang="vi-VN"/>
              <a:t>) để đánh giá thành phần tối ưu.</a:t>
            </a:r>
          </a:p>
          <a:p>
            <a:pPr>
              <a:lnSpc>
                <a:spcPct val="150000"/>
              </a:lnSpc>
              <a:buFont typeface="+mj-lt"/>
              <a:buAutoNum type="arabicPeriod"/>
            </a:pPr>
            <a:r>
              <a:rPr lang="vi-VN"/>
              <a:t>Đầu tư hệ thống </a:t>
            </a:r>
            <a:r>
              <a:rPr lang="vi-VN" b="1"/>
              <a:t>sấy nguyên liệu đầu vào</a:t>
            </a:r>
            <a:r>
              <a:rPr lang="vi-VN"/>
              <a:t> để giảm độ ẩm.</a:t>
            </a:r>
          </a:p>
          <a:p>
            <a:pPr>
              <a:lnSpc>
                <a:spcPct val="150000"/>
              </a:lnSpc>
              <a:buFont typeface="+mj-lt"/>
              <a:buAutoNum type="arabicPeriod"/>
            </a:pPr>
            <a:r>
              <a:rPr lang="vi-VN"/>
              <a:t>Kiểm tra định kỳ chất lượng nguyên liệu (Fe%, độ ẩm, cỡ hạt).</a:t>
            </a:r>
          </a:p>
          <a:p>
            <a:pPr>
              <a:lnSpc>
                <a:spcPct val="150000"/>
              </a:lnSpc>
              <a:buFont typeface="+mj-lt"/>
              <a:buAutoNum type="arabicPeriod"/>
            </a:pPr>
            <a:r>
              <a:rPr lang="vi-VN"/>
              <a:t>Tối ưu phối liệu bằng </a:t>
            </a:r>
            <a:r>
              <a:rPr lang="vi-VN" b="1"/>
              <a:t>AI hoặc thuật toán trộn nguyên liệu</a:t>
            </a:r>
            <a:r>
              <a:rPr lang="vi-VN"/>
              <a:t> theo thời gian thực.</a:t>
            </a:r>
          </a:p>
        </p:txBody>
      </p:sp>
    </p:spTree>
    <p:extLst>
      <p:ext uri="{BB962C8B-B14F-4D97-AF65-F5344CB8AC3E}">
        <p14:creationId xmlns:p14="http://schemas.microsoft.com/office/powerpoint/2010/main" val="419889468"/>
      </p:ext>
    </p:extLst>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BBFDBA3B-F8A7-C0FB-ECFF-8C39B1ACA9A7}"/>
            </a:ext>
          </a:extLst>
        </p:cNvPr>
        <p:cNvGrpSpPr/>
        <p:nvPr/>
      </p:nvGrpSpPr>
      <p:grpSpPr>
        <a:xfrm>
          <a:off x="0" y="0"/>
          <a:ext cx="0" cy="0"/>
        </a:xfrm>
      </p:grpSpPr>
      <p:sp>
        <p:nvSpPr>
          <p:cNvPr id="6" name="TextBox 5">
            <a:extLst>
              <a:ext uri="{FF2B5EF4-FFF2-40B4-BE49-F238E27FC236}">
                <a16:creationId xmlns:a16="http://schemas.microsoft.com/office/drawing/2014/main" id="{3AD4D6A0-300D-AB02-10D5-1C02DBEB2B93}"/>
              </a:ext>
            </a:extLst>
          </p:cNvPr>
          <p:cNvSpPr txBox="1"/>
          <p:nvPr/>
        </p:nvSpPr>
        <p:spPr>
          <a:xfrm>
            <a:off x="1001925" y="441202"/>
            <a:ext cx="9023818" cy="954107"/>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1.2 Cải thiện hiệu suất khí lò cao (Top gas recovery)</a:t>
            </a:r>
            <a:endParaRPr lang="en-US" sz="2800"/>
          </a:p>
          <a:p>
            <a:pPr marL="0" marR="0" lvl="0" indent="0" algn="l" defTabSz="914400" rtl="0" eaLnBrk="1" fontAlgn="auto" latinLnBrk="0" hangingPunct="1">
              <a:lnSpc>
                <a:spcPct val="100000"/>
              </a:lnSpc>
              <a:spcBef>
                <a:spcPct val="0"/>
              </a:spcBef>
              <a:spcAft>
                <a:spcPct val="0"/>
              </a:spcAft>
              <a:buClr>
                <a:srgbClr val="000000"/>
              </a:buClr>
              <a:buSzTx/>
              <a:buFont typeface="Arial"/>
              <a:buNone/>
              <a:defRPr/>
            </a:pP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2" name="Rectangle 1">
            <a:extLst>
              <a:ext uri="{FF2B5EF4-FFF2-40B4-BE49-F238E27FC236}">
                <a16:creationId xmlns:a16="http://schemas.microsoft.com/office/drawing/2014/main" id="{6394B77D-DB05-4944-6D03-555B71FE5316}"/>
              </a:ext>
            </a:extLst>
          </p:cNvPr>
          <p:cNvSpPr>
            <a:spLocks noChangeArrowheads="1"/>
          </p:cNvSpPr>
          <p:nvPr/>
        </p:nvSpPr>
        <p:spPr bwMode="auto">
          <a:xfrm>
            <a:off x="538788" y="1395309"/>
            <a:ext cx="10897150" cy="4611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algn="l" defTabSz="914400" rtl="0" eaLnBrk="0" fontAlgn="base" latinLnBrk="0" hangingPunct="0">
              <a:lnSpc>
                <a:spcPct val="150000"/>
              </a:lnSpc>
              <a:spcBef>
                <a:spcPct val="0"/>
              </a:spcBef>
              <a:spcAft>
                <a:spcPct val="0"/>
              </a:spcAft>
              <a:buClrTx/>
              <a:buSzTx/>
              <a:buFont typeface="Wingdings" panose="05000000000000000000" pitchFamily="2" charset="2"/>
              <a:buChar char="q"/>
            </a:pPr>
            <a:r>
              <a:rPr kumimoji="0" lang="en-US" altLang="en-US" sz="1800" b="1" i="0" u="none" strike="noStrike" cap="none" normalizeH="0" baseline="0" err="1">
                <a:ln>
                  <a:noFill/>
                </a:ln>
                <a:solidFill>
                  <a:schemeClr val="tx1"/>
                </a:solidFill>
                <a:effectLst/>
                <a:latin typeface="Arial" panose="020b0604020202020204" pitchFamily="34" charset="0"/>
              </a:rPr>
              <a:t>Khái quát về khí lò cao</a:t>
            </a:r>
            <a:endParaRPr kumimoji="0" lang="en-US" altLang="en-US" sz="1800" b="1" i="0" u="none" strike="noStrike" cap="none" normalizeH="0" baseline="0">
              <a:ln>
                <a:noFill/>
              </a:ln>
              <a:solidFill>
                <a:schemeClr val="tx1"/>
              </a:solidFill>
              <a:effectLst/>
              <a:latin typeface="Arial" panose="020b0604020202020204" pitchFamily="34" charset="0"/>
            </a:endParaRP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pPr>
            <a:r>
              <a:rPr kumimoji="0" lang="en-US" altLang="en-US" sz="1800" b="0" i="0" u="none" strike="noStrike" cap="none" normalizeH="0" baseline="0">
                <a:ln>
                  <a:noFill/>
                </a:ln>
                <a:solidFill>
                  <a:schemeClr val="tx1"/>
                </a:solidFill>
                <a:effectLst/>
                <a:latin typeface="Arial" panose="020b0604020202020204" pitchFamily="34" charset="0"/>
              </a:rPr>
              <a:t>Thành phần BFG: ~20–25% CO, ~3–5% H₂, ~15–20% CO₂, còn lại là N₂ và khí trơ.</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pPr>
            <a:r>
              <a:rPr kumimoji="0" lang="en-US" altLang="en-US" sz="1800" b="0" i="0" u="none" strike="noStrike" cap="none" normalizeH="0" baseline="0" err="1">
                <a:ln>
                  <a:noFill/>
                </a:ln>
                <a:solidFill>
                  <a:schemeClr val="tx1"/>
                </a:solidFill>
                <a:effectLst/>
                <a:latin typeface="Arial" panose="020b0604020202020204" pitchFamily="34" charset="0"/>
              </a:rPr>
              <a:t>Giá trị nhiệt: ~3.000–4.000 kJ/Nm³ (rất thấp so với khí thiên nhiên: ~39.000 kJ/Nm³).</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pPr>
            <a:r>
              <a:rPr kumimoji="0" lang="en-US" altLang="en-US" sz="1800" b="0" i="0" u="none" strike="noStrike" cap="none" normalizeH="0" baseline="0">
                <a:ln>
                  <a:noFill/>
                </a:ln>
                <a:solidFill>
                  <a:schemeClr val="tx1"/>
                </a:solidFill>
                <a:effectLst/>
                <a:latin typeface="Arial" panose="020b0604020202020204" pitchFamily="34" charset="0"/>
              </a:rPr>
              <a:t>Thường được sử dụng đốt lại tại: </a:t>
            </a:r>
            <a:r>
              <a:rPr kumimoji="0" lang="en-US" altLang="en-US" sz="1800" b="1" i="0" u="none" strike="noStrike" cap="none" normalizeH="0" baseline="0" err="1">
                <a:ln>
                  <a:noFill/>
                </a:ln>
                <a:solidFill>
                  <a:schemeClr val="tx1"/>
                </a:solidFill>
                <a:effectLst/>
                <a:latin typeface="Arial" panose="020b0604020202020204" pitchFamily="34" charset="0"/>
              </a:rPr>
              <a:t>Nồi hơi</a:t>
            </a:r>
            <a:r>
              <a:rPr kumimoji="0" lang="en-US" altLang="en-US" sz="1800" b="0" i="0" u="none" strike="noStrike" cap="none" normalizeH="0" baseline="0">
                <a:ln>
                  <a:noFill/>
                </a:ln>
                <a:solidFill>
                  <a:schemeClr val="tx1"/>
                </a:solidFill>
                <a:effectLst/>
                <a:latin typeface="Arial" panose="020b0604020202020204" pitchFamily="34" charset="0"/>
              </a:rPr>
              <a:t> (sản xuất hơi),</a:t>
            </a:r>
          </a:p>
          <a:p>
            <a:pPr marL="0" marR="0" lvl="0" indent="0" algn="l" defTabSz="914400" rtl="0" eaLnBrk="0" fontAlgn="base" latinLnBrk="0" hangingPunct="0">
              <a:lnSpc>
                <a:spcPct val="150000"/>
              </a:lnSpc>
              <a:spcBef>
                <a:spcPct val="0"/>
              </a:spcBef>
              <a:spcAft>
                <a:spcPct val="0"/>
              </a:spcAft>
              <a:buClrTx/>
              <a:buSzTx/>
            </a:pPr>
            <a:r>
              <a:rPr lang="en-US" altLang="en-US" sz="1800">
                <a:solidFill>
                  <a:schemeClr val="tx1"/>
                </a:solidFill>
                <a:latin typeface="Arial" panose="020b0604020202020204" pitchFamily="34" charset="0"/>
              </a:rPr>
              <a:t>			            L</a:t>
            </a:r>
            <a:r>
              <a:rPr kumimoji="0" lang="en-US" altLang="en-US" sz="1800" b="1" i="0" u="none" strike="noStrike" cap="none" normalizeH="0" baseline="0" err="1">
                <a:ln>
                  <a:noFill/>
                </a:ln>
                <a:solidFill>
                  <a:schemeClr val="tx1"/>
                </a:solidFill>
                <a:effectLst/>
                <a:latin typeface="Arial" panose="020b0604020202020204" pitchFamily="34" charset="0"/>
              </a:rPr>
              <a:t>ò nung</a:t>
            </a:r>
            <a:r>
              <a:rPr kumimoji="0" lang="en-US" altLang="en-US" sz="1800" b="0" i="0" u="none" strike="noStrike" cap="none" normalizeH="0" baseline="0">
                <a:ln>
                  <a:noFill/>
                </a:ln>
                <a:solidFill>
                  <a:schemeClr val="tx1"/>
                </a:solidFill>
                <a:effectLst/>
                <a:latin typeface="Arial" panose="020b0604020202020204" pitchFamily="34" charset="0"/>
              </a:rPr>
              <a:t> (làm nóng kim loại),</a:t>
            </a:r>
          </a:p>
          <a:p>
            <a:pPr marL="457200" marR="0" lvl="1" indent="0" algn="l" defTabSz="914400" rtl="0" eaLnBrk="0" fontAlgn="base" latinLnBrk="0" hangingPunct="0">
              <a:lnSpc>
                <a:spcPct val="150000"/>
              </a:lnSpc>
              <a:spcBef>
                <a:spcPct val="0"/>
              </a:spcBef>
              <a:spcAft>
                <a:spcPct val="0"/>
              </a:spcAft>
              <a:buClrTx/>
              <a:buSzTx/>
            </a:pPr>
            <a:r>
              <a:rPr kumimoji="0" lang="en-US" altLang="en-US" sz="1800" b="1" i="0" u="none" strike="noStrike" cap="none" normalizeH="0" baseline="0">
                <a:ln>
                  <a:noFill/>
                </a:ln>
                <a:solidFill>
                  <a:schemeClr val="tx1"/>
                </a:solidFill>
                <a:effectLst/>
                <a:latin typeface="Arial" panose="020b0604020202020204" pitchFamily="34" charset="0"/>
              </a:rPr>
              <a:t>                                                Turbine</a:t>
            </a:r>
            <a:r>
              <a:rPr kumimoji="0" lang="en-US" altLang="en-US" sz="1800" b="0" i="0" u="none" strike="noStrike" cap="none" normalizeH="0" baseline="0">
                <a:ln>
                  <a:noFill/>
                </a:ln>
                <a:solidFill>
                  <a:schemeClr val="tx1"/>
                </a:solidFill>
                <a:effectLst/>
                <a:latin typeface="Arial" panose="020b0604020202020204" pitchFamily="34" charset="0"/>
              </a:rPr>
              <a:t> (phát điện nếu nén đủ áp suất).</a:t>
            </a:r>
          </a:p>
          <a:p>
            <a:pPr marL="285750" lvl="0" indent="-285750" eaLnBrk="0" fontAlgn="base" hangingPunct="0">
              <a:lnSpc>
                <a:spcPct val="150000"/>
              </a:lnSpc>
              <a:spcBef>
                <a:spcPct val="0"/>
              </a:spcBef>
              <a:spcAft>
                <a:spcPct val="0"/>
              </a:spcAft>
              <a:buClrTx/>
              <a:buFont typeface="Wingdings" panose="05000000000000000000" pitchFamily="2" charset="2"/>
              <a:buChar char="q"/>
            </a:pPr>
            <a:r>
              <a:rPr lang="en-US" altLang="en-US" sz="1800" b="1">
                <a:solidFill>
                  <a:schemeClr val="tx1"/>
                </a:solidFill>
                <a:latin typeface="Arial" panose="020b0604020202020204" pitchFamily="34" charset="0"/>
              </a:rPr>
              <a:t>Các tồn tại phổ biến cần cải thiện</a:t>
            </a:r>
            <a:endParaRPr lang="en-US" altLang="en-US" sz="1800" b="1">
              <a:solidFill>
                <a:schemeClr val="tx1"/>
              </a:solidFill>
              <a:latin typeface="Arial" panose="020b0604020202020204" pitchFamily="34" charset="0"/>
            </a:endParaRPr>
          </a:p>
          <a:p>
            <a:pPr marL="285750" lvl="0" indent="-285750" eaLnBrk="0" fontAlgn="base" hangingPunct="0">
              <a:lnSpc>
                <a:spcPct val="150000"/>
              </a:lnSpc>
              <a:spcBef>
                <a:spcPct val="0"/>
              </a:spcBef>
              <a:spcAft>
                <a:spcPct val="0"/>
              </a:spcAft>
              <a:buClrTx/>
              <a:buFont typeface="Arial" panose="020b0604020202020204" pitchFamily="34" charset="0"/>
              <a:buChar char="•"/>
            </a:pPr>
            <a:r>
              <a:rPr lang="en-US" altLang="en-US" sz="1800">
                <a:solidFill>
                  <a:schemeClr val="tx1"/>
                </a:solidFill>
                <a:latin typeface="Arial" panose="020b0604020202020204" pitchFamily="34" charset="0"/>
              </a:rPr>
              <a:t>Hiệu suất thu hồi khí thấp do rò rỉ, làm sạch kém.</a:t>
            </a:r>
          </a:p>
          <a:p>
            <a:pPr marL="285750" lvl="0" indent="-285750" eaLnBrk="0" fontAlgn="base" hangingPunct="0">
              <a:lnSpc>
                <a:spcPct val="150000"/>
              </a:lnSpc>
              <a:spcBef>
                <a:spcPct val="0"/>
              </a:spcBef>
              <a:spcAft>
                <a:spcPct val="0"/>
              </a:spcAft>
              <a:buClrTx/>
              <a:buFont typeface="Arial" panose="020b0604020202020204" pitchFamily="34" charset="0"/>
              <a:buChar char="•"/>
            </a:pPr>
            <a:r>
              <a:rPr lang="en-US" altLang="en-US" sz="1800" err="1">
                <a:solidFill>
                  <a:schemeClr val="tx1"/>
                </a:solidFill>
                <a:latin typeface="Arial" panose="020b0604020202020204" pitchFamily="34" charset="0"/>
              </a:rPr>
              <a:t>Không tối ưu hệ thống cháy (burner) → đốt không hết CO.</a:t>
            </a:r>
          </a:p>
          <a:p>
            <a:pPr marL="285750" lvl="0" indent="-285750" eaLnBrk="0" fontAlgn="base" hangingPunct="0">
              <a:lnSpc>
                <a:spcPct val="150000"/>
              </a:lnSpc>
              <a:spcBef>
                <a:spcPct val="0"/>
              </a:spcBef>
              <a:spcAft>
                <a:spcPct val="0"/>
              </a:spcAft>
              <a:buClrTx/>
              <a:buFont typeface="Arial" panose="020b0604020202020204" pitchFamily="34" charset="0"/>
              <a:buChar char="•"/>
            </a:pPr>
            <a:r>
              <a:rPr lang="en-US" altLang="en-US" sz="1800" err="1">
                <a:solidFill>
                  <a:schemeClr val="tx1"/>
                </a:solidFill>
                <a:latin typeface="Arial" panose="020b0604020202020204" pitchFamily="34" charset="0"/>
              </a:rPr>
              <a:t>Không đồng bộ hóa giữa lượng khí sinh ra và nhu cầu sử dụng.</a:t>
            </a:r>
          </a:p>
          <a:p>
            <a:pPr marL="285750" lvl="0" indent="-285750" eaLnBrk="0" fontAlgn="base" hangingPunct="0">
              <a:lnSpc>
                <a:spcPct val="150000"/>
              </a:lnSpc>
              <a:spcBef>
                <a:spcPct val="0"/>
              </a:spcBef>
              <a:spcAft>
                <a:spcPct val="0"/>
              </a:spcAft>
              <a:buClrTx/>
              <a:buFont typeface="Arial" panose="020b0604020202020204" pitchFamily="34" charset="0"/>
              <a:buChar char="•"/>
            </a:pPr>
            <a:r>
              <a:rPr lang="en-US" altLang="en-US" sz="1800" err="1">
                <a:solidFill>
                  <a:schemeClr val="tx1"/>
                </a:solidFill>
                <a:latin typeface="Arial" panose="020b0604020202020204" pitchFamily="34" charset="0"/>
              </a:rPr>
              <a:t>Thiếu hệ thống lưu trữ khí đệm → khí thừa bị xả bỏ.</a:t>
            </a:r>
          </a:p>
        </p:txBody>
      </p:sp>
    </p:spTree>
    <p:extLst>
      <p:ext uri="{BB962C8B-B14F-4D97-AF65-F5344CB8AC3E}">
        <p14:creationId xmlns:p14="http://schemas.microsoft.com/office/powerpoint/2010/main" val="1850409102"/>
      </p:ext>
    </p:extLst>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1CA5609A-8EF4-1732-8ADF-77306BB1CA5B}"/>
            </a:ext>
          </a:extLst>
        </p:cNvPr>
        <p:cNvGrpSpPr/>
        <p:nvPr/>
      </p:nvGrpSpPr>
      <p:grpSpPr>
        <a:xfrm>
          <a:off x="0" y="0"/>
          <a:ext cx="0" cy="0"/>
        </a:xfrm>
      </p:grpSpPr>
      <p:sp>
        <p:nvSpPr>
          <p:cNvPr id="6" name="TextBox 5">
            <a:extLst>
              <a:ext uri="{FF2B5EF4-FFF2-40B4-BE49-F238E27FC236}">
                <a16:creationId xmlns:a16="http://schemas.microsoft.com/office/drawing/2014/main" id="{7E2FD8EA-04A6-FEAE-0CF8-37A8028811AC}"/>
              </a:ext>
            </a:extLst>
          </p:cNvPr>
          <p:cNvSpPr txBox="1"/>
          <p:nvPr/>
        </p:nvSpPr>
        <p:spPr>
          <a:xfrm>
            <a:off x="1001925" y="441202"/>
            <a:ext cx="9023818" cy="954107"/>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1.2 Cải thiện hiệu suất khí lò cao (Top gas recovery)</a:t>
            </a:r>
            <a:endParaRPr lang="en-US" sz="2800"/>
          </a:p>
          <a:p>
            <a:pPr marL="0" marR="0" lvl="0" indent="0" algn="l" defTabSz="914400" rtl="0" eaLnBrk="1" fontAlgn="auto" latinLnBrk="0" hangingPunct="1">
              <a:lnSpc>
                <a:spcPct val="100000"/>
              </a:lnSpc>
              <a:spcBef>
                <a:spcPct val="0"/>
              </a:spcBef>
              <a:spcAft>
                <a:spcPct val="0"/>
              </a:spcAft>
              <a:buClr>
                <a:srgbClr val="000000"/>
              </a:buClr>
              <a:buSzTx/>
              <a:buFont typeface="Arial"/>
              <a:buNone/>
              <a:defRPr/>
            </a:pP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7" name="TextBox 6">
            <a:extLst>
              <a:ext uri="{FF2B5EF4-FFF2-40B4-BE49-F238E27FC236}">
                <a16:creationId xmlns:a16="http://schemas.microsoft.com/office/drawing/2014/main" id="{9F78DF3B-FEFD-67D9-154C-FC4000A9733C}"/>
              </a:ext>
            </a:extLst>
          </p:cNvPr>
          <p:cNvSpPr txBox="1"/>
          <p:nvPr/>
        </p:nvSpPr>
        <p:spPr>
          <a:xfrm>
            <a:off x="601683" y="1288431"/>
            <a:ext cx="10588392" cy="5442452"/>
          </a:xfrm>
          <a:prstGeom prst="rect">
            <a:avLst/>
          </a:prstGeom>
          <a:noFill/>
        </p:spPr>
        <p:txBody>
          <a:bodyPr wrap="square">
            <a:spAutoFit/>
          </a:bodyPr>
          <a:lstStyle/>
          <a:p>
            <a:pPr marL="342900" indent="-342900">
              <a:lnSpc>
                <a:spcPct val="150000"/>
              </a:lnSpc>
              <a:buFont typeface="Wingdings" panose="05000000000000000000" pitchFamily="2" charset="2"/>
              <a:buChar char="q"/>
            </a:pPr>
            <a:r>
              <a:rPr lang="vi-VN" sz="1800" b="1"/>
              <a:t>Bối cảnh và vấn đề tồn tại</a:t>
            </a:r>
          </a:p>
          <a:p>
            <a:pPr marL="342900" indent="-342900">
              <a:lnSpc>
                <a:spcPct val="150000"/>
              </a:lnSpc>
              <a:buFont typeface="Wingdings" panose="05000000000000000000" pitchFamily="2" charset="2"/>
              <a:buChar char="Ø"/>
            </a:pPr>
            <a:r>
              <a:rPr lang="vi-VN" sz="1800"/>
              <a:t>Khí lò cao (BFG – Blast Furnace Gas) chiếm khoảng </a:t>
            </a:r>
            <a:r>
              <a:rPr lang="vi-VN" sz="1800" b="1"/>
              <a:t>20–30% năng lượng đầu vào</a:t>
            </a:r>
            <a:r>
              <a:rPr lang="vi-VN" sz="1800"/>
              <a:t> trong quá trình luyện gang.</a:t>
            </a:r>
          </a:p>
          <a:p>
            <a:pPr marL="342900" indent="-342900">
              <a:lnSpc>
                <a:spcPct val="150000"/>
              </a:lnSpc>
              <a:buFont typeface="Wingdings" panose="05000000000000000000" pitchFamily="2" charset="2"/>
              <a:buChar char="Ø"/>
            </a:pPr>
            <a:r>
              <a:rPr lang="vi-VN" sz="1800"/>
              <a:t>Nhiều nhà máy tại Việt Nam như </a:t>
            </a:r>
            <a:r>
              <a:rPr lang="vi-VN" sz="1800" b="1"/>
              <a:t>Hòa Phát</a:t>
            </a:r>
            <a:r>
              <a:rPr lang="vi-VN" sz="1800"/>
              <a:t>, </a:t>
            </a:r>
            <a:r>
              <a:rPr lang="vi-VN" sz="1800" b="1"/>
              <a:t>Formosa Hà Tĩnh</a:t>
            </a:r>
            <a:r>
              <a:rPr lang="vi-VN" sz="1800"/>
              <a:t>, </a:t>
            </a:r>
            <a:r>
              <a:rPr lang="vi-VN" sz="1800" b="1"/>
              <a:t>TISCO</a:t>
            </a:r>
            <a:r>
              <a:rPr lang="vi-VN" sz="1800"/>
              <a:t> chưa tận dụng hết tiềm năng nhiệt và năng lượng của BFG, dẫn đến:</a:t>
            </a:r>
          </a:p>
          <a:p>
            <a:pPr marL="742950" lvl="1" indent="-285750">
              <a:lnSpc>
                <a:spcPct val="150000"/>
              </a:lnSpc>
              <a:buFont typeface="Arial" panose="020b0604020202020204" pitchFamily="34" charset="0"/>
              <a:buChar char="•"/>
            </a:pPr>
            <a:r>
              <a:rPr lang="vi-VN" sz="1800"/>
              <a:t>Hiệu suất đốt thấp (nhiệt trị ~3.000–3.200 kcal/Nm³)</a:t>
            </a:r>
          </a:p>
          <a:p>
            <a:pPr marL="742950" lvl="1" indent="-285750">
              <a:lnSpc>
                <a:spcPct val="150000"/>
              </a:lnSpc>
              <a:buFont typeface="Arial" panose="020b0604020202020204" pitchFamily="34" charset="0"/>
              <a:buChar char="•"/>
            </a:pPr>
            <a:r>
              <a:rPr lang="vi-VN" sz="1800"/>
              <a:t>Khí dư bị đốt bỏ hoặc không được thu hồi tối ưu</a:t>
            </a:r>
          </a:p>
          <a:p>
            <a:pPr marL="742950" lvl="1" indent="-285750">
              <a:lnSpc>
                <a:spcPct val="150000"/>
              </a:lnSpc>
              <a:buFont typeface="Arial" panose="020b0604020202020204" pitchFamily="34" charset="0"/>
              <a:buChar char="•"/>
            </a:pPr>
            <a:r>
              <a:rPr lang="vi-VN" sz="1800"/>
              <a:t>Ô nhiễm môi trường và lãng phí chi phí nhiên liệu bổ sung</a:t>
            </a:r>
          </a:p>
          <a:p>
            <a:pPr marL="342900" indent="-342900">
              <a:lnSpc>
                <a:spcPct val="150000"/>
              </a:lnSpc>
              <a:buFont typeface="Wingdings" panose="05000000000000000000" pitchFamily="2" charset="2"/>
              <a:buChar char="q"/>
            </a:pPr>
            <a:r>
              <a:rPr lang="en-US" sz="1800" b="1" err="1"/>
              <a:t>Triển khai tại Việt Nam</a:t>
            </a:r>
          </a:p>
          <a:p>
            <a:pPr marL="342900" indent="-342900">
              <a:lnSpc>
                <a:spcPct val="150000"/>
              </a:lnSpc>
              <a:buFont typeface="Wingdings" panose="05000000000000000000" pitchFamily="2" charset="2"/>
              <a:buChar char="Ø"/>
            </a:pPr>
            <a:r>
              <a:rPr lang="en-US" sz="1800" b="1"/>
              <a:t>Formosa Hà Tĩnh</a:t>
            </a:r>
            <a:r>
              <a:rPr lang="en-US" sz="1800"/>
              <a:t>: đã triển khai hệ thống phát điện từ BFG (Gas Turbine + HRSG)</a:t>
            </a:r>
          </a:p>
          <a:p>
            <a:pPr marL="342900" indent="-342900">
              <a:lnSpc>
                <a:spcPct val="150000"/>
              </a:lnSpc>
              <a:buFont typeface="Wingdings" panose="05000000000000000000" pitchFamily="2" charset="2"/>
              <a:buChar char="Ø"/>
            </a:pPr>
            <a:r>
              <a:rPr lang="en-US" sz="1800" b="1" err="1"/>
              <a:t>Hòa Phát Dung Quất</a:t>
            </a:r>
            <a:r>
              <a:rPr lang="en-US" sz="1800"/>
              <a:t>: sử dụng BFG cho hệ thống sấy, thiêu kết và phát điện</a:t>
            </a:r>
            <a:endParaRPr lang="en-US" sz="1800"/>
          </a:p>
          <a:p>
            <a:pPr marL="342900" indent="-342900">
              <a:lnSpc>
                <a:spcPct val="150000"/>
              </a:lnSpc>
              <a:buFont typeface="Wingdings" panose="05000000000000000000" pitchFamily="2" charset="2"/>
              <a:buChar char="Ø"/>
            </a:pPr>
            <a:r>
              <a:rPr lang="en-US" sz="1800" b="1"/>
              <a:t>TISCO</a:t>
            </a:r>
            <a:r>
              <a:rPr lang="en-US" sz="1800"/>
              <a:t>: đang nghiên cứu nâng cấp hệ thống làm sạch và tái sử dụng khí lò cao</a:t>
            </a:r>
            <a:endParaRPr lang="en-US" sz="1800"/>
          </a:p>
          <a:p>
            <a:pPr marL="742950" lvl="1" indent="-285750">
              <a:lnSpc>
                <a:spcPct val="150000"/>
              </a:lnSpc>
              <a:buFont typeface="Arial" panose="020b0604020202020204" pitchFamily="34" charset="0"/>
              <a:buChar char="•"/>
            </a:pPr>
            <a:endParaRPr lang="vi-VN" sz="1800"/>
          </a:p>
        </p:txBody>
      </p:sp>
    </p:spTree>
    <p:extLst>
      <p:ext uri="{BB962C8B-B14F-4D97-AF65-F5344CB8AC3E}">
        <p14:creationId xmlns:p14="http://schemas.microsoft.com/office/powerpoint/2010/main" val="4112024006"/>
      </p:ext>
    </p:extLst>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5028843E-80F4-6EF2-31B3-35821FECB31A}"/>
            </a:ext>
          </a:extLst>
        </p:cNvPr>
        <p:cNvGrpSpPr/>
        <p:nvPr/>
      </p:nvGrpSpPr>
      <p:grpSpPr>
        <a:xfrm>
          <a:off x="0" y="0"/>
          <a:ext cx="0" cy="0"/>
        </a:xfrm>
      </p:grpSpPr>
      <p:sp>
        <p:nvSpPr>
          <p:cNvPr id="6" name="TextBox 5">
            <a:extLst>
              <a:ext uri="{FF2B5EF4-FFF2-40B4-BE49-F238E27FC236}">
                <a16:creationId xmlns:a16="http://schemas.microsoft.com/office/drawing/2014/main" id="{1EDB5564-DA36-2966-0587-B7100A221546}"/>
              </a:ext>
            </a:extLst>
          </p:cNvPr>
          <p:cNvSpPr txBox="1"/>
          <p:nvPr/>
        </p:nvSpPr>
        <p:spPr>
          <a:xfrm>
            <a:off x="599154" y="397660"/>
            <a:ext cx="9023818" cy="954107"/>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1.2 Cải thiện hiệu suất khí lò cao (Top gas recovery)</a:t>
            </a:r>
            <a:endParaRPr lang="en-US" sz="2800"/>
          </a:p>
          <a:p>
            <a:pPr marL="0" marR="0" lvl="0" indent="0" algn="l" defTabSz="914400" rtl="0" eaLnBrk="1" fontAlgn="auto" latinLnBrk="0" hangingPunct="1">
              <a:lnSpc>
                <a:spcPct val="100000"/>
              </a:lnSpc>
              <a:spcBef>
                <a:spcPct val="0"/>
              </a:spcBef>
              <a:spcAft>
                <a:spcPct val="0"/>
              </a:spcAft>
              <a:buClr>
                <a:srgbClr val="000000"/>
              </a:buClr>
              <a:buSzTx/>
              <a:buFont typeface="Arial"/>
              <a:buNone/>
              <a:defRPr/>
            </a:pP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3" name="Rectangle 1">
            <a:extLst>
              <a:ext uri="{FF2B5EF4-FFF2-40B4-BE49-F238E27FC236}">
                <a16:creationId xmlns:a16="http://schemas.microsoft.com/office/drawing/2014/main" id="{04B8D466-B8F3-CE2E-C1A4-2508D64101BC}"/>
              </a:ext>
            </a:extLst>
          </p:cNvPr>
          <p:cNvSpPr>
            <a:spLocks noChangeArrowheads="1"/>
          </p:cNvSpPr>
          <p:nvPr/>
        </p:nvSpPr>
        <p:spPr bwMode="auto">
          <a:xfrm>
            <a:off x="664248" y="1433386"/>
            <a:ext cx="10863503" cy="50269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algn="l" defTabSz="914400" rtl="0" eaLnBrk="0" fontAlgn="base" latinLnBrk="0" hangingPunct="0">
              <a:lnSpc>
                <a:spcPct val="150000"/>
              </a:lnSpc>
              <a:spcBef>
                <a:spcPct val="0"/>
              </a:spcBef>
              <a:spcAft>
                <a:spcPct val="0"/>
              </a:spcAft>
              <a:buClrTx/>
              <a:buSzTx/>
              <a:buFont typeface="Wingdings" panose="05000000000000000000" pitchFamily="2" charset="2"/>
              <a:buChar char="q"/>
            </a:pPr>
            <a:r>
              <a:rPr kumimoji="0" lang="en-US" altLang="en-US" sz="1800" b="1" i="0" u="none" strike="noStrike" cap="none" normalizeH="0" baseline="0" err="1">
                <a:ln>
                  <a:noFill/>
                </a:ln>
                <a:solidFill>
                  <a:schemeClr val="tx1"/>
                </a:solidFill>
                <a:effectLst/>
                <a:latin typeface="Arial" panose="020b0604020202020204" pitchFamily="34" charset="0"/>
              </a:rPr>
              <a:t>Giải pháp cải thiện hiệu suất sử dụng khí lò cao</a:t>
            </a:r>
            <a:endParaRPr kumimoji="0" lang="en-US" altLang="en-US" sz="18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en-US" sz="1800" b="1" i="0" u="none" strike="noStrike" cap="none" normalizeH="0" baseline="0">
                <a:ln>
                  <a:noFill/>
                </a:ln>
                <a:solidFill>
                  <a:schemeClr val="tx1"/>
                </a:solidFill>
                <a:effectLst/>
                <a:latin typeface="Arial" panose="020b0604020202020204" pitchFamily="34" charset="0"/>
              </a:rPr>
              <a:t>1. Tăng tỷ lệ tái sử dụng khí</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pPr>
            <a:r>
              <a:rPr kumimoji="0" lang="en-US" altLang="en-US" sz="1800" b="1" i="0" u="none" strike="noStrike" cap="none" normalizeH="0" baseline="0">
                <a:ln>
                  <a:noFill/>
                </a:ln>
                <a:solidFill>
                  <a:schemeClr val="tx1"/>
                </a:solidFill>
                <a:effectLst/>
                <a:latin typeface="Arial" panose="020b0604020202020204" pitchFamily="34" charset="0"/>
              </a:rPr>
              <a:t>Trước cải thiện:</a:t>
            </a:r>
            <a:r>
              <a:rPr kumimoji="0" lang="en-US" altLang="en-US" sz="1800" b="0" i="0" u="none" strike="noStrike" cap="none" normalizeH="0" baseline="0">
                <a:ln>
                  <a:noFill/>
                </a:ln>
                <a:solidFill>
                  <a:schemeClr val="tx1"/>
                </a:solidFill>
                <a:effectLst/>
                <a:latin typeface="Arial" panose="020b0604020202020204" pitchFamily="34" charset="0"/>
              </a:rPr>
              <a:t> 60% lượng khí sinh ra được tái sử dụng.</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pPr>
            <a:r>
              <a:rPr kumimoji="0" lang="en-US" altLang="en-US" sz="1800" b="1" i="0" u="none" strike="noStrike" cap="none" normalizeH="0" baseline="0">
                <a:ln>
                  <a:noFill/>
                </a:ln>
                <a:solidFill>
                  <a:schemeClr val="tx1"/>
                </a:solidFill>
                <a:effectLst/>
                <a:latin typeface="Arial" panose="020b0604020202020204" pitchFamily="34" charset="0"/>
              </a:rPr>
              <a:t>Sau cải thiện:</a:t>
            </a:r>
            <a:r>
              <a:rPr kumimoji="0" lang="en-US" altLang="en-US" sz="1800" b="0" i="0" u="none" strike="noStrike" cap="none" normalizeH="0" baseline="0">
                <a:ln>
                  <a:noFill/>
                </a:ln>
                <a:solidFill>
                  <a:schemeClr val="tx1"/>
                </a:solidFill>
                <a:effectLst/>
                <a:latin typeface="Arial" panose="020b0604020202020204" pitchFamily="34" charset="0"/>
              </a:rPr>
              <a:t> đạt 85–90%.</a:t>
            </a:r>
            <a:endParaRPr kumimoji="0" lang="en-US" altLang="en-US" sz="18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en-US" sz="1800" b="1" i="0" u="none" strike="noStrike" cap="none" normalizeH="0" baseline="0">
                <a:ln>
                  <a:noFill/>
                </a:ln>
                <a:solidFill>
                  <a:schemeClr val="tx1"/>
                </a:solidFill>
                <a:effectLst/>
                <a:latin typeface="Arial" panose="020b0604020202020204" pitchFamily="34" charset="0"/>
              </a:rPr>
              <a:t>2. Lắp đặt hệ thống gia nhiệt sơ bộ gió nóng sử dụng BFG</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pPr>
            <a:r>
              <a:rPr kumimoji="0" lang="en-US" altLang="en-US" sz="1800" b="0" i="0" u="none" strike="noStrike" cap="none" normalizeH="0" baseline="0" err="1">
                <a:ln>
                  <a:noFill/>
                </a:ln>
                <a:solidFill>
                  <a:schemeClr val="tx1"/>
                </a:solidFill>
                <a:effectLst/>
                <a:latin typeface="Arial" panose="020b0604020202020204" pitchFamily="34" charset="0"/>
              </a:rPr>
              <a:t>Tăng hiệu suất trao đổi nhiệt, giảm tiêu thụ coke trong lò.</a:t>
            </a:r>
            <a:endParaRPr kumimoji="0" lang="en-US" altLang="en-US" sz="18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en-US" sz="1800" b="1" i="0" u="none" strike="noStrike" cap="none" normalizeH="0" baseline="0">
                <a:ln>
                  <a:noFill/>
                </a:ln>
                <a:solidFill>
                  <a:schemeClr val="tx1"/>
                </a:solidFill>
                <a:effectLst/>
                <a:latin typeface="Arial" panose="020b0604020202020204" pitchFamily="34" charset="0"/>
              </a:rPr>
              <a:t>3. Tích hợp turbine khí (BFGT – Blast Furnace Gas Turbine)</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pPr>
            <a:r>
              <a:rPr kumimoji="0" lang="en-US" altLang="en-US" sz="1800" b="0" i="0" u="none" strike="noStrike" cap="none" normalizeH="0" baseline="0">
                <a:ln>
                  <a:noFill/>
                </a:ln>
                <a:solidFill>
                  <a:schemeClr val="tx1"/>
                </a:solidFill>
                <a:effectLst/>
                <a:latin typeface="Arial" panose="020b0604020202020204" pitchFamily="34" charset="0"/>
              </a:rPr>
              <a:t>Cho phép phát điện với hiệu suất ~25–30%.</a:t>
            </a:r>
            <a:endParaRPr kumimoji="0" lang="en-US" altLang="en-US" sz="18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en-US" sz="1800" b="1" i="0" u="none" strike="noStrike" cap="none" normalizeH="0" baseline="0">
                <a:ln>
                  <a:noFill/>
                </a:ln>
                <a:solidFill>
                  <a:schemeClr val="tx1"/>
                </a:solidFill>
                <a:effectLst/>
                <a:latin typeface="Arial" panose="020b0604020202020204" pitchFamily="34" charset="0"/>
              </a:rPr>
              <a:t>4. Tối ưu hóa buồng đốt BFG</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pPr>
            <a:r>
              <a:rPr kumimoji="0" lang="en-US" altLang="en-US" sz="1800" b="0" i="0" u="none" strike="noStrike" cap="none" normalizeH="0" baseline="0">
                <a:ln>
                  <a:noFill/>
                </a:ln>
                <a:solidFill>
                  <a:schemeClr val="tx1"/>
                </a:solidFill>
                <a:effectLst/>
                <a:latin typeface="Arial" panose="020b0604020202020204" pitchFamily="34" charset="0"/>
              </a:rPr>
              <a:t>Duy trì điều kiện đốt ở mức tối ưu (tỷ lệ gió/chất cháy, nhiệt độ, áp suất).</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pPr>
            <a:r>
              <a:rPr kumimoji="0" lang="en-US" altLang="en-US" sz="1800" b="0" i="0" u="none" strike="noStrike" cap="none" normalizeH="0" baseline="0" err="1">
                <a:ln>
                  <a:noFill/>
                </a:ln>
                <a:solidFill>
                  <a:schemeClr val="tx1"/>
                </a:solidFill>
                <a:effectLst/>
                <a:latin typeface="Arial" panose="020b0604020202020204" pitchFamily="34" charset="0"/>
              </a:rPr>
              <a:t>Tự động hóa hệ thống kiểm soát cháy bằng PLC hoặc DCS.</a:t>
            </a:r>
          </a:p>
          <a:p>
            <a:pPr marL="0" marR="0" lvl="0" indent="0" algn="l" defTabSz="914400" rtl="0" eaLnBrk="0" fontAlgn="base" latinLnBrk="0" hangingPunct="0">
              <a:lnSpc>
                <a:spcPct val="150000"/>
              </a:lnSpc>
              <a:spcBef>
                <a:spcPct val="0"/>
              </a:spcBef>
              <a:spcAft>
                <a:spcPct val="0"/>
              </a:spcAft>
              <a:buClrTx/>
              <a:buSzTx/>
              <a:buFontTx/>
              <a:buNone/>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294175850"/>
      </p:ext>
    </p:extLst>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6250B5A0-E7CB-E658-CED5-80D5DF4CF9D0}"/>
            </a:ext>
          </a:extLst>
        </p:cNvPr>
        <p:cNvGrpSpPr/>
        <p:nvPr/>
      </p:nvGrpSpPr>
      <p:grpSpPr>
        <a:xfrm>
          <a:off x="0" y="0"/>
          <a:ext cx="0" cy="0"/>
        </a:xfrm>
      </p:grpSpPr>
      <p:sp>
        <p:nvSpPr>
          <p:cNvPr id="6" name="TextBox 5">
            <a:extLst>
              <a:ext uri="{FF2B5EF4-FFF2-40B4-BE49-F238E27FC236}">
                <a16:creationId xmlns:a16="http://schemas.microsoft.com/office/drawing/2014/main" id="{2104C892-0B3B-09EC-6CBF-CDFAE64267B6}"/>
              </a:ext>
            </a:extLst>
          </p:cNvPr>
          <p:cNvSpPr txBox="1"/>
          <p:nvPr/>
        </p:nvSpPr>
        <p:spPr>
          <a:xfrm>
            <a:off x="599154" y="397660"/>
            <a:ext cx="9023818" cy="954107"/>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1.2 Cải thiện hiệu suất khí lò cao (Top gas recovery)</a:t>
            </a:r>
            <a:endParaRPr lang="en-US" sz="2800"/>
          </a:p>
          <a:p>
            <a:pPr marL="0" marR="0" lvl="0" indent="0" algn="l" defTabSz="914400" rtl="0" eaLnBrk="1" fontAlgn="auto" latinLnBrk="0" hangingPunct="1">
              <a:lnSpc>
                <a:spcPct val="100000"/>
              </a:lnSpc>
              <a:spcBef>
                <a:spcPct val="0"/>
              </a:spcBef>
              <a:spcAft>
                <a:spcPct val="0"/>
              </a:spcAft>
              <a:buClr>
                <a:srgbClr val="000000"/>
              </a:buClr>
              <a:buSzTx/>
              <a:buFont typeface="Arial"/>
              <a:buNone/>
              <a:defRPr/>
            </a:pP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5" name="Rectangle 3">
            <a:extLst>
              <a:ext uri="{FF2B5EF4-FFF2-40B4-BE49-F238E27FC236}">
                <a16:creationId xmlns:a16="http://schemas.microsoft.com/office/drawing/2014/main" id="{D9BD17FC-8CA1-E33E-08E4-69F6FF444FAD}"/>
              </a:ext>
            </a:extLst>
          </p:cNvPr>
          <p:cNvSpPr>
            <a:spLocks noChangeArrowheads="1"/>
          </p:cNvSpPr>
          <p:nvPr/>
        </p:nvSpPr>
        <p:spPr bwMode="auto">
          <a:xfrm>
            <a:off x="599153" y="1150643"/>
            <a:ext cx="7957017" cy="2446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algn="l" defTabSz="914400" rtl="0" eaLnBrk="0" fontAlgn="base" latinLnBrk="0" hangingPunct="0">
              <a:lnSpc>
                <a:spcPct val="150000"/>
              </a:lnSpc>
              <a:spcBef>
                <a:spcPct val="0"/>
              </a:spcBef>
              <a:spcAft>
                <a:spcPct val="0"/>
              </a:spcAft>
              <a:buClrTx/>
              <a:buSzTx/>
              <a:buFont typeface="Wingdings" panose="05000000000000000000" pitchFamily="2" charset="2"/>
              <a:buChar char="q"/>
            </a:pPr>
            <a:r>
              <a:rPr kumimoji="0" lang="en-US" altLang="en-US" sz="1800" b="1" i="0" u="none" strike="noStrike" cap="none" normalizeH="0" baseline="0" err="1">
                <a:ln>
                  <a:noFill/>
                </a:ln>
                <a:solidFill>
                  <a:schemeClr val="tx1"/>
                </a:solidFill>
                <a:effectLst/>
                <a:latin typeface="Arial" panose="020b0604020202020204" pitchFamily="34" charset="0"/>
              </a:rPr>
              <a:t>Tính toán sơ bộ tiềm năng tiết kiệm</a:t>
            </a:r>
            <a:endParaRPr kumimoji="0" lang="en-US" altLang="en-US" sz="18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en-US" sz="1800" b="1" i="0" u="none" strike="noStrike" cap="none" normalizeH="0" baseline="0" err="1">
                <a:ln>
                  <a:noFill/>
                </a:ln>
                <a:solidFill>
                  <a:schemeClr val="tx1"/>
                </a:solidFill>
                <a:effectLst/>
                <a:latin typeface="Arial" panose="020b0604020202020204" pitchFamily="34" charset="0"/>
              </a:rPr>
              <a:t>Giả định đầu vào:</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pPr>
            <a:r>
              <a:rPr kumimoji="0" lang="en-US" altLang="en-US" sz="1800" b="0" i="0" u="none" strike="noStrike" cap="none" normalizeH="0" baseline="0" err="1">
                <a:ln>
                  <a:noFill/>
                </a:ln>
                <a:solidFill>
                  <a:schemeClr val="tx1"/>
                </a:solidFill>
                <a:effectLst/>
                <a:latin typeface="Arial" panose="020b0604020202020204" pitchFamily="34" charset="0"/>
              </a:rPr>
              <a:t>Lượng khí sinh ra: </a:t>
            </a:r>
            <a:r>
              <a:rPr kumimoji="0" lang="en-US" altLang="en-US" sz="1800" b="1" i="0" u="none" strike="noStrike" cap="none" normalizeH="0" baseline="0">
                <a:ln>
                  <a:noFill/>
                </a:ln>
                <a:solidFill>
                  <a:schemeClr val="tx1"/>
                </a:solidFill>
                <a:effectLst/>
                <a:latin typeface="Arial" panose="020b0604020202020204" pitchFamily="34" charset="0"/>
              </a:rPr>
              <a:t>1.500 Nm³/tấn gang</a:t>
            </a:r>
            <a:r>
              <a:rPr kumimoji="0" lang="en-US" altLang="en-US" sz="1800" b="0" i="0" u="none" strike="noStrike" cap="none" normalizeH="0" baseline="0">
                <a:ln>
                  <a:noFill/>
                </a:ln>
                <a:solidFill>
                  <a:schemeClr val="tx1"/>
                </a:solidFill>
                <a:effectLst/>
                <a:latin typeface="Arial" panose="020b0604020202020204" pitchFamily="34" charset="0"/>
              </a:rPr>
              <a:t>.</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pPr>
            <a:r>
              <a:rPr kumimoji="0" lang="en-US" altLang="en-US" sz="1800" b="0" i="0" u="none" strike="noStrike" cap="none" normalizeH="0" baseline="0">
                <a:ln>
                  <a:noFill/>
                </a:ln>
                <a:solidFill>
                  <a:schemeClr val="tx1"/>
                </a:solidFill>
                <a:effectLst/>
                <a:latin typeface="Arial" panose="020b0604020202020204" pitchFamily="34" charset="0"/>
              </a:rPr>
              <a:t>Nhà máy sản xuất </a:t>
            </a:r>
            <a:r>
              <a:rPr kumimoji="0" lang="en-US" altLang="en-US" sz="1800" b="1" i="0" u="none" strike="noStrike" cap="none" normalizeH="0" baseline="0">
                <a:ln>
                  <a:noFill/>
                </a:ln>
                <a:solidFill>
                  <a:schemeClr val="tx1"/>
                </a:solidFill>
                <a:effectLst/>
                <a:latin typeface="Arial" panose="020b0604020202020204" pitchFamily="34" charset="0"/>
              </a:rPr>
              <a:t>1.000.000 tấn gang/năm</a:t>
            </a:r>
            <a:r>
              <a:rPr kumimoji="0" lang="en-US" altLang="en-US" sz="1800" b="0" i="0" u="none" strike="noStrike" cap="none" normalizeH="0" baseline="0">
                <a:ln>
                  <a:noFill/>
                </a:ln>
                <a:solidFill>
                  <a:schemeClr val="tx1"/>
                </a:solidFill>
                <a:effectLst/>
                <a:latin typeface="Arial" panose="020b0604020202020204" pitchFamily="34" charset="0"/>
              </a:rPr>
              <a:t> → 1,5 tỷ Nm³/năm.</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pPr>
            <a:r>
              <a:rPr kumimoji="0" lang="en-US" altLang="en-US" sz="1800" b="0" i="0" u="none" strike="noStrike" cap="none" normalizeH="0" baseline="0" err="1">
                <a:ln>
                  <a:noFill/>
                </a:ln>
                <a:solidFill>
                  <a:schemeClr val="tx1"/>
                </a:solidFill>
                <a:effectLst/>
                <a:latin typeface="Arial" panose="020b0604020202020204" pitchFamily="34" charset="0"/>
              </a:rPr>
              <a:t>Giá trị nhiệt BFG: </a:t>
            </a:r>
            <a:r>
              <a:rPr kumimoji="0" lang="en-US" altLang="en-US" sz="1800" b="1" i="0" u="none" strike="noStrike" cap="none" normalizeH="0" baseline="0">
                <a:ln>
                  <a:noFill/>
                </a:ln>
                <a:solidFill>
                  <a:schemeClr val="tx1"/>
                </a:solidFill>
                <a:effectLst/>
                <a:latin typeface="Arial" panose="020b0604020202020204" pitchFamily="34" charset="0"/>
              </a:rPr>
              <a:t>3.500 kJ/Nm³</a:t>
            </a:r>
            <a:r>
              <a:rPr kumimoji="0" lang="en-US" altLang="en-US" sz="1800" b="0" i="0" u="none" strike="noStrike" cap="none" normalizeH="0" baseline="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TextBox 3">
            <a:extLst>
              <a:ext uri="{FF2B5EF4-FFF2-40B4-BE49-F238E27FC236}">
                <a16:creationId xmlns:a16="http://schemas.microsoft.com/office/drawing/2014/main" id="{6E4741F5-F19A-BF90-B297-A4724DF587FB}"/>
              </a:ext>
            </a:extLst>
          </p:cNvPr>
          <p:cNvSpPr txBox="1"/>
          <p:nvPr/>
        </p:nvSpPr>
        <p:spPr>
          <a:xfrm>
            <a:off x="599154" y="3429000"/>
            <a:ext cx="11287176" cy="2103589"/>
          </a:xfrm>
          <a:prstGeom prst="rect">
            <a:avLst/>
          </a:prstGeom>
          <a:noFill/>
        </p:spPr>
        <p:txBody>
          <a:bodyPr wrap="square">
            <a:spAutoFit/>
          </a:bodyPr>
          <a:lstStyle/>
          <a:p>
            <a:pPr>
              <a:buNone/>
            </a:pPr>
            <a:r>
              <a:rPr lang="vi-VN" b="1"/>
              <a:t>1. Tổng năng lượng trong BFG/năm:</a:t>
            </a:r>
          </a:p>
          <a:p>
            <a:pPr>
              <a:buNone/>
            </a:pPr>
            <a:endParaRPr lang="en-US" b="1"/>
          </a:p>
          <a:p>
            <a:pPr>
              <a:buNone/>
            </a:pPr>
            <a:r>
              <a:rPr lang="vi-VN" b="1"/>
              <a:t>2. Trước cải thiện: 60% tái sử dụng → hiệu suất năng lượng:</a:t>
            </a:r>
            <a:r>
              <a:rPr lang="en-US" b="1"/>
              <a:t> </a:t>
            </a:r>
            <a:r>
              <a:rPr lang="vi-VN"/>
              <a:t>0,60×1.458=875GWh</a:t>
            </a:r>
            <a:endParaRPr lang="en-US"/>
          </a:p>
          <a:p>
            <a:pPr>
              <a:buNone/>
            </a:pPr>
            <a:endParaRPr lang="en-US" b="1"/>
          </a:p>
          <a:p>
            <a:pPr>
              <a:buNone/>
            </a:pPr>
            <a:r>
              <a:rPr lang="en-US" b="1"/>
              <a:t>3. </a:t>
            </a:r>
            <a:r>
              <a:rPr lang="vi-VN" b="1"/>
              <a:t>Sau cải thiện: 90% tái sử dụng → hiệu suất năng lượng:</a:t>
            </a:r>
            <a:r>
              <a:rPr lang="en-US" b="1"/>
              <a:t>     </a:t>
            </a:r>
            <a:r>
              <a:rPr lang="vi-VN"/>
              <a:t>0,90×1.458=1.312GWh</a:t>
            </a:r>
            <a:endParaRPr lang="en-US"/>
          </a:p>
          <a:p>
            <a:pPr>
              <a:buNone/>
            </a:pPr>
            <a:endParaRPr lang="en-US" b="1"/>
          </a:p>
          <a:p>
            <a:pPr>
              <a:buNone/>
            </a:pPr>
            <a:r>
              <a:rPr lang="en-US" b="1"/>
              <a:t>✅ </a:t>
            </a:r>
            <a:r>
              <a:rPr lang="vi-VN" b="1"/>
              <a:t>Chênh lệch năng lượng thu hồi thêm:</a:t>
            </a:r>
            <a:r>
              <a:rPr lang="en-US"/>
              <a:t> 1.312−875=437GWh/năm</a:t>
            </a:r>
            <a:endParaRPr lang="vi-VN" b="1"/>
          </a:p>
        </p:txBody>
      </p:sp>
      <p:pic>
        <p:nvPicPr>
          <p:cNvPr id="8" name="Picture 7">
            <a:extLst>
              <a:ext uri="{FF2B5EF4-FFF2-40B4-BE49-F238E27FC236}">
                <a16:creationId xmlns:a16="http://schemas.microsoft.com/office/drawing/2014/main" id="{5F51E93A-8DEE-8CBC-3EAA-11626BE4F8A3}"/>
              </a:ext>
            </a:extLst>
          </p:cNvPr>
          <p:cNvPicPr>
            <a:picLocks noChangeAspect="1"/>
          </p:cNvPicPr>
          <p:nvPr/>
        </p:nvPicPr>
        <p:blipFill>
          <a:blip r:embed="rId3"/>
          <a:stretch>
            <a:fillRect/>
          </a:stretch>
        </p:blipFill>
        <p:spPr>
          <a:xfrm>
            <a:off x="4855898" y="3396343"/>
            <a:ext cx="7030431" cy="476316"/>
          </a:xfrm>
          <a:prstGeom prst="rect">
            <a:avLst/>
          </a:prstGeom>
        </p:spPr>
      </p:pic>
    </p:spTree>
    <p:extLst>
      <p:ext uri="{BB962C8B-B14F-4D97-AF65-F5344CB8AC3E}">
        <p14:creationId xmlns:p14="http://schemas.microsoft.com/office/powerpoint/2010/main" val="2050795711"/>
      </p:ext>
    </p:extLst>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606FD3C3-C58E-E67B-6720-9558A768CE77}"/>
            </a:ext>
          </a:extLst>
        </p:cNvPr>
        <p:cNvGrpSpPr/>
        <p:nvPr/>
      </p:nvGrpSpPr>
      <p:grpSpPr>
        <a:xfrm>
          <a:off x="0" y="0"/>
          <a:ext cx="0" cy="0"/>
        </a:xfrm>
      </p:grpSpPr>
      <p:sp>
        <p:nvSpPr>
          <p:cNvPr id="6" name="TextBox 5">
            <a:extLst>
              <a:ext uri="{FF2B5EF4-FFF2-40B4-BE49-F238E27FC236}">
                <a16:creationId xmlns:a16="http://schemas.microsoft.com/office/drawing/2014/main" id="{67B85AE3-96B6-61AE-98D9-54521E5A7F73}"/>
              </a:ext>
            </a:extLst>
          </p:cNvPr>
          <p:cNvSpPr txBox="1"/>
          <p:nvPr/>
        </p:nvSpPr>
        <p:spPr>
          <a:xfrm>
            <a:off x="599154" y="397660"/>
            <a:ext cx="9023818" cy="954107"/>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1.2 Cải thiện hiệu suất khí lò cao (Top gas recovery)</a:t>
            </a:r>
            <a:endParaRPr lang="en-US" sz="2800"/>
          </a:p>
          <a:p>
            <a:pPr marL="0" marR="0" lvl="0" indent="0" algn="l" defTabSz="914400" rtl="0" eaLnBrk="1" fontAlgn="auto" latinLnBrk="0" hangingPunct="1">
              <a:lnSpc>
                <a:spcPct val="100000"/>
              </a:lnSpc>
              <a:spcBef>
                <a:spcPct val="0"/>
              </a:spcBef>
              <a:spcAft>
                <a:spcPct val="0"/>
              </a:spcAft>
              <a:buClr>
                <a:srgbClr val="000000"/>
              </a:buClr>
              <a:buSzTx/>
              <a:buFont typeface="Arial"/>
              <a:buNone/>
              <a:defRPr/>
            </a:pP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9" name="TextBox 8">
            <a:extLst>
              <a:ext uri="{FF2B5EF4-FFF2-40B4-BE49-F238E27FC236}">
                <a16:creationId xmlns:a16="http://schemas.microsoft.com/office/drawing/2014/main" id="{6F506536-0EB5-1C6D-7989-D0EFC2C362A1}"/>
              </a:ext>
            </a:extLst>
          </p:cNvPr>
          <p:cNvSpPr txBox="1"/>
          <p:nvPr/>
        </p:nvSpPr>
        <p:spPr>
          <a:xfrm>
            <a:off x="854802" y="1373498"/>
            <a:ext cx="10515381" cy="1763175"/>
          </a:xfrm>
          <a:prstGeom prst="rect">
            <a:avLst/>
          </a:prstGeom>
          <a:noFill/>
        </p:spPr>
        <p:txBody>
          <a:bodyPr wrap="square">
            <a:spAutoFit/>
          </a:bodyPr>
          <a:lstStyle/>
          <a:p>
            <a:pPr marL="342900" indent="-342900">
              <a:lnSpc>
                <a:spcPct val="150000"/>
              </a:lnSpc>
              <a:buFont typeface="Wingdings" panose="05000000000000000000" pitchFamily="2" charset="2"/>
              <a:buChar char="q"/>
            </a:pPr>
            <a:r>
              <a:rPr lang="vi-VN" b="1"/>
              <a:t>Quy đổi tiết kiệm chi phí</a:t>
            </a:r>
          </a:p>
          <a:p>
            <a:pPr>
              <a:lnSpc>
                <a:spcPct val="150000"/>
              </a:lnSpc>
              <a:buNone/>
            </a:pPr>
            <a:r>
              <a:rPr lang="vi-VN"/>
              <a:t>Nếu chuyển đổi BFG sang phát điện (turbine BFG) với hiệu suất ~30%, ta thu được:</a:t>
            </a:r>
          </a:p>
          <a:p>
            <a:pPr>
              <a:lnSpc>
                <a:spcPct val="150000"/>
              </a:lnSpc>
              <a:buNone/>
            </a:pPr>
            <a:r>
              <a:rPr lang="vi-VN"/>
              <a:t>437 GWh×30%=131GWh điện quy đổi</a:t>
            </a:r>
            <a:r>
              <a:rPr lang="en-US"/>
              <a:t> </a:t>
            </a:r>
          </a:p>
          <a:p>
            <a:pPr>
              <a:lnSpc>
                <a:spcPct val="150000"/>
              </a:lnSpc>
              <a:buNone/>
            </a:pPr>
            <a:r>
              <a:rPr lang="vi-VN"/>
              <a:t>→ Với giá điện công nghiệp trung bình </a:t>
            </a:r>
            <a:r>
              <a:rPr lang="vi-VN" b="1"/>
              <a:t>0,08 USD/kWh</a:t>
            </a:r>
            <a:r>
              <a:rPr lang="vi-VN"/>
              <a:t>:</a:t>
            </a:r>
            <a:r>
              <a:rPr lang="en-US"/>
              <a:t> </a:t>
            </a:r>
            <a:r>
              <a:rPr lang="vi-VN"/>
              <a:t>131×106×0,08=10,48</a:t>
            </a:r>
            <a:r>
              <a:rPr lang="en-US"/>
              <a:t> </a:t>
            </a:r>
            <a:r>
              <a:rPr lang="vi-VN"/>
              <a:t>triệuUSD/n</a:t>
            </a:r>
            <a:r>
              <a:rPr lang="en-US" err="1"/>
              <a:t>ăm</a:t>
            </a:r>
            <a:endParaRPr lang="en-US"/>
          </a:p>
        </p:txBody>
      </p:sp>
      <p:graphicFrame>
        <p:nvGraphicFramePr>
          <p:cNvPr id="10" name="Table 9">
            <a:extLst>
              <a:ext uri="{FF2B5EF4-FFF2-40B4-BE49-F238E27FC236}">
                <a16:creationId xmlns:a16="http://schemas.microsoft.com/office/drawing/2014/main" id="{E0844556-DA7E-A61E-5B72-DA711E947CB1}"/>
              </a:ext>
            </a:extLst>
          </p:cNvPr>
          <p:cNvGraphicFramePr>
            <a:graphicFrameLocks noGrp="1"/>
          </p:cNvGraphicFramePr>
          <p:nvPr>
            <p:extLst>
              <p:ext uri="{D42A27DB-BD31-4B8C-83A1-F6EECF244321}">
                <p14:modId xmlns:p14="http://schemas.microsoft.com/office/powerpoint/2010/main" val="773740355"/>
              </p:ext>
            </p:extLst>
          </p:nvPr>
        </p:nvGraphicFramePr>
        <p:xfrm>
          <a:off x="969048" y="3860953"/>
          <a:ext cx="10286891" cy="1879854"/>
        </p:xfrm>
        <a:graphic>
          <a:graphicData uri="http://schemas.openxmlformats.org/drawingml/2006/table">
            <a:tbl>
              <a:tblPr/>
              <a:tblGrid>
                <a:gridCol w="3791001">
                  <a:extLst>
                    <a:ext uri="{9D8B030D-6E8A-4147-A177-3AD203B41FA5}">
                      <a16:colId xmlns:a16="http://schemas.microsoft.com/office/drawing/2014/main" val="1248193790"/>
                    </a:ext>
                  </a:extLst>
                </a:gridCol>
                <a:gridCol w="2289573">
                  <a:extLst>
                    <a:ext uri="{9D8B030D-6E8A-4147-A177-3AD203B41FA5}">
                      <a16:colId xmlns:a16="http://schemas.microsoft.com/office/drawing/2014/main" val="1884084937"/>
                    </a:ext>
                  </a:extLst>
                </a:gridCol>
                <a:gridCol w="2278924">
                  <a:extLst>
                    <a:ext uri="{9D8B030D-6E8A-4147-A177-3AD203B41FA5}">
                      <a16:colId xmlns:a16="http://schemas.microsoft.com/office/drawing/2014/main" val="1372730438"/>
                    </a:ext>
                  </a:extLst>
                </a:gridCol>
                <a:gridCol w="1927393">
                  <a:extLst>
                    <a:ext uri="{9D8B030D-6E8A-4147-A177-3AD203B41FA5}">
                      <a16:colId xmlns:a16="http://schemas.microsoft.com/office/drawing/2014/main" val="3924573711"/>
                    </a:ext>
                  </a:extLst>
                </a:gridCol>
              </a:tblGrid>
              <a:tr h="0">
                <a:tc>
                  <a:txBody>
                    <a:bodyPr vert="horz" wrap="square"/>
                    <a:lstStyle/>
                    <a:p>
                      <a:r>
                        <a:rPr lang="en-US"/>
                        <a:t>Chỉ tiêu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vi-VN"/>
                        <a:t>Trước cải thiện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a:t>Sau cải thiện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a:t>Lợi ích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87060565"/>
                  </a:ext>
                </a:extLst>
              </a:tr>
              <a:tr h="0">
                <a:tc>
                  <a:txBody>
                    <a:bodyPr vert="horz" wrap="square"/>
                    <a:lstStyle/>
                    <a:p>
                      <a:r>
                        <a:rPr lang="en-US" err="1"/>
                        <a:t>Tỷ lệ tái sử dụng BFG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a:t>60%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a:t>90%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a:t>+30%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75493918"/>
                  </a:ext>
                </a:extLst>
              </a:tr>
              <a:tr h="0">
                <a:tc>
                  <a:txBody>
                    <a:bodyPr vert="horz" wrap="square"/>
                    <a:lstStyle/>
                    <a:p>
                      <a:r>
                        <a:rPr lang="vi-VN"/>
                        <a:t>Năng lượng tái sử dụng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a:t>875 GWh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a:t>1.312 GWh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a:t>+437 GWh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00070151"/>
                  </a:ext>
                </a:extLst>
              </a:tr>
              <a:tr h="0">
                <a:tc>
                  <a:txBody>
                    <a:bodyPr vert="horz" wrap="square"/>
                    <a:lstStyle/>
                    <a:p>
                      <a:r>
                        <a:rPr lang="en-US" err="1"/>
                        <a:t>Giá trị tiết kiệm điện</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a:t>~10,5 triệu USD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27157647"/>
                  </a:ext>
                </a:extLst>
              </a:tr>
              <a:tr h="0">
                <a:tc>
                  <a:txBody>
                    <a:bodyPr vert="horz" wrap="square"/>
                    <a:lstStyle/>
                    <a:p>
                      <a:r>
                        <a:rPr lang="en-US" err="1"/>
                        <a:t>Giảm phát thải CO₂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a:t>~111.000 tấn/năm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97549054"/>
                  </a:ext>
                </a:extLst>
              </a:tr>
            </a:tbl>
          </a:graphicData>
        </a:graphic>
      </p:graphicFrame>
      <p:sp>
        <p:nvSpPr>
          <p:cNvPr id="12" name="TextBox 11">
            <a:extLst>
              <a:ext uri="{FF2B5EF4-FFF2-40B4-BE49-F238E27FC236}">
                <a16:creationId xmlns:a16="http://schemas.microsoft.com/office/drawing/2014/main" id="{05B6DF19-EA04-AAFC-070B-8EECC8F2D1A0}"/>
              </a:ext>
            </a:extLst>
          </p:cNvPr>
          <p:cNvSpPr txBox="1"/>
          <p:nvPr/>
        </p:nvSpPr>
        <p:spPr>
          <a:xfrm>
            <a:off x="969048" y="3357668"/>
            <a:ext cx="6096000" cy="379656"/>
          </a:xfrm>
          <a:prstGeom prst="rect">
            <a:avLst/>
          </a:prstGeom>
          <a:noFill/>
        </p:spPr>
        <p:txBody>
          <a:bodyPr wrap="square">
            <a:spAutoFit/>
          </a:bodyPr>
          <a:lstStyle/>
          <a:p>
            <a:pPr marL="342900" indent="-342900">
              <a:buFont typeface="Wingdings" panose="05000000000000000000" pitchFamily="2" charset="2"/>
              <a:buChar char="q"/>
            </a:pPr>
            <a:r>
              <a:rPr lang="en-US" b="1" err="1"/>
              <a:t>Tổng kết lợi ích</a:t>
            </a:r>
            <a:endParaRPr lang="en-US"/>
          </a:p>
        </p:txBody>
      </p:sp>
    </p:spTree>
    <p:extLst>
      <p:ext uri="{BB962C8B-B14F-4D97-AF65-F5344CB8AC3E}">
        <p14:creationId xmlns:p14="http://schemas.microsoft.com/office/powerpoint/2010/main" val="645887168"/>
      </p:ext>
    </p:extLst>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 1">
            <a:extLst>
              <a:ext uri="{FF2B5EF4-FFF2-40B4-BE49-F238E27FC236}">
                <a16:creationId xmlns:a16="http://schemas.microsoft.com/office/drawing/2014/main" id="{E352CF19-B26A-EDE3-D970-4D1D665E887A}"/>
              </a:ext>
            </a:extLst>
          </p:cNvPr>
          <p:cNvSpPr/>
          <p:nvPr/>
        </p:nvSpPr>
        <p:spPr>
          <a:xfrm>
            <a:off x="6666052" y="1916905"/>
            <a:ext cx="5203924" cy="3281384"/>
          </a:xfrm>
          <a:prstGeom prst="rect">
            <a:avLst/>
          </a:prstGeom>
          <a:noFill/>
        </p:spPr>
        <p:txBody>
          <a:bodyPr wrap="square" lIns="0" tIns="0" rIns="0" bIns="0" rtlCol="0" anchor="t"/>
          <a:lstStyle/>
          <a:p>
            <a:pPr marL="285750" indent="-285750">
              <a:lnSpc>
                <a:spcPts val="2375"/>
              </a:lnSpc>
              <a:buFont typeface="Arial" panose="020b0604020202020204" pitchFamily="34" charset="0"/>
              <a:buChar char="•"/>
            </a:pPr>
            <a:r>
              <a:rPr lang="en-US" sz="1600">
                <a:solidFill>
                  <a:schemeClr val="accent1">
                    <a:lumMod val="50000"/>
                  </a:schemeClr>
                </a:solidFill>
                <a:latin typeface="+mn-lt"/>
                <a:ea typeface="Source Serif Pro" pitchFamily="34" charset="-122"/>
                <a:cs typeface="Source Serif Pro" pitchFamily="34" charset="-120"/>
              </a:rPr>
              <a:t>Thay thế một phần than cốc bằng than nghiền mịn phun vào lò (PCI) giúp giảm chi phí và giảm phụ thuộc vào than cốc. Kết hợp phun khí tự nhiên (NGI - Natural Gas Injection) hoặc khí hydro để giảm phát thải CO₂. Mỗi 1kg than phun thay thế 1-1,2kg than cốc.</a:t>
            </a:r>
          </a:p>
          <a:p>
            <a:pPr marL="285750" indent="-285750">
              <a:lnSpc>
                <a:spcPts val="2375"/>
              </a:lnSpc>
              <a:buFont typeface="Arial" panose="020b0604020202020204" pitchFamily="34" charset="0"/>
              <a:buChar char="•"/>
            </a:pPr>
            <a:r>
              <a:rPr lang="en-US" sz="1600" err="1">
                <a:solidFill>
                  <a:schemeClr val="accent1">
                    <a:lumMod val="50000"/>
                  </a:schemeClr>
                </a:solidFill>
                <a:latin typeface="+mn-lt"/>
                <a:ea typeface="Source Serif Pro" pitchFamily="34" charset="-122"/>
                <a:cs typeface="Source Serif Pro" pitchFamily="34" charset="-120"/>
              </a:rPr>
              <a:t>Tăng nồng độ oxy trong khí thổi (blast air) giúp đốt cháy hiệu quả hơn, giảm tiêu hao than. Kết hợp với công nghệ phun than (PCI) để tối ưu hiệu suất, giúp giảm 5-10% tiêu thụ nhiên liệu.</a:t>
            </a:r>
            <a:endParaRPr lang="en-US" sz="1600">
              <a:solidFill>
                <a:schemeClr val="accent1">
                  <a:lumMod val="50000"/>
                </a:schemeClr>
              </a:solidFill>
              <a:latin typeface="+mn-lt"/>
            </a:endParaRPr>
          </a:p>
        </p:txBody>
      </p:sp>
      <p:sp>
        <p:nvSpPr>
          <p:cNvPr id="4" name="Text 2">
            <a:extLst>
              <a:ext uri="{FF2B5EF4-FFF2-40B4-BE49-F238E27FC236}">
                <a16:creationId xmlns:a16="http://schemas.microsoft.com/office/drawing/2014/main" id="{8D4283DC-B6ED-996E-FB30-AB735147F8F9}"/>
              </a:ext>
            </a:extLst>
          </p:cNvPr>
          <p:cNvSpPr/>
          <p:nvPr/>
        </p:nvSpPr>
        <p:spPr>
          <a:xfrm>
            <a:off x="6666052" y="3988614"/>
            <a:ext cx="5203924" cy="1209675"/>
          </a:xfrm>
          <a:prstGeom prst="rect">
            <a:avLst/>
          </a:prstGeom>
          <a:noFill/>
        </p:spPr>
        <p:txBody>
          <a:bodyPr wrap="square" lIns="0" tIns="0" rIns="0" bIns="0" rtlCol="0" anchor="t"/>
          <a:lstStyle/>
          <a:p>
            <a:pPr>
              <a:lnSpc>
                <a:spcPts val="2375"/>
              </a:lnSpc>
            </a:pPr>
            <a:endParaRPr lang="en-US" sz="1458"/>
          </a:p>
        </p:txBody>
      </p:sp>
      <p:sp>
        <p:nvSpPr>
          <p:cNvPr id="6" name="TextBox 5">
            <a:extLst>
              <a:ext uri="{FF2B5EF4-FFF2-40B4-BE49-F238E27FC236}">
                <a16:creationId xmlns:a16="http://schemas.microsoft.com/office/drawing/2014/main" id="{70EA9CCF-3A38-F3D7-7A6B-9A2C671E74FD}"/>
              </a:ext>
            </a:extLst>
          </p:cNvPr>
          <p:cNvSpPr txBox="1"/>
          <p:nvPr/>
        </p:nvSpPr>
        <p:spPr>
          <a:xfrm>
            <a:off x="270378" y="157025"/>
            <a:ext cx="11190075" cy="1384995"/>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1.3 Tăng cường sử dụng than phun (PCI) </a:t>
            </a:r>
          </a:p>
          <a:p>
            <a:pPr>
              <a:defRPr/>
            </a:pPr>
            <a:r>
              <a:rPr lang="en-US" sz="2800" b="1" err="1">
                <a:solidFill>
                  <a:schemeClr val="accent1">
                    <a:lumMod val="50000"/>
                  </a:schemeClr>
                </a:solidFill>
                <a:latin typeface="Arial" panose="020b0604020202020204" pitchFamily="34" charset="0"/>
                <a:cs typeface="Arial" panose="020b0604020202020204" pitchFamily="34" charset="0"/>
              </a:rPr>
              <a:t>và công nghệ làm giàu Oxy</a:t>
            </a:r>
          </a:p>
          <a:p>
            <a:pPr marL="0" marR="0" lvl="0" indent="0" algn="l" defTabSz="914400" rtl="0" eaLnBrk="1" fontAlgn="auto" latinLnBrk="0" hangingPunct="1">
              <a:lnSpc>
                <a:spcPct val="100000"/>
              </a:lnSpc>
              <a:spcBef>
                <a:spcPct val="0"/>
              </a:spcBef>
              <a:spcAft>
                <a:spcPct val="0"/>
              </a:spcAft>
              <a:buClr>
                <a:srgbClr val="000000"/>
              </a:buClr>
              <a:buSzTx/>
              <a:buFont typeface="Arial"/>
              <a:buNone/>
              <a:defRPr/>
            </a:pP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7" name="TextBox 6">
            <a:extLst>
              <a:ext uri="{FF2B5EF4-FFF2-40B4-BE49-F238E27FC236}">
                <a16:creationId xmlns:a16="http://schemas.microsoft.com/office/drawing/2014/main" id="{5DDBE1BB-8CBE-1224-0FD8-BE424B544AEA}"/>
              </a:ext>
            </a:extLst>
          </p:cNvPr>
          <p:cNvSpPr txBox="1"/>
          <p:nvPr/>
        </p:nvSpPr>
        <p:spPr>
          <a:xfrm>
            <a:off x="415673" y="1542020"/>
            <a:ext cx="6096000" cy="3487237"/>
          </a:xfrm>
          <a:prstGeom prst="rect">
            <a:avLst/>
          </a:prstGeom>
          <a:noFill/>
        </p:spPr>
        <p:txBody>
          <a:bodyPr wrap="square">
            <a:spAutoFit/>
          </a:bodyPr>
          <a:lstStyle/>
          <a:p>
            <a:pPr marL="342900" indent="-342900">
              <a:lnSpc>
                <a:spcPct val="150000"/>
              </a:lnSpc>
              <a:buFont typeface="Wingdings" panose="05000000000000000000" pitchFamily="2" charset="2"/>
              <a:buChar char="q"/>
            </a:pPr>
            <a:r>
              <a:rPr lang="vi-VN" b="1"/>
              <a:t>Bối cảnh công nghệ tại Việt Nam</a:t>
            </a:r>
          </a:p>
          <a:p>
            <a:pPr marL="342900" indent="-342900">
              <a:lnSpc>
                <a:spcPct val="150000"/>
              </a:lnSpc>
              <a:buFont typeface="Arial" panose="020b0604020202020204" pitchFamily="34" charset="0"/>
              <a:buChar char="•"/>
            </a:pPr>
            <a:r>
              <a:rPr lang="vi-VN"/>
              <a:t>Các nhà máy thép lớn như </a:t>
            </a:r>
            <a:r>
              <a:rPr lang="vi-VN" b="1"/>
              <a:t>Hòa Phát, Formosa Hà Tĩnh, TISCO</a:t>
            </a:r>
            <a:r>
              <a:rPr lang="vi-VN"/>
              <a:t>,... đang sử dụng công nghệ lò cao truyền thống để luyện gang.</a:t>
            </a:r>
          </a:p>
          <a:p>
            <a:pPr marL="342900" indent="-342900">
              <a:lnSpc>
                <a:spcPct val="150000"/>
              </a:lnSpc>
              <a:buFont typeface="Arial" panose="020b0604020202020204" pitchFamily="34" charset="0"/>
              <a:buChar char="•"/>
            </a:pPr>
            <a:r>
              <a:rPr lang="vi-VN"/>
              <a:t>Chi phí năng lượng và mục tiêu giảm phát thải CO₂ buộc doanh nghiệp phải cải tiến công nghệ.</a:t>
            </a:r>
          </a:p>
          <a:p>
            <a:pPr marL="342900" indent="-342900">
              <a:lnSpc>
                <a:spcPct val="150000"/>
              </a:lnSpc>
              <a:buFont typeface="Arial" panose="020b0604020202020204" pitchFamily="34" charset="0"/>
              <a:buChar char="•"/>
            </a:pPr>
            <a:r>
              <a:rPr lang="vi-VN"/>
              <a:t>Hai giải pháp phổ biến và khả thi nhất là </a:t>
            </a:r>
            <a:r>
              <a:rPr lang="vi-VN" b="1"/>
              <a:t>phun than mịn (PCI)</a:t>
            </a:r>
            <a:r>
              <a:rPr lang="vi-VN"/>
              <a:t> và </a:t>
            </a:r>
            <a:r>
              <a:rPr lang="vi-VN" b="1"/>
              <a:t>làm giàu O₂ trong gió nóng tuyêren</a:t>
            </a:r>
            <a:r>
              <a:rPr lang="vi-VN"/>
              <a:t>.</a:t>
            </a:r>
          </a:p>
        </p:txBody>
      </p:sp>
    </p:spTree>
    <p:extLst>
      <p:ext uri="{BB962C8B-B14F-4D97-AF65-F5344CB8AC3E}">
        <p14:creationId xmlns:p14="http://schemas.microsoft.com/office/powerpoint/2010/main" val="312396891"/>
      </p:ext>
    </p:extLst>
  </p:cSld>
  <p:clrMapOvr>
    <a:masterClrMapping/>
  </p:clrMapOvr>
  <p:transition/>
  <p:timing/>
</p:sld>
</file>

<file path=ppt/slides/slide1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18682362-E0A8-5B11-7D88-CB28267469F5}"/>
            </a:ext>
          </a:extLst>
        </p:cNvPr>
        <p:cNvGrpSpPr/>
        <p:nvPr/>
      </p:nvGrpSpPr>
      <p:grpSpPr>
        <a:xfrm>
          <a:off x="0" y="0"/>
          <a:ext cx="0" cy="0"/>
        </a:xfrm>
      </p:grpSpPr>
      <p:sp>
        <p:nvSpPr>
          <p:cNvPr id="6" name="TextBox 5">
            <a:extLst>
              <a:ext uri="{FF2B5EF4-FFF2-40B4-BE49-F238E27FC236}">
                <a16:creationId xmlns:a16="http://schemas.microsoft.com/office/drawing/2014/main" id="{9E719ACC-E850-29CF-5692-9548FE4D0406}"/>
              </a:ext>
            </a:extLst>
          </p:cNvPr>
          <p:cNvSpPr txBox="1"/>
          <p:nvPr/>
        </p:nvSpPr>
        <p:spPr>
          <a:xfrm>
            <a:off x="270378" y="157025"/>
            <a:ext cx="11190075" cy="1384995"/>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1.3 Tăng cường sử dụng than phun (PCI) </a:t>
            </a:r>
          </a:p>
          <a:p>
            <a:pPr>
              <a:defRPr/>
            </a:pPr>
            <a:r>
              <a:rPr lang="en-US" sz="2800" b="1" err="1">
                <a:solidFill>
                  <a:schemeClr val="accent1">
                    <a:lumMod val="50000"/>
                  </a:schemeClr>
                </a:solidFill>
                <a:latin typeface="Arial" panose="020b0604020202020204" pitchFamily="34" charset="0"/>
                <a:cs typeface="Arial" panose="020b0604020202020204" pitchFamily="34" charset="0"/>
              </a:rPr>
              <a:t>và công nghệ làm giàu Oxy</a:t>
            </a:r>
          </a:p>
          <a:p>
            <a:pPr marL="0" marR="0" lvl="0" indent="0" algn="l" defTabSz="914400" rtl="0" eaLnBrk="1" fontAlgn="auto" latinLnBrk="0" hangingPunct="1">
              <a:lnSpc>
                <a:spcPct val="100000"/>
              </a:lnSpc>
              <a:spcBef>
                <a:spcPct val="0"/>
              </a:spcBef>
              <a:spcAft>
                <a:spcPct val="0"/>
              </a:spcAft>
              <a:buClr>
                <a:srgbClr val="000000"/>
              </a:buClr>
              <a:buSzTx/>
              <a:buFont typeface="Arial"/>
              <a:buNone/>
              <a:defRPr/>
            </a:pP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2" name="TextBox 1">
            <a:extLst>
              <a:ext uri="{FF2B5EF4-FFF2-40B4-BE49-F238E27FC236}">
                <a16:creationId xmlns:a16="http://schemas.microsoft.com/office/drawing/2014/main" id="{30F692A8-1B6A-AC2F-BB35-DA00FD2C1BF9}"/>
              </a:ext>
            </a:extLst>
          </p:cNvPr>
          <p:cNvSpPr txBox="1"/>
          <p:nvPr/>
        </p:nvSpPr>
        <p:spPr>
          <a:xfrm>
            <a:off x="475658" y="1403428"/>
            <a:ext cx="11190075" cy="4357603"/>
          </a:xfrm>
          <a:prstGeom prst="rect">
            <a:avLst/>
          </a:prstGeom>
          <a:noFill/>
        </p:spPr>
        <p:txBody>
          <a:bodyPr wrap="square">
            <a:spAutoFit/>
          </a:bodyPr>
          <a:lstStyle/>
          <a:p>
            <a:pPr marL="238115" indent="-238115">
              <a:lnSpc>
                <a:spcPct val="150000"/>
              </a:lnSpc>
              <a:buFont typeface="Wingdings" panose="05000000000000000000" pitchFamily="2" charset="2"/>
              <a:buChar char="q"/>
            </a:pPr>
            <a:r>
              <a:rPr lang="vi-VN" sz="1556" b="1"/>
              <a:t>Mục tiêu của giải pháp PCI</a:t>
            </a:r>
          </a:p>
          <a:p>
            <a:pPr marL="285750" indent="-285750">
              <a:lnSpc>
                <a:spcPct val="150000"/>
              </a:lnSpc>
              <a:buFont typeface="Arial" panose="020b0604020202020204" pitchFamily="34" charset="0"/>
              <a:buChar char="•"/>
            </a:pPr>
            <a:r>
              <a:rPr lang="vi-VN" sz="1556" b="1"/>
              <a:t>PCI (Pulverized Coal Injection)</a:t>
            </a:r>
            <a:r>
              <a:rPr lang="vi-VN" sz="1556"/>
              <a:t> là công nghệ </a:t>
            </a:r>
            <a:r>
              <a:rPr lang="vi-VN" sz="1556" b="1"/>
              <a:t>phun than mịn</a:t>
            </a:r>
            <a:r>
              <a:rPr lang="vi-VN" sz="1556"/>
              <a:t> vào trong lò cao thay vì sử dụng than cốc. Điều này giúp tiết kiệm chi phí nhiên liệu, giảm sử dụng than cốc và tăng hiệu quả sản xuất thép.</a:t>
            </a:r>
          </a:p>
          <a:p>
            <a:pPr marL="238115" indent="-238115">
              <a:lnSpc>
                <a:spcPct val="150000"/>
              </a:lnSpc>
              <a:buFont typeface="Wingdings" panose="05000000000000000000" pitchFamily="2" charset="2"/>
              <a:buChar char="q"/>
            </a:pPr>
            <a:r>
              <a:rPr lang="vi-VN" sz="1556" b="1"/>
              <a:t>Cơ chế hoạt động</a:t>
            </a:r>
          </a:p>
          <a:p>
            <a:pPr marL="285750" indent="-285750">
              <a:lnSpc>
                <a:spcPct val="150000"/>
              </a:lnSpc>
              <a:buFont typeface="Arial" panose="020b0604020202020204" pitchFamily="34" charset="0"/>
              <a:buChar char="•"/>
            </a:pPr>
            <a:r>
              <a:rPr lang="vi-VN" sz="1556" b="1"/>
              <a:t>Than mịn</a:t>
            </a:r>
            <a:r>
              <a:rPr lang="vi-VN" sz="1556"/>
              <a:t> (có kích thước nhỏ và được nghiền mịn) được </a:t>
            </a:r>
            <a:r>
              <a:rPr lang="vi-VN" sz="1556" b="1"/>
              <a:t>phun vào lò cao</a:t>
            </a:r>
            <a:r>
              <a:rPr lang="vi-VN" sz="1556"/>
              <a:t>, nơi nó tham gia vào quá trình phản ứng khử quặng sắt để tạo ra sắt và các hợp chất khác.</a:t>
            </a:r>
          </a:p>
          <a:p>
            <a:pPr marL="285750" indent="-285750">
              <a:lnSpc>
                <a:spcPct val="150000"/>
              </a:lnSpc>
              <a:buFont typeface="Arial" panose="020b0604020202020204" pitchFamily="34" charset="0"/>
              <a:buChar char="•"/>
            </a:pPr>
            <a:r>
              <a:rPr lang="vi-VN" sz="1556" b="1"/>
              <a:t>Than phun</a:t>
            </a:r>
            <a:r>
              <a:rPr lang="vi-VN" sz="1556"/>
              <a:t> sẽ thay thế một phần </a:t>
            </a:r>
            <a:r>
              <a:rPr lang="vi-VN" sz="1556" b="1"/>
              <a:t>than cốc</a:t>
            </a:r>
            <a:r>
              <a:rPr lang="vi-VN" sz="1556"/>
              <a:t>, cung cấp </a:t>
            </a:r>
            <a:r>
              <a:rPr lang="vi-VN" sz="1556" b="1"/>
              <a:t>carbon</a:t>
            </a:r>
            <a:r>
              <a:rPr lang="vi-VN" sz="1556"/>
              <a:t> cho các phản ứng trong lò cao mà không làm giảm chất lượng của thép.</a:t>
            </a:r>
          </a:p>
          <a:p>
            <a:pPr marL="238115" indent="-238115">
              <a:lnSpc>
                <a:spcPct val="150000"/>
              </a:lnSpc>
              <a:buFont typeface="Wingdings" panose="05000000000000000000" pitchFamily="2" charset="2"/>
              <a:buChar char="q"/>
            </a:pPr>
            <a:r>
              <a:rPr lang="vi-VN" sz="1556" b="1"/>
              <a:t>Nhược điểm và thách thức</a:t>
            </a:r>
          </a:p>
          <a:p>
            <a:pPr marL="285750" indent="-285750">
              <a:lnSpc>
                <a:spcPct val="150000"/>
              </a:lnSpc>
              <a:buFont typeface="Arial" panose="020b0604020202020204" pitchFamily="34" charset="0"/>
              <a:buChar char="•"/>
            </a:pPr>
            <a:r>
              <a:rPr lang="vi-VN" sz="1556" b="1"/>
              <a:t>Cần đầu tư vào thiết bị và cơ sở hạ tầng mới</a:t>
            </a:r>
            <a:r>
              <a:rPr lang="vi-VN" sz="1556"/>
              <a:t>: Cần nâng cấp hệ thống phun than, bộ lọc khí thải, và công nghệ điều khiển để đảm bảo hiệu quả khi sử dụng PCI.</a:t>
            </a:r>
          </a:p>
          <a:p>
            <a:pPr marL="285750" indent="-285750">
              <a:lnSpc>
                <a:spcPct val="150000"/>
              </a:lnSpc>
              <a:buFont typeface="Arial" panose="020b0604020202020204" pitchFamily="34" charset="0"/>
              <a:buChar char="•"/>
            </a:pPr>
            <a:r>
              <a:rPr lang="vi-VN" sz="1556" b="1"/>
              <a:t>Chất lượng than mịn</a:t>
            </a:r>
            <a:r>
              <a:rPr lang="vi-VN" sz="1556"/>
              <a:t> cần được kiểm soát chặt chẽ để tránh làm giảm chất lượng thép và gây tắc nghẽn trong hệ thống.</a:t>
            </a:r>
          </a:p>
        </p:txBody>
      </p:sp>
    </p:spTree>
    <p:extLst>
      <p:ext uri="{BB962C8B-B14F-4D97-AF65-F5344CB8AC3E}">
        <p14:creationId xmlns:p14="http://schemas.microsoft.com/office/powerpoint/2010/main" val="3320890902"/>
      </p:ext>
    </p:extLst>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814ACE6A-C18B-68C0-4D01-AB615C3365BB}"/>
            </a:ext>
          </a:extLst>
        </p:cNvPr>
        <p:cNvGrpSpPr/>
        <p:nvPr/>
      </p:nvGrpSpPr>
      <p:grpSpPr>
        <a:xfrm>
          <a:off x="0" y="0"/>
          <a:ext cx="0" cy="0"/>
        </a:xfrm>
      </p:grpSpPr>
      <p:sp>
        <p:nvSpPr>
          <p:cNvPr id="6" name="TextBox 5">
            <a:extLst>
              <a:ext uri="{FF2B5EF4-FFF2-40B4-BE49-F238E27FC236}">
                <a16:creationId xmlns:a16="http://schemas.microsoft.com/office/drawing/2014/main" id="{A9DEB73C-866B-5A92-7C92-3E1656B28732}"/>
              </a:ext>
            </a:extLst>
          </p:cNvPr>
          <p:cNvSpPr txBox="1"/>
          <p:nvPr/>
        </p:nvSpPr>
        <p:spPr>
          <a:xfrm>
            <a:off x="550000" y="161324"/>
            <a:ext cx="11190075" cy="1384995"/>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1.3 Tăng cường sử dụng than phun (PCI) </a:t>
            </a:r>
          </a:p>
          <a:p>
            <a:pPr>
              <a:defRPr/>
            </a:pPr>
            <a:r>
              <a:rPr lang="en-US" sz="2800" b="1" err="1">
                <a:solidFill>
                  <a:schemeClr val="accent1">
                    <a:lumMod val="50000"/>
                  </a:schemeClr>
                </a:solidFill>
                <a:latin typeface="Arial" panose="020b0604020202020204" pitchFamily="34" charset="0"/>
                <a:cs typeface="Arial" panose="020b0604020202020204" pitchFamily="34" charset="0"/>
              </a:rPr>
              <a:t>và công nghệ làm giàu Oxy</a:t>
            </a:r>
          </a:p>
          <a:p>
            <a:pPr marL="0" marR="0" lvl="0" indent="0" algn="l" defTabSz="914400" rtl="0" eaLnBrk="1" fontAlgn="auto" latinLnBrk="0" hangingPunct="1">
              <a:lnSpc>
                <a:spcPct val="100000"/>
              </a:lnSpc>
              <a:spcBef>
                <a:spcPct val="0"/>
              </a:spcBef>
              <a:spcAft>
                <a:spcPct val="0"/>
              </a:spcAft>
              <a:buClr>
                <a:srgbClr val="000000"/>
              </a:buClr>
              <a:buSzTx/>
              <a:buFont typeface="Arial"/>
              <a:buNone/>
              <a:defRPr/>
            </a:pP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3" name="TextBox 2">
            <a:extLst>
              <a:ext uri="{FF2B5EF4-FFF2-40B4-BE49-F238E27FC236}">
                <a16:creationId xmlns:a16="http://schemas.microsoft.com/office/drawing/2014/main" id="{D5D11F35-A5C4-8E73-CFAA-10CD6DB439F4}"/>
              </a:ext>
            </a:extLst>
          </p:cNvPr>
          <p:cNvSpPr txBox="1"/>
          <p:nvPr/>
        </p:nvSpPr>
        <p:spPr>
          <a:xfrm>
            <a:off x="550000" y="1546319"/>
            <a:ext cx="10482146" cy="4357603"/>
          </a:xfrm>
          <a:prstGeom prst="rect">
            <a:avLst/>
          </a:prstGeom>
          <a:noFill/>
        </p:spPr>
        <p:txBody>
          <a:bodyPr wrap="square">
            <a:spAutoFit/>
          </a:bodyPr>
          <a:lstStyle/>
          <a:p>
            <a:pPr marL="285750" indent="-285750">
              <a:lnSpc>
                <a:spcPct val="150000"/>
              </a:lnSpc>
              <a:buFont typeface="Wingdings" panose="05000000000000000000" pitchFamily="2" charset="2"/>
              <a:buChar char="Ø"/>
            </a:pPr>
            <a:r>
              <a:rPr lang="vi-VN" sz="1556" b="1"/>
              <a:t>Mục tiêu của giải pháp làm giàu oxy: Làm giàu oxy</a:t>
            </a:r>
            <a:r>
              <a:rPr lang="vi-VN" sz="1556"/>
              <a:t> (Oxygen Enrichment) là giải pháp sử dụng oxy tinh khiết để thay thế một phần không khí trong quá trình sản xuất thép. Điều này giúp tăng hiệu quả quá trình cháy và cải thiện hiệu suất của lò cao.</a:t>
            </a:r>
          </a:p>
          <a:p>
            <a:pPr marL="285750" indent="-285750">
              <a:lnSpc>
                <a:spcPct val="150000"/>
              </a:lnSpc>
              <a:buFont typeface="Wingdings" panose="05000000000000000000" pitchFamily="2" charset="2"/>
              <a:buChar char="Ø"/>
            </a:pPr>
            <a:r>
              <a:rPr lang="vi-VN" sz="1556" b="1"/>
              <a:t>Cơ chế hoạt động</a:t>
            </a:r>
          </a:p>
          <a:p>
            <a:pPr marL="285750" indent="-285750">
              <a:lnSpc>
                <a:spcPct val="150000"/>
              </a:lnSpc>
              <a:buFont typeface="Arial" panose="020b0604020202020204" pitchFamily="34" charset="0"/>
              <a:buChar char="•"/>
            </a:pPr>
            <a:r>
              <a:rPr lang="vi-VN" sz="1556" b="1"/>
              <a:t>Oxy tinh khiết</a:t>
            </a:r>
            <a:r>
              <a:rPr lang="vi-VN" sz="1556"/>
              <a:t> được bơm vào lò cao thay cho không khí, làm tăng </a:t>
            </a:r>
            <a:r>
              <a:rPr lang="vi-VN" sz="1556" b="1"/>
              <a:t>nhiệt độ</a:t>
            </a:r>
            <a:r>
              <a:rPr lang="vi-VN" sz="1556"/>
              <a:t> và </a:t>
            </a:r>
            <a:r>
              <a:rPr lang="vi-VN" sz="1556" b="1"/>
              <a:t>tốc độ phản ứng</a:t>
            </a:r>
            <a:r>
              <a:rPr lang="vi-VN" sz="1556"/>
              <a:t> của quá trình lò cao.</a:t>
            </a:r>
          </a:p>
          <a:p>
            <a:pPr marL="285750" indent="-285750">
              <a:lnSpc>
                <a:spcPct val="150000"/>
              </a:lnSpc>
              <a:buFont typeface="Arial" panose="020b0604020202020204" pitchFamily="34" charset="0"/>
              <a:buChar char="•"/>
            </a:pPr>
            <a:r>
              <a:rPr lang="vi-VN" sz="1556"/>
              <a:t>Lượng oxy bổ sung giúp </a:t>
            </a:r>
            <a:r>
              <a:rPr lang="vi-VN" sz="1556" b="1"/>
              <a:t>tăng cường sự cháy</a:t>
            </a:r>
            <a:r>
              <a:rPr lang="vi-VN" sz="1556"/>
              <a:t>, </a:t>
            </a:r>
            <a:r>
              <a:rPr lang="vi-VN" sz="1556" b="1"/>
              <a:t>giảm lượng khí thải CO</a:t>
            </a:r>
            <a:r>
              <a:rPr lang="vi-VN" sz="1556"/>
              <a:t> và cải thiện hiệu suất carbon trong lò.</a:t>
            </a:r>
          </a:p>
          <a:p>
            <a:pPr marL="285750" indent="-285750">
              <a:lnSpc>
                <a:spcPct val="150000"/>
              </a:lnSpc>
              <a:buFont typeface="Wingdings" panose="05000000000000000000" pitchFamily="2" charset="2"/>
              <a:buChar char="Ø"/>
            </a:pPr>
            <a:r>
              <a:rPr lang="vi-VN" sz="1556" b="1"/>
              <a:t>Nhược điểm và thách thức</a:t>
            </a:r>
          </a:p>
          <a:p>
            <a:pPr marL="285750" indent="-285750">
              <a:lnSpc>
                <a:spcPct val="150000"/>
              </a:lnSpc>
              <a:buFont typeface="Arial" panose="020b0604020202020204" pitchFamily="34" charset="0"/>
              <a:buChar char="•"/>
            </a:pPr>
            <a:r>
              <a:rPr lang="vi-VN" sz="1556" b="1"/>
              <a:t>Đầu tư vào hệ thống oxy</a:t>
            </a:r>
            <a:r>
              <a:rPr lang="vi-VN" sz="1556"/>
              <a:t>: Cần có hệ thống làm giàu oxy có công suất phù hợp và hệ thống điều khiển chính xác, tăng chi phí đầu tư ban đầu.</a:t>
            </a:r>
          </a:p>
          <a:p>
            <a:pPr marL="285750" indent="-285750">
              <a:lnSpc>
                <a:spcPct val="150000"/>
              </a:lnSpc>
              <a:buFont typeface="Arial" panose="020b0604020202020204" pitchFamily="34" charset="0"/>
              <a:buChar char="•"/>
            </a:pPr>
            <a:r>
              <a:rPr lang="vi-VN" sz="1556" b="1"/>
              <a:t>Quản lý chất lượng oxy</a:t>
            </a:r>
            <a:r>
              <a:rPr lang="vi-VN" sz="1556"/>
              <a:t>: Oxy phải được kiểm soát chính xác để tránh các sự cố trong quá trình sản xuất.</a:t>
            </a:r>
          </a:p>
          <a:p>
            <a:pPr marL="285750" indent="-285750">
              <a:lnSpc>
                <a:spcPct val="150000"/>
              </a:lnSpc>
              <a:buFont typeface="Arial" panose="020b0604020202020204" pitchFamily="34" charset="0"/>
              <a:buChar char="•"/>
            </a:pPr>
            <a:endParaRPr lang="vi-VN" sz="1556"/>
          </a:p>
        </p:txBody>
      </p:sp>
    </p:spTree>
    <p:extLst>
      <p:ext uri="{BB962C8B-B14F-4D97-AF65-F5344CB8AC3E}">
        <p14:creationId xmlns:p14="http://schemas.microsoft.com/office/powerpoint/2010/main" val="129960241"/>
      </p:ext>
    </p:extLst>
  </p:cSld>
  <p:clrMapOvr>
    <a:masterClrMapping/>
  </p:clrMapOvr>
  <p:transition/>
  <p:timing/>
</p:sld>
</file>

<file path=ppt/slides/slide1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5ED04E34-D7C0-E9E0-E7EE-F40C96BC9978}"/>
            </a:ext>
          </a:extLst>
        </p:cNvPr>
        <p:cNvGrpSpPr/>
        <p:nvPr/>
      </p:nvGrpSpPr>
      <p:grpSpPr>
        <a:xfrm>
          <a:off x="0" y="0"/>
          <a:ext cx="0" cy="0"/>
        </a:xfrm>
      </p:grpSpPr>
      <p:sp>
        <p:nvSpPr>
          <p:cNvPr id="6" name="TextBox 5">
            <a:extLst>
              <a:ext uri="{FF2B5EF4-FFF2-40B4-BE49-F238E27FC236}">
                <a16:creationId xmlns:a16="http://schemas.microsoft.com/office/drawing/2014/main" id="{4988E15D-3426-61A6-A0C4-515E9DB776AE}"/>
              </a:ext>
            </a:extLst>
          </p:cNvPr>
          <p:cNvSpPr txBox="1"/>
          <p:nvPr/>
        </p:nvSpPr>
        <p:spPr>
          <a:xfrm>
            <a:off x="606732" y="248753"/>
            <a:ext cx="11190075" cy="1384995"/>
          </a:xfrm>
          <a:prstGeom prst="rect">
            <a:avLst/>
          </a:prstGeom>
          <a:noFill/>
        </p:spPr>
        <p:txBody>
          <a:bodyPr wrap="square" rtlCol="0">
            <a:spAutoFit/>
          </a:bodyPr>
          <a:lstStyle/>
          <a:p>
            <a:pPr algn="ctr">
              <a:defRPr/>
            </a:pPr>
            <a:r>
              <a:rPr lang="en-US" sz="2800" b="1">
                <a:solidFill>
                  <a:schemeClr val="accent1">
                    <a:lumMod val="50000"/>
                  </a:schemeClr>
                </a:solidFill>
                <a:latin typeface="Arial" panose="020b0604020202020204" pitchFamily="34" charset="0"/>
                <a:cs typeface="Arial" panose="020b0604020202020204" pitchFamily="34" charset="0"/>
              </a:rPr>
              <a:t>1.3 Tăng cường sử dụng than phun (PCI) </a:t>
            </a:r>
          </a:p>
          <a:p>
            <a:pPr algn="ctr">
              <a:defRPr/>
            </a:pPr>
            <a:r>
              <a:rPr lang="en-US" sz="2800" b="1" err="1">
                <a:solidFill>
                  <a:schemeClr val="accent1">
                    <a:lumMod val="50000"/>
                  </a:schemeClr>
                </a:solidFill>
                <a:latin typeface="Arial" panose="020b0604020202020204" pitchFamily="34" charset="0"/>
                <a:cs typeface="Arial" panose="020b0604020202020204" pitchFamily="34" charset="0"/>
              </a:rPr>
              <a:t>và công nghệ làm giàu Oxy</a:t>
            </a:r>
          </a:p>
          <a:p>
            <a:pPr marL="0" marR="0" lvl="0" indent="0" algn="ctr" defTabSz="914400" rtl="0" eaLnBrk="1" fontAlgn="auto" latinLnBrk="0" hangingPunct="1">
              <a:lnSpc>
                <a:spcPct val="100000"/>
              </a:lnSpc>
              <a:spcBef>
                <a:spcPct val="0"/>
              </a:spcBef>
              <a:spcAft>
                <a:spcPct val="0"/>
              </a:spcAft>
              <a:buClr>
                <a:srgbClr val="000000"/>
              </a:buClr>
              <a:buSzTx/>
              <a:buFont typeface="Arial"/>
              <a:buNone/>
              <a:defRPr/>
            </a:pP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5" name="Rectangle 1">
            <a:extLst>
              <a:ext uri="{FF2B5EF4-FFF2-40B4-BE49-F238E27FC236}">
                <a16:creationId xmlns:a16="http://schemas.microsoft.com/office/drawing/2014/main" id="{82294817-BCEB-8E20-9F0C-55A52B9A34B7}"/>
              </a:ext>
            </a:extLst>
          </p:cNvPr>
          <p:cNvSpPr>
            <a:spLocks noChangeArrowheads="1"/>
          </p:cNvSpPr>
          <p:nvPr/>
        </p:nvSpPr>
        <p:spPr bwMode="auto">
          <a:xfrm>
            <a:off x="619603" y="1392434"/>
            <a:ext cx="10491624"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algn="l" defTabSz="914400" rtl="0" eaLnBrk="0" fontAlgn="base" latinLnBrk="0" hangingPunct="0">
              <a:lnSpc>
                <a:spcPct val="150000"/>
              </a:lnSpc>
              <a:spcBef>
                <a:spcPct val="0"/>
              </a:spcBef>
              <a:spcAft>
                <a:spcPct val="0"/>
              </a:spcAft>
              <a:buClrTx/>
              <a:buSzTx/>
              <a:buFont typeface="Wingdings" panose="05000000000000000000" pitchFamily="2" charset="2"/>
              <a:buChar char="q"/>
            </a:pPr>
            <a:r>
              <a:rPr kumimoji="0" lang="en-US" altLang="en-US" sz="1800" b="1" i="0" u="none" strike="noStrike" cap="none" normalizeH="0" baseline="0" err="1">
                <a:ln>
                  <a:noFill/>
                </a:ln>
                <a:solidFill>
                  <a:schemeClr val="tx1"/>
                </a:solidFill>
                <a:effectLst/>
                <a:latin typeface="Arial" panose="020b0604020202020204" pitchFamily="34" charset="0"/>
              </a:rPr>
              <a:t>Phân tích kỹ thuật</a:t>
            </a:r>
          </a:p>
          <a:p>
            <a:pPr marL="0" marR="0" lvl="0" indent="0" algn="l" defTabSz="914400" rtl="0" eaLnBrk="0" fontAlgn="base" latinLnBrk="0" hangingPunct="0">
              <a:lnSpc>
                <a:spcPct val="150000"/>
              </a:lnSpc>
              <a:spcBef>
                <a:spcPct val="0"/>
              </a:spcBef>
              <a:spcAft>
                <a:spcPct val="0"/>
              </a:spcAft>
              <a:buClrTx/>
              <a:buSzTx/>
              <a:buFontTx/>
              <a:buNone/>
            </a:pPr>
            <a:r>
              <a:rPr kumimoji="0" lang="en-US" altLang="en-US" sz="1800" b="1" i="0" u="none" strike="noStrike" cap="none" normalizeH="0" baseline="0">
                <a:ln>
                  <a:noFill/>
                </a:ln>
                <a:solidFill>
                  <a:schemeClr val="tx1"/>
                </a:solidFill>
                <a:effectLst/>
                <a:latin typeface="Arial" panose="020b0604020202020204" pitchFamily="34" charset="0"/>
              </a:rPr>
              <a:t>1. Cơ sở của công nghệ PCI:</a:t>
            </a:r>
            <a:endParaRPr kumimoji="0" lang="en-US" altLang="en-US" sz="1800" b="0" i="0" u="none" strike="noStrike" cap="none" normalizeH="0" baseline="0">
              <a:ln>
                <a:noFill/>
              </a:ln>
              <a:solidFill>
                <a:schemeClr val="tx1"/>
              </a:solidFill>
              <a:effectLst/>
              <a:latin typeface="Arial" panose="020b0604020202020204" pitchFamily="34" charset="0"/>
            </a:endParaRP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pPr>
            <a:r>
              <a:rPr kumimoji="0" lang="en-US" altLang="en-US" sz="1800" b="0" i="0" u="none" strike="noStrike" cap="none" normalizeH="0" baseline="0">
                <a:ln>
                  <a:noFill/>
                </a:ln>
                <a:solidFill>
                  <a:schemeClr val="tx1"/>
                </a:solidFill>
                <a:effectLst/>
                <a:latin typeface="Arial" panose="020b0604020202020204" pitchFamily="34" charset="0"/>
              </a:rPr>
              <a:t>PCI là kỹ thuật phun than mịn vào vùng tuyêren của lò cao để thay thế một phần coke luyện kim.</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pPr>
            <a:r>
              <a:rPr kumimoji="0" lang="en-US" altLang="en-US" sz="1800" b="0" i="0" u="none" strike="noStrike" cap="none" normalizeH="0" baseline="0">
                <a:ln>
                  <a:noFill/>
                </a:ln>
                <a:solidFill>
                  <a:schemeClr val="tx1"/>
                </a:solidFill>
                <a:effectLst/>
                <a:latin typeface="Arial" panose="020b0604020202020204" pitchFamily="34" charset="0"/>
              </a:rPr>
              <a:t>Than phun cháy trong môi trường giàu oxy, tạo nhiệt và khí khử CO (giống như coke).</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pPr>
            <a:r>
              <a:rPr kumimoji="0" lang="en-US" altLang="en-US" sz="1800" b="0" i="0" u="none" strike="noStrike" cap="none" normalizeH="0" baseline="0">
                <a:ln>
                  <a:noFill/>
                </a:ln>
                <a:solidFill>
                  <a:schemeClr val="tx1"/>
                </a:solidFill>
                <a:effectLst/>
                <a:latin typeface="Arial" panose="020b0604020202020204" pitchFamily="34" charset="0"/>
              </a:rPr>
              <a:t>So với coke, than phun có giá thấp hơn và hiệu suất cháy cao nếu được tối ưu hóa.</a:t>
            </a:r>
          </a:p>
          <a:p>
            <a:pPr marL="0" marR="0" lvl="0" indent="0" algn="l" defTabSz="914400" rtl="0" eaLnBrk="0" fontAlgn="base" latinLnBrk="0" hangingPunct="0">
              <a:lnSpc>
                <a:spcPct val="150000"/>
              </a:lnSpc>
              <a:spcBef>
                <a:spcPct val="0"/>
              </a:spcBef>
              <a:spcAft>
                <a:spcPct val="0"/>
              </a:spcAft>
              <a:buClrTx/>
              <a:buSzTx/>
              <a:buFontTx/>
              <a:buNone/>
            </a:pPr>
            <a:r>
              <a:rPr kumimoji="0" lang="en-US" altLang="en-US" sz="1800" b="1" i="0" u="none" strike="noStrike" cap="none" normalizeH="0" baseline="0">
                <a:ln>
                  <a:noFill/>
                </a:ln>
                <a:solidFill>
                  <a:schemeClr val="tx1"/>
                </a:solidFill>
                <a:effectLst/>
                <a:latin typeface="Arial" panose="020b0604020202020204" pitchFamily="34" charset="0"/>
              </a:rPr>
              <a:t>2. Ảnh hưởng khi tăng tỷ lệ PCI:</a:t>
            </a:r>
            <a:endParaRPr kumimoji="0" lang="en-US" altLang="en-US" sz="1800" b="0" i="0" u="none" strike="noStrike" cap="none" normalizeH="0" baseline="0">
              <a:ln>
                <a:noFill/>
              </a:ln>
              <a:solidFill>
                <a:schemeClr val="tx1"/>
              </a:solidFill>
              <a:effectLst/>
              <a:latin typeface="Arial" panose="020b0604020202020204" pitchFamily="34" charset="0"/>
            </a:endParaRP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pPr>
            <a:r>
              <a:rPr kumimoji="0" lang="en-US" altLang="en-US" sz="1800" b="0" i="0" u="none" strike="noStrike" cap="none" normalizeH="0" baseline="0" err="1">
                <a:ln>
                  <a:noFill/>
                </a:ln>
                <a:solidFill>
                  <a:schemeClr val="tx1"/>
                </a:solidFill>
                <a:effectLst/>
                <a:latin typeface="Arial" panose="020b0604020202020204" pitchFamily="34" charset="0"/>
              </a:rPr>
              <a:t>Giảm tiêu hao coke (coke rate).</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pPr>
            <a:r>
              <a:rPr kumimoji="0" lang="en-US" altLang="en-US" sz="1800" b="0" i="0" u="none" strike="noStrike" cap="none" normalizeH="0" baseline="0" err="1">
                <a:ln>
                  <a:noFill/>
                </a:ln>
                <a:solidFill>
                  <a:schemeClr val="tx1"/>
                </a:solidFill>
                <a:effectLst/>
                <a:latin typeface="Arial" panose="020b0604020202020204" pitchFamily="34" charset="0"/>
              </a:rPr>
              <a:t>Giảm năng lượng tổng thể do PCI có chỉ số nhiệt trị cao (24–28 MJ/kg).</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pPr>
            <a:r>
              <a:rPr kumimoji="0" lang="en-US" altLang="en-US" sz="1800" b="0" i="0" u="none" strike="noStrike" cap="none" normalizeH="0" baseline="0" err="1">
                <a:ln>
                  <a:noFill/>
                </a:ln>
                <a:solidFill>
                  <a:schemeClr val="tx1"/>
                </a:solidFill>
                <a:effectLst/>
                <a:latin typeface="Arial" panose="020b0604020202020204" pitchFamily="34" charset="0"/>
              </a:rPr>
              <a:t>Giảm chi phí nhiên liệu và phát thải CO₂.</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pPr>
            <a:r>
              <a:rPr kumimoji="0" lang="en-US" altLang="en-US" sz="1800" b="0" i="0" u="none" strike="noStrike" cap="none" normalizeH="0" baseline="0">
                <a:ln>
                  <a:noFill/>
                </a:ln>
                <a:solidFill>
                  <a:schemeClr val="tx1"/>
                </a:solidFill>
                <a:effectLst/>
                <a:latin typeface="Arial" panose="020b0604020202020204" pitchFamily="34" charset="0"/>
              </a:rPr>
              <a:t>Tuy nhiên, cần đảm bảo tốc độ cháy, tránh ảnh hưởng đến ổn định dòng khí và nhiệt độ vùng đỉnh.</a:t>
            </a: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859640188"/>
      </p:ext>
    </p:extLst>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Shape 45">
          <a:extLst>
            <a:ext uri="{FF2B5EF4-FFF2-40B4-BE49-F238E27FC236}">
              <a16:creationId xmlns:a16="http://schemas.microsoft.com/office/drawing/2014/main" id="{926A186F-927C-6D7B-CD36-BCB2CAF24D23}"/>
            </a:ext>
          </a:extLst>
        </p:cNvPr>
        <p:cNvGrpSpPr/>
        <p:nvPr/>
      </p:nvGrpSpPr>
      <p:grpSpPr>
        <a:xfrm>
          <a:off x="0" y="0"/>
          <a:ext cx="0" cy="0"/>
        </a:xfrm>
      </p:grpSpPr>
      <p:pic>
        <p:nvPicPr>
          <p:cNvPr id="5122" name="Picture 2" descr="Thép công nghiệp là gì? Các loại thép công nghiệp phổ biến">
            <a:extLst>
              <a:ext uri="{FF2B5EF4-FFF2-40B4-BE49-F238E27FC236}">
                <a16:creationId xmlns:a16="http://schemas.microsoft.com/office/drawing/2014/main" id="{83FBDA91-1036-8157-EF9A-773E33823E59}"/>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7546" y="0"/>
            <a:ext cx="13716002"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6450A46D-E095-4CBE-8826-E5459E8B6108}"/>
              </a:ext>
            </a:extLst>
          </p:cNvPr>
          <p:cNvSpPr>
            <a:spLocks noGrp="1"/>
          </p:cNvSpPr>
          <p:nvPr>
            <p:ph type="subTitle" idx="1"/>
          </p:nvPr>
        </p:nvSpPr>
        <p:spPr>
          <a:xfrm>
            <a:off x="222420" y="5527342"/>
            <a:ext cx="7789465" cy="558006"/>
          </a:xfrm>
          <a:solidFill>
            <a:schemeClr val="bg1">
              <a:lumMod val="85000"/>
            </a:schemeClr>
          </a:solidFill>
        </p:spPr>
        <p:txBody>
          <a:bodyPr>
            <a:noAutofit/>
          </a:bodyPr>
          <a:lstStyle/>
          <a:p>
            <a:pPr marL="53975" indent="0"/>
            <a:r>
              <a:rPr lang="en-US" b="1" err="1"/>
              <a:t>Ngành Sản xuất phôi thép, thép ống, thép mạ kẽm</a:t>
            </a:r>
            <a:endParaRPr lang="en-US" b="1"/>
          </a:p>
        </p:txBody>
      </p:sp>
    </p:spTree>
    <p:extLst>
      <p:ext uri="{BB962C8B-B14F-4D97-AF65-F5344CB8AC3E}">
        <p14:creationId xmlns:p14="http://schemas.microsoft.com/office/powerpoint/2010/main" val="3636654182"/>
      </p:ext>
    </p:extLst>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08794B0B-E114-37A8-C445-B87963B4D9D7}"/>
            </a:ext>
          </a:extLst>
        </p:cNvPr>
        <p:cNvGrpSpPr/>
        <p:nvPr/>
      </p:nvGrpSpPr>
      <p:grpSpPr>
        <a:xfrm>
          <a:off x="0" y="0"/>
          <a:ext cx="0" cy="0"/>
        </a:xfrm>
      </p:grpSpPr>
      <p:sp>
        <p:nvSpPr>
          <p:cNvPr id="6" name="TextBox 5">
            <a:extLst>
              <a:ext uri="{FF2B5EF4-FFF2-40B4-BE49-F238E27FC236}">
                <a16:creationId xmlns:a16="http://schemas.microsoft.com/office/drawing/2014/main" id="{54D25BEE-4BBB-3C54-528E-26B6C40C01D9}"/>
              </a:ext>
            </a:extLst>
          </p:cNvPr>
          <p:cNvSpPr txBox="1"/>
          <p:nvPr/>
        </p:nvSpPr>
        <p:spPr>
          <a:xfrm>
            <a:off x="270378" y="157025"/>
            <a:ext cx="11190075" cy="1384995"/>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1.3 Tăng cường sử dụng than phun (PCI) </a:t>
            </a:r>
          </a:p>
          <a:p>
            <a:pPr>
              <a:defRPr/>
            </a:pPr>
            <a:r>
              <a:rPr lang="en-US" sz="2800" b="1" err="1">
                <a:solidFill>
                  <a:schemeClr val="accent1">
                    <a:lumMod val="50000"/>
                  </a:schemeClr>
                </a:solidFill>
                <a:latin typeface="Arial" panose="020b0604020202020204" pitchFamily="34" charset="0"/>
                <a:cs typeface="Arial" panose="020b0604020202020204" pitchFamily="34" charset="0"/>
              </a:rPr>
              <a:t>và công nghệ làm giàu Oxy</a:t>
            </a:r>
          </a:p>
          <a:p>
            <a:pPr marL="0" marR="0" lvl="0" indent="0" algn="l" defTabSz="914400" rtl="0" eaLnBrk="1" fontAlgn="auto" latinLnBrk="0" hangingPunct="1">
              <a:lnSpc>
                <a:spcPct val="100000"/>
              </a:lnSpc>
              <a:spcBef>
                <a:spcPct val="0"/>
              </a:spcBef>
              <a:spcAft>
                <a:spcPct val="0"/>
              </a:spcAft>
              <a:buClr>
                <a:srgbClr val="000000"/>
              </a:buClr>
              <a:buSzTx/>
              <a:buFont typeface="Arial"/>
              <a:buNone/>
              <a:defRPr/>
            </a:pP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3" name="TextBox 2">
            <a:extLst>
              <a:ext uri="{FF2B5EF4-FFF2-40B4-BE49-F238E27FC236}">
                <a16:creationId xmlns:a16="http://schemas.microsoft.com/office/drawing/2014/main" id="{024FB725-B5C4-90C4-1EA8-1F84E29E49AC}"/>
              </a:ext>
            </a:extLst>
          </p:cNvPr>
          <p:cNvSpPr txBox="1"/>
          <p:nvPr/>
        </p:nvSpPr>
        <p:spPr>
          <a:xfrm>
            <a:off x="731547" y="1542020"/>
            <a:ext cx="9405257" cy="3252878"/>
          </a:xfrm>
          <a:prstGeom prst="rect">
            <a:avLst/>
          </a:prstGeom>
          <a:noFill/>
        </p:spPr>
        <p:txBody>
          <a:bodyPr wrap="square">
            <a:spAutoFit/>
          </a:bodyPr>
          <a:lstStyle/>
          <a:p>
            <a:pPr marL="342900" indent="-342900">
              <a:buFont typeface="Wingdings" panose="05000000000000000000" pitchFamily="2" charset="2"/>
              <a:buChar char="q"/>
            </a:pPr>
            <a:r>
              <a:rPr lang="vi-VN" sz="1800" b="1"/>
              <a:t>Tính toán tiết kiệm năng lượng (giả định sơ bộ)</a:t>
            </a:r>
          </a:p>
          <a:p>
            <a:pPr>
              <a:buNone/>
            </a:pPr>
            <a:r>
              <a:rPr lang="vi-VN" sz="1800"/>
              <a:t>Giả sử:</a:t>
            </a:r>
          </a:p>
          <a:p>
            <a:pPr marL="285750" indent="-285750">
              <a:buFont typeface="Wingdings" panose="05000000000000000000" pitchFamily="2" charset="2"/>
              <a:buChar char="Ø"/>
            </a:pPr>
            <a:r>
              <a:rPr lang="vi-VN" sz="1800"/>
              <a:t>Năng suất lò cao: 1.000.000 tấn gang/năm</a:t>
            </a:r>
          </a:p>
          <a:p>
            <a:pPr marL="285750" indent="-285750">
              <a:buFont typeface="Wingdings" panose="05000000000000000000" pitchFamily="2" charset="2"/>
              <a:buChar char="Ø"/>
            </a:pPr>
            <a:r>
              <a:rPr lang="vi-VN" sz="1800"/>
              <a:t>Mức PCI hiện tại: 100 kg PCI/tấn gang</a:t>
            </a:r>
          </a:p>
          <a:p>
            <a:pPr marL="285750" indent="-285750">
              <a:buFont typeface="Wingdings" panose="05000000000000000000" pitchFamily="2" charset="2"/>
              <a:buChar char="Ø"/>
            </a:pPr>
            <a:r>
              <a:rPr lang="vi-VN" sz="1800"/>
              <a:t>Tăng PCI lên: 180 kg PCI/tấn gang (tăng 80 kg)</a:t>
            </a:r>
          </a:p>
          <a:p>
            <a:pPr marL="285750" indent="-285750">
              <a:buFont typeface="Wingdings" panose="05000000000000000000" pitchFamily="2" charset="2"/>
              <a:buChar char="Ø"/>
            </a:pPr>
            <a:r>
              <a:rPr lang="vi-VN" sz="1800"/>
              <a:t>Hệ số thay thế coke: 1 kg PCI thay thế ~1,2 kg coke</a:t>
            </a:r>
          </a:p>
          <a:p>
            <a:pPr marL="285750" indent="-285750">
              <a:buFont typeface="Wingdings" panose="05000000000000000000" pitchFamily="2" charset="2"/>
              <a:buChar char="Ø"/>
            </a:pPr>
            <a:r>
              <a:rPr lang="vi-VN" sz="1800"/>
              <a:t>Nhiệt trị:</a:t>
            </a:r>
          </a:p>
          <a:p>
            <a:pPr marL="742950" lvl="1" indent="-285750">
              <a:buFont typeface="Arial" panose="020b0604020202020204" pitchFamily="34" charset="0"/>
              <a:buChar char="•"/>
            </a:pPr>
            <a:r>
              <a:rPr lang="vi-VN" sz="1800"/>
              <a:t>PCI: ~25 MJ/kg</a:t>
            </a:r>
          </a:p>
          <a:p>
            <a:pPr marL="742950" lvl="1" indent="-285750">
              <a:buFont typeface="Arial" panose="020b0604020202020204" pitchFamily="34" charset="0"/>
              <a:buChar char="•"/>
            </a:pPr>
            <a:r>
              <a:rPr lang="vi-VN" sz="1800"/>
              <a:t>Coke: ~29 MJ/kg</a:t>
            </a:r>
          </a:p>
          <a:p>
            <a:pPr>
              <a:buNone/>
            </a:pPr>
            <a:r>
              <a:rPr lang="vi-VN" sz="1800" b="1"/>
              <a:t>1. Lượng coke tiết kiệm:</a:t>
            </a:r>
            <a:r>
              <a:rPr lang="en-US" sz="1800" b="1"/>
              <a:t>      </a:t>
            </a:r>
            <a:r>
              <a:rPr lang="el-GR" sz="1800"/>
              <a:t>Δ</a:t>
            </a:r>
            <a:r>
              <a:rPr lang="vi-VN" sz="1800"/>
              <a:t>Coke=80×1,2=96 kg coke/t</a:t>
            </a:r>
            <a:r>
              <a:rPr lang="en-US" sz="1800" err="1"/>
              <a:t>ấn gang</a:t>
            </a:r>
            <a:endParaRPr lang="en-US" sz="1800" b="1"/>
          </a:p>
          <a:p>
            <a:pPr>
              <a:buNone/>
            </a:pPr>
            <a:r>
              <a:rPr lang="vi-VN" sz="1800" b="1"/>
              <a:t>2. Lượng năng lượng tiết kiệm:</a:t>
            </a:r>
            <a:r>
              <a:rPr lang="en-US" sz="1800" b="1"/>
              <a:t> </a:t>
            </a:r>
            <a:endParaRPr lang="vi-VN" sz="1800"/>
          </a:p>
        </p:txBody>
      </p:sp>
      <p:pic>
        <p:nvPicPr>
          <p:cNvPr id="7" name="Picture 6">
            <a:extLst>
              <a:ext uri="{FF2B5EF4-FFF2-40B4-BE49-F238E27FC236}">
                <a16:creationId xmlns:a16="http://schemas.microsoft.com/office/drawing/2014/main" id="{AE661DA5-3930-45BD-80F9-8959AF669ADF}"/>
              </a:ext>
            </a:extLst>
          </p:cNvPr>
          <p:cNvPicPr>
            <a:picLocks noChangeAspect="1"/>
          </p:cNvPicPr>
          <p:nvPr/>
        </p:nvPicPr>
        <p:blipFill>
          <a:blip r:embed="rId3"/>
          <a:stretch>
            <a:fillRect/>
          </a:stretch>
        </p:blipFill>
        <p:spPr>
          <a:xfrm>
            <a:off x="2330133" y="4794898"/>
            <a:ext cx="7078063" cy="428685"/>
          </a:xfrm>
          <a:prstGeom prst="rect">
            <a:avLst/>
          </a:prstGeom>
        </p:spPr>
      </p:pic>
      <p:sp>
        <p:nvSpPr>
          <p:cNvPr id="9" name="TextBox 8">
            <a:extLst>
              <a:ext uri="{FF2B5EF4-FFF2-40B4-BE49-F238E27FC236}">
                <a16:creationId xmlns:a16="http://schemas.microsoft.com/office/drawing/2014/main" id="{43505566-5A68-6402-A978-9CE524D15177}"/>
              </a:ext>
            </a:extLst>
          </p:cNvPr>
          <p:cNvSpPr txBox="1"/>
          <p:nvPr/>
        </p:nvSpPr>
        <p:spPr>
          <a:xfrm>
            <a:off x="1035907" y="5223583"/>
            <a:ext cx="10885715" cy="954300"/>
          </a:xfrm>
          <a:prstGeom prst="rect">
            <a:avLst/>
          </a:prstGeom>
          <a:noFill/>
        </p:spPr>
        <p:txBody>
          <a:bodyPr wrap="square">
            <a:spAutoFit/>
          </a:bodyPr>
          <a:lstStyle/>
          <a:p>
            <a:pPr>
              <a:buNone/>
            </a:pPr>
            <a:r>
              <a:rPr lang="vi-VN" b="1"/>
              <a:t>3. Tổng năng lượng tiết kiệm mỗi năm:</a:t>
            </a:r>
            <a:r>
              <a:rPr lang="en-US"/>
              <a:t>	</a:t>
            </a:r>
          </a:p>
          <a:p>
            <a:pPr>
              <a:buNone/>
            </a:pPr>
            <a:endParaRPr lang="en-US"/>
          </a:p>
          <a:p>
            <a:pPr>
              <a:buNone/>
            </a:pPr>
            <a:r>
              <a:rPr lang="en-US"/>
              <a:t>	    </a:t>
            </a:r>
            <a:r>
              <a:rPr lang="vi-VN"/>
              <a:t>784 MJ×1.000.000=784.000.000 MJ=217.778 MWh/n</a:t>
            </a:r>
            <a:r>
              <a:rPr lang="en-US" err="1"/>
              <a:t>ăm</a:t>
            </a:r>
            <a:endParaRPr lang="en-US"/>
          </a:p>
        </p:txBody>
      </p:sp>
    </p:spTree>
    <p:extLst>
      <p:ext uri="{BB962C8B-B14F-4D97-AF65-F5344CB8AC3E}">
        <p14:creationId xmlns:p14="http://schemas.microsoft.com/office/powerpoint/2010/main" val="2867345552"/>
      </p:ext>
    </p:extLst>
  </p:cSld>
  <p:clrMapOvr>
    <a:masterClrMapping/>
  </p:clrMapOvr>
  <p:transition/>
  <p:timing/>
</p:sld>
</file>

<file path=ppt/slides/slide2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FE91154A-BA8D-4B92-580E-60D692E33B74}"/>
            </a:ext>
          </a:extLst>
        </p:cNvPr>
        <p:cNvGrpSpPr/>
        <p:nvPr/>
      </p:nvGrpSpPr>
      <p:grpSpPr>
        <a:xfrm>
          <a:off x="0" y="0"/>
          <a:ext cx="0" cy="0"/>
        </a:xfrm>
      </p:grpSpPr>
      <p:sp>
        <p:nvSpPr>
          <p:cNvPr id="6" name="TextBox 5">
            <a:extLst>
              <a:ext uri="{FF2B5EF4-FFF2-40B4-BE49-F238E27FC236}">
                <a16:creationId xmlns:a16="http://schemas.microsoft.com/office/drawing/2014/main" id="{1845E2FA-043D-3396-F063-6D0B7B38CE29}"/>
              </a:ext>
            </a:extLst>
          </p:cNvPr>
          <p:cNvSpPr txBox="1"/>
          <p:nvPr/>
        </p:nvSpPr>
        <p:spPr>
          <a:xfrm>
            <a:off x="270377" y="108597"/>
            <a:ext cx="11190075" cy="954107"/>
          </a:xfrm>
          <a:prstGeom prst="rect">
            <a:avLst/>
          </a:prstGeom>
          <a:noFill/>
        </p:spPr>
        <p:txBody>
          <a:bodyPr wrap="square" rtlCol="0">
            <a:spAutoFit/>
          </a:bodyPr>
          <a:lstStyle/>
          <a:p>
            <a:pPr algn="ctr">
              <a:defRPr/>
            </a:pPr>
            <a:r>
              <a:rPr lang="en-US" sz="2800" b="1">
                <a:solidFill>
                  <a:schemeClr val="accent1">
                    <a:lumMod val="50000"/>
                  </a:schemeClr>
                </a:solidFill>
                <a:latin typeface="Arial" panose="020b0604020202020204" pitchFamily="34" charset="0"/>
                <a:cs typeface="Arial" panose="020b0604020202020204" pitchFamily="34" charset="0"/>
              </a:rPr>
              <a:t>1.3 Tăng cường sử dụng than phun (PCI) </a:t>
            </a:r>
          </a:p>
          <a:p>
            <a:pPr algn="ctr">
              <a:defRPr/>
            </a:pPr>
            <a:r>
              <a:rPr lang="en-US" sz="2800" b="1" err="1">
                <a:solidFill>
                  <a:schemeClr val="accent1">
                    <a:lumMod val="50000"/>
                  </a:schemeClr>
                </a:solidFill>
                <a:latin typeface="Arial" panose="020b0604020202020204" pitchFamily="34" charset="0"/>
                <a:cs typeface="Arial" panose="020b0604020202020204" pitchFamily="34" charset="0"/>
              </a:rPr>
              <a:t>và công nghệ làm giàu Oxy</a:t>
            </a:r>
          </a:p>
        </p:txBody>
      </p:sp>
      <p:sp>
        <p:nvSpPr>
          <p:cNvPr id="4" name="TextBox 3">
            <a:extLst>
              <a:ext uri="{FF2B5EF4-FFF2-40B4-BE49-F238E27FC236}">
                <a16:creationId xmlns:a16="http://schemas.microsoft.com/office/drawing/2014/main" id="{ECB8C80C-A8F8-C115-8C21-8F035CCD21AD}"/>
              </a:ext>
            </a:extLst>
          </p:cNvPr>
          <p:cNvSpPr txBox="1"/>
          <p:nvPr/>
        </p:nvSpPr>
        <p:spPr>
          <a:xfrm>
            <a:off x="608717" y="1446028"/>
            <a:ext cx="10513396" cy="4349268"/>
          </a:xfrm>
          <a:prstGeom prst="rect">
            <a:avLst/>
          </a:prstGeom>
          <a:noFill/>
        </p:spPr>
        <p:txBody>
          <a:bodyPr wrap="square">
            <a:spAutoFit/>
          </a:bodyPr>
          <a:lstStyle/>
          <a:p>
            <a:pPr>
              <a:lnSpc>
                <a:spcPct val="150000"/>
              </a:lnSpc>
              <a:buNone/>
            </a:pPr>
            <a:r>
              <a:rPr lang="vi-VN" b="1"/>
              <a:t>I. Cơ sở kỹ thuật</a:t>
            </a:r>
          </a:p>
          <a:p>
            <a:pPr>
              <a:lnSpc>
                <a:spcPct val="150000"/>
              </a:lnSpc>
              <a:buNone/>
            </a:pPr>
            <a:r>
              <a:rPr lang="vi-VN" b="1"/>
              <a:t>1. Mục tiêu của làm giàu oxy:</a:t>
            </a:r>
            <a:endParaRPr lang="vi-VN"/>
          </a:p>
          <a:p>
            <a:pPr marL="342900" indent="-342900">
              <a:lnSpc>
                <a:spcPct val="150000"/>
              </a:lnSpc>
              <a:buFont typeface="Arial" panose="020b0604020202020204" pitchFamily="34" charset="0"/>
              <a:buChar char="•"/>
            </a:pPr>
            <a:r>
              <a:rPr lang="vi-VN"/>
              <a:t>Tăng nồng độ oxy trong gió nóng cấp vào tuyêren lò cao từ ~21% (không khí bình thường) lên 25–30% hoặc cao hơn.</a:t>
            </a:r>
          </a:p>
          <a:p>
            <a:pPr marL="342900" indent="-342900">
              <a:lnSpc>
                <a:spcPct val="150000"/>
              </a:lnSpc>
              <a:buFont typeface="Arial" panose="020b0604020202020204" pitchFamily="34" charset="0"/>
              <a:buChar char="•"/>
            </a:pPr>
            <a:r>
              <a:rPr lang="vi-VN"/>
              <a:t>Cải thiện tốc độ cháy của nhiên liệu, nâng cao nhiệt độ vùng tuyêren → cải thiện hiệu suất nhiệt và tốc độ phản ứng khử.</a:t>
            </a:r>
          </a:p>
          <a:p>
            <a:pPr>
              <a:lnSpc>
                <a:spcPct val="150000"/>
              </a:lnSpc>
              <a:buNone/>
            </a:pPr>
            <a:r>
              <a:rPr lang="vi-VN" b="1"/>
              <a:t>2. Các công nghệ cung cấp oxy:</a:t>
            </a:r>
            <a:endParaRPr lang="vi-VN"/>
          </a:p>
          <a:p>
            <a:pPr marL="342900" indent="-342900">
              <a:lnSpc>
                <a:spcPct val="150000"/>
              </a:lnSpc>
              <a:buFont typeface="Arial" panose="020b0604020202020204" pitchFamily="34" charset="0"/>
              <a:buChar char="•"/>
            </a:pPr>
            <a:r>
              <a:rPr lang="vi-VN" b="1"/>
              <a:t>PSA (Pressure Swing Adsorption)</a:t>
            </a:r>
            <a:r>
              <a:rPr lang="vi-VN"/>
              <a:t> – hiệu quả cho quy mô vừa, chi phí đầu tư thấp.</a:t>
            </a:r>
          </a:p>
          <a:p>
            <a:pPr marL="342900" indent="-342900">
              <a:lnSpc>
                <a:spcPct val="150000"/>
              </a:lnSpc>
              <a:buFont typeface="Arial" panose="020b0604020202020204" pitchFamily="34" charset="0"/>
              <a:buChar char="•"/>
            </a:pPr>
            <a:r>
              <a:rPr lang="vi-VN" b="1"/>
              <a:t>ASU (Air Separation Unit)</a:t>
            </a:r>
            <a:r>
              <a:rPr lang="vi-VN"/>
              <a:t> – tách khí qua chưng cất lạnh, dùng cho quy mô lớn.</a:t>
            </a:r>
          </a:p>
          <a:p>
            <a:pPr marL="342900" indent="-342900">
              <a:lnSpc>
                <a:spcPct val="150000"/>
              </a:lnSpc>
              <a:buFont typeface="Arial" panose="020b0604020202020204" pitchFamily="34" charset="0"/>
              <a:buChar char="•"/>
            </a:pPr>
            <a:r>
              <a:rPr lang="vi-VN"/>
              <a:t>Oxy tinh khiết có thể đạt 90–99%.</a:t>
            </a:r>
          </a:p>
        </p:txBody>
      </p:sp>
    </p:spTree>
    <p:extLst>
      <p:ext uri="{BB962C8B-B14F-4D97-AF65-F5344CB8AC3E}">
        <p14:creationId xmlns:p14="http://schemas.microsoft.com/office/powerpoint/2010/main" val="638253779"/>
      </p:ext>
    </p:extLst>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DCA3485C-540B-3AE3-6105-FE243A5B8818}"/>
            </a:ext>
          </a:extLst>
        </p:cNvPr>
        <p:cNvGrpSpPr/>
        <p:nvPr/>
      </p:nvGrpSpPr>
      <p:grpSpPr>
        <a:xfrm>
          <a:off x="0" y="0"/>
          <a:ext cx="0" cy="0"/>
        </a:xfrm>
      </p:grpSpPr>
      <p:sp>
        <p:nvSpPr>
          <p:cNvPr id="6" name="TextBox 5">
            <a:extLst>
              <a:ext uri="{FF2B5EF4-FFF2-40B4-BE49-F238E27FC236}">
                <a16:creationId xmlns:a16="http://schemas.microsoft.com/office/drawing/2014/main" id="{1236E545-E70D-25A6-3109-30CAEA4BCEC2}"/>
              </a:ext>
            </a:extLst>
          </p:cNvPr>
          <p:cNvSpPr txBox="1"/>
          <p:nvPr/>
        </p:nvSpPr>
        <p:spPr>
          <a:xfrm>
            <a:off x="270378" y="157025"/>
            <a:ext cx="11190075" cy="1384995"/>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1.3 Tăng cường sử dụng than phun (PCI) </a:t>
            </a:r>
          </a:p>
          <a:p>
            <a:pPr>
              <a:defRPr/>
            </a:pPr>
            <a:r>
              <a:rPr lang="en-US" sz="2800" b="1" err="1">
                <a:solidFill>
                  <a:schemeClr val="accent1">
                    <a:lumMod val="50000"/>
                  </a:schemeClr>
                </a:solidFill>
                <a:latin typeface="Arial" panose="020b0604020202020204" pitchFamily="34" charset="0"/>
                <a:cs typeface="Arial" panose="020b0604020202020204" pitchFamily="34" charset="0"/>
              </a:rPr>
              <a:t>và công nghệ làm giàu Oxy</a:t>
            </a:r>
          </a:p>
          <a:p>
            <a:pPr marL="0" marR="0" lvl="0" indent="0" algn="l" defTabSz="914400" rtl="0" eaLnBrk="1" fontAlgn="auto" latinLnBrk="0" hangingPunct="1">
              <a:lnSpc>
                <a:spcPct val="100000"/>
              </a:lnSpc>
              <a:spcBef>
                <a:spcPct val="0"/>
              </a:spcBef>
              <a:spcAft>
                <a:spcPct val="0"/>
              </a:spcAft>
              <a:buClr>
                <a:srgbClr val="000000"/>
              </a:buClr>
              <a:buSzTx/>
              <a:buFont typeface="Arial"/>
              <a:buNone/>
              <a:defRPr/>
            </a:pP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graphicFrame>
        <p:nvGraphicFramePr>
          <p:cNvPr id="2" name="Table 1">
            <a:extLst>
              <a:ext uri="{FF2B5EF4-FFF2-40B4-BE49-F238E27FC236}">
                <a16:creationId xmlns:a16="http://schemas.microsoft.com/office/drawing/2014/main" id="{EAC415CF-60BC-6A75-0E88-DF8F4604B5C1}"/>
              </a:ext>
            </a:extLst>
          </p:cNvPr>
          <p:cNvGraphicFramePr>
            <a:graphicFrameLocks noGrp="1"/>
          </p:cNvGraphicFramePr>
          <p:nvPr>
            <p:extLst>
              <p:ext uri="{D42A27DB-BD31-4B8C-83A1-F6EECF244321}">
                <p14:modId xmlns:p14="http://schemas.microsoft.com/office/powerpoint/2010/main" val="944411301"/>
              </p:ext>
            </p:extLst>
          </p:nvPr>
        </p:nvGraphicFramePr>
        <p:xfrm>
          <a:off x="487653" y="1763552"/>
          <a:ext cx="10972800" cy="1879854"/>
        </p:xfrm>
        <a:graphic>
          <a:graphicData uri="http://schemas.openxmlformats.org/drawingml/2006/table">
            <a:tbl>
              <a:tblPr/>
              <a:tblGrid>
                <a:gridCol w="5486400">
                  <a:extLst>
                    <a:ext uri="{9D8B030D-6E8A-4147-A177-3AD203B41FA5}">
                      <a16:colId xmlns:a16="http://schemas.microsoft.com/office/drawing/2014/main" val="3314337488"/>
                    </a:ext>
                  </a:extLst>
                </a:gridCol>
                <a:gridCol w="5486400">
                  <a:extLst>
                    <a:ext uri="{9D8B030D-6E8A-4147-A177-3AD203B41FA5}">
                      <a16:colId xmlns:a16="http://schemas.microsoft.com/office/drawing/2014/main" val="3881053259"/>
                    </a:ext>
                  </a:extLst>
                </a:gridCol>
              </a:tblGrid>
              <a:tr h="0">
                <a:tc>
                  <a:txBody>
                    <a:bodyPr vert="horz" wrap="square"/>
                    <a:lstStyle/>
                    <a:p>
                      <a:r>
                        <a:rPr lang="en-US" b="1"/>
                        <a:t>Chỉ tiêu</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b="1"/>
                        <a:t>Giá trị tham khảo</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05209621"/>
                  </a:ext>
                </a:extLst>
              </a:tr>
              <a:tr h="0">
                <a:tc>
                  <a:txBody>
                    <a:bodyPr vert="horz" wrap="square"/>
                    <a:lstStyle/>
                    <a:p>
                      <a:r>
                        <a:rPr lang="en-US"/>
                        <a:t>Mức oxy làm giàu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a:t>25–30% O₂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61437719"/>
                  </a:ext>
                </a:extLst>
              </a:tr>
              <a:tr h="0">
                <a:tc>
                  <a:txBody>
                    <a:bodyPr vert="horz" wrap="square"/>
                    <a:lstStyle/>
                    <a:p>
                      <a:r>
                        <a:rPr lang="en-US"/>
                        <a:t>Giảm tiêu hao coke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a:t>25–40 kg/tấn gang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06991795"/>
                  </a:ext>
                </a:extLst>
              </a:tr>
              <a:tr h="0">
                <a:tc>
                  <a:txBody>
                    <a:bodyPr vert="horz" wrap="square"/>
                    <a:lstStyle/>
                    <a:p>
                      <a:r>
                        <a:rPr lang="en-US"/>
                        <a:t>Tăng năng suất lò cao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a:t>5–10%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42847699"/>
                  </a:ext>
                </a:extLst>
              </a:tr>
              <a:tr h="0">
                <a:tc>
                  <a:txBody>
                    <a:bodyPr vert="horz" wrap="square"/>
                    <a:lstStyle/>
                    <a:p>
                      <a:r>
                        <a:rPr lang="en-US" err="1"/>
                        <a:t>Giảm phát thải CO₂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a:t>50–120 kg CO₂/tấn gang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92148975"/>
                  </a:ext>
                </a:extLst>
              </a:tr>
            </a:tbl>
          </a:graphicData>
        </a:graphic>
      </p:graphicFrame>
      <p:sp>
        <p:nvSpPr>
          <p:cNvPr id="5" name="TextBox 4">
            <a:extLst>
              <a:ext uri="{FF2B5EF4-FFF2-40B4-BE49-F238E27FC236}">
                <a16:creationId xmlns:a16="http://schemas.microsoft.com/office/drawing/2014/main" id="{5946F166-F7C6-DB36-58B6-57C68A06224B}"/>
              </a:ext>
            </a:extLst>
          </p:cNvPr>
          <p:cNvSpPr txBox="1"/>
          <p:nvPr/>
        </p:nvSpPr>
        <p:spPr>
          <a:xfrm>
            <a:off x="487653" y="3971882"/>
            <a:ext cx="6095999" cy="2103589"/>
          </a:xfrm>
          <a:prstGeom prst="rect">
            <a:avLst/>
          </a:prstGeom>
          <a:noFill/>
        </p:spPr>
        <p:txBody>
          <a:bodyPr wrap="square">
            <a:spAutoFit/>
          </a:bodyPr>
          <a:lstStyle/>
          <a:p>
            <a:pPr>
              <a:buNone/>
            </a:pPr>
            <a:r>
              <a:rPr lang="vi-VN" b="1"/>
              <a:t>III. Tính toán hiệu quả tiết kiệm năng lượng</a:t>
            </a:r>
          </a:p>
          <a:p>
            <a:pPr>
              <a:buNone/>
            </a:pPr>
            <a:r>
              <a:rPr lang="vi-VN" b="1"/>
              <a:t>Giả định đầu vào:</a:t>
            </a:r>
            <a:endParaRPr lang="vi-VN"/>
          </a:p>
          <a:p>
            <a:pPr marL="342900" indent="-342900">
              <a:buFont typeface="Arial" panose="020b0604020202020204" pitchFamily="34" charset="0"/>
              <a:buChar char="•"/>
            </a:pPr>
            <a:r>
              <a:rPr lang="vi-VN"/>
              <a:t>Năng suất: 1.000.000 tấn gang/năm</a:t>
            </a:r>
          </a:p>
          <a:p>
            <a:pPr marL="342900" indent="-342900">
              <a:buFont typeface="Arial" panose="020b0604020202020204" pitchFamily="34" charset="0"/>
              <a:buChar char="•"/>
            </a:pPr>
            <a:r>
              <a:rPr lang="vi-VN"/>
              <a:t>Làm giàu oxy từ 21% → 28%</a:t>
            </a:r>
          </a:p>
          <a:p>
            <a:pPr marL="342900" indent="-342900">
              <a:buFont typeface="Arial" panose="020b0604020202020204" pitchFamily="34" charset="0"/>
              <a:buChar char="•"/>
            </a:pPr>
            <a:r>
              <a:rPr lang="vi-VN"/>
              <a:t>Giảm tiêu hao coke: ~35 kg/tấn gang</a:t>
            </a:r>
          </a:p>
          <a:p>
            <a:pPr marL="342900" indent="-342900">
              <a:buFont typeface="Arial" panose="020b0604020202020204" pitchFamily="34" charset="0"/>
              <a:buChar char="•"/>
            </a:pPr>
            <a:r>
              <a:rPr lang="vi-VN"/>
              <a:t>Nhiệt trị coke: ~29 MJ/kg</a:t>
            </a:r>
          </a:p>
          <a:p>
            <a:pPr marL="342900" indent="-342900">
              <a:buFont typeface="Arial" panose="020b0604020202020204" pitchFamily="34" charset="0"/>
              <a:buChar char="•"/>
            </a:pPr>
            <a:r>
              <a:rPr lang="vi-VN"/>
              <a:t>Hiệu suất hệ thống cấp oxy: ~0,7 kWh/Nm³</a:t>
            </a:r>
          </a:p>
        </p:txBody>
      </p:sp>
      <p:sp>
        <p:nvSpPr>
          <p:cNvPr id="8" name="TextBox 7">
            <a:extLst>
              <a:ext uri="{FF2B5EF4-FFF2-40B4-BE49-F238E27FC236}">
                <a16:creationId xmlns:a16="http://schemas.microsoft.com/office/drawing/2014/main" id="{BF6AA341-56CF-C44C-5D02-8D0F8752195F}"/>
              </a:ext>
            </a:extLst>
          </p:cNvPr>
          <p:cNvSpPr txBox="1"/>
          <p:nvPr/>
        </p:nvSpPr>
        <p:spPr>
          <a:xfrm>
            <a:off x="487653" y="1383896"/>
            <a:ext cx="6096000" cy="379656"/>
          </a:xfrm>
          <a:prstGeom prst="rect">
            <a:avLst/>
          </a:prstGeom>
          <a:noFill/>
        </p:spPr>
        <p:txBody>
          <a:bodyPr wrap="square">
            <a:spAutoFit/>
          </a:bodyPr>
          <a:lstStyle/>
          <a:p>
            <a:r>
              <a:rPr lang="vi-VN" b="1"/>
              <a:t>II</a:t>
            </a:r>
            <a:r>
              <a:rPr lang="en-US" b="1"/>
              <a:t>. </a:t>
            </a:r>
            <a:r>
              <a:rPr lang="vi-VN" b="1"/>
              <a:t>Lợi ích tiết kiệm năng lượng</a:t>
            </a:r>
            <a:endParaRPr lang="en-US" b="1"/>
          </a:p>
        </p:txBody>
      </p:sp>
    </p:spTree>
    <p:extLst>
      <p:ext uri="{BB962C8B-B14F-4D97-AF65-F5344CB8AC3E}">
        <p14:creationId xmlns:p14="http://schemas.microsoft.com/office/powerpoint/2010/main" val="2985691028"/>
      </p:ext>
    </p:extLst>
  </p:cSld>
  <p:clrMapOvr>
    <a:masterClrMapping/>
  </p:clrMapOvr>
  <p:transition/>
  <p:timing/>
</p:sld>
</file>

<file path=ppt/slides/slide2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83E0E8B4-1C8A-9F77-C483-B7AD9078E9B7}"/>
            </a:ext>
          </a:extLst>
        </p:cNvPr>
        <p:cNvGrpSpPr/>
        <p:nvPr/>
      </p:nvGrpSpPr>
      <p:grpSpPr>
        <a:xfrm>
          <a:off x="0" y="0"/>
          <a:ext cx="0" cy="0"/>
        </a:xfrm>
      </p:grpSpPr>
      <p:sp>
        <p:nvSpPr>
          <p:cNvPr id="6" name="TextBox 5">
            <a:extLst>
              <a:ext uri="{FF2B5EF4-FFF2-40B4-BE49-F238E27FC236}">
                <a16:creationId xmlns:a16="http://schemas.microsoft.com/office/drawing/2014/main" id="{58DB6EAF-BB0F-F10A-A95E-1FB902F29870}"/>
              </a:ext>
            </a:extLst>
          </p:cNvPr>
          <p:cNvSpPr txBox="1"/>
          <p:nvPr/>
        </p:nvSpPr>
        <p:spPr>
          <a:xfrm>
            <a:off x="270378" y="157025"/>
            <a:ext cx="11190075" cy="1384995"/>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1.3 Tăng cường sử dụng than phun (PCI) </a:t>
            </a:r>
          </a:p>
          <a:p>
            <a:pPr>
              <a:defRPr/>
            </a:pPr>
            <a:r>
              <a:rPr lang="en-US" sz="2800" b="1" err="1">
                <a:solidFill>
                  <a:schemeClr val="accent1">
                    <a:lumMod val="50000"/>
                  </a:schemeClr>
                </a:solidFill>
                <a:latin typeface="Arial" panose="020b0604020202020204" pitchFamily="34" charset="0"/>
                <a:cs typeface="Arial" panose="020b0604020202020204" pitchFamily="34" charset="0"/>
              </a:rPr>
              <a:t>và công nghệ làm giàu Oxy</a:t>
            </a:r>
          </a:p>
          <a:p>
            <a:pPr marL="0" marR="0" lvl="0" indent="0" algn="l" defTabSz="914400" rtl="0" eaLnBrk="1" fontAlgn="auto" latinLnBrk="0" hangingPunct="1">
              <a:lnSpc>
                <a:spcPct val="100000"/>
              </a:lnSpc>
              <a:spcBef>
                <a:spcPct val="0"/>
              </a:spcBef>
              <a:spcAft>
                <a:spcPct val="0"/>
              </a:spcAft>
              <a:buClr>
                <a:srgbClr val="000000"/>
              </a:buClr>
              <a:buSzTx/>
              <a:buFont typeface="Arial"/>
              <a:buNone/>
              <a:defRPr/>
            </a:pP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3" name="Rectangle 1">
            <a:extLst>
              <a:ext uri="{FF2B5EF4-FFF2-40B4-BE49-F238E27FC236}">
                <a16:creationId xmlns:a16="http://schemas.microsoft.com/office/drawing/2014/main" id="{5EB72D1D-08D2-888E-23D0-36B5F9E87797}"/>
              </a:ext>
            </a:extLst>
          </p:cNvPr>
          <p:cNvSpPr>
            <a:spLocks noChangeArrowheads="1"/>
          </p:cNvSpPr>
          <p:nvPr/>
        </p:nvSpPr>
        <p:spPr bwMode="auto">
          <a:xfrm>
            <a:off x="599148" y="1730484"/>
            <a:ext cx="1053253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0" fontAlgn="base" latinLnBrk="0" hangingPunct="0">
              <a:lnSpc>
                <a:spcPct val="100000"/>
              </a:lnSpc>
              <a:spcBef>
                <a:spcPct val="0"/>
              </a:spcBef>
              <a:spcAft>
                <a:spcPct val="0"/>
              </a:spcAft>
              <a:buClrTx/>
              <a:buSzTx/>
              <a:buFontTx/>
              <a:buAutoNum type="arabicPeriod"/>
            </a:pPr>
            <a:r>
              <a:rPr kumimoji="0" lang="en-US" altLang="en-US" sz="1800" b="1" i="0" u="none" strike="noStrike" cap="none" normalizeH="0" baseline="0" err="1">
                <a:ln>
                  <a:noFill/>
                </a:ln>
                <a:solidFill>
                  <a:schemeClr val="tx1"/>
                </a:solidFill>
                <a:effectLst/>
                <a:latin typeface="Arial" panose="020b0604020202020204" pitchFamily="34" charset="0"/>
              </a:rPr>
              <a:t>Tiết kiệm năng lượng từ giảm coke</a:t>
            </a:r>
          </a:p>
          <a:p>
            <a:pPr marL="342900" marR="0" lvl="0" indent="-342900" algn="l" defTabSz="914400" rtl="0" eaLnBrk="0" fontAlgn="base" latinLnBrk="0" hangingPunct="0">
              <a:lnSpc>
                <a:spcPct val="100000"/>
              </a:lnSpc>
              <a:spcBef>
                <a:spcPct val="0"/>
              </a:spcBef>
              <a:spcAft>
                <a:spcPct val="0"/>
              </a:spcAft>
              <a:buClrTx/>
              <a:buSzTx/>
              <a:buFontTx/>
              <a:buAutoNum type="arabicPeriod"/>
            </a:pPr>
            <a:endParaRPr kumimoji="0" lang="en-US" altLang="en-US" sz="1800" b="1" i="0" u="none" strike="noStrike" cap="none" normalizeH="0" baseline="0">
              <a:ln>
                <a:noFill/>
              </a:ln>
              <a:solidFill>
                <a:schemeClr val="tx1"/>
              </a:solidFill>
              <a:effectLst/>
              <a:latin typeface="Arial" panose="020b0604020202020204" pitchFamily="34" charset="0"/>
            </a:endParaRPr>
          </a:p>
        </p:txBody>
      </p:sp>
      <p:sp>
        <p:nvSpPr>
          <p:cNvPr id="7" name="Rectangle 3">
            <a:extLst>
              <a:ext uri="{FF2B5EF4-FFF2-40B4-BE49-F238E27FC236}">
                <a16:creationId xmlns:a16="http://schemas.microsoft.com/office/drawing/2014/main" id="{91143B24-8AD9-11CF-651B-2B986C98ED22}"/>
              </a:ext>
            </a:extLst>
          </p:cNvPr>
          <p:cNvSpPr>
            <a:spLocks noChangeArrowheads="1"/>
          </p:cNvSpPr>
          <p:nvPr/>
        </p:nvSpPr>
        <p:spPr bwMode="auto">
          <a:xfrm>
            <a:off x="590690" y="3016362"/>
            <a:ext cx="10408911" cy="1200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pPr>
            <a:r>
              <a:rPr kumimoji="0" lang="en-US" altLang="en-US" sz="1800" b="1" i="0" u="none" strike="noStrike" cap="none" normalizeH="0" baseline="0">
                <a:ln>
                  <a:noFill/>
                </a:ln>
                <a:solidFill>
                  <a:schemeClr val="tx1"/>
                </a:solidFill>
                <a:effectLst/>
                <a:latin typeface="Arial" panose="020b0604020202020204" pitchFamily="34" charset="0"/>
              </a:rPr>
              <a:t>2. Năng lượng tiêu tốn để sản xuất Oxy (ước tính)</a:t>
            </a:r>
          </a:p>
          <a:p>
            <a:pPr>
              <a:lnSpc>
                <a:spcPct val="150000"/>
              </a:lnSpc>
              <a:buNone/>
            </a:pPr>
            <a:r>
              <a:rPr lang="en-US" sz="1600" err="1"/>
              <a:t>Giả sử cần cấp thêm 60 Nm³ oxy/tấn gang (so với không khí)</a:t>
            </a:r>
          </a:p>
          <a:p>
            <a:pPr>
              <a:lnSpc>
                <a:spcPct val="150000"/>
              </a:lnSpc>
              <a:buNone/>
            </a:pPr>
            <a:r>
              <a:rPr lang="en-US" sz="1600" err="1"/>
              <a:t>Điện năng tiêu thụ=60×0,7=42 kWh/tấn gang⇒42×1.000.000=42.000.000 kWh=42.000 MWh</a:t>
            </a:r>
            <a:endParaRPr kumimoji="0" lang="en-US" altLang="en-US" sz="1800" b="1" i="0" u="none" strike="noStrike" cap="none" normalizeH="0" baseline="0">
              <a:ln>
                <a:noFill/>
              </a:ln>
              <a:solidFill>
                <a:schemeClr val="tx1"/>
              </a:solidFill>
              <a:effectLst/>
              <a:latin typeface="Arial" panose="020b0604020202020204" pitchFamily="34" charset="0"/>
            </a:endParaRPr>
          </a:p>
        </p:txBody>
      </p:sp>
      <p:pic>
        <p:nvPicPr>
          <p:cNvPr id="12" name="Picture 11">
            <a:extLst>
              <a:ext uri="{FF2B5EF4-FFF2-40B4-BE49-F238E27FC236}">
                <a16:creationId xmlns:a16="http://schemas.microsoft.com/office/drawing/2014/main" id="{34EF995F-2A85-8AEC-1E03-9C4475E00832}"/>
              </a:ext>
            </a:extLst>
          </p:cNvPr>
          <p:cNvPicPr>
            <a:picLocks noChangeAspect="1"/>
          </p:cNvPicPr>
          <p:nvPr/>
        </p:nvPicPr>
        <p:blipFill>
          <a:blip r:embed="rId3"/>
          <a:stretch>
            <a:fillRect/>
          </a:stretch>
        </p:blipFill>
        <p:spPr>
          <a:xfrm>
            <a:off x="2451056" y="2108015"/>
            <a:ext cx="7830643" cy="914528"/>
          </a:xfrm>
          <a:prstGeom prst="rect">
            <a:avLst/>
          </a:prstGeom>
        </p:spPr>
      </p:pic>
      <p:sp>
        <p:nvSpPr>
          <p:cNvPr id="14" name="TextBox 13">
            <a:extLst>
              <a:ext uri="{FF2B5EF4-FFF2-40B4-BE49-F238E27FC236}">
                <a16:creationId xmlns:a16="http://schemas.microsoft.com/office/drawing/2014/main" id="{D8FB475F-A18A-CE47-1AA2-821D25246621}"/>
              </a:ext>
            </a:extLst>
          </p:cNvPr>
          <p:cNvSpPr txBox="1"/>
          <p:nvPr/>
        </p:nvSpPr>
        <p:spPr>
          <a:xfrm>
            <a:off x="580530" y="4333532"/>
            <a:ext cx="10605630" cy="666977"/>
          </a:xfrm>
          <a:prstGeom prst="rect">
            <a:avLst/>
          </a:prstGeom>
          <a:noFill/>
        </p:spPr>
        <p:txBody>
          <a:bodyPr wrap="square">
            <a:spAutoFit/>
          </a:bodyPr>
          <a:lstStyle/>
          <a:p>
            <a:pPr>
              <a:buNone/>
            </a:pPr>
            <a:r>
              <a:rPr lang="vi-VN" b="1"/>
              <a:t>3. Năng lượng tiết kiệm ròng</a:t>
            </a:r>
          </a:p>
          <a:p>
            <a:pPr>
              <a:buNone/>
            </a:pPr>
            <a:r>
              <a:rPr lang="en-US"/>
              <a:t>                                                 </a:t>
            </a:r>
            <a:r>
              <a:rPr lang="el-GR"/>
              <a:t>Δ</a:t>
            </a:r>
            <a:r>
              <a:rPr lang="vi-VN"/>
              <a:t>e</a:t>
            </a:r>
            <a:r>
              <a:rPr lang="en-US"/>
              <a:t> </a:t>
            </a:r>
            <a:r>
              <a:rPr lang="vi-VN"/>
              <a:t>r</a:t>
            </a:r>
            <a:r>
              <a:rPr lang="en-US"/>
              <a:t>ò</a:t>
            </a:r>
            <a:r>
              <a:rPr lang="vi-VN"/>
              <a:t>ng</a:t>
            </a:r>
            <a:r>
              <a:rPr lang="en-US"/>
              <a:t> </a:t>
            </a:r>
            <a:r>
              <a:rPr lang="vi-VN"/>
              <a:t>=</a:t>
            </a:r>
            <a:r>
              <a:rPr lang="en-US"/>
              <a:t> </a:t>
            </a:r>
            <a:r>
              <a:rPr lang="vi-VN"/>
              <a:t>281.944−42.000=</a:t>
            </a:r>
            <a:r>
              <a:rPr lang="en-US"/>
              <a:t> </a:t>
            </a:r>
            <a:r>
              <a:rPr lang="vi-VN"/>
              <a:t>239.944 MWh/</a:t>
            </a:r>
            <a:r>
              <a:rPr lang="en-US" err="1"/>
              <a:t>năm</a:t>
            </a:r>
            <a:endParaRPr lang="en-US"/>
          </a:p>
        </p:txBody>
      </p:sp>
    </p:spTree>
    <p:extLst>
      <p:ext uri="{BB962C8B-B14F-4D97-AF65-F5344CB8AC3E}">
        <p14:creationId xmlns:p14="http://schemas.microsoft.com/office/powerpoint/2010/main" val="1644133279"/>
      </p:ext>
    </p:extLst>
  </p:cSld>
  <p:clrMapOvr>
    <a:masterClrMapping/>
  </p:clrMapOvr>
  <p:transition/>
  <p:timing/>
</p:sld>
</file>

<file path=ppt/slides/slide2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8339D9C9-90F2-B8F7-3231-61A6910A648A}"/>
            </a:ext>
          </a:extLst>
        </p:cNvPr>
        <p:cNvGrpSpPr/>
        <p:nvPr/>
      </p:nvGrpSpPr>
      <p:grpSpPr>
        <a:xfrm>
          <a:off x="0" y="0"/>
          <a:ext cx="0" cy="0"/>
        </a:xfrm>
      </p:grpSpPr>
      <p:sp>
        <p:nvSpPr>
          <p:cNvPr id="6" name="TextBox 5">
            <a:extLst>
              <a:ext uri="{FF2B5EF4-FFF2-40B4-BE49-F238E27FC236}">
                <a16:creationId xmlns:a16="http://schemas.microsoft.com/office/drawing/2014/main" id="{7C606140-E30B-361A-6C76-C0EAAFDF2731}"/>
              </a:ext>
            </a:extLst>
          </p:cNvPr>
          <p:cNvSpPr txBox="1"/>
          <p:nvPr/>
        </p:nvSpPr>
        <p:spPr>
          <a:xfrm>
            <a:off x="234314" y="502333"/>
            <a:ext cx="11190075" cy="523220"/>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1.4 Tận dụng nhiệt thải và công nghệ lò cao thế hệ mới</a:t>
            </a: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5" name="Text 1">
            <a:extLst>
              <a:ext uri="{FF2B5EF4-FFF2-40B4-BE49-F238E27FC236}">
                <a16:creationId xmlns:a16="http://schemas.microsoft.com/office/drawing/2014/main" id="{A8B8D47A-4127-3F05-AC4D-0EAE563E22B1}"/>
              </a:ext>
            </a:extLst>
          </p:cNvPr>
          <p:cNvSpPr/>
          <p:nvPr/>
        </p:nvSpPr>
        <p:spPr>
          <a:xfrm>
            <a:off x="6006362" y="1728887"/>
            <a:ext cx="5667081" cy="2891830"/>
          </a:xfrm>
          <a:prstGeom prst="rect">
            <a:avLst/>
          </a:prstGeom>
          <a:noFill/>
        </p:spPr>
        <p:txBody>
          <a:bodyPr wrap="square" lIns="0" tIns="0" rIns="0" bIns="0" rtlCol="0" anchor="t"/>
          <a:lstStyle/>
          <a:p>
            <a:pPr marL="285750" indent="-285750">
              <a:lnSpc>
                <a:spcPts val="2375"/>
              </a:lnSpc>
              <a:buFont typeface="Arial" panose="020b0604020202020204" pitchFamily="34" charset="0"/>
              <a:buChar char="•"/>
            </a:pPr>
            <a:r>
              <a:rPr lang="en-US" sz="1400">
                <a:solidFill>
                  <a:schemeClr val="tx1"/>
                </a:solidFill>
                <a:latin typeface="+mn-lt"/>
                <a:ea typeface="Source Serif Pro" pitchFamily="34" charset="-122"/>
                <a:cs typeface="Source Serif Pro" pitchFamily="34" charset="-120"/>
              </a:rPr>
              <a:t>Thu hồi nhiệt từ khí thải lò cao, xỉ nóng chảy để sấy nguyên liệu hoặc phát điện giúp giảm 5-15% năng lượng tổng thể. Sử dụng xỉ lò cao (slag) làm vật liệu xây dựng (xi măng, bê tông) giảm năng lượng tiêu thụ trong sản xuất vật liệu khác.</a:t>
            </a:r>
          </a:p>
          <a:p>
            <a:pPr marL="285750" indent="-285750">
              <a:lnSpc>
                <a:spcPts val="2375"/>
              </a:lnSpc>
              <a:buFont typeface="Arial" panose="020b0604020202020204" pitchFamily="34" charset="0"/>
              <a:buChar char="•"/>
            </a:pPr>
            <a:r>
              <a:rPr lang="en-US" sz="1400" err="1">
                <a:solidFill>
                  <a:schemeClr val="tx1"/>
                </a:solidFill>
                <a:ea typeface="Source Serif Pro" pitchFamily="34" charset="-122"/>
                <a:cs typeface="Source Serif Pro" pitchFamily="34" charset="-120"/>
              </a:rPr>
              <a:t>Lò cao kết hợp hydro (Hydroxgen-Based BF) thay thế một phần than cốc bằng hydro (H₂) để giảm phát thải CO₂. Lò cao hybrid (kết hợp điện hóa) sử dụng năng lượng tái tạo để hỗ trợ khử quặng, có tiềm năng giảm 20-50% phát thải CO₂ (khi kết hợp hydro xanh).</a:t>
            </a:r>
            <a:endParaRPr lang="en-US" sz="1400">
              <a:solidFill>
                <a:schemeClr val="tx1"/>
              </a:solidFill>
            </a:endParaRPr>
          </a:p>
        </p:txBody>
      </p:sp>
      <p:sp>
        <p:nvSpPr>
          <p:cNvPr id="8" name="TextBox 7">
            <a:extLst>
              <a:ext uri="{FF2B5EF4-FFF2-40B4-BE49-F238E27FC236}">
                <a16:creationId xmlns:a16="http://schemas.microsoft.com/office/drawing/2014/main" id="{908C856A-08BE-7F84-F973-3DBB26A0FD73}"/>
              </a:ext>
            </a:extLst>
          </p:cNvPr>
          <p:cNvSpPr txBox="1"/>
          <p:nvPr/>
        </p:nvSpPr>
        <p:spPr>
          <a:xfrm>
            <a:off x="6273146" y="4697494"/>
            <a:ext cx="3904658" cy="307777"/>
          </a:xfrm>
          <a:prstGeom prst="rect">
            <a:avLst/>
          </a:prstGeom>
          <a:noFill/>
        </p:spPr>
        <p:txBody>
          <a:bodyPr wrap="square">
            <a:spAutoFit/>
          </a:bodyPr>
          <a:lstStyle/>
          <a:p>
            <a:r>
              <a:rPr lang="en-US" sz="1400" b="1" err="1">
                <a:solidFill>
                  <a:schemeClr val="tx1"/>
                </a:solidFill>
                <a:latin typeface="+mn-lt"/>
                <a:ea typeface="DengXian" panose="02010600030101010101" pitchFamily="2" charset="-122"/>
                <a:cs typeface="Times New Roman" panose="02020603050405020304" pitchFamily="18" charset="0"/>
              </a:rPr>
              <a:t>Tiết kiệm: Giảm 5-15% năng lượng tổng thể.</a:t>
            </a:r>
            <a:endParaRPr lang="en-US" sz="1400" b="1">
              <a:solidFill>
                <a:schemeClr val="tx1"/>
              </a:solidFill>
              <a:latin typeface="+mn-lt"/>
            </a:endParaRPr>
          </a:p>
        </p:txBody>
      </p:sp>
      <p:pic>
        <p:nvPicPr>
          <p:cNvPr id="3" name="Picture 2" descr="A train on tracks near a factory&#10;&#10;AI-generated content may be incorrect.">
            <a:extLst>
              <a:ext uri="{FF2B5EF4-FFF2-40B4-BE49-F238E27FC236}">
                <a16:creationId xmlns:a16="http://schemas.microsoft.com/office/drawing/2014/main" id="{3BFF2847-230A-12AC-C95E-5B511BE04E74}"/>
              </a:ext>
            </a:extLst>
          </p:cNvPr>
          <p:cNvPicPr>
            <a:picLocks noChangeAspect="1"/>
          </p:cNvPicPr>
          <p:nvPr/>
        </p:nvPicPr>
        <p:blipFill>
          <a:blip r:embed="rId2"/>
          <a:srcRect l="87" t="41" r="31" b="77"/>
          <a:stretch>
            <a:fillRect/>
          </a:stretch>
        </p:blipFill>
        <p:spPr>
          <a:xfrm>
            <a:off x="981713" y="1813223"/>
            <a:ext cx="4464640" cy="2807494"/>
          </a:xfrm>
          <a:prstGeom prst="rect">
            <a:avLst/>
          </a:prstGeom>
        </p:spPr>
      </p:pic>
      <p:sp>
        <p:nvSpPr>
          <p:cNvPr id="9" name="TextBox 8">
            <a:extLst>
              <a:ext uri="{FF2B5EF4-FFF2-40B4-BE49-F238E27FC236}">
                <a16:creationId xmlns:a16="http://schemas.microsoft.com/office/drawing/2014/main" id="{BADBF2A8-2B5A-7A9C-FBC8-A3AA0E896D75}"/>
              </a:ext>
            </a:extLst>
          </p:cNvPr>
          <p:cNvSpPr txBox="1"/>
          <p:nvPr/>
        </p:nvSpPr>
        <p:spPr>
          <a:xfrm>
            <a:off x="1290320" y="4851383"/>
            <a:ext cx="4404894" cy="307777"/>
          </a:xfrm>
          <a:prstGeom prst="rect">
            <a:avLst/>
          </a:prstGeom>
          <a:noFill/>
        </p:spPr>
        <p:txBody>
          <a:bodyPr wrap="square">
            <a:spAutoFit/>
          </a:bodyPr>
          <a:lstStyle/>
          <a:p>
            <a:r>
              <a:rPr lang="en-US" sz="1400" b="0" i="1" err="1">
                <a:solidFill>
                  <a:schemeClr val="tx1"/>
                </a:solidFill>
                <a:effectLst/>
                <a:latin typeface="+mn-lt"/>
              </a:rPr>
              <a:t>Lò cao số 1 tại Hòa Phát – Dung Quất</a:t>
            </a:r>
            <a:endParaRPr lang="en-US" sz="1400">
              <a:solidFill>
                <a:schemeClr val="tx1"/>
              </a:solidFill>
              <a:latin typeface="+mn-lt"/>
            </a:endParaRPr>
          </a:p>
        </p:txBody>
      </p:sp>
    </p:spTree>
    <p:extLst>
      <p:ext uri="{BB962C8B-B14F-4D97-AF65-F5344CB8AC3E}">
        <p14:creationId xmlns:p14="http://schemas.microsoft.com/office/powerpoint/2010/main" val="1218782850"/>
      </p:ext>
    </p:extLst>
  </p:cSld>
  <p:clrMapOvr>
    <a:masterClrMapping/>
  </p:clrMapOvr>
  <p:transition/>
  <p:timing/>
</p:sld>
</file>

<file path=ppt/slides/slide2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17850CFC-DE6D-DE8B-2908-CEA8D32DC6E6}"/>
            </a:ext>
          </a:extLst>
        </p:cNvPr>
        <p:cNvGrpSpPr/>
        <p:nvPr/>
      </p:nvGrpSpPr>
      <p:grpSpPr>
        <a:xfrm>
          <a:off x="0" y="0"/>
          <a:ext cx="0" cy="0"/>
        </a:xfrm>
      </p:grpSpPr>
      <p:sp>
        <p:nvSpPr>
          <p:cNvPr id="6" name="TextBox 5">
            <a:extLst>
              <a:ext uri="{FF2B5EF4-FFF2-40B4-BE49-F238E27FC236}">
                <a16:creationId xmlns:a16="http://schemas.microsoft.com/office/drawing/2014/main" id="{38BBD0C3-4BB3-3E37-E7DF-9E7B8F7FBB8B}"/>
              </a:ext>
            </a:extLst>
          </p:cNvPr>
          <p:cNvSpPr txBox="1"/>
          <p:nvPr/>
        </p:nvSpPr>
        <p:spPr>
          <a:xfrm>
            <a:off x="234314" y="502333"/>
            <a:ext cx="11190075" cy="523220"/>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1.4 Tận dụng nhiệt thải và công nghệ lò cao thế hệ mới</a:t>
            </a: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14" name="Rectangle 8">
            <a:extLst>
              <a:ext uri="{FF2B5EF4-FFF2-40B4-BE49-F238E27FC236}">
                <a16:creationId xmlns:a16="http://schemas.microsoft.com/office/drawing/2014/main" id="{5288A7D0-4EC5-DC26-9D28-20EA77393CC9}"/>
              </a:ext>
            </a:extLst>
          </p:cNvPr>
          <p:cNvSpPr>
            <a:spLocks noChangeArrowheads="1"/>
          </p:cNvSpPr>
          <p:nvPr/>
        </p:nvSpPr>
        <p:spPr bwMode="auto">
          <a:xfrm>
            <a:off x="473177" y="1256783"/>
            <a:ext cx="10951212" cy="5355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pPr>
            <a:r>
              <a:rPr kumimoji="0" lang="en-US" altLang="en-US" sz="1800" b="1" i="0" u="none" strike="noStrike" cap="none" normalizeH="0" baseline="0" err="1">
                <a:ln>
                  <a:noFill/>
                </a:ln>
                <a:solidFill>
                  <a:schemeClr val="tx1"/>
                </a:solidFill>
                <a:effectLst/>
                <a:latin typeface="Arial" panose="020b0604020202020204" pitchFamily="34" charset="0"/>
              </a:rPr>
              <a:t>Giải pháp: Tận dụng nhiệt thải từ lò cao để sấy nguyên liệu tại Hòa Phát</a:t>
            </a:r>
            <a:endParaRPr kumimoji="0" lang="en-US" altLang="en-US" sz="18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en-US" sz="1800" b="1" i="0" u="none" strike="noStrike" cap="none" normalizeH="0" baseline="0">
                <a:ln>
                  <a:noFill/>
                </a:ln>
                <a:solidFill>
                  <a:schemeClr val="tx1"/>
                </a:solidFill>
                <a:effectLst/>
                <a:latin typeface="Arial" panose="020b0604020202020204" pitchFamily="34" charset="0"/>
              </a:rPr>
              <a:t>1. Bối cảnh và nhu cầu</a:t>
            </a:r>
            <a:endParaRPr kumimoji="0" lang="en-US" altLang="en-US" sz="1800" b="1" i="0" u="none" strike="noStrike" cap="none" normalizeH="0" baseline="0">
              <a:ln>
                <a:noFill/>
              </a:ln>
              <a:solidFill>
                <a:schemeClr val="tx1"/>
              </a:solidFill>
              <a:effectLst/>
              <a:latin typeface="Arial" panose="020b0604020202020204" pitchFamily="34" charset="0"/>
            </a:endParaRP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pPr>
            <a:r>
              <a:rPr kumimoji="0" lang="en-US" altLang="en-US" sz="1800" b="0" i="0" u="none" strike="noStrike" cap="none" normalizeH="0" baseline="0" err="1">
                <a:ln>
                  <a:noFill/>
                </a:ln>
                <a:solidFill>
                  <a:schemeClr val="tx1"/>
                </a:solidFill>
                <a:effectLst/>
                <a:latin typeface="Arial" panose="020b0604020202020204" pitchFamily="34" charset="0"/>
              </a:rPr>
              <a:t>Tập đoàn Hòa Phát là đơn vị sản xuất thép lớn nhất Việt Nam, sở hữu nhiều tổ hợp luyện gang thép tích hợp (Dung Quất, Hải Dương…).</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pPr>
            <a:r>
              <a:rPr kumimoji="0" lang="en-US" altLang="en-US" sz="1800" b="0" i="0" u="none" strike="noStrike" cap="none" normalizeH="0" baseline="0" err="1">
                <a:ln>
                  <a:noFill/>
                </a:ln>
                <a:solidFill>
                  <a:schemeClr val="tx1"/>
                </a:solidFill>
                <a:effectLst/>
                <a:latin typeface="Arial" panose="020b0604020202020204" pitchFamily="34" charset="0"/>
              </a:rPr>
              <a:t>Mỗi tổ hợp sử dụng lò cao quy mô lớn, tạo ra lượng nhiệt thải đáng kể, đặc biệt từ </a:t>
            </a:r>
            <a:r>
              <a:rPr kumimoji="0" lang="en-US" altLang="en-US" sz="1800" b="1" i="0" u="none" strike="noStrike" cap="none" normalizeH="0" baseline="0">
                <a:ln>
                  <a:noFill/>
                </a:ln>
                <a:solidFill>
                  <a:schemeClr val="tx1"/>
                </a:solidFill>
                <a:effectLst/>
                <a:latin typeface="Arial" panose="020b0604020202020204" pitchFamily="34" charset="0"/>
              </a:rPr>
              <a:t>khí lò cao (BFG)</a:t>
            </a:r>
            <a:r>
              <a:rPr kumimoji="0" lang="en-US" altLang="en-US" sz="1800" b="0" i="0" u="none" strike="noStrike" cap="none" normalizeH="0" baseline="0">
                <a:ln>
                  <a:noFill/>
                </a:ln>
                <a:solidFill>
                  <a:schemeClr val="tx1"/>
                </a:solidFill>
                <a:effectLst/>
                <a:latin typeface="Arial" panose="020b0604020202020204" pitchFamily="34" charset="0"/>
              </a:rPr>
              <a:t>, </a:t>
            </a:r>
            <a:r>
              <a:rPr kumimoji="0" lang="en-US" altLang="en-US" sz="1800" b="1" i="0" u="none" strike="noStrike" cap="none" normalizeH="0" baseline="0">
                <a:ln>
                  <a:noFill/>
                </a:ln>
                <a:solidFill>
                  <a:schemeClr val="tx1"/>
                </a:solidFill>
                <a:effectLst/>
                <a:latin typeface="Arial" panose="020b0604020202020204" pitchFamily="34" charset="0"/>
              </a:rPr>
              <a:t>khí hoàn nguyên</a:t>
            </a:r>
            <a:r>
              <a:rPr kumimoji="0" lang="en-US" altLang="en-US" sz="1800" b="0" i="0" u="none" strike="noStrike" cap="none" normalizeH="0" baseline="0">
                <a:ln>
                  <a:noFill/>
                </a:ln>
                <a:solidFill>
                  <a:schemeClr val="tx1"/>
                </a:solidFill>
                <a:effectLst/>
                <a:latin typeface="Arial" panose="020b0604020202020204" pitchFamily="34" charset="0"/>
              </a:rPr>
              <a:t>, và </a:t>
            </a:r>
            <a:r>
              <a:rPr kumimoji="0" lang="en-US" altLang="en-US" sz="1800" b="1" i="0" u="none" strike="noStrike" cap="none" normalizeH="0" baseline="0">
                <a:ln>
                  <a:noFill/>
                </a:ln>
                <a:solidFill>
                  <a:schemeClr val="tx1"/>
                </a:solidFill>
                <a:effectLst/>
                <a:latin typeface="Arial" panose="020b0604020202020204" pitchFamily="34" charset="0"/>
              </a:rPr>
              <a:t>khí lò thiêu kết</a:t>
            </a:r>
            <a:r>
              <a:rPr kumimoji="0" lang="en-US" altLang="en-US" sz="1800" b="0" i="0" u="none" strike="noStrike" cap="none" normalizeH="0" baseline="0">
                <a:ln>
                  <a:noFill/>
                </a:ln>
                <a:solidFill>
                  <a:schemeClr val="tx1"/>
                </a:solidFill>
                <a:effectLst/>
                <a:latin typeface="Arial" panose="020b0604020202020204" pitchFamily="34" charset="0"/>
              </a:rPr>
              <a:t>.</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pPr>
            <a:r>
              <a:rPr kumimoji="0" lang="en-US" altLang="en-US" sz="1800" b="0" i="0" u="none" strike="noStrike" cap="none" normalizeH="0" baseline="0" err="1">
                <a:ln>
                  <a:noFill/>
                </a:ln>
                <a:solidFill>
                  <a:schemeClr val="tx1"/>
                </a:solidFill>
                <a:effectLst/>
                <a:latin typeface="Arial" panose="020b0604020202020204" pitchFamily="34" charset="0"/>
              </a:rPr>
              <a:t>Việc sấy nguyên liệu đầu vào như </a:t>
            </a:r>
            <a:r>
              <a:rPr kumimoji="0" lang="en-US" altLang="en-US" sz="1800" b="1" i="0" u="none" strike="noStrike" cap="none" normalizeH="0" baseline="0" err="1">
                <a:ln>
                  <a:noFill/>
                </a:ln>
                <a:solidFill>
                  <a:schemeClr val="tx1"/>
                </a:solidFill>
                <a:effectLst/>
                <a:latin typeface="Arial" panose="020b0604020202020204" pitchFamily="34" charset="0"/>
              </a:rPr>
              <a:t>quặng, sinter, than mịn</a:t>
            </a:r>
            <a:r>
              <a:rPr kumimoji="0" lang="en-US" altLang="en-US" sz="1800" b="0" i="0" u="none" strike="noStrike" cap="none" normalizeH="0" baseline="0">
                <a:ln>
                  <a:noFill/>
                </a:ln>
                <a:solidFill>
                  <a:schemeClr val="tx1"/>
                </a:solidFill>
                <a:effectLst/>
                <a:latin typeface="Arial" panose="020b0604020202020204" pitchFamily="34" charset="0"/>
              </a:rPr>
              <a:t> là yêu cầu kỹ thuật quan trọng để đảm bảo hiệu suất và độ ổn định trong luyện gang.</a:t>
            </a:r>
          </a:p>
          <a:p>
            <a:pPr>
              <a:lnSpc>
                <a:spcPct val="150000"/>
              </a:lnSpc>
              <a:buNone/>
            </a:pPr>
            <a:r>
              <a:rPr lang="en-US" sz="1800" b="1"/>
              <a:t>2. </a:t>
            </a:r>
            <a:r>
              <a:rPr lang="vi-VN" sz="1800" b="1"/>
              <a:t>Nguyên lý hoạt động</a:t>
            </a:r>
          </a:p>
          <a:p>
            <a:pPr marL="342900" indent="-342900">
              <a:lnSpc>
                <a:spcPct val="150000"/>
              </a:lnSpc>
              <a:buFont typeface="Arial" panose="020b0604020202020204" pitchFamily="34" charset="0"/>
              <a:buChar char="•"/>
            </a:pPr>
            <a:r>
              <a:rPr lang="vi-VN" sz="1800"/>
              <a:t>Thu hồi khí lò cao sau giai đoạn làm sạch và tách bụi, tận dụng nhiệt lượng dư (~150–200°C).</a:t>
            </a:r>
          </a:p>
          <a:p>
            <a:pPr marL="342900" indent="-342900">
              <a:lnSpc>
                <a:spcPct val="150000"/>
              </a:lnSpc>
              <a:buFont typeface="Arial" panose="020b0604020202020204" pitchFamily="34" charset="0"/>
              <a:buChar char="•"/>
            </a:pPr>
            <a:r>
              <a:rPr lang="vi-VN" sz="1800"/>
              <a:t>Dẫn khí nóng qua hệ thống trao đổi nhiệt khí–khí hoặc hệ thống sấy trực tiếp dạng tầng sôi/quay.</a:t>
            </a:r>
          </a:p>
          <a:p>
            <a:pPr marL="342900" indent="-342900">
              <a:lnSpc>
                <a:spcPct val="150000"/>
              </a:lnSpc>
              <a:buFont typeface="Arial" panose="020b0604020202020204" pitchFamily="34" charset="0"/>
              <a:buChar char="•"/>
            </a:pPr>
            <a:r>
              <a:rPr lang="vi-VN" sz="1800"/>
              <a:t>Nguyên liệu được sấy khô trước khi nạp vào lò thiêu kết, lò cao hoặc hệ thống phun than (PCI).</a:t>
            </a: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886147491"/>
      </p:ext>
    </p:extLst>
  </p:cSld>
  <p:clrMapOvr>
    <a:masterClrMapping/>
  </p:clrMapOvr>
  <p:transition/>
  <p:timing/>
</p:sld>
</file>

<file path=ppt/slides/slide2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CCCD560A-DCE6-9DCA-018F-AE4EAB682EC4}"/>
            </a:ext>
          </a:extLst>
        </p:cNvPr>
        <p:cNvGrpSpPr/>
        <p:nvPr/>
      </p:nvGrpSpPr>
      <p:grpSpPr>
        <a:xfrm>
          <a:off x="0" y="0"/>
          <a:ext cx="0" cy="0"/>
        </a:xfrm>
      </p:grpSpPr>
      <p:sp>
        <p:nvSpPr>
          <p:cNvPr id="6" name="TextBox 5">
            <a:extLst>
              <a:ext uri="{FF2B5EF4-FFF2-40B4-BE49-F238E27FC236}">
                <a16:creationId xmlns:a16="http://schemas.microsoft.com/office/drawing/2014/main" id="{248594DA-BCA9-0A1E-8B9D-8769C0E7C588}"/>
              </a:ext>
            </a:extLst>
          </p:cNvPr>
          <p:cNvSpPr txBox="1"/>
          <p:nvPr/>
        </p:nvSpPr>
        <p:spPr>
          <a:xfrm>
            <a:off x="234314" y="502333"/>
            <a:ext cx="11190075" cy="523220"/>
          </a:xfrm>
          <a:prstGeom prst="rect">
            <a:avLst/>
          </a:prstGeom>
          <a:noFill/>
        </p:spPr>
        <p:txBody>
          <a:bodyPr wrap="square" rtlCol="0">
            <a:spAutoFit/>
          </a:bodyPr>
          <a:lstStyle/>
          <a:p>
            <a:pPr algn="ctr">
              <a:defRPr/>
            </a:pPr>
            <a:r>
              <a:rPr lang="en-US" sz="2800" b="1">
                <a:solidFill>
                  <a:schemeClr val="accent1">
                    <a:lumMod val="50000"/>
                  </a:schemeClr>
                </a:solidFill>
                <a:latin typeface="Arial" panose="020b0604020202020204" pitchFamily="34" charset="0"/>
                <a:cs typeface="Arial" panose="020b0604020202020204" pitchFamily="34" charset="0"/>
              </a:rPr>
              <a:t>1.4 Tận dụng nhiệt thải và công nghệ lò cao thế hệ mới</a:t>
            </a: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3" name="TextBox 2">
            <a:extLst>
              <a:ext uri="{FF2B5EF4-FFF2-40B4-BE49-F238E27FC236}">
                <a16:creationId xmlns:a16="http://schemas.microsoft.com/office/drawing/2014/main" id="{CAE3ECBB-2B17-697E-0300-BF90276B7CB2}"/>
              </a:ext>
            </a:extLst>
          </p:cNvPr>
          <p:cNvSpPr txBox="1"/>
          <p:nvPr/>
        </p:nvSpPr>
        <p:spPr>
          <a:xfrm>
            <a:off x="519876" y="1685381"/>
            <a:ext cx="6557818" cy="3487237"/>
          </a:xfrm>
          <a:prstGeom prst="rect">
            <a:avLst/>
          </a:prstGeom>
          <a:noFill/>
        </p:spPr>
        <p:txBody>
          <a:bodyPr wrap="square">
            <a:spAutoFit/>
          </a:bodyPr>
          <a:lstStyle/>
          <a:p>
            <a:pPr>
              <a:lnSpc>
                <a:spcPct val="150000"/>
              </a:lnSpc>
              <a:buNone/>
            </a:pPr>
            <a:r>
              <a:rPr lang="vi-VN" b="1"/>
              <a:t>Ước lượng hiệu quả tại nhà máy Hòa Phát Dung Quất</a:t>
            </a:r>
          </a:p>
          <a:p>
            <a:pPr marL="342900" indent="-342900">
              <a:lnSpc>
                <a:spcPct val="150000"/>
              </a:lnSpc>
              <a:buFont typeface="Arial" panose="020b0604020202020204" pitchFamily="34" charset="0"/>
              <a:buChar char="•"/>
            </a:pPr>
            <a:r>
              <a:rPr lang="vi-VN"/>
              <a:t>Số lò cao: 4 lò cao công suất ~1.200.000 tấn gang/năm/lò</a:t>
            </a:r>
          </a:p>
          <a:p>
            <a:pPr marL="342900" indent="-342900">
              <a:lnSpc>
                <a:spcPct val="150000"/>
              </a:lnSpc>
              <a:buFont typeface="Arial" panose="020b0604020202020204" pitchFamily="34" charset="0"/>
              <a:buChar char="•"/>
            </a:pPr>
            <a:r>
              <a:rPr lang="vi-VN"/>
              <a:t>Tổng nhiệt thải khả dụng: ~150 GJ/h toàn hệ thống</a:t>
            </a:r>
          </a:p>
          <a:p>
            <a:pPr marL="342900" indent="-342900">
              <a:lnSpc>
                <a:spcPct val="150000"/>
              </a:lnSpc>
              <a:buFont typeface="Arial" panose="020b0604020202020204" pitchFamily="34" charset="0"/>
              <a:buChar char="•"/>
            </a:pPr>
            <a:r>
              <a:rPr lang="vi-VN"/>
              <a:t>Năng lượng tiết kiệm: &gt; 180.000 MWh/năm</a:t>
            </a:r>
          </a:p>
          <a:p>
            <a:pPr marL="342900" indent="-342900">
              <a:lnSpc>
                <a:spcPct val="150000"/>
              </a:lnSpc>
              <a:buFont typeface="Arial" panose="020b0604020202020204" pitchFamily="34" charset="0"/>
              <a:buChar char="•"/>
            </a:pPr>
            <a:r>
              <a:rPr lang="vi-VN"/>
              <a:t>Giảm tiêu thụ nhiên liệu DO: ~15.000 tấn/năm</a:t>
            </a:r>
          </a:p>
          <a:p>
            <a:pPr marL="342900" indent="-342900">
              <a:lnSpc>
                <a:spcPct val="150000"/>
              </a:lnSpc>
              <a:buFont typeface="Arial" panose="020b0604020202020204" pitchFamily="34" charset="0"/>
              <a:buChar char="•"/>
            </a:pPr>
            <a:r>
              <a:rPr lang="vi-VN"/>
              <a:t>Giảm phát thải CO₂: ~46.500 tCO₂/năm</a:t>
            </a:r>
          </a:p>
          <a:p>
            <a:pPr marL="342900" indent="-342900">
              <a:lnSpc>
                <a:spcPct val="150000"/>
              </a:lnSpc>
              <a:buFont typeface="Arial" panose="020b0604020202020204" pitchFamily="34" charset="0"/>
              <a:buChar char="•"/>
            </a:pPr>
            <a:r>
              <a:rPr lang="vi-VN"/>
              <a:t>Tiết kiệm kinh tế: ~12–15 triệu USD/năm</a:t>
            </a:r>
          </a:p>
        </p:txBody>
      </p:sp>
      <p:pic>
        <p:nvPicPr>
          <p:cNvPr id="8" name="Picture 7" descr="Men in hardhats looking at a large container being poured into a factory&#10;&#10;AI-generated content may be incorrect.">
            <a:extLst>
              <a:ext uri="{FF2B5EF4-FFF2-40B4-BE49-F238E27FC236}">
                <a16:creationId xmlns:a16="http://schemas.microsoft.com/office/drawing/2014/main" id="{FE558EEB-9086-75ED-6B77-098B9E88C973}"/>
              </a:ext>
            </a:extLst>
          </p:cNvPr>
          <p:cNvPicPr>
            <a:picLocks noChangeAspect="1"/>
          </p:cNvPicPr>
          <p:nvPr/>
        </p:nvPicPr>
        <p:blipFill>
          <a:blip r:embed="rId3"/>
          <a:stretch>
            <a:fillRect/>
          </a:stretch>
        </p:blipFill>
        <p:spPr>
          <a:xfrm>
            <a:off x="7233920" y="1864677"/>
            <a:ext cx="3657601" cy="2519363"/>
          </a:xfrm>
          <a:prstGeom prst="rect">
            <a:avLst/>
          </a:prstGeom>
        </p:spPr>
      </p:pic>
    </p:spTree>
    <p:extLst>
      <p:ext uri="{BB962C8B-B14F-4D97-AF65-F5344CB8AC3E}">
        <p14:creationId xmlns:p14="http://schemas.microsoft.com/office/powerpoint/2010/main" val="3064404095"/>
      </p:ext>
    </p:extLst>
  </p:cSld>
  <p:clrMapOvr>
    <a:masterClrMapping/>
  </p:clrMapOvr>
  <p:transition/>
  <p:timing/>
</p:sld>
</file>

<file path=ppt/slides/slide2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381B68AA-2E2A-4010-2A7F-D1C321905781}"/>
            </a:ext>
          </a:extLst>
        </p:cNvPr>
        <p:cNvGrpSpPr/>
        <p:nvPr/>
      </p:nvGrpSpPr>
      <p:grpSpPr>
        <a:xfrm>
          <a:off x="0" y="0"/>
          <a:ext cx="0" cy="0"/>
        </a:xfrm>
      </p:grpSpPr>
      <p:sp>
        <p:nvSpPr>
          <p:cNvPr id="6" name="TextBox 5">
            <a:extLst>
              <a:ext uri="{FF2B5EF4-FFF2-40B4-BE49-F238E27FC236}">
                <a16:creationId xmlns:a16="http://schemas.microsoft.com/office/drawing/2014/main" id="{1996E9F1-9DF6-E658-DFA8-42C7F9BADA74}"/>
              </a:ext>
            </a:extLst>
          </p:cNvPr>
          <p:cNvSpPr txBox="1"/>
          <p:nvPr/>
        </p:nvSpPr>
        <p:spPr>
          <a:xfrm>
            <a:off x="500962" y="132219"/>
            <a:ext cx="11190075" cy="954107"/>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2. Cơ hội tiết kiệm năng lượng trong quy trình </a:t>
            </a:r>
          </a:p>
          <a:p>
            <a:pPr>
              <a:defRPr/>
            </a:pPr>
            <a:r>
              <a:rPr lang="en-US" sz="2800" b="1" err="1">
                <a:solidFill>
                  <a:schemeClr val="accent1">
                    <a:lumMod val="50000"/>
                  </a:schemeClr>
                </a:solidFill>
                <a:latin typeface="Arial" panose="020b0604020202020204" pitchFamily="34" charset="0"/>
                <a:cs typeface="Arial" panose="020b0604020202020204" pitchFamily="34" charset="0"/>
              </a:rPr>
              <a:t>lò điện hồ quang (EAF)</a:t>
            </a: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3" name="Text 0">
            <a:extLst>
              <a:ext uri="{FF2B5EF4-FFF2-40B4-BE49-F238E27FC236}">
                <a16:creationId xmlns:a16="http://schemas.microsoft.com/office/drawing/2014/main" id="{7A23F540-6EEC-0BB2-9EA5-AFECC711DDF7}"/>
              </a:ext>
            </a:extLst>
          </p:cNvPr>
          <p:cNvSpPr/>
          <p:nvPr/>
        </p:nvSpPr>
        <p:spPr>
          <a:xfrm>
            <a:off x="658583" y="1298197"/>
            <a:ext cx="11229691" cy="601856"/>
          </a:xfrm>
          <a:prstGeom prst="rect">
            <a:avLst/>
          </a:prstGeom>
          <a:noFill/>
        </p:spPr>
        <p:txBody>
          <a:bodyPr wrap="square" lIns="0" tIns="0" rIns="0" bIns="0" rtlCol="0" anchor="t"/>
          <a:lstStyle/>
          <a:p>
            <a:pPr>
              <a:lnSpc>
                <a:spcPts val="4583"/>
              </a:lnSpc>
            </a:pPr>
            <a:r>
              <a:rPr lang="en-US" sz="1600" b="1">
                <a:solidFill>
                  <a:srgbClr val="201B18"/>
                </a:solidFill>
                <a:latin typeface="+mn-lt"/>
                <a:ea typeface="Platypi Medium" pitchFamily="34" charset="-122"/>
                <a:cs typeface="Platypi Medium" pitchFamily="34" charset="-120"/>
              </a:rPr>
              <a:t>2.1 Tối ưu hóa nguyên liệu đầu vào và cải thiện hiệu suất lò EAF</a:t>
            </a:r>
            <a:endParaRPr lang="en-US" sz="1600" b="1">
              <a:latin typeface="+mn-lt"/>
            </a:endParaRPr>
          </a:p>
        </p:txBody>
      </p:sp>
      <p:sp>
        <p:nvSpPr>
          <p:cNvPr id="4" name="Text 1">
            <a:extLst>
              <a:ext uri="{FF2B5EF4-FFF2-40B4-BE49-F238E27FC236}">
                <a16:creationId xmlns:a16="http://schemas.microsoft.com/office/drawing/2014/main" id="{3F9EA64A-847B-46D7-C842-727D151C56CE}"/>
              </a:ext>
            </a:extLst>
          </p:cNvPr>
          <p:cNvSpPr/>
          <p:nvPr/>
        </p:nvSpPr>
        <p:spPr>
          <a:xfrm>
            <a:off x="5905993" y="1995329"/>
            <a:ext cx="5785043" cy="4730452"/>
          </a:xfrm>
          <a:prstGeom prst="rect">
            <a:avLst/>
          </a:prstGeom>
          <a:noFill/>
        </p:spPr>
        <p:txBody>
          <a:bodyPr wrap="square" lIns="0" tIns="0" rIns="0" bIns="0" rtlCol="0" anchor="t"/>
          <a:lstStyle/>
          <a:p>
            <a:pPr marL="285750" indent="-285750">
              <a:lnSpc>
                <a:spcPct val="150000"/>
              </a:lnSpc>
              <a:buFont typeface="Arial" panose="020b0604020202020204" pitchFamily="34" charset="0"/>
              <a:buChar char="•"/>
            </a:pPr>
            <a:r>
              <a:rPr lang="en-US" sz="1600">
                <a:solidFill>
                  <a:schemeClr val="tx1"/>
                </a:solidFill>
                <a:latin typeface="+mn-lt"/>
                <a:ea typeface="Source Serif Pro" pitchFamily="34" charset="-122"/>
                <a:cs typeface="Source Serif Pro" pitchFamily="34" charset="-120"/>
              </a:rPr>
              <a:t>Sử dụng phế liệu sạch (ít tạp chất như đồng, kẽm) giúp giảm thời gian nấu chảy và năng lượng tiêu thụ. Phối trộn DRI (Direct Reduced Iron) hoặc gang đúc (Hot Briquetted Iron - HBI) để tăng hiệu suất năng lượng. Sấy nóng phế liệu trước khi nạp, tận dụng nhiệt thải từ khí lò hoặc hệ thống làm nguội để sấy phế liệu, giảm năng lượng cần để nấu chảy, giúp tiết kiệm 5–15% điện năng.</a:t>
            </a:r>
          </a:p>
          <a:p>
            <a:pPr marL="285750" indent="-285750">
              <a:lnSpc>
                <a:spcPct val="150000"/>
              </a:lnSpc>
              <a:buFont typeface="Arial" panose="020b0604020202020204" pitchFamily="34" charset="0"/>
              <a:buChar char="•"/>
            </a:pPr>
            <a:r>
              <a:rPr lang="en-US" sz="1600">
                <a:solidFill>
                  <a:schemeClr val="tx1"/>
                </a:solidFill>
                <a:latin typeface="+mn-lt"/>
                <a:ea typeface="Source Serif Pro" pitchFamily="34" charset="-122"/>
                <a:cs typeface="Source Serif Pro" pitchFamily="34" charset="-120"/>
              </a:rPr>
              <a:t>Phun oxy (Oxy-fuel burners) giúp tăng tốc độ nóng chảy, giảm thời gian nấu luyện. Sử dụng khí tự nhiên (NG) hoặc hydro (H₂) làm nhiên liệu bổ sung để giảm điện tiêu thụ. Hệ thống điều khiển tự động (AI, IoT) tối ưu dòng điện, điện áp, vị trí điện cực để giảm tổn thất năng lượng, giúp tiết kiệm 10–25% điện năng.</a:t>
            </a:r>
            <a:endParaRPr lang="en-US" sz="1600">
              <a:solidFill>
                <a:schemeClr val="tx1"/>
              </a:solidFill>
              <a:latin typeface="+mn-lt"/>
            </a:endParaRPr>
          </a:p>
        </p:txBody>
      </p:sp>
      <p:pic>
        <p:nvPicPr>
          <p:cNvPr id="10" name="Picture 9">
            <a:extLst>
              <a:ext uri="{FF2B5EF4-FFF2-40B4-BE49-F238E27FC236}">
                <a16:creationId xmlns:a16="http://schemas.microsoft.com/office/drawing/2014/main" id="{A0599FA8-7093-1FBC-14E0-77B88EBE4B79}"/>
              </a:ext>
            </a:extLst>
          </p:cNvPr>
          <p:cNvPicPr>
            <a:picLocks noChangeAspect="1"/>
          </p:cNvPicPr>
          <p:nvPr/>
        </p:nvPicPr>
        <p:blipFill>
          <a:blip r:embed="rId2"/>
          <a:stretch>
            <a:fillRect/>
          </a:stretch>
        </p:blipFill>
        <p:spPr>
          <a:xfrm>
            <a:off x="1101699" y="2287606"/>
            <a:ext cx="4362930" cy="3272198"/>
          </a:xfrm>
          <a:prstGeom prst="rect">
            <a:avLst/>
          </a:prstGeom>
        </p:spPr>
      </p:pic>
    </p:spTree>
    <p:extLst>
      <p:ext uri="{BB962C8B-B14F-4D97-AF65-F5344CB8AC3E}">
        <p14:creationId xmlns:p14="http://schemas.microsoft.com/office/powerpoint/2010/main" val="536796672"/>
      </p:ext>
    </p:extLst>
  </p:cSld>
  <p:clrMapOvr>
    <a:masterClrMapping/>
  </p:clrMapOvr>
  <p:transition/>
  <p:timing/>
</p:sld>
</file>

<file path=ppt/slides/slide2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E63CF6A9-5D9E-CA8E-7A95-3F684E5FB577}"/>
            </a:ext>
          </a:extLst>
        </p:cNvPr>
        <p:cNvGrpSpPr/>
        <p:nvPr/>
      </p:nvGrpSpPr>
      <p:grpSpPr>
        <a:xfrm>
          <a:off x="0" y="0"/>
          <a:ext cx="0" cy="0"/>
        </a:xfrm>
      </p:grpSpPr>
      <p:sp>
        <p:nvSpPr>
          <p:cNvPr id="6" name="TextBox 5">
            <a:extLst>
              <a:ext uri="{FF2B5EF4-FFF2-40B4-BE49-F238E27FC236}">
                <a16:creationId xmlns:a16="http://schemas.microsoft.com/office/drawing/2014/main" id="{E18D0D45-1DE1-2F59-9105-4CB124049C0E}"/>
              </a:ext>
            </a:extLst>
          </p:cNvPr>
          <p:cNvSpPr txBox="1"/>
          <p:nvPr/>
        </p:nvSpPr>
        <p:spPr>
          <a:xfrm>
            <a:off x="500962" y="132219"/>
            <a:ext cx="11190075" cy="954107"/>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2. Cơ hội tiết kiệm năng lượng trong quy trình </a:t>
            </a:r>
          </a:p>
          <a:p>
            <a:pPr>
              <a:defRPr/>
            </a:pPr>
            <a:r>
              <a:rPr lang="en-US" sz="2800" b="1" err="1">
                <a:solidFill>
                  <a:schemeClr val="accent1">
                    <a:lumMod val="50000"/>
                  </a:schemeClr>
                </a:solidFill>
                <a:latin typeface="Arial" panose="020b0604020202020204" pitchFamily="34" charset="0"/>
                <a:cs typeface="Arial" panose="020b0604020202020204" pitchFamily="34" charset="0"/>
              </a:rPr>
              <a:t>lò điện hồ quang (EAF)</a:t>
            </a: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5" name="TextBox 4">
            <a:extLst>
              <a:ext uri="{FF2B5EF4-FFF2-40B4-BE49-F238E27FC236}">
                <a16:creationId xmlns:a16="http://schemas.microsoft.com/office/drawing/2014/main" id="{417463AD-5ACB-D01A-8A8F-5CFCC3AE69BA}"/>
              </a:ext>
            </a:extLst>
          </p:cNvPr>
          <p:cNvSpPr txBox="1"/>
          <p:nvPr/>
        </p:nvSpPr>
        <p:spPr>
          <a:xfrm>
            <a:off x="500962" y="1370545"/>
            <a:ext cx="11044329" cy="5217326"/>
          </a:xfrm>
          <a:prstGeom prst="rect">
            <a:avLst/>
          </a:prstGeom>
          <a:noFill/>
        </p:spPr>
        <p:txBody>
          <a:bodyPr wrap="square">
            <a:spAutoFit/>
          </a:bodyPr>
          <a:lstStyle/>
          <a:p>
            <a:pPr>
              <a:lnSpc>
                <a:spcPct val="150000"/>
              </a:lnSpc>
            </a:pPr>
            <a:r>
              <a:rPr lang="en-US" sz="1600" b="1">
                <a:solidFill>
                  <a:srgbClr val="201B18"/>
                </a:solidFill>
                <a:latin typeface="+mn-lt"/>
                <a:ea typeface="Platypi Medium" pitchFamily="34" charset="-122"/>
                <a:cs typeface="Platypi Medium" pitchFamily="34" charset="-120"/>
              </a:rPr>
              <a:t>2.1 Tối ưu hóa nguyên liệu đầu vào và cải thiện hiệu suất lò EAF</a:t>
            </a:r>
            <a:endParaRPr lang="vi-VN" sz="1600" b="1">
              <a:latin typeface="+mn-lt"/>
            </a:endParaRPr>
          </a:p>
          <a:p>
            <a:pPr marL="342900" indent="-342900">
              <a:lnSpc>
                <a:spcPct val="150000"/>
              </a:lnSpc>
              <a:buFont typeface="Wingdings" panose="05000000000000000000" pitchFamily="2" charset="2"/>
              <a:buChar char="q"/>
            </a:pPr>
            <a:r>
              <a:rPr lang="vi-VN" sz="1600" b="1">
                <a:latin typeface="+mn-lt"/>
              </a:rPr>
              <a:t>Bối cảnh công nghệ tại Việt Nam</a:t>
            </a:r>
          </a:p>
          <a:p>
            <a:pPr marL="342900" indent="-342900">
              <a:lnSpc>
                <a:spcPct val="150000"/>
              </a:lnSpc>
              <a:buFont typeface="Wingdings" panose="05000000000000000000" pitchFamily="2" charset="2"/>
              <a:buChar char="Ø"/>
            </a:pPr>
            <a:r>
              <a:rPr lang="vi-VN" sz="1600">
                <a:latin typeface="+mn-lt"/>
              </a:rPr>
              <a:t>Nhiều nhà máy thép như </a:t>
            </a:r>
            <a:r>
              <a:rPr lang="vi-VN" sz="1600" b="1">
                <a:latin typeface="+mn-lt"/>
              </a:rPr>
              <a:t>Pomina, Vina Kyoei, Thép Miền Nam, Dana</a:t>
            </a:r>
            <a:r>
              <a:rPr lang="vi-VN" sz="1600">
                <a:latin typeface="+mn-lt"/>
              </a:rPr>
              <a:t>,... đang sử dụng công nghệ lò EAF để luyện thép từ phế liệu.</a:t>
            </a:r>
          </a:p>
          <a:p>
            <a:pPr marL="342900" indent="-342900">
              <a:lnSpc>
                <a:spcPct val="150000"/>
              </a:lnSpc>
              <a:buFont typeface="Wingdings" panose="05000000000000000000" pitchFamily="2" charset="2"/>
              <a:buChar char="Ø"/>
            </a:pPr>
            <a:r>
              <a:rPr lang="vi-VN" sz="1600">
                <a:latin typeface="+mn-lt"/>
              </a:rPr>
              <a:t>Lò EAF chiếm 25–30% ngành thép Việt Nam, có lợi thế về phát thải CO₂ thấp hơn so với lò cao.</a:t>
            </a:r>
          </a:p>
          <a:p>
            <a:pPr marL="342900" indent="-342900">
              <a:lnSpc>
                <a:spcPct val="150000"/>
              </a:lnSpc>
              <a:buFont typeface="Wingdings" panose="05000000000000000000" pitchFamily="2" charset="2"/>
              <a:buChar char="Ø"/>
            </a:pPr>
            <a:r>
              <a:rPr lang="vi-VN" sz="1600">
                <a:latin typeface="+mn-lt"/>
              </a:rPr>
              <a:t>Tuy nhiên, hiệu suất vận hành còn chưa tối ưu do:</a:t>
            </a:r>
          </a:p>
          <a:p>
            <a:pPr marL="742950" lvl="1" indent="-285750">
              <a:lnSpc>
                <a:spcPct val="150000"/>
              </a:lnSpc>
              <a:buFont typeface="Arial" panose="020b0604020202020204" pitchFamily="34" charset="0"/>
              <a:buChar char="•"/>
            </a:pPr>
            <a:r>
              <a:rPr lang="vi-VN" sz="1600">
                <a:latin typeface="+mn-lt"/>
              </a:rPr>
              <a:t>Nguyên liệu đầu vào chưa đồng đều (hàm lượng tạp chất cao)</a:t>
            </a:r>
          </a:p>
          <a:p>
            <a:pPr marL="742950" lvl="1" indent="-285750">
              <a:lnSpc>
                <a:spcPct val="150000"/>
              </a:lnSpc>
              <a:buFont typeface="Arial" panose="020b0604020202020204" pitchFamily="34" charset="0"/>
              <a:buChar char="•"/>
            </a:pPr>
            <a:r>
              <a:rPr lang="vi-VN" sz="1600">
                <a:latin typeface="+mn-lt"/>
              </a:rPr>
              <a:t>Mất nhiệt trong quá trình nạp liệu và nung chảy</a:t>
            </a:r>
          </a:p>
          <a:p>
            <a:pPr marL="742950" lvl="1" indent="-285750">
              <a:lnSpc>
                <a:spcPct val="150000"/>
              </a:lnSpc>
              <a:buFont typeface="Arial" panose="020b0604020202020204" pitchFamily="34" charset="0"/>
              <a:buChar char="•"/>
            </a:pPr>
            <a:r>
              <a:rPr lang="vi-VN" sz="1600">
                <a:latin typeface="+mn-lt"/>
              </a:rPr>
              <a:t>Chưa tận dụng triệt để nhiệt thải và khí sinh ra</a:t>
            </a:r>
          </a:p>
          <a:p>
            <a:pPr marL="342900" indent="-342900">
              <a:lnSpc>
                <a:spcPct val="150000"/>
              </a:lnSpc>
              <a:buFont typeface="Wingdings" panose="05000000000000000000" pitchFamily="2" charset="2"/>
              <a:buChar char="q"/>
            </a:pPr>
            <a:r>
              <a:rPr lang="en-US" sz="1600" b="1" err="1">
                <a:latin typeface="+mn-lt"/>
              </a:rPr>
              <a:t>Ứng dụng tại Việt Nam</a:t>
            </a:r>
          </a:p>
          <a:p>
            <a:pPr marL="342900" indent="-342900">
              <a:lnSpc>
                <a:spcPct val="150000"/>
              </a:lnSpc>
              <a:buFont typeface="Wingdings" panose="05000000000000000000" pitchFamily="2" charset="2"/>
              <a:buChar char="Ø"/>
            </a:pPr>
            <a:r>
              <a:rPr lang="en-US" sz="1600" b="1">
                <a:latin typeface="+mn-lt"/>
              </a:rPr>
              <a:t>Pomina</a:t>
            </a:r>
            <a:r>
              <a:rPr lang="en-US" sz="1600">
                <a:latin typeface="+mn-lt"/>
              </a:rPr>
              <a:t> đang triển khai hệ thống thu hồi nhiệt và nâng cấp phần mềm điều khiển hồ quang.</a:t>
            </a:r>
          </a:p>
          <a:p>
            <a:pPr marL="342900" indent="-342900">
              <a:lnSpc>
                <a:spcPct val="150000"/>
              </a:lnSpc>
              <a:buFont typeface="Wingdings" panose="05000000000000000000" pitchFamily="2" charset="2"/>
              <a:buChar char="Ø"/>
            </a:pPr>
            <a:r>
              <a:rPr lang="en-US" sz="1600" b="1">
                <a:latin typeface="+mn-lt"/>
              </a:rPr>
              <a:t>Vina Kyoei</a:t>
            </a:r>
            <a:r>
              <a:rPr lang="en-US" sz="1600">
                <a:latin typeface="+mn-lt"/>
              </a:rPr>
              <a:t> kết hợp scrap + HBI (sắt hoàn nguyên) để cải thiện độ ổn định luyện thép.</a:t>
            </a:r>
          </a:p>
          <a:p>
            <a:pPr marL="342900" indent="-342900">
              <a:lnSpc>
                <a:spcPct val="150000"/>
              </a:lnSpc>
              <a:buFont typeface="Wingdings" panose="05000000000000000000" pitchFamily="2" charset="2"/>
              <a:buChar char="Ø"/>
            </a:pPr>
            <a:r>
              <a:rPr lang="en-US" sz="1600" b="1" err="1">
                <a:latin typeface="+mn-lt"/>
              </a:rPr>
              <a:t>Thép Việt Đức</a:t>
            </a:r>
            <a:r>
              <a:rPr lang="en-US" sz="1600">
                <a:latin typeface="+mn-lt"/>
              </a:rPr>
              <a:t> ứng dụng phun oxy + lò cảm ứng bổ trợ.</a:t>
            </a:r>
          </a:p>
          <a:p>
            <a:pPr marL="742950" lvl="1" indent="-285750">
              <a:lnSpc>
                <a:spcPct val="150000"/>
              </a:lnSpc>
              <a:buFont typeface="Arial" panose="020b0604020202020204" pitchFamily="34" charset="0"/>
              <a:buChar char="•"/>
            </a:pPr>
            <a:endParaRPr lang="vi-VN" sz="1600">
              <a:latin typeface="+mn-lt"/>
            </a:endParaRPr>
          </a:p>
        </p:txBody>
      </p:sp>
    </p:spTree>
    <p:extLst>
      <p:ext uri="{BB962C8B-B14F-4D97-AF65-F5344CB8AC3E}">
        <p14:creationId xmlns:p14="http://schemas.microsoft.com/office/powerpoint/2010/main" val="531966257"/>
      </p:ext>
    </p:extLst>
  </p:cSld>
  <p:clrMapOvr>
    <a:masterClrMapping/>
  </p:clrMapOvr>
  <p:transition/>
  <p:timing/>
</p:sld>
</file>

<file path=ppt/slides/slide2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746BF9C9-1283-12EA-6CEC-F948A7CEA81A}"/>
            </a:ext>
          </a:extLst>
        </p:cNvPr>
        <p:cNvGrpSpPr/>
        <p:nvPr/>
      </p:nvGrpSpPr>
      <p:grpSpPr>
        <a:xfrm>
          <a:off x="0" y="0"/>
          <a:ext cx="0" cy="0"/>
        </a:xfrm>
      </p:grpSpPr>
      <p:sp>
        <p:nvSpPr>
          <p:cNvPr id="6" name="TextBox 5">
            <a:extLst>
              <a:ext uri="{FF2B5EF4-FFF2-40B4-BE49-F238E27FC236}">
                <a16:creationId xmlns:a16="http://schemas.microsoft.com/office/drawing/2014/main" id="{4AE32F80-95C1-A311-294B-AD10670AD210}"/>
              </a:ext>
            </a:extLst>
          </p:cNvPr>
          <p:cNvSpPr txBox="1"/>
          <p:nvPr/>
        </p:nvSpPr>
        <p:spPr>
          <a:xfrm>
            <a:off x="500962" y="132219"/>
            <a:ext cx="11190075" cy="954107"/>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2. Cơ hội tiết kiệm năng lượng trong quy trình </a:t>
            </a:r>
          </a:p>
          <a:p>
            <a:pPr>
              <a:defRPr/>
            </a:pPr>
            <a:r>
              <a:rPr lang="en-US" sz="2800" b="1" err="1">
                <a:solidFill>
                  <a:schemeClr val="accent1">
                    <a:lumMod val="50000"/>
                  </a:schemeClr>
                </a:solidFill>
                <a:latin typeface="Arial" panose="020b0604020202020204" pitchFamily="34" charset="0"/>
                <a:cs typeface="Arial" panose="020b0604020202020204" pitchFamily="34" charset="0"/>
              </a:rPr>
              <a:t>lò điện hồ quang (EAF)</a:t>
            </a: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3" name="Text 0">
            <a:extLst>
              <a:ext uri="{FF2B5EF4-FFF2-40B4-BE49-F238E27FC236}">
                <a16:creationId xmlns:a16="http://schemas.microsoft.com/office/drawing/2014/main" id="{1F4628FC-8D40-F168-B489-1D20F80C0DA7}"/>
              </a:ext>
            </a:extLst>
          </p:cNvPr>
          <p:cNvSpPr/>
          <p:nvPr/>
        </p:nvSpPr>
        <p:spPr>
          <a:xfrm>
            <a:off x="646708" y="1373233"/>
            <a:ext cx="11229691" cy="567327"/>
          </a:xfrm>
          <a:prstGeom prst="rect">
            <a:avLst/>
          </a:prstGeom>
          <a:noFill/>
        </p:spPr>
        <p:txBody>
          <a:bodyPr wrap="square" lIns="0" tIns="0" rIns="0" bIns="0" rtlCol="0" anchor="t"/>
          <a:lstStyle/>
          <a:p>
            <a:pPr>
              <a:lnSpc>
                <a:spcPts val="4583"/>
              </a:lnSpc>
            </a:pPr>
            <a:r>
              <a:rPr lang="en-US" sz="2000" b="1">
                <a:solidFill>
                  <a:srgbClr val="201B18"/>
                </a:solidFill>
                <a:latin typeface="+mn-lt"/>
                <a:ea typeface="Platypi Medium" pitchFamily="34" charset="-122"/>
                <a:cs typeface="Platypi Medium" pitchFamily="34" charset="-120"/>
              </a:rPr>
              <a:t>2.1 Tối ưu hóa nguyên liệu đầu vào và cải thiện hiệu suất lò EAF</a:t>
            </a:r>
            <a:endParaRPr lang="en-US" sz="2000" b="1">
              <a:latin typeface="+mn-lt"/>
            </a:endParaRPr>
          </a:p>
        </p:txBody>
      </p:sp>
      <p:graphicFrame>
        <p:nvGraphicFramePr>
          <p:cNvPr id="2" name="Table 1">
            <a:extLst>
              <a:ext uri="{FF2B5EF4-FFF2-40B4-BE49-F238E27FC236}">
                <a16:creationId xmlns:a16="http://schemas.microsoft.com/office/drawing/2014/main" id="{E2DA1610-F21A-5B9C-2A0E-EBC444A399D7}"/>
              </a:ext>
            </a:extLst>
          </p:cNvPr>
          <p:cNvGraphicFramePr>
            <a:graphicFrameLocks noGrp="1"/>
          </p:cNvGraphicFramePr>
          <p:nvPr>
            <p:extLst>
              <p:ext uri="{D42A27DB-BD31-4B8C-83A1-F6EECF244321}">
                <p14:modId xmlns:p14="http://schemas.microsoft.com/office/powerpoint/2010/main" val="2195481703"/>
              </p:ext>
            </p:extLst>
          </p:nvPr>
        </p:nvGraphicFramePr>
        <p:xfrm>
          <a:off x="500962" y="2376994"/>
          <a:ext cx="11229690" cy="3536213"/>
        </p:xfrm>
        <a:graphic>
          <a:graphicData uri="http://schemas.openxmlformats.org/drawingml/2006/table">
            <a:tbl>
              <a:tblPr/>
              <a:tblGrid>
                <a:gridCol w="5053053">
                  <a:extLst>
                    <a:ext uri="{9D8B030D-6E8A-4147-A177-3AD203B41FA5}">
                      <a16:colId xmlns:a16="http://schemas.microsoft.com/office/drawing/2014/main" val="4024532732"/>
                    </a:ext>
                  </a:extLst>
                </a:gridCol>
                <a:gridCol w="6176637">
                  <a:extLst>
                    <a:ext uri="{9D8B030D-6E8A-4147-A177-3AD203B41FA5}">
                      <a16:colId xmlns:a16="http://schemas.microsoft.com/office/drawing/2014/main" val="350654489"/>
                    </a:ext>
                  </a:extLst>
                </a:gridCol>
              </a:tblGrid>
              <a:tr h="0">
                <a:tc>
                  <a:txBody>
                    <a:bodyPr vert="horz" wrap="square"/>
                    <a:lstStyle/>
                    <a:p>
                      <a:pPr>
                        <a:lnSpc>
                          <a:spcPct val="150000"/>
                        </a:lnSpc>
                      </a:pPr>
                      <a:r>
                        <a:rPr lang="en-US" b="1"/>
                        <a:t>Nhóm giải pháp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lnSpc>
                          <a:spcPct val="150000"/>
                        </a:lnSpc>
                      </a:pPr>
                      <a:r>
                        <a:rPr lang="en-US" b="1"/>
                        <a:t>Nội dung áp dụng</a:t>
                      </a:r>
                      <a:endParaRPr lang="en-US" b="1"/>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59516156"/>
                  </a:ext>
                </a:extLst>
              </a:tr>
              <a:tr h="0">
                <a:tc>
                  <a:txBody>
                    <a:bodyPr vert="horz" wrap="square"/>
                    <a:lstStyle/>
                    <a:p>
                      <a:pPr>
                        <a:lnSpc>
                          <a:spcPct val="150000"/>
                        </a:lnSpc>
                      </a:pPr>
                      <a:r>
                        <a:rPr lang="vi-VN" b="0"/>
                        <a:t>Tối ưu nguyên liệu đầu vào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lnSpc>
                          <a:spcPct val="150000"/>
                        </a:lnSpc>
                      </a:pPr>
                      <a:r>
                        <a:rPr lang="vi-VN"/>
                        <a:t>Kiểm soát hàm lượng Si, Cu, S trong scrap, phân loại kỹ, sử dụng sắt hoàn nguyên (HBI, DRI)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6914743"/>
                  </a:ext>
                </a:extLst>
              </a:tr>
              <a:tr h="0">
                <a:tc>
                  <a:txBody>
                    <a:bodyPr vert="horz" wrap="square"/>
                    <a:lstStyle/>
                    <a:p>
                      <a:pPr>
                        <a:lnSpc>
                          <a:spcPct val="150000"/>
                        </a:lnSpc>
                      </a:pPr>
                      <a:r>
                        <a:rPr lang="en-US" b="0" err="1"/>
                        <a:t>Tiền gia nhiệt scrap(thép phế sạch)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lnSpc>
                          <a:spcPct val="150000"/>
                        </a:lnSpc>
                      </a:pPr>
                      <a:r>
                        <a:rPr lang="vi-VN"/>
                        <a:t>Dùng khí nóng hoặc oxy để gia nhiệt trước khi nạp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99524035"/>
                  </a:ext>
                </a:extLst>
              </a:tr>
              <a:tr h="0">
                <a:tc>
                  <a:txBody>
                    <a:bodyPr vert="horz" wrap="square"/>
                    <a:lstStyle/>
                    <a:p>
                      <a:pPr>
                        <a:lnSpc>
                          <a:spcPct val="150000"/>
                        </a:lnSpc>
                      </a:pPr>
                      <a:r>
                        <a:rPr lang="vi-VN" b="0"/>
                        <a:t>Phun oxy và cacbon tối ưu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lnSpc>
                          <a:spcPct val="150000"/>
                        </a:lnSpc>
                      </a:pPr>
                      <a:r>
                        <a:rPr lang="en-US" err="1"/>
                        <a:t>Hỗ trợ quá trình khử, tăng tốc độ nấu chảy</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64866544"/>
                  </a:ext>
                </a:extLst>
              </a:tr>
              <a:tr h="0">
                <a:tc>
                  <a:txBody>
                    <a:bodyPr vert="horz" wrap="square"/>
                    <a:lstStyle/>
                    <a:p>
                      <a:pPr>
                        <a:lnSpc>
                          <a:spcPct val="150000"/>
                        </a:lnSpc>
                      </a:pPr>
                      <a:r>
                        <a:rPr lang="en-US" b="0"/>
                        <a:t>Thu hồi nhiệt khí lò</a:t>
                      </a:r>
                      <a:endParaRPr lang="en-US" b="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lnSpc>
                          <a:spcPct val="150000"/>
                        </a:lnSpc>
                      </a:pPr>
                      <a:r>
                        <a:rPr lang="en-US"/>
                        <a:t>Dùng để sấy scrap, hoặc phát điện ORC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33607873"/>
                  </a:ext>
                </a:extLst>
              </a:tr>
              <a:tr h="0">
                <a:tc>
                  <a:txBody>
                    <a:bodyPr vert="horz" wrap="square"/>
                    <a:lstStyle/>
                    <a:p>
                      <a:pPr>
                        <a:lnSpc>
                          <a:spcPct val="150000"/>
                        </a:lnSpc>
                      </a:pPr>
                      <a:r>
                        <a:rPr lang="vi-VN" b="0"/>
                        <a:t>Tối ưu điện cực và cấu hình điện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lnSpc>
                          <a:spcPct val="150000"/>
                        </a:lnSpc>
                      </a:pPr>
                      <a:r>
                        <a:rPr lang="en-US" err="1"/>
                        <a:t>Giảm tổn thất, kiểm soát hồ quang hiệu quả</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59767468"/>
                  </a:ext>
                </a:extLst>
              </a:tr>
            </a:tbl>
          </a:graphicData>
        </a:graphic>
      </p:graphicFrame>
    </p:spTree>
    <p:extLst>
      <p:ext uri="{BB962C8B-B14F-4D97-AF65-F5344CB8AC3E}">
        <p14:creationId xmlns:p14="http://schemas.microsoft.com/office/powerpoint/2010/main" val="803142538"/>
      </p:ext>
    </p:extLst>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p:nvPr>
        </p:nvSpPr>
        <p:spPr/>
        <p:txBody>
          <a:bodyPr>
            <a:noAutofit/>
          </a:bodyPr>
          <a:lstStyle/>
          <a:p>
            <a:r>
              <a:rPr lang="en-US" b="1">
                <a:solidFill>
                  <a:schemeClr val="accent1">
                    <a:lumMod val="50000"/>
                  </a:schemeClr>
                </a:solidFill>
              </a:rPr>
              <a:t>Nội dung</a:t>
            </a:r>
          </a:p>
        </p:txBody>
      </p:sp>
      <p:sp>
        <p:nvSpPr>
          <p:cNvPr id="4" name="TextBox 3">
            <a:extLst>
              <a:ext uri="{FF2B5EF4-FFF2-40B4-BE49-F238E27FC236}">
                <a16:creationId xmlns:a16="http://schemas.microsoft.com/office/drawing/2014/main" id="{FFC58027-3142-C3E4-F891-C2A111C0045B}"/>
              </a:ext>
            </a:extLst>
          </p:cNvPr>
          <p:cNvSpPr txBox="1"/>
          <p:nvPr/>
        </p:nvSpPr>
        <p:spPr>
          <a:xfrm>
            <a:off x="1005160" y="1789685"/>
            <a:ext cx="9760226" cy="1574214"/>
          </a:xfrm>
          <a:prstGeom prst="rect">
            <a:avLst/>
          </a:prstGeom>
          <a:noFill/>
        </p:spPr>
        <p:txBody>
          <a:bodyPr wrap="square">
            <a:spAutoFit/>
          </a:bodyPr>
          <a:lstStyle/>
          <a:p>
            <a:pPr>
              <a:lnSpc>
                <a:spcPct val="150000"/>
              </a:lnSpc>
            </a:pPr>
            <a:r>
              <a:rPr lang="en-US" sz="2000">
                <a:solidFill>
                  <a:schemeClr val="tx1"/>
                </a:solidFill>
              </a:rPr>
              <a:t>1. </a:t>
            </a:r>
            <a:r>
              <a:rPr lang="en-US" sz="2000" err="1">
                <a:solidFill>
                  <a:schemeClr val="tx1"/>
                </a:solidFill>
                <a:latin typeface="Arial" panose="020b0604020202020204" pitchFamily="34" charset="0"/>
                <a:cs typeface="Arial" panose="020b0604020202020204" pitchFamily="34" charset="0"/>
              </a:rPr>
              <a:t>Cơ hội tiết kiệm năng lượng trong quy trình lò cao (BF</a:t>
            </a:r>
            <a:r>
              <a:rPr lang="en-US" sz="2000">
                <a:solidFill>
                  <a:schemeClr val="tx1"/>
                </a:solidFill>
                <a:latin typeface="Platypi Medium" pitchFamily="34" charset="0"/>
                <a:ea typeface="Platypi Medium" pitchFamily="34" charset="-122"/>
                <a:cs typeface="Platypi Medium" pitchFamily="34" charset="-120"/>
              </a:rPr>
              <a:t>)</a:t>
            </a:r>
            <a:endParaRPr lang="en-US" sz="2000">
              <a:solidFill>
                <a:schemeClr val="tx1"/>
              </a:solidFill>
            </a:endParaRPr>
          </a:p>
          <a:p>
            <a:pPr>
              <a:defRPr/>
            </a:pPr>
            <a:r>
              <a:rPr lang="en-US" sz="2000">
                <a:solidFill>
                  <a:schemeClr val="tx1"/>
                </a:solidFill>
              </a:rPr>
              <a:t>2. </a:t>
            </a:r>
            <a:r>
              <a:rPr lang="en-US" sz="2000" err="1">
                <a:solidFill>
                  <a:schemeClr val="tx1"/>
                </a:solidFill>
                <a:latin typeface="Arial" panose="020b0604020202020204" pitchFamily="34" charset="0"/>
                <a:cs typeface="Arial" panose="020b0604020202020204" pitchFamily="34" charset="0"/>
              </a:rPr>
              <a:t>Cơ hội tiết kiệm năng lượng trong quy trình lò điện hồ quang (EAF)</a:t>
            </a:r>
          </a:p>
          <a:p>
            <a:pPr>
              <a:defRPr/>
            </a:pPr>
            <a:r>
              <a:rPr kumimoji="0" lang="en-US" sz="2000" u="none" strike="noStrike" kern="0" cap="none" spc="0" normalizeH="0" baseline="0" noProof="0">
                <a:ln>
                  <a:noFill/>
                </a:ln>
                <a:solidFill>
                  <a:schemeClr val="tx1"/>
                </a:solidFill>
                <a:effectLst/>
                <a:uLnTx/>
                <a:uFillTx/>
                <a:latin typeface="Arial" panose="020b0604020202020204" pitchFamily="34" charset="0"/>
                <a:cs typeface="Arial" panose="020b0604020202020204" pitchFamily="34" charset="0"/>
                <a:sym typeface="Arial"/>
              </a:rPr>
              <a:t>3. Các cơ hội khác</a:t>
            </a:r>
          </a:p>
          <a:p>
            <a:pPr>
              <a:lnSpc>
                <a:spcPct val="150000"/>
              </a:lnSpc>
            </a:pPr>
            <a:endParaRPr lang="en-US" sz="2000"/>
          </a:p>
        </p:txBody>
      </p:sp>
    </p:spTree>
    <p:extLst>
      <p:ext uri="{BB962C8B-B14F-4D97-AF65-F5344CB8AC3E}">
        <p14:creationId xmlns:p14="http://schemas.microsoft.com/office/powerpoint/2010/main" val="4285962229"/>
      </p:ext>
    </p:extLst>
  </p:cSld>
  <p:clrMapOvr>
    <a:masterClrMapping/>
  </p:clrMapOvr>
  <p:transition/>
  <p:timing/>
</p:sld>
</file>

<file path=ppt/slides/slide3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6232A503-BA67-6A58-36A9-BE11B9409090}"/>
            </a:ext>
          </a:extLst>
        </p:cNvPr>
        <p:cNvGrpSpPr/>
        <p:nvPr/>
      </p:nvGrpSpPr>
      <p:grpSpPr>
        <a:xfrm>
          <a:off x="0" y="0"/>
          <a:ext cx="0" cy="0"/>
        </a:xfrm>
      </p:grpSpPr>
      <p:sp>
        <p:nvSpPr>
          <p:cNvPr id="6" name="TextBox 5">
            <a:extLst>
              <a:ext uri="{FF2B5EF4-FFF2-40B4-BE49-F238E27FC236}">
                <a16:creationId xmlns:a16="http://schemas.microsoft.com/office/drawing/2014/main" id="{3E998B0A-826F-1122-14C2-A626C202E03F}"/>
              </a:ext>
            </a:extLst>
          </p:cNvPr>
          <p:cNvSpPr txBox="1"/>
          <p:nvPr/>
        </p:nvSpPr>
        <p:spPr>
          <a:xfrm>
            <a:off x="500962" y="132219"/>
            <a:ext cx="11190075" cy="954107"/>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2. Cơ hội tiết kiệm năng lượng trong quy trình </a:t>
            </a:r>
          </a:p>
          <a:p>
            <a:pPr>
              <a:defRPr/>
            </a:pPr>
            <a:r>
              <a:rPr lang="en-US" sz="2800" b="1" err="1">
                <a:solidFill>
                  <a:schemeClr val="accent1">
                    <a:lumMod val="50000"/>
                  </a:schemeClr>
                </a:solidFill>
                <a:latin typeface="Arial" panose="020b0604020202020204" pitchFamily="34" charset="0"/>
                <a:cs typeface="Arial" panose="020b0604020202020204" pitchFamily="34" charset="0"/>
              </a:rPr>
              <a:t>lò điện hồ quang (EAF)</a:t>
            </a: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3" name="Text 0">
            <a:extLst>
              <a:ext uri="{FF2B5EF4-FFF2-40B4-BE49-F238E27FC236}">
                <a16:creationId xmlns:a16="http://schemas.microsoft.com/office/drawing/2014/main" id="{AB507913-AABF-B9D8-30F2-19A1EE2EDDFF}"/>
              </a:ext>
            </a:extLst>
          </p:cNvPr>
          <p:cNvSpPr/>
          <p:nvPr/>
        </p:nvSpPr>
        <p:spPr>
          <a:xfrm>
            <a:off x="646708" y="1373233"/>
            <a:ext cx="11229691" cy="567327"/>
          </a:xfrm>
          <a:prstGeom prst="rect">
            <a:avLst/>
          </a:prstGeom>
          <a:noFill/>
        </p:spPr>
        <p:txBody>
          <a:bodyPr wrap="square" lIns="0" tIns="0" rIns="0" bIns="0" rtlCol="0" anchor="t"/>
          <a:lstStyle/>
          <a:p>
            <a:pPr>
              <a:lnSpc>
                <a:spcPts val="4583"/>
              </a:lnSpc>
            </a:pPr>
            <a:r>
              <a:rPr lang="en-US" sz="2000" b="1">
                <a:solidFill>
                  <a:srgbClr val="201B18"/>
                </a:solidFill>
                <a:latin typeface="+mn-lt"/>
                <a:ea typeface="Platypi Medium" pitchFamily="34" charset="-122"/>
                <a:cs typeface="Platypi Medium" pitchFamily="34" charset="-120"/>
              </a:rPr>
              <a:t>2.1 Tối ưu hóa nguyên liệu đầu vào và cải thiện hiệu suất lò EAF</a:t>
            </a:r>
            <a:endParaRPr lang="en-US" sz="2000" b="1">
              <a:latin typeface="+mn-lt"/>
            </a:endParaRPr>
          </a:p>
        </p:txBody>
      </p:sp>
      <p:sp>
        <p:nvSpPr>
          <p:cNvPr id="5" name="TextBox 4">
            <a:extLst>
              <a:ext uri="{FF2B5EF4-FFF2-40B4-BE49-F238E27FC236}">
                <a16:creationId xmlns:a16="http://schemas.microsoft.com/office/drawing/2014/main" id="{7041AE32-6114-3850-2155-97C21D722FD9}"/>
              </a:ext>
            </a:extLst>
          </p:cNvPr>
          <p:cNvSpPr txBox="1"/>
          <p:nvPr/>
        </p:nvSpPr>
        <p:spPr>
          <a:xfrm>
            <a:off x="951508" y="2040505"/>
            <a:ext cx="8497292" cy="3056221"/>
          </a:xfrm>
          <a:prstGeom prst="rect">
            <a:avLst/>
          </a:prstGeom>
          <a:noFill/>
        </p:spPr>
        <p:txBody>
          <a:bodyPr wrap="square">
            <a:spAutoFit/>
          </a:bodyPr>
          <a:lstStyle/>
          <a:p>
            <a:pPr marL="342900" indent="-342900">
              <a:lnSpc>
                <a:spcPct val="150000"/>
              </a:lnSpc>
              <a:buFont typeface="Wingdings" panose="05000000000000000000" pitchFamily="2" charset="2"/>
              <a:buChar char="q"/>
            </a:pPr>
            <a:r>
              <a:rPr lang="vi-VN" b="1"/>
              <a:t>Hiệu quả năng lượng và kinh tế (ước tính sơ bộ)</a:t>
            </a:r>
          </a:p>
          <a:p>
            <a:pPr>
              <a:lnSpc>
                <a:spcPct val="150000"/>
              </a:lnSpc>
              <a:buNone/>
            </a:pPr>
            <a:r>
              <a:rPr lang="vi-VN"/>
              <a:t>Giả định nhà máy luyện 500.000 tấn thép/năm:</a:t>
            </a:r>
          </a:p>
          <a:p>
            <a:pPr marL="342900" indent="-342900">
              <a:lnSpc>
                <a:spcPct val="150000"/>
              </a:lnSpc>
              <a:buFont typeface="Arial" panose="020b0604020202020204" pitchFamily="34" charset="0"/>
              <a:buChar char="•"/>
            </a:pPr>
            <a:r>
              <a:rPr lang="vi-VN"/>
              <a:t>Giảm tiêu hao điện: từ 650 → 580 kWh/tấn thép</a:t>
            </a:r>
          </a:p>
          <a:p>
            <a:pPr marL="342900" indent="-342900">
              <a:lnSpc>
                <a:spcPct val="150000"/>
              </a:lnSpc>
              <a:buFont typeface="Arial" panose="020b0604020202020204" pitchFamily="34" charset="0"/>
              <a:buChar char="•"/>
            </a:pPr>
            <a:r>
              <a:rPr lang="vi-VN"/>
              <a:t>Tiết kiệm: 70 kWh × 500.000 = </a:t>
            </a:r>
            <a:r>
              <a:rPr lang="vi-VN" b="1"/>
              <a:t>35 triệu kWh/năm</a:t>
            </a:r>
            <a:endParaRPr lang="vi-VN"/>
          </a:p>
          <a:p>
            <a:pPr marL="342900" indent="-342900">
              <a:lnSpc>
                <a:spcPct val="150000"/>
              </a:lnSpc>
              <a:buFont typeface="Arial" panose="020b0604020202020204" pitchFamily="34" charset="0"/>
              <a:buChar char="•"/>
            </a:pPr>
            <a:r>
              <a:rPr lang="vi-VN"/>
              <a:t>Giá điện trung bình: 0,1 USD/kWh → Tiết kiệm </a:t>
            </a:r>
            <a:r>
              <a:rPr lang="vi-VN" b="1"/>
              <a:t>~3,5 triệu USD/năm</a:t>
            </a:r>
            <a:endParaRPr lang="vi-VN"/>
          </a:p>
          <a:p>
            <a:pPr marL="342900" indent="-342900">
              <a:lnSpc>
                <a:spcPct val="150000"/>
              </a:lnSpc>
              <a:buFont typeface="Arial" panose="020b0604020202020204" pitchFamily="34" charset="0"/>
              <a:buChar char="•"/>
            </a:pPr>
            <a:r>
              <a:rPr lang="vi-VN"/>
              <a:t>Giảm tiêu hao điện cực: ~15–20%</a:t>
            </a:r>
          </a:p>
          <a:p>
            <a:pPr marL="342900" indent="-342900">
              <a:lnSpc>
                <a:spcPct val="150000"/>
              </a:lnSpc>
              <a:buFont typeface="Arial" panose="020b0604020202020204" pitchFamily="34" charset="0"/>
              <a:buChar char="•"/>
            </a:pPr>
            <a:r>
              <a:rPr lang="vi-VN"/>
              <a:t>Tăng năng suất lò: ~10–15%</a:t>
            </a:r>
          </a:p>
        </p:txBody>
      </p:sp>
    </p:spTree>
    <p:extLst>
      <p:ext uri="{BB962C8B-B14F-4D97-AF65-F5344CB8AC3E}">
        <p14:creationId xmlns:p14="http://schemas.microsoft.com/office/powerpoint/2010/main" val="3411371646"/>
      </p:ext>
    </p:extLst>
  </p:cSld>
  <p:clrMapOvr>
    <a:masterClrMapping/>
  </p:clrMapOvr>
  <p:transition/>
  <p:timing/>
</p:sld>
</file>

<file path=ppt/slides/slide3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8EBFA880-DB0F-2D28-8A5B-F258376D5DC7}"/>
            </a:ext>
          </a:extLst>
        </p:cNvPr>
        <p:cNvGrpSpPr/>
        <p:nvPr/>
      </p:nvGrpSpPr>
      <p:grpSpPr>
        <a:xfrm>
          <a:off x="0" y="0"/>
          <a:ext cx="0" cy="0"/>
        </a:xfrm>
      </p:grpSpPr>
      <p:sp>
        <p:nvSpPr>
          <p:cNvPr id="6" name="TextBox 5">
            <a:extLst>
              <a:ext uri="{FF2B5EF4-FFF2-40B4-BE49-F238E27FC236}">
                <a16:creationId xmlns:a16="http://schemas.microsoft.com/office/drawing/2014/main" id="{D0A60CF4-D5E9-A3AE-D1CC-3E55832D2505}"/>
              </a:ext>
            </a:extLst>
          </p:cNvPr>
          <p:cNvSpPr txBox="1"/>
          <p:nvPr/>
        </p:nvSpPr>
        <p:spPr>
          <a:xfrm>
            <a:off x="500962" y="132219"/>
            <a:ext cx="11190075" cy="954107"/>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2. Cơ hội tiết kiệm năng lượng trong quy trình </a:t>
            </a:r>
          </a:p>
          <a:p>
            <a:pPr>
              <a:defRPr/>
            </a:pPr>
            <a:r>
              <a:rPr lang="en-US" sz="2800" b="1" err="1">
                <a:solidFill>
                  <a:schemeClr val="accent1">
                    <a:lumMod val="50000"/>
                  </a:schemeClr>
                </a:solidFill>
                <a:latin typeface="Arial" panose="020b0604020202020204" pitchFamily="34" charset="0"/>
                <a:cs typeface="Arial" panose="020b0604020202020204" pitchFamily="34" charset="0"/>
              </a:rPr>
              <a:t>lò điện hồ quang (EAF)</a:t>
            </a: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7" name="Text 0">
            <a:extLst>
              <a:ext uri="{FF2B5EF4-FFF2-40B4-BE49-F238E27FC236}">
                <a16:creationId xmlns:a16="http://schemas.microsoft.com/office/drawing/2014/main" id="{E4A69027-F8BE-16F4-F396-8922A0D04693}"/>
              </a:ext>
            </a:extLst>
          </p:cNvPr>
          <p:cNvSpPr/>
          <p:nvPr/>
        </p:nvSpPr>
        <p:spPr>
          <a:xfrm>
            <a:off x="650605" y="1243088"/>
            <a:ext cx="11229691" cy="606822"/>
          </a:xfrm>
          <a:prstGeom prst="rect">
            <a:avLst/>
          </a:prstGeom>
          <a:noFill/>
        </p:spPr>
        <p:txBody>
          <a:bodyPr wrap="square" lIns="0" tIns="0" rIns="0" bIns="0" rtlCol="0" anchor="t"/>
          <a:lstStyle/>
          <a:p>
            <a:pPr>
              <a:lnSpc>
                <a:spcPts val="4583"/>
              </a:lnSpc>
            </a:pPr>
            <a:r>
              <a:rPr lang="en-US" sz="2000" b="1">
                <a:solidFill>
                  <a:srgbClr val="201B18"/>
                </a:solidFill>
                <a:latin typeface="+mn-lt"/>
                <a:ea typeface="Platypi Medium" pitchFamily="34" charset="-122"/>
                <a:cs typeface="Platypi Medium" pitchFamily="34" charset="-120"/>
              </a:rPr>
              <a:t>2.2 Thu hồi nhiệt thải và tối ưu hóa quy trình đúc liên tục</a:t>
            </a:r>
            <a:endParaRPr lang="en-US" sz="2000" b="1">
              <a:latin typeface="+mn-lt"/>
            </a:endParaRPr>
          </a:p>
        </p:txBody>
      </p:sp>
      <p:sp>
        <p:nvSpPr>
          <p:cNvPr id="3" name="TextBox 2">
            <a:extLst>
              <a:ext uri="{FF2B5EF4-FFF2-40B4-BE49-F238E27FC236}">
                <a16:creationId xmlns:a16="http://schemas.microsoft.com/office/drawing/2014/main" id="{5196B2D1-2FDC-51D7-DFAE-61E21A2E569D}"/>
              </a:ext>
            </a:extLst>
          </p:cNvPr>
          <p:cNvSpPr txBox="1"/>
          <p:nvPr/>
        </p:nvSpPr>
        <p:spPr>
          <a:xfrm>
            <a:off x="650604" y="1877945"/>
            <a:ext cx="6439194" cy="3056221"/>
          </a:xfrm>
          <a:prstGeom prst="rect">
            <a:avLst/>
          </a:prstGeom>
          <a:noFill/>
        </p:spPr>
        <p:txBody>
          <a:bodyPr wrap="square">
            <a:spAutoFit/>
          </a:bodyPr>
          <a:lstStyle/>
          <a:p>
            <a:pPr>
              <a:lnSpc>
                <a:spcPct val="150000"/>
              </a:lnSpc>
              <a:buNone/>
            </a:pPr>
            <a:r>
              <a:rPr lang="vi-VN" b="1">
                <a:latin typeface="+mn-lt"/>
              </a:rPr>
              <a:t>Ứng dụng thực tế tại Việt Nam</a:t>
            </a:r>
          </a:p>
          <a:p>
            <a:pPr marL="342900" indent="-342900">
              <a:lnSpc>
                <a:spcPct val="150000"/>
              </a:lnSpc>
              <a:buFont typeface="Arial" panose="020b0604020202020204" pitchFamily="34" charset="0"/>
              <a:buChar char="•"/>
            </a:pPr>
            <a:r>
              <a:rPr lang="vi-VN" b="1">
                <a:latin typeface="+mn-lt"/>
              </a:rPr>
              <a:t>Hòa Phát Dung Quất</a:t>
            </a:r>
            <a:r>
              <a:rPr lang="vi-VN">
                <a:latin typeface="+mn-lt"/>
              </a:rPr>
              <a:t> đã tích hợp đúc – cán nóng, giảm thiểu tiêu thụ khí đốt và nâng hiệu suất toàn nhà máy.</a:t>
            </a:r>
          </a:p>
          <a:p>
            <a:pPr marL="342900" indent="-342900">
              <a:lnSpc>
                <a:spcPct val="150000"/>
              </a:lnSpc>
              <a:buFont typeface="Arial" panose="020b0604020202020204" pitchFamily="34" charset="0"/>
              <a:buChar char="•"/>
            </a:pPr>
            <a:r>
              <a:rPr lang="vi-VN" b="1">
                <a:latin typeface="+mn-lt"/>
              </a:rPr>
              <a:t>Pomina</a:t>
            </a:r>
            <a:r>
              <a:rPr lang="vi-VN">
                <a:latin typeface="+mn-lt"/>
              </a:rPr>
              <a:t> đang nghiên cứu sử dụng nhiệt phôi để sấy nguyên liệu đầu vào và tối ưu năng lượng lò nung.</a:t>
            </a:r>
          </a:p>
          <a:p>
            <a:pPr marL="342900" indent="-342900">
              <a:lnSpc>
                <a:spcPct val="150000"/>
              </a:lnSpc>
              <a:buFont typeface="Arial" panose="020b0604020202020204" pitchFamily="34" charset="0"/>
              <a:buChar char="•"/>
            </a:pPr>
            <a:r>
              <a:rPr lang="vi-VN" b="1">
                <a:latin typeface="+mn-lt"/>
              </a:rPr>
              <a:t>Vina Kyoei</a:t>
            </a:r>
            <a:r>
              <a:rPr lang="vi-VN">
                <a:latin typeface="+mn-lt"/>
              </a:rPr>
              <a:t> đầu tư hệ thống điều khiển đúc chính xác để giảm phế phẩm.</a:t>
            </a:r>
          </a:p>
        </p:txBody>
      </p:sp>
      <p:pic>
        <p:nvPicPr>
          <p:cNvPr id="9" name="Picture 8" descr="A factory with many buildings&#10;&#10;AI-generated content may be incorrect.">
            <a:extLst>
              <a:ext uri="{FF2B5EF4-FFF2-40B4-BE49-F238E27FC236}">
                <a16:creationId xmlns:a16="http://schemas.microsoft.com/office/drawing/2014/main" id="{EF9353C7-FC2C-4C03-F424-04218CB4D76F}"/>
              </a:ext>
            </a:extLst>
          </p:cNvPr>
          <p:cNvPicPr>
            <a:picLocks noChangeAspect="1"/>
          </p:cNvPicPr>
          <p:nvPr/>
        </p:nvPicPr>
        <p:blipFill>
          <a:blip r:embed="rId2"/>
          <a:stretch>
            <a:fillRect/>
          </a:stretch>
        </p:blipFill>
        <p:spPr>
          <a:xfrm>
            <a:off x="7279057" y="1876097"/>
            <a:ext cx="4411980" cy="2941320"/>
          </a:xfrm>
          <a:prstGeom prst="rect">
            <a:avLst/>
          </a:prstGeom>
        </p:spPr>
      </p:pic>
      <p:sp>
        <p:nvSpPr>
          <p:cNvPr id="11" name="TextBox 10">
            <a:extLst>
              <a:ext uri="{FF2B5EF4-FFF2-40B4-BE49-F238E27FC236}">
                <a16:creationId xmlns:a16="http://schemas.microsoft.com/office/drawing/2014/main" id="{08FC9D3C-DFA5-B556-9254-D373DB05A996}"/>
              </a:ext>
            </a:extLst>
          </p:cNvPr>
          <p:cNvSpPr txBox="1"/>
          <p:nvPr/>
        </p:nvSpPr>
        <p:spPr>
          <a:xfrm>
            <a:off x="8382000" y="4843605"/>
            <a:ext cx="2956559" cy="379656"/>
          </a:xfrm>
          <a:prstGeom prst="rect">
            <a:avLst/>
          </a:prstGeom>
          <a:noFill/>
        </p:spPr>
        <p:txBody>
          <a:bodyPr wrap="square">
            <a:spAutoFit/>
          </a:bodyPr>
          <a:lstStyle/>
          <a:p>
            <a:r>
              <a:rPr lang="en-US" b="0" i="1">
                <a:solidFill>
                  <a:srgbClr val="333333"/>
                </a:solidFill>
                <a:effectLst/>
                <a:latin typeface="+mn-lt"/>
              </a:rPr>
              <a:t>Nhà máy thép Pomina</a:t>
            </a:r>
            <a:endParaRPr lang="en-US">
              <a:latin typeface="+mn-lt"/>
            </a:endParaRPr>
          </a:p>
        </p:txBody>
      </p:sp>
    </p:spTree>
    <p:extLst>
      <p:ext uri="{BB962C8B-B14F-4D97-AF65-F5344CB8AC3E}">
        <p14:creationId xmlns:p14="http://schemas.microsoft.com/office/powerpoint/2010/main" val="186075974"/>
      </p:ext>
    </p:extLst>
  </p:cSld>
  <p:clrMapOvr>
    <a:masterClrMapping/>
  </p:clrMapOvr>
  <p:transition/>
  <p:timing/>
</p:sld>
</file>

<file path=ppt/slides/slide3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36C9F386-E7DA-906D-4C53-B0820C203B34}"/>
            </a:ext>
          </a:extLst>
        </p:cNvPr>
        <p:cNvGrpSpPr/>
        <p:nvPr/>
      </p:nvGrpSpPr>
      <p:grpSpPr>
        <a:xfrm>
          <a:off x="0" y="0"/>
          <a:ext cx="0" cy="0"/>
        </a:xfrm>
      </p:grpSpPr>
      <p:sp>
        <p:nvSpPr>
          <p:cNvPr id="6" name="TextBox 5">
            <a:extLst>
              <a:ext uri="{FF2B5EF4-FFF2-40B4-BE49-F238E27FC236}">
                <a16:creationId xmlns:a16="http://schemas.microsoft.com/office/drawing/2014/main" id="{0AFD7C2E-66B8-7A3A-B103-1A504F0B1AC5}"/>
              </a:ext>
            </a:extLst>
          </p:cNvPr>
          <p:cNvSpPr txBox="1"/>
          <p:nvPr/>
        </p:nvSpPr>
        <p:spPr>
          <a:xfrm>
            <a:off x="500962" y="132219"/>
            <a:ext cx="11190075" cy="954107"/>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2. Cơ hội tiết kiệm năng lượng trong quy trình </a:t>
            </a:r>
          </a:p>
          <a:p>
            <a:pPr>
              <a:defRPr/>
            </a:pPr>
            <a:r>
              <a:rPr lang="en-US" sz="2800" b="1" err="1">
                <a:solidFill>
                  <a:schemeClr val="accent1">
                    <a:lumMod val="50000"/>
                  </a:schemeClr>
                </a:solidFill>
                <a:latin typeface="Arial" panose="020b0604020202020204" pitchFamily="34" charset="0"/>
                <a:cs typeface="Arial" panose="020b0604020202020204" pitchFamily="34" charset="0"/>
              </a:rPr>
              <a:t>lò điện hồ quang (EAF)</a:t>
            </a: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7" name="Text 0">
            <a:extLst>
              <a:ext uri="{FF2B5EF4-FFF2-40B4-BE49-F238E27FC236}">
                <a16:creationId xmlns:a16="http://schemas.microsoft.com/office/drawing/2014/main" id="{21CEA577-161A-8086-CE5F-4BF682EAEEAD}"/>
              </a:ext>
            </a:extLst>
          </p:cNvPr>
          <p:cNvSpPr/>
          <p:nvPr/>
        </p:nvSpPr>
        <p:spPr>
          <a:xfrm>
            <a:off x="650605" y="1243087"/>
            <a:ext cx="11229691" cy="621339"/>
          </a:xfrm>
          <a:prstGeom prst="rect">
            <a:avLst/>
          </a:prstGeom>
          <a:noFill/>
        </p:spPr>
        <p:txBody>
          <a:bodyPr wrap="square" lIns="0" tIns="0" rIns="0" bIns="0" rtlCol="0" anchor="t"/>
          <a:lstStyle/>
          <a:p>
            <a:pPr>
              <a:lnSpc>
                <a:spcPts val="4583"/>
              </a:lnSpc>
            </a:pPr>
            <a:r>
              <a:rPr lang="en-US" sz="2000" b="1">
                <a:solidFill>
                  <a:srgbClr val="201B18"/>
                </a:solidFill>
                <a:latin typeface="+mn-lt"/>
                <a:ea typeface="Platypi Medium" pitchFamily="34" charset="-122"/>
                <a:cs typeface="Platypi Medium" pitchFamily="34" charset="-120"/>
              </a:rPr>
              <a:t>2.2 Thu hồi nhiệt thải và tối ưu hóa quy trình đúc liên tục</a:t>
            </a:r>
            <a:endParaRPr lang="en-US" sz="2000" b="1">
              <a:latin typeface="+mn-lt"/>
            </a:endParaRPr>
          </a:p>
        </p:txBody>
      </p:sp>
      <p:graphicFrame>
        <p:nvGraphicFramePr>
          <p:cNvPr id="2" name="Table 1">
            <a:extLst>
              <a:ext uri="{FF2B5EF4-FFF2-40B4-BE49-F238E27FC236}">
                <a16:creationId xmlns:a16="http://schemas.microsoft.com/office/drawing/2014/main" id="{61FD94BE-71BA-330A-642C-CE8FDD7DC26C}"/>
              </a:ext>
            </a:extLst>
          </p:cNvPr>
          <p:cNvGraphicFramePr>
            <a:graphicFrameLocks noGrp="1"/>
          </p:cNvGraphicFramePr>
          <p:nvPr>
            <p:extLst>
              <p:ext uri="{D42A27DB-BD31-4B8C-83A1-F6EECF244321}">
                <p14:modId xmlns:p14="http://schemas.microsoft.com/office/powerpoint/2010/main" val="3190507479"/>
              </p:ext>
            </p:extLst>
          </p:nvPr>
        </p:nvGraphicFramePr>
        <p:xfrm>
          <a:off x="786101" y="2021187"/>
          <a:ext cx="10904936" cy="4298366"/>
        </p:xfrm>
        <a:graphic>
          <a:graphicData uri="http://schemas.openxmlformats.org/drawingml/2006/table">
            <a:tbl>
              <a:tblPr/>
              <a:tblGrid>
                <a:gridCol w="4609680">
                  <a:extLst>
                    <a:ext uri="{9D8B030D-6E8A-4147-A177-3AD203B41FA5}">
                      <a16:colId xmlns:a16="http://schemas.microsoft.com/office/drawing/2014/main" val="815818820"/>
                    </a:ext>
                  </a:extLst>
                </a:gridCol>
                <a:gridCol w="6295256">
                  <a:extLst>
                    <a:ext uri="{9D8B030D-6E8A-4147-A177-3AD203B41FA5}">
                      <a16:colId xmlns:a16="http://schemas.microsoft.com/office/drawing/2014/main" val="2966377873"/>
                    </a:ext>
                  </a:extLst>
                </a:gridCol>
              </a:tblGrid>
              <a:tr h="0">
                <a:tc>
                  <a:txBody>
                    <a:bodyPr vert="horz" wrap="square"/>
                    <a:lstStyle/>
                    <a:p>
                      <a:pPr>
                        <a:lnSpc>
                          <a:spcPct val="150000"/>
                        </a:lnSpc>
                      </a:pPr>
                      <a:r>
                        <a:rPr lang="en-US" b="1" err="1"/>
                        <a:t>Hạng mục</a:t>
                      </a:r>
                      <a:endParaRPr lang="en-US" b="1"/>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lnSpc>
                          <a:spcPct val="150000"/>
                        </a:lnSpc>
                      </a:pPr>
                      <a:r>
                        <a:rPr lang="en-US" b="1" err="1"/>
                        <a:t>Giải pháp kỹ thuật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21997607"/>
                  </a:ext>
                </a:extLst>
              </a:tr>
              <a:tr h="0">
                <a:tc>
                  <a:txBody>
                    <a:bodyPr vert="horz" wrap="square"/>
                    <a:lstStyle/>
                    <a:p>
                      <a:pPr>
                        <a:lnSpc>
                          <a:spcPct val="150000"/>
                        </a:lnSpc>
                      </a:pPr>
                      <a:r>
                        <a:rPr lang="en-US" b="0"/>
                        <a:t>Thu hồi nhiệt thải phôi</a:t>
                      </a:r>
                      <a:endParaRPr lang="en-US" b="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lnSpc>
                          <a:spcPct val="150000"/>
                        </a:lnSpc>
                      </a:pPr>
                      <a:r>
                        <a:rPr lang="en-US"/>
                        <a:t>Lắp đặt hệ thống thu nhiệt từ bức xạ phôi hoặc dùng khí nóng sấy nguyên liệu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27814559"/>
                  </a:ext>
                </a:extLst>
              </a:tr>
              <a:tr h="0">
                <a:tc>
                  <a:txBody>
                    <a:bodyPr vert="horz" wrap="square"/>
                    <a:lstStyle/>
                    <a:p>
                      <a:pPr>
                        <a:lnSpc>
                          <a:spcPct val="150000"/>
                        </a:lnSpc>
                      </a:pPr>
                      <a:r>
                        <a:rPr lang="en-US" b="0" err="1"/>
                        <a:t>Tích hợp đúc – cán nóng liên tục (Hot Charging)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lnSpc>
                          <a:spcPct val="150000"/>
                        </a:lnSpc>
                      </a:pPr>
                      <a:r>
                        <a:rPr lang="en-US"/>
                        <a:t>Chuyển phôi khi còn nóng (800–1.000°C) trực tiếp sang cán mà không tái gia nhiệt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17956112"/>
                  </a:ext>
                </a:extLst>
              </a:tr>
              <a:tr h="0">
                <a:tc>
                  <a:txBody>
                    <a:bodyPr vert="horz" wrap="square"/>
                    <a:lstStyle/>
                    <a:p>
                      <a:pPr>
                        <a:lnSpc>
                          <a:spcPct val="150000"/>
                        </a:lnSpc>
                      </a:pPr>
                      <a:r>
                        <a:rPr lang="en-US" b="0" err="1"/>
                        <a:t>Điều khiển chính xác tốc độ đúc &amp; làm nguội</a:t>
                      </a:r>
                      <a:endParaRPr lang="en-US" b="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lnSpc>
                          <a:spcPct val="150000"/>
                        </a:lnSpc>
                      </a:pPr>
                      <a:r>
                        <a:rPr lang="en-US" err="1"/>
                        <a:t>Cải thiện cấu trúc tinh thể, hạn chế nứt và khuyết tật</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12383987"/>
                  </a:ext>
                </a:extLst>
              </a:tr>
              <a:tr h="0">
                <a:tc>
                  <a:txBody>
                    <a:bodyPr vert="horz" wrap="square"/>
                    <a:lstStyle/>
                    <a:p>
                      <a:pPr>
                        <a:lnSpc>
                          <a:spcPct val="150000"/>
                        </a:lnSpc>
                      </a:pPr>
                      <a:r>
                        <a:rPr lang="vi-VN" b="0"/>
                        <a:t>Tối ưu tưới nước và làm nguội sơ bộ</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lnSpc>
                          <a:spcPct val="150000"/>
                        </a:lnSpc>
                      </a:pPr>
                      <a:r>
                        <a:rPr lang="en-US" err="1"/>
                        <a:t>Giảm hao hụt nhiệt không cần thiết, ổn định quá trình đông đặc</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90609303"/>
                  </a:ext>
                </a:extLst>
              </a:tr>
            </a:tbl>
          </a:graphicData>
        </a:graphic>
      </p:graphicFrame>
    </p:spTree>
    <p:extLst>
      <p:ext uri="{BB962C8B-B14F-4D97-AF65-F5344CB8AC3E}">
        <p14:creationId xmlns:p14="http://schemas.microsoft.com/office/powerpoint/2010/main" val="802388000"/>
      </p:ext>
    </p:extLst>
  </p:cSld>
  <p:clrMapOvr>
    <a:masterClrMapping/>
  </p:clrMapOvr>
  <p:transition/>
  <p:timing/>
</p:sld>
</file>

<file path=ppt/slides/slide3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944D36D8-04AF-5879-9A63-363F6829037F}"/>
            </a:ext>
          </a:extLst>
        </p:cNvPr>
        <p:cNvGrpSpPr/>
        <p:nvPr/>
      </p:nvGrpSpPr>
      <p:grpSpPr>
        <a:xfrm>
          <a:off x="0" y="0"/>
          <a:ext cx="0" cy="0"/>
        </a:xfrm>
      </p:grpSpPr>
      <p:sp>
        <p:nvSpPr>
          <p:cNvPr id="6" name="TextBox 5">
            <a:extLst>
              <a:ext uri="{FF2B5EF4-FFF2-40B4-BE49-F238E27FC236}">
                <a16:creationId xmlns:a16="http://schemas.microsoft.com/office/drawing/2014/main" id="{868755DF-5F9E-8B3C-643F-F63C3ACB833E}"/>
              </a:ext>
            </a:extLst>
          </p:cNvPr>
          <p:cNvSpPr txBox="1"/>
          <p:nvPr/>
        </p:nvSpPr>
        <p:spPr>
          <a:xfrm>
            <a:off x="500962" y="132219"/>
            <a:ext cx="11190075" cy="954107"/>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2. Cơ hội tiết kiệm năng lượng trong quy trình </a:t>
            </a:r>
          </a:p>
          <a:p>
            <a:pPr>
              <a:defRPr/>
            </a:pPr>
            <a:r>
              <a:rPr lang="en-US" sz="2800" b="1" err="1">
                <a:solidFill>
                  <a:schemeClr val="accent1">
                    <a:lumMod val="50000"/>
                  </a:schemeClr>
                </a:solidFill>
                <a:latin typeface="Arial" panose="020b0604020202020204" pitchFamily="34" charset="0"/>
                <a:cs typeface="Arial" panose="020b0604020202020204" pitchFamily="34" charset="0"/>
              </a:rPr>
              <a:t>lò điện hồ quang (EAF)</a:t>
            </a: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7" name="Text 0">
            <a:extLst>
              <a:ext uri="{FF2B5EF4-FFF2-40B4-BE49-F238E27FC236}">
                <a16:creationId xmlns:a16="http://schemas.microsoft.com/office/drawing/2014/main" id="{DC44835B-1F4E-B27F-D0D9-5D4A31934D94}"/>
              </a:ext>
            </a:extLst>
          </p:cNvPr>
          <p:cNvSpPr/>
          <p:nvPr/>
        </p:nvSpPr>
        <p:spPr>
          <a:xfrm>
            <a:off x="650605" y="1409343"/>
            <a:ext cx="11229691" cy="455084"/>
          </a:xfrm>
          <a:prstGeom prst="rect">
            <a:avLst/>
          </a:prstGeom>
          <a:noFill/>
        </p:spPr>
        <p:txBody>
          <a:bodyPr wrap="square" lIns="0" tIns="0" rIns="0" bIns="0" rtlCol="0" anchor="t"/>
          <a:lstStyle/>
          <a:p>
            <a:pPr>
              <a:lnSpc>
                <a:spcPct val="150000"/>
              </a:lnSpc>
            </a:pPr>
            <a:r>
              <a:rPr lang="en-US" sz="1800" b="1">
                <a:solidFill>
                  <a:srgbClr val="201B18"/>
                </a:solidFill>
                <a:latin typeface="+mn-lt"/>
                <a:ea typeface="Platypi Medium" pitchFamily="34" charset="-122"/>
                <a:cs typeface="Platypi Medium" pitchFamily="34" charset="-120"/>
              </a:rPr>
              <a:t>2.2 Thu hồi nhiệt thải và tối ưu hóa quy trình đúc liên tục</a:t>
            </a:r>
            <a:endParaRPr lang="en-US" sz="1800" b="1">
              <a:latin typeface="+mn-lt"/>
            </a:endParaRPr>
          </a:p>
        </p:txBody>
      </p:sp>
      <p:sp>
        <p:nvSpPr>
          <p:cNvPr id="4" name="TextBox 3">
            <a:extLst>
              <a:ext uri="{FF2B5EF4-FFF2-40B4-BE49-F238E27FC236}">
                <a16:creationId xmlns:a16="http://schemas.microsoft.com/office/drawing/2014/main" id="{FB25CDDF-5F79-10F8-A85D-7B9F8FF3D61E}"/>
              </a:ext>
            </a:extLst>
          </p:cNvPr>
          <p:cNvSpPr txBox="1"/>
          <p:nvPr/>
        </p:nvSpPr>
        <p:spPr>
          <a:xfrm>
            <a:off x="650605" y="2116397"/>
            <a:ext cx="9031875" cy="2625206"/>
          </a:xfrm>
          <a:prstGeom prst="rect">
            <a:avLst/>
          </a:prstGeom>
          <a:noFill/>
        </p:spPr>
        <p:txBody>
          <a:bodyPr wrap="square">
            <a:spAutoFit/>
          </a:bodyPr>
          <a:lstStyle/>
          <a:p>
            <a:pPr>
              <a:lnSpc>
                <a:spcPct val="150000"/>
              </a:lnSpc>
              <a:buNone/>
            </a:pPr>
            <a:r>
              <a:rPr lang="vi-VN" sz="1800" b="1">
                <a:latin typeface="+mn-lt"/>
              </a:rPr>
              <a:t>Hiệu quả tiết kiệm năng lượng (giả định 1 triệu tấn thép/năm)</a:t>
            </a:r>
          </a:p>
          <a:p>
            <a:pPr marL="342900" indent="-342900">
              <a:lnSpc>
                <a:spcPct val="150000"/>
              </a:lnSpc>
              <a:buFont typeface="Arial" panose="020b0604020202020204" pitchFamily="34" charset="0"/>
              <a:buChar char="•"/>
            </a:pPr>
            <a:r>
              <a:rPr lang="vi-VN" sz="1800">
                <a:latin typeface="+mn-lt"/>
              </a:rPr>
              <a:t>Nhiệt tiết kiệm khi dùng hot charging (thay vì tái nung): ~80–100 m³ khí/tấn</a:t>
            </a:r>
          </a:p>
          <a:p>
            <a:pPr marL="342900" indent="-342900">
              <a:lnSpc>
                <a:spcPct val="150000"/>
              </a:lnSpc>
              <a:buFont typeface="Arial" panose="020b0604020202020204" pitchFamily="34" charset="0"/>
              <a:buChar char="•"/>
            </a:pPr>
            <a:r>
              <a:rPr lang="vi-VN" sz="1800">
                <a:latin typeface="+mn-lt"/>
              </a:rPr>
              <a:t>Nhiệt trị tương đương: ~400–500 MJ/tấn thép</a:t>
            </a:r>
          </a:p>
          <a:p>
            <a:pPr marL="342900" indent="-342900">
              <a:lnSpc>
                <a:spcPct val="150000"/>
              </a:lnSpc>
              <a:buFont typeface="Arial" panose="020b0604020202020204" pitchFamily="34" charset="0"/>
              <a:buChar char="•"/>
            </a:pPr>
            <a:r>
              <a:rPr lang="vi-VN" sz="1800">
                <a:latin typeface="+mn-lt"/>
              </a:rPr>
              <a:t>Tổng năng lượng tiết kiệm: ~139.000 MWh/năm</a:t>
            </a:r>
          </a:p>
          <a:p>
            <a:pPr marL="342900" indent="-342900">
              <a:lnSpc>
                <a:spcPct val="150000"/>
              </a:lnSpc>
              <a:buFont typeface="Arial" panose="020b0604020202020204" pitchFamily="34" charset="0"/>
              <a:buChar char="•"/>
            </a:pPr>
            <a:r>
              <a:rPr lang="vi-VN" sz="1800">
                <a:latin typeface="+mn-lt"/>
              </a:rPr>
              <a:t>Giảm chi phí nhiên liệu: ~4–6 triệu USD/năm</a:t>
            </a:r>
          </a:p>
          <a:p>
            <a:pPr marL="342900" indent="-342900">
              <a:lnSpc>
                <a:spcPct val="150000"/>
              </a:lnSpc>
              <a:buFont typeface="Arial" panose="020b0604020202020204" pitchFamily="34" charset="0"/>
              <a:buChar char="•"/>
            </a:pPr>
            <a:r>
              <a:rPr lang="vi-VN" sz="1800">
                <a:latin typeface="+mn-lt"/>
              </a:rPr>
              <a:t>Giảm phát thải CO₂: ~60.000–80.000 tCO₂/năm</a:t>
            </a:r>
          </a:p>
        </p:txBody>
      </p:sp>
    </p:spTree>
    <p:extLst>
      <p:ext uri="{BB962C8B-B14F-4D97-AF65-F5344CB8AC3E}">
        <p14:creationId xmlns:p14="http://schemas.microsoft.com/office/powerpoint/2010/main" val="3879303930"/>
      </p:ext>
    </p:extLst>
  </p:cSld>
  <p:clrMapOvr>
    <a:masterClrMapping/>
  </p:clrMapOvr>
  <p:transition/>
  <p:timing/>
</p:sld>
</file>

<file path=ppt/slides/slide3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3" name="Table 22">
            <a:extLst>
              <a:ext uri="{FF2B5EF4-FFF2-40B4-BE49-F238E27FC236}">
                <a16:creationId xmlns:a16="http://schemas.microsoft.com/office/drawing/2014/main" id="{828240EE-7697-5D28-001F-F09095F15D9B}"/>
              </a:ext>
            </a:extLst>
          </p:cNvPr>
          <p:cNvGraphicFramePr>
            <a:graphicFrameLocks noGrp="1"/>
          </p:cNvGraphicFramePr>
          <p:nvPr>
            <p:extLst>
              <p:ext uri="{D42A27DB-BD31-4B8C-83A1-F6EECF244321}">
                <p14:modId xmlns:p14="http://schemas.microsoft.com/office/powerpoint/2010/main" val="347504768"/>
              </p:ext>
            </p:extLst>
          </p:nvPr>
        </p:nvGraphicFramePr>
        <p:xfrm>
          <a:off x="609600" y="1447808"/>
          <a:ext cx="10504716" cy="4928311"/>
        </p:xfrm>
        <a:graphic>
          <a:graphicData uri="http://schemas.openxmlformats.org/drawingml/2006/table">
            <a:tbl>
              <a:tblPr/>
              <a:tblGrid>
                <a:gridCol w="5252358">
                  <a:extLst>
                    <a:ext uri="{9D8B030D-6E8A-4147-A177-3AD203B41FA5}">
                      <a16:colId xmlns:a16="http://schemas.microsoft.com/office/drawing/2014/main" val="1002542373"/>
                    </a:ext>
                  </a:extLst>
                </a:gridCol>
                <a:gridCol w="5252358">
                  <a:extLst>
                    <a:ext uri="{9D8B030D-6E8A-4147-A177-3AD203B41FA5}">
                      <a16:colId xmlns:a16="http://schemas.microsoft.com/office/drawing/2014/main" val="207962440"/>
                    </a:ext>
                  </a:extLst>
                </a:gridCol>
              </a:tblGrid>
              <a:tr h="0">
                <a:tc>
                  <a:txBody>
                    <a:bodyPr vert="horz" wrap="square"/>
                    <a:lstStyle/>
                    <a:p>
                      <a:pPr marL="0" marR="0" lvl="0" indent="0" algn="l" defTabSz="914400" rtl="0" eaLnBrk="1" fontAlgn="auto" latinLnBrk="0" hangingPunct="1">
                        <a:lnSpc>
                          <a:spcPct val="100000"/>
                        </a:lnSpc>
                        <a:spcBef>
                          <a:spcPct val="0"/>
                        </a:spcBef>
                        <a:spcAft>
                          <a:spcPct val="0"/>
                        </a:spcAft>
                        <a:buClr>
                          <a:srgbClr val="000000"/>
                        </a:buClr>
                        <a:buSzTx/>
                        <a:buFont typeface="Arial"/>
                        <a:buNone/>
                        <a:defRPr/>
                      </a:pPr>
                      <a:r>
                        <a:rPr kumimoji="0" lang="en-US" altLang="en-US" sz="2000" b="1" i="0" u="none" strike="noStrike" cap="none" normalizeH="0" baseline="0">
                          <a:ln>
                            <a:noFill/>
                          </a:ln>
                          <a:solidFill>
                            <a:schemeClr val="tx1"/>
                          </a:solidFill>
                          <a:effectLst/>
                          <a:latin typeface="Arial" panose="020b0604020202020204" pitchFamily="34" charset="0"/>
                        </a:rPr>
                        <a:t>3.1 Hệ thống khí nén</a:t>
                      </a:r>
                      <a:endParaRPr kumimoji="0" lang="en-US" altLang="en-US" sz="2000" b="1" i="0" u="none" strike="noStrike" cap="none" normalizeH="0" baseline="0">
                        <a:ln>
                          <a:noFill/>
                        </a:ln>
                        <a:solidFill>
                          <a:schemeClr val="tx1"/>
                        </a:solidFill>
                        <a:effectLst/>
                        <a:latin typeface="Arial" panose="020b0604020202020204" pitchFamily="34" charset="0"/>
                      </a:endParaRPr>
                    </a:p>
                    <a:p>
                      <a:endParaRPr lang="en-US" b="1"/>
                    </a:p>
                    <a:p>
                      <a:r>
                        <a:rPr lang="en-US" b="1" err="1"/>
                        <a:t>Hạng mục</a:t>
                      </a:r>
                      <a:endParaRPr lang="en-US" b="1"/>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endParaRPr lang="en-US" b="1"/>
                    </a:p>
                    <a:p>
                      <a:endParaRPr lang="en-US" b="1"/>
                    </a:p>
                    <a:p>
                      <a:r>
                        <a:rPr lang="vi-VN" b="1"/>
                        <a:t>Cơ hội tiết kiệm năng lượng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63692442"/>
                  </a:ext>
                </a:extLst>
              </a:tr>
              <a:tr h="0">
                <a:tc>
                  <a:txBody>
                    <a:bodyPr vert="horz" wrap="square"/>
                    <a:lstStyle/>
                    <a:p>
                      <a:r>
                        <a:rPr lang="en-US" err="1"/>
                        <a:t>Máy nén khí</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a:t>Thay thế bằng máy nén hiệu suất cao, điều khiển bằng biến tần VSD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36890865"/>
                  </a:ext>
                </a:extLst>
              </a:tr>
              <a:tr h="0">
                <a:tc>
                  <a:txBody>
                    <a:bodyPr vert="horz" wrap="square"/>
                    <a:lstStyle/>
                    <a:p>
                      <a:r>
                        <a:rPr lang="en-US" err="1"/>
                        <a:t>Rò rỉ khí</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a:t>Kiểm tra rò rỉ định kỳ, lắp thiết bị phát hiện rò rỉ và sửa chữa kịp thời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3828516"/>
                  </a:ext>
                </a:extLst>
              </a:tr>
              <a:tr h="0">
                <a:tc>
                  <a:txBody>
                    <a:bodyPr vert="horz" wrap="square"/>
                    <a:lstStyle/>
                    <a:p>
                      <a:r>
                        <a:rPr lang="en-US" err="1"/>
                        <a:t>Áp suất vận hành</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err="1"/>
                        <a:t>Giảm áp suất hệ thống (nếu phù hợp) để giảm tiêu thụ điện năng</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19678491"/>
                  </a:ext>
                </a:extLst>
              </a:tr>
              <a:tr h="0">
                <a:tc>
                  <a:txBody>
                    <a:bodyPr vert="horz" wrap="square"/>
                    <a:lstStyle/>
                    <a:p>
                      <a:r>
                        <a:rPr lang="en-US" err="1"/>
                        <a:t>Chế độ vận hành</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vi-VN"/>
                        <a:t>Tối ưu hóa thời gian chạy máy nén theo nhu cầu thực tế</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98116414"/>
                  </a:ext>
                </a:extLst>
              </a:tr>
              <a:tr h="0">
                <a:tc>
                  <a:txBody>
                    <a:bodyPr vert="horz" wrap="square"/>
                    <a:lstStyle/>
                    <a:p>
                      <a:r>
                        <a:rPr lang="en-US" err="1"/>
                        <a:t>Nhiệt thải khí nén</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vi-VN"/>
                        <a:t>Thu hồi nhiệt từ khí xả máy nén để sử dụng cho các mục đích </a:t>
                      </a:r>
                      <a:r>
                        <a:rPr lang="en-US"/>
                        <a:t>khác</a:t>
                      </a:r>
                      <a:endParaRPr lang="vi-V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46469134"/>
                  </a:ext>
                </a:extLst>
              </a:tr>
              <a:tr h="0">
                <a:tc>
                  <a:txBody>
                    <a:bodyPr vert="horz" wrap="square"/>
                    <a:lstStyle/>
                    <a:p>
                      <a:r>
                        <a:rPr lang="en-US" err="1"/>
                        <a:t>Phân phối áp suất</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vi-VN"/>
                        <a:t>Tối ưu hoá áp suất cung cấp khí theo từng khu vực sản xuất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44203773"/>
                  </a:ext>
                </a:extLst>
              </a:tr>
            </a:tbl>
          </a:graphicData>
        </a:graphic>
      </p:graphicFrame>
      <p:sp>
        <p:nvSpPr>
          <p:cNvPr id="28" name="Title 27">
            <a:extLst>
              <a:ext uri="{FF2B5EF4-FFF2-40B4-BE49-F238E27FC236}">
                <a16:creationId xmlns:a16="http://schemas.microsoft.com/office/drawing/2014/main" id="{0376A3B0-8C81-2402-843C-3F5192811E85}"/>
              </a:ext>
            </a:extLst>
          </p:cNvPr>
          <p:cNvSpPr txBox="1">
            <a:spLocks noGrp="1"/>
          </p:cNvSpPr>
          <p:nvPr>
            <p:ph type="title"/>
          </p:nvPr>
        </p:nvSpPr>
        <p:spPr>
          <a:xfrm>
            <a:off x="609600" y="489164"/>
            <a:ext cx="10972800" cy="615523"/>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3. Các cơ hội </a:t>
            </a:r>
            <a:r>
              <a:rPr lang="en-US" err="1">
                <a:solidFill>
                  <a:schemeClr val="accent1">
                    <a:lumMod val="50000"/>
                  </a:schemeClr>
                </a:solidFill>
                <a:latin typeface="Arial" panose="020b0604020202020204" pitchFamily="34" charset="0"/>
              </a:rPr>
              <a:t>tiệt kiệm năng lượng trong hệ thống phụ trợ </a:t>
            </a: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3315986564"/>
      </p:ext>
    </p:extLst>
  </p:cSld>
  <p:clrMapOvr>
    <a:masterClrMapping/>
  </p:clrMapOvr>
  <p:transition/>
  <p:timing/>
</p:sld>
</file>

<file path=ppt/slides/slide3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A90B8BCF-93C9-4575-0366-FAE7D8B1984D}"/>
            </a:ext>
          </a:extLst>
        </p:cNvPr>
        <p:cNvGrpSpPr/>
        <p:nvPr/>
      </p:nvGrpSpPr>
      <p:grpSpPr>
        <a:xfrm>
          <a:off x="0" y="0"/>
          <a:ext cx="0" cy="0"/>
        </a:xfrm>
      </p:grpSpPr>
      <p:sp>
        <p:nvSpPr>
          <p:cNvPr id="28" name="Title 27">
            <a:extLst>
              <a:ext uri="{FF2B5EF4-FFF2-40B4-BE49-F238E27FC236}">
                <a16:creationId xmlns:a16="http://schemas.microsoft.com/office/drawing/2014/main" id="{ABEDBBDD-1C82-BE2F-2692-51A11CD7BCB6}"/>
              </a:ext>
            </a:extLst>
          </p:cNvPr>
          <p:cNvSpPr txBox="1">
            <a:spLocks noGrp="1"/>
          </p:cNvSpPr>
          <p:nvPr>
            <p:ph type="title"/>
          </p:nvPr>
        </p:nvSpPr>
        <p:spPr>
          <a:xfrm>
            <a:off x="609600" y="489164"/>
            <a:ext cx="10972800" cy="615523"/>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3. Các cơ hội </a:t>
            </a:r>
            <a:r>
              <a:rPr lang="en-US" err="1">
                <a:solidFill>
                  <a:schemeClr val="accent1">
                    <a:lumMod val="50000"/>
                  </a:schemeClr>
                </a:solidFill>
                <a:latin typeface="Arial" panose="020b0604020202020204" pitchFamily="34" charset="0"/>
              </a:rPr>
              <a:t>tiệt kiệm năng lượng trong hệ thống phụ trợ </a:t>
            </a: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graphicFrame>
        <p:nvGraphicFramePr>
          <p:cNvPr id="2" name="Table 1">
            <a:extLst>
              <a:ext uri="{FF2B5EF4-FFF2-40B4-BE49-F238E27FC236}">
                <a16:creationId xmlns:a16="http://schemas.microsoft.com/office/drawing/2014/main" id="{102464AD-68AD-EFE3-4514-7025300984E2}"/>
              </a:ext>
            </a:extLst>
          </p:cNvPr>
          <p:cNvGraphicFramePr>
            <a:graphicFrameLocks noGrp="1"/>
          </p:cNvGraphicFramePr>
          <p:nvPr>
            <p:extLst>
              <p:ext uri="{D42A27DB-BD31-4B8C-83A1-F6EECF244321}">
                <p14:modId xmlns:p14="http://schemas.microsoft.com/office/powerpoint/2010/main" val="160626774"/>
              </p:ext>
            </p:extLst>
          </p:nvPr>
        </p:nvGraphicFramePr>
        <p:xfrm>
          <a:off x="609600" y="1483319"/>
          <a:ext cx="10406744" cy="5029383"/>
        </p:xfrm>
        <a:graphic>
          <a:graphicData uri="http://schemas.openxmlformats.org/drawingml/2006/table">
            <a:tbl>
              <a:tblPr/>
              <a:tblGrid>
                <a:gridCol w="5203369">
                  <a:extLst>
                    <a:ext uri="{9D8B030D-6E8A-4147-A177-3AD203B41FA5}">
                      <a16:colId xmlns:a16="http://schemas.microsoft.com/office/drawing/2014/main" val="3885710877"/>
                    </a:ext>
                  </a:extLst>
                </a:gridCol>
                <a:gridCol w="5203375">
                  <a:extLst>
                    <a:ext uri="{9D8B030D-6E8A-4147-A177-3AD203B41FA5}">
                      <a16:colId xmlns:a16="http://schemas.microsoft.com/office/drawing/2014/main" val="2016045626"/>
                    </a:ext>
                  </a:extLst>
                </a:gridCol>
              </a:tblGrid>
              <a:tr h="1249253">
                <a:tc>
                  <a:txBody>
                    <a:bodyPr vert="horz" wrap="square"/>
                    <a:lstStyle/>
                    <a:p>
                      <a:pPr marL="0" marR="0" lvl="0" indent="0" algn="l" defTabSz="914400" rtl="0" eaLnBrk="1" fontAlgn="auto" latinLnBrk="0" hangingPunct="1">
                        <a:lnSpc>
                          <a:spcPct val="150000"/>
                        </a:lnSpc>
                        <a:spcBef>
                          <a:spcPct val="0"/>
                        </a:spcBef>
                        <a:spcAft>
                          <a:spcPct val="0"/>
                        </a:spcAft>
                        <a:buClr>
                          <a:srgbClr val="000000"/>
                        </a:buClr>
                        <a:buSzTx/>
                        <a:buFont typeface="Arial"/>
                        <a:buNone/>
                        <a:defRPr/>
                      </a:pPr>
                      <a:r>
                        <a:rPr kumimoji="0" lang="en-US" altLang="en-US" sz="1800" b="1" i="0" u="none" strike="noStrike" cap="none" normalizeH="0" baseline="0">
                          <a:ln>
                            <a:noFill/>
                          </a:ln>
                          <a:solidFill>
                            <a:schemeClr val="tx1"/>
                          </a:solidFill>
                          <a:effectLst/>
                          <a:latin typeface="+mn-lt"/>
                        </a:rPr>
                        <a:t>3. 2 Hệ thống bơm và quạt công nghiệp</a:t>
                      </a:r>
                    </a:p>
                    <a:p>
                      <a:pPr>
                        <a:lnSpc>
                          <a:spcPct val="150000"/>
                        </a:lnSpc>
                      </a:pPr>
                      <a:r>
                        <a:rPr lang="en-US" sz="1800" b="1" err="1">
                          <a:latin typeface="+mn-lt"/>
                        </a:rPr>
                        <a:t>Hạng mục</a:t>
                      </a:r>
                      <a:endParaRPr lang="en-US" sz="1800" b="1">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lnSpc>
                          <a:spcPct val="150000"/>
                        </a:lnSpc>
                      </a:pPr>
                      <a:endParaRPr lang="en-US" sz="1800" b="1">
                        <a:latin typeface="+mn-lt"/>
                      </a:endParaRPr>
                    </a:p>
                    <a:p>
                      <a:pPr>
                        <a:lnSpc>
                          <a:spcPct val="150000"/>
                        </a:lnSpc>
                      </a:pPr>
                      <a:r>
                        <a:rPr lang="vi-VN" sz="1800" b="1">
                          <a:latin typeface="+mn-lt"/>
                        </a:rPr>
                        <a:t>Cơ hội tiết kiệm năng lượng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78679917"/>
                  </a:ext>
                </a:extLst>
              </a:tr>
              <a:tr h="611402">
                <a:tc>
                  <a:txBody>
                    <a:bodyPr vert="horz" wrap="square"/>
                    <a:lstStyle/>
                    <a:p>
                      <a:pPr>
                        <a:lnSpc>
                          <a:spcPct val="150000"/>
                        </a:lnSpc>
                      </a:pPr>
                      <a:r>
                        <a:rPr lang="vi-VN"/>
                        <a:t>Động cơ điện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lnSpc>
                          <a:spcPct val="150000"/>
                        </a:lnSpc>
                      </a:pPr>
                      <a:r>
                        <a:rPr lang="vi-VN"/>
                        <a:t>Thay động cơ IE1/IE2 bằng động cơ hiệu suất cao (IE3, IE4)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7351311"/>
                  </a:ext>
                </a:extLst>
              </a:tr>
              <a:tr h="611402">
                <a:tc>
                  <a:txBody>
                    <a:bodyPr vert="horz" wrap="square"/>
                    <a:lstStyle/>
                    <a:p>
                      <a:pPr>
                        <a:lnSpc>
                          <a:spcPct val="150000"/>
                        </a:lnSpc>
                      </a:pPr>
                      <a:r>
                        <a:rPr lang="en-US"/>
                        <a:t>Điều khiển tải</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lnSpc>
                          <a:spcPct val="150000"/>
                        </a:lnSpc>
                      </a:pPr>
                      <a:r>
                        <a:rPr lang="vi-VN"/>
                        <a:t>Áp dụng biến tần để điều khiển bơm/quạt thay cho điều tiết cơ khí</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8307468"/>
                  </a:ext>
                </a:extLst>
              </a:tr>
              <a:tr h="611402">
                <a:tc>
                  <a:txBody>
                    <a:bodyPr vert="horz" wrap="square"/>
                    <a:lstStyle/>
                    <a:p>
                      <a:pPr>
                        <a:lnSpc>
                          <a:spcPct val="150000"/>
                        </a:lnSpc>
                      </a:pPr>
                      <a:r>
                        <a:rPr lang="vi-VN"/>
                        <a:t>Hệ thống đường ống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lnSpc>
                          <a:spcPct val="150000"/>
                        </a:lnSpc>
                      </a:pPr>
                      <a:r>
                        <a:rPr lang="vi-VN"/>
                        <a:t>Giảm tổn thất áp lực bằng cách cải thiện thiết kế đường ống, làm sạch cánh quạt, lưới lọc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24356680"/>
                  </a:ext>
                </a:extLst>
              </a:tr>
              <a:tr h="611402">
                <a:tc>
                  <a:txBody>
                    <a:bodyPr vert="horz" wrap="square"/>
                    <a:lstStyle/>
                    <a:p>
                      <a:pPr>
                        <a:lnSpc>
                          <a:spcPct val="150000"/>
                        </a:lnSpc>
                      </a:pPr>
                      <a:r>
                        <a:rPr lang="en-US" err="1"/>
                        <a:t>Hệ số tải</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lnSpc>
                          <a:spcPct val="150000"/>
                        </a:lnSpc>
                      </a:pPr>
                      <a:r>
                        <a:rPr lang="vi-VN"/>
                        <a:t>Loại bỏ hoặc tối ưu hóa các động cơ làm việc dưới 40% tải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49259321"/>
                  </a:ext>
                </a:extLst>
              </a:tr>
            </a:tbl>
          </a:graphicData>
        </a:graphic>
      </p:graphicFrame>
    </p:spTree>
    <p:extLst>
      <p:ext uri="{BB962C8B-B14F-4D97-AF65-F5344CB8AC3E}">
        <p14:creationId xmlns:p14="http://schemas.microsoft.com/office/powerpoint/2010/main" val="1816362494"/>
      </p:ext>
    </p:extLst>
  </p:cSld>
  <p:clrMapOvr>
    <a:masterClrMapping/>
  </p:clrMapOvr>
  <p:transition/>
  <p:timing/>
</p:sld>
</file>

<file path=ppt/slides/slide3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64502D7B-2EAA-79B0-515A-2C450D5AC447}"/>
            </a:ext>
          </a:extLst>
        </p:cNvPr>
        <p:cNvGrpSpPr/>
        <p:nvPr/>
      </p:nvGrpSpPr>
      <p:grpSpPr>
        <a:xfrm>
          <a:off x="0" y="0"/>
          <a:ext cx="0" cy="0"/>
        </a:xfrm>
      </p:grpSpPr>
      <p:sp>
        <p:nvSpPr>
          <p:cNvPr id="28" name="Title 27">
            <a:extLst>
              <a:ext uri="{FF2B5EF4-FFF2-40B4-BE49-F238E27FC236}">
                <a16:creationId xmlns:a16="http://schemas.microsoft.com/office/drawing/2014/main" id="{744DBE77-3AC6-F4D9-2C37-EE6827D22761}"/>
              </a:ext>
            </a:extLst>
          </p:cNvPr>
          <p:cNvSpPr txBox="1">
            <a:spLocks noGrp="1"/>
          </p:cNvSpPr>
          <p:nvPr>
            <p:ph type="title"/>
          </p:nvPr>
        </p:nvSpPr>
        <p:spPr>
          <a:xfrm>
            <a:off x="609600" y="489164"/>
            <a:ext cx="10972800" cy="615523"/>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3. Các cơ hội </a:t>
            </a:r>
            <a:r>
              <a:rPr lang="en-US" err="1">
                <a:solidFill>
                  <a:schemeClr val="accent1">
                    <a:lumMod val="50000"/>
                  </a:schemeClr>
                </a:solidFill>
                <a:latin typeface="Arial" panose="020b0604020202020204" pitchFamily="34" charset="0"/>
              </a:rPr>
              <a:t>tiệt kiệm năng lượng trong hệ thống phụ trợ </a:t>
            </a: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graphicFrame>
        <p:nvGraphicFramePr>
          <p:cNvPr id="3" name="Table 2">
            <a:extLst>
              <a:ext uri="{FF2B5EF4-FFF2-40B4-BE49-F238E27FC236}">
                <a16:creationId xmlns:a16="http://schemas.microsoft.com/office/drawing/2014/main" id="{EBAC9712-7AA4-6272-6B5E-37216973E62B}"/>
              </a:ext>
            </a:extLst>
          </p:cNvPr>
          <p:cNvGraphicFramePr>
            <a:graphicFrameLocks noGrp="1"/>
          </p:cNvGraphicFramePr>
          <p:nvPr>
            <p:extLst>
              <p:ext uri="{D42A27DB-BD31-4B8C-83A1-F6EECF244321}">
                <p14:modId xmlns:p14="http://schemas.microsoft.com/office/powerpoint/2010/main" val="1530238892"/>
              </p:ext>
            </p:extLst>
          </p:nvPr>
        </p:nvGraphicFramePr>
        <p:xfrm>
          <a:off x="609600" y="1302091"/>
          <a:ext cx="10972800" cy="2560320"/>
        </p:xfrm>
        <a:graphic>
          <a:graphicData uri="http://schemas.openxmlformats.org/drawingml/2006/table">
            <a:tbl>
              <a:tblPr/>
              <a:tblGrid>
                <a:gridCol w="4568042">
                  <a:extLst>
                    <a:ext uri="{9D8B030D-6E8A-4147-A177-3AD203B41FA5}">
                      <a16:colId xmlns:a16="http://schemas.microsoft.com/office/drawing/2014/main" val="698725037"/>
                    </a:ext>
                  </a:extLst>
                </a:gridCol>
                <a:gridCol w="6404758">
                  <a:extLst>
                    <a:ext uri="{9D8B030D-6E8A-4147-A177-3AD203B41FA5}">
                      <a16:colId xmlns:a16="http://schemas.microsoft.com/office/drawing/2014/main" val="701434475"/>
                    </a:ext>
                  </a:extLst>
                </a:gridCol>
              </a:tblGrid>
              <a:tr h="0">
                <a:tc>
                  <a:txBody>
                    <a:bodyPr vert="horz" wrap="square"/>
                    <a:lstStyle/>
                    <a:p>
                      <a:pPr marL="0" marR="0" lvl="0" indent="0" algn="l" defTabSz="914400" rtl="0" eaLnBrk="1" fontAlgn="auto" latinLnBrk="0" hangingPunct="1">
                        <a:lnSpc>
                          <a:spcPct val="100000"/>
                        </a:lnSpc>
                        <a:spcBef>
                          <a:spcPct val="0"/>
                        </a:spcBef>
                        <a:spcAft>
                          <a:spcPct val="0"/>
                        </a:spcAft>
                        <a:buClr>
                          <a:srgbClr val="000000"/>
                        </a:buClr>
                        <a:buSzTx/>
                        <a:buFont typeface="Arial"/>
                        <a:buNone/>
                        <a:defRPr/>
                      </a:pPr>
                      <a:r>
                        <a:rPr kumimoji="0" lang="en-US" altLang="en-US" sz="1800" b="1" i="0" u="none" strike="noStrike" cap="none" normalizeH="0" baseline="0">
                          <a:ln>
                            <a:noFill/>
                          </a:ln>
                          <a:solidFill>
                            <a:schemeClr val="tx1"/>
                          </a:solidFill>
                          <a:effectLst/>
                          <a:latin typeface="Arial" panose="020b0604020202020204" pitchFamily="34" charset="0"/>
                        </a:rPr>
                        <a:t>3.3 Hệ thống làm mát tuần hoàn</a:t>
                      </a:r>
                      <a:endParaRPr kumimoji="0" lang="en-US" altLang="en-US" sz="1800" b="1" i="0" u="none" strike="noStrike" cap="none" normalizeH="0" baseline="0">
                        <a:ln>
                          <a:noFill/>
                        </a:ln>
                        <a:solidFill>
                          <a:schemeClr val="tx1"/>
                        </a:solidFill>
                        <a:effectLst/>
                        <a:latin typeface="Arial" panose="020b0604020202020204" pitchFamily="34" charset="0"/>
                      </a:endParaRPr>
                    </a:p>
                    <a:p>
                      <a:endParaRPr lang="en-US" sz="1800"/>
                    </a:p>
                    <a:p>
                      <a:r>
                        <a:rPr lang="en-US" sz="1800" err="1"/>
                        <a:t>Hạng mục</a:t>
                      </a:r>
                      <a:endParaRPr lang="en-US" sz="18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endParaRPr lang="en-US" sz="1800"/>
                    </a:p>
                    <a:p>
                      <a:endParaRPr lang="en-US" sz="1800"/>
                    </a:p>
                    <a:p>
                      <a:r>
                        <a:rPr lang="vi-VN" sz="1800"/>
                        <a:t>Cơ hội tiết kiệm năng lượng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48946968"/>
                  </a:ext>
                </a:extLst>
              </a:tr>
              <a:tr h="0">
                <a:tc>
                  <a:txBody>
                    <a:bodyPr vert="horz" wrap="square"/>
                    <a:lstStyle/>
                    <a:p>
                      <a:r>
                        <a:rPr lang="en-US" sz="1800" err="1"/>
                        <a:t>Tháp giải nhiệt</a:t>
                      </a:r>
                      <a:endParaRPr lang="en-US" sz="18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vi-VN" sz="1800"/>
                        <a:t>Tối ưu hóa lưu lượng nước và tốc độ quạt giải nhiệt bằng biến tần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4304691"/>
                  </a:ext>
                </a:extLst>
              </a:tr>
              <a:tr h="0">
                <a:tc>
                  <a:txBody>
                    <a:bodyPr vert="horz" wrap="square"/>
                    <a:lstStyle/>
                    <a:p>
                      <a:r>
                        <a:rPr lang="vi-VN" sz="1800"/>
                        <a:t>Bơm nước tuần hoàn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vi-VN" sz="1800"/>
                        <a:t>Lắp biến tần, tối ưu lưu lượng theo tải nhiệt thực tế</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43565168"/>
                  </a:ext>
                </a:extLst>
              </a:tr>
              <a:tr h="0">
                <a:tc>
                  <a:txBody>
                    <a:bodyPr vert="horz" wrap="square"/>
                    <a:lstStyle/>
                    <a:p>
                      <a:r>
                        <a:rPr lang="en-US" sz="1800"/>
                        <a:t>Nhiệt độ vận hành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vi-VN" sz="1800"/>
                        <a:t>Tăng nhiệt độ nước đầu vào nếu có thể để giảm công suất tiêu thụ</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20758460"/>
                  </a:ext>
                </a:extLst>
              </a:tr>
            </a:tbl>
          </a:graphicData>
        </a:graphic>
      </p:graphicFrame>
      <p:graphicFrame>
        <p:nvGraphicFramePr>
          <p:cNvPr id="7" name="Table 6">
            <a:extLst>
              <a:ext uri="{FF2B5EF4-FFF2-40B4-BE49-F238E27FC236}">
                <a16:creationId xmlns:a16="http://schemas.microsoft.com/office/drawing/2014/main" id="{0D790793-AEC1-F438-FC15-F5B60F3317A1}"/>
              </a:ext>
            </a:extLst>
          </p:cNvPr>
          <p:cNvGraphicFramePr>
            <a:graphicFrameLocks noGrp="1"/>
          </p:cNvGraphicFramePr>
          <p:nvPr>
            <p:extLst>
              <p:ext uri="{D42A27DB-BD31-4B8C-83A1-F6EECF244321}">
                <p14:modId xmlns:p14="http://schemas.microsoft.com/office/powerpoint/2010/main" val="3912592303"/>
              </p:ext>
            </p:extLst>
          </p:nvPr>
        </p:nvGraphicFramePr>
        <p:xfrm>
          <a:off x="609600" y="4082455"/>
          <a:ext cx="10972800" cy="2286305"/>
        </p:xfrm>
        <a:graphic>
          <a:graphicData uri="http://schemas.openxmlformats.org/drawingml/2006/table">
            <a:tbl>
              <a:tblPr/>
              <a:tblGrid>
                <a:gridCol w="4556166">
                  <a:extLst>
                    <a:ext uri="{9D8B030D-6E8A-4147-A177-3AD203B41FA5}">
                      <a16:colId xmlns:a16="http://schemas.microsoft.com/office/drawing/2014/main" val="2191792013"/>
                    </a:ext>
                  </a:extLst>
                </a:gridCol>
                <a:gridCol w="6416634">
                  <a:extLst>
                    <a:ext uri="{9D8B030D-6E8A-4147-A177-3AD203B41FA5}">
                      <a16:colId xmlns:a16="http://schemas.microsoft.com/office/drawing/2014/main" val="2255394152"/>
                    </a:ext>
                  </a:extLst>
                </a:gridCol>
              </a:tblGrid>
              <a:tr h="0">
                <a:tc>
                  <a:txBody>
                    <a:bodyPr vert="horz" wrap="square"/>
                    <a:lstStyle/>
                    <a:p>
                      <a:pPr marL="0" marR="0" lvl="0" indent="0" algn="l" defTabSz="914400" rtl="0" eaLnBrk="1" fontAlgn="auto" latinLnBrk="0" hangingPunct="1">
                        <a:lnSpc>
                          <a:spcPct val="100000"/>
                        </a:lnSpc>
                        <a:spcBef>
                          <a:spcPct val="0"/>
                        </a:spcBef>
                        <a:spcAft>
                          <a:spcPct val="0"/>
                        </a:spcAft>
                        <a:buClr>
                          <a:srgbClr val="000000"/>
                        </a:buClr>
                        <a:buSzTx/>
                        <a:buFont typeface="Arial"/>
                        <a:buNone/>
                        <a:defRPr/>
                      </a:pPr>
                      <a:r>
                        <a:rPr kumimoji="0" lang="en-US" altLang="en-US" sz="2000" b="1" i="0" u="none" strike="noStrike" cap="none" normalizeH="0" baseline="0">
                          <a:ln>
                            <a:noFill/>
                          </a:ln>
                          <a:solidFill>
                            <a:schemeClr val="tx1"/>
                          </a:solidFill>
                          <a:effectLst/>
                          <a:latin typeface="Arial" panose="020b0604020202020204" pitchFamily="34" charset="0"/>
                        </a:rPr>
                        <a:t>3.4 Hệ thống chiếu sáng</a:t>
                      </a:r>
                      <a:endParaRPr kumimoji="0" lang="en-US" altLang="en-US" sz="2000" b="1" i="0" u="none" strike="noStrike" cap="none" normalizeH="0" baseline="0">
                        <a:ln>
                          <a:noFill/>
                        </a:ln>
                        <a:solidFill>
                          <a:schemeClr val="tx1"/>
                        </a:solidFill>
                        <a:effectLst/>
                        <a:latin typeface="Arial" panose="020b0604020202020204" pitchFamily="34" charset="0"/>
                      </a:endParaRPr>
                    </a:p>
                    <a:p>
                      <a:endParaRPr lang="en-US"/>
                    </a:p>
                    <a:p>
                      <a:r>
                        <a:rPr lang="en-US" err="1"/>
                        <a:t>Hạng mục</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endParaRPr lang="en-US"/>
                    </a:p>
                    <a:p>
                      <a:endParaRPr lang="en-US"/>
                    </a:p>
                    <a:p>
                      <a:r>
                        <a:rPr lang="vi-VN"/>
                        <a:t>Cơ hội tiết kiệm năng lượng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98313780"/>
                  </a:ext>
                </a:extLst>
              </a:tr>
              <a:tr h="0">
                <a:tc>
                  <a:txBody>
                    <a:bodyPr vert="horz" wrap="square"/>
                    <a:lstStyle/>
                    <a:p>
                      <a:r>
                        <a:rPr lang="en-US" err="1"/>
                        <a:t>Loại đèn</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a:t>Thay đèn huỳnh quang/halogen bằng đèn LED hiệu suất cao</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50441408"/>
                  </a:ext>
                </a:extLst>
              </a:tr>
              <a:tr h="0">
                <a:tc>
                  <a:txBody>
                    <a:bodyPr vert="horz" wrap="square"/>
                    <a:lstStyle/>
                    <a:p>
                      <a:r>
                        <a:rPr lang="en-US"/>
                        <a:t>Điều khiển ánh sáng</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err="1"/>
                        <a:t>Lắp đặt cảm biến ánh sáng, cảm biến chuyển động, hệ thống bật/tắt theo vùng và thời gian</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2722908"/>
                  </a:ext>
                </a:extLst>
              </a:tr>
            </a:tbl>
          </a:graphicData>
        </a:graphic>
      </p:graphicFrame>
    </p:spTree>
    <p:extLst>
      <p:ext uri="{BB962C8B-B14F-4D97-AF65-F5344CB8AC3E}">
        <p14:creationId xmlns:p14="http://schemas.microsoft.com/office/powerpoint/2010/main" val="3861955611"/>
      </p:ext>
    </p:extLst>
  </p:cSld>
  <p:clrMapOvr>
    <a:masterClrMapping/>
  </p:clrMapOvr>
  <p:transition/>
  <p:timing/>
</p:sld>
</file>

<file path=ppt/slides/slide3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4B9876E8-14E9-6726-61F2-E5FFE6745D39}"/>
            </a:ext>
          </a:extLst>
        </p:cNvPr>
        <p:cNvGrpSpPr/>
        <p:nvPr/>
      </p:nvGrpSpPr>
      <p:grpSpPr>
        <a:xfrm>
          <a:off x="0" y="0"/>
          <a:ext cx="0" cy="0"/>
        </a:xfrm>
      </p:grpSpPr>
      <p:sp>
        <p:nvSpPr>
          <p:cNvPr id="28" name="Title 27">
            <a:extLst>
              <a:ext uri="{FF2B5EF4-FFF2-40B4-BE49-F238E27FC236}">
                <a16:creationId xmlns:a16="http://schemas.microsoft.com/office/drawing/2014/main" id="{1FE5E408-4427-4F6A-7B08-69CC0997BAC5}"/>
              </a:ext>
            </a:extLst>
          </p:cNvPr>
          <p:cNvSpPr txBox="1">
            <a:spLocks noGrp="1"/>
          </p:cNvSpPr>
          <p:nvPr>
            <p:ph type="title"/>
          </p:nvPr>
        </p:nvSpPr>
        <p:spPr>
          <a:xfrm>
            <a:off x="609600" y="489164"/>
            <a:ext cx="10972800" cy="615523"/>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3. Các cơ hội </a:t>
            </a:r>
            <a:r>
              <a:rPr lang="en-US" err="1">
                <a:solidFill>
                  <a:schemeClr val="accent1">
                    <a:lumMod val="50000"/>
                  </a:schemeClr>
                </a:solidFill>
                <a:latin typeface="Arial" panose="020b0604020202020204" pitchFamily="34" charset="0"/>
              </a:rPr>
              <a:t>tiệt kiệm năng lượng trong hệ thống phụ trợ </a:t>
            </a: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graphicFrame>
        <p:nvGraphicFramePr>
          <p:cNvPr id="5" name="Table 4">
            <a:extLst>
              <a:ext uri="{FF2B5EF4-FFF2-40B4-BE49-F238E27FC236}">
                <a16:creationId xmlns:a16="http://schemas.microsoft.com/office/drawing/2014/main" id="{F4E1AFC2-2A48-E503-97C3-E7213977703B}"/>
              </a:ext>
            </a:extLst>
          </p:cNvPr>
          <p:cNvGraphicFramePr>
            <a:graphicFrameLocks noGrp="1"/>
          </p:cNvGraphicFramePr>
          <p:nvPr>
            <p:extLst>
              <p:ext uri="{D42A27DB-BD31-4B8C-83A1-F6EECF244321}">
                <p14:modId xmlns:p14="http://schemas.microsoft.com/office/powerpoint/2010/main" val="328041481"/>
              </p:ext>
            </p:extLst>
          </p:nvPr>
        </p:nvGraphicFramePr>
        <p:xfrm>
          <a:off x="609600" y="1603846"/>
          <a:ext cx="10308772" cy="2946806"/>
        </p:xfrm>
        <a:graphic>
          <a:graphicData uri="http://schemas.openxmlformats.org/drawingml/2006/table">
            <a:tbl>
              <a:tblPr/>
              <a:tblGrid>
                <a:gridCol w="5154386">
                  <a:extLst>
                    <a:ext uri="{9D8B030D-6E8A-4147-A177-3AD203B41FA5}">
                      <a16:colId xmlns:a16="http://schemas.microsoft.com/office/drawing/2014/main" val="3384013052"/>
                    </a:ext>
                  </a:extLst>
                </a:gridCol>
                <a:gridCol w="5154386">
                  <a:extLst>
                    <a:ext uri="{9D8B030D-6E8A-4147-A177-3AD203B41FA5}">
                      <a16:colId xmlns:a16="http://schemas.microsoft.com/office/drawing/2014/main" val="233834772"/>
                    </a:ext>
                  </a:extLst>
                </a:gridCol>
              </a:tblGrid>
              <a:tr h="0">
                <a:tc>
                  <a:txBody>
                    <a:bodyPr vert="horz" wrap="square"/>
                    <a:lstStyle/>
                    <a:p>
                      <a:pPr marL="0" marR="0" lvl="0" indent="0" algn="l" defTabSz="914400" rtl="0" eaLnBrk="1" fontAlgn="auto" latinLnBrk="0" hangingPunct="1">
                        <a:lnSpc>
                          <a:spcPct val="100000"/>
                        </a:lnSpc>
                        <a:spcBef>
                          <a:spcPct val="0"/>
                        </a:spcBef>
                        <a:spcAft>
                          <a:spcPct val="0"/>
                        </a:spcAft>
                        <a:buClr>
                          <a:srgbClr val="000000"/>
                        </a:buClr>
                        <a:buSzTx/>
                        <a:buFont typeface="Arial"/>
                        <a:buNone/>
                        <a:defRPr/>
                      </a:pPr>
                      <a:r>
                        <a:rPr kumimoji="0" lang="en-US" altLang="en-US" sz="2000" b="1" i="0" u="none" strike="noStrike" cap="none" normalizeH="0" baseline="0">
                          <a:ln>
                            <a:noFill/>
                          </a:ln>
                          <a:solidFill>
                            <a:schemeClr val="tx1"/>
                          </a:solidFill>
                          <a:effectLst/>
                          <a:latin typeface="Arial" panose="020b0604020202020204" pitchFamily="34" charset="0"/>
                        </a:rPr>
                        <a:t>3.5 Hệ thống hơi nước và thu hồi nhiệt</a:t>
                      </a:r>
                      <a:endParaRPr kumimoji="0" lang="en-US" altLang="en-US" sz="2000" b="1" i="0" u="none" strike="noStrike" cap="none" normalizeH="0" baseline="0">
                        <a:ln>
                          <a:noFill/>
                        </a:ln>
                        <a:solidFill>
                          <a:schemeClr val="tx1"/>
                        </a:solidFill>
                        <a:effectLst/>
                        <a:latin typeface="Arial" panose="020b0604020202020204" pitchFamily="34" charset="0"/>
                      </a:endParaRPr>
                    </a:p>
                    <a:p>
                      <a:endParaRPr lang="en-US"/>
                    </a:p>
                    <a:p>
                      <a:r>
                        <a:rPr lang="en-US" err="1"/>
                        <a:t>Hạng mục</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endParaRPr lang="en-US"/>
                    </a:p>
                    <a:p>
                      <a:endParaRPr lang="en-US"/>
                    </a:p>
                    <a:p>
                      <a:r>
                        <a:rPr lang="vi-VN"/>
                        <a:t>Cơ hội tiết kiệm năng lượng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09204812"/>
                  </a:ext>
                </a:extLst>
              </a:tr>
              <a:tr h="0">
                <a:tc>
                  <a:txBody>
                    <a:bodyPr vert="horz" wrap="square"/>
                    <a:lstStyle/>
                    <a:p>
                      <a:r>
                        <a:rPr lang="vi-VN"/>
                        <a:t>Cách nhiệt đường ống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a:t>Kiểm tra và cải tạo cách nhiệt để giảm tổn thất nhiệt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09596161"/>
                  </a:ext>
                </a:extLst>
              </a:tr>
              <a:tr h="0">
                <a:tc>
                  <a:txBody>
                    <a:bodyPr vert="horz" wrap="square"/>
                    <a:lstStyle/>
                    <a:p>
                      <a:r>
                        <a:rPr lang="en-US"/>
                        <a:t>Thu hồi condensate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vi-VN"/>
                        <a:t>Tăng tỷ lệ hồi nước ngưng để tiết kiệm nhiên liệu đốt nồi hơi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54037894"/>
                  </a:ext>
                </a:extLst>
              </a:tr>
              <a:tr h="0">
                <a:tc>
                  <a:txBody>
                    <a:bodyPr vert="horz" wrap="square"/>
                    <a:lstStyle/>
                    <a:p>
                      <a:r>
                        <a:rPr lang="en-US"/>
                        <a:t>Thu hồi nhiệt thải</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vi-VN"/>
                        <a:t>Tận dụng nhiệt thừa từ lò cao, lò cốc, khí thải cho sấy vật liệu, tạo hơi hoặc phát điện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70951633"/>
                  </a:ext>
                </a:extLst>
              </a:tr>
            </a:tbl>
          </a:graphicData>
        </a:graphic>
      </p:graphicFrame>
    </p:spTree>
    <p:extLst>
      <p:ext uri="{BB962C8B-B14F-4D97-AF65-F5344CB8AC3E}">
        <p14:creationId xmlns:p14="http://schemas.microsoft.com/office/powerpoint/2010/main" val="2433825278"/>
      </p:ext>
    </p:extLst>
  </p:cSld>
  <p:clrMapOvr>
    <a:masterClrMapping/>
  </p:clrMapOvr>
  <p:transition/>
  <p:timing/>
</p:sld>
</file>

<file path=ppt/slides/slide3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7DB488A5-A93F-E01C-7AF6-01944551721A}"/>
            </a:ext>
          </a:extLst>
        </p:cNvPr>
        <p:cNvGrpSpPr/>
        <p:nvPr/>
      </p:nvGrpSpPr>
      <p:grpSpPr>
        <a:xfrm>
          <a:off x="0" y="0"/>
          <a:ext cx="0" cy="0"/>
        </a:xfrm>
      </p:grpSpPr>
      <p:sp>
        <p:nvSpPr>
          <p:cNvPr id="6" name="TextBox 5">
            <a:extLst>
              <a:ext uri="{FF2B5EF4-FFF2-40B4-BE49-F238E27FC236}">
                <a16:creationId xmlns:a16="http://schemas.microsoft.com/office/drawing/2014/main" id="{3FF326D6-7511-3B0D-56B2-D1474842742D}"/>
              </a:ext>
            </a:extLst>
          </p:cNvPr>
          <p:cNvSpPr txBox="1"/>
          <p:nvPr/>
        </p:nvSpPr>
        <p:spPr>
          <a:xfrm>
            <a:off x="500962" y="437019"/>
            <a:ext cx="11190075" cy="523220"/>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4. Các cơ hội tiết kiệm năng lượng khác</a:t>
            </a: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7" name="Text 0">
            <a:extLst>
              <a:ext uri="{FF2B5EF4-FFF2-40B4-BE49-F238E27FC236}">
                <a16:creationId xmlns:a16="http://schemas.microsoft.com/office/drawing/2014/main" id="{DEB9BB02-466D-3C6C-7C9E-7A0962E02C2A}"/>
              </a:ext>
            </a:extLst>
          </p:cNvPr>
          <p:cNvSpPr/>
          <p:nvPr/>
        </p:nvSpPr>
        <p:spPr>
          <a:xfrm>
            <a:off x="650605" y="1243087"/>
            <a:ext cx="11229691" cy="1946909"/>
          </a:xfrm>
          <a:prstGeom prst="rect">
            <a:avLst/>
          </a:prstGeom>
          <a:noFill/>
        </p:spPr>
        <p:txBody>
          <a:bodyPr wrap="square" lIns="0" tIns="0" rIns="0" bIns="0" rtlCol="0" anchor="t"/>
          <a:lstStyle/>
          <a:p>
            <a:pPr>
              <a:lnSpc>
                <a:spcPts val="4583"/>
              </a:lnSpc>
            </a:pPr>
            <a:r>
              <a:rPr lang="en-US" sz="2000">
                <a:solidFill>
                  <a:srgbClr val="201B18"/>
                </a:solidFill>
                <a:latin typeface="Platypi Medium" pitchFamily="34" charset="0"/>
                <a:ea typeface="Platypi Medium" pitchFamily="34" charset="-122"/>
                <a:cs typeface="Platypi Medium" pitchFamily="34" charset="-120"/>
              </a:rPr>
              <a:t>4.1 Quản lý năng lượng hiệu quả</a:t>
            </a:r>
            <a:endParaRPr lang="en-US" sz="2000"/>
          </a:p>
        </p:txBody>
      </p:sp>
      <p:sp>
        <p:nvSpPr>
          <p:cNvPr id="2" name="TextBox 1">
            <a:extLst>
              <a:ext uri="{FF2B5EF4-FFF2-40B4-BE49-F238E27FC236}">
                <a16:creationId xmlns:a16="http://schemas.microsoft.com/office/drawing/2014/main" id="{3EBAC0F1-4A9E-6B36-BC80-521AAD8C765A}"/>
              </a:ext>
            </a:extLst>
          </p:cNvPr>
          <p:cNvSpPr txBox="1"/>
          <p:nvPr/>
        </p:nvSpPr>
        <p:spPr>
          <a:xfrm>
            <a:off x="5595037" y="1362792"/>
            <a:ext cx="6096000" cy="810607"/>
          </a:xfrm>
          <a:prstGeom prst="rect">
            <a:avLst/>
          </a:prstGeom>
          <a:noFill/>
        </p:spPr>
        <p:txBody>
          <a:bodyPr wrap="square">
            <a:spAutoFit/>
          </a:bodyPr>
          <a:lstStyle/>
          <a:p>
            <a:r>
              <a:rPr lang="vi-VN" sz="1556"/>
              <a:t>Lắp đặt hệ thống đo đếm năng lượng, áp dụng định mức tiêu thụ cho từng công đoạn và sử dụng biến tần để điều chỉnh động cơ giúp giảm tiêu hao điện năng từ 2,5-25%, tùy theo thiết bị.</a:t>
            </a:r>
          </a:p>
        </p:txBody>
      </p:sp>
      <p:grpSp>
        <p:nvGrpSpPr>
          <p:cNvPr id="3" name="Group 2">
            <a:extLst>
              <a:ext uri="{FF2B5EF4-FFF2-40B4-BE49-F238E27FC236}">
                <a16:creationId xmlns:a16="http://schemas.microsoft.com/office/drawing/2014/main" id="{C05B4BBB-259A-435A-6F61-71F3C278720C}"/>
              </a:ext>
            </a:extLst>
          </p:cNvPr>
          <p:cNvGrpSpPr/>
          <p:nvPr/>
        </p:nvGrpSpPr>
        <p:grpSpPr>
          <a:xfrm>
            <a:off x="1221659" y="2033390"/>
            <a:ext cx="4551251" cy="2313212"/>
            <a:chOff x="6480913" y="2773776"/>
            <a:chExt cx="5172536" cy="2628985"/>
          </a:xfrm>
        </p:grpSpPr>
        <p:pic>
          <p:nvPicPr>
            <p:cNvPr id="4" name="Picture 6" descr="Modbus and Modbus TCP Protocol / Protocol / Landing Pages / Homepage -  ProSoft Technology, Inc.">
              <a:extLst>
                <a:ext uri="{FF2B5EF4-FFF2-40B4-BE49-F238E27FC236}">
                  <a16:creationId xmlns:a16="http://schemas.microsoft.com/office/drawing/2014/main" id="{2CD99069-9341-5FD5-495A-F1F5FF2F3DC5}"/>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480913" y="2773776"/>
              <a:ext cx="4912052" cy="262898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C2A96C9F-DEDA-B3A5-AB3A-EBA9D8E3810B}"/>
                </a:ext>
              </a:extLst>
            </p:cNvPr>
            <p:cNvSpPr/>
            <p:nvPr/>
          </p:nvSpPr>
          <p:spPr>
            <a:xfrm>
              <a:off x="10103667" y="3183677"/>
              <a:ext cx="1475715" cy="9045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800"/>
            </a:p>
          </p:txBody>
        </p:sp>
        <p:pic>
          <p:nvPicPr>
            <p:cNvPr id="10" name="Picture 9" descr="Graphical user interface, website&#10;&#10;Description automatically generated">
              <a:extLst>
                <a:ext uri="{FF2B5EF4-FFF2-40B4-BE49-F238E27FC236}">
                  <a16:creationId xmlns:a16="http://schemas.microsoft.com/office/drawing/2014/main" id="{A103452D-BF4F-C996-DC55-5EDF0D13DE5A}"/>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310679" y="3284130"/>
              <a:ext cx="1342770" cy="1100953"/>
            </a:xfrm>
            <a:prstGeom prst="rect">
              <a:avLst/>
            </a:prstGeom>
          </p:spPr>
        </p:pic>
        <p:pic>
          <p:nvPicPr>
            <p:cNvPr id="11" name="Picture 6" descr="Modbus and Modbus TCP Protocol / Protocol / Landing Pages / Homepage -  ProSoft Technology, Inc.">
              <a:extLst>
                <a:ext uri="{FF2B5EF4-FFF2-40B4-BE49-F238E27FC236}">
                  <a16:creationId xmlns:a16="http://schemas.microsoft.com/office/drawing/2014/main" id="{B77E7F54-39F3-1985-723B-8CCB4E9978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3711" t="47386" r="62618" b="48085"/>
            <a:stretch>
              <a:fillRect/>
            </a:stretch>
          </p:blipFill>
          <p:spPr bwMode="auto">
            <a:xfrm>
              <a:off x="9470314" y="4226985"/>
              <a:ext cx="671513" cy="11906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Group 12">
            <a:extLst>
              <a:ext uri="{FF2B5EF4-FFF2-40B4-BE49-F238E27FC236}">
                <a16:creationId xmlns:a16="http://schemas.microsoft.com/office/drawing/2014/main" id="{F6CCF762-554B-E144-91C2-1847746994E2}"/>
              </a:ext>
            </a:extLst>
          </p:cNvPr>
          <p:cNvGrpSpPr/>
          <p:nvPr/>
        </p:nvGrpSpPr>
        <p:grpSpPr>
          <a:xfrm>
            <a:off x="460665" y="4468657"/>
            <a:ext cx="5635335" cy="1853959"/>
            <a:chOff x="5609068" y="3003571"/>
            <a:chExt cx="6231540" cy="2050103"/>
          </a:xfrm>
        </p:grpSpPr>
        <p:grpSp>
          <p:nvGrpSpPr>
            <p:cNvPr id="14" name="Group 13">
              <a:extLst>
                <a:ext uri="{FF2B5EF4-FFF2-40B4-BE49-F238E27FC236}">
                  <a16:creationId xmlns:a16="http://schemas.microsoft.com/office/drawing/2014/main" id="{A50718F5-81B0-E4E5-F7E4-6B26B36A553E}"/>
                </a:ext>
              </a:extLst>
            </p:cNvPr>
            <p:cNvGrpSpPr/>
            <p:nvPr/>
          </p:nvGrpSpPr>
          <p:grpSpPr>
            <a:xfrm>
              <a:off x="10047828" y="3399840"/>
              <a:ext cx="1792780" cy="1551175"/>
              <a:chOff x="8283741" y="842440"/>
              <a:chExt cx="1879106" cy="1625867"/>
            </a:xfrm>
          </p:grpSpPr>
          <p:pic>
            <p:nvPicPr>
              <p:cNvPr id="20" name="Picture 19" descr="https://www.circuitmeter.com/wp-content/uploads/2018/03/image-technology-CoolingDegreeDays-1024x886.png">
                <a:extLst>
                  <a:ext uri="{FF2B5EF4-FFF2-40B4-BE49-F238E27FC236}">
                    <a16:creationId xmlns:a16="http://schemas.microsoft.com/office/drawing/2014/main" id="{AEFFFD12-0572-DC55-31D8-67466B3FC881}"/>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283741" y="842440"/>
                <a:ext cx="1879106" cy="162586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Data dashboard là gì? 4 lý do doanh nghiệp nên sử dụng data dashboard |  Advertising Vietnam">
                <a:extLst>
                  <a:ext uri="{FF2B5EF4-FFF2-40B4-BE49-F238E27FC236}">
                    <a16:creationId xmlns:a16="http://schemas.microsoft.com/office/drawing/2014/main" id="{6EE20FC6-3D80-46E2-318A-F8BD03725CDB}"/>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373243" y="928124"/>
                <a:ext cx="1699947" cy="97289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grpSp>
        <p:pic>
          <p:nvPicPr>
            <p:cNvPr id="15" name="Picture 8" descr="Merge Arrows Infographic Stock Illustration - Download Image Now -  Connection, Merging, Arrow Symbol - iStock">
              <a:extLst>
                <a:ext uri="{FF2B5EF4-FFF2-40B4-BE49-F238E27FC236}">
                  <a16:creationId xmlns:a16="http://schemas.microsoft.com/office/drawing/2014/main" id="{35676238-924D-6A65-E35A-3BEC1B0DC62F}"/>
                </a:ext>
              </a:extLst>
            </p:cNvPr>
            <p:cNvPicPr>
              <a:picLocks noChangeAspect="1" noChangeArrowheads="1"/>
            </p:cNvPicPr>
            <p:nvPr/>
          </p:nvPicPr>
          <p:blipFill>
            <a:blip r:embed="rId6">
              <a:clrChange>
                <a:clrFrom>
                  <a:srgbClr val="EFEEEC"/>
                </a:clrFrom>
                <a:clrTo>
                  <a:srgbClr val="EFEEEC">
                    <a:alpha val="0"/>
                  </a:srgbClr>
                </a:clrTo>
              </a:clrChange>
              <a:extLst>
                <a:ext uri="{28A0092B-C50C-407E-A947-70E740481C1C}">
                  <a14:useLocalDpi xmlns:a14="http://schemas.microsoft.com/office/drawing/2010/main" val="0"/>
                </a:ext>
              </a:extLst>
            </a:blip>
            <a:srcRect b="10026"/>
            <a:stretch>
              <a:fillRect/>
            </a:stretch>
          </p:blipFill>
          <p:spPr bwMode="auto">
            <a:xfrm>
              <a:off x="6633969" y="3567989"/>
              <a:ext cx="1168913" cy="755401"/>
            </a:xfrm>
            <a:prstGeom prst="rect">
              <a:avLst/>
            </a:prstGeom>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EF1951F0-6E8E-5F83-91DA-8B23F22B153A}"/>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5609068" y="3003571"/>
              <a:ext cx="1247757" cy="956033"/>
            </a:xfrm>
            <a:prstGeom prst="rect">
              <a:avLst/>
            </a:prstGeom>
          </p:spPr>
        </p:pic>
        <p:pic>
          <p:nvPicPr>
            <p:cNvPr id="17" name="Picture 8" descr="Đồng hồ đo Schneider METSEPM2130 96x96mm phân phối bởi Cty Lâm An">
              <a:extLst>
                <a:ext uri="{FF2B5EF4-FFF2-40B4-BE49-F238E27FC236}">
                  <a16:creationId xmlns:a16="http://schemas.microsoft.com/office/drawing/2014/main" id="{05355A25-4C60-3A0D-4C91-F4D451A729D2}"/>
                </a:ext>
              </a:extLst>
            </p:cNvPr>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5722340" y="3829869"/>
              <a:ext cx="1021215" cy="122380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C18F8003-E8CA-3A68-4509-95CBE84A503D}"/>
                </a:ext>
              </a:extLst>
            </p:cNvPr>
            <p:cNvPicPr>
              <a:picLocks noChangeAspect="1"/>
            </p:cNvPicPr>
            <p:nvPr/>
          </p:nvPicPr>
          <p:blipFill>
            <a:blip r:embed="rId9">
              <a:clrChange>
                <a:clrFrom>
                  <a:srgbClr val="FFFFFF"/>
                </a:clrFrom>
                <a:clrTo>
                  <a:srgbClr val="FFFFFF">
                    <a:alpha val="0"/>
                  </a:srgbClr>
                </a:clrTo>
              </a:clrChange>
            </a:blip>
            <a:srcRect l="7689" r="14396"/>
            <a:stretch>
              <a:fillRect/>
            </a:stretch>
          </p:blipFill>
          <p:spPr>
            <a:xfrm>
              <a:off x="7776200" y="3517087"/>
              <a:ext cx="1364457" cy="1095412"/>
            </a:xfrm>
            <a:prstGeom prst="rect">
              <a:avLst/>
            </a:prstGeom>
          </p:spPr>
        </p:pic>
        <p:pic>
          <p:nvPicPr>
            <p:cNvPr id="19" name="Picture 10" descr="Connectivity, Data, Connection, Arrows, Arrow icon">
              <a:extLst>
                <a:ext uri="{FF2B5EF4-FFF2-40B4-BE49-F238E27FC236}">
                  <a16:creationId xmlns:a16="http://schemas.microsoft.com/office/drawing/2014/main" id="{8043C6CD-816F-B4EA-8EF8-D101D0AE5B2A}"/>
                </a:ext>
              </a:extLst>
            </p:cNvPr>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9226047" y="3751456"/>
              <a:ext cx="603331" cy="603331"/>
            </a:xfrm>
            <a:prstGeom prst="rect">
              <a:avLst/>
            </a:prstGeom>
            <a:noFill/>
            <a:extLst>
              <a:ext uri="{909E8E84-426E-40DD-AFC4-6F175D3DCCD1}">
                <a14:hiddenFill xmlns:a14="http://schemas.microsoft.com/office/drawing/2010/main">
                  <a:solidFill>
                    <a:srgbClr val="FFFFFF"/>
                  </a:solidFill>
                </a14:hiddenFill>
              </a:ext>
            </a:extLst>
          </p:spPr>
        </p:pic>
      </p:grpSp>
      <p:sp>
        <p:nvSpPr>
          <p:cNvPr id="23" name="TextBox 81">
            <a:extLst>
              <a:ext uri="{FF2B5EF4-FFF2-40B4-BE49-F238E27FC236}">
                <a16:creationId xmlns:a16="http://schemas.microsoft.com/office/drawing/2014/main" id="{FCFB38D1-81A4-9E44-10C4-E6B8B2FDF6C2}"/>
              </a:ext>
            </a:extLst>
          </p:cNvPr>
          <p:cNvSpPr txBox="1"/>
          <p:nvPr/>
        </p:nvSpPr>
        <p:spPr>
          <a:xfrm>
            <a:off x="9685531" y="2727804"/>
            <a:ext cx="1779315" cy="523220"/>
          </a:xfrm>
          <a:prstGeom prst="rect">
            <a:avLst/>
          </a:prstGeom>
          <a:solidFill>
            <a:schemeClr val="accent5">
              <a:lumMod val="40000"/>
              <a:lumOff val="60000"/>
            </a:schemeClr>
          </a:solidFill>
        </p:spPr>
        <p:txBody>
          <a:bodyPr wrap="square" lIns="91440" tIns="45720" rIns="91440" bIns="45720" rtlCol="0" anchor="t">
            <a:spAutoFit/>
          </a:bodyPr>
          <a:lstStyle>
            <a:defPPr>
              <a:defRPr lang="en-US"/>
            </a:defPPr>
            <a:lvl1pPr algn="ctr">
              <a:defRPr sz="1200" b="1" i="1">
                <a:latin typeface="Calibri"/>
                <a:ea typeface="Cambria"/>
                <a:cs typeface="Arial"/>
              </a:defRPr>
            </a:lvl1pPr>
          </a:lstStyle>
          <a:p>
            <a:r>
              <a:rPr lang="en-US" sz="1400" b="0">
                <a:latin typeface="Barlow" pitchFamily="2" charset="77"/>
              </a:rPr>
              <a:t>Giao diện phần mềm</a:t>
            </a:r>
            <a:endParaRPr lang="en-US" sz="1400" b="0">
              <a:latin typeface="Barlow" pitchFamily="2" charset="77"/>
            </a:endParaRPr>
          </a:p>
          <a:p>
            <a:r>
              <a:rPr lang="en-US" sz="1400" b="0">
                <a:latin typeface="Barlow" pitchFamily="2" charset="77"/>
              </a:rPr>
              <a:t>(sử dụng online)</a:t>
            </a:r>
          </a:p>
        </p:txBody>
      </p:sp>
      <p:sp>
        <p:nvSpPr>
          <p:cNvPr id="24" name="TextBox 81">
            <a:extLst>
              <a:ext uri="{FF2B5EF4-FFF2-40B4-BE49-F238E27FC236}">
                <a16:creationId xmlns:a16="http://schemas.microsoft.com/office/drawing/2014/main" id="{34E9F1A7-B120-41EE-4E2F-D7C275C1D91A}"/>
              </a:ext>
            </a:extLst>
          </p:cNvPr>
          <p:cNvSpPr txBox="1"/>
          <p:nvPr/>
        </p:nvSpPr>
        <p:spPr>
          <a:xfrm>
            <a:off x="9764777" y="5005176"/>
            <a:ext cx="1779315" cy="523220"/>
          </a:xfrm>
          <a:prstGeom prst="rect">
            <a:avLst/>
          </a:prstGeom>
          <a:solidFill>
            <a:schemeClr val="accent5">
              <a:lumMod val="40000"/>
              <a:lumOff val="60000"/>
            </a:schemeClr>
          </a:solidFill>
        </p:spPr>
        <p:txBody>
          <a:bodyPr wrap="square" lIns="91440" tIns="45720" rIns="91440" bIns="45720" rtlCol="0" anchor="t">
            <a:spAutoFit/>
          </a:bodyPr>
          <a:lstStyle>
            <a:defPPr>
              <a:defRPr lang="en-US"/>
            </a:defPPr>
            <a:lvl1pPr algn="ctr">
              <a:defRPr sz="1200" b="1" i="1">
                <a:latin typeface="Calibri"/>
                <a:ea typeface="Cambria"/>
                <a:cs typeface="Arial"/>
              </a:defRPr>
            </a:lvl1pPr>
          </a:lstStyle>
          <a:p>
            <a:r>
              <a:rPr lang="en-US" sz="1400" b="0">
                <a:latin typeface="Barlow" pitchFamily="2" charset="77"/>
              </a:rPr>
              <a:t>Giao diện phần mềm</a:t>
            </a:r>
            <a:endParaRPr lang="en-US" sz="1400" b="0">
              <a:latin typeface="Barlow" pitchFamily="2" charset="77"/>
            </a:endParaRPr>
          </a:p>
          <a:p>
            <a:r>
              <a:rPr lang="en-US" sz="1400" b="0">
                <a:latin typeface="Barlow" pitchFamily="2" charset="77"/>
              </a:rPr>
              <a:t>(sử dụng nội bộ)</a:t>
            </a:r>
          </a:p>
        </p:txBody>
      </p:sp>
      <p:pic>
        <p:nvPicPr>
          <p:cNvPr id="25" name="Picture 24">
            <a:extLst>
              <a:ext uri="{FF2B5EF4-FFF2-40B4-BE49-F238E27FC236}">
                <a16:creationId xmlns:a16="http://schemas.microsoft.com/office/drawing/2014/main" id="{89AB6AEF-C49B-E78A-AF04-986EC23BEBF3}"/>
              </a:ext>
            </a:extLst>
          </p:cNvPr>
          <p:cNvPicPr>
            <a:picLocks noChangeAspect="1"/>
          </p:cNvPicPr>
          <p:nvPr/>
        </p:nvPicPr>
        <p:blipFill>
          <a:blip r:embed="rId11">
            <a:clrChange>
              <a:clrFrom>
                <a:srgbClr val="FFFFFF"/>
              </a:clrFrom>
              <a:clrTo>
                <a:srgbClr val="FFFFFF">
                  <a:alpha val="0"/>
                </a:srgbClr>
              </a:clrTo>
            </a:clrChange>
          </a:blip>
          <a:stretch>
            <a:fillRect/>
          </a:stretch>
        </p:blipFill>
        <p:spPr>
          <a:xfrm>
            <a:off x="7114488" y="4550008"/>
            <a:ext cx="2233565" cy="1870973"/>
          </a:xfrm>
          <a:prstGeom prst="rect">
            <a:avLst/>
          </a:prstGeom>
        </p:spPr>
      </p:pic>
      <p:grpSp>
        <p:nvGrpSpPr>
          <p:cNvPr id="26" name="Group 25">
            <a:extLst>
              <a:ext uri="{FF2B5EF4-FFF2-40B4-BE49-F238E27FC236}">
                <a16:creationId xmlns:a16="http://schemas.microsoft.com/office/drawing/2014/main" id="{0F329891-91D7-0BF8-E2D0-316250235401}"/>
              </a:ext>
            </a:extLst>
          </p:cNvPr>
          <p:cNvGrpSpPr/>
          <p:nvPr/>
        </p:nvGrpSpPr>
        <p:grpSpPr>
          <a:xfrm>
            <a:off x="6958582" y="2254491"/>
            <a:ext cx="2430935" cy="1993065"/>
            <a:chOff x="9663961" y="714625"/>
            <a:chExt cx="2430935" cy="1993065"/>
          </a:xfrm>
        </p:grpSpPr>
        <p:pic>
          <p:nvPicPr>
            <p:cNvPr id="27" name="Picture 26">
              <a:extLst>
                <a:ext uri="{FF2B5EF4-FFF2-40B4-BE49-F238E27FC236}">
                  <a16:creationId xmlns:a16="http://schemas.microsoft.com/office/drawing/2014/main" id="{AE07ECB7-9740-E247-9D84-03F62CA9DD06}"/>
                </a:ext>
              </a:extLst>
            </p:cNvPr>
            <p:cNvPicPr>
              <a:picLocks noChangeAspect="1"/>
            </p:cNvPicPr>
            <p:nvPr/>
          </p:nvPicPr>
          <p:blipFill>
            <a:blip r:embed="rId12">
              <a:clrChange>
                <a:clrFrom>
                  <a:srgbClr val="FFFFFF"/>
                </a:clrFrom>
                <a:clrTo>
                  <a:srgbClr val="FFFFFF">
                    <a:alpha val="0"/>
                  </a:srgbClr>
                </a:clrTo>
              </a:clrChange>
            </a:blip>
            <a:stretch>
              <a:fillRect/>
            </a:stretch>
          </p:blipFill>
          <p:spPr>
            <a:xfrm>
              <a:off x="9663961" y="714625"/>
              <a:ext cx="2430935" cy="1993065"/>
            </a:xfrm>
            <a:prstGeom prst="rect">
              <a:avLst/>
            </a:prstGeom>
          </p:spPr>
        </p:pic>
        <p:pic>
          <p:nvPicPr>
            <p:cNvPr id="28" name="Picture 27">
              <a:extLst>
                <a:ext uri="{FF2B5EF4-FFF2-40B4-BE49-F238E27FC236}">
                  <a16:creationId xmlns:a16="http://schemas.microsoft.com/office/drawing/2014/main" id="{8913EC1B-5949-122A-7FBE-2083C8564499}"/>
                </a:ext>
              </a:extLst>
            </p:cNvPr>
            <p:cNvPicPr>
              <a:picLocks noChangeAspect="1"/>
            </p:cNvPicPr>
            <p:nvPr/>
          </p:nvPicPr>
          <p:blipFill>
            <a:blip r:embed="rId13"/>
            <a:stretch>
              <a:fillRect/>
            </a:stretch>
          </p:blipFill>
          <p:spPr>
            <a:xfrm>
              <a:off x="9749451" y="872845"/>
              <a:ext cx="2240735" cy="1240012"/>
            </a:xfrm>
            <a:prstGeom prst="rect">
              <a:avLst/>
            </a:prstGeom>
          </p:spPr>
        </p:pic>
      </p:grpSp>
    </p:spTree>
    <p:extLst>
      <p:ext uri="{BB962C8B-B14F-4D97-AF65-F5344CB8AC3E}">
        <p14:creationId xmlns:p14="http://schemas.microsoft.com/office/powerpoint/2010/main" val="4010127617"/>
      </p:ext>
    </p:extLst>
  </p:cSld>
  <p:clrMapOvr>
    <a:masterClrMapping/>
  </p:clrMapOvr>
  <p:transition/>
  <p:timing/>
</p:sld>
</file>

<file path=ppt/slides/slide3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2D99B7BE-0551-6C0F-CC26-C8FC4E48B3F1}"/>
            </a:ext>
          </a:extLst>
        </p:cNvPr>
        <p:cNvGrpSpPr/>
        <p:nvPr/>
      </p:nvGrpSpPr>
      <p:grpSpPr>
        <a:xfrm>
          <a:off x="0" y="0"/>
          <a:ext cx="0" cy="0"/>
        </a:xfrm>
      </p:grpSpPr>
      <p:sp>
        <p:nvSpPr>
          <p:cNvPr id="7" name="Text 0">
            <a:extLst>
              <a:ext uri="{FF2B5EF4-FFF2-40B4-BE49-F238E27FC236}">
                <a16:creationId xmlns:a16="http://schemas.microsoft.com/office/drawing/2014/main" id="{442134FE-586A-4254-498F-3D035E080C23}"/>
              </a:ext>
            </a:extLst>
          </p:cNvPr>
          <p:cNvSpPr/>
          <p:nvPr/>
        </p:nvSpPr>
        <p:spPr>
          <a:xfrm>
            <a:off x="650605" y="1243088"/>
            <a:ext cx="5085177" cy="702240"/>
          </a:xfrm>
          <a:prstGeom prst="rect">
            <a:avLst/>
          </a:prstGeom>
          <a:noFill/>
        </p:spPr>
        <p:txBody>
          <a:bodyPr wrap="square" lIns="0" tIns="0" rIns="0" bIns="0" rtlCol="0" anchor="t"/>
          <a:lstStyle/>
          <a:p>
            <a:pPr>
              <a:lnSpc>
                <a:spcPts val="4583"/>
              </a:lnSpc>
            </a:pPr>
            <a:r>
              <a:rPr lang="en-US" sz="2400">
                <a:solidFill>
                  <a:srgbClr val="201B18"/>
                </a:solidFill>
                <a:latin typeface="+mn-lt"/>
                <a:ea typeface="Platypi Medium" pitchFamily="34" charset="-122"/>
                <a:cs typeface="Platypi Medium" pitchFamily="34" charset="-120"/>
              </a:rPr>
              <a:t>4.1 Quản lý năng lượng hiệu quả</a:t>
            </a:r>
            <a:endParaRPr lang="en-US" sz="2400">
              <a:latin typeface="+mn-lt"/>
            </a:endParaRPr>
          </a:p>
        </p:txBody>
      </p:sp>
      <p:sp>
        <p:nvSpPr>
          <p:cNvPr id="5" name="Content Placeholder 4">
            <a:extLst>
              <a:ext uri="{FF2B5EF4-FFF2-40B4-BE49-F238E27FC236}">
                <a16:creationId xmlns:a16="http://schemas.microsoft.com/office/drawing/2014/main" id="{8CACE792-806B-52F2-A595-531E95F9C1DE}"/>
              </a:ext>
            </a:extLst>
          </p:cNvPr>
          <p:cNvSpPr txBox="1"/>
          <p:nvPr/>
        </p:nvSpPr>
        <p:spPr>
          <a:xfrm>
            <a:off x="650605" y="1945327"/>
            <a:ext cx="4909509" cy="3225387"/>
          </a:xfrm>
          <a:prstGeom prst="rect">
            <a:avLst/>
          </a:prstGeom>
        </p:spPr>
        <p:txBody>
          <a:bodyPr/>
          <a:lst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9pPr>
          </a:lstStyle>
          <a:p>
            <a:pPr marL="114295">
              <a:lnSpc>
                <a:spcPct val="130000"/>
              </a:lnSpc>
            </a:pPr>
            <a:r>
              <a:rPr lang="vi-VN" sz="1400" b="1"/>
              <a:t>Phân tích dữ liệu – Hiển thị &amp; Báo cáo</a:t>
            </a:r>
          </a:p>
          <a:p>
            <a:pPr marL="114295">
              <a:lnSpc>
                <a:spcPct val="130000"/>
              </a:lnSpc>
            </a:pPr>
            <a:r>
              <a:rPr lang="vi-VN" sz="1400"/>
              <a:t>Dữ liệu sau khi được thu thập sẽ được xử lý và phân tích thành thông tin rõ ràng cho người dùng về: cách thức tiêu thụ năng lượng của công trình. </a:t>
            </a:r>
          </a:p>
          <a:p>
            <a:pPr>
              <a:lnSpc>
                <a:spcPct val="130000"/>
              </a:lnSpc>
              <a:spcBef>
                <a:spcPts val="600"/>
              </a:spcBef>
            </a:pPr>
            <a:r>
              <a:rPr lang="vi-VN" sz="1400" i="1"/>
              <a:t>Dữ liệu được phân tích theo các khung giờ, ngày, tuần, tháng, v.v... Từ đó xác định các thời điểm tiêu thụ đỉnh và khu vực có tiềm năng tiết kiệm.</a:t>
            </a:r>
          </a:p>
          <a:p>
            <a:pPr marL="114295">
              <a:lnSpc>
                <a:spcPct val="130000"/>
              </a:lnSpc>
              <a:spcBef>
                <a:spcPts val="1200"/>
              </a:spcBef>
            </a:pPr>
            <a:r>
              <a:rPr lang="en-VN" sz="1400"/>
              <a:t>Thông tin được hiển thị trực quan bằng đồ thị, bảng biểu giúp người dùng dễ dàng nắm được xu hướng sử dụng, chi phí cũng như các thông tin quan trọng khác.</a:t>
            </a:r>
            <a:endParaRPr lang="vi-VN" sz="1400"/>
          </a:p>
        </p:txBody>
      </p:sp>
      <p:sp>
        <p:nvSpPr>
          <p:cNvPr id="8" name="Rectangle 7">
            <a:extLst>
              <a:ext uri="{FF2B5EF4-FFF2-40B4-BE49-F238E27FC236}">
                <a16:creationId xmlns:a16="http://schemas.microsoft.com/office/drawing/2014/main" id="{9699A902-7D0E-E3CA-BFAF-6C33B2327BAC}"/>
              </a:ext>
            </a:extLst>
          </p:cNvPr>
          <p:cNvSpPr/>
          <p:nvPr/>
        </p:nvSpPr>
        <p:spPr>
          <a:xfrm>
            <a:off x="500962" y="1945327"/>
            <a:ext cx="108000" cy="1440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sz="2000"/>
          </a:p>
        </p:txBody>
      </p:sp>
      <p:pic>
        <p:nvPicPr>
          <p:cNvPr id="12" name="Picture 11">
            <a:extLst>
              <a:ext uri="{FF2B5EF4-FFF2-40B4-BE49-F238E27FC236}">
                <a16:creationId xmlns:a16="http://schemas.microsoft.com/office/drawing/2014/main" id="{38265F80-FF76-AB4D-9ACA-8F35017DE852}"/>
              </a:ext>
            </a:extLst>
          </p:cNvPr>
          <p:cNvPicPr>
            <a:picLocks noChangeAspect="1"/>
          </p:cNvPicPr>
          <p:nvPr/>
        </p:nvPicPr>
        <p:blipFill>
          <a:blip r:embed="rId2"/>
          <a:srcRect r="123"/>
          <a:stretch>
            <a:fillRect/>
          </a:stretch>
        </p:blipFill>
        <p:spPr>
          <a:xfrm>
            <a:off x="5887018" y="1383510"/>
            <a:ext cx="5593719" cy="5128362"/>
          </a:xfrm>
          <a:prstGeom prst="rect">
            <a:avLst/>
          </a:prstGeom>
          <a:ln>
            <a:noFill/>
          </a:ln>
          <a:effectLst>
            <a:softEdge rad="0"/>
          </a:effectLst>
        </p:spPr>
      </p:pic>
      <p:sp>
        <p:nvSpPr>
          <p:cNvPr id="2" name="TextBox 1">
            <a:extLst>
              <a:ext uri="{FF2B5EF4-FFF2-40B4-BE49-F238E27FC236}">
                <a16:creationId xmlns:a16="http://schemas.microsoft.com/office/drawing/2014/main" id="{B86A05DC-6507-B49E-9BDC-CAB4054E1DB5}"/>
              </a:ext>
            </a:extLst>
          </p:cNvPr>
          <p:cNvSpPr txBox="1"/>
          <p:nvPr/>
        </p:nvSpPr>
        <p:spPr>
          <a:xfrm>
            <a:off x="500962" y="437019"/>
            <a:ext cx="11190075" cy="523220"/>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4. Các cơ hội tiết kiệm năng lượng khác</a:t>
            </a: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1614550304"/>
      </p:ext>
    </p:extLst>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 1">
            <a:extLst>
              <a:ext uri="{FF2B5EF4-FFF2-40B4-BE49-F238E27FC236}">
                <a16:creationId xmlns:a16="http://schemas.microsoft.com/office/drawing/2014/main" id="{AF5FD818-F1F8-F073-9BFD-F363DF3CCF6E}"/>
              </a:ext>
            </a:extLst>
          </p:cNvPr>
          <p:cNvSpPr/>
          <p:nvPr/>
        </p:nvSpPr>
        <p:spPr>
          <a:xfrm>
            <a:off x="723668" y="1519449"/>
            <a:ext cx="5499002" cy="4406339"/>
          </a:xfrm>
          <a:prstGeom prst="rect">
            <a:avLst/>
          </a:prstGeom>
          <a:noFill/>
        </p:spPr>
        <p:txBody>
          <a:bodyPr wrap="square" lIns="0" tIns="0" rIns="0" bIns="0" rtlCol="0" anchor="t"/>
          <a:lstStyle/>
          <a:p>
            <a:pPr algn="just">
              <a:lnSpc>
                <a:spcPts val="2375"/>
              </a:lnSpc>
            </a:pPr>
            <a:r>
              <a:rPr lang="en-US" sz="1600">
                <a:solidFill>
                  <a:schemeClr val="tx1"/>
                </a:solidFill>
                <a:latin typeface="+mn-lt"/>
                <a:ea typeface="Source Serif Pro" pitchFamily="34" charset="-122"/>
                <a:cs typeface="Source Serif Pro" pitchFamily="34" charset="-120"/>
              </a:rPr>
              <a:t>Quy trình lò cao (BF) là một trong những quy trình sản xuất thép truyền thống. Để giảm chi phí và phát thải khí nhà kính, việc tiết kiệm năng lượng là vô cùng quan trọng. Các giải pháp bao gồm tối ưu hóa nguyên liệu đầu vào, cải thiện hiệu suất khí lò cao, tăng cường sử dụng than phun, và tận dụng nhiệt thải.</a:t>
            </a:r>
          </a:p>
          <a:p>
            <a:pPr marL="285750" indent="-285750" algn="just">
              <a:lnSpc>
                <a:spcPts val="2375"/>
              </a:lnSpc>
              <a:buFont typeface="Arial" panose="020b0604020202020204" pitchFamily="34" charset="0"/>
              <a:buChar char="•"/>
            </a:pPr>
            <a:r>
              <a:rPr lang="en-US" sz="1600" err="1">
                <a:solidFill>
                  <a:schemeClr val="tx1"/>
                </a:solidFill>
                <a:latin typeface="+mn-lt"/>
                <a:ea typeface="Source Serif Pro" pitchFamily="34" charset="-122"/>
                <a:cs typeface="Source Serif Pro" pitchFamily="34" charset="-120"/>
              </a:rPr>
              <a:t>Việc sử dụng quặng sắt chất lượng cao, tăng cường sử dụng viên quặng và thiêu kết, phối trộn than cốc với than nhiệt phân có thể giúp </a:t>
            </a:r>
            <a:r>
              <a:rPr lang="en-US" sz="1600" b="1" err="1">
                <a:solidFill>
                  <a:schemeClr val="tx1"/>
                </a:solidFill>
                <a:latin typeface="+mn-lt"/>
                <a:ea typeface="Source Serif Pro" pitchFamily="34" charset="-122"/>
                <a:cs typeface="Source Serif Pro" pitchFamily="34" charset="-120"/>
              </a:rPr>
              <a:t>giảm 10-15% tiêu thụ than cốc</a:t>
            </a:r>
            <a:r>
              <a:rPr lang="en-US" sz="1600">
                <a:solidFill>
                  <a:schemeClr val="tx1"/>
                </a:solidFill>
                <a:latin typeface="+mn-lt"/>
                <a:ea typeface="Source Serif Pro" pitchFamily="34" charset="-122"/>
                <a:cs typeface="Source Serif Pro" pitchFamily="34" charset="-120"/>
              </a:rPr>
              <a:t>. </a:t>
            </a:r>
          </a:p>
          <a:p>
            <a:pPr marL="285750" indent="-285750" algn="just">
              <a:lnSpc>
                <a:spcPts val="2375"/>
              </a:lnSpc>
              <a:buFont typeface="Arial" panose="020b0604020202020204" pitchFamily="34" charset="0"/>
              <a:buChar char="•"/>
            </a:pPr>
            <a:r>
              <a:rPr lang="en-US" sz="1600">
                <a:solidFill>
                  <a:schemeClr val="tx1"/>
                </a:solidFill>
                <a:latin typeface="+mn-lt"/>
                <a:ea typeface="Source Serif Pro" pitchFamily="34" charset="-122"/>
              </a:rPr>
              <a:t>Công nghệ TRT có thể thu hồi 20-40 kWh/tấn gang.</a:t>
            </a:r>
          </a:p>
          <a:p>
            <a:pPr marL="285750" indent="-285750" algn="just">
              <a:lnSpc>
                <a:spcPts val="2375"/>
              </a:lnSpc>
              <a:buFont typeface="Arial" panose="020b0604020202020204" pitchFamily="34" charset="0"/>
              <a:buChar char="•"/>
            </a:pPr>
            <a:r>
              <a:rPr lang="en-US" sz="1600">
                <a:solidFill>
                  <a:schemeClr val="tx1"/>
                </a:solidFill>
                <a:latin typeface="+mn-lt"/>
                <a:ea typeface="Source Serif Pro" pitchFamily="34" charset="-122"/>
              </a:rPr>
              <a:t>TRT: Top-pressure Recovery Turbine – hệ thống tua-bin thu hồi áp suất đỉnh lò </a:t>
            </a:r>
            <a:r>
              <a:rPr lang="vi-VN" sz="1600">
                <a:solidFill>
                  <a:schemeClr val="tx1"/>
                </a:solidFill>
                <a:latin typeface="+mn-lt"/>
                <a:ea typeface="Source Serif Pro" pitchFamily="34" charset="-122"/>
              </a:rPr>
              <a:t>cao sau quá trình luyện gang</a:t>
            </a:r>
            <a:endParaRPr lang="en-US" sz="1600">
              <a:solidFill>
                <a:schemeClr val="tx1"/>
              </a:solidFill>
              <a:latin typeface="+mn-lt"/>
              <a:ea typeface="Source Serif Pro" pitchFamily="34" charset="-122"/>
            </a:endParaRPr>
          </a:p>
          <a:p>
            <a:pPr algn="just">
              <a:lnSpc>
                <a:spcPts val="2375"/>
              </a:lnSpc>
            </a:pPr>
            <a:endParaRPr lang="en-US" sz="1600">
              <a:solidFill>
                <a:schemeClr val="tx1"/>
              </a:solidFill>
              <a:latin typeface="+mn-lt"/>
            </a:endParaRPr>
          </a:p>
        </p:txBody>
      </p:sp>
      <p:sp>
        <p:nvSpPr>
          <p:cNvPr id="6" name="TextBox 5">
            <a:extLst>
              <a:ext uri="{FF2B5EF4-FFF2-40B4-BE49-F238E27FC236}">
                <a16:creationId xmlns:a16="http://schemas.microsoft.com/office/drawing/2014/main" id="{68B8A1F0-1FF4-3A15-8B9B-C399F0359B74}"/>
              </a:ext>
            </a:extLst>
          </p:cNvPr>
          <p:cNvSpPr txBox="1"/>
          <p:nvPr/>
        </p:nvSpPr>
        <p:spPr>
          <a:xfrm>
            <a:off x="1119754" y="439330"/>
            <a:ext cx="10017486" cy="954107"/>
          </a:xfrm>
          <a:prstGeom prst="rect">
            <a:avLst/>
          </a:prstGeom>
          <a:noFill/>
        </p:spPr>
        <p:txBody>
          <a:bodyPr wrap="non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1. Cơ hội tiết kiệm năng lượng trong quy trình lò cao (BF</a:t>
            </a:r>
            <a:r>
              <a:rPr lang="en-US" sz="2800">
                <a:solidFill>
                  <a:srgbClr val="201B18"/>
                </a:solidFill>
                <a:latin typeface="Platypi Medium" pitchFamily="34" charset="0"/>
                <a:ea typeface="Platypi Medium" pitchFamily="34" charset="-122"/>
                <a:cs typeface="Platypi Medium" pitchFamily="34" charset="-120"/>
              </a:rPr>
              <a:t>)</a:t>
            </a:r>
            <a:endParaRPr lang="en-US" sz="2800"/>
          </a:p>
          <a:p>
            <a:pPr marL="0" marR="0" lvl="0" indent="0" algn="l" defTabSz="914400" rtl="0" eaLnBrk="1" fontAlgn="auto" latinLnBrk="0" hangingPunct="1">
              <a:lnSpc>
                <a:spcPct val="100000"/>
              </a:lnSpc>
              <a:spcBef>
                <a:spcPct val="0"/>
              </a:spcBef>
              <a:spcAft>
                <a:spcPct val="0"/>
              </a:spcAft>
              <a:buClr>
                <a:srgbClr val="000000"/>
              </a:buClr>
              <a:buSzTx/>
              <a:buFont typeface="Arial"/>
              <a:buNone/>
              <a:defRPr/>
            </a:pP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pic>
        <p:nvPicPr>
          <p:cNvPr id="7" name="Picture 6" descr="A large factory with pipes and tanks&#10;&#10;AI-generated content may be incorrect.">
            <a:extLst>
              <a:ext uri="{FF2B5EF4-FFF2-40B4-BE49-F238E27FC236}">
                <a16:creationId xmlns:a16="http://schemas.microsoft.com/office/drawing/2014/main" id="{6BF406E6-04A3-F22D-B55F-B1C859420F49}"/>
              </a:ext>
            </a:extLst>
          </p:cNvPr>
          <p:cNvPicPr>
            <a:picLocks noChangeAspect="1"/>
          </p:cNvPicPr>
          <p:nvPr/>
        </p:nvPicPr>
        <p:blipFill>
          <a:blip r:embed="rId2"/>
          <a:stretch>
            <a:fillRect/>
          </a:stretch>
        </p:blipFill>
        <p:spPr>
          <a:xfrm>
            <a:off x="6784340" y="1807909"/>
            <a:ext cx="4206240" cy="2804160"/>
          </a:xfrm>
          <a:prstGeom prst="rect">
            <a:avLst/>
          </a:prstGeom>
        </p:spPr>
      </p:pic>
      <p:sp>
        <p:nvSpPr>
          <p:cNvPr id="9" name="TextBox 8">
            <a:extLst>
              <a:ext uri="{FF2B5EF4-FFF2-40B4-BE49-F238E27FC236}">
                <a16:creationId xmlns:a16="http://schemas.microsoft.com/office/drawing/2014/main" id="{16CD25F4-40E0-EB5B-AD01-1290B444A3A1}"/>
              </a:ext>
            </a:extLst>
          </p:cNvPr>
          <p:cNvSpPr txBox="1"/>
          <p:nvPr/>
        </p:nvSpPr>
        <p:spPr>
          <a:xfrm>
            <a:off x="6398260" y="4812329"/>
            <a:ext cx="5336540" cy="379656"/>
          </a:xfrm>
          <a:prstGeom prst="rect">
            <a:avLst/>
          </a:prstGeom>
          <a:noFill/>
        </p:spPr>
        <p:txBody>
          <a:bodyPr wrap="square">
            <a:spAutoFit/>
          </a:bodyPr>
          <a:lstStyle/>
          <a:p>
            <a:pPr algn="l">
              <a:spcAft>
                <a:spcPts val="1125"/>
              </a:spcAft>
            </a:pPr>
            <a:r>
              <a:rPr lang="en-US" b="1" i="0" err="1">
                <a:solidFill>
                  <a:srgbClr val="000000"/>
                </a:solidFill>
                <a:effectLst/>
                <a:latin typeface="Helvetica Neue"/>
              </a:rPr>
              <a:t>Lò cao sản xuất thép của Formosa Hà Tĩnh</a:t>
            </a:r>
          </a:p>
        </p:txBody>
      </p:sp>
    </p:spTree>
    <p:extLst>
      <p:ext uri="{BB962C8B-B14F-4D97-AF65-F5344CB8AC3E}">
        <p14:creationId xmlns:p14="http://schemas.microsoft.com/office/powerpoint/2010/main" val="2380315394"/>
      </p:ext>
    </p:extLst>
  </p:cSld>
  <p:clrMapOvr>
    <a:masterClrMapping/>
  </p:clrMapOvr>
  <p:transition/>
  <p:timing/>
</p:sld>
</file>

<file path=ppt/slides/slide4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9B8CD72F-C852-89DC-7CF6-57F1B6D5A2E8}"/>
            </a:ext>
          </a:extLst>
        </p:cNvPr>
        <p:cNvGrpSpPr/>
        <p:nvPr/>
      </p:nvGrpSpPr>
      <p:grpSpPr>
        <a:xfrm>
          <a:off x="0" y="0"/>
          <a:ext cx="0" cy="0"/>
        </a:xfrm>
      </p:grpSpPr>
      <p:sp>
        <p:nvSpPr>
          <p:cNvPr id="7" name="Text 0">
            <a:extLst>
              <a:ext uri="{FF2B5EF4-FFF2-40B4-BE49-F238E27FC236}">
                <a16:creationId xmlns:a16="http://schemas.microsoft.com/office/drawing/2014/main" id="{55D9C1C3-C512-4917-16BD-FC4B10B1A271}"/>
              </a:ext>
            </a:extLst>
          </p:cNvPr>
          <p:cNvSpPr/>
          <p:nvPr/>
        </p:nvSpPr>
        <p:spPr>
          <a:xfrm>
            <a:off x="608963" y="1156001"/>
            <a:ext cx="5372774" cy="708425"/>
          </a:xfrm>
          <a:prstGeom prst="rect">
            <a:avLst/>
          </a:prstGeom>
          <a:noFill/>
        </p:spPr>
        <p:txBody>
          <a:bodyPr wrap="square" lIns="0" tIns="0" rIns="0" bIns="0" rtlCol="0" anchor="t"/>
          <a:lstStyle/>
          <a:p>
            <a:pPr>
              <a:lnSpc>
                <a:spcPts val="4583"/>
              </a:lnSpc>
            </a:pPr>
            <a:r>
              <a:rPr lang="en-US" sz="2000" b="1">
                <a:solidFill>
                  <a:srgbClr val="201B18"/>
                </a:solidFill>
                <a:latin typeface="+mn-lt"/>
                <a:ea typeface="Platypi Medium" pitchFamily="34" charset="-122"/>
                <a:cs typeface="Platypi Medium" pitchFamily="34" charset="-120"/>
              </a:rPr>
              <a:t>4.1 Quản lý năng lượng hiệu quả</a:t>
            </a:r>
            <a:endParaRPr lang="en-US" sz="2000" b="1">
              <a:latin typeface="+mn-lt"/>
            </a:endParaRPr>
          </a:p>
        </p:txBody>
      </p:sp>
      <p:sp>
        <p:nvSpPr>
          <p:cNvPr id="3" name="Content Placeholder 4">
            <a:extLst>
              <a:ext uri="{FF2B5EF4-FFF2-40B4-BE49-F238E27FC236}">
                <a16:creationId xmlns:a16="http://schemas.microsoft.com/office/drawing/2014/main" id="{62A31473-D2E2-87E5-B2E3-B8DC13292B2B}"/>
              </a:ext>
            </a:extLst>
          </p:cNvPr>
          <p:cNvSpPr txBox="1"/>
          <p:nvPr/>
        </p:nvSpPr>
        <p:spPr>
          <a:xfrm>
            <a:off x="716964" y="1986369"/>
            <a:ext cx="4909509" cy="4434612"/>
          </a:xfrm>
          <a:prstGeom prst="rect">
            <a:avLst/>
          </a:prstGeom>
        </p:spPr>
        <p:txBody>
          <a:bodyPr/>
          <a:lst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9pPr>
          </a:lstStyle>
          <a:p>
            <a:pPr marL="114295">
              <a:lnSpc>
                <a:spcPct val="130000"/>
              </a:lnSpc>
            </a:pPr>
            <a:r>
              <a:rPr lang="en-US" sz="1500" b="1" err="1"/>
              <a:t>Phát hiện và cảnh báo sự cố</a:t>
            </a:r>
            <a:endParaRPr lang="vi-VN" sz="1500" b="1"/>
          </a:p>
          <a:p>
            <a:pPr marL="114295">
              <a:lnSpc>
                <a:spcPct val="130000"/>
              </a:lnSpc>
            </a:pPr>
            <a:r>
              <a:rPr lang="vi-VN" sz="1500"/>
              <a:t>Dữ liệu sau khi</a:t>
            </a:r>
            <a:r>
              <a:rPr lang="en-US" sz="1500"/>
              <a:t> được thu thập được hệ thống phân tích và kiểm tra các sự cố phát sinh. Các sự cố bao gồm:</a:t>
            </a:r>
          </a:p>
          <a:p>
            <a:pPr>
              <a:lnSpc>
                <a:spcPct val="130000"/>
              </a:lnSpc>
            </a:pPr>
            <a:r>
              <a:rPr lang="en-US" sz="1500" i="1" err="1"/>
              <a:t>Quá điện áp</a:t>
            </a:r>
            <a:endParaRPr lang="en-US" sz="1500" i="1"/>
          </a:p>
          <a:p>
            <a:pPr>
              <a:lnSpc>
                <a:spcPct val="130000"/>
              </a:lnSpc>
            </a:pPr>
            <a:r>
              <a:rPr lang="en-US" sz="1500" i="1" err="1"/>
              <a:t>Quá dòng, quá tải</a:t>
            </a:r>
            <a:endParaRPr lang="en-US" sz="1500" i="1"/>
          </a:p>
          <a:p>
            <a:pPr>
              <a:lnSpc>
                <a:spcPct val="130000"/>
              </a:lnSpc>
            </a:pPr>
            <a:r>
              <a:rPr lang="en-US" sz="1500" i="1" err="1"/>
              <a:t>Ngắn mạch</a:t>
            </a:r>
            <a:endParaRPr lang="en-US" sz="1500" i="1"/>
          </a:p>
          <a:p>
            <a:pPr>
              <a:lnSpc>
                <a:spcPct val="130000"/>
              </a:lnSpc>
            </a:pPr>
            <a:r>
              <a:rPr lang="en-US" sz="1500" i="1"/>
              <a:t>….</a:t>
            </a:r>
          </a:p>
          <a:p>
            <a:pPr marL="114295">
              <a:lnSpc>
                <a:spcPct val="130000"/>
              </a:lnSpc>
            </a:pPr>
            <a:r>
              <a:rPr lang="en-US" sz="1500"/>
              <a:t>Các sự cố sau khi được phát hiện sẽ được ghi nhận và tổng hợp lại cho người sử dụng. Giúp người dùng có thể nắm bắt được các sự cố phát sinh và đưa ra phương hướng xử lý hợp lý</a:t>
            </a:r>
            <a:endParaRPr lang="en-US" sz="1500"/>
          </a:p>
          <a:p>
            <a:pPr marL="114295">
              <a:lnSpc>
                <a:spcPct val="130000"/>
              </a:lnSpc>
            </a:pPr>
            <a:endParaRPr lang="vi-VN" sz="1500"/>
          </a:p>
        </p:txBody>
      </p:sp>
      <p:sp>
        <p:nvSpPr>
          <p:cNvPr id="4" name="Rectangle 3">
            <a:extLst>
              <a:ext uri="{FF2B5EF4-FFF2-40B4-BE49-F238E27FC236}">
                <a16:creationId xmlns:a16="http://schemas.microsoft.com/office/drawing/2014/main" id="{97857732-9E86-CB53-9638-CA5665624C73}"/>
              </a:ext>
            </a:extLst>
          </p:cNvPr>
          <p:cNvSpPr/>
          <p:nvPr/>
        </p:nvSpPr>
        <p:spPr>
          <a:xfrm>
            <a:off x="608962" y="2088207"/>
            <a:ext cx="108000" cy="1440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sz="1800"/>
          </a:p>
        </p:txBody>
      </p:sp>
      <p:pic>
        <p:nvPicPr>
          <p:cNvPr id="9" name="Picture 8">
            <a:extLst>
              <a:ext uri="{FF2B5EF4-FFF2-40B4-BE49-F238E27FC236}">
                <a16:creationId xmlns:a16="http://schemas.microsoft.com/office/drawing/2014/main" id="{EE2D4729-200B-140D-E20B-BA59C6FD0E0B}"/>
              </a:ext>
            </a:extLst>
          </p:cNvPr>
          <p:cNvPicPr>
            <a:picLocks noChangeAspect="1"/>
          </p:cNvPicPr>
          <p:nvPr/>
        </p:nvPicPr>
        <p:blipFill>
          <a:blip r:embed="rId3"/>
          <a:srcRect t="36" b="53"/>
          <a:stretch>
            <a:fillRect/>
          </a:stretch>
        </p:blipFill>
        <p:spPr>
          <a:xfrm>
            <a:off x="6223807" y="1278372"/>
            <a:ext cx="5372773" cy="5228120"/>
          </a:xfrm>
          <a:prstGeom prst="rect">
            <a:avLst/>
          </a:prstGeom>
          <a:ln>
            <a:noFill/>
          </a:ln>
          <a:effectLst>
            <a:softEdge rad="112500"/>
          </a:effectLst>
        </p:spPr>
      </p:pic>
      <p:sp>
        <p:nvSpPr>
          <p:cNvPr id="2" name="TextBox 1">
            <a:extLst>
              <a:ext uri="{FF2B5EF4-FFF2-40B4-BE49-F238E27FC236}">
                <a16:creationId xmlns:a16="http://schemas.microsoft.com/office/drawing/2014/main" id="{F293E42D-D1B4-685D-4174-79C23637920A}"/>
              </a:ext>
            </a:extLst>
          </p:cNvPr>
          <p:cNvSpPr txBox="1"/>
          <p:nvPr/>
        </p:nvSpPr>
        <p:spPr>
          <a:xfrm>
            <a:off x="500962" y="437019"/>
            <a:ext cx="11190075" cy="523220"/>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4. Các cơ hội tiết kiệm năng lượng khác</a:t>
            </a: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1819404618"/>
      </p:ext>
    </p:extLst>
  </p:cSld>
  <p:clrMapOvr>
    <a:masterClrMapping/>
  </p:clrMapOvr>
  <p:transition/>
  <p:timing/>
</p:sld>
</file>

<file path=ppt/slides/slide4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E949F333-76C3-D2F4-BD0B-9DECDC7B88B1}"/>
            </a:ext>
          </a:extLst>
        </p:cNvPr>
        <p:cNvGrpSpPr/>
        <p:nvPr/>
      </p:nvGrpSpPr>
      <p:grpSpPr>
        <a:xfrm>
          <a:off x="0" y="0"/>
          <a:ext cx="0" cy="0"/>
        </a:xfrm>
      </p:grpSpPr>
      <p:sp>
        <p:nvSpPr>
          <p:cNvPr id="7" name="Text 0">
            <a:extLst>
              <a:ext uri="{FF2B5EF4-FFF2-40B4-BE49-F238E27FC236}">
                <a16:creationId xmlns:a16="http://schemas.microsoft.com/office/drawing/2014/main" id="{B949EE7B-03F7-BCFB-80CB-B8FDF9A854FD}"/>
              </a:ext>
            </a:extLst>
          </p:cNvPr>
          <p:cNvSpPr/>
          <p:nvPr/>
        </p:nvSpPr>
        <p:spPr>
          <a:xfrm>
            <a:off x="608962" y="1156001"/>
            <a:ext cx="11229691" cy="1946909"/>
          </a:xfrm>
          <a:prstGeom prst="rect">
            <a:avLst/>
          </a:prstGeom>
          <a:noFill/>
        </p:spPr>
        <p:txBody>
          <a:bodyPr wrap="square" lIns="0" tIns="0" rIns="0" bIns="0" rtlCol="0" anchor="t"/>
          <a:lstStyle/>
          <a:p>
            <a:pPr>
              <a:lnSpc>
                <a:spcPts val="4583"/>
              </a:lnSpc>
            </a:pPr>
            <a:r>
              <a:rPr lang="en-US" sz="2000">
                <a:solidFill>
                  <a:srgbClr val="201B18"/>
                </a:solidFill>
                <a:latin typeface="+mn-lt"/>
                <a:ea typeface="Platypi Medium" pitchFamily="34" charset="-122"/>
                <a:cs typeface="Platypi Medium" pitchFamily="34" charset="-120"/>
              </a:rPr>
              <a:t>4.1 Quản lý năng lượng hiệu quả</a:t>
            </a:r>
            <a:endParaRPr lang="en-US" sz="2000">
              <a:latin typeface="+mn-lt"/>
            </a:endParaRPr>
          </a:p>
        </p:txBody>
      </p:sp>
      <p:sp>
        <p:nvSpPr>
          <p:cNvPr id="2" name="Content Placeholder 4">
            <a:extLst>
              <a:ext uri="{FF2B5EF4-FFF2-40B4-BE49-F238E27FC236}">
                <a16:creationId xmlns:a16="http://schemas.microsoft.com/office/drawing/2014/main" id="{B78FC229-FFA9-C813-1F0B-72631E78AB3A}"/>
              </a:ext>
            </a:extLst>
          </p:cNvPr>
          <p:cNvSpPr txBox="1"/>
          <p:nvPr/>
        </p:nvSpPr>
        <p:spPr>
          <a:xfrm>
            <a:off x="608962" y="1904280"/>
            <a:ext cx="5171354" cy="3797720"/>
          </a:xfrm>
          <a:prstGeom prst="rect">
            <a:avLst/>
          </a:prstGeom>
        </p:spPr>
        <p:txBody>
          <a:bodyPr/>
          <a:lst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9pPr>
          </a:lstStyle>
          <a:p>
            <a:pPr marL="114295">
              <a:lnSpc>
                <a:spcPct val="130000"/>
              </a:lnSpc>
            </a:pPr>
            <a:r>
              <a:rPr lang="en-AU" sz="1500" b="1" err="1"/>
              <a:t>Tính năng chuyên dụng – Quy trình quản lý theo tiêu chuẩn ISO50001</a:t>
            </a:r>
            <a:endParaRPr lang="vi-VN" sz="1500" b="1"/>
          </a:p>
          <a:p>
            <a:pPr marL="114295">
              <a:lnSpc>
                <a:spcPct val="130000"/>
              </a:lnSpc>
            </a:pPr>
            <a:r>
              <a:rPr lang="en-AU" sz="1500" err="1"/>
              <a:t>Tính năng phục vụ cho tiêu chuẩn quản lý năng lượng được xây dựng theo hướng dẫn của Bộ Công Thương.</a:t>
            </a:r>
          </a:p>
          <a:p>
            <a:pPr>
              <a:lnSpc>
                <a:spcPct val="130000"/>
              </a:lnSpc>
              <a:spcBef>
                <a:spcPts val="600"/>
              </a:spcBef>
            </a:pPr>
            <a:r>
              <a:rPr lang="vi-VN" sz="1500" i="1"/>
              <a:t>Dữ liệu được </a:t>
            </a:r>
            <a:r>
              <a:rPr lang="en-AU" sz="1500" i="1" err="1"/>
              <a:t>thu thập và phân tích bám sát theo các hướng dẫn được đưa ra</a:t>
            </a:r>
            <a:endParaRPr lang="vi-VN" sz="1500" i="1"/>
          </a:p>
          <a:p>
            <a:pPr marL="114295">
              <a:lnSpc>
                <a:spcPct val="130000"/>
              </a:lnSpc>
              <a:spcBef>
                <a:spcPts val="1200"/>
              </a:spcBef>
            </a:pPr>
            <a:r>
              <a:rPr lang="en-VN" sz="1500"/>
              <a:t>Thông tin được </a:t>
            </a:r>
            <a:r>
              <a:rPr lang="en-AU" sz="1500" err="1"/>
              <a:t>phân tích và hiển thị dưới dạng đồ thị trực quan, rõ dàng và đơn giản. Giúp khách hang phân tích và đánh giá được hiệu quả sử dụng năng lượng và kết quả của các giải pháp quản lý, nâng cấp được áp dụng</a:t>
            </a:r>
            <a:endParaRPr lang="vi-VN" sz="1500"/>
          </a:p>
          <a:p>
            <a:pPr marL="114295">
              <a:lnSpc>
                <a:spcPct val="130000"/>
              </a:lnSpc>
            </a:pPr>
            <a:endParaRPr lang="vi-VN" sz="1500"/>
          </a:p>
        </p:txBody>
      </p:sp>
      <p:sp>
        <p:nvSpPr>
          <p:cNvPr id="5" name="Rectangle 4">
            <a:extLst>
              <a:ext uri="{FF2B5EF4-FFF2-40B4-BE49-F238E27FC236}">
                <a16:creationId xmlns:a16="http://schemas.microsoft.com/office/drawing/2014/main" id="{2E7A022B-E80D-99DD-578B-2E2C34E16ADA}"/>
              </a:ext>
            </a:extLst>
          </p:cNvPr>
          <p:cNvSpPr/>
          <p:nvPr/>
        </p:nvSpPr>
        <p:spPr>
          <a:xfrm>
            <a:off x="500960" y="2006117"/>
            <a:ext cx="108000" cy="1440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sz="1800"/>
          </a:p>
        </p:txBody>
      </p:sp>
      <p:pic>
        <p:nvPicPr>
          <p:cNvPr id="11" name="Picture 10">
            <a:extLst>
              <a:ext uri="{FF2B5EF4-FFF2-40B4-BE49-F238E27FC236}">
                <a16:creationId xmlns:a16="http://schemas.microsoft.com/office/drawing/2014/main" id="{939B3DBF-F888-7744-E0F1-C8756A3B5A4C}"/>
              </a:ext>
            </a:extLst>
          </p:cNvPr>
          <p:cNvPicPr>
            <a:picLocks noChangeAspect="1"/>
          </p:cNvPicPr>
          <p:nvPr/>
        </p:nvPicPr>
        <p:blipFill>
          <a:blip r:embed="rId3"/>
          <a:stretch>
            <a:fillRect/>
          </a:stretch>
        </p:blipFill>
        <p:spPr>
          <a:xfrm>
            <a:off x="6411685" y="1377092"/>
            <a:ext cx="5368743" cy="5007271"/>
          </a:xfrm>
          <a:prstGeom prst="rect">
            <a:avLst/>
          </a:prstGeom>
          <a:ln>
            <a:noFill/>
          </a:ln>
          <a:effectLst>
            <a:softEdge rad="112500"/>
          </a:effectLst>
        </p:spPr>
      </p:pic>
      <p:sp>
        <p:nvSpPr>
          <p:cNvPr id="3" name="TextBox 2">
            <a:extLst>
              <a:ext uri="{FF2B5EF4-FFF2-40B4-BE49-F238E27FC236}">
                <a16:creationId xmlns:a16="http://schemas.microsoft.com/office/drawing/2014/main" id="{BF8BE19C-4E58-C171-A9E8-566DE4534668}"/>
              </a:ext>
            </a:extLst>
          </p:cNvPr>
          <p:cNvSpPr txBox="1"/>
          <p:nvPr/>
        </p:nvSpPr>
        <p:spPr>
          <a:xfrm>
            <a:off x="500962" y="437019"/>
            <a:ext cx="11190075" cy="523220"/>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4. Các cơ hội tiết kiệm năng lượng khác</a:t>
            </a: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3532727350"/>
      </p:ext>
    </p:extLst>
  </p:cSld>
  <p:clrMapOvr>
    <a:masterClrMapping/>
  </p:clrMapOvr>
  <p:transition/>
  <p:timing/>
</p:sld>
</file>

<file path=ppt/slides/slide4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 0">
            <a:extLst>
              <a:ext uri="{FF2B5EF4-FFF2-40B4-BE49-F238E27FC236}">
                <a16:creationId xmlns:a16="http://schemas.microsoft.com/office/drawing/2014/main" id="{DC8FB100-8425-0830-037B-055CD6462597}"/>
              </a:ext>
            </a:extLst>
          </p:cNvPr>
          <p:cNvSpPr/>
          <p:nvPr/>
        </p:nvSpPr>
        <p:spPr>
          <a:xfrm>
            <a:off x="-3858" y="565280"/>
            <a:ext cx="12191999" cy="460249"/>
          </a:xfrm>
          <a:prstGeom prst="rect">
            <a:avLst/>
          </a:prstGeom>
          <a:noFill/>
        </p:spPr>
        <p:txBody>
          <a:bodyPr wrap="square" lIns="0" tIns="0" rIns="0" bIns="0" rtlCol="0" anchor="t"/>
          <a:lstStyle/>
          <a:p>
            <a:pPr algn="ctr">
              <a:defRPr/>
            </a:pPr>
            <a:r>
              <a:rPr lang="en-US" sz="2800" b="1">
                <a:solidFill>
                  <a:schemeClr val="accent1">
                    <a:lumMod val="50000"/>
                  </a:schemeClr>
                </a:solidFill>
                <a:latin typeface="Arial" panose="020b0604020202020204" pitchFamily="34" charset="0"/>
                <a:cs typeface="Arial" panose="020b0604020202020204" pitchFamily="34" charset="0"/>
              </a:rPr>
              <a:t>4. Các cơ hội tiết kiệm năng lượng khác</a:t>
            </a:r>
            <a:endParaRPr lang="en-US" sz="2800" b="1">
              <a:solidFill>
                <a:schemeClr val="accent1">
                  <a:lumMod val="50000"/>
                </a:schemeClr>
              </a:solidFill>
              <a:latin typeface="Arial" panose="020b0604020202020204" pitchFamily="34" charset="0"/>
              <a:cs typeface="Arial" panose="020b0604020202020204" pitchFamily="34" charset="0"/>
            </a:endParaRPr>
          </a:p>
        </p:txBody>
      </p:sp>
      <p:sp>
        <p:nvSpPr>
          <p:cNvPr id="4" name="Text 0">
            <a:extLst>
              <a:ext uri="{FF2B5EF4-FFF2-40B4-BE49-F238E27FC236}">
                <a16:creationId xmlns:a16="http://schemas.microsoft.com/office/drawing/2014/main" id="{36BE2678-7575-1F0E-4537-72D97528FC77}"/>
              </a:ext>
            </a:extLst>
          </p:cNvPr>
          <p:cNvSpPr/>
          <p:nvPr/>
        </p:nvSpPr>
        <p:spPr>
          <a:xfrm>
            <a:off x="562194" y="1125896"/>
            <a:ext cx="10981898" cy="633667"/>
          </a:xfrm>
          <a:prstGeom prst="rect">
            <a:avLst/>
          </a:prstGeom>
          <a:noFill/>
        </p:spPr>
        <p:txBody>
          <a:bodyPr wrap="square" lIns="0" tIns="0" rIns="0" bIns="0" rtlCol="0" anchor="t"/>
          <a:lstStyle/>
          <a:p>
            <a:pPr>
              <a:lnSpc>
                <a:spcPts val="5550"/>
              </a:lnSpc>
            </a:pPr>
            <a:r>
              <a:rPr lang="vi-VN" b="1">
                <a:solidFill>
                  <a:srgbClr val="201B18"/>
                </a:solidFill>
                <a:ea typeface="Platypi Medium" pitchFamily="34" charset="-122"/>
                <a:cs typeface="Platypi Medium" pitchFamily="34" charset="-120"/>
              </a:rPr>
              <a:t>4.1 Quản lý năng lượng hiệu quả</a:t>
            </a:r>
            <a:endParaRPr lang="en-US" b="1">
              <a:solidFill>
                <a:srgbClr val="201B18"/>
              </a:solidFill>
              <a:cs typeface="Platypi Medium" pitchFamily="34" charset="-120"/>
            </a:endParaRPr>
          </a:p>
        </p:txBody>
      </p:sp>
      <p:graphicFrame>
        <p:nvGraphicFramePr>
          <p:cNvPr id="5" name="Table 4">
            <a:extLst>
              <a:ext uri="{FF2B5EF4-FFF2-40B4-BE49-F238E27FC236}">
                <a16:creationId xmlns:a16="http://schemas.microsoft.com/office/drawing/2014/main" id="{1B5BC2DA-CB30-7D6E-1E9B-BDB4EF9CEBE5}"/>
              </a:ext>
            </a:extLst>
          </p:cNvPr>
          <p:cNvGraphicFramePr>
            <a:graphicFrameLocks noGrp="1"/>
          </p:cNvGraphicFramePr>
          <p:nvPr/>
        </p:nvGraphicFramePr>
        <p:xfrm>
          <a:off x="609600" y="2459386"/>
          <a:ext cx="10972800" cy="3211068"/>
        </p:xfrm>
        <a:graphic>
          <a:graphicData uri="http://schemas.openxmlformats.org/drawingml/2006/table">
            <a:tbl>
              <a:tblPr/>
              <a:tblGrid>
                <a:gridCol w="3657600">
                  <a:extLst>
                    <a:ext uri="{9D8B030D-6E8A-4147-A177-3AD203B41FA5}">
                      <a16:colId xmlns:a16="http://schemas.microsoft.com/office/drawing/2014/main" val="448498051"/>
                    </a:ext>
                  </a:extLst>
                </a:gridCol>
                <a:gridCol w="3657600">
                  <a:extLst>
                    <a:ext uri="{9D8B030D-6E8A-4147-A177-3AD203B41FA5}">
                      <a16:colId xmlns:a16="http://schemas.microsoft.com/office/drawing/2014/main" val="811510471"/>
                    </a:ext>
                  </a:extLst>
                </a:gridCol>
                <a:gridCol w="3657600">
                  <a:extLst>
                    <a:ext uri="{9D8B030D-6E8A-4147-A177-3AD203B41FA5}">
                      <a16:colId xmlns:a16="http://schemas.microsoft.com/office/drawing/2014/main" val="3266184564"/>
                    </a:ext>
                  </a:extLst>
                </a:gridCol>
              </a:tblGrid>
              <a:tr h="0">
                <a:tc>
                  <a:txBody>
                    <a:bodyPr vert="horz" wrap="square"/>
                    <a:lstStyle/>
                    <a:p>
                      <a:pPr>
                        <a:buNone/>
                      </a:pPr>
                      <a:r>
                        <a:rPr lang="en-US" b="1" err="1"/>
                        <a:t>Tính năng</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buNone/>
                      </a:pPr>
                      <a:r>
                        <a:rPr lang="en-US" b="1" err="1"/>
                        <a:t>Ứng dụng thực tế trong quá trình sản xuất</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buNone/>
                      </a:pPr>
                      <a:r>
                        <a:rPr lang="en-US" b="1"/>
                        <a:t>Lợi ích chính</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11248265"/>
                  </a:ext>
                </a:extLst>
              </a:tr>
              <a:tr h="0">
                <a:tc>
                  <a:txBody>
                    <a:bodyPr vert="horz" wrap="square"/>
                    <a:lstStyle/>
                    <a:p>
                      <a:pPr>
                        <a:buNone/>
                      </a:pPr>
                      <a:r>
                        <a:rPr lang="en-US" b="1" err="1"/>
                        <a:t>Phân tích và báo cáo dữ liệu</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buNone/>
                      </a:pPr>
                      <a:r>
                        <a:rPr lang="vi-VN"/>
                        <a:t>Bảng điều khiển thời gian thực cho các mô hình sử dụng năng lượng</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buNone/>
                      </a:pPr>
                      <a:r>
                        <a:rPr lang="en-US" err="1"/>
                        <a:t>Tiết kiệm 3%+ hàng năm, thông tin chi tiết về việc sử dụng rõ ràng</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6950017"/>
                  </a:ext>
                </a:extLst>
              </a:tr>
              <a:tr h="0">
                <a:tc>
                  <a:txBody>
                    <a:bodyPr vert="horz" wrap="square"/>
                    <a:lstStyle/>
                    <a:p>
                      <a:pPr>
                        <a:buNone/>
                      </a:pPr>
                      <a:r>
                        <a:rPr lang="en-US" b="1" err="1"/>
                        <a:t>Phát hiện sự cố</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buNone/>
                      </a:pPr>
                      <a:r>
                        <a:rPr lang="en-US"/>
                        <a:t>Alerts for voltage, overloads, short circuits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buNone/>
                      </a:pPr>
                      <a:r>
                        <a:rPr lang="en-US" err="1"/>
                        <a:t>Giảm thời gian chết, phản ứng chủ động, tránh chi phí</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93016585"/>
                  </a:ext>
                </a:extLst>
              </a:tr>
              <a:tr h="0">
                <a:tc>
                  <a:txBody>
                    <a:bodyPr vert="horz" wrap="square"/>
                    <a:lstStyle/>
                    <a:p>
                      <a:pPr>
                        <a:buNone/>
                      </a:pPr>
                      <a:r>
                        <a:rPr lang="en-US" b="1" err="1"/>
                        <a:t>Phù hợp ISO 50001</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buNone/>
                      </a:pPr>
                      <a:r>
                        <a:rPr lang="en-US"/>
                        <a:t>Energy policies, targets, metrics, dashboards, reviews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buNone/>
                      </a:pPr>
                      <a:r>
                        <a:rPr lang="vi-VN"/>
                        <a:t>Giảm ~ 5% chi phí năng lượng, tiết kiệm tổng hợp, cải thiện bảo trì và xây dựng thương hiệu</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73638882"/>
                  </a:ext>
                </a:extLst>
              </a:tr>
            </a:tbl>
          </a:graphicData>
        </a:graphic>
      </p:graphicFrame>
      <p:sp>
        <p:nvSpPr>
          <p:cNvPr id="7" name="TextBox 6">
            <a:extLst>
              <a:ext uri="{FF2B5EF4-FFF2-40B4-BE49-F238E27FC236}">
                <a16:creationId xmlns:a16="http://schemas.microsoft.com/office/drawing/2014/main" id="{D4F6EA2B-59D0-3037-983A-4E581B8341B7}"/>
              </a:ext>
            </a:extLst>
          </p:cNvPr>
          <p:cNvSpPr txBox="1"/>
          <p:nvPr/>
        </p:nvSpPr>
        <p:spPr>
          <a:xfrm>
            <a:off x="562194" y="1759563"/>
            <a:ext cx="6099858" cy="379656"/>
          </a:xfrm>
          <a:prstGeom prst="rect">
            <a:avLst/>
          </a:prstGeom>
          <a:noFill/>
        </p:spPr>
        <p:txBody>
          <a:bodyPr wrap="square">
            <a:spAutoFit/>
          </a:bodyPr>
          <a:lstStyle/>
          <a:p>
            <a:pPr>
              <a:buNone/>
            </a:pPr>
            <a:r>
              <a:rPr lang="en-US" b="1" err="1"/>
              <a:t>Bảng tóm tắt - Ứng dụng và Lợi ích</a:t>
            </a:r>
            <a:endParaRPr lang="en-US" b="1"/>
          </a:p>
        </p:txBody>
      </p:sp>
    </p:spTree>
    <p:extLst>
      <p:ext uri="{BB962C8B-B14F-4D97-AF65-F5344CB8AC3E}">
        <p14:creationId xmlns:p14="http://schemas.microsoft.com/office/powerpoint/2010/main" val="1662242094"/>
      </p:ext>
    </p:extLst>
  </p:cSld>
  <p:clrMapOvr>
    <a:masterClrMapping/>
  </p:clrMapOvr>
  <p:transition/>
  <p:timing/>
</p:sld>
</file>

<file path=ppt/slides/slide4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03862C26-E306-FF5B-2213-0C7979824BB9}"/>
            </a:ext>
          </a:extLst>
        </p:cNvPr>
        <p:cNvGrpSpPr/>
        <p:nvPr/>
      </p:nvGrpSpPr>
      <p:grpSpPr>
        <a:xfrm>
          <a:off x="0" y="0"/>
          <a:ext cx="0" cy="0"/>
        </a:xfrm>
      </p:grpSpPr>
      <p:sp>
        <p:nvSpPr>
          <p:cNvPr id="7" name="Text 0">
            <a:extLst>
              <a:ext uri="{FF2B5EF4-FFF2-40B4-BE49-F238E27FC236}">
                <a16:creationId xmlns:a16="http://schemas.microsoft.com/office/drawing/2014/main" id="{DA8E4EFB-F439-7CB8-729E-D0801787FC6A}"/>
              </a:ext>
            </a:extLst>
          </p:cNvPr>
          <p:cNvSpPr/>
          <p:nvPr/>
        </p:nvSpPr>
        <p:spPr>
          <a:xfrm>
            <a:off x="597086" y="1350594"/>
            <a:ext cx="11229691" cy="1946909"/>
          </a:xfrm>
          <a:prstGeom prst="rect">
            <a:avLst/>
          </a:prstGeom>
          <a:noFill/>
        </p:spPr>
        <p:txBody>
          <a:bodyPr wrap="square" lIns="0" tIns="0" rIns="0" bIns="0" rtlCol="0" anchor="t"/>
          <a:lstStyle/>
          <a:p>
            <a:pPr>
              <a:lnSpc>
                <a:spcPts val="4583"/>
              </a:lnSpc>
            </a:pPr>
            <a:r>
              <a:rPr lang="en-US" sz="2400">
                <a:solidFill>
                  <a:srgbClr val="201B18"/>
                </a:solidFill>
                <a:latin typeface="+mn-lt"/>
                <a:ea typeface="Platypi Medium" pitchFamily="34" charset="-122"/>
                <a:cs typeface="Platypi Medium" pitchFamily="34" charset="-120"/>
              </a:rPr>
              <a:t>4.2 Chuyển đổi nhiên liệu</a:t>
            </a:r>
            <a:endParaRPr lang="en-US" sz="2400">
              <a:latin typeface="+mn-lt"/>
            </a:endParaRPr>
          </a:p>
        </p:txBody>
      </p:sp>
      <p:sp>
        <p:nvSpPr>
          <p:cNvPr id="3" name="TextBox 2">
            <a:extLst>
              <a:ext uri="{FF2B5EF4-FFF2-40B4-BE49-F238E27FC236}">
                <a16:creationId xmlns:a16="http://schemas.microsoft.com/office/drawing/2014/main" id="{30FC45D5-4FAF-A910-62B0-57A167D9950E}"/>
              </a:ext>
            </a:extLst>
          </p:cNvPr>
          <p:cNvSpPr txBox="1"/>
          <p:nvPr/>
        </p:nvSpPr>
        <p:spPr>
          <a:xfrm>
            <a:off x="672596" y="1964385"/>
            <a:ext cx="5411527" cy="1569660"/>
          </a:xfrm>
          <a:prstGeom prst="rect">
            <a:avLst/>
          </a:prstGeom>
          <a:noFill/>
        </p:spPr>
        <p:txBody>
          <a:bodyPr wrap="square">
            <a:spAutoFit/>
          </a:bodyPr>
          <a:lstStyle/>
          <a:p>
            <a:r>
              <a:rPr lang="vi-VN" sz="1600">
                <a:latin typeface="+mn-lt"/>
              </a:rPr>
              <a:t>Một số nhà máy đã bắt đầu thay thế dầu đốt (FO) bằng khí tự nhiên (NG), giúp tiết kiệm chi phí nhiên liệu (khoảng 113.000 VND/tấn phôi) và giảm phát thải. Trong tương lai, việc sử dụng hydro xanh thay cho than trong luyện thép có thể là hướng đi tiềm năng, dù hiện tại còn hạn chế về chi phí và cơ sở hạ tầng.</a:t>
            </a:r>
          </a:p>
        </p:txBody>
      </p:sp>
      <p:sp>
        <p:nvSpPr>
          <p:cNvPr id="4" name="TextBox 3">
            <a:extLst>
              <a:ext uri="{FF2B5EF4-FFF2-40B4-BE49-F238E27FC236}">
                <a16:creationId xmlns:a16="http://schemas.microsoft.com/office/drawing/2014/main" id="{D5EDFC03-BFC6-93A4-460A-C4F17D09EBCA}"/>
              </a:ext>
            </a:extLst>
          </p:cNvPr>
          <p:cNvSpPr txBox="1"/>
          <p:nvPr/>
        </p:nvSpPr>
        <p:spPr>
          <a:xfrm>
            <a:off x="672596" y="4226799"/>
            <a:ext cx="5605574" cy="1569660"/>
          </a:xfrm>
          <a:prstGeom prst="rect">
            <a:avLst/>
          </a:prstGeom>
          <a:noFill/>
        </p:spPr>
        <p:txBody>
          <a:bodyPr wrap="square">
            <a:spAutoFit/>
          </a:bodyPr>
          <a:lstStyle/>
          <a:p>
            <a:r>
              <a:rPr lang="vi-VN" sz="1600">
                <a:latin typeface="+mn-lt"/>
              </a:rPr>
              <a:t>Các doanh nghiệp thép có thể kết hợp sử dụng năng lượng mặt trời hoặc gió để giảm phụ thuộc vào lưới điện quốc gia, vốn chủ yếu dựa vào nhiên liệu hóa thạch. Điều này không chỉ tiết kiệm chi phí dài hạn mà còn đáp ứng xu hướng sản xuất thép xanh, phù hợp với các yêu cầu quốc tế như Cơ chế Điều chỉnh Biên giới Carbon (CBAM) của EU.</a:t>
            </a:r>
          </a:p>
        </p:txBody>
      </p:sp>
      <p:sp>
        <p:nvSpPr>
          <p:cNvPr id="9" name="Text 0">
            <a:extLst>
              <a:ext uri="{FF2B5EF4-FFF2-40B4-BE49-F238E27FC236}">
                <a16:creationId xmlns:a16="http://schemas.microsoft.com/office/drawing/2014/main" id="{8F8810F1-D60F-2691-F72C-F402FB7C2172}"/>
              </a:ext>
            </a:extLst>
          </p:cNvPr>
          <p:cNvSpPr/>
          <p:nvPr/>
        </p:nvSpPr>
        <p:spPr>
          <a:xfrm>
            <a:off x="597086" y="3623593"/>
            <a:ext cx="5204010" cy="587829"/>
          </a:xfrm>
          <a:prstGeom prst="rect">
            <a:avLst/>
          </a:prstGeom>
          <a:noFill/>
        </p:spPr>
        <p:txBody>
          <a:bodyPr wrap="square" lIns="0" tIns="0" rIns="0" bIns="0" rtlCol="0" anchor="t"/>
          <a:lstStyle/>
          <a:p>
            <a:pPr>
              <a:lnSpc>
                <a:spcPts val="4583"/>
              </a:lnSpc>
            </a:pPr>
            <a:r>
              <a:rPr lang="en-US" sz="2400">
                <a:solidFill>
                  <a:srgbClr val="201B18"/>
                </a:solidFill>
                <a:latin typeface="+mn-lt"/>
                <a:cs typeface="Platypi Medium" pitchFamily="34" charset="-120"/>
              </a:rPr>
              <a:t>4.3 </a:t>
            </a:r>
            <a:r>
              <a:rPr lang="vi-VN" sz="2400">
                <a:solidFill>
                  <a:srgbClr val="201B18"/>
                </a:solidFill>
                <a:latin typeface="+mn-lt"/>
                <a:cs typeface="Platypi Medium" pitchFamily="34" charset="-120"/>
              </a:rPr>
              <a:t>Đầu tư vào năng lượng tái tạo</a:t>
            </a:r>
            <a:endParaRPr lang="en-US" sz="2400">
              <a:solidFill>
                <a:srgbClr val="201B18"/>
              </a:solidFill>
              <a:latin typeface="+mn-lt"/>
              <a:cs typeface="Platypi Medium" pitchFamily="34" charset="-120"/>
            </a:endParaRPr>
          </a:p>
          <a:p>
            <a:pPr>
              <a:lnSpc>
                <a:spcPts val="4583"/>
              </a:lnSpc>
            </a:pPr>
            <a:endParaRPr lang="en-US" sz="2400">
              <a:latin typeface="+mn-lt"/>
            </a:endParaRPr>
          </a:p>
        </p:txBody>
      </p:sp>
      <p:pic>
        <p:nvPicPr>
          <p:cNvPr id="12" name="Picture 11" descr="A collage of different images of different types of wind turbines&#10;&#10;AI-generated content may be incorrect.">
            <a:extLst>
              <a:ext uri="{FF2B5EF4-FFF2-40B4-BE49-F238E27FC236}">
                <a16:creationId xmlns:a16="http://schemas.microsoft.com/office/drawing/2014/main" id="{302323DC-79CC-6EFB-C631-2B28AD2EF970}"/>
              </a:ext>
            </a:extLst>
          </p:cNvPr>
          <p:cNvPicPr>
            <a:picLocks noChangeAspect="1"/>
          </p:cNvPicPr>
          <p:nvPr/>
        </p:nvPicPr>
        <p:blipFill>
          <a:blip r:embed="rId3"/>
          <a:stretch>
            <a:fillRect/>
          </a:stretch>
        </p:blipFill>
        <p:spPr>
          <a:xfrm>
            <a:off x="7236277" y="4101798"/>
            <a:ext cx="3486151" cy="1952245"/>
          </a:xfrm>
          <a:prstGeom prst="rect">
            <a:avLst/>
          </a:prstGeom>
        </p:spPr>
      </p:pic>
      <p:pic>
        <p:nvPicPr>
          <p:cNvPr id="14" name="Picture 13">
            <a:extLst>
              <a:ext uri="{FF2B5EF4-FFF2-40B4-BE49-F238E27FC236}">
                <a16:creationId xmlns:a16="http://schemas.microsoft.com/office/drawing/2014/main" id="{FD1481DF-9DA9-952F-1DA9-027E929B5EA9}"/>
              </a:ext>
            </a:extLst>
          </p:cNvPr>
          <p:cNvPicPr>
            <a:picLocks noChangeAspect="1"/>
          </p:cNvPicPr>
          <p:nvPr/>
        </p:nvPicPr>
        <p:blipFill>
          <a:blip r:embed="rId4"/>
          <a:srcRect r="61"/>
          <a:stretch>
            <a:fillRect/>
          </a:stretch>
        </p:blipFill>
        <p:spPr>
          <a:xfrm>
            <a:off x="6999514" y="1296914"/>
            <a:ext cx="4239044" cy="2414529"/>
          </a:xfrm>
          <a:prstGeom prst="rect">
            <a:avLst/>
          </a:prstGeom>
        </p:spPr>
      </p:pic>
      <p:sp>
        <p:nvSpPr>
          <p:cNvPr id="2" name="TextBox 1">
            <a:extLst>
              <a:ext uri="{FF2B5EF4-FFF2-40B4-BE49-F238E27FC236}">
                <a16:creationId xmlns:a16="http://schemas.microsoft.com/office/drawing/2014/main" id="{1DBD68C8-E18E-BF0A-4E73-DCEB1A903115}"/>
              </a:ext>
            </a:extLst>
          </p:cNvPr>
          <p:cNvSpPr txBox="1"/>
          <p:nvPr/>
        </p:nvSpPr>
        <p:spPr>
          <a:xfrm>
            <a:off x="500962" y="437019"/>
            <a:ext cx="11190075" cy="523220"/>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4. Các cơ hội tiết kiệm năng lượng khác</a:t>
            </a: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2335525473"/>
      </p:ext>
    </p:extLst>
  </p:cSld>
  <p:clrMapOvr>
    <a:masterClrMapping/>
  </p:clrMapOvr>
  <p:transition/>
  <p:timing/>
</p:sld>
</file>

<file path=ppt/slides/slide4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B0EAB299-4888-569C-DBE8-52C5A3FBAFB9}"/>
              </a:ext>
            </a:extLst>
          </p:cNvPr>
          <p:cNvSpPr>
            <a:spLocks noGrp="1"/>
          </p:cNvSpPr>
          <p:nvPr>
            <p:ph type="title"/>
          </p:nvPr>
        </p:nvSpPr>
        <p:spPr/>
        <p:txBody>
          <a:bodyPr>
            <a:normAutofit fontScale="90000"/>
          </a:bodyPr>
          <a:lstStyle/>
          <a:p>
            <a:r>
              <a:rPr lang="en-US" err="1">
                <a:solidFill>
                  <a:schemeClr val="accent1">
                    <a:lumMod val="50000"/>
                  </a:schemeClr>
                </a:solidFill>
              </a:rPr>
              <a:t>Ví dụ</a:t>
            </a:r>
            <a:endParaRPr lang="en-VN">
              <a:solidFill>
                <a:schemeClr val="accent1">
                  <a:lumMod val="50000"/>
                </a:schemeClr>
              </a:solidFill>
            </a:endParaRPr>
          </a:p>
        </p:txBody>
      </p:sp>
      <p:sp>
        <p:nvSpPr>
          <p:cNvPr id="4" name="TextBox 3">
            <a:extLst>
              <a:ext uri="{FF2B5EF4-FFF2-40B4-BE49-F238E27FC236}">
                <a16:creationId xmlns:a16="http://schemas.microsoft.com/office/drawing/2014/main" id="{B76E1E4C-CA68-A205-0D79-CAFE5397448A}"/>
              </a:ext>
            </a:extLst>
          </p:cNvPr>
          <p:cNvSpPr txBox="1"/>
          <p:nvPr/>
        </p:nvSpPr>
        <p:spPr>
          <a:xfrm>
            <a:off x="609600" y="1238787"/>
            <a:ext cx="10972800" cy="1815882"/>
          </a:xfrm>
          <a:prstGeom prst="rect">
            <a:avLst/>
          </a:prstGeom>
          <a:noFill/>
        </p:spPr>
        <p:txBody>
          <a:bodyPr wrap="square">
            <a:spAutoFit/>
          </a:bodyPr>
          <a:lstStyle/>
          <a:p>
            <a:pPr>
              <a:buNone/>
            </a:pPr>
            <a:r>
              <a:rPr lang="vi-VN" sz="1600" b="1"/>
              <a:t>Ví dụ: Tập đoàn PEB Steel &amp; Vũ Phong Energy
Quan hệ đối tác: </a:t>
            </a:r>
            <a:r>
              <a:rPr lang="vi-VN" sz="1600"/>
              <a:t>Vũ Phong Energy Group, một nhà phát triển EPC và năng lượng mặt trời, đã lắp đặt hệ thống năng lượng mặt trời áp mái cho các khách hàng công nghiệp tại Việt Nam - bao gồm hệ thống 1,04 MWp cho một nhà sản xuất thép ở tỉnh Bắc Giang.</a:t>
            </a:r>
            <a:r>
              <a:rPr lang="vi-VN" sz="1600" b="1"/>
              <a:t>
</a:t>
            </a:r>
            <a:r>
              <a:rPr lang="vi-VN" sz="1600"/>
              <a:t>Mặc dù không phải là nhà sản xuất thép chính, PEB Steel Buildings sản xuất kết cấu thép được sử dụng bởi các thương hiệu lớn như Nike, Samsung, Canon, v.v. Dự án năng lượng mặt trời tại cơ sở thép của họ chứng minh cách tích hợp năng lượng mặt trời có thể hỗ trợ trực tiếp hoạt động của ngành thép.</a:t>
            </a:r>
            <a:endParaRPr lang="en-US" sz="1600"/>
          </a:p>
        </p:txBody>
      </p:sp>
      <p:graphicFrame>
        <p:nvGraphicFramePr>
          <p:cNvPr id="5" name="Table 4">
            <a:extLst>
              <a:ext uri="{FF2B5EF4-FFF2-40B4-BE49-F238E27FC236}">
                <a16:creationId xmlns:a16="http://schemas.microsoft.com/office/drawing/2014/main" id="{D47EE7B7-6681-E07C-9B9B-6F78D0B12783}"/>
              </a:ext>
            </a:extLst>
          </p:cNvPr>
          <p:cNvGraphicFramePr>
            <a:graphicFrameLocks noGrp="1"/>
          </p:cNvGraphicFramePr>
          <p:nvPr>
            <p:extLst>
              <p:ext uri="{D42A27DB-BD31-4B8C-83A1-F6EECF244321}">
                <p14:modId xmlns:p14="http://schemas.microsoft.com/office/powerpoint/2010/main" val="2653206347"/>
              </p:ext>
            </p:extLst>
          </p:nvPr>
        </p:nvGraphicFramePr>
        <p:xfrm>
          <a:off x="609600" y="3054669"/>
          <a:ext cx="10972800" cy="3383280"/>
        </p:xfrm>
        <a:graphic>
          <a:graphicData uri="http://schemas.openxmlformats.org/drawingml/2006/table">
            <a:tbl>
              <a:tblPr/>
              <a:tblGrid>
                <a:gridCol w="3811929">
                  <a:extLst>
                    <a:ext uri="{9D8B030D-6E8A-4147-A177-3AD203B41FA5}">
                      <a16:colId xmlns:a16="http://schemas.microsoft.com/office/drawing/2014/main" val="2869851878"/>
                    </a:ext>
                  </a:extLst>
                </a:gridCol>
                <a:gridCol w="7160871">
                  <a:extLst>
                    <a:ext uri="{9D8B030D-6E8A-4147-A177-3AD203B41FA5}">
                      <a16:colId xmlns:a16="http://schemas.microsoft.com/office/drawing/2014/main" val="2593652898"/>
                    </a:ext>
                  </a:extLst>
                </a:gridCol>
              </a:tblGrid>
              <a:tr h="0">
                <a:tc>
                  <a:txBody>
                    <a:bodyPr vert="horz" wrap="square"/>
                    <a:lstStyle/>
                    <a:p>
                      <a:pPr>
                        <a:buNone/>
                      </a:pPr>
                      <a:r>
                        <a:rPr lang="en-US" sz="1600" b="1" err="1"/>
                        <a:t>Tác dụng</a:t>
                      </a:r>
                      <a:endParaRPr lang="en-US" sz="16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buNone/>
                      </a:pPr>
                      <a:r>
                        <a:rPr lang="en-US" sz="1600" b="1" err="1"/>
                        <a:t>Sự miêu tả</a:t>
                      </a:r>
                      <a:endParaRPr lang="en-US" sz="16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7305476"/>
                  </a:ext>
                </a:extLst>
              </a:tr>
              <a:tr h="0">
                <a:tc>
                  <a:txBody>
                    <a:bodyPr vert="horz" wrap="square"/>
                    <a:lstStyle/>
                    <a:p>
                      <a:pPr>
                        <a:buNone/>
                      </a:pPr>
                      <a:r>
                        <a:rPr lang="vi-VN" sz="1600" b="1"/>
                        <a:t>Tiết kiệm chi phí năng lượng</a:t>
                      </a:r>
                      <a:endParaRPr lang="en-US" sz="16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buNone/>
                      </a:pPr>
                      <a:r>
                        <a:rPr lang="vi-VN" sz="1600"/>
                        <a:t>Năng lượng mặt trời trên mái nhà làm giảm sự phụ thuộc vào lưới điện - đặc biệt là năng lượng dựa trên nhiên liệu hóa thạch - dẫn đến giảm chi phí năng lượng lâu dài.</a:t>
                      </a:r>
                      <a:endParaRPr lang="en-US" sz="16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05423839"/>
                  </a:ext>
                </a:extLst>
              </a:tr>
              <a:tr h="0">
                <a:tc>
                  <a:txBody>
                    <a:bodyPr vert="horz" wrap="square"/>
                    <a:lstStyle/>
                    <a:p>
                      <a:pPr>
                        <a:buNone/>
                      </a:pPr>
                      <a:r>
                        <a:rPr lang="en-US" sz="1600" b="1" err="1"/>
                        <a:t>Tính bền vững và tuân thủ CBAM</a:t>
                      </a:r>
                      <a:endParaRPr lang="en-US" sz="16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buNone/>
                      </a:pPr>
                      <a:r>
                        <a:rPr lang="vi-VN" sz="1600"/>
                        <a:t>Sử dụng năng lượng tái tạo làm giảm lượng khí thải carbon gián tiếp của các sản phẩm thép, giúp đáp ứng các yêu cầu về Cơ chế Điều chỉnh Biên giới Carbon (CBAM) của EU.</a:t>
                      </a:r>
                      <a:endParaRPr lang="en-US" sz="16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5108606"/>
                  </a:ext>
                </a:extLst>
              </a:tr>
              <a:tr h="0">
                <a:tc>
                  <a:txBody>
                    <a:bodyPr vert="horz" wrap="square"/>
                    <a:lstStyle/>
                    <a:p>
                      <a:pPr>
                        <a:buNone/>
                      </a:pPr>
                      <a:r>
                        <a:rPr lang="vi-VN" sz="1600" b="1"/>
                        <a:t>Khả năng phục hồi lưới điện</a:t>
                      </a:r>
                      <a:endParaRPr lang="en-US" sz="16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buNone/>
                      </a:pPr>
                      <a:r>
                        <a:rPr lang="vi-VN" sz="1600"/>
                        <a:t>Cung cấp năng lượng mặt trời một phần không nối lưới giúp ổn định khả năng tiếp cận năng lượng khi đối mặt với cơ sở hạ tầng điện thường xuyên quá tải của Việt Nam.</a:t>
                      </a:r>
                      <a:endParaRPr lang="en-US" sz="16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21702472"/>
                  </a:ext>
                </a:extLst>
              </a:tr>
              <a:tr h="0">
                <a:tc>
                  <a:txBody>
                    <a:bodyPr vert="horz" wrap="square"/>
                    <a:lstStyle/>
                    <a:p>
                      <a:pPr>
                        <a:buNone/>
                      </a:pPr>
                      <a:r>
                        <a:rPr lang="vi-VN" sz="1600" b="1"/>
                        <a:t>Nâng cao thương hiệu doanh nghiệp</a:t>
                      </a:r>
                      <a:endParaRPr lang="en-US" sz="16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buNone/>
                      </a:pPr>
                      <a:r>
                        <a:rPr lang="vi-VN" sz="1600"/>
                        <a:t>Thể hiện vị trí dẫn đầu trong sản xuất bền vững, nâng cao nhận thức về thương hiệu với các đối tác và khách hàng toàn cầu.</a:t>
                      </a:r>
                      <a:endParaRPr lang="en-US" sz="16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62971574"/>
                  </a:ext>
                </a:extLst>
              </a:tr>
            </a:tbl>
          </a:graphicData>
        </a:graphic>
      </p:graphicFrame>
    </p:spTree>
    <p:extLst>
      <p:ext uri="{BB962C8B-B14F-4D97-AF65-F5344CB8AC3E}">
        <p14:creationId xmlns:p14="http://schemas.microsoft.com/office/powerpoint/2010/main" val="3262299179"/>
      </p:ext>
    </p:extLst>
  </p:cSld>
  <p:clrMapOvr>
    <a:masterClrMapping/>
  </p:clrMapOvr>
  <p:transition/>
  <p:timing/>
</p:sld>
</file>

<file path=ppt/slides/slide4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 name="TextBox 17">
            <a:extLst>
              <a:ext uri="{FF2B5EF4-FFF2-40B4-BE49-F238E27FC236}">
                <a16:creationId xmlns:a16="http://schemas.microsoft.com/office/drawing/2014/main" id="{AF271264-7D9C-5B1A-4E52-020561546D5E}"/>
              </a:ext>
            </a:extLst>
          </p:cNvPr>
          <p:cNvSpPr txBox="1"/>
          <p:nvPr/>
        </p:nvSpPr>
        <p:spPr>
          <a:xfrm>
            <a:off x="1120658" y="573486"/>
            <a:ext cx="10429458" cy="523220"/>
          </a:xfrm>
          <a:prstGeom prst="rect">
            <a:avLst/>
          </a:prstGeom>
          <a:noFill/>
        </p:spPr>
        <p:txBody>
          <a:bodyPr wrap="none" rtlCol="0">
            <a:spAutoFit/>
          </a:bodyPr>
          <a:lstStyle/>
          <a:p>
            <a:r>
              <a:rPr lang="vi-VN" sz="2800" b="1">
                <a:solidFill>
                  <a:schemeClr val="accent1">
                    <a:lumMod val="50000"/>
                  </a:schemeClr>
                </a:solidFill>
              </a:rPr>
              <a:t>5. Công cụ Theo dõi và đánh giá: Hiệu quả của đầu tư TKNL</a:t>
            </a:r>
            <a:endParaRPr lang="en-US" sz="2800">
              <a:solidFill>
                <a:schemeClr val="accent1">
                  <a:lumMod val="50000"/>
                </a:schemeClr>
              </a:solidFill>
            </a:endParaRPr>
          </a:p>
        </p:txBody>
      </p:sp>
      <p:sp>
        <p:nvSpPr>
          <p:cNvPr id="19" name="Rectangle 14">
            <a:extLst>
              <a:ext uri="{FF2B5EF4-FFF2-40B4-BE49-F238E27FC236}">
                <a16:creationId xmlns:a16="http://schemas.microsoft.com/office/drawing/2014/main" id="{B3F903CA-5FA3-1505-C78B-E439E6B7878D}"/>
              </a:ext>
            </a:extLst>
          </p:cNvPr>
          <p:cNvSpPr>
            <a:spLocks noChangeArrowheads="1"/>
          </p:cNvSpPr>
          <p:nvPr/>
        </p:nvSpPr>
        <p:spPr bwMode="auto">
          <a:xfrm>
            <a:off x="641883" y="1631238"/>
            <a:ext cx="10908233" cy="3918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indent="-285750">
              <a:lnSpc>
                <a:spcPct val="150000"/>
              </a:lnSpc>
              <a:buFont typeface="Wingdings" panose="05000000000000000000" pitchFamily="2" charset="2"/>
              <a:buChar char="q"/>
            </a:pPr>
            <a:r>
              <a:rPr lang="vi-VN" b="1"/>
              <a:t>Phân tích cơ sở năng lượng (Cơ sở năng lượng - EnB)</a:t>
            </a:r>
            <a:endParaRPr lang="en-US" b="1"/>
          </a:p>
          <a:p>
            <a:pPr marL="285750" indent="-285750">
              <a:lnSpc>
                <a:spcPct val="150000"/>
              </a:lnSpc>
              <a:buFont typeface="Wingdings" panose="05000000000000000000" pitchFamily="2" charset="2"/>
              <a:buChar char="Ø"/>
            </a:pPr>
            <a:r>
              <a:rPr lang="vi-VN" b="1"/>
              <a:t>Mục tiêu:</a:t>
            </a:r>
            <a:r>
              <a:rPr lang="vi-VN"/>
              <a:t> Làm cơ sở so sánh trước và sau khi thực hiện các biện pháp tiết kiệm năng lượng.</a:t>
            </a:r>
            <a:endParaRPr lang="en-US"/>
          </a:p>
          <a:p>
            <a:pPr marL="285750" indent="-285750">
              <a:lnSpc>
                <a:spcPct val="150000"/>
              </a:lnSpc>
              <a:buFont typeface="Wingdings" panose="05000000000000000000" pitchFamily="2" charset="2"/>
              <a:buChar char="Ø"/>
            </a:pPr>
            <a:r>
              <a:rPr lang="vi-VN" b="1"/>
              <a:t>Phương pháp:</a:t>
            </a:r>
            <a:endParaRPr lang="en-US"/>
          </a:p>
          <a:p>
            <a:pPr marL="285750" indent="-285750">
              <a:lnSpc>
                <a:spcPct val="150000"/>
              </a:lnSpc>
              <a:buFont typeface="Arial" panose="020b0604020202020204" pitchFamily="34" charset="0"/>
              <a:buChar char="•"/>
            </a:pPr>
            <a:r>
              <a:rPr lang="vi-VN"/>
              <a:t>Sử dụng dữ liệu tiêu thụ năng lượng lịch sử (thường là 1–3 năm).
Điều chỉnh cho các thay đổi về sản lượng sản xuất, điều kiện thời tiết và tải vận hành</a:t>
            </a:r>
            <a:r>
              <a:rPr lang="en-US"/>
              <a:t>.</a:t>
            </a:r>
          </a:p>
          <a:p>
            <a:pPr marL="285750" indent="-285750">
              <a:lnSpc>
                <a:spcPct val="150000"/>
              </a:lnSpc>
              <a:buFont typeface="Wingdings" panose="05000000000000000000" pitchFamily="2" charset="2"/>
              <a:buChar char="Ø"/>
            </a:pPr>
            <a:r>
              <a:rPr lang="en-US" b="1"/>
              <a:t>Công cụ hỗ trợ:</a:t>
            </a:r>
            <a:endParaRPr lang="en-US"/>
          </a:p>
          <a:p>
            <a:pPr marL="285750" indent="-285750">
              <a:lnSpc>
                <a:spcPct val="150000"/>
              </a:lnSpc>
              <a:buFont typeface="Arial" panose="020b0604020202020204" pitchFamily="34" charset="0"/>
              <a:buChar char="•"/>
            </a:pPr>
            <a:r>
              <a:rPr lang="vi-VN"/>
              <a:t>Excel
Phần mềm ISO 50001
Phần mềm EnPI (Chỉ số Hiệu suất Năng lượng) của Bộ Năng lượng Hoa Kỳ (DOE)</a:t>
            </a:r>
            <a:endParaRPr lang="en-US"/>
          </a:p>
        </p:txBody>
      </p:sp>
    </p:spTree>
    <p:extLst>
      <p:ext uri="{BB962C8B-B14F-4D97-AF65-F5344CB8AC3E}">
        <p14:creationId xmlns:p14="http://schemas.microsoft.com/office/powerpoint/2010/main" val="680958541"/>
      </p:ext>
    </p:extLst>
  </p:cSld>
  <p:clrMapOvr>
    <a:masterClrMapping/>
  </p:clrMapOvr>
  <p:transition/>
  <p:timing/>
</p:sld>
</file>

<file path=ppt/slides/slide4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418A362F-A8EB-BC43-5E15-D071D994BA7F}"/>
            </a:ext>
          </a:extLst>
        </p:cNvPr>
        <p:cNvGrpSpPr/>
        <p:nvPr/>
      </p:nvGrpSpPr>
      <p:grpSpPr>
        <a:xfrm>
          <a:off x="0" y="0"/>
          <a:ext cx="0" cy="0"/>
        </a:xfrm>
      </p:grpSpPr>
      <p:sp>
        <p:nvSpPr>
          <p:cNvPr id="19" name="Rectangle 14">
            <a:extLst>
              <a:ext uri="{FF2B5EF4-FFF2-40B4-BE49-F238E27FC236}">
                <a16:creationId xmlns:a16="http://schemas.microsoft.com/office/drawing/2014/main" id="{01601497-B207-9278-E4A8-BF7408E42091}"/>
              </a:ext>
            </a:extLst>
          </p:cNvPr>
          <p:cNvSpPr>
            <a:spLocks noChangeArrowheads="1"/>
          </p:cNvSpPr>
          <p:nvPr/>
        </p:nvSpPr>
        <p:spPr bwMode="auto">
          <a:xfrm>
            <a:off x="641883" y="1254366"/>
            <a:ext cx="10908233" cy="4349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indent="-285750">
              <a:lnSpc>
                <a:spcPct val="150000"/>
              </a:lnSpc>
              <a:buFont typeface="Wingdings" panose="05000000000000000000" pitchFamily="2" charset="2"/>
              <a:buChar char="q"/>
            </a:pPr>
            <a:r>
              <a:rPr lang="vi-VN" b="1"/>
              <a:t>Phân tích chỉ số hiệu suất năng lượng (EnPI)</a:t>
            </a:r>
            <a:endParaRPr lang="en-US" b="1"/>
          </a:p>
          <a:p>
            <a:pPr marL="285750" indent="-285750">
              <a:lnSpc>
                <a:spcPct val="150000"/>
              </a:lnSpc>
              <a:buFont typeface="Wingdings" panose="05000000000000000000" pitchFamily="2" charset="2"/>
              <a:buChar char="Ø"/>
            </a:pPr>
            <a:r>
              <a:rPr lang="vi-VN" b="1"/>
              <a:t>Mục tiêu: </a:t>
            </a:r>
            <a:r>
              <a:rPr lang="vi-VN"/>
              <a:t>Liên tục theo dõi mức tiêu thụ năng lượng so với sản lượng sản phẩm.</a:t>
            </a:r>
            <a:endParaRPr lang="en-US"/>
          </a:p>
          <a:p>
            <a:pPr marL="285750" indent="-285750">
              <a:lnSpc>
                <a:spcPct val="150000"/>
              </a:lnSpc>
              <a:buFont typeface="Wingdings" panose="05000000000000000000" pitchFamily="2" charset="2"/>
              <a:buChar char="Ø"/>
            </a:pPr>
            <a:r>
              <a:rPr lang="en-US" b="1"/>
              <a:t>Các chỉ số ví dụ:</a:t>
            </a:r>
            <a:endParaRPr lang="en-US"/>
          </a:p>
          <a:p>
            <a:pPr marL="285750" indent="-285750">
              <a:lnSpc>
                <a:spcPct val="150000"/>
              </a:lnSpc>
              <a:buFont typeface="Arial" panose="020b0604020202020204" pitchFamily="34" charset="0"/>
              <a:buChar char="•"/>
            </a:pPr>
            <a:r>
              <a:rPr lang="en-US"/>
              <a:t>kWh trên tấn thép
GJ trên mỗi tấn clinker
TOE trên mỗi tấn sản phẩm, v.v..</a:t>
            </a:r>
          </a:p>
          <a:p>
            <a:pPr marL="285750" indent="-285750">
              <a:lnSpc>
                <a:spcPct val="150000"/>
              </a:lnSpc>
              <a:buFont typeface="Wingdings" panose="05000000000000000000" pitchFamily="2" charset="2"/>
              <a:buChar char="Ø"/>
            </a:pPr>
            <a:r>
              <a:rPr lang="en-US" b="1" err="1"/>
              <a:t>Ứng dụng:</a:t>
            </a:r>
            <a:endParaRPr lang="en-US"/>
          </a:p>
          <a:p>
            <a:pPr marL="285750" indent="-285750">
              <a:lnSpc>
                <a:spcPct val="150000"/>
              </a:lnSpc>
              <a:buFont typeface="Arial" panose="020b0604020202020204" pitchFamily="34" charset="0"/>
              <a:buChar char="•"/>
            </a:pPr>
            <a:r>
              <a:rPr lang="vi-VN"/>
              <a:t>Đo lường hiệu quả đầu tư sau khi thực hiện các giải pháp tiết kiệm năng lượng (bằng cách giảm tiêu thụ năng lượng cụ thể).
So sánh hàng tháng/quý/năm</a:t>
            </a:r>
            <a:r>
              <a:rPr lang="en-US"/>
              <a:t>.</a:t>
            </a:r>
          </a:p>
        </p:txBody>
      </p:sp>
      <p:sp>
        <p:nvSpPr>
          <p:cNvPr id="2" name="TextBox 1">
            <a:extLst>
              <a:ext uri="{FF2B5EF4-FFF2-40B4-BE49-F238E27FC236}">
                <a16:creationId xmlns:a16="http://schemas.microsoft.com/office/drawing/2014/main" id="{07DBA92E-9F66-13C1-0611-9325BD8CDA5F}"/>
              </a:ext>
            </a:extLst>
          </p:cNvPr>
          <p:cNvSpPr txBox="1"/>
          <p:nvPr/>
        </p:nvSpPr>
        <p:spPr>
          <a:xfrm>
            <a:off x="1120658" y="573486"/>
            <a:ext cx="10429458" cy="523220"/>
          </a:xfrm>
          <a:prstGeom prst="rect">
            <a:avLst/>
          </a:prstGeom>
          <a:noFill/>
        </p:spPr>
        <p:txBody>
          <a:bodyPr wrap="none" rtlCol="0">
            <a:spAutoFit/>
          </a:bodyPr>
          <a:lstStyle/>
          <a:p>
            <a:r>
              <a:rPr lang="vi-VN" sz="2800" b="1">
                <a:solidFill>
                  <a:schemeClr val="accent1">
                    <a:lumMod val="50000"/>
                  </a:schemeClr>
                </a:solidFill>
              </a:rPr>
              <a:t>5. Công cụ Theo dõi và đánh giá: Hiệu quả của đầu tư TKNL</a:t>
            </a:r>
            <a:endParaRPr lang="en-US" sz="2800">
              <a:solidFill>
                <a:schemeClr val="accent1">
                  <a:lumMod val="50000"/>
                </a:schemeClr>
              </a:solidFill>
            </a:endParaRPr>
          </a:p>
        </p:txBody>
      </p:sp>
    </p:spTree>
    <p:extLst>
      <p:ext uri="{BB962C8B-B14F-4D97-AF65-F5344CB8AC3E}">
        <p14:creationId xmlns:p14="http://schemas.microsoft.com/office/powerpoint/2010/main" val="1915429276"/>
      </p:ext>
    </p:extLst>
  </p:cSld>
  <p:clrMapOvr>
    <a:masterClrMapping/>
  </p:clrMapOvr>
  <p:transition/>
  <p:timing/>
</p:sld>
</file>

<file path=ppt/slides/slide4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215C9406-E84F-BFA3-51B1-0DCE8F772948}"/>
            </a:ext>
          </a:extLst>
        </p:cNvPr>
        <p:cNvGrpSpPr/>
        <p:nvPr/>
      </p:nvGrpSpPr>
      <p:grpSpPr>
        <a:xfrm>
          <a:off x="0" y="0"/>
          <a:ext cx="0" cy="0"/>
        </a:xfrm>
      </p:grpSpPr>
      <p:sp>
        <p:nvSpPr>
          <p:cNvPr id="12" name="TextBox 11">
            <a:extLst>
              <a:ext uri="{FF2B5EF4-FFF2-40B4-BE49-F238E27FC236}">
                <a16:creationId xmlns:a16="http://schemas.microsoft.com/office/drawing/2014/main" id="{D30A23DA-D232-286F-529A-D6E3D4B35F90}"/>
              </a:ext>
            </a:extLst>
          </p:cNvPr>
          <p:cNvSpPr txBox="1"/>
          <p:nvPr/>
        </p:nvSpPr>
        <p:spPr>
          <a:xfrm>
            <a:off x="926870" y="3478981"/>
            <a:ext cx="6096000" cy="379656"/>
          </a:xfrm>
          <a:prstGeom prst="rect">
            <a:avLst/>
          </a:prstGeom>
          <a:noFill/>
        </p:spPr>
        <p:txBody>
          <a:bodyPr wrap="square">
            <a:spAutoFit/>
          </a:bodyPr>
          <a:lstStyle>
            <a:defPPr marR="0" lvl="0" algn="l" rtl="0">
              <a:lnSpc>
                <a:spcPct val="100000"/>
              </a:lnSpc>
              <a:spcBef>
                <a:spcPct val="0"/>
              </a:spcBef>
              <a:spcAft>
                <a:spcPct val="0"/>
              </a:spcAft>
            </a:defPPr>
            <a:lvl1pPr>
              <a:buNone/>
              <a:defRPr b="1"/>
            </a:lvl1pPr>
          </a:lstStyle>
          <a:p>
            <a:pPr marL="285750" indent="-285750">
              <a:buFont typeface="Wingdings" panose="05000000000000000000" pitchFamily="2" charset="2"/>
              <a:buChar char="q"/>
            </a:pPr>
            <a:r>
              <a:rPr lang="en-US" err="1"/>
              <a:t>Phân tích tài chính nâng cao (NPV, IRR, LCOE)</a:t>
            </a:r>
          </a:p>
        </p:txBody>
      </p:sp>
      <p:sp>
        <p:nvSpPr>
          <p:cNvPr id="2" name="TextBox 1">
            <a:extLst>
              <a:ext uri="{FF2B5EF4-FFF2-40B4-BE49-F238E27FC236}">
                <a16:creationId xmlns:a16="http://schemas.microsoft.com/office/drawing/2014/main" id="{ACECEA19-AB2E-BC9D-4230-0357AD6C7757}"/>
              </a:ext>
            </a:extLst>
          </p:cNvPr>
          <p:cNvSpPr txBox="1"/>
          <p:nvPr/>
        </p:nvSpPr>
        <p:spPr>
          <a:xfrm>
            <a:off x="926870" y="1333498"/>
            <a:ext cx="10341428" cy="2103589"/>
          </a:xfrm>
          <a:prstGeom prst="rect">
            <a:avLst/>
          </a:prstGeom>
          <a:noFill/>
        </p:spPr>
        <p:txBody>
          <a:bodyPr wrap="square">
            <a:spAutoFit/>
          </a:bodyPr>
          <a:lstStyle/>
          <a:p>
            <a:pPr marL="285750" indent="-285750">
              <a:buFont typeface="Wingdings" panose="05000000000000000000" pitchFamily="2" charset="2"/>
              <a:buChar char="q"/>
            </a:pPr>
            <a:r>
              <a:rPr lang="vi-VN" b="1"/>
              <a:t>Thời gian hoàn vốn đơn giản – SPB)</a:t>
            </a:r>
          </a:p>
          <a:p>
            <a:pPr marL="285750" indent="-285750">
              <a:buFont typeface="Wingdings" panose="05000000000000000000" pitchFamily="2" charset="2"/>
              <a:buChar char="Ø"/>
            </a:pPr>
            <a:r>
              <a:rPr lang="vi-VN" b="1"/>
              <a:t>Công thức:</a:t>
            </a:r>
            <a:endParaRPr lang="en-US"/>
          </a:p>
          <a:p>
            <a:pPr>
              <a:buFont typeface="Arial" panose="020b0604020202020204" pitchFamily="34" charset="0"/>
              <a:buChar char="•"/>
            </a:pPr>
            <a:endParaRPr lang="en-US"/>
          </a:p>
          <a:p>
            <a:endParaRPr lang="vi-VN" b="1"/>
          </a:p>
          <a:p>
            <a:endParaRPr lang="vi-VN" b="1"/>
          </a:p>
          <a:p>
            <a:pPr marL="285750" indent="-285750">
              <a:buFont typeface="Wingdings" panose="05000000000000000000" pitchFamily="2" charset="2"/>
              <a:buChar char="Ø"/>
            </a:pPr>
            <a:r>
              <a:rPr lang="vi-VN"/>
              <a:t>Ý nghĩa: Xác định thời gian hoàn vốn, giúp đưa ra quyết định đầu tư.</a:t>
            </a:r>
          </a:p>
          <a:p>
            <a:pPr marL="285750" indent="-285750">
              <a:buFont typeface="Wingdings" panose="05000000000000000000" pitchFamily="2" charset="2"/>
              <a:buChar char="Ø"/>
            </a:pPr>
            <a:r>
              <a:rPr lang="vi-VN"/>
              <a:t>Khuyến nghị: Các giải pháp với hoàn vốn giản đơn &lt; 3 năm thường được ưu tiên.</a:t>
            </a:r>
          </a:p>
        </p:txBody>
      </p:sp>
      <p:graphicFrame>
        <p:nvGraphicFramePr>
          <p:cNvPr id="4" name="Table 3">
            <a:extLst>
              <a:ext uri="{FF2B5EF4-FFF2-40B4-BE49-F238E27FC236}">
                <a16:creationId xmlns:a16="http://schemas.microsoft.com/office/drawing/2014/main" id="{B6F903FF-716D-8AB6-6D48-1F5B520D988F}"/>
              </a:ext>
            </a:extLst>
          </p:cNvPr>
          <p:cNvGraphicFramePr>
            <a:graphicFrameLocks noGrp="1"/>
          </p:cNvGraphicFramePr>
          <p:nvPr>
            <p:extLst>
              <p:ext uri="{D42A27DB-BD31-4B8C-83A1-F6EECF244321}">
                <p14:modId xmlns:p14="http://schemas.microsoft.com/office/powerpoint/2010/main" val="1434536672"/>
              </p:ext>
            </p:extLst>
          </p:nvPr>
        </p:nvGraphicFramePr>
        <p:xfrm>
          <a:off x="706630" y="3962807"/>
          <a:ext cx="10972800" cy="2642006"/>
        </p:xfrm>
        <a:graphic>
          <a:graphicData uri="http://schemas.openxmlformats.org/drawingml/2006/table">
            <a:tbl>
              <a:tblPr/>
              <a:tblGrid>
                <a:gridCol w="3686950">
                  <a:extLst>
                    <a:ext uri="{9D8B030D-6E8A-4147-A177-3AD203B41FA5}">
                      <a16:colId xmlns:a16="http://schemas.microsoft.com/office/drawing/2014/main" val="2500700819"/>
                    </a:ext>
                  </a:extLst>
                </a:gridCol>
                <a:gridCol w="3628250">
                  <a:extLst>
                    <a:ext uri="{9D8B030D-6E8A-4147-A177-3AD203B41FA5}">
                      <a16:colId xmlns:a16="http://schemas.microsoft.com/office/drawing/2014/main" val="4148409375"/>
                    </a:ext>
                  </a:extLst>
                </a:gridCol>
                <a:gridCol w="3657600">
                  <a:extLst>
                    <a:ext uri="{9D8B030D-6E8A-4147-A177-3AD203B41FA5}">
                      <a16:colId xmlns:a16="http://schemas.microsoft.com/office/drawing/2014/main" val="2476932853"/>
                    </a:ext>
                  </a:extLst>
                </a:gridCol>
              </a:tblGrid>
              <a:tr h="0">
                <a:tc>
                  <a:txBody>
                    <a:bodyPr vert="horz" wrap="square"/>
                    <a:lstStyle/>
                    <a:p>
                      <a:pPr>
                        <a:buNone/>
                      </a:pPr>
                      <a:r>
                        <a:rPr lang="en-US" b="1"/>
                        <a:t>Công cụ</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buNone/>
                      </a:pPr>
                      <a:r>
                        <a:rPr lang="en-US" b="1" err="1"/>
                        <a:t>Miêu tả</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buNone/>
                      </a:pPr>
                      <a:r>
                        <a:rPr lang="en-US" b="1" err="1"/>
                        <a:t>Ý nghĩa</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3382201"/>
                  </a:ext>
                </a:extLst>
              </a:tr>
              <a:tr h="0">
                <a:tc>
                  <a:txBody>
                    <a:bodyPr vert="horz" wrap="square"/>
                    <a:lstStyle/>
                    <a:p>
                      <a:pPr>
                        <a:buNone/>
                      </a:pPr>
                      <a:r>
                        <a:rPr lang="en-US" b="1" err="1"/>
                        <a:t>Giá trị hiện tại ròng (NPV)</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buNone/>
                      </a:pPr>
                      <a:r>
                        <a:rPr lang="en-US" err="1"/>
                        <a:t>Giá trị hiện tại ròng của lợi ích tiết kiệm</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buNone/>
                      </a:pPr>
                      <a:r>
                        <a:rPr lang="vi-VN"/>
                        <a:t>NPV &gt; 0 → Đầu tư được khuyến khích</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24143405"/>
                  </a:ext>
                </a:extLst>
              </a:tr>
              <a:tr h="0">
                <a:tc>
                  <a:txBody>
                    <a:bodyPr vert="horz" wrap="square"/>
                    <a:lstStyle/>
                    <a:p>
                      <a:pPr>
                        <a:buNone/>
                      </a:pPr>
                      <a:r>
                        <a:rPr lang="en-US" b="1"/>
                        <a:t>IRR (Tỷ lệ hoàn vốn nội bộ)</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buNone/>
                      </a:pPr>
                      <a:r>
                        <a:rPr lang="en-US" err="1"/>
                        <a:t>Tỷ suất lợi nhuận nội bộ của dự án</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buNone/>
                      </a:pPr>
                      <a:r>
                        <a:rPr lang="en-US"/>
                        <a:t>IRR &gt; chi phí vốn → Dự án có hiệu quả</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28247841"/>
                  </a:ext>
                </a:extLst>
              </a:tr>
              <a:tr h="0">
                <a:tc>
                  <a:txBody>
                    <a:bodyPr vert="horz" wrap="square"/>
                    <a:lstStyle/>
                    <a:p>
                      <a:pPr>
                        <a:buNone/>
                      </a:pPr>
                      <a:r>
                        <a:rPr lang="vi-VN" b="1"/>
                        <a:t>LCOE (Chi phí năng lượng được cân bằng)</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buNone/>
                      </a:pPr>
                      <a:r>
                        <a:rPr lang="vi-VN"/>
                        <a:t>Chi phí năng lượng trung bình</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buNone/>
                      </a:pPr>
                      <a:r>
                        <a:rPr lang="vi-VN"/>
                        <a:t>Được sử dụng để so sánh chi phí giữa các công nghệ khác nhau</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73798228"/>
                  </a:ext>
                </a:extLst>
              </a:tr>
            </a:tbl>
          </a:graphicData>
        </a:graphic>
      </p:graphicFrame>
      <p:grpSp>
        <p:nvGrpSpPr>
          <p:cNvPr id="20" name="Group 19">
            <a:extLst>
              <a:ext uri="{FF2B5EF4-FFF2-40B4-BE49-F238E27FC236}">
                <a16:creationId xmlns:a16="http://schemas.microsoft.com/office/drawing/2014/main" id="{E148F30F-A257-CA51-795F-D7DD94F3C680}"/>
              </a:ext>
            </a:extLst>
          </p:cNvPr>
          <p:cNvGrpSpPr/>
          <p:nvPr/>
        </p:nvGrpSpPr>
        <p:grpSpPr>
          <a:xfrm>
            <a:off x="1488141" y="1824984"/>
            <a:ext cx="6897362" cy="1120616"/>
            <a:chOff x="3337732" y="1369817"/>
            <a:chExt cx="5873175" cy="1120616"/>
          </a:xfrm>
        </p:grpSpPr>
        <p:sp>
          <p:nvSpPr>
            <p:cNvPr id="11" name="TextBox 10">
              <a:extLst>
                <a:ext uri="{FF2B5EF4-FFF2-40B4-BE49-F238E27FC236}">
                  <a16:creationId xmlns:a16="http://schemas.microsoft.com/office/drawing/2014/main" id="{F64CCC32-5258-72F8-3230-4CDB022903EE}"/>
                </a:ext>
              </a:extLst>
            </p:cNvPr>
            <p:cNvSpPr txBox="1"/>
            <p:nvPr/>
          </p:nvSpPr>
          <p:spPr>
            <a:xfrm>
              <a:off x="3337732" y="1635630"/>
              <a:ext cx="3241488" cy="379656"/>
            </a:xfrm>
            <a:prstGeom prst="rect">
              <a:avLst/>
            </a:prstGeom>
            <a:noFill/>
          </p:spPr>
          <p:txBody>
            <a:bodyPr wrap="square">
              <a:spAutoFit/>
            </a:bodyPr>
            <a:lstStyle/>
            <a:p>
              <a:r>
                <a:rPr lang="en-US" b="1" err="1"/>
                <a:t>Thời gian hoàn vốn giản đơn =</a:t>
              </a:r>
              <a:endParaRPr lang="en-VN" b="1"/>
            </a:p>
          </p:txBody>
        </p:sp>
        <p:sp>
          <p:nvSpPr>
            <p:cNvPr id="14" name="TextBox 13">
              <a:extLst>
                <a:ext uri="{FF2B5EF4-FFF2-40B4-BE49-F238E27FC236}">
                  <a16:creationId xmlns:a16="http://schemas.microsoft.com/office/drawing/2014/main" id="{3E3D5FC2-37A9-2C50-301F-F567E66BCB0B}"/>
                </a:ext>
              </a:extLst>
            </p:cNvPr>
            <p:cNvSpPr txBox="1"/>
            <p:nvPr/>
          </p:nvSpPr>
          <p:spPr>
            <a:xfrm>
              <a:off x="6579220" y="1369817"/>
              <a:ext cx="2352907" cy="379656"/>
            </a:xfrm>
            <a:prstGeom prst="rect">
              <a:avLst/>
            </a:prstGeom>
            <a:noFill/>
          </p:spPr>
          <p:txBody>
            <a:bodyPr wrap="square">
              <a:spAutoFit/>
            </a:bodyPr>
            <a:lstStyle/>
            <a:p>
              <a:r>
                <a:rPr lang="vi-VN"/>
                <a:t>Chi phí đầu tư</a:t>
              </a:r>
              <a:endParaRPr lang="en-VN"/>
            </a:p>
          </p:txBody>
        </p:sp>
        <p:sp>
          <p:nvSpPr>
            <p:cNvPr id="16" name="TextBox 15">
              <a:extLst>
                <a:ext uri="{FF2B5EF4-FFF2-40B4-BE49-F238E27FC236}">
                  <a16:creationId xmlns:a16="http://schemas.microsoft.com/office/drawing/2014/main" id="{016E99F9-5A7B-403F-3512-B51977684286}"/>
                </a:ext>
              </a:extLst>
            </p:cNvPr>
            <p:cNvSpPr txBox="1"/>
            <p:nvPr/>
          </p:nvSpPr>
          <p:spPr>
            <a:xfrm>
              <a:off x="6579220" y="1823456"/>
              <a:ext cx="2631687" cy="666977"/>
            </a:xfrm>
            <a:prstGeom prst="rect">
              <a:avLst/>
            </a:prstGeom>
            <a:noFill/>
          </p:spPr>
          <p:txBody>
            <a:bodyPr wrap="square">
              <a:spAutoFit/>
            </a:bodyPr>
            <a:lstStyle/>
            <a:p>
              <a:r>
                <a:rPr lang="en-US" err="1"/>
                <a:t>Tiết kiệm chi phí hàng năm</a:t>
              </a:r>
              <a:endParaRPr lang="en-VN"/>
            </a:p>
          </p:txBody>
        </p:sp>
        <p:cxnSp>
          <p:nvCxnSpPr>
            <p:cNvPr id="19" name="Straight Connector 18">
              <a:extLst>
                <a:ext uri="{FF2B5EF4-FFF2-40B4-BE49-F238E27FC236}">
                  <a16:creationId xmlns:a16="http://schemas.microsoft.com/office/drawing/2014/main" id="{DB1F2751-F822-EDBF-CC07-F21AC2C2888F}"/>
                </a:ext>
              </a:extLst>
            </p:cNvPr>
            <p:cNvCxnSpPr/>
            <p:nvPr/>
          </p:nvCxnSpPr>
          <p:spPr>
            <a:xfrm>
              <a:off x="6579220" y="1769003"/>
              <a:ext cx="2196790" cy="0"/>
            </a:xfrm>
            <a:prstGeom prst="line">
              <a:avLst/>
            </a:prstGeom>
          </p:spPr>
          <p:style>
            <a:lnRef idx="2">
              <a:schemeClr val="dk1"/>
            </a:lnRef>
            <a:fillRef idx="0">
              <a:schemeClr val="dk1"/>
            </a:fillRef>
            <a:effectRef idx="1">
              <a:schemeClr val="dk1"/>
            </a:effectRef>
            <a:fontRef idx="minor">
              <a:schemeClr val="tx1"/>
            </a:fontRef>
          </p:style>
        </p:cxnSp>
      </p:grpSp>
      <p:sp>
        <p:nvSpPr>
          <p:cNvPr id="3" name="TextBox 2">
            <a:extLst>
              <a:ext uri="{FF2B5EF4-FFF2-40B4-BE49-F238E27FC236}">
                <a16:creationId xmlns:a16="http://schemas.microsoft.com/office/drawing/2014/main" id="{8FF0A3D3-D5F3-FA49-25E5-8EC4F84B38C9}"/>
              </a:ext>
            </a:extLst>
          </p:cNvPr>
          <p:cNvSpPr txBox="1"/>
          <p:nvPr/>
        </p:nvSpPr>
        <p:spPr>
          <a:xfrm>
            <a:off x="1120658" y="573486"/>
            <a:ext cx="10429458" cy="523220"/>
          </a:xfrm>
          <a:prstGeom prst="rect">
            <a:avLst/>
          </a:prstGeom>
          <a:noFill/>
        </p:spPr>
        <p:txBody>
          <a:bodyPr wrap="none" rtlCol="0">
            <a:spAutoFit/>
          </a:bodyPr>
          <a:lstStyle/>
          <a:p>
            <a:r>
              <a:rPr lang="vi-VN" sz="2800" b="1">
                <a:solidFill>
                  <a:schemeClr val="accent1">
                    <a:lumMod val="50000"/>
                  </a:schemeClr>
                </a:solidFill>
              </a:rPr>
              <a:t>5. Công cụ Theo dõi và đánh giá: Hiệu quả của đầu tư TKNL</a:t>
            </a:r>
            <a:endParaRPr lang="en-US" sz="2800">
              <a:solidFill>
                <a:schemeClr val="accent1">
                  <a:lumMod val="50000"/>
                </a:schemeClr>
              </a:solidFill>
            </a:endParaRPr>
          </a:p>
        </p:txBody>
      </p:sp>
    </p:spTree>
    <p:extLst>
      <p:ext uri="{BB962C8B-B14F-4D97-AF65-F5344CB8AC3E}">
        <p14:creationId xmlns:p14="http://schemas.microsoft.com/office/powerpoint/2010/main" val="3428347932"/>
      </p:ext>
    </p:extLst>
  </p:cSld>
  <p:clrMapOvr>
    <a:masterClrMapping/>
  </p:clrMapOvr>
  <p:transition/>
  <p:timing/>
</p:sld>
</file>

<file path=ppt/slides/slide4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2278B93C-93B1-B577-42CD-ACDDCF286DD1}"/>
            </a:ext>
          </a:extLst>
        </p:cNvPr>
        <p:cNvGrpSpPr/>
        <p:nvPr/>
      </p:nvGrpSpPr>
      <p:grpSpPr>
        <a:xfrm>
          <a:off x="0" y="0"/>
          <a:ext cx="0" cy="0"/>
        </a:xfrm>
      </p:grpSpPr>
      <p:sp>
        <p:nvSpPr>
          <p:cNvPr id="3" name="TextBox 2">
            <a:extLst>
              <a:ext uri="{FF2B5EF4-FFF2-40B4-BE49-F238E27FC236}">
                <a16:creationId xmlns:a16="http://schemas.microsoft.com/office/drawing/2014/main" id="{A845381D-2A37-AB17-4BA8-65FAD557B198}"/>
              </a:ext>
            </a:extLst>
          </p:cNvPr>
          <p:cNvSpPr txBox="1"/>
          <p:nvPr/>
        </p:nvSpPr>
        <p:spPr>
          <a:xfrm>
            <a:off x="1117762" y="1403086"/>
            <a:ext cx="10526486" cy="2103589"/>
          </a:xfrm>
          <a:prstGeom prst="rect">
            <a:avLst/>
          </a:prstGeom>
          <a:noFill/>
        </p:spPr>
        <p:txBody>
          <a:bodyPr wrap="square">
            <a:spAutoFit/>
          </a:bodyPr>
          <a:lstStyle/>
          <a:p>
            <a:pPr marL="285750" indent="-285750">
              <a:buFont typeface="Wingdings" panose="05000000000000000000" pitchFamily="2" charset="2"/>
              <a:buChar char="q"/>
            </a:pPr>
            <a:r>
              <a:rPr lang="vi-VN" b="1"/>
              <a:t>Hệ thống giám sát và quản lý năng lượng (EMS – Hệ thống quản lý năng lượng)</a:t>
            </a:r>
            <a:endParaRPr lang="en-US"/>
          </a:p>
          <a:p>
            <a:pPr marL="285750" indent="-285750">
              <a:buFont typeface="Wingdings" panose="05000000000000000000" pitchFamily="2" charset="2"/>
              <a:buChar char="Ø"/>
            </a:pPr>
            <a:r>
              <a:rPr lang="vi-VN" b="1"/>
              <a:t>Mục tiêu: </a:t>
            </a:r>
            <a:r>
              <a:rPr lang="vi-VN"/>
              <a:t>Giám sát dữ liệu năng lượng trong thời gian thực</a:t>
            </a:r>
            <a:r>
              <a:rPr lang="vi-VN" b="1"/>
              <a:t>.</a:t>
            </a:r>
            <a:endParaRPr lang="en-US"/>
          </a:p>
          <a:p>
            <a:pPr marL="285750" indent="-285750">
              <a:buFont typeface="Wingdings" panose="05000000000000000000" pitchFamily="2" charset="2"/>
              <a:buChar char="Ø"/>
            </a:pPr>
            <a:r>
              <a:rPr lang="en-US" b="1" err="1"/>
              <a:t>Chức năng:</a:t>
            </a:r>
            <a:endParaRPr lang="en-US"/>
          </a:p>
          <a:p>
            <a:pPr marL="285750" indent="-285750">
              <a:buFont typeface="Arial" panose="020b0604020202020204" pitchFamily="34" charset="0"/>
              <a:buChar char="•"/>
            </a:pPr>
            <a:r>
              <a:rPr lang="vi-VN"/>
              <a:t>Đo mức tiêu thụ điện, hơi nước, khí nén, nước và nhiên liệu.
So sánh với các tiêu chuẩn (cơ sở, mục tiêu tiết kiệm năng lượng).
Cảnh báo bất thường (rò rỉ, vượt ngưỡng ngưỡng).
Tích hợp với: ISO 50001, báo cáo KPI nội bộ và kế hoạch giảm phát thải khí nhà kính</a:t>
            </a:r>
            <a:r>
              <a:rPr lang="en-US"/>
              <a:t>.</a:t>
            </a:r>
          </a:p>
        </p:txBody>
      </p:sp>
      <p:sp>
        <p:nvSpPr>
          <p:cNvPr id="5" name="TextBox 4">
            <a:extLst>
              <a:ext uri="{FF2B5EF4-FFF2-40B4-BE49-F238E27FC236}">
                <a16:creationId xmlns:a16="http://schemas.microsoft.com/office/drawing/2014/main" id="{7783F0FC-9B3B-0828-6DA9-756D08DD7A09}"/>
              </a:ext>
            </a:extLst>
          </p:cNvPr>
          <p:cNvSpPr txBox="1"/>
          <p:nvPr/>
        </p:nvSpPr>
        <p:spPr>
          <a:xfrm>
            <a:off x="1117762" y="3579359"/>
            <a:ext cx="10910953" cy="2390911"/>
          </a:xfrm>
          <a:prstGeom prst="rect">
            <a:avLst/>
          </a:prstGeom>
          <a:noFill/>
        </p:spPr>
        <p:txBody>
          <a:bodyPr wrap="square">
            <a:spAutoFit/>
          </a:bodyPr>
          <a:lstStyle/>
          <a:p>
            <a:pPr marL="285750" indent="-285750">
              <a:buFont typeface="Wingdings" panose="05000000000000000000" pitchFamily="2" charset="2"/>
              <a:buChar char="q"/>
            </a:pPr>
            <a:r>
              <a:rPr lang="vi-VN" b="1"/>
              <a:t>Đo lường &amp; Xác minh (M &amp; V – IPMVP)</a:t>
            </a:r>
            <a:endParaRPr lang="en-US"/>
          </a:p>
          <a:p>
            <a:pPr marL="285750" indent="-285750">
              <a:buFont typeface="Wingdings" panose="05000000000000000000" pitchFamily="2" charset="2"/>
              <a:buChar char="Ø"/>
            </a:pPr>
            <a:r>
              <a:rPr lang="vi-VN" b="1"/>
              <a:t>Tiêu chuẩn tham chiếu: IPMVP – Giao thức đo lường và xác minh hiệu suất quốc tế
Mục đích: Đảm bảo tính minh bạch trong việc đo lường tiết kiệm năng lượng.
Các phương pháp M &amp; V phổ biến:</a:t>
            </a:r>
          </a:p>
          <a:p>
            <a:pPr marL="342900" indent="-342900">
              <a:buFont typeface="Arial" panose="020b0604020202020204" pitchFamily="34" charset="0"/>
              <a:buChar char="•"/>
            </a:pPr>
            <a:r>
              <a:rPr lang="vi-VN"/>
              <a:t>Tùy chọn A: Đo trước và sau với ước tính
Tùy chọn B: Đo trực tiếp, chi tiết các thông số
Tùy chọn C: Phân tích toàn bộ cơ sở bằng hóa đơn năng lượng
Tùy chọn D: Mô hình năng lượng</a:t>
            </a:r>
            <a:endParaRPr lang="en-US"/>
          </a:p>
        </p:txBody>
      </p:sp>
      <p:sp>
        <p:nvSpPr>
          <p:cNvPr id="4" name="TextBox 3">
            <a:extLst>
              <a:ext uri="{FF2B5EF4-FFF2-40B4-BE49-F238E27FC236}">
                <a16:creationId xmlns:a16="http://schemas.microsoft.com/office/drawing/2014/main" id="{CA8A522A-F3EC-1648-678B-C5D93E6EBD31}"/>
              </a:ext>
            </a:extLst>
          </p:cNvPr>
          <p:cNvSpPr txBox="1"/>
          <p:nvPr/>
        </p:nvSpPr>
        <p:spPr>
          <a:xfrm>
            <a:off x="1120658" y="573486"/>
            <a:ext cx="10429458" cy="523220"/>
          </a:xfrm>
          <a:prstGeom prst="rect">
            <a:avLst/>
          </a:prstGeom>
          <a:noFill/>
        </p:spPr>
        <p:txBody>
          <a:bodyPr wrap="none" rtlCol="0">
            <a:spAutoFit/>
          </a:bodyPr>
          <a:lstStyle/>
          <a:p>
            <a:r>
              <a:rPr lang="vi-VN" sz="2800" b="1">
                <a:solidFill>
                  <a:schemeClr val="accent1">
                    <a:lumMod val="50000"/>
                  </a:schemeClr>
                </a:solidFill>
              </a:rPr>
              <a:t>5. Công cụ Theo dõi và đánh giá: Hiệu quả của đầu tư TKNL</a:t>
            </a:r>
            <a:endParaRPr lang="en-US" sz="2800">
              <a:solidFill>
                <a:schemeClr val="accent1">
                  <a:lumMod val="50000"/>
                </a:schemeClr>
              </a:solidFill>
            </a:endParaRPr>
          </a:p>
        </p:txBody>
      </p:sp>
    </p:spTree>
    <p:extLst>
      <p:ext uri="{BB962C8B-B14F-4D97-AF65-F5344CB8AC3E}">
        <p14:creationId xmlns:p14="http://schemas.microsoft.com/office/powerpoint/2010/main" val="3108056440"/>
      </p:ext>
    </p:extLst>
  </p:cSld>
  <p:clrMapOvr>
    <a:masterClrMapping/>
  </p:clrMapOvr>
  <p:transition/>
  <p:timing/>
</p:sld>
</file>

<file path=ppt/slides/slide4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322292C2-4C4D-E79B-7332-D8C34759CCEB}"/>
            </a:ext>
          </a:extLst>
        </p:cNvPr>
        <p:cNvGrpSpPr/>
        <p:nvPr/>
      </p:nvGrpSpPr>
      <p:grpSpPr>
        <a:xfrm>
          <a:off x="0" y="0"/>
          <a:ext cx="0" cy="0"/>
        </a:xfrm>
      </p:grpSpPr>
      <p:sp>
        <p:nvSpPr>
          <p:cNvPr id="4" name="Rectangle 1">
            <a:extLst>
              <a:ext uri="{FF2B5EF4-FFF2-40B4-BE49-F238E27FC236}">
                <a16:creationId xmlns:a16="http://schemas.microsoft.com/office/drawing/2014/main" id="{789B4FDB-2DDF-5E09-9A78-B7AFAED8FFA1}"/>
              </a:ext>
            </a:extLst>
          </p:cNvPr>
          <p:cNvSpPr>
            <a:spLocks noChangeArrowheads="1"/>
          </p:cNvSpPr>
          <p:nvPr/>
        </p:nvSpPr>
        <p:spPr bwMode="auto">
          <a:xfrm>
            <a:off x="859971" y="1463022"/>
            <a:ext cx="3105337"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r>
              <a:rPr lang="en-US" b="1" err="1"/>
              <a:t>Đề xuất ứng dụng thực tế</a:t>
            </a:r>
            <a:endParaRPr lang="en-US"/>
          </a:p>
        </p:txBody>
      </p:sp>
      <p:graphicFrame>
        <p:nvGraphicFramePr>
          <p:cNvPr id="10" name="Table 9">
            <a:extLst>
              <a:ext uri="{FF2B5EF4-FFF2-40B4-BE49-F238E27FC236}">
                <a16:creationId xmlns:a16="http://schemas.microsoft.com/office/drawing/2014/main" id="{2D5DF417-7C30-6ECE-64C8-F91277F22434}"/>
              </a:ext>
            </a:extLst>
          </p:cNvPr>
          <p:cNvGraphicFramePr>
            <a:graphicFrameLocks noGrp="1"/>
          </p:cNvGraphicFramePr>
          <p:nvPr>
            <p:extLst>
              <p:ext uri="{D42A27DB-BD31-4B8C-83A1-F6EECF244321}">
                <p14:modId xmlns:p14="http://schemas.microsoft.com/office/powerpoint/2010/main" val="445516877"/>
              </p:ext>
            </p:extLst>
          </p:nvPr>
        </p:nvGraphicFramePr>
        <p:xfrm>
          <a:off x="859971" y="2399830"/>
          <a:ext cx="10519318" cy="3017977"/>
        </p:xfrm>
        <a:graphic>
          <a:graphicData uri="http://schemas.openxmlformats.org/drawingml/2006/table">
            <a:tbl>
              <a:tblPr/>
              <a:tblGrid>
                <a:gridCol w="5259659">
                  <a:extLst>
                    <a:ext uri="{9D8B030D-6E8A-4147-A177-3AD203B41FA5}">
                      <a16:colId xmlns:a16="http://schemas.microsoft.com/office/drawing/2014/main" val="728738851"/>
                    </a:ext>
                  </a:extLst>
                </a:gridCol>
                <a:gridCol w="5259659">
                  <a:extLst>
                    <a:ext uri="{9D8B030D-6E8A-4147-A177-3AD203B41FA5}">
                      <a16:colId xmlns:a16="http://schemas.microsoft.com/office/drawing/2014/main" val="2227194283"/>
                    </a:ext>
                  </a:extLst>
                </a:gridCol>
              </a:tblGrid>
              <a:tr h="0">
                <a:tc>
                  <a:txBody>
                    <a:bodyPr vert="horz" wrap="square"/>
                    <a:lstStyle/>
                    <a:p>
                      <a:pPr>
                        <a:lnSpc>
                          <a:spcPct val="150000"/>
                        </a:lnSpc>
                        <a:buNone/>
                      </a:pPr>
                      <a:r>
                        <a:rPr lang="en-US" b="1"/>
                        <a:t>Situation</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lnSpc>
                          <a:spcPct val="150000"/>
                        </a:lnSpc>
                        <a:buNone/>
                      </a:pPr>
                      <a:r>
                        <a:rPr lang="en-US" b="1"/>
                        <a:t>Recommended Tools</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4929759"/>
                  </a:ext>
                </a:extLst>
              </a:tr>
              <a:tr h="0">
                <a:tc>
                  <a:txBody>
                    <a:bodyPr vert="horz" wrap="square"/>
                    <a:lstStyle/>
                    <a:p>
                      <a:pPr>
                        <a:lnSpc>
                          <a:spcPct val="150000"/>
                        </a:lnSpc>
                        <a:buNone/>
                      </a:pPr>
                      <a:r>
                        <a:rPr lang="en-US"/>
                        <a:t>Doanh nghiệp thực hiện ISO 50001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lnSpc>
                          <a:spcPct val="150000"/>
                        </a:lnSpc>
                        <a:buNone/>
                      </a:pPr>
                      <a:r>
                        <a:rPr lang="en-US" err="1"/>
                        <a:t>EnPI + EMS + M&amp;V</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51202151"/>
                  </a:ext>
                </a:extLst>
              </a:tr>
              <a:tr h="0">
                <a:tc>
                  <a:txBody>
                    <a:bodyPr vert="horz" wrap="square"/>
                    <a:lstStyle/>
                    <a:p>
                      <a:pPr>
                        <a:lnSpc>
                          <a:spcPct val="150000"/>
                        </a:lnSpc>
                        <a:buNone/>
                      </a:pPr>
                      <a:r>
                        <a:rPr lang="vi-VN"/>
                        <a:t>Báo cáo kết quả dự án đầu tư</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lnSpc>
                          <a:spcPct val="150000"/>
                        </a:lnSpc>
                        <a:buNone/>
                      </a:pPr>
                      <a:r>
                        <a:rPr lang="en-US"/>
                        <a:t>SPB, NPV, IRR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17971675"/>
                  </a:ext>
                </a:extLst>
              </a:tr>
              <a:tr h="0">
                <a:tc>
                  <a:txBody>
                    <a:bodyPr vert="horz" wrap="square"/>
                    <a:lstStyle/>
                    <a:p>
                      <a:pPr>
                        <a:lnSpc>
                          <a:spcPct val="150000"/>
                        </a:lnSpc>
                        <a:buNone/>
                      </a:pPr>
                      <a:r>
                        <a:rPr lang="en-US" err="1"/>
                        <a:t>Giám sát tiết kiệm hàng tháng</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lnSpc>
                          <a:spcPct val="150000"/>
                        </a:lnSpc>
                        <a:buNone/>
                      </a:pPr>
                      <a:r>
                        <a:rPr lang="en-US"/>
                        <a:t>KPI chart + energy baseline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346821"/>
                  </a:ext>
                </a:extLst>
              </a:tr>
              <a:tr h="0">
                <a:tc>
                  <a:txBody>
                    <a:bodyPr vert="horz" wrap="square"/>
                    <a:lstStyle/>
                    <a:p>
                      <a:pPr>
                        <a:lnSpc>
                          <a:spcPct val="150000"/>
                        </a:lnSpc>
                        <a:buNone/>
                      </a:pPr>
                      <a:r>
                        <a:rPr lang="vi-VN"/>
                        <a:t>Trình bày trước ban quản lý</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lnSpc>
                          <a:spcPct val="150000"/>
                        </a:lnSpc>
                        <a:buNone/>
                      </a:pPr>
                      <a:r>
                        <a:rPr lang="en-US" err="1"/>
                        <a:t>Bảng điều khiển trực quan (EMS) + thời gian hoàn vốn giản đơn ngắn</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4883916"/>
                  </a:ext>
                </a:extLst>
              </a:tr>
            </a:tbl>
          </a:graphicData>
        </a:graphic>
      </p:graphicFrame>
      <p:sp>
        <p:nvSpPr>
          <p:cNvPr id="2" name="TextBox 1">
            <a:extLst>
              <a:ext uri="{FF2B5EF4-FFF2-40B4-BE49-F238E27FC236}">
                <a16:creationId xmlns:a16="http://schemas.microsoft.com/office/drawing/2014/main" id="{0D73070A-F10F-B6FB-F3DF-3ADC1DCDC0C2}"/>
              </a:ext>
            </a:extLst>
          </p:cNvPr>
          <p:cNvSpPr txBox="1"/>
          <p:nvPr/>
        </p:nvSpPr>
        <p:spPr>
          <a:xfrm>
            <a:off x="1120658" y="573486"/>
            <a:ext cx="10429458" cy="523220"/>
          </a:xfrm>
          <a:prstGeom prst="rect">
            <a:avLst/>
          </a:prstGeom>
          <a:noFill/>
        </p:spPr>
        <p:txBody>
          <a:bodyPr wrap="none" rtlCol="0">
            <a:spAutoFit/>
          </a:bodyPr>
          <a:lstStyle/>
          <a:p>
            <a:r>
              <a:rPr lang="vi-VN" sz="2800" b="1">
                <a:solidFill>
                  <a:schemeClr val="accent1">
                    <a:lumMod val="50000"/>
                  </a:schemeClr>
                </a:solidFill>
              </a:rPr>
              <a:t>5. Công cụ Theo dõi và đánh giá: Hiệu quả của đầu tư TKNL</a:t>
            </a:r>
            <a:endParaRPr lang="en-US" sz="2800">
              <a:solidFill>
                <a:schemeClr val="accent1">
                  <a:lumMod val="50000"/>
                </a:schemeClr>
              </a:solidFill>
            </a:endParaRPr>
          </a:p>
        </p:txBody>
      </p:sp>
    </p:spTree>
    <p:extLst>
      <p:ext uri="{BB962C8B-B14F-4D97-AF65-F5344CB8AC3E}">
        <p14:creationId xmlns:p14="http://schemas.microsoft.com/office/powerpoint/2010/main" val="1469625769"/>
      </p:ext>
    </p:extLst>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8D6E58D9-C167-99D2-6043-D3755F37E802}"/>
            </a:ext>
          </a:extLst>
        </p:cNvPr>
        <p:cNvGrpSpPr/>
        <p:nvPr/>
      </p:nvGrpSpPr>
      <p:grpSpPr>
        <a:xfrm>
          <a:off x="0" y="0"/>
          <a:ext cx="0" cy="0"/>
        </a:xfrm>
      </p:grpSpPr>
      <p:sp>
        <p:nvSpPr>
          <p:cNvPr id="6" name="TextBox 5">
            <a:extLst>
              <a:ext uri="{FF2B5EF4-FFF2-40B4-BE49-F238E27FC236}">
                <a16:creationId xmlns:a16="http://schemas.microsoft.com/office/drawing/2014/main" id="{DB5AE4F9-BA91-C092-E9F5-F81C6081F67E}"/>
              </a:ext>
            </a:extLst>
          </p:cNvPr>
          <p:cNvSpPr txBox="1"/>
          <p:nvPr/>
        </p:nvSpPr>
        <p:spPr>
          <a:xfrm>
            <a:off x="1119754" y="439330"/>
            <a:ext cx="6195927" cy="954107"/>
          </a:xfrm>
          <a:prstGeom prst="rect">
            <a:avLst/>
          </a:prstGeom>
          <a:noFill/>
        </p:spPr>
        <p:txBody>
          <a:bodyPr wrap="non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1.1 Tối ưu hóa nguyên liệu đầu vào</a:t>
            </a:r>
            <a:endParaRPr lang="en-US" sz="2800"/>
          </a:p>
          <a:p>
            <a:pPr marL="0" marR="0" lvl="0" indent="0" algn="l" defTabSz="914400" rtl="0" eaLnBrk="1" fontAlgn="auto" latinLnBrk="0" hangingPunct="1">
              <a:lnSpc>
                <a:spcPct val="100000"/>
              </a:lnSpc>
              <a:spcBef>
                <a:spcPct val="0"/>
              </a:spcBef>
              <a:spcAft>
                <a:spcPct val="0"/>
              </a:spcAft>
              <a:buClr>
                <a:srgbClr val="000000"/>
              </a:buClr>
              <a:buSzTx/>
              <a:buFont typeface="Arial"/>
              <a:buNone/>
              <a:defRPr/>
            </a:pP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2" name="Text 1">
            <a:extLst>
              <a:ext uri="{FF2B5EF4-FFF2-40B4-BE49-F238E27FC236}">
                <a16:creationId xmlns:a16="http://schemas.microsoft.com/office/drawing/2014/main" id="{8DB78746-8EB5-A4F5-B9AB-4821A29751D3}"/>
              </a:ext>
            </a:extLst>
          </p:cNvPr>
          <p:cNvSpPr/>
          <p:nvPr/>
        </p:nvSpPr>
        <p:spPr>
          <a:xfrm>
            <a:off x="1066992" y="2837643"/>
            <a:ext cx="10058015" cy="699523"/>
          </a:xfrm>
          <a:prstGeom prst="rect">
            <a:avLst/>
          </a:prstGeom>
          <a:noFill/>
        </p:spPr>
        <p:txBody>
          <a:bodyPr wrap="square" lIns="0" tIns="0" rIns="0" bIns="0" rtlCol="0" anchor="t"/>
          <a:lstStyle/>
          <a:p>
            <a:pPr>
              <a:lnSpc>
                <a:spcPts val="2375"/>
              </a:lnSpc>
            </a:pPr>
            <a:endParaRPr lang="en-US" sz="1458"/>
          </a:p>
        </p:txBody>
      </p:sp>
      <p:sp>
        <p:nvSpPr>
          <p:cNvPr id="11" name="TextBox 10">
            <a:extLst>
              <a:ext uri="{FF2B5EF4-FFF2-40B4-BE49-F238E27FC236}">
                <a16:creationId xmlns:a16="http://schemas.microsoft.com/office/drawing/2014/main" id="{F9AB284F-964E-B905-3DEB-A0148574C051}"/>
              </a:ext>
            </a:extLst>
          </p:cNvPr>
          <p:cNvSpPr txBox="1"/>
          <p:nvPr/>
        </p:nvSpPr>
        <p:spPr>
          <a:xfrm>
            <a:off x="703194" y="1323976"/>
            <a:ext cx="11095130" cy="4724883"/>
          </a:xfrm>
          <a:prstGeom prst="rect">
            <a:avLst/>
          </a:prstGeom>
          <a:noFill/>
        </p:spPr>
        <p:txBody>
          <a:bodyPr wrap="square">
            <a:spAutoFit/>
          </a:bodyPr>
          <a:lstStyle/>
          <a:p>
            <a:pPr marL="342900" indent="-342900">
              <a:buFont typeface="Wingdings" panose="05000000000000000000" pitchFamily="2" charset="2"/>
              <a:buChar char="q"/>
            </a:pPr>
            <a:r>
              <a:rPr lang="vi-VN" sz="1600" b="1"/>
              <a:t>Ứng dụng thực tế tại Việt Nam</a:t>
            </a:r>
          </a:p>
          <a:p>
            <a:pPr marL="285750" indent="-285750">
              <a:lnSpc>
                <a:spcPct val="150000"/>
              </a:lnSpc>
              <a:buFont typeface="Arial" panose="020b0604020202020204" pitchFamily="34" charset="0"/>
              <a:buChar char="•"/>
            </a:pPr>
            <a:r>
              <a:rPr lang="vi-VN" sz="1600"/>
              <a:t>Hòa Phát Dung Quất và Formosa Hà Tĩnh đã triển khai hệ thống phân tích thành phần online, trạm phối trộn quặng hiện đại, góp phần giảm suất tiêu hao coke và tăng sản lượng gang.</a:t>
            </a:r>
          </a:p>
          <a:p>
            <a:pPr marL="285750" indent="-285750">
              <a:lnSpc>
                <a:spcPct val="150000"/>
              </a:lnSpc>
              <a:buFont typeface="Arial" panose="020b0604020202020204" pitchFamily="34" charset="0"/>
              <a:buChar char="•"/>
            </a:pPr>
            <a:r>
              <a:rPr lang="vi-VN" sz="1600"/>
              <a:t>Một số nhà máy mini steel cũng đang áp dụng tối ưu nguyên liệu tái chế (scrap) để kiểm soát hàm lượng tạp chất đầu vào.</a:t>
            </a:r>
            <a:endParaRPr lang="en-US" sz="1600"/>
          </a:p>
          <a:p>
            <a:pPr marL="285750" indent="-285750">
              <a:lnSpc>
                <a:spcPct val="150000"/>
              </a:lnSpc>
              <a:buFont typeface="Arial" panose="020b0604020202020204" pitchFamily="34" charset="0"/>
              <a:buChar char="•"/>
            </a:pPr>
            <a:r>
              <a:rPr lang="en-US" sz="1600"/>
              <a:t>Để tối ưu hóa nguyên liệu đầu vào trong quy trình lò cao, cần tập trung vào việc sử dụng quặng sắt chất lượng cao với hàm lượng Fe cao và ít tạp chất. Điều này giúp giảm tiêu thụ than cốc và năng lượng cần thiết để khử quặng. </a:t>
            </a:r>
          </a:p>
          <a:p>
            <a:pPr marL="238115" indent="-238115">
              <a:lnSpc>
                <a:spcPct val="150000"/>
              </a:lnSpc>
              <a:buFont typeface="Wingdings" panose="05000000000000000000" pitchFamily="2" charset="2"/>
              <a:buChar char="q"/>
            </a:pPr>
            <a:r>
              <a:rPr lang="vi-VN" sz="1600" b="1"/>
              <a:t>Các nguyên liệu đầu vào trong lò cao</a:t>
            </a:r>
          </a:p>
          <a:p>
            <a:pPr>
              <a:lnSpc>
                <a:spcPct val="150000"/>
              </a:lnSpc>
              <a:buNone/>
            </a:pPr>
            <a:r>
              <a:rPr lang="vi-VN" sz="1600"/>
              <a:t>Nguyên liệu chính sử dụng trong lò cao sản xuất thép bao gồm:</a:t>
            </a:r>
          </a:p>
          <a:p>
            <a:pPr marL="285750" indent="-285750">
              <a:lnSpc>
                <a:spcPct val="150000"/>
              </a:lnSpc>
              <a:buFont typeface="Arial" panose="020b0604020202020204" pitchFamily="34" charset="0"/>
              <a:buChar char="•"/>
            </a:pPr>
            <a:r>
              <a:rPr lang="vi-VN" sz="1600" b="1"/>
              <a:t>Quặng sắt</a:t>
            </a:r>
            <a:r>
              <a:rPr lang="vi-VN" sz="1600"/>
              <a:t>: Là nguyên liệu chính, cung cấp sắt cho quá trình sản xuất thép.</a:t>
            </a:r>
          </a:p>
          <a:p>
            <a:pPr marL="285750" indent="-285750">
              <a:lnSpc>
                <a:spcPct val="150000"/>
              </a:lnSpc>
              <a:buFont typeface="Arial" panose="020b0604020202020204" pitchFamily="34" charset="0"/>
              <a:buChar char="•"/>
            </a:pPr>
            <a:r>
              <a:rPr lang="vi-VN" sz="1600" b="1"/>
              <a:t>Than cốc</a:t>
            </a:r>
            <a:r>
              <a:rPr lang="vi-VN" sz="1600"/>
              <a:t>: Cung cấp carbon cho phản ứng khử quặng sắt, giúp tạo ra sắt và nhiệt độ cao trong lò cao.</a:t>
            </a:r>
          </a:p>
          <a:p>
            <a:pPr marL="285750" indent="-285750">
              <a:lnSpc>
                <a:spcPct val="150000"/>
              </a:lnSpc>
              <a:buFont typeface="Arial" panose="020b0604020202020204" pitchFamily="34" charset="0"/>
              <a:buChar char="•"/>
            </a:pPr>
            <a:r>
              <a:rPr lang="vi-VN" sz="1600" b="1"/>
              <a:t>Vôi (CaO)</a:t>
            </a:r>
            <a:r>
              <a:rPr lang="vi-VN" sz="1600"/>
              <a:t>: Dùng để loại bỏ các tạp chất như silica trong quặng sắt.</a:t>
            </a:r>
          </a:p>
          <a:p>
            <a:pPr marL="285750" indent="-285750">
              <a:lnSpc>
                <a:spcPct val="150000"/>
              </a:lnSpc>
              <a:buFont typeface="Arial" panose="020b0604020202020204" pitchFamily="34" charset="0"/>
              <a:buChar char="•"/>
            </a:pPr>
            <a:r>
              <a:rPr lang="vi-VN" sz="1600" b="1"/>
              <a:t>Phụ gia</a:t>
            </a:r>
            <a:r>
              <a:rPr lang="vi-VN" sz="1600"/>
              <a:t>: Bao gồm các vật liệu như đá vôi, dolomit, các khoáng chất khác để điều chỉnh tính chất của thép.</a:t>
            </a:r>
          </a:p>
        </p:txBody>
      </p:sp>
    </p:spTree>
    <p:extLst>
      <p:ext uri="{BB962C8B-B14F-4D97-AF65-F5344CB8AC3E}">
        <p14:creationId xmlns:p14="http://schemas.microsoft.com/office/powerpoint/2010/main" val="2861340976"/>
      </p:ext>
    </p:extLst>
  </p:cSld>
  <p:clrMapOvr>
    <a:masterClrMapping/>
  </p:clrMapOvr>
  <p:transition/>
  <p:timing/>
</p:sld>
</file>

<file path=ppt/slides/slide5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extBox 2">
            <a:extLst>
              <a:ext uri="{FF2B5EF4-FFF2-40B4-BE49-F238E27FC236}">
                <a16:creationId xmlns:a16="http://schemas.microsoft.com/office/drawing/2014/main" id="{2A6C01BB-5033-7852-5082-D7339DAB545C}"/>
              </a:ext>
            </a:extLst>
          </p:cNvPr>
          <p:cNvSpPr txBox="1"/>
          <p:nvPr/>
        </p:nvSpPr>
        <p:spPr>
          <a:xfrm>
            <a:off x="500962" y="437020"/>
            <a:ext cx="11190075" cy="523220"/>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5. Kết luận và xu hướng tương lai</a:t>
            </a: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4" name="Text 1">
            <a:extLst>
              <a:ext uri="{FF2B5EF4-FFF2-40B4-BE49-F238E27FC236}">
                <a16:creationId xmlns:a16="http://schemas.microsoft.com/office/drawing/2014/main" id="{94F5C300-118B-FDE4-CC50-7A081E67C6D6}"/>
              </a:ext>
            </a:extLst>
          </p:cNvPr>
          <p:cNvSpPr/>
          <p:nvPr/>
        </p:nvSpPr>
        <p:spPr>
          <a:xfrm>
            <a:off x="6487112" y="1716229"/>
            <a:ext cx="5472049" cy="3155223"/>
          </a:xfrm>
          <a:prstGeom prst="rect">
            <a:avLst/>
          </a:prstGeom>
          <a:noFill/>
        </p:spPr>
        <p:txBody>
          <a:bodyPr wrap="square" lIns="0" tIns="0" rIns="0" bIns="0" rtlCol="0" anchor="t"/>
          <a:lstStyle/>
          <a:p>
            <a:pPr marL="285750" indent="-285750">
              <a:lnSpc>
                <a:spcPts val="2375"/>
              </a:lnSpc>
              <a:buFont typeface="Arial" panose="020b0604020202020204" pitchFamily="34" charset="0"/>
              <a:buChar char="•"/>
            </a:pPr>
            <a:r>
              <a:rPr lang="en-US" sz="1600">
                <a:solidFill>
                  <a:srgbClr val="504C49"/>
                </a:solidFill>
                <a:latin typeface="+mn-lt"/>
                <a:ea typeface="Source Serif Pro" pitchFamily="34" charset="-122"/>
                <a:cs typeface="Source Serif Pro" pitchFamily="34" charset="-120"/>
              </a:rPr>
              <a:t>Cơ hội tiết kiệm năng lượng trong lò cao và EAF rất lớn, từ tối ưu nguyên liệu, thu hồi nhiệt thải, phun than PCI, đến áp dụng hydro và công nghệ số. Các nhà máy thép Việt Nam đang dần triển khai các giải pháp này, nhưng cần thêm chính sách hỗ trợ và đầu tư công nghệ để đạt hiệu quả tối đa.</a:t>
            </a:r>
          </a:p>
          <a:p>
            <a:pPr marL="285750" indent="-285750">
              <a:lnSpc>
                <a:spcPts val="2375"/>
              </a:lnSpc>
              <a:buFont typeface="Arial" panose="020b0604020202020204" pitchFamily="34" charset="0"/>
              <a:buChar char="•"/>
            </a:pPr>
            <a:r>
              <a:rPr lang="en-US" sz="1600">
                <a:solidFill>
                  <a:srgbClr val="504C49"/>
                </a:solidFill>
                <a:ea typeface="Source Serif Pro" pitchFamily="34" charset="-122"/>
                <a:cs typeface="Source Serif Pro" pitchFamily="34" charset="-120"/>
              </a:rPr>
              <a:t>Xu hướng tương lai là kết hợp lò cao với công nghệ hydro, điện khí hóa và tuần hoàn khí CO₂ để hướng tới sản xuất thép carbon thấp. EAF kết hợp hydro xanh + điện tái tạo + hệ thống thu hồi nhiệt toàn diện.</a:t>
            </a:r>
            <a:endParaRPr lang="en-US" sz="1600"/>
          </a:p>
          <a:p>
            <a:pPr marL="285750" indent="-285750">
              <a:lnSpc>
                <a:spcPts val="2375"/>
              </a:lnSpc>
              <a:buFont typeface="Arial" panose="020b0604020202020204" pitchFamily="34" charset="0"/>
              <a:buChar char="•"/>
            </a:pPr>
            <a:endParaRPr lang="en-US" sz="1600">
              <a:latin typeface="+mn-lt"/>
            </a:endParaRPr>
          </a:p>
        </p:txBody>
      </p:sp>
      <p:pic>
        <p:nvPicPr>
          <p:cNvPr id="6" name="Image 0" descr="preencoded.png">
            <a:extLst>
              <a:ext uri="{FF2B5EF4-FFF2-40B4-BE49-F238E27FC236}">
                <a16:creationId xmlns:a16="http://schemas.microsoft.com/office/drawing/2014/main" id="{C73CE31A-D56D-0D40-9107-E539171CD233}"/>
              </a:ext>
            </a:extLst>
          </p:cNvPr>
          <p:cNvPicPr>
            <a:picLocks noChangeAspect="1"/>
          </p:cNvPicPr>
          <p:nvPr/>
        </p:nvPicPr>
        <p:blipFill>
          <a:blip r:embed="rId2"/>
          <a:stretch>
            <a:fillRect/>
          </a:stretch>
        </p:blipFill>
        <p:spPr>
          <a:xfrm>
            <a:off x="2020236" y="4279712"/>
            <a:ext cx="2806967" cy="1826443"/>
          </a:xfrm>
          <a:prstGeom prst="rect">
            <a:avLst/>
          </a:prstGeom>
        </p:spPr>
      </p:pic>
      <p:sp>
        <p:nvSpPr>
          <p:cNvPr id="7" name="TextBox 6">
            <a:extLst>
              <a:ext uri="{FF2B5EF4-FFF2-40B4-BE49-F238E27FC236}">
                <a16:creationId xmlns:a16="http://schemas.microsoft.com/office/drawing/2014/main" id="{DB6FEBD8-B182-FAF9-64DE-349FC023B77F}"/>
              </a:ext>
            </a:extLst>
          </p:cNvPr>
          <p:cNvSpPr txBox="1"/>
          <p:nvPr/>
        </p:nvSpPr>
        <p:spPr>
          <a:xfrm>
            <a:off x="539795" y="1390864"/>
            <a:ext cx="5947317" cy="2872068"/>
          </a:xfrm>
          <a:prstGeom prst="rect">
            <a:avLst/>
          </a:prstGeom>
          <a:noFill/>
        </p:spPr>
        <p:txBody>
          <a:bodyPr wrap="square">
            <a:spAutoFit/>
          </a:bodyPr>
          <a:lstStyle/>
          <a:p>
            <a:pPr marL="285739" indent="-285739">
              <a:lnSpc>
                <a:spcPct val="115000"/>
              </a:lnSpc>
              <a:spcAft>
                <a:spcPts val="667"/>
              </a:spcAft>
              <a:buSzPts val="1000"/>
              <a:buFont typeface="Symbol" panose="05050102010706020507" pitchFamily="18" charset="2"/>
              <a:buChar char=""/>
              <a:tabLst>
                <a:tab pos="380985"/>
              </a:tabLst>
            </a:pPr>
            <a:r>
              <a:rPr lang="en-US" sz="1600" b="1" kern="100" err="1">
                <a:latin typeface="+mn-lt"/>
                <a:ea typeface="DengXian" panose="02010600030101010101" pitchFamily="2" charset="-122"/>
                <a:cs typeface="Times New Roman" panose="02020603050405020304" pitchFamily="18" charset="0"/>
              </a:rPr>
              <a:t>Hòa Phát, Formosa Hà Tĩnh</a:t>
            </a:r>
            <a:r>
              <a:rPr lang="en-US" sz="1600" kern="100">
                <a:latin typeface="+mn-lt"/>
                <a:ea typeface="DengXian" panose="02010600030101010101" pitchFamily="2" charset="-122"/>
                <a:cs typeface="Times New Roman" panose="02020603050405020304" pitchFamily="18" charset="0"/>
              </a:rPr>
              <a:t> đã áp dụng một số giải pháp như:</a:t>
            </a:r>
          </a:p>
          <a:p>
            <a:pPr marL="619100" lvl="1" indent="-238115">
              <a:lnSpc>
                <a:spcPct val="115000"/>
              </a:lnSpc>
              <a:spcAft>
                <a:spcPts val="667"/>
              </a:spcAft>
              <a:buSzPts val="1000"/>
              <a:buFont typeface="Courier New" panose="02070309020205020404" pitchFamily="49" charset="0"/>
              <a:buChar char="o"/>
              <a:tabLst>
                <a:tab pos="761970"/>
              </a:tabLst>
            </a:pPr>
            <a:r>
              <a:rPr lang="en-US" sz="1600" b="1" kern="100">
                <a:latin typeface="+mn-lt"/>
                <a:ea typeface="DengXian" panose="02010600030101010101" pitchFamily="2" charset="-122"/>
                <a:cs typeface="Times New Roman" panose="02020603050405020304" pitchFamily="18" charset="0"/>
              </a:rPr>
              <a:t>Thu hồi khí BFG</a:t>
            </a:r>
            <a:r>
              <a:rPr lang="en-US" sz="1600" kern="100">
                <a:latin typeface="+mn-lt"/>
                <a:ea typeface="DengXian" panose="02010600030101010101" pitchFamily="2" charset="-122"/>
                <a:cs typeface="Times New Roman" panose="02020603050405020304" pitchFamily="18" charset="0"/>
              </a:rPr>
              <a:t> để phát điện.</a:t>
            </a:r>
          </a:p>
          <a:p>
            <a:pPr marL="619100" lvl="1" indent="-238115">
              <a:lnSpc>
                <a:spcPct val="115000"/>
              </a:lnSpc>
              <a:spcAft>
                <a:spcPts val="667"/>
              </a:spcAft>
              <a:buSzPts val="1000"/>
              <a:buFont typeface="Courier New" panose="02070309020205020404" pitchFamily="49" charset="0"/>
              <a:buChar char="o"/>
              <a:tabLst>
                <a:tab pos="761970"/>
              </a:tabLst>
            </a:pPr>
            <a:r>
              <a:rPr lang="en-US" sz="1600" b="1" kern="100">
                <a:latin typeface="+mn-lt"/>
                <a:ea typeface="DengXian" panose="02010600030101010101" pitchFamily="2" charset="-122"/>
                <a:cs typeface="Times New Roman" panose="02020603050405020304" pitchFamily="18" charset="0"/>
              </a:rPr>
              <a:t>Phun than PCI</a:t>
            </a:r>
            <a:r>
              <a:rPr lang="en-US" sz="1600" kern="100">
                <a:latin typeface="+mn-lt"/>
                <a:ea typeface="DengXian" panose="02010600030101010101" pitchFamily="2" charset="-122"/>
                <a:cs typeface="Times New Roman" panose="02020603050405020304" pitchFamily="18" charset="0"/>
              </a:rPr>
              <a:t> giảm tiêu thụ than cốc.</a:t>
            </a:r>
          </a:p>
          <a:p>
            <a:pPr marL="619100" lvl="1" indent="-238115">
              <a:lnSpc>
                <a:spcPct val="115000"/>
              </a:lnSpc>
              <a:spcAft>
                <a:spcPts val="667"/>
              </a:spcAft>
              <a:buSzPts val="1000"/>
              <a:buFont typeface="Courier New" panose="02070309020205020404" pitchFamily="49" charset="0"/>
              <a:buChar char="o"/>
              <a:tabLst>
                <a:tab pos="761970"/>
              </a:tabLst>
            </a:pPr>
            <a:r>
              <a:rPr lang="en-US" sz="1600" b="1" kern="100" err="1">
                <a:latin typeface="+mn-lt"/>
                <a:ea typeface="DengXian" panose="02010600030101010101" pitchFamily="2" charset="-122"/>
                <a:cs typeface="Times New Roman" panose="02020603050405020304" pitchFamily="18" charset="0"/>
              </a:rPr>
              <a:t>Tận dụng xỉ lò cao</a:t>
            </a:r>
            <a:r>
              <a:rPr lang="en-US" sz="1600" kern="100">
                <a:latin typeface="+mn-lt"/>
                <a:ea typeface="DengXian" panose="02010600030101010101" pitchFamily="2" charset="-122"/>
                <a:cs typeface="Times New Roman" panose="02020603050405020304" pitchFamily="18" charset="0"/>
              </a:rPr>
              <a:t> làm vật liệu xây dựng.</a:t>
            </a:r>
          </a:p>
          <a:p>
            <a:pPr marL="285739" indent="-285739">
              <a:lnSpc>
                <a:spcPct val="115000"/>
              </a:lnSpc>
              <a:spcAft>
                <a:spcPts val="667"/>
              </a:spcAft>
              <a:buSzPts val="1000"/>
              <a:buFont typeface="Symbol" panose="05050102010706020507" pitchFamily="18" charset="2"/>
              <a:buChar char=""/>
              <a:tabLst>
                <a:tab pos="380985"/>
              </a:tabLst>
            </a:pPr>
            <a:r>
              <a:rPr lang="en-US" sz="1600" b="1" kern="100" err="1">
                <a:latin typeface="+mn-lt"/>
                <a:ea typeface="DengXian" panose="02010600030101010101" pitchFamily="2" charset="-122"/>
                <a:cs typeface="Times New Roman" panose="02020603050405020304" pitchFamily="18" charset="0"/>
              </a:rPr>
              <a:t>Thách thức</a:t>
            </a:r>
            <a:r>
              <a:rPr lang="en-US" sz="1600" kern="100">
                <a:latin typeface="+mn-lt"/>
                <a:ea typeface="DengXian" panose="02010600030101010101" pitchFamily="2" charset="-122"/>
                <a:cs typeface="Times New Roman" panose="02020603050405020304" pitchFamily="18" charset="0"/>
              </a:rPr>
              <a:t>:</a:t>
            </a:r>
          </a:p>
          <a:p>
            <a:pPr marL="619100" lvl="1" indent="-238115">
              <a:lnSpc>
                <a:spcPct val="115000"/>
              </a:lnSpc>
              <a:spcAft>
                <a:spcPts val="667"/>
              </a:spcAft>
              <a:buSzPts val="1000"/>
              <a:buFont typeface="Courier New" panose="02070309020205020404" pitchFamily="49" charset="0"/>
              <a:buChar char="o"/>
              <a:tabLst>
                <a:tab pos="761970"/>
              </a:tabLst>
            </a:pPr>
            <a:r>
              <a:rPr lang="en-US" sz="1600" kern="100">
                <a:latin typeface="+mn-lt"/>
                <a:ea typeface="DengXian" panose="02010600030101010101" pitchFamily="2" charset="-122"/>
                <a:cs typeface="Times New Roman" panose="02020603050405020304" pitchFamily="18" charset="0"/>
              </a:rPr>
              <a:t>Chi phí đầu tư công nghệ cao.</a:t>
            </a:r>
          </a:p>
          <a:p>
            <a:pPr marL="619100" lvl="1" indent="-238115">
              <a:lnSpc>
                <a:spcPct val="115000"/>
              </a:lnSpc>
              <a:spcAft>
                <a:spcPts val="667"/>
              </a:spcAft>
              <a:buSzPts val="1000"/>
              <a:buFont typeface="Courier New" panose="02070309020205020404" pitchFamily="49" charset="0"/>
              <a:buChar char="o"/>
              <a:tabLst>
                <a:tab pos="761970"/>
              </a:tabLst>
            </a:pPr>
            <a:r>
              <a:rPr lang="en-US" sz="1600" kern="100" err="1">
                <a:latin typeface="+mn-lt"/>
                <a:ea typeface="DengXian" panose="02010600030101010101" pitchFamily="2" charset="-122"/>
                <a:cs typeface="Times New Roman" panose="02020603050405020304" pitchFamily="18" charset="0"/>
              </a:rPr>
              <a:t>Thiếu nguồn hydro xanh hoặc năng lượng tái tạo giá rẻ.</a:t>
            </a:r>
          </a:p>
        </p:txBody>
      </p:sp>
    </p:spTree>
    <p:extLst>
      <p:ext uri="{BB962C8B-B14F-4D97-AF65-F5344CB8AC3E}">
        <p14:creationId xmlns:p14="http://schemas.microsoft.com/office/powerpoint/2010/main" val="109417463"/>
      </p:ext>
    </p:extLst>
  </p:cSld>
  <p:clrMapOvr>
    <a:masterClrMapping/>
  </p:clrMapOvr>
  <p:transition/>
  <p:timing/>
</p:sld>
</file>

<file path=ppt/slides/slide5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66863522-905D-EEF6-37E9-3A72256A8E29}"/>
              </a:ext>
            </a:extLst>
          </p:cNvPr>
          <p:cNvSpPr>
            <a:spLocks noGrp="1"/>
          </p:cNvSpPr>
          <p:nvPr>
            <p:ph type="title"/>
          </p:nvPr>
        </p:nvSpPr>
        <p:spPr/>
        <p:txBody>
          <a:bodyPr>
            <a:noAutofit/>
          </a:bodyPr>
          <a:lstStyle/>
          <a:p>
            <a:r>
              <a:rPr lang="en-VN" sz="3200">
                <a:solidFill>
                  <a:schemeClr val="accent1">
                    <a:lumMod val="50000"/>
                  </a:schemeClr>
                </a:solidFill>
              </a:rPr>
              <a:t>Q&amp;A</a:t>
            </a:r>
          </a:p>
        </p:txBody>
      </p:sp>
      <p:sp>
        <p:nvSpPr>
          <p:cNvPr id="3" name="Text 1">
            <a:extLst>
              <a:ext uri="{FF2B5EF4-FFF2-40B4-BE49-F238E27FC236}">
                <a16:creationId xmlns:a16="http://schemas.microsoft.com/office/drawing/2014/main" id="{7C4B1E9B-7D24-C0B4-2481-A3F65DA45160}"/>
              </a:ext>
            </a:extLst>
          </p:cNvPr>
          <p:cNvSpPr/>
          <p:nvPr/>
        </p:nvSpPr>
        <p:spPr>
          <a:xfrm>
            <a:off x="971974" y="1989363"/>
            <a:ext cx="10610426" cy="1203288"/>
          </a:xfrm>
          <a:prstGeom prst="rect">
            <a:avLst/>
          </a:prstGeom>
          <a:noFill/>
        </p:spPr>
        <p:txBody>
          <a:bodyPr wrap="square" lIns="0" tIns="0" rIns="0" bIns="0" rtlCol="0" anchor="t"/>
          <a:lstStyle/>
          <a:p>
            <a:pPr marL="285750" indent="-285750">
              <a:lnSpc>
                <a:spcPts val="2375"/>
              </a:lnSpc>
              <a:buFont typeface="Wingdings" panose="05000000000000000000" pitchFamily="2" charset="2"/>
              <a:buChar char="v"/>
            </a:pPr>
            <a:r>
              <a:rPr lang="en-US" sz="2000"/>
              <a:t>Vui lòng chia sẻ các hành động trong các hoạt động EEM của doanh nghiệp bạn?</a:t>
            </a:r>
          </a:p>
        </p:txBody>
      </p:sp>
    </p:spTree>
    <p:extLst>
      <p:ext uri="{BB962C8B-B14F-4D97-AF65-F5344CB8AC3E}">
        <p14:creationId xmlns:p14="http://schemas.microsoft.com/office/powerpoint/2010/main" val="2122557029"/>
      </p:ext>
    </p:extLst>
  </p:cSld>
  <p:clrMapOvr>
    <a:masterClrMapping/>
  </p:clrMapOvr>
  <p:transition/>
  <p:timing/>
</p:sld>
</file>

<file path=ppt/slides/slide5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rect l="l" t="t" r="r" b="b"/>
              <a:pathLst>
                <a:path w="1731"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rect l="l" t="t" r="r" b="b"/>
              <a:pathLst>
                <a:path w="2339" h="8182"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rect l="l" t="t" r="r" b="b"/>
              <a:pathLst>
                <a:path w="7171"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rect l="l" t="t" r="r" b="b"/>
              <a:pathLst>
                <a:path w="3373" h="8047"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rect l="l" t="t" r="r" b="b"/>
              <a:pathLst>
                <a:path w="25648"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rect l="l" t="t" r="r" b="b"/>
              <a:pathLst>
                <a:path w="1731"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rect l="l" t="t" r="r" b="b"/>
              <a:pathLst>
                <a:path w="2091" h="3282"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rect l="l" t="t" r="r" b="b"/>
              <a:pathLst>
                <a:path w="4023"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rect l="l" t="t" r="r" b="b"/>
              <a:pathLst>
                <a:path w="44014" h="50803"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rect l="l" t="t" r="r" b="b"/>
              <a:pathLst>
                <a:path w="3732"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rect l="l" t="t" r="r" b="b"/>
              <a:pathLst>
                <a:path w="32302"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rect l="l" t="t" r="r" b="b"/>
              <a:pathLst>
                <a:path w="2586" h="6362"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rect l="l" t="t" r="r" b="b"/>
              <a:pathLst>
                <a:path w="31876"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rect l="l" t="t" r="r" b="b"/>
              <a:pathLst>
                <a:path w="1933"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rect l="l" t="t" r="r" b="b"/>
              <a:pathLst>
                <a:path w="1596"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rect l="l" t="t" r="r" b="b"/>
              <a:pathLst>
                <a:path w="3598" h="6901"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rect l="l" t="t" r="r" b="b"/>
              <a:pathLst>
                <a:path w="3686" h="7575"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rect l="l" t="t" r="r" b="b"/>
              <a:pathLst>
                <a:path w="1933"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rect l="l" t="t" r="r" b="b"/>
              <a:pathLst>
                <a:path w="7441"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rect l="l" t="t" r="r" b="b"/>
              <a:pathLst>
                <a:path w="6901"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rect l="l" t="t" r="r" b="b"/>
              <a:pathLst>
                <a:path w="4023"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rect l="l" t="t" r="r" b="b"/>
              <a:pathLst>
                <a:path w="30414"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rect l="l" t="t" r="r" b="b"/>
              <a:pathLst>
                <a:path w="3484"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rect l="l" t="t" r="r" b="b"/>
              <a:pathLst>
                <a:path w="14386"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rect l="l" t="t" r="r" b="b"/>
              <a:pathLst>
                <a:path w="1731"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rect l="l" t="t" r="r" b="b"/>
              <a:pathLst>
                <a:path w="1775"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ct val="0"/>
              </a:spcBef>
              <a:spcAft>
                <a:spcPct val="0"/>
              </a:spcAft>
            </a:defPPr>
            <a:lvl1pPr marR="0" lvl="0" algn="l" rtl="0">
              <a:lnSpc>
                <a:spcPct val="100000"/>
              </a:lnSpc>
              <a:spcBef>
                <a:spcPct val="0"/>
              </a:spcBef>
              <a:spcAft>
                <a:spcPct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err="1">
                <a:solidFill>
                  <a:schemeClr val="accent1">
                    <a:lumMod val="50000"/>
                  </a:schemeClr>
                </a:solidFill>
              </a:rPr>
              <a:t>Cảm ơn!</a:t>
            </a:r>
            <a:endParaRPr lang="en-US" sz="4800" b="1">
              <a:solidFill>
                <a:schemeClr val="accent1">
                  <a:lumMod val="50000"/>
                </a:schemeClr>
              </a:solidFill>
            </a:endParaRPr>
          </a:p>
        </p:txBody>
      </p:sp>
    </p:spTree>
    <p:extLst>
      <p:ext uri="{BB962C8B-B14F-4D97-AF65-F5344CB8AC3E}">
        <p14:creationId xmlns:p14="http://schemas.microsoft.com/office/powerpoint/2010/main" val="1574890076"/>
      </p:ext>
    </p:extLst>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2C0F2DE7-4094-E9DC-36B1-035D6B76E168}"/>
            </a:ext>
          </a:extLst>
        </p:cNvPr>
        <p:cNvGrpSpPr/>
        <p:nvPr/>
      </p:nvGrpSpPr>
      <p:grpSpPr>
        <a:xfrm>
          <a:off x="0" y="0"/>
          <a:ext cx="0" cy="0"/>
        </a:xfrm>
      </p:grpSpPr>
      <p:sp>
        <p:nvSpPr>
          <p:cNvPr id="6" name="TextBox 5">
            <a:extLst>
              <a:ext uri="{FF2B5EF4-FFF2-40B4-BE49-F238E27FC236}">
                <a16:creationId xmlns:a16="http://schemas.microsoft.com/office/drawing/2014/main" id="{880AB44A-9BA2-608F-38EC-C5B948240EB4}"/>
              </a:ext>
            </a:extLst>
          </p:cNvPr>
          <p:cNvSpPr txBox="1"/>
          <p:nvPr/>
        </p:nvSpPr>
        <p:spPr>
          <a:xfrm>
            <a:off x="1119754" y="439330"/>
            <a:ext cx="7588817" cy="954107"/>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1.1 Tối ưu hóa nguyên liệu đầu vào</a:t>
            </a:r>
            <a:endParaRPr lang="en-US" sz="2800"/>
          </a:p>
          <a:p>
            <a:pPr marL="0" marR="0" lvl="0" indent="0" algn="l" defTabSz="914400" rtl="0" eaLnBrk="1" fontAlgn="auto" latinLnBrk="0" hangingPunct="1">
              <a:lnSpc>
                <a:spcPct val="100000"/>
              </a:lnSpc>
              <a:spcBef>
                <a:spcPct val="0"/>
              </a:spcBef>
              <a:spcAft>
                <a:spcPct val="0"/>
              </a:spcAft>
              <a:buClr>
                <a:srgbClr val="000000"/>
              </a:buClr>
              <a:buSzTx/>
              <a:buFont typeface="Arial"/>
              <a:buNone/>
              <a:defRPr/>
            </a:pP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4" name="TextBox 3">
            <a:extLst>
              <a:ext uri="{FF2B5EF4-FFF2-40B4-BE49-F238E27FC236}">
                <a16:creationId xmlns:a16="http://schemas.microsoft.com/office/drawing/2014/main" id="{FF6634B7-6437-C969-DACB-0C69E4A76DBC}"/>
              </a:ext>
            </a:extLst>
          </p:cNvPr>
          <p:cNvSpPr txBox="1"/>
          <p:nvPr/>
        </p:nvSpPr>
        <p:spPr>
          <a:xfrm>
            <a:off x="831694" y="1521179"/>
            <a:ext cx="10528611" cy="4357603"/>
          </a:xfrm>
          <a:prstGeom prst="rect">
            <a:avLst/>
          </a:prstGeom>
          <a:noFill/>
        </p:spPr>
        <p:txBody>
          <a:bodyPr wrap="square">
            <a:spAutoFit/>
          </a:bodyPr>
          <a:lstStyle/>
          <a:p>
            <a:pPr marL="238115" indent="-238115">
              <a:lnSpc>
                <a:spcPct val="150000"/>
              </a:lnSpc>
              <a:buFont typeface="Wingdings" panose="05000000000000000000" pitchFamily="2" charset="2"/>
              <a:buChar char="q"/>
            </a:pPr>
            <a:r>
              <a:rPr lang="vi-VN" sz="1556" b="1"/>
              <a:t>Giải pháp tối ưu hóa nguyên liệu đầu vào</a:t>
            </a:r>
          </a:p>
          <a:p>
            <a:pPr marL="285750" indent="-285750">
              <a:lnSpc>
                <a:spcPct val="150000"/>
              </a:lnSpc>
              <a:buFont typeface="Arial" panose="020b0604020202020204" pitchFamily="34" charset="0"/>
              <a:buChar char="•"/>
            </a:pPr>
            <a:r>
              <a:rPr lang="vi-VN" sz="1556" b="1"/>
              <a:t>Cải tiến chất lượng nguyên liệu</a:t>
            </a:r>
            <a:r>
              <a:rPr lang="vi-VN" sz="1556"/>
              <a:t>: Đảm bảo nguyên liệu đầu vào có chất lượng đồng đều, loại bỏ tạp chất không mong muốn, cải thiện độ mịn của nguyên liệu, giúp tăng hiệu quả phản ứng trong lò.</a:t>
            </a:r>
          </a:p>
          <a:p>
            <a:pPr marL="285750" indent="-285750">
              <a:lnSpc>
                <a:spcPct val="150000"/>
              </a:lnSpc>
              <a:buFont typeface="Arial" panose="020b0604020202020204" pitchFamily="34" charset="0"/>
              <a:buChar char="•"/>
            </a:pPr>
            <a:r>
              <a:rPr lang="vi-VN" sz="1556" b="1"/>
              <a:t>Điều chỉnh tỷ lệ phối trộn nguyên liệu</a:t>
            </a:r>
            <a:r>
              <a:rPr lang="vi-VN" sz="1556"/>
              <a:t>: Tỷ lệ giữa quặng sắt, than cốc và các phụ gia cần được điều chỉnh linh hoạt để tối ưu hóa hiệu suất lò cao, đảm bảo không thiếu hoặc thừa nguyên liệu, ảnh hưởng đến chi phí và chất lượng sản phẩm.</a:t>
            </a:r>
          </a:p>
          <a:p>
            <a:pPr marL="285750" indent="-285750">
              <a:lnSpc>
                <a:spcPct val="150000"/>
              </a:lnSpc>
              <a:buFont typeface="Arial" panose="020b0604020202020204" pitchFamily="34" charset="0"/>
              <a:buChar char="•"/>
            </a:pPr>
            <a:r>
              <a:rPr lang="vi-VN" sz="1556" b="1"/>
              <a:t>Sử dụng nguyên liệu thay thế</a:t>
            </a:r>
            <a:r>
              <a:rPr lang="vi-VN" sz="1556"/>
              <a:t>: Sử dụng các nguyên liệu thay thế như </a:t>
            </a:r>
            <a:r>
              <a:rPr lang="vi-VN" sz="1556" b="1"/>
              <a:t>than sinh học</a:t>
            </a:r>
            <a:r>
              <a:rPr lang="vi-VN" sz="1556"/>
              <a:t>, </a:t>
            </a:r>
            <a:r>
              <a:rPr lang="vi-VN" sz="1556" b="1"/>
              <a:t>rác thải công nghiệp</a:t>
            </a:r>
            <a:r>
              <a:rPr lang="vi-VN" sz="1556"/>
              <a:t>, hoặc </a:t>
            </a:r>
            <a:r>
              <a:rPr lang="vi-VN" sz="1556" b="1"/>
              <a:t>phế liệu thép</a:t>
            </a:r>
            <a:r>
              <a:rPr lang="vi-VN" sz="1556"/>
              <a:t> có thể giảm chi phí nguyên liệu đầu vào và giảm phát thải CO₂.</a:t>
            </a:r>
          </a:p>
          <a:p>
            <a:pPr marL="285750" indent="-285750">
              <a:lnSpc>
                <a:spcPct val="150000"/>
              </a:lnSpc>
              <a:buFont typeface="Arial" panose="020b0604020202020204" pitchFamily="34" charset="0"/>
              <a:buChar char="•"/>
            </a:pPr>
            <a:r>
              <a:rPr lang="vi-VN" sz="1556" b="1"/>
              <a:t>Tối ưu hóa dòng khí trong lò</a:t>
            </a:r>
            <a:r>
              <a:rPr lang="vi-VN" sz="1556"/>
              <a:t>: Cải tiến hệ thống cấp khí và kiểm soát nhiệt độ, để đảm bảo rằng toàn bộ nguyên liệu trong lò đều đạt được mức nhiệt cần thiết cho các phản ứng hóa học.</a:t>
            </a:r>
          </a:p>
          <a:p>
            <a:pPr marL="285750" indent="-285750">
              <a:lnSpc>
                <a:spcPct val="150000"/>
              </a:lnSpc>
              <a:buFont typeface="Arial" panose="020b0604020202020204" pitchFamily="34" charset="0"/>
              <a:buChar char="•"/>
            </a:pPr>
            <a:r>
              <a:rPr lang="vi-VN" sz="1556" b="1"/>
              <a:t>Tăng cường hệ thống tái chế khí thải</a:t>
            </a:r>
            <a:r>
              <a:rPr lang="vi-VN" sz="1556"/>
              <a:t>: Hệ thống khí thải từ lò cao có thể được tái sử dụng để cung cấp năng lượng cho các quá trình khác trong nhà máy, giảm phụ thuộc vào năng lượng bên ngoài.</a:t>
            </a:r>
          </a:p>
        </p:txBody>
      </p:sp>
    </p:spTree>
    <p:extLst>
      <p:ext uri="{BB962C8B-B14F-4D97-AF65-F5344CB8AC3E}">
        <p14:creationId xmlns:p14="http://schemas.microsoft.com/office/powerpoint/2010/main" val="3339674784"/>
      </p:ext>
    </p:extLst>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677CD8CF-7119-1839-C160-9FF658B52D93}"/>
            </a:ext>
          </a:extLst>
        </p:cNvPr>
        <p:cNvGrpSpPr/>
        <p:nvPr/>
      </p:nvGrpSpPr>
      <p:grpSpPr>
        <a:xfrm>
          <a:off x="0" y="0"/>
          <a:ext cx="0" cy="0"/>
        </a:xfrm>
      </p:grpSpPr>
      <p:sp>
        <p:nvSpPr>
          <p:cNvPr id="6" name="TextBox 5">
            <a:extLst>
              <a:ext uri="{FF2B5EF4-FFF2-40B4-BE49-F238E27FC236}">
                <a16:creationId xmlns:a16="http://schemas.microsoft.com/office/drawing/2014/main" id="{E53D25A6-10BE-22DB-E196-65F875C11093}"/>
              </a:ext>
            </a:extLst>
          </p:cNvPr>
          <p:cNvSpPr txBox="1"/>
          <p:nvPr/>
        </p:nvSpPr>
        <p:spPr>
          <a:xfrm>
            <a:off x="1119754" y="439330"/>
            <a:ext cx="7588817" cy="954107"/>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1.1 Tối ưu hóa nguyên liệu đầu vào</a:t>
            </a:r>
            <a:endParaRPr lang="en-US" sz="2800"/>
          </a:p>
          <a:p>
            <a:pPr marL="0" marR="0" lvl="0" indent="0" algn="l" defTabSz="914400" rtl="0" eaLnBrk="1" fontAlgn="auto" latinLnBrk="0" hangingPunct="1">
              <a:lnSpc>
                <a:spcPct val="100000"/>
              </a:lnSpc>
              <a:spcBef>
                <a:spcPct val="0"/>
              </a:spcBef>
              <a:spcAft>
                <a:spcPct val="0"/>
              </a:spcAft>
              <a:buClr>
                <a:srgbClr val="000000"/>
              </a:buClr>
              <a:buSzTx/>
              <a:buFont typeface="Arial"/>
              <a:buNone/>
              <a:defRPr/>
            </a:pP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3" name="TextBox 2">
            <a:extLst>
              <a:ext uri="{FF2B5EF4-FFF2-40B4-BE49-F238E27FC236}">
                <a16:creationId xmlns:a16="http://schemas.microsoft.com/office/drawing/2014/main" id="{DD4F91A6-1B00-6D8C-D211-32A31D5B90BD}"/>
              </a:ext>
            </a:extLst>
          </p:cNvPr>
          <p:cNvSpPr txBox="1"/>
          <p:nvPr/>
        </p:nvSpPr>
        <p:spPr>
          <a:xfrm>
            <a:off x="540084" y="1373710"/>
            <a:ext cx="11111831" cy="4847994"/>
          </a:xfrm>
          <a:prstGeom prst="rect">
            <a:avLst/>
          </a:prstGeom>
          <a:noFill/>
        </p:spPr>
        <p:txBody>
          <a:bodyPr wrap="square">
            <a:spAutoFit/>
          </a:bodyPr>
          <a:lstStyle/>
          <a:p>
            <a:pPr marL="342900" indent="-342900">
              <a:lnSpc>
                <a:spcPct val="150000"/>
              </a:lnSpc>
              <a:buFont typeface="Wingdings" panose="05000000000000000000" pitchFamily="2" charset="2"/>
              <a:buChar char="q"/>
            </a:pPr>
            <a:r>
              <a:rPr lang="vi-VN" sz="1600" b="1"/>
              <a:t>Phân tích nguyên lý ảnh hưởng của nguyên liệu đầu vào</a:t>
            </a:r>
          </a:p>
          <a:p>
            <a:pPr>
              <a:lnSpc>
                <a:spcPct val="150000"/>
              </a:lnSpc>
              <a:buFont typeface="+mj-lt"/>
              <a:buAutoNum type="arabicPeriod"/>
            </a:pPr>
            <a:r>
              <a:rPr lang="vi-VN" sz="1600" b="1"/>
              <a:t>Quặng sắt:</a:t>
            </a:r>
            <a:endParaRPr lang="vi-VN" sz="1600"/>
          </a:p>
          <a:p>
            <a:pPr marL="800100" lvl="1" indent="-342900">
              <a:lnSpc>
                <a:spcPct val="150000"/>
              </a:lnSpc>
              <a:buFont typeface="Arial" panose="020b0604020202020204" pitchFamily="34" charset="0"/>
              <a:buChar char="•"/>
            </a:pPr>
            <a:r>
              <a:rPr lang="vi-VN" sz="1600"/>
              <a:t>Loại quặng (hạt mịn, quặng vón cục, viên quặng – pellet) ảnh hưởng đến độ thoáng của lò, khả năng hoàn nguyên và nhiệt tiêu hao.</a:t>
            </a:r>
          </a:p>
          <a:p>
            <a:pPr marL="800100" lvl="1" indent="-342900">
              <a:lnSpc>
                <a:spcPct val="150000"/>
              </a:lnSpc>
              <a:buFont typeface="Arial" panose="020b0604020202020204" pitchFamily="34" charset="0"/>
              <a:buChar char="•"/>
            </a:pPr>
            <a:r>
              <a:rPr lang="vi-VN" sz="1600"/>
              <a:t>Viên quặng hoặc quặng đã nung trước giúp giảm lượng nhiệt cần thiết để hoàn nguyên → giảm tiêu hao coke.</a:t>
            </a:r>
          </a:p>
          <a:p>
            <a:pPr>
              <a:lnSpc>
                <a:spcPct val="150000"/>
              </a:lnSpc>
              <a:buFont typeface="+mj-lt"/>
              <a:buAutoNum type="arabicPeriod"/>
            </a:pPr>
            <a:r>
              <a:rPr lang="vi-VN" sz="1600" b="1"/>
              <a:t>Than coke:</a:t>
            </a:r>
            <a:endParaRPr lang="vi-VN" sz="1600"/>
          </a:p>
          <a:p>
            <a:pPr marL="800100" lvl="1" indent="-342900">
              <a:lnSpc>
                <a:spcPct val="150000"/>
              </a:lnSpc>
              <a:buFont typeface="Arial" panose="020b0604020202020204" pitchFamily="34" charset="0"/>
              <a:buChar char="•"/>
            </a:pPr>
            <a:r>
              <a:rPr lang="vi-VN" sz="1600"/>
              <a:t>Than có chỉ số CSR (Coke Strength after Reaction) cao giúp giảm nứt gãy trong lò, tăng hiệu suất trao đổi nhiệt.</a:t>
            </a:r>
          </a:p>
          <a:p>
            <a:pPr marL="800100" lvl="1" indent="-342900">
              <a:lnSpc>
                <a:spcPct val="150000"/>
              </a:lnSpc>
              <a:buFont typeface="Arial" panose="020b0604020202020204" pitchFamily="34" charset="0"/>
              <a:buChar char="•"/>
            </a:pPr>
            <a:r>
              <a:rPr lang="vi-VN" sz="1600"/>
              <a:t>Tối ưu hóa kích cỡ coke cải thiện độ thông thoáng và hiệu suất nhiệt.</a:t>
            </a:r>
          </a:p>
          <a:p>
            <a:pPr>
              <a:lnSpc>
                <a:spcPct val="150000"/>
              </a:lnSpc>
              <a:buFont typeface="+mj-lt"/>
              <a:buAutoNum type="arabicPeriod"/>
            </a:pPr>
            <a:r>
              <a:rPr lang="vi-VN" sz="1600" b="1"/>
              <a:t>Đá vôi và phụ gia:</a:t>
            </a:r>
            <a:endParaRPr lang="vi-VN" sz="1600"/>
          </a:p>
          <a:p>
            <a:pPr marL="800100" lvl="1" indent="-342900">
              <a:lnSpc>
                <a:spcPct val="150000"/>
              </a:lnSpc>
              <a:buFont typeface="Arial" panose="020b0604020202020204" pitchFamily="34" charset="0"/>
              <a:buChar char="•"/>
            </a:pPr>
            <a:r>
              <a:rPr lang="vi-VN" sz="1600"/>
              <a:t>Loại đá vôi có độ tinh khiết cao (CaCO₃ &gt; 90%) giúp phản ứng khử tạp chất hiệu quả hơn → ít sinh nhiệt dư thừa.</a:t>
            </a:r>
          </a:p>
          <a:p>
            <a:pPr marL="800100" lvl="1" indent="-342900">
              <a:lnSpc>
                <a:spcPct val="150000"/>
              </a:lnSpc>
              <a:buFont typeface="Arial" panose="020b0604020202020204" pitchFamily="34" charset="0"/>
              <a:buChar char="•"/>
            </a:pPr>
            <a:r>
              <a:rPr lang="vi-VN" sz="1600"/>
              <a:t>Sử dụng phụ gia trợ chảy hợp lý làm giảm nhiệt độ chảy lỏng → tiết kiệm nhiệt.</a:t>
            </a:r>
          </a:p>
          <a:p>
            <a:pPr>
              <a:lnSpc>
                <a:spcPct val="150000"/>
              </a:lnSpc>
              <a:buFont typeface="+mj-lt"/>
              <a:buAutoNum type="arabicPeriod"/>
            </a:pPr>
            <a:r>
              <a:rPr lang="vi-VN" sz="1600" b="1"/>
              <a:t>Độ ẩm nguyên liệu: </a:t>
            </a:r>
            <a:r>
              <a:rPr lang="vi-VN" sz="1600"/>
              <a:t>Giảm độ ẩm trước khi đưa vào lò giúp giảm tổn thất nhiệt do bay hơi nước.</a:t>
            </a:r>
          </a:p>
        </p:txBody>
      </p:sp>
    </p:spTree>
    <p:extLst>
      <p:ext uri="{BB962C8B-B14F-4D97-AF65-F5344CB8AC3E}">
        <p14:creationId xmlns:p14="http://schemas.microsoft.com/office/powerpoint/2010/main" val="1606286403"/>
      </p:ext>
    </p:extLst>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9BAEE1E8-B1F0-A107-25A8-C09E23EF88B2}"/>
            </a:ext>
          </a:extLst>
        </p:cNvPr>
        <p:cNvGrpSpPr/>
        <p:nvPr/>
      </p:nvGrpSpPr>
      <p:grpSpPr>
        <a:xfrm>
          <a:off x="0" y="0"/>
          <a:ext cx="0" cy="0"/>
        </a:xfrm>
      </p:grpSpPr>
      <p:sp>
        <p:nvSpPr>
          <p:cNvPr id="6" name="TextBox 5">
            <a:extLst>
              <a:ext uri="{FF2B5EF4-FFF2-40B4-BE49-F238E27FC236}">
                <a16:creationId xmlns:a16="http://schemas.microsoft.com/office/drawing/2014/main" id="{DF0B9B6D-38A6-4BF7-56F4-E3016576D663}"/>
              </a:ext>
            </a:extLst>
          </p:cNvPr>
          <p:cNvSpPr txBox="1"/>
          <p:nvPr/>
        </p:nvSpPr>
        <p:spPr>
          <a:xfrm>
            <a:off x="1119754" y="439330"/>
            <a:ext cx="7588817" cy="954107"/>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1.1 Tối ưu hóa nguyên liệu đầu vào</a:t>
            </a:r>
            <a:endParaRPr lang="en-US" sz="2800"/>
          </a:p>
          <a:p>
            <a:pPr marL="0" marR="0" lvl="0" indent="0" algn="l" defTabSz="914400" rtl="0" eaLnBrk="1" fontAlgn="auto" latinLnBrk="0" hangingPunct="1">
              <a:lnSpc>
                <a:spcPct val="100000"/>
              </a:lnSpc>
              <a:spcBef>
                <a:spcPct val="0"/>
              </a:spcBef>
              <a:spcAft>
                <a:spcPct val="0"/>
              </a:spcAft>
              <a:buClr>
                <a:srgbClr val="000000"/>
              </a:buClr>
              <a:buSzTx/>
              <a:buFont typeface="Arial"/>
              <a:buNone/>
              <a:defRPr/>
            </a:pP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graphicFrame>
        <p:nvGraphicFramePr>
          <p:cNvPr id="2" name="Table 1">
            <a:extLst>
              <a:ext uri="{FF2B5EF4-FFF2-40B4-BE49-F238E27FC236}">
                <a16:creationId xmlns:a16="http://schemas.microsoft.com/office/drawing/2014/main" id="{D7F5A1F5-965D-4972-3EDD-A7A38AF382B9}"/>
              </a:ext>
            </a:extLst>
          </p:cNvPr>
          <p:cNvGraphicFramePr>
            <a:graphicFrameLocks noGrp="1"/>
          </p:cNvGraphicFramePr>
          <p:nvPr>
            <p:extLst>
              <p:ext uri="{D42A27DB-BD31-4B8C-83A1-F6EECF244321}">
                <p14:modId xmlns:p14="http://schemas.microsoft.com/office/powerpoint/2010/main" val="456440144"/>
              </p:ext>
            </p:extLst>
          </p:nvPr>
        </p:nvGraphicFramePr>
        <p:xfrm>
          <a:off x="609600" y="2630344"/>
          <a:ext cx="10972800" cy="1879854"/>
        </p:xfrm>
        <a:graphic>
          <a:graphicData uri="http://schemas.openxmlformats.org/drawingml/2006/table">
            <a:tbl>
              <a:tblPr/>
              <a:tblGrid>
                <a:gridCol w="2743200">
                  <a:extLst>
                    <a:ext uri="{9D8B030D-6E8A-4147-A177-3AD203B41FA5}">
                      <a16:colId xmlns:a16="http://schemas.microsoft.com/office/drawing/2014/main" val="3642283618"/>
                    </a:ext>
                  </a:extLst>
                </a:gridCol>
                <a:gridCol w="2743200">
                  <a:extLst>
                    <a:ext uri="{9D8B030D-6E8A-4147-A177-3AD203B41FA5}">
                      <a16:colId xmlns:a16="http://schemas.microsoft.com/office/drawing/2014/main" val="4128305223"/>
                    </a:ext>
                  </a:extLst>
                </a:gridCol>
                <a:gridCol w="2428240">
                  <a:extLst>
                    <a:ext uri="{9D8B030D-6E8A-4147-A177-3AD203B41FA5}">
                      <a16:colId xmlns:a16="http://schemas.microsoft.com/office/drawing/2014/main" val="2528478102"/>
                    </a:ext>
                  </a:extLst>
                </a:gridCol>
                <a:gridCol w="3058160">
                  <a:extLst>
                    <a:ext uri="{9D8B030D-6E8A-4147-A177-3AD203B41FA5}">
                      <a16:colId xmlns:a16="http://schemas.microsoft.com/office/drawing/2014/main" val="3592456857"/>
                    </a:ext>
                  </a:extLst>
                </a:gridCol>
              </a:tblGrid>
              <a:tr h="0">
                <a:tc>
                  <a:txBody>
                    <a:bodyPr vert="horz" wrap="square"/>
                    <a:lstStyle/>
                    <a:p>
                      <a:r>
                        <a:rPr lang="en-US"/>
                        <a:t>Thành phần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vi-VN"/>
                        <a:t>Trước tối ưu (kg)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vi-VN"/>
                        <a:t>Sau tối ưu (kg)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err="1"/>
                        <a:t>Ghi chú</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24385"/>
                  </a:ext>
                </a:extLst>
              </a:tr>
              <a:tr h="0">
                <a:tc>
                  <a:txBody>
                    <a:bodyPr vert="horz" wrap="square"/>
                    <a:lstStyle/>
                    <a:p>
                      <a:r>
                        <a:rPr lang="en-US"/>
                        <a:t>Quặng sắt (58% Fe)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a:t>1600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a:t>1500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err="1"/>
                        <a:t>Tăng tỷ lệ viên quặng</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546939"/>
                  </a:ext>
                </a:extLst>
              </a:tr>
              <a:tr h="0">
                <a:tc>
                  <a:txBody>
                    <a:bodyPr vert="horz" wrap="square"/>
                    <a:lstStyle/>
                    <a:p>
                      <a:r>
                        <a:rPr lang="en-US"/>
                        <a:t>Coke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a:t>500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a:t>450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vi-VN"/>
                        <a:t>Do hoàn nguyên tốt hơn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6457441"/>
                  </a:ext>
                </a:extLst>
              </a:tr>
              <a:tr h="0">
                <a:tc>
                  <a:txBody>
                    <a:bodyPr vert="horz" wrap="square"/>
                    <a:lstStyle/>
                    <a:p>
                      <a:r>
                        <a:rPr lang="en-US"/>
                        <a:t>Đá vôi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a:t>200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a:t>180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vi-VN"/>
                        <a:t>Tăng Ca</a:t>
                      </a:r>
                      <a:r>
                        <a:rPr lang="en-US"/>
                        <a:t>o</a:t>
                      </a:r>
                      <a:r>
                        <a:rPr lang="vi-VN"/>
                        <a:t> hiệu quả hơn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39879956"/>
                  </a:ext>
                </a:extLst>
              </a:tr>
              <a:tr h="0">
                <a:tc>
                  <a:txBody>
                    <a:bodyPr vert="horz" wrap="square"/>
                    <a:lstStyle/>
                    <a:p>
                      <a:r>
                        <a:rPr lang="en-US"/>
                        <a:t>Nhiệt tiêu hao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a:t>13 GJ</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a:t>11.5 GJ</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vi-VN"/>
                        <a:t>Do phản ứng hiệu quả hơn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62379817"/>
                  </a:ext>
                </a:extLst>
              </a:tr>
            </a:tbl>
          </a:graphicData>
        </a:graphic>
      </p:graphicFrame>
      <p:sp>
        <p:nvSpPr>
          <p:cNvPr id="5" name="TextBox 4">
            <a:extLst>
              <a:ext uri="{FF2B5EF4-FFF2-40B4-BE49-F238E27FC236}">
                <a16:creationId xmlns:a16="http://schemas.microsoft.com/office/drawing/2014/main" id="{CFAD2A40-199B-1848-DFCC-BC4300B5C5E3}"/>
              </a:ext>
            </a:extLst>
          </p:cNvPr>
          <p:cNvSpPr txBox="1"/>
          <p:nvPr/>
        </p:nvSpPr>
        <p:spPr>
          <a:xfrm>
            <a:off x="609600" y="1393437"/>
            <a:ext cx="6096000" cy="954300"/>
          </a:xfrm>
          <a:prstGeom prst="rect">
            <a:avLst/>
          </a:prstGeom>
          <a:noFill/>
        </p:spPr>
        <p:txBody>
          <a:bodyPr wrap="square">
            <a:spAutoFit/>
          </a:bodyPr>
          <a:lstStyle/>
          <a:p>
            <a:pPr marL="342900" indent="-342900">
              <a:buFont typeface="Wingdings" panose="05000000000000000000" pitchFamily="2" charset="2"/>
              <a:buChar char="q"/>
            </a:pPr>
            <a:r>
              <a:rPr lang="vi-VN" b="1"/>
              <a:t>Tính toán sơ bộ tiềm năng tiết kiệm năng lượng</a:t>
            </a:r>
          </a:p>
          <a:p>
            <a:endParaRPr lang="en-US" b="1"/>
          </a:p>
          <a:p>
            <a:r>
              <a:rPr lang="vi-VN" b="1"/>
              <a:t>Giả định đầu vào cho 1 tấn gang:</a:t>
            </a:r>
          </a:p>
        </p:txBody>
      </p:sp>
    </p:spTree>
    <p:extLst>
      <p:ext uri="{BB962C8B-B14F-4D97-AF65-F5344CB8AC3E}">
        <p14:creationId xmlns:p14="http://schemas.microsoft.com/office/powerpoint/2010/main" val="3873557843"/>
      </p:ext>
    </p:extLst>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07249AD2-EF42-DA72-6166-12DAE80EC313}"/>
            </a:ext>
          </a:extLst>
        </p:cNvPr>
        <p:cNvGrpSpPr/>
        <p:nvPr/>
      </p:nvGrpSpPr>
      <p:grpSpPr>
        <a:xfrm>
          <a:off x="0" y="0"/>
          <a:ext cx="0" cy="0"/>
        </a:xfrm>
      </p:grpSpPr>
      <p:sp>
        <p:nvSpPr>
          <p:cNvPr id="6" name="TextBox 5">
            <a:extLst>
              <a:ext uri="{FF2B5EF4-FFF2-40B4-BE49-F238E27FC236}">
                <a16:creationId xmlns:a16="http://schemas.microsoft.com/office/drawing/2014/main" id="{B4E990A0-F640-B04B-55DA-A1C9AB88F8E8}"/>
              </a:ext>
            </a:extLst>
          </p:cNvPr>
          <p:cNvSpPr txBox="1"/>
          <p:nvPr/>
        </p:nvSpPr>
        <p:spPr>
          <a:xfrm>
            <a:off x="1119754" y="439330"/>
            <a:ext cx="7588817" cy="954107"/>
          </a:xfrm>
          <a:prstGeom prst="rect">
            <a:avLst/>
          </a:prstGeom>
          <a:noFill/>
        </p:spPr>
        <p:txBody>
          <a:bodyPr wrap="square" rtlCol="0">
            <a:spAutoFit/>
          </a:bodyPr>
          <a:lstStyle/>
          <a:p>
            <a:pPr>
              <a:defRPr/>
            </a:pPr>
            <a:r>
              <a:rPr lang="en-US" sz="2800" b="1">
                <a:solidFill>
                  <a:schemeClr val="accent1">
                    <a:lumMod val="50000"/>
                  </a:schemeClr>
                </a:solidFill>
                <a:latin typeface="Arial" panose="020b0604020202020204" pitchFamily="34" charset="0"/>
                <a:cs typeface="Arial" panose="020b0604020202020204" pitchFamily="34" charset="0"/>
              </a:rPr>
              <a:t>1.1 Tối ưu hóa nguyên liệu đầu vào</a:t>
            </a:r>
            <a:endParaRPr lang="en-US" sz="2800"/>
          </a:p>
          <a:p>
            <a:pPr marL="0" marR="0" lvl="0" indent="0" algn="l" defTabSz="914400" rtl="0" eaLnBrk="1" fontAlgn="auto" latinLnBrk="0" hangingPunct="1">
              <a:lnSpc>
                <a:spcPct val="100000"/>
              </a:lnSpc>
              <a:spcBef>
                <a:spcPct val="0"/>
              </a:spcBef>
              <a:spcAft>
                <a:spcPct val="0"/>
              </a:spcAft>
              <a:buClr>
                <a:srgbClr val="000000"/>
              </a:buClr>
              <a:buSzTx/>
              <a:buFont typeface="Arial"/>
              <a:buNone/>
              <a:defRPr/>
            </a:pPr>
            <a:endParaRPr kumimoji="0" lang="en-US" sz="2800" b="1" u="none" strike="noStrike" kern="0" cap="none" spc="0" normalizeH="0" baseline="0" noProof="0">
              <a:ln>
                <a:noFill/>
              </a:ln>
              <a:solidFill>
                <a:schemeClr val="accent1">
                  <a:lumMod val="50000"/>
                </a:schemeClr>
              </a:solidFill>
              <a:effectLst/>
              <a:uLnTx/>
              <a:uFillTx/>
              <a:latin typeface="Arial" panose="020b0604020202020204" pitchFamily="34" charset="0"/>
              <a:cs typeface="Arial" panose="020b0604020202020204" pitchFamily="34" charset="0"/>
              <a:sym typeface="Arial"/>
            </a:endParaRPr>
          </a:p>
        </p:txBody>
      </p:sp>
      <p:sp>
        <p:nvSpPr>
          <p:cNvPr id="4" name="TextBox 3">
            <a:extLst>
              <a:ext uri="{FF2B5EF4-FFF2-40B4-BE49-F238E27FC236}">
                <a16:creationId xmlns:a16="http://schemas.microsoft.com/office/drawing/2014/main" id="{6085F30D-3AD9-D40B-FB2C-82E208AABF00}"/>
              </a:ext>
            </a:extLst>
          </p:cNvPr>
          <p:cNvSpPr txBox="1"/>
          <p:nvPr/>
        </p:nvSpPr>
        <p:spPr>
          <a:xfrm>
            <a:off x="914400" y="1393437"/>
            <a:ext cx="10047514" cy="4402167"/>
          </a:xfrm>
          <a:prstGeom prst="rect">
            <a:avLst/>
          </a:prstGeom>
          <a:noFill/>
        </p:spPr>
        <p:txBody>
          <a:bodyPr wrap="square">
            <a:spAutoFit/>
          </a:bodyPr>
          <a:lstStyle/>
          <a:p>
            <a:pPr marL="342900" indent="-342900">
              <a:buFont typeface="Wingdings" panose="05000000000000000000" pitchFamily="2" charset="2"/>
              <a:buChar char="q"/>
            </a:pPr>
            <a:r>
              <a:rPr lang="vi-VN" b="1"/>
              <a:t>Tiết kiệm năng lượng:</a:t>
            </a:r>
          </a:p>
          <a:p>
            <a:pPr>
              <a:buFont typeface="Arial" panose="020b0604020202020204" pitchFamily="34" charset="0"/>
              <a:buChar char="•"/>
            </a:pPr>
            <a:r>
              <a:rPr lang="vi-VN" b="1"/>
              <a:t>Mức giảm năng lượng:</a:t>
            </a:r>
            <a:endParaRPr lang="en-US" b="1"/>
          </a:p>
          <a:p>
            <a:pPr>
              <a:buFont typeface="Arial" panose="020b0604020202020204" pitchFamily="34" charset="0"/>
              <a:buChar char="•"/>
            </a:pPr>
            <a:endParaRPr lang="en-US" b="1"/>
          </a:p>
          <a:p>
            <a:pPr>
              <a:buFont typeface="Arial" panose="020b0604020202020204" pitchFamily="34" charset="0"/>
              <a:buChar char="•"/>
            </a:pPr>
            <a:endParaRPr lang="vi-VN"/>
          </a:p>
          <a:p>
            <a:pPr>
              <a:buFont typeface="Arial" panose="020b0604020202020204" pitchFamily="34" charset="0"/>
              <a:buChar char="•"/>
            </a:pPr>
            <a:r>
              <a:rPr lang="vi-VN" b="1"/>
              <a:t>Tỷ lệ giảm:</a:t>
            </a:r>
            <a:r>
              <a:rPr lang="vi-VN"/>
              <a:t> ~11.5%</a:t>
            </a:r>
          </a:p>
          <a:p>
            <a:pPr>
              <a:buNone/>
            </a:pPr>
            <a:r>
              <a:rPr lang="vi-VN" b="1"/>
              <a:t>Tính ra tiền tiết kiệm (ví dụ):</a:t>
            </a:r>
          </a:p>
          <a:p>
            <a:pPr>
              <a:buNone/>
            </a:pPr>
            <a:r>
              <a:rPr lang="vi-VN"/>
              <a:t>Giả sử nhà máy sản xuất 1.000.000 tấn gang/năm:</a:t>
            </a:r>
          </a:p>
          <a:p>
            <a:pPr>
              <a:buFont typeface="Arial" panose="020b0604020202020204" pitchFamily="34" charset="0"/>
              <a:buChar char="•"/>
            </a:pPr>
            <a:r>
              <a:rPr lang="vi-VN" b="1"/>
              <a:t>Tiết kiệm năng lượng/năm:</a:t>
            </a:r>
            <a:endParaRPr lang="en-US" b="1"/>
          </a:p>
          <a:p>
            <a:pPr>
              <a:buFont typeface="Arial" panose="020b0604020202020204" pitchFamily="34" charset="0"/>
              <a:buChar char="•"/>
            </a:pPr>
            <a:endParaRPr lang="en-US" b="1"/>
          </a:p>
          <a:p>
            <a:pPr>
              <a:buFont typeface="Arial" panose="020b0604020202020204" pitchFamily="34" charset="0"/>
              <a:buChar char="•"/>
            </a:pPr>
            <a:endParaRPr lang="vi-VN"/>
          </a:p>
          <a:p>
            <a:pPr>
              <a:buFont typeface="Arial" panose="020b0604020202020204" pitchFamily="34" charset="0"/>
              <a:buChar char="•"/>
            </a:pPr>
            <a:r>
              <a:rPr lang="vi-VN" b="1"/>
              <a:t>Quy đổi ra chi phí nhiên liệu:</a:t>
            </a:r>
            <a:br>
              <a:rPr lang="vi-VN"/>
            </a:br>
            <a:r>
              <a:rPr lang="vi-VN"/>
              <a:t>Nếu coke giá 100 USD/tấn, 1 tấn coke = 28 GJ</a:t>
            </a:r>
            <a:endParaRPr lang="en-US"/>
          </a:p>
          <a:p>
            <a:pPr>
              <a:buFont typeface="Arial" panose="020b0604020202020204" pitchFamily="34" charset="0"/>
              <a:buChar char="•"/>
            </a:pPr>
            <a:endParaRPr lang="en-US"/>
          </a:p>
          <a:p>
            <a:pPr>
              <a:buFont typeface="Arial" panose="020b0604020202020204" pitchFamily="34" charset="0"/>
              <a:buChar char="•"/>
            </a:pPr>
            <a:endParaRPr lang="en-US"/>
          </a:p>
          <a:p>
            <a:r>
              <a:rPr lang="en-US"/>
              <a:t>						</a:t>
            </a:r>
            <a:r>
              <a:rPr lang="vi-VN"/>
              <a:t>→ </a:t>
            </a:r>
            <a:r>
              <a:rPr lang="vi-VN" b="1"/>
              <a:t>Tiết kiệm ~5,35 triệu USD/năm</a:t>
            </a:r>
            <a:endParaRPr lang="vi-VN"/>
          </a:p>
        </p:txBody>
      </p:sp>
      <p:pic>
        <p:nvPicPr>
          <p:cNvPr id="8" name="Picture 7">
            <a:extLst>
              <a:ext uri="{FF2B5EF4-FFF2-40B4-BE49-F238E27FC236}">
                <a16:creationId xmlns:a16="http://schemas.microsoft.com/office/drawing/2014/main" id="{EAF9454B-8E9F-8CD1-A095-6B4B1C3832BE}"/>
              </a:ext>
            </a:extLst>
          </p:cNvPr>
          <p:cNvPicPr>
            <a:picLocks noChangeAspect="1"/>
          </p:cNvPicPr>
          <p:nvPr/>
        </p:nvPicPr>
        <p:blipFill>
          <a:blip r:embed="rId2"/>
          <a:stretch>
            <a:fillRect/>
          </a:stretch>
        </p:blipFill>
        <p:spPr>
          <a:xfrm>
            <a:off x="3048998" y="2013825"/>
            <a:ext cx="5201376" cy="457264"/>
          </a:xfrm>
          <a:prstGeom prst="rect">
            <a:avLst/>
          </a:prstGeom>
        </p:spPr>
      </p:pic>
      <p:pic>
        <p:nvPicPr>
          <p:cNvPr id="10" name="Picture 9">
            <a:extLst>
              <a:ext uri="{FF2B5EF4-FFF2-40B4-BE49-F238E27FC236}">
                <a16:creationId xmlns:a16="http://schemas.microsoft.com/office/drawing/2014/main" id="{6677FABB-94C0-B363-8E0E-C4A7BE0CB6F7}"/>
              </a:ext>
            </a:extLst>
          </p:cNvPr>
          <p:cNvPicPr>
            <a:picLocks noChangeAspect="1"/>
          </p:cNvPicPr>
          <p:nvPr/>
        </p:nvPicPr>
        <p:blipFill>
          <a:blip r:embed="rId3"/>
          <a:stretch>
            <a:fillRect/>
          </a:stretch>
        </p:blipFill>
        <p:spPr>
          <a:xfrm>
            <a:off x="2938128" y="3704514"/>
            <a:ext cx="4791744" cy="428685"/>
          </a:xfrm>
          <a:prstGeom prst="rect">
            <a:avLst/>
          </a:prstGeom>
        </p:spPr>
      </p:pic>
      <p:pic>
        <p:nvPicPr>
          <p:cNvPr id="12" name="Picture 11">
            <a:extLst>
              <a:ext uri="{FF2B5EF4-FFF2-40B4-BE49-F238E27FC236}">
                <a16:creationId xmlns:a16="http://schemas.microsoft.com/office/drawing/2014/main" id="{09C218C1-8B66-6339-2A74-E03566D7C3F5}"/>
              </a:ext>
            </a:extLst>
          </p:cNvPr>
          <p:cNvPicPr>
            <a:picLocks noChangeAspect="1"/>
          </p:cNvPicPr>
          <p:nvPr/>
        </p:nvPicPr>
        <p:blipFill>
          <a:blip r:embed="rId4"/>
          <a:stretch>
            <a:fillRect/>
          </a:stretch>
        </p:blipFill>
        <p:spPr>
          <a:xfrm>
            <a:off x="2528389" y="4868200"/>
            <a:ext cx="7135221" cy="438211"/>
          </a:xfrm>
          <a:prstGeom prst="rect">
            <a:avLst/>
          </a:prstGeom>
        </p:spPr>
      </p:pic>
    </p:spTree>
    <p:extLst>
      <p:ext uri="{BB962C8B-B14F-4D97-AF65-F5344CB8AC3E}">
        <p14:creationId xmlns:p14="http://schemas.microsoft.com/office/powerpoint/2010/main" val="1463435097"/>
      </p:ext>
    </p:extLst>
  </p:cSld>
  <p:clrMapOvr>
    <a:masterClrMapping/>
  </p:clrMapOvr>
  <p:transition/>
  <p:timing/>
</p:sld>
</file>

<file path=ppt/tags/tag1.xml><?xml version="1.0" encoding="utf-8"?>
<p:tagLst xmlns:p="http://schemas.openxmlformats.org/presentationml/2006/main">
  <p:tag name="AS_NET" val="4.0.30319.42000"/>
  <p:tag name="AS_OS" val="Microsoft Windows NT 10.0.14393.0"/>
  <p:tag name="AS_RELEASE_DATE" val="2019.12.14"/>
  <p:tag name="AS_TITLE" val="Aspose.Slides for .NET 4.0 Client Profile"/>
  <p:tag name="AS_VERSION" val="19.12"/>
</p:tagLst>
</file>

<file path=ppt/theme/theme1.xml><?xml version="1.0" encoding="utf-8"?>
<a:theme xmlns:r="http://schemas.openxmlformats.org/officeDocument/2006/relationships"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2.xml><?xml version="1.0" encoding="utf-8"?>
<a:theme xmlns:r="http://schemas.openxmlformats.org/officeDocument/2006/relationships" xmlns:a="http://schemas.openxmlformats.org/drawingml/2006/main" name="Energy Saving Infographics by Slidesgo override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
  <PresentationFormat>Widescreen</PresentationFormat>
  <Paragraphs>359</Paragraphs>
  <Slides>52</Slides>
  <Notes>18</Notes>
  <TotalTime>17123</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52</vt:i4>
      </vt:variant>
    </vt:vector>
  </HeadingPairs>
  <TitlesOfParts>
    <vt:vector baseType="lpstr" size="67">
      <vt:lpstr>Arial</vt:lpstr>
      <vt:lpstr>Fira Sans Extra Condensed</vt:lpstr>
      <vt:lpstr>Roboto</vt:lpstr>
      <vt:lpstr>Platypi Medium</vt:lpstr>
      <vt:lpstr>Source Serif Pro</vt:lpstr>
      <vt:lpstr>Helvetica Neue</vt:lpstr>
      <vt:lpstr>Wingdings</vt:lpstr>
      <vt:lpstr>DengXian</vt:lpstr>
      <vt:lpstr>Times New Roman</vt:lpstr>
      <vt:lpstr>Calibri</vt:lpstr>
      <vt:lpstr>Cambria</vt:lpstr>
      <vt:lpstr>Barlow</vt:lpstr>
      <vt:lpstr>Symbol</vt:lpstr>
      <vt:lpstr>Courier New</vt:lpstr>
      <vt:lpstr>Energy Saving Infographics by Slidesgo</vt:lpstr>
      <vt:lpstr>CHƯƠNG TRÌNH TẬP HUẤN TKNL DÀNH CHO CÁN BỘ QUẢN LÝ</vt:lpstr>
      <vt:lpstr>PowerPoint Presentation</vt:lpstr>
      <vt:lpstr>Nội dung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 Các cơ hội tiệt kiệm năng lượng trong hệ thống phụ trợ </vt:lpstr>
      <vt:lpstr>3. Các cơ hội tiệt kiệm năng lượng trong hệ thống phụ trợ </vt:lpstr>
      <vt:lpstr>3. Các cơ hội tiệt kiệm năng lượng trong hệ thống phụ trợ </vt:lpstr>
      <vt:lpstr>3. Các cơ hội tiệt kiệm năng lượng trong hệ thống phụ trợ </vt:lpstr>
      <vt:lpstr>PowerPoint Presentation</vt:lpstr>
      <vt:lpstr>PowerPoint Presentation</vt:lpstr>
      <vt:lpstr>PowerPoint Presentation</vt:lpstr>
      <vt:lpstr>PowerPoint Presentation</vt:lpstr>
      <vt:lpstr>PowerPoint Presentation</vt:lpstr>
      <vt:lpstr>PowerPoint Presentation</vt:lpstr>
      <vt:lpstr>Ví dụ</vt:lpstr>
      <vt:lpstr>PowerPoint Presentation</vt:lpstr>
      <vt:lpstr>PowerPoint Presentation</vt:lpstr>
      <vt:lpstr>PowerPoint Presentation</vt:lpstr>
      <vt:lpstr>PowerPoint Presentation</vt:lpstr>
      <vt:lpstr>PowerPoint Presentation</vt:lpstr>
      <vt:lpstr>PowerPoint Presentation</vt:lpstr>
      <vt:lpstr>Q&amp;A</vt:lpstr>
      <vt:lpstr>PowerPoint Presentation</vt:lpstr>
    </vt:vector>
  </TitlesOfParts>
  <LinksUpToDate>0</LinksUpToDate>
  <SharedDoc>0</SharedDoc>
  <HyperlinksChanged>0</HyperlinksChanged>
  <Application>Aspose.Slides for .NET</Application>
  <AppVersion>19.1200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CHƯƠNG TRÌNH TẬP HUẤN IEs</dc:title>
  <dc:creator>ADMIN</dc:creator>
  <cp:lastModifiedBy>823417-Nguyễn Mạnh Hùng</cp:lastModifiedBy>
  <cp:revision>128</cp:revision>
  <dcterms:modified xsi:type="dcterms:W3CDTF">2026-05-28T07:52:17Z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NXPowerLiteLastOptimized">
    <vt:lpwstr>3155198</vt:lpwstr>
  </property>
  <property fmtid="{D5CDD505-2E9C-101B-9397-08002B2CF9AE}" pid="3" name="NXPowerLiteSettings">
    <vt:lpwstr>F7000400038000</vt:lpwstr>
  </property>
  <property fmtid="{D5CDD505-2E9C-101B-9397-08002B2CF9AE}" pid="4" name="NXPowerLiteVersion">
    <vt:lpwstr>S11.0.1</vt:lpwstr>
  </property>
</Properties>
</file>